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3"/>
  </p:handoutMasterIdLst>
  <p:sldIdLst>
    <p:sldId id="317" r:id="rId3"/>
    <p:sldId id="464" r:id="rId5"/>
    <p:sldId id="309" r:id="rId6"/>
    <p:sldId id="287" r:id="rId7"/>
    <p:sldId id="299" r:id="rId8"/>
    <p:sldId id="516" r:id="rId9"/>
    <p:sldId id="517" r:id="rId10"/>
    <p:sldId id="407" r:id="rId11"/>
    <p:sldId id="519" r:id="rId12"/>
    <p:sldId id="521" r:id="rId13"/>
    <p:sldId id="522" r:id="rId14"/>
    <p:sldId id="523" r:id="rId15"/>
    <p:sldId id="524" r:id="rId16"/>
    <p:sldId id="525" r:id="rId17"/>
    <p:sldId id="572" r:id="rId18"/>
    <p:sldId id="573" r:id="rId19"/>
    <p:sldId id="343" r:id="rId20"/>
    <p:sldId id="345" r:id="rId21"/>
    <p:sldId id="574" r:id="rId22"/>
    <p:sldId id="575" r:id="rId23"/>
    <p:sldId id="576" r:id="rId24"/>
    <p:sldId id="577" r:id="rId25"/>
    <p:sldId id="579" r:id="rId26"/>
    <p:sldId id="580" r:id="rId27"/>
    <p:sldId id="581" r:id="rId28"/>
    <p:sldId id="590" r:id="rId29"/>
    <p:sldId id="593" r:id="rId30"/>
    <p:sldId id="585" r:id="rId31"/>
    <p:sldId id="586" r:id="rId32"/>
    <p:sldId id="594" r:id="rId33"/>
    <p:sldId id="587" r:id="rId34"/>
    <p:sldId id="588" r:id="rId35"/>
    <p:sldId id="589" r:id="rId36"/>
    <p:sldId id="595" r:id="rId37"/>
    <p:sldId id="596" r:id="rId38"/>
    <p:sldId id="597" r:id="rId39"/>
    <p:sldId id="598" r:id="rId40"/>
    <p:sldId id="599" r:id="rId41"/>
    <p:sldId id="601" r:id="rId42"/>
    <p:sldId id="602" r:id="rId43"/>
    <p:sldId id="610" r:id="rId44"/>
    <p:sldId id="611" r:id="rId45"/>
    <p:sldId id="607" r:id="rId46"/>
    <p:sldId id="608" r:id="rId47"/>
    <p:sldId id="609" r:id="rId48"/>
    <p:sldId id="612" r:id="rId49"/>
    <p:sldId id="613" r:id="rId50"/>
    <p:sldId id="614" r:id="rId51"/>
    <p:sldId id="615" r:id="rId52"/>
    <p:sldId id="616" r:id="rId53"/>
    <p:sldId id="624" r:id="rId54"/>
    <p:sldId id="617" r:id="rId55"/>
    <p:sldId id="625" r:id="rId56"/>
    <p:sldId id="618" r:id="rId57"/>
    <p:sldId id="626" r:id="rId58"/>
    <p:sldId id="627" r:id="rId59"/>
    <p:sldId id="621" r:id="rId60"/>
    <p:sldId id="622" r:id="rId61"/>
    <p:sldId id="623" r:id="rId62"/>
    <p:sldId id="652" r:id="rId63"/>
    <p:sldId id="653" r:id="rId64"/>
    <p:sldId id="654" r:id="rId65"/>
    <p:sldId id="655" r:id="rId66"/>
    <p:sldId id="656" r:id="rId67"/>
    <p:sldId id="658" r:id="rId68"/>
    <p:sldId id="662" r:id="rId69"/>
    <p:sldId id="663" r:id="rId70"/>
    <p:sldId id="628" r:id="rId71"/>
    <p:sldId id="629" r:id="rId72"/>
    <p:sldId id="630" r:id="rId73"/>
    <p:sldId id="632" r:id="rId74"/>
    <p:sldId id="643" r:id="rId75"/>
    <p:sldId id="645" r:id="rId76"/>
    <p:sldId id="646" r:id="rId77"/>
    <p:sldId id="640" r:id="rId78"/>
    <p:sldId id="648" r:id="rId79"/>
    <p:sldId id="649" r:id="rId80"/>
    <p:sldId id="647" r:id="rId81"/>
    <p:sldId id="650" r:id="rId8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DA2"/>
    <a:srgbClr val="04085B"/>
    <a:srgbClr val="F79600"/>
    <a:srgbClr val="3992DB"/>
    <a:srgbClr val="0F1836"/>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35" autoAdjust="0"/>
    <p:restoredTop sz="94849" autoAdjust="0"/>
  </p:normalViewPr>
  <p:slideViewPr>
    <p:cSldViewPr>
      <p:cViewPr>
        <p:scale>
          <a:sx n="75" d="100"/>
          <a:sy n="75" d="100"/>
        </p:scale>
        <p:origin x="1286" y="590"/>
      </p:cViewPr>
      <p:guideLst>
        <p:guide orient="horz" pos="1582"/>
        <p:guide pos="2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82"/>
    </p:cViewPr>
  </p:sorterViewPr>
  <p:notesViewPr>
    <p:cSldViewPr>
      <p:cViewPr varScale="1">
        <p:scale>
          <a:sx n="86" d="100"/>
          <a:sy n="86" d="100"/>
        </p:scale>
        <p:origin x="-3810" y="-90"/>
      </p:cViewPr>
      <p:guideLst>
        <p:guide orient="horz" pos="2812"/>
        <p:guide pos="2137"/>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handoutMaster" Target="handoutMasters/handoutMaster1.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image" Target="../media/image9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471"/>
            <a:ext cx="3276600" cy="2312673"/>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089"/>
            <a:ext cx="3383973" cy="323835"/>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2966029" y="3288938"/>
            <a:ext cx="3383973" cy="17133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6" y="3613369"/>
            <a:ext cx="3366029" cy="1152651"/>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323528" y="292895"/>
            <a:ext cx="390372" cy="205979"/>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fld>
            <a:r>
              <a:rPr lang="zh-CN" altLang="en-US" sz="1800" b="0" dirty="0">
                <a:solidFill>
                  <a:schemeClr val="accent1"/>
                </a:solidFill>
                <a:latin typeface="微软雅黑 Light" panose="020B0502040204020203" pitchFamily="34" charset="-122"/>
                <a:ea typeface="微软雅黑 Light" panose="020B0502040204020203" pitchFamily="34" charset="-122"/>
              </a:rPr>
              <a:t> </a:t>
            </a:r>
            <a:endParaRPr lang="zh-CN" altLang="en-US" sz="1800" b="0" dirty="0">
              <a:solidFill>
                <a:schemeClr val="accent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tags" Target="../tags/tag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image" Target="../media/image20.emf"/><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8.png"/></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2.xml"/><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40.png"/><Relationship Id="rId1" Type="http://schemas.openxmlformats.org/officeDocument/2006/relationships/image" Target="../media/image39.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xml"/><Relationship Id="rId2" Type="http://schemas.openxmlformats.org/officeDocument/2006/relationships/image" Target="../media/image43.png"/><Relationship Id="rId1" Type="http://schemas.openxmlformats.org/officeDocument/2006/relationships/image" Target="../media/image42.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45.png"/><Relationship Id="rId1" Type="http://schemas.openxmlformats.org/officeDocument/2006/relationships/image" Target="../media/image4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image" Target="../media/image47.png"/><Relationship Id="rId1" Type="http://schemas.openxmlformats.org/officeDocument/2006/relationships/image" Target="../media/image46.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image" Target="../media/image49.png"/><Relationship Id="rId1" Type="http://schemas.openxmlformats.org/officeDocument/2006/relationships/image" Target="../media/image48.png"/></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57.png"/><Relationship Id="rId7" Type="http://schemas.openxmlformats.org/officeDocument/2006/relationships/image" Target="../media/image56.png"/><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 Id="rId3" Type="http://schemas.openxmlformats.org/officeDocument/2006/relationships/image" Target="../media/image52.png"/><Relationship Id="rId2" Type="http://schemas.openxmlformats.org/officeDocument/2006/relationships/image" Target="../media/image51.png"/><Relationship Id="rId10" Type="http://schemas.openxmlformats.org/officeDocument/2006/relationships/notesSlide" Target="../notesSlides/notesSlide41.xml"/><Relationship Id="rId1" Type="http://schemas.openxmlformats.org/officeDocument/2006/relationships/image" Target="../media/image50.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image" Target="../media/image59.png"/><Relationship Id="rId1" Type="http://schemas.openxmlformats.org/officeDocument/2006/relationships/image" Target="../media/image58.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image" Target="../media/image60.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2.xml"/><Relationship Id="rId2" Type="http://schemas.openxmlformats.org/officeDocument/2006/relationships/image" Target="../media/image62.png"/><Relationship Id="rId1" Type="http://schemas.openxmlformats.org/officeDocument/2006/relationships/image" Target="../media/image61.pn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2.xml"/><Relationship Id="rId2" Type="http://schemas.openxmlformats.org/officeDocument/2006/relationships/image" Target="../media/image64.png"/><Relationship Id="rId1" Type="http://schemas.openxmlformats.org/officeDocument/2006/relationships/image" Target="../media/image63.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2.xml"/><Relationship Id="rId2" Type="http://schemas.openxmlformats.org/officeDocument/2006/relationships/image" Target="../media/image66.png"/><Relationship Id="rId1" Type="http://schemas.openxmlformats.org/officeDocument/2006/relationships/image" Target="../media/image65.png"/></Relationships>
</file>

<file path=ppt/slides/_rels/slide53.xml.rels><?xml version="1.0" encoding="UTF-8" standalone="yes"?>
<Relationships xmlns="http://schemas.openxmlformats.org/package/2006/relationships"><Relationship Id="rId6" Type="http://schemas.openxmlformats.org/officeDocument/2006/relationships/notesSlide" Target="../notesSlides/notesSlide52.xml"/><Relationship Id="rId5" Type="http://schemas.openxmlformats.org/officeDocument/2006/relationships/slideLayout" Target="../slideLayouts/slideLayout2.xml"/><Relationship Id="rId4" Type="http://schemas.openxmlformats.org/officeDocument/2006/relationships/image" Target="../media/image70.png"/><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image" Target="../media/image67.png"/></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image" Target="../media/image72.png"/><Relationship Id="rId1" Type="http://schemas.openxmlformats.org/officeDocument/2006/relationships/image" Target="../media/image71.png"/></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54.xml"/><Relationship Id="rId4" Type="http://schemas.openxmlformats.org/officeDocument/2006/relationships/slideLayout" Target="../slideLayouts/slideLayout2.xml"/><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image" Target="../media/image73.png"/></Relationships>
</file>

<file path=ppt/slides/_rels/slide56.xml.rels><?xml version="1.0" encoding="UTF-8" standalone="yes"?>
<Relationships xmlns="http://schemas.openxmlformats.org/package/2006/relationships"><Relationship Id="rId7" Type="http://schemas.openxmlformats.org/officeDocument/2006/relationships/notesSlide" Target="../notesSlides/notesSlide55.xml"/><Relationship Id="rId6" Type="http://schemas.openxmlformats.org/officeDocument/2006/relationships/slideLayout" Target="../slideLayouts/slideLayout2.xml"/><Relationship Id="rId5" Type="http://schemas.openxmlformats.org/officeDocument/2006/relationships/image" Target="../media/image80.png"/><Relationship Id="rId4" Type="http://schemas.openxmlformats.org/officeDocument/2006/relationships/image" Target="../media/image79.png"/><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image" Target="../media/image76.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2.xml"/><Relationship Id="rId2" Type="http://schemas.openxmlformats.org/officeDocument/2006/relationships/image" Target="../media/image82.png"/><Relationship Id="rId1" Type="http://schemas.openxmlformats.org/officeDocument/2006/relationships/image" Target="../media/image81.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2.xml"/><Relationship Id="rId2" Type="http://schemas.openxmlformats.org/officeDocument/2006/relationships/image" Target="../media/image84.png"/><Relationship Id="rId1" Type="http://schemas.openxmlformats.org/officeDocument/2006/relationships/image" Target="../media/image83.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image" Target="../media/image85.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image" Target="../media/image86.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image" Target="../media/image87.jpe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72.xml"/><Relationship Id="rId3" Type="http://schemas.openxmlformats.org/officeDocument/2006/relationships/slideLayout" Target="../slideLayouts/slideLayout2.xml"/><Relationship Id="rId2" Type="http://schemas.openxmlformats.org/officeDocument/2006/relationships/image" Target="../media/image89.png"/><Relationship Id="rId1" Type="http://schemas.openxmlformats.org/officeDocument/2006/relationships/image" Target="../media/image88.jpeg"/></Relationships>
</file>

<file path=ppt/slides/_rels/slide74.xml.rels><?xml version="1.0" encoding="UTF-8" standalone="yes"?>
<Relationships xmlns="http://schemas.openxmlformats.org/package/2006/relationships"><Relationship Id="rId7" Type="http://schemas.openxmlformats.org/officeDocument/2006/relationships/notesSlide" Target="../notesSlides/notesSlide73.xml"/><Relationship Id="rId6" Type="http://schemas.openxmlformats.org/officeDocument/2006/relationships/vmlDrawing" Target="../drawings/vmlDrawing1.vml"/><Relationship Id="rId5" Type="http://schemas.openxmlformats.org/officeDocument/2006/relationships/slideLayout" Target="../slideLayouts/slideLayout2.xml"/><Relationship Id="rId4" Type="http://schemas.openxmlformats.org/officeDocument/2006/relationships/image" Target="../media/image91.png"/><Relationship Id="rId3" Type="http://schemas.openxmlformats.org/officeDocument/2006/relationships/oleObject" Target="../embeddings/oleObject2.bin"/><Relationship Id="rId2" Type="http://schemas.openxmlformats.org/officeDocument/2006/relationships/image" Target="../media/image90.wmf"/><Relationship Id="rId1" Type="http://schemas.openxmlformats.org/officeDocument/2006/relationships/oleObject" Target="../embeddings/oleObject1.bin"/></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77.xml"/><Relationship Id="rId3" Type="http://schemas.openxmlformats.org/officeDocument/2006/relationships/slideLayout" Target="../slideLayouts/slideLayout2.xml"/><Relationship Id="rId2" Type="http://schemas.openxmlformats.org/officeDocument/2006/relationships/image" Target="../media/image93.png"/><Relationship Id="rId1" Type="http://schemas.openxmlformats.org/officeDocument/2006/relationships/image" Target="../media/image92.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43"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000" b="1" dirty="0">
                <a:solidFill>
                  <a:schemeClr val="accent1"/>
                </a:solidFill>
                <a:latin typeface="微软雅黑" panose="020B0503020204020204" pitchFamily="34" charset="-122"/>
                <a:ea typeface="微软雅黑" panose="020B0503020204020204" pitchFamily="34" charset="-122"/>
              </a:rPr>
              <a:t>基础与实训教程</a:t>
            </a:r>
            <a:endParaRPr lang="zh-CN" altLang="en-US" sz="3000" b="1" dirty="0">
              <a:solidFill>
                <a:schemeClr val="accent1"/>
              </a:solidFill>
              <a:latin typeface="微软雅黑" panose="020B0503020204020204" pitchFamily="34" charset="-122"/>
              <a:ea typeface="微软雅黑" panose="020B0503020204020204" pitchFamily="34" charset="-122"/>
            </a:endParaRPr>
          </a:p>
        </p:txBody>
      </p:sp>
      <p:sp>
        <p:nvSpPr>
          <p:cNvPr id="44" name="Rectangle 4"/>
          <p:cNvSpPr txBox="1">
            <a:spLocks noChangeArrowheads="1"/>
          </p:cNvSpPr>
          <p:nvPr/>
        </p:nvSpPr>
        <p:spPr>
          <a:xfrm>
            <a:off x="3492500" y="2569210"/>
            <a:ext cx="5140960" cy="743585"/>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sz="1800" b="1" dirty="0">
                <a:solidFill>
                  <a:schemeClr val="tx1">
                    <a:lumMod val="75000"/>
                    <a:lumOff val="25000"/>
                  </a:schemeClr>
                </a:solidFill>
                <a:latin typeface="微软雅黑" panose="020B0503020204020204" pitchFamily="34" charset="-122"/>
                <a:ea typeface="微软雅黑" panose="020B0503020204020204" pitchFamily="34" charset="-122"/>
              </a:rPr>
              <a:t>项目</a:t>
            </a:r>
            <a:r>
              <a:rPr lang="zh-CN" sz="1800" b="1" dirty="0">
                <a:solidFill>
                  <a:schemeClr val="tx1">
                    <a:lumMod val="75000"/>
                    <a:lumOff val="25000"/>
                  </a:schemeClr>
                </a:solidFill>
                <a:latin typeface="微软雅黑" panose="020B0503020204020204" pitchFamily="34" charset="-122"/>
                <a:ea typeface="微软雅黑" panose="020B0503020204020204" pitchFamily="34" charset="-122"/>
              </a:rPr>
              <a:t>三</a:t>
            </a:r>
            <a:r>
              <a:rPr sz="1800" b="1" dirty="0">
                <a:solidFill>
                  <a:schemeClr val="tx1">
                    <a:lumMod val="75000"/>
                    <a:lumOff val="25000"/>
                  </a:schemeClr>
                </a:solidFill>
                <a:latin typeface="微软雅黑" panose="020B0503020204020204" pitchFamily="34" charset="-122"/>
                <a:ea typeface="微软雅黑" panose="020B0503020204020204" pitchFamily="34" charset="-122"/>
              </a:rPr>
              <a:t> 正确操作AutoCAD2018对象修改</a:t>
            </a:r>
            <a:endParaRPr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46"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矩形 9"/>
          <p:cNvSpPr>
            <a:spLocks noChangeArrowheads="1"/>
          </p:cNvSpPr>
          <p:nvPr/>
        </p:nvSpPr>
        <p:spPr bwMode="auto">
          <a:xfrm>
            <a:off x="8763956" y="1898129"/>
            <a:ext cx="380044"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8" name="矩形 47"/>
          <p:cNvSpPr/>
          <p:nvPr/>
        </p:nvSpPr>
        <p:spPr>
          <a:xfrm>
            <a:off x="1969079" y="738430"/>
            <a:ext cx="6673850" cy="1174750"/>
          </a:xfrm>
          <a:prstGeom prst="rect">
            <a:avLst/>
          </a:prstGeom>
        </p:spPr>
        <p:txBody>
          <a:bodyPr wrap="none" lIns="68571" tIns="34285" rIns="68571" bIns="34285">
            <a:spAutoFit/>
          </a:bodyPr>
          <a:lstStyle/>
          <a:p>
            <a:pPr algn="r"/>
            <a:r>
              <a:rPr lang="en-US" altLang="zh-CN" sz="7200" b="1" dirty="0">
                <a:solidFill>
                  <a:schemeClr val="accent1"/>
                </a:solidFill>
                <a:latin typeface="微软雅黑" panose="020B0503020204020204" pitchFamily="34" charset="-122"/>
                <a:ea typeface="微软雅黑" panose="020B0503020204020204" pitchFamily="34" charset="-122"/>
              </a:rPr>
              <a:t>AutoCAD2018</a:t>
            </a:r>
            <a:endParaRPr lang="en-US" altLang="zh-CN" sz="72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right)">
                                      <p:cBhvr>
                                        <p:cTn id="7" dur="500"/>
                                        <p:tgtEl>
                                          <p:spTgt spid="4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500"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anim calcmode="lin" valueType="num">
                                      <p:cBhvr>
                                        <p:cTn id="12" dur="500" fill="hold"/>
                                        <p:tgtEl>
                                          <p:spTgt spid="48"/>
                                        </p:tgtEl>
                                        <p:attrNameLst>
                                          <p:attrName>ppt_x</p:attrName>
                                        </p:attrNameLst>
                                      </p:cBhvr>
                                      <p:tavLst>
                                        <p:tav tm="0">
                                          <p:val>
                                            <p:strVal val="#ppt_x"/>
                                          </p:val>
                                        </p:tav>
                                        <p:tav tm="100000">
                                          <p:val>
                                            <p:strVal val="#ppt_x"/>
                                          </p:val>
                                        </p:tav>
                                      </p:tavLst>
                                    </p:anim>
                                    <p:anim calcmode="lin" valueType="num">
                                      <p:cBhvr>
                                        <p:cTn id="13" dur="500" fill="hold"/>
                                        <p:tgtEl>
                                          <p:spTgt spid="4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anim calcmode="lin" valueType="num">
                                      <p:cBhvr>
                                        <p:cTn id="1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3"/>
                                        </p:tgtEl>
                                      </p:cBhvr>
                                    </p:animEffect>
                                  </p:childTnLst>
                                </p:cTn>
                              </p:par>
                            </p:childTnLst>
                          </p:cTn>
                        </p:par>
                        <p:par>
                          <p:cTn id="22" fill="hold">
                            <p:stCondLst>
                              <p:cond delay="1799"/>
                            </p:stCondLst>
                            <p:childTnLst>
                              <p:par>
                                <p:cTn id="23" presetID="22" presetClass="entr" presetSubtype="2" fill="hold" nodeType="afterEffect">
                                  <p:stCondLst>
                                    <p:cond delay="0"/>
                                  </p:stCondLst>
                                  <p:childTnLst>
                                    <p:set>
                                      <p:cBhvr>
                                        <p:cTn id="24" dur="500" fill="hold">
                                          <p:stCondLst>
                                            <p:cond delay="0"/>
                                          </p:stCondLst>
                                        </p:cTn>
                                        <p:tgtEl>
                                          <p:spTgt spid="46"/>
                                        </p:tgtEl>
                                        <p:attrNameLst>
                                          <p:attrName>style.visibility</p:attrName>
                                        </p:attrNameLst>
                                      </p:cBhvr>
                                      <p:to>
                                        <p:strVal val="visible"/>
                                      </p:to>
                                    </p:set>
                                    <p:animEffect transition="in" filter="wipe(right)">
                                      <p:cBhvr>
                                        <p:cTn id="25" dur="500"/>
                                        <p:tgtEl>
                                          <p:spTgt spid="46"/>
                                        </p:tgtEl>
                                      </p:cBhvr>
                                    </p:animEffect>
                                  </p:childTnLst>
                                </p:cTn>
                              </p:par>
                            </p:childTnLst>
                          </p:cTn>
                        </p:par>
                        <p:par>
                          <p:cTn id="26" fill="hold">
                            <p:stCondLst>
                              <p:cond delay="2299"/>
                            </p:stCondLst>
                            <p:childTnLst>
                              <p:par>
                                <p:cTn id="27" presetID="53" presetClass="entr" presetSubtype="16" fill="hold" grpId="0" nodeType="afterEffect">
                                  <p:stCondLst>
                                    <p:cond delay="0"/>
                                  </p:stCondLst>
                                  <p:iterate type="lt">
                                    <p:tmPct val="7000"/>
                                  </p:iterate>
                                  <p:childTnLst>
                                    <p:set>
                                      <p:cBhvr>
                                        <p:cTn id="28" dur="1" fill="hold">
                                          <p:stCondLst>
                                            <p:cond delay="0"/>
                                          </p:stCondLst>
                                        </p:cTn>
                                        <p:tgtEl>
                                          <p:spTgt spid="44"/>
                                        </p:tgtEl>
                                        <p:attrNameLst>
                                          <p:attrName>style.visibility</p:attrName>
                                        </p:attrNameLst>
                                      </p:cBhvr>
                                      <p:to>
                                        <p:strVal val="visible"/>
                                      </p:to>
                                    </p:set>
                                    <p:anim calcmode="lin" valueType="num">
                                      <p:cBhvr>
                                        <p:cTn id="29" dur="500" fill="hold"/>
                                        <p:tgtEl>
                                          <p:spTgt spid="44"/>
                                        </p:tgtEl>
                                        <p:attrNameLst>
                                          <p:attrName>ppt_w</p:attrName>
                                        </p:attrNameLst>
                                      </p:cBhvr>
                                      <p:tavLst>
                                        <p:tav tm="0">
                                          <p:val>
                                            <p:fltVal val="0"/>
                                          </p:val>
                                        </p:tav>
                                        <p:tav tm="100000">
                                          <p:val>
                                            <p:strVal val="#ppt_w"/>
                                          </p:val>
                                        </p:tav>
                                      </p:tavLst>
                                    </p:anim>
                                    <p:anim calcmode="lin" valueType="num">
                                      <p:cBhvr>
                                        <p:cTn id="30" dur="500" fill="hold"/>
                                        <p:tgtEl>
                                          <p:spTgt spid="44"/>
                                        </p:tgtEl>
                                        <p:attrNameLst>
                                          <p:attrName>ppt_h</p:attrName>
                                        </p:attrNameLst>
                                      </p:cBhvr>
                                      <p:tavLst>
                                        <p:tav tm="0">
                                          <p:val>
                                            <p:fltVal val="0"/>
                                          </p:val>
                                        </p:tav>
                                        <p:tav tm="100000">
                                          <p:val>
                                            <p:strVal val="#ppt_h"/>
                                          </p:val>
                                        </p:tav>
                                      </p:tavLst>
                                    </p:anim>
                                    <p:animEffect transition="in" filter="fade">
                                      <p:cBhvr>
                                        <p:cTn id="3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utoUpdateAnimBg="0"/>
      <p:bldP spid="44" grpId="0"/>
      <p:bldP spid="47" grpId="0" animBg="1" autoUpdateAnimBg="0"/>
      <p:bldP spid="4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3114597" y="772815"/>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000" b="1" dirty="0">
                <a:latin typeface="微软雅黑" panose="020B0503020204020204" pitchFamily="34" charset="-122"/>
                <a:ea typeface="微软雅黑" panose="020B0503020204020204" pitchFamily="34" charset="-122"/>
              </a:rPr>
              <a:t>三、阵列</a:t>
            </a:r>
            <a:r>
              <a:rPr lang="zh-CN" altLang="en-US" sz="2000" b="1" dirty="0">
                <a:solidFill>
                  <a:schemeClr val="bg1"/>
                </a:solidFill>
                <a:latin typeface="微软雅黑" panose="020B0503020204020204" pitchFamily="34" charset="-122"/>
                <a:ea typeface="微软雅黑" panose="020B0503020204020204" pitchFamily="34" charset="-122"/>
                <a:sym typeface="+mn-ea"/>
              </a:rPr>
              <a:t>复制</a:t>
            </a:r>
            <a:endParaRPr lang="zh-CN" altLang="en-US" sz="2000" b="1" dirty="0">
              <a:solidFill>
                <a:schemeClr val="bg1"/>
              </a:solidFill>
              <a:latin typeface="微软雅黑" panose="020B0503020204020204" pitchFamily="34" charset="-122"/>
              <a:ea typeface="微软雅黑" panose="020B0503020204020204" pitchFamily="34" charset="-122"/>
              <a:sym typeface="+mn-ea"/>
            </a:endParaRPr>
          </a:p>
        </p:txBody>
      </p:sp>
      <p:sp>
        <p:nvSpPr>
          <p:cNvPr id="4" name="圆角矩形 3"/>
          <p:cNvSpPr/>
          <p:nvPr/>
        </p:nvSpPr>
        <p:spPr>
          <a:xfrm>
            <a:off x="899160" y="1264285"/>
            <a:ext cx="7345680" cy="135699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38"/>
          <p:cNvSpPr txBox="1"/>
          <p:nvPr/>
        </p:nvSpPr>
        <p:spPr>
          <a:xfrm>
            <a:off x="1196625" y="1278905"/>
            <a:ext cx="6750750" cy="1328420"/>
          </a:xfrm>
          <a:prstGeom prst="rect">
            <a:avLst/>
          </a:prstGeom>
          <a:noFill/>
        </p:spPr>
        <p:txBody>
          <a:bodyPr wrap="square" lIns="0" tIns="0" rIns="0" bIns="0" rtlCol="0">
            <a:spAutoFit/>
          </a:bodyPr>
          <a:p>
            <a:pPr algn="just">
              <a:lnSpc>
                <a:spcPct val="120000"/>
              </a:lnSpc>
            </a:pPr>
            <a:r>
              <a:rPr lang="en-US" dirty="0">
                <a:latin typeface="微软雅黑" panose="020B0503020204020204" pitchFamily="34" charset="-122"/>
                <a:ea typeface="微软雅黑" panose="020B0503020204020204" pitchFamily="34" charset="-122"/>
              </a:rPr>
              <a:t>       </a:t>
            </a:r>
            <a:r>
              <a:rPr dirty="0">
                <a:latin typeface="微软雅黑" panose="020B0503020204020204" pitchFamily="34" charset="-122"/>
                <a:ea typeface="微软雅黑" panose="020B0503020204020204" pitchFamily="34" charset="-122"/>
              </a:rPr>
              <a:t>在一张图形中，当需要利用一个实体组成含有多个相同实体的矩形方阵或环形方阵时，Array命令是非常有效的。对于环形阵列，用户可以控制复制对象的数目。对于矩形阵列，用户可以控制行和列的数目、它们之间的距离和是否旋转对象。</a:t>
            </a:r>
            <a:endParaRPr dirty="0">
              <a:latin typeface="微软雅黑" panose="020B0503020204020204" pitchFamily="34" charset="-122"/>
              <a:ea typeface="微软雅黑" panose="020B0503020204020204" pitchFamily="34" charset="-122"/>
            </a:endParaRPr>
          </a:p>
        </p:txBody>
      </p:sp>
      <p:sp>
        <p:nvSpPr>
          <p:cNvPr id="6" name="矩形 93"/>
          <p:cNvSpPr/>
          <p:nvPr/>
        </p:nvSpPr>
        <p:spPr>
          <a:xfrm>
            <a:off x="861492" y="121947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93"/>
          <p:cNvSpPr/>
          <p:nvPr/>
        </p:nvSpPr>
        <p:spPr>
          <a:xfrm rot="10800000">
            <a:off x="8021236" y="237787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1" name="Group 14"/>
          <p:cNvGrpSpPr/>
          <p:nvPr/>
        </p:nvGrpSpPr>
        <p:grpSpPr>
          <a:xfrm>
            <a:off x="5762827" y="3014274"/>
            <a:ext cx="1061000" cy="1214343"/>
            <a:chOff x="5379142" y="2991066"/>
            <a:chExt cx="1414667" cy="1619124"/>
          </a:xfrm>
        </p:grpSpPr>
        <p:sp>
          <p:nvSpPr>
            <p:cNvPr id="12" name="Shape 1723"/>
            <p:cNvSpPr/>
            <p:nvPr/>
          </p:nvSpPr>
          <p:spPr>
            <a:xfrm rot="18900000">
              <a:off x="5379143"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4" name="Shape 1726"/>
            <p:cNvSpPr/>
            <p:nvPr/>
          </p:nvSpPr>
          <p:spPr>
            <a:xfrm rot="18900000">
              <a:off x="5379142"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5" name="Group 12"/>
          <p:cNvGrpSpPr/>
          <p:nvPr/>
        </p:nvGrpSpPr>
        <p:grpSpPr>
          <a:xfrm>
            <a:off x="3970843" y="3170531"/>
            <a:ext cx="1061000" cy="1214343"/>
            <a:chOff x="3563871" y="3199409"/>
            <a:chExt cx="1414666" cy="1619124"/>
          </a:xfrm>
        </p:grpSpPr>
        <p:sp>
          <p:nvSpPr>
            <p:cNvPr id="16" name="Shape 1722"/>
            <p:cNvSpPr/>
            <p:nvPr/>
          </p:nvSpPr>
          <p:spPr>
            <a:xfrm rot="8100000">
              <a:off x="3563871" y="3403867"/>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7" name="Shape 1729"/>
            <p:cNvSpPr/>
            <p:nvPr/>
          </p:nvSpPr>
          <p:spPr>
            <a:xfrm rot="8100000">
              <a:off x="3563871"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8" name="Group 11"/>
          <p:cNvGrpSpPr/>
          <p:nvPr/>
        </p:nvGrpSpPr>
        <p:grpSpPr>
          <a:xfrm>
            <a:off x="2246472" y="3014274"/>
            <a:ext cx="1061000" cy="1214343"/>
            <a:chOff x="1743076" y="2991066"/>
            <a:chExt cx="1414666" cy="1619124"/>
          </a:xfrm>
        </p:grpSpPr>
        <p:sp>
          <p:nvSpPr>
            <p:cNvPr id="19"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0" name="Shape 1732"/>
            <p:cNvSpPr/>
            <p:nvPr/>
          </p:nvSpPr>
          <p:spPr>
            <a:xfrm rot="18900000">
              <a:off x="1743076"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21" name="Text Placeholder 4"/>
          <p:cNvSpPr txBox="1"/>
          <p:nvPr/>
        </p:nvSpPr>
        <p:spPr>
          <a:xfrm>
            <a:off x="2466425" y="3597704"/>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矩形阵列</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Text Placeholder 4"/>
          <p:cNvSpPr txBox="1"/>
          <p:nvPr/>
        </p:nvSpPr>
        <p:spPr>
          <a:xfrm>
            <a:off x="4191000" y="3496945"/>
            <a:ext cx="908050" cy="408940"/>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路径</a:t>
            </a: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阵列</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Text Placeholder 4"/>
          <p:cNvSpPr txBox="1"/>
          <p:nvPr/>
        </p:nvSpPr>
        <p:spPr>
          <a:xfrm>
            <a:off x="5968365" y="3480435"/>
            <a:ext cx="908050" cy="408940"/>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环形</a:t>
            </a: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阵列</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149"/>
                            </p:stCondLst>
                            <p:childTnLst>
                              <p:par>
                                <p:cTn id="17" presetID="53" presetClass="entr" presetSubtype="52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anim calcmode="lin" valueType="num">
                                      <p:cBhvr>
                                        <p:cTn id="22" dur="500" fill="hold"/>
                                        <p:tgtEl>
                                          <p:spTgt spid="6"/>
                                        </p:tgtEl>
                                        <p:attrNameLst>
                                          <p:attrName>ppt_x</p:attrName>
                                        </p:attrNameLst>
                                      </p:cBhvr>
                                      <p:tavLst>
                                        <p:tav tm="0">
                                          <p:val>
                                            <p:fltVal val="0.5"/>
                                          </p:val>
                                        </p:tav>
                                        <p:tav tm="100000">
                                          <p:val>
                                            <p:strVal val="#ppt_x"/>
                                          </p:val>
                                        </p:tav>
                                      </p:tavLst>
                                    </p:anim>
                                    <p:anim calcmode="lin" valueType="num">
                                      <p:cBhvr>
                                        <p:cTn id="23" dur="500" fill="hold"/>
                                        <p:tgtEl>
                                          <p:spTgt spid="6"/>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fltVal val="0.5"/>
                                          </p:val>
                                        </p:tav>
                                        <p:tav tm="100000">
                                          <p:val>
                                            <p:strVal val="#ppt_y"/>
                                          </p:val>
                                        </p:tav>
                                      </p:tavLst>
                                    </p:anim>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childTnLst>
                          </p:cTn>
                        </p:par>
                        <p:par>
                          <p:cTn id="35" fill="hold">
                            <p:stCondLst>
                              <p:cond delay="2149"/>
                            </p:stCondLst>
                            <p:childTnLst>
                              <p:par>
                                <p:cTn id="36" presetID="22" presetClass="entr" presetSubtype="1"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2649"/>
                            </p:stCondLst>
                            <p:childTnLst>
                              <p:par>
                                <p:cTn id="40" presetID="9"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dissolve">
                                      <p:cBhvr>
                                        <p:cTn id="42" dur="500"/>
                                        <p:tgtEl>
                                          <p:spTgt spid="1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1">
                                            <p:txEl>
                                              <p:pRg st="0" end="0"/>
                                            </p:txEl>
                                          </p:spTgt>
                                        </p:tgtEl>
                                        <p:attrNameLst>
                                          <p:attrName>style.visibility</p:attrName>
                                        </p:attrNameLst>
                                      </p:cBhvr>
                                      <p:to>
                                        <p:strVal val="visible"/>
                                      </p:to>
                                    </p:set>
                                    <p:animEffect transition="in" filter="fade">
                                      <p:cBhvr>
                                        <p:cTn id="45" dur="500"/>
                                        <p:tgtEl>
                                          <p:spTgt spid="21">
                                            <p:txEl>
                                              <p:pRg st="0" end="0"/>
                                            </p:txEl>
                                          </p:spTgt>
                                        </p:tgtEl>
                                      </p:cBhvr>
                                    </p:animEffect>
                                  </p:childTnLst>
                                </p:cTn>
                              </p:par>
                            </p:childTnLst>
                          </p:cTn>
                        </p:par>
                        <p:par>
                          <p:cTn id="46" fill="hold">
                            <p:stCondLst>
                              <p:cond delay="3149"/>
                            </p:stCondLst>
                            <p:childTnLst>
                              <p:par>
                                <p:cTn id="47" presetID="9"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dissolve">
                                      <p:cBhvr>
                                        <p:cTn id="49" dur="500"/>
                                        <p:tgtEl>
                                          <p:spTgt spid="15"/>
                                        </p:tgtEl>
                                      </p:cBhvr>
                                    </p:animEffect>
                                  </p:childTnLst>
                                </p:cTn>
                              </p:par>
                            </p:childTnLst>
                          </p:cTn>
                        </p:par>
                        <p:par>
                          <p:cTn id="50" fill="hold">
                            <p:stCondLst>
                              <p:cond delay="3649"/>
                            </p:stCondLst>
                            <p:childTnLst>
                              <p:par>
                                <p:cTn id="51" presetID="9" presetClass="entr" presetSubtype="0" fill="hold"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dissolve">
                                      <p:cBhvr>
                                        <p:cTn id="53" dur="500"/>
                                        <p:tgtEl>
                                          <p:spTgt spid="1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4">
                                            <p:txEl>
                                              <p:pRg st="0" end="0"/>
                                            </p:txEl>
                                          </p:spTgt>
                                        </p:tgtEl>
                                        <p:attrNameLst>
                                          <p:attrName>style.visibility</p:attrName>
                                        </p:attrNameLst>
                                      </p:cBhvr>
                                      <p:to>
                                        <p:strVal val="visible"/>
                                      </p:to>
                                    </p:set>
                                    <p:animEffect transition="in" filter="fade">
                                      <p:cBhvr>
                                        <p:cTn id="56" dur="500"/>
                                        <p:tgtEl>
                                          <p:spTgt spid="24">
                                            <p:txEl>
                                              <p:pRg st="0" end="0"/>
                                            </p:txEl>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5">
                                            <p:txEl>
                                              <p:pRg st="0" end="0"/>
                                            </p:txEl>
                                          </p:spTgt>
                                        </p:tgtEl>
                                        <p:attrNameLst>
                                          <p:attrName>style.visibility</p:attrName>
                                        </p:attrNameLst>
                                      </p:cBhvr>
                                      <p:to>
                                        <p:strVal val="visible"/>
                                      </p:to>
                                    </p:set>
                                    <p:animEffect transition="in" filter="fade">
                                      <p:cBhvr>
                                        <p:cTn id="59"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4" grpId="0" bldLvl="0" animBg="1"/>
      <p:bldP spid="5" grpId="0"/>
      <p:bldP spid="6" grpId="0" bldLvl="0" animBg="1"/>
      <p:bldP spid="7" grpId="0" bldLvl="0" animBg="1"/>
      <p:bldP spid="21" grpId="0" build="p"/>
      <p:bldP spid="24" grpId="0" build="p"/>
      <p:bldP spid="2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72770" y="3173095"/>
            <a:ext cx="7840345" cy="1418590"/>
          </a:xfrm>
          <a:prstGeom prst="rect">
            <a:avLst/>
          </a:prstGeom>
          <a:noFill/>
          <a:ln>
            <a:solidFill>
              <a:schemeClr val="accent1"/>
            </a:solidFill>
          </a:ln>
        </p:spPr>
        <p:txBody>
          <a:bodyPr wrap="square" rtlCol="0" anchor="t">
            <a:spAutoFit/>
          </a:bodyPr>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命令：ARRAY↙</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选择对象：（使用对象选择方法）</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选择对象：↙</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输入阵列类型：［矩形（R）/环形（PO）/路径（PA）］</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选择夹点以及编辑阵列或［关联（AS）/方法（M）/基点（B）/切向（T）/项目（I）/行（R）/层（L）/对齐项目（A）/Z 方向（Z）/退出（X）］</a:t>
            </a:r>
            <a:endParaRPr sz="1200" dirty="0">
              <a:latin typeface="微软雅黑" panose="020B0503020204020204" pitchFamily="34" charset="-122"/>
              <a:ea typeface="微软雅黑" panose="020B0503020204020204" pitchFamily="34" charset="-122"/>
              <a:sym typeface="+mn-ea"/>
            </a:endParaRPr>
          </a:p>
        </p:txBody>
      </p:sp>
      <p:sp>
        <p:nvSpPr>
          <p:cNvPr id="10" name="文本框 9"/>
          <p:cNvSpPr txBox="1"/>
          <p:nvPr/>
        </p:nvSpPr>
        <p:spPr>
          <a:xfrm>
            <a:off x="617538" y="801370"/>
            <a:ext cx="1286510" cy="368300"/>
          </a:xfrm>
          <a:prstGeom prst="rect">
            <a:avLst/>
          </a:prstGeom>
          <a:noFill/>
        </p:spPr>
        <p:txBody>
          <a:bodyPr wrap="none" rtlCol="0" anchor="t">
            <a:spAutoFit/>
          </a:bodyPr>
          <a:p>
            <a:pPr algn="ctr"/>
            <a:r>
              <a:rPr lang="en-US" altLang="zh-CN" dirty="0" smtClean="0">
                <a:solidFill>
                  <a:srgbClr val="005DA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1</a:t>
            </a:r>
            <a:r>
              <a:rPr lang="zh-CN" altLang="en-US" dirty="0" smtClean="0">
                <a:solidFill>
                  <a:srgbClr val="005DA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.矩形阵列</a:t>
            </a:r>
            <a:endParaRPr lang="zh-CN" altLang="en-US" dirty="0" smtClean="0">
              <a:solidFill>
                <a:srgbClr val="005DA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735965" y="1318260"/>
            <a:ext cx="3955415" cy="1476375"/>
          </a:xfrm>
          <a:prstGeom prst="rect">
            <a:avLst/>
          </a:prstGeom>
          <a:noFill/>
          <a:ln w="19050">
            <a:solidFill>
              <a:srgbClr val="005DA2"/>
            </a:solidFill>
          </a:ln>
        </p:spPr>
        <p:txBody>
          <a:bodyPr wrap="square" rtlCol="0">
            <a:spAutoFit/>
          </a:bodyPr>
          <a:p>
            <a:r>
              <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启动：</a:t>
            </a:r>
            <a:endPar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功能区:默认 标签  → 修改 面板  → 阵列下拉式→     </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菜单:修改(M)  →阵列 → 矩形阵列</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工具栏:修改→</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2" name="Picture 11"/>
          <p:cNvPicPr>
            <a:picLocks noChangeAspect="1"/>
          </p:cNvPicPr>
          <p:nvPr/>
        </p:nvPicPr>
        <p:blipFill>
          <a:blip r:embed="rId1"/>
          <a:stretch>
            <a:fillRect/>
          </a:stretch>
        </p:blipFill>
        <p:spPr>
          <a:xfrm>
            <a:off x="2883535" y="1738630"/>
            <a:ext cx="266700" cy="275590"/>
          </a:xfrm>
          <a:prstGeom prst="rect">
            <a:avLst/>
          </a:prstGeom>
          <a:noFill/>
          <a:ln w="9525">
            <a:noFill/>
          </a:ln>
        </p:spPr>
      </p:pic>
      <p:pic>
        <p:nvPicPr>
          <p:cNvPr id="4" name="Picture 11"/>
          <p:cNvPicPr>
            <a:picLocks noChangeAspect="1"/>
          </p:cNvPicPr>
          <p:nvPr/>
        </p:nvPicPr>
        <p:blipFill>
          <a:blip r:embed="rId1"/>
          <a:stretch>
            <a:fillRect/>
          </a:stretch>
        </p:blipFill>
        <p:spPr>
          <a:xfrm>
            <a:off x="2580005" y="2296160"/>
            <a:ext cx="266700" cy="275590"/>
          </a:xfrm>
          <a:prstGeom prst="rect">
            <a:avLst/>
          </a:prstGeom>
          <a:noFill/>
          <a:ln w="9525">
            <a:noFill/>
          </a:ln>
        </p:spPr>
      </p:pic>
      <p:grpSp>
        <p:nvGrpSpPr>
          <p:cNvPr id="7" name="组合 6"/>
          <p:cNvGrpSpPr/>
          <p:nvPr/>
        </p:nvGrpSpPr>
        <p:grpSpPr>
          <a:xfrm>
            <a:off x="5913755" y="1445260"/>
            <a:ext cx="2087880" cy="1656080"/>
            <a:chOff x="9262" y="2389"/>
            <a:chExt cx="3288" cy="2608"/>
          </a:xfrm>
        </p:grpSpPr>
        <p:sp>
          <p:nvSpPr>
            <p:cNvPr id="5" name="爆炸形 2 4"/>
            <p:cNvSpPr/>
            <p:nvPr/>
          </p:nvSpPr>
          <p:spPr>
            <a:xfrm>
              <a:off x="9262" y="2389"/>
              <a:ext cx="3289" cy="2608"/>
            </a:xfrm>
            <a:prstGeom prst="irregularSeal2">
              <a:avLst/>
            </a:prstGeom>
            <a:gradFill>
              <a:gsLst>
                <a:gs pos="0">
                  <a:srgbClr val="FE4444"/>
                </a:gs>
                <a:gs pos="100000">
                  <a:srgbClr val="832B2B"/>
                </a:gs>
              </a:gsLst>
              <a:lin scaled="0"/>
            </a:gra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9846" y="3543"/>
              <a:ext cx="1728" cy="580"/>
            </a:xfrm>
            <a:prstGeom prst="rect">
              <a:avLst/>
            </a:prstGeom>
            <a:noFill/>
          </p:spPr>
          <p:txBody>
            <a:bodyPr wrap="none" rtlCol="0">
              <a:spAutoFit/>
            </a:bodyPr>
            <a:p>
              <a:r>
                <a:rPr lang="zh-CN" altLang="en-US" b="1" dirty="0" smtClean="0">
                  <a:solidFill>
                    <a:schemeClr val="bg1"/>
                  </a:solidFill>
                  <a:latin typeface="微软雅黑" panose="020B0503020204020204" pitchFamily="34" charset="-122"/>
                  <a:ea typeface="微软雅黑" panose="020B0503020204020204" pitchFamily="34" charset="-122"/>
                </a:rPr>
                <a:t>操作方法</a:t>
              </a: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 presetClass="entr" presetSubtype="4" fill="hold" grpId="1"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par>
                                <p:cTn id="23" presetID="16" presetClass="entr" presetSubtype="21"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animBg="1"/>
      <p:bldP spid="10" grpId="0"/>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17855" y="2985770"/>
            <a:ext cx="7840345" cy="2082165"/>
          </a:xfrm>
          <a:prstGeom prst="rect">
            <a:avLst/>
          </a:prstGeom>
          <a:noFill/>
          <a:ln>
            <a:solidFill>
              <a:schemeClr val="accent1"/>
            </a:solidFill>
          </a:ln>
        </p:spPr>
        <p:txBody>
          <a:bodyPr wrap="square" rtlCol="0" anchor="t">
            <a:spAutoFit/>
          </a:bodyPr>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选择对象: 使用对象选择方法</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选择路径曲线: 使用一种对象选择方法</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输入沿路径的项数或 [方向(O)/表达式(E)] &lt;方向&gt;: 指定项目数或输入选项</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指定基点或 [关键点(K)] &lt;路径曲线的终点&gt;: 指定基点或输入选项</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指定与路径一致的方向或 [两点(2P)/法线(N)] &lt;当前&gt;: 按 Enter 键或选择选项</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指定沿路径的项目间的距离或 [定数等分(D)/全部(T)/表达式(E)] &lt;沿路径平均定数等</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分&gt;: 指定距离或输入选项</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按 Enter 键接受或 [关联(AS)/基点(B)/项目(I)/行数(R)/层级(L)/对齐项目(A)/Z 方向(Z)/退出(X)] &lt;退出&gt;: 按 Enter 键或选择选项</a:t>
            </a:r>
            <a:endParaRPr sz="1200" dirty="0">
              <a:latin typeface="微软雅黑" panose="020B0503020204020204" pitchFamily="34" charset="-122"/>
              <a:ea typeface="微软雅黑" panose="020B0503020204020204" pitchFamily="34" charset="-122"/>
              <a:sym typeface="+mn-ea"/>
            </a:endParaRPr>
          </a:p>
        </p:txBody>
      </p:sp>
      <p:sp>
        <p:nvSpPr>
          <p:cNvPr id="10" name="文本框 9"/>
          <p:cNvSpPr txBox="1"/>
          <p:nvPr/>
        </p:nvSpPr>
        <p:spPr>
          <a:xfrm>
            <a:off x="617538" y="801370"/>
            <a:ext cx="1286510" cy="368300"/>
          </a:xfrm>
          <a:prstGeom prst="rect">
            <a:avLst/>
          </a:prstGeom>
          <a:noFill/>
        </p:spPr>
        <p:txBody>
          <a:bodyPr wrap="none" rtlCol="0" anchor="t">
            <a:spAutoFit/>
          </a:bodyPr>
          <a:p>
            <a:pPr algn="ctr"/>
            <a:r>
              <a:rPr lang="en-US" altLang="zh-CN" dirty="0" smtClean="0">
                <a:solidFill>
                  <a:srgbClr val="005DA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a:t>
            </a:r>
            <a:r>
              <a:rPr lang="zh-CN" altLang="en-US" dirty="0" smtClean="0">
                <a:solidFill>
                  <a:srgbClr val="005DA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.路径阵列</a:t>
            </a:r>
            <a:endParaRPr lang="zh-CN" altLang="en-US" dirty="0" smtClean="0">
              <a:solidFill>
                <a:srgbClr val="005DA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735965" y="1318260"/>
            <a:ext cx="3955415" cy="1476375"/>
          </a:xfrm>
          <a:prstGeom prst="rect">
            <a:avLst/>
          </a:prstGeom>
          <a:noFill/>
          <a:ln w="19050">
            <a:solidFill>
              <a:srgbClr val="005DA2"/>
            </a:solidFill>
          </a:ln>
        </p:spPr>
        <p:txBody>
          <a:bodyPr wrap="square" rtlCol="0">
            <a:spAutoFit/>
          </a:bodyPr>
          <a:p>
            <a:r>
              <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启动：</a:t>
            </a:r>
            <a:endPar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功能区:默认 标签  →修改 面板  → 阵列 下拉式  → </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菜单:修改(M)  → 阵列 → 路径阵列</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工具栏:修改→</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2" name="Picture 15"/>
          <p:cNvPicPr>
            <a:picLocks noChangeAspect="1"/>
          </p:cNvPicPr>
          <p:nvPr/>
        </p:nvPicPr>
        <p:blipFill>
          <a:blip r:embed="rId1"/>
          <a:stretch>
            <a:fillRect/>
          </a:stretch>
        </p:blipFill>
        <p:spPr>
          <a:xfrm>
            <a:off x="2438400" y="1952625"/>
            <a:ext cx="256540" cy="251460"/>
          </a:xfrm>
          <a:prstGeom prst="rect">
            <a:avLst/>
          </a:prstGeom>
          <a:noFill/>
          <a:ln w="9525">
            <a:noFill/>
          </a:ln>
        </p:spPr>
      </p:pic>
      <p:pic>
        <p:nvPicPr>
          <p:cNvPr id="9" name="Picture 15"/>
          <p:cNvPicPr>
            <a:picLocks noChangeAspect="1"/>
          </p:cNvPicPr>
          <p:nvPr/>
        </p:nvPicPr>
        <p:blipFill>
          <a:blip r:embed="rId1"/>
          <a:stretch>
            <a:fillRect/>
          </a:stretch>
        </p:blipFill>
        <p:spPr>
          <a:xfrm>
            <a:off x="2557780" y="2468245"/>
            <a:ext cx="309880" cy="303530"/>
          </a:xfrm>
          <a:prstGeom prst="rect">
            <a:avLst/>
          </a:prstGeom>
          <a:noFill/>
          <a:ln w="9525">
            <a:noFill/>
          </a:ln>
        </p:spPr>
      </p:pic>
      <p:pic>
        <p:nvPicPr>
          <p:cNvPr id="4" name="Picture 18"/>
          <p:cNvPicPr>
            <a:picLocks noChangeAspect="1"/>
          </p:cNvPicPr>
          <p:nvPr/>
        </p:nvPicPr>
        <p:blipFill>
          <a:blip r:embed="rId2"/>
          <a:stretch>
            <a:fillRect/>
          </a:stretch>
        </p:blipFill>
        <p:spPr>
          <a:xfrm>
            <a:off x="5171758" y="889635"/>
            <a:ext cx="3286125" cy="1962150"/>
          </a:xfrm>
          <a:prstGeom prst="rect">
            <a:avLst/>
          </a:prstGeom>
          <a:noFill/>
          <a:ln w="12700" cmpd="sng">
            <a:solidFill>
              <a:schemeClr val="accent1">
                <a:shade val="50000"/>
              </a:schemeClr>
            </a:solidFill>
            <a:prstDash val="sysDash"/>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par>
                                <p:cTn id="14" presetID="16" presetClass="entr" presetSubtype="21"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500"/>
                                        <p:tgtEl>
                                          <p:spTgt spid="2"/>
                                        </p:tgtEl>
                                      </p:cBhvr>
                                    </p:animEffect>
                                  </p:childTnLst>
                                </p:cTn>
                              </p:par>
                              <p:par>
                                <p:cTn id="17" presetID="16" presetClass="entr" presetSubtype="21"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par>
                                <p:cTn id="20" presetID="16" presetClass="entr" presetSubtype="21"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17855" y="3201670"/>
            <a:ext cx="7840345" cy="1418590"/>
          </a:xfrm>
          <a:prstGeom prst="rect">
            <a:avLst/>
          </a:prstGeom>
          <a:noFill/>
          <a:ln>
            <a:solidFill>
              <a:schemeClr val="accent1"/>
            </a:solidFill>
          </a:ln>
        </p:spPr>
        <p:txBody>
          <a:bodyPr wrap="square" rtlCol="0" anchor="t">
            <a:spAutoFit/>
          </a:bodyPr>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选择对象: 使用对象选择方法</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指定阵列的中心点或 [基点(B)/旋转轴(A)]: 指定中心点或输入选项</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输入项目数或 [项目间角度(A)/表达式(E)] &lt;最后计数&gt;: 指定项目数或输入选项</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指定要填充的角度（+ = 逆时针，- = 顺时针）或 [表达式(E)]: 输入填充角度或输入选项</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按 Enter 键接受或 [关联(AS)/基点(B)/项目(I)/项目间角度(A)/填充角度(F)/行(ROW)/层级(L)/旋转项目(ROT)/退出(X)] &lt;退出&gt;: 按 Enter 键或选择选项</a:t>
            </a:r>
            <a:endParaRPr sz="1200" dirty="0">
              <a:latin typeface="微软雅黑" panose="020B0503020204020204" pitchFamily="34" charset="-122"/>
              <a:ea typeface="微软雅黑" panose="020B0503020204020204" pitchFamily="34" charset="-122"/>
              <a:sym typeface="+mn-ea"/>
            </a:endParaRPr>
          </a:p>
        </p:txBody>
      </p:sp>
      <p:sp>
        <p:nvSpPr>
          <p:cNvPr id="10" name="文本框 9"/>
          <p:cNvSpPr txBox="1"/>
          <p:nvPr/>
        </p:nvSpPr>
        <p:spPr>
          <a:xfrm>
            <a:off x="617538" y="801370"/>
            <a:ext cx="1286510" cy="368300"/>
          </a:xfrm>
          <a:prstGeom prst="rect">
            <a:avLst/>
          </a:prstGeom>
          <a:noFill/>
        </p:spPr>
        <p:txBody>
          <a:bodyPr wrap="none" rtlCol="0" anchor="t">
            <a:spAutoFit/>
          </a:bodyPr>
          <a:p>
            <a:pPr algn="ctr"/>
            <a:r>
              <a:rPr lang="en-US" altLang="zh-CN" dirty="0" smtClean="0">
                <a:solidFill>
                  <a:srgbClr val="005DA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3</a:t>
            </a:r>
            <a:r>
              <a:rPr lang="zh-CN" altLang="en-US" dirty="0" smtClean="0">
                <a:solidFill>
                  <a:srgbClr val="005DA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.环形阵列</a:t>
            </a:r>
            <a:endParaRPr lang="zh-CN" altLang="en-US" dirty="0" smtClean="0">
              <a:solidFill>
                <a:srgbClr val="005DA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735965" y="1318260"/>
            <a:ext cx="3955415" cy="1476375"/>
          </a:xfrm>
          <a:prstGeom prst="rect">
            <a:avLst/>
          </a:prstGeom>
          <a:noFill/>
          <a:ln w="19050">
            <a:solidFill>
              <a:srgbClr val="005DA2"/>
            </a:solidFill>
          </a:ln>
        </p:spPr>
        <p:txBody>
          <a:bodyPr wrap="square" rtlCol="0">
            <a:spAutoFit/>
          </a:bodyPr>
          <a:p>
            <a:r>
              <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启动：</a:t>
            </a:r>
            <a:endPar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功能区:默认 标签 → 修改 面板 → 阵列 下拉式→  </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菜单:修改(M) → 阵列 → 环形阵列</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工具栏:修改→  </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27" name="图片 2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2355215" y="1904365"/>
            <a:ext cx="287655" cy="304800"/>
          </a:xfrm>
          <a:prstGeom prst="rect">
            <a:avLst/>
          </a:prstGeom>
          <a:noFill/>
          <a:ln>
            <a:noFill/>
          </a:ln>
        </p:spPr>
      </p:pic>
      <p:pic>
        <p:nvPicPr>
          <p:cNvPr id="5" name="图片 2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2642870" y="2440940"/>
            <a:ext cx="266065" cy="281940"/>
          </a:xfrm>
          <a:prstGeom prst="rect">
            <a:avLst/>
          </a:prstGeom>
          <a:noFill/>
          <a:ln>
            <a:noFill/>
          </a:ln>
        </p:spPr>
      </p:pic>
      <p:sp>
        <p:nvSpPr>
          <p:cNvPr id="6" name="爆炸形 1 5"/>
          <p:cNvSpPr/>
          <p:nvPr/>
        </p:nvSpPr>
        <p:spPr>
          <a:xfrm rot="15600000">
            <a:off x="5940425" y="1563370"/>
            <a:ext cx="1584325" cy="1584325"/>
          </a:xfrm>
          <a:prstGeom prst="irregularSeal1">
            <a:avLst/>
          </a:prstGeom>
          <a:solidFill>
            <a:srgbClr val="C0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6445885" y="2046605"/>
            <a:ext cx="640080" cy="645160"/>
          </a:xfrm>
          <a:prstGeom prst="rect">
            <a:avLst/>
          </a:prstGeom>
          <a:noFill/>
        </p:spPr>
        <p:txBody>
          <a:bodyPr wrap="none" rtlCol="0">
            <a:spAutoFit/>
          </a:bodyPr>
          <a:p>
            <a:r>
              <a:rPr lang="zh-CN" altLang="en-US" dirty="0" smtClean="0">
                <a:solidFill>
                  <a:schemeClr val="bg1"/>
                </a:solidFill>
                <a:latin typeface="微软雅黑" panose="020B0503020204020204" pitchFamily="34" charset="-122"/>
                <a:ea typeface="微软雅黑" panose="020B0503020204020204" pitchFamily="34" charset="-122"/>
              </a:rPr>
              <a:t>操作</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方法</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8"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par>
                                <p:cTn id="17" presetID="22" presetClass="entr" presetSubtype="8"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8" grpId="0" animBg="1"/>
      <p:bldP spid="6"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17855" y="3201670"/>
            <a:ext cx="7840345" cy="1418590"/>
          </a:xfrm>
          <a:prstGeom prst="rect">
            <a:avLst/>
          </a:prstGeom>
          <a:noFill/>
          <a:ln>
            <a:solidFill>
              <a:schemeClr val="accent1"/>
            </a:solidFill>
          </a:ln>
        </p:spPr>
        <p:txBody>
          <a:bodyPr wrap="square" rtlCol="0" anchor="t">
            <a:spAutoFit/>
          </a:bodyPr>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命令:OFFSET↙</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当前设置: 删除源=否 图层=源 OFFSETGAPTYPE=0</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指定偏移距离或 [通过(T)/删除(E)/图层(L)]《通过》:(指定距离值)</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选择要偏移的对象,或 [退出(E)/放弃(U)] 《退出》:(选择要偏移的对象,按Enter键结束操作)</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指定要偏移的那一侧上的点,或 [退出(E)/多个(M)/放弃(U)] 《退出》:(指定偏移方向)</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选择要偏移的对象,或[退出(E)/放弃(U)]《退出》:</a:t>
            </a:r>
            <a:endParaRPr sz="1200" dirty="0">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735965" y="1318260"/>
            <a:ext cx="5401310" cy="1753235"/>
          </a:xfrm>
          <a:prstGeom prst="rect">
            <a:avLst/>
          </a:prstGeom>
          <a:noFill/>
          <a:ln w="19050">
            <a:solidFill>
              <a:srgbClr val="005DA2"/>
            </a:solidFill>
          </a:ln>
        </p:spPr>
        <p:txBody>
          <a:bodyPr wrap="square" rtlCol="0">
            <a:spAutoFit/>
          </a:bodyPr>
          <a:p>
            <a:r>
              <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启动：</a:t>
            </a:r>
            <a:endPar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功能区:单击“默认”选项卡“修改面板中“偏移”按钮 </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工具栏:修改→</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命令行:OFFSET(快捷命令为O)。</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菜单栏: 选择菜单栏中的“修改”ー“偏移”命令。</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爆炸形 1 5"/>
          <p:cNvSpPr/>
          <p:nvPr/>
        </p:nvSpPr>
        <p:spPr>
          <a:xfrm rot="15600000">
            <a:off x="6968490" y="1585595"/>
            <a:ext cx="1584325" cy="1584325"/>
          </a:xfrm>
          <a:prstGeom prst="irregularSeal1">
            <a:avLst/>
          </a:prstGeom>
          <a:solidFill>
            <a:srgbClr val="C0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370445" y="2005330"/>
            <a:ext cx="640080" cy="645160"/>
          </a:xfrm>
          <a:prstGeom prst="rect">
            <a:avLst/>
          </a:prstGeom>
          <a:noFill/>
        </p:spPr>
        <p:txBody>
          <a:bodyPr wrap="none" rtlCol="0">
            <a:spAutoFit/>
          </a:bodyPr>
          <a:p>
            <a:r>
              <a:rPr lang="zh-CN" altLang="en-US" dirty="0" smtClean="0">
                <a:solidFill>
                  <a:schemeClr val="bg1"/>
                </a:solidFill>
                <a:latin typeface="微软雅黑" panose="020B0503020204020204" pitchFamily="34" charset="-122"/>
                <a:ea typeface="微软雅黑" panose="020B0503020204020204" pitchFamily="34" charset="-122"/>
              </a:rPr>
              <a:t>操作</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方法</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41" name="矩形 40"/>
          <p:cNvSpPr/>
          <p:nvPr/>
        </p:nvSpPr>
        <p:spPr>
          <a:xfrm>
            <a:off x="3114597" y="772815"/>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p>
            <a:pPr algn="ctr"/>
            <a:r>
              <a:rPr lang="zh-CN" altLang="en-US" sz="2000" b="1" dirty="0">
                <a:latin typeface="微软雅黑" panose="020B0503020204020204" pitchFamily="34" charset="-122"/>
                <a:ea typeface="微软雅黑" panose="020B0503020204020204" pitchFamily="34" charset="-122"/>
              </a:rPr>
              <a:t>四、偏移</a:t>
            </a:r>
            <a:r>
              <a:rPr lang="zh-CN" altLang="en-US" sz="2000" b="1" dirty="0">
                <a:latin typeface="微软雅黑" panose="020B0503020204020204" pitchFamily="34" charset="-122"/>
                <a:ea typeface="微软雅黑" panose="020B0503020204020204" pitchFamily="34" charset="-122"/>
              </a:rPr>
              <a:t>对象</a:t>
            </a:r>
            <a:endParaRPr lang="zh-CN" altLang="en-US" sz="2000" b="1" dirty="0">
              <a:latin typeface="微软雅黑" panose="020B0503020204020204" pitchFamily="34" charset="-122"/>
              <a:ea typeface="微软雅黑" panose="020B0503020204020204" pitchFamily="34" charset="-122"/>
            </a:endParaRPr>
          </a:p>
        </p:txBody>
      </p:sp>
      <p:pic>
        <p:nvPicPr>
          <p:cNvPr id="11" name="图片 11"/>
          <p:cNvPicPr>
            <a:picLocks noChangeAspect="1"/>
          </p:cNvPicPr>
          <p:nvPr/>
        </p:nvPicPr>
        <p:blipFill>
          <a:blip r:embed="rId1"/>
          <a:stretch>
            <a:fillRect/>
          </a:stretch>
        </p:blipFill>
        <p:spPr>
          <a:xfrm>
            <a:off x="1406525" y="1922780"/>
            <a:ext cx="309245" cy="269875"/>
          </a:xfrm>
          <a:prstGeom prst="rect">
            <a:avLst/>
          </a:prstGeom>
          <a:ln>
            <a:solidFill>
              <a:schemeClr val="bg1"/>
            </a:solidFill>
          </a:ln>
        </p:spPr>
      </p:pic>
      <p:pic>
        <p:nvPicPr>
          <p:cNvPr id="2" name="图片 11"/>
          <p:cNvPicPr>
            <a:picLocks noChangeAspect="1"/>
          </p:cNvPicPr>
          <p:nvPr/>
        </p:nvPicPr>
        <p:blipFill>
          <a:blip r:embed="rId1"/>
          <a:stretch>
            <a:fillRect/>
          </a:stretch>
        </p:blipFill>
        <p:spPr>
          <a:xfrm>
            <a:off x="2555240" y="2192655"/>
            <a:ext cx="309245" cy="269875"/>
          </a:xfrm>
          <a:prstGeom prst="rect">
            <a:avLst/>
          </a:prstGeom>
          <a:ln>
            <a:solidFill>
              <a:schemeClr val="bg1"/>
            </a:solid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149"/>
                            </p:stCondLst>
                            <p:childTnLst>
                              <p:par>
                                <p:cTn id="17" presetID="16" presetClass="entr" presetSubtype="2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par>
                          <p:cTn id="20" fill="hold">
                            <p:stCondLst>
                              <p:cond delay="1649"/>
                            </p:stCondLst>
                            <p:childTnLst>
                              <p:par>
                                <p:cTn id="21" presetID="16" presetClass="entr" presetSubtype="21"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par>
                          <p:cTn id="24" fill="hold">
                            <p:stCondLst>
                              <p:cond delay="2149"/>
                            </p:stCondLst>
                            <p:childTnLst>
                              <p:par>
                                <p:cTn id="25" presetID="16" presetClass="entr" presetSubtype="2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par>
                          <p:cTn id="28" fill="hold">
                            <p:stCondLst>
                              <p:cond delay="2649"/>
                            </p:stCondLst>
                            <p:childTnLst>
                              <p:par>
                                <p:cTn id="29" presetID="16" presetClass="entr" presetSubtype="2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500"/>
                                        <p:tgtEl>
                                          <p:spTgt spid="7"/>
                                        </p:tgtEl>
                                      </p:cBhvr>
                                    </p:animEffect>
                                  </p:childTnLst>
                                </p:cTn>
                              </p:par>
                            </p:childTnLst>
                          </p:cTn>
                        </p:par>
                        <p:par>
                          <p:cTn id="32" fill="hold">
                            <p:stCondLst>
                              <p:cond delay="3149"/>
                            </p:stCondLst>
                            <p:childTnLst>
                              <p:par>
                                <p:cTn id="33" presetID="16" presetClass="entr" presetSubtype="21"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arn(inVertical)">
                                      <p:cBhvr>
                                        <p:cTn id="35" dur="500"/>
                                        <p:tgtEl>
                                          <p:spTgt spid="11"/>
                                        </p:tgtEl>
                                      </p:cBhvr>
                                    </p:animEffect>
                                  </p:childTnLst>
                                </p:cTn>
                              </p:par>
                            </p:childTnLst>
                          </p:cTn>
                        </p:par>
                        <p:par>
                          <p:cTn id="36" fill="hold">
                            <p:stCondLst>
                              <p:cond delay="3649"/>
                            </p:stCondLst>
                            <p:childTnLst>
                              <p:par>
                                <p:cTn id="37" presetID="16" presetClass="entr" presetSubtype="21"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barn(inVertical)">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3" grpId="0" animBg="1"/>
      <p:bldP spid="8" grpId="0" animBg="1"/>
      <p:bldP spid="6" grpId="0" animBg="1"/>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827584" y="1500501"/>
            <a:ext cx="1647323" cy="1077093"/>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6" name="Shape 335"/>
            <p:cNvSpPr/>
            <p:nvPr/>
          </p:nvSpPr>
          <p:spPr>
            <a:xfrm>
              <a:off x="1334690" y="879825"/>
              <a:ext cx="2370665" cy="1148080"/>
            </a:xfrm>
            <a:prstGeom prst="rect">
              <a:avLst/>
            </a:prstGeom>
            <a:noFill/>
            <a:ln w="12700" cap="flat">
              <a:noFill/>
              <a:miter lim="400000"/>
            </a:ln>
            <a:effec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绘制方向盘</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中心线</a:t>
              </a:r>
              <a:endParaRPr lang="id-ID" altLang="zh-CN" sz="14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7" name="Group 342"/>
          <p:cNvGrpSpPr/>
          <p:nvPr/>
        </p:nvGrpSpPr>
        <p:grpSpPr>
          <a:xfrm>
            <a:off x="2262318" y="1500501"/>
            <a:ext cx="1647323" cy="1077093"/>
            <a:chOff x="0" y="0"/>
            <a:chExt cx="4392859" cy="2872248"/>
          </a:xfrm>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绘制</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三个同心圆</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2" name="Group 347"/>
          <p:cNvGrpSpPr/>
          <p:nvPr/>
        </p:nvGrpSpPr>
        <p:grpSpPr>
          <a:xfrm>
            <a:off x="3732499" y="1500501"/>
            <a:ext cx="1647323" cy="1077093"/>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16" name="Shape 345"/>
            <p:cNvSpPr/>
            <p:nvPr/>
          </p:nvSpPr>
          <p:spPr>
            <a:xfrm>
              <a:off x="895194" y="1098365"/>
              <a:ext cx="2972476"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偏移命令绘</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制出方向盘主体轮廓及把手中心线 </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7" name="Group 352"/>
          <p:cNvGrpSpPr/>
          <p:nvPr/>
        </p:nvGrpSpPr>
        <p:grpSpPr>
          <a:xfrm>
            <a:off x="5190569" y="1500501"/>
            <a:ext cx="1647322" cy="1077093"/>
            <a:chOff x="0" y="0"/>
            <a:chExt cx="4392859" cy="2872248"/>
          </a:xfrm>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绘制</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把手的圆</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22" name="Group 357"/>
          <p:cNvGrpSpPr/>
          <p:nvPr/>
        </p:nvGrpSpPr>
        <p:grpSpPr>
          <a:xfrm>
            <a:off x="6669094" y="1500501"/>
            <a:ext cx="1647322" cy="1077093"/>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26" name="Shape 355"/>
            <p:cNvSpPr/>
            <p:nvPr/>
          </p:nvSpPr>
          <p:spPr>
            <a:xfrm>
              <a:off x="995058" y="1289715"/>
              <a:ext cx="3014432" cy="369333"/>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用环形阵列</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命令阵列三个</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7" name="Group 360"/>
          <p:cNvGrpSpPr/>
          <p:nvPr/>
        </p:nvGrpSpPr>
        <p:grpSpPr>
          <a:xfrm>
            <a:off x="1491759" y="2423657"/>
            <a:ext cx="318973" cy="318973"/>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1</a:t>
              </a:r>
              <a:endParaRPr sz="1200">
                <a:solidFill>
                  <a:schemeClr val="bg1"/>
                </a:solidFill>
                <a:latin typeface="Arial" panose="020B0604020202020204" pitchFamily="34" charset="0"/>
                <a:cs typeface="Arial" panose="020B0604020202020204" pitchFamily="34" charset="0"/>
              </a:endParaRPr>
            </a:p>
          </p:txBody>
        </p:sp>
      </p:grpSp>
      <p:grpSp>
        <p:nvGrpSpPr>
          <p:cNvPr id="30" name="Group 363"/>
          <p:cNvGrpSpPr/>
          <p:nvPr/>
        </p:nvGrpSpPr>
        <p:grpSpPr>
          <a:xfrm>
            <a:off x="2929521" y="2423657"/>
            <a:ext cx="318973" cy="318973"/>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2" name="Shape 362"/>
            <p:cNvSpPr/>
            <p:nvPr/>
          </p:nvSpPr>
          <p:spPr>
            <a:xfrm>
              <a:off x="311484" y="179076"/>
              <a:ext cx="227626"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2</a:t>
              </a:r>
              <a:endParaRPr sz="1200">
                <a:latin typeface="Arial" panose="020B0604020202020204" pitchFamily="34" charset="0"/>
                <a:cs typeface="Arial" panose="020B0604020202020204" pitchFamily="34" charset="0"/>
              </a:endParaRPr>
            </a:p>
          </p:txBody>
        </p:sp>
      </p:grpSp>
      <p:grpSp>
        <p:nvGrpSpPr>
          <p:cNvPr id="33" name="Group 366"/>
          <p:cNvGrpSpPr/>
          <p:nvPr/>
        </p:nvGrpSpPr>
        <p:grpSpPr>
          <a:xfrm>
            <a:off x="4396674" y="2423657"/>
            <a:ext cx="318973" cy="318973"/>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35" name="Shape 365"/>
            <p:cNvSpPr/>
            <p:nvPr/>
          </p:nvSpPr>
          <p:spPr>
            <a:xfrm>
              <a:off x="311484" y="179076"/>
              <a:ext cx="227626"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3</a:t>
              </a:r>
              <a:endParaRPr sz="1200">
                <a:solidFill>
                  <a:schemeClr val="bg1"/>
                </a:solidFill>
                <a:latin typeface="Arial" panose="020B0604020202020204" pitchFamily="34" charset="0"/>
                <a:cs typeface="Arial" panose="020B0604020202020204" pitchFamily="34" charset="0"/>
              </a:endParaRPr>
            </a:p>
          </p:txBody>
        </p:sp>
      </p:grpSp>
      <p:grpSp>
        <p:nvGrpSpPr>
          <p:cNvPr id="36" name="Group 369"/>
          <p:cNvGrpSpPr/>
          <p:nvPr/>
        </p:nvGrpSpPr>
        <p:grpSpPr>
          <a:xfrm>
            <a:off x="5854743" y="2423657"/>
            <a:ext cx="318973" cy="318973"/>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4</a:t>
              </a:r>
              <a:endParaRPr sz="1200">
                <a:latin typeface="Arial" panose="020B0604020202020204" pitchFamily="34" charset="0"/>
                <a:cs typeface="Arial" panose="020B0604020202020204" pitchFamily="34" charset="0"/>
              </a:endParaRPr>
            </a:p>
          </p:txBody>
        </p:sp>
      </p:grpSp>
      <p:grpSp>
        <p:nvGrpSpPr>
          <p:cNvPr id="39" name="Group 372"/>
          <p:cNvGrpSpPr/>
          <p:nvPr/>
        </p:nvGrpSpPr>
        <p:grpSpPr>
          <a:xfrm>
            <a:off x="7333269" y="2423657"/>
            <a:ext cx="318973" cy="318973"/>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41" name="Shape 371"/>
            <p:cNvSpPr/>
            <p:nvPr/>
          </p:nvSpPr>
          <p:spPr>
            <a:xfrm>
              <a:off x="311484" y="179076"/>
              <a:ext cx="227626"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5</a:t>
              </a:r>
              <a:endParaRPr sz="1200">
                <a:solidFill>
                  <a:schemeClr val="bg1"/>
                </a:solidFill>
                <a:latin typeface="Arial" panose="020B0604020202020204" pitchFamily="34" charset="0"/>
                <a:cs typeface="Arial" panose="020B0604020202020204" pitchFamily="34" charset="0"/>
              </a:endParaRPr>
            </a:p>
          </p:txBody>
        </p:sp>
      </p:grpSp>
      <p:sp>
        <p:nvSpPr>
          <p:cNvPr id="58"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375285" y="3072130"/>
            <a:ext cx="8462010" cy="1480820"/>
            <a:chOff x="691" y="3921"/>
            <a:chExt cx="13326" cy="2332"/>
          </a:xfrm>
        </p:grpSpPr>
        <p:pic>
          <p:nvPicPr>
            <p:cNvPr id="4" name="图片 23"/>
            <p:cNvPicPr>
              <a:picLocks noChangeAspect="1"/>
            </p:cNvPicPr>
            <p:nvPr/>
          </p:nvPicPr>
          <p:blipFill>
            <a:blip r:embed="rId1" cstate="print">
              <a:extLst>
                <a:ext uri="{28A0092B-C50C-407E-A947-70E740481C1C}">
                  <a14:useLocalDpi xmlns:a14="http://schemas.microsoft.com/office/drawing/2010/main" val="0"/>
                </a:ext>
              </a:extLst>
            </a:blip>
            <a:srcRect l="31664" t="78696" r="45220" b="6501"/>
            <a:stretch>
              <a:fillRect/>
            </a:stretch>
          </p:blipFill>
          <p:spPr>
            <a:xfrm>
              <a:off x="691" y="3921"/>
              <a:ext cx="2574" cy="2333"/>
            </a:xfrm>
            <a:prstGeom prst="rect">
              <a:avLst/>
            </a:prstGeom>
            <a:ln w="12700" cmpd="sng">
              <a:solidFill>
                <a:schemeClr val="accent1">
                  <a:shade val="50000"/>
                </a:schemeClr>
              </a:solidFill>
              <a:prstDash val="solid"/>
            </a:ln>
          </p:spPr>
        </p:pic>
        <p:pic>
          <p:nvPicPr>
            <p:cNvPr id="5" name="图片 24"/>
            <p:cNvPicPr>
              <a:picLocks noChangeAspect="1"/>
            </p:cNvPicPr>
            <p:nvPr/>
          </p:nvPicPr>
          <p:blipFill>
            <a:blip r:embed="rId2" cstate="print">
              <a:extLst>
                <a:ext uri="{28A0092B-C50C-407E-A947-70E740481C1C}">
                  <a14:useLocalDpi xmlns:a14="http://schemas.microsoft.com/office/drawing/2010/main" val="0"/>
                </a:ext>
              </a:extLst>
            </a:blip>
            <a:srcRect l="36721" t="79292" r="32699" b="6329"/>
            <a:stretch>
              <a:fillRect/>
            </a:stretch>
          </p:blipFill>
          <p:spPr>
            <a:xfrm>
              <a:off x="3189" y="3921"/>
              <a:ext cx="3494" cy="2325"/>
            </a:xfrm>
            <a:prstGeom prst="rect">
              <a:avLst/>
            </a:prstGeom>
            <a:ln>
              <a:solidFill>
                <a:schemeClr val="accent1"/>
              </a:solidFill>
            </a:ln>
          </p:spPr>
        </p:pic>
        <p:pic>
          <p:nvPicPr>
            <p:cNvPr id="25" name="图片 25"/>
            <p:cNvPicPr>
              <a:picLocks noChangeAspect="1"/>
            </p:cNvPicPr>
            <p:nvPr/>
          </p:nvPicPr>
          <p:blipFill>
            <a:blip r:embed="rId3" cstate="print">
              <a:extLst>
                <a:ext uri="{28A0092B-C50C-407E-A947-70E740481C1C}">
                  <a14:useLocalDpi xmlns:a14="http://schemas.microsoft.com/office/drawing/2010/main" val="0"/>
                </a:ext>
              </a:extLst>
            </a:blip>
            <a:srcRect l="34192" t="79037" r="40525" b="5309"/>
            <a:stretch>
              <a:fillRect/>
            </a:stretch>
          </p:blipFill>
          <p:spPr>
            <a:xfrm>
              <a:off x="6565" y="3921"/>
              <a:ext cx="2654" cy="2326"/>
            </a:xfrm>
            <a:prstGeom prst="rect">
              <a:avLst/>
            </a:prstGeom>
            <a:ln>
              <a:solidFill>
                <a:schemeClr val="accent1"/>
              </a:solidFill>
            </a:ln>
          </p:spPr>
        </p:pic>
        <p:pic>
          <p:nvPicPr>
            <p:cNvPr id="56" name="图片 56"/>
            <p:cNvPicPr>
              <a:picLocks noChangeAspect="1"/>
            </p:cNvPicPr>
            <p:nvPr/>
          </p:nvPicPr>
          <p:blipFill>
            <a:blip r:embed="rId4" cstate="print">
              <a:extLst>
                <a:ext uri="{28A0092B-C50C-407E-A947-70E740481C1C}">
                  <a14:useLocalDpi xmlns:a14="http://schemas.microsoft.com/office/drawing/2010/main" val="0"/>
                </a:ext>
              </a:extLst>
            </a:blip>
            <a:srcRect l="49723" t="78526" r="30412" b="6756"/>
            <a:stretch>
              <a:fillRect/>
            </a:stretch>
          </p:blipFill>
          <p:spPr>
            <a:xfrm>
              <a:off x="9219" y="3921"/>
              <a:ext cx="2218" cy="2326"/>
            </a:xfrm>
            <a:prstGeom prst="rect">
              <a:avLst/>
            </a:prstGeom>
            <a:ln>
              <a:solidFill>
                <a:schemeClr val="accent1"/>
              </a:solidFill>
            </a:ln>
          </p:spPr>
        </p:pic>
        <p:pic>
          <p:nvPicPr>
            <p:cNvPr id="75" name="图片 75"/>
            <p:cNvPicPr>
              <a:picLocks noChangeAspect="1"/>
            </p:cNvPicPr>
            <p:nvPr/>
          </p:nvPicPr>
          <p:blipFill>
            <a:blip r:embed="rId5" cstate="print">
              <a:extLst>
                <a:ext uri="{28A0092B-C50C-407E-A947-70E740481C1C}">
                  <a14:useLocalDpi xmlns:a14="http://schemas.microsoft.com/office/drawing/2010/main" val="0"/>
                </a:ext>
              </a:extLst>
            </a:blip>
            <a:srcRect l="36961" t="79207" r="39923" b="6075"/>
            <a:stretch>
              <a:fillRect/>
            </a:stretch>
          </p:blipFill>
          <p:spPr>
            <a:xfrm>
              <a:off x="11437" y="3921"/>
              <a:ext cx="2580" cy="2325"/>
            </a:xfrm>
            <a:prstGeom prst="rect">
              <a:avLst/>
            </a:prstGeom>
            <a:ln>
              <a:solidFill>
                <a:schemeClr val="accent1"/>
              </a:solidFill>
            </a:ln>
          </p:spPr>
        </p:pic>
      </p:grpSp>
      <p:sp>
        <p:nvSpPr>
          <p:cNvPr id="10" name="矩形 9"/>
          <p:cNvSpPr/>
          <p:nvPr/>
        </p:nvSpPr>
        <p:spPr>
          <a:xfrm>
            <a:off x="827327" y="86616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p>
            <a:pPr algn="ctr"/>
            <a:r>
              <a:rPr lang="zh-CN" altLang="en-US" sz="2000" b="1" dirty="0">
                <a:latin typeface="微软雅黑" panose="020B0503020204020204" pitchFamily="34" charset="-122"/>
                <a:ea typeface="微软雅黑" panose="020B0503020204020204" pitchFamily="34" charset="-122"/>
              </a:rPr>
              <a:t>实例具体实施步骤</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8"/>
                                        </p:tgtEl>
                                        <p:attrNameLst>
                                          <p:attrName>ppt_y</p:attrName>
                                        </p:attrNameLst>
                                      </p:cBhvr>
                                      <p:tavLst>
                                        <p:tav tm="0">
                                          <p:val>
                                            <p:strVal val="#ppt_y"/>
                                          </p:val>
                                        </p:tav>
                                        <p:tav tm="100000">
                                          <p:val>
                                            <p:strVal val="#ppt_y"/>
                                          </p:val>
                                        </p:tav>
                                      </p:tavLst>
                                    </p:anim>
                                    <p:anim calcmode="lin" valueType="num">
                                      <p:cBhvr>
                                        <p:cTn id="9"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8"/>
                                        </p:tgtEl>
                                      </p:cBhvr>
                                    </p:animEffect>
                                  </p:childTnLst>
                                </p:cTn>
                              </p:par>
                            </p:childTnLst>
                          </p:cTn>
                        </p:par>
                        <p:par>
                          <p:cTn id="12" fill="hold">
                            <p:stCondLst>
                              <p:cond delay="649"/>
                            </p:stCondLst>
                            <p:childTnLst>
                              <p:par>
                                <p:cTn id="13" presetID="2" presetClass="entr" presetSubtype="8" fill="hold" grpId="0" nodeType="afterEffect">
                                  <p:stCondLst>
                                    <p:cond delay="0"/>
                                  </p:stCondLst>
                                  <p:childTnLst>
                                    <p:set>
                                      <p:cBhvr>
                                        <p:cTn id="14" dur="indefinite" fill="hold"/>
                                        <p:tgtEl>
                                          <p:spTgt spid="22"/>
                                        </p:tgtEl>
                                        <p:attrNameLst>
                                          <p:attrName>style.visibility</p:attrName>
                                        </p:attrNameLst>
                                      </p:cBhvr>
                                      <p:to>
                                        <p:strVal val="visible"/>
                                      </p:to>
                                    </p:set>
                                    <p:anim calcmode="lin" valueType="num">
                                      <p:cBhvr>
                                        <p:cTn id="15" dur="800" fill="hold"/>
                                        <p:tgtEl>
                                          <p:spTgt spid="22"/>
                                        </p:tgtEl>
                                        <p:attrNameLst>
                                          <p:attrName>ppt_x</p:attrName>
                                        </p:attrNameLst>
                                      </p:cBhvr>
                                      <p:tavLst>
                                        <p:tav tm="0">
                                          <p:val>
                                            <p:strVal val="0-#ppt_w/2"/>
                                          </p:val>
                                        </p:tav>
                                        <p:tav tm="100000">
                                          <p:val>
                                            <p:strVal val="#ppt_x"/>
                                          </p:val>
                                        </p:tav>
                                      </p:tavLst>
                                    </p:anim>
                                    <p:anim calcmode="lin" valueType="num">
                                      <p:cBhvr>
                                        <p:cTn id="16" dur="8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400"/>
                                  </p:stCondLst>
                                  <p:childTnLst>
                                    <p:set>
                                      <p:cBhvr>
                                        <p:cTn id="18" dur="indefinite" fill="hold"/>
                                        <p:tgtEl>
                                          <p:spTgt spid="17"/>
                                        </p:tgtEl>
                                        <p:attrNameLst>
                                          <p:attrName>style.visibility</p:attrName>
                                        </p:attrNameLst>
                                      </p:cBhvr>
                                      <p:to>
                                        <p:strVal val="visible"/>
                                      </p:to>
                                    </p:set>
                                    <p:anim calcmode="lin" valueType="num">
                                      <p:cBhvr>
                                        <p:cTn id="19" dur="800" fill="hold"/>
                                        <p:tgtEl>
                                          <p:spTgt spid="17"/>
                                        </p:tgtEl>
                                        <p:attrNameLst>
                                          <p:attrName>ppt_x</p:attrName>
                                        </p:attrNameLst>
                                      </p:cBhvr>
                                      <p:tavLst>
                                        <p:tav tm="0">
                                          <p:val>
                                            <p:strVal val="0-#ppt_w/2"/>
                                          </p:val>
                                        </p:tav>
                                        <p:tav tm="100000">
                                          <p:val>
                                            <p:strVal val="#ppt_x"/>
                                          </p:val>
                                        </p:tav>
                                      </p:tavLst>
                                    </p:anim>
                                    <p:anim calcmode="lin" valueType="num">
                                      <p:cBhvr>
                                        <p:cTn id="20" dur="8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800"/>
                                  </p:stCondLst>
                                  <p:childTnLst>
                                    <p:set>
                                      <p:cBhvr>
                                        <p:cTn id="22" dur="indefinite" fill="hold"/>
                                        <p:tgtEl>
                                          <p:spTgt spid="12"/>
                                        </p:tgtEl>
                                        <p:attrNameLst>
                                          <p:attrName>style.visibility</p:attrName>
                                        </p:attrNameLst>
                                      </p:cBhvr>
                                      <p:to>
                                        <p:strVal val="visible"/>
                                      </p:to>
                                    </p:set>
                                    <p:anim calcmode="lin" valueType="num">
                                      <p:cBhvr>
                                        <p:cTn id="23" dur="800" fill="hold"/>
                                        <p:tgtEl>
                                          <p:spTgt spid="12"/>
                                        </p:tgtEl>
                                        <p:attrNameLst>
                                          <p:attrName>ppt_x</p:attrName>
                                        </p:attrNameLst>
                                      </p:cBhvr>
                                      <p:tavLst>
                                        <p:tav tm="0">
                                          <p:val>
                                            <p:strVal val="0-#ppt_w/2"/>
                                          </p:val>
                                        </p:tav>
                                        <p:tav tm="100000">
                                          <p:val>
                                            <p:strVal val="#ppt_x"/>
                                          </p:val>
                                        </p:tav>
                                      </p:tavLst>
                                    </p:anim>
                                    <p:anim calcmode="lin" valueType="num">
                                      <p:cBhvr>
                                        <p:cTn id="24" dur="8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200"/>
                                  </p:stCondLst>
                                  <p:childTnLst>
                                    <p:set>
                                      <p:cBhvr>
                                        <p:cTn id="26" dur="indefinite" fill="hold"/>
                                        <p:tgtEl>
                                          <p:spTgt spid="7"/>
                                        </p:tgtEl>
                                        <p:attrNameLst>
                                          <p:attrName>style.visibility</p:attrName>
                                        </p:attrNameLst>
                                      </p:cBhvr>
                                      <p:to>
                                        <p:strVal val="visible"/>
                                      </p:to>
                                    </p:set>
                                    <p:anim calcmode="lin" valueType="num">
                                      <p:cBhvr>
                                        <p:cTn id="27" dur="800" fill="hold"/>
                                        <p:tgtEl>
                                          <p:spTgt spid="7"/>
                                        </p:tgtEl>
                                        <p:attrNameLst>
                                          <p:attrName>ppt_x</p:attrName>
                                        </p:attrNameLst>
                                      </p:cBhvr>
                                      <p:tavLst>
                                        <p:tav tm="0">
                                          <p:val>
                                            <p:strVal val="0-#ppt_w/2"/>
                                          </p:val>
                                        </p:tav>
                                        <p:tav tm="100000">
                                          <p:val>
                                            <p:strVal val="#ppt_x"/>
                                          </p:val>
                                        </p:tav>
                                      </p:tavLst>
                                    </p:anim>
                                    <p:anim calcmode="lin" valueType="num">
                                      <p:cBhvr>
                                        <p:cTn id="28" dur="8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600"/>
                                  </p:stCondLst>
                                  <p:childTnLst>
                                    <p:set>
                                      <p:cBhvr>
                                        <p:cTn id="30" dur="indefinite" fill="hold"/>
                                        <p:tgtEl>
                                          <p:spTgt spid="2"/>
                                        </p:tgtEl>
                                        <p:attrNameLst>
                                          <p:attrName>style.visibility</p:attrName>
                                        </p:attrNameLst>
                                      </p:cBhvr>
                                      <p:to>
                                        <p:strVal val="visible"/>
                                      </p:to>
                                    </p:set>
                                    <p:anim calcmode="lin" valueType="num">
                                      <p:cBhvr>
                                        <p:cTn id="31" dur="800" fill="hold"/>
                                        <p:tgtEl>
                                          <p:spTgt spid="2"/>
                                        </p:tgtEl>
                                        <p:attrNameLst>
                                          <p:attrName>ppt_x</p:attrName>
                                        </p:attrNameLst>
                                      </p:cBhvr>
                                      <p:tavLst>
                                        <p:tav tm="0">
                                          <p:val>
                                            <p:strVal val="0-#ppt_w/2"/>
                                          </p:val>
                                        </p:tav>
                                        <p:tav tm="100000">
                                          <p:val>
                                            <p:strVal val="#ppt_x"/>
                                          </p:val>
                                        </p:tav>
                                      </p:tavLst>
                                    </p:anim>
                                    <p:anim calcmode="lin" valueType="num">
                                      <p:cBhvr>
                                        <p:cTn id="32" dur="8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1649"/>
                            </p:stCondLst>
                            <p:childTnLst>
                              <p:par>
                                <p:cTn id="34" presetID="2" presetClass="entr" presetSubtype="4" fill="hold" grpId="0" nodeType="afterEffect">
                                  <p:stCondLst>
                                    <p:cond delay="0"/>
                                  </p:stCondLst>
                                  <p:childTnLst>
                                    <p:set>
                                      <p:cBhvr>
                                        <p:cTn id="35" dur="indefinite" fill="hold"/>
                                        <p:tgtEl>
                                          <p:spTgt spid="27"/>
                                        </p:tgtEl>
                                        <p:attrNameLst>
                                          <p:attrName>style.visibility</p:attrName>
                                        </p:attrNameLst>
                                      </p:cBhvr>
                                      <p:to>
                                        <p:strVal val="visible"/>
                                      </p:to>
                                    </p:set>
                                    <p:anim calcmode="lin" valueType="num">
                                      <p:cBhvr>
                                        <p:cTn id="36" dur="600" fill="hold"/>
                                        <p:tgtEl>
                                          <p:spTgt spid="27"/>
                                        </p:tgtEl>
                                        <p:attrNameLst>
                                          <p:attrName>ppt_x</p:attrName>
                                        </p:attrNameLst>
                                      </p:cBhvr>
                                      <p:tavLst>
                                        <p:tav tm="0">
                                          <p:val>
                                            <p:strVal val="#ppt_x"/>
                                          </p:val>
                                        </p:tav>
                                        <p:tav tm="100000">
                                          <p:val>
                                            <p:strVal val="#ppt_x"/>
                                          </p:val>
                                        </p:tav>
                                      </p:tavLst>
                                    </p:anim>
                                    <p:anim calcmode="lin" valueType="num">
                                      <p:cBhvr>
                                        <p:cTn id="37" dur="6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indefinite" fill="hold"/>
                                        <p:tgtEl>
                                          <p:spTgt spid="30"/>
                                        </p:tgtEl>
                                        <p:attrNameLst>
                                          <p:attrName>style.visibility</p:attrName>
                                        </p:attrNameLst>
                                      </p:cBhvr>
                                      <p:to>
                                        <p:strVal val="visible"/>
                                      </p:to>
                                    </p:set>
                                    <p:anim calcmode="lin" valueType="num">
                                      <p:cBhvr>
                                        <p:cTn id="40" dur="600" fill="hold"/>
                                        <p:tgtEl>
                                          <p:spTgt spid="30"/>
                                        </p:tgtEl>
                                        <p:attrNameLst>
                                          <p:attrName>ppt_x</p:attrName>
                                        </p:attrNameLst>
                                      </p:cBhvr>
                                      <p:tavLst>
                                        <p:tav tm="0">
                                          <p:val>
                                            <p:strVal val="#ppt_x"/>
                                          </p:val>
                                        </p:tav>
                                        <p:tav tm="100000">
                                          <p:val>
                                            <p:strVal val="#ppt_x"/>
                                          </p:val>
                                        </p:tav>
                                      </p:tavLst>
                                    </p:anim>
                                    <p:anim calcmode="lin" valueType="num">
                                      <p:cBhvr>
                                        <p:cTn id="41" dur="6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indefinite" fill="hold"/>
                                        <p:tgtEl>
                                          <p:spTgt spid="33"/>
                                        </p:tgtEl>
                                        <p:attrNameLst>
                                          <p:attrName>style.visibility</p:attrName>
                                        </p:attrNameLst>
                                      </p:cBhvr>
                                      <p:to>
                                        <p:strVal val="visible"/>
                                      </p:to>
                                    </p:set>
                                    <p:anim calcmode="lin" valueType="num">
                                      <p:cBhvr>
                                        <p:cTn id="44" dur="600" fill="hold"/>
                                        <p:tgtEl>
                                          <p:spTgt spid="33"/>
                                        </p:tgtEl>
                                        <p:attrNameLst>
                                          <p:attrName>ppt_x</p:attrName>
                                        </p:attrNameLst>
                                      </p:cBhvr>
                                      <p:tavLst>
                                        <p:tav tm="0">
                                          <p:val>
                                            <p:strVal val="#ppt_x"/>
                                          </p:val>
                                        </p:tav>
                                        <p:tav tm="100000">
                                          <p:val>
                                            <p:strVal val="#ppt_x"/>
                                          </p:val>
                                        </p:tav>
                                      </p:tavLst>
                                    </p:anim>
                                    <p:anim calcmode="lin" valueType="num">
                                      <p:cBhvr>
                                        <p:cTn id="45" dur="600" fill="hold"/>
                                        <p:tgtEl>
                                          <p:spTgt spid="3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indefinite" fill="hold"/>
                                        <p:tgtEl>
                                          <p:spTgt spid="36"/>
                                        </p:tgtEl>
                                        <p:attrNameLst>
                                          <p:attrName>style.visibility</p:attrName>
                                        </p:attrNameLst>
                                      </p:cBhvr>
                                      <p:to>
                                        <p:strVal val="visible"/>
                                      </p:to>
                                    </p:set>
                                    <p:anim calcmode="lin" valueType="num">
                                      <p:cBhvr>
                                        <p:cTn id="48" dur="600" fill="hold"/>
                                        <p:tgtEl>
                                          <p:spTgt spid="36"/>
                                        </p:tgtEl>
                                        <p:attrNameLst>
                                          <p:attrName>ppt_x</p:attrName>
                                        </p:attrNameLst>
                                      </p:cBhvr>
                                      <p:tavLst>
                                        <p:tav tm="0">
                                          <p:val>
                                            <p:strVal val="#ppt_x"/>
                                          </p:val>
                                        </p:tav>
                                        <p:tav tm="100000">
                                          <p:val>
                                            <p:strVal val="#ppt_x"/>
                                          </p:val>
                                        </p:tav>
                                      </p:tavLst>
                                    </p:anim>
                                    <p:anim calcmode="lin" valueType="num">
                                      <p:cBhvr>
                                        <p:cTn id="49" dur="600" fill="hold"/>
                                        <p:tgtEl>
                                          <p:spTgt spid="3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childTnLst>
                                    <p:set>
                                      <p:cBhvr>
                                        <p:cTn id="51" dur="indefinite" fill="hold"/>
                                        <p:tgtEl>
                                          <p:spTgt spid="39"/>
                                        </p:tgtEl>
                                        <p:attrNameLst>
                                          <p:attrName>style.visibility</p:attrName>
                                        </p:attrNameLst>
                                      </p:cBhvr>
                                      <p:to>
                                        <p:strVal val="visible"/>
                                      </p:to>
                                    </p:set>
                                    <p:anim calcmode="lin" valueType="num">
                                      <p:cBhvr>
                                        <p:cTn id="52" dur="600" fill="hold"/>
                                        <p:tgtEl>
                                          <p:spTgt spid="39"/>
                                        </p:tgtEl>
                                        <p:attrNameLst>
                                          <p:attrName>ppt_x</p:attrName>
                                        </p:attrNameLst>
                                      </p:cBhvr>
                                      <p:tavLst>
                                        <p:tav tm="0">
                                          <p:val>
                                            <p:strVal val="#ppt_x"/>
                                          </p:val>
                                        </p:tav>
                                        <p:tav tm="100000">
                                          <p:val>
                                            <p:strVal val="#ppt_x"/>
                                          </p:val>
                                        </p:tav>
                                      </p:tavLst>
                                    </p:anim>
                                    <p:anim calcmode="lin" valueType="num">
                                      <p:cBhvr>
                                        <p:cTn id="53" dur="600" fill="hold"/>
                                        <p:tgtEl>
                                          <p:spTgt spid="39"/>
                                        </p:tgtEl>
                                        <p:attrNameLst>
                                          <p:attrName>ppt_y</p:attrName>
                                        </p:attrNameLst>
                                      </p:cBhvr>
                                      <p:tavLst>
                                        <p:tav tm="0">
                                          <p:val>
                                            <p:strVal val="1+#ppt_h/2"/>
                                          </p:val>
                                        </p:tav>
                                        <p:tav tm="100000">
                                          <p:val>
                                            <p:strVal val="#ppt_y"/>
                                          </p:val>
                                        </p:tav>
                                      </p:tavLst>
                                    </p:anim>
                                  </p:childTnLst>
                                </p:cTn>
                              </p:par>
                            </p:childTnLst>
                          </p:cTn>
                        </p:par>
                        <p:par>
                          <p:cTn id="54" fill="hold">
                            <p:stCondLst>
                              <p:cond delay="2649"/>
                            </p:stCondLst>
                            <p:childTnLst>
                              <p:par>
                                <p:cTn id="55" presetID="16" presetClass="entr" presetSubtype="37"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arn(outVertical)">
                                      <p:cBhvr>
                                        <p:cTn id="57" dur="500"/>
                                        <p:tgtEl>
                                          <p:spTgt spid="10"/>
                                        </p:tgtEl>
                                      </p:cBhvr>
                                    </p:animEffect>
                                  </p:childTnLst>
                                </p:cTn>
                              </p:par>
                            </p:childTnLst>
                          </p:cTn>
                        </p:par>
                        <p:par>
                          <p:cTn id="58" fill="hold">
                            <p:stCondLst>
                              <p:cond delay="3149"/>
                            </p:stCondLst>
                            <p:childTnLst>
                              <p:par>
                                <p:cTn id="59" presetID="2" presetClass="entr" presetSubtype="4" fill="hold" nodeType="after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fill="hold"/>
                                        <p:tgtEl>
                                          <p:spTgt spid="9"/>
                                        </p:tgtEl>
                                        <p:attrNameLst>
                                          <p:attrName>ppt_x</p:attrName>
                                        </p:attrNameLst>
                                      </p:cBhvr>
                                      <p:tavLst>
                                        <p:tav tm="0">
                                          <p:val>
                                            <p:strVal val="#ppt_x"/>
                                          </p:val>
                                        </p:tav>
                                        <p:tav tm="100000">
                                          <p:val>
                                            <p:strVal val="#ppt_x"/>
                                          </p:val>
                                        </p:tav>
                                      </p:tavLst>
                                    </p:anim>
                                    <p:anim calcmode="lin" valueType="num">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dvAuto="0"/>
      <p:bldP spid="7" grpId="0" bldLvl="0" animBg="1" advAuto="0"/>
      <p:bldP spid="12" grpId="0" bldLvl="0" animBg="1" advAuto="0"/>
      <p:bldP spid="17" grpId="0" bldLvl="0" animBg="1" advAuto="0"/>
      <p:bldP spid="22" grpId="0" bldLvl="0" animBg="1" advAuto="0"/>
      <p:bldP spid="27" grpId="0" bldLvl="0" animBg="1" advAuto="0"/>
      <p:bldP spid="30" grpId="0" bldLvl="0" animBg="1" advAuto="0"/>
      <p:bldP spid="33" grpId="0" bldLvl="0" animBg="1" advAuto="0"/>
      <p:bldP spid="36" grpId="0" bldLvl="0" animBg="1" advAuto="0"/>
      <p:bldP spid="39" grpId="0" bldLvl="0" animBg="1" advAuto="0"/>
      <p:bldP spid="58" grpId="0"/>
      <p:bldP spid="1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549910" y="784860"/>
            <a:ext cx="8061960" cy="777240"/>
          </a:xfrm>
          <a:prstGeom prst="rect">
            <a:avLst/>
          </a:prstGeom>
          <a:ln w="3175">
            <a:solidFill>
              <a:srgbClr val="3992DB"/>
            </a:solidFill>
          </a:ln>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本任务主要采取线上教学平台学生互评，教师按照任务评价标准考核相结合的方式进行考核评价。</a:t>
            </a:r>
            <a:endPar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Down Arrow 15"/>
          <p:cNvSpPr/>
          <p:nvPr/>
        </p:nvSpPr>
        <p:spPr>
          <a:xfrm>
            <a:off x="62708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62708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763925"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Text Placeholder 4"/>
          <p:cNvSpPr txBox="1"/>
          <p:nvPr/>
        </p:nvSpPr>
        <p:spPr>
          <a:xfrm>
            <a:off x="789961"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bg1"/>
                </a:solidFill>
                <a:latin typeface="微软雅黑" panose="020B0503020204020204" pitchFamily="34" charset="-122"/>
                <a:ea typeface="微软雅黑" panose="020B0503020204020204" pitchFamily="34" charset="-122"/>
                <a:cs typeface="Lato Regular"/>
              </a:rPr>
              <a:t>学生在线上教学平台互评</a:t>
            </a:r>
            <a:endParaRPr lang="zh-CN" altLang="en-US" sz="18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8" name="Down Arrow 91"/>
          <p:cNvSpPr/>
          <p:nvPr/>
        </p:nvSpPr>
        <p:spPr>
          <a:xfrm>
            <a:off x="197001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197001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210685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Text Placeholder 4"/>
          <p:cNvSpPr txBox="1"/>
          <p:nvPr/>
        </p:nvSpPr>
        <p:spPr>
          <a:xfrm>
            <a:off x="2132892"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新建</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图层</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3" name="Down Arrow 96"/>
          <p:cNvSpPr/>
          <p:nvPr/>
        </p:nvSpPr>
        <p:spPr>
          <a:xfrm>
            <a:off x="3306518"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306518"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p:nvPr/>
        </p:nvSpPr>
        <p:spPr>
          <a:xfrm>
            <a:off x="3443362"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Text Placeholder 4"/>
          <p:cNvSpPr txBox="1"/>
          <p:nvPr/>
        </p:nvSpPr>
        <p:spPr>
          <a:xfrm>
            <a:off x="3469398"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bg1"/>
                </a:solidFill>
                <a:latin typeface="微软雅黑" panose="020B0503020204020204" pitchFamily="34" charset="-122"/>
                <a:ea typeface="微软雅黑" panose="020B0503020204020204" pitchFamily="34" charset="-122"/>
                <a:cs typeface="Lato Regular"/>
              </a:rPr>
              <a:t>尺寸分析准确</a:t>
            </a:r>
            <a:endParaRPr lang="zh-CN" altLang="en-US" sz="18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8" name="Down Arrow 101"/>
          <p:cNvSpPr/>
          <p:nvPr/>
        </p:nvSpPr>
        <p:spPr>
          <a:xfrm>
            <a:off x="4655874"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4655874"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p:nvPr/>
        </p:nvSpPr>
        <p:spPr>
          <a:xfrm>
            <a:off x="4792719"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Text Placeholder 4"/>
          <p:cNvSpPr txBox="1"/>
          <p:nvPr/>
        </p:nvSpPr>
        <p:spPr>
          <a:xfrm>
            <a:off x="4886325" y="2657475"/>
            <a:ext cx="806450" cy="24130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线段分析准确</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3" name="Down Arrow 106"/>
          <p:cNvSpPr/>
          <p:nvPr/>
        </p:nvSpPr>
        <p:spPr>
          <a:xfrm>
            <a:off x="601285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00523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p:nvPr/>
        </p:nvSpPr>
        <p:spPr>
          <a:xfrm>
            <a:off x="6142076"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40%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6" name="Text Placeholder 4"/>
          <p:cNvSpPr txBox="1"/>
          <p:nvPr/>
        </p:nvSpPr>
        <p:spPr>
          <a:xfrm>
            <a:off x="6168110"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bg1"/>
                </a:solidFill>
                <a:latin typeface="微软雅黑" panose="020B0503020204020204" pitchFamily="34" charset="-122"/>
                <a:ea typeface="微软雅黑" panose="020B0503020204020204" pitchFamily="34" charset="-122"/>
                <a:cs typeface="Lato Regular"/>
              </a:rPr>
              <a:t>准确应用相关命令绘制图形</a:t>
            </a:r>
            <a:endParaRPr lang="zh-CN" altLang="en-US" sz="18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8" name="Down Arrow 111"/>
          <p:cNvSpPr/>
          <p:nvPr/>
        </p:nvSpPr>
        <p:spPr>
          <a:xfrm>
            <a:off x="7361013"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9" name="Rectangle 112"/>
          <p:cNvSpPr/>
          <p:nvPr/>
        </p:nvSpPr>
        <p:spPr>
          <a:xfrm>
            <a:off x="7361013"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30" name="Text Placeholder 4"/>
          <p:cNvSpPr txBox="1"/>
          <p:nvPr/>
        </p:nvSpPr>
        <p:spPr>
          <a:xfrm>
            <a:off x="749785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31" name="Text Placeholder 4"/>
          <p:cNvSpPr txBox="1"/>
          <p:nvPr/>
        </p:nvSpPr>
        <p:spPr>
          <a:xfrm>
            <a:off x="7425690" y="2657475"/>
            <a:ext cx="1115060" cy="24130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按要求正确的路径保存，按时上交作品</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5" name="矩形 34"/>
          <p:cNvSpPr/>
          <p:nvPr/>
        </p:nvSpPr>
        <p:spPr>
          <a:xfrm>
            <a:off x="2586990" y="4645025"/>
            <a:ext cx="5466715" cy="3479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p>
            <a:pPr algn="ctr"/>
            <a:r>
              <a:rPr lang="zh-CN" altLang="en-US" sz="2000" b="1" dirty="0">
                <a:latin typeface="微软雅黑" panose="020B0503020204020204" pitchFamily="34" charset="-122"/>
                <a:ea typeface="微软雅黑" panose="020B0503020204020204" pitchFamily="34" charset="-122"/>
              </a:rPr>
              <a:t>教师</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按照评价标准</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考核评价</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1649"/>
                            </p:stCondLst>
                            <p:childTnLst>
                              <p:par>
                                <p:cTn id="38" presetID="5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2149"/>
                            </p:stCondLst>
                            <p:childTnLst>
                              <p:par>
                                <p:cTn id="59" presetID="53" presetClass="entr" presetSubtype="16"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fltVal val="0"/>
                                          </p:val>
                                        </p:tav>
                                        <p:tav tm="100000">
                                          <p:val>
                                            <p:strVal val="#ppt_h"/>
                                          </p:val>
                                        </p:tav>
                                      </p:tavLst>
                                    </p:anim>
                                    <p:animEffect transition="in" filter="fade">
                                      <p:cBhvr>
                                        <p:cTn id="68" dur="500"/>
                                        <p:tgtEl>
                                          <p:spTgt spid="14"/>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ppt_w</p:attrName>
                                        </p:attrNameLst>
                                      </p:cBhvr>
                                      <p:tavLst>
                                        <p:tav tm="0">
                                          <p:val>
                                            <p:fltVal val="0"/>
                                          </p:val>
                                        </p:tav>
                                        <p:tav tm="100000">
                                          <p:val>
                                            <p:strVal val="#ppt_w"/>
                                          </p:val>
                                        </p:tav>
                                      </p:tavLst>
                                    </p:anim>
                                    <p:anim calcmode="lin" valueType="num">
                                      <p:cBhvr>
                                        <p:cTn id="72" dur="500" fill="hold"/>
                                        <p:tgtEl>
                                          <p:spTgt spid="15"/>
                                        </p:tgtEl>
                                        <p:attrNameLst>
                                          <p:attrName>ppt_h</p:attrName>
                                        </p:attrNameLst>
                                      </p:cBhvr>
                                      <p:tavLst>
                                        <p:tav tm="0">
                                          <p:val>
                                            <p:fltVal val="0"/>
                                          </p:val>
                                        </p:tav>
                                        <p:tav tm="100000">
                                          <p:val>
                                            <p:strVal val="#ppt_h"/>
                                          </p:val>
                                        </p:tav>
                                      </p:tavLst>
                                    </p:anim>
                                    <p:animEffect transition="in" filter="fade">
                                      <p:cBhvr>
                                        <p:cTn id="73" dur="500"/>
                                        <p:tgtEl>
                                          <p:spTgt spid="1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Effect transition="in" filter="fade">
                                      <p:cBhvr>
                                        <p:cTn id="78" dur="500"/>
                                        <p:tgtEl>
                                          <p:spTgt spid="16"/>
                                        </p:tgtEl>
                                      </p:cBhvr>
                                    </p:animEffect>
                                  </p:childTnLst>
                                </p:cTn>
                              </p:par>
                            </p:childTnLst>
                          </p:cTn>
                        </p:par>
                        <p:par>
                          <p:cTn id="79" fill="hold">
                            <p:stCondLst>
                              <p:cond delay="2649"/>
                            </p:stCondLst>
                            <p:childTnLst>
                              <p:par>
                                <p:cTn id="80" presetID="53" presetClass="entr" presetSubtype="16"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ppt_w</p:attrName>
                                        </p:attrNameLst>
                                      </p:cBhvr>
                                      <p:tavLst>
                                        <p:tav tm="0">
                                          <p:val>
                                            <p:fltVal val="0"/>
                                          </p:val>
                                        </p:tav>
                                        <p:tav tm="100000">
                                          <p:val>
                                            <p:strVal val="#ppt_w"/>
                                          </p:val>
                                        </p:tav>
                                      </p:tavLst>
                                    </p:anim>
                                    <p:anim calcmode="lin" valueType="num">
                                      <p:cBhvr>
                                        <p:cTn id="83" dur="500" fill="hold"/>
                                        <p:tgtEl>
                                          <p:spTgt spid="18"/>
                                        </p:tgtEl>
                                        <p:attrNameLst>
                                          <p:attrName>ppt_h</p:attrName>
                                        </p:attrNameLst>
                                      </p:cBhvr>
                                      <p:tavLst>
                                        <p:tav tm="0">
                                          <p:val>
                                            <p:fltVal val="0"/>
                                          </p:val>
                                        </p:tav>
                                        <p:tav tm="100000">
                                          <p:val>
                                            <p:strVal val="#ppt_h"/>
                                          </p:val>
                                        </p:tav>
                                      </p:tavLst>
                                    </p:anim>
                                    <p:animEffect transition="in" filter="fade">
                                      <p:cBhvr>
                                        <p:cTn id="84" dur="500"/>
                                        <p:tgtEl>
                                          <p:spTgt spid="1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p:cTn id="87" dur="500" fill="hold"/>
                                        <p:tgtEl>
                                          <p:spTgt spid="19"/>
                                        </p:tgtEl>
                                        <p:attrNameLst>
                                          <p:attrName>ppt_w</p:attrName>
                                        </p:attrNameLst>
                                      </p:cBhvr>
                                      <p:tavLst>
                                        <p:tav tm="0">
                                          <p:val>
                                            <p:fltVal val="0"/>
                                          </p:val>
                                        </p:tav>
                                        <p:tav tm="100000">
                                          <p:val>
                                            <p:strVal val="#ppt_w"/>
                                          </p:val>
                                        </p:tav>
                                      </p:tavLst>
                                    </p:anim>
                                    <p:anim calcmode="lin" valueType="num">
                                      <p:cBhvr>
                                        <p:cTn id="88" dur="500" fill="hold"/>
                                        <p:tgtEl>
                                          <p:spTgt spid="19"/>
                                        </p:tgtEl>
                                        <p:attrNameLst>
                                          <p:attrName>ppt_h</p:attrName>
                                        </p:attrNameLst>
                                      </p:cBhvr>
                                      <p:tavLst>
                                        <p:tav tm="0">
                                          <p:val>
                                            <p:fltVal val="0"/>
                                          </p:val>
                                        </p:tav>
                                        <p:tav tm="100000">
                                          <p:val>
                                            <p:strVal val="#ppt_h"/>
                                          </p:val>
                                        </p:tav>
                                      </p:tavLst>
                                    </p:anim>
                                    <p:animEffect transition="in" filter="fade">
                                      <p:cBhvr>
                                        <p:cTn id="89" dur="500"/>
                                        <p:tgtEl>
                                          <p:spTgt spid="19"/>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0"/>
                                        </p:tgtEl>
                                        <p:attrNameLst>
                                          <p:attrName>style.visibility</p:attrName>
                                        </p:attrNameLst>
                                      </p:cBhvr>
                                      <p:to>
                                        <p:strVal val="visible"/>
                                      </p:to>
                                    </p:set>
                                    <p:anim calcmode="lin" valueType="num">
                                      <p:cBhvr>
                                        <p:cTn id="92" dur="500" fill="hold"/>
                                        <p:tgtEl>
                                          <p:spTgt spid="20"/>
                                        </p:tgtEl>
                                        <p:attrNameLst>
                                          <p:attrName>ppt_w</p:attrName>
                                        </p:attrNameLst>
                                      </p:cBhvr>
                                      <p:tavLst>
                                        <p:tav tm="0">
                                          <p:val>
                                            <p:fltVal val="0"/>
                                          </p:val>
                                        </p:tav>
                                        <p:tav tm="100000">
                                          <p:val>
                                            <p:strVal val="#ppt_w"/>
                                          </p:val>
                                        </p:tav>
                                      </p:tavLst>
                                    </p:anim>
                                    <p:anim calcmode="lin" valueType="num">
                                      <p:cBhvr>
                                        <p:cTn id="93" dur="500" fill="hold"/>
                                        <p:tgtEl>
                                          <p:spTgt spid="20"/>
                                        </p:tgtEl>
                                        <p:attrNameLst>
                                          <p:attrName>ppt_h</p:attrName>
                                        </p:attrNameLst>
                                      </p:cBhvr>
                                      <p:tavLst>
                                        <p:tav tm="0">
                                          <p:val>
                                            <p:fltVal val="0"/>
                                          </p:val>
                                        </p:tav>
                                        <p:tav tm="100000">
                                          <p:val>
                                            <p:strVal val="#ppt_h"/>
                                          </p:val>
                                        </p:tav>
                                      </p:tavLst>
                                    </p:anim>
                                    <p:animEffect transition="in" filter="fade">
                                      <p:cBhvr>
                                        <p:cTn id="94" dur="500"/>
                                        <p:tgtEl>
                                          <p:spTgt spid="20"/>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p:cTn id="97" dur="500" fill="hold"/>
                                        <p:tgtEl>
                                          <p:spTgt spid="21"/>
                                        </p:tgtEl>
                                        <p:attrNameLst>
                                          <p:attrName>ppt_w</p:attrName>
                                        </p:attrNameLst>
                                      </p:cBhvr>
                                      <p:tavLst>
                                        <p:tav tm="0">
                                          <p:val>
                                            <p:fltVal val="0"/>
                                          </p:val>
                                        </p:tav>
                                        <p:tav tm="100000">
                                          <p:val>
                                            <p:strVal val="#ppt_w"/>
                                          </p:val>
                                        </p:tav>
                                      </p:tavLst>
                                    </p:anim>
                                    <p:anim calcmode="lin" valueType="num">
                                      <p:cBhvr>
                                        <p:cTn id="98" dur="500" fill="hold"/>
                                        <p:tgtEl>
                                          <p:spTgt spid="21"/>
                                        </p:tgtEl>
                                        <p:attrNameLst>
                                          <p:attrName>ppt_h</p:attrName>
                                        </p:attrNameLst>
                                      </p:cBhvr>
                                      <p:tavLst>
                                        <p:tav tm="0">
                                          <p:val>
                                            <p:fltVal val="0"/>
                                          </p:val>
                                        </p:tav>
                                        <p:tav tm="100000">
                                          <p:val>
                                            <p:strVal val="#ppt_h"/>
                                          </p:val>
                                        </p:tav>
                                      </p:tavLst>
                                    </p:anim>
                                    <p:animEffect transition="in" filter="fade">
                                      <p:cBhvr>
                                        <p:cTn id="99" dur="500"/>
                                        <p:tgtEl>
                                          <p:spTgt spid="21"/>
                                        </p:tgtEl>
                                      </p:cBhvr>
                                    </p:animEffect>
                                  </p:childTnLst>
                                </p:cTn>
                              </p:par>
                            </p:childTnLst>
                          </p:cTn>
                        </p:par>
                        <p:par>
                          <p:cTn id="100" fill="hold">
                            <p:stCondLst>
                              <p:cond delay="3149"/>
                            </p:stCondLst>
                            <p:childTnLst>
                              <p:par>
                                <p:cTn id="101" presetID="53" presetClass="entr" presetSubtype="16"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p:cTn id="103" dur="500" fill="hold"/>
                                        <p:tgtEl>
                                          <p:spTgt spid="23"/>
                                        </p:tgtEl>
                                        <p:attrNameLst>
                                          <p:attrName>ppt_w</p:attrName>
                                        </p:attrNameLst>
                                      </p:cBhvr>
                                      <p:tavLst>
                                        <p:tav tm="0">
                                          <p:val>
                                            <p:fltVal val="0"/>
                                          </p:val>
                                        </p:tav>
                                        <p:tav tm="100000">
                                          <p:val>
                                            <p:strVal val="#ppt_w"/>
                                          </p:val>
                                        </p:tav>
                                      </p:tavLst>
                                    </p:anim>
                                    <p:anim calcmode="lin" valueType="num">
                                      <p:cBhvr>
                                        <p:cTn id="104" dur="500" fill="hold"/>
                                        <p:tgtEl>
                                          <p:spTgt spid="23"/>
                                        </p:tgtEl>
                                        <p:attrNameLst>
                                          <p:attrName>ppt_h</p:attrName>
                                        </p:attrNameLst>
                                      </p:cBhvr>
                                      <p:tavLst>
                                        <p:tav tm="0">
                                          <p:val>
                                            <p:fltVal val="0"/>
                                          </p:val>
                                        </p:tav>
                                        <p:tav tm="100000">
                                          <p:val>
                                            <p:strVal val="#ppt_h"/>
                                          </p:val>
                                        </p:tav>
                                      </p:tavLst>
                                    </p:anim>
                                    <p:animEffect transition="in" filter="fade">
                                      <p:cBhvr>
                                        <p:cTn id="105" dur="500"/>
                                        <p:tgtEl>
                                          <p:spTgt spid="23"/>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24"/>
                                        </p:tgtEl>
                                        <p:attrNameLst>
                                          <p:attrName>style.visibility</p:attrName>
                                        </p:attrNameLst>
                                      </p:cBhvr>
                                      <p:to>
                                        <p:strVal val="visible"/>
                                      </p:to>
                                    </p:set>
                                    <p:anim calcmode="lin" valueType="num">
                                      <p:cBhvr>
                                        <p:cTn id="108" dur="500" fill="hold"/>
                                        <p:tgtEl>
                                          <p:spTgt spid="24"/>
                                        </p:tgtEl>
                                        <p:attrNameLst>
                                          <p:attrName>ppt_w</p:attrName>
                                        </p:attrNameLst>
                                      </p:cBhvr>
                                      <p:tavLst>
                                        <p:tav tm="0">
                                          <p:val>
                                            <p:fltVal val="0"/>
                                          </p:val>
                                        </p:tav>
                                        <p:tav tm="100000">
                                          <p:val>
                                            <p:strVal val="#ppt_w"/>
                                          </p:val>
                                        </p:tav>
                                      </p:tavLst>
                                    </p:anim>
                                    <p:anim calcmode="lin" valueType="num">
                                      <p:cBhvr>
                                        <p:cTn id="109" dur="500" fill="hold"/>
                                        <p:tgtEl>
                                          <p:spTgt spid="24"/>
                                        </p:tgtEl>
                                        <p:attrNameLst>
                                          <p:attrName>ppt_h</p:attrName>
                                        </p:attrNameLst>
                                      </p:cBhvr>
                                      <p:tavLst>
                                        <p:tav tm="0">
                                          <p:val>
                                            <p:fltVal val="0"/>
                                          </p:val>
                                        </p:tav>
                                        <p:tav tm="100000">
                                          <p:val>
                                            <p:strVal val="#ppt_h"/>
                                          </p:val>
                                        </p:tav>
                                      </p:tavLst>
                                    </p:anim>
                                    <p:animEffect transition="in" filter="fade">
                                      <p:cBhvr>
                                        <p:cTn id="110" dur="500"/>
                                        <p:tgtEl>
                                          <p:spTgt spid="24"/>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25"/>
                                        </p:tgtEl>
                                        <p:attrNameLst>
                                          <p:attrName>style.visibility</p:attrName>
                                        </p:attrNameLst>
                                      </p:cBhvr>
                                      <p:to>
                                        <p:strVal val="visible"/>
                                      </p:to>
                                    </p:set>
                                    <p:anim calcmode="lin" valueType="num">
                                      <p:cBhvr>
                                        <p:cTn id="113" dur="500" fill="hold"/>
                                        <p:tgtEl>
                                          <p:spTgt spid="25"/>
                                        </p:tgtEl>
                                        <p:attrNameLst>
                                          <p:attrName>ppt_w</p:attrName>
                                        </p:attrNameLst>
                                      </p:cBhvr>
                                      <p:tavLst>
                                        <p:tav tm="0">
                                          <p:val>
                                            <p:fltVal val="0"/>
                                          </p:val>
                                        </p:tav>
                                        <p:tav tm="100000">
                                          <p:val>
                                            <p:strVal val="#ppt_w"/>
                                          </p:val>
                                        </p:tav>
                                      </p:tavLst>
                                    </p:anim>
                                    <p:anim calcmode="lin" valueType="num">
                                      <p:cBhvr>
                                        <p:cTn id="114" dur="500" fill="hold"/>
                                        <p:tgtEl>
                                          <p:spTgt spid="25"/>
                                        </p:tgtEl>
                                        <p:attrNameLst>
                                          <p:attrName>ppt_h</p:attrName>
                                        </p:attrNameLst>
                                      </p:cBhvr>
                                      <p:tavLst>
                                        <p:tav tm="0">
                                          <p:val>
                                            <p:fltVal val="0"/>
                                          </p:val>
                                        </p:tav>
                                        <p:tav tm="100000">
                                          <p:val>
                                            <p:strVal val="#ppt_h"/>
                                          </p:val>
                                        </p:tav>
                                      </p:tavLst>
                                    </p:anim>
                                    <p:animEffect transition="in" filter="fade">
                                      <p:cBhvr>
                                        <p:cTn id="115" dur="500"/>
                                        <p:tgtEl>
                                          <p:spTgt spid="25"/>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26"/>
                                        </p:tgtEl>
                                        <p:attrNameLst>
                                          <p:attrName>style.visibility</p:attrName>
                                        </p:attrNameLst>
                                      </p:cBhvr>
                                      <p:to>
                                        <p:strVal val="visible"/>
                                      </p:to>
                                    </p:set>
                                    <p:anim calcmode="lin" valueType="num">
                                      <p:cBhvr>
                                        <p:cTn id="118" dur="500" fill="hold"/>
                                        <p:tgtEl>
                                          <p:spTgt spid="26"/>
                                        </p:tgtEl>
                                        <p:attrNameLst>
                                          <p:attrName>ppt_w</p:attrName>
                                        </p:attrNameLst>
                                      </p:cBhvr>
                                      <p:tavLst>
                                        <p:tav tm="0">
                                          <p:val>
                                            <p:fltVal val="0"/>
                                          </p:val>
                                        </p:tav>
                                        <p:tav tm="100000">
                                          <p:val>
                                            <p:strVal val="#ppt_w"/>
                                          </p:val>
                                        </p:tav>
                                      </p:tavLst>
                                    </p:anim>
                                    <p:anim calcmode="lin" valueType="num">
                                      <p:cBhvr>
                                        <p:cTn id="119" dur="500" fill="hold"/>
                                        <p:tgtEl>
                                          <p:spTgt spid="26"/>
                                        </p:tgtEl>
                                        <p:attrNameLst>
                                          <p:attrName>ppt_h</p:attrName>
                                        </p:attrNameLst>
                                      </p:cBhvr>
                                      <p:tavLst>
                                        <p:tav tm="0">
                                          <p:val>
                                            <p:fltVal val="0"/>
                                          </p:val>
                                        </p:tav>
                                        <p:tav tm="100000">
                                          <p:val>
                                            <p:strVal val="#ppt_h"/>
                                          </p:val>
                                        </p:tav>
                                      </p:tavLst>
                                    </p:anim>
                                    <p:animEffect transition="in" filter="fade">
                                      <p:cBhvr>
                                        <p:cTn id="120" dur="500"/>
                                        <p:tgtEl>
                                          <p:spTgt spid="26"/>
                                        </p:tgtEl>
                                      </p:cBhvr>
                                    </p:animEffect>
                                  </p:childTnLst>
                                </p:cTn>
                              </p:par>
                            </p:childTnLst>
                          </p:cTn>
                        </p:par>
                        <p:par>
                          <p:cTn id="121" fill="hold">
                            <p:stCondLst>
                              <p:cond delay="3649"/>
                            </p:stCondLst>
                            <p:childTnLst>
                              <p:par>
                                <p:cTn id="122" presetID="53" presetClass="entr" presetSubtype="16" fill="hold" grpId="0" nodeType="afterEffect">
                                  <p:stCondLst>
                                    <p:cond delay="0"/>
                                  </p:stCondLst>
                                  <p:childTnLst>
                                    <p:set>
                                      <p:cBhvr>
                                        <p:cTn id="123" dur="1" fill="hold">
                                          <p:stCondLst>
                                            <p:cond delay="0"/>
                                          </p:stCondLst>
                                        </p:cTn>
                                        <p:tgtEl>
                                          <p:spTgt spid="28"/>
                                        </p:tgtEl>
                                        <p:attrNameLst>
                                          <p:attrName>style.visibility</p:attrName>
                                        </p:attrNameLst>
                                      </p:cBhvr>
                                      <p:to>
                                        <p:strVal val="visible"/>
                                      </p:to>
                                    </p:set>
                                    <p:anim calcmode="lin" valueType="num">
                                      <p:cBhvr>
                                        <p:cTn id="124" dur="500" fill="hold"/>
                                        <p:tgtEl>
                                          <p:spTgt spid="28"/>
                                        </p:tgtEl>
                                        <p:attrNameLst>
                                          <p:attrName>ppt_w</p:attrName>
                                        </p:attrNameLst>
                                      </p:cBhvr>
                                      <p:tavLst>
                                        <p:tav tm="0">
                                          <p:val>
                                            <p:fltVal val="0"/>
                                          </p:val>
                                        </p:tav>
                                        <p:tav tm="100000">
                                          <p:val>
                                            <p:strVal val="#ppt_w"/>
                                          </p:val>
                                        </p:tav>
                                      </p:tavLst>
                                    </p:anim>
                                    <p:anim calcmode="lin" valueType="num">
                                      <p:cBhvr>
                                        <p:cTn id="125" dur="500" fill="hold"/>
                                        <p:tgtEl>
                                          <p:spTgt spid="28"/>
                                        </p:tgtEl>
                                        <p:attrNameLst>
                                          <p:attrName>ppt_h</p:attrName>
                                        </p:attrNameLst>
                                      </p:cBhvr>
                                      <p:tavLst>
                                        <p:tav tm="0">
                                          <p:val>
                                            <p:fltVal val="0"/>
                                          </p:val>
                                        </p:tav>
                                        <p:tav tm="100000">
                                          <p:val>
                                            <p:strVal val="#ppt_h"/>
                                          </p:val>
                                        </p:tav>
                                      </p:tavLst>
                                    </p:anim>
                                    <p:animEffect transition="in" filter="fade">
                                      <p:cBhvr>
                                        <p:cTn id="126" dur="500"/>
                                        <p:tgtEl>
                                          <p:spTgt spid="28"/>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29"/>
                                        </p:tgtEl>
                                        <p:attrNameLst>
                                          <p:attrName>style.visibility</p:attrName>
                                        </p:attrNameLst>
                                      </p:cBhvr>
                                      <p:to>
                                        <p:strVal val="visible"/>
                                      </p:to>
                                    </p:set>
                                    <p:anim calcmode="lin" valueType="num">
                                      <p:cBhvr>
                                        <p:cTn id="129" dur="500" fill="hold"/>
                                        <p:tgtEl>
                                          <p:spTgt spid="29"/>
                                        </p:tgtEl>
                                        <p:attrNameLst>
                                          <p:attrName>ppt_w</p:attrName>
                                        </p:attrNameLst>
                                      </p:cBhvr>
                                      <p:tavLst>
                                        <p:tav tm="0">
                                          <p:val>
                                            <p:fltVal val="0"/>
                                          </p:val>
                                        </p:tav>
                                        <p:tav tm="100000">
                                          <p:val>
                                            <p:strVal val="#ppt_w"/>
                                          </p:val>
                                        </p:tav>
                                      </p:tavLst>
                                    </p:anim>
                                    <p:anim calcmode="lin" valueType="num">
                                      <p:cBhvr>
                                        <p:cTn id="130" dur="500" fill="hold"/>
                                        <p:tgtEl>
                                          <p:spTgt spid="29"/>
                                        </p:tgtEl>
                                        <p:attrNameLst>
                                          <p:attrName>ppt_h</p:attrName>
                                        </p:attrNameLst>
                                      </p:cBhvr>
                                      <p:tavLst>
                                        <p:tav tm="0">
                                          <p:val>
                                            <p:fltVal val="0"/>
                                          </p:val>
                                        </p:tav>
                                        <p:tav tm="100000">
                                          <p:val>
                                            <p:strVal val="#ppt_h"/>
                                          </p:val>
                                        </p:tav>
                                      </p:tavLst>
                                    </p:anim>
                                    <p:animEffect transition="in" filter="fade">
                                      <p:cBhvr>
                                        <p:cTn id="131" dur="500"/>
                                        <p:tgtEl>
                                          <p:spTgt spid="29"/>
                                        </p:tgtEl>
                                      </p:cBhvr>
                                    </p:animEffect>
                                  </p:childTnLst>
                                </p:cTn>
                              </p:par>
                              <p:par>
                                <p:cTn id="132" presetID="53" presetClass="entr" presetSubtype="16" fill="hold" grpId="0" nodeType="withEffect">
                                  <p:stCondLst>
                                    <p:cond delay="0"/>
                                  </p:stCondLst>
                                  <p:childTnLst>
                                    <p:set>
                                      <p:cBhvr>
                                        <p:cTn id="133" dur="1" fill="hold">
                                          <p:stCondLst>
                                            <p:cond delay="0"/>
                                          </p:stCondLst>
                                        </p:cTn>
                                        <p:tgtEl>
                                          <p:spTgt spid="30"/>
                                        </p:tgtEl>
                                        <p:attrNameLst>
                                          <p:attrName>style.visibility</p:attrName>
                                        </p:attrNameLst>
                                      </p:cBhvr>
                                      <p:to>
                                        <p:strVal val="visible"/>
                                      </p:to>
                                    </p:set>
                                    <p:anim calcmode="lin" valueType="num">
                                      <p:cBhvr>
                                        <p:cTn id="134" dur="500" fill="hold"/>
                                        <p:tgtEl>
                                          <p:spTgt spid="30"/>
                                        </p:tgtEl>
                                        <p:attrNameLst>
                                          <p:attrName>ppt_w</p:attrName>
                                        </p:attrNameLst>
                                      </p:cBhvr>
                                      <p:tavLst>
                                        <p:tav tm="0">
                                          <p:val>
                                            <p:fltVal val="0"/>
                                          </p:val>
                                        </p:tav>
                                        <p:tav tm="100000">
                                          <p:val>
                                            <p:strVal val="#ppt_w"/>
                                          </p:val>
                                        </p:tav>
                                      </p:tavLst>
                                    </p:anim>
                                    <p:anim calcmode="lin" valueType="num">
                                      <p:cBhvr>
                                        <p:cTn id="135" dur="500" fill="hold"/>
                                        <p:tgtEl>
                                          <p:spTgt spid="30"/>
                                        </p:tgtEl>
                                        <p:attrNameLst>
                                          <p:attrName>ppt_h</p:attrName>
                                        </p:attrNameLst>
                                      </p:cBhvr>
                                      <p:tavLst>
                                        <p:tav tm="0">
                                          <p:val>
                                            <p:fltVal val="0"/>
                                          </p:val>
                                        </p:tav>
                                        <p:tav tm="100000">
                                          <p:val>
                                            <p:strVal val="#ppt_h"/>
                                          </p:val>
                                        </p:tav>
                                      </p:tavLst>
                                    </p:anim>
                                    <p:animEffect transition="in" filter="fade">
                                      <p:cBhvr>
                                        <p:cTn id="136" dur="500"/>
                                        <p:tgtEl>
                                          <p:spTgt spid="30"/>
                                        </p:tgtEl>
                                      </p:cBhvr>
                                    </p:animEffect>
                                  </p:childTnLst>
                                </p:cTn>
                              </p:par>
                              <p:par>
                                <p:cTn id="137" presetID="53" presetClass="entr" presetSubtype="16" fill="hold" grpId="0" nodeType="withEffect">
                                  <p:stCondLst>
                                    <p:cond delay="0"/>
                                  </p:stCondLst>
                                  <p:childTnLst>
                                    <p:set>
                                      <p:cBhvr>
                                        <p:cTn id="138" dur="1" fill="hold">
                                          <p:stCondLst>
                                            <p:cond delay="0"/>
                                          </p:stCondLst>
                                        </p:cTn>
                                        <p:tgtEl>
                                          <p:spTgt spid="31"/>
                                        </p:tgtEl>
                                        <p:attrNameLst>
                                          <p:attrName>style.visibility</p:attrName>
                                        </p:attrNameLst>
                                      </p:cBhvr>
                                      <p:to>
                                        <p:strVal val="visible"/>
                                      </p:to>
                                    </p:set>
                                    <p:anim calcmode="lin" valueType="num">
                                      <p:cBhvr>
                                        <p:cTn id="139" dur="500" fill="hold"/>
                                        <p:tgtEl>
                                          <p:spTgt spid="31"/>
                                        </p:tgtEl>
                                        <p:attrNameLst>
                                          <p:attrName>ppt_w</p:attrName>
                                        </p:attrNameLst>
                                      </p:cBhvr>
                                      <p:tavLst>
                                        <p:tav tm="0">
                                          <p:val>
                                            <p:fltVal val="0"/>
                                          </p:val>
                                        </p:tav>
                                        <p:tav tm="100000">
                                          <p:val>
                                            <p:strVal val="#ppt_w"/>
                                          </p:val>
                                        </p:tav>
                                      </p:tavLst>
                                    </p:anim>
                                    <p:anim calcmode="lin" valueType="num">
                                      <p:cBhvr>
                                        <p:cTn id="140" dur="500" fill="hold"/>
                                        <p:tgtEl>
                                          <p:spTgt spid="31"/>
                                        </p:tgtEl>
                                        <p:attrNameLst>
                                          <p:attrName>ppt_h</p:attrName>
                                        </p:attrNameLst>
                                      </p:cBhvr>
                                      <p:tavLst>
                                        <p:tav tm="0">
                                          <p:val>
                                            <p:fltVal val="0"/>
                                          </p:val>
                                        </p:tav>
                                        <p:tav tm="100000">
                                          <p:val>
                                            <p:strVal val="#ppt_h"/>
                                          </p:val>
                                        </p:tav>
                                      </p:tavLst>
                                    </p:anim>
                                    <p:animEffect transition="in" filter="fade">
                                      <p:cBhvr>
                                        <p:cTn id="141" dur="500"/>
                                        <p:tgtEl>
                                          <p:spTgt spid="31"/>
                                        </p:tgtEl>
                                      </p:cBhvr>
                                    </p:animEffect>
                                  </p:childTnLst>
                                </p:cTn>
                              </p:par>
                            </p:childTnLst>
                          </p:cTn>
                        </p:par>
                        <p:par>
                          <p:cTn id="142" fill="hold">
                            <p:stCondLst>
                              <p:cond delay="4149"/>
                            </p:stCondLst>
                            <p:childTnLst>
                              <p:par>
                                <p:cTn id="143" presetID="16" presetClass="entr" presetSubtype="37" fill="hold" grpId="0" nodeType="afterEffect">
                                  <p:stCondLst>
                                    <p:cond delay="0"/>
                                  </p:stCondLst>
                                  <p:childTnLst>
                                    <p:set>
                                      <p:cBhvr>
                                        <p:cTn id="144" dur="1" fill="hold">
                                          <p:stCondLst>
                                            <p:cond delay="0"/>
                                          </p:stCondLst>
                                        </p:cTn>
                                        <p:tgtEl>
                                          <p:spTgt spid="35"/>
                                        </p:tgtEl>
                                        <p:attrNameLst>
                                          <p:attrName>style.visibility</p:attrName>
                                        </p:attrNameLst>
                                      </p:cBhvr>
                                      <p:to>
                                        <p:strVal val="visible"/>
                                      </p:to>
                                    </p:set>
                                    <p:animEffect transition="in" filter="barn(outVertical)">
                                      <p:cBhvr>
                                        <p:cTn id="14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p:bldP spid="6" grpId="0"/>
      <p:bldP spid="8" grpId="0" bldLvl="0" animBg="1"/>
      <p:bldP spid="9" grpId="0" bldLvl="0" animBg="1"/>
      <p:bldP spid="10" grpId="0"/>
      <p:bldP spid="11" grpId="0"/>
      <p:bldP spid="13" grpId="0" bldLvl="0" animBg="1"/>
      <p:bldP spid="14" grpId="0" bldLvl="0" animBg="1"/>
      <p:bldP spid="15" grpId="0"/>
      <p:bldP spid="16" grpId="0"/>
      <p:bldP spid="18" grpId="0" bldLvl="0" animBg="1"/>
      <p:bldP spid="19" grpId="0" bldLvl="0" animBg="1"/>
      <p:bldP spid="20" grpId="0"/>
      <p:bldP spid="21" grpId="0"/>
      <p:bldP spid="23" grpId="0" bldLvl="0" animBg="1"/>
      <p:bldP spid="24" grpId="0" bldLvl="0" animBg="1"/>
      <p:bldP spid="25" grpId="0"/>
      <p:bldP spid="26" grpId="0"/>
      <p:bldP spid="28" grpId="0" bldLvl="0" animBg="1"/>
      <p:bldP spid="29" grpId="0" bldLvl="0" animBg="1"/>
      <p:bldP spid="30" grpId="0"/>
      <p:bldP spid="31" grpId="0"/>
      <p:bldP spid="33" grpId="0"/>
      <p:bldP spid="3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856740" y="2262505"/>
            <a:ext cx="5249545" cy="2341880"/>
            <a:chOff x="2924" y="2772"/>
            <a:chExt cx="8267" cy="3688"/>
          </a:xfrm>
        </p:grpSpPr>
        <p:pic>
          <p:nvPicPr>
            <p:cNvPr id="29" name="图片 16"/>
            <p:cNvPicPr>
              <a:picLocks noChangeAspect="1"/>
            </p:cNvPicPr>
            <p:nvPr>
              <p:custDataLst>
                <p:tags r:id="rId1"/>
              </p:custDataLst>
            </p:nvPr>
          </p:nvPicPr>
          <p:blipFill>
            <a:blip r:embed="rId2"/>
            <a:srcRect l="9351" t="5911" r="7150" b="4349"/>
            <a:stretch>
              <a:fillRect/>
            </a:stretch>
          </p:blipFill>
          <p:spPr>
            <a:xfrm>
              <a:off x="2924" y="2772"/>
              <a:ext cx="3765" cy="3688"/>
            </a:xfrm>
            <a:prstGeom prst="rect">
              <a:avLst/>
            </a:prstGeom>
            <a:ln>
              <a:solidFill>
                <a:schemeClr val="accent1"/>
              </a:solidFill>
            </a:ln>
          </p:spPr>
        </p:pic>
        <p:pic>
          <p:nvPicPr>
            <p:cNvPr id="38" name="图片 38"/>
            <p:cNvPicPr>
              <a:picLocks noChangeAspect="1"/>
            </p:cNvPicPr>
            <p:nvPr/>
          </p:nvPicPr>
          <p:blipFill>
            <a:blip r:embed="rId3"/>
            <a:stretch>
              <a:fillRect/>
            </a:stretch>
          </p:blipFill>
          <p:spPr>
            <a:xfrm>
              <a:off x="7361" y="2772"/>
              <a:ext cx="3831" cy="3665"/>
            </a:xfrm>
            <a:prstGeom prst="rect">
              <a:avLst/>
            </a:prstGeom>
            <a:ln>
              <a:solidFill>
                <a:schemeClr val="accent1"/>
              </a:solidFill>
            </a:ln>
          </p:spPr>
        </p:pic>
      </p:grpSp>
      <p:sp>
        <p:nvSpPr>
          <p:cNvPr id="36" name="矩形 35"/>
          <p:cNvSpPr/>
          <p:nvPr/>
        </p:nvSpPr>
        <p:spPr>
          <a:xfrm>
            <a:off x="959485" y="1259205"/>
            <a:ext cx="7350760" cy="482600"/>
          </a:xfrm>
          <a:prstGeom prst="rect">
            <a:avLst/>
          </a:prstGeom>
        </p:spPr>
        <p:txBody>
          <a:bodyPr wrap="square" lIns="68543" tIns="34272" rIns="68543" bIns="34272">
            <a:spAutoFit/>
          </a:bodyPr>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请根据AutoCAD2018复制类命令绘制。</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857885" y="784225"/>
            <a:ext cx="1320800" cy="3479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p>
            <a:pPr algn="ctr"/>
            <a:r>
              <a:rPr lang="zh-CN" altLang="en-US" dirty="0">
                <a:latin typeface="微软雅黑" panose="020B0503020204020204" pitchFamily="34" charset="-122"/>
                <a:ea typeface="微软雅黑" panose="020B0503020204020204" pitchFamily="34" charset="-122"/>
              </a:rPr>
              <a:t>实例训练</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49"/>
                            </p:stCondLst>
                            <p:childTnLst>
                              <p:par>
                                <p:cTn id="13" presetID="22" presetClass="entr" presetSubtype="8" fill="hold" grpId="0" nodeType="afterEffect">
                                  <p:stCondLst>
                                    <p:cond delay="650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childTnLst>
                          </p:cTn>
                        </p:par>
                        <p:par>
                          <p:cTn id="16" fill="hold">
                            <p:stCondLst>
                              <p:cond delay="7649"/>
                            </p:stCondLst>
                            <p:childTnLst>
                              <p:par>
                                <p:cTn id="17" presetID="3" presetClass="entr" presetSubtype="10" fill="hold" grpId="1"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blinds(horizontal)">
                                      <p:cBhvr>
                                        <p:cTn id="19" dur="500"/>
                                        <p:tgtEl>
                                          <p:spTgt spid="36"/>
                                        </p:tgtEl>
                                      </p:cBhvr>
                                    </p:animEffect>
                                  </p:childTnLst>
                                </p:cTn>
                              </p:par>
                            </p:childTnLst>
                          </p:cTn>
                        </p:par>
                        <p:par>
                          <p:cTn id="20" fill="hold">
                            <p:stCondLst>
                              <p:cond delay="8149"/>
                            </p:stCondLst>
                            <p:childTnLst>
                              <p:par>
                                <p:cTn id="21" presetID="16" presetClass="entr" presetSubtype="37"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barn(outVertical)">
                                      <p:cBhvr>
                                        <p:cTn id="23" dur="500"/>
                                        <p:tgtEl>
                                          <p:spTgt spid="41"/>
                                        </p:tgtEl>
                                      </p:cBhvr>
                                    </p:animEffect>
                                  </p:childTnLst>
                                </p:cTn>
                              </p:par>
                              <p:par>
                                <p:cTn id="24" presetID="16" presetClass="entr" presetSubtype="21"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barn(inVertical)">
                                      <p:cBhvr>
                                        <p:cTn id="2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6" grpId="0"/>
      <p:bldP spid="36" grpId="1"/>
      <p:bldP spid="41"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总结</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Freeform 5"/>
          <p:cNvSpPr/>
          <p:nvPr/>
        </p:nvSpPr>
        <p:spPr bwMode="auto">
          <a:xfrm>
            <a:off x="3004976" y="199922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3" name="TextBox 42"/>
          <p:cNvSpPr txBox="1"/>
          <p:nvPr/>
        </p:nvSpPr>
        <p:spPr>
          <a:xfrm>
            <a:off x="3254446" y="2288624"/>
            <a:ext cx="969036" cy="73850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镜像</a:t>
            </a:r>
            <a:endParaRPr lang="zh-CN" altLang="en-US" sz="2400" b="1" dirty="0"/>
          </a:p>
          <a:p>
            <a:pPr algn="ctr"/>
            <a:r>
              <a:rPr lang="zh-CN" altLang="en-US" sz="2400" b="1" dirty="0"/>
              <a:t>复制</a:t>
            </a:r>
            <a:endParaRPr lang="zh-CN" altLang="en-US" sz="2400" b="1" dirty="0"/>
          </a:p>
        </p:txBody>
      </p:sp>
      <p:sp>
        <p:nvSpPr>
          <p:cNvPr id="44" name="Freeform 5"/>
          <p:cNvSpPr/>
          <p:nvPr/>
        </p:nvSpPr>
        <p:spPr bwMode="auto">
          <a:xfrm>
            <a:off x="1410924" y="199922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5" name="Freeform 5"/>
          <p:cNvSpPr/>
          <p:nvPr/>
        </p:nvSpPr>
        <p:spPr bwMode="auto">
          <a:xfrm>
            <a:off x="4599028" y="199922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6" name="Freeform 5"/>
          <p:cNvSpPr/>
          <p:nvPr/>
        </p:nvSpPr>
        <p:spPr bwMode="auto">
          <a:xfrm>
            <a:off x="6193080" y="199922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7" name="TextBox 46"/>
          <p:cNvSpPr txBox="1"/>
          <p:nvPr/>
        </p:nvSpPr>
        <p:spPr>
          <a:xfrm>
            <a:off x="1660400" y="2291799"/>
            <a:ext cx="969036" cy="73850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复制</a:t>
            </a:r>
            <a:endParaRPr lang="zh-CN" altLang="en-US" sz="2400" b="1" dirty="0"/>
          </a:p>
          <a:p>
            <a:pPr algn="ctr"/>
            <a:r>
              <a:rPr lang="zh-CN" altLang="en-US" sz="2400" b="1" dirty="0"/>
              <a:t>操作</a:t>
            </a:r>
            <a:endParaRPr lang="zh-CN" altLang="en-US" sz="2400" b="1" dirty="0"/>
          </a:p>
        </p:txBody>
      </p:sp>
      <p:sp>
        <p:nvSpPr>
          <p:cNvPr id="48" name="TextBox 47"/>
          <p:cNvSpPr txBox="1"/>
          <p:nvPr/>
        </p:nvSpPr>
        <p:spPr>
          <a:xfrm>
            <a:off x="4849139" y="2291799"/>
            <a:ext cx="969036" cy="73850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阵列</a:t>
            </a:r>
            <a:endParaRPr lang="zh-CN" altLang="en-US" sz="2400" b="1" dirty="0"/>
          </a:p>
          <a:p>
            <a:pPr algn="ctr"/>
            <a:r>
              <a:rPr lang="zh-CN" altLang="en-US" sz="2400" b="1" dirty="0"/>
              <a:t>复制</a:t>
            </a:r>
            <a:endParaRPr lang="zh-CN" altLang="en-US" sz="2400" b="1" dirty="0"/>
          </a:p>
        </p:txBody>
      </p:sp>
      <p:sp>
        <p:nvSpPr>
          <p:cNvPr id="49" name="TextBox 48"/>
          <p:cNvSpPr txBox="1"/>
          <p:nvPr/>
        </p:nvSpPr>
        <p:spPr>
          <a:xfrm>
            <a:off x="6442556" y="2291799"/>
            <a:ext cx="969036" cy="73850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偏移</a:t>
            </a:r>
            <a:endParaRPr lang="zh-CN" altLang="en-US" sz="2400" b="1" dirty="0"/>
          </a:p>
          <a:p>
            <a:pPr algn="ctr"/>
            <a:r>
              <a:rPr lang="zh-CN" altLang="en-US" sz="2400" b="1" dirty="0"/>
              <a:t>对象</a:t>
            </a:r>
            <a:endParaRPr lang="zh-CN" altLang="en-US" sz="2400" b="1"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550"/>
                            </p:stCondLst>
                            <p:childTnLst>
                              <p:par>
                                <p:cTn id="13" presetID="10" presetClass="entr" presetSubtype="0"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par>
                                <p:cTn id="19" presetID="10" presetClass="entr" presetSubtype="0" fill="hold" grpId="0" nodeType="withEffect">
                                  <p:stCondLst>
                                    <p:cond delay="30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par>
                                <p:cTn id="22" presetID="10" presetClass="entr" presetSubtype="0" fill="hold" grpId="0" nodeType="withEffect">
                                  <p:stCondLst>
                                    <p:cond delay="3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500"/>
                                        <p:tgtEl>
                                          <p:spTgt spid="43"/>
                                        </p:tgtEl>
                                      </p:cBhvr>
                                    </p:animEffect>
                                  </p:childTnLst>
                                </p:cTn>
                              </p:par>
                              <p:par>
                                <p:cTn id="25" presetID="10" presetClass="entr" presetSubtype="0" fill="hold" grpId="0" nodeType="withEffect">
                                  <p:stCondLst>
                                    <p:cond delay="60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par>
                                <p:cTn id="28" presetID="10"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500"/>
                                        <p:tgtEl>
                                          <p:spTgt spid="48"/>
                                        </p:tgtEl>
                                      </p:cBhvr>
                                    </p:animEffect>
                                  </p:childTnLst>
                                </p:cTn>
                              </p:par>
                              <p:par>
                                <p:cTn id="31" presetID="10" presetClass="entr" presetSubtype="0" fill="hold" grpId="0" nodeType="withEffect">
                                  <p:stCondLst>
                                    <p:cond delay="90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par>
                                <p:cTn id="34" presetID="10" presetClass="entr" presetSubtype="0" fill="hold" grpId="0" nodeType="withEffect">
                                  <p:stCondLst>
                                    <p:cond delay="90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2" grpId="0" bldLvl="0" animBg="1"/>
      <p:bldP spid="43" grpId="0"/>
      <p:bldP spid="44" grpId="0" bldLvl="0" animBg="1"/>
      <p:bldP spid="45" grpId="0" bldLvl="0" animBg="1"/>
      <p:bldP spid="46" grpId="0" bldLvl="0" animBg="1"/>
      <p:bldP spid="47" grpId="0"/>
      <p:bldP spid="48" grpId="0"/>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241"/>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02</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83230" y="2260600"/>
            <a:ext cx="5455285" cy="62230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任务二 对象方位处理操作</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611560" y="429469"/>
            <a:ext cx="2256285"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chemeClr val="accent1"/>
                </a:solidFill>
                <a:latin typeface="微软雅黑" panose="020B0503020204020204" pitchFamily="34" charset="-122"/>
                <a:ea typeface="微软雅黑" panose="020B0503020204020204" pitchFamily="34" charset="-122"/>
              </a:rPr>
              <a:t>目录</a:t>
            </a:r>
            <a:r>
              <a:rPr lang="en-US" altLang="zh-CN" b="1" dirty="0">
                <a:solidFill>
                  <a:schemeClr val="accent1"/>
                </a:solidFill>
                <a:latin typeface="微软雅黑" panose="020B0503020204020204" pitchFamily="34" charset="-122"/>
                <a:ea typeface="微软雅黑" panose="020B0503020204020204" pitchFamily="34" charset="-122"/>
              </a:rPr>
              <a:t>/</a:t>
            </a:r>
            <a:r>
              <a:rPr lang="en-US" altLang="zh-CN" sz="1800" b="1" dirty="0">
                <a:solidFill>
                  <a:schemeClr val="accent1"/>
                </a:solidFill>
                <a:latin typeface="微软雅黑" panose="020B0503020204020204" pitchFamily="34" charset="-122"/>
                <a:ea typeface="微软雅黑" panose="020B0503020204020204" pitchFamily="34" charset="-122"/>
              </a:rPr>
              <a:t>Contents</a:t>
            </a:r>
            <a:endParaRPr lang="en-GB" sz="1800" b="1"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738572" y="1059582"/>
            <a:ext cx="764985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2339753" y="1204357"/>
            <a:ext cx="894259" cy="489631"/>
            <a:chOff x="2215144" y="927951"/>
            <a:chExt cx="1244730" cy="897673"/>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7" name="文本框 9"/>
            <p:cNvSpPr txBox="1"/>
            <p:nvPr/>
          </p:nvSpPr>
          <p:spPr>
            <a:xfrm>
              <a:off x="2393075" y="927951"/>
              <a:ext cx="1066799" cy="816504"/>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8" name="组合 47"/>
          <p:cNvGrpSpPr/>
          <p:nvPr/>
        </p:nvGrpSpPr>
        <p:grpSpPr>
          <a:xfrm>
            <a:off x="2339753" y="1812216"/>
            <a:ext cx="894259" cy="504163"/>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0" name="文本框 10"/>
            <p:cNvSpPr txBox="1"/>
            <p:nvPr/>
          </p:nvSpPr>
          <p:spPr>
            <a:xfrm>
              <a:off x="2393075" y="1952311"/>
              <a:ext cx="1066799" cy="816508"/>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1" name="组合 50"/>
          <p:cNvGrpSpPr/>
          <p:nvPr/>
        </p:nvGrpSpPr>
        <p:grpSpPr>
          <a:xfrm>
            <a:off x="2339753" y="2442309"/>
            <a:ext cx="894259" cy="496081"/>
            <a:chOff x="2215144" y="3018134"/>
            <a:chExt cx="1244730" cy="909499"/>
          </a:xfrm>
        </p:grpSpPr>
        <p:sp>
          <p:nvSpPr>
            <p:cNvPr id="52" name="平行四边形 51"/>
            <p:cNvSpPr/>
            <p:nvPr/>
          </p:nvSpPr>
          <p:spPr>
            <a:xfrm>
              <a:off x="2215144" y="3084852"/>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3" name="文本框 11"/>
            <p:cNvSpPr txBox="1"/>
            <p:nvPr/>
          </p:nvSpPr>
          <p:spPr>
            <a:xfrm>
              <a:off x="2393075" y="3018134"/>
              <a:ext cx="1066799" cy="816505"/>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4" name="组合 53"/>
          <p:cNvGrpSpPr/>
          <p:nvPr/>
        </p:nvGrpSpPr>
        <p:grpSpPr>
          <a:xfrm>
            <a:off x="2339753" y="3053044"/>
            <a:ext cx="894259" cy="508134"/>
            <a:chOff x="2215144" y="4047039"/>
            <a:chExt cx="1244730" cy="931598"/>
          </a:xfrm>
        </p:grpSpPr>
        <p:sp>
          <p:nvSpPr>
            <p:cNvPr id="55" name="平行四边形 54"/>
            <p:cNvSpPr/>
            <p:nvPr/>
          </p:nvSpPr>
          <p:spPr>
            <a:xfrm>
              <a:off x="2215144" y="4135856"/>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6" name="文本框 12"/>
            <p:cNvSpPr txBox="1"/>
            <p:nvPr/>
          </p:nvSpPr>
          <p:spPr>
            <a:xfrm>
              <a:off x="2393075" y="4047039"/>
              <a:ext cx="1066799" cy="816506"/>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grpSp>
        <p:nvGrpSpPr>
          <p:cNvPr id="57" name="组合 56"/>
          <p:cNvGrpSpPr/>
          <p:nvPr/>
        </p:nvGrpSpPr>
        <p:grpSpPr>
          <a:xfrm>
            <a:off x="2339752" y="3680830"/>
            <a:ext cx="884486" cy="502735"/>
            <a:chOff x="2215144" y="5107938"/>
            <a:chExt cx="1231128" cy="921702"/>
          </a:xfrm>
        </p:grpSpPr>
        <p:sp>
          <p:nvSpPr>
            <p:cNvPr id="58" name="平行四边形 57"/>
            <p:cNvSpPr/>
            <p:nvPr/>
          </p:nvSpPr>
          <p:spPr>
            <a:xfrm>
              <a:off x="2215144" y="5186859"/>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9" name="文本框 13"/>
            <p:cNvSpPr txBox="1"/>
            <p:nvPr/>
          </p:nvSpPr>
          <p:spPr>
            <a:xfrm>
              <a:off x="2379473" y="5107938"/>
              <a:ext cx="1066799" cy="816510"/>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05</a:t>
              </a:r>
              <a:endParaRPr lang="zh-CN" altLang="en-US" sz="2800" dirty="0">
                <a:solidFill>
                  <a:schemeClr val="bg1"/>
                </a:solidFill>
                <a:latin typeface="Impact" panose="020B0806030902050204" pitchFamily="34" charset="0"/>
              </a:endParaRPr>
            </a:p>
          </p:txBody>
        </p:sp>
      </p:grpSp>
      <p:grpSp>
        <p:nvGrpSpPr>
          <p:cNvPr id="60" name="组合 59"/>
          <p:cNvGrpSpPr/>
          <p:nvPr/>
        </p:nvGrpSpPr>
        <p:grpSpPr>
          <a:xfrm>
            <a:off x="3018790" y="1217930"/>
            <a:ext cx="4541520" cy="459740"/>
            <a:chOff x="4315150" y="953426"/>
            <a:chExt cx="3857250" cy="540057"/>
          </a:xfrm>
        </p:grpSpPr>
        <p:sp>
          <p:nvSpPr>
            <p:cNvPr id="61" name="矩形 60"/>
            <p:cNvSpPr/>
            <p:nvPr/>
          </p:nvSpPr>
          <p:spPr>
            <a:xfrm>
              <a:off x="4841196" y="1036090"/>
              <a:ext cx="2827147" cy="405789"/>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任务一 复制操作</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3" name="组合 62"/>
          <p:cNvGrpSpPr/>
          <p:nvPr/>
        </p:nvGrpSpPr>
        <p:grpSpPr>
          <a:xfrm>
            <a:off x="3018790" y="1840230"/>
            <a:ext cx="4541520" cy="459740"/>
            <a:chOff x="4315150" y="1647579"/>
            <a:chExt cx="3857250" cy="540057"/>
          </a:xfrm>
        </p:grpSpPr>
        <p:sp>
          <p:nvSpPr>
            <p:cNvPr id="64" name="矩形 63"/>
            <p:cNvSpPr/>
            <p:nvPr/>
          </p:nvSpPr>
          <p:spPr>
            <a:xfrm>
              <a:off x="4841196" y="1730243"/>
              <a:ext cx="2827147" cy="405789"/>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任务二 对象方位处理操作</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6" name="组合 65"/>
          <p:cNvGrpSpPr/>
          <p:nvPr/>
        </p:nvGrpSpPr>
        <p:grpSpPr>
          <a:xfrm>
            <a:off x="3018790" y="2462530"/>
            <a:ext cx="4541520" cy="459740"/>
            <a:chOff x="4315150" y="2341731"/>
            <a:chExt cx="3857250" cy="540057"/>
          </a:xfrm>
        </p:grpSpPr>
        <p:sp>
          <p:nvSpPr>
            <p:cNvPr id="67" name="矩形 66"/>
            <p:cNvSpPr/>
            <p:nvPr/>
          </p:nvSpPr>
          <p:spPr>
            <a:xfrm>
              <a:off x="4840992" y="2424530"/>
              <a:ext cx="3276397" cy="405789"/>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任务三 修剪、延伸及倒圆角操作</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9" name="组合 68"/>
          <p:cNvGrpSpPr/>
          <p:nvPr/>
        </p:nvGrpSpPr>
        <p:grpSpPr>
          <a:xfrm>
            <a:off x="3018790" y="3084830"/>
            <a:ext cx="4541617" cy="459740"/>
            <a:chOff x="4315150" y="3035884"/>
            <a:chExt cx="3857250" cy="540057"/>
          </a:xfrm>
        </p:grpSpPr>
        <p:sp>
          <p:nvSpPr>
            <p:cNvPr id="70" name="矩形 69"/>
            <p:cNvSpPr/>
            <p:nvPr/>
          </p:nvSpPr>
          <p:spPr>
            <a:xfrm>
              <a:off x="4840980" y="3118683"/>
              <a:ext cx="2933864" cy="405789"/>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任务四 拉伸、拉长及倒角操作</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平行四边形 70"/>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72" name="组合 71"/>
          <p:cNvGrpSpPr/>
          <p:nvPr/>
        </p:nvGrpSpPr>
        <p:grpSpPr>
          <a:xfrm>
            <a:off x="3018790" y="3707130"/>
            <a:ext cx="4541520" cy="459740"/>
            <a:chOff x="4315150" y="3730038"/>
            <a:chExt cx="3857250" cy="540057"/>
          </a:xfrm>
        </p:grpSpPr>
        <p:sp>
          <p:nvSpPr>
            <p:cNvPr id="73" name="矩形 72"/>
            <p:cNvSpPr/>
            <p:nvPr/>
          </p:nvSpPr>
          <p:spPr>
            <a:xfrm>
              <a:off x="4840992" y="3812837"/>
              <a:ext cx="2827140" cy="405789"/>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任务五 对象打断与合并</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平行四边形 73"/>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34" name="组合 33"/>
          <p:cNvGrpSpPr/>
          <p:nvPr/>
        </p:nvGrpSpPr>
        <p:grpSpPr>
          <a:xfrm>
            <a:off x="7956376" y="490833"/>
            <a:ext cx="432048" cy="432834"/>
            <a:chOff x="6084168" y="1274820"/>
            <a:chExt cx="432048" cy="432834"/>
          </a:xfrm>
        </p:grpSpPr>
        <p:sp>
          <p:nvSpPr>
            <p:cNvPr id="35"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6"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7" name="组合 36"/>
          <p:cNvGrpSpPr/>
          <p:nvPr/>
        </p:nvGrpSpPr>
        <p:grpSpPr>
          <a:xfrm>
            <a:off x="6660232" y="491226"/>
            <a:ext cx="432048" cy="432048"/>
            <a:chOff x="4788024" y="1275213"/>
            <a:chExt cx="432048" cy="432048"/>
          </a:xfrm>
        </p:grpSpPr>
        <p:sp>
          <p:nvSpPr>
            <p:cNvPr id="3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0" name="组合 39"/>
          <p:cNvGrpSpPr/>
          <p:nvPr/>
        </p:nvGrpSpPr>
        <p:grpSpPr>
          <a:xfrm>
            <a:off x="7308304" y="490833"/>
            <a:ext cx="432833" cy="432834"/>
            <a:chOff x="5436096" y="1274820"/>
            <a:chExt cx="432833" cy="432834"/>
          </a:xfrm>
        </p:grpSpPr>
        <p:sp>
          <p:nvSpPr>
            <p:cNvPr id="4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4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4" name="组合 43"/>
          <p:cNvGrpSpPr/>
          <p:nvPr/>
        </p:nvGrpSpPr>
        <p:grpSpPr>
          <a:xfrm>
            <a:off x="5364088" y="490833"/>
            <a:ext cx="432833" cy="432834"/>
            <a:chOff x="3491880" y="1274820"/>
            <a:chExt cx="432833" cy="432834"/>
          </a:xfrm>
        </p:grpSpPr>
        <p:sp>
          <p:nvSpPr>
            <p:cNvPr id="75"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76"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77" name="组合 76"/>
          <p:cNvGrpSpPr/>
          <p:nvPr/>
        </p:nvGrpSpPr>
        <p:grpSpPr>
          <a:xfrm>
            <a:off x="6012160" y="490833"/>
            <a:ext cx="432833" cy="432834"/>
            <a:chOff x="4139952" y="1274820"/>
            <a:chExt cx="432833" cy="432834"/>
          </a:xfrm>
        </p:grpSpPr>
        <p:sp>
          <p:nvSpPr>
            <p:cNvPr id="78"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79"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2" name="组合 1"/>
          <p:cNvGrpSpPr/>
          <p:nvPr/>
        </p:nvGrpSpPr>
        <p:grpSpPr>
          <a:xfrm>
            <a:off x="2394997" y="4310115"/>
            <a:ext cx="884486" cy="521970"/>
            <a:chOff x="2215144" y="5107938"/>
            <a:chExt cx="1231128" cy="956967"/>
          </a:xfrm>
        </p:grpSpPr>
        <p:sp>
          <p:nvSpPr>
            <p:cNvPr id="3" name="平行四边形 2"/>
            <p:cNvSpPr/>
            <p:nvPr/>
          </p:nvSpPr>
          <p:spPr>
            <a:xfrm>
              <a:off x="2215144" y="5186859"/>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latin typeface="Impact" panose="020B0806030902050204" pitchFamily="34" charset="0"/>
              </a:endParaRPr>
            </a:p>
          </p:txBody>
        </p:sp>
        <p:sp>
          <p:nvSpPr>
            <p:cNvPr id="4" name="文本框 13"/>
            <p:cNvSpPr txBox="1"/>
            <p:nvPr/>
          </p:nvSpPr>
          <p:spPr>
            <a:xfrm>
              <a:off x="2379473" y="5107938"/>
              <a:ext cx="1066799" cy="956967"/>
            </a:xfrm>
            <a:prstGeom prst="rect">
              <a:avLst/>
            </a:prstGeom>
            <a:noFill/>
          </p:spPr>
          <p:txBody>
            <a:bodyPr wrap="square" rtlCol="0">
              <a:spAutoFit/>
            </a:bodyPr>
            <a:p>
              <a:r>
                <a:rPr lang="en-US" altLang="zh-CN" sz="2800" dirty="0">
                  <a:solidFill>
                    <a:schemeClr val="bg1"/>
                  </a:solidFill>
                  <a:latin typeface="Impact" panose="020B0806030902050204" pitchFamily="34" charset="0"/>
                </a:rPr>
                <a:t>06</a:t>
              </a:r>
              <a:endParaRPr lang="zh-CN" altLang="en-US" sz="2800" dirty="0">
                <a:solidFill>
                  <a:schemeClr val="bg1"/>
                </a:solidFill>
                <a:latin typeface="Impact" panose="020B0806030902050204" pitchFamily="34" charset="0"/>
              </a:endParaRPr>
            </a:p>
          </p:txBody>
        </p:sp>
      </p:grpSp>
      <p:grpSp>
        <p:nvGrpSpPr>
          <p:cNvPr id="5" name="组合 4"/>
          <p:cNvGrpSpPr/>
          <p:nvPr/>
        </p:nvGrpSpPr>
        <p:grpSpPr>
          <a:xfrm>
            <a:off x="3074035" y="4336415"/>
            <a:ext cx="4541520" cy="459740"/>
            <a:chOff x="4315150" y="3730038"/>
            <a:chExt cx="3857250" cy="540057"/>
          </a:xfrm>
        </p:grpSpPr>
        <p:sp>
          <p:nvSpPr>
            <p:cNvPr id="6" name="矩形 5"/>
            <p:cNvSpPr/>
            <p:nvPr/>
          </p:nvSpPr>
          <p:spPr>
            <a:xfrm>
              <a:off x="4840992" y="3812837"/>
              <a:ext cx="2827140" cy="405789"/>
            </a:xfrm>
            <a:prstGeom prst="rect">
              <a:avLst/>
            </a:prstGeom>
            <a:ln w="15875">
              <a:noFill/>
            </a:ln>
          </p:spPr>
          <p:txBody>
            <a:bodyPr wrap="square" lIns="68580" tIns="34290" rIns="68580" bIns="34290">
              <a:spAutoFit/>
            </a:bodyPr>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任务六</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 工具栏设置</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平行四边形 6"/>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endParaRPr lang="zh-CN" altLang="en-US" sz="1600" b="1">
                <a:solidFill>
                  <a:schemeClr val="tx1">
                    <a:lumMod val="75000"/>
                    <a:lumOff val="25000"/>
                  </a:schemeClr>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dissolve">
                                      <p:cBhvr>
                                        <p:cTn id="7" dur="500"/>
                                        <p:tgtEl>
                                          <p:spTgt spid="15">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p:cTn id="15" dur="500" fill="hold"/>
                                        <p:tgtEl>
                                          <p:spTgt spid="44"/>
                                        </p:tgtEl>
                                        <p:attrNameLst>
                                          <p:attrName>ppt_w</p:attrName>
                                        </p:attrNameLst>
                                      </p:cBhvr>
                                      <p:tavLst>
                                        <p:tav tm="0">
                                          <p:val>
                                            <p:fltVal val="0"/>
                                          </p:val>
                                        </p:tav>
                                        <p:tav tm="100000">
                                          <p:val>
                                            <p:strVal val="#ppt_w"/>
                                          </p:val>
                                        </p:tav>
                                      </p:tavLst>
                                    </p:anim>
                                    <p:anim calcmode="lin" valueType="num">
                                      <p:cBhvr>
                                        <p:cTn id="16" dur="500" fill="hold"/>
                                        <p:tgtEl>
                                          <p:spTgt spid="44"/>
                                        </p:tgtEl>
                                        <p:attrNameLst>
                                          <p:attrName>ppt_h</p:attrName>
                                        </p:attrNameLst>
                                      </p:cBhvr>
                                      <p:tavLst>
                                        <p:tav tm="0">
                                          <p:val>
                                            <p:fltVal val="0"/>
                                          </p:val>
                                        </p:tav>
                                        <p:tav tm="100000">
                                          <p:val>
                                            <p:strVal val="#ppt_h"/>
                                          </p:val>
                                        </p:tav>
                                      </p:tavLst>
                                    </p:anim>
                                    <p:animEffect transition="in" filter="fade">
                                      <p:cBhvr>
                                        <p:cTn id="17" dur="500"/>
                                        <p:tgtEl>
                                          <p:spTgt spid="44"/>
                                        </p:tgtEl>
                                      </p:cBhvr>
                                    </p:animEffect>
                                  </p:childTnLst>
                                </p:cTn>
                              </p:par>
                              <p:par>
                                <p:cTn id="18" presetID="53" presetClass="entr" presetSubtype="16" fill="hold" nodeType="withEffect">
                                  <p:stCondLst>
                                    <p:cond delay="2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4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53" presetClass="entr" presetSubtype="16" fill="hold" nodeType="withEffect">
                                  <p:stCondLst>
                                    <p:cond delay="60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par>
                                <p:cTn id="33" presetID="53" presetClass="entr" presetSubtype="16" fill="hold" nodeType="withEffect">
                                  <p:stCondLst>
                                    <p:cond delay="80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childTnLst>
                          </p:cTn>
                        </p:par>
                        <p:par>
                          <p:cTn id="38" fill="hold">
                            <p:stCondLst>
                              <p:cond delay="1500"/>
                            </p:stCondLst>
                            <p:childTnLst>
                              <p:par>
                                <p:cTn id="39" presetID="2" presetClass="entr" presetSubtype="8"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0-#ppt_w/2"/>
                                          </p:val>
                                        </p:tav>
                                        <p:tav tm="100000">
                                          <p:val>
                                            <p:strVal val="#ppt_x"/>
                                          </p:val>
                                        </p:tav>
                                      </p:tavLst>
                                    </p:anim>
                                    <p:anim calcmode="lin" valueType="num">
                                      <p:cBhvr additive="base">
                                        <p:cTn id="42" dur="500" fill="hold"/>
                                        <p:tgtEl>
                                          <p:spTgt spid="4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500" fill="hold"/>
                                        <p:tgtEl>
                                          <p:spTgt spid="60"/>
                                        </p:tgtEl>
                                        <p:attrNameLst>
                                          <p:attrName>ppt_x</p:attrName>
                                        </p:attrNameLst>
                                      </p:cBhvr>
                                      <p:tavLst>
                                        <p:tav tm="0">
                                          <p:val>
                                            <p:strVal val="1+#ppt_w/2"/>
                                          </p:val>
                                        </p:tav>
                                        <p:tav tm="100000">
                                          <p:val>
                                            <p:strVal val="#ppt_x"/>
                                          </p:val>
                                        </p:tav>
                                      </p:tavLst>
                                    </p:anim>
                                    <p:anim calcmode="lin" valueType="num">
                                      <p:cBhvr additive="base">
                                        <p:cTn id="46" dur="50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2000"/>
                            </p:stCondLst>
                            <p:childTnLst>
                              <p:par>
                                <p:cTn id="48" presetID="2" presetClass="entr" presetSubtype="8"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0-#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63"/>
                                        </p:tgtEl>
                                        <p:attrNameLst>
                                          <p:attrName>style.visibility</p:attrName>
                                        </p:attrNameLst>
                                      </p:cBhvr>
                                      <p:to>
                                        <p:strVal val="visible"/>
                                      </p:to>
                                    </p:set>
                                    <p:anim calcmode="lin" valueType="num">
                                      <p:cBhvr additive="base">
                                        <p:cTn id="54" dur="500" fill="hold"/>
                                        <p:tgtEl>
                                          <p:spTgt spid="63"/>
                                        </p:tgtEl>
                                        <p:attrNameLst>
                                          <p:attrName>ppt_x</p:attrName>
                                        </p:attrNameLst>
                                      </p:cBhvr>
                                      <p:tavLst>
                                        <p:tav tm="0">
                                          <p:val>
                                            <p:strVal val="1+#ppt_w/2"/>
                                          </p:val>
                                        </p:tav>
                                        <p:tav tm="100000">
                                          <p:val>
                                            <p:strVal val="#ppt_x"/>
                                          </p:val>
                                        </p:tav>
                                      </p:tavLst>
                                    </p:anim>
                                    <p:anim calcmode="lin" valueType="num">
                                      <p:cBhvr additive="base">
                                        <p:cTn id="55" dur="500" fill="hold"/>
                                        <p:tgtEl>
                                          <p:spTgt spid="63"/>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2" presetClass="entr" presetSubtype="8"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500" fill="hold"/>
                                        <p:tgtEl>
                                          <p:spTgt spid="51"/>
                                        </p:tgtEl>
                                        <p:attrNameLst>
                                          <p:attrName>ppt_x</p:attrName>
                                        </p:attrNameLst>
                                      </p:cBhvr>
                                      <p:tavLst>
                                        <p:tav tm="0">
                                          <p:val>
                                            <p:strVal val="0-#ppt_w/2"/>
                                          </p:val>
                                        </p:tav>
                                        <p:tav tm="100000">
                                          <p:val>
                                            <p:strVal val="#ppt_x"/>
                                          </p:val>
                                        </p:tav>
                                      </p:tavLst>
                                    </p:anim>
                                    <p:anim calcmode="lin" valueType="num">
                                      <p:cBhvr additive="base">
                                        <p:cTn id="60" dur="500" fill="hold"/>
                                        <p:tgtEl>
                                          <p:spTgt spid="51"/>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additive="base">
                                        <p:cTn id="63" dur="500" fill="hold"/>
                                        <p:tgtEl>
                                          <p:spTgt spid="66"/>
                                        </p:tgtEl>
                                        <p:attrNameLst>
                                          <p:attrName>ppt_x</p:attrName>
                                        </p:attrNameLst>
                                      </p:cBhvr>
                                      <p:tavLst>
                                        <p:tav tm="0">
                                          <p:val>
                                            <p:strVal val="1+#ppt_w/2"/>
                                          </p:val>
                                        </p:tav>
                                        <p:tav tm="100000">
                                          <p:val>
                                            <p:strVal val="#ppt_x"/>
                                          </p:val>
                                        </p:tav>
                                      </p:tavLst>
                                    </p:anim>
                                    <p:anim calcmode="lin" valueType="num">
                                      <p:cBhvr additive="base">
                                        <p:cTn id="64" dur="500" fill="hold"/>
                                        <p:tgtEl>
                                          <p:spTgt spid="66"/>
                                        </p:tgtEl>
                                        <p:attrNameLst>
                                          <p:attrName>ppt_y</p:attrName>
                                        </p:attrNameLst>
                                      </p:cBhvr>
                                      <p:tavLst>
                                        <p:tav tm="0">
                                          <p:val>
                                            <p:strVal val="#ppt_y"/>
                                          </p:val>
                                        </p:tav>
                                        <p:tav tm="100000">
                                          <p:val>
                                            <p:strVal val="#ppt_y"/>
                                          </p:val>
                                        </p:tav>
                                      </p:tavLst>
                                    </p:anim>
                                  </p:childTnLst>
                                </p:cTn>
                              </p:par>
                            </p:childTnLst>
                          </p:cTn>
                        </p:par>
                        <p:par>
                          <p:cTn id="65" fill="hold">
                            <p:stCondLst>
                              <p:cond delay="3000"/>
                            </p:stCondLst>
                            <p:childTnLst>
                              <p:par>
                                <p:cTn id="66" presetID="2" presetClass="entr" presetSubtype="8" fill="hold" nodeType="after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additive="base">
                                        <p:cTn id="68" dur="500" fill="hold"/>
                                        <p:tgtEl>
                                          <p:spTgt spid="54"/>
                                        </p:tgtEl>
                                        <p:attrNameLst>
                                          <p:attrName>ppt_x</p:attrName>
                                        </p:attrNameLst>
                                      </p:cBhvr>
                                      <p:tavLst>
                                        <p:tav tm="0">
                                          <p:val>
                                            <p:strVal val="0-#ppt_w/2"/>
                                          </p:val>
                                        </p:tav>
                                        <p:tav tm="100000">
                                          <p:val>
                                            <p:strVal val="#ppt_x"/>
                                          </p:val>
                                        </p:tav>
                                      </p:tavLst>
                                    </p:anim>
                                    <p:anim calcmode="lin" valueType="num">
                                      <p:cBhvr additive="base">
                                        <p:cTn id="69" dur="500" fill="hold"/>
                                        <p:tgtEl>
                                          <p:spTgt spid="54"/>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additive="base">
                                        <p:cTn id="72" dur="500" fill="hold"/>
                                        <p:tgtEl>
                                          <p:spTgt spid="69"/>
                                        </p:tgtEl>
                                        <p:attrNameLst>
                                          <p:attrName>ppt_x</p:attrName>
                                        </p:attrNameLst>
                                      </p:cBhvr>
                                      <p:tavLst>
                                        <p:tav tm="0">
                                          <p:val>
                                            <p:strVal val="1+#ppt_w/2"/>
                                          </p:val>
                                        </p:tav>
                                        <p:tav tm="100000">
                                          <p:val>
                                            <p:strVal val="#ppt_x"/>
                                          </p:val>
                                        </p:tav>
                                      </p:tavLst>
                                    </p:anim>
                                    <p:anim calcmode="lin" valueType="num">
                                      <p:cBhvr additive="base">
                                        <p:cTn id="73" dur="500" fill="hold"/>
                                        <p:tgtEl>
                                          <p:spTgt spid="69"/>
                                        </p:tgtEl>
                                        <p:attrNameLst>
                                          <p:attrName>ppt_y</p:attrName>
                                        </p:attrNameLst>
                                      </p:cBhvr>
                                      <p:tavLst>
                                        <p:tav tm="0">
                                          <p:val>
                                            <p:strVal val="#ppt_y"/>
                                          </p:val>
                                        </p:tav>
                                        <p:tav tm="100000">
                                          <p:val>
                                            <p:strVal val="#ppt_y"/>
                                          </p:val>
                                        </p:tav>
                                      </p:tavLst>
                                    </p:anim>
                                  </p:childTnLst>
                                </p:cTn>
                              </p:par>
                            </p:childTnLst>
                          </p:cTn>
                        </p:par>
                        <p:par>
                          <p:cTn id="74" fill="hold">
                            <p:stCondLst>
                              <p:cond delay="3500"/>
                            </p:stCondLst>
                            <p:childTnLst>
                              <p:par>
                                <p:cTn id="75" presetID="2" presetClass="entr" presetSubtype="8"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500" fill="hold"/>
                                        <p:tgtEl>
                                          <p:spTgt spid="57"/>
                                        </p:tgtEl>
                                        <p:attrNameLst>
                                          <p:attrName>ppt_x</p:attrName>
                                        </p:attrNameLst>
                                      </p:cBhvr>
                                      <p:tavLst>
                                        <p:tav tm="0">
                                          <p:val>
                                            <p:strVal val="0-#ppt_w/2"/>
                                          </p:val>
                                        </p:tav>
                                        <p:tav tm="100000">
                                          <p:val>
                                            <p:strVal val="#ppt_x"/>
                                          </p:val>
                                        </p:tav>
                                      </p:tavLst>
                                    </p:anim>
                                    <p:anim calcmode="lin" valueType="num">
                                      <p:cBhvr additive="base">
                                        <p:cTn id="78" dur="500" fill="hold"/>
                                        <p:tgtEl>
                                          <p:spTgt spid="57"/>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72"/>
                                        </p:tgtEl>
                                        <p:attrNameLst>
                                          <p:attrName>style.visibility</p:attrName>
                                        </p:attrNameLst>
                                      </p:cBhvr>
                                      <p:to>
                                        <p:strVal val="visible"/>
                                      </p:to>
                                    </p:set>
                                    <p:anim calcmode="lin" valueType="num">
                                      <p:cBhvr additive="base">
                                        <p:cTn id="81" dur="500" fill="hold"/>
                                        <p:tgtEl>
                                          <p:spTgt spid="72"/>
                                        </p:tgtEl>
                                        <p:attrNameLst>
                                          <p:attrName>ppt_x</p:attrName>
                                        </p:attrNameLst>
                                      </p:cBhvr>
                                      <p:tavLst>
                                        <p:tav tm="0">
                                          <p:val>
                                            <p:strVal val="1+#ppt_w/2"/>
                                          </p:val>
                                        </p:tav>
                                        <p:tav tm="100000">
                                          <p:val>
                                            <p:strVal val="#ppt_x"/>
                                          </p:val>
                                        </p:tav>
                                      </p:tavLst>
                                    </p:anim>
                                    <p:anim calcmode="lin" valueType="num">
                                      <p:cBhvr additive="base">
                                        <p:cTn id="82" dur="500" fill="hold"/>
                                        <p:tgtEl>
                                          <p:spTgt spid="72"/>
                                        </p:tgtEl>
                                        <p:attrNameLst>
                                          <p:attrName>ppt_y</p:attrName>
                                        </p:attrNameLst>
                                      </p:cBhvr>
                                      <p:tavLst>
                                        <p:tav tm="0">
                                          <p:val>
                                            <p:strVal val="#ppt_y"/>
                                          </p:val>
                                        </p:tav>
                                        <p:tav tm="100000">
                                          <p:val>
                                            <p:strVal val="#ppt_y"/>
                                          </p:val>
                                        </p:tav>
                                      </p:tavLst>
                                    </p:anim>
                                  </p:childTnLst>
                                </p:cTn>
                              </p:par>
                            </p:childTnLst>
                          </p:cTn>
                        </p:par>
                        <p:par>
                          <p:cTn id="83" fill="hold">
                            <p:stCondLst>
                              <p:cond delay="4000"/>
                            </p:stCondLst>
                            <p:childTnLst>
                              <p:par>
                                <p:cTn id="84" presetID="2" presetClass="entr" presetSubtype="8" fill="hold" nodeType="afterEffect">
                                  <p:stCondLst>
                                    <p:cond delay="0"/>
                                  </p:stCondLst>
                                  <p:childTnLst>
                                    <p:set>
                                      <p:cBhvr>
                                        <p:cTn id="85" dur="1" fill="hold">
                                          <p:stCondLst>
                                            <p:cond delay="0"/>
                                          </p:stCondLst>
                                        </p:cTn>
                                        <p:tgtEl>
                                          <p:spTgt spid="2"/>
                                        </p:tgtEl>
                                        <p:attrNameLst>
                                          <p:attrName>style.visibility</p:attrName>
                                        </p:attrNameLst>
                                      </p:cBhvr>
                                      <p:to>
                                        <p:strVal val="visible"/>
                                      </p:to>
                                    </p:set>
                                    <p:anim calcmode="lin" valueType="num">
                                      <p:cBhvr additive="base">
                                        <p:cTn id="86" dur="500" fill="hold"/>
                                        <p:tgtEl>
                                          <p:spTgt spid="2"/>
                                        </p:tgtEl>
                                        <p:attrNameLst>
                                          <p:attrName>ppt_x</p:attrName>
                                        </p:attrNameLst>
                                      </p:cBhvr>
                                      <p:tavLst>
                                        <p:tav tm="0">
                                          <p:val>
                                            <p:strVal val="0-#ppt_w/2"/>
                                          </p:val>
                                        </p:tav>
                                        <p:tav tm="100000">
                                          <p:val>
                                            <p:strVal val="#ppt_x"/>
                                          </p:val>
                                        </p:tav>
                                      </p:tavLst>
                                    </p:anim>
                                    <p:anim calcmode="lin" valueType="num">
                                      <p:cBhvr additive="base">
                                        <p:cTn id="87" dur="500" fill="hold"/>
                                        <p:tgtEl>
                                          <p:spTgt spid="2"/>
                                        </p:tgtEl>
                                        <p:attrNameLst>
                                          <p:attrName>ppt_y</p:attrName>
                                        </p:attrNameLst>
                                      </p:cBhvr>
                                      <p:tavLst>
                                        <p:tav tm="0">
                                          <p:val>
                                            <p:strVal val="#ppt_y"/>
                                          </p:val>
                                        </p:tav>
                                        <p:tav tm="100000">
                                          <p:val>
                                            <p:strVal val="#ppt_y"/>
                                          </p:val>
                                        </p:tav>
                                      </p:tavLst>
                                    </p:anim>
                                  </p:childTnLst>
                                </p:cTn>
                              </p:par>
                              <p:par>
                                <p:cTn id="88" presetID="2" presetClass="entr" presetSubtype="2" fill="hold" nodeType="withEffect">
                                  <p:stCondLst>
                                    <p:cond delay="0"/>
                                  </p:stCondLst>
                                  <p:childTnLst>
                                    <p:set>
                                      <p:cBhvr>
                                        <p:cTn id="89" dur="1" fill="hold">
                                          <p:stCondLst>
                                            <p:cond delay="0"/>
                                          </p:stCondLst>
                                        </p:cTn>
                                        <p:tgtEl>
                                          <p:spTgt spid="5"/>
                                        </p:tgtEl>
                                        <p:attrNameLst>
                                          <p:attrName>style.visibility</p:attrName>
                                        </p:attrNameLst>
                                      </p:cBhvr>
                                      <p:to>
                                        <p:strVal val="visible"/>
                                      </p:to>
                                    </p:set>
                                    <p:anim calcmode="lin" valueType="num">
                                      <p:cBhvr additive="base">
                                        <p:cTn id="90" dur="500" fill="hold"/>
                                        <p:tgtEl>
                                          <p:spTgt spid="5"/>
                                        </p:tgtEl>
                                        <p:attrNameLst>
                                          <p:attrName>ppt_x</p:attrName>
                                        </p:attrNameLst>
                                      </p:cBhvr>
                                      <p:tavLst>
                                        <p:tav tm="0">
                                          <p:val>
                                            <p:strVal val="1+#ppt_w/2"/>
                                          </p:val>
                                        </p:tav>
                                        <p:tav tm="100000">
                                          <p:val>
                                            <p:strVal val="#ppt_x"/>
                                          </p:val>
                                        </p:tav>
                                      </p:tavLst>
                                    </p:anim>
                                    <p:anim calcmode="lin" valueType="num">
                                      <p:cBhvr additive="base">
                                        <p:cTn id="9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139955"/>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376168"/>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56610" y="937260"/>
            <a:ext cx="4479290" cy="77787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5" name="Freeform 5"/>
          <p:cNvSpPr/>
          <p:nvPr/>
        </p:nvSpPr>
        <p:spPr bwMode="auto">
          <a:xfrm>
            <a:off x="2650968" y="1263923"/>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sz="2000"/>
          </a:p>
        </p:txBody>
      </p:sp>
      <p:sp>
        <p:nvSpPr>
          <p:cNvPr id="6" name="圆角矩形 5"/>
          <p:cNvSpPr/>
          <p:nvPr/>
        </p:nvSpPr>
        <p:spPr>
          <a:xfrm>
            <a:off x="3356492" y="1927955"/>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7" name="圆角矩形 6"/>
          <p:cNvSpPr/>
          <p:nvPr/>
        </p:nvSpPr>
        <p:spPr>
          <a:xfrm>
            <a:off x="3356492" y="2591811"/>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8" name="圆角矩形 7"/>
          <p:cNvSpPr/>
          <p:nvPr/>
        </p:nvSpPr>
        <p:spPr>
          <a:xfrm>
            <a:off x="3356492" y="327443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9" name="TextBox 8"/>
          <p:cNvSpPr txBox="1"/>
          <p:nvPr/>
        </p:nvSpPr>
        <p:spPr>
          <a:xfrm>
            <a:off x="3674745" y="952500"/>
            <a:ext cx="4697730" cy="99631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800" dirty="0">
                <a:solidFill>
                  <a:schemeClr val="tx1">
                    <a:lumMod val="75000"/>
                    <a:lumOff val="25000"/>
                  </a:schemeClr>
                </a:solidFill>
              </a:rPr>
              <a:t>1.了解移动、旋转、缩放、对齐等</a:t>
            </a:r>
            <a:endParaRPr lang="zh-CN" altLang="en-US" sz="1800" dirty="0">
              <a:solidFill>
                <a:schemeClr val="tx1">
                  <a:lumMod val="75000"/>
                  <a:lumOff val="25000"/>
                </a:schemeClr>
              </a:solidFill>
            </a:endParaRPr>
          </a:p>
          <a:p>
            <a:pPr>
              <a:lnSpc>
                <a:spcPct val="120000"/>
              </a:lnSpc>
            </a:pPr>
            <a:r>
              <a:rPr lang="zh-CN" altLang="en-US" sz="1800" dirty="0">
                <a:solidFill>
                  <a:schemeClr val="tx1">
                    <a:lumMod val="75000"/>
                    <a:lumOff val="25000"/>
                  </a:schemeClr>
                </a:solidFill>
              </a:rPr>
              <a:t>   命令的基本概念；</a:t>
            </a:r>
            <a:endParaRPr lang="zh-CN" altLang="en-US" sz="1800" dirty="0">
              <a:solidFill>
                <a:schemeClr val="tx1">
                  <a:lumMod val="75000"/>
                  <a:lumOff val="25000"/>
                </a:schemeClr>
              </a:solidFill>
            </a:endParaRPr>
          </a:p>
          <a:p>
            <a:pPr>
              <a:lnSpc>
                <a:spcPct val="120000"/>
              </a:lnSpc>
            </a:pPr>
            <a:endParaRPr lang="zh-CN" altLang="en-US" sz="1800" dirty="0">
              <a:solidFill>
                <a:schemeClr val="tx1">
                  <a:lumMod val="75000"/>
                  <a:lumOff val="25000"/>
                </a:schemeClr>
              </a:solidFill>
            </a:endParaRPr>
          </a:p>
        </p:txBody>
      </p:sp>
      <p:sp>
        <p:nvSpPr>
          <p:cNvPr id="10" name="TextBox 9"/>
          <p:cNvSpPr txBox="1"/>
          <p:nvPr/>
        </p:nvSpPr>
        <p:spPr>
          <a:xfrm>
            <a:off x="3675004" y="1970766"/>
            <a:ext cx="3758504"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sym typeface="+mn-ea"/>
              </a:rPr>
              <a:t>2.掌握对象方位处理操作方法；</a:t>
            </a:r>
            <a:endParaRPr lang="zh-CN" altLang="en-US" sz="2000" dirty="0">
              <a:solidFill>
                <a:schemeClr val="tx1">
                  <a:lumMod val="75000"/>
                  <a:lumOff val="25000"/>
                </a:schemeClr>
              </a:solidFill>
              <a:sym typeface="+mn-ea"/>
            </a:endParaRPr>
          </a:p>
        </p:txBody>
      </p:sp>
      <p:sp>
        <p:nvSpPr>
          <p:cNvPr id="11" name="TextBox 10"/>
          <p:cNvSpPr txBox="1"/>
          <p:nvPr/>
        </p:nvSpPr>
        <p:spPr>
          <a:xfrm>
            <a:off x="3675004" y="2634622"/>
            <a:ext cx="3758504"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sym typeface="+mn-ea"/>
              </a:rPr>
              <a:t>3.会用对象方位处理操作</a:t>
            </a:r>
            <a:r>
              <a:rPr lang="zh-CN" altLang="en-US" sz="2000" dirty="0">
                <a:solidFill>
                  <a:schemeClr val="tx1">
                    <a:lumMod val="75000"/>
                    <a:lumOff val="25000"/>
                  </a:schemeClr>
                </a:solidFill>
                <a:sym typeface="+mn-ea"/>
              </a:rPr>
              <a:t>命令；</a:t>
            </a:r>
            <a:endParaRPr lang="zh-CN" altLang="en-US" sz="2000" dirty="0">
              <a:solidFill>
                <a:schemeClr val="tx1">
                  <a:lumMod val="75000"/>
                  <a:lumOff val="25000"/>
                </a:schemeClr>
              </a:solidFill>
              <a:sym typeface="+mn-ea"/>
            </a:endParaRPr>
          </a:p>
        </p:txBody>
      </p:sp>
      <p:sp>
        <p:nvSpPr>
          <p:cNvPr id="12" name="TextBox 11"/>
          <p:cNvSpPr txBox="1"/>
          <p:nvPr/>
        </p:nvSpPr>
        <p:spPr>
          <a:xfrm>
            <a:off x="3675004" y="3318512"/>
            <a:ext cx="3758504"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sym typeface="+mn-ea"/>
              </a:rPr>
              <a:t>4.培养学生的绘图</a:t>
            </a:r>
            <a:r>
              <a:rPr lang="zh-CN" altLang="en-US" sz="2000" dirty="0">
                <a:solidFill>
                  <a:schemeClr val="tx1">
                    <a:lumMod val="75000"/>
                    <a:lumOff val="25000"/>
                  </a:schemeClr>
                </a:solidFill>
                <a:sym typeface="+mn-ea"/>
              </a:rPr>
              <a:t>规范意识；</a:t>
            </a:r>
            <a:endParaRPr lang="zh-CN" altLang="en-US" sz="2000" dirty="0">
              <a:solidFill>
                <a:schemeClr val="tx1">
                  <a:lumMod val="75000"/>
                  <a:lumOff val="25000"/>
                </a:schemeClr>
              </a:solidFill>
              <a:sym typeface="+mn-ea"/>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13" name="圆角矩形 12"/>
          <p:cNvSpPr/>
          <p:nvPr/>
        </p:nvSpPr>
        <p:spPr>
          <a:xfrm>
            <a:off x="3356610" y="3959225"/>
            <a:ext cx="4479290" cy="876300"/>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14" name="TextBox 11"/>
          <p:cNvSpPr txBox="1"/>
          <p:nvPr/>
        </p:nvSpPr>
        <p:spPr>
          <a:xfrm>
            <a:off x="3675004" y="4003042"/>
            <a:ext cx="3758504" cy="73850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en-US" altLang="zh-CN" sz="2000" dirty="0">
                <a:solidFill>
                  <a:schemeClr val="tx1">
                    <a:lumMod val="75000"/>
                    <a:lumOff val="25000"/>
                  </a:schemeClr>
                </a:solidFill>
                <a:sym typeface="+mn-ea"/>
              </a:rPr>
              <a:t>5</a:t>
            </a:r>
            <a:r>
              <a:rPr lang="zh-CN" altLang="en-US" sz="2000" dirty="0">
                <a:solidFill>
                  <a:schemeClr val="tx1">
                    <a:lumMod val="75000"/>
                    <a:lumOff val="25000"/>
                  </a:schemeClr>
                </a:solidFill>
                <a:sym typeface="+mn-ea"/>
              </a:rPr>
              <a:t>.培养学生严谨细致的学习态度    </a:t>
            </a:r>
            <a:endParaRPr lang="zh-CN" altLang="en-US" sz="2000" dirty="0">
              <a:solidFill>
                <a:schemeClr val="tx1">
                  <a:lumMod val="75000"/>
                  <a:lumOff val="25000"/>
                </a:schemeClr>
              </a:solidFill>
              <a:sym typeface="+mn-ea"/>
            </a:endParaRPr>
          </a:p>
          <a:p>
            <a:pPr>
              <a:lnSpc>
                <a:spcPct val="120000"/>
              </a:lnSpc>
            </a:pPr>
            <a:r>
              <a:rPr lang="zh-CN" altLang="en-US" sz="2000" dirty="0">
                <a:solidFill>
                  <a:schemeClr val="tx1">
                    <a:lumMod val="75000"/>
                    <a:lumOff val="25000"/>
                  </a:schemeClr>
                </a:solidFill>
                <a:sym typeface="+mn-ea"/>
              </a:rPr>
              <a:t>   和安全文明的工作习惯。</a:t>
            </a:r>
            <a:endParaRPr lang="zh-CN" altLang="en-US" sz="2000" dirty="0">
              <a:solidFill>
                <a:schemeClr val="tx1">
                  <a:lumMod val="75000"/>
                  <a:lumOff val="25000"/>
                </a:schemeClr>
              </a:solidFill>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149"/>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649"/>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149"/>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649"/>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149"/>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7" grpId="0" bldLvl="0" animBg="1"/>
      <p:bldP spid="8" grpId="0" bldLvl="0" animBg="1"/>
      <p:bldP spid="9" grpId="0"/>
      <p:bldP spid="10" grpId="0"/>
      <p:bldP spid="11" grpId="0"/>
      <p:bldP spid="12" grpId="0"/>
      <p:bldP spid="16" grpId="0"/>
      <p:bldP spid="13" grpId="0" bldLvl="0" animBg="1"/>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715645" y="1132840"/>
            <a:ext cx="4595495" cy="3092450"/>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981075" y="1132840"/>
            <a:ext cx="4065270" cy="2823845"/>
          </a:xfrm>
          <a:prstGeom prst="rect">
            <a:avLst/>
          </a:prstGeom>
          <a:noFill/>
        </p:spPr>
        <p:txBody>
          <a:bodyPr wrap="square" lIns="0" tIns="0" rIns="0" bIns="0" rtlCol="0">
            <a:spAutoFit/>
          </a:bodyPr>
          <a:lstStyle/>
          <a:p>
            <a:pPr algn="just" fontAlgn="auto">
              <a:lnSpc>
                <a:spcPct val="170000"/>
              </a:lnSpc>
            </a:pPr>
            <a:r>
              <a:rPr lang="en-US" dirty="0">
                <a:solidFill>
                  <a:schemeClr val="tx1"/>
                </a:solidFill>
                <a:latin typeface="微软雅黑" panose="020B0503020204020204" pitchFamily="34" charset="-122"/>
                <a:ea typeface="微软雅黑" panose="020B0503020204020204" pitchFamily="34" charset="-122"/>
              </a:rPr>
              <a:t>       </a:t>
            </a:r>
            <a:r>
              <a:rPr dirty="0">
                <a:solidFill>
                  <a:schemeClr val="tx1"/>
                </a:solidFill>
                <a:latin typeface="微软雅黑" panose="020B0503020204020204" pitchFamily="34" charset="-122"/>
                <a:ea typeface="微软雅黑" panose="020B0503020204020204" pitchFamily="34" charset="-122"/>
              </a:rPr>
              <a:t>通过绘制操作杆的平面图，主要学会旋转、偏移、移动及缩放命令。任务要求是绘制操作杆平面图，2倍的缩小，并移动至指定的位置上。请根据AutoCAD2018绘制如图所示操作杆平面图形。</a:t>
            </a:r>
            <a:endParaRPr dirty="0">
              <a:solidFill>
                <a:schemeClr val="tx1"/>
              </a:solidFill>
              <a:latin typeface="微软雅黑" panose="020B0503020204020204" pitchFamily="34" charset="-122"/>
              <a:ea typeface="微软雅黑" panose="020B0503020204020204" pitchFamily="34" charset="-122"/>
            </a:endParaRPr>
          </a:p>
        </p:txBody>
      </p:sp>
      <p:sp>
        <p:nvSpPr>
          <p:cNvPr id="40" name="矩形 93"/>
          <p:cNvSpPr/>
          <p:nvPr/>
        </p:nvSpPr>
        <p:spPr>
          <a:xfrm>
            <a:off x="646227" y="106008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5046896" y="39876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759450" y="3502660"/>
            <a:ext cx="2528570" cy="398780"/>
          </a:xfrm>
          <a:prstGeom prst="rect">
            <a:avLst/>
          </a:prstGeom>
          <a:noFill/>
          <a:ln w="19050">
            <a:solidFill>
              <a:srgbClr val="005DA2"/>
            </a:solidFill>
          </a:ln>
        </p:spPr>
        <p:txBody>
          <a:bodyPr wrap="square" rtlCol="0">
            <a:spAutoFit/>
          </a:bodyPr>
          <a:p>
            <a:pPr algn="ctr"/>
            <a:r>
              <a:rPr lang="zh-CN" altLang="en-US" sz="2000"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操作杆</a:t>
            </a:r>
            <a:r>
              <a:rPr lang="zh-CN" altLang="en-US" sz="2000"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效果图</a:t>
            </a:r>
            <a:endParaRPr lang="zh-CN" altLang="en-US" sz="2000"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2"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592128" y="1636395"/>
            <a:ext cx="2863215" cy="1490980"/>
          </a:xfrm>
          <a:prstGeom prst="rect">
            <a:avLst/>
          </a:prstGeom>
          <a:ln w="12700" cmpd="sng">
            <a:solidFill>
              <a:schemeClr val="accent1">
                <a:shade val="50000"/>
              </a:schemeClr>
            </a:solidFill>
            <a:prstDash val="sysDash"/>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149"/>
                            </p:stCondLst>
                            <p:childTnLst>
                              <p:par>
                                <p:cTn id="36" presetID="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par>
                                <p:cTn id="40" presetID="2" presetClass="entr" presetSubtype="1" fill="hold" nodeType="with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additive="base">
                                        <p:cTn id="42" dur="500" fill="hold"/>
                                        <p:tgtEl>
                                          <p:spTgt spid="2"/>
                                        </p:tgtEl>
                                        <p:attrNameLst>
                                          <p:attrName>ppt_x</p:attrName>
                                        </p:attrNameLst>
                                      </p:cBhvr>
                                      <p:tavLst>
                                        <p:tav tm="0">
                                          <p:val>
                                            <p:strVal val="#ppt_x"/>
                                          </p:val>
                                        </p:tav>
                                        <p:tav tm="100000">
                                          <p:val>
                                            <p:strVal val="#ppt_x"/>
                                          </p:val>
                                        </p:tav>
                                      </p:tavLst>
                                    </p:anim>
                                    <p:anim calcmode="lin" valueType="num">
                                      <p:cBhvr additive="base">
                                        <p:cTn id="43"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bldLvl="0" animBg="1"/>
      <p:bldP spid="39" grpId="0"/>
      <p:bldP spid="40" grpId="0" bldLvl="0" animBg="1"/>
      <p:bldP spid="41" grpId="0" bldLvl="0" animBg="1"/>
      <p:bldP spid="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任务分析</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3101340" y="1212215"/>
            <a:ext cx="2009775" cy="1029335"/>
          </a:xfrm>
          <a:prstGeom prst="rect">
            <a:avLst/>
          </a:prstGeom>
          <a:noFill/>
        </p:spPr>
        <p:txBody>
          <a:bodyPr wrap="square" lIns="70564" tIns="35282" rIns="70564" bIns="35282" rtlCol="0">
            <a:spAutoFit/>
          </a:bodyPr>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尺寸基准</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定位尺寸</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定形尺寸</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TextBox 16"/>
          <p:cNvSpPr txBox="1"/>
          <p:nvPr/>
        </p:nvSpPr>
        <p:spPr>
          <a:xfrm>
            <a:off x="3060308" y="842922"/>
            <a:ext cx="1156970" cy="377190"/>
          </a:xfrm>
          <a:prstGeom prst="rect">
            <a:avLst/>
          </a:prstGeom>
          <a:noFill/>
        </p:spPr>
        <p:txBody>
          <a:bodyPr wrap="none" lIns="70564" tIns="35282" rIns="70564" bIns="35282" rtlCol="0">
            <a:spAutoFit/>
          </a:bodyPr>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尺寸分析</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5"/>
          <p:cNvSpPr txBox="1"/>
          <p:nvPr/>
        </p:nvSpPr>
        <p:spPr>
          <a:xfrm>
            <a:off x="860425" y="3635375"/>
            <a:ext cx="2009775" cy="1029335"/>
          </a:xfrm>
          <a:prstGeom prst="rect">
            <a:avLst/>
          </a:prstGeom>
          <a:noFill/>
        </p:spPr>
        <p:txBody>
          <a:bodyPr wrap="square" lIns="70564" tIns="35282" rIns="70564" bIns="35282" rtlCol="0">
            <a:spAutoFit/>
          </a:bodyPr>
          <a:lstStyle/>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已知线段</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中间线段</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连接线段</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Box 16"/>
          <p:cNvSpPr txBox="1"/>
          <p:nvPr/>
        </p:nvSpPr>
        <p:spPr>
          <a:xfrm>
            <a:off x="819393" y="3266082"/>
            <a:ext cx="1156970" cy="37719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线段分析</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Box 15"/>
          <p:cNvSpPr txBox="1"/>
          <p:nvPr/>
        </p:nvSpPr>
        <p:spPr>
          <a:xfrm>
            <a:off x="5875655" y="3635375"/>
            <a:ext cx="2606040" cy="1349375"/>
          </a:xfrm>
          <a:prstGeom prst="rect">
            <a:avLst/>
          </a:prstGeom>
          <a:noFill/>
        </p:spPr>
        <p:txBody>
          <a:bodyPr wrap="square" lIns="70564" tIns="35282" rIns="70564" bIns="35282" rtlCol="0">
            <a:spAutoFit/>
          </a:bodyPr>
          <a:lstStyle/>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绘图工具：直线、圆命令；</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修改工具：移动、旋转、对齐、缩放</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命令。</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TextBox 16"/>
          <p:cNvSpPr txBox="1"/>
          <p:nvPr/>
        </p:nvSpPr>
        <p:spPr>
          <a:xfrm>
            <a:off x="5834623" y="3266082"/>
            <a:ext cx="1156970" cy="37719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所用命令</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149"/>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649"/>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149"/>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2649"/>
                            </p:stCondLst>
                            <p:childTnLst>
                              <p:par>
                                <p:cTn id="29" presetID="22" presetClass="entr" presetSubtype="2"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right)">
                                      <p:cBhvr>
                                        <p:cTn id="31" dur="500"/>
                                        <p:tgtEl>
                                          <p:spTgt spid="12"/>
                                        </p:tgtEl>
                                      </p:cBhvr>
                                    </p:animEffect>
                                  </p:childTnLst>
                                </p:cTn>
                              </p:par>
                            </p:childTnLst>
                          </p:cTn>
                        </p:par>
                        <p:par>
                          <p:cTn id="32" fill="hold">
                            <p:stCondLst>
                              <p:cond delay="3149"/>
                            </p:stCondLst>
                            <p:childTnLst>
                              <p:par>
                                <p:cTn id="33" presetID="22" presetClass="entr" presetSubtype="1"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childTnLst>
                          </p:cTn>
                        </p:par>
                        <p:par>
                          <p:cTn id="36" fill="hold">
                            <p:stCondLst>
                              <p:cond delay="3649"/>
                            </p:stCondLst>
                            <p:childTnLst>
                              <p:par>
                                <p:cTn id="37" presetID="17" presetClass="entr" presetSubtype="1" fill="hold" grpId="0" nodeType="afterEffect">
                                  <p:stCondLst>
                                    <p:cond delay="0"/>
                                  </p:stCondLst>
                                  <p:iterate type="lt">
                                    <p:tmPct val="40000"/>
                                  </p:iterate>
                                  <p:childTnLst>
                                    <p:set>
                                      <p:cBhvr>
                                        <p:cTn id="38" dur="1" fill="hold">
                                          <p:stCondLst>
                                            <p:cond delay="0"/>
                                          </p:stCondLst>
                                        </p:cTn>
                                        <p:tgtEl>
                                          <p:spTgt spid="2"/>
                                        </p:tgtEl>
                                        <p:attrNameLst>
                                          <p:attrName>style.visibility</p:attrName>
                                        </p:attrNameLst>
                                      </p:cBhvr>
                                      <p:to>
                                        <p:strVal val="visible"/>
                                      </p:to>
                                    </p:set>
                                    <p:anim calcmode="lin" valueType="num">
                                      <p:cBhvr>
                                        <p:cTn id="39" dur="250" fill="hold"/>
                                        <p:tgtEl>
                                          <p:spTgt spid="2"/>
                                        </p:tgtEl>
                                        <p:attrNameLst>
                                          <p:attrName>ppt_x</p:attrName>
                                        </p:attrNameLst>
                                      </p:cBhvr>
                                      <p:tavLst>
                                        <p:tav tm="0">
                                          <p:val>
                                            <p:strVal val="#ppt_x"/>
                                          </p:val>
                                        </p:tav>
                                        <p:tav tm="100000">
                                          <p:val>
                                            <p:strVal val="#ppt_x"/>
                                          </p:val>
                                        </p:tav>
                                      </p:tavLst>
                                    </p:anim>
                                    <p:anim calcmode="lin" valueType="num">
                                      <p:cBhvr>
                                        <p:cTn id="40" dur="250" fill="hold"/>
                                        <p:tgtEl>
                                          <p:spTgt spid="2"/>
                                        </p:tgtEl>
                                        <p:attrNameLst>
                                          <p:attrName>ppt_y</p:attrName>
                                        </p:attrNameLst>
                                      </p:cBhvr>
                                      <p:tavLst>
                                        <p:tav tm="0">
                                          <p:val>
                                            <p:strVal val="#ppt_y-#ppt_h/2"/>
                                          </p:val>
                                        </p:tav>
                                        <p:tav tm="100000">
                                          <p:val>
                                            <p:strVal val="#ppt_y"/>
                                          </p:val>
                                        </p:tav>
                                      </p:tavLst>
                                    </p:anim>
                                    <p:anim calcmode="lin" valueType="num">
                                      <p:cBhvr>
                                        <p:cTn id="41" dur="250" fill="hold"/>
                                        <p:tgtEl>
                                          <p:spTgt spid="2"/>
                                        </p:tgtEl>
                                        <p:attrNameLst>
                                          <p:attrName>ppt_w</p:attrName>
                                        </p:attrNameLst>
                                      </p:cBhvr>
                                      <p:tavLst>
                                        <p:tav tm="0">
                                          <p:val>
                                            <p:strVal val="#ppt_w"/>
                                          </p:val>
                                        </p:tav>
                                        <p:tav tm="100000">
                                          <p:val>
                                            <p:strVal val="#ppt_w"/>
                                          </p:val>
                                        </p:tav>
                                      </p:tavLst>
                                    </p:anim>
                                    <p:anim calcmode="lin" valueType="num">
                                      <p:cBhvr>
                                        <p:cTn id="42" dur="250" fill="hold"/>
                                        <p:tgtEl>
                                          <p:spTgt spid="2"/>
                                        </p:tgtEl>
                                        <p:attrNameLst>
                                          <p:attrName>ppt_h</p:attrName>
                                        </p:attrNameLst>
                                      </p:cBhvr>
                                      <p:tavLst>
                                        <p:tav tm="0">
                                          <p:val>
                                            <p:fltVal val="0"/>
                                          </p:val>
                                        </p:tav>
                                        <p:tav tm="100000">
                                          <p:val>
                                            <p:strVal val="#ppt_h"/>
                                          </p:val>
                                        </p:tav>
                                      </p:tavLst>
                                    </p:anim>
                                  </p:childTnLst>
                                </p:cTn>
                              </p:par>
                            </p:childTnLst>
                          </p:cTn>
                        </p:par>
                        <p:par>
                          <p:cTn id="43" fill="hold">
                            <p:stCondLst>
                              <p:cond delay="4199"/>
                            </p:stCondLst>
                            <p:childTnLst>
                              <p:par>
                                <p:cTn id="44" presetID="22" presetClass="entr" presetSubtype="8"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childTnLst>
                          </p:cTn>
                        </p:par>
                        <p:par>
                          <p:cTn id="47" fill="hold">
                            <p:stCondLst>
                              <p:cond delay="4699"/>
                            </p:stCondLst>
                            <p:childTnLst>
                              <p:par>
                                <p:cTn id="48" presetID="17" presetClass="entr" presetSubtype="1" fill="hold" grpId="0" nodeType="afterEffect">
                                  <p:stCondLst>
                                    <p:cond delay="0"/>
                                  </p:stCondLst>
                                  <p:iterate type="lt">
                                    <p:tmPct val="40000"/>
                                  </p:iterate>
                                  <p:childTnLst>
                                    <p:set>
                                      <p:cBhvr>
                                        <p:cTn id="49" dur="1" fill="hold">
                                          <p:stCondLst>
                                            <p:cond delay="0"/>
                                          </p:stCondLst>
                                        </p:cTn>
                                        <p:tgtEl>
                                          <p:spTgt spid="20"/>
                                        </p:tgtEl>
                                        <p:attrNameLst>
                                          <p:attrName>style.visibility</p:attrName>
                                        </p:attrNameLst>
                                      </p:cBhvr>
                                      <p:to>
                                        <p:strVal val="visible"/>
                                      </p:to>
                                    </p:set>
                                    <p:anim calcmode="lin" valueType="num">
                                      <p:cBhvr>
                                        <p:cTn id="50" dur="250" fill="hold"/>
                                        <p:tgtEl>
                                          <p:spTgt spid="20"/>
                                        </p:tgtEl>
                                        <p:attrNameLst>
                                          <p:attrName>ppt_x</p:attrName>
                                        </p:attrNameLst>
                                      </p:cBhvr>
                                      <p:tavLst>
                                        <p:tav tm="0">
                                          <p:val>
                                            <p:strVal val="#ppt_x"/>
                                          </p:val>
                                        </p:tav>
                                        <p:tav tm="100000">
                                          <p:val>
                                            <p:strVal val="#ppt_x"/>
                                          </p:val>
                                        </p:tav>
                                      </p:tavLst>
                                    </p:anim>
                                    <p:anim calcmode="lin" valueType="num">
                                      <p:cBhvr>
                                        <p:cTn id="51" dur="250" fill="hold"/>
                                        <p:tgtEl>
                                          <p:spTgt spid="20"/>
                                        </p:tgtEl>
                                        <p:attrNameLst>
                                          <p:attrName>ppt_y</p:attrName>
                                        </p:attrNameLst>
                                      </p:cBhvr>
                                      <p:tavLst>
                                        <p:tav tm="0">
                                          <p:val>
                                            <p:strVal val="#ppt_y-#ppt_h/2"/>
                                          </p:val>
                                        </p:tav>
                                        <p:tav tm="100000">
                                          <p:val>
                                            <p:strVal val="#ppt_y"/>
                                          </p:val>
                                        </p:tav>
                                      </p:tavLst>
                                    </p:anim>
                                    <p:anim calcmode="lin" valueType="num">
                                      <p:cBhvr>
                                        <p:cTn id="52" dur="250" fill="hold"/>
                                        <p:tgtEl>
                                          <p:spTgt spid="20"/>
                                        </p:tgtEl>
                                        <p:attrNameLst>
                                          <p:attrName>ppt_w</p:attrName>
                                        </p:attrNameLst>
                                      </p:cBhvr>
                                      <p:tavLst>
                                        <p:tav tm="0">
                                          <p:val>
                                            <p:strVal val="#ppt_w"/>
                                          </p:val>
                                        </p:tav>
                                        <p:tav tm="100000">
                                          <p:val>
                                            <p:strVal val="#ppt_w"/>
                                          </p:val>
                                        </p:tav>
                                      </p:tavLst>
                                    </p:anim>
                                    <p:anim calcmode="lin" valueType="num">
                                      <p:cBhvr>
                                        <p:cTn id="53" dur="250" fill="hold"/>
                                        <p:tgtEl>
                                          <p:spTgt spid="20"/>
                                        </p:tgtEl>
                                        <p:attrNameLst>
                                          <p:attrName>ppt_h</p:attrName>
                                        </p:attrNameLst>
                                      </p:cBhvr>
                                      <p:tavLst>
                                        <p:tav tm="0">
                                          <p:val>
                                            <p:fltVal val="0"/>
                                          </p:val>
                                        </p:tav>
                                        <p:tav tm="100000">
                                          <p:val>
                                            <p:strVal val="#ppt_h"/>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childTnLst>
                          </p:cTn>
                        </p:par>
                        <p:par>
                          <p:cTn id="58" fill="hold">
                            <p:stCondLst>
                              <p:cond delay="57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5"/>
                                        </p:tgtEl>
                                        <p:attrNameLst>
                                          <p:attrName>style.visibility</p:attrName>
                                        </p:attrNameLst>
                                      </p:cBhvr>
                                      <p:to>
                                        <p:strVal val="visible"/>
                                      </p:to>
                                    </p:set>
                                    <p:anim calcmode="lin" valueType="num">
                                      <p:cBhvr>
                                        <p:cTn id="61" dur="250" fill="hold"/>
                                        <p:tgtEl>
                                          <p:spTgt spid="25"/>
                                        </p:tgtEl>
                                        <p:attrNameLst>
                                          <p:attrName>ppt_x</p:attrName>
                                        </p:attrNameLst>
                                      </p:cBhvr>
                                      <p:tavLst>
                                        <p:tav tm="0">
                                          <p:val>
                                            <p:strVal val="#ppt_x"/>
                                          </p:val>
                                        </p:tav>
                                        <p:tav tm="100000">
                                          <p:val>
                                            <p:strVal val="#ppt_x"/>
                                          </p:val>
                                        </p:tav>
                                      </p:tavLst>
                                    </p:anim>
                                    <p:anim calcmode="lin" valueType="num">
                                      <p:cBhvr>
                                        <p:cTn id="62" dur="250" fill="hold"/>
                                        <p:tgtEl>
                                          <p:spTgt spid="25"/>
                                        </p:tgtEl>
                                        <p:attrNameLst>
                                          <p:attrName>ppt_y</p:attrName>
                                        </p:attrNameLst>
                                      </p:cBhvr>
                                      <p:tavLst>
                                        <p:tav tm="0">
                                          <p:val>
                                            <p:strVal val="#ppt_y-#ppt_h/2"/>
                                          </p:val>
                                        </p:tav>
                                        <p:tav tm="100000">
                                          <p:val>
                                            <p:strVal val="#ppt_y"/>
                                          </p:val>
                                        </p:tav>
                                      </p:tavLst>
                                    </p:anim>
                                    <p:anim calcmode="lin" valueType="num">
                                      <p:cBhvr>
                                        <p:cTn id="63" dur="250" fill="hold"/>
                                        <p:tgtEl>
                                          <p:spTgt spid="25"/>
                                        </p:tgtEl>
                                        <p:attrNameLst>
                                          <p:attrName>ppt_w</p:attrName>
                                        </p:attrNameLst>
                                      </p:cBhvr>
                                      <p:tavLst>
                                        <p:tav tm="0">
                                          <p:val>
                                            <p:strVal val="#ppt_w"/>
                                          </p:val>
                                        </p:tav>
                                        <p:tav tm="100000">
                                          <p:val>
                                            <p:strVal val="#ppt_w"/>
                                          </p:val>
                                        </p:tav>
                                      </p:tavLst>
                                    </p:anim>
                                    <p:anim calcmode="lin" valueType="num">
                                      <p:cBhvr>
                                        <p:cTn id="64" dur="250" fill="hold"/>
                                        <p:tgtEl>
                                          <p:spTgt spid="25"/>
                                        </p:tgtEl>
                                        <p:attrNameLst>
                                          <p:attrName>ppt_h</p:attrName>
                                        </p:attrNameLst>
                                      </p:cBhvr>
                                      <p:tavLst>
                                        <p:tav tm="0">
                                          <p:val>
                                            <p:fltVal val="0"/>
                                          </p:val>
                                        </p:tav>
                                        <p:tav tm="100000">
                                          <p:val>
                                            <p:strVal val="#ppt_h"/>
                                          </p:val>
                                        </p:tav>
                                      </p:tavLst>
                                    </p:anim>
                                  </p:childTnLst>
                                </p:cTn>
                              </p:par>
                            </p:childTnLst>
                          </p:cTn>
                        </p:par>
                        <p:par>
                          <p:cTn id="65" fill="hold">
                            <p:stCondLst>
                              <p:cond delay="6299"/>
                            </p:stCondLst>
                            <p:childTnLst>
                              <p:par>
                                <p:cTn id="66" presetID="22" presetClass="entr" presetSubtype="8"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8" grpId="0" bldLvl="0" animBg="1"/>
      <p:bldP spid="12" grpId="0" bldLvl="0" animBg="1"/>
      <p:bldP spid="16" grpId="0"/>
      <p:bldP spid="2" grpId="0"/>
      <p:bldP spid="18" grpId="0"/>
      <p:bldP spid="20" grpId="0"/>
      <p:bldP spid="24" grpId="0"/>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3131107" y="772815"/>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000" b="1" dirty="0">
                <a:latin typeface="微软雅黑" panose="020B0503020204020204" pitchFamily="34" charset="-122"/>
                <a:ea typeface="微软雅黑" panose="020B0503020204020204" pitchFamily="34" charset="-122"/>
              </a:rPr>
              <a:t>一、</a:t>
            </a:r>
            <a:r>
              <a:rPr lang="zh-CN" altLang="en-US" sz="2000" b="1" dirty="0">
                <a:solidFill>
                  <a:schemeClr val="bg1"/>
                </a:solidFill>
                <a:latin typeface="微软雅黑" panose="020B0503020204020204" pitchFamily="34" charset="-122"/>
                <a:ea typeface="微软雅黑" panose="020B0503020204020204" pitchFamily="34" charset="-122"/>
                <a:sym typeface="+mn-ea"/>
              </a:rPr>
              <a:t>移动对象</a:t>
            </a:r>
            <a:endParaRPr lang="zh-CN" altLang="en-US" sz="2000" b="1" dirty="0">
              <a:solidFill>
                <a:schemeClr val="bg1"/>
              </a:solidFill>
              <a:latin typeface="微软雅黑" panose="020B0503020204020204" pitchFamily="34" charset="-122"/>
              <a:ea typeface="微软雅黑" panose="020B0503020204020204" pitchFamily="34" charset="-122"/>
              <a:sym typeface="+mn-ea"/>
            </a:endParaRPr>
          </a:p>
        </p:txBody>
      </p:sp>
      <p:sp>
        <p:nvSpPr>
          <p:cNvPr id="4" name="圆角矩形 3"/>
          <p:cNvSpPr/>
          <p:nvPr/>
        </p:nvSpPr>
        <p:spPr>
          <a:xfrm>
            <a:off x="898525" y="1278890"/>
            <a:ext cx="7345680" cy="112077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38"/>
          <p:cNvSpPr txBox="1"/>
          <p:nvPr/>
        </p:nvSpPr>
        <p:spPr>
          <a:xfrm>
            <a:off x="1196625" y="1278905"/>
            <a:ext cx="6750750" cy="996315"/>
          </a:xfrm>
          <a:prstGeom prst="rect">
            <a:avLst/>
          </a:prstGeom>
          <a:noFill/>
        </p:spPr>
        <p:txBody>
          <a:bodyPr wrap="square" lIns="0" tIns="0" rIns="0" bIns="0" rtlCol="0">
            <a:spAutoFit/>
          </a:bodyPr>
          <a:p>
            <a:pPr algn="just">
              <a:lnSpc>
                <a:spcPct val="120000"/>
              </a:lnSpc>
            </a:pPr>
            <a:r>
              <a:rPr lang="en-US" dirty="0">
                <a:latin typeface="微软雅黑" panose="020B0503020204020204" pitchFamily="34" charset="-122"/>
                <a:ea typeface="微软雅黑" panose="020B0503020204020204" pitchFamily="34" charset="-122"/>
              </a:rPr>
              <a:t>       </a:t>
            </a:r>
            <a:r>
              <a:rPr dirty="0">
                <a:latin typeface="微软雅黑" panose="020B0503020204020204" pitchFamily="34" charset="-122"/>
                <a:ea typeface="微软雅黑" panose="020B0503020204020204" pitchFamily="34" charset="-122"/>
              </a:rPr>
              <a:t>为了调整图纸上各实体的相对位置和绝对位置，常常需要移动图形或文本实体的位置，使用Move命令，可以不改变对象的方向和大小就将其由原位置移动到新位置。</a:t>
            </a:r>
            <a:endParaRPr dirty="0">
              <a:latin typeface="微软雅黑" panose="020B0503020204020204" pitchFamily="34" charset="-122"/>
              <a:ea typeface="微软雅黑" panose="020B0503020204020204" pitchFamily="34" charset="-122"/>
            </a:endParaRPr>
          </a:p>
        </p:txBody>
      </p:sp>
      <p:sp>
        <p:nvSpPr>
          <p:cNvPr id="6" name="矩形 93"/>
          <p:cNvSpPr/>
          <p:nvPr/>
        </p:nvSpPr>
        <p:spPr>
          <a:xfrm>
            <a:off x="861492" y="121947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93"/>
          <p:cNvSpPr/>
          <p:nvPr/>
        </p:nvSpPr>
        <p:spPr>
          <a:xfrm rot="10800000">
            <a:off x="8021236" y="216261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683260" y="2636520"/>
            <a:ext cx="3695065" cy="2306955"/>
          </a:xfrm>
          <a:prstGeom prst="rect">
            <a:avLst/>
          </a:prstGeom>
          <a:noFill/>
          <a:ln w="19050">
            <a:solidFill>
              <a:srgbClr val="005DA2"/>
            </a:solidFill>
          </a:ln>
        </p:spPr>
        <p:txBody>
          <a:bodyPr wrap="square" rtlCol="0">
            <a:spAutoFit/>
          </a:bodyPr>
          <a:p>
            <a:r>
              <a:rPr lang="en-US" altLang="zh-CN"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r>
              <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启动</a:t>
            </a:r>
            <a:endPar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功能区:默认 标签  → 修改 面板  → 移动</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菜单:修改(M)  → 移动(V)</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工具栏:修改→ </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快捷菜单:选择要移动的对象。在绘图区域中单击鼠标右键，然后单击“移动”。</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2" name="Picture 27"/>
          <p:cNvPicPr>
            <a:picLocks noChangeAspect="1"/>
          </p:cNvPicPr>
          <p:nvPr/>
        </p:nvPicPr>
        <p:blipFill>
          <a:blip r:embed="rId1"/>
          <a:stretch>
            <a:fillRect/>
          </a:stretch>
        </p:blipFill>
        <p:spPr>
          <a:xfrm>
            <a:off x="2517140" y="3787775"/>
            <a:ext cx="255270" cy="271780"/>
          </a:xfrm>
          <a:prstGeom prst="rect">
            <a:avLst/>
          </a:prstGeom>
          <a:noFill/>
          <a:ln w="9525">
            <a:noFill/>
          </a:ln>
        </p:spPr>
      </p:pic>
      <p:pic>
        <p:nvPicPr>
          <p:cNvPr id="3" name="图片 2"/>
          <p:cNvPicPr>
            <a:picLocks noChangeAspect="1"/>
          </p:cNvPicPr>
          <p:nvPr/>
        </p:nvPicPr>
        <p:blipFill>
          <a:blip r:embed="rId2"/>
          <a:stretch>
            <a:fillRect/>
          </a:stretch>
        </p:blipFill>
        <p:spPr>
          <a:xfrm>
            <a:off x="1979930" y="3274695"/>
            <a:ext cx="266065" cy="283210"/>
          </a:xfrm>
          <a:prstGeom prst="rect">
            <a:avLst/>
          </a:prstGeom>
        </p:spPr>
      </p:pic>
      <p:pic>
        <p:nvPicPr>
          <p:cNvPr id="40" name="图片 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769485" y="2636520"/>
            <a:ext cx="3671570" cy="2307590"/>
          </a:xfrm>
          <a:prstGeom prst="rect">
            <a:avLst/>
          </a:prstGeom>
          <a:noFill/>
          <a:ln w="12700" cmpd="sng">
            <a:solidFill>
              <a:schemeClr val="accent1">
                <a:shade val="50000"/>
              </a:schemeClr>
            </a:solidFill>
            <a:prstDash val="sysDash"/>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149"/>
                            </p:stCondLst>
                            <p:childTnLst>
                              <p:par>
                                <p:cTn id="17" presetID="53" presetClass="entr" presetSubtype="52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anim calcmode="lin" valueType="num">
                                      <p:cBhvr>
                                        <p:cTn id="22" dur="500" fill="hold"/>
                                        <p:tgtEl>
                                          <p:spTgt spid="6"/>
                                        </p:tgtEl>
                                        <p:attrNameLst>
                                          <p:attrName>ppt_x</p:attrName>
                                        </p:attrNameLst>
                                      </p:cBhvr>
                                      <p:tavLst>
                                        <p:tav tm="0">
                                          <p:val>
                                            <p:fltVal val="0.5"/>
                                          </p:val>
                                        </p:tav>
                                        <p:tav tm="100000">
                                          <p:val>
                                            <p:strVal val="#ppt_x"/>
                                          </p:val>
                                        </p:tav>
                                      </p:tavLst>
                                    </p:anim>
                                    <p:anim calcmode="lin" valueType="num">
                                      <p:cBhvr>
                                        <p:cTn id="23" dur="500" fill="hold"/>
                                        <p:tgtEl>
                                          <p:spTgt spid="6"/>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fltVal val="0.5"/>
                                          </p:val>
                                        </p:tav>
                                        <p:tav tm="100000">
                                          <p:val>
                                            <p:strVal val="#ppt_y"/>
                                          </p:val>
                                        </p:tav>
                                      </p:tavLst>
                                    </p:anim>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childTnLst>
                          </p:cTn>
                        </p:par>
                        <p:par>
                          <p:cTn id="35" fill="hold">
                            <p:stCondLst>
                              <p:cond delay="2149"/>
                            </p:stCondLst>
                            <p:childTnLst>
                              <p:par>
                                <p:cTn id="36" presetID="22" presetClass="entr" presetSubtype="1"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barn(inVertical)">
                                      <p:cBhvr>
                                        <p:cTn id="41" dur="500"/>
                                        <p:tgtEl>
                                          <p:spTgt spid="8"/>
                                        </p:tgtEl>
                                      </p:cBhvr>
                                    </p:animEffect>
                                  </p:childTnLst>
                                </p:cTn>
                              </p:par>
                              <p:par>
                                <p:cTn id="42" presetID="16" presetClass="entr" presetSubtype="21" fill="hold" nodeType="with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barn(inVertical)">
                                      <p:cBhvr>
                                        <p:cTn id="44" dur="500"/>
                                        <p:tgtEl>
                                          <p:spTgt spid="2"/>
                                        </p:tgtEl>
                                      </p:cBhvr>
                                    </p:animEffect>
                                  </p:childTnLst>
                                </p:cTn>
                              </p:par>
                              <p:par>
                                <p:cTn id="45" presetID="16" presetClass="entr" presetSubtype="21" fill="hold" nodeType="with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barn(inVertical)">
                                      <p:cBhvr>
                                        <p:cTn id="47" dur="500"/>
                                        <p:tgtEl>
                                          <p:spTgt spid="3"/>
                                        </p:tgtEl>
                                      </p:cBhvr>
                                    </p:animEffect>
                                  </p:childTnLst>
                                </p:cTn>
                              </p:par>
                              <p:par>
                                <p:cTn id="48" presetID="16" presetClass="entr" presetSubtype="21" fill="hold"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barn(inVertical)">
                                      <p:cBhvr>
                                        <p:cTn id="5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4" grpId="0" bldLvl="0" animBg="1"/>
      <p:bldP spid="5" grpId="0"/>
      <p:bldP spid="6" grpId="0" bldLvl="0" animBg="1"/>
      <p:bldP spid="7" grpId="0" bldLvl="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TextBox 38"/>
          <p:cNvSpPr txBox="1"/>
          <p:nvPr/>
        </p:nvSpPr>
        <p:spPr>
          <a:xfrm>
            <a:off x="597535" y="1278890"/>
            <a:ext cx="7742555" cy="2988945"/>
          </a:xfrm>
          <a:prstGeom prst="rect">
            <a:avLst/>
          </a:prstGeom>
          <a:noFill/>
          <a:ln>
            <a:noFill/>
          </a:ln>
        </p:spPr>
        <p:txBody>
          <a:bodyPr wrap="square" lIns="0" tIns="0" rIns="0" bIns="0" rtlCol="0">
            <a:spAutoFit/>
          </a:bodyPr>
          <a:p>
            <a:pPr algn="just">
              <a:lnSpc>
                <a:spcPct val="120000"/>
              </a:lnSpc>
              <a:buClrTx/>
              <a:buSzTx/>
              <a:buFontTx/>
            </a:pPr>
            <a:r>
              <a:rPr dirty="0">
                <a:latin typeface="微软雅黑" panose="020B0503020204020204" pitchFamily="34" charset="-122"/>
                <a:ea typeface="微软雅黑" panose="020B0503020204020204" pitchFamily="34" charset="-122"/>
                <a:sym typeface="+mn-ea"/>
              </a:rPr>
              <a:t>(1)提示列表</a:t>
            </a:r>
            <a:endParaRPr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dirty="0">
                <a:latin typeface="微软雅黑" panose="020B0503020204020204" pitchFamily="34" charset="-122"/>
                <a:ea typeface="微软雅黑" panose="020B0503020204020204" pitchFamily="34" charset="-122"/>
                <a:sym typeface="+mn-ea"/>
              </a:rPr>
              <a:t>将显示以下提示：</a:t>
            </a:r>
            <a:endParaRPr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dirty="0">
                <a:latin typeface="微软雅黑" panose="020B0503020204020204" pitchFamily="34" charset="-122"/>
                <a:ea typeface="微软雅黑" panose="020B0503020204020204" pitchFamily="34" charset="-122"/>
                <a:sym typeface="+mn-ea"/>
              </a:rPr>
              <a:t>指定的两个点定义了一个矢量，表明选定对象将被移动的距离和方向。</a:t>
            </a:r>
            <a:endParaRPr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dirty="0">
                <a:latin typeface="微软雅黑" panose="020B0503020204020204" pitchFamily="34" charset="-122"/>
                <a:ea typeface="微软雅黑" panose="020B0503020204020204" pitchFamily="34" charset="-122"/>
                <a:sym typeface="+mn-ea"/>
              </a:rPr>
              <a:t>如果在“指定第二个点”提示下按 Enter 键，则第一个点将被认为是相对 X,Y,Z 位移。例如，如果将基点指定为 2,3，然后在下一个提示下按 Enter 键，则对象将从当前位置沿 X 方向移动 2 个单位，沿 Y 方向移动 3 个单位。</a:t>
            </a:r>
            <a:endParaRPr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dirty="0">
                <a:latin typeface="微软雅黑" panose="020B0503020204020204" pitchFamily="34" charset="-122"/>
                <a:ea typeface="微软雅黑" panose="020B0503020204020204" pitchFamily="34" charset="-122"/>
                <a:sym typeface="+mn-ea"/>
              </a:rPr>
              <a:t>(2)位移</a:t>
            </a:r>
            <a:endParaRPr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dirty="0">
                <a:latin typeface="微软雅黑" panose="020B0503020204020204" pitchFamily="34" charset="-122"/>
                <a:ea typeface="微软雅黑" panose="020B0503020204020204" pitchFamily="34" charset="-122"/>
                <a:sym typeface="+mn-ea"/>
              </a:rPr>
              <a:t>输入坐标以表示矢量</a:t>
            </a:r>
            <a:endParaRPr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dirty="0">
                <a:latin typeface="微软雅黑" panose="020B0503020204020204" pitchFamily="34" charset="-122"/>
                <a:ea typeface="微软雅黑" panose="020B0503020204020204" pitchFamily="34" charset="-122"/>
                <a:sym typeface="+mn-ea"/>
              </a:rPr>
              <a:t>输入的坐标值将指定相对距离和方向。</a:t>
            </a:r>
            <a:endParaRPr dirty="0">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2496820" y="1169670"/>
            <a:ext cx="5189855" cy="755015"/>
          </a:xfrm>
          <a:prstGeom prst="rect">
            <a:avLst/>
          </a:prstGeom>
          <a:noFill/>
          <a:ln>
            <a:solidFill>
              <a:schemeClr val="accent1"/>
            </a:solidFill>
          </a:ln>
        </p:spPr>
        <p:txBody>
          <a:bodyPr wrap="square" rtlCol="0" anchor="t">
            <a:spAutoFit/>
          </a:bodyPr>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选择对象:</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指定基点或 [位移(D)]:</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指定第二个点或 &lt;使用第一个点作为位移&gt;:</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17538" y="801370"/>
            <a:ext cx="1286510" cy="368300"/>
          </a:xfrm>
          <a:prstGeom prst="rect">
            <a:avLst/>
          </a:prstGeom>
          <a:noFill/>
        </p:spPr>
        <p:txBody>
          <a:bodyPr wrap="none" rtlCol="0" anchor="t">
            <a:spAutoFit/>
          </a:bodyPr>
          <a:p>
            <a:pPr algn="ctr"/>
            <a:r>
              <a:rPr lang="zh-CN" altLang="en-US" sz="1800"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2.选项</a:t>
            </a:r>
            <a:r>
              <a:rPr lang="zh-CN" altLang="en-US" sz="1800"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说明</a:t>
            </a:r>
            <a:endParaRPr lang="zh-CN" altLang="en-US" sz="1800"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 grpId="0"/>
      <p:bldP spid="3" grpId="0" animBg="1"/>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3114597" y="772815"/>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000" b="1" dirty="0">
                <a:latin typeface="微软雅黑" panose="020B0503020204020204" pitchFamily="34" charset="-122"/>
                <a:ea typeface="微软雅黑" panose="020B0503020204020204" pitchFamily="34" charset="-122"/>
              </a:rPr>
              <a:t>二、旋转对象</a:t>
            </a:r>
            <a:endParaRPr lang="zh-CN" altLang="en-US" sz="2000" b="1" dirty="0">
              <a:latin typeface="微软雅黑" panose="020B0503020204020204" pitchFamily="34" charset="-122"/>
              <a:ea typeface="微软雅黑" panose="020B0503020204020204" pitchFamily="34" charset="-122"/>
            </a:endParaRPr>
          </a:p>
        </p:txBody>
      </p:sp>
      <p:sp>
        <p:nvSpPr>
          <p:cNvPr id="4" name="圆角矩形 3"/>
          <p:cNvSpPr/>
          <p:nvPr/>
        </p:nvSpPr>
        <p:spPr>
          <a:xfrm>
            <a:off x="899160" y="1479550"/>
            <a:ext cx="7345680" cy="78168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38"/>
          <p:cNvSpPr txBox="1"/>
          <p:nvPr/>
        </p:nvSpPr>
        <p:spPr>
          <a:xfrm>
            <a:off x="1196625" y="1494170"/>
            <a:ext cx="6750750" cy="664210"/>
          </a:xfrm>
          <a:prstGeom prst="rect">
            <a:avLst/>
          </a:prstGeom>
          <a:noFill/>
        </p:spPr>
        <p:txBody>
          <a:bodyPr wrap="square" lIns="0" tIns="0" rIns="0" bIns="0" rtlCol="0">
            <a:spAutoFit/>
          </a:bodyPr>
          <a:p>
            <a:pPr algn="just">
              <a:lnSpc>
                <a:spcPct val="120000"/>
              </a:lnSpc>
            </a:pPr>
            <a:r>
              <a:rPr lang="en-US" dirty="0">
                <a:latin typeface="微软雅黑" panose="020B0503020204020204" pitchFamily="34" charset="-122"/>
                <a:ea typeface="微软雅黑" panose="020B0503020204020204" pitchFamily="34" charset="-122"/>
              </a:rPr>
              <a:t>      </a:t>
            </a:r>
            <a:r>
              <a:rPr dirty="0">
                <a:latin typeface="微软雅黑" panose="020B0503020204020204" pitchFamily="34" charset="-122"/>
                <a:ea typeface="微软雅黑" panose="020B0503020204020204" pitchFamily="34" charset="-122"/>
              </a:rPr>
              <a:t>使用Rotate命令，用户可以将图形对象绕某一基准点旋转，改变图形对象的方向。</a:t>
            </a:r>
            <a:endParaRPr dirty="0">
              <a:latin typeface="微软雅黑" panose="020B0503020204020204" pitchFamily="34" charset="-122"/>
              <a:ea typeface="微软雅黑" panose="020B0503020204020204" pitchFamily="34" charset="-122"/>
            </a:endParaRPr>
          </a:p>
        </p:txBody>
      </p:sp>
      <p:sp>
        <p:nvSpPr>
          <p:cNvPr id="6" name="矩形 93"/>
          <p:cNvSpPr/>
          <p:nvPr/>
        </p:nvSpPr>
        <p:spPr>
          <a:xfrm>
            <a:off x="861492" y="143473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93"/>
          <p:cNvSpPr/>
          <p:nvPr/>
        </p:nvSpPr>
        <p:spPr>
          <a:xfrm rot="10800000">
            <a:off x="8021236" y="2019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Picture 34"/>
          <p:cNvPicPr>
            <a:picLocks noChangeAspect="1"/>
          </p:cNvPicPr>
          <p:nvPr/>
        </p:nvPicPr>
        <p:blipFill>
          <a:blip r:embed="rId1"/>
          <a:stretch>
            <a:fillRect/>
          </a:stretch>
        </p:blipFill>
        <p:spPr>
          <a:xfrm>
            <a:off x="5015548" y="2573020"/>
            <a:ext cx="3228975" cy="1943100"/>
          </a:xfrm>
          <a:prstGeom prst="rect">
            <a:avLst/>
          </a:prstGeom>
          <a:noFill/>
          <a:ln w="12700" cmpd="sng">
            <a:solidFill>
              <a:schemeClr val="accent1">
                <a:shade val="50000"/>
              </a:schemeClr>
            </a:solidFill>
            <a:prstDash val="sysDash"/>
          </a:ln>
        </p:spPr>
      </p:pic>
      <p:sp>
        <p:nvSpPr>
          <p:cNvPr id="8" name="文本框 7"/>
          <p:cNvSpPr txBox="1"/>
          <p:nvPr/>
        </p:nvSpPr>
        <p:spPr>
          <a:xfrm>
            <a:off x="899160" y="2573020"/>
            <a:ext cx="3955415" cy="2306955"/>
          </a:xfrm>
          <a:prstGeom prst="rect">
            <a:avLst/>
          </a:prstGeom>
          <a:noFill/>
          <a:ln w="19050">
            <a:solidFill>
              <a:srgbClr val="005DA2"/>
            </a:solidFill>
          </a:ln>
        </p:spPr>
        <p:txBody>
          <a:bodyPr wrap="square" rtlCol="0">
            <a:spAutoFit/>
          </a:bodyPr>
          <a:p>
            <a:r>
              <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启动：</a:t>
            </a:r>
            <a:endPar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功能区:默认 标签 → 修改 面板  → 旋转</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菜单:修改(M)  → 旋转(R)</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工具栏:修改→</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快捷菜单:选择要旋转的对象。在绘图区域中单击鼠标右键，然后单击“旋转”</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39" name="图片 3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557655" y="3183890"/>
            <a:ext cx="229235" cy="236855"/>
          </a:xfrm>
          <a:prstGeom prst="rect">
            <a:avLst/>
          </a:prstGeom>
          <a:noFill/>
          <a:ln>
            <a:noFill/>
          </a:ln>
        </p:spPr>
      </p:pic>
      <p:pic>
        <p:nvPicPr>
          <p:cNvPr id="3" name="图片 3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2832735" y="3741420"/>
            <a:ext cx="229235" cy="236855"/>
          </a:xfrm>
          <a:prstGeom prst="rect">
            <a:avLst/>
          </a:prstGeom>
          <a:noFill/>
          <a:ln>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149"/>
                            </p:stCondLst>
                            <p:childTnLst>
                              <p:par>
                                <p:cTn id="17" presetID="53" presetClass="entr" presetSubtype="52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anim calcmode="lin" valueType="num">
                                      <p:cBhvr>
                                        <p:cTn id="22" dur="500" fill="hold"/>
                                        <p:tgtEl>
                                          <p:spTgt spid="6"/>
                                        </p:tgtEl>
                                        <p:attrNameLst>
                                          <p:attrName>ppt_x</p:attrName>
                                        </p:attrNameLst>
                                      </p:cBhvr>
                                      <p:tavLst>
                                        <p:tav tm="0">
                                          <p:val>
                                            <p:fltVal val="0.5"/>
                                          </p:val>
                                        </p:tav>
                                        <p:tav tm="100000">
                                          <p:val>
                                            <p:strVal val="#ppt_x"/>
                                          </p:val>
                                        </p:tav>
                                      </p:tavLst>
                                    </p:anim>
                                    <p:anim calcmode="lin" valueType="num">
                                      <p:cBhvr>
                                        <p:cTn id="23" dur="500" fill="hold"/>
                                        <p:tgtEl>
                                          <p:spTgt spid="6"/>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fltVal val="0.5"/>
                                          </p:val>
                                        </p:tav>
                                        <p:tav tm="100000">
                                          <p:val>
                                            <p:strVal val="#ppt_y"/>
                                          </p:val>
                                        </p:tav>
                                      </p:tavLst>
                                    </p:anim>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childTnLst>
                          </p:cTn>
                        </p:par>
                        <p:par>
                          <p:cTn id="35" fill="hold">
                            <p:stCondLst>
                              <p:cond delay="2149"/>
                            </p:stCondLst>
                            <p:childTnLst>
                              <p:par>
                                <p:cTn id="36" presetID="22" presetClass="entr" presetSubtype="1"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par>
                                <p:cTn id="39" presetID="22" presetClass="entr" presetSubtype="4"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down)">
                                      <p:cBhvr>
                                        <p:cTn id="41" dur="500"/>
                                        <p:tgtEl>
                                          <p:spTgt spid="2"/>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down)">
                                      <p:cBhvr>
                                        <p:cTn id="44" dur="500"/>
                                        <p:tgtEl>
                                          <p:spTgt spid="8"/>
                                        </p:tgtEl>
                                      </p:cBhvr>
                                    </p:animEffect>
                                  </p:childTnLst>
                                </p:cTn>
                              </p:par>
                              <p:par>
                                <p:cTn id="45" presetID="22" presetClass="entr" presetSubtype="4"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down)">
                                      <p:cBhvr>
                                        <p:cTn id="47" dur="500"/>
                                        <p:tgtEl>
                                          <p:spTgt spid="39"/>
                                        </p:tgtEl>
                                      </p:cBhvr>
                                    </p:animEffect>
                                  </p:childTnLst>
                                </p:cTn>
                              </p:par>
                              <p:par>
                                <p:cTn id="48" presetID="22" presetClass="entr" presetSubtype="4" fill="hold" nodeType="with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wipe(down)">
                                      <p:cBhvr>
                                        <p:cTn id="5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4" grpId="0" bldLvl="0" animBg="1"/>
      <p:bldP spid="5" grpId="0"/>
      <p:bldP spid="6" grpId="0" bldLvl="0" animBg="1"/>
      <p:bldP spid="7" grpId="0" bldLvl="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3114597" y="772815"/>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000" b="1" dirty="0">
                <a:latin typeface="微软雅黑" panose="020B0503020204020204" pitchFamily="34" charset="-122"/>
                <a:ea typeface="微软雅黑" panose="020B0503020204020204" pitchFamily="34" charset="-122"/>
              </a:rPr>
              <a:t>三、对齐</a:t>
            </a:r>
            <a:r>
              <a:rPr lang="zh-CN" altLang="en-US" sz="2000" b="1" dirty="0">
                <a:latin typeface="微软雅黑" panose="020B0503020204020204" pitchFamily="34" charset="-122"/>
                <a:ea typeface="微软雅黑" panose="020B0503020204020204" pitchFamily="34" charset="-122"/>
              </a:rPr>
              <a:t>对象</a:t>
            </a:r>
            <a:endParaRPr lang="zh-CN" altLang="en-US" sz="2000" b="1" dirty="0">
              <a:latin typeface="微软雅黑" panose="020B0503020204020204" pitchFamily="34" charset="-122"/>
              <a:ea typeface="微软雅黑" panose="020B0503020204020204" pitchFamily="34" charset="-122"/>
            </a:endParaRPr>
          </a:p>
        </p:txBody>
      </p:sp>
      <p:sp>
        <p:nvSpPr>
          <p:cNvPr id="4" name="圆角矩形 3"/>
          <p:cNvSpPr/>
          <p:nvPr/>
        </p:nvSpPr>
        <p:spPr>
          <a:xfrm>
            <a:off x="899160" y="1479550"/>
            <a:ext cx="7345680" cy="78168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38"/>
          <p:cNvSpPr txBox="1"/>
          <p:nvPr/>
        </p:nvSpPr>
        <p:spPr>
          <a:xfrm>
            <a:off x="1196625" y="1494170"/>
            <a:ext cx="6750750" cy="664210"/>
          </a:xfrm>
          <a:prstGeom prst="rect">
            <a:avLst/>
          </a:prstGeom>
          <a:noFill/>
        </p:spPr>
        <p:txBody>
          <a:bodyPr wrap="square" lIns="0" tIns="0" rIns="0" bIns="0" rtlCol="0">
            <a:spAutoFit/>
          </a:bodyPr>
          <a:p>
            <a:pPr algn="just">
              <a:lnSpc>
                <a:spcPct val="120000"/>
              </a:lnSpc>
            </a:pPr>
            <a:r>
              <a:rPr lang="en-US" dirty="0">
                <a:latin typeface="微软雅黑" panose="020B0503020204020204" pitchFamily="34" charset="-122"/>
                <a:ea typeface="微软雅黑" panose="020B0503020204020204" pitchFamily="34" charset="-122"/>
              </a:rPr>
              <a:t>    </a:t>
            </a:r>
            <a:r>
              <a:rPr dirty="0">
                <a:latin typeface="微软雅黑" panose="020B0503020204020204" pitchFamily="34" charset="-122"/>
                <a:ea typeface="微软雅黑" panose="020B0503020204020204" pitchFamily="34" charset="-122"/>
              </a:rPr>
              <a:t>Align命令是Move命令与Rotate命令的组合。使用它，用户可以通过将对象移动、旋转和按比例缩放，使其与其他对象对齐。</a:t>
            </a:r>
            <a:endParaRPr dirty="0">
              <a:latin typeface="微软雅黑" panose="020B0503020204020204" pitchFamily="34" charset="-122"/>
              <a:ea typeface="微软雅黑" panose="020B0503020204020204" pitchFamily="34" charset="-122"/>
            </a:endParaRPr>
          </a:p>
        </p:txBody>
      </p:sp>
      <p:sp>
        <p:nvSpPr>
          <p:cNvPr id="6" name="矩形 93"/>
          <p:cNvSpPr/>
          <p:nvPr/>
        </p:nvSpPr>
        <p:spPr>
          <a:xfrm>
            <a:off x="861492" y="143473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93"/>
          <p:cNvSpPr/>
          <p:nvPr/>
        </p:nvSpPr>
        <p:spPr>
          <a:xfrm rot="10800000">
            <a:off x="8021236" y="2019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899160" y="2806065"/>
            <a:ext cx="3955415" cy="1476375"/>
          </a:xfrm>
          <a:prstGeom prst="rect">
            <a:avLst/>
          </a:prstGeom>
          <a:noFill/>
          <a:ln w="19050">
            <a:solidFill>
              <a:srgbClr val="005DA2"/>
            </a:solidFill>
          </a:ln>
        </p:spPr>
        <p:txBody>
          <a:bodyPr wrap="square" rtlCol="0">
            <a:spAutoFit/>
          </a:bodyPr>
          <a:p>
            <a:r>
              <a:rPr lang="en-US" altLang="zh-CN"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r>
              <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启动：</a:t>
            </a:r>
            <a:endPar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功能区:默认 标签 → 修改 面板 → 对齐。</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菜单:修改(M) → 三维操作(3) → 对齐(L)</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9" name="图片 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4957445" y="2573338"/>
            <a:ext cx="3462020" cy="1941195"/>
          </a:xfrm>
          <a:prstGeom prst="rect">
            <a:avLst/>
          </a:prstGeom>
          <a:noFill/>
          <a:ln w="12700" cmpd="sng">
            <a:solidFill>
              <a:schemeClr val="accent1">
                <a:shade val="50000"/>
              </a:schemeClr>
            </a:solidFill>
            <a:prstDash val="sysDash"/>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149"/>
                            </p:stCondLst>
                            <p:childTnLst>
                              <p:par>
                                <p:cTn id="17" presetID="53" presetClass="entr" presetSubtype="52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anim calcmode="lin" valueType="num">
                                      <p:cBhvr>
                                        <p:cTn id="22" dur="500" fill="hold"/>
                                        <p:tgtEl>
                                          <p:spTgt spid="6"/>
                                        </p:tgtEl>
                                        <p:attrNameLst>
                                          <p:attrName>ppt_x</p:attrName>
                                        </p:attrNameLst>
                                      </p:cBhvr>
                                      <p:tavLst>
                                        <p:tav tm="0">
                                          <p:val>
                                            <p:fltVal val="0.5"/>
                                          </p:val>
                                        </p:tav>
                                        <p:tav tm="100000">
                                          <p:val>
                                            <p:strVal val="#ppt_x"/>
                                          </p:val>
                                        </p:tav>
                                      </p:tavLst>
                                    </p:anim>
                                    <p:anim calcmode="lin" valueType="num">
                                      <p:cBhvr>
                                        <p:cTn id="23" dur="500" fill="hold"/>
                                        <p:tgtEl>
                                          <p:spTgt spid="6"/>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fltVal val="0.5"/>
                                          </p:val>
                                        </p:tav>
                                        <p:tav tm="100000">
                                          <p:val>
                                            <p:strVal val="#ppt_y"/>
                                          </p:val>
                                        </p:tav>
                                      </p:tavLst>
                                    </p:anim>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childTnLst>
                          </p:cTn>
                        </p:par>
                        <p:par>
                          <p:cTn id="35" fill="hold">
                            <p:stCondLst>
                              <p:cond delay="2149"/>
                            </p:stCondLst>
                            <p:childTnLst>
                              <p:par>
                                <p:cTn id="36" presetID="22" presetClass="entr" presetSubtype="1"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2649"/>
                            </p:stCondLst>
                            <p:childTnLst>
                              <p:par>
                                <p:cTn id="40" presetID="2" presetClass="entr" presetSubtype="4"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ppt_x"/>
                                          </p:val>
                                        </p:tav>
                                        <p:tav tm="100000">
                                          <p:val>
                                            <p:strVal val="#ppt_x"/>
                                          </p:val>
                                        </p:tav>
                                      </p:tavLst>
                                    </p:anim>
                                    <p:anim calcmode="lin" valueType="num">
                                      <p:cBhvr additive="base">
                                        <p:cTn id="43" dur="500" fill="hold"/>
                                        <p:tgtEl>
                                          <p:spTgt spid="8"/>
                                        </p:tgtEl>
                                        <p:attrNameLst>
                                          <p:attrName>ppt_y</p:attrName>
                                        </p:attrNameLst>
                                      </p:cBhvr>
                                      <p:tavLst>
                                        <p:tav tm="0">
                                          <p:val>
                                            <p:strVal val="1+#ppt_h/2"/>
                                          </p:val>
                                        </p:tav>
                                        <p:tav tm="100000">
                                          <p:val>
                                            <p:strVal val="#ppt_y"/>
                                          </p:val>
                                        </p:tav>
                                      </p:tavLst>
                                    </p:anim>
                                  </p:childTnLst>
                                </p:cTn>
                              </p:par>
                              <p:par>
                                <p:cTn id="44" presetID="22" presetClass="entr" presetSubtype="4"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down)">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4" grpId="0" bldLvl="0" animBg="1"/>
      <p:bldP spid="5" grpId="0"/>
      <p:bldP spid="6" grpId="0" bldLvl="0" animBg="1"/>
      <p:bldP spid="7" grpId="0" bldLvl="0" animBg="1"/>
      <p:bldP spid="8"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3" name="Text Placeholder 3"/>
          <p:cNvSpPr txBox="1"/>
          <p:nvPr/>
        </p:nvSpPr>
        <p:spPr>
          <a:xfrm>
            <a:off x="635" y="2520950"/>
            <a:ext cx="2289810" cy="306705"/>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sym typeface="+mn-ea"/>
              </a:rPr>
              <a:t>ALIGN 使用  一对点</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 name="Shape 1626"/>
          <p:cNvSpPr/>
          <p:nvPr/>
        </p:nvSpPr>
        <p:spPr>
          <a:xfrm flipH="1" flipV="1">
            <a:off x="2387600" y="2809240"/>
            <a:ext cx="41910" cy="134302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H="1" flipV="1">
            <a:off x="3913505" y="1400810"/>
            <a:ext cx="7620" cy="1668780"/>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52418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375647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65670" y="4066076"/>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3826236" y="306931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20" name="Text Placeholder 3"/>
          <p:cNvSpPr txBox="1"/>
          <p:nvPr/>
        </p:nvSpPr>
        <p:spPr>
          <a:xfrm>
            <a:off x="4073525" y="910590"/>
            <a:ext cx="2376170" cy="30670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ALIGN 使用    两对点</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 Placeholder 4"/>
          <p:cNvSpPr txBox="1"/>
          <p:nvPr/>
        </p:nvSpPr>
        <p:spPr>
          <a:xfrm>
            <a:off x="4219575" y="1210945"/>
            <a:ext cx="1652270" cy="466090"/>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buClrTx/>
              <a:buSzTx/>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当选择两对点时，可以在二维或三维空间移动、旋转和缩放选定对象，以便与其他对象对齐。</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 Placeholder 3"/>
          <p:cNvSpPr txBox="1"/>
          <p:nvPr/>
        </p:nvSpPr>
        <p:spPr>
          <a:xfrm>
            <a:off x="6021070" y="3467735"/>
            <a:ext cx="2524760" cy="30670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ALIGN 使用三对点</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 Placeholder 4"/>
          <p:cNvSpPr txBox="1"/>
          <p:nvPr/>
        </p:nvSpPr>
        <p:spPr>
          <a:xfrm>
            <a:off x="2290347" y="257737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01</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6" name="Text Placeholder 4"/>
          <p:cNvSpPr txBox="1"/>
          <p:nvPr/>
        </p:nvSpPr>
        <p:spPr>
          <a:xfrm>
            <a:off x="382141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a:t>
            </a:r>
            <a:r>
              <a:rPr lang="en-US" altLang="id-ID" sz="1100" dirty="0">
                <a:solidFill>
                  <a:srgbClr val="FCFCFC"/>
                </a:solidFill>
                <a:latin typeface="微软雅黑" panose="020B0503020204020204" pitchFamily="34" charset="-122"/>
                <a:ea typeface="微软雅黑" panose="020B0503020204020204" pitchFamily="34" charset="-122"/>
              </a:rPr>
              <a:t>2</a:t>
            </a:r>
            <a:endParaRPr lang="en-US" altLang="id-ID" sz="1100" dirty="0">
              <a:solidFill>
                <a:srgbClr val="FCFCFC"/>
              </a:solidFill>
              <a:latin typeface="微软雅黑" panose="020B0503020204020204" pitchFamily="34" charset="-122"/>
              <a:ea typeface="微软雅黑" panose="020B0503020204020204" pitchFamily="34" charset="-122"/>
            </a:endParaRPr>
          </a:p>
        </p:txBody>
      </p:sp>
      <p:sp>
        <p:nvSpPr>
          <p:cNvPr id="27" name="Text Placeholder 4"/>
          <p:cNvSpPr txBox="1"/>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a:t>
            </a:r>
            <a:r>
              <a:rPr lang="en-US" altLang="id-ID" sz="1100" dirty="0">
                <a:solidFill>
                  <a:srgbClr val="FCFCFC"/>
                </a:solidFill>
                <a:latin typeface="微软雅黑" panose="020B0503020204020204" pitchFamily="34" charset="-122"/>
                <a:ea typeface="微软雅黑" panose="020B0503020204020204" pitchFamily="34" charset="-122"/>
              </a:rPr>
              <a:t>3</a:t>
            </a:r>
            <a:endParaRPr lang="en-US" altLang="id-ID" sz="1100" dirty="0">
              <a:solidFill>
                <a:srgbClr val="FCFCFC"/>
              </a:solidFill>
              <a:latin typeface="微软雅黑" panose="020B0503020204020204" pitchFamily="34" charset="-122"/>
              <a:ea typeface="微软雅黑" panose="020B0503020204020204" pitchFamily="34" charset="-122"/>
            </a:endParaRPr>
          </a:p>
        </p:txBody>
      </p:sp>
      <p:sp>
        <p:nvSpPr>
          <p:cNvPr id="28" name="Shape 1625"/>
          <p:cNvSpPr/>
          <p:nvPr/>
        </p:nvSpPr>
        <p:spPr>
          <a:xfrm>
            <a:off x="7276200" y="174705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30" name="Text Placeholder 3"/>
          <p:cNvSpPr txBox="1"/>
          <p:nvPr/>
        </p:nvSpPr>
        <p:spPr>
          <a:xfrm>
            <a:off x="7276465" y="2139950"/>
            <a:ext cx="982980" cy="48958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00000"/>
              </a:lnSpc>
              <a:spcBef>
                <a:spcPts val="0"/>
              </a:spcBef>
            </a:pPr>
            <a:r>
              <a:rPr lang="zh-CN" altLang="en-US" sz="1600" b="1" dirty="0">
                <a:solidFill>
                  <a:schemeClr val="bg1"/>
                </a:solidFill>
                <a:latin typeface="微软雅黑" panose="020B0503020204020204" pitchFamily="34" charset="-122"/>
                <a:ea typeface="微软雅黑" panose="020B0503020204020204" pitchFamily="34" charset="-122"/>
              </a:rPr>
              <a:t>对齐对象</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7" name="Text Placeholder 4"/>
          <p:cNvSpPr txBox="1"/>
          <p:nvPr/>
        </p:nvSpPr>
        <p:spPr>
          <a:xfrm>
            <a:off x="206375" y="3021330"/>
            <a:ext cx="1878330" cy="1624330"/>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buClrTx/>
              <a:buSzTx/>
              <a:buFont typeface="Wingdings" panose="05000000000000000000" charset="0"/>
            </a:pPr>
            <a:r>
              <a:rPr sz="1400" dirty="0">
                <a:latin typeface="微软雅黑" panose="020B0503020204020204" pitchFamily="34" charset="-122"/>
                <a:ea typeface="微软雅黑" panose="020B0503020204020204" pitchFamily="34" charset="-122"/>
                <a:sym typeface="+mn-ea"/>
              </a:rPr>
              <a:t>当只选择一对源点和目标点时，选定对象将在二维或三维空间从源点 (1) 移动到目标点 (2)</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24320" y="629285"/>
            <a:ext cx="2287270" cy="975995"/>
          </a:xfrm>
          <a:prstGeom prst="rect">
            <a:avLst/>
          </a:prstGeom>
          <a:noFill/>
          <a:ln>
            <a:solidFill>
              <a:schemeClr val="accent1"/>
            </a:solidFill>
          </a:ln>
        </p:spPr>
        <p:txBody>
          <a:bodyPr wrap="square" rtlCol="0" anchor="t">
            <a:spAutoFit/>
          </a:bodyPr>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选择对象: 选择要对齐的对象或按 ENTER 键</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指定一对、两对或三对源点和定义点，以对齐选定对象。</a:t>
            </a:r>
            <a:endParaRPr sz="1200" dirty="0">
              <a:latin typeface="微软雅黑" panose="020B0503020204020204" pitchFamily="34" charset="-122"/>
              <a:ea typeface="微软雅黑" panose="020B0503020204020204" pitchFamily="34" charset="-122"/>
              <a:sym typeface="+mn-ea"/>
            </a:endParaRPr>
          </a:p>
        </p:txBody>
      </p:sp>
      <p:sp>
        <p:nvSpPr>
          <p:cNvPr id="23" name="文本框 22"/>
          <p:cNvSpPr txBox="1"/>
          <p:nvPr/>
        </p:nvSpPr>
        <p:spPr>
          <a:xfrm>
            <a:off x="617538" y="801370"/>
            <a:ext cx="1286510" cy="368300"/>
          </a:xfrm>
          <a:prstGeom prst="rect">
            <a:avLst/>
          </a:prstGeom>
          <a:noFill/>
        </p:spPr>
        <p:txBody>
          <a:bodyPr wrap="none" rtlCol="0" anchor="t">
            <a:spAutoFit/>
          </a:bodyPr>
          <a:p>
            <a:pPr algn="ctr"/>
            <a:r>
              <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2.选项说明</a:t>
            </a:r>
            <a:endPar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Shape 1657"/>
          <p:cNvSpPr/>
          <p:nvPr/>
        </p:nvSpPr>
        <p:spPr>
          <a:xfrm>
            <a:off x="7641329" y="188707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p>
            <a:pPr lvl="0"/>
            <a:endParaRPr sz="1300"/>
          </a:p>
        </p:txBody>
      </p:sp>
      <p:pic>
        <p:nvPicPr>
          <p:cNvPr id="31" name="图片 8"/>
          <p:cNvPicPr>
            <a:picLocks noChangeAspect="1" noChangeArrowheads="1"/>
          </p:cNvPicPr>
          <p:nvPr/>
        </p:nvPicPr>
        <p:blipFill>
          <a:blip r:embed="rId1">
            <a:lum bright="-18000" contrast="30000"/>
            <a:extLst>
              <a:ext uri="{28A0092B-C50C-407E-A947-70E740481C1C}">
                <a14:useLocalDpi xmlns:a14="http://schemas.microsoft.com/office/drawing/2010/main" val="0"/>
              </a:ext>
            </a:extLst>
          </a:blip>
          <a:srcRect/>
          <a:stretch>
            <a:fillRect/>
          </a:stretch>
        </p:blipFill>
        <p:spPr>
          <a:xfrm>
            <a:off x="-26035" y="4152265"/>
            <a:ext cx="2150110" cy="886460"/>
          </a:xfrm>
          <a:prstGeom prst="rect">
            <a:avLst/>
          </a:prstGeom>
          <a:noFill/>
          <a:ln>
            <a:solidFill>
              <a:schemeClr val="accent1"/>
            </a:solidFill>
          </a:ln>
        </p:spPr>
      </p:pic>
      <p:pic>
        <p:nvPicPr>
          <p:cNvPr id="32" name="图片 7"/>
          <p:cNvPicPr>
            <a:picLocks noChangeAspect="1" noChangeArrowheads="1"/>
          </p:cNvPicPr>
          <p:nvPr/>
        </p:nvPicPr>
        <p:blipFill>
          <a:blip r:embed="rId2">
            <a:lum bright="-24000" contrast="48000"/>
            <a:extLst>
              <a:ext uri="{28A0092B-C50C-407E-A947-70E740481C1C}">
                <a14:useLocalDpi xmlns:a14="http://schemas.microsoft.com/office/drawing/2010/main" val="0"/>
              </a:ext>
            </a:extLst>
          </a:blip>
          <a:srcRect/>
          <a:stretch>
            <a:fillRect/>
          </a:stretch>
        </p:blipFill>
        <p:spPr>
          <a:xfrm>
            <a:off x="1087755" y="1217295"/>
            <a:ext cx="2597785" cy="1121410"/>
          </a:xfrm>
          <a:prstGeom prst="rect">
            <a:avLst/>
          </a:prstGeom>
          <a:noFill/>
          <a:ln>
            <a:solidFill>
              <a:schemeClr val="accent1"/>
            </a:solidFill>
          </a:ln>
        </p:spPr>
      </p:pic>
      <p:sp>
        <p:nvSpPr>
          <p:cNvPr id="100" name="文本框 99"/>
          <p:cNvSpPr txBox="1"/>
          <p:nvPr/>
        </p:nvSpPr>
        <p:spPr>
          <a:xfrm>
            <a:off x="5988050" y="3820795"/>
            <a:ext cx="2591435" cy="737235"/>
          </a:xfrm>
          <a:prstGeom prst="rect">
            <a:avLst/>
          </a:prstGeom>
          <a:noFill/>
          <a:ln w="9525">
            <a:noFill/>
          </a:ln>
        </p:spPr>
        <p:txBody>
          <a:bodyPr wrap="square">
            <a:spAutoFit/>
          </a:bodyPr>
          <a:p>
            <a:pPr indent="0"/>
            <a:r>
              <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rPr>
              <a:t>当选择三对点时，选定对象可在三维空间移动和旋转，使之与其他对象对齐。</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34" name="图片 6"/>
          <p:cNvPicPr>
            <a:picLocks noChangeAspect="1" noChangeArrowheads="1"/>
          </p:cNvPicPr>
          <p:nvPr/>
        </p:nvPicPr>
        <p:blipFill>
          <a:blip r:embed="rId3">
            <a:lum bright="-30000" contrast="54000"/>
            <a:extLst>
              <a:ext uri="{28A0092B-C50C-407E-A947-70E740481C1C}">
                <a14:useLocalDpi xmlns:a14="http://schemas.microsoft.com/office/drawing/2010/main" val="0"/>
              </a:ext>
            </a:extLst>
          </a:blip>
          <a:srcRect/>
          <a:stretch>
            <a:fillRect/>
          </a:stretch>
        </p:blipFill>
        <p:spPr>
          <a:xfrm>
            <a:off x="3091815" y="3944620"/>
            <a:ext cx="2896235" cy="1003300"/>
          </a:xfrm>
          <a:prstGeom prst="rect">
            <a:avLst/>
          </a:prstGeom>
          <a:noFill/>
          <a:ln>
            <a:solidFill>
              <a:schemeClr val="accent1"/>
            </a:solid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blinds(horizontal)">
                                      <p:cBhvr>
                                        <p:cTn id="14" dur="500"/>
                                        <p:tgtEl>
                                          <p:spTgt spid="23"/>
                                        </p:tgtEl>
                                      </p:cBhvr>
                                    </p:animEffect>
                                  </p:childTnLst>
                                </p:cTn>
                              </p:par>
                              <p:par>
                                <p:cTn id="15" presetID="6"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par>
                          <p:cTn id="30" fill="hold">
                            <p:stCondLst>
                              <p:cond delay="3500"/>
                            </p:stCondLst>
                            <p:childTnLst>
                              <p:par>
                                <p:cTn id="31" presetID="53" presetClass="entr" presetSubtype="16"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Effect transition="in" filter="fade">
                                      <p:cBhvr>
                                        <p:cTn id="40" dur="500"/>
                                        <p:tgtEl>
                                          <p:spTgt spid="24"/>
                                        </p:tgtEl>
                                      </p:cBhvr>
                                    </p:animEffect>
                                  </p:childTnLst>
                                </p:cTn>
                              </p:par>
                            </p:childTnLst>
                          </p:cTn>
                        </p:par>
                        <p:par>
                          <p:cTn id="41" fill="hold">
                            <p:stCondLst>
                              <p:cond delay="4000"/>
                            </p:stCondLst>
                            <p:childTnLst>
                              <p:par>
                                <p:cTn id="42" presetID="3" presetClass="entr" presetSubtype="10"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blinds(horizontal)">
                                      <p:cBhvr>
                                        <p:cTn id="44" dur="500"/>
                                        <p:tgtEl>
                                          <p:spTgt spid="3"/>
                                        </p:tgtEl>
                                      </p:cBhvr>
                                    </p:animEffect>
                                  </p:childTnLst>
                                </p:cTn>
                              </p:par>
                              <p:par>
                                <p:cTn id="45" presetID="18" presetClass="entr" presetSubtype="12"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strips(downLeft)">
                                      <p:cBhvr>
                                        <p:cTn id="47" dur="500"/>
                                        <p:tgtEl>
                                          <p:spTgt spid="17"/>
                                        </p:tgtEl>
                                      </p:cBhvr>
                                    </p:animEffect>
                                  </p:childTnLst>
                                </p:cTn>
                              </p:par>
                              <p:par>
                                <p:cTn id="48" presetID="22" presetClass="entr" presetSubtype="4"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down)">
                                      <p:cBhvr>
                                        <p:cTn id="50" dur="500"/>
                                        <p:tgtEl>
                                          <p:spTgt spid="31"/>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childTnLst>
                          </p:cTn>
                        </p:par>
                        <p:par>
                          <p:cTn id="55" fill="hold">
                            <p:stCondLst>
                              <p:cond delay="5000"/>
                            </p:stCondLst>
                            <p:childTnLst>
                              <p:par>
                                <p:cTn id="56" presetID="22" presetClass="entr" presetSubtype="4"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down)">
                                      <p:cBhvr>
                                        <p:cTn id="58" dur="500"/>
                                        <p:tgtEl>
                                          <p:spTgt spid="7"/>
                                        </p:tgtEl>
                                      </p:cBhvr>
                                    </p:animEffect>
                                  </p:childTnLst>
                                </p:cTn>
                              </p:par>
                            </p:childTnLst>
                          </p:cTn>
                        </p:par>
                        <p:par>
                          <p:cTn id="59" fill="hold">
                            <p:stCondLst>
                              <p:cond delay="5500"/>
                            </p:stCondLst>
                            <p:childTnLst>
                              <p:par>
                                <p:cTn id="60" presetID="53" presetClass="entr" presetSubtype="16"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fltVal val="0"/>
                                          </p:val>
                                        </p:tav>
                                        <p:tav tm="100000">
                                          <p:val>
                                            <p:strVal val="#ppt_h"/>
                                          </p:val>
                                        </p:tav>
                                      </p:tavLst>
                                    </p:anim>
                                    <p:animEffect transition="in" filter="fade">
                                      <p:cBhvr>
                                        <p:cTn id="64" dur="500"/>
                                        <p:tgtEl>
                                          <p:spTgt spid="11"/>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p:cTn id="67" dur="500" fill="hold"/>
                                        <p:tgtEl>
                                          <p:spTgt spid="26"/>
                                        </p:tgtEl>
                                        <p:attrNameLst>
                                          <p:attrName>ppt_w</p:attrName>
                                        </p:attrNameLst>
                                      </p:cBhvr>
                                      <p:tavLst>
                                        <p:tav tm="0">
                                          <p:val>
                                            <p:fltVal val="0"/>
                                          </p:val>
                                        </p:tav>
                                        <p:tav tm="100000">
                                          <p:val>
                                            <p:strVal val="#ppt_w"/>
                                          </p:val>
                                        </p:tav>
                                      </p:tavLst>
                                    </p:anim>
                                    <p:anim calcmode="lin" valueType="num">
                                      <p:cBhvr>
                                        <p:cTn id="68" dur="500" fill="hold"/>
                                        <p:tgtEl>
                                          <p:spTgt spid="26"/>
                                        </p:tgtEl>
                                        <p:attrNameLst>
                                          <p:attrName>ppt_h</p:attrName>
                                        </p:attrNameLst>
                                      </p:cBhvr>
                                      <p:tavLst>
                                        <p:tav tm="0">
                                          <p:val>
                                            <p:fltVal val="0"/>
                                          </p:val>
                                        </p:tav>
                                        <p:tav tm="100000">
                                          <p:val>
                                            <p:strVal val="#ppt_h"/>
                                          </p:val>
                                        </p:tav>
                                      </p:tavLst>
                                    </p:anim>
                                    <p:animEffect transition="in" filter="fade">
                                      <p:cBhvr>
                                        <p:cTn id="69" dur="500"/>
                                        <p:tgtEl>
                                          <p:spTgt spid="26"/>
                                        </p:tgtEl>
                                      </p:cBhvr>
                                    </p:animEffect>
                                  </p:childTnLst>
                                </p:cTn>
                              </p:par>
                            </p:childTnLst>
                          </p:cTn>
                        </p:par>
                        <p:par>
                          <p:cTn id="70" fill="hold">
                            <p:stCondLst>
                              <p:cond delay="6000"/>
                            </p:stCondLst>
                            <p:childTnLst>
                              <p:par>
                                <p:cTn id="71" presetID="18" presetClass="entr" presetSubtype="6"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strips(downRight)">
                                      <p:cBhvr>
                                        <p:cTn id="73" dur="500"/>
                                        <p:tgtEl>
                                          <p:spTgt spid="20"/>
                                        </p:tgtEl>
                                      </p:cBhvr>
                                    </p:animEffect>
                                  </p:childTnLst>
                                </p:cTn>
                              </p:par>
                              <p:par>
                                <p:cTn id="74" presetID="18" presetClass="entr" presetSubtype="6"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strips(downRight)">
                                      <p:cBhvr>
                                        <p:cTn id="76" dur="500"/>
                                        <p:tgtEl>
                                          <p:spTgt spid="21"/>
                                        </p:tgtEl>
                                      </p:cBhvr>
                                    </p:animEffect>
                                  </p:childTnLst>
                                </p:cTn>
                              </p:par>
                              <p:par>
                                <p:cTn id="77" presetID="22" presetClass="entr" presetSubtype="8" fill="hold"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left)">
                                      <p:cBhvr>
                                        <p:cTn id="79" dur="500"/>
                                        <p:tgtEl>
                                          <p:spTgt spid="32"/>
                                        </p:tgtEl>
                                      </p:cBhvr>
                                    </p:animEffect>
                                  </p:childTnLst>
                                </p:cTn>
                              </p:par>
                            </p:childTnLst>
                          </p:cTn>
                        </p:par>
                        <p:par>
                          <p:cTn id="80" fill="hold">
                            <p:stCondLst>
                              <p:cond delay="6500"/>
                            </p:stCondLst>
                            <p:childTnLst>
                              <p:par>
                                <p:cTn id="81" presetID="10" presetClass="entr" presetSubtype="0" fill="hold" grpId="0"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fade">
                                      <p:cBhvr>
                                        <p:cTn id="83" dur="500"/>
                                        <p:tgtEl>
                                          <p:spTgt spid="16"/>
                                        </p:tgtEl>
                                      </p:cBhvr>
                                    </p:animEffect>
                                  </p:childTnLst>
                                </p:cTn>
                              </p:par>
                            </p:childTnLst>
                          </p:cTn>
                        </p:par>
                        <p:par>
                          <p:cTn id="84" fill="hold">
                            <p:stCondLst>
                              <p:cond delay="7000"/>
                            </p:stCondLst>
                            <p:childTnLst>
                              <p:par>
                                <p:cTn id="85" presetID="22" presetClass="entr" presetSubtype="1" fill="hold" grpId="0" nodeType="after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wipe(up)">
                                      <p:cBhvr>
                                        <p:cTn id="87" dur="500"/>
                                        <p:tgtEl>
                                          <p:spTgt spid="8"/>
                                        </p:tgtEl>
                                      </p:cBhvr>
                                    </p:animEffect>
                                  </p:childTnLst>
                                </p:cTn>
                              </p:par>
                            </p:childTnLst>
                          </p:cTn>
                        </p:par>
                        <p:par>
                          <p:cTn id="88" fill="hold">
                            <p:stCondLst>
                              <p:cond delay="7500"/>
                            </p:stCondLst>
                            <p:childTnLst>
                              <p:par>
                                <p:cTn id="89" presetID="53" presetClass="entr" presetSubtype="16" fill="hold" grpId="0" nodeType="afterEffect">
                                  <p:stCondLst>
                                    <p:cond delay="0"/>
                                  </p:stCondLst>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ppt_w</p:attrName>
                                        </p:attrNameLst>
                                      </p:cBhvr>
                                      <p:tavLst>
                                        <p:tav tm="0">
                                          <p:val>
                                            <p:fltVal val="0"/>
                                          </p:val>
                                        </p:tav>
                                        <p:tav tm="100000">
                                          <p:val>
                                            <p:strVal val="#ppt_w"/>
                                          </p:val>
                                        </p:tav>
                                      </p:tavLst>
                                    </p:anim>
                                    <p:anim calcmode="lin" valueType="num">
                                      <p:cBhvr>
                                        <p:cTn id="92" dur="500" fill="hold"/>
                                        <p:tgtEl>
                                          <p:spTgt spid="12"/>
                                        </p:tgtEl>
                                        <p:attrNameLst>
                                          <p:attrName>ppt_h</p:attrName>
                                        </p:attrNameLst>
                                      </p:cBhvr>
                                      <p:tavLst>
                                        <p:tav tm="0">
                                          <p:val>
                                            <p:fltVal val="0"/>
                                          </p:val>
                                        </p:tav>
                                        <p:tav tm="100000">
                                          <p:val>
                                            <p:strVal val="#ppt_h"/>
                                          </p:val>
                                        </p:tav>
                                      </p:tavLst>
                                    </p:anim>
                                    <p:animEffect transition="in" filter="fade">
                                      <p:cBhvr>
                                        <p:cTn id="93" dur="500"/>
                                        <p:tgtEl>
                                          <p:spTgt spid="12"/>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27"/>
                                        </p:tgtEl>
                                        <p:attrNameLst>
                                          <p:attrName>style.visibility</p:attrName>
                                        </p:attrNameLst>
                                      </p:cBhvr>
                                      <p:to>
                                        <p:strVal val="visible"/>
                                      </p:to>
                                    </p:set>
                                    <p:anim calcmode="lin" valueType="num">
                                      <p:cBhvr>
                                        <p:cTn id="96" dur="500" fill="hold"/>
                                        <p:tgtEl>
                                          <p:spTgt spid="27"/>
                                        </p:tgtEl>
                                        <p:attrNameLst>
                                          <p:attrName>ppt_w</p:attrName>
                                        </p:attrNameLst>
                                      </p:cBhvr>
                                      <p:tavLst>
                                        <p:tav tm="0">
                                          <p:val>
                                            <p:fltVal val="0"/>
                                          </p:val>
                                        </p:tav>
                                        <p:tav tm="100000">
                                          <p:val>
                                            <p:strVal val="#ppt_w"/>
                                          </p:val>
                                        </p:tav>
                                      </p:tavLst>
                                    </p:anim>
                                    <p:anim calcmode="lin" valueType="num">
                                      <p:cBhvr>
                                        <p:cTn id="97" dur="500" fill="hold"/>
                                        <p:tgtEl>
                                          <p:spTgt spid="27"/>
                                        </p:tgtEl>
                                        <p:attrNameLst>
                                          <p:attrName>ppt_h</p:attrName>
                                        </p:attrNameLst>
                                      </p:cBhvr>
                                      <p:tavLst>
                                        <p:tav tm="0">
                                          <p:val>
                                            <p:fltVal val="0"/>
                                          </p:val>
                                        </p:tav>
                                        <p:tav tm="100000">
                                          <p:val>
                                            <p:strVal val="#ppt_h"/>
                                          </p:val>
                                        </p:tav>
                                      </p:tavLst>
                                    </p:anim>
                                    <p:animEffect transition="in" filter="fade">
                                      <p:cBhvr>
                                        <p:cTn id="98" dur="500"/>
                                        <p:tgtEl>
                                          <p:spTgt spid="27"/>
                                        </p:tgtEl>
                                      </p:cBhvr>
                                    </p:animEffect>
                                  </p:childTnLst>
                                </p:cTn>
                              </p:par>
                            </p:childTnLst>
                          </p:cTn>
                        </p:par>
                        <p:par>
                          <p:cTn id="99" fill="hold">
                            <p:stCondLst>
                              <p:cond delay="8000"/>
                            </p:stCondLst>
                            <p:childTnLst>
                              <p:par>
                                <p:cTn id="100" presetID="18" presetClass="entr" presetSubtype="6" fill="hold" grpId="0" nodeType="after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strips(downRight)">
                                      <p:cBhvr>
                                        <p:cTn id="102" dur="500"/>
                                        <p:tgtEl>
                                          <p:spTgt spid="22"/>
                                        </p:tgtEl>
                                      </p:cBhvr>
                                    </p:animEffect>
                                  </p:childTnLst>
                                </p:cTn>
                              </p:par>
                              <p:par>
                                <p:cTn id="103" presetID="16" presetClass="entr" presetSubtype="21" fill="hold" grpId="0" nodeType="withEffect">
                                  <p:stCondLst>
                                    <p:cond delay="0"/>
                                  </p:stCondLst>
                                  <p:childTnLst>
                                    <p:set>
                                      <p:cBhvr>
                                        <p:cTn id="104" dur="1" fill="hold">
                                          <p:stCondLst>
                                            <p:cond delay="0"/>
                                          </p:stCondLst>
                                        </p:cTn>
                                        <p:tgtEl>
                                          <p:spTgt spid="100"/>
                                        </p:tgtEl>
                                        <p:attrNameLst>
                                          <p:attrName>style.visibility</p:attrName>
                                        </p:attrNameLst>
                                      </p:cBhvr>
                                      <p:to>
                                        <p:strVal val="visible"/>
                                      </p:to>
                                    </p:set>
                                    <p:animEffect transition="in" filter="barn(inVertical)">
                                      <p:cBhvr>
                                        <p:cTn id="105" dur="500"/>
                                        <p:tgtEl>
                                          <p:spTgt spid="100"/>
                                        </p:tgtEl>
                                      </p:cBhvr>
                                    </p:animEffect>
                                  </p:childTnLst>
                                </p:cTn>
                              </p:par>
                              <p:par>
                                <p:cTn id="106" presetID="16" presetClass="entr" presetSubtype="21" fill="hold" nodeType="withEffect">
                                  <p:stCondLst>
                                    <p:cond delay="0"/>
                                  </p:stCondLst>
                                  <p:childTnLst>
                                    <p:set>
                                      <p:cBhvr>
                                        <p:cTn id="107" dur="1" fill="hold">
                                          <p:stCondLst>
                                            <p:cond delay="0"/>
                                          </p:stCondLst>
                                        </p:cTn>
                                        <p:tgtEl>
                                          <p:spTgt spid="34"/>
                                        </p:tgtEl>
                                        <p:attrNameLst>
                                          <p:attrName>style.visibility</p:attrName>
                                        </p:attrNameLst>
                                      </p:cBhvr>
                                      <p:to>
                                        <p:strVal val="visible"/>
                                      </p:to>
                                    </p:set>
                                    <p:animEffect transition="in" filter="barn(inVertical)">
                                      <p:cBhvr>
                                        <p:cTn id="108" dur="500"/>
                                        <p:tgtEl>
                                          <p:spTgt spid="34"/>
                                        </p:tgtEl>
                                      </p:cBhvr>
                                    </p:animEffect>
                                  </p:childTnLst>
                                </p:cTn>
                              </p:par>
                            </p:childTnLst>
                          </p:cTn>
                        </p:par>
                        <p:par>
                          <p:cTn id="109" fill="hold">
                            <p:stCondLst>
                              <p:cond delay="8500"/>
                            </p:stCondLst>
                            <p:childTnLst>
                              <p:par>
                                <p:cTn id="110" presetID="1" presetClass="entr" presetSubtype="0" fill="hold" grpId="0" nodeType="afterEffect">
                                  <p:stCondLst>
                                    <p:cond delay="0"/>
                                  </p:stCondLst>
                                  <p:childTnLst>
                                    <p:set>
                                      <p:cBhvr>
                                        <p:cTn id="111" dur="1" fill="hold">
                                          <p:stCondLst>
                                            <p:cond delay="0"/>
                                          </p:stCondLst>
                                        </p:cTn>
                                        <p:tgtEl>
                                          <p:spTgt spid="28"/>
                                        </p:tgtEl>
                                        <p:attrNameLst>
                                          <p:attrName>style.visibility</p:attrName>
                                        </p:attrNameLst>
                                      </p:cBhvr>
                                      <p:to>
                                        <p:strVal val="visible"/>
                                      </p:to>
                                    </p:set>
                                  </p:childTnLst>
                                </p:cTn>
                              </p:par>
                              <p:par>
                                <p:cTn id="112" presetID="27" presetClass="emph" presetSubtype="0" fill="remove" grpId="1" nodeType="withEffect">
                                  <p:stCondLst>
                                    <p:cond delay="0"/>
                                  </p:stCondLst>
                                  <p:childTnLst>
                                    <p:animClr clrSpc="rgb" dir="cw">
                                      <p:cBhvr override="childStyle">
                                        <p:cTn id="113" dur="250" autoRev="1" fill="remove"/>
                                        <p:tgtEl>
                                          <p:spTgt spid="28"/>
                                        </p:tgtEl>
                                        <p:attrNameLst>
                                          <p:attrName>style.color</p:attrName>
                                        </p:attrNameLst>
                                      </p:cBhvr>
                                      <p:to>
                                        <a:schemeClr val="bg1"/>
                                      </p:to>
                                    </p:animClr>
                                    <p:animClr clrSpc="rgb" dir="cw">
                                      <p:cBhvr>
                                        <p:cTn id="114" dur="250" autoRev="1" fill="remove"/>
                                        <p:tgtEl>
                                          <p:spTgt spid="28"/>
                                        </p:tgtEl>
                                        <p:attrNameLst>
                                          <p:attrName>fillcolor</p:attrName>
                                        </p:attrNameLst>
                                      </p:cBhvr>
                                      <p:to>
                                        <a:schemeClr val="bg1"/>
                                      </p:to>
                                    </p:animClr>
                                    <p:set>
                                      <p:cBhvr>
                                        <p:cTn id="115" dur="250" autoRev="1" fill="remove"/>
                                        <p:tgtEl>
                                          <p:spTgt spid="28"/>
                                        </p:tgtEl>
                                        <p:attrNameLst>
                                          <p:attrName>fill.type</p:attrName>
                                        </p:attrNameLst>
                                      </p:cBhvr>
                                      <p:to>
                                        <p:strVal val="solid"/>
                                      </p:to>
                                    </p:set>
                                    <p:set>
                                      <p:cBhvr>
                                        <p:cTn id="116" dur="250" autoRev="1" fill="remove"/>
                                        <p:tgtEl>
                                          <p:spTgt spid="28"/>
                                        </p:tgtEl>
                                        <p:attrNameLst>
                                          <p:attrName>fill.on</p:attrName>
                                        </p:attrNameLst>
                                      </p:cBhvr>
                                      <p:to>
                                        <p:strVal val="true"/>
                                      </p:to>
                                    </p:set>
                                  </p:childTnLst>
                                </p:cTn>
                              </p:par>
                              <p:par>
                                <p:cTn id="117" presetID="10" presetClass="entr" presetSubtype="0" fill="hold" grpId="0" nodeType="withEffect">
                                  <p:stCondLst>
                                    <p:cond delay="0"/>
                                  </p:stCondLst>
                                  <p:childTnLst>
                                    <p:set>
                                      <p:cBhvr>
                                        <p:cTn id="118" dur="1" fill="hold">
                                          <p:stCondLst>
                                            <p:cond delay="0"/>
                                          </p:stCondLst>
                                        </p:cTn>
                                        <p:tgtEl>
                                          <p:spTgt spid="30"/>
                                        </p:tgtEl>
                                        <p:attrNameLst>
                                          <p:attrName>style.visibility</p:attrName>
                                        </p:attrNameLst>
                                      </p:cBhvr>
                                      <p:to>
                                        <p:strVal val="visible"/>
                                      </p:to>
                                    </p:set>
                                    <p:animEffect transition="in" filter="fade">
                                      <p:cBhvr>
                                        <p:cTn id="119" dur="500"/>
                                        <p:tgtEl>
                                          <p:spTgt spid="30"/>
                                        </p:tgtEl>
                                      </p:cBhvr>
                                    </p:animEffec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P spid="7" grpId="0" bldLvl="0" animBg="1"/>
      <p:bldP spid="8" grpId="0" bldLvl="0" animBg="1"/>
      <p:bldP spid="9" grpId="0" bldLvl="0" animBg="1"/>
      <p:bldP spid="11" grpId="0" bldLvl="0" animBg="1"/>
      <p:bldP spid="12" grpId="0" bldLvl="0" animBg="1"/>
      <p:bldP spid="13" grpId="0" bldLvl="0" animBg="1"/>
      <p:bldP spid="15" grpId="0" bldLvl="0" animBg="1"/>
      <p:bldP spid="16" grpId="0" bldLvl="0" animBg="1"/>
      <p:bldP spid="20" grpId="0"/>
      <p:bldP spid="21" grpId="0"/>
      <p:bldP spid="22" grpId="0"/>
      <p:bldP spid="24" grpId="0"/>
      <p:bldP spid="26" grpId="0"/>
      <p:bldP spid="27" grpId="0"/>
      <p:bldP spid="28" grpId="0" bldLvl="0" animBg="1"/>
      <p:bldP spid="28" grpId="1" bldLvl="0" animBg="1"/>
      <p:bldP spid="30" grpId="0"/>
      <p:bldP spid="17" grpId="0"/>
      <p:bldP spid="3" grpId="0"/>
      <p:bldP spid="33" grpId="0"/>
      <p:bldP spid="29" grpId="0" bldLvl="0" animBg="1"/>
      <p:bldP spid="23" grpId="0"/>
      <p:bldP spid="100" grpId="0"/>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3114597" y="772815"/>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p>
            <a:pPr algn="ctr"/>
            <a:r>
              <a:rPr lang="zh-CN" altLang="en-US" sz="2000" b="1" dirty="0">
                <a:latin typeface="微软雅黑" panose="020B0503020204020204" pitchFamily="34" charset="-122"/>
                <a:ea typeface="微软雅黑" panose="020B0503020204020204" pitchFamily="34" charset="-122"/>
              </a:rPr>
              <a:t>四、比例缩放</a:t>
            </a:r>
            <a:endParaRPr lang="zh-CN" altLang="en-US" sz="2000" b="1" dirty="0">
              <a:latin typeface="微软雅黑" panose="020B0503020204020204" pitchFamily="34" charset="-122"/>
              <a:ea typeface="微软雅黑" panose="020B0503020204020204" pitchFamily="34" charset="-122"/>
            </a:endParaRPr>
          </a:p>
        </p:txBody>
      </p:sp>
      <p:sp>
        <p:nvSpPr>
          <p:cNvPr id="4" name="圆角矩形 3"/>
          <p:cNvSpPr/>
          <p:nvPr/>
        </p:nvSpPr>
        <p:spPr>
          <a:xfrm>
            <a:off x="899160" y="1479550"/>
            <a:ext cx="7345680" cy="113728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38"/>
          <p:cNvSpPr txBox="1"/>
          <p:nvPr/>
        </p:nvSpPr>
        <p:spPr>
          <a:xfrm>
            <a:off x="1196625" y="1494170"/>
            <a:ext cx="6750750" cy="996315"/>
          </a:xfrm>
          <a:prstGeom prst="rect">
            <a:avLst/>
          </a:prstGeom>
          <a:noFill/>
        </p:spPr>
        <p:txBody>
          <a:bodyPr wrap="square" lIns="0" tIns="0" rIns="0" bIns="0" rtlCol="0">
            <a:spAutoFit/>
          </a:bodyPr>
          <a:p>
            <a:pPr algn="just">
              <a:lnSpc>
                <a:spcPct val="120000"/>
              </a:lnSpc>
            </a:pPr>
            <a:r>
              <a:rPr lang="en-US" dirty="0">
                <a:latin typeface="微软雅黑" panose="020B0503020204020204" pitchFamily="34" charset="-122"/>
                <a:ea typeface="微软雅黑" panose="020B0503020204020204" pitchFamily="34" charset="-122"/>
              </a:rPr>
              <a:t>    </a:t>
            </a:r>
            <a:r>
              <a:rPr dirty="0">
                <a:latin typeface="微软雅黑" panose="020B0503020204020204" pitchFamily="34" charset="-122"/>
                <a:ea typeface="微软雅黑" panose="020B0503020204020204" pitchFamily="34" charset="-122"/>
              </a:rPr>
              <a:t>要缩放对象，请指定基点和比例因子。基点将作为缩放操作的中心，并保持静止。比例因子大于 1 时将放大对象，比例因子介于 0 和 1 之间时将缩小对象。</a:t>
            </a:r>
            <a:endParaRPr dirty="0">
              <a:latin typeface="微软雅黑" panose="020B0503020204020204" pitchFamily="34" charset="-122"/>
              <a:ea typeface="微软雅黑" panose="020B0503020204020204" pitchFamily="34" charset="-122"/>
            </a:endParaRPr>
          </a:p>
        </p:txBody>
      </p:sp>
      <p:sp>
        <p:nvSpPr>
          <p:cNvPr id="9" name="矩形 93"/>
          <p:cNvSpPr/>
          <p:nvPr/>
        </p:nvSpPr>
        <p:spPr>
          <a:xfrm>
            <a:off x="861492" y="143473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3"/>
          <p:cNvSpPr/>
          <p:nvPr/>
        </p:nvSpPr>
        <p:spPr>
          <a:xfrm rot="10800000">
            <a:off x="8021236" y="237787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623570" y="2788920"/>
            <a:ext cx="3955415" cy="1476375"/>
          </a:xfrm>
          <a:prstGeom prst="rect">
            <a:avLst/>
          </a:prstGeom>
          <a:noFill/>
          <a:ln w="19050">
            <a:solidFill>
              <a:srgbClr val="005DA2"/>
            </a:solidFill>
          </a:ln>
        </p:spPr>
        <p:txBody>
          <a:bodyPr wrap="square" rtlCol="0">
            <a:spAutoFit/>
          </a:bodyPr>
          <a:p>
            <a:r>
              <a:rPr lang="en-US" altLang="zh-CN"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r>
              <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启动：</a:t>
            </a:r>
            <a:endPar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命令行：SCALE（快捷命令为SC）</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菜单栏：“修改”→“缩放”</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功能区:默认 标签 → 修改面板 → 缩放。</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5" name="图片 55"/>
          <p:cNvPicPr>
            <a:picLocks noChangeAspect="1"/>
          </p:cNvPicPr>
          <p:nvPr/>
        </p:nvPicPr>
        <p:blipFill>
          <a:blip r:embed="rId1"/>
          <a:stretch>
            <a:fillRect/>
          </a:stretch>
        </p:blipFill>
        <p:spPr>
          <a:xfrm>
            <a:off x="1380490" y="3971925"/>
            <a:ext cx="217805" cy="217805"/>
          </a:xfrm>
          <a:prstGeom prst="rect">
            <a:avLst/>
          </a:prstGeom>
        </p:spPr>
      </p:pic>
      <p:pic>
        <p:nvPicPr>
          <p:cNvPr id="2" name="Picture 46"/>
          <p:cNvPicPr>
            <a:picLocks noChangeAspect="1"/>
          </p:cNvPicPr>
          <p:nvPr/>
        </p:nvPicPr>
        <p:blipFill>
          <a:blip r:embed="rId2"/>
          <a:stretch>
            <a:fillRect/>
          </a:stretch>
        </p:blipFill>
        <p:spPr>
          <a:xfrm>
            <a:off x="4775200" y="2788920"/>
            <a:ext cx="3644265" cy="1476375"/>
          </a:xfrm>
          <a:prstGeom prst="rect">
            <a:avLst/>
          </a:prstGeom>
          <a:noFill/>
          <a:ln w="12700" cmpd="sng">
            <a:solidFill>
              <a:schemeClr val="accent1">
                <a:shade val="50000"/>
              </a:schemeClr>
            </a:solidFill>
            <a:prstDash val="dash"/>
          </a:ln>
        </p:spPr>
      </p:pic>
      <p:sp>
        <p:nvSpPr>
          <p:cNvPr id="16" name="文本框 15"/>
          <p:cNvSpPr txBox="1"/>
          <p:nvPr/>
        </p:nvSpPr>
        <p:spPr>
          <a:xfrm>
            <a:off x="614680" y="4408170"/>
            <a:ext cx="7805420" cy="533400"/>
          </a:xfrm>
          <a:prstGeom prst="rect">
            <a:avLst/>
          </a:prstGeom>
          <a:noFill/>
          <a:ln w="28575" cmpd="dbl">
            <a:solidFill>
              <a:schemeClr val="accent1">
                <a:shade val="50000"/>
              </a:schemeClr>
            </a:solidFill>
            <a:prstDash val="sysDot"/>
          </a:ln>
        </p:spPr>
        <p:txBody>
          <a:bodyPr wrap="square" rtlCol="0" anchor="t">
            <a:spAutoFit/>
          </a:bodyPr>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命令：SCALE  按ENTER 键               选择对象：（选择要缩放的对象）           选择对象：按ENTER 键</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指定基点：（指定缩放操作的基点）       指定比例因子或（复制（C）/参照（R））：</a:t>
            </a:r>
            <a:endParaRPr sz="12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149"/>
                            </p:stCondLst>
                            <p:childTnLst>
                              <p:par>
                                <p:cTn id="17" presetID="53" presetClass="entr" presetSubtype="52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anim calcmode="lin" valueType="num">
                                      <p:cBhvr>
                                        <p:cTn id="22" dur="500" fill="hold"/>
                                        <p:tgtEl>
                                          <p:spTgt spid="9"/>
                                        </p:tgtEl>
                                        <p:attrNameLst>
                                          <p:attrName>ppt_x</p:attrName>
                                        </p:attrNameLst>
                                      </p:cBhvr>
                                      <p:tavLst>
                                        <p:tav tm="0">
                                          <p:val>
                                            <p:fltVal val="0.5"/>
                                          </p:val>
                                        </p:tav>
                                        <p:tav tm="100000">
                                          <p:val>
                                            <p:strVal val="#ppt_x"/>
                                          </p:val>
                                        </p:tav>
                                      </p:tavLst>
                                    </p:anim>
                                    <p:anim calcmode="lin" valueType="num">
                                      <p:cBhvr>
                                        <p:cTn id="23" dur="500" fill="hold"/>
                                        <p:tgtEl>
                                          <p:spTgt spid="9"/>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anim calcmode="lin" valueType="num">
                                      <p:cBhvr>
                                        <p:cTn id="29" dur="500" fill="hold"/>
                                        <p:tgtEl>
                                          <p:spTgt spid="10"/>
                                        </p:tgtEl>
                                        <p:attrNameLst>
                                          <p:attrName>ppt_x</p:attrName>
                                        </p:attrNameLst>
                                      </p:cBhvr>
                                      <p:tavLst>
                                        <p:tav tm="0">
                                          <p:val>
                                            <p:fltVal val="0.5"/>
                                          </p:val>
                                        </p:tav>
                                        <p:tav tm="100000">
                                          <p:val>
                                            <p:strVal val="#ppt_x"/>
                                          </p:val>
                                        </p:tav>
                                      </p:tavLst>
                                    </p:anim>
                                    <p:anim calcmode="lin" valueType="num">
                                      <p:cBhvr>
                                        <p:cTn id="30" dur="500" fill="hold"/>
                                        <p:tgtEl>
                                          <p:spTgt spid="10"/>
                                        </p:tgtEl>
                                        <p:attrNameLst>
                                          <p:attrName>ppt_y</p:attrName>
                                        </p:attrNameLst>
                                      </p:cBhvr>
                                      <p:tavLst>
                                        <p:tav tm="0">
                                          <p:val>
                                            <p:fltVal val="0.5"/>
                                          </p:val>
                                        </p:tav>
                                        <p:tav tm="100000">
                                          <p:val>
                                            <p:strVal val="#ppt_y"/>
                                          </p:val>
                                        </p:tav>
                                      </p:tavLst>
                                    </p:anim>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childTnLst>
                          </p:cTn>
                        </p:par>
                        <p:par>
                          <p:cTn id="35" fill="hold">
                            <p:stCondLst>
                              <p:cond delay="2149"/>
                            </p:stCondLst>
                            <p:childTnLst>
                              <p:par>
                                <p:cTn id="36" presetID="22" presetClass="entr" presetSubtype="1"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down)">
                                      <p:cBhvr>
                                        <p:cTn id="41" dur="500"/>
                                        <p:tgtEl>
                                          <p:spTgt spid="14"/>
                                        </p:tgtEl>
                                      </p:cBhvr>
                                    </p:animEffect>
                                  </p:childTnLst>
                                </p:cTn>
                              </p:par>
                              <p:par>
                                <p:cTn id="42" presetID="22" presetClass="entr" presetSubtype="4"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down)">
                                      <p:cBhvr>
                                        <p:cTn id="44" dur="500"/>
                                        <p:tgtEl>
                                          <p:spTgt spid="15"/>
                                        </p:tgtEl>
                                      </p:cBhvr>
                                    </p:animEffect>
                                  </p:childTnLst>
                                </p:cTn>
                              </p:par>
                              <p:par>
                                <p:cTn id="45" presetID="22" presetClass="entr" presetSubtype="4" fill="hold"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down)">
                                      <p:cBhvr>
                                        <p:cTn id="47" dur="500"/>
                                        <p:tgtEl>
                                          <p:spTgt spid="2"/>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down)">
                                      <p:cBhvr>
                                        <p:cTn id="5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4" grpId="0" bldLvl="0" animBg="1"/>
      <p:bldP spid="5" grpId="0"/>
      <p:bldP spid="9" grpId="0" bldLvl="0" animBg="1"/>
      <p:bldP spid="10" grpId="0" bldLvl="0" animBg="1"/>
      <p:bldP spid="14" grpId="0" animBg="1"/>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827584" y="1500501"/>
            <a:ext cx="1647323" cy="1077093"/>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6" name="Shape 335"/>
            <p:cNvSpPr/>
            <p:nvPr/>
          </p:nvSpPr>
          <p:spPr>
            <a:xfrm>
              <a:off x="1334692" y="1166845"/>
              <a:ext cx="2370665" cy="574040"/>
            </a:xfrm>
            <a:prstGeom prst="rect">
              <a:avLst/>
            </a:prstGeom>
            <a:noFill/>
            <a:ln w="12700" cap="flat">
              <a:noFill/>
              <a:miter lim="400000"/>
            </a:ln>
            <a:effec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绘制中心线</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7" name="Group 342"/>
          <p:cNvGrpSpPr/>
          <p:nvPr/>
        </p:nvGrpSpPr>
        <p:grpSpPr>
          <a:xfrm>
            <a:off x="2262318" y="1500501"/>
            <a:ext cx="1647323" cy="1077093"/>
            <a:chOff x="0" y="0"/>
            <a:chExt cx="4392859" cy="2872248"/>
          </a:xfrm>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绘制</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a:p>
              <a:pPr algn="ct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5</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个圆</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2" name="Group 347"/>
          <p:cNvGrpSpPr/>
          <p:nvPr/>
        </p:nvGrpSpPr>
        <p:grpSpPr>
          <a:xfrm>
            <a:off x="3732499" y="1500501"/>
            <a:ext cx="1647323" cy="1077093"/>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16" name="Shape 345"/>
            <p:cNvSpPr/>
            <p:nvPr/>
          </p:nvSpPr>
          <p:spPr>
            <a:xfrm>
              <a:off x="895194" y="1098365"/>
              <a:ext cx="2972476"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圆左右两侧</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象限点绘制</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构造线</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7" name="Group 352"/>
          <p:cNvGrpSpPr/>
          <p:nvPr/>
        </p:nvGrpSpPr>
        <p:grpSpPr>
          <a:xfrm>
            <a:off x="5190569" y="1500501"/>
            <a:ext cx="1647322" cy="1077093"/>
            <a:chOff x="0" y="0"/>
            <a:chExt cx="4392859" cy="2872248"/>
          </a:xfrm>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用修剪命令</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编辑</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图形</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22" name="Group 357"/>
          <p:cNvGrpSpPr/>
          <p:nvPr/>
        </p:nvGrpSpPr>
        <p:grpSpPr>
          <a:xfrm>
            <a:off x="6669094" y="1500501"/>
            <a:ext cx="1647322" cy="1077093"/>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26" name="Shape 355"/>
            <p:cNvSpPr/>
            <p:nvPr/>
          </p:nvSpPr>
          <p:spPr>
            <a:xfrm>
              <a:off x="995058" y="1289715"/>
              <a:ext cx="3014432" cy="369333"/>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用偏移命令</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确定圆心</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7" name="Group 360"/>
          <p:cNvGrpSpPr/>
          <p:nvPr/>
        </p:nvGrpSpPr>
        <p:grpSpPr>
          <a:xfrm>
            <a:off x="1491759" y="2423657"/>
            <a:ext cx="318973" cy="318973"/>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sz="1800">
                <a:solidFill>
                  <a:schemeClr val="bg1"/>
                </a:solidFill>
                <a:latin typeface="Arial" panose="020B0604020202020204" pitchFamily="34" charset="0"/>
                <a:cs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1</a:t>
              </a:r>
              <a:endParaRPr sz="1200">
                <a:solidFill>
                  <a:schemeClr val="bg1"/>
                </a:solidFill>
                <a:latin typeface="Arial" panose="020B0604020202020204" pitchFamily="34" charset="0"/>
                <a:cs typeface="Arial" panose="020B0604020202020204" pitchFamily="34" charset="0"/>
              </a:endParaRPr>
            </a:p>
          </p:txBody>
        </p:sp>
      </p:grpSp>
      <p:grpSp>
        <p:nvGrpSpPr>
          <p:cNvPr id="30" name="Group 363"/>
          <p:cNvGrpSpPr/>
          <p:nvPr/>
        </p:nvGrpSpPr>
        <p:grpSpPr>
          <a:xfrm>
            <a:off x="2929521" y="2423657"/>
            <a:ext cx="318973" cy="318973"/>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sz="1800">
                <a:latin typeface="Arial" panose="020B0604020202020204" pitchFamily="34" charset="0"/>
                <a:cs typeface="Arial" panose="020B0604020202020204" pitchFamily="34" charset="0"/>
              </a:endParaRPr>
            </a:p>
          </p:txBody>
        </p:sp>
        <p:sp>
          <p:nvSpPr>
            <p:cNvPr id="32" name="Shape 362"/>
            <p:cNvSpPr/>
            <p:nvPr/>
          </p:nvSpPr>
          <p:spPr>
            <a:xfrm>
              <a:off x="311484" y="179076"/>
              <a:ext cx="227626"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2</a:t>
              </a:r>
              <a:endParaRPr sz="1200">
                <a:latin typeface="Arial" panose="020B0604020202020204" pitchFamily="34" charset="0"/>
                <a:cs typeface="Arial" panose="020B0604020202020204" pitchFamily="34" charset="0"/>
              </a:endParaRPr>
            </a:p>
          </p:txBody>
        </p:sp>
      </p:grpSp>
      <p:grpSp>
        <p:nvGrpSpPr>
          <p:cNvPr id="33" name="Group 366"/>
          <p:cNvGrpSpPr/>
          <p:nvPr/>
        </p:nvGrpSpPr>
        <p:grpSpPr>
          <a:xfrm>
            <a:off x="4396674" y="2423657"/>
            <a:ext cx="318973" cy="318973"/>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sz="1800">
                <a:solidFill>
                  <a:schemeClr val="bg1"/>
                </a:solidFill>
                <a:latin typeface="Arial" panose="020B0604020202020204" pitchFamily="34" charset="0"/>
                <a:cs typeface="Arial" panose="020B0604020202020204" pitchFamily="34" charset="0"/>
              </a:endParaRPr>
            </a:p>
          </p:txBody>
        </p:sp>
        <p:sp>
          <p:nvSpPr>
            <p:cNvPr id="35" name="Shape 365"/>
            <p:cNvSpPr/>
            <p:nvPr/>
          </p:nvSpPr>
          <p:spPr>
            <a:xfrm>
              <a:off x="311484" y="179076"/>
              <a:ext cx="227626"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3</a:t>
              </a:r>
              <a:endParaRPr sz="1200">
                <a:solidFill>
                  <a:schemeClr val="bg1"/>
                </a:solidFill>
                <a:latin typeface="Arial" panose="020B0604020202020204" pitchFamily="34" charset="0"/>
                <a:cs typeface="Arial" panose="020B0604020202020204" pitchFamily="34" charset="0"/>
              </a:endParaRPr>
            </a:p>
          </p:txBody>
        </p:sp>
      </p:grpSp>
      <p:grpSp>
        <p:nvGrpSpPr>
          <p:cNvPr id="36" name="Group 369"/>
          <p:cNvGrpSpPr/>
          <p:nvPr/>
        </p:nvGrpSpPr>
        <p:grpSpPr>
          <a:xfrm>
            <a:off x="5854743" y="2423657"/>
            <a:ext cx="318973" cy="318973"/>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sz="1800">
                <a:latin typeface="Arial" panose="020B0604020202020204" pitchFamily="34" charset="0"/>
                <a:cs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4</a:t>
              </a:r>
              <a:endParaRPr sz="1200">
                <a:latin typeface="Arial" panose="020B0604020202020204" pitchFamily="34" charset="0"/>
                <a:cs typeface="Arial" panose="020B0604020202020204" pitchFamily="34" charset="0"/>
              </a:endParaRPr>
            </a:p>
          </p:txBody>
        </p:sp>
      </p:grpSp>
      <p:grpSp>
        <p:nvGrpSpPr>
          <p:cNvPr id="39" name="Group 372"/>
          <p:cNvGrpSpPr/>
          <p:nvPr/>
        </p:nvGrpSpPr>
        <p:grpSpPr>
          <a:xfrm>
            <a:off x="7333269" y="2423657"/>
            <a:ext cx="318973" cy="318973"/>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sz="1800">
                <a:solidFill>
                  <a:schemeClr val="bg1"/>
                </a:solidFill>
                <a:latin typeface="Arial" panose="020B0604020202020204" pitchFamily="34" charset="0"/>
                <a:cs typeface="Arial" panose="020B0604020202020204" pitchFamily="34" charset="0"/>
              </a:endParaRPr>
            </a:p>
          </p:txBody>
        </p:sp>
        <p:sp>
          <p:nvSpPr>
            <p:cNvPr id="41" name="Shape 371"/>
            <p:cNvSpPr/>
            <p:nvPr/>
          </p:nvSpPr>
          <p:spPr>
            <a:xfrm>
              <a:off x="311484" y="179076"/>
              <a:ext cx="227626"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5</a:t>
              </a:r>
              <a:endParaRPr sz="1200">
                <a:solidFill>
                  <a:schemeClr val="bg1"/>
                </a:solidFill>
                <a:latin typeface="Arial" panose="020B0604020202020204" pitchFamily="34" charset="0"/>
                <a:cs typeface="Arial" panose="020B0604020202020204" pitchFamily="34" charset="0"/>
              </a:endParaRPr>
            </a:p>
          </p:txBody>
        </p:sp>
      </p:grpSp>
      <p:sp>
        <p:nvSpPr>
          <p:cNvPr id="58"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827327" y="86616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p>
            <a:pPr algn="ctr"/>
            <a:r>
              <a:rPr lang="zh-CN" altLang="en-US" sz="2000" b="1" dirty="0">
                <a:latin typeface="微软雅黑" panose="020B0503020204020204" pitchFamily="34" charset="-122"/>
                <a:ea typeface="微软雅黑" panose="020B0503020204020204" pitchFamily="34" charset="-122"/>
              </a:rPr>
              <a:t>实例具体实施步骤</a:t>
            </a:r>
            <a:endParaRPr lang="zh-CN" altLang="en-US" sz="2000" b="1" dirty="0">
              <a:latin typeface="微软雅黑" panose="020B0503020204020204" pitchFamily="34" charset="-122"/>
              <a:ea typeface="微软雅黑" panose="020B0503020204020204" pitchFamily="34" charset="-122"/>
            </a:endParaRPr>
          </a:p>
        </p:txBody>
      </p:sp>
      <p:grpSp>
        <p:nvGrpSpPr>
          <p:cNvPr id="15" name="组合 14"/>
          <p:cNvGrpSpPr/>
          <p:nvPr/>
        </p:nvGrpSpPr>
        <p:grpSpPr>
          <a:xfrm>
            <a:off x="78105" y="3047365"/>
            <a:ext cx="8981440" cy="1604645"/>
            <a:chOff x="123" y="4573"/>
            <a:chExt cx="14385" cy="2654"/>
          </a:xfrm>
        </p:grpSpPr>
        <p:pic>
          <p:nvPicPr>
            <p:cNvPr id="14" name="图片 41"/>
            <p:cNvPicPr>
              <a:picLocks noChangeAspect="1"/>
            </p:cNvPicPr>
            <p:nvPr/>
          </p:nvPicPr>
          <p:blipFill>
            <a:blip r:embed="rId1"/>
            <a:stretch>
              <a:fillRect/>
            </a:stretch>
          </p:blipFill>
          <p:spPr>
            <a:xfrm>
              <a:off x="123" y="4573"/>
              <a:ext cx="3180" cy="2654"/>
            </a:xfrm>
            <a:prstGeom prst="rect">
              <a:avLst/>
            </a:prstGeom>
            <a:ln>
              <a:solidFill>
                <a:schemeClr val="accent1"/>
              </a:solidFill>
            </a:ln>
          </p:spPr>
        </p:pic>
        <p:pic>
          <p:nvPicPr>
            <p:cNvPr id="46" name="图片 46"/>
            <p:cNvPicPr>
              <a:picLocks noChangeAspect="1"/>
            </p:cNvPicPr>
            <p:nvPr/>
          </p:nvPicPr>
          <p:blipFill>
            <a:blip r:embed="rId2"/>
            <a:stretch>
              <a:fillRect/>
            </a:stretch>
          </p:blipFill>
          <p:spPr>
            <a:xfrm>
              <a:off x="3287" y="4573"/>
              <a:ext cx="3076" cy="2653"/>
            </a:xfrm>
            <a:prstGeom prst="rect">
              <a:avLst/>
            </a:prstGeom>
            <a:ln>
              <a:solidFill>
                <a:schemeClr val="accent1"/>
              </a:solidFill>
            </a:ln>
          </p:spPr>
        </p:pic>
        <p:pic>
          <p:nvPicPr>
            <p:cNvPr id="45" name="图片 45"/>
            <p:cNvPicPr>
              <a:picLocks noChangeAspect="1"/>
            </p:cNvPicPr>
            <p:nvPr/>
          </p:nvPicPr>
          <p:blipFill>
            <a:blip r:embed="rId3"/>
            <a:stretch>
              <a:fillRect/>
            </a:stretch>
          </p:blipFill>
          <p:spPr>
            <a:xfrm>
              <a:off x="6269" y="4573"/>
              <a:ext cx="2518" cy="2653"/>
            </a:xfrm>
            <a:prstGeom prst="rect">
              <a:avLst/>
            </a:prstGeom>
            <a:ln>
              <a:solidFill>
                <a:schemeClr val="accent1"/>
              </a:solidFill>
            </a:ln>
          </p:spPr>
        </p:pic>
        <p:pic>
          <p:nvPicPr>
            <p:cNvPr id="47" name="图片 47"/>
            <p:cNvPicPr>
              <a:picLocks noChangeAspect="1"/>
            </p:cNvPicPr>
            <p:nvPr/>
          </p:nvPicPr>
          <p:blipFill>
            <a:blip r:embed="rId4"/>
            <a:stretch>
              <a:fillRect/>
            </a:stretch>
          </p:blipFill>
          <p:spPr>
            <a:xfrm>
              <a:off x="8787" y="4573"/>
              <a:ext cx="2761" cy="2654"/>
            </a:xfrm>
            <a:prstGeom prst="rect">
              <a:avLst/>
            </a:prstGeom>
            <a:ln>
              <a:solidFill>
                <a:schemeClr val="accent1"/>
              </a:solidFill>
            </a:ln>
          </p:spPr>
        </p:pic>
        <p:pic>
          <p:nvPicPr>
            <p:cNvPr id="48" name="图片 48"/>
            <p:cNvPicPr>
              <a:picLocks noChangeAspect="1"/>
            </p:cNvPicPr>
            <p:nvPr/>
          </p:nvPicPr>
          <p:blipFill>
            <a:blip r:embed="rId5"/>
            <a:stretch>
              <a:fillRect/>
            </a:stretch>
          </p:blipFill>
          <p:spPr>
            <a:xfrm>
              <a:off x="11548" y="4573"/>
              <a:ext cx="2960" cy="2655"/>
            </a:xfrm>
            <a:prstGeom prst="rect">
              <a:avLst/>
            </a:prstGeom>
            <a:ln>
              <a:solidFill>
                <a:schemeClr val="accent1"/>
              </a:solidFill>
            </a:ln>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8"/>
                                        </p:tgtEl>
                                        <p:attrNameLst>
                                          <p:attrName>ppt_y</p:attrName>
                                        </p:attrNameLst>
                                      </p:cBhvr>
                                      <p:tavLst>
                                        <p:tav tm="0">
                                          <p:val>
                                            <p:strVal val="#ppt_y"/>
                                          </p:val>
                                        </p:tav>
                                        <p:tav tm="100000">
                                          <p:val>
                                            <p:strVal val="#ppt_y"/>
                                          </p:val>
                                        </p:tav>
                                      </p:tavLst>
                                    </p:anim>
                                    <p:anim calcmode="lin" valueType="num">
                                      <p:cBhvr>
                                        <p:cTn id="9"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8"/>
                                        </p:tgtEl>
                                      </p:cBhvr>
                                    </p:animEffect>
                                  </p:childTnLst>
                                </p:cTn>
                              </p:par>
                            </p:childTnLst>
                          </p:cTn>
                        </p:par>
                        <p:par>
                          <p:cTn id="12" fill="hold">
                            <p:stCondLst>
                              <p:cond delay="649"/>
                            </p:stCondLst>
                            <p:childTnLst>
                              <p:par>
                                <p:cTn id="13" presetID="2" presetClass="entr" presetSubtype="8" fill="hold" grpId="0" nodeType="afterEffect">
                                  <p:stCondLst>
                                    <p:cond delay="0"/>
                                  </p:stCondLst>
                                  <p:childTnLst>
                                    <p:set>
                                      <p:cBhvr>
                                        <p:cTn id="14" dur="indefinite" fill="hold"/>
                                        <p:tgtEl>
                                          <p:spTgt spid="22"/>
                                        </p:tgtEl>
                                        <p:attrNameLst>
                                          <p:attrName>style.visibility</p:attrName>
                                        </p:attrNameLst>
                                      </p:cBhvr>
                                      <p:to>
                                        <p:strVal val="visible"/>
                                      </p:to>
                                    </p:set>
                                    <p:anim calcmode="lin" valueType="num">
                                      <p:cBhvr>
                                        <p:cTn id="15" dur="800" fill="hold"/>
                                        <p:tgtEl>
                                          <p:spTgt spid="22"/>
                                        </p:tgtEl>
                                        <p:attrNameLst>
                                          <p:attrName>ppt_x</p:attrName>
                                        </p:attrNameLst>
                                      </p:cBhvr>
                                      <p:tavLst>
                                        <p:tav tm="0">
                                          <p:val>
                                            <p:strVal val="0-#ppt_w/2"/>
                                          </p:val>
                                        </p:tav>
                                        <p:tav tm="100000">
                                          <p:val>
                                            <p:strVal val="#ppt_x"/>
                                          </p:val>
                                        </p:tav>
                                      </p:tavLst>
                                    </p:anim>
                                    <p:anim calcmode="lin" valueType="num">
                                      <p:cBhvr>
                                        <p:cTn id="16" dur="8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400"/>
                                  </p:stCondLst>
                                  <p:childTnLst>
                                    <p:set>
                                      <p:cBhvr>
                                        <p:cTn id="18" dur="indefinite" fill="hold"/>
                                        <p:tgtEl>
                                          <p:spTgt spid="17"/>
                                        </p:tgtEl>
                                        <p:attrNameLst>
                                          <p:attrName>style.visibility</p:attrName>
                                        </p:attrNameLst>
                                      </p:cBhvr>
                                      <p:to>
                                        <p:strVal val="visible"/>
                                      </p:to>
                                    </p:set>
                                    <p:anim calcmode="lin" valueType="num">
                                      <p:cBhvr>
                                        <p:cTn id="19" dur="800" fill="hold"/>
                                        <p:tgtEl>
                                          <p:spTgt spid="17"/>
                                        </p:tgtEl>
                                        <p:attrNameLst>
                                          <p:attrName>ppt_x</p:attrName>
                                        </p:attrNameLst>
                                      </p:cBhvr>
                                      <p:tavLst>
                                        <p:tav tm="0">
                                          <p:val>
                                            <p:strVal val="0-#ppt_w/2"/>
                                          </p:val>
                                        </p:tav>
                                        <p:tav tm="100000">
                                          <p:val>
                                            <p:strVal val="#ppt_x"/>
                                          </p:val>
                                        </p:tav>
                                      </p:tavLst>
                                    </p:anim>
                                    <p:anim calcmode="lin" valueType="num">
                                      <p:cBhvr>
                                        <p:cTn id="20" dur="8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800"/>
                                  </p:stCondLst>
                                  <p:childTnLst>
                                    <p:set>
                                      <p:cBhvr>
                                        <p:cTn id="22" dur="indefinite" fill="hold"/>
                                        <p:tgtEl>
                                          <p:spTgt spid="12"/>
                                        </p:tgtEl>
                                        <p:attrNameLst>
                                          <p:attrName>style.visibility</p:attrName>
                                        </p:attrNameLst>
                                      </p:cBhvr>
                                      <p:to>
                                        <p:strVal val="visible"/>
                                      </p:to>
                                    </p:set>
                                    <p:anim calcmode="lin" valueType="num">
                                      <p:cBhvr>
                                        <p:cTn id="23" dur="800" fill="hold"/>
                                        <p:tgtEl>
                                          <p:spTgt spid="12"/>
                                        </p:tgtEl>
                                        <p:attrNameLst>
                                          <p:attrName>ppt_x</p:attrName>
                                        </p:attrNameLst>
                                      </p:cBhvr>
                                      <p:tavLst>
                                        <p:tav tm="0">
                                          <p:val>
                                            <p:strVal val="0-#ppt_w/2"/>
                                          </p:val>
                                        </p:tav>
                                        <p:tav tm="100000">
                                          <p:val>
                                            <p:strVal val="#ppt_x"/>
                                          </p:val>
                                        </p:tav>
                                      </p:tavLst>
                                    </p:anim>
                                    <p:anim calcmode="lin" valueType="num">
                                      <p:cBhvr>
                                        <p:cTn id="24" dur="8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200"/>
                                  </p:stCondLst>
                                  <p:childTnLst>
                                    <p:set>
                                      <p:cBhvr>
                                        <p:cTn id="26" dur="indefinite" fill="hold"/>
                                        <p:tgtEl>
                                          <p:spTgt spid="7"/>
                                        </p:tgtEl>
                                        <p:attrNameLst>
                                          <p:attrName>style.visibility</p:attrName>
                                        </p:attrNameLst>
                                      </p:cBhvr>
                                      <p:to>
                                        <p:strVal val="visible"/>
                                      </p:to>
                                    </p:set>
                                    <p:anim calcmode="lin" valueType="num">
                                      <p:cBhvr>
                                        <p:cTn id="27" dur="800" fill="hold"/>
                                        <p:tgtEl>
                                          <p:spTgt spid="7"/>
                                        </p:tgtEl>
                                        <p:attrNameLst>
                                          <p:attrName>ppt_x</p:attrName>
                                        </p:attrNameLst>
                                      </p:cBhvr>
                                      <p:tavLst>
                                        <p:tav tm="0">
                                          <p:val>
                                            <p:strVal val="0-#ppt_w/2"/>
                                          </p:val>
                                        </p:tav>
                                        <p:tav tm="100000">
                                          <p:val>
                                            <p:strVal val="#ppt_x"/>
                                          </p:val>
                                        </p:tav>
                                      </p:tavLst>
                                    </p:anim>
                                    <p:anim calcmode="lin" valueType="num">
                                      <p:cBhvr>
                                        <p:cTn id="28" dur="8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600"/>
                                  </p:stCondLst>
                                  <p:childTnLst>
                                    <p:set>
                                      <p:cBhvr>
                                        <p:cTn id="30" dur="indefinite" fill="hold"/>
                                        <p:tgtEl>
                                          <p:spTgt spid="2"/>
                                        </p:tgtEl>
                                        <p:attrNameLst>
                                          <p:attrName>style.visibility</p:attrName>
                                        </p:attrNameLst>
                                      </p:cBhvr>
                                      <p:to>
                                        <p:strVal val="visible"/>
                                      </p:to>
                                    </p:set>
                                    <p:anim calcmode="lin" valueType="num">
                                      <p:cBhvr>
                                        <p:cTn id="31" dur="800" fill="hold"/>
                                        <p:tgtEl>
                                          <p:spTgt spid="2"/>
                                        </p:tgtEl>
                                        <p:attrNameLst>
                                          <p:attrName>ppt_x</p:attrName>
                                        </p:attrNameLst>
                                      </p:cBhvr>
                                      <p:tavLst>
                                        <p:tav tm="0">
                                          <p:val>
                                            <p:strVal val="0-#ppt_w/2"/>
                                          </p:val>
                                        </p:tav>
                                        <p:tav tm="100000">
                                          <p:val>
                                            <p:strVal val="#ppt_x"/>
                                          </p:val>
                                        </p:tav>
                                      </p:tavLst>
                                    </p:anim>
                                    <p:anim calcmode="lin" valueType="num">
                                      <p:cBhvr>
                                        <p:cTn id="32" dur="8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1649"/>
                            </p:stCondLst>
                            <p:childTnLst>
                              <p:par>
                                <p:cTn id="34" presetID="2" presetClass="entr" presetSubtype="4" fill="hold" grpId="0" nodeType="afterEffect">
                                  <p:stCondLst>
                                    <p:cond delay="0"/>
                                  </p:stCondLst>
                                  <p:childTnLst>
                                    <p:set>
                                      <p:cBhvr>
                                        <p:cTn id="35" dur="indefinite" fill="hold"/>
                                        <p:tgtEl>
                                          <p:spTgt spid="27"/>
                                        </p:tgtEl>
                                        <p:attrNameLst>
                                          <p:attrName>style.visibility</p:attrName>
                                        </p:attrNameLst>
                                      </p:cBhvr>
                                      <p:to>
                                        <p:strVal val="visible"/>
                                      </p:to>
                                    </p:set>
                                    <p:anim calcmode="lin" valueType="num">
                                      <p:cBhvr>
                                        <p:cTn id="36" dur="600" fill="hold"/>
                                        <p:tgtEl>
                                          <p:spTgt spid="27"/>
                                        </p:tgtEl>
                                        <p:attrNameLst>
                                          <p:attrName>ppt_x</p:attrName>
                                        </p:attrNameLst>
                                      </p:cBhvr>
                                      <p:tavLst>
                                        <p:tav tm="0">
                                          <p:val>
                                            <p:strVal val="#ppt_x"/>
                                          </p:val>
                                        </p:tav>
                                        <p:tav tm="100000">
                                          <p:val>
                                            <p:strVal val="#ppt_x"/>
                                          </p:val>
                                        </p:tav>
                                      </p:tavLst>
                                    </p:anim>
                                    <p:anim calcmode="lin" valueType="num">
                                      <p:cBhvr>
                                        <p:cTn id="37" dur="6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indefinite" fill="hold"/>
                                        <p:tgtEl>
                                          <p:spTgt spid="30"/>
                                        </p:tgtEl>
                                        <p:attrNameLst>
                                          <p:attrName>style.visibility</p:attrName>
                                        </p:attrNameLst>
                                      </p:cBhvr>
                                      <p:to>
                                        <p:strVal val="visible"/>
                                      </p:to>
                                    </p:set>
                                    <p:anim calcmode="lin" valueType="num">
                                      <p:cBhvr>
                                        <p:cTn id="40" dur="600" fill="hold"/>
                                        <p:tgtEl>
                                          <p:spTgt spid="30"/>
                                        </p:tgtEl>
                                        <p:attrNameLst>
                                          <p:attrName>ppt_x</p:attrName>
                                        </p:attrNameLst>
                                      </p:cBhvr>
                                      <p:tavLst>
                                        <p:tav tm="0">
                                          <p:val>
                                            <p:strVal val="#ppt_x"/>
                                          </p:val>
                                        </p:tav>
                                        <p:tav tm="100000">
                                          <p:val>
                                            <p:strVal val="#ppt_x"/>
                                          </p:val>
                                        </p:tav>
                                      </p:tavLst>
                                    </p:anim>
                                    <p:anim calcmode="lin" valueType="num">
                                      <p:cBhvr>
                                        <p:cTn id="41" dur="6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indefinite" fill="hold"/>
                                        <p:tgtEl>
                                          <p:spTgt spid="33"/>
                                        </p:tgtEl>
                                        <p:attrNameLst>
                                          <p:attrName>style.visibility</p:attrName>
                                        </p:attrNameLst>
                                      </p:cBhvr>
                                      <p:to>
                                        <p:strVal val="visible"/>
                                      </p:to>
                                    </p:set>
                                    <p:anim calcmode="lin" valueType="num">
                                      <p:cBhvr>
                                        <p:cTn id="44" dur="600" fill="hold"/>
                                        <p:tgtEl>
                                          <p:spTgt spid="33"/>
                                        </p:tgtEl>
                                        <p:attrNameLst>
                                          <p:attrName>ppt_x</p:attrName>
                                        </p:attrNameLst>
                                      </p:cBhvr>
                                      <p:tavLst>
                                        <p:tav tm="0">
                                          <p:val>
                                            <p:strVal val="#ppt_x"/>
                                          </p:val>
                                        </p:tav>
                                        <p:tav tm="100000">
                                          <p:val>
                                            <p:strVal val="#ppt_x"/>
                                          </p:val>
                                        </p:tav>
                                      </p:tavLst>
                                    </p:anim>
                                    <p:anim calcmode="lin" valueType="num">
                                      <p:cBhvr>
                                        <p:cTn id="45" dur="600" fill="hold"/>
                                        <p:tgtEl>
                                          <p:spTgt spid="3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indefinite" fill="hold"/>
                                        <p:tgtEl>
                                          <p:spTgt spid="36"/>
                                        </p:tgtEl>
                                        <p:attrNameLst>
                                          <p:attrName>style.visibility</p:attrName>
                                        </p:attrNameLst>
                                      </p:cBhvr>
                                      <p:to>
                                        <p:strVal val="visible"/>
                                      </p:to>
                                    </p:set>
                                    <p:anim calcmode="lin" valueType="num">
                                      <p:cBhvr>
                                        <p:cTn id="48" dur="600" fill="hold"/>
                                        <p:tgtEl>
                                          <p:spTgt spid="36"/>
                                        </p:tgtEl>
                                        <p:attrNameLst>
                                          <p:attrName>ppt_x</p:attrName>
                                        </p:attrNameLst>
                                      </p:cBhvr>
                                      <p:tavLst>
                                        <p:tav tm="0">
                                          <p:val>
                                            <p:strVal val="#ppt_x"/>
                                          </p:val>
                                        </p:tav>
                                        <p:tav tm="100000">
                                          <p:val>
                                            <p:strVal val="#ppt_x"/>
                                          </p:val>
                                        </p:tav>
                                      </p:tavLst>
                                    </p:anim>
                                    <p:anim calcmode="lin" valueType="num">
                                      <p:cBhvr>
                                        <p:cTn id="49" dur="600" fill="hold"/>
                                        <p:tgtEl>
                                          <p:spTgt spid="3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childTnLst>
                                    <p:set>
                                      <p:cBhvr>
                                        <p:cTn id="51" dur="indefinite" fill="hold"/>
                                        <p:tgtEl>
                                          <p:spTgt spid="39"/>
                                        </p:tgtEl>
                                        <p:attrNameLst>
                                          <p:attrName>style.visibility</p:attrName>
                                        </p:attrNameLst>
                                      </p:cBhvr>
                                      <p:to>
                                        <p:strVal val="visible"/>
                                      </p:to>
                                    </p:set>
                                    <p:anim calcmode="lin" valueType="num">
                                      <p:cBhvr>
                                        <p:cTn id="52" dur="600" fill="hold"/>
                                        <p:tgtEl>
                                          <p:spTgt spid="39"/>
                                        </p:tgtEl>
                                        <p:attrNameLst>
                                          <p:attrName>ppt_x</p:attrName>
                                        </p:attrNameLst>
                                      </p:cBhvr>
                                      <p:tavLst>
                                        <p:tav tm="0">
                                          <p:val>
                                            <p:strVal val="#ppt_x"/>
                                          </p:val>
                                        </p:tav>
                                        <p:tav tm="100000">
                                          <p:val>
                                            <p:strVal val="#ppt_x"/>
                                          </p:val>
                                        </p:tav>
                                      </p:tavLst>
                                    </p:anim>
                                    <p:anim calcmode="lin" valueType="num">
                                      <p:cBhvr>
                                        <p:cTn id="53" dur="600" fill="hold"/>
                                        <p:tgtEl>
                                          <p:spTgt spid="39"/>
                                        </p:tgtEl>
                                        <p:attrNameLst>
                                          <p:attrName>ppt_y</p:attrName>
                                        </p:attrNameLst>
                                      </p:cBhvr>
                                      <p:tavLst>
                                        <p:tav tm="0">
                                          <p:val>
                                            <p:strVal val="1+#ppt_h/2"/>
                                          </p:val>
                                        </p:tav>
                                        <p:tav tm="100000">
                                          <p:val>
                                            <p:strVal val="#ppt_y"/>
                                          </p:val>
                                        </p:tav>
                                      </p:tavLst>
                                    </p:anim>
                                  </p:childTnLst>
                                </p:cTn>
                              </p:par>
                            </p:childTnLst>
                          </p:cTn>
                        </p:par>
                        <p:par>
                          <p:cTn id="54" fill="hold">
                            <p:stCondLst>
                              <p:cond delay="2649"/>
                            </p:stCondLst>
                            <p:childTnLst>
                              <p:par>
                                <p:cTn id="55" presetID="16" presetClass="entr" presetSubtype="37"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arn(outVertical)">
                                      <p:cBhvr>
                                        <p:cTn id="57" dur="500"/>
                                        <p:tgtEl>
                                          <p:spTgt spid="10"/>
                                        </p:tgtEl>
                                      </p:cBhvr>
                                    </p:animEffect>
                                  </p:childTnLst>
                                </p:cTn>
                              </p:par>
                            </p:childTnLst>
                          </p:cTn>
                        </p:par>
                        <p:par>
                          <p:cTn id="58" fill="hold">
                            <p:stCondLst>
                              <p:cond delay="3149"/>
                            </p:stCondLst>
                            <p:childTnLst>
                              <p:par>
                                <p:cTn id="59" presetID="2" presetClass="entr" presetSubtype="4" fill="hold"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dvAuto="0"/>
      <p:bldP spid="7" grpId="0" bldLvl="0" animBg="1" advAuto="0"/>
      <p:bldP spid="12" grpId="0" bldLvl="0" animBg="1" advAuto="0"/>
      <p:bldP spid="17" grpId="0" bldLvl="0" animBg="1" advAuto="0"/>
      <p:bldP spid="22" grpId="0" bldLvl="0" animBg="1" advAuto="0"/>
      <p:bldP spid="27" grpId="0" bldLvl="0" animBg="1" advAuto="0"/>
      <p:bldP spid="30" grpId="0" bldLvl="0" animBg="1" advAuto="0"/>
      <p:bldP spid="33" grpId="0" bldLvl="0" animBg="1" advAuto="0"/>
      <p:bldP spid="36" grpId="0" bldLvl="0" animBg="1" advAuto="0"/>
      <p:bldP spid="39" grpId="0" bldLvl="0" animBg="1" advAuto="0"/>
      <p:bldP spid="58" grpId="0"/>
      <p:bldP spid="10"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01</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83056" y="2260765"/>
            <a:ext cx="5050408" cy="62230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任务一 复制操作</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1042849" y="1500501"/>
            <a:ext cx="1647323" cy="1077093"/>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6" name="Shape 335"/>
            <p:cNvSpPr/>
            <p:nvPr/>
          </p:nvSpPr>
          <p:spPr>
            <a:xfrm>
              <a:off x="1571759" y="1166845"/>
              <a:ext cx="1896532" cy="574040"/>
            </a:xfrm>
            <a:prstGeom prst="rect">
              <a:avLst/>
            </a:prstGeom>
            <a:noFill/>
            <a:ln w="12700" cap="flat">
              <a:noFill/>
              <a:miter lim="400000"/>
            </a:ln>
            <a:effec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绘制切线</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7" name="Group 342"/>
          <p:cNvGrpSpPr/>
          <p:nvPr/>
        </p:nvGrpSpPr>
        <p:grpSpPr>
          <a:xfrm>
            <a:off x="2764603" y="1500501"/>
            <a:ext cx="1647323" cy="1077093"/>
            <a:chOff x="0" y="0"/>
            <a:chExt cx="4392859" cy="2872248"/>
          </a:xfrm>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11" name="Shape 340"/>
            <p:cNvSpPr/>
            <p:nvPr/>
          </p:nvSpPr>
          <p:spPr>
            <a:xfrm>
              <a:off x="1003132" y="1098365"/>
              <a:ext cx="2852436"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用</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相切、相切、半径</a:t>
              </a: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命令</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绘制中间弧</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2" name="Group 347"/>
          <p:cNvGrpSpPr/>
          <p:nvPr/>
        </p:nvGrpSpPr>
        <p:grpSpPr>
          <a:xfrm>
            <a:off x="4521804" y="1500501"/>
            <a:ext cx="1647323" cy="1077093"/>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16" name="Shape 345"/>
            <p:cNvSpPr/>
            <p:nvPr/>
          </p:nvSpPr>
          <p:spPr>
            <a:xfrm>
              <a:off x="895194" y="1098365"/>
              <a:ext cx="2972476"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用偏移命令</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确定圆心</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7" name="Group 352"/>
          <p:cNvGrpSpPr/>
          <p:nvPr/>
        </p:nvGrpSpPr>
        <p:grpSpPr>
          <a:xfrm>
            <a:off x="6338649" y="1500501"/>
            <a:ext cx="1647322" cy="1077093"/>
            <a:chOff x="0" y="0"/>
            <a:chExt cx="4392859" cy="2872248"/>
          </a:xfrm>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用缩放命令</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a:p>
              <a:pPr algn="ct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2</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倍放大</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27" name="Group 360"/>
          <p:cNvGrpSpPr/>
          <p:nvPr/>
        </p:nvGrpSpPr>
        <p:grpSpPr>
          <a:xfrm>
            <a:off x="1707024" y="2423657"/>
            <a:ext cx="318973" cy="318973"/>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sz="1800">
                <a:solidFill>
                  <a:schemeClr val="bg1"/>
                </a:solidFill>
                <a:latin typeface="Arial" panose="020B0604020202020204" pitchFamily="34" charset="0"/>
                <a:cs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lang="en-US" sz="1200">
                  <a:solidFill>
                    <a:schemeClr val="bg1"/>
                  </a:solidFill>
                  <a:latin typeface="Arial" panose="020B0604020202020204" pitchFamily="34" charset="0"/>
                  <a:cs typeface="Arial" panose="020B0604020202020204" pitchFamily="34" charset="0"/>
                </a:rPr>
                <a:t>6</a:t>
              </a:r>
              <a:endParaRPr lang="en-US" sz="1200">
                <a:solidFill>
                  <a:schemeClr val="bg1"/>
                </a:solidFill>
                <a:latin typeface="Arial" panose="020B0604020202020204" pitchFamily="34" charset="0"/>
                <a:cs typeface="Arial" panose="020B0604020202020204" pitchFamily="34" charset="0"/>
              </a:endParaRPr>
            </a:p>
          </p:txBody>
        </p:sp>
      </p:grpSp>
      <p:grpSp>
        <p:nvGrpSpPr>
          <p:cNvPr id="30" name="Group 363"/>
          <p:cNvGrpSpPr/>
          <p:nvPr/>
        </p:nvGrpSpPr>
        <p:grpSpPr>
          <a:xfrm>
            <a:off x="3431806" y="2423657"/>
            <a:ext cx="318973" cy="318973"/>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sz="1800">
                <a:latin typeface="Arial" panose="020B0604020202020204" pitchFamily="34" charset="0"/>
                <a:cs typeface="Arial" panose="020B0604020202020204" pitchFamily="34" charset="0"/>
              </a:endParaRPr>
            </a:p>
          </p:txBody>
        </p:sp>
        <p:sp>
          <p:nvSpPr>
            <p:cNvPr id="32" name="Shape 362"/>
            <p:cNvSpPr/>
            <p:nvPr/>
          </p:nvSpPr>
          <p:spPr>
            <a:xfrm>
              <a:off x="311484" y="179764"/>
              <a:ext cx="225213" cy="491066"/>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lang="en-US" sz="1200">
                  <a:latin typeface="Arial" panose="020B0604020202020204" pitchFamily="34" charset="0"/>
                  <a:cs typeface="Arial" panose="020B0604020202020204" pitchFamily="34" charset="0"/>
                </a:rPr>
                <a:t>7</a:t>
              </a:r>
              <a:endParaRPr lang="en-US" sz="1200">
                <a:latin typeface="Arial" panose="020B0604020202020204" pitchFamily="34" charset="0"/>
                <a:cs typeface="Arial" panose="020B0604020202020204" pitchFamily="34" charset="0"/>
              </a:endParaRPr>
            </a:p>
          </p:txBody>
        </p:sp>
      </p:grpSp>
      <p:grpSp>
        <p:nvGrpSpPr>
          <p:cNvPr id="33" name="Group 366"/>
          <p:cNvGrpSpPr/>
          <p:nvPr/>
        </p:nvGrpSpPr>
        <p:grpSpPr>
          <a:xfrm>
            <a:off x="5185979" y="2423657"/>
            <a:ext cx="318973" cy="318973"/>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sz="1800">
                <a:solidFill>
                  <a:schemeClr val="bg1"/>
                </a:solidFill>
                <a:latin typeface="Arial" panose="020B0604020202020204" pitchFamily="34" charset="0"/>
                <a:cs typeface="Arial" panose="020B0604020202020204" pitchFamily="34" charset="0"/>
              </a:endParaRPr>
            </a:p>
          </p:txBody>
        </p:sp>
        <p:sp>
          <p:nvSpPr>
            <p:cNvPr id="35" name="Shape 365"/>
            <p:cNvSpPr/>
            <p:nvPr/>
          </p:nvSpPr>
          <p:spPr>
            <a:xfrm>
              <a:off x="311484" y="179764"/>
              <a:ext cx="225213" cy="491066"/>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lang="en-US" sz="1200">
                  <a:solidFill>
                    <a:schemeClr val="bg1"/>
                  </a:solidFill>
                  <a:latin typeface="Arial" panose="020B0604020202020204" pitchFamily="34" charset="0"/>
                  <a:cs typeface="Arial" panose="020B0604020202020204" pitchFamily="34" charset="0"/>
                </a:rPr>
                <a:t>8</a:t>
              </a:r>
              <a:endParaRPr lang="en-US" sz="1200">
                <a:solidFill>
                  <a:schemeClr val="bg1"/>
                </a:solidFill>
                <a:latin typeface="Arial" panose="020B0604020202020204" pitchFamily="34" charset="0"/>
                <a:cs typeface="Arial" panose="020B0604020202020204" pitchFamily="34" charset="0"/>
              </a:endParaRPr>
            </a:p>
          </p:txBody>
        </p:sp>
      </p:grpSp>
      <p:grpSp>
        <p:nvGrpSpPr>
          <p:cNvPr id="36" name="Group 369"/>
          <p:cNvGrpSpPr/>
          <p:nvPr/>
        </p:nvGrpSpPr>
        <p:grpSpPr>
          <a:xfrm>
            <a:off x="7002823" y="2423657"/>
            <a:ext cx="318973" cy="318973"/>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sz="1800">
                <a:latin typeface="Arial" panose="020B0604020202020204" pitchFamily="34" charset="0"/>
                <a:cs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lang="en-US" sz="1200">
                  <a:latin typeface="Arial" panose="020B0604020202020204" pitchFamily="34" charset="0"/>
                  <a:cs typeface="Arial" panose="020B0604020202020204" pitchFamily="34" charset="0"/>
                </a:rPr>
                <a:t>9</a:t>
              </a:r>
              <a:endParaRPr lang="en-US" sz="1200">
                <a:latin typeface="Arial" panose="020B0604020202020204" pitchFamily="34" charset="0"/>
                <a:cs typeface="Arial" panose="020B0604020202020204" pitchFamily="34" charset="0"/>
              </a:endParaRPr>
            </a:p>
          </p:txBody>
        </p:sp>
      </p:grpSp>
      <p:sp>
        <p:nvSpPr>
          <p:cNvPr id="58"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827327" y="86616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p>
            <a:pPr algn="ctr"/>
            <a:r>
              <a:rPr lang="zh-CN" altLang="en-US" sz="2000" b="1" dirty="0">
                <a:latin typeface="微软雅黑" panose="020B0503020204020204" pitchFamily="34" charset="-122"/>
                <a:ea typeface="微软雅黑" panose="020B0503020204020204" pitchFamily="34" charset="-122"/>
              </a:rPr>
              <a:t>实例具体实施步骤</a:t>
            </a:r>
            <a:endParaRPr lang="zh-CN" altLang="en-US" sz="2000" b="1"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368935" y="3134360"/>
            <a:ext cx="8322310" cy="1365250"/>
            <a:chOff x="129" y="4936"/>
            <a:chExt cx="13106" cy="2150"/>
          </a:xfrm>
        </p:grpSpPr>
        <p:pic>
          <p:nvPicPr>
            <p:cNvPr id="51" name="图片 51"/>
            <p:cNvPicPr>
              <a:picLocks noChangeAspect="1"/>
            </p:cNvPicPr>
            <p:nvPr/>
          </p:nvPicPr>
          <p:blipFill>
            <a:blip r:embed="rId1"/>
            <a:stretch>
              <a:fillRect/>
            </a:stretch>
          </p:blipFill>
          <p:spPr>
            <a:xfrm>
              <a:off x="129" y="4936"/>
              <a:ext cx="3094" cy="2151"/>
            </a:xfrm>
            <a:prstGeom prst="rect">
              <a:avLst/>
            </a:prstGeom>
            <a:ln>
              <a:solidFill>
                <a:schemeClr val="accent1"/>
              </a:solidFill>
            </a:ln>
          </p:spPr>
        </p:pic>
        <p:pic>
          <p:nvPicPr>
            <p:cNvPr id="53" name="图片 53"/>
            <p:cNvPicPr>
              <a:picLocks noChangeAspect="1"/>
            </p:cNvPicPr>
            <p:nvPr/>
          </p:nvPicPr>
          <p:blipFill>
            <a:blip r:embed="rId2"/>
            <a:stretch>
              <a:fillRect/>
            </a:stretch>
          </p:blipFill>
          <p:spPr>
            <a:xfrm>
              <a:off x="3223" y="4936"/>
              <a:ext cx="2933" cy="2150"/>
            </a:xfrm>
            <a:prstGeom prst="rect">
              <a:avLst/>
            </a:prstGeom>
            <a:ln>
              <a:solidFill>
                <a:schemeClr val="accent1"/>
              </a:solidFill>
            </a:ln>
          </p:spPr>
        </p:pic>
        <p:pic>
          <p:nvPicPr>
            <p:cNvPr id="54" name="图片 54"/>
            <p:cNvPicPr>
              <a:picLocks noChangeAspect="1"/>
            </p:cNvPicPr>
            <p:nvPr/>
          </p:nvPicPr>
          <p:blipFill>
            <a:blip r:embed="rId3"/>
            <a:stretch>
              <a:fillRect/>
            </a:stretch>
          </p:blipFill>
          <p:spPr>
            <a:xfrm>
              <a:off x="6156" y="4936"/>
              <a:ext cx="3778" cy="2150"/>
            </a:xfrm>
            <a:prstGeom prst="rect">
              <a:avLst/>
            </a:prstGeom>
            <a:ln>
              <a:solidFill>
                <a:schemeClr val="accent1"/>
              </a:solidFill>
            </a:ln>
          </p:spPr>
        </p:pic>
        <p:pic>
          <p:nvPicPr>
            <p:cNvPr id="4" name="图片 3"/>
            <p:cNvPicPr>
              <a:picLocks noChangeAspect="1"/>
            </p:cNvPicPr>
            <p:nvPr/>
          </p:nvPicPr>
          <p:blipFill>
            <a:blip r:embed="rId4"/>
            <a:stretch>
              <a:fillRect/>
            </a:stretch>
          </p:blipFill>
          <p:spPr>
            <a:xfrm>
              <a:off x="9951" y="4936"/>
              <a:ext cx="3284" cy="2148"/>
            </a:xfrm>
            <a:prstGeom prst="rect">
              <a:avLst/>
            </a:prstGeom>
            <a:ln>
              <a:solidFill>
                <a:schemeClr val="accent1"/>
              </a:solidFill>
            </a:ln>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8"/>
                                        </p:tgtEl>
                                        <p:attrNameLst>
                                          <p:attrName>ppt_y</p:attrName>
                                        </p:attrNameLst>
                                      </p:cBhvr>
                                      <p:tavLst>
                                        <p:tav tm="0">
                                          <p:val>
                                            <p:strVal val="#ppt_y"/>
                                          </p:val>
                                        </p:tav>
                                        <p:tav tm="100000">
                                          <p:val>
                                            <p:strVal val="#ppt_y"/>
                                          </p:val>
                                        </p:tav>
                                      </p:tavLst>
                                    </p:anim>
                                    <p:anim calcmode="lin" valueType="num">
                                      <p:cBhvr>
                                        <p:cTn id="9"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8"/>
                                        </p:tgtEl>
                                      </p:cBhvr>
                                    </p:animEffect>
                                  </p:childTnLst>
                                </p:cTn>
                              </p:par>
                              <p:par>
                                <p:cTn id="12" presetID="2" presetClass="entr" presetSubtype="8" fill="hold" grpId="0" nodeType="withEffect">
                                  <p:stCondLst>
                                    <p:cond delay="400"/>
                                  </p:stCondLst>
                                  <p:childTnLst>
                                    <p:set>
                                      <p:cBhvr>
                                        <p:cTn id="13" dur="indefinite" fill="hold"/>
                                        <p:tgtEl>
                                          <p:spTgt spid="17"/>
                                        </p:tgtEl>
                                        <p:attrNameLst>
                                          <p:attrName>style.visibility</p:attrName>
                                        </p:attrNameLst>
                                      </p:cBhvr>
                                      <p:to>
                                        <p:strVal val="visible"/>
                                      </p:to>
                                    </p:set>
                                    <p:anim calcmode="lin" valueType="num">
                                      <p:cBhvr>
                                        <p:cTn id="14" dur="800" fill="hold"/>
                                        <p:tgtEl>
                                          <p:spTgt spid="17"/>
                                        </p:tgtEl>
                                        <p:attrNameLst>
                                          <p:attrName>ppt_x</p:attrName>
                                        </p:attrNameLst>
                                      </p:cBhvr>
                                      <p:tavLst>
                                        <p:tav tm="0">
                                          <p:val>
                                            <p:strVal val="0-#ppt_w/2"/>
                                          </p:val>
                                        </p:tav>
                                        <p:tav tm="100000">
                                          <p:val>
                                            <p:strVal val="#ppt_x"/>
                                          </p:val>
                                        </p:tav>
                                      </p:tavLst>
                                    </p:anim>
                                    <p:anim calcmode="lin" valueType="num">
                                      <p:cBhvr>
                                        <p:cTn id="15" dur="800" fill="hold"/>
                                        <p:tgtEl>
                                          <p:spTgt spid="17"/>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800"/>
                                  </p:stCondLst>
                                  <p:childTnLst>
                                    <p:set>
                                      <p:cBhvr>
                                        <p:cTn id="17" dur="indefinite" fill="hold"/>
                                        <p:tgtEl>
                                          <p:spTgt spid="12"/>
                                        </p:tgtEl>
                                        <p:attrNameLst>
                                          <p:attrName>style.visibility</p:attrName>
                                        </p:attrNameLst>
                                      </p:cBhvr>
                                      <p:to>
                                        <p:strVal val="visible"/>
                                      </p:to>
                                    </p:set>
                                    <p:anim calcmode="lin" valueType="num">
                                      <p:cBhvr>
                                        <p:cTn id="18" dur="800" fill="hold"/>
                                        <p:tgtEl>
                                          <p:spTgt spid="12"/>
                                        </p:tgtEl>
                                        <p:attrNameLst>
                                          <p:attrName>ppt_x</p:attrName>
                                        </p:attrNameLst>
                                      </p:cBhvr>
                                      <p:tavLst>
                                        <p:tav tm="0">
                                          <p:val>
                                            <p:strVal val="0-#ppt_w/2"/>
                                          </p:val>
                                        </p:tav>
                                        <p:tav tm="100000">
                                          <p:val>
                                            <p:strVal val="#ppt_x"/>
                                          </p:val>
                                        </p:tav>
                                      </p:tavLst>
                                    </p:anim>
                                    <p:anim calcmode="lin" valueType="num">
                                      <p:cBhvr>
                                        <p:cTn id="19" dur="800" fill="hold"/>
                                        <p:tgtEl>
                                          <p:spTgt spid="12"/>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1200"/>
                                  </p:stCondLst>
                                  <p:childTnLst>
                                    <p:set>
                                      <p:cBhvr>
                                        <p:cTn id="21" dur="indefinite" fill="hold"/>
                                        <p:tgtEl>
                                          <p:spTgt spid="7"/>
                                        </p:tgtEl>
                                        <p:attrNameLst>
                                          <p:attrName>style.visibility</p:attrName>
                                        </p:attrNameLst>
                                      </p:cBhvr>
                                      <p:to>
                                        <p:strVal val="visible"/>
                                      </p:to>
                                    </p:set>
                                    <p:anim calcmode="lin" valueType="num">
                                      <p:cBhvr>
                                        <p:cTn id="22" dur="800" fill="hold"/>
                                        <p:tgtEl>
                                          <p:spTgt spid="7"/>
                                        </p:tgtEl>
                                        <p:attrNameLst>
                                          <p:attrName>ppt_x</p:attrName>
                                        </p:attrNameLst>
                                      </p:cBhvr>
                                      <p:tavLst>
                                        <p:tav tm="0">
                                          <p:val>
                                            <p:strVal val="0-#ppt_w/2"/>
                                          </p:val>
                                        </p:tav>
                                        <p:tav tm="100000">
                                          <p:val>
                                            <p:strVal val="#ppt_x"/>
                                          </p:val>
                                        </p:tav>
                                      </p:tavLst>
                                    </p:anim>
                                    <p:anim calcmode="lin" valueType="num">
                                      <p:cBhvr>
                                        <p:cTn id="23" dur="8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1600"/>
                                  </p:stCondLst>
                                  <p:childTnLst>
                                    <p:set>
                                      <p:cBhvr>
                                        <p:cTn id="25" dur="indefinite" fill="hold"/>
                                        <p:tgtEl>
                                          <p:spTgt spid="2"/>
                                        </p:tgtEl>
                                        <p:attrNameLst>
                                          <p:attrName>style.visibility</p:attrName>
                                        </p:attrNameLst>
                                      </p:cBhvr>
                                      <p:to>
                                        <p:strVal val="visible"/>
                                      </p:to>
                                    </p:set>
                                    <p:anim calcmode="lin" valueType="num">
                                      <p:cBhvr>
                                        <p:cTn id="26" dur="800" fill="hold"/>
                                        <p:tgtEl>
                                          <p:spTgt spid="2"/>
                                        </p:tgtEl>
                                        <p:attrNameLst>
                                          <p:attrName>ppt_x</p:attrName>
                                        </p:attrNameLst>
                                      </p:cBhvr>
                                      <p:tavLst>
                                        <p:tav tm="0">
                                          <p:val>
                                            <p:strVal val="0-#ppt_w/2"/>
                                          </p:val>
                                        </p:tav>
                                        <p:tav tm="100000">
                                          <p:val>
                                            <p:strVal val="#ppt_x"/>
                                          </p:val>
                                        </p:tav>
                                      </p:tavLst>
                                    </p:anim>
                                    <p:anim calcmode="lin" valueType="num">
                                      <p:cBhvr>
                                        <p:cTn id="27" dur="8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2400"/>
                            </p:stCondLst>
                            <p:childTnLst>
                              <p:par>
                                <p:cTn id="29" presetID="2" presetClass="entr" presetSubtype="4" fill="hold" grpId="0" nodeType="afterEffect">
                                  <p:stCondLst>
                                    <p:cond delay="0"/>
                                  </p:stCondLst>
                                  <p:childTnLst>
                                    <p:set>
                                      <p:cBhvr>
                                        <p:cTn id="30" dur="indefinite" fill="hold"/>
                                        <p:tgtEl>
                                          <p:spTgt spid="27"/>
                                        </p:tgtEl>
                                        <p:attrNameLst>
                                          <p:attrName>style.visibility</p:attrName>
                                        </p:attrNameLst>
                                      </p:cBhvr>
                                      <p:to>
                                        <p:strVal val="visible"/>
                                      </p:to>
                                    </p:set>
                                    <p:anim calcmode="lin" valueType="num">
                                      <p:cBhvr>
                                        <p:cTn id="31" dur="600" fill="hold"/>
                                        <p:tgtEl>
                                          <p:spTgt spid="27"/>
                                        </p:tgtEl>
                                        <p:attrNameLst>
                                          <p:attrName>ppt_x</p:attrName>
                                        </p:attrNameLst>
                                      </p:cBhvr>
                                      <p:tavLst>
                                        <p:tav tm="0">
                                          <p:val>
                                            <p:strVal val="#ppt_x"/>
                                          </p:val>
                                        </p:tav>
                                        <p:tav tm="100000">
                                          <p:val>
                                            <p:strVal val="#ppt_x"/>
                                          </p:val>
                                        </p:tav>
                                      </p:tavLst>
                                    </p:anim>
                                    <p:anim calcmode="lin" valueType="num">
                                      <p:cBhvr>
                                        <p:cTn id="32" dur="6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indefinite" fill="hold"/>
                                        <p:tgtEl>
                                          <p:spTgt spid="30"/>
                                        </p:tgtEl>
                                        <p:attrNameLst>
                                          <p:attrName>style.visibility</p:attrName>
                                        </p:attrNameLst>
                                      </p:cBhvr>
                                      <p:to>
                                        <p:strVal val="visible"/>
                                      </p:to>
                                    </p:set>
                                    <p:anim calcmode="lin" valueType="num">
                                      <p:cBhvr>
                                        <p:cTn id="35" dur="600" fill="hold"/>
                                        <p:tgtEl>
                                          <p:spTgt spid="30"/>
                                        </p:tgtEl>
                                        <p:attrNameLst>
                                          <p:attrName>ppt_x</p:attrName>
                                        </p:attrNameLst>
                                      </p:cBhvr>
                                      <p:tavLst>
                                        <p:tav tm="0">
                                          <p:val>
                                            <p:strVal val="#ppt_x"/>
                                          </p:val>
                                        </p:tav>
                                        <p:tav tm="100000">
                                          <p:val>
                                            <p:strVal val="#ppt_x"/>
                                          </p:val>
                                        </p:tav>
                                      </p:tavLst>
                                    </p:anim>
                                    <p:anim calcmode="lin" valueType="num">
                                      <p:cBhvr>
                                        <p:cTn id="36" dur="600" fill="hold"/>
                                        <p:tgtEl>
                                          <p:spTgt spid="3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indefinite" fill="hold"/>
                                        <p:tgtEl>
                                          <p:spTgt spid="33"/>
                                        </p:tgtEl>
                                        <p:attrNameLst>
                                          <p:attrName>style.visibility</p:attrName>
                                        </p:attrNameLst>
                                      </p:cBhvr>
                                      <p:to>
                                        <p:strVal val="visible"/>
                                      </p:to>
                                    </p:set>
                                    <p:anim calcmode="lin" valueType="num">
                                      <p:cBhvr>
                                        <p:cTn id="39" dur="600" fill="hold"/>
                                        <p:tgtEl>
                                          <p:spTgt spid="33"/>
                                        </p:tgtEl>
                                        <p:attrNameLst>
                                          <p:attrName>ppt_x</p:attrName>
                                        </p:attrNameLst>
                                      </p:cBhvr>
                                      <p:tavLst>
                                        <p:tav tm="0">
                                          <p:val>
                                            <p:strVal val="#ppt_x"/>
                                          </p:val>
                                        </p:tav>
                                        <p:tav tm="100000">
                                          <p:val>
                                            <p:strVal val="#ppt_x"/>
                                          </p:val>
                                        </p:tav>
                                      </p:tavLst>
                                    </p:anim>
                                    <p:anim calcmode="lin" valueType="num">
                                      <p:cBhvr>
                                        <p:cTn id="40" dur="600" fill="hold"/>
                                        <p:tgtEl>
                                          <p:spTgt spid="3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600"/>
                                  </p:stCondLst>
                                  <p:childTnLst>
                                    <p:set>
                                      <p:cBhvr>
                                        <p:cTn id="42" dur="indefinite" fill="hold"/>
                                        <p:tgtEl>
                                          <p:spTgt spid="36"/>
                                        </p:tgtEl>
                                        <p:attrNameLst>
                                          <p:attrName>style.visibility</p:attrName>
                                        </p:attrNameLst>
                                      </p:cBhvr>
                                      <p:to>
                                        <p:strVal val="visible"/>
                                      </p:to>
                                    </p:set>
                                    <p:anim calcmode="lin" valueType="num">
                                      <p:cBhvr>
                                        <p:cTn id="43" dur="600" fill="hold"/>
                                        <p:tgtEl>
                                          <p:spTgt spid="36"/>
                                        </p:tgtEl>
                                        <p:attrNameLst>
                                          <p:attrName>ppt_x</p:attrName>
                                        </p:attrNameLst>
                                      </p:cBhvr>
                                      <p:tavLst>
                                        <p:tav tm="0">
                                          <p:val>
                                            <p:strVal val="#ppt_x"/>
                                          </p:val>
                                        </p:tav>
                                        <p:tav tm="100000">
                                          <p:val>
                                            <p:strVal val="#ppt_x"/>
                                          </p:val>
                                        </p:tav>
                                      </p:tavLst>
                                    </p:anim>
                                    <p:anim calcmode="lin" valueType="num">
                                      <p:cBhvr>
                                        <p:cTn id="44" dur="600" fill="hold"/>
                                        <p:tgtEl>
                                          <p:spTgt spid="36"/>
                                        </p:tgtEl>
                                        <p:attrNameLst>
                                          <p:attrName>ppt_y</p:attrName>
                                        </p:attrNameLst>
                                      </p:cBhvr>
                                      <p:tavLst>
                                        <p:tav tm="0">
                                          <p:val>
                                            <p:strVal val="1+#ppt_h/2"/>
                                          </p:val>
                                        </p:tav>
                                        <p:tav tm="100000">
                                          <p:val>
                                            <p:strVal val="#ppt_y"/>
                                          </p:val>
                                        </p:tav>
                                      </p:tavLst>
                                    </p:anim>
                                  </p:childTnLst>
                                </p:cTn>
                              </p:par>
                            </p:childTnLst>
                          </p:cTn>
                        </p:par>
                        <p:par>
                          <p:cTn id="45" fill="hold">
                            <p:stCondLst>
                              <p:cond delay="3400"/>
                            </p:stCondLst>
                            <p:childTnLst>
                              <p:par>
                                <p:cTn id="46" presetID="16" presetClass="entr" presetSubtype="37"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barn(outVertical)">
                                      <p:cBhvr>
                                        <p:cTn id="48" dur="500"/>
                                        <p:tgtEl>
                                          <p:spTgt spid="10"/>
                                        </p:tgtEl>
                                      </p:cBhvr>
                                    </p:animEffect>
                                  </p:childTnLst>
                                </p:cTn>
                              </p:par>
                            </p:childTnLst>
                          </p:cTn>
                        </p:par>
                        <p:par>
                          <p:cTn id="49" fill="hold">
                            <p:stCondLst>
                              <p:cond delay="3900"/>
                            </p:stCondLst>
                            <p:childTnLst>
                              <p:par>
                                <p:cTn id="50" presetID="2" presetClass="entr" presetSubtype="4"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fill="hold"/>
                                        <p:tgtEl>
                                          <p:spTgt spid="5"/>
                                        </p:tgtEl>
                                        <p:attrNameLst>
                                          <p:attrName>ppt_x</p:attrName>
                                        </p:attrNameLst>
                                      </p:cBhvr>
                                      <p:tavLst>
                                        <p:tav tm="0">
                                          <p:val>
                                            <p:strVal val="#ppt_x"/>
                                          </p:val>
                                        </p:tav>
                                        <p:tav tm="100000">
                                          <p:val>
                                            <p:strVal val="#ppt_x"/>
                                          </p:val>
                                        </p:tav>
                                      </p:tavLst>
                                    </p:anim>
                                    <p:anim calcmode="lin" valueType="num">
                                      <p:cBhvr additive="base">
                                        <p:cTn id="5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dvAuto="0"/>
      <p:bldP spid="7" grpId="0" bldLvl="0" animBg="1" advAuto="0"/>
      <p:bldP spid="12" grpId="0" bldLvl="0" animBg="1" advAuto="0"/>
      <p:bldP spid="17" grpId="0" bldLvl="0" animBg="1" advAuto="0"/>
      <p:bldP spid="27" grpId="0" bldLvl="0" animBg="1" advAuto="0"/>
      <p:bldP spid="30" grpId="0" bldLvl="0" animBg="1" advAuto="0"/>
      <p:bldP spid="33" grpId="0" bldLvl="0" animBg="1" advAuto="0"/>
      <p:bldP spid="36" grpId="0" bldLvl="0" animBg="1" advAuto="0"/>
      <p:bldP spid="58" grpId="0"/>
      <p:bldP spid="10"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549910" y="784860"/>
            <a:ext cx="8061960" cy="777240"/>
          </a:xfrm>
          <a:prstGeom prst="rect">
            <a:avLst/>
          </a:prstGeom>
          <a:ln w="3175">
            <a:solidFill>
              <a:srgbClr val="3992DB"/>
            </a:solidFill>
          </a:ln>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本任务主要采取线上教学平台学生互评，教师按照任务评价标准考核相结合的方式进行考核评价。</a:t>
            </a:r>
            <a:endPar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Down Arrow 15"/>
          <p:cNvSpPr/>
          <p:nvPr/>
        </p:nvSpPr>
        <p:spPr>
          <a:xfrm>
            <a:off x="62708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62708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763925"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Text Placeholder 4"/>
          <p:cNvSpPr txBox="1"/>
          <p:nvPr/>
        </p:nvSpPr>
        <p:spPr>
          <a:xfrm>
            <a:off x="789961"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bg1"/>
                </a:solidFill>
                <a:latin typeface="微软雅黑" panose="020B0503020204020204" pitchFamily="34" charset="-122"/>
                <a:ea typeface="微软雅黑" panose="020B0503020204020204" pitchFamily="34" charset="-122"/>
                <a:cs typeface="Lato Regular"/>
              </a:rPr>
              <a:t>学生在线上教学平台互评</a:t>
            </a:r>
            <a:endParaRPr lang="zh-CN" altLang="en-US" sz="18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8" name="Down Arrow 91"/>
          <p:cNvSpPr/>
          <p:nvPr/>
        </p:nvSpPr>
        <p:spPr>
          <a:xfrm>
            <a:off x="197001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197001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210685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Text Placeholder 4"/>
          <p:cNvSpPr txBox="1"/>
          <p:nvPr/>
        </p:nvSpPr>
        <p:spPr>
          <a:xfrm>
            <a:off x="2132892"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新建</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图层</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3" name="Down Arrow 96"/>
          <p:cNvSpPr/>
          <p:nvPr/>
        </p:nvSpPr>
        <p:spPr>
          <a:xfrm>
            <a:off x="3306518"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306518"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p:nvPr/>
        </p:nvSpPr>
        <p:spPr>
          <a:xfrm>
            <a:off x="3443362"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Text Placeholder 4"/>
          <p:cNvSpPr txBox="1"/>
          <p:nvPr/>
        </p:nvSpPr>
        <p:spPr>
          <a:xfrm>
            <a:off x="3469398"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bg1"/>
                </a:solidFill>
                <a:latin typeface="微软雅黑" panose="020B0503020204020204" pitchFamily="34" charset="-122"/>
                <a:ea typeface="微软雅黑" panose="020B0503020204020204" pitchFamily="34" charset="-122"/>
                <a:cs typeface="Lato Regular"/>
              </a:rPr>
              <a:t>尺寸分析准确</a:t>
            </a:r>
            <a:endParaRPr lang="zh-CN" altLang="en-US" sz="18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8" name="Down Arrow 101"/>
          <p:cNvSpPr/>
          <p:nvPr/>
        </p:nvSpPr>
        <p:spPr>
          <a:xfrm>
            <a:off x="4655874"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4655874"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p:nvPr/>
        </p:nvSpPr>
        <p:spPr>
          <a:xfrm>
            <a:off x="4792719"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Text Placeholder 4"/>
          <p:cNvSpPr txBox="1"/>
          <p:nvPr/>
        </p:nvSpPr>
        <p:spPr>
          <a:xfrm>
            <a:off x="4886325" y="2657475"/>
            <a:ext cx="806450" cy="24130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线段分析准确</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3" name="Down Arrow 106"/>
          <p:cNvSpPr/>
          <p:nvPr/>
        </p:nvSpPr>
        <p:spPr>
          <a:xfrm>
            <a:off x="601285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00523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p:nvPr/>
        </p:nvSpPr>
        <p:spPr>
          <a:xfrm>
            <a:off x="6142076"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40%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6" name="Text Placeholder 4"/>
          <p:cNvSpPr txBox="1"/>
          <p:nvPr/>
        </p:nvSpPr>
        <p:spPr>
          <a:xfrm>
            <a:off x="6168110"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bg1"/>
                </a:solidFill>
                <a:latin typeface="微软雅黑" panose="020B0503020204020204" pitchFamily="34" charset="-122"/>
                <a:ea typeface="微软雅黑" panose="020B0503020204020204" pitchFamily="34" charset="-122"/>
                <a:cs typeface="Lato Regular"/>
              </a:rPr>
              <a:t>准确应用相关命令绘制图形</a:t>
            </a:r>
            <a:endParaRPr lang="zh-CN" altLang="en-US" sz="18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8" name="Down Arrow 111"/>
          <p:cNvSpPr/>
          <p:nvPr/>
        </p:nvSpPr>
        <p:spPr>
          <a:xfrm>
            <a:off x="7361013"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9" name="Rectangle 112"/>
          <p:cNvSpPr/>
          <p:nvPr/>
        </p:nvSpPr>
        <p:spPr>
          <a:xfrm>
            <a:off x="7361013"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30" name="Text Placeholder 4"/>
          <p:cNvSpPr txBox="1"/>
          <p:nvPr/>
        </p:nvSpPr>
        <p:spPr>
          <a:xfrm>
            <a:off x="749785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31" name="Text Placeholder 4"/>
          <p:cNvSpPr txBox="1"/>
          <p:nvPr/>
        </p:nvSpPr>
        <p:spPr>
          <a:xfrm>
            <a:off x="7425690" y="2657475"/>
            <a:ext cx="1115060" cy="24130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按要求正确的路径保存，按时上交作品</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5" name="矩形 34"/>
          <p:cNvSpPr/>
          <p:nvPr/>
        </p:nvSpPr>
        <p:spPr>
          <a:xfrm>
            <a:off x="2586990" y="4645025"/>
            <a:ext cx="5466715" cy="3479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p>
            <a:pPr algn="ctr"/>
            <a:r>
              <a:rPr lang="zh-CN" altLang="en-US" sz="2000" b="1" dirty="0">
                <a:latin typeface="微软雅黑" panose="020B0503020204020204" pitchFamily="34" charset="-122"/>
                <a:ea typeface="微软雅黑" panose="020B0503020204020204" pitchFamily="34" charset="-122"/>
              </a:rPr>
              <a:t>教师</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按照评价标准</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考核评价</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1649"/>
                            </p:stCondLst>
                            <p:childTnLst>
                              <p:par>
                                <p:cTn id="38" presetID="5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2149"/>
                            </p:stCondLst>
                            <p:childTnLst>
                              <p:par>
                                <p:cTn id="59" presetID="53" presetClass="entr" presetSubtype="16"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fltVal val="0"/>
                                          </p:val>
                                        </p:tav>
                                        <p:tav tm="100000">
                                          <p:val>
                                            <p:strVal val="#ppt_h"/>
                                          </p:val>
                                        </p:tav>
                                      </p:tavLst>
                                    </p:anim>
                                    <p:animEffect transition="in" filter="fade">
                                      <p:cBhvr>
                                        <p:cTn id="68" dur="500"/>
                                        <p:tgtEl>
                                          <p:spTgt spid="14"/>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ppt_w</p:attrName>
                                        </p:attrNameLst>
                                      </p:cBhvr>
                                      <p:tavLst>
                                        <p:tav tm="0">
                                          <p:val>
                                            <p:fltVal val="0"/>
                                          </p:val>
                                        </p:tav>
                                        <p:tav tm="100000">
                                          <p:val>
                                            <p:strVal val="#ppt_w"/>
                                          </p:val>
                                        </p:tav>
                                      </p:tavLst>
                                    </p:anim>
                                    <p:anim calcmode="lin" valueType="num">
                                      <p:cBhvr>
                                        <p:cTn id="72" dur="500" fill="hold"/>
                                        <p:tgtEl>
                                          <p:spTgt spid="15"/>
                                        </p:tgtEl>
                                        <p:attrNameLst>
                                          <p:attrName>ppt_h</p:attrName>
                                        </p:attrNameLst>
                                      </p:cBhvr>
                                      <p:tavLst>
                                        <p:tav tm="0">
                                          <p:val>
                                            <p:fltVal val="0"/>
                                          </p:val>
                                        </p:tav>
                                        <p:tav tm="100000">
                                          <p:val>
                                            <p:strVal val="#ppt_h"/>
                                          </p:val>
                                        </p:tav>
                                      </p:tavLst>
                                    </p:anim>
                                    <p:animEffect transition="in" filter="fade">
                                      <p:cBhvr>
                                        <p:cTn id="73" dur="500"/>
                                        <p:tgtEl>
                                          <p:spTgt spid="1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Effect transition="in" filter="fade">
                                      <p:cBhvr>
                                        <p:cTn id="78" dur="500"/>
                                        <p:tgtEl>
                                          <p:spTgt spid="16"/>
                                        </p:tgtEl>
                                      </p:cBhvr>
                                    </p:animEffect>
                                  </p:childTnLst>
                                </p:cTn>
                              </p:par>
                            </p:childTnLst>
                          </p:cTn>
                        </p:par>
                        <p:par>
                          <p:cTn id="79" fill="hold">
                            <p:stCondLst>
                              <p:cond delay="2649"/>
                            </p:stCondLst>
                            <p:childTnLst>
                              <p:par>
                                <p:cTn id="80" presetID="53" presetClass="entr" presetSubtype="16"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ppt_w</p:attrName>
                                        </p:attrNameLst>
                                      </p:cBhvr>
                                      <p:tavLst>
                                        <p:tav tm="0">
                                          <p:val>
                                            <p:fltVal val="0"/>
                                          </p:val>
                                        </p:tav>
                                        <p:tav tm="100000">
                                          <p:val>
                                            <p:strVal val="#ppt_w"/>
                                          </p:val>
                                        </p:tav>
                                      </p:tavLst>
                                    </p:anim>
                                    <p:anim calcmode="lin" valueType="num">
                                      <p:cBhvr>
                                        <p:cTn id="83" dur="500" fill="hold"/>
                                        <p:tgtEl>
                                          <p:spTgt spid="18"/>
                                        </p:tgtEl>
                                        <p:attrNameLst>
                                          <p:attrName>ppt_h</p:attrName>
                                        </p:attrNameLst>
                                      </p:cBhvr>
                                      <p:tavLst>
                                        <p:tav tm="0">
                                          <p:val>
                                            <p:fltVal val="0"/>
                                          </p:val>
                                        </p:tav>
                                        <p:tav tm="100000">
                                          <p:val>
                                            <p:strVal val="#ppt_h"/>
                                          </p:val>
                                        </p:tav>
                                      </p:tavLst>
                                    </p:anim>
                                    <p:animEffect transition="in" filter="fade">
                                      <p:cBhvr>
                                        <p:cTn id="84" dur="500"/>
                                        <p:tgtEl>
                                          <p:spTgt spid="1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p:cTn id="87" dur="500" fill="hold"/>
                                        <p:tgtEl>
                                          <p:spTgt spid="19"/>
                                        </p:tgtEl>
                                        <p:attrNameLst>
                                          <p:attrName>ppt_w</p:attrName>
                                        </p:attrNameLst>
                                      </p:cBhvr>
                                      <p:tavLst>
                                        <p:tav tm="0">
                                          <p:val>
                                            <p:fltVal val="0"/>
                                          </p:val>
                                        </p:tav>
                                        <p:tav tm="100000">
                                          <p:val>
                                            <p:strVal val="#ppt_w"/>
                                          </p:val>
                                        </p:tav>
                                      </p:tavLst>
                                    </p:anim>
                                    <p:anim calcmode="lin" valueType="num">
                                      <p:cBhvr>
                                        <p:cTn id="88" dur="500" fill="hold"/>
                                        <p:tgtEl>
                                          <p:spTgt spid="19"/>
                                        </p:tgtEl>
                                        <p:attrNameLst>
                                          <p:attrName>ppt_h</p:attrName>
                                        </p:attrNameLst>
                                      </p:cBhvr>
                                      <p:tavLst>
                                        <p:tav tm="0">
                                          <p:val>
                                            <p:fltVal val="0"/>
                                          </p:val>
                                        </p:tav>
                                        <p:tav tm="100000">
                                          <p:val>
                                            <p:strVal val="#ppt_h"/>
                                          </p:val>
                                        </p:tav>
                                      </p:tavLst>
                                    </p:anim>
                                    <p:animEffect transition="in" filter="fade">
                                      <p:cBhvr>
                                        <p:cTn id="89" dur="500"/>
                                        <p:tgtEl>
                                          <p:spTgt spid="19"/>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0"/>
                                        </p:tgtEl>
                                        <p:attrNameLst>
                                          <p:attrName>style.visibility</p:attrName>
                                        </p:attrNameLst>
                                      </p:cBhvr>
                                      <p:to>
                                        <p:strVal val="visible"/>
                                      </p:to>
                                    </p:set>
                                    <p:anim calcmode="lin" valueType="num">
                                      <p:cBhvr>
                                        <p:cTn id="92" dur="500" fill="hold"/>
                                        <p:tgtEl>
                                          <p:spTgt spid="20"/>
                                        </p:tgtEl>
                                        <p:attrNameLst>
                                          <p:attrName>ppt_w</p:attrName>
                                        </p:attrNameLst>
                                      </p:cBhvr>
                                      <p:tavLst>
                                        <p:tav tm="0">
                                          <p:val>
                                            <p:fltVal val="0"/>
                                          </p:val>
                                        </p:tav>
                                        <p:tav tm="100000">
                                          <p:val>
                                            <p:strVal val="#ppt_w"/>
                                          </p:val>
                                        </p:tav>
                                      </p:tavLst>
                                    </p:anim>
                                    <p:anim calcmode="lin" valueType="num">
                                      <p:cBhvr>
                                        <p:cTn id="93" dur="500" fill="hold"/>
                                        <p:tgtEl>
                                          <p:spTgt spid="20"/>
                                        </p:tgtEl>
                                        <p:attrNameLst>
                                          <p:attrName>ppt_h</p:attrName>
                                        </p:attrNameLst>
                                      </p:cBhvr>
                                      <p:tavLst>
                                        <p:tav tm="0">
                                          <p:val>
                                            <p:fltVal val="0"/>
                                          </p:val>
                                        </p:tav>
                                        <p:tav tm="100000">
                                          <p:val>
                                            <p:strVal val="#ppt_h"/>
                                          </p:val>
                                        </p:tav>
                                      </p:tavLst>
                                    </p:anim>
                                    <p:animEffect transition="in" filter="fade">
                                      <p:cBhvr>
                                        <p:cTn id="94" dur="500"/>
                                        <p:tgtEl>
                                          <p:spTgt spid="20"/>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p:cTn id="97" dur="500" fill="hold"/>
                                        <p:tgtEl>
                                          <p:spTgt spid="21"/>
                                        </p:tgtEl>
                                        <p:attrNameLst>
                                          <p:attrName>ppt_w</p:attrName>
                                        </p:attrNameLst>
                                      </p:cBhvr>
                                      <p:tavLst>
                                        <p:tav tm="0">
                                          <p:val>
                                            <p:fltVal val="0"/>
                                          </p:val>
                                        </p:tav>
                                        <p:tav tm="100000">
                                          <p:val>
                                            <p:strVal val="#ppt_w"/>
                                          </p:val>
                                        </p:tav>
                                      </p:tavLst>
                                    </p:anim>
                                    <p:anim calcmode="lin" valueType="num">
                                      <p:cBhvr>
                                        <p:cTn id="98" dur="500" fill="hold"/>
                                        <p:tgtEl>
                                          <p:spTgt spid="21"/>
                                        </p:tgtEl>
                                        <p:attrNameLst>
                                          <p:attrName>ppt_h</p:attrName>
                                        </p:attrNameLst>
                                      </p:cBhvr>
                                      <p:tavLst>
                                        <p:tav tm="0">
                                          <p:val>
                                            <p:fltVal val="0"/>
                                          </p:val>
                                        </p:tav>
                                        <p:tav tm="100000">
                                          <p:val>
                                            <p:strVal val="#ppt_h"/>
                                          </p:val>
                                        </p:tav>
                                      </p:tavLst>
                                    </p:anim>
                                    <p:animEffect transition="in" filter="fade">
                                      <p:cBhvr>
                                        <p:cTn id="99" dur="500"/>
                                        <p:tgtEl>
                                          <p:spTgt spid="21"/>
                                        </p:tgtEl>
                                      </p:cBhvr>
                                    </p:animEffect>
                                  </p:childTnLst>
                                </p:cTn>
                              </p:par>
                            </p:childTnLst>
                          </p:cTn>
                        </p:par>
                        <p:par>
                          <p:cTn id="100" fill="hold">
                            <p:stCondLst>
                              <p:cond delay="3149"/>
                            </p:stCondLst>
                            <p:childTnLst>
                              <p:par>
                                <p:cTn id="101" presetID="53" presetClass="entr" presetSubtype="16"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p:cTn id="103" dur="500" fill="hold"/>
                                        <p:tgtEl>
                                          <p:spTgt spid="23"/>
                                        </p:tgtEl>
                                        <p:attrNameLst>
                                          <p:attrName>ppt_w</p:attrName>
                                        </p:attrNameLst>
                                      </p:cBhvr>
                                      <p:tavLst>
                                        <p:tav tm="0">
                                          <p:val>
                                            <p:fltVal val="0"/>
                                          </p:val>
                                        </p:tav>
                                        <p:tav tm="100000">
                                          <p:val>
                                            <p:strVal val="#ppt_w"/>
                                          </p:val>
                                        </p:tav>
                                      </p:tavLst>
                                    </p:anim>
                                    <p:anim calcmode="lin" valueType="num">
                                      <p:cBhvr>
                                        <p:cTn id="104" dur="500" fill="hold"/>
                                        <p:tgtEl>
                                          <p:spTgt spid="23"/>
                                        </p:tgtEl>
                                        <p:attrNameLst>
                                          <p:attrName>ppt_h</p:attrName>
                                        </p:attrNameLst>
                                      </p:cBhvr>
                                      <p:tavLst>
                                        <p:tav tm="0">
                                          <p:val>
                                            <p:fltVal val="0"/>
                                          </p:val>
                                        </p:tav>
                                        <p:tav tm="100000">
                                          <p:val>
                                            <p:strVal val="#ppt_h"/>
                                          </p:val>
                                        </p:tav>
                                      </p:tavLst>
                                    </p:anim>
                                    <p:animEffect transition="in" filter="fade">
                                      <p:cBhvr>
                                        <p:cTn id="105" dur="500"/>
                                        <p:tgtEl>
                                          <p:spTgt spid="23"/>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24"/>
                                        </p:tgtEl>
                                        <p:attrNameLst>
                                          <p:attrName>style.visibility</p:attrName>
                                        </p:attrNameLst>
                                      </p:cBhvr>
                                      <p:to>
                                        <p:strVal val="visible"/>
                                      </p:to>
                                    </p:set>
                                    <p:anim calcmode="lin" valueType="num">
                                      <p:cBhvr>
                                        <p:cTn id="108" dur="500" fill="hold"/>
                                        <p:tgtEl>
                                          <p:spTgt spid="24"/>
                                        </p:tgtEl>
                                        <p:attrNameLst>
                                          <p:attrName>ppt_w</p:attrName>
                                        </p:attrNameLst>
                                      </p:cBhvr>
                                      <p:tavLst>
                                        <p:tav tm="0">
                                          <p:val>
                                            <p:fltVal val="0"/>
                                          </p:val>
                                        </p:tav>
                                        <p:tav tm="100000">
                                          <p:val>
                                            <p:strVal val="#ppt_w"/>
                                          </p:val>
                                        </p:tav>
                                      </p:tavLst>
                                    </p:anim>
                                    <p:anim calcmode="lin" valueType="num">
                                      <p:cBhvr>
                                        <p:cTn id="109" dur="500" fill="hold"/>
                                        <p:tgtEl>
                                          <p:spTgt spid="24"/>
                                        </p:tgtEl>
                                        <p:attrNameLst>
                                          <p:attrName>ppt_h</p:attrName>
                                        </p:attrNameLst>
                                      </p:cBhvr>
                                      <p:tavLst>
                                        <p:tav tm="0">
                                          <p:val>
                                            <p:fltVal val="0"/>
                                          </p:val>
                                        </p:tav>
                                        <p:tav tm="100000">
                                          <p:val>
                                            <p:strVal val="#ppt_h"/>
                                          </p:val>
                                        </p:tav>
                                      </p:tavLst>
                                    </p:anim>
                                    <p:animEffect transition="in" filter="fade">
                                      <p:cBhvr>
                                        <p:cTn id="110" dur="500"/>
                                        <p:tgtEl>
                                          <p:spTgt spid="24"/>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25"/>
                                        </p:tgtEl>
                                        <p:attrNameLst>
                                          <p:attrName>style.visibility</p:attrName>
                                        </p:attrNameLst>
                                      </p:cBhvr>
                                      <p:to>
                                        <p:strVal val="visible"/>
                                      </p:to>
                                    </p:set>
                                    <p:anim calcmode="lin" valueType="num">
                                      <p:cBhvr>
                                        <p:cTn id="113" dur="500" fill="hold"/>
                                        <p:tgtEl>
                                          <p:spTgt spid="25"/>
                                        </p:tgtEl>
                                        <p:attrNameLst>
                                          <p:attrName>ppt_w</p:attrName>
                                        </p:attrNameLst>
                                      </p:cBhvr>
                                      <p:tavLst>
                                        <p:tav tm="0">
                                          <p:val>
                                            <p:fltVal val="0"/>
                                          </p:val>
                                        </p:tav>
                                        <p:tav tm="100000">
                                          <p:val>
                                            <p:strVal val="#ppt_w"/>
                                          </p:val>
                                        </p:tav>
                                      </p:tavLst>
                                    </p:anim>
                                    <p:anim calcmode="lin" valueType="num">
                                      <p:cBhvr>
                                        <p:cTn id="114" dur="500" fill="hold"/>
                                        <p:tgtEl>
                                          <p:spTgt spid="25"/>
                                        </p:tgtEl>
                                        <p:attrNameLst>
                                          <p:attrName>ppt_h</p:attrName>
                                        </p:attrNameLst>
                                      </p:cBhvr>
                                      <p:tavLst>
                                        <p:tav tm="0">
                                          <p:val>
                                            <p:fltVal val="0"/>
                                          </p:val>
                                        </p:tav>
                                        <p:tav tm="100000">
                                          <p:val>
                                            <p:strVal val="#ppt_h"/>
                                          </p:val>
                                        </p:tav>
                                      </p:tavLst>
                                    </p:anim>
                                    <p:animEffect transition="in" filter="fade">
                                      <p:cBhvr>
                                        <p:cTn id="115" dur="500"/>
                                        <p:tgtEl>
                                          <p:spTgt spid="25"/>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26"/>
                                        </p:tgtEl>
                                        <p:attrNameLst>
                                          <p:attrName>style.visibility</p:attrName>
                                        </p:attrNameLst>
                                      </p:cBhvr>
                                      <p:to>
                                        <p:strVal val="visible"/>
                                      </p:to>
                                    </p:set>
                                    <p:anim calcmode="lin" valueType="num">
                                      <p:cBhvr>
                                        <p:cTn id="118" dur="500" fill="hold"/>
                                        <p:tgtEl>
                                          <p:spTgt spid="26"/>
                                        </p:tgtEl>
                                        <p:attrNameLst>
                                          <p:attrName>ppt_w</p:attrName>
                                        </p:attrNameLst>
                                      </p:cBhvr>
                                      <p:tavLst>
                                        <p:tav tm="0">
                                          <p:val>
                                            <p:fltVal val="0"/>
                                          </p:val>
                                        </p:tav>
                                        <p:tav tm="100000">
                                          <p:val>
                                            <p:strVal val="#ppt_w"/>
                                          </p:val>
                                        </p:tav>
                                      </p:tavLst>
                                    </p:anim>
                                    <p:anim calcmode="lin" valueType="num">
                                      <p:cBhvr>
                                        <p:cTn id="119" dur="500" fill="hold"/>
                                        <p:tgtEl>
                                          <p:spTgt spid="26"/>
                                        </p:tgtEl>
                                        <p:attrNameLst>
                                          <p:attrName>ppt_h</p:attrName>
                                        </p:attrNameLst>
                                      </p:cBhvr>
                                      <p:tavLst>
                                        <p:tav tm="0">
                                          <p:val>
                                            <p:fltVal val="0"/>
                                          </p:val>
                                        </p:tav>
                                        <p:tav tm="100000">
                                          <p:val>
                                            <p:strVal val="#ppt_h"/>
                                          </p:val>
                                        </p:tav>
                                      </p:tavLst>
                                    </p:anim>
                                    <p:animEffect transition="in" filter="fade">
                                      <p:cBhvr>
                                        <p:cTn id="120" dur="500"/>
                                        <p:tgtEl>
                                          <p:spTgt spid="26"/>
                                        </p:tgtEl>
                                      </p:cBhvr>
                                    </p:animEffect>
                                  </p:childTnLst>
                                </p:cTn>
                              </p:par>
                            </p:childTnLst>
                          </p:cTn>
                        </p:par>
                        <p:par>
                          <p:cTn id="121" fill="hold">
                            <p:stCondLst>
                              <p:cond delay="3649"/>
                            </p:stCondLst>
                            <p:childTnLst>
                              <p:par>
                                <p:cTn id="122" presetID="53" presetClass="entr" presetSubtype="16" fill="hold" grpId="0" nodeType="afterEffect">
                                  <p:stCondLst>
                                    <p:cond delay="0"/>
                                  </p:stCondLst>
                                  <p:childTnLst>
                                    <p:set>
                                      <p:cBhvr>
                                        <p:cTn id="123" dur="1" fill="hold">
                                          <p:stCondLst>
                                            <p:cond delay="0"/>
                                          </p:stCondLst>
                                        </p:cTn>
                                        <p:tgtEl>
                                          <p:spTgt spid="28"/>
                                        </p:tgtEl>
                                        <p:attrNameLst>
                                          <p:attrName>style.visibility</p:attrName>
                                        </p:attrNameLst>
                                      </p:cBhvr>
                                      <p:to>
                                        <p:strVal val="visible"/>
                                      </p:to>
                                    </p:set>
                                    <p:anim calcmode="lin" valueType="num">
                                      <p:cBhvr>
                                        <p:cTn id="124" dur="500" fill="hold"/>
                                        <p:tgtEl>
                                          <p:spTgt spid="28"/>
                                        </p:tgtEl>
                                        <p:attrNameLst>
                                          <p:attrName>ppt_w</p:attrName>
                                        </p:attrNameLst>
                                      </p:cBhvr>
                                      <p:tavLst>
                                        <p:tav tm="0">
                                          <p:val>
                                            <p:fltVal val="0"/>
                                          </p:val>
                                        </p:tav>
                                        <p:tav tm="100000">
                                          <p:val>
                                            <p:strVal val="#ppt_w"/>
                                          </p:val>
                                        </p:tav>
                                      </p:tavLst>
                                    </p:anim>
                                    <p:anim calcmode="lin" valueType="num">
                                      <p:cBhvr>
                                        <p:cTn id="125" dur="500" fill="hold"/>
                                        <p:tgtEl>
                                          <p:spTgt spid="28"/>
                                        </p:tgtEl>
                                        <p:attrNameLst>
                                          <p:attrName>ppt_h</p:attrName>
                                        </p:attrNameLst>
                                      </p:cBhvr>
                                      <p:tavLst>
                                        <p:tav tm="0">
                                          <p:val>
                                            <p:fltVal val="0"/>
                                          </p:val>
                                        </p:tav>
                                        <p:tav tm="100000">
                                          <p:val>
                                            <p:strVal val="#ppt_h"/>
                                          </p:val>
                                        </p:tav>
                                      </p:tavLst>
                                    </p:anim>
                                    <p:animEffect transition="in" filter="fade">
                                      <p:cBhvr>
                                        <p:cTn id="126" dur="500"/>
                                        <p:tgtEl>
                                          <p:spTgt spid="28"/>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29"/>
                                        </p:tgtEl>
                                        <p:attrNameLst>
                                          <p:attrName>style.visibility</p:attrName>
                                        </p:attrNameLst>
                                      </p:cBhvr>
                                      <p:to>
                                        <p:strVal val="visible"/>
                                      </p:to>
                                    </p:set>
                                    <p:anim calcmode="lin" valueType="num">
                                      <p:cBhvr>
                                        <p:cTn id="129" dur="500" fill="hold"/>
                                        <p:tgtEl>
                                          <p:spTgt spid="29"/>
                                        </p:tgtEl>
                                        <p:attrNameLst>
                                          <p:attrName>ppt_w</p:attrName>
                                        </p:attrNameLst>
                                      </p:cBhvr>
                                      <p:tavLst>
                                        <p:tav tm="0">
                                          <p:val>
                                            <p:fltVal val="0"/>
                                          </p:val>
                                        </p:tav>
                                        <p:tav tm="100000">
                                          <p:val>
                                            <p:strVal val="#ppt_w"/>
                                          </p:val>
                                        </p:tav>
                                      </p:tavLst>
                                    </p:anim>
                                    <p:anim calcmode="lin" valueType="num">
                                      <p:cBhvr>
                                        <p:cTn id="130" dur="500" fill="hold"/>
                                        <p:tgtEl>
                                          <p:spTgt spid="29"/>
                                        </p:tgtEl>
                                        <p:attrNameLst>
                                          <p:attrName>ppt_h</p:attrName>
                                        </p:attrNameLst>
                                      </p:cBhvr>
                                      <p:tavLst>
                                        <p:tav tm="0">
                                          <p:val>
                                            <p:fltVal val="0"/>
                                          </p:val>
                                        </p:tav>
                                        <p:tav tm="100000">
                                          <p:val>
                                            <p:strVal val="#ppt_h"/>
                                          </p:val>
                                        </p:tav>
                                      </p:tavLst>
                                    </p:anim>
                                    <p:animEffect transition="in" filter="fade">
                                      <p:cBhvr>
                                        <p:cTn id="131" dur="500"/>
                                        <p:tgtEl>
                                          <p:spTgt spid="29"/>
                                        </p:tgtEl>
                                      </p:cBhvr>
                                    </p:animEffect>
                                  </p:childTnLst>
                                </p:cTn>
                              </p:par>
                              <p:par>
                                <p:cTn id="132" presetID="53" presetClass="entr" presetSubtype="16" fill="hold" grpId="0" nodeType="withEffect">
                                  <p:stCondLst>
                                    <p:cond delay="0"/>
                                  </p:stCondLst>
                                  <p:childTnLst>
                                    <p:set>
                                      <p:cBhvr>
                                        <p:cTn id="133" dur="1" fill="hold">
                                          <p:stCondLst>
                                            <p:cond delay="0"/>
                                          </p:stCondLst>
                                        </p:cTn>
                                        <p:tgtEl>
                                          <p:spTgt spid="30"/>
                                        </p:tgtEl>
                                        <p:attrNameLst>
                                          <p:attrName>style.visibility</p:attrName>
                                        </p:attrNameLst>
                                      </p:cBhvr>
                                      <p:to>
                                        <p:strVal val="visible"/>
                                      </p:to>
                                    </p:set>
                                    <p:anim calcmode="lin" valueType="num">
                                      <p:cBhvr>
                                        <p:cTn id="134" dur="500" fill="hold"/>
                                        <p:tgtEl>
                                          <p:spTgt spid="30"/>
                                        </p:tgtEl>
                                        <p:attrNameLst>
                                          <p:attrName>ppt_w</p:attrName>
                                        </p:attrNameLst>
                                      </p:cBhvr>
                                      <p:tavLst>
                                        <p:tav tm="0">
                                          <p:val>
                                            <p:fltVal val="0"/>
                                          </p:val>
                                        </p:tav>
                                        <p:tav tm="100000">
                                          <p:val>
                                            <p:strVal val="#ppt_w"/>
                                          </p:val>
                                        </p:tav>
                                      </p:tavLst>
                                    </p:anim>
                                    <p:anim calcmode="lin" valueType="num">
                                      <p:cBhvr>
                                        <p:cTn id="135" dur="500" fill="hold"/>
                                        <p:tgtEl>
                                          <p:spTgt spid="30"/>
                                        </p:tgtEl>
                                        <p:attrNameLst>
                                          <p:attrName>ppt_h</p:attrName>
                                        </p:attrNameLst>
                                      </p:cBhvr>
                                      <p:tavLst>
                                        <p:tav tm="0">
                                          <p:val>
                                            <p:fltVal val="0"/>
                                          </p:val>
                                        </p:tav>
                                        <p:tav tm="100000">
                                          <p:val>
                                            <p:strVal val="#ppt_h"/>
                                          </p:val>
                                        </p:tav>
                                      </p:tavLst>
                                    </p:anim>
                                    <p:animEffect transition="in" filter="fade">
                                      <p:cBhvr>
                                        <p:cTn id="136" dur="500"/>
                                        <p:tgtEl>
                                          <p:spTgt spid="30"/>
                                        </p:tgtEl>
                                      </p:cBhvr>
                                    </p:animEffect>
                                  </p:childTnLst>
                                </p:cTn>
                              </p:par>
                              <p:par>
                                <p:cTn id="137" presetID="53" presetClass="entr" presetSubtype="16" fill="hold" grpId="0" nodeType="withEffect">
                                  <p:stCondLst>
                                    <p:cond delay="0"/>
                                  </p:stCondLst>
                                  <p:childTnLst>
                                    <p:set>
                                      <p:cBhvr>
                                        <p:cTn id="138" dur="1" fill="hold">
                                          <p:stCondLst>
                                            <p:cond delay="0"/>
                                          </p:stCondLst>
                                        </p:cTn>
                                        <p:tgtEl>
                                          <p:spTgt spid="31"/>
                                        </p:tgtEl>
                                        <p:attrNameLst>
                                          <p:attrName>style.visibility</p:attrName>
                                        </p:attrNameLst>
                                      </p:cBhvr>
                                      <p:to>
                                        <p:strVal val="visible"/>
                                      </p:to>
                                    </p:set>
                                    <p:anim calcmode="lin" valueType="num">
                                      <p:cBhvr>
                                        <p:cTn id="139" dur="500" fill="hold"/>
                                        <p:tgtEl>
                                          <p:spTgt spid="31"/>
                                        </p:tgtEl>
                                        <p:attrNameLst>
                                          <p:attrName>ppt_w</p:attrName>
                                        </p:attrNameLst>
                                      </p:cBhvr>
                                      <p:tavLst>
                                        <p:tav tm="0">
                                          <p:val>
                                            <p:fltVal val="0"/>
                                          </p:val>
                                        </p:tav>
                                        <p:tav tm="100000">
                                          <p:val>
                                            <p:strVal val="#ppt_w"/>
                                          </p:val>
                                        </p:tav>
                                      </p:tavLst>
                                    </p:anim>
                                    <p:anim calcmode="lin" valueType="num">
                                      <p:cBhvr>
                                        <p:cTn id="140" dur="500" fill="hold"/>
                                        <p:tgtEl>
                                          <p:spTgt spid="31"/>
                                        </p:tgtEl>
                                        <p:attrNameLst>
                                          <p:attrName>ppt_h</p:attrName>
                                        </p:attrNameLst>
                                      </p:cBhvr>
                                      <p:tavLst>
                                        <p:tav tm="0">
                                          <p:val>
                                            <p:fltVal val="0"/>
                                          </p:val>
                                        </p:tav>
                                        <p:tav tm="100000">
                                          <p:val>
                                            <p:strVal val="#ppt_h"/>
                                          </p:val>
                                        </p:tav>
                                      </p:tavLst>
                                    </p:anim>
                                    <p:animEffect transition="in" filter="fade">
                                      <p:cBhvr>
                                        <p:cTn id="141" dur="500"/>
                                        <p:tgtEl>
                                          <p:spTgt spid="31"/>
                                        </p:tgtEl>
                                      </p:cBhvr>
                                    </p:animEffect>
                                  </p:childTnLst>
                                </p:cTn>
                              </p:par>
                            </p:childTnLst>
                          </p:cTn>
                        </p:par>
                        <p:par>
                          <p:cTn id="142" fill="hold">
                            <p:stCondLst>
                              <p:cond delay="4149"/>
                            </p:stCondLst>
                            <p:childTnLst>
                              <p:par>
                                <p:cTn id="143" presetID="16" presetClass="entr" presetSubtype="37" fill="hold" grpId="0" nodeType="afterEffect">
                                  <p:stCondLst>
                                    <p:cond delay="0"/>
                                  </p:stCondLst>
                                  <p:childTnLst>
                                    <p:set>
                                      <p:cBhvr>
                                        <p:cTn id="144" dur="1" fill="hold">
                                          <p:stCondLst>
                                            <p:cond delay="0"/>
                                          </p:stCondLst>
                                        </p:cTn>
                                        <p:tgtEl>
                                          <p:spTgt spid="35"/>
                                        </p:tgtEl>
                                        <p:attrNameLst>
                                          <p:attrName>style.visibility</p:attrName>
                                        </p:attrNameLst>
                                      </p:cBhvr>
                                      <p:to>
                                        <p:strVal val="visible"/>
                                      </p:to>
                                    </p:set>
                                    <p:animEffect transition="in" filter="barn(outVertical)">
                                      <p:cBhvr>
                                        <p:cTn id="14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p:bldP spid="6" grpId="0"/>
      <p:bldP spid="8" grpId="0" bldLvl="0" animBg="1"/>
      <p:bldP spid="9" grpId="0" bldLvl="0" animBg="1"/>
      <p:bldP spid="10" grpId="0"/>
      <p:bldP spid="11" grpId="0"/>
      <p:bldP spid="13" grpId="0" bldLvl="0" animBg="1"/>
      <p:bldP spid="14" grpId="0" bldLvl="0" animBg="1"/>
      <p:bldP spid="15" grpId="0"/>
      <p:bldP spid="16" grpId="0"/>
      <p:bldP spid="18" grpId="0" bldLvl="0" animBg="1"/>
      <p:bldP spid="19" grpId="0" bldLvl="0" animBg="1"/>
      <p:bldP spid="20" grpId="0"/>
      <p:bldP spid="21" grpId="0"/>
      <p:bldP spid="23" grpId="0" bldLvl="0" animBg="1"/>
      <p:bldP spid="24" grpId="0" bldLvl="0" animBg="1"/>
      <p:bldP spid="25" grpId="0"/>
      <p:bldP spid="26" grpId="0"/>
      <p:bldP spid="28" grpId="0" bldLvl="0" animBg="1"/>
      <p:bldP spid="29" grpId="0" bldLvl="0" animBg="1"/>
      <p:bldP spid="30" grpId="0"/>
      <p:bldP spid="31" grpId="0"/>
      <p:bldP spid="33" grpId="0"/>
      <p:bldP spid="35"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959485" y="1259205"/>
            <a:ext cx="7350760" cy="482600"/>
          </a:xfrm>
          <a:prstGeom prst="rect">
            <a:avLst/>
          </a:prstGeom>
        </p:spPr>
        <p:txBody>
          <a:bodyPr wrap="square" lIns="68543" tIns="34272" rIns="68543" bIns="34272">
            <a:spAutoFit/>
          </a:bodyPr>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请根据AutoCAD2018复制类命令绘制。</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857885" y="784225"/>
            <a:ext cx="1320800" cy="3479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p>
            <a:pPr algn="ctr"/>
            <a:r>
              <a:rPr lang="zh-CN" altLang="en-US" dirty="0">
                <a:latin typeface="微软雅黑" panose="020B0503020204020204" pitchFamily="34" charset="-122"/>
                <a:ea typeface="微软雅黑" panose="020B0503020204020204" pitchFamily="34" charset="-122"/>
              </a:rPr>
              <a:t>实例训练</a:t>
            </a:r>
            <a:endParaRPr lang="zh-CN" altLang="en-US" dirty="0">
              <a:latin typeface="微软雅黑" panose="020B0503020204020204" pitchFamily="34" charset="-122"/>
              <a:ea typeface="微软雅黑" panose="020B0503020204020204" pitchFamily="34" charset="-122"/>
            </a:endParaRPr>
          </a:p>
        </p:txBody>
      </p:sp>
      <p:pic>
        <p:nvPicPr>
          <p:cNvPr id="130" name="图片 130"/>
          <p:cNvPicPr>
            <a:picLocks noChangeAspect="1"/>
          </p:cNvPicPr>
          <p:nvPr/>
        </p:nvPicPr>
        <p:blipFill>
          <a:blip r:embed="rId1"/>
          <a:srcRect l="-1" r="2244"/>
          <a:stretch>
            <a:fillRect/>
          </a:stretch>
        </p:blipFill>
        <p:spPr>
          <a:xfrm>
            <a:off x="1267460" y="1993900"/>
            <a:ext cx="3175635" cy="2028825"/>
          </a:xfrm>
          <a:prstGeom prst="rect">
            <a:avLst/>
          </a:prstGeom>
          <a:ln>
            <a:solidFill>
              <a:schemeClr val="accent1"/>
            </a:solidFill>
          </a:ln>
        </p:spPr>
      </p:pic>
      <p:pic>
        <p:nvPicPr>
          <p:cNvPr id="131" name="图片 131"/>
          <p:cNvPicPr>
            <a:picLocks noChangeAspect="1"/>
          </p:cNvPicPr>
          <p:nvPr/>
        </p:nvPicPr>
        <p:blipFill>
          <a:blip r:embed="rId2"/>
          <a:stretch>
            <a:fillRect/>
          </a:stretch>
        </p:blipFill>
        <p:spPr>
          <a:xfrm>
            <a:off x="4873625" y="1993900"/>
            <a:ext cx="3060065" cy="2029460"/>
          </a:xfrm>
          <a:prstGeom prst="rect">
            <a:avLst/>
          </a:prstGeom>
          <a:ln>
            <a:solidFill>
              <a:schemeClr val="accent1"/>
            </a:solid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barn(inVertical)">
                                      <p:cBhvr>
                                        <p:cTn id="14" dur="500"/>
                                        <p:tgtEl>
                                          <p:spTgt spid="41"/>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down)">
                                      <p:cBhvr>
                                        <p:cTn id="17" dur="500"/>
                                        <p:tgtEl>
                                          <p:spTgt spid="36"/>
                                        </p:tgtEl>
                                      </p:cBhvr>
                                    </p:animEffect>
                                  </p:childTnLst>
                                </p:cTn>
                              </p:par>
                              <p:par>
                                <p:cTn id="18" presetID="22" presetClass="entr" presetSubtype="4" fill="hold" nodeType="withEffect">
                                  <p:stCondLst>
                                    <p:cond delay="0"/>
                                  </p:stCondLst>
                                  <p:childTnLst>
                                    <p:set>
                                      <p:cBhvr>
                                        <p:cTn id="19" dur="1" fill="hold">
                                          <p:stCondLst>
                                            <p:cond delay="0"/>
                                          </p:stCondLst>
                                        </p:cTn>
                                        <p:tgtEl>
                                          <p:spTgt spid="130"/>
                                        </p:tgtEl>
                                        <p:attrNameLst>
                                          <p:attrName>style.visibility</p:attrName>
                                        </p:attrNameLst>
                                      </p:cBhvr>
                                      <p:to>
                                        <p:strVal val="visible"/>
                                      </p:to>
                                    </p:set>
                                    <p:animEffect transition="in" filter="wipe(down)">
                                      <p:cBhvr>
                                        <p:cTn id="20" dur="500"/>
                                        <p:tgtEl>
                                          <p:spTgt spid="130"/>
                                        </p:tgtEl>
                                      </p:cBhvr>
                                    </p:animEffect>
                                  </p:childTnLst>
                                </p:cTn>
                              </p:par>
                              <p:par>
                                <p:cTn id="21" presetID="22" presetClass="entr" presetSubtype="4" fill="hold" nodeType="withEffect">
                                  <p:stCondLst>
                                    <p:cond delay="0"/>
                                  </p:stCondLst>
                                  <p:childTnLst>
                                    <p:set>
                                      <p:cBhvr>
                                        <p:cTn id="22" dur="1" fill="hold">
                                          <p:stCondLst>
                                            <p:cond delay="0"/>
                                          </p:stCondLst>
                                        </p:cTn>
                                        <p:tgtEl>
                                          <p:spTgt spid="131"/>
                                        </p:tgtEl>
                                        <p:attrNameLst>
                                          <p:attrName>style.visibility</p:attrName>
                                        </p:attrNameLst>
                                      </p:cBhvr>
                                      <p:to>
                                        <p:strVal val="visible"/>
                                      </p:to>
                                    </p:set>
                                    <p:animEffect transition="in" filter="wipe(down)">
                                      <p:cBhvr>
                                        <p:cTn id="23"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1" grpId="0" animBg="1"/>
      <p:bldP spid="3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总结</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Freeform 5"/>
          <p:cNvSpPr/>
          <p:nvPr/>
        </p:nvSpPr>
        <p:spPr bwMode="auto">
          <a:xfrm>
            <a:off x="3004976" y="199922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3" name="TextBox 42"/>
          <p:cNvSpPr txBox="1"/>
          <p:nvPr/>
        </p:nvSpPr>
        <p:spPr>
          <a:xfrm>
            <a:off x="3254446" y="2288624"/>
            <a:ext cx="969036" cy="73850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旋转</a:t>
            </a:r>
            <a:endParaRPr lang="zh-CN" altLang="en-US" sz="2400" b="1" dirty="0"/>
          </a:p>
          <a:p>
            <a:pPr algn="ctr"/>
            <a:r>
              <a:rPr lang="zh-CN" altLang="en-US" sz="2400" b="1" dirty="0"/>
              <a:t>对象</a:t>
            </a:r>
            <a:endParaRPr lang="zh-CN" altLang="en-US" sz="2400" b="1" dirty="0"/>
          </a:p>
        </p:txBody>
      </p:sp>
      <p:sp>
        <p:nvSpPr>
          <p:cNvPr id="44" name="Freeform 5"/>
          <p:cNvSpPr/>
          <p:nvPr/>
        </p:nvSpPr>
        <p:spPr bwMode="auto">
          <a:xfrm>
            <a:off x="1410924" y="199922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5" name="Freeform 5"/>
          <p:cNvSpPr/>
          <p:nvPr/>
        </p:nvSpPr>
        <p:spPr bwMode="auto">
          <a:xfrm>
            <a:off x="4599028" y="199922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6" name="Freeform 5"/>
          <p:cNvSpPr/>
          <p:nvPr/>
        </p:nvSpPr>
        <p:spPr bwMode="auto">
          <a:xfrm>
            <a:off x="6193080" y="199922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7" name="TextBox 46"/>
          <p:cNvSpPr txBox="1"/>
          <p:nvPr/>
        </p:nvSpPr>
        <p:spPr>
          <a:xfrm>
            <a:off x="1660400" y="2291799"/>
            <a:ext cx="969036" cy="73850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移动</a:t>
            </a:r>
            <a:endParaRPr lang="zh-CN" altLang="en-US" sz="2400" b="1" dirty="0"/>
          </a:p>
          <a:p>
            <a:pPr algn="ctr"/>
            <a:r>
              <a:rPr lang="zh-CN" altLang="en-US" sz="2400" b="1" dirty="0"/>
              <a:t>对象</a:t>
            </a:r>
            <a:endParaRPr lang="zh-CN" altLang="en-US" sz="2400" b="1" dirty="0"/>
          </a:p>
        </p:txBody>
      </p:sp>
      <p:sp>
        <p:nvSpPr>
          <p:cNvPr id="48" name="TextBox 47"/>
          <p:cNvSpPr txBox="1"/>
          <p:nvPr/>
        </p:nvSpPr>
        <p:spPr>
          <a:xfrm>
            <a:off x="4849139" y="2291799"/>
            <a:ext cx="969036" cy="73850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对齐</a:t>
            </a:r>
            <a:endParaRPr lang="zh-CN" altLang="en-US" sz="2400" b="1" dirty="0"/>
          </a:p>
          <a:p>
            <a:pPr algn="ctr"/>
            <a:r>
              <a:rPr lang="zh-CN" altLang="en-US" sz="2400" b="1" dirty="0"/>
              <a:t>对象</a:t>
            </a:r>
            <a:endParaRPr lang="zh-CN" altLang="en-US" sz="2400" b="1" dirty="0"/>
          </a:p>
        </p:txBody>
      </p:sp>
      <p:sp>
        <p:nvSpPr>
          <p:cNvPr id="49" name="TextBox 48"/>
          <p:cNvSpPr txBox="1"/>
          <p:nvPr/>
        </p:nvSpPr>
        <p:spPr>
          <a:xfrm>
            <a:off x="6442556" y="2291799"/>
            <a:ext cx="969036" cy="73850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比例</a:t>
            </a:r>
            <a:endParaRPr lang="zh-CN" altLang="en-US" sz="2400" b="1" dirty="0"/>
          </a:p>
          <a:p>
            <a:pPr algn="ctr"/>
            <a:r>
              <a:rPr lang="zh-CN" altLang="en-US" sz="2400" b="1" dirty="0"/>
              <a:t>缩放</a:t>
            </a:r>
            <a:endParaRPr lang="zh-CN" altLang="en-US" sz="2400" b="1"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550"/>
                            </p:stCondLst>
                            <p:childTnLst>
                              <p:par>
                                <p:cTn id="13" presetID="10" presetClass="entr" presetSubtype="0"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par>
                                <p:cTn id="19" presetID="10" presetClass="entr" presetSubtype="0" fill="hold" grpId="0" nodeType="withEffect">
                                  <p:stCondLst>
                                    <p:cond delay="30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par>
                                <p:cTn id="22" presetID="10" presetClass="entr" presetSubtype="0" fill="hold" grpId="0" nodeType="withEffect">
                                  <p:stCondLst>
                                    <p:cond delay="3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500"/>
                                        <p:tgtEl>
                                          <p:spTgt spid="43"/>
                                        </p:tgtEl>
                                      </p:cBhvr>
                                    </p:animEffect>
                                  </p:childTnLst>
                                </p:cTn>
                              </p:par>
                              <p:par>
                                <p:cTn id="25" presetID="10" presetClass="entr" presetSubtype="0" fill="hold" grpId="0" nodeType="withEffect">
                                  <p:stCondLst>
                                    <p:cond delay="60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par>
                                <p:cTn id="28" presetID="10"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500"/>
                                        <p:tgtEl>
                                          <p:spTgt spid="48"/>
                                        </p:tgtEl>
                                      </p:cBhvr>
                                    </p:animEffect>
                                  </p:childTnLst>
                                </p:cTn>
                              </p:par>
                              <p:par>
                                <p:cTn id="31" presetID="10" presetClass="entr" presetSubtype="0" fill="hold" grpId="0" nodeType="withEffect">
                                  <p:stCondLst>
                                    <p:cond delay="90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par>
                                <p:cTn id="34" presetID="10" presetClass="entr" presetSubtype="0" fill="hold" grpId="0" nodeType="withEffect">
                                  <p:stCondLst>
                                    <p:cond delay="90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2" grpId="0" bldLvl="0" animBg="1"/>
      <p:bldP spid="43" grpId="0"/>
      <p:bldP spid="44" grpId="0" bldLvl="0" animBg="1"/>
      <p:bldP spid="45" grpId="0" bldLvl="0" animBg="1"/>
      <p:bldP spid="46" grpId="0" bldLvl="0" animBg="1"/>
      <p:bldP spid="47" grpId="0"/>
      <p:bldP spid="48" grpId="0"/>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241"/>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a:t>
              </a:r>
              <a:r>
                <a:rPr lang="en-US" sz="8000" dirty="0">
                  <a:solidFill>
                    <a:schemeClr val="bg1">
                      <a:lumMod val="95000"/>
                    </a:schemeClr>
                  </a:solidFill>
                  <a:latin typeface="Impact" panose="020B0806030902050204" pitchFamily="34" charset="0"/>
                </a:rPr>
                <a:t>3</a:t>
              </a:r>
              <a:endParaRPr 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664460" y="2260600"/>
            <a:ext cx="6478905" cy="62230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任务三</a:t>
            </a: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 修剪、延伸及圆角操作</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139955"/>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376168"/>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56610" y="937260"/>
            <a:ext cx="4479290" cy="77787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5" name="Freeform 5"/>
          <p:cNvSpPr/>
          <p:nvPr/>
        </p:nvSpPr>
        <p:spPr bwMode="auto">
          <a:xfrm>
            <a:off x="2650968" y="1263923"/>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sz="2000"/>
          </a:p>
        </p:txBody>
      </p:sp>
      <p:sp>
        <p:nvSpPr>
          <p:cNvPr id="6" name="圆角矩形 5"/>
          <p:cNvSpPr/>
          <p:nvPr/>
        </p:nvSpPr>
        <p:spPr>
          <a:xfrm>
            <a:off x="3356492" y="1927955"/>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7" name="圆角矩形 6"/>
          <p:cNvSpPr/>
          <p:nvPr/>
        </p:nvSpPr>
        <p:spPr>
          <a:xfrm>
            <a:off x="3356492" y="2591811"/>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8" name="圆角矩形 7"/>
          <p:cNvSpPr/>
          <p:nvPr/>
        </p:nvSpPr>
        <p:spPr>
          <a:xfrm>
            <a:off x="3356492" y="327443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9" name="TextBox 8"/>
          <p:cNvSpPr txBox="1"/>
          <p:nvPr/>
        </p:nvSpPr>
        <p:spPr>
          <a:xfrm>
            <a:off x="3512185" y="952500"/>
            <a:ext cx="4027805" cy="99631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800" dirty="0">
                <a:solidFill>
                  <a:schemeClr val="tx1">
                    <a:lumMod val="75000"/>
                    <a:lumOff val="25000"/>
                  </a:schemeClr>
                </a:solidFill>
              </a:rPr>
              <a:t>1.了解修剪、延伸及倒圆角等命令的   </a:t>
            </a:r>
            <a:endParaRPr lang="zh-CN" altLang="en-US" sz="1800" dirty="0">
              <a:solidFill>
                <a:schemeClr val="tx1">
                  <a:lumMod val="75000"/>
                  <a:lumOff val="25000"/>
                </a:schemeClr>
              </a:solidFill>
            </a:endParaRPr>
          </a:p>
          <a:p>
            <a:pPr>
              <a:lnSpc>
                <a:spcPct val="120000"/>
              </a:lnSpc>
            </a:pPr>
            <a:r>
              <a:rPr lang="zh-CN" altLang="en-US" sz="1800" dirty="0">
                <a:solidFill>
                  <a:schemeClr val="tx1">
                    <a:lumMod val="75000"/>
                    <a:lumOff val="25000"/>
                  </a:schemeClr>
                </a:solidFill>
              </a:rPr>
              <a:t>   </a:t>
            </a:r>
            <a:r>
              <a:rPr lang="zh-CN" altLang="en-US" sz="1800" dirty="0">
                <a:solidFill>
                  <a:schemeClr val="tx1">
                    <a:lumMod val="75000"/>
                    <a:lumOff val="25000"/>
                  </a:schemeClr>
                </a:solidFill>
                <a:sym typeface="+mn-ea"/>
              </a:rPr>
              <a:t>基</a:t>
            </a:r>
            <a:r>
              <a:rPr lang="zh-CN" altLang="en-US" sz="1800" dirty="0">
                <a:solidFill>
                  <a:schemeClr val="tx1">
                    <a:lumMod val="75000"/>
                    <a:lumOff val="25000"/>
                  </a:schemeClr>
                </a:solidFill>
              </a:rPr>
              <a:t>本概念；</a:t>
            </a:r>
            <a:endParaRPr lang="zh-CN" altLang="en-US" sz="1800" dirty="0">
              <a:solidFill>
                <a:schemeClr val="tx1">
                  <a:lumMod val="75000"/>
                  <a:lumOff val="25000"/>
                </a:schemeClr>
              </a:solidFill>
            </a:endParaRPr>
          </a:p>
          <a:p>
            <a:pPr>
              <a:lnSpc>
                <a:spcPct val="120000"/>
              </a:lnSpc>
            </a:pPr>
            <a:endParaRPr lang="zh-CN" altLang="en-US" sz="1800" dirty="0">
              <a:solidFill>
                <a:schemeClr val="tx1">
                  <a:lumMod val="75000"/>
                  <a:lumOff val="25000"/>
                </a:schemeClr>
              </a:solidFill>
            </a:endParaRPr>
          </a:p>
        </p:txBody>
      </p:sp>
      <p:sp>
        <p:nvSpPr>
          <p:cNvPr id="10" name="TextBox 9"/>
          <p:cNvSpPr txBox="1"/>
          <p:nvPr/>
        </p:nvSpPr>
        <p:spPr>
          <a:xfrm>
            <a:off x="3512820" y="1971040"/>
            <a:ext cx="432308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sym typeface="+mn-ea"/>
              </a:rPr>
              <a:t>2.掌握修剪、延伸及圆角命令的应用；</a:t>
            </a:r>
            <a:endParaRPr lang="zh-CN" altLang="en-US" sz="2000" dirty="0">
              <a:solidFill>
                <a:schemeClr val="tx1">
                  <a:lumMod val="75000"/>
                  <a:lumOff val="25000"/>
                </a:schemeClr>
              </a:solidFill>
              <a:sym typeface="+mn-ea"/>
            </a:endParaRPr>
          </a:p>
        </p:txBody>
      </p:sp>
      <p:sp>
        <p:nvSpPr>
          <p:cNvPr id="11" name="TextBox 10"/>
          <p:cNvSpPr txBox="1"/>
          <p:nvPr/>
        </p:nvSpPr>
        <p:spPr>
          <a:xfrm>
            <a:off x="3513455" y="2634615"/>
            <a:ext cx="432308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sym typeface="+mn-ea"/>
              </a:rPr>
              <a:t>3.会用会用圆角、修剪和延伸命令；</a:t>
            </a:r>
            <a:endParaRPr lang="zh-CN" altLang="en-US" sz="2000" dirty="0">
              <a:solidFill>
                <a:schemeClr val="tx1">
                  <a:lumMod val="75000"/>
                  <a:lumOff val="25000"/>
                </a:schemeClr>
              </a:solidFill>
              <a:sym typeface="+mn-ea"/>
            </a:endParaRPr>
          </a:p>
        </p:txBody>
      </p:sp>
      <p:sp>
        <p:nvSpPr>
          <p:cNvPr id="12" name="TextBox 11"/>
          <p:cNvSpPr txBox="1"/>
          <p:nvPr/>
        </p:nvSpPr>
        <p:spPr>
          <a:xfrm>
            <a:off x="3675004" y="3318512"/>
            <a:ext cx="3758504"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sym typeface="+mn-ea"/>
              </a:rPr>
              <a:t>4.培养学生的绘图</a:t>
            </a:r>
            <a:r>
              <a:rPr lang="zh-CN" altLang="en-US" sz="2000" dirty="0">
                <a:solidFill>
                  <a:schemeClr val="tx1">
                    <a:lumMod val="75000"/>
                    <a:lumOff val="25000"/>
                  </a:schemeClr>
                </a:solidFill>
                <a:sym typeface="+mn-ea"/>
              </a:rPr>
              <a:t>规范意识；</a:t>
            </a:r>
            <a:endParaRPr lang="zh-CN" altLang="en-US" sz="2000" dirty="0">
              <a:solidFill>
                <a:schemeClr val="tx1">
                  <a:lumMod val="75000"/>
                  <a:lumOff val="25000"/>
                </a:schemeClr>
              </a:solidFill>
              <a:sym typeface="+mn-ea"/>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13" name="圆角矩形 12"/>
          <p:cNvSpPr/>
          <p:nvPr/>
        </p:nvSpPr>
        <p:spPr>
          <a:xfrm>
            <a:off x="3356610" y="3959225"/>
            <a:ext cx="4479290" cy="876300"/>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14" name="TextBox 11"/>
          <p:cNvSpPr txBox="1"/>
          <p:nvPr/>
        </p:nvSpPr>
        <p:spPr>
          <a:xfrm>
            <a:off x="3675004" y="4003042"/>
            <a:ext cx="3758504" cy="73850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en-US" altLang="zh-CN" sz="2000" dirty="0">
                <a:solidFill>
                  <a:schemeClr val="tx1">
                    <a:lumMod val="75000"/>
                    <a:lumOff val="25000"/>
                  </a:schemeClr>
                </a:solidFill>
                <a:sym typeface="+mn-ea"/>
              </a:rPr>
              <a:t>5</a:t>
            </a:r>
            <a:r>
              <a:rPr lang="zh-CN" altLang="en-US" sz="2000" dirty="0">
                <a:solidFill>
                  <a:schemeClr val="tx1">
                    <a:lumMod val="75000"/>
                    <a:lumOff val="25000"/>
                  </a:schemeClr>
                </a:solidFill>
                <a:sym typeface="+mn-ea"/>
              </a:rPr>
              <a:t>.培养学生严谨细致的学习态度    </a:t>
            </a:r>
            <a:endParaRPr lang="zh-CN" altLang="en-US" sz="2000" dirty="0">
              <a:solidFill>
                <a:schemeClr val="tx1">
                  <a:lumMod val="75000"/>
                  <a:lumOff val="25000"/>
                </a:schemeClr>
              </a:solidFill>
              <a:sym typeface="+mn-ea"/>
            </a:endParaRPr>
          </a:p>
          <a:p>
            <a:pPr>
              <a:lnSpc>
                <a:spcPct val="120000"/>
              </a:lnSpc>
            </a:pPr>
            <a:r>
              <a:rPr lang="zh-CN" altLang="en-US" sz="2000" dirty="0">
                <a:solidFill>
                  <a:schemeClr val="tx1">
                    <a:lumMod val="75000"/>
                    <a:lumOff val="25000"/>
                  </a:schemeClr>
                </a:solidFill>
                <a:sym typeface="+mn-ea"/>
              </a:rPr>
              <a:t>   和安全文明的工作习惯。</a:t>
            </a:r>
            <a:endParaRPr lang="zh-CN" altLang="en-US" sz="2000" dirty="0">
              <a:solidFill>
                <a:schemeClr val="tx1">
                  <a:lumMod val="75000"/>
                  <a:lumOff val="25000"/>
                </a:schemeClr>
              </a:solidFill>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149"/>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649"/>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149"/>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649"/>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149"/>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7" grpId="0" bldLvl="0" animBg="1"/>
      <p:bldP spid="8" grpId="0" bldLvl="0" animBg="1"/>
      <p:bldP spid="9" grpId="0"/>
      <p:bldP spid="10" grpId="0"/>
      <p:bldP spid="11" grpId="0"/>
      <p:bldP spid="12" grpId="0"/>
      <p:bldP spid="16" grpId="0"/>
      <p:bldP spid="13" grpId="0" bldLvl="0" animBg="1"/>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715645" y="917575"/>
            <a:ext cx="4595495" cy="3811270"/>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981075" y="917575"/>
            <a:ext cx="4065270" cy="3764915"/>
          </a:xfrm>
          <a:prstGeom prst="rect">
            <a:avLst/>
          </a:prstGeom>
          <a:noFill/>
        </p:spPr>
        <p:txBody>
          <a:bodyPr wrap="square" lIns="0" tIns="0" rIns="0" bIns="0" rtlCol="0">
            <a:spAutoFit/>
          </a:bodyPr>
          <a:lstStyle/>
          <a:p>
            <a:pPr algn="just" fontAlgn="auto">
              <a:lnSpc>
                <a:spcPct val="170000"/>
              </a:lnSpc>
            </a:pPr>
            <a:r>
              <a:rPr lang="en-US" dirty="0">
                <a:solidFill>
                  <a:schemeClr val="tx1"/>
                </a:solidFill>
                <a:latin typeface="微软雅黑" panose="020B0503020204020204" pitchFamily="34" charset="-122"/>
                <a:ea typeface="微软雅黑" panose="020B0503020204020204" pitchFamily="34" charset="-122"/>
              </a:rPr>
              <a:t>      </a:t>
            </a:r>
            <a:r>
              <a:rPr dirty="0">
                <a:solidFill>
                  <a:schemeClr val="tx1"/>
                </a:solidFill>
                <a:latin typeface="微软雅黑" panose="020B0503020204020204" pitchFamily="34" charset="-122"/>
                <a:ea typeface="微软雅黑" panose="020B0503020204020204" pitchFamily="34" charset="-122"/>
              </a:rPr>
              <a:t>在日常生活中电动机是占有不可或缺的零件。电动机又称为电动马达，是一种将电能转换成机械能，并可再使用机械能产生动能，用来驱动其他装置的电气设备。通过绘制电动机的平面图，主要学会修剪、延伸、圆角、偏移及镜像命令。请根据AutoCAD2018绘制如图所示操作杆平面图形。</a:t>
            </a:r>
            <a:endParaRPr dirty="0">
              <a:solidFill>
                <a:schemeClr val="tx1"/>
              </a:solidFill>
              <a:latin typeface="微软雅黑" panose="020B0503020204020204" pitchFamily="34" charset="-122"/>
              <a:ea typeface="微软雅黑" panose="020B0503020204020204" pitchFamily="34" charset="-122"/>
            </a:endParaRPr>
          </a:p>
        </p:txBody>
      </p:sp>
      <p:sp>
        <p:nvSpPr>
          <p:cNvPr id="40" name="矩形 93"/>
          <p:cNvSpPr/>
          <p:nvPr/>
        </p:nvSpPr>
        <p:spPr>
          <a:xfrm>
            <a:off x="646227" y="84482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5046896" y="448988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759450" y="3502660"/>
            <a:ext cx="2528570" cy="398780"/>
          </a:xfrm>
          <a:prstGeom prst="rect">
            <a:avLst/>
          </a:prstGeom>
          <a:noFill/>
          <a:ln w="19050">
            <a:solidFill>
              <a:srgbClr val="005DA2"/>
            </a:solidFill>
          </a:ln>
        </p:spPr>
        <p:txBody>
          <a:bodyPr wrap="square" rtlCol="0">
            <a:spAutoFit/>
          </a:bodyPr>
          <a:p>
            <a:pPr algn="ctr"/>
            <a:r>
              <a:rPr lang="zh-CN" altLang="en-US" sz="2000"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电动机</a:t>
            </a:r>
            <a:r>
              <a:rPr lang="zh-CN" altLang="en-US" sz="2000"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效果图</a:t>
            </a:r>
            <a:endParaRPr lang="zh-CN" altLang="en-US" sz="2000"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45" name="图片 14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18480" y="1132840"/>
            <a:ext cx="2810510" cy="1720850"/>
          </a:xfrm>
          <a:prstGeom prst="rect">
            <a:avLst/>
          </a:prstGeom>
          <a:ln w="12700" cmpd="sng">
            <a:solidFill>
              <a:schemeClr val="accent1">
                <a:shade val="50000"/>
              </a:schemeClr>
            </a:solidFill>
            <a:prstDash val="dash"/>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149"/>
                            </p:stCondLst>
                            <p:childTnLst>
                              <p:par>
                                <p:cTn id="36" presetID="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par>
                                <p:cTn id="40" presetID="2" presetClass="entr" presetSubtype="1" fill="hold" nodeType="withEffect">
                                  <p:stCondLst>
                                    <p:cond delay="0"/>
                                  </p:stCondLst>
                                  <p:childTnLst>
                                    <p:set>
                                      <p:cBhvr>
                                        <p:cTn id="41" dur="1" fill="hold">
                                          <p:stCondLst>
                                            <p:cond delay="0"/>
                                          </p:stCondLst>
                                        </p:cTn>
                                        <p:tgtEl>
                                          <p:spTgt spid="145"/>
                                        </p:tgtEl>
                                        <p:attrNameLst>
                                          <p:attrName>style.visibility</p:attrName>
                                        </p:attrNameLst>
                                      </p:cBhvr>
                                      <p:to>
                                        <p:strVal val="visible"/>
                                      </p:to>
                                    </p:set>
                                    <p:anim calcmode="lin" valueType="num">
                                      <p:cBhvr additive="base">
                                        <p:cTn id="42" dur="500" fill="hold"/>
                                        <p:tgtEl>
                                          <p:spTgt spid="145"/>
                                        </p:tgtEl>
                                        <p:attrNameLst>
                                          <p:attrName>ppt_x</p:attrName>
                                        </p:attrNameLst>
                                      </p:cBhvr>
                                      <p:tavLst>
                                        <p:tav tm="0">
                                          <p:val>
                                            <p:strVal val="#ppt_x"/>
                                          </p:val>
                                        </p:tav>
                                        <p:tav tm="100000">
                                          <p:val>
                                            <p:strVal val="#ppt_x"/>
                                          </p:val>
                                        </p:tav>
                                      </p:tavLst>
                                    </p:anim>
                                    <p:anim calcmode="lin" valueType="num">
                                      <p:cBhvr additive="base">
                                        <p:cTn id="43" dur="500" fill="hold"/>
                                        <p:tgtEl>
                                          <p:spTgt spid="14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bldLvl="0" animBg="1"/>
      <p:bldP spid="39" grpId="0"/>
      <p:bldP spid="40" grpId="0" bldLvl="0" animBg="1"/>
      <p:bldP spid="41" grpId="0" bldLvl="0" animBg="1"/>
      <p:bldP spid="9"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任务分析</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3101340" y="1212215"/>
            <a:ext cx="2009775" cy="1029335"/>
          </a:xfrm>
          <a:prstGeom prst="rect">
            <a:avLst/>
          </a:prstGeom>
          <a:noFill/>
        </p:spPr>
        <p:txBody>
          <a:bodyPr wrap="square" lIns="70564" tIns="35282" rIns="70564" bIns="35282" rtlCol="0">
            <a:spAutoFit/>
          </a:bodyPr>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尺寸基准</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定位尺寸</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定形尺寸</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TextBox 16"/>
          <p:cNvSpPr txBox="1"/>
          <p:nvPr/>
        </p:nvSpPr>
        <p:spPr>
          <a:xfrm>
            <a:off x="3060308" y="842922"/>
            <a:ext cx="1156970" cy="377190"/>
          </a:xfrm>
          <a:prstGeom prst="rect">
            <a:avLst/>
          </a:prstGeom>
          <a:noFill/>
        </p:spPr>
        <p:txBody>
          <a:bodyPr wrap="none" lIns="70564" tIns="35282" rIns="70564" bIns="35282" rtlCol="0">
            <a:spAutoFit/>
          </a:bodyPr>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尺寸分析</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5"/>
          <p:cNvSpPr txBox="1"/>
          <p:nvPr/>
        </p:nvSpPr>
        <p:spPr>
          <a:xfrm>
            <a:off x="860425" y="3635375"/>
            <a:ext cx="2009775" cy="1029335"/>
          </a:xfrm>
          <a:prstGeom prst="rect">
            <a:avLst/>
          </a:prstGeom>
          <a:noFill/>
        </p:spPr>
        <p:txBody>
          <a:bodyPr wrap="square" lIns="70564" tIns="35282" rIns="70564" bIns="35282" rtlCol="0">
            <a:spAutoFit/>
          </a:bodyPr>
          <a:lstStyle/>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已知线段</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中间线段</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连接线段</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Box 16"/>
          <p:cNvSpPr txBox="1"/>
          <p:nvPr/>
        </p:nvSpPr>
        <p:spPr>
          <a:xfrm>
            <a:off x="819393" y="3266082"/>
            <a:ext cx="1156970" cy="37719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线段分析</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Box 15"/>
          <p:cNvSpPr txBox="1"/>
          <p:nvPr/>
        </p:nvSpPr>
        <p:spPr>
          <a:xfrm>
            <a:off x="5875655" y="3635375"/>
            <a:ext cx="2606040" cy="1349375"/>
          </a:xfrm>
          <a:prstGeom prst="rect">
            <a:avLst/>
          </a:prstGeom>
          <a:noFill/>
        </p:spPr>
        <p:txBody>
          <a:bodyPr wrap="square" lIns="70564" tIns="35282" rIns="70564" bIns="35282" rtlCol="0">
            <a:spAutoFit/>
          </a:bodyPr>
          <a:lstStyle/>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绘图工具：直线、圆命令；</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修改工具：修剪、延伸、圆角、偏移及镜像命令。</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TextBox 16"/>
          <p:cNvSpPr txBox="1"/>
          <p:nvPr/>
        </p:nvSpPr>
        <p:spPr>
          <a:xfrm>
            <a:off x="5834623" y="3266082"/>
            <a:ext cx="1156970" cy="37719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所用命令</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149"/>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649"/>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149"/>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2649"/>
                            </p:stCondLst>
                            <p:childTnLst>
                              <p:par>
                                <p:cTn id="29" presetID="22" presetClass="entr" presetSubtype="2"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right)">
                                      <p:cBhvr>
                                        <p:cTn id="31" dur="500"/>
                                        <p:tgtEl>
                                          <p:spTgt spid="12"/>
                                        </p:tgtEl>
                                      </p:cBhvr>
                                    </p:animEffect>
                                  </p:childTnLst>
                                </p:cTn>
                              </p:par>
                            </p:childTnLst>
                          </p:cTn>
                        </p:par>
                        <p:par>
                          <p:cTn id="32" fill="hold">
                            <p:stCondLst>
                              <p:cond delay="3149"/>
                            </p:stCondLst>
                            <p:childTnLst>
                              <p:par>
                                <p:cTn id="33" presetID="22" presetClass="entr" presetSubtype="1"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childTnLst>
                          </p:cTn>
                        </p:par>
                        <p:par>
                          <p:cTn id="36" fill="hold">
                            <p:stCondLst>
                              <p:cond delay="3649"/>
                            </p:stCondLst>
                            <p:childTnLst>
                              <p:par>
                                <p:cTn id="37" presetID="17" presetClass="entr" presetSubtype="1" fill="hold" grpId="0" nodeType="afterEffect">
                                  <p:stCondLst>
                                    <p:cond delay="0"/>
                                  </p:stCondLst>
                                  <p:iterate type="lt">
                                    <p:tmPct val="40000"/>
                                  </p:iterate>
                                  <p:childTnLst>
                                    <p:set>
                                      <p:cBhvr>
                                        <p:cTn id="38" dur="1" fill="hold">
                                          <p:stCondLst>
                                            <p:cond delay="0"/>
                                          </p:stCondLst>
                                        </p:cTn>
                                        <p:tgtEl>
                                          <p:spTgt spid="2"/>
                                        </p:tgtEl>
                                        <p:attrNameLst>
                                          <p:attrName>style.visibility</p:attrName>
                                        </p:attrNameLst>
                                      </p:cBhvr>
                                      <p:to>
                                        <p:strVal val="visible"/>
                                      </p:to>
                                    </p:set>
                                    <p:anim calcmode="lin" valueType="num">
                                      <p:cBhvr>
                                        <p:cTn id="39" dur="250" fill="hold"/>
                                        <p:tgtEl>
                                          <p:spTgt spid="2"/>
                                        </p:tgtEl>
                                        <p:attrNameLst>
                                          <p:attrName>ppt_x</p:attrName>
                                        </p:attrNameLst>
                                      </p:cBhvr>
                                      <p:tavLst>
                                        <p:tav tm="0">
                                          <p:val>
                                            <p:strVal val="#ppt_x"/>
                                          </p:val>
                                        </p:tav>
                                        <p:tav tm="100000">
                                          <p:val>
                                            <p:strVal val="#ppt_x"/>
                                          </p:val>
                                        </p:tav>
                                      </p:tavLst>
                                    </p:anim>
                                    <p:anim calcmode="lin" valueType="num">
                                      <p:cBhvr>
                                        <p:cTn id="40" dur="250" fill="hold"/>
                                        <p:tgtEl>
                                          <p:spTgt spid="2"/>
                                        </p:tgtEl>
                                        <p:attrNameLst>
                                          <p:attrName>ppt_y</p:attrName>
                                        </p:attrNameLst>
                                      </p:cBhvr>
                                      <p:tavLst>
                                        <p:tav tm="0">
                                          <p:val>
                                            <p:strVal val="#ppt_y-#ppt_h/2"/>
                                          </p:val>
                                        </p:tav>
                                        <p:tav tm="100000">
                                          <p:val>
                                            <p:strVal val="#ppt_y"/>
                                          </p:val>
                                        </p:tav>
                                      </p:tavLst>
                                    </p:anim>
                                    <p:anim calcmode="lin" valueType="num">
                                      <p:cBhvr>
                                        <p:cTn id="41" dur="250" fill="hold"/>
                                        <p:tgtEl>
                                          <p:spTgt spid="2"/>
                                        </p:tgtEl>
                                        <p:attrNameLst>
                                          <p:attrName>ppt_w</p:attrName>
                                        </p:attrNameLst>
                                      </p:cBhvr>
                                      <p:tavLst>
                                        <p:tav tm="0">
                                          <p:val>
                                            <p:strVal val="#ppt_w"/>
                                          </p:val>
                                        </p:tav>
                                        <p:tav tm="100000">
                                          <p:val>
                                            <p:strVal val="#ppt_w"/>
                                          </p:val>
                                        </p:tav>
                                      </p:tavLst>
                                    </p:anim>
                                    <p:anim calcmode="lin" valueType="num">
                                      <p:cBhvr>
                                        <p:cTn id="42" dur="250" fill="hold"/>
                                        <p:tgtEl>
                                          <p:spTgt spid="2"/>
                                        </p:tgtEl>
                                        <p:attrNameLst>
                                          <p:attrName>ppt_h</p:attrName>
                                        </p:attrNameLst>
                                      </p:cBhvr>
                                      <p:tavLst>
                                        <p:tav tm="0">
                                          <p:val>
                                            <p:fltVal val="0"/>
                                          </p:val>
                                        </p:tav>
                                        <p:tav tm="100000">
                                          <p:val>
                                            <p:strVal val="#ppt_h"/>
                                          </p:val>
                                        </p:tav>
                                      </p:tavLst>
                                    </p:anim>
                                  </p:childTnLst>
                                </p:cTn>
                              </p:par>
                            </p:childTnLst>
                          </p:cTn>
                        </p:par>
                        <p:par>
                          <p:cTn id="43" fill="hold">
                            <p:stCondLst>
                              <p:cond delay="4199"/>
                            </p:stCondLst>
                            <p:childTnLst>
                              <p:par>
                                <p:cTn id="44" presetID="22" presetClass="entr" presetSubtype="8"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childTnLst>
                          </p:cTn>
                        </p:par>
                        <p:par>
                          <p:cTn id="47" fill="hold">
                            <p:stCondLst>
                              <p:cond delay="4699"/>
                            </p:stCondLst>
                            <p:childTnLst>
                              <p:par>
                                <p:cTn id="48" presetID="17" presetClass="entr" presetSubtype="1" fill="hold" grpId="0" nodeType="afterEffect">
                                  <p:stCondLst>
                                    <p:cond delay="0"/>
                                  </p:stCondLst>
                                  <p:iterate type="lt">
                                    <p:tmPct val="40000"/>
                                  </p:iterate>
                                  <p:childTnLst>
                                    <p:set>
                                      <p:cBhvr>
                                        <p:cTn id="49" dur="1" fill="hold">
                                          <p:stCondLst>
                                            <p:cond delay="0"/>
                                          </p:stCondLst>
                                        </p:cTn>
                                        <p:tgtEl>
                                          <p:spTgt spid="20"/>
                                        </p:tgtEl>
                                        <p:attrNameLst>
                                          <p:attrName>style.visibility</p:attrName>
                                        </p:attrNameLst>
                                      </p:cBhvr>
                                      <p:to>
                                        <p:strVal val="visible"/>
                                      </p:to>
                                    </p:set>
                                    <p:anim calcmode="lin" valueType="num">
                                      <p:cBhvr>
                                        <p:cTn id="50" dur="250" fill="hold"/>
                                        <p:tgtEl>
                                          <p:spTgt spid="20"/>
                                        </p:tgtEl>
                                        <p:attrNameLst>
                                          <p:attrName>ppt_x</p:attrName>
                                        </p:attrNameLst>
                                      </p:cBhvr>
                                      <p:tavLst>
                                        <p:tav tm="0">
                                          <p:val>
                                            <p:strVal val="#ppt_x"/>
                                          </p:val>
                                        </p:tav>
                                        <p:tav tm="100000">
                                          <p:val>
                                            <p:strVal val="#ppt_x"/>
                                          </p:val>
                                        </p:tav>
                                      </p:tavLst>
                                    </p:anim>
                                    <p:anim calcmode="lin" valueType="num">
                                      <p:cBhvr>
                                        <p:cTn id="51" dur="250" fill="hold"/>
                                        <p:tgtEl>
                                          <p:spTgt spid="20"/>
                                        </p:tgtEl>
                                        <p:attrNameLst>
                                          <p:attrName>ppt_y</p:attrName>
                                        </p:attrNameLst>
                                      </p:cBhvr>
                                      <p:tavLst>
                                        <p:tav tm="0">
                                          <p:val>
                                            <p:strVal val="#ppt_y-#ppt_h/2"/>
                                          </p:val>
                                        </p:tav>
                                        <p:tav tm="100000">
                                          <p:val>
                                            <p:strVal val="#ppt_y"/>
                                          </p:val>
                                        </p:tav>
                                      </p:tavLst>
                                    </p:anim>
                                    <p:anim calcmode="lin" valueType="num">
                                      <p:cBhvr>
                                        <p:cTn id="52" dur="250" fill="hold"/>
                                        <p:tgtEl>
                                          <p:spTgt spid="20"/>
                                        </p:tgtEl>
                                        <p:attrNameLst>
                                          <p:attrName>ppt_w</p:attrName>
                                        </p:attrNameLst>
                                      </p:cBhvr>
                                      <p:tavLst>
                                        <p:tav tm="0">
                                          <p:val>
                                            <p:strVal val="#ppt_w"/>
                                          </p:val>
                                        </p:tav>
                                        <p:tav tm="100000">
                                          <p:val>
                                            <p:strVal val="#ppt_w"/>
                                          </p:val>
                                        </p:tav>
                                      </p:tavLst>
                                    </p:anim>
                                    <p:anim calcmode="lin" valueType="num">
                                      <p:cBhvr>
                                        <p:cTn id="53" dur="250" fill="hold"/>
                                        <p:tgtEl>
                                          <p:spTgt spid="20"/>
                                        </p:tgtEl>
                                        <p:attrNameLst>
                                          <p:attrName>ppt_h</p:attrName>
                                        </p:attrNameLst>
                                      </p:cBhvr>
                                      <p:tavLst>
                                        <p:tav tm="0">
                                          <p:val>
                                            <p:fltVal val="0"/>
                                          </p:val>
                                        </p:tav>
                                        <p:tav tm="100000">
                                          <p:val>
                                            <p:strVal val="#ppt_h"/>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childTnLst>
                          </p:cTn>
                        </p:par>
                        <p:par>
                          <p:cTn id="58" fill="hold">
                            <p:stCondLst>
                              <p:cond delay="57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5"/>
                                        </p:tgtEl>
                                        <p:attrNameLst>
                                          <p:attrName>style.visibility</p:attrName>
                                        </p:attrNameLst>
                                      </p:cBhvr>
                                      <p:to>
                                        <p:strVal val="visible"/>
                                      </p:to>
                                    </p:set>
                                    <p:anim calcmode="lin" valueType="num">
                                      <p:cBhvr>
                                        <p:cTn id="61" dur="250" fill="hold"/>
                                        <p:tgtEl>
                                          <p:spTgt spid="25"/>
                                        </p:tgtEl>
                                        <p:attrNameLst>
                                          <p:attrName>ppt_x</p:attrName>
                                        </p:attrNameLst>
                                      </p:cBhvr>
                                      <p:tavLst>
                                        <p:tav tm="0">
                                          <p:val>
                                            <p:strVal val="#ppt_x"/>
                                          </p:val>
                                        </p:tav>
                                        <p:tav tm="100000">
                                          <p:val>
                                            <p:strVal val="#ppt_x"/>
                                          </p:val>
                                        </p:tav>
                                      </p:tavLst>
                                    </p:anim>
                                    <p:anim calcmode="lin" valueType="num">
                                      <p:cBhvr>
                                        <p:cTn id="62" dur="250" fill="hold"/>
                                        <p:tgtEl>
                                          <p:spTgt spid="25"/>
                                        </p:tgtEl>
                                        <p:attrNameLst>
                                          <p:attrName>ppt_y</p:attrName>
                                        </p:attrNameLst>
                                      </p:cBhvr>
                                      <p:tavLst>
                                        <p:tav tm="0">
                                          <p:val>
                                            <p:strVal val="#ppt_y-#ppt_h/2"/>
                                          </p:val>
                                        </p:tav>
                                        <p:tav tm="100000">
                                          <p:val>
                                            <p:strVal val="#ppt_y"/>
                                          </p:val>
                                        </p:tav>
                                      </p:tavLst>
                                    </p:anim>
                                    <p:anim calcmode="lin" valueType="num">
                                      <p:cBhvr>
                                        <p:cTn id="63" dur="250" fill="hold"/>
                                        <p:tgtEl>
                                          <p:spTgt spid="25"/>
                                        </p:tgtEl>
                                        <p:attrNameLst>
                                          <p:attrName>ppt_w</p:attrName>
                                        </p:attrNameLst>
                                      </p:cBhvr>
                                      <p:tavLst>
                                        <p:tav tm="0">
                                          <p:val>
                                            <p:strVal val="#ppt_w"/>
                                          </p:val>
                                        </p:tav>
                                        <p:tav tm="100000">
                                          <p:val>
                                            <p:strVal val="#ppt_w"/>
                                          </p:val>
                                        </p:tav>
                                      </p:tavLst>
                                    </p:anim>
                                    <p:anim calcmode="lin" valueType="num">
                                      <p:cBhvr>
                                        <p:cTn id="64" dur="250" fill="hold"/>
                                        <p:tgtEl>
                                          <p:spTgt spid="25"/>
                                        </p:tgtEl>
                                        <p:attrNameLst>
                                          <p:attrName>ppt_h</p:attrName>
                                        </p:attrNameLst>
                                      </p:cBhvr>
                                      <p:tavLst>
                                        <p:tav tm="0">
                                          <p:val>
                                            <p:fltVal val="0"/>
                                          </p:val>
                                        </p:tav>
                                        <p:tav tm="100000">
                                          <p:val>
                                            <p:strVal val="#ppt_h"/>
                                          </p:val>
                                        </p:tav>
                                      </p:tavLst>
                                    </p:anim>
                                  </p:childTnLst>
                                </p:cTn>
                              </p:par>
                            </p:childTnLst>
                          </p:cTn>
                        </p:par>
                        <p:par>
                          <p:cTn id="65" fill="hold">
                            <p:stCondLst>
                              <p:cond delay="6299"/>
                            </p:stCondLst>
                            <p:childTnLst>
                              <p:par>
                                <p:cTn id="66" presetID="22" presetClass="entr" presetSubtype="8"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8" grpId="0" bldLvl="0" animBg="1"/>
      <p:bldP spid="12" grpId="0" bldLvl="0" animBg="1"/>
      <p:bldP spid="16" grpId="0"/>
      <p:bldP spid="2" grpId="0"/>
      <p:bldP spid="18" grpId="0"/>
      <p:bldP spid="20" grpId="0"/>
      <p:bldP spid="24" grpId="0"/>
      <p:bldP spid="2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3131107" y="772815"/>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000" b="1" dirty="0">
                <a:latin typeface="微软雅黑" panose="020B0503020204020204" pitchFamily="34" charset="-122"/>
                <a:ea typeface="微软雅黑" panose="020B0503020204020204" pitchFamily="34" charset="-122"/>
              </a:rPr>
              <a:t>一、</a:t>
            </a:r>
            <a:r>
              <a:rPr lang="zh-CN" altLang="en-US" sz="2000" b="1" dirty="0">
                <a:solidFill>
                  <a:schemeClr val="bg1"/>
                </a:solidFill>
                <a:latin typeface="微软雅黑" panose="020B0503020204020204" pitchFamily="34" charset="-122"/>
                <a:ea typeface="微软雅黑" panose="020B0503020204020204" pitchFamily="34" charset="-122"/>
                <a:sym typeface="+mn-ea"/>
              </a:rPr>
              <a:t>延伸</a:t>
            </a:r>
            <a:r>
              <a:rPr lang="zh-CN" altLang="en-US" sz="2000" b="1" dirty="0">
                <a:solidFill>
                  <a:schemeClr val="bg1"/>
                </a:solidFill>
                <a:latin typeface="微软雅黑" panose="020B0503020204020204" pitchFamily="34" charset="-122"/>
                <a:ea typeface="微软雅黑" panose="020B0503020204020204" pitchFamily="34" charset="-122"/>
                <a:sym typeface="+mn-ea"/>
              </a:rPr>
              <a:t>对象</a:t>
            </a:r>
            <a:endParaRPr lang="zh-CN" altLang="en-US" sz="2000" b="1" dirty="0">
              <a:solidFill>
                <a:schemeClr val="bg1"/>
              </a:solidFill>
              <a:latin typeface="微软雅黑" panose="020B0503020204020204" pitchFamily="34" charset="-122"/>
              <a:ea typeface="微软雅黑" panose="020B0503020204020204" pitchFamily="34" charset="-122"/>
              <a:sym typeface="+mn-ea"/>
            </a:endParaRPr>
          </a:p>
        </p:txBody>
      </p:sp>
      <p:sp>
        <p:nvSpPr>
          <p:cNvPr id="4" name="圆角矩形 3"/>
          <p:cNvSpPr/>
          <p:nvPr/>
        </p:nvSpPr>
        <p:spPr>
          <a:xfrm>
            <a:off x="898525" y="1278890"/>
            <a:ext cx="7345680" cy="77914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38"/>
          <p:cNvSpPr txBox="1"/>
          <p:nvPr/>
        </p:nvSpPr>
        <p:spPr>
          <a:xfrm>
            <a:off x="1196625" y="1278905"/>
            <a:ext cx="6750750" cy="664210"/>
          </a:xfrm>
          <a:prstGeom prst="rect">
            <a:avLst/>
          </a:prstGeom>
          <a:noFill/>
        </p:spPr>
        <p:txBody>
          <a:bodyPr wrap="square" lIns="0" tIns="0" rIns="0" bIns="0" rtlCol="0">
            <a:spAutoFit/>
          </a:bodyPr>
          <a:p>
            <a:pPr algn="just">
              <a:lnSpc>
                <a:spcPct val="120000"/>
              </a:lnSpc>
            </a:pPr>
            <a:r>
              <a:rPr lang="en-US" dirty="0">
                <a:latin typeface="微软雅黑" panose="020B0503020204020204" pitchFamily="34" charset="-122"/>
                <a:ea typeface="微软雅黑" panose="020B0503020204020204" pitchFamily="34" charset="-122"/>
              </a:rPr>
              <a:t>      </a:t>
            </a:r>
            <a:r>
              <a:rPr dirty="0">
                <a:latin typeface="微软雅黑" panose="020B0503020204020204" pitchFamily="34" charset="-122"/>
                <a:ea typeface="微软雅黑" panose="020B0503020204020204" pitchFamily="34" charset="-122"/>
              </a:rPr>
              <a:t>使用Extend命令可以拉长或延伸直线或弧，使它与其他对象相接，也可以使它们精确地延伸至由其他对象定义的边界。</a:t>
            </a:r>
            <a:endParaRPr dirty="0">
              <a:latin typeface="微软雅黑" panose="020B0503020204020204" pitchFamily="34" charset="-122"/>
              <a:ea typeface="微软雅黑" panose="020B0503020204020204" pitchFamily="34" charset="-122"/>
            </a:endParaRPr>
          </a:p>
        </p:txBody>
      </p:sp>
      <p:sp>
        <p:nvSpPr>
          <p:cNvPr id="6" name="矩形 93"/>
          <p:cNvSpPr/>
          <p:nvPr/>
        </p:nvSpPr>
        <p:spPr>
          <a:xfrm>
            <a:off x="861492" y="121947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93"/>
          <p:cNvSpPr/>
          <p:nvPr/>
        </p:nvSpPr>
        <p:spPr>
          <a:xfrm rot="10800000">
            <a:off x="8021236" y="180383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857885" y="2226945"/>
            <a:ext cx="3695065" cy="1753235"/>
          </a:xfrm>
          <a:prstGeom prst="rect">
            <a:avLst/>
          </a:prstGeom>
          <a:noFill/>
          <a:ln w="19050">
            <a:solidFill>
              <a:srgbClr val="005DA2"/>
            </a:solidFill>
          </a:ln>
        </p:spPr>
        <p:txBody>
          <a:bodyPr wrap="square" rtlCol="0">
            <a:spAutoFit/>
          </a:bodyPr>
          <a:p>
            <a:r>
              <a:rPr lang="en-US" altLang="zh-CN"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r>
              <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启动</a:t>
            </a:r>
            <a:endPar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功能区:默认 标签→修改面板 →“修剪和延伸”下拉式菜单下拉式 → 延伸</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菜单:修改(M) →延伸(D)</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工具栏:修改→</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14" name="图片 11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2708910" y="3619500"/>
            <a:ext cx="269875" cy="269875"/>
          </a:xfrm>
          <a:prstGeom prst="rect">
            <a:avLst/>
          </a:prstGeom>
          <a:noFill/>
          <a:ln>
            <a:noFill/>
          </a:ln>
        </p:spPr>
      </p:pic>
      <p:pic>
        <p:nvPicPr>
          <p:cNvPr id="9" name="图片 11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2120265" y="3092450"/>
            <a:ext cx="269875" cy="269875"/>
          </a:xfrm>
          <a:prstGeom prst="rect">
            <a:avLst/>
          </a:prstGeom>
          <a:noFill/>
          <a:ln>
            <a:noFill/>
          </a:ln>
        </p:spPr>
      </p:pic>
      <p:pic>
        <p:nvPicPr>
          <p:cNvPr id="112" name="图片 1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5325110" y="2247265"/>
            <a:ext cx="1878965" cy="1732915"/>
          </a:xfrm>
          <a:prstGeom prst="rect">
            <a:avLst/>
          </a:prstGeom>
          <a:noFill/>
          <a:ln w="12700" cmpd="sng">
            <a:solidFill>
              <a:schemeClr val="accent1">
                <a:shade val="50000"/>
              </a:schemeClr>
            </a:solidFill>
            <a:prstDash val="dash"/>
          </a:ln>
        </p:spPr>
      </p:pic>
      <p:sp>
        <p:nvSpPr>
          <p:cNvPr id="16" name="文本框 15"/>
          <p:cNvSpPr txBox="1"/>
          <p:nvPr/>
        </p:nvSpPr>
        <p:spPr>
          <a:xfrm>
            <a:off x="515620" y="4070350"/>
            <a:ext cx="8120380" cy="975995"/>
          </a:xfrm>
          <a:prstGeom prst="rect">
            <a:avLst/>
          </a:prstGeom>
          <a:noFill/>
          <a:ln w="28575" cmpd="dbl">
            <a:solidFill>
              <a:schemeClr val="accent1">
                <a:shade val="50000"/>
              </a:schemeClr>
            </a:solidFill>
            <a:prstDash val="sysDot"/>
          </a:ln>
        </p:spPr>
        <p:txBody>
          <a:bodyPr wrap="square" rtlCol="0" anchor="t">
            <a:spAutoFit/>
          </a:bodyPr>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命令：EXTEND↙           当前设置: 投影 = 当前值，边 = 当前值               选择边界的边...</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选择对象或 &lt;全部选择&gt;: 选择一个或多个对象并按 Enter 键，或者按 Enter 键选择所有显示的对象</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选择要延伸的对象，或按住 Shift 键选择要修剪的对象，或 [栏选(F)/窗交(C)/投影(P)/边(E)/放弃(U)]: 选择要延伸的对象，或按住 SHIFT 键选择要修剪的对象，或输入选项</a:t>
            </a:r>
            <a:endParaRPr sz="12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149"/>
                            </p:stCondLst>
                            <p:childTnLst>
                              <p:par>
                                <p:cTn id="17" presetID="53" presetClass="entr" presetSubtype="52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anim calcmode="lin" valueType="num">
                                      <p:cBhvr>
                                        <p:cTn id="22" dur="500" fill="hold"/>
                                        <p:tgtEl>
                                          <p:spTgt spid="6"/>
                                        </p:tgtEl>
                                        <p:attrNameLst>
                                          <p:attrName>ppt_x</p:attrName>
                                        </p:attrNameLst>
                                      </p:cBhvr>
                                      <p:tavLst>
                                        <p:tav tm="0">
                                          <p:val>
                                            <p:fltVal val="0.5"/>
                                          </p:val>
                                        </p:tav>
                                        <p:tav tm="100000">
                                          <p:val>
                                            <p:strVal val="#ppt_x"/>
                                          </p:val>
                                        </p:tav>
                                      </p:tavLst>
                                    </p:anim>
                                    <p:anim calcmode="lin" valueType="num">
                                      <p:cBhvr>
                                        <p:cTn id="23" dur="500" fill="hold"/>
                                        <p:tgtEl>
                                          <p:spTgt spid="6"/>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fltVal val="0.5"/>
                                          </p:val>
                                        </p:tav>
                                        <p:tav tm="100000">
                                          <p:val>
                                            <p:strVal val="#ppt_y"/>
                                          </p:val>
                                        </p:tav>
                                      </p:tavLst>
                                    </p:anim>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childTnLst>
                          </p:cTn>
                        </p:par>
                        <p:par>
                          <p:cTn id="35" fill="hold">
                            <p:stCondLst>
                              <p:cond delay="2149"/>
                            </p:stCondLst>
                            <p:childTnLst>
                              <p:par>
                                <p:cTn id="36" presetID="22" presetClass="entr" presetSubtype="1"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par>
                                <p:cTn id="42" presetID="22" presetClass="entr" presetSubtype="4" fill="hold" nodeType="withEffect">
                                  <p:stCondLst>
                                    <p:cond delay="0"/>
                                  </p:stCondLst>
                                  <p:childTnLst>
                                    <p:set>
                                      <p:cBhvr>
                                        <p:cTn id="43" dur="1" fill="hold">
                                          <p:stCondLst>
                                            <p:cond delay="0"/>
                                          </p:stCondLst>
                                        </p:cTn>
                                        <p:tgtEl>
                                          <p:spTgt spid="114"/>
                                        </p:tgtEl>
                                        <p:attrNameLst>
                                          <p:attrName>style.visibility</p:attrName>
                                        </p:attrNameLst>
                                      </p:cBhvr>
                                      <p:to>
                                        <p:strVal val="visible"/>
                                      </p:to>
                                    </p:set>
                                    <p:animEffect transition="in" filter="wipe(down)">
                                      <p:cBhvr>
                                        <p:cTn id="44" dur="500"/>
                                        <p:tgtEl>
                                          <p:spTgt spid="114"/>
                                        </p:tgtEl>
                                      </p:cBhvr>
                                    </p:animEffect>
                                  </p:childTnLst>
                                </p:cTn>
                              </p:par>
                              <p:par>
                                <p:cTn id="45" presetID="22" presetClass="entr" presetSubtype="4"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down)">
                                      <p:cBhvr>
                                        <p:cTn id="47" dur="500"/>
                                        <p:tgtEl>
                                          <p:spTgt spid="9"/>
                                        </p:tgtEl>
                                      </p:cBhvr>
                                    </p:animEffect>
                                  </p:childTnLst>
                                </p:cTn>
                              </p:par>
                              <p:par>
                                <p:cTn id="48" presetID="22" presetClass="entr" presetSubtype="4" fill="hold" nodeType="withEffect">
                                  <p:stCondLst>
                                    <p:cond delay="0"/>
                                  </p:stCondLst>
                                  <p:childTnLst>
                                    <p:set>
                                      <p:cBhvr>
                                        <p:cTn id="49" dur="1" fill="hold">
                                          <p:stCondLst>
                                            <p:cond delay="0"/>
                                          </p:stCondLst>
                                        </p:cTn>
                                        <p:tgtEl>
                                          <p:spTgt spid="112"/>
                                        </p:tgtEl>
                                        <p:attrNameLst>
                                          <p:attrName>style.visibility</p:attrName>
                                        </p:attrNameLst>
                                      </p:cBhvr>
                                      <p:to>
                                        <p:strVal val="visible"/>
                                      </p:to>
                                    </p:set>
                                    <p:animEffect transition="in" filter="wipe(down)">
                                      <p:cBhvr>
                                        <p:cTn id="50" dur="500"/>
                                        <p:tgtEl>
                                          <p:spTgt spid="112"/>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down)">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4" grpId="0" bldLvl="0" animBg="1"/>
      <p:bldP spid="5" grpId="0"/>
      <p:bldP spid="6" grpId="0" bldLvl="0" animBg="1"/>
      <p:bldP spid="7" grpId="0" bldLvl="0" animBg="1"/>
      <p:bldP spid="8" grpId="0" animBg="1"/>
      <p:bldP spid="1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3114597" y="772815"/>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000" b="1" dirty="0">
                <a:latin typeface="微软雅黑" panose="020B0503020204020204" pitchFamily="34" charset="-122"/>
                <a:ea typeface="微软雅黑" panose="020B0503020204020204" pitchFamily="34" charset="-122"/>
              </a:rPr>
              <a:t>二、修剪</a:t>
            </a:r>
            <a:r>
              <a:rPr lang="zh-CN" altLang="en-US" sz="2000" b="1" dirty="0">
                <a:latin typeface="微软雅黑" panose="020B0503020204020204" pitchFamily="34" charset="-122"/>
                <a:ea typeface="微软雅黑" panose="020B0503020204020204" pitchFamily="34" charset="-122"/>
              </a:rPr>
              <a:t>对象</a:t>
            </a:r>
            <a:endParaRPr lang="zh-CN" altLang="en-US" sz="2000" b="1" dirty="0">
              <a:latin typeface="微软雅黑" panose="020B0503020204020204" pitchFamily="34" charset="-122"/>
              <a:ea typeface="微软雅黑" panose="020B0503020204020204" pitchFamily="34" charset="-122"/>
            </a:endParaRPr>
          </a:p>
        </p:txBody>
      </p:sp>
      <p:sp>
        <p:nvSpPr>
          <p:cNvPr id="4" name="圆角矩形 3"/>
          <p:cNvSpPr/>
          <p:nvPr/>
        </p:nvSpPr>
        <p:spPr>
          <a:xfrm>
            <a:off x="899160" y="1336040"/>
            <a:ext cx="7345680" cy="108902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38"/>
          <p:cNvSpPr txBox="1"/>
          <p:nvPr/>
        </p:nvSpPr>
        <p:spPr>
          <a:xfrm>
            <a:off x="1196625" y="1350660"/>
            <a:ext cx="6750750" cy="996315"/>
          </a:xfrm>
          <a:prstGeom prst="rect">
            <a:avLst/>
          </a:prstGeom>
          <a:noFill/>
        </p:spPr>
        <p:txBody>
          <a:bodyPr wrap="square" lIns="0" tIns="0" rIns="0" bIns="0" rtlCol="0">
            <a:spAutoFit/>
          </a:bodyPr>
          <a:p>
            <a:pPr algn="just">
              <a:lnSpc>
                <a:spcPct val="120000"/>
              </a:lnSpc>
            </a:pPr>
            <a:r>
              <a:rPr lang="en-US" dirty="0">
                <a:latin typeface="微软雅黑" panose="020B0503020204020204" pitchFamily="34" charset="-122"/>
                <a:ea typeface="微软雅黑" panose="020B0503020204020204" pitchFamily="34" charset="-122"/>
              </a:rPr>
              <a:t>      </a:t>
            </a:r>
            <a:r>
              <a:rPr dirty="0">
                <a:latin typeface="微软雅黑" panose="020B0503020204020204" pitchFamily="34" charset="-122"/>
                <a:ea typeface="微软雅黑" panose="020B0503020204020204" pitchFamily="34" charset="-122"/>
              </a:rPr>
              <a:t>用户操作图形对象时，若要在由一个或多个对象定义的边上精确地剪切对象，逐个剪切很显然要需要很多时间，修剪命令Trim可以剪去对象上超过交点的部分。可看作Extend命令的反命令。</a:t>
            </a:r>
            <a:endParaRPr dirty="0">
              <a:latin typeface="微软雅黑" panose="020B0503020204020204" pitchFamily="34" charset="-122"/>
              <a:ea typeface="微软雅黑" panose="020B0503020204020204" pitchFamily="34" charset="-122"/>
            </a:endParaRPr>
          </a:p>
        </p:txBody>
      </p:sp>
      <p:sp>
        <p:nvSpPr>
          <p:cNvPr id="6" name="矩形 93"/>
          <p:cNvSpPr/>
          <p:nvPr/>
        </p:nvSpPr>
        <p:spPr>
          <a:xfrm>
            <a:off x="861492" y="129122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93"/>
          <p:cNvSpPr/>
          <p:nvPr/>
        </p:nvSpPr>
        <p:spPr>
          <a:xfrm rot="10800000">
            <a:off x="8021236" y="216261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899160" y="2788285"/>
            <a:ext cx="3955415" cy="1753235"/>
          </a:xfrm>
          <a:prstGeom prst="rect">
            <a:avLst/>
          </a:prstGeom>
          <a:noFill/>
          <a:ln w="19050">
            <a:solidFill>
              <a:srgbClr val="005DA2"/>
            </a:solidFill>
          </a:ln>
        </p:spPr>
        <p:txBody>
          <a:bodyPr wrap="square" rtlCol="0">
            <a:spAutoFit/>
          </a:bodyPr>
          <a:p>
            <a:r>
              <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启动：</a:t>
            </a:r>
            <a:endPar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功能区:默认 标签 → 修改面板 → “修剪和延伸”下拉式菜单下拉式 → 修剪</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菜单:修改(M) → 修剪(T)</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工具栏:修改</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04" name="图片 10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2326005" y="3674745"/>
            <a:ext cx="297815" cy="248920"/>
          </a:xfrm>
          <a:prstGeom prst="rect">
            <a:avLst/>
          </a:prstGeom>
          <a:noFill/>
          <a:ln>
            <a:noFill/>
          </a:ln>
        </p:spPr>
      </p:pic>
      <p:pic>
        <p:nvPicPr>
          <p:cNvPr id="9" name="图片 10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2493645" y="4231005"/>
            <a:ext cx="297815" cy="248920"/>
          </a:xfrm>
          <a:prstGeom prst="rect">
            <a:avLst/>
          </a:prstGeom>
          <a:noFill/>
          <a:ln>
            <a:noFill/>
          </a:ln>
        </p:spPr>
      </p:pic>
      <p:pic>
        <p:nvPicPr>
          <p:cNvPr id="102" name="图片 1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5203825" y="2788285"/>
            <a:ext cx="3122295" cy="1752600"/>
          </a:xfrm>
          <a:prstGeom prst="rect">
            <a:avLst/>
          </a:prstGeom>
          <a:noFill/>
          <a:ln w="12700" cmpd="sng">
            <a:solidFill>
              <a:schemeClr val="accent1">
                <a:shade val="50000"/>
              </a:schemeClr>
            </a:solidFill>
            <a:prstDash val="dash"/>
          </a:ln>
        </p:spPr>
      </p:pic>
      <p:sp>
        <p:nvSpPr>
          <p:cNvPr id="16" name="文本框 15"/>
          <p:cNvSpPr txBox="1"/>
          <p:nvPr/>
        </p:nvSpPr>
        <p:spPr>
          <a:xfrm>
            <a:off x="494665" y="4686300"/>
            <a:ext cx="8120380" cy="312420"/>
          </a:xfrm>
          <a:prstGeom prst="rect">
            <a:avLst/>
          </a:prstGeom>
          <a:noFill/>
          <a:ln w="28575" cmpd="dbl">
            <a:solidFill>
              <a:schemeClr val="accent1">
                <a:shade val="50000"/>
              </a:schemeClr>
            </a:solidFill>
            <a:prstDash val="sysDot"/>
          </a:ln>
        </p:spPr>
        <p:txBody>
          <a:bodyPr wrap="square" rtlCol="0" anchor="t">
            <a:spAutoFit/>
          </a:bodyPr>
          <a:p>
            <a:pPr algn="just">
              <a:lnSpc>
                <a:spcPct val="120000"/>
              </a:lnSpc>
              <a:buClrTx/>
              <a:buSzTx/>
              <a:buFontTx/>
            </a:pPr>
            <a:r>
              <a:rPr lang="en-US" sz="1200" dirty="0">
                <a:latin typeface="微软雅黑" panose="020B0503020204020204" pitchFamily="34" charset="-122"/>
                <a:ea typeface="微软雅黑" panose="020B0503020204020204" pitchFamily="34" charset="-122"/>
                <a:sym typeface="+mn-ea"/>
              </a:rPr>
              <a:t>当前设置: 投影 = 当前值，边 = 当前值                   选择剪切边...                    选择对象或 &lt;全部选择&gt;: </a:t>
            </a:r>
            <a:endParaRPr lang="en-US" sz="12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149"/>
                            </p:stCondLst>
                            <p:childTnLst>
                              <p:par>
                                <p:cTn id="17" presetID="53" presetClass="entr" presetSubtype="52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anim calcmode="lin" valueType="num">
                                      <p:cBhvr>
                                        <p:cTn id="22" dur="500" fill="hold"/>
                                        <p:tgtEl>
                                          <p:spTgt spid="6"/>
                                        </p:tgtEl>
                                        <p:attrNameLst>
                                          <p:attrName>ppt_x</p:attrName>
                                        </p:attrNameLst>
                                      </p:cBhvr>
                                      <p:tavLst>
                                        <p:tav tm="0">
                                          <p:val>
                                            <p:fltVal val="0.5"/>
                                          </p:val>
                                        </p:tav>
                                        <p:tav tm="100000">
                                          <p:val>
                                            <p:strVal val="#ppt_x"/>
                                          </p:val>
                                        </p:tav>
                                      </p:tavLst>
                                    </p:anim>
                                    <p:anim calcmode="lin" valueType="num">
                                      <p:cBhvr>
                                        <p:cTn id="23" dur="500" fill="hold"/>
                                        <p:tgtEl>
                                          <p:spTgt spid="6"/>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fltVal val="0.5"/>
                                          </p:val>
                                        </p:tav>
                                        <p:tav tm="100000">
                                          <p:val>
                                            <p:strVal val="#ppt_y"/>
                                          </p:val>
                                        </p:tav>
                                      </p:tavLst>
                                    </p:anim>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childTnLst>
                          </p:cTn>
                        </p:par>
                        <p:par>
                          <p:cTn id="35" fill="hold">
                            <p:stCondLst>
                              <p:cond delay="2149"/>
                            </p:stCondLst>
                            <p:childTnLst>
                              <p:par>
                                <p:cTn id="36" presetID="22" presetClass="entr" presetSubtype="1"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barn(inVertical)">
                                      <p:cBhvr>
                                        <p:cTn id="41" dur="500"/>
                                        <p:tgtEl>
                                          <p:spTgt spid="8"/>
                                        </p:tgtEl>
                                      </p:cBhvr>
                                    </p:animEffect>
                                  </p:childTnLst>
                                </p:cTn>
                              </p:par>
                              <p:par>
                                <p:cTn id="42" presetID="16" presetClass="entr" presetSubtype="21" fill="hold" nodeType="withEffect">
                                  <p:stCondLst>
                                    <p:cond delay="0"/>
                                  </p:stCondLst>
                                  <p:childTnLst>
                                    <p:set>
                                      <p:cBhvr>
                                        <p:cTn id="43" dur="1" fill="hold">
                                          <p:stCondLst>
                                            <p:cond delay="0"/>
                                          </p:stCondLst>
                                        </p:cTn>
                                        <p:tgtEl>
                                          <p:spTgt spid="104"/>
                                        </p:tgtEl>
                                        <p:attrNameLst>
                                          <p:attrName>style.visibility</p:attrName>
                                        </p:attrNameLst>
                                      </p:cBhvr>
                                      <p:to>
                                        <p:strVal val="visible"/>
                                      </p:to>
                                    </p:set>
                                    <p:animEffect transition="in" filter="barn(inVertical)">
                                      <p:cBhvr>
                                        <p:cTn id="44" dur="500"/>
                                        <p:tgtEl>
                                          <p:spTgt spid="104"/>
                                        </p:tgtEl>
                                      </p:cBhvr>
                                    </p:animEffect>
                                  </p:childTnLst>
                                </p:cTn>
                              </p:par>
                              <p:par>
                                <p:cTn id="45" presetID="16" presetClass="entr" presetSubtype="21"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arn(inVertical)">
                                      <p:cBhvr>
                                        <p:cTn id="47" dur="500"/>
                                        <p:tgtEl>
                                          <p:spTgt spid="9"/>
                                        </p:tgtEl>
                                      </p:cBhvr>
                                    </p:animEffect>
                                  </p:childTnLst>
                                </p:cTn>
                              </p:par>
                              <p:par>
                                <p:cTn id="48" presetID="16" presetClass="entr" presetSubtype="21" fill="hold" nodeType="withEffect">
                                  <p:stCondLst>
                                    <p:cond delay="0"/>
                                  </p:stCondLst>
                                  <p:childTnLst>
                                    <p:set>
                                      <p:cBhvr>
                                        <p:cTn id="49" dur="1" fill="hold">
                                          <p:stCondLst>
                                            <p:cond delay="0"/>
                                          </p:stCondLst>
                                        </p:cTn>
                                        <p:tgtEl>
                                          <p:spTgt spid="102"/>
                                        </p:tgtEl>
                                        <p:attrNameLst>
                                          <p:attrName>style.visibility</p:attrName>
                                        </p:attrNameLst>
                                      </p:cBhvr>
                                      <p:to>
                                        <p:strVal val="visible"/>
                                      </p:to>
                                    </p:set>
                                    <p:animEffect transition="in" filter="barn(inVertical)">
                                      <p:cBhvr>
                                        <p:cTn id="50" dur="500"/>
                                        <p:tgtEl>
                                          <p:spTgt spid="102"/>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barn(inVertical)">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4" grpId="0" bldLvl="0" animBg="1"/>
      <p:bldP spid="5" grpId="0"/>
      <p:bldP spid="6" grpId="0" bldLvl="0" animBg="1"/>
      <p:bldP spid="7" grpId="0" bldLvl="0" animBg="1"/>
      <p:bldP spid="8"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1996445"/>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232658"/>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56492" y="112020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5" name="Freeform 5"/>
          <p:cNvSpPr/>
          <p:nvPr/>
        </p:nvSpPr>
        <p:spPr bwMode="auto">
          <a:xfrm>
            <a:off x="2650968" y="1120413"/>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sz="2000"/>
          </a:p>
        </p:txBody>
      </p:sp>
      <p:sp>
        <p:nvSpPr>
          <p:cNvPr id="6" name="圆角矩形 5"/>
          <p:cNvSpPr/>
          <p:nvPr/>
        </p:nvSpPr>
        <p:spPr>
          <a:xfrm>
            <a:off x="3356492" y="1784445"/>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7" name="圆角矩形 6"/>
          <p:cNvSpPr/>
          <p:nvPr/>
        </p:nvSpPr>
        <p:spPr>
          <a:xfrm>
            <a:off x="3356492" y="2448301"/>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8" name="圆角矩形 7"/>
          <p:cNvSpPr/>
          <p:nvPr/>
        </p:nvSpPr>
        <p:spPr>
          <a:xfrm>
            <a:off x="3356492" y="313092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9" name="TextBox 8"/>
          <p:cNvSpPr txBox="1"/>
          <p:nvPr/>
        </p:nvSpPr>
        <p:spPr>
          <a:xfrm>
            <a:off x="3674745" y="1168400"/>
            <a:ext cx="4697730" cy="73850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1.了解复制类</a:t>
            </a:r>
            <a:r>
              <a:rPr lang="zh-CN" altLang="en-US" sz="2000" dirty="0">
                <a:solidFill>
                  <a:schemeClr val="tx1">
                    <a:lumMod val="75000"/>
                    <a:lumOff val="25000"/>
                  </a:schemeClr>
                </a:solidFill>
              </a:rPr>
              <a:t>命令的概念；</a:t>
            </a:r>
            <a:endParaRPr lang="zh-CN" altLang="en-US" sz="2000" dirty="0">
              <a:solidFill>
                <a:schemeClr val="tx1">
                  <a:lumMod val="75000"/>
                  <a:lumOff val="25000"/>
                </a:schemeClr>
              </a:solidFill>
            </a:endParaRPr>
          </a:p>
          <a:p>
            <a:pPr>
              <a:lnSpc>
                <a:spcPct val="120000"/>
              </a:lnSpc>
            </a:pPr>
            <a:endParaRPr lang="zh-CN" altLang="en-US" sz="2000" dirty="0">
              <a:solidFill>
                <a:schemeClr val="tx1">
                  <a:lumMod val="75000"/>
                  <a:lumOff val="25000"/>
                </a:schemeClr>
              </a:solidFill>
            </a:endParaRPr>
          </a:p>
        </p:txBody>
      </p:sp>
      <p:sp>
        <p:nvSpPr>
          <p:cNvPr id="10" name="TextBox 9"/>
          <p:cNvSpPr txBox="1"/>
          <p:nvPr/>
        </p:nvSpPr>
        <p:spPr>
          <a:xfrm>
            <a:off x="3675004" y="1827256"/>
            <a:ext cx="3758504"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sym typeface="+mn-ea"/>
              </a:rPr>
              <a:t>2.掌握用复制类命令的应用</a:t>
            </a:r>
            <a:r>
              <a:rPr lang="zh-CN" altLang="en-US" sz="2000" dirty="0">
                <a:solidFill>
                  <a:schemeClr val="tx1">
                    <a:lumMod val="75000"/>
                    <a:lumOff val="25000"/>
                  </a:schemeClr>
                </a:solidFill>
                <a:sym typeface="+mn-ea"/>
              </a:rPr>
              <a:t>方法；</a:t>
            </a:r>
            <a:endParaRPr lang="zh-CN" altLang="en-US" sz="2000" dirty="0">
              <a:solidFill>
                <a:schemeClr val="tx1">
                  <a:lumMod val="75000"/>
                  <a:lumOff val="25000"/>
                </a:schemeClr>
              </a:solidFill>
              <a:sym typeface="+mn-ea"/>
            </a:endParaRPr>
          </a:p>
        </p:txBody>
      </p:sp>
      <p:sp>
        <p:nvSpPr>
          <p:cNvPr id="11" name="TextBox 10"/>
          <p:cNvSpPr txBox="1"/>
          <p:nvPr/>
        </p:nvSpPr>
        <p:spPr>
          <a:xfrm>
            <a:off x="3675004" y="2491112"/>
            <a:ext cx="3758504"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sym typeface="+mn-ea"/>
              </a:rPr>
              <a:t>3.会操作复制类命令，完成任务；</a:t>
            </a:r>
            <a:endParaRPr lang="zh-CN" altLang="en-US" sz="2000" dirty="0">
              <a:solidFill>
                <a:schemeClr val="tx1">
                  <a:lumMod val="75000"/>
                  <a:lumOff val="25000"/>
                </a:schemeClr>
              </a:solidFill>
              <a:sym typeface="+mn-ea"/>
            </a:endParaRPr>
          </a:p>
        </p:txBody>
      </p:sp>
      <p:sp>
        <p:nvSpPr>
          <p:cNvPr id="12" name="TextBox 11"/>
          <p:cNvSpPr txBox="1"/>
          <p:nvPr/>
        </p:nvSpPr>
        <p:spPr>
          <a:xfrm>
            <a:off x="3675004" y="3175002"/>
            <a:ext cx="3758504"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sym typeface="+mn-ea"/>
              </a:rPr>
              <a:t>4.培养学生的绘图</a:t>
            </a:r>
            <a:r>
              <a:rPr lang="zh-CN" altLang="en-US" sz="2000" dirty="0">
                <a:solidFill>
                  <a:schemeClr val="tx1">
                    <a:lumMod val="75000"/>
                    <a:lumOff val="25000"/>
                  </a:schemeClr>
                </a:solidFill>
                <a:sym typeface="+mn-ea"/>
              </a:rPr>
              <a:t>规范意识；</a:t>
            </a:r>
            <a:endParaRPr lang="zh-CN" altLang="en-US" sz="2000" dirty="0">
              <a:solidFill>
                <a:schemeClr val="tx1">
                  <a:lumMod val="75000"/>
                  <a:lumOff val="25000"/>
                </a:schemeClr>
              </a:solidFill>
              <a:sym typeface="+mn-ea"/>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13" name="圆角矩形 12"/>
          <p:cNvSpPr/>
          <p:nvPr/>
        </p:nvSpPr>
        <p:spPr>
          <a:xfrm>
            <a:off x="3356610" y="3815715"/>
            <a:ext cx="4479290" cy="876300"/>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14" name="TextBox 11"/>
          <p:cNvSpPr txBox="1"/>
          <p:nvPr/>
        </p:nvSpPr>
        <p:spPr>
          <a:xfrm>
            <a:off x="3675004" y="3859532"/>
            <a:ext cx="3758504" cy="73850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en-US" altLang="zh-CN" sz="2000" dirty="0">
                <a:solidFill>
                  <a:schemeClr val="tx1">
                    <a:lumMod val="75000"/>
                    <a:lumOff val="25000"/>
                  </a:schemeClr>
                </a:solidFill>
                <a:sym typeface="+mn-ea"/>
              </a:rPr>
              <a:t>5</a:t>
            </a:r>
            <a:r>
              <a:rPr lang="zh-CN" altLang="en-US" sz="2000" dirty="0">
                <a:solidFill>
                  <a:schemeClr val="tx1">
                    <a:lumMod val="75000"/>
                    <a:lumOff val="25000"/>
                  </a:schemeClr>
                </a:solidFill>
                <a:sym typeface="+mn-ea"/>
              </a:rPr>
              <a:t>.培养学生严谨细致的学习态度和安全文明的工作习惯。</a:t>
            </a:r>
            <a:endParaRPr lang="zh-CN" altLang="en-US" sz="2000" dirty="0">
              <a:solidFill>
                <a:schemeClr val="tx1">
                  <a:lumMod val="75000"/>
                  <a:lumOff val="25000"/>
                </a:schemeClr>
              </a:solidFill>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149"/>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649"/>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149"/>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649"/>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149"/>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7" grpId="0" bldLvl="0" animBg="1"/>
      <p:bldP spid="8" grpId="0" bldLvl="0" animBg="1"/>
      <p:bldP spid="9" grpId="0"/>
      <p:bldP spid="10" grpId="0"/>
      <p:bldP spid="11" grpId="0"/>
      <p:bldP spid="12" grpId="0"/>
      <p:bldP spid="16" grpId="0"/>
      <p:bldP spid="13" grpId="0" bldLvl="0" animBg="1"/>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3114597" y="772815"/>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000" b="1" dirty="0">
                <a:latin typeface="微软雅黑" panose="020B0503020204020204" pitchFamily="34" charset="-122"/>
                <a:ea typeface="微软雅黑" panose="020B0503020204020204" pitchFamily="34" charset="-122"/>
              </a:rPr>
              <a:t>三、倒圆角</a:t>
            </a:r>
            <a:endParaRPr lang="zh-CN" altLang="en-US" sz="2000" b="1" dirty="0">
              <a:latin typeface="微软雅黑" panose="020B0503020204020204" pitchFamily="34" charset="-122"/>
              <a:ea typeface="微软雅黑" panose="020B0503020204020204" pitchFamily="34" charset="-122"/>
            </a:endParaRPr>
          </a:p>
        </p:txBody>
      </p:sp>
      <p:sp>
        <p:nvSpPr>
          <p:cNvPr id="4" name="圆角矩形 3"/>
          <p:cNvSpPr/>
          <p:nvPr/>
        </p:nvSpPr>
        <p:spPr>
          <a:xfrm>
            <a:off x="899160" y="1479550"/>
            <a:ext cx="7345680" cy="1435100"/>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38"/>
          <p:cNvSpPr txBox="1"/>
          <p:nvPr/>
        </p:nvSpPr>
        <p:spPr>
          <a:xfrm>
            <a:off x="1196625" y="1494170"/>
            <a:ext cx="6750750" cy="1328420"/>
          </a:xfrm>
          <a:prstGeom prst="rect">
            <a:avLst/>
          </a:prstGeom>
          <a:noFill/>
        </p:spPr>
        <p:txBody>
          <a:bodyPr wrap="square" lIns="0" tIns="0" rIns="0" bIns="0" rtlCol="0">
            <a:spAutoFit/>
          </a:bodyPr>
          <a:p>
            <a:pPr algn="just">
              <a:lnSpc>
                <a:spcPct val="120000"/>
              </a:lnSpc>
            </a:pPr>
            <a:r>
              <a:rPr lang="en-US" dirty="0">
                <a:latin typeface="微软雅黑" panose="020B0503020204020204" pitchFamily="34" charset="-122"/>
                <a:ea typeface="微软雅黑" panose="020B0503020204020204" pitchFamily="34" charset="-122"/>
              </a:rPr>
              <a:t>      </a:t>
            </a:r>
            <a:r>
              <a:rPr dirty="0">
                <a:latin typeface="微软雅黑" panose="020B0503020204020204" pitchFamily="34" charset="-122"/>
                <a:ea typeface="微软雅黑" panose="020B0503020204020204" pitchFamily="34" charset="-122"/>
              </a:rPr>
              <a:t>使用AutoCAD提供的Fillet命令，可用光滑的弧把两个实体连接起来。该功能的对象主要包括直线、圆弧、椭圆弧、多段线、射线、构造线或样条曲线。另外，相对以前版本，现在可以进行多次连续倒圆角。</a:t>
            </a:r>
            <a:endParaRPr dirty="0">
              <a:latin typeface="微软雅黑" panose="020B0503020204020204" pitchFamily="34" charset="-122"/>
              <a:ea typeface="微软雅黑" panose="020B0503020204020204" pitchFamily="34" charset="-122"/>
            </a:endParaRPr>
          </a:p>
        </p:txBody>
      </p:sp>
      <p:sp>
        <p:nvSpPr>
          <p:cNvPr id="6" name="矩形 93"/>
          <p:cNvSpPr/>
          <p:nvPr/>
        </p:nvSpPr>
        <p:spPr>
          <a:xfrm>
            <a:off x="861492" y="143473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93"/>
          <p:cNvSpPr/>
          <p:nvPr/>
        </p:nvSpPr>
        <p:spPr>
          <a:xfrm rot="10800000">
            <a:off x="8021236" y="266489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899160" y="3148330"/>
            <a:ext cx="3955415" cy="1753235"/>
          </a:xfrm>
          <a:prstGeom prst="rect">
            <a:avLst/>
          </a:prstGeom>
          <a:noFill/>
          <a:ln w="19050">
            <a:solidFill>
              <a:srgbClr val="005DA2"/>
            </a:solidFill>
          </a:ln>
        </p:spPr>
        <p:txBody>
          <a:bodyPr wrap="square" rtlCol="0">
            <a:spAutoFit/>
          </a:bodyPr>
          <a:p>
            <a:r>
              <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启动：</a:t>
            </a:r>
            <a:endPar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功能区:默认 标签 → 修改 面板 → 倒角和圆角下拉式按钮下拉式 → 圆角 </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菜单:修改(M)  → 圆角(F)</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工具栏:修改→</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54" name="图片 15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1319530" y="4061460"/>
            <a:ext cx="249555" cy="234315"/>
          </a:xfrm>
          <a:prstGeom prst="rect">
            <a:avLst/>
          </a:prstGeom>
          <a:noFill/>
          <a:ln>
            <a:noFill/>
          </a:ln>
        </p:spPr>
      </p:pic>
      <p:pic>
        <p:nvPicPr>
          <p:cNvPr id="2" name="图片 15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2752090" y="4592955"/>
            <a:ext cx="249555" cy="234315"/>
          </a:xfrm>
          <a:prstGeom prst="rect">
            <a:avLst/>
          </a:prstGeom>
          <a:noFill/>
          <a:ln>
            <a:noFill/>
          </a:ln>
        </p:spPr>
      </p:pic>
      <p:pic>
        <p:nvPicPr>
          <p:cNvPr id="152" name="图片 1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5443220" y="3148330"/>
            <a:ext cx="2476500" cy="1753870"/>
          </a:xfrm>
          <a:prstGeom prst="rect">
            <a:avLst/>
          </a:prstGeom>
          <a:noFill/>
          <a:ln w="12700" cmpd="sng">
            <a:solidFill>
              <a:schemeClr val="accent1">
                <a:shade val="50000"/>
              </a:schemeClr>
            </a:solidFill>
            <a:prstDash val="dash"/>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149"/>
                            </p:stCondLst>
                            <p:childTnLst>
                              <p:par>
                                <p:cTn id="17" presetID="53" presetClass="entr" presetSubtype="52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anim calcmode="lin" valueType="num">
                                      <p:cBhvr>
                                        <p:cTn id="22" dur="500" fill="hold"/>
                                        <p:tgtEl>
                                          <p:spTgt spid="6"/>
                                        </p:tgtEl>
                                        <p:attrNameLst>
                                          <p:attrName>ppt_x</p:attrName>
                                        </p:attrNameLst>
                                      </p:cBhvr>
                                      <p:tavLst>
                                        <p:tav tm="0">
                                          <p:val>
                                            <p:fltVal val="0.5"/>
                                          </p:val>
                                        </p:tav>
                                        <p:tav tm="100000">
                                          <p:val>
                                            <p:strVal val="#ppt_x"/>
                                          </p:val>
                                        </p:tav>
                                      </p:tavLst>
                                    </p:anim>
                                    <p:anim calcmode="lin" valueType="num">
                                      <p:cBhvr>
                                        <p:cTn id="23" dur="500" fill="hold"/>
                                        <p:tgtEl>
                                          <p:spTgt spid="6"/>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fltVal val="0.5"/>
                                          </p:val>
                                        </p:tav>
                                        <p:tav tm="100000">
                                          <p:val>
                                            <p:strVal val="#ppt_y"/>
                                          </p:val>
                                        </p:tav>
                                      </p:tavLst>
                                    </p:anim>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childTnLst>
                          </p:cTn>
                        </p:par>
                        <p:par>
                          <p:cTn id="35" fill="hold">
                            <p:stCondLst>
                              <p:cond delay="2149"/>
                            </p:stCondLst>
                            <p:childTnLst>
                              <p:par>
                                <p:cTn id="36" presetID="22" presetClass="entr" presetSubtype="1"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par>
                                <p:cTn id="39" presetID="2" presetClass="entr" presetSubtype="4"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54"/>
                                        </p:tgtEl>
                                        <p:attrNameLst>
                                          <p:attrName>style.visibility</p:attrName>
                                        </p:attrNameLst>
                                      </p:cBhvr>
                                      <p:to>
                                        <p:strVal val="visible"/>
                                      </p:to>
                                    </p:set>
                                    <p:anim calcmode="lin" valueType="num">
                                      <p:cBhvr additive="base">
                                        <p:cTn id="45" dur="500" fill="hold"/>
                                        <p:tgtEl>
                                          <p:spTgt spid="154"/>
                                        </p:tgtEl>
                                        <p:attrNameLst>
                                          <p:attrName>ppt_x</p:attrName>
                                        </p:attrNameLst>
                                      </p:cBhvr>
                                      <p:tavLst>
                                        <p:tav tm="0">
                                          <p:val>
                                            <p:strVal val="#ppt_x"/>
                                          </p:val>
                                        </p:tav>
                                        <p:tav tm="100000">
                                          <p:val>
                                            <p:strVal val="#ppt_x"/>
                                          </p:val>
                                        </p:tav>
                                      </p:tavLst>
                                    </p:anim>
                                    <p:anim calcmode="lin" valueType="num">
                                      <p:cBhvr additive="base">
                                        <p:cTn id="46" dur="500" fill="hold"/>
                                        <p:tgtEl>
                                          <p:spTgt spid="154"/>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500" fill="hold"/>
                                        <p:tgtEl>
                                          <p:spTgt spid="2"/>
                                        </p:tgtEl>
                                        <p:attrNameLst>
                                          <p:attrName>ppt_x</p:attrName>
                                        </p:attrNameLst>
                                      </p:cBhvr>
                                      <p:tavLst>
                                        <p:tav tm="0">
                                          <p:val>
                                            <p:strVal val="#ppt_x"/>
                                          </p:val>
                                        </p:tav>
                                        <p:tav tm="100000">
                                          <p:val>
                                            <p:strVal val="#ppt_x"/>
                                          </p:val>
                                        </p:tav>
                                      </p:tavLst>
                                    </p:anim>
                                    <p:anim calcmode="lin" valueType="num">
                                      <p:cBhvr additive="base">
                                        <p:cTn id="50" dur="500" fill="hold"/>
                                        <p:tgtEl>
                                          <p:spTgt spid="2"/>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52"/>
                                        </p:tgtEl>
                                        <p:attrNameLst>
                                          <p:attrName>style.visibility</p:attrName>
                                        </p:attrNameLst>
                                      </p:cBhvr>
                                      <p:to>
                                        <p:strVal val="visible"/>
                                      </p:to>
                                    </p:set>
                                    <p:anim calcmode="lin" valueType="num">
                                      <p:cBhvr additive="base">
                                        <p:cTn id="53" dur="500" fill="hold"/>
                                        <p:tgtEl>
                                          <p:spTgt spid="152"/>
                                        </p:tgtEl>
                                        <p:attrNameLst>
                                          <p:attrName>ppt_x</p:attrName>
                                        </p:attrNameLst>
                                      </p:cBhvr>
                                      <p:tavLst>
                                        <p:tav tm="0">
                                          <p:val>
                                            <p:strVal val="#ppt_x"/>
                                          </p:val>
                                        </p:tav>
                                        <p:tav tm="100000">
                                          <p:val>
                                            <p:strVal val="#ppt_x"/>
                                          </p:val>
                                        </p:tav>
                                      </p:tavLst>
                                    </p:anim>
                                    <p:anim calcmode="lin" valueType="num">
                                      <p:cBhvr additive="base">
                                        <p:cTn id="54" dur="500" fill="hold"/>
                                        <p:tgtEl>
                                          <p:spTgt spid="1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4" grpId="0" bldLvl="0" animBg="1"/>
      <p:bldP spid="5" grpId="0"/>
      <p:bldP spid="6" grpId="0" bldLvl="0" animBg="1"/>
      <p:bldP spid="7" grpId="0" bldLvl="0" animBg="1"/>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4034357" y="1794439"/>
            <a:ext cx="1061000" cy="1214343"/>
            <a:chOff x="5379142" y="2991066"/>
            <a:chExt cx="1414667" cy="1619124"/>
          </a:xfrm>
        </p:grpSpPr>
        <p:sp>
          <p:nvSpPr>
            <p:cNvPr id="3" name="Shape 1723"/>
            <p:cNvSpPr/>
            <p:nvPr/>
          </p:nvSpPr>
          <p:spPr>
            <a:xfrm rot="18900000">
              <a:off x="5379143"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 name="Shape 1726"/>
            <p:cNvSpPr/>
            <p:nvPr/>
          </p:nvSpPr>
          <p:spPr>
            <a:xfrm rot="18900000">
              <a:off x="5379142"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 name="Group 12"/>
          <p:cNvGrpSpPr/>
          <p:nvPr/>
        </p:nvGrpSpPr>
        <p:grpSpPr>
          <a:xfrm>
            <a:off x="2672903" y="1950696"/>
            <a:ext cx="1061000" cy="1214343"/>
            <a:chOff x="3563871" y="3199409"/>
            <a:chExt cx="1414666" cy="1619124"/>
          </a:xfrm>
        </p:grpSpPr>
        <p:sp>
          <p:nvSpPr>
            <p:cNvPr id="6" name="Shape 1722"/>
            <p:cNvSpPr/>
            <p:nvPr/>
          </p:nvSpPr>
          <p:spPr>
            <a:xfrm rot="8100000">
              <a:off x="3563871" y="3403867"/>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7" name="Shape 1729"/>
            <p:cNvSpPr/>
            <p:nvPr/>
          </p:nvSpPr>
          <p:spPr>
            <a:xfrm rot="8100000">
              <a:off x="3563871"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8" name="Group 11"/>
          <p:cNvGrpSpPr/>
          <p:nvPr/>
        </p:nvGrpSpPr>
        <p:grpSpPr>
          <a:xfrm>
            <a:off x="1307307" y="1794439"/>
            <a:ext cx="1061000" cy="1214343"/>
            <a:chOff x="1743076" y="2991066"/>
            <a:chExt cx="1414666" cy="1619124"/>
          </a:xfrm>
        </p:grpSpPr>
        <p:sp>
          <p:nvSpPr>
            <p:cNvPr id="9"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0" name="Shape 1732"/>
            <p:cNvSpPr/>
            <p:nvPr/>
          </p:nvSpPr>
          <p:spPr>
            <a:xfrm rot="18900000">
              <a:off x="1743076"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1" name="Group 15"/>
          <p:cNvGrpSpPr/>
          <p:nvPr/>
        </p:nvGrpSpPr>
        <p:grpSpPr>
          <a:xfrm>
            <a:off x="5399953" y="1950696"/>
            <a:ext cx="1061000" cy="1214344"/>
            <a:chOff x="7199937" y="3199409"/>
            <a:chExt cx="1414666" cy="1619125"/>
          </a:xfrm>
        </p:grpSpPr>
        <p:sp>
          <p:nvSpPr>
            <p:cNvPr id="12" name="Shape 1724"/>
            <p:cNvSpPr/>
            <p:nvPr/>
          </p:nvSpPr>
          <p:spPr>
            <a:xfrm rot="8100000">
              <a:off x="7199937" y="3403868"/>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3" name="Shape 1735"/>
            <p:cNvSpPr/>
            <p:nvPr/>
          </p:nvSpPr>
          <p:spPr>
            <a:xfrm rot="8100000">
              <a:off x="7199937"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4" name="Group 16"/>
          <p:cNvGrpSpPr/>
          <p:nvPr/>
        </p:nvGrpSpPr>
        <p:grpSpPr>
          <a:xfrm>
            <a:off x="6761407" y="1794439"/>
            <a:ext cx="1061000" cy="1214343"/>
            <a:chOff x="9015209" y="2991066"/>
            <a:chExt cx="1414666" cy="1619124"/>
          </a:xfrm>
        </p:grpSpPr>
        <p:sp>
          <p:nvSpPr>
            <p:cNvPr id="15"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6" name="Shape 1738"/>
            <p:cNvSpPr/>
            <p:nvPr/>
          </p:nvSpPr>
          <p:spPr>
            <a:xfrm rot="18900000">
              <a:off x="9015209"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17" name="Text Placeholder 4"/>
          <p:cNvSpPr txBox="1"/>
          <p:nvPr/>
        </p:nvSpPr>
        <p:spPr>
          <a:xfrm>
            <a:off x="1383750" y="2377869"/>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800" b="1" dirty="0">
                <a:solidFill>
                  <a:srgbClr val="C00000"/>
                </a:solidFill>
                <a:latin typeface="微软雅黑" panose="020B0503020204020204" pitchFamily="34" charset="-122"/>
                <a:ea typeface="微软雅黑" panose="020B0503020204020204" pitchFamily="34" charset="-122"/>
              </a:rPr>
              <a:t>第一个对象</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8" name="Text Placeholder 4"/>
          <p:cNvSpPr txBox="1"/>
          <p:nvPr/>
        </p:nvSpPr>
        <p:spPr>
          <a:xfrm>
            <a:off x="2747274" y="2377869"/>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rPr>
              <a:t>放弃</a:t>
            </a:r>
            <a:endPar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Text Placeholder 4"/>
          <p:cNvSpPr txBox="1"/>
          <p:nvPr/>
        </p:nvSpPr>
        <p:spPr>
          <a:xfrm>
            <a:off x="4110265" y="2377869"/>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800" b="1" dirty="0">
                <a:solidFill>
                  <a:srgbClr val="C00000"/>
                </a:solidFill>
                <a:latin typeface="微软雅黑" panose="020B0503020204020204" pitchFamily="34" charset="-122"/>
                <a:ea typeface="微软雅黑" panose="020B0503020204020204" pitchFamily="34" charset="-122"/>
              </a:rPr>
              <a:t>多段线</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20" name="Text Placeholder 4"/>
          <p:cNvSpPr txBox="1"/>
          <p:nvPr/>
        </p:nvSpPr>
        <p:spPr>
          <a:xfrm>
            <a:off x="5473789" y="2377869"/>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rPr>
              <a:t>半径</a:t>
            </a:r>
            <a:endPar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 Placeholder 4"/>
          <p:cNvSpPr txBox="1"/>
          <p:nvPr/>
        </p:nvSpPr>
        <p:spPr>
          <a:xfrm>
            <a:off x="6837850" y="2377869"/>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rPr>
              <a:t>多个</a:t>
            </a:r>
            <a:endPar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712470" y="880110"/>
            <a:ext cx="7827645" cy="537845"/>
          </a:xfrm>
          <a:prstGeom prst="rect">
            <a:avLst/>
          </a:prstGeom>
          <a:noFill/>
          <a:ln w="28575" cmpd="thickThin">
            <a:solidFill>
              <a:schemeClr val="accent1">
                <a:shade val="50000"/>
              </a:schemeClr>
            </a:solidFill>
            <a:prstDash val="sysDot"/>
          </a:ln>
        </p:spPr>
        <p:txBody>
          <a:bodyPr wrap="square" lIns="0" tIns="0" rIns="0" bIns="0" rtlCol="0">
            <a:spAutoFit/>
          </a:bodyPr>
          <a:lstStyle/>
          <a:p>
            <a:pPr algn="just">
              <a:lnSpc>
                <a:spcPct val="120000"/>
              </a:lnSpc>
              <a:spcBef>
                <a:spcPts val="300"/>
              </a:spcBef>
              <a:spcAft>
                <a:spcPts val="300"/>
              </a:spcAft>
              <a:buClrTx/>
              <a:buSzTx/>
              <a:buFontTx/>
            </a:pPr>
            <a:r>
              <a:rPr lang="en-US" sz="1400" dirty="0">
                <a:latin typeface="微软雅黑" panose="020B0503020204020204" pitchFamily="34" charset="-122"/>
                <a:ea typeface="微软雅黑" panose="020B0503020204020204" pitchFamily="34" charset="-122"/>
                <a:sym typeface="+mn-ea"/>
              </a:rPr>
              <a:t>  </a:t>
            </a:r>
            <a:r>
              <a:rPr sz="1400" dirty="0">
                <a:latin typeface="微软雅黑" panose="020B0503020204020204" pitchFamily="34" charset="-122"/>
                <a:ea typeface="微软雅黑" panose="020B0503020204020204" pitchFamily="34" charset="-122"/>
                <a:sym typeface="+mn-ea"/>
              </a:rPr>
              <a:t>当前设置: 模式 = 当前值，半径 = 当前值</a:t>
            </a:r>
            <a:endParaRPr sz="1400" dirty="0">
              <a:latin typeface="微软雅黑" panose="020B0503020204020204" pitchFamily="34" charset="-122"/>
              <a:ea typeface="微软雅黑" panose="020B0503020204020204" pitchFamily="34" charset="-122"/>
              <a:sym typeface="+mn-ea"/>
            </a:endParaRPr>
          </a:p>
          <a:p>
            <a:pPr algn="just">
              <a:lnSpc>
                <a:spcPct val="100000"/>
              </a:lnSpc>
              <a:spcBef>
                <a:spcPts val="200"/>
              </a:spcBef>
              <a:spcAft>
                <a:spcPts val="200"/>
              </a:spcAft>
              <a:buClrTx/>
              <a:buSzTx/>
              <a:buFontTx/>
            </a:pPr>
            <a:r>
              <a:rPr sz="1400" dirty="0">
                <a:latin typeface="微软雅黑" panose="020B0503020204020204" pitchFamily="34" charset="-122"/>
                <a:ea typeface="微软雅黑" panose="020B0503020204020204" pitchFamily="34" charset="-122"/>
                <a:sym typeface="+mn-ea"/>
              </a:rPr>
              <a:t>  选择第一个对象或 [放弃(U)/多段线(P)/半径(R)/修剪(T)/多个(M)]: 使用对象选择方法或输入选项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Title 1"/>
          <p:cNvSpPr txBox="1"/>
          <p:nvPr/>
        </p:nvSpPr>
        <p:spPr>
          <a:xfrm>
            <a:off x="857885" y="200025"/>
            <a:ext cx="302450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32" name="组合 31"/>
          <p:cNvGrpSpPr/>
          <p:nvPr/>
        </p:nvGrpSpPr>
        <p:grpSpPr>
          <a:xfrm>
            <a:off x="944880" y="3674110"/>
            <a:ext cx="7043420" cy="1019810"/>
            <a:chOff x="1488" y="5786"/>
            <a:chExt cx="11092" cy="1606"/>
          </a:xfrm>
        </p:grpSpPr>
        <p:pic>
          <p:nvPicPr>
            <p:cNvPr id="151" name="图片 151"/>
            <p:cNvPicPr>
              <a:picLocks noChangeAspect="1" noChangeArrowheads="1"/>
            </p:cNvPicPr>
            <p:nvPr/>
          </p:nvPicPr>
          <p:blipFill>
            <a:blip r:embed="rId1">
              <a:lum bright="-36000" contrast="60000"/>
              <a:extLst>
                <a:ext uri="{28A0092B-C50C-407E-A947-70E740481C1C}">
                  <a14:useLocalDpi xmlns:a14="http://schemas.microsoft.com/office/drawing/2010/main" val="0"/>
                </a:ext>
              </a:extLst>
            </a:blip>
            <a:srcRect l="621" r="6493"/>
            <a:stretch>
              <a:fillRect/>
            </a:stretch>
          </p:blipFill>
          <p:spPr>
            <a:xfrm>
              <a:off x="1488" y="5786"/>
              <a:ext cx="5536" cy="1548"/>
            </a:xfrm>
            <a:prstGeom prst="rect">
              <a:avLst/>
            </a:prstGeom>
            <a:noFill/>
            <a:ln>
              <a:solidFill>
                <a:schemeClr val="accent1"/>
              </a:solidFill>
            </a:ln>
          </p:spPr>
        </p:pic>
        <p:pic>
          <p:nvPicPr>
            <p:cNvPr id="146" name="图片 146"/>
            <p:cNvPicPr>
              <a:picLocks noChangeAspect="1" noChangeArrowheads="1"/>
            </p:cNvPicPr>
            <p:nvPr/>
          </p:nvPicPr>
          <p:blipFill>
            <a:blip r:embed="rId2">
              <a:lum bright="-30000" contrast="60000"/>
              <a:extLst>
                <a:ext uri="{28A0092B-C50C-407E-A947-70E740481C1C}">
                  <a14:useLocalDpi xmlns:a14="http://schemas.microsoft.com/office/drawing/2010/main" val="0"/>
                </a:ext>
              </a:extLst>
            </a:blip>
            <a:srcRect/>
            <a:stretch>
              <a:fillRect/>
            </a:stretch>
          </p:blipFill>
          <p:spPr>
            <a:xfrm>
              <a:off x="7578" y="5786"/>
              <a:ext cx="5002" cy="1606"/>
            </a:xfrm>
            <a:prstGeom prst="rect">
              <a:avLst/>
            </a:prstGeom>
            <a:noFill/>
            <a:ln>
              <a:solidFill>
                <a:schemeClr val="accent1"/>
              </a:solidFill>
            </a:ln>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649"/>
                            </p:stCondLst>
                            <p:childTnLst>
                              <p:par>
                                <p:cTn id="13" presetID="9"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fade">
                                      <p:cBhvr>
                                        <p:cTn id="18" dur="500"/>
                                        <p:tgtEl>
                                          <p:spTgt spid="17">
                                            <p:txEl>
                                              <p:pRg st="0" end="0"/>
                                            </p:txEl>
                                          </p:spTgt>
                                        </p:tgtEl>
                                      </p:cBhvr>
                                    </p:animEffect>
                                  </p:childTnLst>
                                </p:cTn>
                              </p:par>
                            </p:childTnLst>
                          </p:cTn>
                        </p:par>
                        <p:par>
                          <p:cTn id="19" fill="hold">
                            <p:stCondLst>
                              <p:cond delay="1149"/>
                            </p:stCondLst>
                            <p:childTnLst>
                              <p:par>
                                <p:cTn id="20" presetID="18" presetClass="entr" presetSubtype="6"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strips(downRight)">
                                      <p:cBhvr>
                                        <p:cTn id="22" dur="500"/>
                                        <p:tgtEl>
                                          <p:spTgt spid="22"/>
                                        </p:tgtEl>
                                      </p:cBhvr>
                                    </p:animEffect>
                                  </p:childTnLst>
                                </p:cTn>
                              </p:par>
                            </p:childTnLst>
                          </p:cTn>
                        </p:par>
                        <p:par>
                          <p:cTn id="23" fill="hold">
                            <p:stCondLst>
                              <p:cond delay="1649"/>
                            </p:stCondLst>
                            <p:childTnLst>
                              <p:par>
                                <p:cTn id="24" presetID="9"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5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childTnLst>
                          </p:cTn>
                        </p:par>
                        <p:par>
                          <p:cTn id="30" fill="hold">
                            <p:stCondLst>
                              <p:cond delay="2149"/>
                            </p:stCondLst>
                            <p:childTnLst>
                              <p:par>
                                <p:cTn id="31" presetID="9"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dissolve">
                                      <p:cBhvr>
                                        <p:cTn id="33" dur="500"/>
                                        <p:tgtEl>
                                          <p:spTgt spid="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500"/>
                                        <p:tgtEl>
                                          <p:spTgt spid="19">
                                            <p:txEl>
                                              <p:pRg st="0" end="0"/>
                                            </p:txEl>
                                          </p:spTgt>
                                        </p:tgtEl>
                                      </p:cBhvr>
                                    </p:animEffect>
                                  </p:childTnLst>
                                </p:cTn>
                              </p:par>
                            </p:childTnLst>
                          </p:cTn>
                        </p:par>
                        <p:par>
                          <p:cTn id="37" fill="hold">
                            <p:stCondLst>
                              <p:cond delay="2649"/>
                            </p:stCondLst>
                            <p:childTnLst>
                              <p:par>
                                <p:cTn id="38" presetID="9" presetClass="entr" presetSubtype="0"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dissolve">
                                      <p:cBhvr>
                                        <p:cTn id="40" dur="500"/>
                                        <p:tgtEl>
                                          <p:spTgt spid="1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0">
                                            <p:txEl>
                                              <p:pRg st="0" end="0"/>
                                            </p:txEl>
                                          </p:spTgt>
                                        </p:tgtEl>
                                        <p:attrNameLst>
                                          <p:attrName>style.visibility</p:attrName>
                                        </p:attrNameLst>
                                      </p:cBhvr>
                                      <p:to>
                                        <p:strVal val="visible"/>
                                      </p:to>
                                    </p:set>
                                    <p:animEffect transition="in" filter="fade">
                                      <p:cBhvr>
                                        <p:cTn id="43" dur="500"/>
                                        <p:tgtEl>
                                          <p:spTgt spid="20">
                                            <p:txEl>
                                              <p:pRg st="0" end="0"/>
                                            </p:txEl>
                                          </p:spTgt>
                                        </p:tgtEl>
                                      </p:cBhvr>
                                    </p:animEffect>
                                  </p:childTnLst>
                                </p:cTn>
                              </p:par>
                            </p:childTnLst>
                          </p:cTn>
                        </p:par>
                        <p:par>
                          <p:cTn id="44" fill="hold">
                            <p:stCondLst>
                              <p:cond delay="3149"/>
                            </p:stCondLst>
                            <p:childTnLst>
                              <p:par>
                                <p:cTn id="45" presetID="9" presetClass="entr" presetSubtype="0"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dissolve">
                                      <p:cBhvr>
                                        <p:cTn id="47" dur="500"/>
                                        <p:tgtEl>
                                          <p:spTgt spid="1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1">
                                            <p:txEl>
                                              <p:pRg st="0" end="0"/>
                                            </p:txEl>
                                          </p:spTgt>
                                        </p:tgtEl>
                                        <p:attrNameLst>
                                          <p:attrName>style.visibility</p:attrName>
                                        </p:attrNameLst>
                                      </p:cBhvr>
                                      <p:to>
                                        <p:strVal val="visible"/>
                                      </p:to>
                                    </p:set>
                                    <p:animEffect transition="in" filter="fade">
                                      <p:cBhvr>
                                        <p:cTn id="50" dur="500"/>
                                        <p:tgtEl>
                                          <p:spTgt spid="21">
                                            <p:txEl>
                                              <p:pRg st="0" end="0"/>
                                            </p:txEl>
                                          </p:spTgt>
                                        </p:tgtEl>
                                      </p:cBhvr>
                                    </p:animEffect>
                                  </p:childTnLst>
                                </p:cTn>
                              </p:par>
                              <p:par>
                                <p:cTn id="51" presetID="2" presetClass="entr" presetSubtype="4" fill="hold"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fill="hold"/>
                                        <p:tgtEl>
                                          <p:spTgt spid="32"/>
                                        </p:tgtEl>
                                        <p:attrNameLst>
                                          <p:attrName>ppt_x</p:attrName>
                                        </p:attrNameLst>
                                      </p:cBhvr>
                                      <p:tavLst>
                                        <p:tav tm="0">
                                          <p:val>
                                            <p:strVal val="#ppt_x"/>
                                          </p:val>
                                        </p:tav>
                                        <p:tav tm="100000">
                                          <p:val>
                                            <p:strVal val="#ppt_x"/>
                                          </p:val>
                                        </p:tav>
                                      </p:tavLst>
                                    </p:anim>
                                    <p:anim calcmode="lin" valueType="num">
                                      <p:cBhvr additive="base">
                                        <p:cTn id="5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2" grpId="0" bldLvl="0" animBg="1"/>
      <p:bldP spid="2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290"/>
          <p:cNvSpPr/>
          <p:nvPr/>
        </p:nvSpPr>
        <p:spPr>
          <a:xfrm>
            <a:off x="1436370" y="1347470"/>
            <a:ext cx="594995" cy="398145"/>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7" name="Shape 1319"/>
          <p:cNvSpPr/>
          <p:nvPr/>
        </p:nvSpPr>
        <p:spPr>
          <a:xfrm flipV="1">
            <a:off x="2030086"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8" name="Shape 1320"/>
          <p:cNvSpPr/>
          <p:nvPr/>
        </p:nvSpPr>
        <p:spPr>
          <a:xfrm flipV="1">
            <a:off x="3608012"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 name="Shape 1321"/>
          <p:cNvSpPr/>
          <p:nvPr/>
        </p:nvSpPr>
        <p:spPr>
          <a:xfrm flipV="1">
            <a:off x="5185939"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0" name="Shape 1322"/>
          <p:cNvSpPr/>
          <p:nvPr/>
        </p:nvSpPr>
        <p:spPr>
          <a:xfrm flipH="1">
            <a:off x="2228830"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1" name="Shape 1323"/>
          <p:cNvSpPr/>
          <p:nvPr/>
        </p:nvSpPr>
        <p:spPr>
          <a:xfrm flipH="1">
            <a:off x="3806756"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2" name="Shape 1324"/>
          <p:cNvSpPr/>
          <p:nvPr/>
        </p:nvSpPr>
        <p:spPr>
          <a:xfrm flipH="1">
            <a:off x="5384683" y="3257833"/>
            <a:ext cx="982165"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3" name="Shape 1325"/>
          <p:cNvSpPr/>
          <p:nvPr/>
        </p:nvSpPr>
        <p:spPr>
          <a:xfrm flipV="1">
            <a:off x="6763385" y="1545590"/>
            <a:ext cx="1708785" cy="762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4" name="Shape 1326"/>
          <p:cNvSpPr/>
          <p:nvPr/>
        </p:nvSpPr>
        <p:spPr>
          <a:xfrm>
            <a:off x="8471538" y="1553506"/>
            <a:ext cx="0" cy="1708395"/>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5" name="Shape 1327"/>
          <p:cNvSpPr/>
          <p:nvPr/>
        </p:nvSpPr>
        <p:spPr>
          <a:xfrm flipH="1">
            <a:off x="6964045" y="3262630"/>
            <a:ext cx="1507490" cy="254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6" name="Shape 1328"/>
          <p:cNvSpPr/>
          <p:nvPr/>
        </p:nvSpPr>
        <p:spPr>
          <a:xfrm flipH="1" flipV="1">
            <a:off x="494030" y="3258185"/>
            <a:ext cx="1143000" cy="381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7" name="Shape 1329"/>
          <p:cNvSpPr/>
          <p:nvPr/>
        </p:nvSpPr>
        <p:spPr>
          <a:xfrm flipV="1">
            <a:off x="493735" y="1545999"/>
            <a:ext cx="0" cy="1715902"/>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0" name="Shape 1331"/>
          <p:cNvSpPr/>
          <p:nvPr/>
        </p:nvSpPr>
        <p:spPr>
          <a:xfrm>
            <a:off x="3013710" y="1347470"/>
            <a:ext cx="595630" cy="398145"/>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5" name="Shape 1336"/>
          <p:cNvSpPr/>
          <p:nvPr/>
        </p:nvSpPr>
        <p:spPr>
          <a:xfrm>
            <a:off x="4591685" y="1347470"/>
            <a:ext cx="595630" cy="398145"/>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8" name="Shape 1339"/>
          <p:cNvSpPr/>
          <p:nvPr/>
        </p:nvSpPr>
        <p:spPr>
          <a:xfrm>
            <a:off x="6170295" y="1347470"/>
            <a:ext cx="594995" cy="398145"/>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1" name="Shape 1342"/>
          <p:cNvSpPr/>
          <p:nvPr/>
        </p:nvSpPr>
        <p:spPr>
          <a:xfrm>
            <a:off x="1449070" y="3065145"/>
            <a:ext cx="753745" cy="398145"/>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4" name="Shape 1345"/>
          <p:cNvSpPr/>
          <p:nvPr/>
        </p:nvSpPr>
        <p:spPr>
          <a:xfrm>
            <a:off x="4789170" y="3058795"/>
            <a:ext cx="595630" cy="398145"/>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7" name="Shape 1348"/>
          <p:cNvSpPr/>
          <p:nvPr/>
        </p:nvSpPr>
        <p:spPr>
          <a:xfrm>
            <a:off x="3211195" y="3058795"/>
            <a:ext cx="594995" cy="398145"/>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0" name="Shape 1351"/>
          <p:cNvSpPr/>
          <p:nvPr/>
        </p:nvSpPr>
        <p:spPr>
          <a:xfrm>
            <a:off x="6369050" y="3058795"/>
            <a:ext cx="595630" cy="398145"/>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6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矩形 60"/>
          <p:cNvSpPr/>
          <p:nvPr/>
        </p:nvSpPr>
        <p:spPr>
          <a:xfrm>
            <a:off x="857807" y="817265"/>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p>
            <a:pPr algn="ctr"/>
            <a:r>
              <a:rPr lang="zh-CN" altLang="en-US" sz="2000" b="1" dirty="0">
                <a:latin typeface="微软雅黑" panose="020B0503020204020204" pitchFamily="34" charset="-122"/>
                <a:ea typeface="微软雅黑" panose="020B0503020204020204" pitchFamily="34" charset="-122"/>
              </a:rPr>
              <a:t>实例具体实施步骤</a:t>
            </a:r>
            <a:endParaRPr lang="zh-CN" altLang="en-US" sz="2000" b="1" dirty="0">
              <a:latin typeface="微软雅黑" panose="020B0503020204020204" pitchFamily="34" charset="-122"/>
              <a:ea typeface="微软雅黑" panose="020B0503020204020204" pitchFamily="34" charset="-122"/>
            </a:endParaRPr>
          </a:p>
        </p:txBody>
      </p:sp>
      <p:sp>
        <p:nvSpPr>
          <p:cNvPr id="63" name="文本框 62"/>
          <p:cNvSpPr txBox="1"/>
          <p:nvPr/>
        </p:nvSpPr>
        <p:spPr>
          <a:xfrm>
            <a:off x="1431290" y="1396365"/>
            <a:ext cx="605790" cy="306705"/>
          </a:xfrm>
          <a:prstGeom prst="rect">
            <a:avLst/>
          </a:prstGeom>
          <a:noFill/>
        </p:spPr>
        <p:txBody>
          <a:bodyPr wrap="square" rtlCol="0">
            <a:spAutoFit/>
          </a:bodyPr>
          <a:p>
            <a:pPr algn="ctr"/>
            <a:r>
              <a:rPr lang="zh-CN" altLang="en-US" sz="1400" b="1" dirty="0" smtClean="0">
                <a:solidFill>
                  <a:schemeClr val="bg1"/>
                </a:solidFill>
                <a:latin typeface="微软雅黑" panose="020B0503020204020204" pitchFamily="34" charset="-122"/>
                <a:ea typeface="微软雅黑" panose="020B0503020204020204" pitchFamily="34" charset="-122"/>
              </a:rPr>
              <a:t>直线</a:t>
            </a:r>
            <a:endParaRPr lang="zh-CN" altLang="en-US" sz="1400" b="1" dirty="0" smtClean="0">
              <a:solidFill>
                <a:schemeClr val="bg1"/>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3013710" y="1396365"/>
            <a:ext cx="538480" cy="306705"/>
          </a:xfrm>
          <a:prstGeom prst="rect">
            <a:avLst/>
          </a:prstGeom>
          <a:noFill/>
        </p:spPr>
        <p:txBody>
          <a:bodyPr wrap="square" rtlCol="0">
            <a:spAutoFit/>
          </a:bodyPr>
          <a:p>
            <a:pPr algn="ctr"/>
            <a:r>
              <a:rPr lang="zh-CN" altLang="en-US" sz="1400" b="1" dirty="0" smtClean="0">
                <a:solidFill>
                  <a:schemeClr val="bg1"/>
                </a:solidFill>
                <a:latin typeface="微软雅黑" panose="020B0503020204020204" pitchFamily="34" charset="-122"/>
                <a:ea typeface="微软雅黑" panose="020B0503020204020204" pitchFamily="34" charset="-122"/>
              </a:rPr>
              <a:t>偏移</a:t>
            </a:r>
            <a:endParaRPr lang="zh-CN" altLang="en-US" sz="1400" b="1" dirty="0" smtClean="0">
              <a:solidFill>
                <a:schemeClr val="bg1"/>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4620260" y="1386840"/>
            <a:ext cx="538480" cy="306705"/>
          </a:xfrm>
          <a:prstGeom prst="rect">
            <a:avLst/>
          </a:prstGeom>
          <a:noFill/>
        </p:spPr>
        <p:txBody>
          <a:bodyPr wrap="none" rtlCol="0">
            <a:spAutoFit/>
          </a:bodyPr>
          <a:p>
            <a:pPr algn="ctr"/>
            <a:r>
              <a:rPr lang="zh-CN" altLang="en-US" sz="1400" b="1" dirty="0" smtClean="0">
                <a:solidFill>
                  <a:schemeClr val="bg1"/>
                </a:solidFill>
                <a:latin typeface="微软雅黑" panose="020B0503020204020204" pitchFamily="34" charset="-122"/>
                <a:ea typeface="微软雅黑" panose="020B0503020204020204" pitchFamily="34" charset="-122"/>
              </a:rPr>
              <a:t>修剪</a:t>
            </a:r>
            <a:endParaRPr lang="zh-CN" altLang="en-US" sz="1400" b="1" dirty="0" smtClean="0">
              <a:solidFill>
                <a:schemeClr val="bg1"/>
              </a:solidFill>
              <a:latin typeface="微软雅黑" panose="020B0503020204020204" pitchFamily="34" charset="-122"/>
              <a:ea typeface="微软雅黑" panose="020B0503020204020204" pitchFamily="34" charset="-122"/>
            </a:endParaRPr>
          </a:p>
        </p:txBody>
      </p:sp>
      <p:grpSp>
        <p:nvGrpSpPr>
          <p:cNvPr id="67" name="组合 66"/>
          <p:cNvGrpSpPr/>
          <p:nvPr/>
        </p:nvGrpSpPr>
        <p:grpSpPr>
          <a:xfrm>
            <a:off x="835660" y="1896745"/>
            <a:ext cx="7171690" cy="1010285"/>
            <a:chOff x="1203" y="2987"/>
            <a:chExt cx="11002" cy="1470"/>
          </a:xfrm>
        </p:grpSpPr>
        <p:pic>
          <p:nvPicPr>
            <p:cNvPr id="129" name="图片 129"/>
            <p:cNvPicPr>
              <a:picLocks noChangeAspect="1"/>
            </p:cNvPicPr>
            <p:nvPr/>
          </p:nvPicPr>
          <p:blipFill>
            <a:blip r:embed="rId1"/>
            <a:srcRect l="3869" r="5671"/>
            <a:stretch>
              <a:fillRect/>
            </a:stretch>
          </p:blipFill>
          <p:spPr>
            <a:xfrm>
              <a:off x="1203" y="2989"/>
              <a:ext cx="2524" cy="1468"/>
            </a:xfrm>
            <a:prstGeom prst="rect">
              <a:avLst/>
            </a:prstGeom>
            <a:ln w="3175">
              <a:solidFill>
                <a:schemeClr val="accent1"/>
              </a:solidFill>
              <a:prstDash val="sysDash"/>
            </a:ln>
          </p:spPr>
        </p:pic>
        <p:pic>
          <p:nvPicPr>
            <p:cNvPr id="135" name="图片 135"/>
            <p:cNvPicPr>
              <a:picLocks noChangeAspect="1"/>
            </p:cNvPicPr>
            <p:nvPr/>
          </p:nvPicPr>
          <p:blipFill>
            <a:blip r:embed="rId2"/>
            <a:stretch>
              <a:fillRect/>
            </a:stretch>
          </p:blipFill>
          <p:spPr>
            <a:xfrm>
              <a:off x="3727" y="2989"/>
              <a:ext cx="2586" cy="1467"/>
            </a:xfrm>
            <a:prstGeom prst="rect">
              <a:avLst/>
            </a:prstGeom>
            <a:ln>
              <a:solidFill>
                <a:schemeClr val="accent1"/>
              </a:solidFill>
              <a:prstDash val="sysDash"/>
            </a:ln>
          </p:spPr>
        </p:pic>
        <p:pic>
          <p:nvPicPr>
            <p:cNvPr id="136" name="图片 136"/>
            <p:cNvPicPr>
              <a:picLocks noChangeAspect="1"/>
            </p:cNvPicPr>
            <p:nvPr/>
          </p:nvPicPr>
          <p:blipFill>
            <a:blip r:embed="rId3"/>
            <a:stretch>
              <a:fillRect/>
            </a:stretch>
          </p:blipFill>
          <p:spPr>
            <a:xfrm>
              <a:off x="6313" y="2987"/>
              <a:ext cx="2946" cy="1468"/>
            </a:xfrm>
            <a:prstGeom prst="rect">
              <a:avLst/>
            </a:prstGeom>
            <a:ln>
              <a:solidFill>
                <a:schemeClr val="accent1"/>
              </a:solidFill>
              <a:prstDash val="sysDash"/>
            </a:ln>
          </p:spPr>
        </p:pic>
        <p:pic>
          <p:nvPicPr>
            <p:cNvPr id="137" name="图片 137"/>
            <p:cNvPicPr>
              <a:picLocks noChangeAspect="1"/>
            </p:cNvPicPr>
            <p:nvPr/>
          </p:nvPicPr>
          <p:blipFill>
            <a:blip r:embed="rId4"/>
            <a:stretch>
              <a:fillRect/>
            </a:stretch>
          </p:blipFill>
          <p:spPr>
            <a:xfrm>
              <a:off x="9259" y="2990"/>
              <a:ext cx="2946" cy="1467"/>
            </a:xfrm>
            <a:prstGeom prst="rect">
              <a:avLst/>
            </a:prstGeom>
            <a:ln>
              <a:solidFill>
                <a:schemeClr val="accent1"/>
              </a:solidFill>
              <a:prstDash val="sysDash"/>
            </a:ln>
          </p:spPr>
        </p:pic>
      </p:grpSp>
      <p:sp>
        <p:nvSpPr>
          <p:cNvPr id="66" name="文本框 65"/>
          <p:cNvSpPr txBox="1"/>
          <p:nvPr/>
        </p:nvSpPr>
        <p:spPr>
          <a:xfrm>
            <a:off x="6195060" y="1366520"/>
            <a:ext cx="538480" cy="306705"/>
          </a:xfrm>
          <a:prstGeom prst="rect">
            <a:avLst/>
          </a:prstGeom>
          <a:noFill/>
        </p:spPr>
        <p:txBody>
          <a:bodyPr wrap="square" rtlCol="0">
            <a:spAutoFit/>
          </a:bodyPr>
          <a:p>
            <a:pPr algn="ctr"/>
            <a:r>
              <a:rPr lang="zh-CN" altLang="en-US" sz="1400" b="1" dirty="0" smtClean="0">
                <a:solidFill>
                  <a:schemeClr val="bg1"/>
                </a:solidFill>
                <a:latin typeface="微软雅黑" panose="020B0503020204020204" pitchFamily="34" charset="-122"/>
                <a:ea typeface="微软雅黑" panose="020B0503020204020204" pitchFamily="34" charset="-122"/>
              </a:rPr>
              <a:t>圆角</a:t>
            </a:r>
            <a:endParaRPr lang="zh-CN" altLang="en-US" sz="1400" b="1" dirty="0" smtClean="0">
              <a:solidFill>
                <a:schemeClr val="bg1"/>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460375" y="3675380"/>
            <a:ext cx="8222615" cy="1247775"/>
            <a:chOff x="589" y="5782"/>
            <a:chExt cx="12949" cy="1965"/>
          </a:xfrm>
        </p:grpSpPr>
        <p:pic>
          <p:nvPicPr>
            <p:cNvPr id="138" name="图片 138"/>
            <p:cNvPicPr>
              <a:picLocks noChangeAspect="1"/>
            </p:cNvPicPr>
            <p:nvPr/>
          </p:nvPicPr>
          <p:blipFill>
            <a:blip r:embed="rId5"/>
            <a:stretch>
              <a:fillRect/>
            </a:stretch>
          </p:blipFill>
          <p:spPr>
            <a:xfrm>
              <a:off x="10097" y="5782"/>
              <a:ext cx="3441" cy="1965"/>
            </a:xfrm>
            <a:prstGeom prst="rect">
              <a:avLst/>
            </a:prstGeom>
            <a:ln w="6350">
              <a:solidFill>
                <a:schemeClr val="accent1"/>
              </a:solidFill>
              <a:prstDash val="sysDash"/>
            </a:ln>
          </p:spPr>
        </p:pic>
        <p:pic>
          <p:nvPicPr>
            <p:cNvPr id="139" name="图片 139"/>
            <p:cNvPicPr>
              <a:picLocks noChangeAspect="1"/>
            </p:cNvPicPr>
            <p:nvPr/>
          </p:nvPicPr>
          <p:blipFill>
            <a:blip r:embed="rId6"/>
            <a:stretch>
              <a:fillRect/>
            </a:stretch>
          </p:blipFill>
          <p:spPr>
            <a:xfrm>
              <a:off x="6791" y="5782"/>
              <a:ext cx="3306" cy="1964"/>
            </a:xfrm>
            <a:prstGeom prst="rect">
              <a:avLst/>
            </a:prstGeom>
            <a:ln w="6350">
              <a:solidFill>
                <a:schemeClr val="accent1"/>
              </a:solidFill>
              <a:prstDash val="sysDash"/>
            </a:ln>
          </p:spPr>
        </p:pic>
        <p:pic>
          <p:nvPicPr>
            <p:cNvPr id="141" name="图片 141"/>
            <p:cNvPicPr>
              <a:picLocks noChangeAspect="1"/>
            </p:cNvPicPr>
            <p:nvPr/>
          </p:nvPicPr>
          <p:blipFill>
            <a:blip r:embed="rId7"/>
            <a:stretch>
              <a:fillRect/>
            </a:stretch>
          </p:blipFill>
          <p:spPr>
            <a:xfrm>
              <a:off x="3784" y="5796"/>
              <a:ext cx="3011" cy="1951"/>
            </a:xfrm>
            <a:prstGeom prst="rect">
              <a:avLst/>
            </a:prstGeom>
            <a:ln w="6350">
              <a:solidFill>
                <a:schemeClr val="accent1"/>
              </a:solidFill>
              <a:prstDash val="sysDash"/>
            </a:ln>
          </p:spPr>
        </p:pic>
        <p:pic>
          <p:nvPicPr>
            <p:cNvPr id="144" name="图片 144"/>
            <p:cNvPicPr>
              <a:picLocks noChangeAspect="1"/>
            </p:cNvPicPr>
            <p:nvPr/>
          </p:nvPicPr>
          <p:blipFill>
            <a:blip r:embed="rId8"/>
            <a:stretch>
              <a:fillRect/>
            </a:stretch>
          </p:blipFill>
          <p:spPr>
            <a:xfrm>
              <a:off x="589" y="5782"/>
              <a:ext cx="3206" cy="1964"/>
            </a:xfrm>
            <a:prstGeom prst="rect">
              <a:avLst/>
            </a:prstGeom>
            <a:ln w="6350">
              <a:solidFill>
                <a:schemeClr val="accent1"/>
              </a:solidFill>
              <a:prstDash val="sysDash"/>
            </a:ln>
          </p:spPr>
        </p:pic>
      </p:grpSp>
      <p:sp>
        <p:nvSpPr>
          <p:cNvPr id="68" name="文本框 67"/>
          <p:cNvSpPr txBox="1"/>
          <p:nvPr/>
        </p:nvSpPr>
        <p:spPr>
          <a:xfrm>
            <a:off x="6389370" y="3103880"/>
            <a:ext cx="538480" cy="306705"/>
          </a:xfrm>
          <a:prstGeom prst="rect">
            <a:avLst/>
          </a:prstGeom>
          <a:noFill/>
        </p:spPr>
        <p:txBody>
          <a:bodyPr wrap="square" rtlCol="0">
            <a:spAutoFit/>
          </a:bodyPr>
          <a:p>
            <a:pPr algn="ctr"/>
            <a:r>
              <a:rPr lang="zh-CN" altLang="en-US" sz="1400" b="1" dirty="0" smtClean="0">
                <a:solidFill>
                  <a:schemeClr val="bg1"/>
                </a:solidFill>
                <a:latin typeface="微软雅黑" panose="020B0503020204020204" pitchFamily="34" charset="-122"/>
                <a:ea typeface="微软雅黑" panose="020B0503020204020204" pitchFamily="34" charset="-122"/>
              </a:rPr>
              <a:t>镜像</a:t>
            </a:r>
            <a:endParaRPr lang="zh-CN" altLang="en-US" sz="1400" b="1" dirty="0" smtClean="0">
              <a:solidFill>
                <a:schemeClr val="bg1"/>
              </a:solidFill>
              <a:latin typeface="微软雅黑" panose="020B0503020204020204" pitchFamily="34" charset="-122"/>
              <a:ea typeface="微软雅黑" panose="020B0503020204020204" pitchFamily="34" charset="-122"/>
            </a:endParaRPr>
          </a:p>
        </p:txBody>
      </p:sp>
      <p:sp>
        <p:nvSpPr>
          <p:cNvPr id="69" name="文本框 68"/>
          <p:cNvSpPr txBox="1"/>
          <p:nvPr/>
        </p:nvSpPr>
        <p:spPr>
          <a:xfrm>
            <a:off x="3239135" y="3103880"/>
            <a:ext cx="538480" cy="306705"/>
          </a:xfrm>
          <a:prstGeom prst="rect">
            <a:avLst/>
          </a:prstGeom>
          <a:noFill/>
        </p:spPr>
        <p:txBody>
          <a:bodyPr wrap="none" rtlCol="0">
            <a:spAutoFit/>
          </a:bodyPr>
          <a:p>
            <a:pPr algn="ctr"/>
            <a:r>
              <a:rPr lang="zh-CN" altLang="en-US" sz="1400" b="1" dirty="0" smtClean="0">
                <a:solidFill>
                  <a:schemeClr val="bg1"/>
                </a:solidFill>
                <a:latin typeface="微软雅黑" panose="020B0503020204020204" pitchFamily="34" charset="-122"/>
                <a:ea typeface="微软雅黑" panose="020B0503020204020204" pitchFamily="34" charset="-122"/>
              </a:rPr>
              <a:t>延伸</a:t>
            </a:r>
            <a:endParaRPr lang="zh-CN" altLang="en-US" sz="1400" b="1" dirty="0" smtClean="0">
              <a:solidFill>
                <a:schemeClr val="bg1"/>
              </a:solidFill>
              <a:latin typeface="微软雅黑" panose="020B0503020204020204" pitchFamily="34" charset="-122"/>
              <a:ea typeface="微软雅黑" panose="020B0503020204020204" pitchFamily="34" charset="-122"/>
            </a:endParaRPr>
          </a:p>
        </p:txBody>
      </p:sp>
      <p:sp>
        <p:nvSpPr>
          <p:cNvPr id="70" name="文本框 69"/>
          <p:cNvSpPr txBox="1"/>
          <p:nvPr/>
        </p:nvSpPr>
        <p:spPr>
          <a:xfrm>
            <a:off x="4817745" y="3110230"/>
            <a:ext cx="538480" cy="306705"/>
          </a:xfrm>
          <a:prstGeom prst="rect">
            <a:avLst/>
          </a:prstGeom>
          <a:noFill/>
        </p:spPr>
        <p:txBody>
          <a:bodyPr wrap="none" rtlCol="0">
            <a:spAutoFit/>
          </a:bodyPr>
          <a:p>
            <a:pPr algn="ctr"/>
            <a:r>
              <a:rPr lang="zh-CN" altLang="en-US" sz="1400" b="1" dirty="0" smtClean="0">
                <a:solidFill>
                  <a:schemeClr val="bg1"/>
                </a:solidFill>
                <a:latin typeface="微软雅黑" panose="020B0503020204020204" pitchFamily="34" charset="-122"/>
                <a:ea typeface="微软雅黑" panose="020B0503020204020204" pitchFamily="34" charset="-122"/>
              </a:rPr>
              <a:t>修剪</a:t>
            </a:r>
            <a:endParaRPr lang="zh-CN" altLang="en-US" sz="1400" b="1" dirty="0" smtClean="0">
              <a:solidFill>
                <a:schemeClr val="bg1"/>
              </a:solidFill>
              <a:latin typeface="微软雅黑" panose="020B0503020204020204" pitchFamily="34" charset="-122"/>
              <a:ea typeface="微软雅黑" panose="020B0503020204020204" pitchFamily="34" charset="-122"/>
            </a:endParaRPr>
          </a:p>
        </p:txBody>
      </p:sp>
      <p:sp>
        <p:nvSpPr>
          <p:cNvPr id="71" name="文本框 70"/>
          <p:cNvSpPr txBox="1"/>
          <p:nvPr/>
        </p:nvSpPr>
        <p:spPr>
          <a:xfrm>
            <a:off x="1401445" y="3103880"/>
            <a:ext cx="848360" cy="306705"/>
          </a:xfrm>
          <a:prstGeom prst="rect">
            <a:avLst/>
          </a:prstGeom>
          <a:noFill/>
        </p:spPr>
        <p:txBody>
          <a:bodyPr wrap="square" rtlCol="0">
            <a:spAutoFit/>
          </a:bodyPr>
          <a:p>
            <a:pPr algn="ctr"/>
            <a:r>
              <a:rPr lang="zh-CN" altLang="en-US" sz="1400" b="1" dirty="0" smtClean="0">
                <a:solidFill>
                  <a:schemeClr val="bg1"/>
                </a:solidFill>
                <a:latin typeface="微软雅黑" panose="020B0503020204020204" pitchFamily="34" charset="-122"/>
                <a:ea typeface="微软雅黑" panose="020B0503020204020204" pitchFamily="34" charset="-122"/>
              </a:rPr>
              <a:t>修剪</a:t>
            </a:r>
            <a:r>
              <a:rPr lang="en-US" altLang="zh-CN" sz="1400" b="1" dirty="0" smtClean="0">
                <a:solidFill>
                  <a:schemeClr val="bg1"/>
                </a:solidFill>
                <a:latin typeface="微软雅黑" panose="020B0503020204020204" pitchFamily="34" charset="-122"/>
                <a:ea typeface="微软雅黑" panose="020B0503020204020204" pitchFamily="34" charset="-122"/>
              </a:rPr>
              <a:t>/</a:t>
            </a:r>
            <a:r>
              <a:rPr lang="zh-CN" altLang="en-US" sz="1400" b="1" dirty="0" smtClean="0">
                <a:solidFill>
                  <a:schemeClr val="bg1"/>
                </a:solidFill>
                <a:latin typeface="微软雅黑" panose="020B0503020204020204" pitchFamily="34" charset="-122"/>
                <a:ea typeface="微软雅黑" panose="020B0503020204020204" pitchFamily="34" charset="-122"/>
              </a:rPr>
              <a:t>圆</a:t>
            </a:r>
            <a:endParaRPr lang="zh-CN" altLang="en-US" sz="1400" b="1" dirty="0" smtClean="0">
              <a:solidFill>
                <a:schemeClr val="bg1"/>
              </a:solidFill>
              <a:latin typeface="微软雅黑" panose="020B0503020204020204" pitchFamily="34" charset="-122"/>
              <a:ea typeface="微软雅黑" panose="020B0503020204020204" pitchFamily="34" charset="-122"/>
            </a:endParaRPr>
          </a:p>
        </p:txBody>
      </p:sp>
      <p:sp>
        <p:nvSpPr>
          <p:cNvPr id="73" name="Shape 1325"/>
          <p:cNvSpPr/>
          <p:nvPr/>
        </p:nvSpPr>
        <p:spPr>
          <a:xfrm>
            <a:off x="494030" y="1543685"/>
            <a:ext cx="955040" cy="635"/>
          </a:xfrm>
          <a:prstGeom prst="line">
            <a:avLst/>
          </a:prstGeom>
          <a:ln w="12700">
            <a:solidFill>
              <a:schemeClr val="accent1"/>
            </a:solidFill>
            <a:miter lim="400000"/>
          </a:ln>
        </p:spPr>
        <p:txBody>
          <a:bodyPr lIns="38100" tIns="38100" rIns="38100" bIns="38100" anchor="ctr"/>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22" presetClass="entr" presetSubtype="8"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8"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8"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2" presetClass="entr" presetSubtype="8"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22" presetClass="entr" presetSubtype="8"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par>
                                <p:cTn id="32" presetID="22" presetClass="entr" presetSubtype="8"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par>
                                <p:cTn id="35" presetID="22" presetClass="entr" presetSubtype="8"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par>
                                <p:cTn id="38" presetID="22" presetClass="entr" presetSubtype="8"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500"/>
                                        <p:tgtEl>
                                          <p:spTgt spid="2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left)">
                                      <p:cBhvr>
                                        <p:cTn id="52" dur="500"/>
                                        <p:tgtEl>
                                          <p:spTgt spid="3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left)">
                                      <p:cBhvr>
                                        <p:cTn id="55" dur="500"/>
                                        <p:tgtEl>
                                          <p:spTgt spid="3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wipe(left)">
                                      <p:cBhvr>
                                        <p:cTn id="58" dur="500"/>
                                        <p:tgtEl>
                                          <p:spTgt spid="3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left)">
                                      <p:cBhvr>
                                        <p:cTn id="61" dur="500"/>
                                        <p:tgtEl>
                                          <p:spTgt spid="4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63"/>
                                        </p:tgtEl>
                                        <p:attrNameLst>
                                          <p:attrName>style.visibility</p:attrName>
                                        </p:attrNameLst>
                                      </p:cBhvr>
                                      <p:to>
                                        <p:strVal val="visible"/>
                                      </p:to>
                                    </p:set>
                                    <p:animEffect transition="in" filter="wipe(left)">
                                      <p:cBhvr>
                                        <p:cTn id="64" dur="500"/>
                                        <p:tgtEl>
                                          <p:spTgt spid="6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wipe(left)">
                                      <p:cBhvr>
                                        <p:cTn id="67" dur="500"/>
                                        <p:tgtEl>
                                          <p:spTgt spid="64"/>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65"/>
                                        </p:tgtEl>
                                        <p:attrNameLst>
                                          <p:attrName>style.visibility</p:attrName>
                                        </p:attrNameLst>
                                      </p:cBhvr>
                                      <p:to>
                                        <p:strVal val="visible"/>
                                      </p:to>
                                    </p:set>
                                    <p:animEffect transition="in" filter="wipe(left)">
                                      <p:cBhvr>
                                        <p:cTn id="70" dur="500"/>
                                        <p:tgtEl>
                                          <p:spTgt spid="65"/>
                                        </p:tgtEl>
                                      </p:cBhvr>
                                    </p:animEffect>
                                  </p:childTnLst>
                                </p:cTn>
                              </p:par>
                              <p:par>
                                <p:cTn id="71" presetID="22" presetClass="entr" presetSubtype="8" fill="hold" nodeType="withEffect">
                                  <p:stCondLst>
                                    <p:cond delay="0"/>
                                  </p:stCondLst>
                                  <p:childTnLst>
                                    <p:set>
                                      <p:cBhvr>
                                        <p:cTn id="72" dur="1" fill="hold">
                                          <p:stCondLst>
                                            <p:cond delay="0"/>
                                          </p:stCondLst>
                                        </p:cTn>
                                        <p:tgtEl>
                                          <p:spTgt spid="67"/>
                                        </p:tgtEl>
                                        <p:attrNameLst>
                                          <p:attrName>style.visibility</p:attrName>
                                        </p:attrNameLst>
                                      </p:cBhvr>
                                      <p:to>
                                        <p:strVal val="visible"/>
                                      </p:to>
                                    </p:set>
                                    <p:animEffect transition="in" filter="wipe(left)">
                                      <p:cBhvr>
                                        <p:cTn id="73" dur="500"/>
                                        <p:tgtEl>
                                          <p:spTgt spid="67"/>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66"/>
                                        </p:tgtEl>
                                        <p:attrNameLst>
                                          <p:attrName>style.visibility</p:attrName>
                                        </p:attrNameLst>
                                      </p:cBhvr>
                                      <p:to>
                                        <p:strVal val="visible"/>
                                      </p:to>
                                    </p:set>
                                    <p:animEffect transition="in" filter="wipe(left)">
                                      <p:cBhvr>
                                        <p:cTn id="76" dur="500"/>
                                        <p:tgtEl>
                                          <p:spTgt spid="66"/>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wipe(left)">
                                      <p:cBhvr>
                                        <p:cTn id="79" dur="500"/>
                                        <p:tgtEl>
                                          <p:spTgt spid="68"/>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69"/>
                                        </p:tgtEl>
                                        <p:attrNameLst>
                                          <p:attrName>style.visibility</p:attrName>
                                        </p:attrNameLst>
                                      </p:cBhvr>
                                      <p:to>
                                        <p:strVal val="visible"/>
                                      </p:to>
                                    </p:set>
                                    <p:animEffect transition="in" filter="wipe(left)">
                                      <p:cBhvr>
                                        <p:cTn id="82" dur="500"/>
                                        <p:tgtEl>
                                          <p:spTgt spid="69"/>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70"/>
                                        </p:tgtEl>
                                        <p:attrNameLst>
                                          <p:attrName>style.visibility</p:attrName>
                                        </p:attrNameLst>
                                      </p:cBhvr>
                                      <p:to>
                                        <p:strVal val="visible"/>
                                      </p:to>
                                    </p:set>
                                    <p:animEffect transition="in" filter="wipe(left)">
                                      <p:cBhvr>
                                        <p:cTn id="85" dur="500"/>
                                        <p:tgtEl>
                                          <p:spTgt spid="70"/>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71"/>
                                        </p:tgtEl>
                                        <p:attrNameLst>
                                          <p:attrName>style.visibility</p:attrName>
                                        </p:attrNameLst>
                                      </p:cBhvr>
                                      <p:to>
                                        <p:strVal val="visible"/>
                                      </p:to>
                                    </p:set>
                                    <p:animEffect transition="in" filter="wipe(left)">
                                      <p:cBhvr>
                                        <p:cTn id="88" dur="500"/>
                                        <p:tgtEl>
                                          <p:spTgt spid="71"/>
                                        </p:tgtEl>
                                      </p:cBhvr>
                                    </p:animEffect>
                                  </p:childTnLst>
                                </p:cTn>
                              </p:par>
                              <p:par>
                                <p:cTn id="89" presetID="22" presetClass="entr" presetSubtype="8" fill="hold" nodeType="withEffect">
                                  <p:stCondLst>
                                    <p:cond delay="0"/>
                                  </p:stCondLst>
                                  <p:childTnLst>
                                    <p:set>
                                      <p:cBhvr>
                                        <p:cTn id="90" dur="1" fill="hold">
                                          <p:stCondLst>
                                            <p:cond delay="0"/>
                                          </p:stCondLst>
                                        </p:cTn>
                                        <p:tgtEl>
                                          <p:spTgt spid="73"/>
                                        </p:tgtEl>
                                        <p:attrNameLst>
                                          <p:attrName>style.visibility</p:attrName>
                                        </p:attrNameLst>
                                      </p:cBhvr>
                                      <p:to>
                                        <p:strVal val="visible"/>
                                      </p:to>
                                    </p:set>
                                    <p:animEffect transition="in" filter="wipe(left)">
                                      <p:cBhvr>
                                        <p:cTn id="91" dur="500"/>
                                        <p:tgtEl>
                                          <p:spTgt spid="73"/>
                                        </p:tgtEl>
                                      </p:cBhvr>
                                    </p:animEffect>
                                  </p:childTnLst>
                                </p:cTn>
                              </p:par>
                            </p:childTnLst>
                          </p:cTn>
                        </p:par>
                        <p:par>
                          <p:cTn id="92" fill="hold">
                            <p:stCondLst>
                              <p:cond delay="500"/>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62"/>
                                        </p:tgtEl>
                                        <p:attrNameLst>
                                          <p:attrName>style.visibility</p:attrName>
                                        </p:attrNameLst>
                                      </p:cBhvr>
                                      <p:to>
                                        <p:strVal val="visible"/>
                                      </p:to>
                                    </p:set>
                                    <p:anim calcmode="lin" valueType="num">
                                      <p:cBhvr>
                                        <p:cTn id="95"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62"/>
                                        </p:tgtEl>
                                        <p:attrNameLst>
                                          <p:attrName>ppt_y</p:attrName>
                                        </p:attrNameLst>
                                      </p:cBhvr>
                                      <p:tavLst>
                                        <p:tav tm="0">
                                          <p:val>
                                            <p:strVal val="#ppt_y"/>
                                          </p:val>
                                        </p:tav>
                                        <p:tav tm="100000">
                                          <p:val>
                                            <p:strVal val="#ppt_y"/>
                                          </p:val>
                                        </p:tav>
                                      </p:tavLst>
                                    </p:anim>
                                    <p:anim calcmode="lin" valueType="num">
                                      <p:cBhvr>
                                        <p:cTn id="97"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99" dur="500" tmFilter="0,0; .5, 1; 1, 1"/>
                                        <p:tgtEl>
                                          <p:spTgt spid="62"/>
                                        </p:tgtEl>
                                      </p:cBhvr>
                                    </p:animEffect>
                                  </p:childTnLst>
                                </p:cTn>
                              </p:par>
                            </p:childTnLst>
                          </p:cTn>
                        </p:par>
                        <p:par>
                          <p:cTn id="100" fill="hold">
                            <p:stCondLst>
                              <p:cond delay="649"/>
                            </p:stCondLst>
                            <p:childTnLst>
                              <p:par>
                                <p:cTn id="101" presetID="16" presetClass="entr" presetSubtype="37"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barn(outVertical)">
                                      <p:cBhvr>
                                        <p:cTn id="103" dur="500"/>
                                        <p:tgtEl>
                                          <p:spTgt spid="61"/>
                                        </p:tgtEl>
                                      </p:cBhvr>
                                    </p:animEffect>
                                  </p:childTnLst>
                                </p:cTn>
                              </p:par>
                              <p:par>
                                <p:cTn id="104" presetID="16" presetClass="entr" presetSubtype="21" fill="hold" nodeType="withEffect">
                                  <p:stCondLst>
                                    <p:cond delay="0"/>
                                  </p:stCondLst>
                                  <p:childTnLst>
                                    <p:set>
                                      <p:cBhvr>
                                        <p:cTn id="105" dur="1" fill="hold">
                                          <p:stCondLst>
                                            <p:cond delay="0"/>
                                          </p:stCondLst>
                                        </p:cTn>
                                        <p:tgtEl>
                                          <p:spTgt spid="72"/>
                                        </p:tgtEl>
                                        <p:attrNameLst>
                                          <p:attrName>style.visibility</p:attrName>
                                        </p:attrNameLst>
                                      </p:cBhvr>
                                      <p:to>
                                        <p:strVal val="visible"/>
                                      </p:to>
                                    </p:set>
                                    <p:animEffect transition="in" filter="barn(inVertical)">
                                      <p:cBhvr>
                                        <p:cTn id="106"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1" grpId="0" bldLvl="0" animBg="1"/>
      <p:bldP spid="3" grpId="0" animBg="1"/>
      <p:bldP spid="20" grpId="0" animBg="1"/>
      <p:bldP spid="25" grpId="0" animBg="1"/>
      <p:bldP spid="28" grpId="0" animBg="1"/>
      <p:bldP spid="31" grpId="0" animBg="1"/>
      <p:bldP spid="34" grpId="0" animBg="1"/>
      <p:bldP spid="37" grpId="0" animBg="1"/>
      <p:bldP spid="40" grpId="0" animBg="1"/>
      <p:bldP spid="63" grpId="0"/>
      <p:bldP spid="64" grpId="0"/>
      <p:bldP spid="65" grpId="0"/>
      <p:bldP spid="66" grpId="0"/>
      <p:bldP spid="68" grpId="0"/>
      <p:bldP spid="69" grpId="0"/>
      <p:bldP spid="70" grpId="0"/>
      <p:bldP spid="7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549910" y="784860"/>
            <a:ext cx="8061960" cy="777240"/>
          </a:xfrm>
          <a:prstGeom prst="rect">
            <a:avLst/>
          </a:prstGeom>
          <a:ln w="3175">
            <a:solidFill>
              <a:srgbClr val="3992DB"/>
            </a:solidFill>
          </a:ln>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本任务主要采取线上教学平台学生互评，教师按照任务评价标准考核相结合的方式进行考核评价。</a:t>
            </a:r>
            <a:endPar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Down Arrow 15"/>
          <p:cNvSpPr/>
          <p:nvPr/>
        </p:nvSpPr>
        <p:spPr>
          <a:xfrm>
            <a:off x="62708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62708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763925"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Text Placeholder 4"/>
          <p:cNvSpPr txBox="1"/>
          <p:nvPr/>
        </p:nvSpPr>
        <p:spPr>
          <a:xfrm>
            <a:off x="789961"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bg1"/>
                </a:solidFill>
                <a:latin typeface="微软雅黑" panose="020B0503020204020204" pitchFamily="34" charset="-122"/>
                <a:ea typeface="微软雅黑" panose="020B0503020204020204" pitchFamily="34" charset="-122"/>
                <a:cs typeface="Lato Regular"/>
              </a:rPr>
              <a:t>学生在线上教学平台互评</a:t>
            </a:r>
            <a:endParaRPr lang="zh-CN" altLang="en-US" sz="18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8" name="Down Arrow 91"/>
          <p:cNvSpPr/>
          <p:nvPr/>
        </p:nvSpPr>
        <p:spPr>
          <a:xfrm>
            <a:off x="197001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197001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210685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Text Placeholder 4"/>
          <p:cNvSpPr txBox="1"/>
          <p:nvPr/>
        </p:nvSpPr>
        <p:spPr>
          <a:xfrm>
            <a:off x="2132892"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新建</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图层</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3" name="Down Arrow 96"/>
          <p:cNvSpPr/>
          <p:nvPr/>
        </p:nvSpPr>
        <p:spPr>
          <a:xfrm>
            <a:off x="3306518"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306518"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p:nvPr/>
        </p:nvSpPr>
        <p:spPr>
          <a:xfrm>
            <a:off x="3443362"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Text Placeholder 4"/>
          <p:cNvSpPr txBox="1"/>
          <p:nvPr/>
        </p:nvSpPr>
        <p:spPr>
          <a:xfrm>
            <a:off x="3469398"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bg1"/>
                </a:solidFill>
                <a:latin typeface="微软雅黑" panose="020B0503020204020204" pitchFamily="34" charset="-122"/>
                <a:ea typeface="微软雅黑" panose="020B0503020204020204" pitchFamily="34" charset="-122"/>
                <a:cs typeface="Lato Regular"/>
              </a:rPr>
              <a:t>尺寸分析准确</a:t>
            </a:r>
            <a:endParaRPr lang="zh-CN" altLang="en-US" sz="18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8" name="Down Arrow 101"/>
          <p:cNvSpPr/>
          <p:nvPr/>
        </p:nvSpPr>
        <p:spPr>
          <a:xfrm>
            <a:off x="4655874"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4655874"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p:nvPr/>
        </p:nvSpPr>
        <p:spPr>
          <a:xfrm>
            <a:off x="4792719"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Text Placeholder 4"/>
          <p:cNvSpPr txBox="1"/>
          <p:nvPr/>
        </p:nvSpPr>
        <p:spPr>
          <a:xfrm>
            <a:off x="4886325" y="2657475"/>
            <a:ext cx="806450" cy="24130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线段分析准确</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3" name="Down Arrow 106"/>
          <p:cNvSpPr/>
          <p:nvPr/>
        </p:nvSpPr>
        <p:spPr>
          <a:xfrm>
            <a:off x="601285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00523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p:nvPr/>
        </p:nvSpPr>
        <p:spPr>
          <a:xfrm>
            <a:off x="6142076"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40%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6" name="Text Placeholder 4"/>
          <p:cNvSpPr txBox="1"/>
          <p:nvPr/>
        </p:nvSpPr>
        <p:spPr>
          <a:xfrm>
            <a:off x="6168110"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bg1"/>
                </a:solidFill>
                <a:latin typeface="微软雅黑" panose="020B0503020204020204" pitchFamily="34" charset="-122"/>
                <a:ea typeface="微软雅黑" panose="020B0503020204020204" pitchFamily="34" charset="-122"/>
                <a:cs typeface="Lato Regular"/>
              </a:rPr>
              <a:t>准确应用相关命令绘制图形</a:t>
            </a:r>
            <a:endParaRPr lang="zh-CN" altLang="en-US" sz="18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8" name="Down Arrow 111"/>
          <p:cNvSpPr/>
          <p:nvPr/>
        </p:nvSpPr>
        <p:spPr>
          <a:xfrm>
            <a:off x="7361013"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9" name="Rectangle 112"/>
          <p:cNvSpPr/>
          <p:nvPr/>
        </p:nvSpPr>
        <p:spPr>
          <a:xfrm>
            <a:off x="7361013"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30" name="Text Placeholder 4"/>
          <p:cNvSpPr txBox="1"/>
          <p:nvPr/>
        </p:nvSpPr>
        <p:spPr>
          <a:xfrm>
            <a:off x="749785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31" name="Text Placeholder 4"/>
          <p:cNvSpPr txBox="1"/>
          <p:nvPr/>
        </p:nvSpPr>
        <p:spPr>
          <a:xfrm>
            <a:off x="7425690" y="2657475"/>
            <a:ext cx="1115060" cy="24130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按要求正确的路径保存，按时上交作品</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5" name="矩形 34"/>
          <p:cNvSpPr/>
          <p:nvPr/>
        </p:nvSpPr>
        <p:spPr>
          <a:xfrm>
            <a:off x="2586990" y="4645025"/>
            <a:ext cx="5466715" cy="3479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p>
            <a:pPr algn="ctr"/>
            <a:r>
              <a:rPr lang="zh-CN" altLang="en-US" sz="2000" b="1" dirty="0">
                <a:latin typeface="微软雅黑" panose="020B0503020204020204" pitchFamily="34" charset="-122"/>
                <a:ea typeface="微软雅黑" panose="020B0503020204020204" pitchFamily="34" charset="-122"/>
              </a:rPr>
              <a:t>教师</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按照评价标准</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考核评价</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1649"/>
                            </p:stCondLst>
                            <p:childTnLst>
                              <p:par>
                                <p:cTn id="38" presetID="5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2149"/>
                            </p:stCondLst>
                            <p:childTnLst>
                              <p:par>
                                <p:cTn id="59" presetID="53" presetClass="entr" presetSubtype="16"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fltVal val="0"/>
                                          </p:val>
                                        </p:tav>
                                        <p:tav tm="100000">
                                          <p:val>
                                            <p:strVal val="#ppt_h"/>
                                          </p:val>
                                        </p:tav>
                                      </p:tavLst>
                                    </p:anim>
                                    <p:animEffect transition="in" filter="fade">
                                      <p:cBhvr>
                                        <p:cTn id="68" dur="500"/>
                                        <p:tgtEl>
                                          <p:spTgt spid="14"/>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ppt_w</p:attrName>
                                        </p:attrNameLst>
                                      </p:cBhvr>
                                      <p:tavLst>
                                        <p:tav tm="0">
                                          <p:val>
                                            <p:fltVal val="0"/>
                                          </p:val>
                                        </p:tav>
                                        <p:tav tm="100000">
                                          <p:val>
                                            <p:strVal val="#ppt_w"/>
                                          </p:val>
                                        </p:tav>
                                      </p:tavLst>
                                    </p:anim>
                                    <p:anim calcmode="lin" valueType="num">
                                      <p:cBhvr>
                                        <p:cTn id="72" dur="500" fill="hold"/>
                                        <p:tgtEl>
                                          <p:spTgt spid="15"/>
                                        </p:tgtEl>
                                        <p:attrNameLst>
                                          <p:attrName>ppt_h</p:attrName>
                                        </p:attrNameLst>
                                      </p:cBhvr>
                                      <p:tavLst>
                                        <p:tav tm="0">
                                          <p:val>
                                            <p:fltVal val="0"/>
                                          </p:val>
                                        </p:tav>
                                        <p:tav tm="100000">
                                          <p:val>
                                            <p:strVal val="#ppt_h"/>
                                          </p:val>
                                        </p:tav>
                                      </p:tavLst>
                                    </p:anim>
                                    <p:animEffect transition="in" filter="fade">
                                      <p:cBhvr>
                                        <p:cTn id="73" dur="500"/>
                                        <p:tgtEl>
                                          <p:spTgt spid="1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Effect transition="in" filter="fade">
                                      <p:cBhvr>
                                        <p:cTn id="78" dur="500"/>
                                        <p:tgtEl>
                                          <p:spTgt spid="16"/>
                                        </p:tgtEl>
                                      </p:cBhvr>
                                    </p:animEffect>
                                  </p:childTnLst>
                                </p:cTn>
                              </p:par>
                            </p:childTnLst>
                          </p:cTn>
                        </p:par>
                        <p:par>
                          <p:cTn id="79" fill="hold">
                            <p:stCondLst>
                              <p:cond delay="2649"/>
                            </p:stCondLst>
                            <p:childTnLst>
                              <p:par>
                                <p:cTn id="80" presetID="53" presetClass="entr" presetSubtype="16"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ppt_w</p:attrName>
                                        </p:attrNameLst>
                                      </p:cBhvr>
                                      <p:tavLst>
                                        <p:tav tm="0">
                                          <p:val>
                                            <p:fltVal val="0"/>
                                          </p:val>
                                        </p:tav>
                                        <p:tav tm="100000">
                                          <p:val>
                                            <p:strVal val="#ppt_w"/>
                                          </p:val>
                                        </p:tav>
                                      </p:tavLst>
                                    </p:anim>
                                    <p:anim calcmode="lin" valueType="num">
                                      <p:cBhvr>
                                        <p:cTn id="83" dur="500" fill="hold"/>
                                        <p:tgtEl>
                                          <p:spTgt spid="18"/>
                                        </p:tgtEl>
                                        <p:attrNameLst>
                                          <p:attrName>ppt_h</p:attrName>
                                        </p:attrNameLst>
                                      </p:cBhvr>
                                      <p:tavLst>
                                        <p:tav tm="0">
                                          <p:val>
                                            <p:fltVal val="0"/>
                                          </p:val>
                                        </p:tav>
                                        <p:tav tm="100000">
                                          <p:val>
                                            <p:strVal val="#ppt_h"/>
                                          </p:val>
                                        </p:tav>
                                      </p:tavLst>
                                    </p:anim>
                                    <p:animEffect transition="in" filter="fade">
                                      <p:cBhvr>
                                        <p:cTn id="84" dur="500"/>
                                        <p:tgtEl>
                                          <p:spTgt spid="1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p:cTn id="87" dur="500" fill="hold"/>
                                        <p:tgtEl>
                                          <p:spTgt spid="19"/>
                                        </p:tgtEl>
                                        <p:attrNameLst>
                                          <p:attrName>ppt_w</p:attrName>
                                        </p:attrNameLst>
                                      </p:cBhvr>
                                      <p:tavLst>
                                        <p:tav tm="0">
                                          <p:val>
                                            <p:fltVal val="0"/>
                                          </p:val>
                                        </p:tav>
                                        <p:tav tm="100000">
                                          <p:val>
                                            <p:strVal val="#ppt_w"/>
                                          </p:val>
                                        </p:tav>
                                      </p:tavLst>
                                    </p:anim>
                                    <p:anim calcmode="lin" valueType="num">
                                      <p:cBhvr>
                                        <p:cTn id="88" dur="500" fill="hold"/>
                                        <p:tgtEl>
                                          <p:spTgt spid="19"/>
                                        </p:tgtEl>
                                        <p:attrNameLst>
                                          <p:attrName>ppt_h</p:attrName>
                                        </p:attrNameLst>
                                      </p:cBhvr>
                                      <p:tavLst>
                                        <p:tav tm="0">
                                          <p:val>
                                            <p:fltVal val="0"/>
                                          </p:val>
                                        </p:tav>
                                        <p:tav tm="100000">
                                          <p:val>
                                            <p:strVal val="#ppt_h"/>
                                          </p:val>
                                        </p:tav>
                                      </p:tavLst>
                                    </p:anim>
                                    <p:animEffect transition="in" filter="fade">
                                      <p:cBhvr>
                                        <p:cTn id="89" dur="500"/>
                                        <p:tgtEl>
                                          <p:spTgt spid="19"/>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0"/>
                                        </p:tgtEl>
                                        <p:attrNameLst>
                                          <p:attrName>style.visibility</p:attrName>
                                        </p:attrNameLst>
                                      </p:cBhvr>
                                      <p:to>
                                        <p:strVal val="visible"/>
                                      </p:to>
                                    </p:set>
                                    <p:anim calcmode="lin" valueType="num">
                                      <p:cBhvr>
                                        <p:cTn id="92" dur="500" fill="hold"/>
                                        <p:tgtEl>
                                          <p:spTgt spid="20"/>
                                        </p:tgtEl>
                                        <p:attrNameLst>
                                          <p:attrName>ppt_w</p:attrName>
                                        </p:attrNameLst>
                                      </p:cBhvr>
                                      <p:tavLst>
                                        <p:tav tm="0">
                                          <p:val>
                                            <p:fltVal val="0"/>
                                          </p:val>
                                        </p:tav>
                                        <p:tav tm="100000">
                                          <p:val>
                                            <p:strVal val="#ppt_w"/>
                                          </p:val>
                                        </p:tav>
                                      </p:tavLst>
                                    </p:anim>
                                    <p:anim calcmode="lin" valueType="num">
                                      <p:cBhvr>
                                        <p:cTn id="93" dur="500" fill="hold"/>
                                        <p:tgtEl>
                                          <p:spTgt spid="20"/>
                                        </p:tgtEl>
                                        <p:attrNameLst>
                                          <p:attrName>ppt_h</p:attrName>
                                        </p:attrNameLst>
                                      </p:cBhvr>
                                      <p:tavLst>
                                        <p:tav tm="0">
                                          <p:val>
                                            <p:fltVal val="0"/>
                                          </p:val>
                                        </p:tav>
                                        <p:tav tm="100000">
                                          <p:val>
                                            <p:strVal val="#ppt_h"/>
                                          </p:val>
                                        </p:tav>
                                      </p:tavLst>
                                    </p:anim>
                                    <p:animEffect transition="in" filter="fade">
                                      <p:cBhvr>
                                        <p:cTn id="94" dur="500"/>
                                        <p:tgtEl>
                                          <p:spTgt spid="20"/>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p:cTn id="97" dur="500" fill="hold"/>
                                        <p:tgtEl>
                                          <p:spTgt spid="21"/>
                                        </p:tgtEl>
                                        <p:attrNameLst>
                                          <p:attrName>ppt_w</p:attrName>
                                        </p:attrNameLst>
                                      </p:cBhvr>
                                      <p:tavLst>
                                        <p:tav tm="0">
                                          <p:val>
                                            <p:fltVal val="0"/>
                                          </p:val>
                                        </p:tav>
                                        <p:tav tm="100000">
                                          <p:val>
                                            <p:strVal val="#ppt_w"/>
                                          </p:val>
                                        </p:tav>
                                      </p:tavLst>
                                    </p:anim>
                                    <p:anim calcmode="lin" valueType="num">
                                      <p:cBhvr>
                                        <p:cTn id="98" dur="500" fill="hold"/>
                                        <p:tgtEl>
                                          <p:spTgt spid="21"/>
                                        </p:tgtEl>
                                        <p:attrNameLst>
                                          <p:attrName>ppt_h</p:attrName>
                                        </p:attrNameLst>
                                      </p:cBhvr>
                                      <p:tavLst>
                                        <p:tav tm="0">
                                          <p:val>
                                            <p:fltVal val="0"/>
                                          </p:val>
                                        </p:tav>
                                        <p:tav tm="100000">
                                          <p:val>
                                            <p:strVal val="#ppt_h"/>
                                          </p:val>
                                        </p:tav>
                                      </p:tavLst>
                                    </p:anim>
                                    <p:animEffect transition="in" filter="fade">
                                      <p:cBhvr>
                                        <p:cTn id="99" dur="500"/>
                                        <p:tgtEl>
                                          <p:spTgt spid="21"/>
                                        </p:tgtEl>
                                      </p:cBhvr>
                                    </p:animEffect>
                                  </p:childTnLst>
                                </p:cTn>
                              </p:par>
                            </p:childTnLst>
                          </p:cTn>
                        </p:par>
                        <p:par>
                          <p:cTn id="100" fill="hold">
                            <p:stCondLst>
                              <p:cond delay="3149"/>
                            </p:stCondLst>
                            <p:childTnLst>
                              <p:par>
                                <p:cTn id="101" presetID="53" presetClass="entr" presetSubtype="16"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p:cTn id="103" dur="500" fill="hold"/>
                                        <p:tgtEl>
                                          <p:spTgt spid="23"/>
                                        </p:tgtEl>
                                        <p:attrNameLst>
                                          <p:attrName>ppt_w</p:attrName>
                                        </p:attrNameLst>
                                      </p:cBhvr>
                                      <p:tavLst>
                                        <p:tav tm="0">
                                          <p:val>
                                            <p:fltVal val="0"/>
                                          </p:val>
                                        </p:tav>
                                        <p:tav tm="100000">
                                          <p:val>
                                            <p:strVal val="#ppt_w"/>
                                          </p:val>
                                        </p:tav>
                                      </p:tavLst>
                                    </p:anim>
                                    <p:anim calcmode="lin" valueType="num">
                                      <p:cBhvr>
                                        <p:cTn id="104" dur="500" fill="hold"/>
                                        <p:tgtEl>
                                          <p:spTgt spid="23"/>
                                        </p:tgtEl>
                                        <p:attrNameLst>
                                          <p:attrName>ppt_h</p:attrName>
                                        </p:attrNameLst>
                                      </p:cBhvr>
                                      <p:tavLst>
                                        <p:tav tm="0">
                                          <p:val>
                                            <p:fltVal val="0"/>
                                          </p:val>
                                        </p:tav>
                                        <p:tav tm="100000">
                                          <p:val>
                                            <p:strVal val="#ppt_h"/>
                                          </p:val>
                                        </p:tav>
                                      </p:tavLst>
                                    </p:anim>
                                    <p:animEffect transition="in" filter="fade">
                                      <p:cBhvr>
                                        <p:cTn id="105" dur="500"/>
                                        <p:tgtEl>
                                          <p:spTgt spid="23"/>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24"/>
                                        </p:tgtEl>
                                        <p:attrNameLst>
                                          <p:attrName>style.visibility</p:attrName>
                                        </p:attrNameLst>
                                      </p:cBhvr>
                                      <p:to>
                                        <p:strVal val="visible"/>
                                      </p:to>
                                    </p:set>
                                    <p:anim calcmode="lin" valueType="num">
                                      <p:cBhvr>
                                        <p:cTn id="108" dur="500" fill="hold"/>
                                        <p:tgtEl>
                                          <p:spTgt spid="24"/>
                                        </p:tgtEl>
                                        <p:attrNameLst>
                                          <p:attrName>ppt_w</p:attrName>
                                        </p:attrNameLst>
                                      </p:cBhvr>
                                      <p:tavLst>
                                        <p:tav tm="0">
                                          <p:val>
                                            <p:fltVal val="0"/>
                                          </p:val>
                                        </p:tav>
                                        <p:tav tm="100000">
                                          <p:val>
                                            <p:strVal val="#ppt_w"/>
                                          </p:val>
                                        </p:tav>
                                      </p:tavLst>
                                    </p:anim>
                                    <p:anim calcmode="lin" valueType="num">
                                      <p:cBhvr>
                                        <p:cTn id="109" dur="500" fill="hold"/>
                                        <p:tgtEl>
                                          <p:spTgt spid="24"/>
                                        </p:tgtEl>
                                        <p:attrNameLst>
                                          <p:attrName>ppt_h</p:attrName>
                                        </p:attrNameLst>
                                      </p:cBhvr>
                                      <p:tavLst>
                                        <p:tav tm="0">
                                          <p:val>
                                            <p:fltVal val="0"/>
                                          </p:val>
                                        </p:tav>
                                        <p:tav tm="100000">
                                          <p:val>
                                            <p:strVal val="#ppt_h"/>
                                          </p:val>
                                        </p:tav>
                                      </p:tavLst>
                                    </p:anim>
                                    <p:animEffect transition="in" filter="fade">
                                      <p:cBhvr>
                                        <p:cTn id="110" dur="500"/>
                                        <p:tgtEl>
                                          <p:spTgt spid="24"/>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25"/>
                                        </p:tgtEl>
                                        <p:attrNameLst>
                                          <p:attrName>style.visibility</p:attrName>
                                        </p:attrNameLst>
                                      </p:cBhvr>
                                      <p:to>
                                        <p:strVal val="visible"/>
                                      </p:to>
                                    </p:set>
                                    <p:anim calcmode="lin" valueType="num">
                                      <p:cBhvr>
                                        <p:cTn id="113" dur="500" fill="hold"/>
                                        <p:tgtEl>
                                          <p:spTgt spid="25"/>
                                        </p:tgtEl>
                                        <p:attrNameLst>
                                          <p:attrName>ppt_w</p:attrName>
                                        </p:attrNameLst>
                                      </p:cBhvr>
                                      <p:tavLst>
                                        <p:tav tm="0">
                                          <p:val>
                                            <p:fltVal val="0"/>
                                          </p:val>
                                        </p:tav>
                                        <p:tav tm="100000">
                                          <p:val>
                                            <p:strVal val="#ppt_w"/>
                                          </p:val>
                                        </p:tav>
                                      </p:tavLst>
                                    </p:anim>
                                    <p:anim calcmode="lin" valueType="num">
                                      <p:cBhvr>
                                        <p:cTn id="114" dur="500" fill="hold"/>
                                        <p:tgtEl>
                                          <p:spTgt spid="25"/>
                                        </p:tgtEl>
                                        <p:attrNameLst>
                                          <p:attrName>ppt_h</p:attrName>
                                        </p:attrNameLst>
                                      </p:cBhvr>
                                      <p:tavLst>
                                        <p:tav tm="0">
                                          <p:val>
                                            <p:fltVal val="0"/>
                                          </p:val>
                                        </p:tav>
                                        <p:tav tm="100000">
                                          <p:val>
                                            <p:strVal val="#ppt_h"/>
                                          </p:val>
                                        </p:tav>
                                      </p:tavLst>
                                    </p:anim>
                                    <p:animEffect transition="in" filter="fade">
                                      <p:cBhvr>
                                        <p:cTn id="115" dur="500"/>
                                        <p:tgtEl>
                                          <p:spTgt spid="25"/>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26"/>
                                        </p:tgtEl>
                                        <p:attrNameLst>
                                          <p:attrName>style.visibility</p:attrName>
                                        </p:attrNameLst>
                                      </p:cBhvr>
                                      <p:to>
                                        <p:strVal val="visible"/>
                                      </p:to>
                                    </p:set>
                                    <p:anim calcmode="lin" valueType="num">
                                      <p:cBhvr>
                                        <p:cTn id="118" dur="500" fill="hold"/>
                                        <p:tgtEl>
                                          <p:spTgt spid="26"/>
                                        </p:tgtEl>
                                        <p:attrNameLst>
                                          <p:attrName>ppt_w</p:attrName>
                                        </p:attrNameLst>
                                      </p:cBhvr>
                                      <p:tavLst>
                                        <p:tav tm="0">
                                          <p:val>
                                            <p:fltVal val="0"/>
                                          </p:val>
                                        </p:tav>
                                        <p:tav tm="100000">
                                          <p:val>
                                            <p:strVal val="#ppt_w"/>
                                          </p:val>
                                        </p:tav>
                                      </p:tavLst>
                                    </p:anim>
                                    <p:anim calcmode="lin" valueType="num">
                                      <p:cBhvr>
                                        <p:cTn id="119" dur="500" fill="hold"/>
                                        <p:tgtEl>
                                          <p:spTgt spid="26"/>
                                        </p:tgtEl>
                                        <p:attrNameLst>
                                          <p:attrName>ppt_h</p:attrName>
                                        </p:attrNameLst>
                                      </p:cBhvr>
                                      <p:tavLst>
                                        <p:tav tm="0">
                                          <p:val>
                                            <p:fltVal val="0"/>
                                          </p:val>
                                        </p:tav>
                                        <p:tav tm="100000">
                                          <p:val>
                                            <p:strVal val="#ppt_h"/>
                                          </p:val>
                                        </p:tav>
                                      </p:tavLst>
                                    </p:anim>
                                    <p:animEffect transition="in" filter="fade">
                                      <p:cBhvr>
                                        <p:cTn id="120" dur="500"/>
                                        <p:tgtEl>
                                          <p:spTgt spid="26"/>
                                        </p:tgtEl>
                                      </p:cBhvr>
                                    </p:animEffect>
                                  </p:childTnLst>
                                </p:cTn>
                              </p:par>
                            </p:childTnLst>
                          </p:cTn>
                        </p:par>
                        <p:par>
                          <p:cTn id="121" fill="hold">
                            <p:stCondLst>
                              <p:cond delay="3649"/>
                            </p:stCondLst>
                            <p:childTnLst>
                              <p:par>
                                <p:cTn id="122" presetID="53" presetClass="entr" presetSubtype="16" fill="hold" grpId="0" nodeType="afterEffect">
                                  <p:stCondLst>
                                    <p:cond delay="0"/>
                                  </p:stCondLst>
                                  <p:childTnLst>
                                    <p:set>
                                      <p:cBhvr>
                                        <p:cTn id="123" dur="1" fill="hold">
                                          <p:stCondLst>
                                            <p:cond delay="0"/>
                                          </p:stCondLst>
                                        </p:cTn>
                                        <p:tgtEl>
                                          <p:spTgt spid="28"/>
                                        </p:tgtEl>
                                        <p:attrNameLst>
                                          <p:attrName>style.visibility</p:attrName>
                                        </p:attrNameLst>
                                      </p:cBhvr>
                                      <p:to>
                                        <p:strVal val="visible"/>
                                      </p:to>
                                    </p:set>
                                    <p:anim calcmode="lin" valueType="num">
                                      <p:cBhvr>
                                        <p:cTn id="124" dur="500" fill="hold"/>
                                        <p:tgtEl>
                                          <p:spTgt spid="28"/>
                                        </p:tgtEl>
                                        <p:attrNameLst>
                                          <p:attrName>ppt_w</p:attrName>
                                        </p:attrNameLst>
                                      </p:cBhvr>
                                      <p:tavLst>
                                        <p:tav tm="0">
                                          <p:val>
                                            <p:fltVal val="0"/>
                                          </p:val>
                                        </p:tav>
                                        <p:tav tm="100000">
                                          <p:val>
                                            <p:strVal val="#ppt_w"/>
                                          </p:val>
                                        </p:tav>
                                      </p:tavLst>
                                    </p:anim>
                                    <p:anim calcmode="lin" valueType="num">
                                      <p:cBhvr>
                                        <p:cTn id="125" dur="500" fill="hold"/>
                                        <p:tgtEl>
                                          <p:spTgt spid="28"/>
                                        </p:tgtEl>
                                        <p:attrNameLst>
                                          <p:attrName>ppt_h</p:attrName>
                                        </p:attrNameLst>
                                      </p:cBhvr>
                                      <p:tavLst>
                                        <p:tav tm="0">
                                          <p:val>
                                            <p:fltVal val="0"/>
                                          </p:val>
                                        </p:tav>
                                        <p:tav tm="100000">
                                          <p:val>
                                            <p:strVal val="#ppt_h"/>
                                          </p:val>
                                        </p:tav>
                                      </p:tavLst>
                                    </p:anim>
                                    <p:animEffect transition="in" filter="fade">
                                      <p:cBhvr>
                                        <p:cTn id="126" dur="500"/>
                                        <p:tgtEl>
                                          <p:spTgt spid="28"/>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29"/>
                                        </p:tgtEl>
                                        <p:attrNameLst>
                                          <p:attrName>style.visibility</p:attrName>
                                        </p:attrNameLst>
                                      </p:cBhvr>
                                      <p:to>
                                        <p:strVal val="visible"/>
                                      </p:to>
                                    </p:set>
                                    <p:anim calcmode="lin" valueType="num">
                                      <p:cBhvr>
                                        <p:cTn id="129" dur="500" fill="hold"/>
                                        <p:tgtEl>
                                          <p:spTgt spid="29"/>
                                        </p:tgtEl>
                                        <p:attrNameLst>
                                          <p:attrName>ppt_w</p:attrName>
                                        </p:attrNameLst>
                                      </p:cBhvr>
                                      <p:tavLst>
                                        <p:tav tm="0">
                                          <p:val>
                                            <p:fltVal val="0"/>
                                          </p:val>
                                        </p:tav>
                                        <p:tav tm="100000">
                                          <p:val>
                                            <p:strVal val="#ppt_w"/>
                                          </p:val>
                                        </p:tav>
                                      </p:tavLst>
                                    </p:anim>
                                    <p:anim calcmode="lin" valueType="num">
                                      <p:cBhvr>
                                        <p:cTn id="130" dur="500" fill="hold"/>
                                        <p:tgtEl>
                                          <p:spTgt spid="29"/>
                                        </p:tgtEl>
                                        <p:attrNameLst>
                                          <p:attrName>ppt_h</p:attrName>
                                        </p:attrNameLst>
                                      </p:cBhvr>
                                      <p:tavLst>
                                        <p:tav tm="0">
                                          <p:val>
                                            <p:fltVal val="0"/>
                                          </p:val>
                                        </p:tav>
                                        <p:tav tm="100000">
                                          <p:val>
                                            <p:strVal val="#ppt_h"/>
                                          </p:val>
                                        </p:tav>
                                      </p:tavLst>
                                    </p:anim>
                                    <p:animEffect transition="in" filter="fade">
                                      <p:cBhvr>
                                        <p:cTn id="131" dur="500"/>
                                        <p:tgtEl>
                                          <p:spTgt spid="29"/>
                                        </p:tgtEl>
                                      </p:cBhvr>
                                    </p:animEffect>
                                  </p:childTnLst>
                                </p:cTn>
                              </p:par>
                              <p:par>
                                <p:cTn id="132" presetID="53" presetClass="entr" presetSubtype="16" fill="hold" grpId="0" nodeType="withEffect">
                                  <p:stCondLst>
                                    <p:cond delay="0"/>
                                  </p:stCondLst>
                                  <p:childTnLst>
                                    <p:set>
                                      <p:cBhvr>
                                        <p:cTn id="133" dur="1" fill="hold">
                                          <p:stCondLst>
                                            <p:cond delay="0"/>
                                          </p:stCondLst>
                                        </p:cTn>
                                        <p:tgtEl>
                                          <p:spTgt spid="30"/>
                                        </p:tgtEl>
                                        <p:attrNameLst>
                                          <p:attrName>style.visibility</p:attrName>
                                        </p:attrNameLst>
                                      </p:cBhvr>
                                      <p:to>
                                        <p:strVal val="visible"/>
                                      </p:to>
                                    </p:set>
                                    <p:anim calcmode="lin" valueType="num">
                                      <p:cBhvr>
                                        <p:cTn id="134" dur="500" fill="hold"/>
                                        <p:tgtEl>
                                          <p:spTgt spid="30"/>
                                        </p:tgtEl>
                                        <p:attrNameLst>
                                          <p:attrName>ppt_w</p:attrName>
                                        </p:attrNameLst>
                                      </p:cBhvr>
                                      <p:tavLst>
                                        <p:tav tm="0">
                                          <p:val>
                                            <p:fltVal val="0"/>
                                          </p:val>
                                        </p:tav>
                                        <p:tav tm="100000">
                                          <p:val>
                                            <p:strVal val="#ppt_w"/>
                                          </p:val>
                                        </p:tav>
                                      </p:tavLst>
                                    </p:anim>
                                    <p:anim calcmode="lin" valueType="num">
                                      <p:cBhvr>
                                        <p:cTn id="135" dur="500" fill="hold"/>
                                        <p:tgtEl>
                                          <p:spTgt spid="30"/>
                                        </p:tgtEl>
                                        <p:attrNameLst>
                                          <p:attrName>ppt_h</p:attrName>
                                        </p:attrNameLst>
                                      </p:cBhvr>
                                      <p:tavLst>
                                        <p:tav tm="0">
                                          <p:val>
                                            <p:fltVal val="0"/>
                                          </p:val>
                                        </p:tav>
                                        <p:tav tm="100000">
                                          <p:val>
                                            <p:strVal val="#ppt_h"/>
                                          </p:val>
                                        </p:tav>
                                      </p:tavLst>
                                    </p:anim>
                                    <p:animEffect transition="in" filter="fade">
                                      <p:cBhvr>
                                        <p:cTn id="136" dur="500"/>
                                        <p:tgtEl>
                                          <p:spTgt spid="30"/>
                                        </p:tgtEl>
                                      </p:cBhvr>
                                    </p:animEffect>
                                  </p:childTnLst>
                                </p:cTn>
                              </p:par>
                              <p:par>
                                <p:cTn id="137" presetID="53" presetClass="entr" presetSubtype="16" fill="hold" grpId="0" nodeType="withEffect">
                                  <p:stCondLst>
                                    <p:cond delay="0"/>
                                  </p:stCondLst>
                                  <p:childTnLst>
                                    <p:set>
                                      <p:cBhvr>
                                        <p:cTn id="138" dur="1" fill="hold">
                                          <p:stCondLst>
                                            <p:cond delay="0"/>
                                          </p:stCondLst>
                                        </p:cTn>
                                        <p:tgtEl>
                                          <p:spTgt spid="31"/>
                                        </p:tgtEl>
                                        <p:attrNameLst>
                                          <p:attrName>style.visibility</p:attrName>
                                        </p:attrNameLst>
                                      </p:cBhvr>
                                      <p:to>
                                        <p:strVal val="visible"/>
                                      </p:to>
                                    </p:set>
                                    <p:anim calcmode="lin" valueType="num">
                                      <p:cBhvr>
                                        <p:cTn id="139" dur="500" fill="hold"/>
                                        <p:tgtEl>
                                          <p:spTgt spid="31"/>
                                        </p:tgtEl>
                                        <p:attrNameLst>
                                          <p:attrName>ppt_w</p:attrName>
                                        </p:attrNameLst>
                                      </p:cBhvr>
                                      <p:tavLst>
                                        <p:tav tm="0">
                                          <p:val>
                                            <p:fltVal val="0"/>
                                          </p:val>
                                        </p:tav>
                                        <p:tav tm="100000">
                                          <p:val>
                                            <p:strVal val="#ppt_w"/>
                                          </p:val>
                                        </p:tav>
                                      </p:tavLst>
                                    </p:anim>
                                    <p:anim calcmode="lin" valueType="num">
                                      <p:cBhvr>
                                        <p:cTn id="140" dur="500" fill="hold"/>
                                        <p:tgtEl>
                                          <p:spTgt spid="31"/>
                                        </p:tgtEl>
                                        <p:attrNameLst>
                                          <p:attrName>ppt_h</p:attrName>
                                        </p:attrNameLst>
                                      </p:cBhvr>
                                      <p:tavLst>
                                        <p:tav tm="0">
                                          <p:val>
                                            <p:fltVal val="0"/>
                                          </p:val>
                                        </p:tav>
                                        <p:tav tm="100000">
                                          <p:val>
                                            <p:strVal val="#ppt_h"/>
                                          </p:val>
                                        </p:tav>
                                      </p:tavLst>
                                    </p:anim>
                                    <p:animEffect transition="in" filter="fade">
                                      <p:cBhvr>
                                        <p:cTn id="141" dur="500"/>
                                        <p:tgtEl>
                                          <p:spTgt spid="31"/>
                                        </p:tgtEl>
                                      </p:cBhvr>
                                    </p:animEffect>
                                  </p:childTnLst>
                                </p:cTn>
                              </p:par>
                            </p:childTnLst>
                          </p:cTn>
                        </p:par>
                        <p:par>
                          <p:cTn id="142" fill="hold">
                            <p:stCondLst>
                              <p:cond delay="4149"/>
                            </p:stCondLst>
                            <p:childTnLst>
                              <p:par>
                                <p:cTn id="143" presetID="16" presetClass="entr" presetSubtype="37" fill="hold" grpId="0" nodeType="afterEffect">
                                  <p:stCondLst>
                                    <p:cond delay="0"/>
                                  </p:stCondLst>
                                  <p:childTnLst>
                                    <p:set>
                                      <p:cBhvr>
                                        <p:cTn id="144" dur="1" fill="hold">
                                          <p:stCondLst>
                                            <p:cond delay="0"/>
                                          </p:stCondLst>
                                        </p:cTn>
                                        <p:tgtEl>
                                          <p:spTgt spid="35"/>
                                        </p:tgtEl>
                                        <p:attrNameLst>
                                          <p:attrName>style.visibility</p:attrName>
                                        </p:attrNameLst>
                                      </p:cBhvr>
                                      <p:to>
                                        <p:strVal val="visible"/>
                                      </p:to>
                                    </p:set>
                                    <p:animEffect transition="in" filter="barn(outVertical)">
                                      <p:cBhvr>
                                        <p:cTn id="14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p:bldP spid="6" grpId="0"/>
      <p:bldP spid="8" grpId="0" bldLvl="0" animBg="1"/>
      <p:bldP spid="9" grpId="0" bldLvl="0" animBg="1"/>
      <p:bldP spid="10" grpId="0"/>
      <p:bldP spid="11" grpId="0"/>
      <p:bldP spid="13" grpId="0" bldLvl="0" animBg="1"/>
      <p:bldP spid="14" grpId="0" bldLvl="0" animBg="1"/>
      <p:bldP spid="15" grpId="0"/>
      <p:bldP spid="16" grpId="0"/>
      <p:bldP spid="18" grpId="0" bldLvl="0" animBg="1"/>
      <p:bldP spid="19" grpId="0" bldLvl="0" animBg="1"/>
      <p:bldP spid="20" grpId="0"/>
      <p:bldP spid="21" grpId="0"/>
      <p:bldP spid="23" grpId="0" bldLvl="0" animBg="1"/>
      <p:bldP spid="24" grpId="0" bldLvl="0" animBg="1"/>
      <p:bldP spid="25" grpId="0"/>
      <p:bldP spid="26" grpId="0"/>
      <p:bldP spid="28" grpId="0" bldLvl="0" animBg="1"/>
      <p:bldP spid="29" grpId="0" bldLvl="0" animBg="1"/>
      <p:bldP spid="30" grpId="0"/>
      <p:bldP spid="31" grpId="0"/>
      <p:bldP spid="33" grpId="0"/>
      <p:bldP spid="35"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959485" y="1259205"/>
            <a:ext cx="7350760" cy="482600"/>
          </a:xfrm>
          <a:prstGeom prst="rect">
            <a:avLst/>
          </a:prstGeom>
        </p:spPr>
        <p:txBody>
          <a:bodyPr wrap="square" lIns="68543" tIns="34272" rIns="68543" bIns="34272">
            <a:spAutoFit/>
          </a:bodyPr>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请根据AutoCAD2018复制类命令绘制。</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857885" y="784225"/>
            <a:ext cx="1320800" cy="3479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p>
            <a:pPr algn="ctr"/>
            <a:r>
              <a:rPr lang="zh-CN" altLang="en-US" dirty="0">
                <a:latin typeface="微软雅黑" panose="020B0503020204020204" pitchFamily="34" charset="-122"/>
                <a:ea typeface="微软雅黑" panose="020B0503020204020204" pitchFamily="34" charset="-122"/>
              </a:rPr>
              <a:t>实例训练</a:t>
            </a:r>
            <a:endParaRPr lang="zh-CN" altLang="en-US" dirty="0">
              <a:latin typeface="微软雅黑" panose="020B0503020204020204" pitchFamily="34" charset="-122"/>
              <a:ea typeface="微软雅黑" panose="020B0503020204020204" pitchFamily="34" charset="-122"/>
            </a:endParaRPr>
          </a:p>
        </p:txBody>
      </p:sp>
      <p:pic>
        <p:nvPicPr>
          <p:cNvPr id="57" name="图片 57"/>
          <p:cNvPicPr>
            <a:picLocks noChangeAspect="1"/>
          </p:cNvPicPr>
          <p:nvPr/>
        </p:nvPicPr>
        <p:blipFill>
          <a:blip r:embed="rId1"/>
          <a:stretch>
            <a:fillRect/>
          </a:stretch>
        </p:blipFill>
        <p:spPr>
          <a:xfrm>
            <a:off x="1163955" y="1958340"/>
            <a:ext cx="3272155" cy="2153285"/>
          </a:xfrm>
          <a:prstGeom prst="rect">
            <a:avLst/>
          </a:prstGeom>
          <a:ln>
            <a:solidFill>
              <a:schemeClr val="accent1"/>
            </a:solidFill>
          </a:ln>
        </p:spPr>
      </p:pic>
      <p:pic>
        <p:nvPicPr>
          <p:cNvPr id="162" name="图片 162"/>
          <p:cNvPicPr>
            <a:picLocks noChangeAspect="1"/>
          </p:cNvPicPr>
          <p:nvPr/>
        </p:nvPicPr>
        <p:blipFill>
          <a:blip r:embed="rId2"/>
          <a:stretch>
            <a:fillRect/>
          </a:stretch>
        </p:blipFill>
        <p:spPr>
          <a:xfrm>
            <a:off x="4636770" y="1958340"/>
            <a:ext cx="3154045" cy="2153285"/>
          </a:xfrm>
          <a:prstGeom prst="rect">
            <a:avLst/>
          </a:prstGeom>
          <a:ln>
            <a:solidFill>
              <a:schemeClr val="accent1"/>
            </a:solid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6" presetClass="entr" presetSubtype="16" fill="hold" grpId="0" nodeType="with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circle(in)">
                                      <p:cBhvr>
                                        <p:cTn id="14" dur="2000"/>
                                        <p:tgtEl>
                                          <p:spTgt spid="36"/>
                                        </p:tgtEl>
                                      </p:cBhvr>
                                    </p:animEffect>
                                  </p:childTnLst>
                                </p:cTn>
                              </p:par>
                              <p:par>
                                <p:cTn id="15" presetID="6" presetClass="entr" presetSubtype="16"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circle(in)">
                                      <p:cBhvr>
                                        <p:cTn id="17" dur="2000"/>
                                        <p:tgtEl>
                                          <p:spTgt spid="41"/>
                                        </p:tgtEl>
                                      </p:cBhvr>
                                    </p:animEffect>
                                  </p:childTnLst>
                                </p:cTn>
                              </p:par>
                              <p:par>
                                <p:cTn id="18" presetID="6" presetClass="entr" presetSubtype="16" fill="hold" nodeType="with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circle(in)">
                                      <p:cBhvr>
                                        <p:cTn id="20" dur="2000"/>
                                        <p:tgtEl>
                                          <p:spTgt spid="57"/>
                                        </p:tgtEl>
                                      </p:cBhvr>
                                    </p:animEffect>
                                  </p:childTnLst>
                                </p:cTn>
                              </p:par>
                              <p:par>
                                <p:cTn id="21" presetID="6" presetClass="entr" presetSubtype="16" fill="hold" nodeType="withEffect">
                                  <p:stCondLst>
                                    <p:cond delay="0"/>
                                  </p:stCondLst>
                                  <p:childTnLst>
                                    <p:set>
                                      <p:cBhvr>
                                        <p:cTn id="22" dur="1" fill="hold">
                                          <p:stCondLst>
                                            <p:cond delay="0"/>
                                          </p:stCondLst>
                                        </p:cTn>
                                        <p:tgtEl>
                                          <p:spTgt spid="162"/>
                                        </p:tgtEl>
                                        <p:attrNameLst>
                                          <p:attrName>style.visibility</p:attrName>
                                        </p:attrNameLst>
                                      </p:cBhvr>
                                      <p:to>
                                        <p:strVal val="visible"/>
                                      </p:to>
                                    </p:set>
                                    <p:animEffect transition="in" filter="circle(in)">
                                      <p:cBhvr>
                                        <p:cTn id="23" dur="20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6" grpId="0"/>
      <p:bldP spid="4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总结</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Freeform 5"/>
          <p:cNvSpPr/>
          <p:nvPr/>
        </p:nvSpPr>
        <p:spPr bwMode="auto">
          <a:xfrm>
            <a:off x="3722526" y="1927473"/>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3" name="TextBox 42"/>
          <p:cNvSpPr txBox="1"/>
          <p:nvPr/>
        </p:nvSpPr>
        <p:spPr>
          <a:xfrm>
            <a:off x="3971996" y="2216869"/>
            <a:ext cx="969036" cy="73850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修剪</a:t>
            </a:r>
            <a:endParaRPr lang="zh-CN" altLang="en-US" sz="2400" b="1" dirty="0"/>
          </a:p>
          <a:p>
            <a:pPr algn="ctr"/>
            <a:r>
              <a:rPr lang="zh-CN" altLang="en-US" sz="2400" b="1" dirty="0"/>
              <a:t>对象</a:t>
            </a:r>
            <a:endParaRPr lang="zh-CN" altLang="en-US" sz="2400" b="1" dirty="0"/>
          </a:p>
        </p:txBody>
      </p:sp>
      <p:sp>
        <p:nvSpPr>
          <p:cNvPr id="44" name="Freeform 5"/>
          <p:cNvSpPr/>
          <p:nvPr/>
        </p:nvSpPr>
        <p:spPr bwMode="auto">
          <a:xfrm>
            <a:off x="1769699" y="1927473"/>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5" name="Freeform 5"/>
          <p:cNvSpPr/>
          <p:nvPr/>
        </p:nvSpPr>
        <p:spPr bwMode="auto">
          <a:xfrm>
            <a:off x="5675353" y="1927473"/>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7" name="TextBox 46"/>
          <p:cNvSpPr txBox="1"/>
          <p:nvPr/>
        </p:nvSpPr>
        <p:spPr>
          <a:xfrm>
            <a:off x="2019175" y="2220044"/>
            <a:ext cx="969036" cy="73850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延伸</a:t>
            </a:r>
            <a:endParaRPr lang="zh-CN" altLang="en-US" sz="2400" b="1" dirty="0"/>
          </a:p>
          <a:p>
            <a:pPr algn="ctr"/>
            <a:r>
              <a:rPr lang="zh-CN" altLang="en-US" sz="2400" b="1" dirty="0"/>
              <a:t>对象</a:t>
            </a:r>
            <a:endParaRPr lang="zh-CN" altLang="en-US" sz="2400" b="1" dirty="0"/>
          </a:p>
        </p:txBody>
      </p:sp>
      <p:sp>
        <p:nvSpPr>
          <p:cNvPr id="48" name="TextBox 47"/>
          <p:cNvSpPr txBox="1"/>
          <p:nvPr/>
        </p:nvSpPr>
        <p:spPr>
          <a:xfrm>
            <a:off x="5925464" y="2404829"/>
            <a:ext cx="969036" cy="36893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倒圆角</a:t>
            </a:r>
            <a:endParaRPr lang="zh-CN" altLang="en-US" sz="2400" b="1"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550"/>
                            </p:stCondLst>
                            <p:childTnLst>
                              <p:par>
                                <p:cTn id="13" presetID="10" presetClass="entr" presetSubtype="0"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par>
                                <p:cTn id="19" presetID="10" presetClass="entr" presetSubtype="0" fill="hold" grpId="0" nodeType="withEffect">
                                  <p:stCondLst>
                                    <p:cond delay="30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par>
                                <p:cTn id="22" presetID="10" presetClass="entr" presetSubtype="0" fill="hold" grpId="0" nodeType="withEffect">
                                  <p:stCondLst>
                                    <p:cond delay="3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500"/>
                                        <p:tgtEl>
                                          <p:spTgt spid="43"/>
                                        </p:tgtEl>
                                      </p:cBhvr>
                                    </p:animEffect>
                                  </p:childTnLst>
                                </p:cTn>
                              </p:par>
                              <p:par>
                                <p:cTn id="25" presetID="10" presetClass="entr" presetSubtype="0" fill="hold" grpId="0" nodeType="withEffect">
                                  <p:stCondLst>
                                    <p:cond delay="60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par>
                                <p:cTn id="28" presetID="10"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2" grpId="0" bldLvl="0" animBg="1"/>
      <p:bldP spid="43" grpId="0"/>
      <p:bldP spid="44" grpId="0" bldLvl="0" animBg="1"/>
      <p:bldP spid="45" grpId="0" bldLvl="0" animBg="1"/>
      <p:bldP spid="47" grpId="0"/>
      <p:bldP spid="4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241"/>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04</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664460" y="2260600"/>
            <a:ext cx="6478905" cy="62230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任务四</a:t>
            </a: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 拉伸、拉长及倒角操作</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1996445"/>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232658"/>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14700" y="1019175"/>
            <a:ext cx="4479290" cy="42862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5" name="Freeform 5"/>
          <p:cNvSpPr/>
          <p:nvPr/>
        </p:nvSpPr>
        <p:spPr bwMode="auto">
          <a:xfrm>
            <a:off x="2650968" y="1120413"/>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sz="2000"/>
          </a:p>
        </p:txBody>
      </p:sp>
      <p:sp>
        <p:nvSpPr>
          <p:cNvPr id="6" name="圆角矩形 5"/>
          <p:cNvSpPr/>
          <p:nvPr/>
        </p:nvSpPr>
        <p:spPr>
          <a:xfrm>
            <a:off x="3356492" y="1712690"/>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7" name="圆角矩形 6"/>
          <p:cNvSpPr/>
          <p:nvPr/>
        </p:nvSpPr>
        <p:spPr>
          <a:xfrm>
            <a:off x="3356492" y="2376546"/>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8" name="圆角矩形 7"/>
          <p:cNvSpPr/>
          <p:nvPr/>
        </p:nvSpPr>
        <p:spPr>
          <a:xfrm>
            <a:off x="3356492" y="3059166"/>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9" name="TextBox 8"/>
          <p:cNvSpPr txBox="1"/>
          <p:nvPr/>
        </p:nvSpPr>
        <p:spPr>
          <a:xfrm>
            <a:off x="3512820" y="1078865"/>
            <a:ext cx="4438015"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1.了解拉伸、拉长及倒角等命令概念；</a:t>
            </a:r>
            <a:endParaRPr lang="zh-CN" altLang="en-US" sz="2000" dirty="0">
              <a:solidFill>
                <a:schemeClr val="tx1">
                  <a:lumMod val="75000"/>
                  <a:lumOff val="25000"/>
                </a:schemeClr>
              </a:solidFill>
            </a:endParaRPr>
          </a:p>
        </p:txBody>
      </p:sp>
      <p:sp>
        <p:nvSpPr>
          <p:cNvPr id="10" name="TextBox 9"/>
          <p:cNvSpPr txBox="1"/>
          <p:nvPr/>
        </p:nvSpPr>
        <p:spPr>
          <a:xfrm>
            <a:off x="3512820" y="1755775"/>
            <a:ext cx="432308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sym typeface="+mn-ea"/>
              </a:rPr>
              <a:t>2.掌握拉伸、拉长及倒角命令的应用；</a:t>
            </a:r>
            <a:endParaRPr lang="zh-CN" altLang="en-US" sz="2000" dirty="0">
              <a:solidFill>
                <a:schemeClr val="tx1">
                  <a:lumMod val="75000"/>
                  <a:lumOff val="25000"/>
                </a:schemeClr>
              </a:solidFill>
              <a:sym typeface="+mn-ea"/>
            </a:endParaRPr>
          </a:p>
        </p:txBody>
      </p:sp>
      <p:sp>
        <p:nvSpPr>
          <p:cNvPr id="11" name="TextBox 10"/>
          <p:cNvSpPr txBox="1"/>
          <p:nvPr/>
        </p:nvSpPr>
        <p:spPr>
          <a:xfrm>
            <a:off x="3513455" y="2419350"/>
            <a:ext cx="432308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sym typeface="+mn-ea"/>
              </a:rPr>
              <a:t>3.会用倒角、拉伸或拉长命令编辑图；</a:t>
            </a:r>
            <a:endParaRPr lang="zh-CN" altLang="en-US" sz="2000" dirty="0">
              <a:solidFill>
                <a:schemeClr val="tx1">
                  <a:lumMod val="75000"/>
                  <a:lumOff val="25000"/>
                </a:schemeClr>
              </a:solidFill>
              <a:sym typeface="+mn-ea"/>
            </a:endParaRPr>
          </a:p>
        </p:txBody>
      </p:sp>
      <p:sp>
        <p:nvSpPr>
          <p:cNvPr id="12" name="TextBox 11"/>
          <p:cNvSpPr txBox="1"/>
          <p:nvPr/>
        </p:nvSpPr>
        <p:spPr>
          <a:xfrm>
            <a:off x="3675004" y="3103247"/>
            <a:ext cx="3758504"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sym typeface="+mn-ea"/>
              </a:rPr>
              <a:t>4.培养学生的绘图</a:t>
            </a:r>
            <a:r>
              <a:rPr lang="zh-CN" altLang="en-US" sz="2000" dirty="0">
                <a:solidFill>
                  <a:schemeClr val="tx1">
                    <a:lumMod val="75000"/>
                    <a:lumOff val="25000"/>
                  </a:schemeClr>
                </a:solidFill>
                <a:sym typeface="+mn-ea"/>
              </a:rPr>
              <a:t>规范意识；</a:t>
            </a:r>
            <a:endParaRPr lang="zh-CN" altLang="en-US" sz="2000" dirty="0">
              <a:solidFill>
                <a:schemeClr val="tx1">
                  <a:lumMod val="75000"/>
                  <a:lumOff val="25000"/>
                </a:schemeClr>
              </a:solidFill>
              <a:sym typeface="+mn-ea"/>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13" name="圆角矩形 12"/>
          <p:cNvSpPr/>
          <p:nvPr/>
        </p:nvSpPr>
        <p:spPr>
          <a:xfrm>
            <a:off x="3356610" y="3743960"/>
            <a:ext cx="4479290" cy="876300"/>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14" name="TextBox 11"/>
          <p:cNvSpPr txBox="1"/>
          <p:nvPr/>
        </p:nvSpPr>
        <p:spPr>
          <a:xfrm>
            <a:off x="3675004" y="3787777"/>
            <a:ext cx="3758504" cy="73850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en-US" altLang="zh-CN" sz="2000" dirty="0">
                <a:solidFill>
                  <a:schemeClr val="tx1">
                    <a:lumMod val="75000"/>
                    <a:lumOff val="25000"/>
                  </a:schemeClr>
                </a:solidFill>
                <a:sym typeface="+mn-ea"/>
              </a:rPr>
              <a:t>5</a:t>
            </a:r>
            <a:r>
              <a:rPr lang="zh-CN" altLang="en-US" sz="2000" dirty="0">
                <a:solidFill>
                  <a:schemeClr val="tx1">
                    <a:lumMod val="75000"/>
                    <a:lumOff val="25000"/>
                  </a:schemeClr>
                </a:solidFill>
                <a:sym typeface="+mn-ea"/>
              </a:rPr>
              <a:t>.养成良好的团队协作精神、工  </a:t>
            </a:r>
            <a:endParaRPr lang="zh-CN" altLang="en-US" sz="2000" dirty="0">
              <a:solidFill>
                <a:schemeClr val="tx1">
                  <a:lumMod val="75000"/>
                  <a:lumOff val="25000"/>
                </a:schemeClr>
              </a:solidFill>
              <a:sym typeface="+mn-ea"/>
            </a:endParaRPr>
          </a:p>
          <a:p>
            <a:pPr>
              <a:lnSpc>
                <a:spcPct val="120000"/>
              </a:lnSpc>
            </a:pPr>
            <a:r>
              <a:rPr lang="zh-CN" altLang="en-US" sz="2000" dirty="0">
                <a:solidFill>
                  <a:schemeClr val="tx1">
                    <a:lumMod val="75000"/>
                    <a:lumOff val="25000"/>
                  </a:schemeClr>
                </a:solidFill>
                <a:sym typeface="+mn-ea"/>
              </a:rPr>
              <a:t>   匠精神及创新精神。</a:t>
            </a:r>
            <a:endParaRPr lang="zh-CN" altLang="en-US" sz="2000" dirty="0">
              <a:solidFill>
                <a:schemeClr val="tx1">
                  <a:lumMod val="75000"/>
                  <a:lumOff val="25000"/>
                </a:schemeClr>
              </a:solidFill>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149"/>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649"/>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149"/>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649"/>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149"/>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7" grpId="0" bldLvl="0" animBg="1"/>
      <p:bldP spid="8" grpId="0" bldLvl="0" animBg="1"/>
      <p:bldP spid="9" grpId="0"/>
      <p:bldP spid="10" grpId="0"/>
      <p:bldP spid="11" grpId="0"/>
      <p:bldP spid="12" grpId="0"/>
      <p:bldP spid="16" grpId="0"/>
      <p:bldP spid="13" grpId="0" bldLvl="0" animBg="1"/>
      <p:bldP spid="1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715645" y="1419860"/>
            <a:ext cx="3545205" cy="252793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981075" y="1419860"/>
            <a:ext cx="3054350" cy="2352675"/>
          </a:xfrm>
          <a:prstGeom prst="rect">
            <a:avLst/>
          </a:prstGeom>
          <a:noFill/>
        </p:spPr>
        <p:txBody>
          <a:bodyPr wrap="square" lIns="0" tIns="0" rIns="0" bIns="0" rtlCol="0">
            <a:spAutoFit/>
          </a:bodyPr>
          <a:lstStyle/>
          <a:p>
            <a:pPr algn="just" fontAlgn="auto">
              <a:lnSpc>
                <a:spcPct val="170000"/>
              </a:lnSpc>
            </a:pPr>
            <a:r>
              <a:rPr lang="en-US" dirty="0">
                <a:solidFill>
                  <a:schemeClr val="tx1"/>
                </a:solidFill>
                <a:latin typeface="微软雅黑" panose="020B0503020204020204" pitchFamily="34" charset="-122"/>
                <a:ea typeface="微软雅黑" panose="020B0503020204020204" pitchFamily="34" charset="-122"/>
              </a:rPr>
              <a:t>      </a:t>
            </a:r>
            <a:r>
              <a:rPr dirty="0">
                <a:solidFill>
                  <a:schemeClr val="tx1"/>
                </a:solidFill>
                <a:latin typeface="微软雅黑" panose="020B0503020204020204" pitchFamily="34" charset="-122"/>
                <a:ea typeface="微软雅黑" panose="020B0503020204020204" pitchFamily="34" charset="-122"/>
              </a:rPr>
              <a:t>通过绘制手柄的平面图，主要学会镜像、偏移、倒角、拉伸或拉长命令。请根据AutoCAD2018绘制如图所示操作杆平面图形。</a:t>
            </a:r>
            <a:endParaRPr dirty="0">
              <a:solidFill>
                <a:schemeClr val="tx1"/>
              </a:solidFill>
              <a:latin typeface="微软雅黑" panose="020B0503020204020204" pitchFamily="34" charset="-122"/>
              <a:ea typeface="微软雅黑" panose="020B0503020204020204" pitchFamily="34" charset="-122"/>
            </a:endParaRPr>
          </a:p>
        </p:txBody>
      </p:sp>
      <p:sp>
        <p:nvSpPr>
          <p:cNvPr id="40" name="矩形 93"/>
          <p:cNvSpPr/>
          <p:nvPr/>
        </p:nvSpPr>
        <p:spPr>
          <a:xfrm>
            <a:off x="646227" y="134710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4035341" y="371645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127625" y="3373755"/>
            <a:ext cx="2528570" cy="398780"/>
          </a:xfrm>
          <a:prstGeom prst="rect">
            <a:avLst/>
          </a:prstGeom>
          <a:noFill/>
          <a:ln w="19050">
            <a:solidFill>
              <a:srgbClr val="005DA2"/>
            </a:solidFill>
          </a:ln>
        </p:spPr>
        <p:txBody>
          <a:bodyPr wrap="square" rtlCol="0">
            <a:spAutoFit/>
          </a:bodyPr>
          <a:p>
            <a:pPr algn="ctr"/>
            <a:r>
              <a:rPr lang="zh-CN" altLang="en-US" sz="2000"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手柄</a:t>
            </a:r>
            <a:r>
              <a:rPr lang="zh-CN" altLang="en-US" sz="2000"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效果图</a:t>
            </a:r>
            <a:endParaRPr lang="zh-CN" altLang="en-US" sz="2000"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64" name="图片 6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19650" y="1635125"/>
            <a:ext cx="3529330" cy="1329690"/>
          </a:xfrm>
          <a:prstGeom prst="rect">
            <a:avLst/>
          </a:prstGeom>
          <a:ln>
            <a:solidFill>
              <a:schemeClr val="accent1"/>
            </a:solidFill>
            <a:prstDash val="sysDash"/>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149"/>
                            </p:stCondLst>
                            <p:childTnLst>
                              <p:par>
                                <p:cTn id="36" presetID="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par>
                                <p:cTn id="40" presetID="2" presetClass="entr" presetSubtype="1" fill="hold" nodeType="withEffect">
                                  <p:stCondLst>
                                    <p:cond delay="0"/>
                                  </p:stCondLst>
                                  <p:childTnLst>
                                    <p:set>
                                      <p:cBhvr>
                                        <p:cTn id="41" dur="1" fill="hold">
                                          <p:stCondLst>
                                            <p:cond delay="0"/>
                                          </p:stCondLst>
                                        </p:cTn>
                                        <p:tgtEl>
                                          <p:spTgt spid="64"/>
                                        </p:tgtEl>
                                        <p:attrNameLst>
                                          <p:attrName>style.visibility</p:attrName>
                                        </p:attrNameLst>
                                      </p:cBhvr>
                                      <p:to>
                                        <p:strVal val="visible"/>
                                      </p:to>
                                    </p:set>
                                    <p:anim calcmode="lin" valueType="num">
                                      <p:cBhvr additive="base">
                                        <p:cTn id="42" dur="500" fill="hold"/>
                                        <p:tgtEl>
                                          <p:spTgt spid="64"/>
                                        </p:tgtEl>
                                        <p:attrNameLst>
                                          <p:attrName>ppt_x</p:attrName>
                                        </p:attrNameLst>
                                      </p:cBhvr>
                                      <p:tavLst>
                                        <p:tav tm="0">
                                          <p:val>
                                            <p:strVal val="#ppt_x"/>
                                          </p:val>
                                        </p:tav>
                                        <p:tav tm="100000">
                                          <p:val>
                                            <p:strVal val="#ppt_x"/>
                                          </p:val>
                                        </p:tav>
                                      </p:tavLst>
                                    </p:anim>
                                    <p:anim calcmode="lin" valueType="num">
                                      <p:cBhvr additive="base">
                                        <p:cTn id="43" dur="500" fill="hold"/>
                                        <p:tgtEl>
                                          <p:spTgt spid="6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bldLvl="0" animBg="1"/>
      <p:bldP spid="39" grpId="0"/>
      <p:bldP spid="40" grpId="0" bldLvl="0" animBg="1"/>
      <p:bldP spid="41" grpId="0" bldLvl="0" animBg="1"/>
      <p:bldP spid="9"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任务分析</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3101340" y="1212215"/>
            <a:ext cx="2009775" cy="1029335"/>
          </a:xfrm>
          <a:prstGeom prst="rect">
            <a:avLst/>
          </a:prstGeom>
          <a:noFill/>
        </p:spPr>
        <p:txBody>
          <a:bodyPr wrap="square" lIns="70564" tIns="35282" rIns="70564" bIns="35282" rtlCol="0">
            <a:spAutoFit/>
          </a:bodyPr>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尺寸基准</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定位尺寸</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定形尺寸</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TextBox 16"/>
          <p:cNvSpPr txBox="1"/>
          <p:nvPr/>
        </p:nvSpPr>
        <p:spPr>
          <a:xfrm>
            <a:off x="3060308" y="842922"/>
            <a:ext cx="1156970" cy="377190"/>
          </a:xfrm>
          <a:prstGeom prst="rect">
            <a:avLst/>
          </a:prstGeom>
          <a:noFill/>
        </p:spPr>
        <p:txBody>
          <a:bodyPr wrap="none" lIns="70564" tIns="35282" rIns="70564" bIns="35282" rtlCol="0">
            <a:spAutoFit/>
          </a:bodyPr>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尺寸分析</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5"/>
          <p:cNvSpPr txBox="1"/>
          <p:nvPr/>
        </p:nvSpPr>
        <p:spPr>
          <a:xfrm>
            <a:off x="860425" y="3635375"/>
            <a:ext cx="2009775" cy="1029335"/>
          </a:xfrm>
          <a:prstGeom prst="rect">
            <a:avLst/>
          </a:prstGeom>
          <a:noFill/>
        </p:spPr>
        <p:txBody>
          <a:bodyPr wrap="square" lIns="70564" tIns="35282" rIns="70564" bIns="35282" rtlCol="0">
            <a:spAutoFit/>
          </a:bodyPr>
          <a:lstStyle/>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已知线段</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中间线段</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连接线段</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Box 16"/>
          <p:cNvSpPr txBox="1"/>
          <p:nvPr/>
        </p:nvSpPr>
        <p:spPr>
          <a:xfrm>
            <a:off x="819393" y="3266082"/>
            <a:ext cx="1156970" cy="37719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线段分析</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Box 15"/>
          <p:cNvSpPr txBox="1"/>
          <p:nvPr/>
        </p:nvSpPr>
        <p:spPr>
          <a:xfrm>
            <a:off x="5875655" y="3635375"/>
            <a:ext cx="2606040" cy="1349375"/>
          </a:xfrm>
          <a:prstGeom prst="rect">
            <a:avLst/>
          </a:prstGeom>
          <a:noFill/>
        </p:spPr>
        <p:txBody>
          <a:bodyPr wrap="square" lIns="70564" tIns="35282" rIns="70564" bIns="35282" rtlCol="0">
            <a:spAutoFit/>
          </a:bodyPr>
          <a:lstStyle/>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绘图工具：直线、圆命令；</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修改工具：镜像、偏移、倒角、拉伸或拉长命令。</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TextBox 16"/>
          <p:cNvSpPr txBox="1"/>
          <p:nvPr/>
        </p:nvSpPr>
        <p:spPr>
          <a:xfrm>
            <a:off x="5834623" y="3266082"/>
            <a:ext cx="1156970" cy="37719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所用命令</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149"/>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649"/>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149"/>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2649"/>
                            </p:stCondLst>
                            <p:childTnLst>
                              <p:par>
                                <p:cTn id="29" presetID="22" presetClass="entr" presetSubtype="2"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right)">
                                      <p:cBhvr>
                                        <p:cTn id="31" dur="500"/>
                                        <p:tgtEl>
                                          <p:spTgt spid="12"/>
                                        </p:tgtEl>
                                      </p:cBhvr>
                                    </p:animEffect>
                                  </p:childTnLst>
                                </p:cTn>
                              </p:par>
                            </p:childTnLst>
                          </p:cTn>
                        </p:par>
                        <p:par>
                          <p:cTn id="32" fill="hold">
                            <p:stCondLst>
                              <p:cond delay="3149"/>
                            </p:stCondLst>
                            <p:childTnLst>
                              <p:par>
                                <p:cTn id="33" presetID="22" presetClass="entr" presetSubtype="1"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childTnLst>
                          </p:cTn>
                        </p:par>
                        <p:par>
                          <p:cTn id="36" fill="hold">
                            <p:stCondLst>
                              <p:cond delay="3649"/>
                            </p:stCondLst>
                            <p:childTnLst>
                              <p:par>
                                <p:cTn id="37" presetID="17" presetClass="entr" presetSubtype="1" fill="hold" grpId="0" nodeType="afterEffect">
                                  <p:stCondLst>
                                    <p:cond delay="0"/>
                                  </p:stCondLst>
                                  <p:iterate type="lt">
                                    <p:tmPct val="40000"/>
                                  </p:iterate>
                                  <p:childTnLst>
                                    <p:set>
                                      <p:cBhvr>
                                        <p:cTn id="38" dur="1" fill="hold">
                                          <p:stCondLst>
                                            <p:cond delay="0"/>
                                          </p:stCondLst>
                                        </p:cTn>
                                        <p:tgtEl>
                                          <p:spTgt spid="2"/>
                                        </p:tgtEl>
                                        <p:attrNameLst>
                                          <p:attrName>style.visibility</p:attrName>
                                        </p:attrNameLst>
                                      </p:cBhvr>
                                      <p:to>
                                        <p:strVal val="visible"/>
                                      </p:to>
                                    </p:set>
                                    <p:anim calcmode="lin" valueType="num">
                                      <p:cBhvr>
                                        <p:cTn id="39" dur="250" fill="hold"/>
                                        <p:tgtEl>
                                          <p:spTgt spid="2"/>
                                        </p:tgtEl>
                                        <p:attrNameLst>
                                          <p:attrName>ppt_x</p:attrName>
                                        </p:attrNameLst>
                                      </p:cBhvr>
                                      <p:tavLst>
                                        <p:tav tm="0">
                                          <p:val>
                                            <p:strVal val="#ppt_x"/>
                                          </p:val>
                                        </p:tav>
                                        <p:tav tm="100000">
                                          <p:val>
                                            <p:strVal val="#ppt_x"/>
                                          </p:val>
                                        </p:tav>
                                      </p:tavLst>
                                    </p:anim>
                                    <p:anim calcmode="lin" valueType="num">
                                      <p:cBhvr>
                                        <p:cTn id="40" dur="250" fill="hold"/>
                                        <p:tgtEl>
                                          <p:spTgt spid="2"/>
                                        </p:tgtEl>
                                        <p:attrNameLst>
                                          <p:attrName>ppt_y</p:attrName>
                                        </p:attrNameLst>
                                      </p:cBhvr>
                                      <p:tavLst>
                                        <p:tav tm="0">
                                          <p:val>
                                            <p:strVal val="#ppt_y-#ppt_h/2"/>
                                          </p:val>
                                        </p:tav>
                                        <p:tav tm="100000">
                                          <p:val>
                                            <p:strVal val="#ppt_y"/>
                                          </p:val>
                                        </p:tav>
                                      </p:tavLst>
                                    </p:anim>
                                    <p:anim calcmode="lin" valueType="num">
                                      <p:cBhvr>
                                        <p:cTn id="41" dur="250" fill="hold"/>
                                        <p:tgtEl>
                                          <p:spTgt spid="2"/>
                                        </p:tgtEl>
                                        <p:attrNameLst>
                                          <p:attrName>ppt_w</p:attrName>
                                        </p:attrNameLst>
                                      </p:cBhvr>
                                      <p:tavLst>
                                        <p:tav tm="0">
                                          <p:val>
                                            <p:strVal val="#ppt_w"/>
                                          </p:val>
                                        </p:tav>
                                        <p:tav tm="100000">
                                          <p:val>
                                            <p:strVal val="#ppt_w"/>
                                          </p:val>
                                        </p:tav>
                                      </p:tavLst>
                                    </p:anim>
                                    <p:anim calcmode="lin" valueType="num">
                                      <p:cBhvr>
                                        <p:cTn id="42" dur="250" fill="hold"/>
                                        <p:tgtEl>
                                          <p:spTgt spid="2"/>
                                        </p:tgtEl>
                                        <p:attrNameLst>
                                          <p:attrName>ppt_h</p:attrName>
                                        </p:attrNameLst>
                                      </p:cBhvr>
                                      <p:tavLst>
                                        <p:tav tm="0">
                                          <p:val>
                                            <p:fltVal val="0"/>
                                          </p:val>
                                        </p:tav>
                                        <p:tav tm="100000">
                                          <p:val>
                                            <p:strVal val="#ppt_h"/>
                                          </p:val>
                                        </p:tav>
                                      </p:tavLst>
                                    </p:anim>
                                  </p:childTnLst>
                                </p:cTn>
                              </p:par>
                            </p:childTnLst>
                          </p:cTn>
                        </p:par>
                        <p:par>
                          <p:cTn id="43" fill="hold">
                            <p:stCondLst>
                              <p:cond delay="4199"/>
                            </p:stCondLst>
                            <p:childTnLst>
                              <p:par>
                                <p:cTn id="44" presetID="22" presetClass="entr" presetSubtype="8"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childTnLst>
                          </p:cTn>
                        </p:par>
                        <p:par>
                          <p:cTn id="47" fill="hold">
                            <p:stCondLst>
                              <p:cond delay="4699"/>
                            </p:stCondLst>
                            <p:childTnLst>
                              <p:par>
                                <p:cTn id="48" presetID="17" presetClass="entr" presetSubtype="1" fill="hold" grpId="0" nodeType="afterEffect">
                                  <p:stCondLst>
                                    <p:cond delay="0"/>
                                  </p:stCondLst>
                                  <p:iterate type="lt">
                                    <p:tmPct val="40000"/>
                                  </p:iterate>
                                  <p:childTnLst>
                                    <p:set>
                                      <p:cBhvr>
                                        <p:cTn id="49" dur="1" fill="hold">
                                          <p:stCondLst>
                                            <p:cond delay="0"/>
                                          </p:stCondLst>
                                        </p:cTn>
                                        <p:tgtEl>
                                          <p:spTgt spid="20"/>
                                        </p:tgtEl>
                                        <p:attrNameLst>
                                          <p:attrName>style.visibility</p:attrName>
                                        </p:attrNameLst>
                                      </p:cBhvr>
                                      <p:to>
                                        <p:strVal val="visible"/>
                                      </p:to>
                                    </p:set>
                                    <p:anim calcmode="lin" valueType="num">
                                      <p:cBhvr>
                                        <p:cTn id="50" dur="250" fill="hold"/>
                                        <p:tgtEl>
                                          <p:spTgt spid="20"/>
                                        </p:tgtEl>
                                        <p:attrNameLst>
                                          <p:attrName>ppt_x</p:attrName>
                                        </p:attrNameLst>
                                      </p:cBhvr>
                                      <p:tavLst>
                                        <p:tav tm="0">
                                          <p:val>
                                            <p:strVal val="#ppt_x"/>
                                          </p:val>
                                        </p:tav>
                                        <p:tav tm="100000">
                                          <p:val>
                                            <p:strVal val="#ppt_x"/>
                                          </p:val>
                                        </p:tav>
                                      </p:tavLst>
                                    </p:anim>
                                    <p:anim calcmode="lin" valueType="num">
                                      <p:cBhvr>
                                        <p:cTn id="51" dur="250" fill="hold"/>
                                        <p:tgtEl>
                                          <p:spTgt spid="20"/>
                                        </p:tgtEl>
                                        <p:attrNameLst>
                                          <p:attrName>ppt_y</p:attrName>
                                        </p:attrNameLst>
                                      </p:cBhvr>
                                      <p:tavLst>
                                        <p:tav tm="0">
                                          <p:val>
                                            <p:strVal val="#ppt_y-#ppt_h/2"/>
                                          </p:val>
                                        </p:tav>
                                        <p:tav tm="100000">
                                          <p:val>
                                            <p:strVal val="#ppt_y"/>
                                          </p:val>
                                        </p:tav>
                                      </p:tavLst>
                                    </p:anim>
                                    <p:anim calcmode="lin" valueType="num">
                                      <p:cBhvr>
                                        <p:cTn id="52" dur="250" fill="hold"/>
                                        <p:tgtEl>
                                          <p:spTgt spid="20"/>
                                        </p:tgtEl>
                                        <p:attrNameLst>
                                          <p:attrName>ppt_w</p:attrName>
                                        </p:attrNameLst>
                                      </p:cBhvr>
                                      <p:tavLst>
                                        <p:tav tm="0">
                                          <p:val>
                                            <p:strVal val="#ppt_w"/>
                                          </p:val>
                                        </p:tav>
                                        <p:tav tm="100000">
                                          <p:val>
                                            <p:strVal val="#ppt_w"/>
                                          </p:val>
                                        </p:tav>
                                      </p:tavLst>
                                    </p:anim>
                                    <p:anim calcmode="lin" valueType="num">
                                      <p:cBhvr>
                                        <p:cTn id="53" dur="250" fill="hold"/>
                                        <p:tgtEl>
                                          <p:spTgt spid="20"/>
                                        </p:tgtEl>
                                        <p:attrNameLst>
                                          <p:attrName>ppt_h</p:attrName>
                                        </p:attrNameLst>
                                      </p:cBhvr>
                                      <p:tavLst>
                                        <p:tav tm="0">
                                          <p:val>
                                            <p:fltVal val="0"/>
                                          </p:val>
                                        </p:tav>
                                        <p:tav tm="100000">
                                          <p:val>
                                            <p:strVal val="#ppt_h"/>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childTnLst>
                          </p:cTn>
                        </p:par>
                        <p:par>
                          <p:cTn id="58" fill="hold">
                            <p:stCondLst>
                              <p:cond delay="57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5"/>
                                        </p:tgtEl>
                                        <p:attrNameLst>
                                          <p:attrName>style.visibility</p:attrName>
                                        </p:attrNameLst>
                                      </p:cBhvr>
                                      <p:to>
                                        <p:strVal val="visible"/>
                                      </p:to>
                                    </p:set>
                                    <p:anim calcmode="lin" valueType="num">
                                      <p:cBhvr>
                                        <p:cTn id="61" dur="250" fill="hold"/>
                                        <p:tgtEl>
                                          <p:spTgt spid="25"/>
                                        </p:tgtEl>
                                        <p:attrNameLst>
                                          <p:attrName>ppt_x</p:attrName>
                                        </p:attrNameLst>
                                      </p:cBhvr>
                                      <p:tavLst>
                                        <p:tav tm="0">
                                          <p:val>
                                            <p:strVal val="#ppt_x"/>
                                          </p:val>
                                        </p:tav>
                                        <p:tav tm="100000">
                                          <p:val>
                                            <p:strVal val="#ppt_x"/>
                                          </p:val>
                                        </p:tav>
                                      </p:tavLst>
                                    </p:anim>
                                    <p:anim calcmode="lin" valueType="num">
                                      <p:cBhvr>
                                        <p:cTn id="62" dur="250" fill="hold"/>
                                        <p:tgtEl>
                                          <p:spTgt spid="25"/>
                                        </p:tgtEl>
                                        <p:attrNameLst>
                                          <p:attrName>ppt_y</p:attrName>
                                        </p:attrNameLst>
                                      </p:cBhvr>
                                      <p:tavLst>
                                        <p:tav tm="0">
                                          <p:val>
                                            <p:strVal val="#ppt_y-#ppt_h/2"/>
                                          </p:val>
                                        </p:tav>
                                        <p:tav tm="100000">
                                          <p:val>
                                            <p:strVal val="#ppt_y"/>
                                          </p:val>
                                        </p:tav>
                                      </p:tavLst>
                                    </p:anim>
                                    <p:anim calcmode="lin" valueType="num">
                                      <p:cBhvr>
                                        <p:cTn id="63" dur="250" fill="hold"/>
                                        <p:tgtEl>
                                          <p:spTgt spid="25"/>
                                        </p:tgtEl>
                                        <p:attrNameLst>
                                          <p:attrName>ppt_w</p:attrName>
                                        </p:attrNameLst>
                                      </p:cBhvr>
                                      <p:tavLst>
                                        <p:tav tm="0">
                                          <p:val>
                                            <p:strVal val="#ppt_w"/>
                                          </p:val>
                                        </p:tav>
                                        <p:tav tm="100000">
                                          <p:val>
                                            <p:strVal val="#ppt_w"/>
                                          </p:val>
                                        </p:tav>
                                      </p:tavLst>
                                    </p:anim>
                                    <p:anim calcmode="lin" valueType="num">
                                      <p:cBhvr>
                                        <p:cTn id="64" dur="250" fill="hold"/>
                                        <p:tgtEl>
                                          <p:spTgt spid="25"/>
                                        </p:tgtEl>
                                        <p:attrNameLst>
                                          <p:attrName>ppt_h</p:attrName>
                                        </p:attrNameLst>
                                      </p:cBhvr>
                                      <p:tavLst>
                                        <p:tav tm="0">
                                          <p:val>
                                            <p:fltVal val="0"/>
                                          </p:val>
                                        </p:tav>
                                        <p:tav tm="100000">
                                          <p:val>
                                            <p:strVal val="#ppt_h"/>
                                          </p:val>
                                        </p:tav>
                                      </p:tavLst>
                                    </p:anim>
                                  </p:childTnLst>
                                </p:cTn>
                              </p:par>
                            </p:childTnLst>
                          </p:cTn>
                        </p:par>
                        <p:par>
                          <p:cTn id="65" fill="hold">
                            <p:stCondLst>
                              <p:cond delay="6299"/>
                            </p:stCondLst>
                            <p:childTnLst>
                              <p:par>
                                <p:cTn id="66" presetID="22" presetClass="entr" presetSubtype="8"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8" grpId="0" bldLvl="0" animBg="1"/>
      <p:bldP spid="12" grpId="0" bldLvl="0" animBg="1"/>
      <p:bldP spid="16" grpId="0"/>
      <p:bldP spid="2" grpId="0"/>
      <p:bldP spid="18" grpId="0"/>
      <p:bldP spid="20" grpId="0"/>
      <p:bldP spid="24"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899160" y="746125"/>
            <a:ext cx="4595495" cy="4088130"/>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340" y="774065"/>
            <a:ext cx="4065270" cy="3764915"/>
          </a:xfrm>
          <a:prstGeom prst="rect">
            <a:avLst/>
          </a:prstGeom>
          <a:noFill/>
        </p:spPr>
        <p:txBody>
          <a:bodyPr wrap="square" lIns="0" tIns="0" rIns="0" bIns="0" rtlCol="0">
            <a:spAutoFit/>
          </a:bodyPr>
          <a:lstStyle/>
          <a:p>
            <a:pPr algn="just" fontAlgn="auto">
              <a:lnSpc>
                <a:spcPct val="170000"/>
              </a:lnSpc>
            </a:pPr>
            <a:r>
              <a:rPr lang="en-US" dirty="0">
                <a:solidFill>
                  <a:schemeClr val="tx1"/>
                </a:solidFill>
                <a:latin typeface="微软雅黑" panose="020B0503020204020204" pitchFamily="34" charset="-122"/>
                <a:ea typeface="微软雅黑" panose="020B0503020204020204" pitchFamily="34" charset="-122"/>
              </a:rPr>
              <a:t>       </a:t>
            </a:r>
            <a:r>
              <a:rPr dirty="0">
                <a:solidFill>
                  <a:schemeClr val="tx1"/>
                </a:solidFill>
                <a:latin typeface="微软雅黑" panose="020B0503020204020204" pitchFamily="34" charset="-122"/>
                <a:ea typeface="微软雅黑" panose="020B0503020204020204" pitchFamily="34" charset="-122"/>
              </a:rPr>
              <a:t>方向盘是我们日常交通工具汽车上不可缺少的控制方向零件，对车辆和人员安全起到关键作。通过本任务主要学会复制操作里面的偏移和阵列命令，绘制方向盘的关键是绘制出主体轮廓和一个把手，然后用阵列命令对把手进行环形阵列即可。请根据AutoCAD2018绘制如图所示方向盘平面图形。</a:t>
            </a:r>
            <a:endParaRPr dirty="0">
              <a:solidFill>
                <a:schemeClr val="tx1"/>
              </a:solidFill>
              <a:latin typeface="微软雅黑" panose="020B0503020204020204" pitchFamily="34" charset="-122"/>
              <a:ea typeface="微软雅黑" panose="020B0503020204020204" pitchFamily="34" charset="-122"/>
            </a:endParaRPr>
          </a:p>
        </p:txBody>
      </p:sp>
      <p:sp>
        <p:nvSpPr>
          <p:cNvPr id="40" name="矩形 93"/>
          <p:cNvSpPr/>
          <p:nvPr/>
        </p:nvSpPr>
        <p:spPr>
          <a:xfrm>
            <a:off x="861492" y="70131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5262161" y="463339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1"/>
          <p:cNvPicPr>
            <a:picLocks noChangeAspect="1"/>
          </p:cNvPicPr>
          <p:nvPr/>
        </p:nvPicPr>
        <p:blipFill>
          <a:blip r:embed="rId1" cstate="print">
            <a:extLst>
              <a:ext uri="{28A0092B-C50C-407E-A947-70E740481C1C}">
                <a14:useLocalDpi xmlns:a14="http://schemas.microsoft.com/office/drawing/2010/main" val="0"/>
              </a:ext>
            </a:extLst>
          </a:blip>
          <a:srcRect l="43406" t="80457" r="37598" b="6022"/>
          <a:stretch>
            <a:fillRect/>
          </a:stretch>
        </p:blipFill>
        <p:spPr>
          <a:xfrm>
            <a:off x="6038850" y="1314450"/>
            <a:ext cx="2009140" cy="2023110"/>
          </a:xfrm>
          <a:prstGeom prst="rect">
            <a:avLst/>
          </a:prstGeom>
          <a:ln>
            <a:noFill/>
          </a:ln>
        </p:spPr>
      </p:pic>
      <p:sp>
        <p:nvSpPr>
          <p:cNvPr id="9" name="文本框 8"/>
          <p:cNvSpPr txBox="1"/>
          <p:nvPr/>
        </p:nvSpPr>
        <p:spPr>
          <a:xfrm>
            <a:off x="5860415" y="3650615"/>
            <a:ext cx="2528570" cy="398780"/>
          </a:xfrm>
          <a:prstGeom prst="rect">
            <a:avLst/>
          </a:prstGeom>
          <a:noFill/>
          <a:ln w="19050">
            <a:solidFill>
              <a:srgbClr val="005DA2"/>
            </a:solidFill>
          </a:ln>
        </p:spPr>
        <p:txBody>
          <a:bodyPr wrap="square" rtlCol="0">
            <a:spAutoFit/>
          </a:bodyPr>
          <a:p>
            <a:pPr algn="ctr"/>
            <a:r>
              <a:rPr lang="zh-CN" altLang="en-US" sz="2000"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方向盘效果图</a:t>
            </a:r>
            <a:endParaRPr lang="zh-CN" altLang="en-US" sz="2000"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149"/>
                            </p:stCondLst>
                            <p:childTnLst>
                              <p:par>
                                <p:cTn id="36" presetID="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1+#ppt_w/2"/>
                                          </p:val>
                                        </p:tav>
                                        <p:tav tm="100000">
                                          <p:val>
                                            <p:strVal val="#ppt_x"/>
                                          </p:val>
                                        </p:tav>
                                      </p:tavLst>
                                    </p:anim>
                                    <p:anim calcmode="lin" valueType="num">
                                      <p:cBhvr additive="base">
                                        <p:cTn id="43"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bldLvl="0" animBg="1"/>
      <p:bldP spid="39" grpId="0"/>
      <p:bldP spid="40" grpId="0" bldLvl="0" animBg="1"/>
      <p:bldP spid="41" grpId="0" bldLvl="0" animBg="1"/>
      <p:bldP spid="9"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3131107" y="772815"/>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000" b="1" dirty="0">
                <a:latin typeface="微软雅黑" panose="020B0503020204020204" pitchFamily="34" charset="-122"/>
                <a:ea typeface="微软雅黑" panose="020B0503020204020204" pitchFamily="34" charset="-122"/>
              </a:rPr>
              <a:t>一、</a:t>
            </a:r>
            <a:r>
              <a:rPr lang="zh-CN" altLang="en-US" sz="2000" b="1" dirty="0">
                <a:solidFill>
                  <a:schemeClr val="bg1"/>
                </a:solidFill>
                <a:latin typeface="微软雅黑" panose="020B0503020204020204" pitchFamily="34" charset="-122"/>
                <a:ea typeface="微软雅黑" panose="020B0503020204020204" pitchFamily="34" charset="-122"/>
                <a:sym typeface="+mn-ea"/>
              </a:rPr>
              <a:t>拉伸</a:t>
            </a:r>
            <a:r>
              <a:rPr lang="zh-CN" altLang="en-US" sz="2000" b="1" dirty="0">
                <a:solidFill>
                  <a:schemeClr val="bg1"/>
                </a:solidFill>
                <a:latin typeface="微软雅黑" panose="020B0503020204020204" pitchFamily="34" charset="-122"/>
                <a:ea typeface="微软雅黑" panose="020B0503020204020204" pitchFamily="34" charset="-122"/>
                <a:sym typeface="+mn-ea"/>
              </a:rPr>
              <a:t>对象</a:t>
            </a:r>
            <a:endParaRPr lang="zh-CN" altLang="en-US" sz="2000" b="1" dirty="0">
              <a:solidFill>
                <a:schemeClr val="bg1"/>
              </a:solidFill>
              <a:latin typeface="微软雅黑" panose="020B0503020204020204" pitchFamily="34" charset="-122"/>
              <a:ea typeface="微软雅黑" panose="020B0503020204020204" pitchFamily="34" charset="-122"/>
              <a:sym typeface="+mn-ea"/>
            </a:endParaRPr>
          </a:p>
        </p:txBody>
      </p:sp>
      <p:sp>
        <p:nvSpPr>
          <p:cNvPr id="4" name="圆角矩形 3"/>
          <p:cNvSpPr/>
          <p:nvPr/>
        </p:nvSpPr>
        <p:spPr>
          <a:xfrm>
            <a:off x="898525" y="1278890"/>
            <a:ext cx="7345680" cy="77914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38"/>
          <p:cNvSpPr txBox="1"/>
          <p:nvPr/>
        </p:nvSpPr>
        <p:spPr>
          <a:xfrm>
            <a:off x="1196625" y="1278905"/>
            <a:ext cx="6750750" cy="664210"/>
          </a:xfrm>
          <a:prstGeom prst="rect">
            <a:avLst/>
          </a:prstGeom>
          <a:noFill/>
        </p:spPr>
        <p:txBody>
          <a:bodyPr wrap="square" lIns="0" tIns="0" rIns="0" bIns="0" rtlCol="0">
            <a:spAutoFit/>
          </a:bodyPr>
          <a:p>
            <a:pPr algn="just">
              <a:lnSpc>
                <a:spcPct val="120000"/>
              </a:lnSpc>
            </a:pPr>
            <a:r>
              <a:rPr lang="en-US" dirty="0">
                <a:latin typeface="微软雅黑" panose="020B0503020204020204" pitchFamily="34" charset="-122"/>
                <a:ea typeface="微软雅黑" panose="020B0503020204020204" pitchFamily="34" charset="-122"/>
              </a:rPr>
              <a:t>     </a:t>
            </a:r>
            <a:r>
              <a:rPr dirty="0">
                <a:latin typeface="微软雅黑" panose="020B0503020204020204" pitchFamily="34" charset="-122"/>
                <a:ea typeface="微软雅黑" panose="020B0503020204020204" pitchFamily="34" charset="-122"/>
              </a:rPr>
              <a:t>使用Stretch命令可以在一个方向上按用户所指定的尺寸拉伸图形。但是，首先要为拉伸操作指定一个基点，然后指定两个位移点。</a:t>
            </a:r>
            <a:endParaRPr dirty="0">
              <a:latin typeface="微软雅黑" panose="020B0503020204020204" pitchFamily="34" charset="-122"/>
              <a:ea typeface="微软雅黑" panose="020B0503020204020204" pitchFamily="34" charset="-122"/>
            </a:endParaRPr>
          </a:p>
        </p:txBody>
      </p:sp>
      <p:sp>
        <p:nvSpPr>
          <p:cNvPr id="6" name="矩形 93"/>
          <p:cNvSpPr/>
          <p:nvPr/>
        </p:nvSpPr>
        <p:spPr>
          <a:xfrm>
            <a:off x="861492" y="121947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93"/>
          <p:cNvSpPr/>
          <p:nvPr/>
        </p:nvSpPr>
        <p:spPr>
          <a:xfrm rot="10800000">
            <a:off x="8021236" y="180383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857885" y="2226945"/>
            <a:ext cx="3695065" cy="1476375"/>
          </a:xfrm>
          <a:prstGeom prst="rect">
            <a:avLst/>
          </a:prstGeom>
          <a:noFill/>
          <a:ln w="19050">
            <a:solidFill>
              <a:srgbClr val="005DA2"/>
            </a:solidFill>
          </a:ln>
        </p:spPr>
        <p:txBody>
          <a:bodyPr wrap="square" rtlCol="0">
            <a:spAutoFit/>
          </a:bodyPr>
          <a:p>
            <a:r>
              <a:rPr lang="en-US" altLang="zh-CN"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r>
              <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启动</a:t>
            </a:r>
            <a:endPar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功能区:默认 标签  → 修改 面板  → 拉伸</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菜单:修改(M)  → 拉伸(H)</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工具栏:修改→</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文本框 15"/>
          <p:cNvSpPr txBox="1"/>
          <p:nvPr/>
        </p:nvSpPr>
        <p:spPr>
          <a:xfrm>
            <a:off x="898525" y="4053840"/>
            <a:ext cx="7346315" cy="755015"/>
          </a:xfrm>
          <a:prstGeom prst="rect">
            <a:avLst/>
          </a:prstGeom>
          <a:noFill/>
          <a:ln w="28575" cmpd="dbl">
            <a:solidFill>
              <a:schemeClr val="accent1">
                <a:shade val="50000"/>
              </a:schemeClr>
            </a:solidFill>
            <a:prstDash val="sysDot"/>
          </a:ln>
        </p:spPr>
        <p:txBody>
          <a:bodyPr wrap="square" rtlCol="0" anchor="t">
            <a:spAutoFit/>
          </a:bodyPr>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命令：</a:t>
            </a:r>
            <a:r>
              <a:rPr sz="1200" dirty="0">
                <a:latin typeface="微软雅黑" panose="020B0503020204020204" pitchFamily="34" charset="-122"/>
                <a:ea typeface="微软雅黑" panose="020B0503020204020204" pitchFamily="34" charset="-122"/>
                <a:sym typeface="+mn-ea"/>
              </a:rPr>
              <a:t>Stretch</a:t>
            </a:r>
            <a:r>
              <a:rPr sz="1200" dirty="0">
                <a:latin typeface="微软雅黑" panose="020B0503020204020204" pitchFamily="34" charset="-122"/>
                <a:ea typeface="微软雅黑" panose="020B0503020204020204" pitchFamily="34" charset="-122"/>
                <a:sym typeface="+mn-ea"/>
              </a:rPr>
              <a:t>↙   </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选择对象:       </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指定基点或 [位移(D)] &lt;上次位移&gt;:</a:t>
            </a:r>
            <a:endParaRPr sz="1200" dirty="0">
              <a:latin typeface="微软雅黑" panose="020B0503020204020204" pitchFamily="34" charset="-122"/>
              <a:ea typeface="微软雅黑" panose="020B0503020204020204" pitchFamily="34" charset="-122"/>
              <a:sym typeface="+mn-ea"/>
            </a:endParaRPr>
          </a:p>
        </p:txBody>
      </p:sp>
      <p:pic>
        <p:nvPicPr>
          <p:cNvPr id="116" name="图片 11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622550" y="3460750"/>
            <a:ext cx="166370" cy="166370"/>
          </a:xfrm>
          <a:prstGeom prst="rect">
            <a:avLst/>
          </a:prstGeom>
          <a:noFill/>
          <a:ln>
            <a:noFill/>
          </a:ln>
        </p:spPr>
      </p:pic>
      <p:pic>
        <p:nvPicPr>
          <p:cNvPr id="2" name="图片 11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235200" y="2882265"/>
            <a:ext cx="166370" cy="166370"/>
          </a:xfrm>
          <a:prstGeom prst="rect">
            <a:avLst/>
          </a:prstGeom>
          <a:noFill/>
          <a:ln>
            <a:noFill/>
          </a:ln>
        </p:spPr>
      </p:pic>
      <p:pic>
        <p:nvPicPr>
          <p:cNvPr id="3" name="Picture 51"/>
          <p:cNvPicPr>
            <a:picLocks noChangeAspect="1"/>
          </p:cNvPicPr>
          <p:nvPr/>
        </p:nvPicPr>
        <p:blipFill>
          <a:blip r:embed="rId2"/>
          <a:stretch>
            <a:fillRect/>
          </a:stretch>
        </p:blipFill>
        <p:spPr>
          <a:xfrm>
            <a:off x="4926965" y="2395220"/>
            <a:ext cx="3317240" cy="1140460"/>
          </a:xfrm>
          <a:prstGeom prst="rect">
            <a:avLst/>
          </a:prstGeom>
          <a:noFill/>
          <a:ln w="9525">
            <a:solidFill>
              <a:schemeClr val="accent1"/>
            </a:solidFill>
            <a:prstDash val="sysDash"/>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149"/>
                            </p:stCondLst>
                            <p:childTnLst>
                              <p:par>
                                <p:cTn id="17" presetID="53" presetClass="entr" presetSubtype="52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anim calcmode="lin" valueType="num">
                                      <p:cBhvr>
                                        <p:cTn id="22" dur="500" fill="hold"/>
                                        <p:tgtEl>
                                          <p:spTgt spid="6"/>
                                        </p:tgtEl>
                                        <p:attrNameLst>
                                          <p:attrName>ppt_x</p:attrName>
                                        </p:attrNameLst>
                                      </p:cBhvr>
                                      <p:tavLst>
                                        <p:tav tm="0">
                                          <p:val>
                                            <p:fltVal val="0.5"/>
                                          </p:val>
                                        </p:tav>
                                        <p:tav tm="100000">
                                          <p:val>
                                            <p:strVal val="#ppt_x"/>
                                          </p:val>
                                        </p:tav>
                                      </p:tavLst>
                                    </p:anim>
                                    <p:anim calcmode="lin" valueType="num">
                                      <p:cBhvr>
                                        <p:cTn id="23" dur="500" fill="hold"/>
                                        <p:tgtEl>
                                          <p:spTgt spid="6"/>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fltVal val="0.5"/>
                                          </p:val>
                                        </p:tav>
                                        <p:tav tm="100000">
                                          <p:val>
                                            <p:strVal val="#ppt_y"/>
                                          </p:val>
                                        </p:tav>
                                      </p:tavLst>
                                    </p:anim>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childTnLst>
                          </p:cTn>
                        </p:par>
                        <p:par>
                          <p:cTn id="35" fill="hold">
                            <p:stCondLst>
                              <p:cond delay="2149"/>
                            </p:stCondLst>
                            <p:childTnLst>
                              <p:par>
                                <p:cTn id="36" presetID="22" presetClass="entr" presetSubtype="1"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par>
                                <p:cTn id="39" presetID="3" presetClass="entr" presetSubtype="5"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blinds(vertical)">
                                      <p:cBhvr>
                                        <p:cTn id="41" dur="500"/>
                                        <p:tgtEl>
                                          <p:spTgt spid="8"/>
                                        </p:tgtEl>
                                      </p:cBhvr>
                                    </p:animEffect>
                                  </p:childTnLst>
                                </p:cTn>
                              </p:par>
                              <p:par>
                                <p:cTn id="42" presetID="3" presetClass="entr" presetSubtype="5"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linds(vertical)">
                                      <p:cBhvr>
                                        <p:cTn id="44" dur="500"/>
                                        <p:tgtEl>
                                          <p:spTgt spid="16"/>
                                        </p:tgtEl>
                                      </p:cBhvr>
                                    </p:animEffect>
                                  </p:childTnLst>
                                </p:cTn>
                              </p:par>
                              <p:par>
                                <p:cTn id="45" presetID="3" presetClass="entr" presetSubtype="5" fill="hold" nodeType="withEffect">
                                  <p:stCondLst>
                                    <p:cond delay="0"/>
                                  </p:stCondLst>
                                  <p:childTnLst>
                                    <p:set>
                                      <p:cBhvr>
                                        <p:cTn id="46" dur="1" fill="hold">
                                          <p:stCondLst>
                                            <p:cond delay="0"/>
                                          </p:stCondLst>
                                        </p:cTn>
                                        <p:tgtEl>
                                          <p:spTgt spid="116"/>
                                        </p:tgtEl>
                                        <p:attrNameLst>
                                          <p:attrName>style.visibility</p:attrName>
                                        </p:attrNameLst>
                                      </p:cBhvr>
                                      <p:to>
                                        <p:strVal val="visible"/>
                                      </p:to>
                                    </p:set>
                                    <p:animEffect transition="in" filter="blinds(vertical)">
                                      <p:cBhvr>
                                        <p:cTn id="47" dur="500"/>
                                        <p:tgtEl>
                                          <p:spTgt spid="116"/>
                                        </p:tgtEl>
                                      </p:cBhvr>
                                    </p:animEffect>
                                  </p:childTnLst>
                                </p:cTn>
                              </p:par>
                              <p:par>
                                <p:cTn id="48" presetID="3" presetClass="entr" presetSubtype="5" fill="hold" nodeType="with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blinds(vertical)">
                                      <p:cBhvr>
                                        <p:cTn id="50" dur="500"/>
                                        <p:tgtEl>
                                          <p:spTgt spid="2"/>
                                        </p:tgtEl>
                                      </p:cBhvr>
                                    </p:animEffect>
                                  </p:childTnLst>
                                </p:cTn>
                              </p:par>
                              <p:par>
                                <p:cTn id="51" presetID="3" presetClass="entr" presetSubtype="5" fill="hold" nodeType="with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blinds(vertical)">
                                      <p:cBhvr>
                                        <p:cTn id="5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4" grpId="0" bldLvl="0" animBg="1"/>
      <p:bldP spid="5" grpId="0"/>
      <p:bldP spid="6" grpId="0" bldLvl="0" animBg="1"/>
      <p:bldP spid="7" grpId="0" bldLvl="0" animBg="1"/>
      <p:bldP spid="8" grpId="0" animBg="1"/>
      <p:bldP spid="1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452"/>
          <p:cNvSpPr/>
          <p:nvPr/>
        </p:nvSpPr>
        <p:spPr>
          <a:xfrm>
            <a:off x="854075" y="1878330"/>
            <a:ext cx="1719580" cy="2168525"/>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6" name="Shape 1460"/>
          <p:cNvSpPr/>
          <p:nvPr/>
        </p:nvSpPr>
        <p:spPr>
          <a:xfrm>
            <a:off x="1315085" y="1490980"/>
            <a:ext cx="796290" cy="7804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7" name="Group 20"/>
          <p:cNvGrpSpPr/>
          <p:nvPr/>
        </p:nvGrpSpPr>
        <p:grpSpPr>
          <a:xfrm>
            <a:off x="1332865" y="1521460"/>
            <a:ext cx="218440" cy="231775"/>
            <a:chOff x="1369087" y="2088729"/>
            <a:chExt cx="474017" cy="474016"/>
          </a:xfrm>
        </p:grpSpPr>
        <p:sp>
          <p:nvSpPr>
            <p:cNvPr id="8" name="Shape 1463"/>
            <p:cNvSpPr/>
            <p:nvPr/>
          </p:nvSpPr>
          <p:spPr>
            <a:xfrm>
              <a:off x="1369087" y="2088729"/>
              <a:ext cx="474017" cy="4740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9" name="Shape 1464"/>
            <p:cNvSpPr/>
            <p:nvPr/>
          </p:nvSpPr>
          <p:spPr>
            <a:xfrm>
              <a:off x="1477567" y="2232573"/>
              <a:ext cx="231656" cy="18633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21" name="Text Placeholder 5"/>
          <p:cNvSpPr txBox="1"/>
          <p:nvPr/>
        </p:nvSpPr>
        <p:spPr>
          <a:xfrm>
            <a:off x="1342390" y="1681480"/>
            <a:ext cx="732155" cy="43370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rPr>
              <a:t>基点</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6"/>
          <p:cNvSpPr txBox="1"/>
          <p:nvPr/>
        </p:nvSpPr>
        <p:spPr>
          <a:xfrm>
            <a:off x="943244" y="2719159"/>
            <a:ext cx="1540524" cy="850643"/>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sz="1050" dirty="0">
                <a:solidFill>
                  <a:schemeClr val="tx1">
                    <a:lumMod val="75000"/>
                    <a:lumOff val="25000"/>
                  </a:schemeClr>
                </a:solidFill>
                <a:latin typeface="微软雅黑" panose="020B0503020204020204" pitchFamily="34" charset="-122"/>
                <a:ea typeface="微软雅黑" panose="020B0503020204020204" pitchFamily="34" charset="-122"/>
              </a:rPr>
              <a:t>指定基点或 [位移(D)] &lt;上次位移&gt;: 指定基点或输入位移坐标</a:t>
            </a:r>
            <a:endParaRPr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just">
              <a:lnSpc>
                <a:spcPct val="120000"/>
              </a:lnSpc>
              <a:buNone/>
            </a:pPr>
            <a:r>
              <a:rPr sz="1050" dirty="0">
                <a:solidFill>
                  <a:schemeClr val="tx1">
                    <a:lumMod val="75000"/>
                    <a:lumOff val="25000"/>
                  </a:schemeClr>
                </a:solidFill>
                <a:latin typeface="微软雅黑" panose="020B0503020204020204" pitchFamily="34" charset="-122"/>
                <a:ea typeface="微软雅黑" panose="020B0503020204020204" pitchFamily="34" charset="-122"/>
              </a:rPr>
              <a:t>指定第二个点或 &lt;使用第一个点作为位移&gt;: 指定第二点，或按 Enter 键使用以前的坐标作为位移</a:t>
            </a:r>
            <a:endParaRPr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Shape 1452"/>
          <p:cNvSpPr/>
          <p:nvPr/>
        </p:nvSpPr>
        <p:spPr>
          <a:xfrm>
            <a:off x="3061970" y="1861820"/>
            <a:ext cx="1719580" cy="2168525"/>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1" name="Shape 1460"/>
          <p:cNvSpPr/>
          <p:nvPr/>
        </p:nvSpPr>
        <p:spPr>
          <a:xfrm>
            <a:off x="3522980" y="1474470"/>
            <a:ext cx="796290" cy="78041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35" name="Shape 1463"/>
          <p:cNvSpPr/>
          <p:nvPr/>
        </p:nvSpPr>
        <p:spPr>
          <a:xfrm>
            <a:off x="3540760" y="1504950"/>
            <a:ext cx="218440" cy="2317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37" name="Text Placeholder 5"/>
          <p:cNvSpPr txBox="1"/>
          <p:nvPr/>
        </p:nvSpPr>
        <p:spPr>
          <a:xfrm>
            <a:off x="3550285" y="1664970"/>
            <a:ext cx="732155" cy="43370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rPr>
              <a:t>位移</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8" name="Text Placeholder 6"/>
          <p:cNvSpPr txBox="1"/>
          <p:nvPr/>
        </p:nvSpPr>
        <p:spPr>
          <a:xfrm>
            <a:off x="3151139" y="2702649"/>
            <a:ext cx="1540524" cy="850643"/>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sz="1050" dirty="0">
                <a:solidFill>
                  <a:schemeClr val="tx1">
                    <a:lumMod val="75000"/>
                    <a:lumOff val="25000"/>
                  </a:schemeClr>
                </a:solidFill>
                <a:latin typeface="微软雅黑" panose="020B0503020204020204" pitchFamily="34" charset="-122"/>
                <a:ea typeface="微软雅黑" panose="020B0503020204020204" pitchFamily="34" charset="-122"/>
              </a:rPr>
              <a:t>指定基点或 [位移(D)] &lt;上次位移&gt;: 指定基点或输入位移坐标</a:t>
            </a:r>
            <a:endParaRPr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just">
              <a:lnSpc>
                <a:spcPct val="120000"/>
              </a:lnSpc>
              <a:buNone/>
            </a:pPr>
            <a:r>
              <a:rPr sz="1050" dirty="0">
                <a:solidFill>
                  <a:schemeClr val="tx1">
                    <a:lumMod val="75000"/>
                    <a:lumOff val="25000"/>
                  </a:schemeClr>
                </a:solidFill>
                <a:latin typeface="微软雅黑" panose="020B0503020204020204" pitchFamily="34" charset="-122"/>
                <a:ea typeface="微软雅黑" panose="020B0503020204020204" pitchFamily="34" charset="-122"/>
              </a:rPr>
              <a:t>指定第二个点或 &lt;使用第一个点作为位移&gt;: 指定第二点，或按 Enter 键使用以前的坐标作为位移</a:t>
            </a:r>
            <a:endParaRPr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Shape 1480"/>
          <p:cNvSpPr/>
          <p:nvPr/>
        </p:nvSpPr>
        <p:spPr>
          <a:xfrm>
            <a:off x="3582374" y="1515333"/>
            <a:ext cx="139760" cy="139751"/>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pic>
        <p:nvPicPr>
          <p:cNvPr id="71" name="图片 7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5788025" y="1099185"/>
            <a:ext cx="2055495" cy="1286510"/>
          </a:xfrm>
          <a:prstGeom prst="rect">
            <a:avLst/>
          </a:prstGeom>
          <a:noFill/>
          <a:ln>
            <a:solidFill>
              <a:schemeClr val="accent1"/>
            </a:solidFill>
            <a:prstDash val="sysDash"/>
          </a:ln>
        </p:spPr>
      </p:pic>
      <p:pic>
        <p:nvPicPr>
          <p:cNvPr id="70" name="图片 70"/>
          <p:cNvPicPr>
            <a:picLocks noChangeAspect="1" noChangeArrowheads="1"/>
          </p:cNvPicPr>
          <p:nvPr/>
        </p:nvPicPr>
        <p:blipFill>
          <a:blip r:embed="rId2">
            <a:lum bright="-24000" contrast="42000"/>
            <a:extLst>
              <a:ext uri="{28A0092B-C50C-407E-A947-70E740481C1C}">
                <a14:useLocalDpi xmlns:a14="http://schemas.microsoft.com/office/drawing/2010/main" val="0"/>
              </a:ext>
            </a:extLst>
          </a:blip>
          <a:srcRect/>
          <a:stretch>
            <a:fillRect/>
          </a:stretch>
        </p:blipFill>
        <p:spPr>
          <a:xfrm>
            <a:off x="5126990" y="2872105"/>
            <a:ext cx="3578860" cy="1544320"/>
          </a:xfrm>
          <a:prstGeom prst="rect">
            <a:avLst/>
          </a:prstGeom>
          <a:noFill/>
          <a:ln>
            <a:solidFill>
              <a:schemeClr val="accent1"/>
            </a:solidFill>
            <a:prstDash val="sysDash"/>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649"/>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149"/>
                            </p:stCondLst>
                            <p:childTnLst>
                              <p:par>
                                <p:cTn id="17" presetID="10" presetClass="entr" presetSubtype="0" fill="hold" grpId="0" nodeType="after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childTnLst>
                                </p:cTn>
                              </p:par>
                            </p:childTnLst>
                          </p:cTn>
                        </p:par>
                        <p:par>
                          <p:cTn id="20" fill="hold">
                            <p:stCondLst>
                              <p:cond delay="1649"/>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149"/>
                            </p:stCondLst>
                            <p:childTnLst>
                              <p:par>
                                <p:cTn id="27" presetID="22" presetClass="entr" presetSubtype="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par>
                          <p:cTn id="30" fill="hold">
                            <p:stCondLst>
                              <p:cond delay="2649"/>
                            </p:stCondLst>
                            <p:childTnLst>
                              <p:par>
                                <p:cTn id="31" presetID="18" presetClass="entr" presetSubtype="6" fill="hold" grpId="0" nodeType="afterEffect">
                                  <p:stCondLst>
                                    <p:cond delay="0"/>
                                  </p:stCondLst>
                                  <p:childTnLst>
                                    <p:set>
                                      <p:cBhvr>
                                        <p:cTn id="32" dur="1" fill="hold">
                                          <p:stCondLst>
                                            <p:cond delay="0"/>
                                          </p:stCondLst>
                                        </p:cTn>
                                        <p:tgtEl>
                                          <p:spTgt spid="22">
                                            <p:txEl>
                                              <p:pRg st="0" end="0"/>
                                            </p:txEl>
                                          </p:spTgt>
                                        </p:tgtEl>
                                        <p:attrNameLst>
                                          <p:attrName>style.visibility</p:attrName>
                                        </p:attrNameLst>
                                      </p:cBhvr>
                                      <p:to>
                                        <p:strVal val="visible"/>
                                      </p:to>
                                    </p:set>
                                    <p:animEffect transition="in" filter="strips(downRight)">
                                      <p:cBhvr>
                                        <p:cTn id="33" dur="500"/>
                                        <p:tgtEl>
                                          <p:spTgt spid="22">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6" fill="hold" grpId="0" nodeType="clickEffect">
                                  <p:stCondLst>
                                    <p:cond delay="0"/>
                                  </p:stCondLst>
                                  <p:childTnLst>
                                    <p:set>
                                      <p:cBhvr>
                                        <p:cTn id="37" dur="1" fill="hold">
                                          <p:stCondLst>
                                            <p:cond delay="0"/>
                                          </p:stCondLst>
                                        </p:cTn>
                                        <p:tgtEl>
                                          <p:spTgt spid="22">
                                            <p:txEl>
                                              <p:pRg st="1" end="1"/>
                                            </p:txEl>
                                          </p:spTgt>
                                        </p:tgtEl>
                                        <p:attrNameLst>
                                          <p:attrName>style.visibility</p:attrName>
                                        </p:attrNameLst>
                                      </p:cBhvr>
                                      <p:to>
                                        <p:strVal val="visible"/>
                                      </p:to>
                                    </p:set>
                                    <p:animEffect transition="in" filter="strips(downRight)">
                                      <p:cBhvr>
                                        <p:cTn id="38" dur="500"/>
                                        <p:tgtEl>
                                          <p:spTgt spid="22">
                                            <p:txEl>
                                              <p:pRg st="1" end="1"/>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37">
                                            <p:txEl>
                                              <p:pRg st="0" end="0"/>
                                            </p:txEl>
                                          </p:spTgt>
                                        </p:tgtEl>
                                        <p:attrNameLst>
                                          <p:attrName>style.visibility</p:attrName>
                                        </p:attrNameLst>
                                      </p:cBhvr>
                                      <p:to>
                                        <p:strVal val="visible"/>
                                      </p:to>
                                    </p:set>
                                    <p:animEffect transition="in" filter="fade">
                                      <p:cBhvr>
                                        <p:cTn id="49" dur="500"/>
                                        <p:tgtEl>
                                          <p:spTgt spid="37">
                                            <p:txEl>
                                              <p:pRg st="0" end="0"/>
                                            </p:txEl>
                                          </p:spTgt>
                                        </p:tgtEl>
                                      </p:cBhvr>
                                    </p:animEffect>
                                  </p:childTnLst>
                                </p:cTn>
                              </p:par>
                            </p:childTnLst>
                          </p:cTn>
                        </p:par>
                        <p:par>
                          <p:cTn id="50" fill="hold">
                            <p:stCondLst>
                              <p:cond delay="1500"/>
                            </p:stCondLst>
                            <p:childTnLst>
                              <p:par>
                                <p:cTn id="51" presetID="22" presetClass="entr" presetSubtype="1"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up)">
                                      <p:cBhvr>
                                        <p:cTn id="53" dur="500"/>
                                        <p:tgtEl>
                                          <p:spTgt spid="28"/>
                                        </p:tgtEl>
                                      </p:cBhvr>
                                    </p:animEffect>
                                  </p:childTnLst>
                                </p:cTn>
                              </p:par>
                            </p:childTnLst>
                          </p:cTn>
                        </p:par>
                        <p:par>
                          <p:cTn id="54" fill="hold">
                            <p:stCondLst>
                              <p:cond delay="2000"/>
                            </p:stCondLst>
                            <p:childTnLst>
                              <p:par>
                                <p:cTn id="55" presetID="18" presetClass="entr" presetSubtype="6" fill="hold" grpId="0" nodeType="afterEffect">
                                  <p:stCondLst>
                                    <p:cond delay="0"/>
                                  </p:stCondLst>
                                  <p:childTnLst>
                                    <p:set>
                                      <p:cBhvr>
                                        <p:cTn id="56" dur="1" fill="hold">
                                          <p:stCondLst>
                                            <p:cond delay="0"/>
                                          </p:stCondLst>
                                        </p:cTn>
                                        <p:tgtEl>
                                          <p:spTgt spid="38">
                                            <p:txEl>
                                              <p:pRg st="0" end="0"/>
                                            </p:txEl>
                                          </p:spTgt>
                                        </p:tgtEl>
                                        <p:attrNameLst>
                                          <p:attrName>style.visibility</p:attrName>
                                        </p:attrNameLst>
                                      </p:cBhvr>
                                      <p:to>
                                        <p:strVal val="visible"/>
                                      </p:to>
                                    </p:set>
                                    <p:animEffect transition="in" filter="strips(downRight)">
                                      <p:cBhvr>
                                        <p:cTn id="57" dur="500"/>
                                        <p:tgtEl>
                                          <p:spTgt spid="38">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6" fill="hold" grpId="0" nodeType="clickEffect">
                                  <p:stCondLst>
                                    <p:cond delay="0"/>
                                  </p:stCondLst>
                                  <p:childTnLst>
                                    <p:set>
                                      <p:cBhvr>
                                        <p:cTn id="61" dur="1" fill="hold">
                                          <p:stCondLst>
                                            <p:cond delay="0"/>
                                          </p:stCondLst>
                                        </p:cTn>
                                        <p:tgtEl>
                                          <p:spTgt spid="38">
                                            <p:txEl>
                                              <p:pRg st="1" end="1"/>
                                            </p:txEl>
                                          </p:spTgt>
                                        </p:tgtEl>
                                        <p:attrNameLst>
                                          <p:attrName>style.visibility</p:attrName>
                                        </p:attrNameLst>
                                      </p:cBhvr>
                                      <p:to>
                                        <p:strVal val="visible"/>
                                      </p:to>
                                    </p:set>
                                    <p:animEffect transition="in" filter="strips(downRight)">
                                      <p:cBhvr>
                                        <p:cTn id="62" dur="500"/>
                                        <p:tgtEl>
                                          <p:spTgt spid="38">
                                            <p:txEl>
                                              <p:pRg st="1" end="1"/>
                                            </p:txEl>
                                          </p:spTgt>
                                        </p:tgtEl>
                                      </p:cBhvr>
                                    </p:animEffect>
                                  </p:childTnLst>
                                </p:cTn>
                              </p:par>
                              <p:par>
                                <p:cTn id="63" presetID="2" presetClass="entr" presetSubtype="2" fill="hold" nodeType="withEffect">
                                  <p:stCondLst>
                                    <p:cond delay="0"/>
                                  </p:stCondLst>
                                  <p:childTnLst>
                                    <p:set>
                                      <p:cBhvr>
                                        <p:cTn id="64" dur="1" fill="hold">
                                          <p:stCondLst>
                                            <p:cond delay="0"/>
                                          </p:stCondLst>
                                        </p:cTn>
                                        <p:tgtEl>
                                          <p:spTgt spid="71"/>
                                        </p:tgtEl>
                                        <p:attrNameLst>
                                          <p:attrName>style.visibility</p:attrName>
                                        </p:attrNameLst>
                                      </p:cBhvr>
                                      <p:to>
                                        <p:strVal val="visible"/>
                                      </p:to>
                                    </p:set>
                                    <p:anim calcmode="lin" valueType="num">
                                      <p:cBhvr additive="base">
                                        <p:cTn id="65" dur="500" fill="hold"/>
                                        <p:tgtEl>
                                          <p:spTgt spid="71"/>
                                        </p:tgtEl>
                                        <p:attrNameLst>
                                          <p:attrName>ppt_x</p:attrName>
                                        </p:attrNameLst>
                                      </p:cBhvr>
                                      <p:tavLst>
                                        <p:tav tm="0">
                                          <p:val>
                                            <p:strVal val="1+#ppt_w/2"/>
                                          </p:val>
                                        </p:tav>
                                        <p:tav tm="100000">
                                          <p:val>
                                            <p:strVal val="#ppt_x"/>
                                          </p:val>
                                        </p:tav>
                                      </p:tavLst>
                                    </p:anim>
                                    <p:anim calcmode="lin" valueType="num">
                                      <p:cBhvr additive="base">
                                        <p:cTn id="66" dur="500" fill="hold"/>
                                        <p:tgtEl>
                                          <p:spTgt spid="71"/>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0"/>
                                  </p:stCondLst>
                                  <p:childTnLst>
                                    <p:set>
                                      <p:cBhvr>
                                        <p:cTn id="68" dur="1" fill="hold">
                                          <p:stCondLst>
                                            <p:cond delay="0"/>
                                          </p:stCondLst>
                                        </p:cTn>
                                        <p:tgtEl>
                                          <p:spTgt spid="70"/>
                                        </p:tgtEl>
                                        <p:attrNameLst>
                                          <p:attrName>style.visibility</p:attrName>
                                        </p:attrNameLst>
                                      </p:cBhvr>
                                      <p:to>
                                        <p:strVal val="visible"/>
                                      </p:to>
                                    </p:set>
                                    <p:anim calcmode="lin" valueType="num">
                                      <p:cBhvr additive="base">
                                        <p:cTn id="69" dur="500" fill="hold"/>
                                        <p:tgtEl>
                                          <p:spTgt spid="70"/>
                                        </p:tgtEl>
                                        <p:attrNameLst>
                                          <p:attrName>ppt_x</p:attrName>
                                        </p:attrNameLst>
                                      </p:cBhvr>
                                      <p:tavLst>
                                        <p:tav tm="0">
                                          <p:val>
                                            <p:strVal val="1+#ppt_w/2"/>
                                          </p:val>
                                        </p:tav>
                                        <p:tav tm="100000">
                                          <p:val>
                                            <p:strVal val="#ppt_x"/>
                                          </p:val>
                                        </p:tav>
                                      </p:tavLst>
                                    </p:anim>
                                    <p:anim calcmode="lin" valueType="num">
                                      <p:cBhvr additive="base">
                                        <p:cTn id="70"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bldLvl="0" animBg="1"/>
      <p:bldP spid="21" grpId="0" build="p"/>
      <p:bldP spid="22" grpId="0" uiExpand="1" build="p"/>
      <p:bldP spid="32" grpId="0" bldLvl="0" animBg="1"/>
      <p:bldP spid="34" grpId="0"/>
      <p:bldP spid="28" grpId="0" bldLvl="0" animBg="1"/>
      <p:bldP spid="31" grpId="0" bldLvl="0" animBg="1"/>
      <p:bldP spid="37" grpId="0" build="p"/>
      <p:bldP spid="38"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3114597" y="772815"/>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000" b="1" dirty="0">
                <a:latin typeface="微软雅黑" panose="020B0503020204020204" pitchFamily="34" charset="-122"/>
                <a:ea typeface="微软雅黑" panose="020B0503020204020204" pitchFamily="34" charset="-122"/>
              </a:rPr>
              <a:t>二、拉长</a:t>
            </a:r>
            <a:r>
              <a:rPr lang="zh-CN" altLang="en-US" sz="2000" b="1" dirty="0">
                <a:latin typeface="微软雅黑" panose="020B0503020204020204" pitchFamily="34" charset="-122"/>
                <a:ea typeface="微软雅黑" panose="020B0503020204020204" pitchFamily="34" charset="-122"/>
              </a:rPr>
              <a:t>对象</a:t>
            </a:r>
            <a:endParaRPr lang="zh-CN" altLang="en-US" sz="2000" b="1" dirty="0">
              <a:latin typeface="微软雅黑" panose="020B0503020204020204" pitchFamily="34" charset="-122"/>
              <a:ea typeface="微软雅黑" panose="020B0503020204020204" pitchFamily="34" charset="-122"/>
            </a:endParaRPr>
          </a:p>
        </p:txBody>
      </p:sp>
      <p:sp>
        <p:nvSpPr>
          <p:cNvPr id="4" name="圆角矩形 3"/>
          <p:cNvSpPr/>
          <p:nvPr/>
        </p:nvSpPr>
        <p:spPr>
          <a:xfrm>
            <a:off x="899160" y="1336040"/>
            <a:ext cx="7345680" cy="108902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38"/>
          <p:cNvSpPr txBox="1"/>
          <p:nvPr/>
        </p:nvSpPr>
        <p:spPr>
          <a:xfrm>
            <a:off x="1196625" y="1350660"/>
            <a:ext cx="6750750" cy="996315"/>
          </a:xfrm>
          <a:prstGeom prst="rect">
            <a:avLst/>
          </a:prstGeom>
          <a:noFill/>
        </p:spPr>
        <p:txBody>
          <a:bodyPr wrap="square" lIns="0" tIns="0" rIns="0" bIns="0" rtlCol="0">
            <a:spAutoFit/>
          </a:bodyPr>
          <a:p>
            <a:pPr algn="just">
              <a:lnSpc>
                <a:spcPct val="120000"/>
              </a:lnSpc>
            </a:pPr>
            <a:r>
              <a:rPr lang="en-US" dirty="0">
                <a:latin typeface="微软雅黑" panose="020B0503020204020204" pitchFamily="34" charset="-122"/>
                <a:ea typeface="微软雅黑" panose="020B0503020204020204" pitchFamily="34" charset="-122"/>
              </a:rPr>
              <a:t>      </a:t>
            </a:r>
            <a:r>
              <a:rPr dirty="0">
                <a:latin typeface="微软雅黑" panose="020B0503020204020204" pitchFamily="34" charset="-122"/>
                <a:ea typeface="微软雅黑" panose="020B0503020204020204" pitchFamily="34" charset="-122"/>
              </a:rPr>
              <a:t>使用拉长命令Lengthen可延伸或缩短非闭合的直线、圆弧、非闭合多段线、椭圆弧和非闭合样条曲线的长度，也可以改变圆弧的角度。</a:t>
            </a:r>
            <a:endParaRPr dirty="0">
              <a:latin typeface="微软雅黑" panose="020B0503020204020204" pitchFamily="34" charset="-122"/>
              <a:ea typeface="微软雅黑" panose="020B0503020204020204" pitchFamily="34" charset="-122"/>
            </a:endParaRPr>
          </a:p>
        </p:txBody>
      </p:sp>
      <p:sp>
        <p:nvSpPr>
          <p:cNvPr id="6" name="矩形 93"/>
          <p:cNvSpPr/>
          <p:nvPr/>
        </p:nvSpPr>
        <p:spPr>
          <a:xfrm>
            <a:off x="861492" y="129122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93"/>
          <p:cNvSpPr/>
          <p:nvPr/>
        </p:nvSpPr>
        <p:spPr>
          <a:xfrm rot="10800000">
            <a:off x="8021236" y="216261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612140" y="2788285"/>
            <a:ext cx="3955415" cy="1198880"/>
          </a:xfrm>
          <a:prstGeom prst="rect">
            <a:avLst/>
          </a:prstGeom>
          <a:noFill/>
          <a:ln w="19050">
            <a:solidFill>
              <a:srgbClr val="005DA2"/>
            </a:solidFill>
          </a:ln>
        </p:spPr>
        <p:txBody>
          <a:bodyPr wrap="square" rtlCol="0">
            <a:spAutoFit/>
          </a:bodyPr>
          <a:p>
            <a:r>
              <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启动：</a:t>
            </a:r>
            <a:endPar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功能区:默认 标签  → 修改   </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面板  → 拉长</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菜单:修改(M)  → 拉长(G)</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69" name="图片 6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2384425" y="3403600"/>
            <a:ext cx="226060" cy="226060"/>
          </a:xfrm>
          <a:prstGeom prst="rect">
            <a:avLst/>
          </a:prstGeom>
          <a:noFill/>
          <a:ln>
            <a:noFill/>
          </a:ln>
        </p:spPr>
      </p:pic>
      <p:pic>
        <p:nvPicPr>
          <p:cNvPr id="2" name="Picture 58"/>
          <p:cNvPicPr>
            <a:picLocks noChangeAspect="1"/>
          </p:cNvPicPr>
          <p:nvPr/>
        </p:nvPicPr>
        <p:blipFill>
          <a:blip r:embed="rId2"/>
          <a:stretch>
            <a:fillRect/>
          </a:stretch>
        </p:blipFill>
        <p:spPr>
          <a:xfrm>
            <a:off x="4796790" y="3322320"/>
            <a:ext cx="3769360" cy="1248410"/>
          </a:xfrm>
          <a:prstGeom prst="rect">
            <a:avLst/>
          </a:prstGeom>
          <a:noFill/>
          <a:ln w="9525">
            <a:solidFill>
              <a:schemeClr val="accent1"/>
            </a:solidFill>
            <a:prstDash val="sysDash"/>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149"/>
                            </p:stCondLst>
                            <p:childTnLst>
                              <p:par>
                                <p:cTn id="17" presetID="53" presetClass="entr" presetSubtype="52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anim calcmode="lin" valueType="num">
                                      <p:cBhvr>
                                        <p:cTn id="22" dur="500" fill="hold"/>
                                        <p:tgtEl>
                                          <p:spTgt spid="6"/>
                                        </p:tgtEl>
                                        <p:attrNameLst>
                                          <p:attrName>ppt_x</p:attrName>
                                        </p:attrNameLst>
                                      </p:cBhvr>
                                      <p:tavLst>
                                        <p:tav tm="0">
                                          <p:val>
                                            <p:fltVal val="0.5"/>
                                          </p:val>
                                        </p:tav>
                                        <p:tav tm="100000">
                                          <p:val>
                                            <p:strVal val="#ppt_x"/>
                                          </p:val>
                                        </p:tav>
                                      </p:tavLst>
                                    </p:anim>
                                    <p:anim calcmode="lin" valueType="num">
                                      <p:cBhvr>
                                        <p:cTn id="23" dur="500" fill="hold"/>
                                        <p:tgtEl>
                                          <p:spTgt spid="6"/>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fltVal val="0.5"/>
                                          </p:val>
                                        </p:tav>
                                        <p:tav tm="100000">
                                          <p:val>
                                            <p:strVal val="#ppt_y"/>
                                          </p:val>
                                        </p:tav>
                                      </p:tavLst>
                                    </p:anim>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childTnLst>
                          </p:cTn>
                        </p:par>
                        <p:par>
                          <p:cTn id="35" fill="hold">
                            <p:stCondLst>
                              <p:cond delay="2149"/>
                            </p:stCondLst>
                            <p:childTnLst>
                              <p:par>
                                <p:cTn id="36" presetID="22" presetClass="entr" presetSubtype="1"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par>
                                <p:cTn id="42" presetID="22" presetClass="entr" presetSubtype="4" fill="hold" nodeType="withEffect">
                                  <p:stCondLst>
                                    <p:cond delay="0"/>
                                  </p:stCondLst>
                                  <p:childTnLst>
                                    <p:set>
                                      <p:cBhvr>
                                        <p:cTn id="43" dur="1" fill="hold">
                                          <p:stCondLst>
                                            <p:cond delay="0"/>
                                          </p:stCondLst>
                                        </p:cTn>
                                        <p:tgtEl>
                                          <p:spTgt spid="69"/>
                                        </p:tgtEl>
                                        <p:attrNameLst>
                                          <p:attrName>style.visibility</p:attrName>
                                        </p:attrNameLst>
                                      </p:cBhvr>
                                      <p:to>
                                        <p:strVal val="visible"/>
                                      </p:to>
                                    </p:set>
                                    <p:animEffect transition="in" filter="wipe(down)">
                                      <p:cBhvr>
                                        <p:cTn id="44" dur="500"/>
                                        <p:tgtEl>
                                          <p:spTgt spid="69"/>
                                        </p:tgtEl>
                                      </p:cBhvr>
                                    </p:animEffect>
                                  </p:childTnLst>
                                </p:cTn>
                              </p:par>
                              <p:par>
                                <p:cTn id="45" presetID="22" presetClass="entr" presetSubtype="4" fill="hold"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down)">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4" grpId="0" bldLvl="0" animBg="1"/>
      <p:bldP spid="5" grpId="0"/>
      <p:bldP spid="6" grpId="0" bldLvl="0" animBg="1"/>
      <p:bldP spid="7" grpId="0" bldLvl="0" animBg="1"/>
      <p:bldP spid="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4034357" y="1794439"/>
            <a:ext cx="1061000" cy="1214343"/>
            <a:chOff x="5379142" y="2991066"/>
            <a:chExt cx="1414667" cy="1619124"/>
          </a:xfrm>
        </p:grpSpPr>
        <p:sp>
          <p:nvSpPr>
            <p:cNvPr id="3" name="Shape 1723"/>
            <p:cNvSpPr/>
            <p:nvPr/>
          </p:nvSpPr>
          <p:spPr>
            <a:xfrm rot="18900000">
              <a:off x="5379143"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sz="1800">
                <a:latin typeface="微软雅黑" panose="020B0503020204020204" pitchFamily="34" charset="-122"/>
                <a:ea typeface="微软雅黑" panose="020B0503020204020204" pitchFamily="34" charset="-122"/>
              </a:endParaRPr>
            </a:p>
          </p:txBody>
        </p:sp>
        <p:sp>
          <p:nvSpPr>
            <p:cNvPr id="4" name="Shape 1726"/>
            <p:cNvSpPr/>
            <p:nvPr/>
          </p:nvSpPr>
          <p:spPr>
            <a:xfrm rot="18900000">
              <a:off x="5379142"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sz="1800">
                <a:latin typeface="微软雅黑" panose="020B0503020204020204" pitchFamily="34" charset="-122"/>
                <a:ea typeface="微软雅黑" panose="020B0503020204020204" pitchFamily="34" charset="-122"/>
              </a:endParaRPr>
            </a:p>
          </p:txBody>
        </p:sp>
      </p:grpSp>
      <p:grpSp>
        <p:nvGrpSpPr>
          <p:cNvPr id="5" name="Group 12"/>
          <p:cNvGrpSpPr/>
          <p:nvPr/>
        </p:nvGrpSpPr>
        <p:grpSpPr>
          <a:xfrm>
            <a:off x="2672903" y="1950696"/>
            <a:ext cx="1061000" cy="1214343"/>
            <a:chOff x="3563871" y="3199409"/>
            <a:chExt cx="1414666" cy="1619124"/>
          </a:xfrm>
        </p:grpSpPr>
        <p:sp>
          <p:nvSpPr>
            <p:cNvPr id="6" name="Shape 1722"/>
            <p:cNvSpPr/>
            <p:nvPr/>
          </p:nvSpPr>
          <p:spPr>
            <a:xfrm rot="8100000">
              <a:off x="3563871" y="3403867"/>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sz="1800">
                <a:latin typeface="微软雅黑" panose="020B0503020204020204" pitchFamily="34" charset="-122"/>
                <a:ea typeface="微软雅黑" panose="020B0503020204020204" pitchFamily="34" charset="-122"/>
              </a:endParaRPr>
            </a:p>
          </p:txBody>
        </p:sp>
        <p:sp>
          <p:nvSpPr>
            <p:cNvPr id="7" name="Shape 1729"/>
            <p:cNvSpPr/>
            <p:nvPr/>
          </p:nvSpPr>
          <p:spPr>
            <a:xfrm rot="8100000">
              <a:off x="3563871"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sz="1800">
                <a:latin typeface="微软雅黑" panose="020B0503020204020204" pitchFamily="34" charset="-122"/>
                <a:ea typeface="微软雅黑" panose="020B0503020204020204" pitchFamily="34" charset="-122"/>
              </a:endParaRPr>
            </a:p>
          </p:txBody>
        </p:sp>
      </p:grpSp>
      <p:grpSp>
        <p:nvGrpSpPr>
          <p:cNvPr id="8" name="Group 11"/>
          <p:cNvGrpSpPr/>
          <p:nvPr/>
        </p:nvGrpSpPr>
        <p:grpSpPr>
          <a:xfrm>
            <a:off x="1307307" y="1794439"/>
            <a:ext cx="1061000" cy="1214343"/>
            <a:chOff x="1743076" y="2991066"/>
            <a:chExt cx="1414666" cy="1619124"/>
          </a:xfrm>
        </p:grpSpPr>
        <p:sp>
          <p:nvSpPr>
            <p:cNvPr id="9"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sz="1800">
                <a:latin typeface="微软雅黑" panose="020B0503020204020204" pitchFamily="34" charset="-122"/>
                <a:ea typeface="微软雅黑" panose="020B0503020204020204" pitchFamily="34" charset="-122"/>
              </a:endParaRPr>
            </a:p>
          </p:txBody>
        </p:sp>
        <p:sp>
          <p:nvSpPr>
            <p:cNvPr id="10" name="Shape 1732"/>
            <p:cNvSpPr/>
            <p:nvPr/>
          </p:nvSpPr>
          <p:spPr>
            <a:xfrm rot="18900000">
              <a:off x="1743076"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sz="1800">
                <a:latin typeface="微软雅黑" panose="020B0503020204020204" pitchFamily="34" charset="-122"/>
                <a:ea typeface="微软雅黑" panose="020B0503020204020204" pitchFamily="34" charset="-122"/>
              </a:endParaRPr>
            </a:p>
          </p:txBody>
        </p:sp>
      </p:grpSp>
      <p:grpSp>
        <p:nvGrpSpPr>
          <p:cNvPr id="11" name="Group 15"/>
          <p:cNvGrpSpPr/>
          <p:nvPr/>
        </p:nvGrpSpPr>
        <p:grpSpPr>
          <a:xfrm>
            <a:off x="5399953" y="1950696"/>
            <a:ext cx="1061000" cy="1214344"/>
            <a:chOff x="7199937" y="3199409"/>
            <a:chExt cx="1414666" cy="1619125"/>
          </a:xfrm>
        </p:grpSpPr>
        <p:sp>
          <p:nvSpPr>
            <p:cNvPr id="12" name="Shape 1724"/>
            <p:cNvSpPr/>
            <p:nvPr/>
          </p:nvSpPr>
          <p:spPr>
            <a:xfrm rot="8100000">
              <a:off x="7199937" y="3403868"/>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sz="1800">
                <a:latin typeface="微软雅黑" panose="020B0503020204020204" pitchFamily="34" charset="-122"/>
                <a:ea typeface="微软雅黑" panose="020B0503020204020204" pitchFamily="34" charset="-122"/>
              </a:endParaRPr>
            </a:p>
          </p:txBody>
        </p:sp>
        <p:sp>
          <p:nvSpPr>
            <p:cNvPr id="13" name="Shape 1735"/>
            <p:cNvSpPr/>
            <p:nvPr/>
          </p:nvSpPr>
          <p:spPr>
            <a:xfrm rot="8100000">
              <a:off x="7199937"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sz="1800">
                <a:latin typeface="微软雅黑" panose="020B0503020204020204" pitchFamily="34" charset="-122"/>
                <a:ea typeface="微软雅黑" panose="020B0503020204020204" pitchFamily="34" charset="-122"/>
              </a:endParaRPr>
            </a:p>
          </p:txBody>
        </p:sp>
      </p:grpSp>
      <p:grpSp>
        <p:nvGrpSpPr>
          <p:cNvPr id="14" name="Group 16"/>
          <p:cNvGrpSpPr/>
          <p:nvPr/>
        </p:nvGrpSpPr>
        <p:grpSpPr>
          <a:xfrm>
            <a:off x="6761407" y="1794439"/>
            <a:ext cx="1061000" cy="1214343"/>
            <a:chOff x="9015209" y="2991066"/>
            <a:chExt cx="1414666" cy="1619124"/>
          </a:xfrm>
        </p:grpSpPr>
        <p:sp>
          <p:nvSpPr>
            <p:cNvPr id="15"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sz="1800">
                <a:latin typeface="微软雅黑" panose="020B0503020204020204" pitchFamily="34" charset="-122"/>
                <a:ea typeface="微软雅黑" panose="020B0503020204020204" pitchFamily="34" charset="-122"/>
              </a:endParaRPr>
            </a:p>
          </p:txBody>
        </p:sp>
        <p:sp>
          <p:nvSpPr>
            <p:cNvPr id="16" name="Shape 1738"/>
            <p:cNvSpPr/>
            <p:nvPr/>
          </p:nvSpPr>
          <p:spPr>
            <a:xfrm rot="18900000">
              <a:off x="9015209"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sz="1800">
                <a:latin typeface="微软雅黑" panose="020B0503020204020204" pitchFamily="34" charset="-122"/>
                <a:ea typeface="微软雅黑" panose="020B0503020204020204" pitchFamily="34" charset="-122"/>
              </a:endParaRPr>
            </a:p>
          </p:txBody>
        </p:sp>
      </p:grpSp>
      <p:sp>
        <p:nvSpPr>
          <p:cNvPr id="17" name="Text Placeholder 4"/>
          <p:cNvSpPr txBox="1"/>
          <p:nvPr/>
        </p:nvSpPr>
        <p:spPr>
          <a:xfrm>
            <a:off x="1383750" y="2377869"/>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rPr>
              <a:t>对象</a:t>
            </a:r>
            <a:endPar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endParaRPr>
          </a:p>
          <a:p>
            <a:pPr marL="0" indent="0" algn="ctr">
              <a:buNone/>
            </a:pPr>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rPr>
              <a:t>选择</a:t>
            </a:r>
            <a:endPar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 Placeholder 4"/>
          <p:cNvSpPr txBox="1"/>
          <p:nvPr/>
        </p:nvSpPr>
        <p:spPr>
          <a:xfrm>
            <a:off x="2713990" y="1990090"/>
            <a:ext cx="1012825" cy="101028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800" b="1" dirty="0">
                <a:solidFill>
                  <a:srgbClr val="C00000"/>
                </a:solidFill>
                <a:latin typeface="微软雅黑" panose="020B0503020204020204" pitchFamily="34" charset="-122"/>
                <a:ea typeface="微软雅黑" panose="020B0503020204020204" pitchFamily="34" charset="-122"/>
              </a:rPr>
              <a:t>增量（长度</a:t>
            </a:r>
            <a:r>
              <a:rPr lang="en-US" altLang="zh-CN" sz="1800" b="1" dirty="0">
                <a:solidFill>
                  <a:srgbClr val="C00000"/>
                </a:solidFill>
                <a:latin typeface="微软雅黑" panose="020B0503020204020204" pitchFamily="34" charset="-122"/>
                <a:ea typeface="微软雅黑" panose="020B0503020204020204" pitchFamily="34" charset="-122"/>
              </a:rPr>
              <a:t>/</a:t>
            </a:r>
            <a:r>
              <a:rPr lang="zh-CN" altLang="en-US" sz="1800" b="1" dirty="0">
                <a:solidFill>
                  <a:srgbClr val="C00000"/>
                </a:solidFill>
                <a:latin typeface="微软雅黑" panose="020B0503020204020204" pitchFamily="34" charset="-122"/>
                <a:ea typeface="微软雅黑" panose="020B0503020204020204" pitchFamily="34" charset="-122"/>
              </a:rPr>
              <a:t>角度）</a:t>
            </a:r>
            <a:endParaRPr lang="zh-CN" altLang="en-US" sz="1800" b="1" dirty="0">
              <a:solidFill>
                <a:srgbClr val="C00000"/>
              </a:solidFill>
              <a:latin typeface="微软雅黑" panose="020B0503020204020204" pitchFamily="34" charset="-122"/>
              <a:ea typeface="微软雅黑" panose="020B0503020204020204" pitchFamily="34" charset="-122"/>
            </a:endParaRPr>
          </a:p>
        </p:txBody>
      </p:sp>
      <p:sp>
        <p:nvSpPr>
          <p:cNvPr id="19" name="Text Placeholder 4"/>
          <p:cNvSpPr txBox="1"/>
          <p:nvPr/>
        </p:nvSpPr>
        <p:spPr>
          <a:xfrm>
            <a:off x="4110265" y="2377869"/>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800" b="1" dirty="0">
                <a:solidFill>
                  <a:schemeClr val="tx1"/>
                </a:solidFill>
                <a:latin typeface="微软雅黑" panose="020B0503020204020204" pitchFamily="34" charset="-122"/>
                <a:ea typeface="微软雅黑" panose="020B0503020204020204" pitchFamily="34" charset="-122"/>
              </a:rPr>
              <a:t>百分数</a:t>
            </a:r>
            <a:endParaRPr lang="zh-CN" altLang="en-US" sz="1800" b="1" dirty="0">
              <a:solidFill>
                <a:schemeClr val="tx1"/>
              </a:solidFill>
              <a:latin typeface="微软雅黑" panose="020B0503020204020204" pitchFamily="34" charset="-122"/>
              <a:ea typeface="微软雅黑" panose="020B0503020204020204" pitchFamily="34" charset="-122"/>
            </a:endParaRPr>
          </a:p>
        </p:txBody>
      </p:sp>
      <p:sp>
        <p:nvSpPr>
          <p:cNvPr id="20" name="Text Placeholder 4"/>
          <p:cNvSpPr txBox="1"/>
          <p:nvPr/>
        </p:nvSpPr>
        <p:spPr>
          <a:xfrm>
            <a:off x="5473789" y="2377869"/>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800" b="1" dirty="0">
                <a:solidFill>
                  <a:srgbClr val="C00000"/>
                </a:solidFill>
                <a:latin typeface="微软雅黑" panose="020B0503020204020204" pitchFamily="34" charset="-122"/>
                <a:ea typeface="微软雅黑" panose="020B0503020204020204" pitchFamily="34" charset="-122"/>
              </a:rPr>
              <a:t>全部</a:t>
            </a:r>
            <a:endPar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 Placeholder 4"/>
          <p:cNvSpPr txBox="1"/>
          <p:nvPr/>
        </p:nvSpPr>
        <p:spPr>
          <a:xfrm>
            <a:off x="6837850" y="2377869"/>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rPr>
              <a:t>动态</a:t>
            </a:r>
            <a:endPar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Title 1"/>
          <p:cNvSpPr txBox="1"/>
          <p:nvPr/>
        </p:nvSpPr>
        <p:spPr>
          <a:xfrm>
            <a:off x="857885" y="200025"/>
            <a:ext cx="302450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3" name="文本框 22"/>
          <p:cNvSpPr txBox="1"/>
          <p:nvPr/>
        </p:nvSpPr>
        <p:spPr>
          <a:xfrm>
            <a:off x="819150" y="810260"/>
            <a:ext cx="7407910" cy="533400"/>
          </a:xfrm>
          <a:prstGeom prst="rect">
            <a:avLst/>
          </a:prstGeom>
          <a:noFill/>
          <a:ln w="28575" cmpd="dbl">
            <a:solidFill>
              <a:schemeClr val="accent1">
                <a:shade val="50000"/>
              </a:schemeClr>
            </a:solidFill>
            <a:prstDash val="sysDot"/>
          </a:ln>
        </p:spPr>
        <p:txBody>
          <a:bodyPr wrap="square" rtlCol="0" anchor="t">
            <a:spAutoFit/>
          </a:bodyPr>
          <a:p>
            <a:pPr algn="just">
              <a:lnSpc>
                <a:spcPct val="120000"/>
              </a:lnSpc>
              <a:buClrTx/>
              <a:buSzTx/>
              <a:buFontTx/>
            </a:pPr>
            <a:r>
              <a:rPr lang="zh-CN" altLang="en-US" sz="1200" dirty="0">
                <a:latin typeface="微软雅黑" panose="020B0503020204020204" pitchFamily="34" charset="-122"/>
                <a:ea typeface="微软雅黑" panose="020B0503020204020204" pitchFamily="34" charset="-122"/>
                <a:sym typeface="+mn-ea"/>
              </a:rPr>
              <a:t>命令：</a:t>
            </a:r>
            <a:r>
              <a:rPr sz="1200" dirty="0">
                <a:latin typeface="微软雅黑" panose="020B0503020204020204" pitchFamily="34" charset="-122"/>
                <a:ea typeface="微软雅黑" panose="020B0503020204020204" pitchFamily="34" charset="-122"/>
                <a:sym typeface="+mn-ea"/>
              </a:rPr>
              <a:t>Lengthen</a:t>
            </a:r>
            <a:r>
              <a:rPr sz="1200" dirty="0">
                <a:latin typeface="微软雅黑" panose="020B0503020204020204" pitchFamily="34" charset="-122"/>
                <a:ea typeface="微软雅黑" panose="020B0503020204020204" pitchFamily="34" charset="-122"/>
                <a:sym typeface="+mn-ea"/>
              </a:rPr>
              <a:t>↙</a:t>
            </a:r>
            <a:endParaRPr lang="en-US"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lang="en-US" sz="1200" dirty="0">
                <a:latin typeface="微软雅黑" panose="020B0503020204020204" pitchFamily="34" charset="-122"/>
                <a:ea typeface="微软雅黑" panose="020B0503020204020204" pitchFamily="34" charset="-122"/>
                <a:sym typeface="+mn-ea"/>
              </a:rPr>
              <a:t>选择对象或 [增量(DE)/百分数(P)/全部(T)/动态(DY)]: 选择一个对象或输入选项</a:t>
            </a:r>
            <a:endParaRPr lang="en-US" sz="1200" dirty="0">
              <a:latin typeface="微软雅黑" panose="020B0503020204020204" pitchFamily="34" charset="-122"/>
              <a:ea typeface="微软雅黑" panose="020B0503020204020204" pitchFamily="34" charset="-122"/>
              <a:sym typeface="+mn-ea"/>
            </a:endParaRPr>
          </a:p>
        </p:txBody>
      </p:sp>
      <p:grpSp>
        <p:nvGrpSpPr>
          <p:cNvPr id="26" name="组合 25"/>
          <p:cNvGrpSpPr/>
          <p:nvPr/>
        </p:nvGrpSpPr>
        <p:grpSpPr>
          <a:xfrm>
            <a:off x="1424940" y="3315335"/>
            <a:ext cx="2835910" cy="1687195"/>
            <a:chOff x="662" y="5221"/>
            <a:chExt cx="4466" cy="2657"/>
          </a:xfrm>
        </p:grpSpPr>
        <p:pic>
          <p:nvPicPr>
            <p:cNvPr id="24" name="图片 67"/>
            <p:cNvPicPr>
              <a:picLocks noChangeAspect="1" noChangeArrowheads="1"/>
            </p:cNvPicPr>
            <p:nvPr/>
          </p:nvPicPr>
          <p:blipFill>
            <a:blip r:embed="rId1">
              <a:lum bright="-30000" contrast="48000"/>
              <a:extLst>
                <a:ext uri="{28A0092B-C50C-407E-A947-70E740481C1C}">
                  <a14:useLocalDpi xmlns:a14="http://schemas.microsoft.com/office/drawing/2010/main" val="0"/>
                </a:ext>
              </a:extLst>
            </a:blip>
            <a:srcRect/>
            <a:stretch>
              <a:fillRect/>
            </a:stretch>
          </p:blipFill>
          <p:spPr>
            <a:xfrm>
              <a:off x="662" y="5221"/>
              <a:ext cx="4466" cy="1309"/>
            </a:xfrm>
            <a:prstGeom prst="rect">
              <a:avLst/>
            </a:prstGeom>
            <a:noFill/>
            <a:ln>
              <a:noFill/>
            </a:ln>
          </p:spPr>
        </p:pic>
        <p:pic>
          <p:nvPicPr>
            <p:cNvPr id="66" name="图片 66"/>
            <p:cNvPicPr>
              <a:picLocks noChangeAspect="1" noChangeArrowheads="1"/>
            </p:cNvPicPr>
            <p:nvPr/>
          </p:nvPicPr>
          <p:blipFill>
            <a:blip r:embed="rId2">
              <a:lum bright="-24000" contrast="42000"/>
              <a:extLst>
                <a:ext uri="{28A0092B-C50C-407E-A947-70E740481C1C}">
                  <a14:useLocalDpi xmlns:a14="http://schemas.microsoft.com/office/drawing/2010/main" val="0"/>
                </a:ext>
              </a:extLst>
            </a:blip>
            <a:srcRect/>
            <a:stretch>
              <a:fillRect/>
            </a:stretch>
          </p:blipFill>
          <p:spPr>
            <a:xfrm>
              <a:off x="662" y="6530"/>
              <a:ext cx="4466" cy="1348"/>
            </a:xfrm>
            <a:prstGeom prst="rect">
              <a:avLst/>
            </a:prstGeom>
            <a:noFill/>
            <a:ln>
              <a:noFill/>
            </a:ln>
          </p:spPr>
        </p:pic>
      </p:grpSp>
      <p:grpSp>
        <p:nvGrpSpPr>
          <p:cNvPr id="25" name="组合 24"/>
          <p:cNvGrpSpPr/>
          <p:nvPr/>
        </p:nvGrpSpPr>
        <p:grpSpPr>
          <a:xfrm>
            <a:off x="4804410" y="3315335"/>
            <a:ext cx="2905760" cy="1686560"/>
            <a:chOff x="5193" y="5221"/>
            <a:chExt cx="4576" cy="2656"/>
          </a:xfrm>
        </p:grpSpPr>
        <p:pic>
          <p:nvPicPr>
            <p:cNvPr id="65" name="图片 65"/>
            <p:cNvPicPr>
              <a:picLocks noChangeAspect="1" noChangeArrowheads="1"/>
            </p:cNvPicPr>
            <p:nvPr/>
          </p:nvPicPr>
          <p:blipFill>
            <a:blip r:embed="rId3">
              <a:lum bright="-30000" contrast="60000"/>
              <a:extLst>
                <a:ext uri="{28A0092B-C50C-407E-A947-70E740481C1C}">
                  <a14:useLocalDpi xmlns:a14="http://schemas.microsoft.com/office/drawing/2010/main" val="0"/>
                </a:ext>
              </a:extLst>
            </a:blip>
            <a:srcRect/>
            <a:stretch>
              <a:fillRect/>
            </a:stretch>
          </p:blipFill>
          <p:spPr>
            <a:xfrm>
              <a:off x="5193" y="5221"/>
              <a:ext cx="4576" cy="1148"/>
            </a:xfrm>
            <a:prstGeom prst="rect">
              <a:avLst/>
            </a:prstGeom>
            <a:noFill/>
            <a:ln>
              <a:noFill/>
            </a:ln>
          </p:spPr>
        </p:pic>
        <p:pic>
          <p:nvPicPr>
            <p:cNvPr id="118" name="图片 118"/>
            <p:cNvPicPr>
              <a:picLocks noChangeAspect="1" noChangeArrowheads="1"/>
            </p:cNvPicPr>
            <p:nvPr/>
          </p:nvPicPr>
          <p:blipFill>
            <a:blip r:embed="rId4">
              <a:lum bright="-30000" contrast="60000"/>
              <a:extLst>
                <a:ext uri="{28A0092B-C50C-407E-A947-70E740481C1C}">
                  <a14:useLocalDpi xmlns:a14="http://schemas.microsoft.com/office/drawing/2010/main" val="0"/>
                </a:ext>
              </a:extLst>
            </a:blip>
            <a:srcRect/>
            <a:stretch>
              <a:fillRect/>
            </a:stretch>
          </p:blipFill>
          <p:spPr>
            <a:xfrm>
              <a:off x="5194" y="6369"/>
              <a:ext cx="4575" cy="1509"/>
            </a:xfrm>
            <a:prstGeom prst="rect">
              <a:avLst/>
            </a:prstGeom>
            <a:noFill/>
            <a:ln>
              <a:noFill/>
            </a:ln>
          </p:spPr>
        </p:pic>
      </p:grpSp>
      <p:grpSp>
        <p:nvGrpSpPr>
          <p:cNvPr id="22" name="组合 21"/>
          <p:cNvGrpSpPr/>
          <p:nvPr/>
        </p:nvGrpSpPr>
        <p:grpSpPr>
          <a:xfrm>
            <a:off x="1460500" y="3315335"/>
            <a:ext cx="2835910" cy="1687195"/>
            <a:chOff x="662" y="5221"/>
            <a:chExt cx="4466" cy="2657"/>
          </a:xfrm>
        </p:grpSpPr>
        <p:pic>
          <p:nvPicPr>
            <p:cNvPr id="27" name="图片 67"/>
            <p:cNvPicPr>
              <a:picLocks noChangeAspect="1" noChangeArrowheads="1"/>
            </p:cNvPicPr>
            <p:nvPr/>
          </p:nvPicPr>
          <p:blipFill>
            <a:blip r:embed="rId1">
              <a:lum bright="-30000" contrast="48000"/>
              <a:extLst>
                <a:ext uri="{28A0092B-C50C-407E-A947-70E740481C1C}">
                  <a14:useLocalDpi xmlns:a14="http://schemas.microsoft.com/office/drawing/2010/main" val="0"/>
                </a:ext>
              </a:extLst>
            </a:blip>
            <a:srcRect/>
            <a:stretch>
              <a:fillRect/>
            </a:stretch>
          </p:blipFill>
          <p:spPr>
            <a:xfrm>
              <a:off x="662" y="5221"/>
              <a:ext cx="4466" cy="1309"/>
            </a:xfrm>
            <a:prstGeom prst="rect">
              <a:avLst/>
            </a:prstGeom>
            <a:noFill/>
            <a:ln>
              <a:noFill/>
            </a:ln>
          </p:spPr>
        </p:pic>
        <p:pic>
          <p:nvPicPr>
            <p:cNvPr id="29" name="图片 66"/>
            <p:cNvPicPr>
              <a:picLocks noChangeAspect="1" noChangeArrowheads="1"/>
            </p:cNvPicPr>
            <p:nvPr/>
          </p:nvPicPr>
          <p:blipFill>
            <a:blip r:embed="rId2">
              <a:lum bright="-24000" contrast="42000"/>
              <a:extLst>
                <a:ext uri="{28A0092B-C50C-407E-A947-70E740481C1C}">
                  <a14:useLocalDpi xmlns:a14="http://schemas.microsoft.com/office/drawing/2010/main" val="0"/>
                </a:ext>
              </a:extLst>
            </a:blip>
            <a:srcRect/>
            <a:stretch>
              <a:fillRect/>
            </a:stretch>
          </p:blipFill>
          <p:spPr>
            <a:xfrm>
              <a:off x="662" y="6530"/>
              <a:ext cx="4466" cy="1348"/>
            </a:xfrm>
            <a:prstGeom prst="rect">
              <a:avLst/>
            </a:prstGeom>
            <a:noFill/>
            <a:ln>
              <a:noFill/>
            </a:ln>
          </p:spPr>
        </p:pic>
      </p:grpSp>
      <p:grpSp>
        <p:nvGrpSpPr>
          <p:cNvPr id="30" name="组合 29"/>
          <p:cNvGrpSpPr/>
          <p:nvPr/>
        </p:nvGrpSpPr>
        <p:grpSpPr>
          <a:xfrm>
            <a:off x="4839970" y="3315335"/>
            <a:ext cx="2905760" cy="1686560"/>
            <a:chOff x="5193" y="5221"/>
            <a:chExt cx="4576" cy="2656"/>
          </a:xfrm>
        </p:grpSpPr>
        <p:pic>
          <p:nvPicPr>
            <p:cNvPr id="31" name="图片 65"/>
            <p:cNvPicPr>
              <a:picLocks noChangeAspect="1" noChangeArrowheads="1"/>
            </p:cNvPicPr>
            <p:nvPr/>
          </p:nvPicPr>
          <p:blipFill>
            <a:blip r:embed="rId3">
              <a:lum bright="-30000" contrast="60000"/>
              <a:extLst>
                <a:ext uri="{28A0092B-C50C-407E-A947-70E740481C1C}">
                  <a14:useLocalDpi xmlns:a14="http://schemas.microsoft.com/office/drawing/2010/main" val="0"/>
                </a:ext>
              </a:extLst>
            </a:blip>
            <a:srcRect/>
            <a:stretch>
              <a:fillRect/>
            </a:stretch>
          </p:blipFill>
          <p:spPr>
            <a:xfrm>
              <a:off x="5193" y="5221"/>
              <a:ext cx="4576" cy="1148"/>
            </a:xfrm>
            <a:prstGeom prst="rect">
              <a:avLst/>
            </a:prstGeom>
            <a:noFill/>
            <a:ln>
              <a:noFill/>
            </a:ln>
          </p:spPr>
        </p:pic>
        <p:pic>
          <p:nvPicPr>
            <p:cNvPr id="32" name="图片 118"/>
            <p:cNvPicPr>
              <a:picLocks noChangeAspect="1" noChangeArrowheads="1"/>
            </p:cNvPicPr>
            <p:nvPr/>
          </p:nvPicPr>
          <p:blipFill>
            <a:blip r:embed="rId4">
              <a:lum bright="-30000" contrast="60000"/>
              <a:extLst>
                <a:ext uri="{28A0092B-C50C-407E-A947-70E740481C1C}">
                  <a14:useLocalDpi xmlns:a14="http://schemas.microsoft.com/office/drawing/2010/main" val="0"/>
                </a:ext>
              </a:extLst>
            </a:blip>
            <a:srcRect/>
            <a:stretch>
              <a:fillRect/>
            </a:stretch>
          </p:blipFill>
          <p:spPr>
            <a:xfrm>
              <a:off x="5194" y="6369"/>
              <a:ext cx="4575" cy="1509"/>
            </a:xfrm>
            <a:prstGeom prst="rect">
              <a:avLst/>
            </a:prstGeom>
            <a:noFill/>
            <a:ln>
              <a:noFill/>
            </a:ln>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left)">
                                      <p:cBhvr>
                                        <p:cTn id="14" dur="500"/>
                                        <p:tgtEl>
                                          <p:spTgt spid="23"/>
                                        </p:tgtEl>
                                      </p:cBhvr>
                                    </p:animEffect>
                                  </p:childTnLst>
                                </p:cTn>
                              </p:par>
                            </p:childTnLst>
                          </p:cTn>
                        </p:par>
                        <p:par>
                          <p:cTn id="15" fill="hold">
                            <p:stCondLst>
                              <p:cond delay="649"/>
                            </p:stCondLst>
                            <p:childTnLst>
                              <p:par>
                                <p:cTn id="16" presetID="9"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dissolv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xEl>
                                              <p:pRg st="0" end="0"/>
                                            </p:txEl>
                                          </p:spTgt>
                                        </p:tgtEl>
                                        <p:attrNameLst>
                                          <p:attrName>style.visibility</p:attrName>
                                        </p:attrNameLst>
                                      </p:cBhvr>
                                      <p:to>
                                        <p:strVal val="visible"/>
                                      </p:to>
                                    </p:set>
                                    <p:animEffect transition="in" filter="fade">
                                      <p:cBhvr>
                                        <p:cTn id="21" dur="500"/>
                                        <p:tgtEl>
                                          <p:spTgt spid="17">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7">
                                            <p:txEl>
                                              <p:pRg st="1" end="1"/>
                                            </p:txEl>
                                          </p:spTgt>
                                        </p:tgtEl>
                                        <p:attrNameLst>
                                          <p:attrName>style.visibility</p:attrName>
                                        </p:attrNameLst>
                                      </p:cBhvr>
                                      <p:to>
                                        <p:strVal val="visible"/>
                                      </p:to>
                                    </p:set>
                                    <p:animEffect transition="in" filter="fade">
                                      <p:cBhvr>
                                        <p:cTn id="26" dur="500"/>
                                        <p:tgtEl>
                                          <p:spTgt spid="17">
                                            <p:txEl>
                                              <p:pRg st="1" end="1"/>
                                            </p:txEl>
                                          </p:spTgt>
                                        </p:tgtEl>
                                      </p:cBhvr>
                                    </p:animEffect>
                                  </p:childTnLst>
                                </p:cTn>
                              </p:par>
                            </p:childTnLst>
                          </p:cTn>
                        </p:par>
                        <p:par>
                          <p:cTn id="27" fill="hold">
                            <p:stCondLst>
                              <p:cond delay="500"/>
                            </p:stCondLst>
                            <p:childTnLst>
                              <p:par>
                                <p:cTn id="28" presetID="9"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dissolve">
                                      <p:cBhvr>
                                        <p:cTn id="30" dur="500"/>
                                        <p:tgtEl>
                                          <p:spTgt spid="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childTnLst>
                          </p:cTn>
                        </p:par>
                        <p:par>
                          <p:cTn id="34" fill="hold">
                            <p:stCondLst>
                              <p:cond delay="1000"/>
                            </p:stCondLst>
                            <p:childTnLst>
                              <p:par>
                                <p:cTn id="35" presetID="9"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dissolve">
                                      <p:cBhvr>
                                        <p:cTn id="37" dur="500"/>
                                        <p:tgtEl>
                                          <p:spTgt spid="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xEl>
                                              <p:pRg st="0" end="0"/>
                                            </p:txEl>
                                          </p:spTgt>
                                        </p:tgtEl>
                                        <p:attrNameLst>
                                          <p:attrName>style.visibility</p:attrName>
                                        </p:attrNameLst>
                                      </p:cBhvr>
                                      <p:to>
                                        <p:strVal val="visible"/>
                                      </p:to>
                                    </p:set>
                                    <p:animEffect transition="in" filter="fade">
                                      <p:cBhvr>
                                        <p:cTn id="40" dur="500"/>
                                        <p:tgtEl>
                                          <p:spTgt spid="19">
                                            <p:txEl>
                                              <p:pRg st="0" end="0"/>
                                            </p:txEl>
                                          </p:spTgt>
                                        </p:tgtEl>
                                      </p:cBhvr>
                                    </p:animEffect>
                                  </p:childTnLst>
                                </p:cTn>
                              </p:par>
                            </p:childTnLst>
                          </p:cTn>
                        </p:par>
                        <p:par>
                          <p:cTn id="41" fill="hold">
                            <p:stCondLst>
                              <p:cond delay="1500"/>
                            </p:stCondLst>
                            <p:childTnLst>
                              <p:par>
                                <p:cTn id="42" presetID="9" presetClass="entr" presetSubtype="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dissolve">
                                      <p:cBhvr>
                                        <p:cTn id="44" dur="500"/>
                                        <p:tgtEl>
                                          <p:spTgt spid="1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0">
                                            <p:txEl>
                                              <p:pRg st="0" end="0"/>
                                            </p:txEl>
                                          </p:spTgt>
                                        </p:tgtEl>
                                        <p:attrNameLst>
                                          <p:attrName>style.visibility</p:attrName>
                                        </p:attrNameLst>
                                      </p:cBhvr>
                                      <p:to>
                                        <p:strVal val="visible"/>
                                      </p:to>
                                    </p:set>
                                    <p:animEffect transition="in" filter="fade">
                                      <p:cBhvr>
                                        <p:cTn id="47" dur="500"/>
                                        <p:tgtEl>
                                          <p:spTgt spid="20">
                                            <p:txEl>
                                              <p:pRg st="0" end="0"/>
                                            </p:txEl>
                                          </p:spTgt>
                                        </p:tgtEl>
                                      </p:cBhvr>
                                    </p:animEffect>
                                  </p:childTnLst>
                                </p:cTn>
                              </p:par>
                            </p:childTnLst>
                          </p:cTn>
                        </p:par>
                        <p:par>
                          <p:cTn id="48" fill="hold">
                            <p:stCondLst>
                              <p:cond delay="2000"/>
                            </p:stCondLst>
                            <p:childTnLst>
                              <p:par>
                                <p:cTn id="49" presetID="9" presetClass="entr" presetSubtype="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dissolve">
                                      <p:cBhvr>
                                        <p:cTn id="51" dur="500"/>
                                        <p:tgtEl>
                                          <p:spTgt spid="1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1">
                                            <p:txEl>
                                              <p:pRg st="0" end="0"/>
                                            </p:txEl>
                                          </p:spTgt>
                                        </p:tgtEl>
                                        <p:attrNameLst>
                                          <p:attrName>style.visibility</p:attrName>
                                        </p:attrNameLst>
                                      </p:cBhvr>
                                      <p:to>
                                        <p:strVal val="visible"/>
                                      </p:to>
                                    </p:set>
                                    <p:animEffect transition="in" filter="fade">
                                      <p:cBhvr>
                                        <p:cTn id="54" dur="500"/>
                                        <p:tgtEl>
                                          <p:spTgt spid="21">
                                            <p:txEl>
                                              <p:pRg st="0" end="0"/>
                                            </p:txEl>
                                          </p:spTgt>
                                        </p:tgtEl>
                                      </p:cBhvr>
                                    </p:animEffect>
                                  </p:childTnLst>
                                </p:cTn>
                              </p:par>
                              <p:par>
                                <p:cTn id="55" presetID="4" presetClass="entr" presetSubtype="16"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ox(in)">
                                      <p:cBhvr>
                                        <p:cTn id="57" dur="2000"/>
                                        <p:tgtEl>
                                          <p:spTgt spid="22"/>
                                        </p:tgtEl>
                                      </p:cBhvr>
                                    </p:animEffect>
                                  </p:childTnLst>
                                </p:cTn>
                              </p:par>
                              <p:par>
                                <p:cTn id="58" presetID="4" presetClass="entr" presetSubtype="16" fill="hold"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box(in)">
                                      <p:cBhvr>
                                        <p:cTn id="60"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8" grpId="0"/>
      <p:bldP spid="2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3114597" y="772815"/>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000" b="1" dirty="0">
                <a:latin typeface="微软雅黑" panose="020B0503020204020204" pitchFamily="34" charset="-122"/>
                <a:ea typeface="微软雅黑" panose="020B0503020204020204" pitchFamily="34" charset="-122"/>
              </a:rPr>
              <a:t>三、倒角操作</a:t>
            </a:r>
            <a:endParaRPr lang="zh-CN" altLang="en-US" sz="2000" b="1" dirty="0">
              <a:latin typeface="微软雅黑" panose="020B0503020204020204" pitchFamily="34" charset="-122"/>
              <a:ea typeface="微软雅黑" panose="020B0503020204020204" pitchFamily="34" charset="-122"/>
            </a:endParaRPr>
          </a:p>
        </p:txBody>
      </p:sp>
      <p:sp>
        <p:nvSpPr>
          <p:cNvPr id="4" name="圆角矩形 3"/>
          <p:cNvSpPr/>
          <p:nvPr/>
        </p:nvSpPr>
        <p:spPr>
          <a:xfrm>
            <a:off x="899160" y="1479550"/>
            <a:ext cx="7345680" cy="118554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38"/>
          <p:cNvSpPr txBox="1"/>
          <p:nvPr/>
        </p:nvSpPr>
        <p:spPr>
          <a:xfrm>
            <a:off x="1196625" y="1494170"/>
            <a:ext cx="6750750" cy="996315"/>
          </a:xfrm>
          <a:prstGeom prst="rect">
            <a:avLst/>
          </a:prstGeom>
          <a:noFill/>
        </p:spPr>
        <p:txBody>
          <a:bodyPr wrap="square" lIns="0" tIns="0" rIns="0" bIns="0" rtlCol="0">
            <a:spAutoFit/>
          </a:bodyPr>
          <a:p>
            <a:pPr algn="just">
              <a:lnSpc>
                <a:spcPct val="120000"/>
              </a:lnSpc>
            </a:pPr>
            <a:r>
              <a:rPr lang="en-US" dirty="0">
                <a:latin typeface="微软雅黑" panose="020B0503020204020204" pitchFamily="34" charset="-122"/>
                <a:ea typeface="微软雅黑" panose="020B0503020204020204" pitchFamily="34" charset="-122"/>
              </a:rPr>
              <a:t>       </a:t>
            </a:r>
            <a:r>
              <a:rPr dirty="0">
                <a:latin typeface="微软雅黑" panose="020B0503020204020204" pitchFamily="34" charset="-122"/>
                <a:ea typeface="微软雅黑" panose="020B0503020204020204" pitchFamily="34" charset="-122"/>
              </a:rPr>
              <a:t>在绘制工程图纸时，使用Chamfer定义一个倾斜面，可以避免出现尖锐的角。在AutoCAD 2018中，可以进行倒角操作的对象包括直线、多段线、参照线和射线。</a:t>
            </a:r>
            <a:endParaRPr dirty="0">
              <a:latin typeface="微软雅黑" panose="020B0503020204020204" pitchFamily="34" charset="-122"/>
              <a:ea typeface="微软雅黑" panose="020B0503020204020204" pitchFamily="34" charset="-122"/>
            </a:endParaRPr>
          </a:p>
        </p:txBody>
      </p:sp>
      <p:sp>
        <p:nvSpPr>
          <p:cNvPr id="6" name="矩形 93"/>
          <p:cNvSpPr/>
          <p:nvPr/>
        </p:nvSpPr>
        <p:spPr>
          <a:xfrm>
            <a:off x="861492" y="143473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93"/>
          <p:cNvSpPr/>
          <p:nvPr/>
        </p:nvSpPr>
        <p:spPr>
          <a:xfrm rot="10800000">
            <a:off x="8021236" y="242740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899160" y="3004820"/>
            <a:ext cx="3955415" cy="1753235"/>
          </a:xfrm>
          <a:prstGeom prst="rect">
            <a:avLst/>
          </a:prstGeom>
          <a:noFill/>
          <a:ln w="19050">
            <a:solidFill>
              <a:srgbClr val="005DA2"/>
            </a:solidFill>
          </a:ln>
        </p:spPr>
        <p:txBody>
          <a:bodyPr wrap="square" rtlCol="0">
            <a:spAutoFit/>
          </a:bodyPr>
          <a:p>
            <a:r>
              <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启动：</a:t>
            </a:r>
            <a:endPar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功能区:默认 标签  → 修改面板 → </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倒角和圆角下拉式按钮下拉式  → </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倒角</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菜单:修改(M)  → 倒角(C)</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工具栏:修改→</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26" name="图片 12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1792605" y="3899535"/>
            <a:ext cx="260985" cy="253365"/>
          </a:xfrm>
          <a:prstGeom prst="rect">
            <a:avLst/>
          </a:prstGeom>
          <a:noFill/>
          <a:ln>
            <a:noFill/>
          </a:ln>
        </p:spPr>
      </p:pic>
      <p:pic>
        <p:nvPicPr>
          <p:cNvPr id="3" name="图片 12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2708910" y="4385310"/>
            <a:ext cx="260985" cy="253365"/>
          </a:xfrm>
          <a:prstGeom prst="rect">
            <a:avLst/>
          </a:prstGeom>
          <a:noFill/>
          <a:ln>
            <a:noFill/>
          </a:ln>
        </p:spPr>
      </p:pic>
      <p:pic>
        <p:nvPicPr>
          <p:cNvPr id="2" name="Picture 123"/>
          <p:cNvPicPr>
            <a:picLocks noChangeAspect="1"/>
          </p:cNvPicPr>
          <p:nvPr/>
        </p:nvPicPr>
        <p:blipFill>
          <a:blip r:embed="rId2"/>
          <a:stretch>
            <a:fillRect/>
          </a:stretch>
        </p:blipFill>
        <p:spPr>
          <a:xfrm>
            <a:off x="5160010" y="3004820"/>
            <a:ext cx="3084830" cy="1738630"/>
          </a:xfrm>
          <a:prstGeom prst="rect">
            <a:avLst/>
          </a:prstGeom>
          <a:noFill/>
          <a:ln w="0">
            <a:solidFill>
              <a:schemeClr val="accent1"/>
            </a:solidFill>
            <a:prstDash val="sysDash"/>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149"/>
                            </p:stCondLst>
                            <p:childTnLst>
                              <p:par>
                                <p:cTn id="17" presetID="53" presetClass="entr" presetSubtype="52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anim calcmode="lin" valueType="num">
                                      <p:cBhvr>
                                        <p:cTn id="22" dur="500" fill="hold"/>
                                        <p:tgtEl>
                                          <p:spTgt spid="6"/>
                                        </p:tgtEl>
                                        <p:attrNameLst>
                                          <p:attrName>ppt_x</p:attrName>
                                        </p:attrNameLst>
                                      </p:cBhvr>
                                      <p:tavLst>
                                        <p:tav tm="0">
                                          <p:val>
                                            <p:fltVal val="0.5"/>
                                          </p:val>
                                        </p:tav>
                                        <p:tav tm="100000">
                                          <p:val>
                                            <p:strVal val="#ppt_x"/>
                                          </p:val>
                                        </p:tav>
                                      </p:tavLst>
                                    </p:anim>
                                    <p:anim calcmode="lin" valueType="num">
                                      <p:cBhvr>
                                        <p:cTn id="23" dur="500" fill="hold"/>
                                        <p:tgtEl>
                                          <p:spTgt spid="6"/>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fltVal val="0.5"/>
                                          </p:val>
                                        </p:tav>
                                        <p:tav tm="100000">
                                          <p:val>
                                            <p:strVal val="#ppt_y"/>
                                          </p:val>
                                        </p:tav>
                                      </p:tavLst>
                                    </p:anim>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childTnLst>
                          </p:cTn>
                        </p:par>
                        <p:par>
                          <p:cTn id="35" fill="hold">
                            <p:stCondLst>
                              <p:cond delay="2149"/>
                            </p:stCondLst>
                            <p:childTnLst>
                              <p:par>
                                <p:cTn id="36" presetID="22" presetClass="entr" presetSubtype="1"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par>
                                <p:cTn id="42" presetID="22" presetClass="entr" presetSubtype="4" fill="hold" nodeType="withEffect">
                                  <p:stCondLst>
                                    <p:cond delay="0"/>
                                  </p:stCondLst>
                                  <p:childTnLst>
                                    <p:set>
                                      <p:cBhvr>
                                        <p:cTn id="43" dur="1" fill="hold">
                                          <p:stCondLst>
                                            <p:cond delay="0"/>
                                          </p:stCondLst>
                                        </p:cTn>
                                        <p:tgtEl>
                                          <p:spTgt spid="126"/>
                                        </p:tgtEl>
                                        <p:attrNameLst>
                                          <p:attrName>style.visibility</p:attrName>
                                        </p:attrNameLst>
                                      </p:cBhvr>
                                      <p:to>
                                        <p:strVal val="visible"/>
                                      </p:to>
                                    </p:set>
                                    <p:animEffect transition="in" filter="wipe(down)">
                                      <p:cBhvr>
                                        <p:cTn id="44" dur="500"/>
                                        <p:tgtEl>
                                          <p:spTgt spid="126"/>
                                        </p:tgtEl>
                                      </p:cBhvr>
                                    </p:animEffect>
                                  </p:childTnLst>
                                </p:cTn>
                              </p:par>
                              <p:par>
                                <p:cTn id="45" presetID="22" presetClass="entr" presetSubtype="4" fill="hold" nodeType="with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down)">
                                      <p:cBhvr>
                                        <p:cTn id="47" dur="500"/>
                                        <p:tgtEl>
                                          <p:spTgt spid="3"/>
                                        </p:tgtEl>
                                      </p:cBhvr>
                                    </p:animEffect>
                                  </p:childTnLst>
                                </p:cTn>
                              </p:par>
                              <p:par>
                                <p:cTn id="48" presetID="22" presetClass="entr" presetSubtype="4" fill="hold" nodeType="with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ipe(down)">
                                      <p:cBhvr>
                                        <p:cTn id="5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4" grpId="0" bldLvl="0" animBg="1"/>
      <p:bldP spid="5" grpId="0"/>
      <p:bldP spid="6" grpId="0" bldLvl="0" animBg="1"/>
      <p:bldP spid="7" grpId="0" bldLvl="0" animBg="1"/>
      <p:bldP spid="8"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Shape 1787"/>
          <p:cNvSpPr/>
          <p:nvPr/>
        </p:nvSpPr>
        <p:spPr>
          <a:xfrm>
            <a:off x="4579736" y="1382139"/>
            <a:ext cx="1" cy="1022660"/>
          </a:xfrm>
          <a:prstGeom prst="line">
            <a:avLst/>
          </a:prstGeom>
          <a:ln w="12700">
            <a:solidFill>
              <a:srgbClr val="A6AAA9"/>
            </a:solidFill>
            <a:miter lim="400000"/>
          </a:ln>
        </p:spPr>
        <p:txBody>
          <a:bodyPr lIns="0" tIns="0" rIns="0" bIns="0"/>
          <a:p>
            <a:pPr defTabSz="171450">
              <a:defRPr sz="1200">
                <a:solidFill>
                  <a:srgbClr val="000000"/>
                </a:solidFill>
                <a:latin typeface="Helvetica"/>
                <a:ea typeface="Helvetica"/>
                <a:cs typeface="Helvetica"/>
                <a:sym typeface="Helvetica"/>
              </a:defRPr>
            </a:pPr>
            <a:endParaRPr sz="500"/>
          </a:p>
        </p:txBody>
      </p:sp>
      <p:sp>
        <p:nvSpPr>
          <p:cNvPr id="2" name="Shape 1787"/>
          <p:cNvSpPr/>
          <p:nvPr/>
        </p:nvSpPr>
        <p:spPr>
          <a:xfrm>
            <a:off x="4596246" y="2331464"/>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 name="Shape 1785"/>
          <p:cNvSpPr/>
          <p:nvPr/>
        </p:nvSpPr>
        <p:spPr>
          <a:xfrm>
            <a:off x="4596246" y="2331465"/>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4" name="Shape 1786"/>
          <p:cNvSpPr/>
          <p:nvPr/>
        </p:nvSpPr>
        <p:spPr>
          <a:xfrm>
            <a:off x="3041650" y="1438910"/>
            <a:ext cx="3120390" cy="191008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5" name="Shape 1788"/>
          <p:cNvSpPr/>
          <p:nvPr/>
        </p:nvSpPr>
        <p:spPr>
          <a:xfrm flipH="1">
            <a:off x="3041650" y="1438910"/>
            <a:ext cx="2922905" cy="1904365"/>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6" name="Shape 1789"/>
          <p:cNvSpPr/>
          <p:nvPr/>
        </p:nvSpPr>
        <p:spPr>
          <a:xfrm flipH="1">
            <a:off x="1486914" y="2331464"/>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7" name="Shape 1794"/>
          <p:cNvSpPr/>
          <p:nvPr/>
        </p:nvSpPr>
        <p:spPr>
          <a:xfrm>
            <a:off x="786436" y="3162310"/>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600"/>
          </a:p>
        </p:txBody>
      </p:sp>
      <p:sp>
        <p:nvSpPr>
          <p:cNvPr id="8" name="Shape 1796"/>
          <p:cNvSpPr/>
          <p:nvPr/>
        </p:nvSpPr>
        <p:spPr>
          <a:xfrm>
            <a:off x="2333322" y="3162310"/>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600"/>
          </a:p>
        </p:txBody>
      </p:sp>
      <p:sp>
        <p:nvSpPr>
          <p:cNvPr id="9" name="Shape 1798"/>
          <p:cNvSpPr/>
          <p:nvPr/>
        </p:nvSpPr>
        <p:spPr>
          <a:xfrm>
            <a:off x="3869332" y="3162310"/>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600"/>
          </a:p>
        </p:txBody>
      </p:sp>
      <p:sp>
        <p:nvSpPr>
          <p:cNvPr id="10" name="Shape 1800"/>
          <p:cNvSpPr/>
          <p:nvPr/>
        </p:nvSpPr>
        <p:spPr>
          <a:xfrm>
            <a:off x="5385871" y="3162310"/>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600"/>
          </a:p>
        </p:txBody>
      </p:sp>
      <p:sp>
        <p:nvSpPr>
          <p:cNvPr id="11" name="Shape 1802"/>
          <p:cNvSpPr/>
          <p:nvPr/>
        </p:nvSpPr>
        <p:spPr>
          <a:xfrm>
            <a:off x="6920708" y="3162310"/>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600"/>
          </a:p>
        </p:txBody>
      </p:sp>
      <p:sp>
        <p:nvSpPr>
          <p:cNvPr id="14" name="Shape 1790"/>
          <p:cNvSpPr/>
          <p:nvPr/>
        </p:nvSpPr>
        <p:spPr>
          <a:xfrm>
            <a:off x="4144645" y="1918335"/>
            <a:ext cx="893445" cy="89344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17" name="Text Placeholder 3"/>
          <p:cNvSpPr txBox="1"/>
          <p:nvPr/>
        </p:nvSpPr>
        <p:spPr>
          <a:xfrm>
            <a:off x="2339137" y="3229907"/>
            <a:ext cx="1407470" cy="306559"/>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放弃（</a:t>
            </a:r>
            <a:r>
              <a:rPr lang="en-US" altLang="zh-CN" sz="1600" b="1" dirty="0">
                <a:solidFill>
                  <a:schemeClr val="bg1"/>
                </a:solidFill>
                <a:latin typeface="微软雅黑" panose="020B0503020204020204" pitchFamily="34" charset="-122"/>
                <a:ea typeface="微软雅黑" panose="020B0503020204020204" pitchFamily="34" charset="-122"/>
              </a:rPr>
              <a:t>U</a:t>
            </a:r>
            <a:r>
              <a:rPr lang="zh-CN" altLang="en-US" sz="1600" b="1" dirty="0">
                <a:solidFill>
                  <a:schemeClr val="bg1"/>
                </a:solidFill>
                <a:latin typeface="微软雅黑" panose="020B0503020204020204" pitchFamily="34" charset="-122"/>
                <a:ea typeface="微软雅黑" panose="020B0503020204020204" pitchFamily="34" charset="-122"/>
              </a:rPr>
              <a:t>）</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8" name="Text Placeholder 3"/>
          <p:cNvSpPr txBox="1"/>
          <p:nvPr/>
        </p:nvSpPr>
        <p:spPr>
          <a:xfrm>
            <a:off x="3875146" y="3229907"/>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600" b="1" dirty="0">
                <a:solidFill>
                  <a:srgbClr val="C00000"/>
                </a:solidFill>
                <a:latin typeface="微软雅黑" panose="020B0503020204020204" pitchFamily="34" charset="-122"/>
                <a:ea typeface="微软雅黑" panose="020B0503020204020204" pitchFamily="34" charset="-122"/>
              </a:rPr>
              <a:t>多段线（</a:t>
            </a:r>
            <a:r>
              <a:rPr lang="en-US" altLang="zh-CN" sz="1600" b="1" dirty="0">
                <a:solidFill>
                  <a:srgbClr val="C00000"/>
                </a:solidFill>
                <a:latin typeface="微软雅黑" panose="020B0503020204020204" pitchFamily="34" charset="-122"/>
                <a:ea typeface="微软雅黑" panose="020B0503020204020204" pitchFamily="34" charset="-122"/>
              </a:rPr>
              <a:t>P</a:t>
            </a:r>
            <a:r>
              <a:rPr lang="zh-CN" altLang="en-US" sz="1600" b="1" dirty="0">
                <a:solidFill>
                  <a:srgbClr val="C00000"/>
                </a:solidFill>
                <a:latin typeface="微软雅黑" panose="020B0503020204020204" pitchFamily="34" charset="-122"/>
                <a:ea typeface="微软雅黑" panose="020B0503020204020204" pitchFamily="34" charset="-122"/>
              </a:rPr>
              <a:t>）</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19" name="Text Placeholder 3"/>
          <p:cNvSpPr txBox="1"/>
          <p:nvPr/>
        </p:nvSpPr>
        <p:spPr>
          <a:xfrm>
            <a:off x="5391686" y="3229907"/>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600" b="1" dirty="0">
                <a:solidFill>
                  <a:srgbClr val="C00000"/>
                </a:solidFill>
                <a:latin typeface="微软雅黑" panose="020B0503020204020204" pitchFamily="34" charset="-122"/>
                <a:ea typeface="微软雅黑" panose="020B0503020204020204" pitchFamily="34" charset="-122"/>
              </a:rPr>
              <a:t>距离（</a:t>
            </a:r>
            <a:r>
              <a:rPr lang="en-US" altLang="zh-CN" sz="1600" b="1" dirty="0">
                <a:solidFill>
                  <a:srgbClr val="C00000"/>
                </a:solidFill>
                <a:latin typeface="微软雅黑" panose="020B0503020204020204" pitchFamily="34" charset="-122"/>
                <a:ea typeface="微软雅黑" panose="020B0503020204020204" pitchFamily="34" charset="-122"/>
              </a:rPr>
              <a:t>D</a:t>
            </a:r>
            <a:r>
              <a:rPr lang="zh-CN" altLang="en-US" sz="1600" b="1" dirty="0">
                <a:solidFill>
                  <a:srgbClr val="C00000"/>
                </a:solidFill>
                <a:latin typeface="微软雅黑" panose="020B0503020204020204" pitchFamily="34" charset="-122"/>
                <a:ea typeface="微软雅黑" panose="020B0503020204020204" pitchFamily="34" charset="-122"/>
              </a:rPr>
              <a:t>）</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22" name="Text Placeholder 3"/>
          <p:cNvSpPr txBox="1"/>
          <p:nvPr/>
        </p:nvSpPr>
        <p:spPr>
          <a:xfrm>
            <a:off x="804028" y="3229907"/>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第一条直线</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3" name="Text Placeholder 3"/>
          <p:cNvSpPr txBox="1"/>
          <p:nvPr/>
        </p:nvSpPr>
        <p:spPr>
          <a:xfrm>
            <a:off x="6931285" y="3229187"/>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600" b="1" dirty="0">
                <a:solidFill>
                  <a:srgbClr val="C00000"/>
                </a:solidFill>
                <a:latin typeface="微软雅黑" panose="020B0503020204020204" pitchFamily="34" charset="-122"/>
                <a:ea typeface="微软雅黑" panose="020B0503020204020204" pitchFamily="34" charset="-122"/>
              </a:rPr>
              <a:t>角度（</a:t>
            </a:r>
            <a:r>
              <a:rPr lang="en-US" altLang="zh-CN" sz="1600" b="1" dirty="0">
                <a:solidFill>
                  <a:srgbClr val="C00000"/>
                </a:solidFill>
                <a:latin typeface="微软雅黑" panose="020B0503020204020204" pitchFamily="34" charset="-122"/>
                <a:ea typeface="微软雅黑" panose="020B0503020204020204" pitchFamily="34" charset="-122"/>
              </a:rPr>
              <a:t>A</a:t>
            </a:r>
            <a:r>
              <a:rPr lang="zh-CN" altLang="en-US" sz="1600" b="1" dirty="0">
                <a:solidFill>
                  <a:srgbClr val="C00000"/>
                </a:solidFill>
                <a:latin typeface="微软雅黑" panose="020B0503020204020204" pitchFamily="34" charset="-122"/>
                <a:ea typeface="微软雅黑" panose="020B0503020204020204" pitchFamily="34" charset="-122"/>
              </a:rPr>
              <a:t>）</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25"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0" name="文本框 19"/>
          <p:cNvSpPr txBox="1"/>
          <p:nvPr/>
        </p:nvSpPr>
        <p:spPr>
          <a:xfrm>
            <a:off x="4124960" y="2180590"/>
            <a:ext cx="946150" cy="306705"/>
          </a:xfrm>
          <a:prstGeom prst="rect">
            <a:avLst/>
          </a:prstGeom>
          <a:noFill/>
        </p:spPr>
        <p:txBody>
          <a:bodyPr wrap="none" rtlCol="0">
            <a:spAutoFit/>
          </a:bodyPr>
          <a:p>
            <a:pPr algn="l"/>
            <a:r>
              <a:rPr lang="zh-CN" altLang="en-US" sz="1400" b="1" dirty="0" smtClean="0">
                <a:solidFill>
                  <a:schemeClr val="bg1"/>
                </a:solidFill>
                <a:latin typeface="微软雅黑" panose="020B0503020204020204" pitchFamily="34" charset="-122"/>
                <a:ea typeface="微软雅黑" panose="020B0503020204020204" pitchFamily="34" charset="-122"/>
                <a:sym typeface="+mn-ea"/>
              </a:rPr>
              <a:t>Chamfer</a:t>
            </a:r>
            <a:endParaRPr lang="zh-CN" altLang="en-US" sz="1400" b="1" dirty="0" smtClean="0">
              <a:solidFill>
                <a:schemeClr val="bg1"/>
              </a:solidFill>
              <a:latin typeface="微软雅黑" panose="020B0503020204020204" pitchFamily="34" charset="-122"/>
              <a:ea typeface="微软雅黑" panose="020B0503020204020204" pitchFamily="34" charset="-122"/>
              <a:sym typeface="+mn-ea"/>
            </a:endParaRPr>
          </a:p>
        </p:txBody>
      </p:sp>
      <p:sp>
        <p:nvSpPr>
          <p:cNvPr id="24" name="Shape 1796"/>
          <p:cNvSpPr/>
          <p:nvPr/>
        </p:nvSpPr>
        <p:spPr>
          <a:xfrm>
            <a:off x="2316812" y="106490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600"/>
          </a:p>
        </p:txBody>
      </p:sp>
      <p:sp>
        <p:nvSpPr>
          <p:cNvPr id="26" name="Shape 1798"/>
          <p:cNvSpPr/>
          <p:nvPr/>
        </p:nvSpPr>
        <p:spPr>
          <a:xfrm>
            <a:off x="3852822" y="106490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600"/>
          </a:p>
        </p:txBody>
      </p:sp>
      <p:sp>
        <p:nvSpPr>
          <p:cNvPr id="27" name="Shape 1800"/>
          <p:cNvSpPr/>
          <p:nvPr/>
        </p:nvSpPr>
        <p:spPr>
          <a:xfrm>
            <a:off x="5369361" y="106490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600"/>
          </a:p>
        </p:txBody>
      </p:sp>
      <p:sp>
        <p:nvSpPr>
          <p:cNvPr id="28" name="Text Placeholder 3"/>
          <p:cNvSpPr txBox="1"/>
          <p:nvPr/>
        </p:nvSpPr>
        <p:spPr>
          <a:xfrm>
            <a:off x="2322627" y="1132502"/>
            <a:ext cx="1407470" cy="306559"/>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修剪（</a:t>
            </a:r>
            <a:r>
              <a:rPr lang="en-US" altLang="zh-CN" sz="1600" b="1" dirty="0">
                <a:solidFill>
                  <a:schemeClr val="bg1"/>
                </a:solidFill>
                <a:latin typeface="微软雅黑" panose="020B0503020204020204" pitchFamily="34" charset="-122"/>
                <a:ea typeface="微软雅黑" panose="020B0503020204020204" pitchFamily="34" charset="-122"/>
              </a:rPr>
              <a:t>T</a:t>
            </a:r>
            <a:r>
              <a:rPr lang="zh-CN" altLang="en-US" sz="1600" b="1" dirty="0">
                <a:solidFill>
                  <a:schemeClr val="bg1"/>
                </a:solidFill>
                <a:latin typeface="微软雅黑" panose="020B0503020204020204" pitchFamily="34" charset="-122"/>
                <a:ea typeface="微软雅黑" panose="020B0503020204020204" pitchFamily="34" charset="-122"/>
              </a:rPr>
              <a:t>）</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9" name="Text Placeholder 3"/>
          <p:cNvSpPr txBox="1"/>
          <p:nvPr/>
        </p:nvSpPr>
        <p:spPr>
          <a:xfrm>
            <a:off x="3858636" y="113250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方式（</a:t>
            </a:r>
            <a:r>
              <a:rPr lang="en-US" altLang="zh-CN" sz="1600" b="1" dirty="0">
                <a:solidFill>
                  <a:schemeClr val="bg1"/>
                </a:solidFill>
                <a:latin typeface="微软雅黑" panose="020B0503020204020204" pitchFamily="34" charset="-122"/>
                <a:ea typeface="微软雅黑" panose="020B0503020204020204" pitchFamily="34" charset="-122"/>
              </a:rPr>
              <a:t>E</a:t>
            </a:r>
            <a:r>
              <a:rPr lang="zh-CN" altLang="en-US" sz="1600" b="1" dirty="0">
                <a:solidFill>
                  <a:schemeClr val="bg1"/>
                </a:solidFill>
                <a:latin typeface="微软雅黑" panose="020B0503020204020204" pitchFamily="34" charset="-122"/>
                <a:ea typeface="微软雅黑" panose="020B0503020204020204" pitchFamily="34" charset="-122"/>
              </a:rPr>
              <a:t>）</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0" name="Text Placeholder 3"/>
          <p:cNvSpPr txBox="1"/>
          <p:nvPr/>
        </p:nvSpPr>
        <p:spPr>
          <a:xfrm>
            <a:off x="5375176" y="113250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多个（</a:t>
            </a:r>
            <a:r>
              <a:rPr lang="en-US" altLang="zh-CN" sz="1600" b="1" dirty="0">
                <a:solidFill>
                  <a:schemeClr val="bg1"/>
                </a:solidFill>
                <a:latin typeface="微软雅黑" panose="020B0503020204020204" pitchFamily="34" charset="-122"/>
                <a:ea typeface="微软雅黑" panose="020B0503020204020204" pitchFamily="34" charset="-122"/>
              </a:rPr>
              <a:t>M</a:t>
            </a:r>
            <a:r>
              <a:rPr lang="zh-CN" altLang="en-US" sz="1600" b="1" dirty="0">
                <a:solidFill>
                  <a:schemeClr val="bg1"/>
                </a:solidFill>
                <a:latin typeface="微软雅黑" panose="020B0503020204020204" pitchFamily="34" charset="-122"/>
                <a:ea typeface="微软雅黑" panose="020B0503020204020204" pitchFamily="34" charset="-122"/>
              </a:rPr>
              <a:t>）</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510540" y="3977640"/>
            <a:ext cx="8072120" cy="963930"/>
            <a:chOff x="917" y="6264"/>
            <a:chExt cx="12712" cy="1518"/>
          </a:xfrm>
        </p:grpSpPr>
        <p:pic>
          <p:nvPicPr>
            <p:cNvPr id="121" name="图片 121"/>
            <p:cNvPicPr>
              <a:picLocks noChangeAspect="1" noChangeArrowheads="1"/>
            </p:cNvPicPr>
            <p:nvPr/>
          </p:nvPicPr>
          <p:blipFill>
            <a:blip r:embed="rId1">
              <a:lum bright="-18000" contrast="54000"/>
              <a:extLst>
                <a:ext uri="{28A0092B-C50C-407E-A947-70E740481C1C}">
                  <a14:useLocalDpi xmlns:a14="http://schemas.microsoft.com/office/drawing/2010/main" val="0"/>
                </a:ext>
              </a:extLst>
            </a:blip>
            <a:srcRect/>
            <a:stretch>
              <a:fillRect/>
            </a:stretch>
          </p:blipFill>
          <p:spPr>
            <a:xfrm>
              <a:off x="917" y="6264"/>
              <a:ext cx="4081" cy="1517"/>
            </a:xfrm>
            <a:prstGeom prst="rect">
              <a:avLst/>
            </a:prstGeom>
            <a:noFill/>
            <a:ln>
              <a:solidFill>
                <a:schemeClr val="accent1"/>
              </a:solidFill>
              <a:prstDash val="sysDot"/>
            </a:ln>
          </p:spPr>
        </p:pic>
        <p:pic>
          <p:nvPicPr>
            <p:cNvPr id="120" name="图片 120"/>
            <p:cNvPicPr>
              <a:picLocks noChangeAspect="1" noChangeArrowheads="1"/>
            </p:cNvPicPr>
            <p:nvPr/>
          </p:nvPicPr>
          <p:blipFill>
            <a:blip r:embed="rId2">
              <a:lum bright="-36000" contrast="60000"/>
              <a:extLst>
                <a:ext uri="{28A0092B-C50C-407E-A947-70E740481C1C}">
                  <a14:useLocalDpi xmlns:a14="http://schemas.microsoft.com/office/drawing/2010/main" val="0"/>
                </a:ext>
              </a:extLst>
            </a:blip>
            <a:srcRect/>
            <a:stretch>
              <a:fillRect/>
            </a:stretch>
          </p:blipFill>
          <p:spPr>
            <a:xfrm>
              <a:off x="4998" y="6264"/>
              <a:ext cx="3709" cy="1517"/>
            </a:xfrm>
            <a:prstGeom prst="rect">
              <a:avLst/>
            </a:prstGeom>
            <a:noFill/>
            <a:ln>
              <a:solidFill>
                <a:schemeClr val="accent1"/>
              </a:solidFill>
              <a:prstDash val="sysDot"/>
            </a:ln>
          </p:spPr>
        </p:pic>
        <p:pic>
          <p:nvPicPr>
            <p:cNvPr id="119" name="图片 119"/>
            <p:cNvPicPr>
              <a:picLocks noChangeAspect="1" noChangeArrowheads="1"/>
            </p:cNvPicPr>
            <p:nvPr/>
          </p:nvPicPr>
          <p:blipFill>
            <a:blip r:embed="rId3">
              <a:lum bright="-48000" contrast="72000"/>
              <a:extLst>
                <a:ext uri="{28A0092B-C50C-407E-A947-70E740481C1C}">
                  <a14:useLocalDpi xmlns:a14="http://schemas.microsoft.com/office/drawing/2010/main" val="0"/>
                </a:ext>
              </a:extLst>
            </a:blip>
            <a:srcRect/>
            <a:stretch>
              <a:fillRect/>
            </a:stretch>
          </p:blipFill>
          <p:spPr>
            <a:xfrm>
              <a:off x="8707" y="6264"/>
              <a:ext cx="4922" cy="1518"/>
            </a:xfrm>
            <a:prstGeom prst="rect">
              <a:avLst/>
            </a:prstGeom>
            <a:noFill/>
            <a:ln>
              <a:solidFill>
                <a:schemeClr val="accent1"/>
              </a:solidFill>
              <a:prstDash val="sysDot"/>
            </a:ln>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649"/>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300"/>
                                        <p:tgtEl>
                                          <p:spTgt spid="6"/>
                                        </p:tgtEl>
                                      </p:cBhvr>
                                    </p:animEffect>
                                  </p:childTnLst>
                                </p:cTn>
                              </p:par>
                            </p:childTnLst>
                          </p:cTn>
                        </p:par>
                        <p:par>
                          <p:cTn id="16" fill="hold">
                            <p:stCondLst>
                              <p:cond delay="1149"/>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1649"/>
                            </p:stCondLst>
                            <p:childTnLst>
                              <p:par>
                                <p:cTn id="24" presetID="22" presetClass="entr" presetSubtype="1"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up)">
                                      <p:cBhvr>
                                        <p:cTn id="26" dur="300"/>
                                        <p:tgtEl>
                                          <p:spTgt spid="5"/>
                                        </p:tgtEl>
                                      </p:cBhvr>
                                    </p:animEffect>
                                  </p:childTnLst>
                                </p:cTn>
                              </p:par>
                            </p:childTnLst>
                          </p:cTn>
                        </p:par>
                        <p:par>
                          <p:cTn id="27" fill="hold">
                            <p:stCondLst>
                              <p:cond delay="2149"/>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7">
                                            <p:txEl>
                                              <p:pRg st="0" end="0"/>
                                            </p:txEl>
                                          </p:spTgt>
                                        </p:tgtEl>
                                        <p:attrNameLst>
                                          <p:attrName>style.visibility</p:attrName>
                                        </p:attrNameLst>
                                      </p:cBhvr>
                                      <p:to>
                                        <p:strVal val="visible"/>
                                      </p:to>
                                    </p:set>
                                    <p:animEffect transition="in" filter="fade">
                                      <p:cBhvr>
                                        <p:cTn id="33" dur="500"/>
                                        <p:tgtEl>
                                          <p:spTgt spid="17">
                                            <p:txEl>
                                              <p:pRg st="0" end="0"/>
                                            </p:txEl>
                                          </p:spTgt>
                                        </p:tgtEl>
                                      </p:cBhvr>
                                    </p:animEffect>
                                  </p:childTnLst>
                                </p:cTn>
                              </p:par>
                            </p:childTnLst>
                          </p:cTn>
                        </p:par>
                        <p:par>
                          <p:cTn id="34" fill="hold">
                            <p:stCondLst>
                              <p:cond delay="2649"/>
                            </p:stCondLst>
                            <p:childTnLst>
                              <p:par>
                                <p:cTn id="35" presetID="22" presetClass="entr" presetSubtype="1"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up)">
                                      <p:cBhvr>
                                        <p:cTn id="37" dur="300"/>
                                        <p:tgtEl>
                                          <p:spTgt spid="2"/>
                                        </p:tgtEl>
                                      </p:cBhvr>
                                    </p:animEffect>
                                  </p:childTnLst>
                                </p:cTn>
                              </p:par>
                            </p:childTnLst>
                          </p:cTn>
                        </p:par>
                        <p:par>
                          <p:cTn id="38" fill="hold">
                            <p:stCondLst>
                              <p:cond delay="3149"/>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3649"/>
                            </p:stCondLst>
                            <p:childTnLst>
                              <p:par>
                                <p:cTn id="46" presetID="22" presetClass="entr" presetSubtype="1"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up)">
                                      <p:cBhvr>
                                        <p:cTn id="48" dur="300"/>
                                        <p:tgtEl>
                                          <p:spTgt spid="4"/>
                                        </p:tgtEl>
                                      </p:cBhvr>
                                    </p:animEffect>
                                  </p:childTnLst>
                                </p:cTn>
                              </p:par>
                            </p:childTnLst>
                          </p:cTn>
                        </p:par>
                        <p:par>
                          <p:cTn id="49" fill="hold">
                            <p:stCondLst>
                              <p:cond delay="4149"/>
                            </p:stCondLst>
                            <p:childTnLst>
                              <p:par>
                                <p:cTn id="50" presetID="10" presetClass="entr" presetSubtype="0"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par>
                          <p:cTn id="56" fill="hold">
                            <p:stCondLst>
                              <p:cond delay="4649"/>
                            </p:stCondLst>
                            <p:childTnLst>
                              <p:par>
                                <p:cTn id="57" presetID="22" presetClass="entr" presetSubtype="1"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up)">
                                      <p:cBhvr>
                                        <p:cTn id="59" dur="300"/>
                                        <p:tgtEl>
                                          <p:spTgt spid="3"/>
                                        </p:tgtEl>
                                      </p:cBhvr>
                                    </p:animEffect>
                                  </p:childTnLst>
                                </p:cTn>
                              </p:par>
                            </p:childTnLst>
                          </p:cTn>
                        </p:par>
                        <p:par>
                          <p:cTn id="60" fill="hold">
                            <p:stCondLst>
                              <p:cond delay="5149"/>
                            </p:stCondLst>
                            <p:childTnLst>
                              <p:par>
                                <p:cTn id="61" presetID="10"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500"/>
                                        <p:tgtEl>
                                          <p:spTgt spid="23"/>
                                        </p:tgtEl>
                                      </p:cBhvr>
                                    </p:animEffect>
                                  </p:childTnLst>
                                </p:cTn>
                              </p:par>
                            </p:childTnLst>
                          </p:cTn>
                        </p:par>
                        <p:par>
                          <p:cTn id="67" fill="hold">
                            <p:stCondLst>
                              <p:cond delay="5649"/>
                            </p:stCondLst>
                            <p:childTnLst>
                              <p:par>
                                <p:cTn id="68" presetID="10" presetClass="entr" presetSubtype="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8">
                                            <p:txEl>
                                              <p:pRg st="0" end="0"/>
                                            </p:txEl>
                                          </p:spTgt>
                                        </p:tgtEl>
                                        <p:attrNameLst>
                                          <p:attrName>style.visibility</p:attrName>
                                        </p:attrNameLst>
                                      </p:cBhvr>
                                      <p:to>
                                        <p:strVal val="visible"/>
                                      </p:to>
                                    </p:set>
                                    <p:animEffect transition="in" filter="fade">
                                      <p:cBhvr>
                                        <p:cTn id="73" dur="500"/>
                                        <p:tgtEl>
                                          <p:spTgt spid="28">
                                            <p:txEl>
                                              <p:pRg st="0" end="0"/>
                                            </p:txEl>
                                          </p:spTgt>
                                        </p:tgtEl>
                                      </p:cBhvr>
                                    </p:animEffect>
                                  </p:childTnLst>
                                </p:cTn>
                              </p:par>
                            </p:childTnLst>
                          </p:cTn>
                        </p:par>
                        <p:par>
                          <p:cTn id="74" fill="hold">
                            <p:stCondLst>
                              <p:cond delay="6149"/>
                            </p:stCondLst>
                            <p:childTnLst>
                              <p:par>
                                <p:cTn id="75" presetID="10" presetClass="entr" presetSubtype="0" fill="hold" grpId="0"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500"/>
                                        <p:tgtEl>
                                          <p:spTgt spid="2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500"/>
                                        <p:tgtEl>
                                          <p:spTgt spid="29"/>
                                        </p:tgtEl>
                                      </p:cBhvr>
                                    </p:animEffect>
                                  </p:childTnLst>
                                </p:cTn>
                              </p:par>
                            </p:childTnLst>
                          </p:cTn>
                        </p:par>
                        <p:par>
                          <p:cTn id="81" fill="hold">
                            <p:stCondLst>
                              <p:cond delay="6649"/>
                            </p:stCondLst>
                            <p:childTnLst>
                              <p:par>
                                <p:cTn id="82" presetID="10" presetClass="entr" presetSubtype="0"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500"/>
                                        <p:tgtEl>
                                          <p:spTgt spid="30"/>
                                        </p:tgtEl>
                                      </p:cBhvr>
                                    </p:animEffect>
                                  </p:childTnLst>
                                </p:cTn>
                              </p:par>
                            </p:childTnLst>
                          </p:cTn>
                        </p:par>
                        <p:par>
                          <p:cTn id="88" fill="hold">
                            <p:stCondLst>
                              <p:cond delay="7149"/>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300"/>
                                        <p:tgtEl>
                                          <p:spTgt spid="37"/>
                                        </p:tgtEl>
                                      </p:cBhvr>
                                    </p:animEffect>
                                  </p:childTnLst>
                                </p:cTn>
                              </p:par>
                              <p:par>
                                <p:cTn id="92" presetID="22" presetClass="entr" presetSubtype="4" fill="hold" nodeType="with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wipe(down)">
                                      <p:cBhvr>
                                        <p:cTn id="9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7" grpId="0" build="p"/>
      <p:bldP spid="18" grpId="0"/>
      <p:bldP spid="19" grpId="0"/>
      <p:bldP spid="22" grpId="0"/>
      <p:bldP spid="23" grpId="0"/>
      <p:bldP spid="25" grpId="0"/>
      <p:bldP spid="24" grpId="0" bldLvl="0" animBg="1"/>
      <p:bldP spid="26" grpId="0" bldLvl="0" animBg="1"/>
      <p:bldP spid="27" grpId="0" bldLvl="0" animBg="1"/>
      <p:bldP spid="28" grpId="0" build="p"/>
      <p:bldP spid="29" grpId="0"/>
      <p:bldP spid="30" grpId="0"/>
      <p:bldP spid="37"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827584" y="1500501"/>
            <a:ext cx="1647323" cy="1077093"/>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6" name="Shape 335"/>
            <p:cNvSpPr/>
            <p:nvPr/>
          </p:nvSpPr>
          <p:spPr>
            <a:xfrm>
              <a:off x="1097626" y="879825"/>
              <a:ext cx="2844798" cy="1148080"/>
            </a:xfrm>
            <a:prstGeom prst="rect">
              <a:avLst/>
            </a:prstGeom>
            <a:noFill/>
            <a:ln w="12700" cap="flat">
              <a:noFill/>
              <a:miter lim="400000"/>
            </a:ln>
            <a:effec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用直线、偏移</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命令绘制中线</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7" name="Group 342"/>
          <p:cNvGrpSpPr/>
          <p:nvPr/>
        </p:nvGrpSpPr>
        <p:grpSpPr>
          <a:xfrm>
            <a:off x="2262318" y="1500501"/>
            <a:ext cx="1647323" cy="1077093"/>
            <a:chOff x="0" y="0"/>
            <a:chExt cx="4392859" cy="2872248"/>
          </a:xfrm>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拉长处理</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2" name="Group 347"/>
          <p:cNvGrpSpPr/>
          <p:nvPr/>
        </p:nvGrpSpPr>
        <p:grpSpPr>
          <a:xfrm>
            <a:off x="3732499" y="1500501"/>
            <a:ext cx="1647323" cy="1077093"/>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16" name="Shape 345"/>
            <p:cNvSpPr/>
            <p:nvPr/>
          </p:nvSpPr>
          <p:spPr>
            <a:xfrm>
              <a:off x="1086541" y="1289712"/>
              <a:ext cx="2972476"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修剪及镜像</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处理</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7" name="Group 352"/>
          <p:cNvGrpSpPr/>
          <p:nvPr/>
        </p:nvGrpSpPr>
        <p:grpSpPr>
          <a:xfrm>
            <a:off x="5190569" y="1500501"/>
            <a:ext cx="1647322" cy="1077093"/>
            <a:chOff x="0" y="0"/>
            <a:chExt cx="4392859" cy="2872248"/>
          </a:xfrm>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21" name="Shape 350"/>
            <p:cNvSpPr/>
            <p:nvPr/>
          </p:nvSpPr>
          <p:spPr>
            <a:xfrm>
              <a:off x="995056" y="1289712"/>
              <a:ext cx="2924718" cy="4318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用偏移命令确定圆心，并绘制销孔（圆）</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22" name="Group 357"/>
          <p:cNvGrpSpPr/>
          <p:nvPr/>
        </p:nvGrpSpPr>
        <p:grpSpPr>
          <a:xfrm>
            <a:off x="6669094" y="1500501"/>
            <a:ext cx="1647322" cy="1077093"/>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26" name="Shape 355"/>
            <p:cNvSpPr/>
            <p:nvPr/>
          </p:nvSpPr>
          <p:spPr>
            <a:xfrm>
              <a:off x="1186405" y="1289715"/>
              <a:ext cx="3014432" cy="369333"/>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用倒角和拉</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伸命令，绘制倒角</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7" name="Group 360"/>
          <p:cNvGrpSpPr/>
          <p:nvPr/>
        </p:nvGrpSpPr>
        <p:grpSpPr>
          <a:xfrm>
            <a:off x="1491759" y="2423657"/>
            <a:ext cx="318973" cy="318973"/>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1</a:t>
              </a:r>
              <a:endParaRPr sz="1200">
                <a:solidFill>
                  <a:schemeClr val="bg1"/>
                </a:solidFill>
                <a:latin typeface="Arial" panose="020B0604020202020204" pitchFamily="34" charset="0"/>
                <a:cs typeface="Arial" panose="020B0604020202020204" pitchFamily="34" charset="0"/>
              </a:endParaRPr>
            </a:p>
          </p:txBody>
        </p:sp>
      </p:grpSp>
      <p:grpSp>
        <p:nvGrpSpPr>
          <p:cNvPr id="30" name="Group 363"/>
          <p:cNvGrpSpPr/>
          <p:nvPr/>
        </p:nvGrpSpPr>
        <p:grpSpPr>
          <a:xfrm>
            <a:off x="2929521" y="2423657"/>
            <a:ext cx="318973" cy="318973"/>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2" name="Shape 362"/>
            <p:cNvSpPr/>
            <p:nvPr/>
          </p:nvSpPr>
          <p:spPr>
            <a:xfrm>
              <a:off x="311484" y="179076"/>
              <a:ext cx="227626"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2</a:t>
              </a:r>
              <a:endParaRPr sz="1200">
                <a:latin typeface="Arial" panose="020B0604020202020204" pitchFamily="34" charset="0"/>
                <a:cs typeface="Arial" panose="020B0604020202020204" pitchFamily="34" charset="0"/>
              </a:endParaRPr>
            </a:p>
          </p:txBody>
        </p:sp>
      </p:grpSp>
      <p:grpSp>
        <p:nvGrpSpPr>
          <p:cNvPr id="33" name="Group 366"/>
          <p:cNvGrpSpPr/>
          <p:nvPr/>
        </p:nvGrpSpPr>
        <p:grpSpPr>
          <a:xfrm>
            <a:off x="4396674" y="2423657"/>
            <a:ext cx="318973" cy="318973"/>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35" name="Shape 365"/>
            <p:cNvSpPr/>
            <p:nvPr/>
          </p:nvSpPr>
          <p:spPr>
            <a:xfrm>
              <a:off x="311484" y="179076"/>
              <a:ext cx="227626"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3</a:t>
              </a:r>
              <a:endParaRPr sz="1200">
                <a:solidFill>
                  <a:schemeClr val="bg1"/>
                </a:solidFill>
                <a:latin typeface="Arial" panose="020B0604020202020204" pitchFamily="34" charset="0"/>
                <a:cs typeface="Arial" panose="020B0604020202020204" pitchFamily="34" charset="0"/>
              </a:endParaRPr>
            </a:p>
          </p:txBody>
        </p:sp>
      </p:grpSp>
      <p:grpSp>
        <p:nvGrpSpPr>
          <p:cNvPr id="36" name="Group 369"/>
          <p:cNvGrpSpPr/>
          <p:nvPr/>
        </p:nvGrpSpPr>
        <p:grpSpPr>
          <a:xfrm>
            <a:off x="5854743" y="2423657"/>
            <a:ext cx="318973" cy="318973"/>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4</a:t>
              </a:r>
              <a:endParaRPr sz="1200">
                <a:latin typeface="Arial" panose="020B0604020202020204" pitchFamily="34" charset="0"/>
                <a:cs typeface="Arial" panose="020B0604020202020204" pitchFamily="34" charset="0"/>
              </a:endParaRPr>
            </a:p>
          </p:txBody>
        </p:sp>
      </p:grpSp>
      <p:grpSp>
        <p:nvGrpSpPr>
          <p:cNvPr id="39" name="Group 372"/>
          <p:cNvGrpSpPr/>
          <p:nvPr/>
        </p:nvGrpSpPr>
        <p:grpSpPr>
          <a:xfrm>
            <a:off x="7333269" y="2423657"/>
            <a:ext cx="318973" cy="318973"/>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41" name="Shape 371"/>
            <p:cNvSpPr/>
            <p:nvPr/>
          </p:nvSpPr>
          <p:spPr>
            <a:xfrm>
              <a:off x="311484" y="179076"/>
              <a:ext cx="227626"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5</a:t>
              </a:r>
              <a:endParaRPr sz="1200">
                <a:solidFill>
                  <a:schemeClr val="bg1"/>
                </a:solidFill>
                <a:latin typeface="Arial" panose="020B0604020202020204" pitchFamily="34" charset="0"/>
                <a:cs typeface="Arial" panose="020B0604020202020204" pitchFamily="34" charset="0"/>
              </a:endParaRPr>
            </a:p>
          </p:txBody>
        </p:sp>
      </p:grpSp>
      <p:sp>
        <p:nvSpPr>
          <p:cNvPr id="58"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827327" y="86616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p>
            <a:pPr algn="ctr"/>
            <a:r>
              <a:rPr lang="zh-CN" altLang="en-US" sz="2000" b="1" dirty="0">
                <a:latin typeface="微软雅黑" panose="020B0503020204020204" pitchFamily="34" charset="-122"/>
                <a:ea typeface="微软雅黑" panose="020B0503020204020204" pitchFamily="34" charset="-122"/>
              </a:rPr>
              <a:t>实例具体实施步骤</a:t>
            </a:r>
            <a:endParaRPr lang="zh-CN" altLang="en-US" sz="2000" b="1" dirty="0">
              <a:latin typeface="微软雅黑" panose="020B0503020204020204" pitchFamily="34" charset="-122"/>
              <a:ea typeface="微软雅黑" panose="020B0503020204020204" pitchFamily="34" charset="-122"/>
            </a:endParaRPr>
          </a:p>
        </p:txBody>
      </p:sp>
      <p:pic>
        <p:nvPicPr>
          <p:cNvPr id="4" name="图片 52"/>
          <p:cNvPicPr>
            <a:picLocks noChangeAspect="1"/>
          </p:cNvPicPr>
          <p:nvPr/>
        </p:nvPicPr>
        <p:blipFill>
          <a:blip r:embed="rId1"/>
          <a:srcRect b="15799"/>
          <a:stretch>
            <a:fillRect/>
          </a:stretch>
        </p:blipFill>
        <p:spPr>
          <a:xfrm>
            <a:off x="561975" y="2901950"/>
            <a:ext cx="2529840" cy="986790"/>
          </a:xfrm>
          <a:prstGeom prst="rect">
            <a:avLst/>
          </a:prstGeom>
          <a:ln>
            <a:solidFill>
              <a:schemeClr val="accent1"/>
            </a:solidFill>
          </a:ln>
        </p:spPr>
      </p:pic>
      <p:pic>
        <p:nvPicPr>
          <p:cNvPr id="5" name="图片 58"/>
          <p:cNvPicPr>
            <a:picLocks noChangeAspect="1"/>
          </p:cNvPicPr>
          <p:nvPr/>
        </p:nvPicPr>
        <p:blipFill>
          <a:blip r:embed="rId2"/>
          <a:stretch>
            <a:fillRect/>
          </a:stretch>
        </p:blipFill>
        <p:spPr>
          <a:xfrm>
            <a:off x="3522345" y="2901950"/>
            <a:ext cx="2338705" cy="986155"/>
          </a:xfrm>
          <a:prstGeom prst="rect">
            <a:avLst/>
          </a:prstGeom>
          <a:ln>
            <a:solidFill>
              <a:schemeClr val="accent1"/>
            </a:solidFill>
          </a:ln>
        </p:spPr>
      </p:pic>
      <p:pic>
        <p:nvPicPr>
          <p:cNvPr id="60" name="图片 60"/>
          <p:cNvPicPr>
            <a:picLocks noChangeAspect="1"/>
          </p:cNvPicPr>
          <p:nvPr/>
        </p:nvPicPr>
        <p:blipFill>
          <a:blip r:embed="rId3"/>
          <a:stretch>
            <a:fillRect/>
          </a:stretch>
        </p:blipFill>
        <p:spPr>
          <a:xfrm>
            <a:off x="6291580" y="2901950"/>
            <a:ext cx="2404110" cy="986790"/>
          </a:xfrm>
          <a:prstGeom prst="rect">
            <a:avLst/>
          </a:prstGeom>
          <a:ln>
            <a:solidFill>
              <a:schemeClr val="accent1"/>
            </a:solidFill>
          </a:ln>
        </p:spPr>
      </p:pic>
      <p:pic>
        <p:nvPicPr>
          <p:cNvPr id="61" name="图片 61"/>
          <p:cNvPicPr>
            <a:picLocks noChangeAspect="1"/>
          </p:cNvPicPr>
          <p:nvPr/>
        </p:nvPicPr>
        <p:blipFill>
          <a:blip r:embed="rId4"/>
          <a:stretch>
            <a:fillRect/>
          </a:stretch>
        </p:blipFill>
        <p:spPr>
          <a:xfrm>
            <a:off x="1781810" y="4052570"/>
            <a:ext cx="2529205" cy="870585"/>
          </a:xfrm>
          <a:prstGeom prst="rect">
            <a:avLst/>
          </a:prstGeom>
          <a:ln>
            <a:solidFill>
              <a:schemeClr val="accent1"/>
            </a:solidFill>
          </a:ln>
        </p:spPr>
      </p:pic>
      <p:pic>
        <p:nvPicPr>
          <p:cNvPr id="62" name="图片 62"/>
          <p:cNvPicPr>
            <a:picLocks noChangeAspect="1"/>
          </p:cNvPicPr>
          <p:nvPr/>
        </p:nvPicPr>
        <p:blipFill>
          <a:blip r:embed="rId5"/>
          <a:stretch>
            <a:fillRect/>
          </a:stretch>
        </p:blipFill>
        <p:spPr>
          <a:xfrm>
            <a:off x="4813935" y="4052570"/>
            <a:ext cx="2461895" cy="871220"/>
          </a:xfrm>
          <a:prstGeom prst="rect">
            <a:avLst/>
          </a:prstGeom>
          <a:ln>
            <a:solidFill>
              <a:schemeClr val="accent1"/>
            </a:solidFill>
          </a:ln>
        </p:spPr>
      </p:pic>
      <p:cxnSp>
        <p:nvCxnSpPr>
          <p:cNvPr id="9" name="直接箭头连接符 8"/>
          <p:cNvCxnSpPr>
            <a:stCxn id="4" idx="3"/>
            <a:endCxn id="5" idx="1"/>
          </p:cNvCxnSpPr>
          <p:nvPr/>
        </p:nvCxnSpPr>
        <p:spPr>
          <a:xfrm>
            <a:off x="3091815" y="3395345"/>
            <a:ext cx="430530" cy="0"/>
          </a:xfrm>
          <a:prstGeom prst="straightConnector1">
            <a:avLst/>
          </a:prstGeom>
          <a:ln w="38100">
            <a:solidFill>
              <a:schemeClr val="accent1">
                <a:shade val="95000"/>
                <a:satMod val="10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5873750" y="3378835"/>
            <a:ext cx="430530" cy="0"/>
          </a:xfrm>
          <a:prstGeom prst="straightConnector1">
            <a:avLst/>
          </a:prstGeom>
          <a:ln w="38100">
            <a:solidFill>
              <a:schemeClr val="accent1">
                <a:shade val="95000"/>
                <a:satMod val="10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1353185" y="4526915"/>
            <a:ext cx="430530" cy="0"/>
          </a:xfrm>
          <a:prstGeom prst="straightConnector1">
            <a:avLst/>
          </a:prstGeom>
          <a:ln w="38100">
            <a:solidFill>
              <a:schemeClr val="accent1">
                <a:shade val="95000"/>
                <a:satMod val="10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4366895" y="4526915"/>
            <a:ext cx="430530" cy="0"/>
          </a:xfrm>
          <a:prstGeom prst="straightConnector1">
            <a:avLst/>
          </a:prstGeom>
          <a:ln w="38100">
            <a:solidFill>
              <a:schemeClr val="accent1">
                <a:shade val="95000"/>
                <a:satMod val="10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8"/>
                                        </p:tgtEl>
                                        <p:attrNameLst>
                                          <p:attrName>ppt_y</p:attrName>
                                        </p:attrNameLst>
                                      </p:cBhvr>
                                      <p:tavLst>
                                        <p:tav tm="0">
                                          <p:val>
                                            <p:strVal val="#ppt_y"/>
                                          </p:val>
                                        </p:tav>
                                        <p:tav tm="100000">
                                          <p:val>
                                            <p:strVal val="#ppt_y"/>
                                          </p:val>
                                        </p:tav>
                                      </p:tavLst>
                                    </p:anim>
                                    <p:anim calcmode="lin" valueType="num">
                                      <p:cBhvr>
                                        <p:cTn id="9"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8"/>
                                        </p:tgtEl>
                                      </p:cBhvr>
                                    </p:animEffect>
                                  </p:childTnLst>
                                </p:cTn>
                              </p:par>
                            </p:childTnLst>
                          </p:cTn>
                        </p:par>
                        <p:par>
                          <p:cTn id="12" fill="hold">
                            <p:stCondLst>
                              <p:cond delay="649"/>
                            </p:stCondLst>
                            <p:childTnLst>
                              <p:par>
                                <p:cTn id="13" presetID="2" presetClass="entr" presetSubtype="8" fill="hold" grpId="0" nodeType="afterEffect">
                                  <p:stCondLst>
                                    <p:cond delay="0"/>
                                  </p:stCondLst>
                                  <p:childTnLst>
                                    <p:set>
                                      <p:cBhvr>
                                        <p:cTn id="14" dur="indefinite" fill="hold"/>
                                        <p:tgtEl>
                                          <p:spTgt spid="22"/>
                                        </p:tgtEl>
                                        <p:attrNameLst>
                                          <p:attrName>style.visibility</p:attrName>
                                        </p:attrNameLst>
                                      </p:cBhvr>
                                      <p:to>
                                        <p:strVal val="visible"/>
                                      </p:to>
                                    </p:set>
                                    <p:anim calcmode="lin" valueType="num">
                                      <p:cBhvr>
                                        <p:cTn id="15" dur="800" fill="hold"/>
                                        <p:tgtEl>
                                          <p:spTgt spid="22"/>
                                        </p:tgtEl>
                                        <p:attrNameLst>
                                          <p:attrName>ppt_x</p:attrName>
                                        </p:attrNameLst>
                                      </p:cBhvr>
                                      <p:tavLst>
                                        <p:tav tm="0">
                                          <p:val>
                                            <p:strVal val="0-#ppt_w/2"/>
                                          </p:val>
                                        </p:tav>
                                        <p:tav tm="100000">
                                          <p:val>
                                            <p:strVal val="#ppt_x"/>
                                          </p:val>
                                        </p:tav>
                                      </p:tavLst>
                                    </p:anim>
                                    <p:anim calcmode="lin" valueType="num">
                                      <p:cBhvr>
                                        <p:cTn id="16" dur="8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400"/>
                                  </p:stCondLst>
                                  <p:childTnLst>
                                    <p:set>
                                      <p:cBhvr>
                                        <p:cTn id="18" dur="indefinite" fill="hold"/>
                                        <p:tgtEl>
                                          <p:spTgt spid="17"/>
                                        </p:tgtEl>
                                        <p:attrNameLst>
                                          <p:attrName>style.visibility</p:attrName>
                                        </p:attrNameLst>
                                      </p:cBhvr>
                                      <p:to>
                                        <p:strVal val="visible"/>
                                      </p:to>
                                    </p:set>
                                    <p:anim calcmode="lin" valueType="num">
                                      <p:cBhvr>
                                        <p:cTn id="19" dur="800" fill="hold"/>
                                        <p:tgtEl>
                                          <p:spTgt spid="17"/>
                                        </p:tgtEl>
                                        <p:attrNameLst>
                                          <p:attrName>ppt_x</p:attrName>
                                        </p:attrNameLst>
                                      </p:cBhvr>
                                      <p:tavLst>
                                        <p:tav tm="0">
                                          <p:val>
                                            <p:strVal val="0-#ppt_w/2"/>
                                          </p:val>
                                        </p:tav>
                                        <p:tav tm="100000">
                                          <p:val>
                                            <p:strVal val="#ppt_x"/>
                                          </p:val>
                                        </p:tav>
                                      </p:tavLst>
                                    </p:anim>
                                    <p:anim calcmode="lin" valueType="num">
                                      <p:cBhvr>
                                        <p:cTn id="20" dur="8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800"/>
                                  </p:stCondLst>
                                  <p:childTnLst>
                                    <p:set>
                                      <p:cBhvr>
                                        <p:cTn id="22" dur="indefinite" fill="hold"/>
                                        <p:tgtEl>
                                          <p:spTgt spid="12"/>
                                        </p:tgtEl>
                                        <p:attrNameLst>
                                          <p:attrName>style.visibility</p:attrName>
                                        </p:attrNameLst>
                                      </p:cBhvr>
                                      <p:to>
                                        <p:strVal val="visible"/>
                                      </p:to>
                                    </p:set>
                                    <p:anim calcmode="lin" valueType="num">
                                      <p:cBhvr>
                                        <p:cTn id="23" dur="800" fill="hold"/>
                                        <p:tgtEl>
                                          <p:spTgt spid="12"/>
                                        </p:tgtEl>
                                        <p:attrNameLst>
                                          <p:attrName>ppt_x</p:attrName>
                                        </p:attrNameLst>
                                      </p:cBhvr>
                                      <p:tavLst>
                                        <p:tav tm="0">
                                          <p:val>
                                            <p:strVal val="0-#ppt_w/2"/>
                                          </p:val>
                                        </p:tav>
                                        <p:tav tm="100000">
                                          <p:val>
                                            <p:strVal val="#ppt_x"/>
                                          </p:val>
                                        </p:tav>
                                      </p:tavLst>
                                    </p:anim>
                                    <p:anim calcmode="lin" valueType="num">
                                      <p:cBhvr>
                                        <p:cTn id="24" dur="8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200"/>
                                  </p:stCondLst>
                                  <p:childTnLst>
                                    <p:set>
                                      <p:cBhvr>
                                        <p:cTn id="26" dur="indefinite" fill="hold"/>
                                        <p:tgtEl>
                                          <p:spTgt spid="7"/>
                                        </p:tgtEl>
                                        <p:attrNameLst>
                                          <p:attrName>style.visibility</p:attrName>
                                        </p:attrNameLst>
                                      </p:cBhvr>
                                      <p:to>
                                        <p:strVal val="visible"/>
                                      </p:to>
                                    </p:set>
                                    <p:anim calcmode="lin" valueType="num">
                                      <p:cBhvr>
                                        <p:cTn id="27" dur="800" fill="hold"/>
                                        <p:tgtEl>
                                          <p:spTgt spid="7"/>
                                        </p:tgtEl>
                                        <p:attrNameLst>
                                          <p:attrName>ppt_x</p:attrName>
                                        </p:attrNameLst>
                                      </p:cBhvr>
                                      <p:tavLst>
                                        <p:tav tm="0">
                                          <p:val>
                                            <p:strVal val="0-#ppt_w/2"/>
                                          </p:val>
                                        </p:tav>
                                        <p:tav tm="100000">
                                          <p:val>
                                            <p:strVal val="#ppt_x"/>
                                          </p:val>
                                        </p:tav>
                                      </p:tavLst>
                                    </p:anim>
                                    <p:anim calcmode="lin" valueType="num">
                                      <p:cBhvr>
                                        <p:cTn id="28" dur="8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600"/>
                                  </p:stCondLst>
                                  <p:childTnLst>
                                    <p:set>
                                      <p:cBhvr>
                                        <p:cTn id="30" dur="indefinite" fill="hold"/>
                                        <p:tgtEl>
                                          <p:spTgt spid="2"/>
                                        </p:tgtEl>
                                        <p:attrNameLst>
                                          <p:attrName>style.visibility</p:attrName>
                                        </p:attrNameLst>
                                      </p:cBhvr>
                                      <p:to>
                                        <p:strVal val="visible"/>
                                      </p:to>
                                    </p:set>
                                    <p:anim calcmode="lin" valueType="num">
                                      <p:cBhvr>
                                        <p:cTn id="31" dur="800" fill="hold"/>
                                        <p:tgtEl>
                                          <p:spTgt spid="2"/>
                                        </p:tgtEl>
                                        <p:attrNameLst>
                                          <p:attrName>ppt_x</p:attrName>
                                        </p:attrNameLst>
                                      </p:cBhvr>
                                      <p:tavLst>
                                        <p:tav tm="0">
                                          <p:val>
                                            <p:strVal val="0-#ppt_w/2"/>
                                          </p:val>
                                        </p:tav>
                                        <p:tav tm="100000">
                                          <p:val>
                                            <p:strVal val="#ppt_x"/>
                                          </p:val>
                                        </p:tav>
                                      </p:tavLst>
                                    </p:anim>
                                    <p:anim calcmode="lin" valueType="num">
                                      <p:cBhvr>
                                        <p:cTn id="32" dur="8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1649"/>
                            </p:stCondLst>
                            <p:childTnLst>
                              <p:par>
                                <p:cTn id="34" presetID="2" presetClass="entr" presetSubtype="4" fill="hold" grpId="0" nodeType="afterEffect">
                                  <p:stCondLst>
                                    <p:cond delay="0"/>
                                  </p:stCondLst>
                                  <p:childTnLst>
                                    <p:set>
                                      <p:cBhvr>
                                        <p:cTn id="35" dur="indefinite" fill="hold"/>
                                        <p:tgtEl>
                                          <p:spTgt spid="27"/>
                                        </p:tgtEl>
                                        <p:attrNameLst>
                                          <p:attrName>style.visibility</p:attrName>
                                        </p:attrNameLst>
                                      </p:cBhvr>
                                      <p:to>
                                        <p:strVal val="visible"/>
                                      </p:to>
                                    </p:set>
                                    <p:anim calcmode="lin" valueType="num">
                                      <p:cBhvr>
                                        <p:cTn id="36" dur="600" fill="hold"/>
                                        <p:tgtEl>
                                          <p:spTgt spid="27"/>
                                        </p:tgtEl>
                                        <p:attrNameLst>
                                          <p:attrName>ppt_x</p:attrName>
                                        </p:attrNameLst>
                                      </p:cBhvr>
                                      <p:tavLst>
                                        <p:tav tm="0">
                                          <p:val>
                                            <p:strVal val="#ppt_x"/>
                                          </p:val>
                                        </p:tav>
                                        <p:tav tm="100000">
                                          <p:val>
                                            <p:strVal val="#ppt_x"/>
                                          </p:val>
                                        </p:tav>
                                      </p:tavLst>
                                    </p:anim>
                                    <p:anim calcmode="lin" valueType="num">
                                      <p:cBhvr>
                                        <p:cTn id="37" dur="6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childTnLst>
                                    <p:set>
                                      <p:cBhvr>
                                        <p:cTn id="39" dur="indefinite" fill="hold"/>
                                        <p:tgtEl>
                                          <p:spTgt spid="30"/>
                                        </p:tgtEl>
                                        <p:attrNameLst>
                                          <p:attrName>style.visibility</p:attrName>
                                        </p:attrNameLst>
                                      </p:cBhvr>
                                      <p:to>
                                        <p:strVal val="visible"/>
                                      </p:to>
                                    </p:set>
                                    <p:anim calcmode="lin" valueType="num">
                                      <p:cBhvr>
                                        <p:cTn id="40" dur="600" fill="hold"/>
                                        <p:tgtEl>
                                          <p:spTgt spid="30"/>
                                        </p:tgtEl>
                                        <p:attrNameLst>
                                          <p:attrName>ppt_x</p:attrName>
                                        </p:attrNameLst>
                                      </p:cBhvr>
                                      <p:tavLst>
                                        <p:tav tm="0">
                                          <p:val>
                                            <p:strVal val="#ppt_x"/>
                                          </p:val>
                                        </p:tav>
                                        <p:tav tm="100000">
                                          <p:val>
                                            <p:strVal val="#ppt_x"/>
                                          </p:val>
                                        </p:tav>
                                      </p:tavLst>
                                    </p:anim>
                                    <p:anim calcmode="lin" valueType="num">
                                      <p:cBhvr>
                                        <p:cTn id="41" dur="6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childTnLst>
                                    <p:set>
                                      <p:cBhvr>
                                        <p:cTn id="43" dur="indefinite" fill="hold"/>
                                        <p:tgtEl>
                                          <p:spTgt spid="33"/>
                                        </p:tgtEl>
                                        <p:attrNameLst>
                                          <p:attrName>style.visibility</p:attrName>
                                        </p:attrNameLst>
                                      </p:cBhvr>
                                      <p:to>
                                        <p:strVal val="visible"/>
                                      </p:to>
                                    </p:set>
                                    <p:anim calcmode="lin" valueType="num">
                                      <p:cBhvr>
                                        <p:cTn id="44" dur="600" fill="hold"/>
                                        <p:tgtEl>
                                          <p:spTgt spid="33"/>
                                        </p:tgtEl>
                                        <p:attrNameLst>
                                          <p:attrName>ppt_x</p:attrName>
                                        </p:attrNameLst>
                                      </p:cBhvr>
                                      <p:tavLst>
                                        <p:tav tm="0">
                                          <p:val>
                                            <p:strVal val="#ppt_x"/>
                                          </p:val>
                                        </p:tav>
                                        <p:tav tm="100000">
                                          <p:val>
                                            <p:strVal val="#ppt_x"/>
                                          </p:val>
                                        </p:tav>
                                      </p:tavLst>
                                    </p:anim>
                                    <p:anim calcmode="lin" valueType="num">
                                      <p:cBhvr>
                                        <p:cTn id="45" dur="600" fill="hold"/>
                                        <p:tgtEl>
                                          <p:spTgt spid="3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indefinite" fill="hold"/>
                                        <p:tgtEl>
                                          <p:spTgt spid="36"/>
                                        </p:tgtEl>
                                        <p:attrNameLst>
                                          <p:attrName>style.visibility</p:attrName>
                                        </p:attrNameLst>
                                      </p:cBhvr>
                                      <p:to>
                                        <p:strVal val="visible"/>
                                      </p:to>
                                    </p:set>
                                    <p:anim calcmode="lin" valueType="num">
                                      <p:cBhvr>
                                        <p:cTn id="48" dur="600" fill="hold"/>
                                        <p:tgtEl>
                                          <p:spTgt spid="36"/>
                                        </p:tgtEl>
                                        <p:attrNameLst>
                                          <p:attrName>ppt_x</p:attrName>
                                        </p:attrNameLst>
                                      </p:cBhvr>
                                      <p:tavLst>
                                        <p:tav tm="0">
                                          <p:val>
                                            <p:strVal val="#ppt_x"/>
                                          </p:val>
                                        </p:tav>
                                        <p:tav tm="100000">
                                          <p:val>
                                            <p:strVal val="#ppt_x"/>
                                          </p:val>
                                        </p:tav>
                                      </p:tavLst>
                                    </p:anim>
                                    <p:anim calcmode="lin" valueType="num">
                                      <p:cBhvr>
                                        <p:cTn id="49" dur="600" fill="hold"/>
                                        <p:tgtEl>
                                          <p:spTgt spid="3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childTnLst>
                                    <p:set>
                                      <p:cBhvr>
                                        <p:cTn id="51" dur="indefinite" fill="hold"/>
                                        <p:tgtEl>
                                          <p:spTgt spid="39"/>
                                        </p:tgtEl>
                                        <p:attrNameLst>
                                          <p:attrName>style.visibility</p:attrName>
                                        </p:attrNameLst>
                                      </p:cBhvr>
                                      <p:to>
                                        <p:strVal val="visible"/>
                                      </p:to>
                                    </p:set>
                                    <p:anim calcmode="lin" valueType="num">
                                      <p:cBhvr>
                                        <p:cTn id="52" dur="600" fill="hold"/>
                                        <p:tgtEl>
                                          <p:spTgt spid="39"/>
                                        </p:tgtEl>
                                        <p:attrNameLst>
                                          <p:attrName>ppt_x</p:attrName>
                                        </p:attrNameLst>
                                      </p:cBhvr>
                                      <p:tavLst>
                                        <p:tav tm="0">
                                          <p:val>
                                            <p:strVal val="#ppt_x"/>
                                          </p:val>
                                        </p:tav>
                                        <p:tav tm="100000">
                                          <p:val>
                                            <p:strVal val="#ppt_x"/>
                                          </p:val>
                                        </p:tav>
                                      </p:tavLst>
                                    </p:anim>
                                    <p:anim calcmode="lin" valueType="num">
                                      <p:cBhvr>
                                        <p:cTn id="53" dur="600" fill="hold"/>
                                        <p:tgtEl>
                                          <p:spTgt spid="39"/>
                                        </p:tgtEl>
                                        <p:attrNameLst>
                                          <p:attrName>ppt_y</p:attrName>
                                        </p:attrNameLst>
                                      </p:cBhvr>
                                      <p:tavLst>
                                        <p:tav tm="0">
                                          <p:val>
                                            <p:strVal val="1+#ppt_h/2"/>
                                          </p:val>
                                        </p:tav>
                                        <p:tav tm="100000">
                                          <p:val>
                                            <p:strVal val="#ppt_y"/>
                                          </p:val>
                                        </p:tav>
                                      </p:tavLst>
                                    </p:anim>
                                  </p:childTnLst>
                                </p:cTn>
                              </p:par>
                            </p:childTnLst>
                          </p:cTn>
                        </p:par>
                        <p:par>
                          <p:cTn id="54" fill="hold">
                            <p:stCondLst>
                              <p:cond delay="2649"/>
                            </p:stCondLst>
                            <p:childTnLst>
                              <p:par>
                                <p:cTn id="55" presetID="16" presetClass="entr" presetSubtype="37"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arn(outVertical)">
                                      <p:cBhvr>
                                        <p:cTn id="57" dur="500"/>
                                        <p:tgtEl>
                                          <p:spTgt spid="10"/>
                                        </p:tgtEl>
                                      </p:cBhvr>
                                    </p:animEffect>
                                  </p:childTnLst>
                                </p:cTn>
                              </p:par>
                              <p:par>
                                <p:cTn id="58" presetID="2" presetClass="entr" presetSubtype="8" fill="hold" nodeType="withEffect">
                                  <p:stCondLst>
                                    <p:cond delay="0"/>
                                  </p:stCondLst>
                                  <p:childTnLst>
                                    <p:set>
                                      <p:cBhvr>
                                        <p:cTn id="59" dur="1" fill="hold">
                                          <p:stCondLst>
                                            <p:cond delay="0"/>
                                          </p:stCondLst>
                                        </p:cTn>
                                        <p:tgtEl>
                                          <p:spTgt spid="4"/>
                                        </p:tgtEl>
                                        <p:attrNameLst>
                                          <p:attrName>style.visibility</p:attrName>
                                        </p:attrNameLst>
                                      </p:cBhvr>
                                      <p:to>
                                        <p:strVal val="visible"/>
                                      </p:to>
                                    </p:set>
                                    <p:anim calcmode="lin" valueType="num">
                                      <p:cBhvr additive="base">
                                        <p:cTn id="60" dur="500" fill="hold"/>
                                        <p:tgtEl>
                                          <p:spTgt spid="4"/>
                                        </p:tgtEl>
                                        <p:attrNameLst>
                                          <p:attrName>ppt_x</p:attrName>
                                        </p:attrNameLst>
                                      </p:cBhvr>
                                      <p:tavLst>
                                        <p:tav tm="0">
                                          <p:val>
                                            <p:strVal val="0-#ppt_w/2"/>
                                          </p:val>
                                        </p:tav>
                                        <p:tav tm="100000">
                                          <p:val>
                                            <p:strVal val="#ppt_x"/>
                                          </p:val>
                                        </p:tav>
                                      </p:tavLst>
                                    </p:anim>
                                    <p:anim calcmode="lin" valueType="num">
                                      <p:cBhvr additive="base">
                                        <p:cTn id="61" dur="500" fill="hold"/>
                                        <p:tgtEl>
                                          <p:spTgt spid="4"/>
                                        </p:tgtEl>
                                        <p:attrNameLst>
                                          <p:attrName>ppt_y</p:attrName>
                                        </p:attrNameLst>
                                      </p:cBhvr>
                                      <p:tavLst>
                                        <p:tav tm="0">
                                          <p:val>
                                            <p:strVal val="#ppt_y"/>
                                          </p:val>
                                        </p:tav>
                                        <p:tav tm="100000">
                                          <p:val>
                                            <p:strVal val="#ppt_y"/>
                                          </p:val>
                                        </p:tav>
                                      </p:tavLst>
                                    </p:anim>
                                  </p:childTnLst>
                                </p:cTn>
                              </p:par>
                              <p:par>
                                <p:cTn id="62" presetID="2" presetClass="entr" presetSubtype="8" fill="hold" nodeType="withEffect">
                                  <p:stCondLst>
                                    <p:cond delay="50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500" fill="hold"/>
                                        <p:tgtEl>
                                          <p:spTgt spid="9"/>
                                        </p:tgtEl>
                                        <p:attrNameLst>
                                          <p:attrName>ppt_x</p:attrName>
                                        </p:attrNameLst>
                                      </p:cBhvr>
                                      <p:tavLst>
                                        <p:tav tm="0">
                                          <p:val>
                                            <p:strVal val="0-#ppt_w/2"/>
                                          </p:val>
                                        </p:tav>
                                        <p:tav tm="100000">
                                          <p:val>
                                            <p:strVal val="#ppt_x"/>
                                          </p:val>
                                        </p:tav>
                                      </p:tavLst>
                                    </p:anim>
                                    <p:anim calcmode="lin" valueType="num">
                                      <p:cBhvr additive="base">
                                        <p:cTn id="65" dur="500" fill="hold"/>
                                        <p:tgtEl>
                                          <p:spTgt spid="9"/>
                                        </p:tgtEl>
                                        <p:attrNameLst>
                                          <p:attrName>ppt_y</p:attrName>
                                        </p:attrNameLst>
                                      </p:cBhvr>
                                      <p:tavLst>
                                        <p:tav tm="0">
                                          <p:val>
                                            <p:strVal val="#ppt_y"/>
                                          </p:val>
                                        </p:tav>
                                        <p:tav tm="100000">
                                          <p:val>
                                            <p:strVal val="#ppt_y"/>
                                          </p:val>
                                        </p:tav>
                                      </p:tavLst>
                                    </p:anim>
                                  </p:childTnLst>
                                </p:cTn>
                              </p:par>
                              <p:par>
                                <p:cTn id="66" presetID="2" presetClass="entr" presetSubtype="8" fill="hold" nodeType="withEffect">
                                  <p:stCondLst>
                                    <p:cond delay="500"/>
                                  </p:stCondLst>
                                  <p:childTnLst>
                                    <p:set>
                                      <p:cBhvr>
                                        <p:cTn id="67" dur="1" fill="hold">
                                          <p:stCondLst>
                                            <p:cond delay="0"/>
                                          </p:stCondLst>
                                        </p:cTn>
                                        <p:tgtEl>
                                          <p:spTgt spid="5"/>
                                        </p:tgtEl>
                                        <p:attrNameLst>
                                          <p:attrName>style.visibility</p:attrName>
                                        </p:attrNameLst>
                                      </p:cBhvr>
                                      <p:to>
                                        <p:strVal val="visible"/>
                                      </p:to>
                                    </p:set>
                                    <p:anim calcmode="lin" valueType="num">
                                      <p:cBhvr additive="base">
                                        <p:cTn id="68" dur="500" fill="hold"/>
                                        <p:tgtEl>
                                          <p:spTgt spid="5"/>
                                        </p:tgtEl>
                                        <p:attrNameLst>
                                          <p:attrName>ppt_x</p:attrName>
                                        </p:attrNameLst>
                                      </p:cBhvr>
                                      <p:tavLst>
                                        <p:tav tm="0">
                                          <p:val>
                                            <p:strVal val="0-#ppt_w/2"/>
                                          </p:val>
                                        </p:tav>
                                        <p:tav tm="100000">
                                          <p:val>
                                            <p:strVal val="#ppt_x"/>
                                          </p:val>
                                        </p:tav>
                                      </p:tavLst>
                                    </p:anim>
                                    <p:anim calcmode="lin" valueType="num">
                                      <p:cBhvr additive="base">
                                        <p:cTn id="69" dur="500" fill="hold"/>
                                        <p:tgtEl>
                                          <p:spTgt spid="5"/>
                                        </p:tgtEl>
                                        <p:attrNameLst>
                                          <p:attrName>ppt_y</p:attrName>
                                        </p:attrNameLst>
                                      </p:cBhvr>
                                      <p:tavLst>
                                        <p:tav tm="0">
                                          <p:val>
                                            <p:strVal val="#ppt_y"/>
                                          </p:val>
                                        </p:tav>
                                        <p:tav tm="100000">
                                          <p:val>
                                            <p:strVal val="#ppt_y"/>
                                          </p:val>
                                        </p:tav>
                                      </p:tavLst>
                                    </p:anim>
                                  </p:childTnLst>
                                </p:cTn>
                              </p:par>
                              <p:par>
                                <p:cTn id="70" presetID="2" presetClass="entr" presetSubtype="8" fill="hold" nodeType="withEffect">
                                  <p:stCondLst>
                                    <p:cond delay="50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0-#ppt_w/2"/>
                                          </p:val>
                                        </p:tav>
                                        <p:tav tm="100000">
                                          <p:val>
                                            <p:strVal val="#ppt_x"/>
                                          </p:val>
                                        </p:tav>
                                      </p:tavLst>
                                    </p:anim>
                                    <p:anim calcmode="lin" valueType="num">
                                      <p:cBhvr additive="base">
                                        <p:cTn id="73" dur="500" fill="hold"/>
                                        <p:tgtEl>
                                          <p:spTgt spid="15"/>
                                        </p:tgtEl>
                                        <p:attrNameLst>
                                          <p:attrName>ppt_y</p:attrName>
                                        </p:attrNameLst>
                                      </p:cBhvr>
                                      <p:tavLst>
                                        <p:tav tm="0">
                                          <p:val>
                                            <p:strVal val="#ppt_y"/>
                                          </p:val>
                                        </p:tav>
                                        <p:tav tm="100000">
                                          <p:val>
                                            <p:strVal val="#ppt_y"/>
                                          </p:val>
                                        </p:tav>
                                      </p:tavLst>
                                    </p:anim>
                                  </p:childTnLst>
                                </p:cTn>
                              </p:par>
                              <p:par>
                                <p:cTn id="74" presetID="2" presetClass="entr" presetSubtype="8" fill="hold" nodeType="withEffect">
                                  <p:stCondLst>
                                    <p:cond delay="500"/>
                                  </p:stCondLst>
                                  <p:childTnLst>
                                    <p:set>
                                      <p:cBhvr>
                                        <p:cTn id="75" dur="1" fill="hold">
                                          <p:stCondLst>
                                            <p:cond delay="0"/>
                                          </p:stCondLst>
                                        </p:cTn>
                                        <p:tgtEl>
                                          <p:spTgt spid="60"/>
                                        </p:tgtEl>
                                        <p:attrNameLst>
                                          <p:attrName>style.visibility</p:attrName>
                                        </p:attrNameLst>
                                      </p:cBhvr>
                                      <p:to>
                                        <p:strVal val="visible"/>
                                      </p:to>
                                    </p:set>
                                    <p:anim calcmode="lin" valueType="num">
                                      <p:cBhvr additive="base">
                                        <p:cTn id="76" dur="500" fill="hold"/>
                                        <p:tgtEl>
                                          <p:spTgt spid="60"/>
                                        </p:tgtEl>
                                        <p:attrNameLst>
                                          <p:attrName>ppt_x</p:attrName>
                                        </p:attrNameLst>
                                      </p:cBhvr>
                                      <p:tavLst>
                                        <p:tav tm="0">
                                          <p:val>
                                            <p:strVal val="0-#ppt_w/2"/>
                                          </p:val>
                                        </p:tav>
                                        <p:tav tm="100000">
                                          <p:val>
                                            <p:strVal val="#ppt_x"/>
                                          </p:val>
                                        </p:tav>
                                      </p:tavLst>
                                    </p:anim>
                                    <p:anim calcmode="lin" valueType="num">
                                      <p:cBhvr additive="base">
                                        <p:cTn id="77" dur="500" fill="hold"/>
                                        <p:tgtEl>
                                          <p:spTgt spid="60"/>
                                        </p:tgtEl>
                                        <p:attrNameLst>
                                          <p:attrName>ppt_y</p:attrName>
                                        </p:attrNameLst>
                                      </p:cBhvr>
                                      <p:tavLst>
                                        <p:tav tm="0">
                                          <p:val>
                                            <p:strVal val="#ppt_y"/>
                                          </p:val>
                                        </p:tav>
                                        <p:tav tm="100000">
                                          <p:val>
                                            <p:strVal val="#ppt_y"/>
                                          </p:val>
                                        </p:tav>
                                      </p:tavLst>
                                    </p:anim>
                                  </p:childTnLst>
                                </p:cTn>
                              </p:par>
                              <p:par>
                                <p:cTn id="78" presetID="2" presetClass="entr" presetSubtype="8" fill="hold" nodeType="withEffect">
                                  <p:stCondLst>
                                    <p:cond delay="500"/>
                                  </p:stCondLst>
                                  <p:childTnLst>
                                    <p:set>
                                      <p:cBhvr>
                                        <p:cTn id="79" dur="1" fill="hold">
                                          <p:stCondLst>
                                            <p:cond delay="0"/>
                                          </p:stCondLst>
                                        </p:cTn>
                                        <p:tgtEl>
                                          <p:spTgt spid="19"/>
                                        </p:tgtEl>
                                        <p:attrNameLst>
                                          <p:attrName>style.visibility</p:attrName>
                                        </p:attrNameLst>
                                      </p:cBhvr>
                                      <p:to>
                                        <p:strVal val="visible"/>
                                      </p:to>
                                    </p:set>
                                    <p:anim calcmode="lin" valueType="num">
                                      <p:cBhvr additive="base">
                                        <p:cTn id="80" dur="500" fill="hold"/>
                                        <p:tgtEl>
                                          <p:spTgt spid="19"/>
                                        </p:tgtEl>
                                        <p:attrNameLst>
                                          <p:attrName>ppt_x</p:attrName>
                                        </p:attrNameLst>
                                      </p:cBhvr>
                                      <p:tavLst>
                                        <p:tav tm="0">
                                          <p:val>
                                            <p:strVal val="0-#ppt_w/2"/>
                                          </p:val>
                                        </p:tav>
                                        <p:tav tm="100000">
                                          <p:val>
                                            <p:strVal val="#ppt_x"/>
                                          </p:val>
                                        </p:tav>
                                      </p:tavLst>
                                    </p:anim>
                                    <p:anim calcmode="lin" valueType="num">
                                      <p:cBhvr additive="base">
                                        <p:cTn id="81" dur="500" fill="hold"/>
                                        <p:tgtEl>
                                          <p:spTgt spid="19"/>
                                        </p:tgtEl>
                                        <p:attrNameLst>
                                          <p:attrName>ppt_y</p:attrName>
                                        </p:attrNameLst>
                                      </p:cBhvr>
                                      <p:tavLst>
                                        <p:tav tm="0">
                                          <p:val>
                                            <p:strVal val="#ppt_y"/>
                                          </p:val>
                                        </p:tav>
                                        <p:tav tm="100000">
                                          <p:val>
                                            <p:strVal val="#ppt_y"/>
                                          </p:val>
                                        </p:tav>
                                      </p:tavLst>
                                    </p:anim>
                                  </p:childTnLst>
                                </p:cTn>
                              </p:par>
                              <p:par>
                                <p:cTn id="82" presetID="2" presetClass="entr" presetSubtype="8" fill="hold" nodeType="withEffect">
                                  <p:stCondLst>
                                    <p:cond delay="500"/>
                                  </p:stCondLst>
                                  <p:childTnLst>
                                    <p:set>
                                      <p:cBhvr>
                                        <p:cTn id="83" dur="1" fill="hold">
                                          <p:stCondLst>
                                            <p:cond delay="0"/>
                                          </p:stCondLst>
                                        </p:cTn>
                                        <p:tgtEl>
                                          <p:spTgt spid="61"/>
                                        </p:tgtEl>
                                        <p:attrNameLst>
                                          <p:attrName>style.visibility</p:attrName>
                                        </p:attrNameLst>
                                      </p:cBhvr>
                                      <p:to>
                                        <p:strVal val="visible"/>
                                      </p:to>
                                    </p:set>
                                    <p:anim calcmode="lin" valueType="num">
                                      <p:cBhvr additive="base">
                                        <p:cTn id="84" dur="500" fill="hold"/>
                                        <p:tgtEl>
                                          <p:spTgt spid="61"/>
                                        </p:tgtEl>
                                        <p:attrNameLst>
                                          <p:attrName>ppt_x</p:attrName>
                                        </p:attrNameLst>
                                      </p:cBhvr>
                                      <p:tavLst>
                                        <p:tav tm="0">
                                          <p:val>
                                            <p:strVal val="0-#ppt_w/2"/>
                                          </p:val>
                                        </p:tav>
                                        <p:tav tm="100000">
                                          <p:val>
                                            <p:strVal val="#ppt_x"/>
                                          </p:val>
                                        </p:tav>
                                      </p:tavLst>
                                    </p:anim>
                                    <p:anim calcmode="lin" valueType="num">
                                      <p:cBhvr additive="base">
                                        <p:cTn id="85" dur="500" fill="hold"/>
                                        <p:tgtEl>
                                          <p:spTgt spid="61"/>
                                        </p:tgtEl>
                                        <p:attrNameLst>
                                          <p:attrName>ppt_y</p:attrName>
                                        </p:attrNameLst>
                                      </p:cBhvr>
                                      <p:tavLst>
                                        <p:tav tm="0">
                                          <p:val>
                                            <p:strVal val="#ppt_y"/>
                                          </p:val>
                                        </p:tav>
                                        <p:tav tm="100000">
                                          <p:val>
                                            <p:strVal val="#ppt_y"/>
                                          </p:val>
                                        </p:tav>
                                      </p:tavLst>
                                    </p:anim>
                                  </p:childTnLst>
                                </p:cTn>
                              </p:par>
                              <p:par>
                                <p:cTn id="86" presetID="2" presetClass="entr" presetSubtype="8" fill="hold" nodeType="withEffect">
                                  <p:stCondLst>
                                    <p:cond delay="500"/>
                                  </p:stCondLst>
                                  <p:childTnLst>
                                    <p:set>
                                      <p:cBhvr>
                                        <p:cTn id="87" dur="1" fill="hold">
                                          <p:stCondLst>
                                            <p:cond delay="0"/>
                                          </p:stCondLst>
                                        </p:cTn>
                                        <p:tgtEl>
                                          <p:spTgt spid="20"/>
                                        </p:tgtEl>
                                        <p:attrNameLst>
                                          <p:attrName>style.visibility</p:attrName>
                                        </p:attrNameLst>
                                      </p:cBhvr>
                                      <p:to>
                                        <p:strVal val="visible"/>
                                      </p:to>
                                    </p:set>
                                    <p:anim calcmode="lin" valueType="num">
                                      <p:cBhvr additive="base">
                                        <p:cTn id="88" dur="500" fill="hold"/>
                                        <p:tgtEl>
                                          <p:spTgt spid="20"/>
                                        </p:tgtEl>
                                        <p:attrNameLst>
                                          <p:attrName>ppt_x</p:attrName>
                                        </p:attrNameLst>
                                      </p:cBhvr>
                                      <p:tavLst>
                                        <p:tav tm="0">
                                          <p:val>
                                            <p:strVal val="0-#ppt_w/2"/>
                                          </p:val>
                                        </p:tav>
                                        <p:tav tm="100000">
                                          <p:val>
                                            <p:strVal val="#ppt_x"/>
                                          </p:val>
                                        </p:tav>
                                      </p:tavLst>
                                    </p:anim>
                                    <p:anim calcmode="lin" valueType="num">
                                      <p:cBhvr additive="base">
                                        <p:cTn id="89" dur="500" fill="hold"/>
                                        <p:tgtEl>
                                          <p:spTgt spid="20"/>
                                        </p:tgtEl>
                                        <p:attrNameLst>
                                          <p:attrName>ppt_y</p:attrName>
                                        </p:attrNameLst>
                                      </p:cBhvr>
                                      <p:tavLst>
                                        <p:tav tm="0">
                                          <p:val>
                                            <p:strVal val="#ppt_y"/>
                                          </p:val>
                                        </p:tav>
                                        <p:tav tm="100000">
                                          <p:val>
                                            <p:strVal val="#ppt_y"/>
                                          </p:val>
                                        </p:tav>
                                      </p:tavLst>
                                    </p:anim>
                                  </p:childTnLst>
                                </p:cTn>
                              </p:par>
                              <p:par>
                                <p:cTn id="90" presetID="2" presetClass="entr" presetSubtype="8" fill="hold" nodeType="withEffect">
                                  <p:stCondLst>
                                    <p:cond delay="500"/>
                                  </p:stCondLst>
                                  <p:childTnLst>
                                    <p:set>
                                      <p:cBhvr>
                                        <p:cTn id="91" dur="1" fill="hold">
                                          <p:stCondLst>
                                            <p:cond delay="0"/>
                                          </p:stCondLst>
                                        </p:cTn>
                                        <p:tgtEl>
                                          <p:spTgt spid="62"/>
                                        </p:tgtEl>
                                        <p:attrNameLst>
                                          <p:attrName>style.visibility</p:attrName>
                                        </p:attrNameLst>
                                      </p:cBhvr>
                                      <p:to>
                                        <p:strVal val="visible"/>
                                      </p:to>
                                    </p:set>
                                    <p:anim calcmode="lin" valueType="num">
                                      <p:cBhvr additive="base">
                                        <p:cTn id="92" dur="500" fill="hold"/>
                                        <p:tgtEl>
                                          <p:spTgt spid="62"/>
                                        </p:tgtEl>
                                        <p:attrNameLst>
                                          <p:attrName>ppt_x</p:attrName>
                                        </p:attrNameLst>
                                      </p:cBhvr>
                                      <p:tavLst>
                                        <p:tav tm="0">
                                          <p:val>
                                            <p:strVal val="0-#ppt_w/2"/>
                                          </p:val>
                                        </p:tav>
                                        <p:tav tm="100000">
                                          <p:val>
                                            <p:strVal val="#ppt_x"/>
                                          </p:val>
                                        </p:tav>
                                      </p:tavLst>
                                    </p:anim>
                                    <p:anim calcmode="lin" valueType="num">
                                      <p:cBhvr additive="base">
                                        <p:cTn id="93"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dvAuto="0"/>
      <p:bldP spid="7" grpId="0" bldLvl="0" animBg="1" advAuto="0"/>
      <p:bldP spid="12" grpId="0" bldLvl="0" animBg="1" advAuto="0"/>
      <p:bldP spid="17" grpId="0" bldLvl="0" animBg="1" advAuto="0"/>
      <p:bldP spid="22" grpId="0" bldLvl="0" animBg="1" advAuto="0"/>
      <p:bldP spid="27" grpId="0" bldLvl="0" animBg="1" advAuto="0"/>
      <p:bldP spid="30" grpId="0" bldLvl="0" animBg="1" advAuto="0"/>
      <p:bldP spid="33" grpId="0" bldLvl="0" animBg="1" advAuto="0"/>
      <p:bldP spid="36" grpId="0" bldLvl="0" animBg="1" advAuto="0"/>
      <p:bldP spid="39" grpId="0" bldLvl="0" animBg="1" advAuto="0"/>
      <p:bldP spid="58" grpId="0"/>
      <p:bldP spid="10"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549910" y="784860"/>
            <a:ext cx="8061960" cy="777240"/>
          </a:xfrm>
          <a:prstGeom prst="rect">
            <a:avLst/>
          </a:prstGeom>
          <a:ln w="3175">
            <a:solidFill>
              <a:srgbClr val="3992DB"/>
            </a:solidFill>
          </a:ln>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本任务主要采取线上教学平台学生互评，教师按照任务评价标准考核相结合的方式进行考核评价。</a:t>
            </a:r>
            <a:endPar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Down Arrow 15"/>
          <p:cNvSpPr/>
          <p:nvPr/>
        </p:nvSpPr>
        <p:spPr>
          <a:xfrm>
            <a:off x="62708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62708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763925"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Text Placeholder 4"/>
          <p:cNvSpPr txBox="1"/>
          <p:nvPr/>
        </p:nvSpPr>
        <p:spPr>
          <a:xfrm>
            <a:off x="789961"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bg1"/>
                </a:solidFill>
                <a:latin typeface="微软雅黑" panose="020B0503020204020204" pitchFamily="34" charset="-122"/>
                <a:ea typeface="微软雅黑" panose="020B0503020204020204" pitchFamily="34" charset="-122"/>
                <a:cs typeface="Lato Regular"/>
              </a:rPr>
              <a:t>学生在线上教学平台互评</a:t>
            </a:r>
            <a:endParaRPr lang="zh-CN" altLang="en-US" sz="18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8" name="Down Arrow 91"/>
          <p:cNvSpPr/>
          <p:nvPr/>
        </p:nvSpPr>
        <p:spPr>
          <a:xfrm>
            <a:off x="197001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197001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210685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Text Placeholder 4"/>
          <p:cNvSpPr txBox="1"/>
          <p:nvPr/>
        </p:nvSpPr>
        <p:spPr>
          <a:xfrm>
            <a:off x="2132892"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新建</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图层</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3" name="Down Arrow 96"/>
          <p:cNvSpPr/>
          <p:nvPr/>
        </p:nvSpPr>
        <p:spPr>
          <a:xfrm>
            <a:off x="3306518"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306518"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p:nvPr/>
        </p:nvSpPr>
        <p:spPr>
          <a:xfrm>
            <a:off x="3443362"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Text Placeholder 4"/>
          <p:cNvSpPr txBox="1"/>
          <p:nvPr/>
        </p:nvSpPr>
        <p:spPr>
          <a:xfrm>
            <a:off x="3469398"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bg1"/>
                </a:solidFill>
                <a:latin typeface="微软雅黑" panose="020B0503020204020204" pitchFamily="34" charset="-122"/>
                <a:ea typeface="微软雅黑" panose="020B0503020204020204" pitchFamily="34" charset="-122"/>
                <a:cs typeface="Lato Regular"/>
              </a:rPr>
              <a:t>尺寸分析准确</a:t>
            </a:r>
            <a:endParaRPr lang="zh-CN" altLang="en-US" sz="18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8" name="Down Arrow 101"/>
          <p:cNvSpPr/>
          <p:nvPr/>
        </p:nvSpPr>
        <p:spPr>
          <a:xfrm>
            <a:off x="4655874"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4655874"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p:nvPr/>
        </p:nvSpPr>
        <p:spPr>
          <a:xfrm>
            <a:off x="4792719"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Text Placeholder 4"/>
          <p:cNvSpPr txBox="1"/>
          <p:nvPr/>
        </p:nvSpPr>
        <p:spPr>
          <a:xfrm>
            <a:off x="4886325" y="2657475"/>
            <a:ext cx="806450" cy="24130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线段分析准确</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3" name="Down Arrow 106"/>
          <p:cNvSpPr/>
          <p:nvPr/>
        </p:nvSpPr>
        <p:spPr>
          <a:xfrm>
            <a:off x="601285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00523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p:nvPr/>
        </p:nvSpPr>
        <p:spPr>
          <a:xfrm>
            <a:off x="6142076"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40%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6" name="Text Placeholder 4"/>
          <p:cNvSpPr txBox="1"/>
          <p:nvPr/>
        </p:nvSpPr>
        <p:spPr>
          <a:xfrm>
            <a:off x="6168110"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bg1"/>
                </a:solidFill>
                <a:latin typeface="微软雅黑" panose="020B0503020204020204" pitchFamily="34" charset="-122"/>
                <a:ea typeface="微软雅黑" panose="020B0503020204020204" pitchFamily="34" charset="-122"/>
                <a:cs typeface="Lato Regular"/>
              </a:rPr>
              <a:t>准确应用相关命令绘制图形</a:t>
            </a:r>
            <a:endParaRPr lang="zh-CN" altLang="en-US" sz="18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8" name="Down Arrow 111"/>
          <p:cNvSpPr/>
          <p:nvPr/>
        </p:nvSpPr>
        <p:spPr>
          <a:xfrm>
            <a:off x="7361013"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9" name="Rectangle 112"/>
          <p:cNvSpPr/>
          <p:nvPr/>
        </p:nvSpPr>
        <p:spPr>
          <a:xfrm>
            <a:off x="7361013"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30" name="Text Placeholder 4"/>
          <p:cNvSpPr txBox="1"/>
          <p:nvPr/>
        </p:nvSpPr>
        <p:spPr>
          <a:xfrm>
            <a:off x="749785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31" name="Text Placeholder 4"/>
          <p:cNvSpPr txBox="1"/>
          <p:nvPr/>
        </p:nvSpPr>
        <p:spPr>
          <a:xfrm>
            <a:off x="7425690" y="2657475"/>
            <a:ext cx="1115060" cy="24130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按要求正确的路径保存，按时上交作品</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5" name="矩形 34"/>
          <p:cNvSpPr/>
          <p:nvPr/>
        </p:nvSpPr>
        <p:spPr>
          <a:xfrm>
            <a:off x="2586990" y="4645025"/>
            <a:ext cx="5466715" cy="3479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p>
            <a:pPr algn="ctr"/>
            <a:r>
              <a:rPr lang="zh-CN" altLang="en-US" sz="2000" b="1" dirty="0">
                <a:latin typeface="微软雅黑" panose="020B0503020204020204" pitchFamily="34" charset="-122"/>
                <a:ea typeface="微软雅黑" panose="020B0503020204020204" pitchFamily="34" charset="-122"/>
              </a:rPr>
              <a:t>教师</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按照评价标准</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考核评价</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1649"/>
                            </p:stCondLst>
                            <p:childTnLst>
                              <p:par>
                                <p:cTn id="38" presetID="5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2149"/>
                            </p:stCondLst>
                            <p:childTnLst>
                              <p:par>
                                <p:cTn id="59" presetID="53" presetClass="entr" presetSubtype="16"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fltVal val="0"/>
                                          </p:val>
                                        </p:tav>
                                        <p:tav tm="100000">
                                          <p:val>
                                            <p:strVal val="#ppt_h"/>
                                          </p:val>
                                        </p:tav>
                                      </p:tavLst>
                                    </p:anim>
                                    <p:animEffect transition="in" filter="fade">
                                      <p:cBhvr>
                                        <p:cTn id="68" dur="500"/>
                                        <p:tgtEl>
                                          <p:spTgt spid="14"/>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ppt_w</p:attrName>
                                        </p:attrNameLst>
                                      </p:cBhvr>
                                      <p:tavLst>
                                        <p:tav tm="0">
                                          <p:val>
                                            <p:fltVal val="0"/>
                                          </p:val>
                                        </p:tav>
                                        <p:tav tm="100000">
                                          <p:val>
                                            <p:strVal val="#ppt_w"/>
                                          </p:val>
                                        </p:tav>
                                      </p:tavLst>
                                    </p:anim>
                                    <p:anim calcmode="lin" valueType="num">
                                      <p:cBhvr>
                                        <p:cTn id="72" dur="500" fill="hold"/>
                                        <p:tgtEl>
                                          <p:spTgt spid="15"/>
                                        </p:tgtEl>
                                        <p:attrNameLst>
                                          <p:attrName>ppt_h</p:attrName>
                                        </p:attrNameLst>
                                      </p:cBhvr>
                                      <p:tavLst>
                                        <p:tav tm="0">
                                          <p:val>
                                            <p:fltVal val="0"/>
                                          </p:val>
                                        </p:tav>
                                        <p:tav tm="100000">
                                          <p:val>
                                            <p:strVal val="#ppt_h"/>
                                          </p:val>
                                        </p:tav>
                                      </p:tavLst>
                                    </p:anim>
                                    <p:animEffect transition="in" filter="fade">
                                      <p:cBhvr>
                                        <p:cTn id="73" dur="500"/>
                                        <p:tgtEl>
                                          <p:spTgt spid="1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Effect transition="in" filter="fade">
                                      <p:cBhvr>
                                        <p:cTn id="78" dur="500"/>
                                        <p:tgtEl>
                                          <p:spTgt spid="16"/>
                                        </p:tgtEl>
                                      </p:cBhvr>
                                    </p:animEffect>
                                  </p:childTnLst>
                                </p:cTn>
                              </p:par>
                            </p:childTnLst>
                          </p:cTn>
                        </p:par>
                        <p:par>
                          <p:cTn id="79" fill="hold">
                            <p:stCondLst>
                              <p:cond delay="2649"/>
                            </p:stCondLst>
                            <p:childTnLst>
                              <p:par>
                                <p:cTn id="80" presetID="53" presetClass="entr" presetSubtype="16"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ppt_w</p:attrName>
                                        </p:attrNameLst>
                                      </p:cBhvr>
                                      <p:tavLst>
                                        <p:tav tm="0">
                                          <p:val>
                                            <p:fltVal val="0"/>
                                          </p:val>
                                        </p:tav>
                                        <p:tav tm="100000">
                                          <p:val>
                                            <p:strVal val="#ppt_w"/>
                                          </p:val>
                                        </p:tav>
                                      </p:tavLst>
                                    </p:anim>
                                    <p:anim calcmode="lin" valueType="num">
                                      <p:cBhvr>
                                        <p:cTn id="83" dur="500" fill="hold"/>
                                        <p:tgtEl>
                                          <p:spTgt spid="18"/>
                                        </p:tgtEl>
                                        <p:attrNameLst>
                                          <p:attrName>ppt_h</p:attrName>
                                        </p:attrNameLst>
                                      </p:cBhvr>
                                      <p:tavLst>
                                        <p:tav tm="0">
                                          <p:val>
                                            <p:fltVal val="0"/>
                                          </p:val>
                                        </p:tav>
                                        <p:tav tm="100000">
                                          <p:val>
                                            <p:strVal val="#ppt_h"/>
                                          </p:val>
                                        </p:tav>
                                      </p:tavLst>
                                    </p:anim>
                                    <p:animEffect transition="in" filter="fade">
                                      <p:cBhvr>
                                        <p:cTn id="84" dur="500"/>
                                        <p:tgtEl>
                                          <p:spTgt spid="1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p:cTn id="87" dur="500" fill="hold"/>
                                        <p:tgtEl>
                                          <p:spTgt spid="19"/>
                                        </p:tgtEl>
                                        <p:attrNameLst>
                                          <p:attrName>ppt_w</p:attrName>
                                        </p:attrNameLst>
                                      </p:cBhvr>
                                      <p:tavLst>
                                        <p:tav tm="0">
                                          <p:val>
                                            <p:fltVal val="0"/>
                                          </p:val>
                                        </p:tav>
                                        <p:tav tm="100000">
                                          <p:val>
                                            <p:strVal val="#ppt_w"/>
                                          </p:val>
                                        </p:tav>
                                      </p:tavLst>
                                    </p:anim>
                                    <p:anim calcmode="lin" valueType="num">
                                      <p:cBhvr>
                                        <p:cTn id="88" dur="500" fill="hold"/>
                                        <p:tgtEl>
                                          <p:spTgt spid="19"/>
                                        </p:tgtEl>
                                        <p:attrNameLst>
                                          <p:attrName>ppt_h</p:attrName>
                                        </p:attrNameLst>
                                      </p:cBhvr>
                                      <p:tavLst>
                                        <p:tav tm="0">
                                          <p:val>
                                            <p:fltVal val="0"/>
                                          </p:val>
                                        </p:tav>
                                        <p:tav tm="100000">
                                          <p:val>
                                            <p:strVal val="#ppt_h"/>
                                          </p:val>
                                        </p:tav>
                                      </p:tavLst>
                                    </p:anim>
                                    <p:animEffect transition="in" filter="fade">
                                      <p:cBhvr>
                                        <p:cTn id="89" dur="500"/>
                                        <p:tgtEl>
                                          <p:spTgt spid="19"/>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0"/>
                                        </p:tgtEl>
                                        <p:attrNameLst>
                                          <p:attrName>style.visibility</p:attrName>
                                        </p:attrNameLst>
                                      </p:cBhvr>
                                      <p:to>
                                        <p:strVal val="visible"/>
                                      </p:to>
                                    </p:set>
                                    <p:anim calcmode="lin" valueType="num">
                                      <p:cBhvr>
                                        <p:cTn id="92" dur="500" fill="hold"/>
                                        <p:tgtEl>
                                          <p:spTgt spid="20"/>
                                        </p:tgtEl>
                                        <p:attrNameLst>
                                          <p:attrName>ppt_w</p:attrName>
                                        </p:attrNameLst>
                                      </p:cBhvr>
                                      <p:tavLst>
                                        <p:tav tm="0">
                                          <p:val>
                                            <p:fltVal val="0"/>
                                          </p:val>
                                        </p:tav>
                                        <p:tav tm="100000">
                                          <p:val>
                                            <p:strVal val="#ppt_w"/>
                                          </p:val>
                                        </p:tav>
                                      </p:tavLst>
                                    </p:anim>
                                    <p:anim calcmode="lin" valueType="num">
                                      <p:cBhvr>
                                        <p:cTn id="93" dur="500" fill="hold"/>
                                        <p:tgtEl>
                                          <p:spTgt spid="20"/>
                                        </p:tgtEl>
                                        <p:attrNameLst>
                                          <p:attrName>ppt_h</p:attrName>
                                        </p:attrNameLst>
                                      </p:cBhvr>
                                      <p:tavLst>
                                        <p:tav tm="0">
                                          <p:val>
                                            <p:fltVal val="0"/>
                                          </p:val>
                                        </p:tav>
                                        <p:tav tm="100000">
                                          <p:val>
                                            <p:strVal val="#ppt_h"/>
                                          </p:val>
                                        </p:tav>
                                      </p:tavLst>
                                    </p:anim>
                                    <p:animEffect transition="in" filter="fade">
                                      <p:cBhvr>
                                        <p:cTn id="94" dur="500"/>
                                        <p:tgtEl>
                                          <p:spTgt spid="20"/>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p:cTn id="97" dur="500" fill="hold"/>
                                        <p:tgtEl>
                                          <p:spTgt spid="21"/>
                                        </p:tgtEl>
                                        <p:attrNameLst>
                                          <p:attrName>ppt_w</p:attrName>
                                        </p:attrNameLst>
                                      </p:cBhvr>
                                      <p:tavLst>
                                        <p:tav tm="0">
                                          <p:val>
                                            <p:fltVal val="0"/>
                                          </p:val>
                                        </p:tav>
                                        <p:tav tm="100000">
                                          <p:val>
                                            <p:strVal val="#ppt_w"/>
                                          </p:val>
                                        </p:tav>
                                      </p:tavLst>
                                    </p:anim>
                                    <p:anim calcmode="lin" valueType="num">
                                      <p:cBhvr>
                                        <p:cTn id="98" dur="500" fill="hold"/>
                                        <p:tgtEl>
                                          <p:spTgt spid="21"/>
                                        </p:tgtEl>
                                        <p:attrNameLst>
                                          <p:attrName>ppt_h</p:attrName>
                                        </p:attrNameLst>
                                      </p:cBhvr>
                                      <p:tavLst>
                                        <p:tav tm="0">
                                          <p:val>
                                            <p:fltVal val="0"/>
                                          </p:val>
                                        </p:tav>
                                        <p:tav tm="100000">
                                          <p:val>
                                            <p:strVal val="#ppt_h"/>
                                          </p:val>
                                        </p:tav>
                                      </p:tavLst>
                                    </p:anim>
                                    <p:animEffect transition="in" filter="fade">
                                      <p:cBhvr>
                                        <p:cTn id="99" dur="500"/>
                                        <p:tgtEl>
                                          <p:spTgt spid="21"/>
                                        </p:tgtEl>
                                      </p:cBhvr>
                                    </p:animEffect>
                                  </p:childTnLst>
                                </p:cTn>
                              </p:par>
                            </p:childTnLst>
                          </p:cTn>
                        </p:par>
                        <p:par>
                          <p:cTn id="100" fill="hold">
                            <p:stCondLst>
                              <p:cond delay="3149"/>
                            </p:stCondLst>
                            <p:childTnLst>
                              <p:par>
                                <p:cTn id="101" presetID="53" presetClass="entr" presetSubtype="16"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p:cTn id="103" dur="500" fill="hold"/>
                                        <p:tgtEl>
                                          <p:spTgt spid="23"/>
                                        </p:tgtEl>
                                        <p:attrNameLst>
                                          <p:attrName>ppt_w</p:attrName>
                                        </p:attrNameLst>
                                      </p:cBhvr>
                                      <p:tavLst>
                                        <p:tav tm="0">
                                          <p:val>
                                            <p:fltVal val="0"/>
                                          </p:val>
                                        </p:tav>
                                        <p:tav tm="100000">
                                          <p:val>
                                            <p:strVal val="#ppt_w"/>
                                          </p:val>
                                        </p:tav>
                                      </p:tavLst>
                                    </p:anim>
                                    <p:anim calcmode="lin" valueType="num">
                                      <p:cBhvr>
                                        <p:cTn id="104" dur="500" fill="hold"/>
                                        <p:tgtEl>
                                          <p:spTgt spid="23"/>
                                        </p:tgtEl>
                                        <p:attrNameLst>
                                          <p:attrName>ppt_h</p:attrName>
                                        </p:attrNameLst>
                                      </p:cBhvr>
                                      <p:tavLst>
                                        <p:tav tm="0">
                                          <p:val>
                                            <p:fltVal val="0"/>
                                          </p:val>
                                        </p:tav>
                                        <p:tav tm="100000">
                                          <p:val>
                                            <p:strVal val="#ppt_h"/>
                                          </p:val>
                                        </p:tav>
                                      </p:tavLst>
                                    </p:anim>
                                    <p:animEffect transition="in" filter="fade">
                                      <p:cBhvr>
                                        <p:cTn id="105" dur="500"/>
                                        <p:tgtEl>
                                          <p:spTgt spid="23"/>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24"/>
                                        </p:tgtEl>
                                        <p:attrNameLst>
                                          <p:attrName>style.visibility</p:attrName>
                                        </p:attrNameLst>
                                      </p:cBhvr>
                                      <p:to>
                                        <p:strVal val="visible"/>
                                      </p:to>
                                    </p:set>
                                    <p:anim calcmode="lin" valueType="num">
                                      <p:cBhvr>
                                        <p:cTn id="108" dur="500" fill="hold"/>
                                        <p:tgtEl>
                                          <p:spTgt spid="24"/>
                                        </p:tgtEl>
                                        <p:attrNameLst>
                                          <p:attrName>ppt_w</p:attrName>
                                        </p:attrNameLst>
                                      </p:cBhvr>
                                      <p:tavLst>
                                        <p:tav tm="0">
                                          <p:val>
                                            <p:fltVal val="0"/>
                                          </p:val>
                                        </p:tav>
                                        <p:tav tm="100000">
                                          <p:val>
                                            <p:strVal val="#ppt_w"/>
                                          </p:val>
                                        </p:tav>
                                      </p:tavLst>
                                    </p:anim>
                                    <p:anim calcmode="lin" valueType="num">
                                      <p:cBhvr>
                                        <p:cTn id="109" dur="500" fill="hold"/>
                                        <p:tgtEl>
                                          <p:spTgt spid="24"/>
                                        </p:tgtEl>
                                        <p:attrNameLst>
                                          <p:attrName>ppt_h</p:attrName>
                                        </p:attrNameLst>
                                      </p:cBhvr>
                                      <p:tavLst>
                                        <p:tav tm="0">
                                          <p:val>
                                            <p:fltVal val="0"/>
                                          </p:val>
                                        </p:tav>
                                        <p:tav tm="100000">
                                          <p:val>
                                            <p:strVal val="#ppt_h"/>
                                          </p:val>
                                        </p:tav>
                                      </p:tavLst>
                                    </p:anim>
                                    <p:animEffect transition="in" filter="fade">
                                      <p:cBhvr>
                                        <p:cTn id="110" dur="500"/>
                                        <p:tgtEl>
                                          <p:spTgt spid="24"/>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25"/>
                                        </p:tgtEl>
                                        <p:attrNameLst>
                                          <p:attrName>style.visibility</p:attrName>
                                        </p:attrNameLst>
                                      </p:cBhvr>
                                      <p:to>
                                        <p:strVal val="visible"/>
                                      </p:to>
                                    </p:set>
                                    <p:anim calcmode="lin" valueType="num">
                                      <p:cBhvr>
                                        <p:cTn id="113" dur="500" fill="hold"/>
                                        <p:tgtEl>
                                          <p:spTgt spid="25"/>
                                        </p:tgtEl>
                                        <p:attrNameLst>
                                          <p:attrName>ppt_w</p:attrName>
                                        </p:attrNameLst>
                                      </p:cBhvr>
                                      <p:tavLst>
                                        <p:tav tm="0">
                                          <p:val>
                                            <p:fltVal val="0"/>
                                          </p:val>
                                        </p:tav>
                                        <p:tav tm="100000">
                                          <p:val>
                                            <p:strVal val="#ppt_w"/>
                                          </p:val>
                                        </p:tav>
                                      </p:tavLst>
                                    </p:anim>
                                    <p:anim calcmode="lin" valueType="num">
                                      <p:cBhvr>
                                        <p:cTn id="114" dur="500" fill="hold"/>
                                        <p:tgtEl>
                                          <p:spTgt spid="25"/>
                                        </p:tgtEl>
                                        <p:attrNameLst>
                                          <p:attrName>ppt_h</p:attrName>
                                        </p:attrNameLst>
                                      </p:cBhvr>
                                      <p:tavLst>
                                        <p:tav tm="0">
                                          <p:val>
                                            <p:fltVal val="0"/>
                                          </p:val>
                                        </p:tav>
                                        <p:tav tm="100000">
                                          <p:val>
                                            <p:strVal val="#ppt_h"/>
                                          </p:val>
                                        </p:tav>
                                      </p:tavLst>
                                    </p:anim>
                                    <p:animEffect transition="in" filter="fade">
                                      <p:cBhvr>
                                        <p:cTn id="115" dur="500"/>
                                        <p:tgtEl>
                                          <p:spTgt spid="25"/>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26"/>
                                        </p:tgtEl>
                                        <p:attrNameLst>
                                          <p:attrName>style.visibility</p:attrName>
                                        </p:attrNameLst>
                                      </p:cBhvr>
                                      <p:to>
                                        <p:strVal val="visible"/>
                                      </p:to>
                                    </p:set>
                                    <p:anim calcmode="lin" valueType="num">
                                      <p:cBhvr>
                                        <p:cTn id="118" dur="500" fill="hold"/>
                                        <p:tgtEl>
                                          <p:spTgt spid="26"/>
                                        </p:tgtEl>
                                        <p:attrNameLst>
                                          <p:attrName>ppt_w</p:attrName>
                                        </p:attrNameLst>
                                      </p:cBhvr>
                                      <p:tavLst>
                                        <p:tav tm="0">
                                          <p:val>
                                            <p:fltVal val="0"/>
                                          </p:val>
                                        </p:tav>
                                        <p:tav tm="100000">
                                          <p:val>
                                            <p:strVal val="#ppt_w"/>
                                          </p:val>
                                        </p:tav>
                                      </p:tavLst>
                                    </p:anim>
                                    <p:anim calcmode="lin" valueType="num">
                                      <p:cBhvr>
                                        <p:cTn id="119" dur="500" fill="hold"/>
                                        <p:tgtEl>
                                          <p:spTgt spid="26"/>
                                        </p:tgtEl>
                                        <p:attrNameLst>
                                          <p:attrName>ppt_h</p:attrName>
                                        </p:attrNameLst>
                                      </p:cBhvr>
                                      <p:tavLst>
                                        <p:tav tm="0">
                                          <p:val>
                                            <p:fltVal val="0"/>
                                          </p:val>
                                        </p:tav>
                                        <p:tav tm="100000">
                                          <p:val>
                                            <p:strVal val="#ppt_h"/>
                                          </p:val>
                                        </p:tav>
                                      </p:tavLst>
                                    </p:anim>
                                    <p:animEffect transition="in" filter="fade">
                                      <p:cBhvr>
                                        <p:cTn id="120" dur="500"/>
                                        <p:tgtEl>
                                          <p:spTgt spid="26"/>
                                        </p:tgtEl>
                                      </p:cBhvr>
                                    </p:animEffect>
                                  </p:childTnLst>
                                </p:cTn>
                              </p:par>
                            </p:childTnLst>
                          </p:cTn>
                        </p:par>
                        <p:par>
                          <p:cTn id="121" fill="hold">
                            <p:stCondLst>
                              <p:cond delay="3649"/>
                            </p:stCondLst>
                            <p:childTnLst>
                              <p:par>
                                <p:cTn id="122" presetID="53" presetClass="entr" presetSubtype="16" fill="hold" grpId="0" nodeType="afterEffect">
                                  <p:stCondLst>
                                    <p:cond delay="0"/>
                                  </p:stCondLst>
                                  <p:childTnLst>
                                    <p:set>
                                      <p:cBhvr>
                                        <p:cTn id="123" dur="1" fill="hold">
                                          <p:stCondLst>
                                            <p:cond delay="0"/>
                                          </p:stCondLst>
                                        </p:cTn>
                                        <p:tgtEl>
                                          <p:spTgt spid="28"/>
                                        </p:tgtEl>
                                        <p:attrNameLst>
                                          <p:attrName>style.visibility</p:attrName>
                                        </p:attrNameLst>
                                      </p:cBhvr>
                                      <p:to>
                                        <p:strVal val="visible"/>
                                      </p:to>
                                    </p:set>
                                    <p:anim calcmode="lin" valueType="num">
                                      <p:cBhvr>
                                        <p:cTn id="124" dur="500" fill="hold"/>
                                        <p:tgtEl>
                                          <p:spTgt spid="28"/>
                                        </p:tgtEl>
                                        <p:attrNameLst>
                                          <p:attrName>ppt_w</p:attrName>
                                        </p:attrNameLst>
                                      </p:cBhvr>
                                      <p:tavLst>
                                        <p:tav tm="0">
                                          <p:val>
                                            <p:fltVal val="0"/>
                                          </p:val>
                                        </p:tav>
                                        <p:tav tm="100000">
                                          <p:val>
                                            <p:strVal val="#ppt_w"/>
                                          </p:val>
                                        </p:tav>
                                      </p:tavLst>
                                    </p:anim>
                                    <p:anim calcmode="lin" valueType="num">
                                      <p:cBhvr>
                                        <p:cTn id="125" dur="500" fill="hold"/>
                                        <p:tgtEl>
                                          <p:spTgt spid="28"/>
                                        </p:tgtEl>
                                        <p:attrNameLst>
                                          <p:attrName>ppt_h</p:attrName>
                                        </p:attrNameLst>
                                      </p:cBhvr>
                                      <p:tavLst>
                                        <p:tav tm="0">
                                          <p:val>
                                            <p:fltVal val="0"/>
                                          </p:val>
                                        </p:tav>
                                        <p:tav tm="100000">
                                          <p:val>
                                            <p:strVal val="#ppt_h"/>
                                          </p:val>
                                        </p:tav>
                                      </p:tavLst>
                                    </p:anim>
                                    <p:animEffect transition="in" filter="fade">
                                      <p:cBhvr>
                                        <p:cTn id="126" dur="500"/>
                                        <p:tgtEl>
                                          <p:spTgt spid="28"/>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29"/>
                                        </p:tgtEl>
                                        <p:attrNameLst>
                                          <p:attrName>style.visibility</p:attrName>
                                        </p:attrNameLst>
                                      </p:cBhvr>
                                      <p:to>
                                        <p:strVal val="visible"/>
                                      </p:to>
                                    </p:set>
                                    <p:anim calcmode="lin" valueType="num">
                                      <p:cBhvr>
                                        <p:cTn id="129" dur="500" fill="hold"/>
                                        <p:tgtEl>
                                          <p:spTgt spid="29"/>
                                        </p:tgtEl>
                                        <p:attrNameLst>
                                          <p:attrName>ppt_w</p:attrName>
                                        </p:attrNameLst>
                                      </p:cBhvr>
                                      <p:tavLst>
                                        <p:tav tm="0">
                                          <p:val>
                                            <p:fltVal val="0"/>
                                          </p:val>
                                        </p:tav>
                                        <p:tav tm="100000">
                                          <p:val>
                                            <p:strVal val="#ppt_w"/>
                                          </p:val>
                                        </p:tav>
                                      </p:tavLst>
                                    </p:anim>
                                    <p:anim calcmode="lin" valueType="num">
                                      <p:cBhvr>
                                        <p:cTn id="130" dur="500" fill="hold"/>
                                        <p:tgtEl>
                                          <p:spTgt spid="29"/>
                                        </p:tgtEl>
                                        <p:attrNameLst>
                                          <p:attrName>ppt_h</p:attrName>
                                        </p:attrNameLst>
                                      </p:cBhvr>
                                      <p:tavLst>
                                        <p:tav tm="0">
                                          <p:val>
                                            <p:fltVal val="0"/>
                                          </p:val>
                                        </p:tav>
                                        <p:tav tm="100000">
                                          <p:val>
                                            <p:strVal val="#ppt_h"/>
                                          </p:val>
                                        </p:tav>
                                      </p:tavLst>
                                    </p:anim>
                                    <p:animEffect transition="in" filter="fade">
                                      <p:cBhvr>
                                        <p:cTn id="131" dur="500"/>
                                        <p:tgtEl>
                                          <p:spTgt spid="29"/>
                                        </p:tgtEl>
                                      </p:cBhvr>
                                    </p:animEffect>
                                  </p:childTnLst>
                                </p:cTn>
                              </p:par>
                              <p:par>
                                <p:cTn id="132" presetID="53" presetClass="entr" presetSubtype="16" fill="hold" grpId="0" nodeType="withEffect">
                                  <p:stCondLst>
                                    <p:cond delay="0"/>
                                  </p:stCondLst>
                                  <p:childTnLst>
                                    <p:set>
                                      <p:cBhvr>
                                        <p:cTn id="133" dur="1" fill="hold">
                                          <p:stCondLst>
                                            <p:cond delay="0"/>
                                          </p:stCondLst>
                                        </p:cTn>
                                        <p:tgtEl>
                                          <p:spTgt spid="30"/>
                                        </p:tgtEl>
                                        <p:attrNameLst>
                                          <p:attrName>style.visibility</p:attrName>
                                        </p:attrNameLst>
                                      </p:cBhvr>
                                      <p:to>
                                        <p:strVal val="visible"/>
                                      </p:to>
                                    </p:set>
                                    <p:anim calcmode="lin" valueType="num">
                                      <p:cBhvr>
                                        <p:cTn id="134" dur="500" fill="hold"/>
                                        <p:tgtEl>
                                          <p:spTgt spid="30"/>
                                        </p:tgtEl>
                                        <p:attrNameLst>
                                          <p:attrName>ppt_w</p:attrName>
                                        </p:attrNameLst>
                                      </p:cBhvr>
                                      <p:tavLst>
                                        <p:tav tm="0">
                                          <p:val>
                                            <p:fltVal val="0"/>
                                          </p:val>
                                        </p:tav>
                                        <p:tav tm="100000">
                                          <p:val>
                                            <p:strVal val="#ppt_w"/>
                                          </p:val>
                                        </p:tav>
                                      </p:tavLst>
                                    </p:anim>
                                    <p:anim calcmode="lin" valueType="num">
                                      <p:cBhvr>
                                        <p:cTn id="135" dur="500" fill="hold"/>
                                        <p:tgtEl>
                                          <p:spTgt spid="30"/>
                                        </p:tgtEl>
                                        <p:attrNameLst>
                                          <p:attrName>ppt_h</p:attrName>
                                        </p:attrNameLst>
                                      </p:cBhvr>
                                      <p:tavLst>
                                        <p:tav tm="0">
                                          <p:val>
                                            <p:fltVal val="0"/>
                                          </p:val>
                                        </p:tav>
                                        <p:tav tm="100000">
                                          <p:val>
                                            <p:strVal val="#ppt_h"/>
                                          </p:val>
                                        </p:tav>
                                      </p:tavLst>
                                    </p:anim>
                                    <p:animEffect transition="in" filter="fade">
                                      <p:cBhvr>
                                        <p:cTn id="136" dur="500"/>
                                        <p:tgtEl>
                                          <p:spTgt spid="30"/>
                                        </p:tgtEl>
                                      </p:cBhvr>
                                    </p:animEffect>
                                  </p:childTnLst>
                                </p:cTn>
                              </p:par>
                              <p:par>
                                <p:cTn id="137" presetID="53" presetClass="entr" presetSubtype="16" fill="hold" grpId="0" nodeType="withEffect">
                                  <p:stCondLst>
                                    <p:cond delay="0"/>
                                  </p:stCondLst>
                                  <p:childTnLst>
                                    <p:set>
                                      <p:cBhvr>
                                        <p:cTn id="138" dur="1" fill="hold">
                                          <p:stCondLst>
                                            <p:cond delay="0"/>
                                          </p:stCondLst>
                                        </p:cTn>
                                        <p:tgtEl>
                                          <p:spTgt spid="31"/>
                                        </p:tgtEl>
                                        <p:attrNameLst>
                                          <p:attrName>style.visibility</p:attrName>
                                        </p:attrNameLst>
                                      </p:cBhvr>
                                      <p:to>
                                        <p:strVal val="visible"/>
                                      </p:to>
                                    </p:set>
                                    <p:anim calcmode="lin" valueType="num">
                                      <p:cBhvr>
                                        <p:cTn id="139" dur="500" fill="hold"/>
                                        <p:tgtEl>
                                          <p:spTgt spid="31"/>
                                        </p:tgtEl>
                                        <p:attrNameLst>
                                          <p:attrName>ppt_w</p:attrName>
                                        </p:attrNameLst>
                                      </p:cBhvr>
                                      <p:tavLst>
                                        <p:tav tm="0">
                                          <p:val>
                                            <p:fltVal val="0"/>
                                          </p:val>
                                        </p:tav>
                                        <p:tav tm="100000">
                                          <p:val>
                                            <p:strVal val="#ppt_w"/>
                                          </p:val>
                                        </p:tav>
                                      </p:tavLst>
                                    </p:anim>
                                    <p:anim calcmode="lin" valueType="num">
                                      <p:cBhvr>
                                        <p:cTn id="140" dur="500" fill="hold"/>
                                        <p:tgtEl>
                                          <p:spTgt spid="31"/>
                                        </p:tgtEl>
                                        <p:attrNameLst>
                                          <p:attrName>ppt_h</p:attrName>
                                        </p:attrNameLst>
                                      </p:cBhvr>
                                      <p:tavLst>
                                        <p:tav tm="0">
                                          <p:val>
                                            <p:fltVal val="0"/>
                                          </p:val>
                                        </p:tav>
                                        <p:tav tm="100000">
                                          <p:val>
                                            <p:strVal val="#ppt_h"/>
                                          </p:val>
                                        </p:tav>
                                      </p:tavLst>
                                    </p:anim>
                                    <p:animEffect transition="in" filter="fade">
                                      <p:cBhvr>
                                        <p:cTn id="141" dur="500"/>
                                        <p:tgtEl>
                                          <p:spTgt spid="31"/>
                                        </p:tgtEl>
                                      </p:cBhvr>
                                    </p:animEffect>
                                  </p:childTnLst>
                                </p:cTn>
                              </p:par>
                            </p:childTnLst>
                          </p:cTn>
                        </p:par>
                        <p:par>
                          <p:cTn id="142" fill="hold">
                            <p:stCondLst>
                              <p:cond delay="4149"/>
                            </p:stCondLst>
                            <p:childTnLst>
                              <p:par>
                                <p:cTn id="143" presetID="16" presetClass="entr" presetSubtype="37" fill="hold" grpId="0" nodeType="afterEffect">
                                  <p:stCondLst>
                                    <p:cond delay="0"/>
                                  </p:stCondLst>
                                  <p:childTnLst>
                                    <p:set>
                                      <p:cBhvr>
                                        <p:cTn id="144" dur="1" fill="hold">
                                          <p:stCondLst>
                                            <p:cond delay="0"/>
                                          </p:stCondLst>
                                        </p:cTn>
                                        <p:tgtEl>
                                          <p:spTgt spid="35"/>
                                        </p:tgtEl>
                                        <p:attrNameLst>
                                          <p:attrName>style.visibility</p:attrName>
                                        </p:attrNameLst>
                                      </p:cBhvr>
                                      <p:to>
                                        <p:strVal val="visible"/>
                                      </p:to>
                                    </p:set>
                                    <p:animEffect transition="in" filter="barn(outVertical)">
                                      <p:cBhvr>
                                        <p:cTn id="14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p:bldP spid="6" grpId="0"/>
      <p:bldP spid="8" grpId="0" bldLvl="0" animBg="1"/>
      <p:bldP spid="9" grpId="0" bldLvl="0" animBg="1"/>
      <p:bldP spid="10" grpId="0"/>
      <p:bldP spid="11" grpId="0"/>
      <p:bldP spid="13" grpId="0" bldLvl="0" animBg="1"/>
      <p:bldP spid="14" grpId="0" bldLvl="0" animBg="1"/>
      <p:bldP spid="15" grpId="0"/>
      <p:bldP spid="16" grpId="0"/>
      <p:bldP spid="18" grpId="0" bldLvl="0" animBg="1"/>
      <p:bldP spid="19" grpId="0" bldLvl="0" animBg="1"/>
      <p:bldP spid="20" grpId="0"/>
      <p:bldP spid="21" grpId="0"/>
      <p:bldP spid="23" grpId="0" bldLvl="0" animBg="1"/>
      <p:bldP spid="24" grpId="0" bldLvl="0" animBg="1"/>
      <p:bldP spid="25" grpId="0"/>
      <p:bldP spid="26" grpId="0"/>
      <p:bldP spid="28" grpId="0" bldLvl="0" animBg="1"/>
      <p:bldP spid="29" grpId="0" bldLvl="0" animBg="1"/>
      <p:bldP spid="30" grpId="0"/>
      <p:bldP spid="31" grpId="0"/>
      <p:bldP spid="33" grpId="0"/>
      <p:bldP spid="35"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959485" y="1259205"/>
            <a:ext cx="7350760" cy="482600"/>
          </a:xfrm>
          <a:prstGeom prst="rect">
            <a:avLst/>
          </a:prstGeom>
        </p:spPr>
        <p:txBody>
          <a:bodyPr wrap="square" lIns="68543" tIns="34272" rIns="68543" bIns="34272">
            <a:spAutoFit/>
          </a:bodyPr>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请根据AutoCAD2018复制类命令绘制。</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857885" y="784225"/>
            <a:ext cx="1320800" cy="3479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p>
            <a:pPr algn="ctr"/>
            <a:r>
              <a:rPr lang="zh-CN" altLang="en-US" dirty="0">
                <a:latin typeface="微软雅黑" panose="020B0503020204020204" pitchFamily="34" charset="-122"/>
                <a:ea typeface="微软雅黑" panose="020B0503020204020204" pitchFamily="34" charset="-122"/>
              </a:rPr>
              <a:t>实例训练</a:t>
            </a:r>
            <a:endParaRPr lang="zh-CN" altLang="en-US" dirty="0">
              <a:latin typeface="微软雅黑" panose="020B0503020204020204" pitchFamily="34" charset="-122"/>
              <a:ea typeface="微软雅黑" panose="020B0503020204020204" pitchFamily="34" charset="-122"/>
            </a:endParaRPr>
          </a:p>
        </p:txBody>
      </p:sp>
      <p:grpSp>
        <p:nvGrpSpPr>
          <p:cNvPr id="2" name="组合 1"/>
          <p:cNvGrpSpPr/>
          <p:nvPr/>
        </p:nvGrpSpPr>
        <p:grpSpPr>
          <a:xfrm>
            <a:off x="1062355" y="1995170"/>
            <a:ext cx="6871335" cy="2122170"/>
            <a:chOff x="1673" y="3142"/>
            <a:chExt cx="10821" cy="3342"/>
          </a:xfrm>
        </p:grpSpPr>
        <p:pic>
          <p:nvPicPr>
            <p:cNvPr id="161" name="图片 161"/>
            <p:cNvPicPr>
              <a:picLocks noChangeAspect="1"/>
            </p:cNvPicPr>
            <p:nvPr/>
          </p:nvPicPr>
          <p:blipFill>
            <a:blip r:embed="rId1"/>
            <a:stretch>
              <a:fillRect/>
            </a:stretch>
          </p:blipFill>
          <p:spPr>
            <a:xfrm>
              <a:off x="1673" y="3142"/>
              <a:ext cx="4848" cy="3341"/>
            </a:xfrm>
            <a:prstGeom prst="rect">
              <a:avLst/>
            </a:prstGeom>
            <a:ln>
              <a:solidFill>
                <a:schemeClr val="accent1"/>
              </a:solidFill>
            </a:ln>
          </p:spPr>
        </p:pic>
        <p:pic>
          <p:nvPicPr>
            <p:cNvPr id="163" name="图片 163"/>
            <p:cNvPicPr>
              <a:picLocks noChangeAspect="1"/>
            </p:cNvPicPr>
            <p:nvPr/>
          </p:nvPicPr>
          <p:blipFill>
            <a:blip r:embed="rId2"/>
            <a:stretch>
              <a:fillRect/>
            </a:stretch>
          </p:blipFill>
          <p:spPr>
            <a:xfrm>
              <a:off x="7174" y="3142"/>
              <a:ext cx="5320" cy="3342"/>
            </a:xfrm>
            <a:prstGeom prst="rect">
              <a:avLst/>
            </a:prstGeom>
            <a:ln>
              <a:solidFill>
                <a:schemeClr val="accent1"/>
              </a:solidFill>
            </a:ln>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par>
                                <p:cTn id="16" presetID="16" presetClass="entr" presetSubtype="21" fill="hold" grpId="0" nodeType="withEffect">
                                  <p:stCondLst>
                                    <p:cond delay="0"/>
                                  </p:stCondLst>
                                  <p:childTnLst>
                                    <p:set>
                                      <p:cBhvr>
                                        <p:cTn id="17" dur="1000" fill="hold">
                                          <p:stCondLst>
                                            <p:cond delay="0"/>
                                          </p:stCondLst>
                                        </p:cTn>
                                        <p:tgtEl>
                                          <p:spTgt spid="36"/>
                                        </p:tgtEl>
                                        <p:attrNameLst>
                                          <p:attrName>style.visibility</p:attrName>
                                        </p:attrNameLst>
                                      </p:cBhvr>
                                      <p:to>
                                        <p:strVal val="visible"/>
                                      </p:to>
                                    </p:set>
                                    <p:animEffect transition="in" filter="barn(inVertical)">
                                      <p:cBhvr>
                                        <p:cTn id="18" dur="1000"/>
                                        <p:tgtEl>
                                          <p:spTgt spid="36"/>
                                        </p:tgtEl>
                                      </p:cBhvr>
                                    </p:animEffect>
                                  </p:childTnLst>
                                </p:cTn>
                              </p:par>
                              <p:par>
                                <p:cTn id="19" presetID="16" presetClass="entr" presetSubtype="21" fill="hold" nodeType="withEffect">
                                  <p:stCondLst>
                                    <p:cond delay="0"/>
                                  </p:stCondLst>
                                  <p:childTnLst>
                                    <p:set>
                                      <p:cBhvr>
                                        <p:cTn id="20" dur="1000" fill="hold">
                                          <p:stCondLst>
                                            <p:cond delay="0"/>
                                          </p:stCondLst>
                                        </p:cTn>
                                        <p:tgtEl>
                                          <p:spTgt spid="2"/>
                                        </p:tgtEl>
                                        <p:attrNameLst>
                                          <p:attrName>style.visibility</p:attrName>
                                        </p:attrNameLst>
                                      </p:cBhvr>
                                      <p:to>
                                        <p:strVal val="visible"/>
                                      </p:to>
                                    </p:set>
                                    <p:animEffect transition="in" filter="barn(inVertical)">
                                      <p:cBhvr>
                                        <p:cTn id="2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1" grpId="0" bldLvl="0" animBg="1"/>
      <p:bldP spid="3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总结</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Freeform 5"/>
          <p:cNvSpPr/>
          <p:nvPr/>
        </p:nvSpPr>
        <p:spPr bwMode="auto">
          <a:xfrm>
            <a:off x="3722526" y="1927473"/>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3" name="TextBox 42"/>
          <p:cNvSpPr txBox="1"/>
          <p:nvPr/>
        </p:nvSpPr>
        <p:spPr>
          <a:xfrm>
            <a:off x="3971996" y="2216869"/>
            <a:ext cx="969036" cy="73850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拉长</a:t>
            </a:r>
            <a:endParaRPr lang="zh-CN" altLang="en-US" sz="2400" b="1" dirty="0"/>
          </a:p>
          <a:p>
            <a:pPr algn="ctr"/>
            <a:r>
              <a:rPr lang="zh-CN" altLang="en-US" sz="2400" b="1" dirty="0"/>
              <a:t>对象</a:t>
            </a:r>
            <a:endParaRPr lang="zh-CN" altLang="en-US" sz="2400" b="1" dirty="0"/>
          </a:p>
        </p:txBody>
      </p:sp>
      <p:sp>
        <p:nvSpPr>
          <p:cNvPr id="44" name="Freeform 5"/>
          <p:cNvSpPr/>
          <p:nvPr/>
        </p:nvSpPr>
        <p:spPr bwMode="auto">
          <a:xfrm>
            <a:off x="1769699" y="1927473"/>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5" name="Freeform 5"/>
          <p:cNvSpPr/>
          <p:nvPr/>
        </p:nvSpPr>
        <p:spPr bwMode="auto">
          <a:xfrm>
            <a:off x="5675353" y="1927473"/>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7" name="TextBox 46"/>
          <p:cNvSpPr txBox="1"/>
          <p:nvPr/>
        </p:nvSpPr>
        <p:spPr>
          <a:xfrm>
            <a:off x="2019175" y="2220044"/>
            <a:ext cx="969036" cy="73850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拉伸</a:t>
            </a:r>
            <a:endParaRPr lang="zh-CN" altLang="en-US" sz="2400" b="1" dirty="0"/>
          </a:p>
          <a:p>
            <a:pPr algn="ctr"/>
            <a:r>
              <a:rPr lang="zh-CN" altLang="en-US" sz="2400" b="1" dirty="0"/>
              <a:t>对象</a:t>
            </a:r>
            <a:endParaRPr lang="zh-CN" altLang="en-US" sz="2400" b="1" dirty="0"/>
          </a:p>
        </p:txBody>
      </p:sp>
      <p:sp>
        <p:nvSpPr>
          <p:cNvPr id="48" name="TextBox 47"/>
          <p:cNvSpPr txBox="1"/>
          <p:nvPr/>
        </p:nvSpPr>
        <p:spPr>
          <a:xfrm>
            <a:off x="5925464" y="2220044"/>
            <a:ext cx="969036" cy="73850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倒角</a:t>
            </a:r>
            <a:endParaRPr lang="zh-CN" altLang="en-US" sz="2400" b="1" dirty="0"/>
          </a:p>
          <a:p>
            <a:pPr algn="ctr"/>
            <a:r>
              <a:rPr lang="zh-CN" altLang="en-US" sz="2400" b="1" dirty="0"/>
              <a:t>操作</a:t>
            </a:r>
            <a:endParaRPr lang="zh-CN" altLang="en-US" sz="2400" b="1"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550"/>
                            </p:stCondLst>
                            <p:childTnLst>
                              <p:par>
                                <p:cTn id="13" presetID="10" presetClass="entr" presetSubtype="0"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par>
                                <p:cTn id="19" presetID="10" presetClass="entr" presetSubtype="0" fill="hold" grpId="0" nodeType="withEffect">
                                  <p:stCondLst>
                                    <p:cond delay="30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par>
                                <p:cTn id="22" presetID="10" presetClass="entr" presetSubtype="0" fill="hold" grpId="0" nodeType="withEffect">
                                  <p:stCondLst>
                                    <p:cond delay="30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500"/>
                                        <p:tgtEl>
                                          <p:spTgt spid="43"/>
                                        </p:tgtEl>
                                      </p:cBhvr>
                                    </p:animEffect>
                                  </p:childTnLst>
                                </p:cTn>
                              </p:par>
                              <p:par>
                                <p:cTn id="25" presetID="10" presetClass="entr" presetSubtype="0" fill="hold" grpId="0" nodeType="withEffect">
                                  <p:stCondLst>
                                    <p:cond delay="60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par>
                                <p:cTn id="28" presetID="10"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2" grpId="0" bldLvl="0" animBg="1"/>
      <p:bldP spid="43" grpId="0"/>
      <p:bldP spid="44" grpId="0" bldLvl="0" animBg="1"/>
      <p:bldP spid="45" grpId="0" bldLvl="0" animBg="1"/>
      <p:bldP spid="47" grpId="0"/>
      <p:bldP spid="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任务分析</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3101340" y="1212215"/>
            <a:ext cx="2009775" cy="1029335"/>
          </a:xfrm>
          <a:prstGeom prst="rect">
            <a:avLst/>
          </a:prstGeom>
          <a:noFill/>
        </p:spPr>
        <p:txBody>
          <a:bodyPr wrap="square" lIns="70564" tIns="35282" rIns="70564" bIns="35282" rtlCol="0">
            <a:spAutoFit/>
          </a:bodyPr>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尺寸基准</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定位尺寸</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定形尺寸</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TextBox 16"/>
          <p:cNvSpPr txBox="1"/>
          <p:nvPr/>
        </p:nvSpPr>
        <p:spPr>
          <a:xfrm>
            <a:off x="3060308" y="842922"/>
            <a:ext cx="1156970" cy="377190"/>
          </a:xfrm>
          <a:prstGeom prst="rect">
            <a:avLst/>
          </a:prstGeom>
          <a:noFill/>
        </p:spPr>
        <p:txBody>
          <a:bodyPr wrap="none" lIns="70564" tIns="35282" rIns="70564" bIns="35282" rtlCol="0">
            <a:spAutoFit/>
          </a:bodyPr>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尺寸分析</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5"/>
          <p:cNvSpPr txBox="1"/>
          <p:nvPr/>
        </p:nvSpPr>
        <p:spPr>
          <a:xfrm>
            <a:off x="860425" y="3635375"/>
            <a:ext cx="2009775" cy="1029335"/>
          </a:xfrm>
          <a:prstGeom prst="rect">
            <a:avLst/>
          </a:prstGeom>
          <a:noFill/>
        </p:spPr>
        <p:txBody>
          <a:bodyPr wrap="square" lIns="70564" tIns="35282" rIns="70564" bIns="35282" rtlCol="0">
            <a:spAutoFit/>
          </a:bodyPr>
          <a:lstStyle/>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已知线段</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中间线段</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连接线段</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Box 16"/>
          <p:cNvSpPr txBox="1"/>
          <p:nvPr/>
        </p:nvSpPr>
        <p:spPr>
          <a:xfrm>
            <a:off x="819393" y="3266082"/>
            <a:ext cx="1156970" cy="37719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线段分析</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Box 15"/>
          <p:cNvSpPr txBox="1"/>
          <p:nvPr/>
        </p:nvSpPr>
        <p:spPr>
          <a:xfrm>
            <a:off x="5875655" y="3635375"/>
            <a:ext cx="2606040" cy="1349375"/>
          </a:xfrm>
          <a:prstGeom prst="rect">
            <a:avLst/>
          </a:prstGeom>
          <a:noFill/>
        </p:spPr>
        <p:txBody>
          <a:bodyPr wrap="square" lIns="70564" tIns="35282" rIns="70564" bIns="35282" rtlCol="0">
            <a:spAutoFit/>
          </a:bodyPr>
          <a:lstStyle/>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绘图工具：直线、圆命令；</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修改工具：复制、镜像、阵列、偏移命令。</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TextBox 16"/>
          <p:cNvSpPr txBox="1"/>
          <p:nvPr/>
        </p:nvSpPr>
        <p:spPr>
          <a:xfrm>
            <a:off x="5834623" y="3266082"/>
            <a:ext cx="1156970" cy="37719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所用命令</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149"/>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649"/>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149"/>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2649"/>
                            </p:stCondLst>
                            <p:childTnLst>
                              <p:par>
                                <p:cTn id="29" presetID="22" presetClass="entr" presetSubtype="2"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right)">
                                      <p:cBhvr>
                                        <p:cTn id="31" dur="500"/>
                                        <p:tgtEl>
                                          <p:spTgt spid="12"/>
                                        </p:tgtEl>
                                      </p:cBhvr>
                                    </p:animEffect>
                                  </p:childTnLst>
                                </p:cTn>
                              </p:par>
                            </p:childTnLst>
                          </p:cTn>
                        </p:par>
                        <p:par>
                          <p:cTn id="32" fill="hold">
                            <p:stCondLst>
                              <p:cond delay="3149"/>
                            </p:stCondLst>
                            <p:childTnLst>
                              <p:par>
                                <p:cTn id="33" presetID="22" presetClass="entr" presetSubtype="1"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childTnLst>
                          </p:cTn>
                        </p:par>
                        <p:par>
                          <p:cTn id="36" fill="hold">
                            <p:stCondLst>
                              <p:cond delay="3649"/>
                            </p:stCondLst>
                            <p:childTnLst>
                              <p:par>
                                <p:cTn id="37" presetID="17" presetClass="entr" presetSubtype="1" fill="hold" grpId="0" nodeType="afterEffect">
                                  <p:stCondLst>
                                    <p:cond delay="0"/>
                                  </p:stCondLst>
                                  <p:iterate type="lt">
                                    <p:tmPct val="40000"/>
                                  </p:iterate>
                                  <p:childTnLst>
                                    <p:set>
                                      <p:cBhvr>
                                        <p:cTn id="38" dur="1" fill="hold">
                                          <p:stCondLst>
                                            <p:cond delay="0"/>
                                          </p:stCondLst>
                                        </p:cTn>
                                        <p:tgtEl>
                                          <p:spTgt spid="2"/>
                                        </p:tgtEl>
                                        <p:attrNameLst>
                                          <p:attrName>style.visibility</p:attrName>
                                        </p:attrNameLst>
                                      </p:cBhvr>
                                      <p:to>
                                        <p:strVal val="visible"/>
                                      </p:to>
                                    </p:set>
                                    <p:anim calcmode="lin" valueType="num">
                                      <p:cBhvr>
                                        <p:cTn id="39" dur="250" fill="hold"/>
                                        <p:tgtEl>
                                          <p:spTgt spid="2"/>
                                        </p:tgtEl>
                                        <p:attrNameLst>
                                          <p:attrName>ppt_x</p:attrName>
                                        </p:attrNameLst>
                                      </p:cBhvr>
                                      <p:tavLst>
                                        <p:tav tm="0">
                                          <p:val>
                                            <p:strVal val="#ppt_x"/>
                                          </p:val>
                                        </p:tav>
                                        <p:tav tm="100000">
                                          <p:val>
                                            <p:strVal val="#ppt_x"/>
                                          </p:val>
                                        </p:tav>
                                      </p:tavLst>
                                    </p:anim>
                                    <p:anim calcmode="lin" valueType="num">
                                      <p:cBhvr>
                                        <p:cTn id="40" dur="250" fill="hold"/>
                                        <p:tgtEl>
                                          <p:spTgt spid="2"/>
                                        </p:tgtEl>
                                        <p:attrNameLst>
                                          <p:attrName>ppt_y</p:attrName>
                                        </p:attrNameLst>
                                      </p:cBhvr>
                                      <p:tavLst>
                                        <p:tav tm="0">
                                          <p:val>
                                            <p:strVal val="#ppt_y-#ppt_h/2"/>
                                          </p:val>
                                        </p:tav>
                                        <p:tav tm="100000">
                                          <p:val>
                                            <p:strVal val="#ppt_y"/>
                                          </p:val>
                                        </p:tav>
                                      </p:tavLst>
                                    </p:anim>
                                    <p:anim calcmode="lin" valueType="num">
                                      <p:cBhvr>
                                        <p:cTn id="41" dur="250" fill="hold"/>
                                        <p:tgtEl>
                                          <p:spTgt spid="2"/>
                                        </p:tgtEl>
                                        <p:attrNameLst>
                                          <p:attrName>ppt_w</p:attrName>
                                        </p:attrNameLst>
                                      </p:cBhvr>
                                      <p:tavLst>
                                        <p:tav tm="0">
                                          <p:val>
                                            <p:strVal val="#ppt_w"/>
                                          </p:val>
                                        </p:tav>
                                        <p:tav tm="100000">
                                          <p:val>
                                            <p:strVal val="#ppt_w"/>
                                          </p:val>
                                        </p:tav>
                                      </p:tavLst>
                                    </p:anim>
                                    <p:anim calcmode="lin" valueType="num">
                                      <p:cBhvr>
                                        <p:cTn id="42" dur="250" fill="hold"/>
                                        <p:tgtEl>
                                          <p:spTgt spid="2"/>
                                        </p:tgtEl>
                                        <p:attrNameLst>
                                          <p:attrName>ppt_h</p:attrName>
                                        </p:attrNameLst>
                                      </p:cBhvr>
                                      <p:tavLst>
                                        <p:tav tm="0">
                                          <p:val>
                                            <p:fltVal val="0"/>
                                          </p:val>
                                        </p:tav>
                                        <p:tav tm="100000">
                                          <p:val>
                                            <p:strVal val="#ppt_h"/>
                                          </p:val>
                                        </p:tav>
                                      </p:tavLst>
                                    </p:anim>
                                  </p:childTnLst>
                                </p:cTn>
                              </p:par>
                            </p:childTnLst>
                          </p:cTn>
                        </p:par>
                        <p:par>
                          <p:cTn id="43" fill="hold">
                            <p:stCondLst>
                              <p:cond delay="4199"/>
                            </p:stCondLst>
                            <p:childTnLst>
                              <p:par>
                                <p:cTn id="44" presetID="22" presetClass="entr" presetSubtype="8"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childTnLst>
                          </p:cTn>
                        </p:par>
                        <p:par>
                          <p:cTn id="47" fill="hold">
                            <p:stCondLst>
                              <p:cond delay="4699"/>
                            </p:stCondLst>
                            <p:childTnLst>
                              <p:par>
                                <p:cTn id="48" presetID="17" presetClass="entr" presetSubtype="1" fill="hold" grpId="0" nodeType="afterEffect">
                                  <p:stCondLst>
                                    <p:cond delay="0"/>
                                  </p:stCondLst>
                                  <p:iterate type="lt">
                                    <p:tmPct val="40000"/>
                                  </p:iterate>
                                  <p:childTnLst>
                                    <p:set>
                                      <p:cBhvr>
                                        <p:cTn id="49" dur="1" fill="hold">
                                          <p:stCondLst>
                                            <p:cond delay="0"/>
                                          </p:stCondLst>
                                        </p:cTn>
                                        <p:tgtEl>
                                          <p:spTgt spid="20"/>
                                        </p:tgtEl>
                                        <p:attrNameLst>
                                          <p:attrName>style.visibility</p:attrName>
                                        </p:attrNameLst>
                                      </p:cBhvr>
                                      <p:to>
                                        <p:strVal val="visible"/>
                                      </p:to>
                                    </p:set>
                                    <p:anim calcmode="lin" valueType="num">
                                      <p:cBhvr>
                                        <p:cTn id="50" dur="250" fill="hold"/>
                                        <p:tgtEl>
                                          <p:spTgt spid="20"/>
                                        </p:tgtEl>
                                        <p:attrNameLst>
                                          <p:attrName>ppt_x</p:attrName>
                                        </p:attrNameLst>
                                      </p:cBhvr>
                                      <p:tavLst>
                                        <p:tav tm="0">
                                          <p:val>
                                            <p:strVal val="#ppt_x"/>
                                          </p:val>
                                        </p:tav>
                                        <p:tav tm="100000">
                                          <p:val>
                                            <p:strVal val="#ppt_x"/>
                                          </p:val>
                                        </p:tav>
                                      </p:tavLst>
                                    </p:anim>
                                    <p:anim calcmode="lin" valueType="num">
                                      <p:cBhvr>
                                        <p:cTn id="51" dur="250" fill="hold"/>
                                        <p:tgtEl>
                                          <p:spTgt spid="20"/>
                                        </p:tgtEl>
                                        <p:attrNameLst>
                                          <p:attrName>ppt_y</p:attrName>
                                        </p:attrNameLst>
                                      </p:cBhvr>
                                      <p:tavLst>
                                        <p:tav tm="0">
                                          <p:val>
                                            <p:strVal val="#ppt_y-#ppt_h/2"/>
                                          </p:val>
                                        </p:tav>
                                        <p:tav tm="100000">
                                          <p:val>
                                            <p:strVal val="#ppt_y"/>
                                          </p:val>
                                        </p:tav>
                                      </p:tavLst>
                                    </p:anim>
                                    <p:anim calcmode="lin" valueType="num">
                                      <p:cBhvr>
                                        <p:cTn id="52" dur="250" fill="hold"/>
                                        <p:tgtEl>
                                          <p:spTgt spid="20"/>
                                        </p:tgtEl>
                                        <p:attrNameLst>
                                          <p:attrName>ppt_w</p:attrName>
                                        </p:attrNameLst>
                                      </p:cBhvr>
                                      <p:tavLst>
                                        <p:tav tm="0">
                                          <p:val>
                                            <p:strVal val="#ppt_w"/>
                                          </p:val>
                                        </p:tav>
                                        <p:tav tm="100000">
                                          <p:val>
                                            <p:strVal val="#ppt_w"/>
                                          </p:val>
                                        </p:tav>
                                      </p:tavLst>
                                    </p:anim>
                                    <p:anim calcmode="lin" valueType="num">
                                      <p:cBhvr>
                                        <p:cTn id="53" dur="250" fill="hold"/>
                                        <p:tgtEl>
                                          <p:spTgt spid="20"/>
                                        </p:tgtEl>
                                        <p:attrNameLst>
                                          <p:attrName>ppt_h</p:attrName>
                                        </p:attrNameLst>
                                      </p:cBhvr>
                                      <p:tavLst>
                                        <p:tav tm="0">
                                          <p:val>
                                            <p:fltVal val="0"/>
                                          </p:val>
                                        </p:tav>
                                        <p:tav tm="100000">
                                          <p:val>
                                            <p:strVal val="#ppt_h"/>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childTnLst>
                          </p:cTn>
                        </p:par>
                        <p:par>
                          <p:cTn id="58" fill="hold">
                            <p:stCondLst>
                              <p:cond delay="57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5"/>
                                        </p:tgtEl>
                                        <p:attrNameLst>
                                          <p:attrName>style.visibility</p:attrName>
                                        </p:attrNameLst>
                                      </p:cBhvr>
                                      <p:to>
                                        <p:strVal val="visible"/>
                                      </p:to>
                                    </p:set>
                                    <p:anim calcmode="lin" valueType="num">
                                      <p:cBhvr>
                                        <p:cTn id="61" dur="250" fill="hold"/>
                                        <p:tgtEl>
                                          <p:spTgt spid="25"/>
                                        </p:tgtEl>
                                        <p:attrNameLst>
                                          <p:attrName>ppt_x</p:attrName>
                                        </p:attrNameLst>
                                      </p:cBhvr>
                                      <p:tavLst>
                                        <p:tav tm="0">
                                          <p:val>
                                            <p:strVal val="#ppt_x"/>
                                          </p:val>
                                        </p:tav>
                                        <p:tav tm="100000">
                                          <p:val>
                                            <p:strVal val="#ppt_x"/>
                                          </p:val>
                                        </p:tav>
                                      </p:tavLst>
                                    </p:anim>
                                    <p:anim calcmode="lin" valueType="num">
                                      <p:cBhvr>
                                        <p:cTn id="62" dur="250" fill="hold"/>
                                        <p:tgtEl>
                                          <p:spTgt spid="25"/>
                                        </p:tgtEl>
                                        <p:attrNameLst>
                                          <p:attrName>ppt_y</p:attrName>
                                        </p:attrNameLst>
                                      </p:cBhvr>
                                      <p:tavLst>
                                        <p:tav tm="0">
                                          <p:val>
                                            <p:strVal val="#ppt_y-#ppt_h/2"/>
                                          </p:val>
                                        </p:tav>
                                        <p:tav tm="100000">
                                          <p:val>
                                            <p:strVal val="#ppt_y"/>
                                          </p:val>
                                        </p:tav>
                                      </p:tavLst>
                                    </p:anim>
                                    <p:anim calcmode="lin" valueType="num">
                                      <p:cBhvr>
                                        <p:cTn id="63" dur="250" fill="hold"/>
                                        <p:tgtEl>
                                          <p:spTgt spid="25"/>
                                        </p:tgtEl>
                                        <p:attrNameLst>
                                          <p:attrName>ppt_w</p:attrName>
                                        </p:attrNameLst>
                                      </p:cBhvr>
                                      <p:tavLst>
                                        <p:tav tm="0">
                                          <p:val>
                                            <p:strVal val="#ppt_w"/>
                                          </p:val>
                                        </p:tav>
                                        <p:tav tm="100000">
                                          <p:val>
                                            <p:strVal val="#ppt_w"/>
                                          </p:val>
                                        </p:tav>
                                      </p:tavLst>
                                    </p:anim>
                                    <p:anim calcmode="lin" valueType="num">
                                      <p:cBhvr>
                                        <p:cTn id="64" dur="250" fill="hold"/>
                                        <p:tgtEl>
                                          <p:spTgt spid="25"/>
                                        </p:tgtEl>
                                        <p:attrNameLst>
                                          <p:attrName>ppt_h</p:attrName>
                                        </p:attrNameLst>
                                      </p:cBhvr>
                                      <p:tavLst>
                                        <p:tav tm="0">
                                          <p:val>
                                            <p:fltVal val="0"/>
                                          </p:val>
                                        </p:tav>
                                        <p:tav tm="100000">
                                          <p:val>
                                            <p:strVal val="#ppt_h"/>
                                          </p:val>
                                        </p:tav>
                                      </p:tavLst>
                                    </p:anim>
                                  </p:childTnLst>
                                </p:cTn>
                              </p:par>
                            </p:childTnLst>
                          </p:cTn>
                        </p:par>
                        <p:par>
                          <p:cTn id="65" fill="hold">
                            <p:stCondLst>
                              <p:cond delay="6299"/>
                            </p:stCondLst>
                            <p:childTnLst>
                              <p:par>
                                <p:cTn id="66" presetID="22" presetClass="entr" presetSubtype="8"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8" grpId="0" bldLvl="0" animBg="1"/>
      <p:bldP spid="12" grpId="0" bldLvl="0" animBg="1"/>
      <p:bldP spid="16" grpId="0"/>
      <p:bldP spid="2" grpId="0"/>
      <p:bldP spid="18" grpId="0"/>
      <p:bldP spid="20" grpId="0"/>
      <p:bldP spid="24" grpId="0"/>
      <p:bldP spid="2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241"/>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05</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83230" y="2260600"/>
            <a:ext cx="5455285" cy="62230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任务五 对象打断与合并</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139955"/>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376168"/>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56610" y="1080770"/>
            <a:ext cx="4479290" cy="43751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5" name="Freeform 5"/>
          <p:cNvSpPr/>
          <p:nvPr/>
        </p:nvSpPr>
        <p:spPr bwMode="auto">
          <a:xfrm>
            <a:off x="2650968" y="1263923"/>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sz="2000"/>
          </a:p>
        </p:txBody>
      </p:sp>
      <p:sp>
        <p:nvSpPr>
          <p:cNvPr id="6" name="圆角矩形 5"/>
          <p:cNvSpPr/>
          <p:nvPr/>
        </p:nvSpPr>
        <p:spPr>
          <a:xfrm>
            <a:off x="3356492" y="1712690"/>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7" name="圆角矩形 6"/>
          <p:cNvSpPr/>
          <p:nvPr/>
        </p:nvSpPr>
        <p:spPr>
          <a:xfrm>
            <a:off x="3356492" y="2376546"/>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8" name="圆角矩形 7"/>
          <p:cNvSpPr/>
          <p:nvPr/>
        </p:nvSpPr>
        <p:spPr>
          <a:xfrm>
            <a:off x="3356492" y="3059166"/>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9" name="TextBox 8"/>
          <p:cNvSpPr txBox="1"/>
          <p:nvPr/>
        </p:nvSpPr>
        <p:spPr>
          <a:xfrm>
            <a:off x="3674745" y="1133475"/>
            <a:ext cx="4697730" cy="33210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800" dirty="0">
                <a:solidFill>
                  <a:schemeClr val="tx1">
                    <a:lumMod val="75000"/>
                    <a:lumOff val="25000"/>
                  </a:schemeClr>
                </a:solidFill>
              </a:rPr>
              <a:t>1.了解打断、合并命令的基本概念；</a:t>
            </a:r>
            <a:endParaRPr lang="zh-CN" altLang="en-US" sz="1800" dirty="0">
              <a:solidFill>
                <a:schemeClr val="tx1">
                  <a:lumMod val="75000"/>
                  <a:lumOff val="25000"/>
                </a:schemeClr>
              </a:solidFill>
            </a:endParaRPr>
          </a:p>
        </p:txBody>
      </p:sp>
      <p:sp>
        <p:nvSpPr>
          <p:cNvPr id="10" name="TextBox 9"/>
          <p:cNvSpPr txBox="1"/>
          <p:nvPr/>
        </p:nvSpPr>
        <p:spPr>
          <a:xfrm>
            <a:off x="3675004" y="1755501"/>
            <a:ext cx="3758504"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sym typeface="+mn-ea"/>
              </a:rPr>
              <a:t>2.掌握</a:t>
            </a:r>
            <a:r>
              <a:rPr lang="zh-CN" altLang="en-US" sz="2000" dirty="0">
                <a:solidFill>
                  <a:schemeClr val="tx1">
                    <a:lumMod val="75000"/>
                    <a:lumOff val="25000"/>
                  </a:schemeClr>
                </a:solidFill>
                <a:sym typeface="+mn-ea"/>
              </a:rPr>
              <a:t>打断、合并等命令的应用</a:t>
            </a:r>
            <a:r>
              <a:rPr lang="zh-CN" altLang="en-US" sz="2000" dirty="0">
                <a:solidFill>
                  <a:schemeClr val="tx1">
                    <a:lumMod val="75000"/>
                    <a:lumOff val="25000"/>
                  </a:schemeClr>
                </a:solidFill>
                <a:sym typeface="+mn-ea"/>
              </a:rPr>
              <a:t>；</a:t>
            </a:r>
            <a:endParaRPr lang="zh-CN" altLang="en-US" sz="2000" dirty="0">
              <a:solidFill>
                <a:schemeClr val="tx1">
                  <a:lumMod val="75000"/>
                  <a:lumOff val="25000"/>
                </a:schemeClr>
              </a:solidFill>
              <a:sym typeface="+mn-ea"/>
            </a:endParaRPr>
          </a:p>
        </p:txBody>
      </p:sp>
      <p:sp>
        <p:nvSpPr>
          <p:cNvPr id="11" name="TextBox 10"/>
          <p:cNvSpPr txBox="1"/>
          <p:nvPr/>
        </p:nvSpPr>
        <p:spPr>
          <a:xfrm>
            <a:off x="3674745" y="2419350"/>
            <a:ext cx="4439285"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sym typeface="+mn-ea"/>
              </a:rPr>
              <a:t>3.会选择图线，能绘制水平直线；</a:t>
            </a:r>
            <a:endParaRPr lang="zh-CN" altLang="en-US" sz="2000" dirty="0">
              <a:solidFill>
                <a:schemeClr val="tx1">
                  <a:lumMod val="75000"/>
                  <a:lumOff val="25000"/>
                </a:schemeClr>
              </a:solidFill>
              <a:sym typeface="+mn-ea"/>
            </a:endParaRPr>
          </a:p>
        </p:txBody>
      </p:sp>
      <p:sp>
        <p:nvSpPr>
          <p:cNvPr id="12" name="TextBox 11"/>
          <p:cNvSpPr txBox="1"/>
          <p:nvPr/>
        </p:nvSpPr>
        <p:spPr>
          <a:xfrm>
            <a:off x="3674745" y="3103245"/>
            <a:ext cx="469773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sym typeface="+mn-ea"/>
              </a:rPr>
              <a:t>4.</a:t>
            </a:r>
            <a:r>
              <a:rPr lang="zh-CN" altLang="en-US" sz="2000" dirty="0">
                <a:solidFill>
                  <a:schemeClr val="tx1">
                    <a:lumMod val="75000"/>
                    <a:lumOff val="25000"/>
                  </a:schemeClr>
                </a:solidFill>
                <a:sym typeface="+mn-ea"/>
              </a:rPr>
              <a:t>会用打断和合并命令进行相关</a:t>
            </a:r>
            <a:r>
              <a:rPr lang="zh-CN" altLang="en-US" sz="2000" dirty="0">
                <a:solidFill>
                  <a:schemeClr val="tx1">
                    <a:lumMod val="75000"/>
                    <a:lumOff val="25000"/>
                  </a:schemeClr>
                </a:solidFill>
                <a:sym typeface="+mn-ea"/>
              </a:rPr>
              <a:t>操作；</a:t>
            </a:r>
            <a:endParaRPr lang="zh-CN" altLang="en-US" sz="2000" dirty="0">
              <a:solidFill>
                <a:schemeClr val="tx1">
                  <a:lumMod val="75000"/>
                  <a:lumOff val="25000"/>
                </a:schemeClr>
              </a:solidFill>
              <a:sym typeface="+mn-ea"/>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13" name="圆角矩形 12"/>
          <p:cNvSpPr/>
          <p:nvPr/>
        </p:nvSpPr>
        <p:spPr>
          <a:xfrm>
            <a:off x="3356610" y="3743960"/>
            <a:ext cx="4479290" cy="876300"/>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14" name="TextBox 11"/>
          <p:cNvSpPr txBox="1"/>
          <p:nvPr/>
        </p:nvSpPr>
        <p:spPr>
          <a:xfrm>
            <a:off x="3675004" y="3787777"/>
            <a:ext cx="3758504" cy="73850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en-US" altLang="zh-CN" sz="2000" dirty="0">
                <a:solidFill>
                  <a:schemeClr val="tx1">
                    <a:lumMod val="75000"/>
                    <a:lumOff val="25000"/>
                  </a:schemeClr>
                </a:solidFill>
                <a:sym typeface="+mn-ea"/>
              </a:rPr>
              <a:t>5</a:t>
            </a:r>
            <a:r>
              <a:rPr lang="zh-CN" altLang="en-US" sz="2000" dirty="0">
                <a:solidFill>
                  <a:schemeClr val="tx1">
                    <a:lumMod val="75000"/>
                    <a:lumOff val="25000"/>
                  </a:schemeClr>
                </a:solidFill>
                <a:sym typeface="+mn-ea"/>
              </a:rPr>
              <a:t>.培养严谨细致的工匠精神和安全文明的工作习惯。</a:t>
            </a:r>
            <a:endParaRPr lang="zh-CN" altLang="en-US" sz="2000" dirty="0">
              <a:solidFill>
                <a:schemeClr val="tx1">
                  <a:lumMod val="75000"/>
                  <a:lumOff val="25000"/>
                </a:schemeClr>
              </a:solidFill>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149"/>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649"/>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149"/>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649"/>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149"/>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7" grpId="0" bldLvl="0" animBg="1"/>
      <p:bldP spid="8" grpId="0" bldLvl="0" animBg="1"/>
      <p:bldP spid="9" grpId="0"/>
      <p:bldP spid="10" grpId="0"/>
      <p:bldP spid="11" grpId="0"/>
      <p:bldP spid="12" grpId="0"/>
      <p:bldP spid="16" grpId="0"/>
      <p:bldP spid="13" grpId="0" bldLvl="0" animBg="1"/>
      <p:bldP spid="1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715645" y="1419860"/>
            <a:ext cx="3545205" cy="252793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776605" y="1419860"/>
            <a:ext cx="3258820" cy="2352675"/>
          </a:xfrm>
          <a:prstGeom prst="rect">
            <a:avLst/>
          </a:prstGeom>
          <a:noFill/>
        </p:spPr>
        <p:txBody>
          <a:bodyPr wrap="square" lIns="0" tIns="0" rIns="0" bIns="0" rtlCol="0">
            <a:spAutoFit/>
          </a:bodyPr>
          <a:lstStyle/>
          <a:p>
            <a:pPr algn="just" fontAlgn="auto">
              <a:lnSpc>
                <a:spcPct val="170000"/>
              </a:lnSpc>
            </a:pPr>
            <a:r>
              <a:rPr lang="en-US" dirty="0">
                <a:solidFill>
                  <a:schemeClr val="tx1"/>
                </a:solidFill>
                <a:latin typeface="微软雅黑" panose="020B0503020204020204" pitchFamily="34" charset="-122"/>
                <a:ea typeface="微软雅黑" panose="020B0503020204020204" pitchFamily="34" charset="-122"/>
              </a:rPr>
              <a:t>    </a:t>
            </a:r>
            <a:r>
              <a:rPr dirty="0">
                <a:solidFill>
                  <a:schemeClr val="tx1"/>
                </a:solidFill>
                <a:latin typeface="微软雅黑" panose="020B0503020204020204" pitchFamily="34" charset="-122"/>
                <a:ea typeface="微软雅黑" panose="020B0503020204020204" pitchFamily="34" charset="-122"/>
              </a:rPr>
              <a:t>根据AutoCAD2018将对象上的两个指定点之间创建间隔，从而将对象打断为两个对象，然后合并成一体。如果这些点不在对象上，则会自动投影到该对象上。</a:t>
            </a:r>
            <a:endParaRPr dirty="0">
              <a:solidFill>
                <a:schemeClr val="tx1"/>
              </a:solidFill>
              <a:latin typeface="微软雅黑" panose="020B0503020204020204" pitchFamily="34" charset="-122"/>
              <a:ea typeface="微软雅黑" panose="020B0503020204020204" pitchFamily="34" charset="-122"/>
            </a:endParaRPr>
          </a:p>
        </p:txBody>
      </p:sp>
      <p:sp>
        <p:nvSpPr>
          <p:cNvPr id="40" name="矩形 93"/>
          <p:cNvSpPr/>
          <p:nvPr/>
        </p:nvSpPr>
        <p:spPr>
          <a:xfrm>
            <a:off x="646227" y="134710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4035341" y="371645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3" name="图片 40"/>
          <p:cNvPicPr>
            <a:picLocks noChangeAspect="1"/>
          </p:cNvPicPr>
          <p:nvPr/>
        </p:nvPicPr>
        <p:blipFill>
          <a:blip r:embed="rId1"/>
          <a:srcRect b="13823"/>
          <a:stretch>
            <a:fillRect/>
          </a:stretch>
        </p:blipFill>
        <p:spPr>
          <a:xfrm>
            <a:off x="4424680" y="1419860"/>
            <a:ext cx="2120900" cy="1141730"/>
          </a:xfrm>
          <a:prstGeom prst="rect">
            <a:avLst/>
          </a:prstGeom>
          <a:noFill/>
          <a:ln>
            <a:solidFill>
              <a:schemeClr val="accent1"/>
            </a:solidFill>
            <a:prstDash val="sysDash"/>
          </a:ln>
        </p:spPr>
      </p:pic>
      <p:pic>
        <p:nvPicPr>
          <p:cNvPr id="106" name="图片 50"/>
          <p:cNvPicPr>
            <a:picLocks noChangeAspect="1"/>
          </p:cNvPicPr>
          <p:nvPr/>
        </p:nvPicPr>
        <p:blipFill>
          <a:blip r:embed="rId2"/>
          <a:srcRect t="8145" b="7544"/>
          <a:stretch>
            <a:fillRect/>
          </a:stretch>
        </p:blipFill>
        <p:spPr>
          <a:xfrm>
            <a:off x="6545580" y="2561590"/>
            <a:ext cx="2215515" cy="1141730"/>
          </a:xfrm>
          <a:prstGeom prst="rect">
            <a:avLst/>
          </a:prstGeom>
          <a:noFill/>
          <a:ln>
            <a:solidFill>
              <a:schemeClr val="accent1"/>
            </a:solidFill>
            <a:prstDash val="sysDash"/>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bldLvl="0" animBg="1"/>
      <p:bldP spid="39" grpId="0"/>
      <p:bldP spid="40" grpId="0" bldLvl="0" animBg="1"/>
      <p:bldP spid="41"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任务分析</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3101340" y="1212215"/>
            <a:ext cx="2009775" cy="1029335"/>
          </a:xfrm>
          <a:prstGeom prst="rect">
            <a:avLst/>
          </a:prstGeom>
          <a:noFill/>
        </p:spPr>
        <p:txBody>
          <a:bodyPr wrap="square" lIns="70564" tIns="35282" rIns="70564" bIns="35282" rtlCol="0">
            <a:spAutoFit/>
          </a:bodyPr>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绘图环境设置</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indent="0">
              <a:lnSpc>
                <a:spcPct val="130000"/>
              </a:lnSpc>
              <a:buFont typeface="Wingdings" panose="05000000000000000000" charset="0"/>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为“二维草图与</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indent="0">
              <a:lnSpc>
                <a:spcPct val="130000"/>
              </a:lnSpc>
              <a:buFont typeface="Wingdings" panose="05000000000000000000" charset="0"/>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注释”。</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TextBox 16"/>
          <p:cNvSpPr txBox="1"/>
          <p:nvPr/>
        </p:nvSpPr>
        <p:spPr>
          <a:xfrm>
            <a:off x="3060308" y="842922"/>
            <a:ext cx="1156970" cy="377190"/>
          </a:xfrm>
          <a:prstGeom prst="rect">
            <a:avLst/>
          </a:prstGeom>
          <a:noFill/>
        </p:spPr>
        <p:txBody>
          <a:bodyPr wrap="none" lIns="70564" tIns="35282" rIns="70564" bIns="35282" rtlCol="0">
            <a:spAutoFit/>
          </a:bodyPr>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启动</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程序</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5"/>
          <p:cNvSpPr txBox="1"/>
          <p:nvPr/>
        </p:nvSpPr>
        <p:spPr>
          <a:xfrm>
            <a:off x="860425" y="3635375"/>
            <a:ext cx="2009775" cy="1029335"/>
          </a:xfrm>
          <a:prstGeom prst="rect">
            <a:avLst/>
          </a:prstGeom>
          <a:noFill/>
        </p:spPr>
        <p:txBody>
          <a:bodyPr wrap="square" lIns="70564" tIns="35282" rIns="70564" bIns="35282" rtlCol="0">
            <a:spAutoFit/>
          </a:bodyPr>
          <a:lstStyle/>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打开“图层特性管理器”选项板，进行新建图层。</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Box 16"/>
          <p:cNvSpPr txBox="1"/>
          <p:nvPr/>
        </p:nvSpPr>
        <p:spPr>
          <a:xfrm>
            <a:off x="819393" y="3266082"/>
            <a:ext cx="1156970" cy="37719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新建图层</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Box 15"/>
          <p:cNvSpPr txBox="1"/>
          <p:nvPr/>
        </p:nvSpPr>
        <p:spPr>
          <a:xfrm>
            <a:off x="5875655" y="3635375"/>
            <a:ext cx="2606040" cy="1029335"/>
          </a:xfrm>
          <a:prstGeom prst="rect">
            <a:avLst/>
          </a:prstGeom>
          <a:noFill/>
        </p:spPr>
        <p:txBody>
          <a:bodyPr wrap="square" lIns="70564" tIns="35282" rIns="70564" bIns="35282" rtlCol="0">
            <a:spAutoFit/>
          </a:bodyPr>
          <a:lstStyle/>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绘图工具：直线命令；</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修改工具：打断、合并</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命令。</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TextBox 16"/>
          <p:cNvSpPr txBox="1"/>
          <p:nvPr/>
        </p:nvSpPr>
        <p:spPr>
          <a:xfrm>
            <a:off x="5834623" y="3266082"/>
            <a:ext cx="1156970" cy="37719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所用命令</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149"/>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649"/>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149"/>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2649"/>
                            </p:stCondLst>
                            <p:childTnLst>
                              <p:par>
                                <p:cTn id="29" presetID="22" presetClass="entr" presetSubtype="2"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right)">
                                      <p:cBhvr>
                                        <p:cTn id="31" dur="500"/>
                                        <p:tgtEl>
                                          <p:spTgt spid="12"/>
                                        </p:tgtEl>
                                      </p:cBhvr>
                                    </p:animEffect>
                                  </p:childTnLst>
                                </p:cTn>
                              </p:par>
                            </p:childTnLst>
                          </p:cTn>
                        </p:par>
                        <p:par>
                          <p:cTn id="32" fill="hold">
                            <p:stCondLst>
                              <p:cond delay="3149"/>
                            </p:stCondLst>
                            <p:childTnLst>
                              <p:par>
                                <p:cTn id="33" presetID="22" presetClass="entr" presetSubtype="1"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childTnLst>
                          </p:cTn>
                        </p:par>
                        <p:par>
                          <p:cTn id="36" fill="hold">
                            <p:stCondLst>
                              <p:cond delay="3649"/>
                            </p:stCondLst>
                            <p:childTnLst>
                              <p:par>
                                <p:cTn id="37" presetID="17" presetClass="entr" presetSubtype="1" fill="hold" grpId="0" nodeType="afterEffect">
                                  <p:stCondLst>
                                    <p:cond delay="0"/>
                                  </p:stCondLst>
                                  <p:iterate type="lt">
                                    <p:tmPct val="40000"/>
                                  </p:iterate>
                                  <p:childTnLst>
                                    <p:set>
                                      <p:cBhvr>
                                        <p:cTn id="38" dur="1" fill="hold">
                                          <p:stCondLst>
                                            <p:cond delay="0"/>
                                          </p:stCondLst>
                                        </p:cTn>
                                        <p:tgtEl>
                                          <p:spTgt spid="2"/>
                                        </p:tgtEl>
                                        <p:attrNameLst>
                                          <p:attrName>style.visibility</p:attrName>
                                        </p:attrNameLst>
                                      </p:cBhvr>
                                      <p:to>
                                        <p:strVal val="visible"/>
                                      </p:to>
                                    </p:set>
                                    <p:anim calcmode="lin" valueType="num">
                                      <p:cBhvr>
                                        <p:cTn id="39" dur="250" fill="hold"/>
                                        <p:tgtEl>
                                          <p:spTgt spid="2"/>
                                        </p:tgtEl>
                                        <p:attrNameLst>
                                          <p:attrName>ppt_x</p:attrName>
                                        </p:attrNameLst>
                                      </p:cBhvr>
                                      <p:tavLst>
                                        <p:tav tm="0">
                                          <p:val>
                                            <p:strVal val="#ppt_x"/>
                                          </p:val>
                                        </p:tav>
                                        <p:tav tm="100000">
                                          <p:val>
                                            <p:strVal val="#ppt_x"/>
                                          </p:val>
                                        </p:tav>
                                      </p:tavLst>
                                    </p:anim>
                                    <p:anim calcmode="lin" valueType="num">
                                      <p:cBhvr>
                                        <p:cTn id="40" dur="250" fill="hold"/>
                                        <p:tgtEl>
                                          <p:spTgt spid="2"/>
                                        </p:tgtEl>
                                        <p:attrNameLst>
                                          <p:attrName>ppt_y</p:attrName>
                                        </p:attrNameLst>
                                      </p:cBhvr>
                                      <p:tavLst>
                                        <p:tav tm="0">
                                          <p:val>
                                            <p:strVal val="#ppt_y-#ppt_h/2"/>
                                          </p:val>
                                        </p:tav>
                                        <p:tav tm="100000">
                                          <p:val>
                                            <p:strVal val="#ppt_y"/>
                                          </p:val>
                                        </p:tav>
                                      </p:tavLst>
                                    </p:anim>
                                    <p:anim calcmode="lin" valueType="num">
                                      <p:cBhvr>
                                        <p:cTn id="41" dur="250" fill="hold"/>
                                        <p:tgtEl>
                                          <p:spTgt spid="2"/>
                                        </p:tgtEl>
                                        <p:attrNameLst>
                                          <p:attrName>ppt_w</p:attrName>
                                        </p:attrNameLst>
                                      </p:cBhvr>
                                      <p:tavLst>
                                        <p:tav tm="0">
                                          <p:val>
                                            <p:strVal val="#ppt_w"/>
                                          </p:val>
                                        </p:tav>
                                        <p:tav tm="100000">
                                          <p:val>
                                            <p:strVal val="#ppt_w"/>
                                          </p:val>
                                        </p:tav>
                                      </p:tavLst>
                                    </p:anim>
                                    <p:anim calcmode="lin" valueType="num">
                                      <p:cBhvr>
                                        <p:cTn id="42" dur="250" fill="hold"/>
                                        <p:tgtEl>
                                          <p:spTgt spid="2"/>
                                        </p:tgtEl>
                                        <p:attrNameLst>
                                          <p:attrName>ppt_h</p:attrName>
                                        </p:attrNameLst>
                                      </p:cBhvr>
                                      <p:tavLst>
                                        <p:tav tm="0">
                                          <p:val>
                                            <p:fltVal val="0"/>
                                          </p:val>
                                        </p:tav>
                                        <p:tav tm="100000">
                                          <p:val>
                                            <p:strVal val="#ppt_h"/>
                                          </p:val>
                                        </p:tav>
                                      </p:tavLst>
                                    </p:anim>
                                  </p:childTnLst>
                                </p:cTn>
                              </p:par>
                            </p:childTnLst>
                          </p:cTn>
                        </p:par>
                        <p:par>
                          <p:cTn id="43" fill="hold">
                            <p:stCondLst>
                              <p:cond delay="4199"/>
                            </p:stCondLst>
                            <p:childTnLst>
                              <p:par>
                                <p:cTn id="44" presetID="22" presetClass="entr" presetSubtype="8"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childTnLst>
                          </p:cTn>
                        </p:par>
                        <p:par>
                          <p:cTn id="47" fill="hold">
                            <p:stCondLst>
                              <p:cond delay="4699"/>
                            </p:stCondLst>
                            <p:childTnLst>
                              <p:par>
                                <p:cTn id="48" presetID="17" presetClass="entr" presetSubtype="1" fill="hold" grpId="0" nodeType="afterEffect">
                                  <p:stCondLst>
                                    <p:cond delay="0"/>
                                  </p:stCondLst>
                                  <p:iterate type="lt">
                                    <p:tmPct val="40000"/>
                                  </p:iterate>
                                  <p:childTnLst>
                                    <p:set>
                                      <p:cBhvr>
                                        <p:cTn id="49" dur="1" fill="hold">
                                          <p:stCondLst>
                                            <p:cond delay="0"/>
                                          </p:stCondLst>
                                        </p:cTn>
                                        <p:tgtEl>
                                          <p:spTgt spid="20"/>
                                        </p:tgtEl>
                                        <p:attrNameLst>
                                          <p:attrName>style.visibility</p:attrName>
                                        </p:attrNameLst>
                                      </p:cBhvr>
                                      <p:to>
                                        <p:strVal val="visible"/>
                                      </p:to>
                                    </p:set>
                                    <p:anim calcmode="lin" valueType="num">
                                      <p:cBhvr>
                                        <p:cTn id="50" dur="250" fill="hold"/>
                                        <p:tgtEl>
                                          <p:spTgt spid="20"/>
                                        </p:tgtEl>
                                        <p:attrNameLst>
                                          <p:attrName>ppt_x</p:attrName>
                                        </p:attrNameLst>
                                      </p:cBhvr>
                                      <p:tavLst>
                                        <p:tav tm="0">
                                          <p:val>
                                            <p:strVal val="#ppt_x"/>
                                          </p:val>
                                        </p:tav>
                                        <p:tav tm="100000">
                                          <p:val>
                                            <p:strVal val="#ppt_x"/>
                                          </p:val>
                                        </p:tav>
                                      </p:tavLst>
                                    </p:anim>
                                    <p:anim calcmode="lin" valueType="num">
                                      <p:cBhvr>
                                        <p:cTn id="51" dur="250" fill="hold"/>
                                        <p:tgtEl>
                                          <p:spTgt spid="20"/>
                                        </p:tgtEl>
                                        <p:attrNameLst>
                                          <p:attrName>ppt_y</p:attrName>
                                        </p:attrNameLst>
                                      </p:cBhvr>
                                      <p:tavLst>
                                        <p:tav tm="0">
                                          <p:val>
                                            <p:strVal val="#ppt_y-#ppt_h/2"/>
                                          </p:val>
                                        </p:tav>
                                        <p:tav tm="100000">
                                          <p:val>
                                            <p:strVal val="#ppt_y"/>
                                          </p:val>
                                        </p:tav>
                                      </p:tavLst>
                                    </p:anim>
                                    <p:anim calcmode="lin" valueType="num">
                                      <p:cBhvr>
                                        <p:cTn id="52" dur="250" fill="hold"/>
                                        <p:tgtEl>
                                          <p:spTgt spid="20"/>
                                        </p:tgtEl>
                                        <p:attrNameLst>
                                          <p:attrName>ppt_w</p:attrName>
                                        </p:attrNameLst>
                                      </p:cBhvr>
                                      <p:tavLst>
                                        <p:tav tm="0">
                                          <p:val>
                                            <p:strVal val="#ppt_w"/>
                                          </p:val>
                                        </p:tav>
                                        <p:tav tm="100000">
                                          <p:val>
                                            <p:strVal val="#ppt_w"/>
                                          </p:val>
                                        </p:tav>
                                      </p:tavLst>
                                    </p:anim>
                                    <p:anim calcmode="lin" valueType="num">
                                      <p:cBhvr>
                                        <p:cTn id="53" dur="250" fill="hold"/>
                                        <p:tgtEl>
                                          <p:spTgt spid="20"/>
                                        </p:tgtEl>
                                        <p:attrNameLst>
                                          <p:attrName>ppt_h</p:attrName>
                                        </p:attrNameLst>
                                      </p:cBhvr>
                                      <p:tavLst>
                                        <p:tav tm="0">
                                          <p:val>
                                            <p:fltVal val="0"/>
                                          </p:val>
                                        </p:tav>
                                        <p:tav tm="100000">
                                          <p:val>
                                            <p:strVal val="#ppt_h"/>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childTnLst>
                          </p:cTn>
                        </p:par>
                        <p:par>
                          <p:cTn id="58" fill="hold">
                            <p:stCondLst>
                              <p:cond delay="57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5"/>
                                        </p:tgtEl>
                                        <p:attrNameLst>
                                          <p:attrName>style.visibility</p:attrName>
                                        </p:attrNameLst>
                                      </p:cBhvr>
                                      <p:to>
                                        <p:strVal val="visible"/>
                                      </p:to>
                                    </p:set>
                                    <p:anim calcmode="lin" valueType="num">
                                      <p:cBhvr>
                                        <p:cTn id="61" dur="250" fill="hold"/>
                                        <p:tgtEl>
                                          <p:spTgt spid="25"/>
                                        </p:tgtEl>
                                        <p:attrNameLst>
                                          <p:attrName>ppt_x</p:attrName>
                                        </p:attrNameLst>
                                      </p:cBhvr>
                                      <p:tavLst>
                                        <p:tav tm="0">
                                          <p:val>
                                            <p:strVal val="#ppt_x"/>
                                          </p:val>
                                        </p:tav>
                                        <p:tav tm="100000">
                                          <p:val>
                                            <p:strVal val="#ppt_x"/>
                                          </p:val>
                                        </p:tav>
                                      </p:tavLst>
                                    </p:anim>
                                    <p:anim calcmode="lin" valueType="num">
                                      <p:cBhvr>
                                        <p:cTn id="62" dur="250" fill="hold"/>
                                        <p:tgtEl>
                                          <p:spTgt spid="25"/>
                                        </p:tgtEl>
                                        <p:attrNameLst>
                                          <p:attrName>ppt_y</p:attrName>
                                        </p:attrNameLst>
                                      </p:cBhvr>
                                      <p:tavLst>
                                        <p:tav tm="0">
                                          <p:val>
                                            <p:strVal val="#ppt_y-#ppt_h/2"/>
                                          </p:val>
                                        </p:tav>
                                        <p:tav tm="100000">
                                          <p:val>
                                            <p:strVal val="#ppt_y"/>
                                          </p:val>
                                        </p:tav>
                                      </p:tavLst>
                                    </p:anim>
                                    <p:anim calcmode="lin" valueType="num">
                                      <p:cBhvr>
                                        <p:cTn id="63" dur="250" fill="hold"/>
                                        <p:tgtEl>
                                          <p:spTgt spid="25"/>
                                        </p:tgtEl>
                                        <p:attrNameLst>
                                          <p:attrName>ppt_w</p:attrName>
                                        </p:attrNameLst>
                                      </p:cBhvr>
                                      <p:tavLst>
                                        <p:tav tm="0">
                                          <p:val>
                                            <p:strVal val="#ppt_w"/>
                                          </p:val>
                                        </p:tav>
                                        <p:tav tm="100000">
                                          <p:val>
                                            <p:strVal val="#ppt_w"/>
                                          </p:val>
                                        </p:tav>
                                      </p:tavLst>
                                    </p:anim>
                                    <p:anim calcmode="lin" valueType="num">
                                      <p:cBhvr>
                                        <p:cTn id="64" dur="250" fill="hold"/>
                                        <p:tgtEl>
                                          <p:spTgt spid="25"/>
                                        </p:tgtEl>
                                        <p:attrNameLst>
                                          <p:attrName>ppt_h</p:attrName>
                                        </p:attrNameLst>
                                      </p:cBhvr>
                                      <p:tavLst>
                                        <p:tav tm="0">
                                          <p:val>
                                            <p:fltVal val="0"/>
                                          </p:val>
                                        </p:tav>
                                        <p:tav tm="100000">
                                          <p:val>
                                            <p:strVal val="#ppt_h"/>
                                          </p:val>
                                        </p:tav>
                                      </p:tavLst>
                                    </p:anim>
                                  </p:childTnLst>
                                </p:cTn>
                              </p:par>
                            </p:childTnLst>
                          </p:cTn>
                        </p:par>
                        <p:par>
                          <p:cTn id="65" fill="hold">
                            <p:stCondLst>
                              <p:cond delay="6299"/>
                            </p:stCondLst>
                            <p:childTnLst>
                              <p:par>
                                <p:cTn id="66" presetID="22" presetClass="entr" presetSubtype="8"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8" grpId="0" bldLvl="0" animBg="1"/>
      <p:bldP spid="12" grpId="0" bldLvl="0" animBg="1"/>
      <p:bldP spid="16" grpId="0"/>
      <p:bldP spid="2" grpId="0"/>
      <p:bldP spid="18" grpId="0"/>
      <p:bldP spid="20" grpId="0"/>
      <p:bldP spid="24" grpId="0"/>
      <p:bldP spid="2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3131107" y="772815"/>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000" b="1" dirty="0">
                <a:latin typeface="微软雅黑" panose="020B0503020204020204" pitchFamily="34" charset="-122"/>
                <a:ea typeface="微软雅黑" panose="020B0503020204020204" pitchFamily="34" charset="-122"/>
              </a:rPr>
              <a:t>一、</a:t>
            </a:r>
            <a:r>
              <a:rPr lang="zh-CN" altLang="en-US" sz="2000" b="1" dirty="0">
                <a:solidFill>
                  <a:schemeClr val="bg1"/>
                </a:solidFill>
                <a:latin typeface="微软雅黑" panose="020B0503020204020204" pitchFamily="34" charset="-122"/>
                <a:ea typeface="微软雅黑" panose="020B0503020204020204" pitchFamily="34" charset="-122"/>
                <a:sym typeface="+mn-ea"/>
              </a:rPr>
              <a:t>对象打断</a:t>
            </a:r>
            <a:endParaRPr lang="zh-CN" altLang="en-US" sz="2000" b="1" dirty="0">
              <a:solidFill>
                <a:schemeClr val="bg1"/>
              </a:solidFill>
              <a:latin typeface="微软雅黑" panose="020B0503020204020204" pitchFamily="34" charset="-122"/>
              <a:ea typeface="微软雅黑" panose="020B0503020204020204" pitchFamily="34" charset="-122"/>
              <a:sym typeface="+mn-ea"/>
            </a:endParaRPr>
          </a:p>
        </p:txBody>
      </p:sp>
      <p:sp>
        <p:nvSpPr>
          <p:cNvPr id="4" name="圆角矩形 3"/>
          <p:cNvSpPr/>
          <p:nvPr/>
        </p:nvSpPr>
        <p:spPr>
          <a:xfrm>
            <a:off x="898525" y="1350645"/>
            <a:ext cx="7345680" cy="980440"/>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38"/>
          <p:cNvSpPr txBox="1"/>
          <p:nvPr/>
        </p:nvSpPr>
        <p:spPr>
          <a:xfrm>
            <a:off x="996950" y="1425575"/>
            <a:ext cx="6958330" cy="830580"/>
          </a:xfrm>
          <a:prstGeom prst="rect">
            <a:avLst/>
          </a:prstGeom>
          <a:noFill/>
        </p:spPr>
        <p:txBody>
          <a:bodyPr wrap="square" lIns="0" tIns="0" rIns="0" bIns="0" rtlCol="0">
            <a:spAutoFit/>
          </a:bodyPr>
          <a:p>
            <a:pPr algn="l">
              <a:lnSpc>
                <a:spcPct val="100000"/>
              </a:lnSpc>
              <a:buClrTx/>
              <a:buSzTx/>
              <a:buFontTx/>
            </a:pPr>
            <a:r>
              <a:rPr lang="en-US" dirty="0">
                <a:latin typeface="微软雅黑" panose="020B0503020204020204" pitchFamily="34" charset="-122"/>
                <a:ea typeface="微软雅黑" panose="020B0503020204020204" pitchFamily="34" charset="-122"/>
              </a:rPr>
              <a:t>    </a:t>
            </a:r>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使用BREAK命令可以把实体中某一部分在拾取点处打断，进而删除。可以打断的对象包括直线、圆、圆弧、多段线、椭圆、样条曲线、参照线和射线。</a:t>
            </a:r>
            <a:endParaRPr dirty="0">
              <a:latin typeface="微软雅黑" panose="020B0503020204020204" pitchFamily="34" charset="-122"/>
              <a:ea typeface="微软雅黑" panose="020B0503020204020204" pitchFamily="34" charset="-122"/>
            </a:endParaRPr>
          </a:p>
        </p:txBody>
      </p:sp>
      <p:sp>
        <p:nvSpPr>
          <p:cNvPr id="6" name="矩形 93"/>
          <p:cNvSpPr/>
          <p:nvPr/>
        </p:nvSpPr>
        <p:spPr>
          <a:xfrm>
            <a:off x="861492" y="129122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93"/>
          <p:cNvSpPr/>
          <p:nvPr/>
        </p:nvSpPr>
        <p:spPr>
          <a:xfrm rot="10800000">
            <a:off x="8021236" y="209085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857885" y="2416810"/>
            <a:ext cx="3695065" cy="2584450"/>
          </a:xfrm>
          <a:prstGeom prst="rect">
            <a:avLst/>
          </a:prstGeom>
          <a:noFill/>
          <a:ln w="19050">
            <a:solidFill>
              <a:srgbClr val="005DA2"/>
            </a:solidFill>
          </a:ln>
        </p:spPr>
        <p:txBody>
          <a:bodyPr wrap="square" rtlCol="0">
            <a:spAutoFit/>
          </a:bodyPr>
          <a:p>
            <a:r>
              <a:rPr lang="en-US" altLang="zh-CN"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r>
              <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启动</a:t>
            </a:r>
            <a:endPar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功能区:默认标签  → 修改面板   → 打断</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功能区:常用标签  → 修改 面板   →   打断于点</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菜单:修改(M)  → 打断(K)</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工具栏:修改→</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命令行：BREAK（快捷命令为BR）↙</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文本框 15"/>
          <p:cNvSpPr txBox="1"/>
          <p:nvPr/>
        </p:nvSpPr>
        <p:spPr>
          <a:xfrm>
            <a:off x="4839335" y="2928620"/>
            <a:ext cx="3181985" cy="975995"/>
          </a:xfrm>
          <a:prstGeom prst="rect">
            <a:avLst/>
          </a:prstGeom>
          <a:noFill/>
          <a:ln w="28575" cmpd="dbl">
            <a:solidFill>
              <a:schemeClr val="accent1">
                <a:shade val="50000"/>
              </a:schemeClr>
            </a:solidFill>
            <a:prstDash val="sysDot"/>
          </a:ln>
        </p:spPr>
        <p:txBody>
          <a:bodyPr wrap="square" rtlCol="0" anchor="t">
            <a:spAutoFit/>
          </a:bodyPr>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命令：Break </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选择对象：（选择要打断的对象）</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指定第二个打断点或（第一点（F）：（指定第二个打断点或出入F）         </a:t>
            </a:r>
            <a:endParaRPr sz="1200" dirty="0">
              <a:latin typeface="微软雅黑" panose="020B0503020204020204" pitchFamily="34" charset="-122"/>
              <a:ea typeface="微软雅黑" panose="020B0503020204020204" pitchFamily="34" charset="-122"/>
              <a:sym typeface="+mn-ea"/>
            </a:endParaRPr>
          </a:p>
        </p:txBody>
      </p:sp>
      <p:pic>
        <p:nvPicPr>
          <p:cNvPr id="171" name="图片 17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162810" y="3048635"/>
            <a:ext cx="222250" cy="222250"/>
          </a:xfrm>
          <a:prstGeom prst="rect">
            <a:avLst/>
          </a:prstGeom>
          <a:noFill/>
          <a:ln>
            <a:noFill/>
          </a:ln>
        </p:spPr>
      </p:pic>
      <p:pic>
        <p:nvPicPr>
          <p:cNvPr id="11" name="图片 17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765425" y="4133215"/>
            <a:ext cx="222250" cy="222250"/>
          </a:xfrm>
          <a:prstGeom prst="rect">
            <a:avLst/>
          </a:prstGeom>
          <a:noFill/>
          <a:ln>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149"/>
                            </p:stCondLst>
                            <p:childTnLst>
                              <p:par>
                                <p:cTn id="17" presetID="53" presetClass="entr" presetSubtype="52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anim calcmode="lin" valueType="num">
                                      <p:cBhvr>
                                        <p:cTn id="22" dur="500" fill="hold"/>
                                        <p:tgtEl>
                                          <p:spTgt spid="6"/>
                                        </p:tgtEl>
                                        <p:attrNameLst>
                                          <p:attrName>ppt_x</p:attrName>
                                        </p:attrNameLst>
                                      </p:cBhvr>
                                      <p:tavLst>
                                        <p:tav tm="0">
                                          <p:val>
                                            <p:fltVal val="0.5"/>
                                          </p:val>
                                        </p:tav>
                                        <p:tav tm="100000">
                                          <p:val>
                                            <p:strVal val="#ppt_x"/>
                                          </p:val>
                                        </p:tav>
                                      </p:tavLst>
                                    </p:anim>
                                    <p:anim calcmode="lin" valueType="num">
                                      <p:cBhvr>
                                        <p:cTn id="23" dur="500" fill="hold"/>
                                        <p:tgtEl>
                                          <p:spTgt spid="6"/>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fltVal val="0.5"/>
                                          </p:val>
                                        </p:tav>
                                        <p:tav tm="100000">
                                          <p:val>
                                            <p:strVal val="#ppt_y"/>
                                          </p:val>
                                        </p:tav>
                                      </p:tavLst>
                                    </p:anim>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childTnLst>
                          </p:cTn>
                        </p:par>
                        <p:par>
                          <p:cTn id="35" fill="hold">
                            <p:stCondLst>
                              <p:cond delay="2149"/>
                            </p:stCondLst>
                            <p:childTnLst>
                              <p:par>
                                <p:cTn id="36" presetID="22" presetClass="entr" presetSubtype="1"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par>
                                <p:cTn id="39" presetID="3" presetClass="entr" presetSubtype="5"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blinds(vertical)">
                                      <p:cBhvr>
                                        <p:cTn id="41" dur="500"/>
                                        <p:tgtEl>
                                          <p:spTgt spid="8"/>
                                        </p:tgtEl>
                                      </p:cBhvr>
                                    </p:animEffect>
                                  </p:childTnLst>
                                </p:cTn>
                              </p:par>
                              <p:par>
                                <p:cTn id="42" presetID="3" presetClass="entr" presetSubtype="5"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linds(vertical)">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4" grpId="0" bldLvl="0" animBg="1"/>
      <p:bldP spid="5" grpId="0"/>
      <p:bldP spid="6" grpId="0" bldLvl="0" animBg="1"/>
      <p:bldP spid="7" grpId="0" bldLvl="0" animBg="1"/>
      <p:bldP spid="8" grpId="0" bldLvl="0" animBg="1"/>
      <p:bldP spid="16"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3114597" y="772815"/>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000" b="1" dirty="0">
                <a:latin typeface="微软雅黑" panose="020B0503020204020204" pitchFamily="34" charset="-122"/>
                <a:ea typeface="微软雅黑" panose="020B0503020204020204" pitchFamily="34" charset="-122"/>
              </a:rPr>
              <a:t>二、对象合并</a:t>
            </a:r>
            <a:endParaRPr lang="zh-CN" altLang="en-US" sz="2000" b="1" dirty="0">
              <a:latin typeface="微软雅黑" panose="020B0503020204020204" pitchFamily="34" charset="-122"/>
              <a:ea typeface="微软雅黑" panose="020B0503020204020204" pitchFamily="34" charset="-122"/>
            </a:endParaRPr>
          </a:p>
        </p:txBody>
      </p:sp>
      <p:sp>
        <p:nvSpPr>
          <p:cNvPr id="4" name="圆角矩形 3"/>
          <p:cNvSpPr/>
          <p:nvPr/>
        </p:nvSpPr>
        <p:spPr>
          <a:xfrm>
            <a:off x="899160" y="1336040"/>
            <a:ext cx="7345680" cy="108902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38"/>
          <p:cNvSpPr txBox="1"/>
          <p:nvPr/>
        </p:nvSpPr>
        <p:spPr>
          <a:xfrm>
            <a:off x="1150270" y="1548780"/>
            <a:ext cx="6750750" cy="664210"/>
          </a:xfrm>
          <a:prstGeom prst="rect">
            <a:avLst/>
          </a:prstGeom>
          <a:noFill/>
        </p:spPr>
        <p:txBody>
          <a:bodyPr wrap="square" lIns="0" tIns="0" rIns="0" bIns="0" rtlCol="0">
            <a:spAutoFit/>
          </a:bodyPr>
          <a:p>
            <a:pPr algn="just">
              <a:lnSpc>
                <a:spcPct val="120000"/>
              </a:lnSpc>
            </a:pPr>
            <a:r>
              <a:rPr lang="en-US" dirty="0">
                <a:latin typeface="微软雅黑" panose="020B0503020204020204" pitchFamily="34" charset="-122"/>
                <a:ea typeface="微软雅黑" panose="020B0503020204020204" pitchFamily="34" charset="-122"/>
              </a:rPr>
              <a:t>     </a:t>
            </a:r>
            <a:r>
              <a:rPr dirty="0">
                <a:latin typeface="微软雅黑" panose="020B0503020204020204" pitchFamily="34" charset="-122"/>
                <a:ea typeface="微软雅黑" panose="020B0503020204020204" pitchFamily="34" charset="-122"/>
              </a:rPr>
              <a:t>对于圆弧、椭圆弧、直线、多线段、样条曲线和螺旋对象，可以将其合并为一体，但是要合并的对象必须位于相同的平面上。</a:t>
            </a:r>
            <a:endParaRPr dirty="0">
              <a:latin typeface="微软雅黑" panose="020B0503020204020204" pitchFamily="34" charset="-122"/>
              <a:ea typeface="微软雅黑" panose="020B0503020204020204" pitchFamily="34" charset="-122"/>
            </a:endParaRPr>
          </a:p>
        </p:txBody>
      </p:sp>
      <p:sp>
        <p:nvSpPr>
          <p:cNvPr id="6" name="矩形 93"/>
          <p:cNvSpPr/>
          <p:nvPr/>
        </p:nvSpPr>
        <p:spPr>
          <a:xfrm>
            <a:off x="861492" y="129122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93"/>
          <p:cNvSpPr/>
          <p:nvPr/>
        </p:nvSpPr>
        <p:spPr>
          <a:xfrm rot="10800000">
            <a:off x="8021236" y="216261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612140" y="2788285"/>
            <a:ext cx="3955415" cy="1753235"/>
          </a:xfrm>
          <a:prstGeom prst="rect">
            <a:avLst/>
          </a:prstGeom>
          <a:noFill/>
          <a:ln w="19050">
            <a:solidFill>
              <a:srgbClr val="005DA2"/>
            </a:solidFill>
          </a:ln>
        </p:spPr>
        <p:txBody>
          <a:bodyPr wrap="square" rtlCol="0">
            <a:spAutoFit/>
          </a:bodyPr>
          <a:p>
            <a:r>
              <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启动：</a:t>
            </a:r>
            <a:endPar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功能区:默认标签 →修改面板→合并</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菜单:修改(M) →合并(J)</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工具栏:修改→</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命令行：JOIN (快捷命令为J)↙</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76" name="图片 17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1043305" y="3423920"/>
            <a:ext cx="277495" cy="209550"/>
          </a:xfrm>
          <a:prstGeom prst="rect">
            <a:avLst/>
          </a:prstGeom>
          <a:noFill/>
          <a:ln>
            <a:noFill/>
          </a:ln>
        </p:spPr>
      </p:pic>
      <p:pic>
        <p:nvPicPr>
          <p:cNvPr id="3" name="图片 17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451100" y="3952875"/>
            <a:ext cx="277495" cy="209550"/>
          </a:xfrm>
          <a:prstGeom prst="rect">
            <a:avLst/>
          </a:prstGeom>
          <a:noFill/>
          <a:ln>
            <a:noFill/>
          </a:ln>
        </p:spPr>
      </p:pic>
      <p:sp>
        <p:nvSpPr>
          <p:cNvPr id="16" name="文本框 15"/>
          <p:cNvSpPr txBox="1"/>
          <p:nvPr/>
        </p:nvSpPr>
        <p:spPr>
          <a:xfrm>
            <a:off x="4718685" y="2788285"/>
            <a:ext cx="3526155" cy="1639570"/>
          </a:xfrm>
          <a:prstGeom prst="rect">
            <a:avLst/>
          </a:prstGeom>
          <a:noFill/>
          <a:ln w="28575" cmpd="dbl">
            <a:solidFill>
              <a:schemeClr val="accent1">
                <a:shade val="50000"/>
              </a:schemeClr>
            </a:solidFill>
            <a:prstDash val="sysDot"/>
          </a:ln>
        </p:spPr>
        <p:txBody>
          <a:bodyPr wrap="square" rtlCol="0" anchor="t">
            <a:spAutoFit/>
          </a:bodyPr>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命令：JOIN</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选择源对象或要一次合并的多个对象: 选择直线、多段线、三维多段线、圆弧、椭圆弧、螺旋或样条曲线</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选择源对象或要一次合并的多个对象：找到1个</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选择合并的对象：找到1个，总计2个</a:t>
            </a:r>
            <a:endParaRPr sz="1200" dirty="0">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选择要合并的对象：2条直线已合并为1条直线         </a:t>
            </a:r>
            <a:endParaRPr sz="12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149"/>
                            </p:stCondLst>
                            <p:childTnLst>
                              <p:par>
                                <p:cTn id="17" presetID="53" presetClass="entr" presetSubtype="52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anim calcmode="lin" valueType="num">
                                      <p:cBhvr>
                                        <p:cTn id="22" dur="500" fill="hold"/>
                                        <p:tgtEl>
                                          <p:spTgt spid="6"/>
                                        </p:tgtEl>
                                        <p:attrNameLst>
                                          <p:attrName>ppt_x</p:attrName>
                                        </p:attrNameLst>
                                      </p:cBhvr>
                                      <p:tavLst>
                                        <p:tav tm="0">
                                          <p:val>
                                            <p:fltVal val="0.5"/>
                                          </p:val>
                                        </p:tav>
                                        <p:tav tm="100000">
                                          <p:val>
                                            <p:strVal val="#ppt_x"/>
                                          </p:val>
                                        </p:tav>
                                      </p:tavLst>
                                    </p:anim>
                                    <p:anim calcmode="lin" valueType="num">
                                      <p:cBhvr>
                                        <p:cTn id="23" dur="500" fill="hold"/>
                                        <p:tgtEl>
                                          <p:spTgt spid="6"/>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fltVal val="0.5"/>
                                          </p:val>
                                        </p:tav>
                                        <p:tav tm="100000">
                                          <p:val>
                                            <p:strVal val="#ppt_y"/>
                                          </p:val>
                                        </p:tav>
                                      </p:tavLst>
                                    </p:anim>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childTnLst>
                          </p:cTn>
                        </p:par>
                        <p:par>
                          <p:cTn id="35" fill="hold">
                            <p:stCondLst>
                              <p:cond delay="2149"/>
                            </p:stCondLst>
                            <p:childTnLst>
                              <p:par>
                                <p:cTn id="36" presetID="22" presetClass="entr" presetSubtype="1"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par>
                                <p:cTn id="42" presetID="3" presetClass="entr" presetSubtype="5"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linds(vertical)">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4" grpId="0" bldLvl="0" animBg="1"/>
      <p:bldP spid="5" grpId="0"/>
      <p:bldP spid="6" grpId="0" bldLvl="0" animBg="1"/>
      <p:bldP spid="7" grpId="0" bldLvl="0" animBg="1"/>
      <p:bldP spid="8" grpId="0" bldLvl="0" animBg="1"/>
      <p:bldP spid="16"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620826" y="1500505"/>
            <a:ext cx="2277288" cy="2021840"/>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6" name="Shape 335"/>
            <p:cNvSpPr/>
            <p:nvPr/>
          </p:nvSpPr>
          <p:spPr>
            <a:xfrm>
              <a:off x="1041171" y="381132"/>
              <a:ext cx="2702144" cy="2142459"/>
            </a:xfrm>
            <a:prstGeom prst="rect">
              <a:avLst/>
            </a:prstGeom>
            <a:noFill/>
            <a:ln w="12700" cap="flat">
              <a:noFill/>
              <a:miter lim="400000"/>
            </a:ln>
            <a:effectLst/>
          </p:spPr>
          <p:txBody>
            <a:bodyPr wrap="squar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l"/>
              <a:r>
                <a:rPr lang="zh-CN" altLang="en-US" sz="1400" b="1" dirty="0">
                  <a:solidFill>
                    <a:schemeClr val="bg1"/>
                  </a:solidFill>
                  <a:latin typeface="微软雅黑" panose="020B0503020204020204" pitchFamily="34" charset="-122"/>
                  <a:ea typeface="微软雅黑" panose="020B0503020204020204" pitchFamily="34" charset="-122"/>
                  <a:cs typeface="Lato Regular"/>
                </a:rPr>
                <a:t>启动AutoCAD2018</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a:p>
              <a:pPr algn="l"/>
              <a:r>
                <a:rPr lang="zh-CN" altLang="en-US" sz="1400" b="1" dirty="0">
                  <a:solidFill>
                    <a:schemeClr val="bg1"/>
                  </a:solidFill>
                  <a:latin typeface="微软雅黑" panose="020B0503020204020204" pitchFamily="34" charset="-122"/>
                  <a:ea typeface="微软雅黑" panose="020B0503020204020204" pitchFamily="34" charset="-122"/>
                  <a:cs typeface="Lato Regular"/>
                </a:rPr>
                <a:t>绘图程序，新建一个CAD文件，</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a:p>
              <a:pPr algn="l"/>
              <a:r>
                <a:rPr lang="zh-CN" altLang="en-US" sz="1400" b="1" dirty="0">
                  <a:solidFill>
                    <a:schemeClr val="bg1"/>
                  </a:solidFill>
                  <a:latin typeface="微软雅黑" panose="020B0503020204020204" pitchFamily="34" charset="-122"/>
                  <a:ea typeface="微软雅黑" panose="020B0503020204020204" pitchFamily="34" charset="-122"/>
                  <a:cs typeface="Lato Regular"/>
                </a:rPr>
                <a:t>并将绘图环境设置为“二维草图与注释”。</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7" name="Group 342"/>
          <p:cNvGrpSpPr/>
          <p:nvPr/>
        </p:nvGrpSpPr>
        <p:grpSpPr>
          <a:xfrm>
            <a:off x="2511425" y="1500505"/>
            <a:ext cx="2252345" cy="2021840"/>
            <a:chOff x="-227879" y="0"/>
            <a:chExt cx="4392859" cy="2872248"/>
          </a:xfrm>
        </p:grpSpPr>
        <p:sp>
          <p:nvSpPr>
            <p:cNvPr id="8" name="Shape 338"/>
            <p:cNvSpPr/>
            <p:nvPr/>
          </p:nvSpPr>
          <p:spPr>
            <a:xfrm>
              <a:off x="-227879"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11" name="Shape 340"/>
            <p:cNvSpPr/>
            <p:nvPr/>
          </p:nvSpPr>
          <p:spPr>
            <a:xfrm>
              <a:off x="873122" y="380681"/>
              <a:ext cx="2517813" cy="2046838"/>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l"/>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执行LAYER命令，打开“图层特性管理器”选项板，进行新建图层。</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2" name="Group 347"/>
          <p:cNvGrpSpPr/>
          <p:nvPr/>
        </p:nvGrpSpPr>
        <p:grpSpPr>
          <a:xfrm>
            <a:off x="4366895" y="1500505"/>
            <a:ext cx="2249170" cy="2021840"/>
            <a:chOff x="-1369906" y="0"/>
            <a:chExt cx="5997893" cy="2872248"/>
          </a:xfrm>
        </p:grpSpPr>
        <p:sp>
          <p:nvSpPr>
            <p:cNvPr id="13" name="Shape 343"/>
            <p:cNvSpPr/>
            <p:nvPr/>
          </p:nvSpPr>
          <p:spPr>
            <a:xfrm>
              <a:off x="-1369906" y="0"/>
              <a:ext cx="5997893"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16" name="Shape 345"/>
            <p:cNvSpPr/>
            <p:nvPr/>
          </p:nvSpPr>
          <p:spPr>
            <a:xfrm>
              <a:off x="189682" y="380681"/>
              <a:ext cx="3386727" cy="1870028"/>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Lato Regular"/>
                </a:rPr>
                <a:t>开启“正交”模式，选择直线命令，绘制直线。</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7" name="Group 352"/>
          <p:cNvGrpSpPr/>
          <p:nvPr/>
        </p:nvGrpSpPr>
        <p:grpSpPr>
          <a:xfrm>
            <a:off x="6221730" y="1500505"/>
            <a:ext cx="2259330" cy="2021840"/>
            <a:chOff x="-311573" y="0"/>
            <a:chExt cx="4392859" cy="2872248"/>
          </a:xfrm>
        </p:grpSpPr>
        <p:sp>
          <p:nvSpPr>
            <p:cNvPr id="18" name="Shape 348"/>
            <p:cNvSpPr/>
            <p:nvPr/>
          </p:nvSpPr>
          <p:spPr>
            <a:xfrm>
              <a:off x="-311573"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21" name="Shape 350"/>
            <p:cNvSpPr/>
            <p:nvPr/>
          </p:nvSpPr>
          <p:spPr>
            <a:xfrm>
              <a:off x="994679" y="1289986"/>
              <a:ext cx="2186552" cy="432100"/>
            </a:xfrm>
            <a:prstGeom prst="rect">
              <a:avLst/>
            </a:prstGeom>
            <a:noFill/>
            <a:ln w="12700" cap="flat">
              <a:noFill/>
              <a:miter lim="400000"/>
            </a:ln>
            <a:effec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l"/>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进行打断和、合并操作。</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27" name="Group 360"/>
          <p:cNvGrpSpPr/>
          <p:nvPr/>
        </p:nvGrpSpPr>
        <p:grpSpPr>
          <a:xfrm>
            <a:off x="1476519" y="3385047"/>
            <a:ext cx="318973" cy="318973"/>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sz="1800">
                <a:solidFill>
                  <a:schemeClr val="bg1"/>
                </a:solidFill>
                <a:latin typeface="Arial" panose="020B0604020202020204" pitchFamily="34" charset="0"/>
                <a:cs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1</a:t>
              </a:r>
              <a:endParaRPr sz="1200">
                <a:solidFill>
                  <a:schemeClr val="bg1"/>
                </a:solidFill>
                <a:latin typeface="Arial" panose="020B0604020202020204" pitchFamily="34" charset="0"/>
                <a:cs typeface="Arial" panose="020B0604020202020204" pitchFamily="34" charset="0"/>
              </a:endParaRPr>
            </a:p>
          </p:txBody>
        </p:sp>
      </p:grpSp>
      <p:grpSp>
        <p:nvGrpSpPr>
          <p:cNvPr id="30" name="Group 363"/>
          <p:cNvGrpSpPr/>
          <p:nvPr/>
        </p:nvGrpSpPr>
        <p:grpSpPr>
          <a:xfrm>
            <a:off x="3240671" y="3342502"/>
            <a:ext cx="318973" cy="318973"/>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sz="1800">
                <a:latin typeface="Arial" panose="020B0604020202020204" pitchFamily="34" charset="0"/>
                <a:cs typeface="Arial" panose="020B0604020202020204" pitchFamily="34" charset="0"/>
              </a:endParaRPr>
            </a:p>
          </p:txBody>
        </p:sp>
        <p:sp>
          <p:nvSpPr>
            <p:cNvPr id="32" name="Shape 362"/>
            <p:cNvSpPr/>
            <p:nvPr/>
          </p:nvSpPr>
          <p:spPr>
            <a:xfrm>
              <a:off x="311484" y="179076"/>
              <a:ext cx="227626"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2</a:t>
              </a:r>
              <a:endParaRPr sz="1200">
                <a:latin typeface="Arial" panose="020B0604020202020204" pitchFamily="34" charset="0"/>
                <a:cs typeface="Arial" panose="020B0604020202020204" pitchFamily="34" charset="0"/>
              </a:endParaRPr>
            </a:p>
          </p:txBody>
        </p:sp>
      </p:grpSp>
      <p:grpSp>
        <p:nvGrpSpPr>
          <p:cNvPr id="33" name="Group 366"/>
          <p:cNvGrpSpPr/>
          <p:nvPr/>
        </p:nvGrpSpPr>
        <p:grpSpPr>
          <a:xfrm>
            <a:off x="5171374" y="3384412"/>
            <a:ext cx="318973" cy="318973"/>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sz="1800">
                <a:solidFill>
                  <a:schemeClr val="bg1"/>
                </a:solidFill>
                <a:latin typeface="Arial" panose="020B0604020202020204" pitchFamily="34" charset="0"/>
                <a:cs typeface="Arial" panose="020B0604020202020204" pitchFamily="34" charset="0"/>
              </a:endParaRPr>
            </a:p>
          </p:txBody>
        </p:sp>
        <p:sp>
          <p:nvSpPr>
            <p:cNvPr id="35" name="Shape 365"/>
            <p:cNvSpPr/>
            <p:nvPr/>
          </p:nvSpPr>
          <p:spPr>
            <a:xfrm>
              <a:off x="311484" y="179076"/>
              <a:ext cx="227626" cy="492442"/>
            </a:xfrm>
            <a:prstGeom prst="rect">
              <a:avLst/>
            </a:prstGeom>
            <a:noFill/>
            <a:ln w="12700" cap="flat">
              <a:noFill/>
              <a:miter lim="400000"/>
            </a:ln>
            <a:effec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3</a:t>
              </a:r>
              <a:endParaRPr sz="1200">
                <a:solidFill>
                  <a:schemeClr val="bg1"/>
                </a:solidFill>
                <a:latin typeface="Arial" panose="020B0604020202020204" pitchFamily="34" charset="0"/>
                <a:cs typeface="Arial" panose="020B0604020202020204" pitchFamily="34" charset="0"/>
              </a:endParaRPr>
            </a:p>
          </p:txBody>
        </p:sp>
      </p:grpSp>
      <p:grpSp>
        <p:nvGrpSpPr>
          <p:cNvPr id="36" name="Group 369"/>
          <p:cNvGrpSpPr/>
          <p:nvPr/>
        </p:nvGrpSpPr>
        <p:grpSpPr>
          <a:xfrm>
            <a:off x="7009173" y="3385047"/>
            <a:ext cx="318973" cy="318973"/>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sz="1800">
                <a:latin typeface="Arial" panose="020B0604020202020204" pitchFamily="34" charset="0"/>
                <a:cs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4</a:t>
              </a:r>
              <a:endParaRPr sz="1200">
                <a:latin typeface="Arial" panose="020B0604020202020204" pitchFamily="34" charset="0"/>
                <a:cs typeface="Arial" panose="020B0604020202020204" pitchFamily="34" charset="0"/>
              </a:endParaRPr>
            </a:p>
          </p:txBody>
        </p:sp>
      </p:grpSp>
      <p:sp>
        <p:nvSpPr>
          <p:cNvPr id="58"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827327" y="86616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p>
            <a:pPr algn="ctr"/>
            <a:r>
              <a:rPr lang="zh-CN" altLang="en-US" sz="2000" b="1" dirty="0">
                <a:latin typeface="微软雅黑" panose="020B0503020204020204" pitchFamily="34" charset="-122"/>
                <a:ea typeface="微软雅黑" panose="020B0503020204020204" pitchFamily="34" charset="-122"/>
              </a:rPr>
              <a:t>实例具体实施步骤</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8"/>
                                        </p:tgtEl>
                                        <p:attrNameLst>
                                          <p:attrName>ppt_y</p:attrName>
                                        </p:attrNameLst>
                                      </p:cBhvr>
                                      <p:tavLst>
                                        <p:tav tm="0">
                                          <p:val>
                                            <p:strVal val="#ppt_y"/>
                                          </p:val>
                                        </p:tav>
                                        <p:tav tm="100000">
                                          <p:val>
                                            <p:strVal val="#ppt_y"/>
                                          </p:val>
                                        </p:tav>
                                      </p:tavLst>
                                    </p:anim>
                                    <p:anim calcmode="lin" valueType="num">
                                      <p:cBhvr>
                                        <p:cTn id="9"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8"/>
                                        </p:tgtEl>
                                      </p:cBhvr>
                                    </p:animEffect>
                                  </p:childTnLst>
                                </p:cTn>
                              </p:par>
                              <p:par>
                                <p:cTn id="12" presetID="2" presetClass="entr" presetSubtype="8" fill="hold" grpId="0" nodeType="withEffect">
                                  <p:stCondLst>
                                    <p:cond delay="400"/>
                                  </p:stCondLst>
                                  <p:childTnLst>
                                    <p:set>
                                      <p:cBhvr>
                                        <p:cTn id="13" dur="indefinite" fill="hold"/>
                                        <p:tgtEl>
                                          <p:spTgt spid="17"/>
                                        </p:tgtEl>
                                        <p:attrNameLst>
                                          <p:attrName>style.visibility</p:attrName>
                                        </p:attrNameLst>
                                      </p:cBhvr>
                                      <p:to>
                                        <p:strVal val="visible"/>
                                      </p:to>
                                    </p:set>
                                    <p:anim calcmode="lin" valueType="num">
                                      <p:cBhvr>
                                        <p:cTn id="14" dur="800" fill="hold"/>
                                        <p:tgtEl>
                                          <p:spTgt spid="17"/>
                                        </p:tgtEl>
                                        <p:attrNameLst>
                                          <p:attrName>ppt_x</p:attrName>
                                        </p:attrNameLst>
                                      </p:cBhvr>
                                      <p:tavLst>
                                        <p:tav tm="0">
                                          <p:val>
                                            <p:strVal val="0-#ppt_w/2"/>
                                          </p:val>
                                        </p:tav>
                                        <p:tav tm="100000">
                                          <p:val>
                                            <p:strVal val="#ppt_x"/>
                                          </p:val>
                                        </p:tav>
                                      </p:tavLst>
                                    </p:anim>
                                    <p:anim calcmode="lin" valueType="num">
                                      <p:cBhvr>
                                        <p:cTn id="15" dur="800" fill="hold"/>
                                        <p:tgtEl>
                                          <p:spTgt spid="17"/>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800"/>
                                  </p:stCondLst>
                                  <p:childTnLst>
                                    <p:set>
                                      <p:cBhvr>
                                        <p:cTn id="17" dur="indefinite" fill="hold"/>
                                        <p:tgtEl>
                                          <p:spTgt spid="12"/>
                                        </p:tgtEl>
                                        <p:attrNameLst>
                                          <p:attrName>style.visibility</p:attrName>
                                        </p:attrNameLst>
                                      </p:cBhvr>
                                      <p:to>
                                        <p:strVal val="visible"/>
                                      </p:to>
                                    </p:set>
                                    <p:anim calcmode="lin" valueType="num">
                                      <p:cBhvr>
                                        <p:cTn id="18" dur="800" fill="hold"/>
                                        <p:tgtEl>
                                          <p:spTgt spid="12"/>
                                        </p:tgtEl>
                                        <p:attrNameLst>
                                          <p:attrName>ppt_x</p:attrName>
                                        </p:attrNameLst>
                                      </p:cBhvr>
                                      <p:tavLst>
                                        <p:tav tm="0">
                                          <p:val>
                                            <p:strVal val="0-#ppt_w/2"/>
                                          </p:val>
                                        </p:tav>
                                        <p:tav tm="100000">
                                          <p:val>
                                            <p:strVal val="#ppt_x"/>
                                          </p:val>
                                        </p:tav>
                                      </p:tavLst>
                                    </p:anim>
                                    <p:anim calcmode="lin" valueType="num">
                                      <p:cBhvr>
                                        <p:cTn id="19" dur="800" fill="hold"/>
                                        <p:tgtEl>
                                          <p:spTgt spid="12"/>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1200"/>
                                  </p:stCondLst>
                                  <p:childTnLst>
                                    <p:set>
                                      <p:cBhvr>
                                        <p:cTn id="21" dur="indefinite" fill="hold"/>
                                        <p:tgtEl>
                                          <p:spTgt spid="7"/>
                                        </p:tgtEl>
                                        <p:attrNameLst>
                                          <p:attrName>style.visibility</p:attrName>
                                        </p:attrNameLst>
                                      </p:cBhvr>
                                      <p:to>
                                        <p:strVal val="visible"/>
                                      </p:to>
                                    </p:set>
                                    <p:anim calcmode="lin" valueType="num">
                                      <p:cBhvr>
                                        <p:cTn id="22" dur="800" fill="hold"/>
                                        <p:tgtEl>
                                          <p:spTgt spid="7"/>
                                        </p:tgtEl>
                                        <p:attrNameLst>
                                          <p:attrName>ppt_x</p:attrName>
                                        </p:attrNameLst>
                                      </p:cBhvr>
                                      <p:tavLst>
                                        <p:tav tm="0">
                                          <p:val>
                                            <p:strVal val="0-#ppt_w/2"/>
                                          </p:val>
                                        </p:tav>
                                        <p:tav tm="100000">
                                          <p:val>
                                            <p:strVal val="#ppt_x"/>
                                          </p:val>
                                        </p:tav>
                                      </p:tavLst>
                                    </p:anim>
                                    <p:anim calcmode="lin" valueType="num">
                                      <p:cBhvr>
                                        <p:cTn id="23" dur="8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1600"/>
                                  </p:stCondLst>
                                  <p:childTnLst>
                                    <p:set>
                                      <p:cBhvr>
                                        <p:cTn id="25" dur="indefinite" fill="hold"/>
                                        <p:tgtEl>
                                          <p:spTgt spid="2"/>
                                        </p:tgtEl>
                                        <p:attrNameLst>
                                          <p:attrName>style.visibility</p:attrName>
                                        </p:attrNameLst>
                                      </p:cBhvr>
                                      <p:to>
                                        <p:strVal val="visible"/>
                                      </p:to>
                                    </p:set>
                                    <p:anim calcmode="lin" valueType="num">
                                      <p:cBhvr>
                                        <p:cTn id="26" dur="800" fill="hold"/>
                                        <p:tgtEl>
                                          <p:spTgt spid="2"/>
                                        </p:tgtEl>
                                        <p:attrNameLst>
                                          <p:attrName>ppt_x</p:attrName>
                                        </p:attrNameLst>
                                      </p:cBhvr>
                                      <p:tavLst>
                                        <p:tav tm="0">
                                          <p:val>
                                            <p:strVal val="0-#ppt_w/2"/>
                                          </p:val>
                                        </p:tav>
                                        <p:tav tm="100000">
                                          <p:val>
                                            <p:strVal val="#ppt_x"/>
                                          </p:val>
                                        </p:tav>
                                      </p:tavLst>
                                    </p:anim>
                                    <p:anim calcmode="lin" valueType="num">
                                      <p:cBhvr>
                                        <p:cTn id="27" dur="800" fill="hold"/>
                                        <p:tgtEl>
                                          <p:spTgt spid="2"/>
                                        </p:tgtEl>
                                        <p:attrNameLst>
                                          <p:attrName>ppt_y</p:attrName>
                                        </p:attrNameLst>
                                      </p:cBhvr>
                                      <p:tavLst>
                                        <p:tav tm="0">
                                          <p:val>
                                            <p:strVal val="#ppt_y"/>
                                          </p:val>
                                        </p:tav>
                                        <p:tav tm="100000">
                                          <p:val>
                                            <p:strVal val="#ppt_y"/>
                                          </p:val>
                                        </p:tav>
                                      </p:tavLst>
                                    </p:anim>
                                  </p:childTnLst>
                                </p:cTn>
                              </p:par>
                            </p:childTnLst>
                          </p:cTn>
                        </p:par>
                        <p:par>
                          <p:cTn id="28" fill="hold">
                            <p:stCondLst>
                              <p:cond delay="2400"/>
                            </p:stCondLst>
                            <p:childTnLst>
                              <p:par>
                                <p:cTn id="29" presetID="2" presetClass="entr" presetSubtype="4" fill="hold" grpId="0" nodeType="afterEffect">
                                  <p:stCondLst>
                                    <p:cond delay="0"/>
                                  </p:stCondLst>
                                  <p:childTnLst>
                                    <p:set>
                                      <p:cBhvr>
                                        <p:cTn id="30" dur="indefinite" fill="hold"/>
                                        <p:tgtEl>
                                          <p:spTgt spid="27"/>
                                        </p:tgtEl>
                                        <p:attrNameLst>
                                          <p:attrName>style.visibility</p:attrName>
                                        </p:attrNameLst>
                                      </p:cBhvr>
                                      <p:to>
                                        <p:strVal val="visible"/>
                                      </p:to>
                                    </p:set>
                                    <p:anim calcmode="lin" valueType="num">
                                      <p:cBhvr>
                                        <p:cTn id="31" dur="600" fill="hold"/>
                                        <p:tgtEl>
                                          <p:spTgt spid="27"/>
                                        </p:tgtEl>
                                        <p:attrNameLst>
                                          <p:attrName>ppt_x</p:attrName>
                                        </p:attrNameLst>
                                      </p:cBhvr>
                                      <p:tavLst>
                                        <p:tav tm="0">
                                          <p:val>
                                            <p:strVal val="#ppt_x"/>
                                          </p:val>
                                        </p:tav>
                                        <p:tav tm="100000">
                                          <p:val>
                                            <p:strVal val="#ppt_x"/>
                                          </p:val>
                                        </p:tav>
                                      </p:tavLst>
                                    </p:anim>
                                    <p:anim calcmode="lin" valueType="num">
                                      <p:cBhvr>
                                        <p:cTn id="32" dur="600" fill="hold"/>
                                        <p:tgtEl>
                                          <p:spTgt spid="2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indefinite" fill="hold"/>
                                        <p:tgtEl>
                                          <p:spTgt spid="30"/>
                                        </p:tgtEl>
                                        <p:attrNameLst>
                                          <p:attrName>style.visibility</p:attrName>
                                        </p:attrNameLst>
                                      </p:cBhvr>
                                      <p:to>
                                        <p:strVal val="visible"/>
                                      </p:to>
                                    </p:set>
                                    <p:anim calcmode="lin" valueType="num">
                                      <p:cBhvr>
                                        <p:cTn id="35" dur="600" fill="hold"/>
                                        <p:tgtEl>
                                          <p:spTgt spid="30"/>
                                        </p:tgtEl>
                                        <p:attrNameLst>
                                          <p:attrName>ppt_x</p:attrName>
                                        </p:attrNameLst>
                                      </p:cBhvr>
                                      <p:tavLst>
                                        <p:tav tm="0">
                                          <p:val>
                                            <p:strVal val="#ppt_x"/>
                                          </p:val>
                                        </p:tav>
                                        <p:tav tm="100000">
                                          <p:val>
                                            <p:strVal val="#ppt_x"/>
                                          </p:val>
                                        </p:tav>
                                      </p:tavLst>
                                    </p:anim>
                                    <p:anim calcmode="lin" valueType="num">
                                      <p:cBhvr>
                                        <p:cTn id="36" dur="600" fill="hold"/>
                                        <p:tgtEl>
                                          <p:spTgt spid="3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indefinite" fill="hold"/>
                                        <p:tgtEl>
                                          <p:spTgt spid="33"/>
                                        </p:tgtEl>
                                        <p:attrNameLst>
                                          <p:attrName>style.visibility</p:attrName>
                                        </p:attrNameLst>
                                      </p:cBhvr>
                                      <p:to>
                                        <p:strVal val="visible"/>
                                      </p:to>
                                    </p:set>
                                    <p:anim calcmode="lin" valueType="num">
                                      <p:cBhvr>
                                        <p:cTn id="39" dur="600" fill="hold"/>
                                        <p:tgtEl>
                                          <p:spTgt spid="33"/>
                                        </p:tgtEl>
                                        <p:attrNameLst>
                                          <p:attrName>ppt_x</p:attrName>
                                        </p:attrNameLst>
                                      </p:cBhvr>
                                      <p:tavLst>
                                        <p:tav tm="0">
                                          <p:val>
                                            <p:strVal val="#ppt_x"/>
                                          </p:val>
                                        </p:tav>
                                        <p:tav tm="100000">
                                          <p:val>
                                            <p:strVal val="#ppt_x"/>
                                          </p:val>
                                        </p:tav>
                                      </p:tavLst>
                                    </p:anim>
                                    <p:anim calcmode="lin" valueType="num">
                                      <p:cBhvr>
                                        <p:cTn id="40" dur="600" fill="hold"/>
                                        <p:tgtEl>
                                          <p:spTgt spid="3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600"/>
                                  </p:stCondLst>
                                  <p:childTnLst>
                                    <p:set>
                                      <p:cBhvr>
                                        <p:cTn id="42" dur="indefinite" fill="hold"/>
                                        <p:tgtEl>
                                          <p:spTgt spid="36"/>
                                        </p:tgtEl>
                                        <p:attrNameLst>
                                          <p:attrName>style.visibility</p:attrName>
                                        </p:attrNameLst>
                                      </p:cBhvr>
                                      <p:to>
                                        <p:strVal val="visible"/>
                                      </p:to>
                                    </p:set>
                                    <p:anim calcmode="lin" valueType="num">
                                      <p:cBhvr>
                                        <p:cTn id="43" dur="600" fill="hold"/>
                                        <p:tgtEl>
                                          <p:spTgt spid="36"/>
                                        </p:tgtEl>
                                        <p:attrNameLst>
                                          <p:attrName>ppt_x</p:attrName>
                                        </p:attrNameLst>
                                      </p:cBhvr>
                                      <p:tavLst>
                                        <p:tav tm="0">
                                          <p:val>
                                            <p:strVal val="#ppt_x"/>
                                          </p:val>
                                        </p:tav>
                                        <p:tav tm="100000">
                                          <p:val>
                                            <p:strVal val="#ppt_x"/>
                                          </p:val>
                                        </p:tav>
                                      </p:tavLst>
                                    </p:anim>
                                    <p:anim calcmode="lin" valueType="num">
                                      <p:cBhvr>
                                        <p:cTn id="44" dur="600" fill="hold"/>
                                        <p:tgtEl>
                                          <p:spTgt spid="36"/>
                                        </p:tgtEl>
                                        <p:attrNameLst>
                                          <p:attrName>ppt_y</p:attrName>
                                        </p:attrNameLst>
                                      </p:cBhvr>
                                      <p:tavLst>
                                        <p:tav tm="0">
                                          <p:val>
                                            <p:strVal val="1+#ppt_h/2"/>
                                          </p:val>
                                        </p:tav>
                                        <p:tav tm="100000">
                                          <p:val>
                                            <p:strVal val="#ppt_y"/>
                                          </p:val>
                                        </p:tav>
                                      </p:tavLst>
                                    </p:anim>
                                  </p:childTnLst>
                                </p:cTn>
                              </p:par>
                            </p:childTnLst>
                          </p:cTn>
                        </p:par>
                        <p:par>
                          <p:cTn id="45" fill="hold">
                            <p:stCondLst>
                              <p:cond delay="3400"/>
                            </p:stCondLst>
                            <p:childTnLst>
                              <p:par>
                                <p:cTn id="46" presetID="16" presetClass="entr" presetSubtype="37"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barn(outVertical)">
                                      <p:cBhvr>
                                        <p:cTn id="4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dvAuto="0"/>
      <p:bldP spid="7" grpId="0" bldLvl="0" animBg="1" advAuto="0"/>
      <p:bldP spid="12" grpId="0" bldLvl="0" animBg="1" advAuto="0"/>
      <p:bldP spid="17" grpId="0" bldLvl="0" animBg="1" advAuto="0"/>
      <p:bldP spid="27" grpId="0" bldLvl="0" animBg="1" advAuto="0"/>
      <p:bldP spid="30" grpId="0" bldLvl="0" animBg="1" advAuto="0"/>
      <p:bldP spid="33" grpId="0" bldLvl="0" animBg="1" advAuto="0"/>
      <p:bldP spid="36" grpId="0" bldLvl="0" animBg="1" advAuto="0"/>
      <p:bldP spid="58" grpId="0"/>
      <p:bldP spid="10"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549910" y="784860"/>
            <a:ext cx="8061960" cy="777240"/>
          </a:xfrm>
          <a:prstGeom prst="rect">
            <a:avLst/>
          </a:prstGeom>
          <a:ln w="3175">
            <a:solidFill>
              <a:srgbClr val="3992DB"/>
            </a:solidFill>
          </a:ln>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本任务主要采取线上教学平台学生互评，教师按照任务评价标准考核相结合的方式进行考核评价。</a:t>
            </a:r>
            <a:endPar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Down Arrow 15"/>
          <p:cNvSpPr/>
          <p:nvPr/>
        </p:nvSpPr>
        <p:spPr>
          <a:xfrm>
            <a:off x="1129366"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1129366"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1266210"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Text Placeholder 4"/>
          <p:cNvSpPr txBox="1"/>
          <p:nvPr/>
        </p:nvSpPr>
        <p:spPr>
          <a:xfrm>
            <a:off x="1292246"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bg1"/>
                </a:solidFill>
                <a:latin typeface="微软雅黑" panose="020B0503020204020204" pitchFamily="34" charset="-122"/>
                <a:ea typeface="微软雅黑" panose="020B0503020204020204" pitchFamily="34" charset="-122"/>
                <a:cs typeface="Lato Regular"/>
              </a:rPr>
              <a:t>学生在线上教学平台互评</a:t>
            </a:r>
            <a:endParaRPr lang="zh-CN" altLang="en-US" sz="18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8" name="Down Arrow 91"/>
          <p:cNvSpPr/>
          <p:nvPr/>
        </p:nvSpPr>
        <p:spPr>
          <a:xfrm>
            <a:off x="2472297"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2472297"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2609142"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Text Placeholder 4"/>
          <p:cNvSpPr txBox="1"/>
          <p:nvPr/>
        </p:nvSpPr>
        <p:spPr>
          <a:xfrm>
            <a:off x="2635177"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正确启动软件</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3" name="Down Arrow 96"/>
          <p:cNvSpPr/>
          <p:nvPr/>
        </p:nvSpPr>
        <p:spPr>
          <a:xfrm>
            <a:off x="3808803"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808803"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p:nvPr/>
        </p:nvSpPr>
        <p:spPr>
          <a:xfrm>
            <a:off x="394564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Text Placeholder 4"/>
          <p:cNvSpPr txBox="1"/>
          <p:nvPr/>
        </p:nvSpPr>
        <p:spPr>
          <a:xfrm>
            <a:off x="3809365" y="2657475"/>
            <a:ext cx="1249680" cy="24130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bg1"/>
                </a:solidFill>
                <a:latin typeface="微软雅黑" panose="020B0503020204020204" pitchFamily="34" charset="-122"/>
                <a:ea typeface="微软雅黑" panose="020B0503020204020204" pitchFamily="34" charset="-122"/>
                <a:cs typeface="Lato Regular"/>
              </a:rPr>
              <a:t>新建图层</a:t>
            </a:r>
            <a:endParaRPr lang="zh-CN" altLang="en-US" sz="18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8" name="Down Arrow 101"/>
          <p:cNvSpPr/>
          <p:nvPr/>
        </p:nvSpPr>
        <p:spPr>
          <a:xfrm>
            <a:off x="5158159"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5158159"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p:nvPr/>
        </p:nvSpPr>
        <p:spPr>
          <a:xfrm>
            <a:off x="5295004"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50%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Text Placeholder 4"/>
          <p:cNvSpPr txBox="1"/>
          <p:nvPr/>
        </p:nvSpPr>
        <p:spPr>
          <a:xfrm>
            <a:off x="5388610" y="2657475"/>
            <a:ext cx="806450" cy="24130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sym typeface="+mn-ea"/>
              </a:rPr>
              <a:t>准确应用相关命令绘制图形</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a:p>
            <a:pPr marL="0" indent="0" algn="ctr">
              <a:buNone/>
            </a:pP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3" name="Down Arrow 106"/>
          <p:cNvSpPr/>
          <p:nvPr/>
        </p:nvSpPr>
        <p:spPr>
          <a:xfrm>
            <a:off x="6515136"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507516"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p:nvPr/>
        </p:nvSpPr>
        <p:spPr>
          <a:xfrm>
            <a:off x="6644361"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6" name="Text Placeholder 4"/>
          <p:cNvSpPr txBox="1"/>
          <p:nvPr/>
        </p:nvSpPr>
        <p:spPr>
          <a:xfrm>
            <a:off x="6570980" y="2657475"/>
            <a:ext cx="1195070" cy="24130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bg1"/>
                </a:solidFill>
                <a:latin typeface="微软雅黑" panose="020B0503020204020204" pitchFamily="34" charset="-122"/>
                <a:ea typeface="微软雅黑" panose="020B0503020204020204" pitchFamily="34" charset="-122"/>
                <a:cs typeface="Lato Regular"/>
                <a:sym typeface="+mn-ea"/>
              </a:rPr>
              <a:t>按要求正确的路径保存，按时上交作品</a:t>
            </a:r>
            <a:endParaRPr lang="zh-CN" altLang="en-US" sz="18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5" name="矩形 34"/>
          <p:cNvSpPr/>
          <p:nvPr/>
        </p:nvSpPr>
        <p:spPr>
          <a:xfrm>
            <a:off x="1708785" y="4568825"/>
            <a:ext cx="5466715" cy="3479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p>
            <a:pPr algn="ctr"/>
            <a:r>
              <a:rPr lang="zh-CN" altLang="en-US" sz="2000" b="1" dirty="0">
                <a:latin typeface="微软雅黑" panose="020B0503020204020204" pitchFamily="34" charset="-122"/>
                <a:ea typeface="微软雅黑" panose="020B0503020204020204" pitchFamily="34" charset="-122"/>
              </a:rPr>
              <a:t>教师</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按照评价标准</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考核评价</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1649"/>
                            </p:stCondLst>
                            <p:childTnLst>
                              <p:par>
                                <p:cTn id="38" presetID="5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2149"/>
                            </p:stCondLst>
                            <p:childTnLst>
                              <p:par>
                                <p:cTn id="59" presetID="53" presetClass="entr" presetSubtype="16"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fltVal val="0"/>
                                          </p:val>
                                        </p:tav>
                                        <p:tav tm="100000">
                                          <p:val>
                                            <p:strVal val="#ppt_h"/>
                                          </p:val>
                                        </p:tav>
                                      </p:tavLst>
                                    </p:anim>
                                    <p:animEffect transition="in" filter="fade">
                                      <p:cBhvr>
                                        <p:cTn id="68" dur="500"/>
                                        <p:tgtEl>
                                          <p:spTgt spid="14"/>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ppt_w</p:attrName>
                                        </p:attrNameLst>
                                      </p:cBhvr>
                                      <p:tavLst>
                                        <p:tav tm="0">
                                          <p:val>
                                            <p:fltVal val="0"/>
                                          </p:val>
                                        </p:tav>
                                        <p:tav tm="100000">
                                          <p:val>
                                            <p:strVal val="#ppt_w"/>
                                          </p:val>
                                        </p:tav>
                                      </p:tavLst>
                                    </p:anim>
                                    <p:anim calcmode="lin" valueType="num">
                                      <p:cBhvr>
                                        <p:cTn id="72" dur="500" fill="hold"/>
                                        <p:tgtEl>
                                          <p:spTgt spid="15"/>
                                        </p:tgtEl>
                                        <p:attrNameLst>
                                          <p:attrName>ppt_h</p:attrName>
                                        </p:attrNameLst>
                                      </p:cBhvr>
                                      <p:tavLst>
                                        <p:tav tm="0">
                                          <p:val>
                                            <p:fltVal val="0"/>
                                          </p:val>
                                        </p:tav>
                                        <p:tav tm="100000">
                                          <p:val>
                                            <p:strVal val="#ppt_h"/>
                                          </p:val>
                                        </p:tav>
                                      </p:tavLst>
                                    </p:anim>
                                    <p:animEffect transition="in" filter="fade">
                                      <p:cBhvr>
                                        <p:cTn id="73" dur="500"/>
                                        <p:tgtEl>
                                          <p:spTgt spid="1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Effect transition="in" filter="fade">
                                      <p:cBhvr>
                                        <p:cTn id="78" dur="500"/>
                                        <p:tgtEl>
                                          <p:spTgt spid="16"/>
                                        </p:tgtEl>
                                      </p:cBhvr>
                                    </p:animEffect>
                                  </p:childTnLst>
                                </p:cTn>
                              </p:par>
                            </p:childTnLst>
                          </p:cTn>
                        </p:par>
                        <p:par>
                          <p:cTn id="79" fill="hold">
                            <p:stCondLst>
                              <p:cond delay="2649"/>
                            </p:stCondLst>
                            <p:childTnLst>
                              <p:par>
                                <p:cTn id="80" presetID="53" presetClass="entr" presetSubtype="16"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ppt_w</p:attrName>
                                        </p:attrNameLst>
                                      </p:cBhvr>
                                      <p:tavLst>
                                        <p:tav tm="0">
                                          <p:val>
                                            <p:fltVal val="0"/>
                                          </p:val>
                                        </p:tav>
                                        <p:tav tm="100000">
                                          <p:val>
                                            <p:strVal val="#ppt_w"/>
                                          </p:val>
                                        </p:tav>
                                      </p:tavLst>
                                    </p:anim>
                                    <p:anim calcmode="lin" valueType="num">
                                      <p:cBhvr>
                                        <p:cTn id="83" dur="500" fill="hold"/>
                                        <p:tgtEl>
                                          <p:spTgt spid="18"/>
                                        </p:tgtEl>
                                        <p:attrNameLst>
                                          <p:attrName>ppt_h</p:attrName>
                                        </p:attrNameLst>
                                      </p:cBhvr>
                                      <p:tavLst>
                                        <p:tav tm="0">
                                          <p:val>
                                            <p:fltVal val="0"/>
                                          </p:val>
                                        </p:tav>
                                        <p:tav tm="100000">
                                          <p:val>
                                            <p:strVal val="#ppt_h"/>
                                          </p:val>
                                        </p:tav>
                                      </p:tavLst>
                                    </p:anim>
                                    <p:animEffect transition="in" filter="fade">
                                      <p:cBhvr>
                                        <p:cTn id="84" dur="500"/>
                                        <p:tgtEl>
                                          <p:spTgt spid="1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p:cTn id="87" dur="500" fill="hold"/>
                                        <p:tgtEl>
                                          <p:spTgt spid="19"/>
                                        </p:tgtEl>
                                        <p:attrNameLst>
                                          <p:attrName>ppt_w</p:attrName>
                                        </p:attrNameLst>
                                      </p:cBhvr>
                                      <p:tavLst>
                                        <p:tav tm="0">
                                          <p:val>
                                            <p:fltVal val="0"/>
                                          </p:val>
                                        </p:tav>
                                        <p:tav tm="100000">
                                          <p:val>
                                            <p:strVal val="#ppt_w"/>
                                          </p:val>
                                        </p:tav>
                                      </p:tavLst>
                                    </p:anim>
                                    <p:anim calcmode="lin" valueType="num">
                                      <p:cBhvr>
                                        <p:cTn id="88" dur="500" fill="hold"/>
                                        <p:tgtEl>
                                          <p:spTgt spid="19"/>
                                        </p:tgtEl>
                                        <p:attrNameLst>
                                          <p:attrName>ppt_h</p:attrName>
                                        </p:attrNameLst>
                                      </p:cBhvr>
                                      <p:tavLst>
                                        <p:tav tm="0">
                                          <p:val>
                                            <p:fltVal val="0"/>
                                          </p:val>
                                        </p:tav>
                                        <p:tav tm="100000">
                                          <p:val>
                                            <p:strVal val="#ppt_h"/>
                                          </p:val>
                                        </p:tav>
                                      </p:tavLst>
                                    </p:anim>
                                    <p:animEffect transition="in" filter="fade">
                                      <p:cBhvr>
                                        <p:cTn id="89" dur="500"/>
                                        <p:tgtEl>
                                          <p:spTgt spid="19"/>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0"/>
                                        </p:tgtEl>
                                        <p:attrNameLst>
                                          <p:attrName>style.visibility</p:attrName>
                                        </p:attrNameLst>
                                      </p:cBhvr>
                                      <p:to>
                                        <p:strVal val="visible"/>
                                      </p:to>
                                    </p:set>
                                    <p:anim calcmode="lin" valueType="num">
                                      <p:cBhvr>
                                        <p:cTn id="92" dur="500" fill="hold"/>
                                        <p:tgtEl>
                                          <p:spTgt spid="20"/>
                                        </p:tgtEl>
                                        <p:attrNameLst>
                                          <p:attrName>ppt_w</p:attrName>
                                        </p:attrNameLst>
                                      </p:cBhvr>
                                      <p:tavLst>
                                        <p:tav tm="0">
                                          <p:val>
                                            <p:fltVal val="0"/>
                                          </p:val>
                                        </p:tav>
                                        <p:tav tm="100000">
                                          <p:val>
                                            <p:strVal val="#ppt_w"/>
                                          </p:val>
                                        </p:tav>
                                      </p:tavLst>
                                    </p:anim>
                                    <p:anim calcmode="lin" valueType="num">
                                      <p:cBhvr>
                                        <p:cTn id="93" dur="500" fill="hold"/>
                                        <p:tgtEl>
                                          <p:spTgt spid="20"/>
                                        </p:tgtEl>
                                        <p:attrNameLst>
                                          <p:attrName>ppt_h</p:attrName>
                                        </p:attrNameLst>
                                      </p:cBhvr>
                                      <p:tavLst>
                                        <p:tav tm="0">
                                          <p:val>
                                            <p:fltVal val="0"/>
                                          </p:val>
                                        </p:tav>
                                        <p:tav tm="100000">
                                          <p:val>
                                            <p:strVal val="#ppt_h"/>
                                          </p:val>
                                        </p:tav>
                                      </p:tavLst>
                                    </p:anim>
                                    <p:animEffect transition="in" filter="fade">
                                      <p:cBhvr>
                                        <p:cTn id="94" dur="500"/>
                                        <p:tgtEl>
                                          <p:spTgt spid="20"/>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p:cTn id="97" dur="500" fill="hold"/>
                                        <p:tgtEl>
                                          <p:spTgt spid="21"/>
                                        </p:tgtEl>
                                        <p:attrNameLst>
                                          <p:attrName>ppt_w</p:attrName>
                                        </p:attrNameLst>
                                      </p:cBhvr>
                                      <p:tavLst>
                                        <p:tav tm="0">
                                          <p:val>
                                            <p:fltVal val="0"/>
                                          </p:val>
                                        </p:tav>
                                        <p:tav tm="100000">
                                          <p:val>
                                            <p:strVal val="#ppt_w"/>
                                          </p:val>
                                        </p:tav>
                                      </p:tavLst>
                                    </p:anim>
                                    <p:anim calcmode="lin" valueType="num">
                                      <p:cBhvr>
                                        <p:cTn id="98" dur="500" fill="hold"/>
                                        <p:tgtEl>
                                          <p:spTgt spid="21"/>
                                        </p:tgtEl>
                                        <p:attrNameLst>
                                          <p:attrName>ppt_h</p:attrName>
                                        </p:attrNameLst>
                                      </p:cBhvr>
                                      <p:tavLst>
                                        <p:tav tm="0">
                                          <p:val>
                                            <p:fltVal val="0"/>
                                          </p:val>
                                        </p:tav>
                                        <p:tav tm="100000">
                                          <p:val>
                                            <p:strVal val="#ppt_h"/>
                                          </p:val>
                                        </p:tav>
                                      </p:tavLst>
                                    </p:anim>
                                    <p:animEffect transition="in" filter="fade">
                                      <p:cBhvr>
                                        <p:cTn id="99" dur="500"/>
                                        <p:tgtEl>
                                          <p:spTgt spid="21"/>
                                        </p:tgtEl>
                                      </p:cBhvr>
                                    </p:animEffect>
                                  </p:childTnLst>
                                </p:cTn>
                              </p:par>
                            </p:childTnLst>
                          </p:cTn>
                        </p:par>
                        <p:par>
                          <p:cTn id="100" fill="hold">
                            <p:stCondLst>
                              <p:cond delay="3149"/>
                            </p:stCondLst>
                            <p:childTnLst>
                              <p:par>
                                <p:cTn id="101" presetID="53" presetClass="entr" presetSubtype="16"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p:cTn id="103" dur="500" fill="hold"/>
                                        <p:tgtEl>
                                          <p:spTgt spid="23"/>
                                        </p:tgtEl>
                                        <p:attrNameLst>
                                          <p:attrName>ppt_w</p:attrName>
                                        </p:attrNameLst>
                                      </p:cBhvr>
                                      <p:tavLst>
                                        <p:tav tm="0">
                                          <p:val>
                                            <p:fltVal val="0"/>
                                          </p:val>
                                        </p:tav>
                                        <p:tav tm="100000">
                                          <p:val>
                                            <p:strVal val="#ppt_w"/>
                                          </p:val>
                                        </p:tav>
                                      </p:tavLst>
                                    </p:anim>
                                    <p:anim calcmode="lin" valueType="num">
                                      <p:cBhvr>
                                        <p:cTn id="104" dur="500" fill="hold"/>
                                        <p:tgtEl>
                                          <p:spTgt spid="23"/>
                                        </p:tgtEl>
                                        <p:attrNameLst>
                                          <p:attrName>ppt_h</p:attrName>
                                        </p:attrNameLst>
                                      </p:cBhvr>
                                      <p:tavLst>
                                        <p:tav tm="0">
                                          <p:val>
                                            <p:fltVal val="0"/>
                                          </p:val>
                                        </p:tav>
                                        <p:tav tm="100000">
                                          <p:val>
                                            <p:strVal val="#ppt_h"/>
                                          </p:val>
                                        </p:tav>
                                      </p:tavLst>
                                    </p:anim>
                                    <p:animEffect transition="in" filter="fade">
                                      <p:cBhvr>
                                        <p:cTn id="105" dur="500"/>
                                        <p:tgtEl>
                                          <p:spTgt spid="23"/>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24"/>
                                        </p:tgtEl>
                                        <p:attrNameLst>
                                          <p:attrName>style.visibility</p:attrName>
                                        </p:attrNameLst>
                                      </p:cBhvr>
                                      <p:to>
                                        <p:strVal val="visible"/>
                                      </p:to>
                                    </p:set>
                                    <p:anim calcmode="lin" valueType="num">
                                      <p:cBhvr>
                                        <p:cTn id="108" dur="500" fill="hold"/>
                                        <p:tgtEl>
                                          <p:spTgt spid="24"/>
                                        </p:tgtEl>
                                        <p:attrNameLst>
                                          <p:attrName>ppt_w</p:attrName>
                                        </p:attrNameLst>
                                      </p:cBhvr>
                                      <p:tavLst>
                                        <p:tav tm="0">
                                          <p:val>
                                            <p:fltVal val="0"/>
                                          </p:val>
                                        </p:tav>
                                        <p:tav tm="100000">
                                          <p:val>
                                            <p:strVal val="#ppt_w"/>
                                          </p:val>
                                        </p:tav>
                                      </p:tavLst>
                                    </p:anim>
                                    <p:anim calcmode="lin" valueType="num">
                                      <p:cBhvr>
                                        <p:cTn id="109" dur="500" fill="hold"/>
                                        <p:tgtEl>
                                          <p:spTgt spid="24"/>
                                        </p:tgtEl>
                                        <p:attrNameLst>
                                          <p:attrName>ppt_h</p:attrName>
                                        </p:attrNameLst>
                                      </p:cBhvr>
                                      <p:tavLst>
                                        <p:tav tm="0">
                                          <p:val>
                                            <p:fltVal val="0"/>
                                          </p:val>
                                        </p:tav>
                                        <p:tav tm="100000">
                                          <p:val>
                                            <p:strVal val="#ppt_h"/>
                                          </p:val>
                                        </p:tav>
                                      </p:tavLst>
                                    </p:anim>
                                    <p:animEffect transition="in" filter="fade">
                                      <p:cBhvr>
                                        <p:cTn id="110" dur="500"/>
                                        <p:tgtEl>
                                          <p:spTgt spid="24"/>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25"/>
                                        </p:tgtEl>
                                        <p:attrNameLst>
                                          <p:attrName>style.visibility</p:attrName>
                                        </p:attrNameLst>
                                      </p:cBhvr>
                                      <p:to>
                                        <p:strVal val="visible"/>
                                      </p:to>
                                    </p:set>
                                    <p:anim calcmode="lin" valueType="num">
                                      <p:cBhvr>
                                        <p:cTn id="113" dur="500" fill="hold"/>
                                        <p:tgtEl>
                                          <p:spTgt spid="25"/>
                                        </p:tgtEl>
                                        <p:attrNameLst>
                                          <p:attrName>ppt_w</p:attrName>
                                        </p:attrNameLst>
                                      </p:cBhvr>
                                      <p:tavLst>
                                        <p:tav tm="0">
                                          <p:val>
                                            <p:fltVal val="0"/>
                                          </p:val>
                                        </p:tav>
                                        <p:tav tm="100000">
                                          <p:val>
                                            <p:strVal val="#ppt_w"/>
                                          </p:val>
                                        </p:tav>
                                      </p:tavLst>
                                    </p:anim>
                                    <p:anim calcmode="lin" valueType="num">
                                      <p:cBhvr>
                                        <p:cTn id="114" dur="500" fill="hold"/>
                                        <p:tgtEl>
                                          <p:spTgt spid="25"/>
                                        </p:tgtEl>
                                        <p:attrNameLst>
                                          <p:attrName>ppt_h</p:attrName>
                                        </p:attrNameLst>
                                      </p:cBhvr>
                                      <p:tavLst>
                                        <p:tav tm="0">
                                          <p:val>
                                            <p:fltVal val="0"/>
                                          </p:val>
                                        </p:tav>
                                        <p:tav tm="100000">
                                          <p:val>
                                            <p:strVal val="#ppt_h"/>
                                          </p:val>
                                        </p:tav>
                                      </p:tavLst>
                                    </p:anim>
                                    <p:animEffect transition="in" filter="fade">
                                      <p:cBhvr>
                                        <p:cTn id="115" dur="500"/>
                                        <p:tgtEl>
                                          <p:spTgt spid="25"/>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26"/>
                                        </p:tgtEl>
                                        <p:attrNameLst>
                                          <p:attrName>style.visibility</p:attrName>
                                        </p:attrNameLst>
                                      </p:cBhvr>
                                      <p:to>
                                        <p:strVal val="visible"/>
                                      </p:to>
                                    </p:set>
                                    <p:anim calcmode="lin" valueType="num">
                                      <p:cBhvr>
                                        <p:cTn id="118" dur="500" fill="hold"/>
                                        <p:tgtEl>
                                          <p:spTgt spid="26"/>
                                        </p:tgtEl>
                                        <p:attrNameLst>
                                          <p:attrName>ppt_w</p:attrName>
                                        </p:attrNameLst>
                                      </p:cBhvr>
                                      <p:tavLst>
                                        <p:tav tm="0">
                                          <p:val>
                                            <p:fltVal val="0"/>
                                          </p:val>
                                        </p:tav>
                                        <p:tav tm="100000">
                                          <p:val>
                                            <p:strVal val="#ppt_w"/>
                                          </p:val>
                                        </p:tav>
                                      </p:tavLst>
                                    </p:anim>
                                    <p:anim calcmode="lin" valueType="num">
                                      <p:cBhvr>
                                        <p:cTn id="119" dur="500" fill="hold"/>
                                        <p:tgtEl>
                                          <p:spTgt spid="26"/>
                                        </p:tgtEl>
                                        <p:attrNameLst>
                                          <p:attrName>ppt_h</p:attrName>
                                        </p:attrNameLst>
                                      </p:cBhvr>
                                      <p:tavLst>
                                        <p:tav tm="0">
                                          <p:val>
                                            <p:fltVal val="0"/>
                                          </p:val>
                                        </p:tav>
                                        <p:tav tm="100000">
                                          <p:val>
                                            <p:strVal val="#ppt_h"/>
                                          </p:val>
                                        </p:tav>
                                      </p:tavLst>
                                    </p:anim>
                                    <p:animEffect transition="in" filter="fade">
                                      <p:cBhvr>
                                        <p:cTn id="120" dur="500"/>
                                        <p:tgtEl>
                                          <p:spTgt spid="26"/>
                                        </p:tgtEl>
                                      </p:cBhvr>
                                    </p:animEffect>
                                  </p:childTnLst>
                                </p:cTn>
                              </p:par>
                            </p:childTnLst>
                          </p:cTn>
                        </p:par>
                        <p:par>
                          <p:cTn id="121" fill="hold">
                            <p:stCondLst>
                              <p:cond delay="3649"/>
                            </p:stCondLst>
                            <p:childTnLst>
                              <p:par>
                                <p:cTn id="122" presetID="16" presetClass="entr" presetSubtype="37" fill="hold" grpId="0" nodeType="afterEffect">
                                  <p:stCondLst>
                                    <p:cond delay="0"/>
                                  </p:stCondLst>
                                  <p:childTnLst>
                                    <p:set>
                                      <p:cBhvr>
                                        <p:cTn id="123" dur="1" fill="hold">
                                          <p:stCondLst>
                                            <p:cond delay="0"/>
                                          </p:stCondLst>
                                        </p:cTn>
                                        <p:tgtEl>
                                          <p:spTgt spid="35"/>
                                        </p:tgtEl>
                                        <p:attrNameLst>
                                          <p:attrName>style.visibility</p:attrName>
                                        </p:attrNameLst>
                                      </p:cBhvr>
                                      <p:to>
                                        <p:strVal val="visible"/>
                                      </p:to>
                                    </p:set>
                                    <p:animEffect transition="in" filter="barn(outVertical)">
                                      <p:cBhvr>
                                        <p:cTn id="12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p:bldP spid="6" grpId="0"/>
      <p:bldP spid="8" grpId="0" bldLvl="0" animBg="1"/>
      <p:bldP spid="9" grpId="0" bldLvl="0" animBg="1"/>
      <p:bldP spid="10" grpId="0"/>
      <p:bldP spid="11" grpId="0"/>
      <p:bldP spid="13" grpId="0" bldLvl="0" animBg="1"/>
      <p:bldP spid="14" grpId="0" bldLvl="0" animBg="1"/>
      <p:bldP spid="15" grpId="0"/>
      <p:bldP spid="16" grpId="0"/>
      <p:bldP spid="18" grpId="0" bldLvl="0" animBg="1"/>
      <p:bldP spid="19" grpId="0" bldLvl="0" animBg="1"/>
      <p:bldP spid="20" grpId="0"/>
      <p:bldP spid="21" grpId="0"/>
      <p:bldP spid="23" grpId="0" bldLvl="0" animBg="1"/>
      <p:bldP spid="24" grpId="0" bldLvl="0" animBg="1"/>
      <p:bldP spid="25" grpId="0"/>
      <p:bldP spid="26" grpId="0"/>
      <p:bldP spid="33" grpId="0"/>
      <p:bldP spid="35"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241"/>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06</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83230" y="2260600"/>
            <a:ext cx="5455285" cy="62230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任务六</a:t>
            </a: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 工具栏</a:t>
            </a: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设置</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139955"/>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376168"/>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56610" y="1080770"/>
            <a:ext cx="4479290" cy="43751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5" name="Freeform 5"/>
          <p:cNvSpPr/>
          <p:nvPr/>
        </p:nvSpPr>
        <p:spPr bwMode="auto">
          <a:xfrm>
            <a:off x="2650968" y="1263923"/>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sz="2000"/>
          </a:p>
        </p:txBody>
      </p:sp>
      <p:sp>
        <p:nvSpPr>
          <p:cNvPr id="6" name="圆角矩形 5"/>
          <p:cNvSpPr/>
          <p:nvPr/>
        </p:nvSpPr>
        <p:spPr>
          <a:xfrm>
            <a:off x="3356492" y="1712690"/>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7" name="圆角矩形 6"/>
          <p:cNvSpPr/>
          <p:nvPr/>
        </p:nvSpPr>
        <p:spPr>
          <a:xfrm>
            <a:off x="3356492" y="2376546"/>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8" name="圆角矩形 7"/>
          <p:cNvSpPr/>
          <p:nvPr/>
        </p:nvSpPr>
        <p:spPr>
          <a:xfrm>
            <a:off x="3356492" y="3059166"/>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9" name="TextBox 8"/>
          <p:cNvSpPr txBox="1"/>
          <p:nvPr/>
        </p:nvSpPr>
        <p:spPr>
          <a:xfrm>
            <a:off x="3674745" y="1133475"/>
            <a:ext cx="4697730" cy="33210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800" dirty="0">
                <a:solidFill>
                  <a:schemeClr val="tx1">
                    <a:lumMod val="75000"/>
                    <a:lumOff val="25000"/>
                  </a:schemeClr>
                </a:solidFill>
              </a:rPr>
              <a:t>1.了解创建工具栏的方法及相关操作；</a:t>
            </a:r>
            <a:endParaRPr lang="zh-CN" altLang="en-US" sz="1800" dirty="0">
              <a:solidFill>
                <a:schemeClr val="tx1">
                  <a:lumMod val="75000"/>
                  <a:lumOff val="25000"/>
                </a:schemeClr>
              </a:solidFill>
            </a:endParaRPr>
          </a:p>
        </p:txBody>
      </p:sp>
      <p:sp>
        <p:nvSpPr>
          <p:cNvPr id="10" name="TextBox 9"/>
          <p:cNvSpPr txBox="1"/>
          <p:nvPr/>
        </p:nvSpPr>
        <p:spPr>
          <a:xfrm>
            <a:off x="3675004" y="1755501"/>
            <a:ext cx="3758504"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sym typeface="+mn-ea"/>
              </a:rPr>
              <a:t>2.掌握显示或隐藏工具栏的方法；</a:t>
            </a:r>
            <a:endParaRPr lang="zh-CN" altLang="en-US" sz="2000" dirty="0">
              <a:solidFill>
                <a:schemeClr val="tx1">
                  <a:lumMod val="75000"/>
                  <a:lumOff val="25000"/>
                </a:schemeClr>
              </a:solidFill>
              <a:sym typeface="+mn-ea"/>
            </a:endParaRPr>
          </a:p>
        </p:txBody>
      </p:sp>
      <p:sp>
        <p:nvSpPr>
          <p:cNvPr id="11" name="TextBox 10"/>
          <p:cNvSpPr txBox="1"/>
          <p:nvPr/>
        </p:nvSpPr>
        <p:spPr>
          <a:xfrm>
            <a:off x="3674745" y="2419350"/>
            <a:ext cx="4439285"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sym typeface="+mn-ea"/>
              </a:rPr>
              <a:t>3.会显示工具栏或隐藏工具栏操作；</a:t>
            </a:r>
            <a:endParaRPr lang="zh-CN" altLang="en-US" sz="2000" dirty="0">
              <a:solidFill>
                <a:schemeClr val="tx1">
                  <a:lumMod val="75000"/>
                  <a:lumOff val="25000"/>
                </a:schemeClr>
              </a:solidFill>
              <a:sym typeface="+mn-ea"/>
            </a:endParaRPr>
          </a:p>
        </p:txBody>
      </p:sp>
      <p:sp>
        <p:nvSpPr>
          <p:cNvPr id="12" name="TextBox 11"/>
          <p:cNvSpPr txBox="1"/>
          <p:nvPr/>
        </p:nvSpPr>
        <p:spPr>
          <a:xfrm>
            <a:off x="3675004" y="3103247"/>
            <a:ext cx="3758504"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sym typeface="+mn-ea"/>
              </a:rPr>
              <a:t>4.培养学生爱护公物和安全意识；</a:t>
            </a:r>
            <a:endParaRPr lang="zh-CN" altLang="en-US" sz="2000" dirty="0">
              <a:solidFill>
                <a:schemeClr val="tx1">
                  <a:lumMod val="75000"/>
                  <a:lumOff val="25000"/>
                </a:schemeClr>
              </a:solidFill>
              <a:sym typeface="+mn-ea"/>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13" name="圆角矩形 12"/>
          <p:cNvSpPr/>
          <p:nvPr/>
        </p:nvSpPr>
        <p:spPr>
          <a:xfrm>
            <a:off x="3356610" y="3743960"/>
            <a:ext cx="4479290" cy="876300"/>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14" name="TextBox 11"/>
          <p:cNvSpPr txBox="1"/>
          <p:nvPr/>
        </p:nvSpPr>
        <p:spPr>
          <a:xfrm>
            <a:off x="3675004" y="3787777"/>
            <a:ext cx="3758504" cy="73850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en-US" altLang="zh-CN" sz="2000" dirty="0">
                <a:solidFill>
                  <a:schemeClr val="tx1">
                    <a:lumMod val="75000"/>
                    <a:lumOff val="25000"/>
                  </a:schemeClr>
                </a:solidFill>
                <a:sym typeface="+mn-ea"/>
              </a:rPr>
              <a:t>5</a:t>
            </a:r>
            <a:r>
              <a:rPr lang="zh-CN" altLang="en-US" sz="2000" dirty="0">
                <a:solidFill>
                  <a:schemeClr val="tx1">
                    <a:lumMod val="75000"/>
                    <a:lumOff val="25000"/>
                  </a:schemeClr>
                </a:solidFill>
                <a:sym typeface="+mn-ea"/>
              </a:rPr>
              <a:t>.培养学生严谨细致的学习态度    </a:t>
            </a:r>
            <a:endParaRPr lang="zh-CN" altLang="en-US" sz="2000" dirty="0">
              <a:solidFill>
                <a:schemeClr val="tx1">
                  <a:lumMod val="75000"/>
                  <a:lumOff val="25000"/>
                </a:schemeClr>
              </a:solidFill>
              <a:sym typeface="+mn-ea"/>
            </a:endParaRPr>
          </a:p>
          <a:p>
            <a:pPr>
              <a:lnSpc>
                <a:spcPct val="120000"/>
              </a:lnSpc>
            </a:pPr>
            <a:r>
              <a:rPr lang="zh-CN" altLang="en-US" sz="2000" dirty="0">
                <a:solidFill>
                  <a:schemeClr val="tx1">
                    <a:lumMod val="75000"/>
                    <a:lumOff val="25000"/>
                  </a:schemeClr>
                </a:solidFill>
                <a:sym typeface="+mn-ea"/>
              </a:rPr>
              <a:t>   和安全文明的工作习惯。</a:t>
            </a:r>
            <a:endParaRPr lang="zh-CN" altLang="en-US" sz="2000" dirty="0">
              <a:solidFill>
                <a:schemeClr val="tx1">
                  <a:lumMod val="75000"/>
                  <a:lumOff val="25000"/>
                </a:schemeClr>
              </a:solidFill>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149"/>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649"/>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149"/>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649"/>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149"/>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7" grpId="0" bldLvl="0" animBg="1"/>
      <p:bldP spid="8" grpId="0" bldLvl="0" animBg="1"/>
      <p:bldP spid="9" grpId="0"/>
      <p:bldP spid="10" grpId="0"/>
      <p:bldP spid="11" grpId="0"/>
      <p:bldP spid="12" grpId="0"/>
      <p:bldP spid="16" grpId="0"/>
      <p:bldP spid="13" grpId="0" bldLvl="0" animBg="1"/>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p:nvPr/>
        </p:nvSpPr>
        <p:spPr>
          <a:xfrm>
            <a:off x="857885" y="200025"/>
            <a:ext cx="23666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8" name="矩形 27"/>
          <p:cNvSpPr/>
          <p:nvPr/>
        </p:nvSpPr>
        <p:spPr>
          <a:xfrm>
            <a:off x="2846759" y="1343698"/>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矩形 28"/>
          <p:cNvSpPr/>
          <p:nvPr/>
        </p:nvSpPr>
        <p:spPr>
          <a:xfrm>
            <a:off x="3653255" y="1180546"/>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b="1" dirty="0">
                <a:latin typeface="微软雅黑" panose="020B0503020204020204" pitchFamily="34" charset="-122"/>
                <a:ea typeface="微软雅黑" panose="020B0503020204020204" pitchFamily="34" charset="-122"/>
              </a:rPr>
              <a:t>启动方法</a:t>
            </a:r>
            <a:endParaRPr lang="zh-CN" altLang="en-US" sz="1400" b="1" dirty="0">
              <a:latin typeface="微软雅黑" panose="020B0503020204020204" pitchFamily="34" charset="-122"/>
              <a:ea typeface="微软雅黑" panose="020B0503020204020204" pitchFamily="34" charset="-122"/>
            </a:endParaRPr>
          </a:p>
        </p:txBody>
      </p:sp>
      <p:sp>
        <p:nvSpPr>
          <p:cNvPr id="30" name="六边形 29"/>
          <p:cNvSpPr/>
          <p:nvPr/>
        </p:nvSpPr>
        <p:spPr>
          <a:xfrm>
            <a:off x="903628" y="242569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2000" b="1" dirty="0">
                <a:latin typeface="微软雅黑" panose="020B0503020204020204" pitchFamily="34" charset="-122"/>
                <a:ea typeface="微软雅黑" panose="020B0503020204020204" pitchFamily="34" charset="-122"/>
              </a:rPr>
              <a:t>复制操作</a:t>
            </a:r>
            <a:endParaRPr lang="zh-CN" altLang="en-US" sz="2000" b="1" dirty="0">
              <a:latin typeface="微软雅黑" panose="020B0503020204020204" pitchFamily="34" charset="-122"/>
              <a:ea typeface="微软雅黑" panose="020B0503020204020204" pitchFamily="34" charset="-122"/>
            </a:endParaRPr>
          </a:p>
        </p:txBody>
      </p:sp>
      <p:cxnSp>
        <p:nvCxnSpPr>
          <p:cNvPr id="31" name="直接箭头连接符 30"/>
          <p:cNvCxnSpPr>
            <a:stCxn id="30" idx="5"/>
            <a:endCxn id="28" idx="1"/>
          </p:cNvCxnSpPr>
          <p:nvPr/>
        </p:nvCxnSpPr>
        <p:spPr>
          <a:xfrm flipV="1">
            <a:off x="1837547" y="1763265"/>
            <a:ext cx="1009212" cy="66243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30" idx="0"/>
            <a:endCxn id="35" idx="1"/>
          </p:cNvCxnSpPr>
          <p:nvPr/>
        </p:nvCxnSpPr>
        <p:spPr>
          <a:xfrm flipV="1">
            <a:off x="2094075" y="2936587"/>
            <a:ext cx="752684" cy="216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30" idx="1"/>
            <a:endCxn id="38" idx="1"/>
          </p:cNvCxnSpPr>
          <p:nvPr/>
        </p:nvCxnSpPr>
        <p:spPr>
          <a:xfrm>
            <a:off x="1837547" y="3451810"/>
            <a:ext cx="1009212" cy="679039"/>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2846705" y="1551305"/>
            <a:ext cx="2888615" cy="468630"/>
          </a:xfrm>
          <a:prstGeom prst="rect">
            <a:avLst/>
          </a:prstGeom>
          <a:noFill/>
        </p:spPr>
        <p:txBody>
          <a:bodyPr wrap="square" lIns="68584" tIns="34291" rIns="68584" bIns="34291" rtlCol="0">
            <a:spAutoFit/>
          </a:bodyPr>
          <a:lstStyle/>
          <a:p>
            <a:pPr marL="171450" indent="-171450">
              <a:lnSpc>
                <a:spcPct val="130000"/>
              </a:lnSpc>
              <a:buFont typeface="Wingdings" panose="05000000000000000000" charset="0"/>
              <a:buChar char="u"/>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功能区:默认 标签 →修改 面板 →复制按钮         </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nSpc>
                <a:spcPct val="130000"/>
              </a:lnSpc>
              <a:buFont typeface="Wingdings" panose="05000000000000000000" charset="0"/>
              <a:buChar char="u"/>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工具栏:修改→                   </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2846759" y="2517020"/>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p:nvSpPr>
        <p:spPr>
          <a:xfrm>
            <a:off x="3653255" y="2361550"/>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b="1">
                <a:latin typeface="微软雅黑" panose="020B0503020204020204" pitchFamily="34" charset="-122"/>
                <a:ea typeface="微软雅黑" panose="020B0503020204020204" pitchFamily="34" charset="-122"/>
              </a:rPr>
              <a:t>操作方法</a:t>
            </a:r>
            <a:endParaRPr lang="zh-CN" altLang="en-US" sz="1400" b="1">
              <a:latin typeface="微软雅黑" panose="020B0503020204020204" pitchFamily="34" charset="-122"/>
              <a:ea typeface="微软雅黑" panose="020B0503020204020204" pitchFamily="34" charset="-122"/>
            </a:endParaRPr>
          </a:p>
        </p:txBody>
      </p:sp>
      <p:sp>
        <p:nvSpPr>
          <p:cNvPr id="37" name="TextBox 36"/>
          <p:cNvSpPr txBox="1"/>
          <p:nvPr/>
        </p:nvSpPr>
        <p:spPr>
          <a:xfrm>
            <a:off x="2847340" y="2687320"/>
            <a:ext cx="4832350" cy="668655"/>
          </a:xfrm>
          <a:prstGeom prst="rect">
            <a:avLst/>
          </a:prstGeom>
          <a:noFill/>
        </p:spPr>
        <p:txBody>
          <a:bodyPr wrap="square" lIns="68584" tIns="34291" rIns="68584" bIns="34291" rtlCol="0">
            <a:spAutoFit/>
          </a:bodyPr>
          <a:lstStyle/>
          <a:p>
            <a:pPr marL="171450" indent="-171450">
              <a:lnSpc>
                <a:spcPct val="130000"/>
              </a:lnSpc>
              <a:buFont typeface="Wingdings" panose="05000000000000000000" charset="0"/>
              <a:buChar char="u"/>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命令:COPY↙</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nSpc>
                <a:spcPct val="130000"/>
              </a:lnSpc>
              <a:buFont typeface="Wingdings" panose="05000000000000000000" charset="0"/>
              <a:buChar char="u"/>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选择对象:(选择要复制的对象)</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nSpc>
                <a:spcPct val="130000"/>
              </a:lnSpc>
              <a:buFont typeface="Wingdings" panose="05000000000000000000" charset="0"/>
              <a:buChar char="u"/>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COPY指定基点或[位移(D)/模式《位移》:</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2846759" y="3711282"/>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9" name="矩形 38"/>
          <p:cNvSpPr/>
          <p:nvPr/>
        </p:nvSpPr>
        <p:spPr>
          <a:xfrm>
            <a:off x="3653255" y="3555813"/>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b="1">
                <a:latin typeface="微软雅黑" panose="020B0503020204020204" pitchFamily="34" charset="-122"/>
                <a:ea typeface="微软雅黑" panose="020B0503020204020204" pitchFamily="34" charset="-122"/>
              </a:rPr>
              <a:t>选项说明</a:t>
            </a:r>
            <a:endParaRPr lang="zh-CN" altLang="en-US" sz="1400" b="1">
              <a:latin typeface="微软雅黑" panose="020B0503020204020204" pitchFamily="34" charset="-122"/>
              <a:ea typeface="微软雅黑" panose="020B0503020204020204" pitchFamily="34" charset="-122"/>
            </a:endParaRPr>
          </a:p>
        </p:txBody>
      </p:sp>
      <p:sp>
        <p:nvSpPr>
          <p:cNvPr id="40" name="TextBox 39"/>
          <p:cNvSpPr txBox="1"/>
          <p:nvPr/>
        </p:nvSpPr>
        <p:spPr>
          <a:xfrm>
            <a:off x="2846705" y="3883660"/>
            <a:ext cx="5102860" cy="668655"/>
          </a:xfrm>
          <a:prstGeom prst="rect">
            <a:avLst/>
          </a:prstGeom>
          <a:noFill/>
        </p:spPr>
        <p:txBody>
          <a:bodyPr wrap="square" lIns="68584" tIns="34291" rIns="68584" bIns="34291" rtlCol="0">
            <a:spAutoFit/>
          </a:bodyPr>
          <a:lstStyle/>
          <a:p>
            <a:pPr marL="171450" indent="-171450">
              <a:lnSpc>
                <a:spcPct val="130000"/>
              </a:lnSpc>
              <a:buFont typeface="Wingdings" panose="05000000000000000000" charset="0"/>
              <a:buChar char="u"/>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指定基点：指定一个坐标点后,AutoCAD2018把该点作为复制对象的基点。</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nSpc>
                <a:spcPct val="130000"/>
              </a:lnSpc>
              <a:buFont typeface="Wingdings" panose="05000000000000000000" charset="0"/>
              <a:buChar char="u"/>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位移：直接输入位移值,表示以选择对象时的拾取点为基准,以拾取点坐标为移动方向纵惯比,移动指定位移后所确定的点为基点。</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TextBox 33"/>
          <p:cNvSpPr txBox="1"/>
          <p:nvPr/>
        </p:nvSpPr>
        <p:spPr>
          <a:xfrm>
            <a:off x="5628640" y="1534795"/>
            <a:ext cx="2888615" cy="468630"/>
          </a:xfrm>
          <a:prstGeom prst="rect">
            <a:avLst/>
          </a:prstGeom>
          <a:noFill/>
        </p:spPr>
        <p:txBody>
          <a:bodyPr wrap="square" lIns="68584" tIns="34291" rIns="68584" bIns="34291" rtlCol="0">
            <a:spAutoFit/>
          </a:bodyPr>
          <a:p>
            <a:pPr marL="171450" indent="-171450">
              <a:lnSpc>
                <a:spcPct val="130000"/>
              </a:lnSpc>
              <a:buFont typeface="Wingdings" panose="05000000000000000000" charset="0"/>
              <a:buChar char="u"/>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rPr>
              <a:t>菜单栏:修改(M)→ “复制”</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marL="171450" indent="-171450">
              <a:lnSpc>
                <a:spcPct val="130000"/>
              </a:lnSpc>
              <a:buFont typeface="Wingdings" panose="05000000000000000000" charset="0"/>
              <a:buChar char="u"/>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rPr>
              <a:t>命令行:COPY(快捷命令为CO)</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649"/>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149"/>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649"/>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149"/>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14:bounceEnd="50000">
                                          <p:cBhvr additive="base">
                                            <p:cTn id="33"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649"/>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429"/>
                                </p:stCondLst>
                                <p:childTnLst>
                                  <p:par>
                                    <p:cTn id="45" presetID="22" presetClass="entr" presetSubtype="8" fill="hold" grpId="0"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childTnLst>
                              </p:cTn>
                            </p:par>
                            <p:par>
                              <p:cTn id="48" fill="hold">
                                <p:stCondLst>
                                  <p:cond delay="4929"/>
                                </p:stCondLst>
                                <p:childTnLst>
                                  <p:par>
                                    <p:cTn id="49" presetID="16" presetClass="entr" presetSubtype="37"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barn(outVertical)">
                                          <p:cBhvr>
                                            <p:cTn id="51" dur="500"/>
                                            <p:tgtEl>
                                              <p:spTgt spid="36"/>
                                            </p:tgtEl>
                                          </p:cBhvr>
                                        </p:animEffect>
                                      </p:childTnLst>
                                    </p:cTn>
                                  </p:par>
                                </p:childTnLst>
                              </p:cTn>
                            </p:par>
                            <p:par>
                              <p:cTn id="52" fill="hold">
                                <p:stCondLst>
                                  <p:cond delay="5429"/>
                                </p:stCondLst>
                                <p:childTnLst>
                                  <p:par>
                                    <p:cTn id="53" presetID="2" presetClass="entr" presetSubtype="1" fill="hold" grpId="0" nodeType="afterEffect" p14:presetBounceEnd="50000">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14:bounceEnd="50000">
                                          <p:cBhvr additive="base">
                                            <p:cTn id="55"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56" dur="500" fill="hold"/>
                                            <p:tgtEl>
                                              <p:spTgt spid="35"/>
                                            </p:tgtEl>
                                            <p:attrNameLst>
                                              <p:attrName>ppt_y</p:attrName>
                                            </p:attrNameLst>
                                          </p:cBhvr>
                                          <p:tavLst>
                                            <p:tav tm="0">
                                              <p:val>
                                                <p:strVal val="0-#ppt_h/2"/>
                                              </p:val>
                                            </p:tav>
                                            <p:tav tm="100000">
                                              <p:val>
                                                <p:strVal val="#ppt_y"/>
                                              </p:val>
                                            </p:tav>
                                          </p:tavLst>
                                        </p:anim>
                                      </p:childTnLst>
                                    </p:cTn>
                                  </p:par>
                                </p:childTnLst>
                              </p:cTn>
                            </p:par>
                            <p:par>
                              <p:cTn id="57" fill="hold">
                                <p:stCondLst>
                                  <p:cond delay="5929"/>
                                </p:stCondLst>
                                <p:childTnLst>
                                  <p:par>
                                    <p:cTn id="58" presetID="22" presetClass="entr" presetSubtype="8" fill="hold" grpId="0" nodeType="afterEffect">
                                      <p:stCondLst>
                                        <p:cond delay="0"/>
                                      </p:stCondLst>
                                      <p:iterate type="lt">
                                        <p:tmPct val="30000"/>
                                      </p:iterate>
                                      <p:childTnLst>
                                        <p:set>
                                          <p:cBhvr>
                                            <p:cTn id="59" dur="1" fill="hold">
                                              <p:stCondLst>
                                                <p:cond delay="0"/>
                                              </p:stCondLst>
                                            </p:cTn>
                                            <p:tgtEl>
                                              <p:spTgt spid="37"/>
                                            </p:tgtEl>
                                            <p:attrNameLst>
                                              <p:attrName>style.visibility</p:attrName>
                                            </p:attrNameLst>
                                          </p:cBhvr>
                                          <p:to>
                                            <p:strVal val="visible"/>
                                          </p:to>
                                        </p:set>
                                        <p:animEffect transition="in" filter="wipe(left)">
                                          <p:cBhvr>
                                            <p:cTn id="60" dur="100"/>
                                            <p:tgtEl>
                                              <p:spTgt spid="37"/>
                                            </p:tgtEl>
                                          </p:cBhvr>
                                        </p:animEffect>
                                      </p:childTnLst>
                                    </p:cTn>
                                  </p:par>
                                  <p:par>
                                    <p:cTn id="61" presetID="36" presetClass="emph" presetSubtype="0" fill="hold" grpId="1" nodeType="withEffect">
                                      <p:stCondLst>
                                        <p:cond delay="0"/>
                                      </p:stCondLst>
                                      <p:iterate type="lt">
                                        <p:tmPct val="30000"/>
                                      </p:iterate>
                                      <p:childTnLst>
                                        <p:animScale>
                                          <p:cBhvr>
                                            <p:cTn id="62" dur="50" autoRev="1" fill="hold">
                                              <p:stCondLst>
                                                <p:cond delay="0"/>
                                              </p:stCondLst>
                                            </p:cTn>
                                            <p:tgtEl>
                                              <p:spTgt spid="37"/>
                                            </p:tgtEl>
                                          </p:cBhvr>
                                          <p:to x="80000" y="100000"/>
                                        </p:animScale>
                                        <p:anim by="(#ppt_w*0.10)" calcmode="lin" valueType="num">
                                          <p:cBhvr>
                                            <p:cTn id="63" dur="50" autoRev="1" fill="hold">
                                              <p:stCondLst>
                                                <p:cond delay="0"/>
                                              </p:stCondLst>
                                            </p:cTn>
                                            <p:tgtEl>
                                              <p:spTgt spid="37"/>
                                            </p:tgtEl>
                                            <p:attrNameLst>
                                              <p:attrName>ppt_x</p:attrName>
                                            </p:attrNameLst>
                                          </p:cBhvr>
                                        </p:anim>
                                        <p:anim by="(-#ppt_w*0.10)" calcmode="lin" valueType="num">
                                          <p:cBhvr>
                                            <p:cTn id="64" dur="50" autoRev="1" fill="hold">
                                              <p:stCondLst>
                                                <p:cond delay="0"/>
                                              </p:stCondLst>
                                            </p:cTn>
                                            <p:tgtEl>
                                              <p:spTgt spid="37"/>
                                            </p:tgtEl>
                                            <p:attrNameLst>
                                              <p:attrName>ppt_y</p:attrName>
                                            </p:attrNameLst>
                                          </p:cBhvr>
                                        </p:anim>
                                        <p:animRot by="-480000">
                                          <p:cBhvr>
                                            <p:cTn id="65" dur="50" autoRev="1" fill="hold">
                                              <p:stCondLst>
                                                <p:cond delay="0"/>
                                              </p:stCondLst>
                                            </p:cTn>
                                            <p:tgtEl>
                                              <p:spTgt spid="37"/>
                                            </p:tgtEl>
                                            <p:attrNameLst>
                                              <p:attrName>r</p:attrName>
                                            </p:attrNameLst>
                                          </p:cBhvr>
                                        </p:animRot>
                                      </p:childTnLst>
                                    </p:cTn>
                                  </p:par>
                                </p:childTnLst>
                              </p:cTn>
                            </p:par>
                            <p:par>
                              <p:cTn id="66" fill="hold">
                                <p:stCondLst>
                                  <p:cond delay="7380"/>
                                </p:stCondLst>
                                <p:childTnLst>
                                  <p:par>
                                    <p:cTn id="67" presetID="16" presetClass="entr" presetSubtype="37"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barn(outVertical)">
                                          <p:cBhvr>
                                            <p:cTn id="69" dur="500"/>
                                            <p:tgtEl>
                                              <p:spTgt spid="39"/>
                                            </p:tgtEl>
                                          </p:cBhvr>
                                        </p:animEffect>
                                      </p:childTnLst>
                                    </p:cTn>
                                  </p:par>
                                </p:childTnLst>
                              </p:cTn>
                            </p:par>
                            <p:par>
                              <p:cTn id="70" fill="hold">
                                <p:stCondLst>
                                  <p:cond delay="7880"/>
                                </p:stCondLst>
                                <p:childTnLst>
                                  <p:par>
                                    <p:cTn id="71" presetID="2" presetClass="entr" presetSubtype="1" fill="hold" grpId="0" nodeType="afterEffect" p14:presetBounceEnd="50000">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14:bounceEnd="50000">
                                          <p:cBhvr additive="base">
                                            <p:cTn id="73"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74" dur="500" fill="hold"/>
                                            <p:tgtEl>
                                              <p:spTgt spid="38"/>
                                            </p:tgtEl>
                                            <p:attrNameLst>
                                              <p:attrName>ppt_y</p:attrName>
                                            </p:attrNameLst>
                                          </p:cBhvr>
                                          <p:tavLst>
                                            <p:tav tm="0">
                                              <p:val>
                                                <p:strVal val="0-#ppt_h/2"/>
                                              </p:val>
                                            </p:tav>
                                            <p:tav tm="100000">
                                              <p:val>
                                                <p:strVal val="#ppt_y"/>
                                              </p:val>
                                            </p:tav>
                                          </p:tavLst>
                                        </p:anim>
                                      </p:childTnLst>
                                    </p:cTn>
                                  </p:par>
                                </p:childTnLst>
                              </p:cTn>
                            </p:par>
                            <p:par>
                              <p:cTn id="75" fill="hold">
                                <p:stCondLst>
                                  <p:cond delay="8380"/>
                                </p:stCondLst>
                                <p:childTnLst>
                                  <p:par>
                                    <p:cTn id="76" presetID="22" presetClass="entr" presetSubtype="8" fill="hold" grpId="0" nodeType="afterEffect">
                                      <p:stCondLst>
                                        <p:cond delay="0"/>
                                      </p:stCondLst>
                                      <p:iterate type="lt">
                                        <p:tmPct val="30000"/>
                                      </p:iterate>
                                      <p:childTnLst>
                                        <p:set>
                                          <p:cBhvr>
                                            <p:cTn id="77" dur="1" fill="hold">
                                              <p:stCondLst>
                                                <p:cond delay="0"/>
                                              </p:stCondLst>
                                            </p:cTn>
                                            <p:tgtEl>
                                              <p:spTgt spid="40"/>
                                            </p:tgtEl>
                                            <p:attrNameLst>
                                              <p:attrName>style.visibility</p:attrName>
                                            </p:attrNameLst>
                                          </p:cBhvr>
                                          <p:to>
                                            <p:strVal val="visible"/>
                                          </p:to>
                                        </p:set>
                                        <p:animEffect transition="in" filter="wipe(left)">
                                          <p:cBhvr>
                                            <p:cTn id="78" dur="100"/>
                                            <p:tgtEl>
                                              <p:spTgt spid="40"/>
                                            </p:tgtEl>
                                          </p:cBhvr>
                                        </p:animEffect>
                                      </p:childTnLst>
                                    </p:cTn>
                                  </p:par>
                                  <p:par>
                                    <p:cTn id="79" presetID="36" presetClass="emph" presetSubtype="0" fill="hold" grpId="1" nodeType="withEffect">
                                      <p:stCondLst>
                                        <p:cond delay="0"/>
                                      </p:stCondLst>
                                      <p:iterate type="lt">
                                        <p:tmPct val="30000"/>
                                      </p:iterate>
                                      <p:childTnLst>
                                        <p:animScale>
                                          <p:cBhvr>
                                            <p:cTn id="80" dur="50" autoRev="1" fill="hold">
                                              <p:stCondLst>
                                                <p:cond delay="0"/>
                                              </p:stCondLst>
                                            </p:cTn>
                                            <p:tgtEl>
                                              <p:spTgt spid="40"/>
                                            </p:tgtEl>
                                          </p:cBhvr>
                                          <p:to x="80000" y="100000"/>
                                        </p:animScale>
                                        <p:anim by="(#ppt_w*0.10)" calcmode="lin" valueType="num">
                                          <p:cBhvr>
                                            <p:cTn id="81" dur="50" autoRev="1" fill="hold">
                                              <p:stCondLst>
                                                <p:cond delay="0"/>
                                              </p:stCondLst>
                                            </p:cTn>
                                            <p:tgtEl>
                                              <p:spTgt spid="40"/>
                                            </p:tgtEl>
                                            <p:attrNameLst>
                                              <p:attrName>ppt_x</p:attrName>
                                            </p:attrNameLst>
                                          </p:cBhvr>
                                        </p:anim>
                                        <p:anim by="(-#ppt_w*0.10)" calcmode="lin" valueType="num">
                                          <p:cBhvr>
                                            <p:cTn id="82" dur="50" autoRev="1" fill="hold">
                                              <p:stCondLst>
                                                <p:cond delay="0"/>
                                              </p:stCondLst>
                                            </p:cTn>
                                            <p:tgtEl>
                                              <p:spTgt spid="40"/>
                                            </p:tgtEl>
                                            <p:attrNameLst>
                                              <p:attrName>ppt_y</p:attrName>
                                            </p:attrNameLst>
                                          </p:cBhvr>
                                        </p:anim>
                                        <p:animRot by="-480000">
                                          <p:cBhvr>
                                            <p:cTn id="83"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bldLvl="0" animBg="1"/>
          <p:bldP spid="29" grpId="0" bldLvl="0" animBg="1"/>
          <p:bldP spid="30" grpId="0" bldLvl="0" animBg="1"/>
          <p:bldP spid="34" grpId="0"/>
          <p:bldP spid="34" grpId="1"/>
          <p:bldP spid="35" grpId="0" bldLvl="0" animBg="1"/>
          <p:bldP spid="36" grpId="0" bldLvl="0" animBg="1"/>
          <p:bldP spid="37" grpId="0"/>
          <p:bldP spid="37" grpId="1"/>
          <p:bldP spid="38" grpId="0" bldLvl="0" animBg="1"/>
          <p:bldP spid="39" grpId="0" bldLvl="0" animBg="1"/>
          <p:bldP spid="40" grpId="0"/>
          <p:bldP spid="40" grpId="1"/>
          <p:bldP spid="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649"/>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149"/>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649"/>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149"/>
                                </p:stCondLst>
                                <p:childTnLst>
                                  <p:par>
                                    <p:cTn id="31" presetID="2" presetClass="entr" presetSubtype="1"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649"/>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429"/>
                                </p:stCondLst>
                                <p:childTnLst>
                                  <p:par>
                                    <p:cTn id="45" presetID="22" presetClass="entr" presetSubtype="8" fill="hold" grpId="0"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childTnLst>
                              </p:cTn>
                            </p:par>
                            <p:par>
                              <p:cTn id="48" fill="hold">
                                <p:stCondLst>
                                  <p:cond delay="4929"/>
                                </p:stCondLst>
                                <p:childTnLst>
                                  <p:par>
                                    <p:cTn id="49" presetID="16" presetClass="entr" presetSubtype="37"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barn(outVertical)">
                                          <p:cBhvr>
                                            <p:cTn id="51" dur="500"/>
                                            <p:tgtEl>
                                              <p:spTgt spid="36"/>
                                            </p:tgtEl>
                                          </p:cBhvr>
                                        </p:animEffect>
                                      </p:childTnLst>
                                    </p:cTn>
                                  </p:par>
                                </p:childTnLst>
                              </p:cTn>
                            </p:par>
                            <p:par>
                              <p:cTn id="52" fill="hold">
                                <p:stCondLst>
                                  <p:cond delay="5429"/>
                                </p:stCondLst>
                                <p:childTnLst>
                                  <p:par>
                                    <p:cTn id="53" presetID="2" presetClass="entr" presetSubtype="1"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fill="hold"/>
                                            <p:tgtEl>
                                              <p:spTgt spid="35"/>
                                            </p:tgtEl>
                                            <p:attrNameLst>
                                              <p:attrName>ppt_x</p:attrName>
                                            </p:attrNameLst>
                                          </p:cBhvr>
                                          <p:tavLst>
                                            <p:tav tm="0">
                                              <p:val>
                                                <p:strVal val="#ppt_x"/>
                                              </p:val>
                                            </p:tav>
                                            <p:tav tm="100000">
                                              <p:val>
                                                <p:strVal val="#ppt_x"/>
                                              </p:val>
                                            </p:tav>
                                          </p:tavLst>
                                        </p:anim>
                                        <p:anim calcmode="lin" valueType="num">
                                          <p:cBhvr additive="base">
                                            <p:cTn id="56" dur="500" fill="hold"/>
                                            <p:tgtEl>
                                              <p:spTgt spid="35"/>
                                            </p:tgtEl>
                                            <p:attrNameLst>
                                              <p:attrName>ppt_y</p:attrName>
                                            </p:attrNameLst>
                                          </p:cBhvr>
                                          <p:tavLst>
                                            <p:tav tm="0">
                                              <p:val>
                                                <p:strVal val="0-#ppt_h/2"/>
                                              </p:val>
                                            </p:tav>
                                            <p:tav tm="100000">
                                              <p:val>
                                                <p:strVal val="#ppt_y"/>
                                              </p:val>
                                            </p:tav>
                                          </p:tavLst>
                                        </p:anim>
                                      </p:childTnLst>
                                    </p:cTn>
                                  </p:par>
                                </p:childTnLst>
                              </p:cTn>
                            </p:par>
                            <p:par>
                              <p:cTn id="57" fill="hold">
                                <p:stCondLst>
                                  <p:cond delay="5929"/>
                                </p:stCondLst>
                                <p:childTnLst>
                                  <p:par>
                                    <p:cTn id="58" presetID="22" presetClass="entr" presetSubtype="8" fill="hold" grpId="0" nodeType="afterEffect">
                                      <p:stCondLst>
                                        <p:cond delay="0"/>
                                      </p:stCondLst>
                                      <p:iterate type="lt">
                                        <p:tmPct val="30000"/>
                                      </p:iterate>
                                      <p:childTnLst>
                                        <p:set>
                                          <p:cBhvr>
                                            <p:cTn id="59" dur="1" fill="hold">
                                              <p:stCondLst>
                                                <p:cond delay="0"/>
                                              </p:stCondLst>
                                            </p:cTn>
                                            <p:tgtEl>
                                              <p:spTgt spid="37"/>
                                            </p:tgtEl>
                                            <p:attrNameLst>
                                              <p:attrName>style.visibility</p:attrName>
                                            </p:attrNameLst>
                                          </p:cBhvr>
                                          <p:to>
                                            <p:strVal val="visible"/>
                                          </p:to>
                                        </p:set>
                                        <p:animEffect transition="in" filter="wipe(left)">
                                          <p:cBhvr>
                                            <p:cTn id="60" dur="100"/>
                                            <p:tgtEl>
                                              <p:spTgt spid="37"/>
                                            </p:tgtEl>
                                          </p:cBhvr>
                                        </p:animEffect>
                                      </p:childTnLst>
                                    </p:cTn>
                                  </p:par>
                                  <p:par>
                                    <p:cTn id="61" presetID="36" presetClass="emph" presetSubtype="0" fill="hold" grpId="1" nodeType="withEffect">
                                      <p:stCondLst>
                                        <p:cond delay="0"/>
                                      </p:stCondLst>
                                      <p:iterate type="lt">
                                        <p:tmPct val="30000"/>
                                      </p:iterate>
                                      <p:childTnLst>
                                        <p:animScale>
                                          <p:cBhvr>
                                            <p:cTn id="62" dur="50" autoRev="1" fill="hold">
                                              <p:stCondLst>
                                                <p:cond delay="0"/>
                                              </p:stCondLst>
                                            </p:cTn>
                                            <p:tgtEl>
                                              <p:spTgt spid="37"/>
                                            </p:tgtEl>
                                          </p:cBhvr>
                                          <p:to x="80000" y="100000"/>
                                        </p:animScale>
                                        <p:anim by="(#ppt_w*0.10)" calcmode="lin" valueType="num">
                                          <p:cBhvr>
                                            <p:cTn id="63" dur="50" autoRev="1" fill="hold">
                                              <p:stCondLst>
                                                <p:cond delay="0"/>
                                              </p:stCondLst>
                                            </p:cTn>
                                            <p:tgtEl>
                                              <p:spTgt spid="37"/>
                                            </p:tgtEl>
                                            <p:attrNameLst>
                                              <p:attrName>ppt_x</p:attrName>
                                            </p:attrNameLst>
                                          </p:cBhvr>
                                        </p:anim>
                                        <p:anim by="(-#ppt_w*0.10)" calcmode="lin" valueType="num">
                                          <p:cBhvr>
                                            <p:cTn id="64" dur="50" autoRev="1" fill="hold">
                                              <p:stCondLst>
                                                <p:cond delay="0"/>
                                              </p:stCondLst>
                                            </p:cTn>
                                            <p:tgtEl>
                                              <p:spTgt spid="37"/>
                                            </p:tgtEl>
                                            <p:attrNameLst>
                                              <p:attrName>ppt_y</p:attrName>
                                            </p:attrNameLst>
                                          </p:cBhvr>
                                        </p:anim>
                                        <p:animRot by="-480000">
                                          <p:cBhvr>
                                            <p:cTn id="65" dur="50" autoRev="1" fill="hold">
                                              <p:stCondLst>
                                                <p:cond delay="0"/>
                                              </p:stCondLst>
                                            </p:cTn>
                                            <p:tgtEl>
                                              <p:spTgt spid="37"/>
                                            </p:tgtEl>
                                            <p:attrNameLst>
                                              <p:attrName>r</p:attrName>
                                            </p:attrNameLst>
                                          </p:cBhvr>
                                        </p:animRot>
                                      </p:childTnLst>
                                    </p:cTn>
                                  </p:par>
                                </p:childTnLst>
                              </p:cTn>
                            </p:par>
                            <p:par>
                              <p:cTn id="66" fill="hold">
                                <p:stCondLst>
                                  <p:cond delay="7380"/>
                                </p:stCondLst>
                                <p:childTnLst>
                                  <p:par>
                                    <p:cTn id="67" presetID="16" presetClass="entr" presetSubtype="37"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barn(outVertical)">
                                          <p:cBhvr>
                                            <p:cTn id="69" dur="500"/>
                                            <p:tgtEl>
                                              <p:spTgt spid="39"/>
                                            </p:tgtEl>
                                          </p:cBhvr>
                                        </p:animEffect>
                                      </p:childTnLst>
                                    </p:cTn>
                                  </p:par>
                                </p:childTnLst>
                              </p:cTn>
                            </p:par>
                            <p:par>
                              <p:cTn id="70" fill="hold">
                                <p:stCondLst>
                                  <p:cond delay="7880"/>
                                </p:stCondLst>
                                <p:childTnLst>
                                  <p:par>
                                    <p:cTn id="71" presetID="2" presetClass="entr" presetSubtype="1"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additive="base">
                                            <p:cTn id="73" dur="500" fill="hold"/>
                                            <p:tgtEl>
                                              <p:spTgt spid="38"/>
                                            </p:tgtEl>
                                            <p:attrNameLst>
                                              <p:attrName>ppt_x</p:attrName>
                                            </p:attrNameLst>
                                          </p:cBhvr>
                                          <p:tavLst>
                                            <p:tav tm="0">
                                              <p:val>
                                                <p:strVal val="#ppt_x"/>
                                              </p:val>
                                            </p:tav>
                                            <p:tav tm="100000">
                                              <p:val>
                                                <p:strVal val="#ppt_x"/>
                                              </p:val>
                                            </p:tav>
                                          </p:tavLst>
                                        </p:anim>
                                        <p:anim calcmode="lin" valueType="num">
                                          <p:cBhvr additive="base">
                                            <p:cTn id="74" dur="500" fill="hold"/>
                                            <p:tgtEl>
                                              <p:spTgt spid="38"/>
                                            </p:tgtEl>
                                            <p:attrNameLst>
                                              <p:attrName>ppt_y</p:attrName>
                                            </p:attrNameLst>
                                          </p:cBhvr>
                                          <p:tavLst>
                                            <p:tav tm="0">
                                              <p:val>
                                                <p:strVal val="0-#ppt_h/2"/>
                                              </p:val>
                                            </p:tav>
                                            <p:tav tm="100000">
                                              <p:val>
                                                <p:strVal val="#ppt_y"/>
                                              </p:val>
                                            </p:tav>
                                          </p:tavLst>
                                        </p:anim>
                                      </p:childTnLst>
                                    </p:cTn>
                                  </p:par>
                                </p:childTnLst>
                              </p:cTn>
                            </p:par>
                            <p:par>
                              <p:cTn id="75" fill="hold">
                                <p:stCondLst>
                                  <p:cond delay="8380"/>
                                </p:stCondLst>
                                <p:childTnLst>
                                  <p:par>
                                    <p:cTn id="76" presetID="22" presetClass="entr" presetSubtype="8" fill="hold" grpId="0" nodeType="afterEffect">
                                      <p:stCondLst>
                                        <p:cond delay="0"/>
                                      </p:stCondLst>
                                      <p:iterate type="lt">
                                        <p:tmPct val="30000"/>
                                      </p:iterate>
                                      <p:childTnLst>
                                        <p:set>
                                          <p:cBhvr>
                                            <p:cTn id="77" dur="1" fill="hold">
                                              <p:stCondLst>
                                                <p:cond delay="0"/>
                                              </p:stCondLst>
                                            </p:cTn>
                                            <p:tgtEl>
                                              <p:spTgt spid="40"/>
                                            </p:tgtEl>
                                            <p:attrNameLst>
                                              <p:attrName>style.visibility</p:attrName>
                                            </p:attrNameLst>
                                          </p:cBhvr>
                                          <p:to>
                                            <p:strVal val="visible"/>
                                          </p:to>
                                        </p:set>
                                        <p:animEffect transition="in" filter="wipe(left)">
                                          <p:cBhvr>
                                            <p:cTn id="78" dur="100"/>
                                            <p:tgtEl>
                                              <p:spTgt spid="40"/>
                                            </p:tgtEl>
                                          </p:cBhvr>
                                        </p:animEffect>
                                      </p:childTnLst>
                                    </p:cTn>
                                  </p:par>
                                  <p:par>
                                    <p:cTn id="79" presetID="36" presetClass="emph" presetSubtype="0" fill="hold" grpId="1" nodeType="withEffect">
                                      <p:stCondLst>
                                        <p:cond delay="0"/>
                                      </p:stCondLst>
                                      <p:iterate type="lt">
                                        <p:tmPct val="30000"/>
                                      </p:iterate>
                                      <p:childTnLst>
                                        <p:animScale>
                                          <p:cBhvr>
                                            <p:cTn id="80" dur="50" autoRev="1" fill="hold">
                                              <p:stCondLst>
                                                <p:cond delay="0"/>
                                              </p:stCondLst>
                                            </p:cTn>
                                            <p:tgtEl>
                                              <p:spTgt spid="40"/>
                                            </p:tgtEl>
                                          </p:cBhvr>
                                          <p:to x="80000" y="100000"/>
                                        </p:animScale>
                                        <p:anim by="(#ppt_w*0.10)" calcmode="lin" valueType="num">
                                          <p:cBhvr>
                                            <p:cTn id="81" dur="50" autoRev="1" fill="hold">
                                              <p:stCondLst>
                                                <p:cond delay="0"/>
                                              </p:stCondLst>
                                            </p:cTn>
                                            <p:tgtEl>
                                              <p:spTgt spid="40"/>
                                            </p:tgtEl>
                                            <p:attrNameLst>
                                              <p:attrName>ppt_x</p:attrName>
                                            </p:attrNameLst>
                                          </p:cBhvr>
                                        </p:anim>
                                        <p:anim by="(-#ppt_w*0.10)" calcmode="lin" valueType="num">
                                          <p:cBhvr>
                                            <p:cTn id="82" dur="50" autoRev="1" fill="hold">
                                              <p:stCondLst>
                                                <p:cond delay="0"/>
                                              </p:stCondLst>
                                            </p:cTn>
                                            <p:tgtEl>
                                              <p:spTgt spid="40"/>
                                            </p:tgtEl>
                                            <p:attrNameLst>
                                              <p:attrName>ppt_y</p:attrName>
                                            </p:attrNameLst>
                                          </p:cBhvr>
                                        </p:anim>
                                        <p:animRot by="-480000">
                                          <p:cBhvr>
                                            <p:cTn id="83"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bldLvl="0" animBg="1"/>
          <p:bldP spid="29" grpId="0" bldLvl="0" animBg="1"/>
          <p:bldP spid="30" grpId="0" bldLvl="0" animBg="1"/>
          <p:bldP spid="34" grpId="0"/>
          <p:bldP spid="34" grpId="1"/>
          <p:bldP spid="35" grpId="0" bldLvl="0" animBg="1"/>
          <p:bldP spid="36" grpId="0" bldLvl="0" animBg="1"/>
          <p:bldP spid="37" grpId="0"/>
          <p:bldP spid="37" grpId="1"/>
          <p:bldP spid="38" grpId="0" bldLvl="0" animBg="1"/>
          <p:bldP spid="39" grpId="0" bldLvl="0" animBg="1"/>
          <p:bldP spid="40" grpId="0"/>
          <p:bldP spid="40" grpId="1"/>
          <p:bldP spid="2" grpId="0"/>
        </p:bldLst>
      </p:timing>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715645" y="1348105"/>
            <a:ext cx="7397115" cy="251777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981075" y="1348105"/>
            <a:ext cx="6721475" cy="2352675"/>
          </a:xfrm>
          <a:prstGeom prst="rect">
            <a:avLst/>
          </a:prstGeom>
          <a:noFill/>
        </p:spPr>
        <p:txBody>
          <a:bodyPr wrap="square" lIns="0" tIns="0" rIns="0" bIns="0" rtlCol="0">
            <a:spAutoFit/>
          </a:bodyPr>
          <a:lstStyle/>
          <a:p>
            <a:pPr algn="just" fontAlgn="auto">
              <a:lnSpc>
                <a:spcPct val="170000"/>
              </a:lnSpc>
            </a:pPr>
            <a:r>
              <a:rPr lang="en-US" dirty="0">
                <a:solidFill>
                  <a:schemeClr val="tx1"/>
                </a:solidFill>
                <a:latin typeface="微软雅黑" panose="020B0503020204020204" pitchFamily="34" charset="-122"/>
                <a:ea typeface="微软雅黑" panose="020B0503020204020204" pitchFamily="34" charset="-122"/>
              </a:rPr>
              <a:t>       </a:t>
            </a:r>
            <a:r>
              <a:rPr dirty="0">
                <a:solidFill>
                  <a:schemeClr val="tx1"/>
                </a:solidFill>
                <a:latin typeface="微软雅黑" panose="020B0503020204020204" pitchFamily="34" charset="-122"/>
                <a:ea typeface="微软雅黑" panose="020B0503020204020204" pitchFamily="34" charset="-122"/>
              </a:rPr>
              <a:t>绘图过程中能感觉到，有些工具按钮在常规的几个工具栏中没有，这需要自定义方可看到。AutoCAD 2018提供了一套标准工具栏，用户可以根据需要显示或隐藏工具栏。为更加方便、有效地使用最常用的AutoCAD命令，用户可自定义这些工具栏并创建自己的工具栏。 </a:t>
            </a:r>
            <a:endParaRPr dirty="0">
              <a:solidFill>
                <a:schemeClr val="tx1"/>
              </a:solidFill>
              <a:latin typeface="微软雅黑" panose="020B0503020204020204" pitchFamily="34" charset="-122"/>
              <a:ea typeface="微软雅黑" panose="020B0503020204020204" pitchFamily="34" charset="-122"/>
            </a:endParaRPr>
          </a:p>
        </p:txBody>
      </p:sp>
      <p:sp>
        <p:nvSpPr>
          <p:cNvPr id="40" name="矩形 93"/>
          <p:cNvSpPr/>
          <p:nvPr/>
        </p:nvSpPr>
        <p:spPr>
          <a:xfrm>
            <a:off x="646227" y="127535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881536" y="363581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bldLvl="0" animBg="1"/>
      <p:bldP spid="39" grpId="0"/>
      <p:bldP spid="40" grpId="0" bldLvl="0" animBg="1"/>
      <p:bldP spid="41"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任务分析</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圆角矩形 3"/>
          <p:cNvSpPr/>
          <p:nvPr/>
        </p:nvSpPr>
        <p:spPr>
          <a:xfrm>
            <a:off x="539750" y="920115"/>
            <a:ext cx="5466080" cy="3549650"/>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38"/>
          <p:cNvSpPr txBox="1"/>
          <p:nvPr/>
        </p:nvSpPr>
        <p:spPr>
          <a:xfrm>
            <a:off x="837565" y="920115"/>
            <a:ext cx="4887595" cy="3321050"/>
          </a:xfrm>
          <a:prstGeom prst="rect">
            <a:avLst/>
          </a:prstGeom>
          <a:noFill/>
        </p:spPr>
        <p:txBody>
          <a:bodyPr wrap="square" lIns="0" tIns="0" rIns="0" bIns="0" rtlCol="0">
            <a:spAutoFit/>
          </a:bodyPr>
          <a:p>
            <a:pPr algn="just">
              <a:lnSpc>
                <a:spcPct val="120000"/>
              </a:lnSpc>
            </a:pPr>
            <a:r>
              <a:rPr lang="en-US" dirty="0">
                <a:latin typeface="微软雅黑" panose="020B0503020204020204" pitchFamily="34" charset="-122"/>
                <a:ea typeface="微软雅黑" panose="020B0503020204020204" pitchFamily="34" charset="-122"/>
              </a:rPr>
              <a:t>      </a:t>
            </a:r>
            <a:r>
              <a:rPr dirty="0">
                <a:latin typeface="微软雅黑" panose="020B0503020204020204" pitchFamily="34" charset="-122"/>
                <a:ea typeface="微软雅黑" panose="020B0503020204020204" pitchFamily="34" charset="-122"/>
              </a:rPr>
              <a:t>Toolbar可制定工具栏，该对话框的“自定义”选项卡是用来管理自定义用户界面元素，例如工作空间、工具栏、菜单、快捷菜单和键盘快捷键。其中，“所有CUI文件中的自定义”下拉列表框中列出了当前可加载的全部菜单组及自定义界面，“命令列表”下拉列表框中列出了当前AutoCAD 2018所提供的全部工具栏以及自定义的工具栏。当单击工具按钮后，将在对话框右侧给出该按钮特性提示以及图像。在该对话框中，可以进行下列工作设置，以便提高工作效率。</a:t>
            </a:r>
            <a:endParaRPr dirty="0">
              <a:latin typeface="微软雅黑" panose="020B0503020204020204" pitchFamily="34" charset="-122"/>
              <a:ea typeface="微软雅黑" panose="020B0503020204020204" pitchFamily="34" charset="-122"/>
            </a:endParaRPr>
          </a:p>
        </p:txBody>
      </p:sp>
      <p:sp>
        <p:nvSpPr>
          <p:cNvPr id="6" name="矩形 93"/>
          <p:cNvSpPr/>
          <p:nvPr/>
        </p:nvSpPr>
        <p:spPr>
          <a:xfrm>
            <a:off x="502717" y="8606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93"/>
          <p:cNvSpPr/>
          <p:nvPr/>
        </p:nvSpPr>
        <p:spPr>
          <a:xfrm rot="10800000">
            <a:off x="5775241" y="424096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6250305" y="3782060"/>
            <a:ext cx="2237740" cy="252730"/>
          </a:xfrm>
          <a:prstGeom prst="rect">
            <a:avLst/>
          </a:prstGeom>
          <a:noFill/>
          <a:ln w="9525">
            <a:noFill/>
          </a:ln>
        </p:spPr>
        <p:txBody>
          <a:bodyPr wrap="square">
            <a:spAutoFit/>
          </a:bodyPr>
          <a:p>
            <a:pPr indent="0" algn="ctr"/>
            <a:r>
              <a:rPr lang="zh-CN" sz="1050" b="0">
                <a:ea typeface="黑体" panose="02010609060101010101" charset="-122"/>
              </a:rPr>
              <a:t> “自定义用户界面”对话框</a:t>
            </a:r>
            <a:endParaRPr lang="zh-CN" altLang="en-US"/>
          </a:p>
        </p:txBody>
      </p:sp>
      <p:pic>
        <p:nvPicPr>
          <p:cNvPr id="92" name="图片 92" descr="QQ截图2018052817015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6250305" y="1148715"/>
            <a:ext cx="2308225" cy="2412365"/>
          </a:xfrm>
          <a:prstGeom prst="rect">
            <a:avLst/>
          </a:prstGeom>
          <a:noFill/>
          <a:ln>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anim calcmode="lin" valueType="num">
                                      <p:cBhvr>
                                        <p:cTn id="18" dur="500" fill="hold"/>
                                        <p:tgtEl>
                                          <p:spTgt spid="6"/>
                                        </p:tgtEl>
                                        <p:attrNameLst>
                                          <p:attrName>ppt_x</p:attrName>
                                        </p:attrNameLst>
                                      </p:cBhvr>
                                      <p:tavLst>
                                        <p:tav tm="0">
                                          <p:val>
                                            <p:fltVal val="0.5"/>
                                          </p:val>
                                        </p:tav>
                                        <p:tav tm="100000">
                                          <p:val>
                                            <p:strVal val="#ppt_x"/>
                                          </p:val>
                                        </p:tav>
                                      </p:tavLst>
                                    </p:anim>
                                    <p:anim calcmode="lin" valueType="num">
                                      <p:cBhvr>
                                        <p:cTn id="19" dur="500" fill="hold"/>
                                        <p:tgtEl>
                                          <p:spTgt spid="6"/>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anim calcmode="lin" valueType="num">
                                      <p:cBhvr>
                                        <p:cTn id="25" dur="500" fill="hold"/>
                                        <p:tgtEl>
                                          <p:spTgt spid="7"/>
                                        </p:tgtEl>
                                        <p:attrNameLst>
                                          <p:attrName>ppt_x</p:attrName>
                                        </p:attrNameLst>
                                      </p:cBhvr>
                                      <p:tavLst>
                                        <p:tav tm="0">
                                          <p:val>
                                            <p:fltVal val="0.5"/>
                                          </p:val>
                                        </p:tav>
                                        <p:tav tm="100000">
                                          <p:val>
                                            <p:strVal val="#ppt_x"/>
                                          </p:val>
                                        </p:tav>
                                      </p:tavLst>
                                    </p:anim>
                                    <p:anim calcmode="lin" valueType="num">
                                      <p:cBhvr>
                                        <p:cTn id="26" dur="500" fill="hold"/>
                                        <p:tgtEl>
                                          <p:spTgt spid="7"/>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up)">
                                      <p:cBhvr>
                                        <p:cTn id="30" dur="500"/>
                                        <p:tgtEl>
                                          <p:spTgt spid="4"/>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up)">
                                      <p:cBhvr>
                                        <p:cTn id="34" dur="500"/>
                                        <p:tgtEl>
                                          <p:spTgt spid="5"/>
                                        </p:tgtEl>
                                      </p:cBhvr>
                                    </p:animEffect>
                                  </p:childTnLst>
                                </p:cTn>
                              </p:par>
                              <p:par>
                                <p:cTn id="35" presetID="22" presetClass="entr" presetSubtype="2" fill="hold" nodeType="with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wipe(right)">
                                      <p:cBhvr>
                                        <p:cTn id="37" dur="500"/>
                                        <p:tgtEl>
                                          <p:spTgt spid="92"/>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00"/>
                                        </p:tgtEl>
                                        <p:attrNameLst>
                                          <p:attrName>style.visibility</p:attrName>
                                        </p:attrNameLst>
                                      </p:cBhvr>
                                      <p:to>
                                        <p:strVal val="visible"/>
                                      </p:to>
                                    </p:set>
                                    <p:animEffect transition="in" filter="wipe(right)">
                                      <p:cBhvr>
                                        <p:cTn id="40"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 grpId="0" bldLvl="0" animBg="1"/>
      <p:bldP spid="5" grpId="0"/>
      <p:bldP spid="6" grpId="0" bldLvl="0" animBg="1"/>
      <p:bldP spid="7" grpId="0" bldLvl="0" animBg="1"/>
      <p:bldP spid="10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3" name="Text Placeholder 3"/>
          <p:cNvSpPr txBox="1"/>
          <p:nvPr/>
        </p:nvSpPr>
        <p:spPr>
          <a:xfrm>
            <a:off x="572135" y="2926080"/>
            <a:ext cx="1564640" cy="822325"/>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在“自定义用户界面”对话框中选择“传输”选项卡</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单击“创建新的自定义文件”按钮。</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 Placeholder 3"/>
          <p:cNvSpPr txBox="1"/>
          <p:nvPr/>
        </p:nvSpPr>
        <p:spPr>
          <a:xfrm>
            <a:off x="4660474" y="1196615"/>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在“主CUI中的自定义”下拉列表框中选择“另存为”选项，系统弹出“另存为”对话框。</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 Placeholder 3"/>
          <p:cNvSpPr txBox="1"/>
          <p:nvPr/>
        </p:nvSpPr>
        <p:spPr>
          <a:xfrm>
            <a:off x="6004376" y="3505575"/>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指定保存新自定义文件的位置，并在“文件名”文本框中输入名称</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并点击保存</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 Placeholder 4"/>
          <p:cNvSpPr txBox="1"/>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01</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5" name="Text Placeholder 4"/>
          <p:cNvSpPr txBox="1"/>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02</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7" name="Text Placeholder 4"/>
          <p:cNvSpPr txBox="1"/>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04</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p:nvPr/>
        </p:nvSpPr>
        <p:spPr>
          <a:xfrm>
            <a:off x="7407388" y="2103606"/>
            <a:ext cx="765012" cy="306559"/>
          </a:xfrm>
          <a:prstGeom prst="rect">
            <a:avLst/>
          </a:prstGeom>
        </p:spPr>
        <p:txBody>
          <a:bodyPr vert="horz" lIns="0" tIns="0" rIns="0" bIns="0" rtlCol="0" anchor="ctr">
            <a:normAutofit fontScale="700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创建自定义界面文件</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649"/>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149"/>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649"/>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childTnLst>
                          </p:cTn>
                        </p:par>
                        <p:par>
                          <p:cTn id="39" fill="hold">
                            <p:stCondLst>
                              <p:cond delay="3149"/>
                            </p:stCondLst>
                            <p:childTnLst>
                              <p:par>
                                <p:cTn id="40" presetID="10"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par>
                          <p:cTn id="43" fill="hold">
                            <p:stCondLst>
                              <p:cond delay="3649"/>
                            </p:stCondLst>
                            <p:childTnLst>
                              <p:par>
                                <p:cTn id="44" presetID="22" presetClass="entr" presetSubtype="4"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down)">
                                      <p:cBhvr>
                                        <p:cTn id="46" dur="500"/>
                                        <p:tgtEl>
                                          <p:spTgt spid="6"/>
                                        </p:tgtEl>
                                      </p:cBhvr>
                                    </p:animEffect>
                                  </p:childTnLst>
                                </p:cTn>
                              </p:par>
                            </p:childTnLst>
                          </p:cTn>
                        </p:par>
                        <p:par>
                          <p:cTn id="47" fill="hold">
                            <p:stCondLst>
                              <p:cond delay="4149"/>
                            </p:stCondLst>
                            <p:childTnLst>
                              <p:par>
                                <p:cTn id="48" presetID="53" presetClass="entr" presetSubtype="16"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Effect transition="in" filter="fade">
                                      <p:cBhvr>
                                        <p:cTn id="57" dur="500"/>
                                        <p:tgtEl>
                                          <p:spTgt spid="25"/>
                                        </p:tgtEl>
                                      </p:cBhvr>
                                    </p:animEffect>
                                  </p:childTnLst>
                                </p:cTn>
                              </p:par>
                            </p:childTnLst>
                          </p:cTn>
                        </p:par>
                        <p:par>
                          <p:cTn id="58" fill="hold">
                            <p:stCondLst>
                              <p:cond delay="4649"/>
                            </p:stCondLst>
                            <p:childTnLst>
                              <p:par>
                                <p:cTn id="59" presetID="18" presetClass="entr" presetSubtype="12"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strips(downLeft)">
                                      <p:cBhvr>
                                        <p:cTn id="61" dur="500"/>
                                        <p:tgtEl>
                                          <p:spTgt spid="18"/>
                                        </p:tgtEl>
                                      </p:cBhvr>
                                    </p:animEffect>
                                  </p:childTnLst>
                                </p:cTn>
                              </p:par>
                            </p:childTnLst>
                          </p:cTn>
                        </p:par>
                        <p:par>
                          <p:cTn id="62" fill="hold">
                            <p:stCondLst>
                              <p:cond delay="5149"/>
                            </p:stCondLst>
                            <p:childTnLst>
                              <p:par>
                                <p:cTn id="63" presetID="10"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childTnLst>
                                </p:cTn>
                              </p:par>
                            </p:childTnLst>
                          </p:cTn>
                        </p:par>
                        <p:par>
                          <p:cTn id="66" fill="hold">
                            <p:stCondLst>
                              <p:cond delay="5649"/>
                            </p:stCondLst>
                            <p:childTnLst>
                              <p:par>
                                <p:cTn id="67" presetID="22" presetClass="entr" presetSubtype="4"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wipe(down)">
                                      <p:cBhvr>
                                        <p:cTn id="69" dur="500"/>
                                        <p:tgtEl>
                                          <p:spTgt spid="7"/>
                                        </p:tgtEl>
                                      </p:cBhvr>
                                    </p:animEffect>
                                  </p:childTnLst>
                                </p:cTn>
                              </p:par>
                            </p:childTnLst>
                          </p:cTn>
                        </p:par>
                        <p:par>
                          <p:cTn id="70" fill="hold">
                            <p:stCondLst>
                              <p:cond delay="6149"/>
                            </p:stCondLst>
                            <p:childTnLst>
                              <p:par>
                                <p:cTn id="71" presetID="53" presetClass="entr" presetSubtype="16" fill="hold" grpId="0" nodeType="afterEffect">
                                  <p:stCondLst>
                                    <p:cond delay="0"/>
                                  </p:stCondLst>
                                  <p:childTnLst>
                                    <p:set>
                                      <p:cBhvr>
                                        <p:cTn id="72" dur="1" fill="hold">
                                          <p:stCondLst>
                                            <p:cond delay="0"/>
                                          </p:stCondLst>
                                        </p:cTn>
                                        <p:tgtEl>
                                          <p:spTgt spid="11"/>
                                        </p:tgtEl>
                                        <p:attrNameLst>
                                          <p:attrName>style.visibility</p:attrName>
                                        </p:attrNameLst>
                                      </p:cBhvr>
                                      <p:to>
                                        <p:strVal val="visible"/>
                                      </p:to>
                                    </p:set>
                                    <p:anim calcmode="lin" valueType="num">
                                      <p:cBhvr>
                                        <p:cTn id="73" dur="500" fill="hold"/>
                                        <p:tgtEl>
                                          <p:spTgt spid="11"/>
                                        </p:tgtEl>
                                        <p:attrNameLst>
                                          <p:attrName>ppt_w</p:attrName>
                                        </p:attrNameLst>
                                      </p:cBhvr>
                                      <p:tavLst>
                                        <p:tav tm="0">
                                          <p:val>
                                            <p:fltVal val="0"/>
                                          </p:val>
                                        </p:tav>
                                        <p:tav tm="100000">
                                          <p:val>
                                            <p:strVal val="#ppt_w"/>
                                          </p:val>
                                        </p:tav>
                                      </p:tavLst>
                                    </p:anim>
                                    <p:anim calcmode="lin" valueType="num">
                                      <p:cBhvr>
                                        <p:cTn id="74" dur="500" fill="hold"/>
                                        <p:tgtEl>
                                          <p:spTgt spid="11"/>
                                        </p:tgtEl>
                                        <p:attrNameLst>
                                          <p:attrName>ppt_h</p:attrName>
                                        </p:attrNameLst>
                                      </p:cBhvr>
                                      <p:tavLst>
                                        <p:tav tm="0">
                                          <p:val>
                                            <p:fltVal val="0"/>
                                          </p:val>
                                        </p:tav>
                                        <p:tav tm="100000">
                                          <p:val>
                                            <p:strVal val="#ppt_h"/>
                                          </p:val>
                                        </p:tav>
                                      </p:tavLst>
                                    </p:anim>
                                    <p:animEffect transition="in" filter="fade">
                                      <p:cBhvr>
                                        <p:cTn id="75" dur="500"/>
                                        <p:tgtEl>
                                          <p:spTgt spid="11"/>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p:cTn id="78" dur="500" fill="hold"/>
                                        <p:tgtEl>
                                          <p:spTgt spid="26"/>
                                        </p:tgtEl>
                                        <p:attrNameLst>
                                          <p:attrName>ppt_w</p:attrName>
                                        </p:attrNameLst>
                                      </p:cBhvr>
                                      <p:tavLst>
                                        <p:tav tm="0">
                                          <p:val>
                                            <p:fltVal val="0"/>
                                          </p:val>
                                        </p:tav>
                                        <p:tav tm="100000">
                                          <p:val>
                                            <p:strVal val="#ppt_w"/>
                                          </p:val>
                                        </p:tav>
                                      </p:tavLst>
                                    </p:anim>
                                    <p:anim calcmode="lin" valueType="num">
                                      <p:cBhvr>
                                        <p:cTn id="79" dur="500" fill="hold"/>
                                        <p:tgtEl>
                                          <p:spTgt spid="26"/>
                                        </p:tgtEl>
                                        <p:attrNameLst>
                                          <p:attrName>ppt_h</p:attrName>
                                        </p:attrNameLst>
                                      </p:cBhvr>
                                      <p:tavLst>
                                        <p:tav tm="0">
                                          <p:val>
                                            <p:fltVal val="0"/>
                                          </p:val>
                                        </p:tav>
                                        <p:tav tm="100000">
                                          <p:val>
                                            <p:strVal val="#ppt_h"/>
                                          </p:val>
                                        </p:tav>
                                      </p:tavLst>
                                    </p:anim>
                                    <p:animEffect transition="in" filter="fade">
                                      <p:cBhvr>
                                        <p:cTn id="80" dur="500"/>
                                        <p:tgtEl>
                                          <p:spTgt spid="26"/>
                                        </p:tgtEl>
                                      </p:cBhvr>
                                    </p:animEffect>
                                  </p:childTnLst>
                                </p:cTn>
                              </p:par>
                            </p:childTnLst>
                          </p:cTn>
                        </p:par>
                        <p:par>
                          <p:cTn id="81" fill="hold">
                            <p:stCondLst>
                              <p:cond delay="6649"/>
                            </p:stCondLst>
                            <p:childTnLst>
                              <p:par>
                                <p:cTn id="82" presetID="18" presetClass="entr" presetSubtype="6" fill="hold" grpId="0"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strips(downRight)">
                                      <p:cBhvr>
                                        <p:cTn id="84" dur="500"/>
                                        <p:tgtEl>
                                          <p:spTgt spid="20"/>
                                        </p:tgtEl>
                                      </p:cBhvr>
                                    </p:animEffect>
                                  </p:childTnLst>
                                </p:cTn>
                              </p:par>
                            </p:childTnLst>
                          </p:cTn>
                        </p:par>
                        <p:par>
                          <p:cTn id="85" fill="hold">
                            <p:stCondLst>
                              <p:cond delay="7149"/>
                            </p:stCondLst>
                            <p:childTnLst>
                              <p:par>
                                <p:cTn id="86" presetID="10" presetClass="entr" presetSubtype="0" fill="hold" grpId="0" nodeType="after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fade">
                                      <p:cBhvr>
                                        <p:cTn id="88" dur="500"/>
                                        <p:tgtEl>
                                          <p:spTgt spid="16"/>
                                        </p:tgtEl>
                                      </p:cBhvr>
                                    </p:animEffect>
                                  </p:childTnLst>
                                </p:cTn>
                              </p:par>
                            </p:childTnLst>
                          </p:cTn>
                        </p:par>
                        <p:par>
                          <p:cTn id="89" fill="hold">
                            <p:stCondLst>
                              <p:cond delay="7649"/>
                            </p:stCondLst>
                            <p:childTnLst>
                              <p:par>
                                <p:cTn id="90" presetID="22" presetClass="entr" presetSubtype="1" fill="hold" grpId="0" nodeType="after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wipe(up)">
                                      <p:cBhvr>
                                        <p:cTn id="92" dur="500"/>
                                        <p:tgtEl>
                                          <p:spTgt spid="8"/>
                                        </p:tgtEl>
                                      </p:cBhvr>
                                    </p:animEffect>
                                  </p:childTnLst>
                                </p:cTn>
                              </p:par>
                            </p:childTnLst>
                          </p:cTn>
                        </p:par>
                        <p:par>
                          <p:cTn id="93" fill="hold">
                            <p:stCondLst>
                              <p:cond delay="8149"/>
                            </p:stCondLst>
                            <p:childTnLst>
                              <p:par>
                                <p:cTn id="94" presetID="53" presetClass="entr" presetSubtype="16" fill="hold" grpId="0" nodeType="afterEffect">
                                  <p:stCondLst>
                                    <p:cond delay="0"/>
                                  </p:stCondLst>
                                  <p:childTnLst>
                                    <p:set>
                                      <p:cBhvr>
                                        <p:cTn id="95" dur="1" fill="hold">
                                          <p:stCondLst>
                                            <p:cond delay="0"/>
                                          </p:stCondLst>
                                        </p:cTn>
                                        <p:tgtEl>
                                          <p:spTgt spid="12"/>
                                        </p:tgtEl>
                                        <p:attrNameLst>
                                          <p:attrName>style.visibility</p:attrName>
                                        </p:attrNameLst>
                                      </p:cBhvr>
                                      <p:to>
                                        <p:strVal val="visible"/>
                                      </p:to>
                                    </p:set>
                                    <p:anim calcmode="lin" valueType="num">
                                      <p:cBhvr>
                                        <p:cTn id="96" dur="500" fill="hold"/>
                                        <p:tgtEl>
                                          <p:spTgt spid="12"/>
                                        </p:tgtEl>
                                        <p:attrNameLst>
                                          <p:attrName>ppt_w</p:attrName>
                                        </p:attrNameLst>
                                      </p:cBhvr>
                                      <p:tavLst>
                                        <p:tav tm="0">
                                          <p:val>
                                            <p:fltVal val="0"/>
                                          </p:val>
                                        </p:tav>
                                        <p:tav tm="100000">
                                          <p:val>
                                            <p:strVal val="#ppt_w"/>
                                          </p:val>
                                        </p:tav>
                                      </p:tavLst>
                                    </p:anim>
                                    <p:anim calcmode="lin" valueType="num">
                                      <p:cBhvr>
                                        <p:cTn id="97" dur="500" fill="hold"/>
                                        <p:tgtEl>
                                          <p:spTgt spid="12"/>
                                        </p:tgtEl>
                                        <p:attrNameLst>
                                          <p:attrName>ppt_h</p:attrName>
                                        </p:attrNameLst>
                                      </p:cBhvr>
                                      <p:tavLst>
                                        <p:tav tm="0">
                                          <p:val>
                                            <p:fltVal val="0"/>
                                          </p:val>
                                        </p:tav>
                                        <p:tav tm="100000">
                                          <p:val>
                                            <p:strVal val="#ppt_h"/>
                                          </p:val>
                                        </p:tav>
                                      </p:tavLst>
                                    </p:anim>
                                    <p:animEffect transition="in" filter="fade">
                                      <p:cBhvr>
                                        <p:cTn id="98" dur="500"/>
                                        <p:tgtEl>
                                          <p:spTgt spid="12"/>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 calcmode="lin" valueType="num">
                                      <p:cBhvr>
                                        <p:cTn id="101" dur="500" fill="hold"/>
                                        <p:tgtEl>
                                          <p:spTgt spid="27"/>
                                        </p:tgtEl>
                                        <p:attrNameLst>
                                          <p:attrName>ppt_w</p:attrName>
                                        </p:attrNameLst>
                                      </p:cBhvr>
                                      <p:tavLst>
                                        <p:tav tm="0">
                                          <p:val>
                                            <p:fltVal val="0"/>
                                          </p:val>
                                        </p:tav>
                                        <p:tav tm="100000">
                                          <p:val>
                                            <p:strVal val="#ppt_w"/>
                                          </p:val>
                                        </p:tav>
                                      </p:tavLst>
                                    </p:anim>
                                    <p:anim calcmode="lin" valueType="num">
                                      <p:cBhvr>
                                        <p:cTn id="102" dur="500" fill="hold"/>
                                        <p:tgtEl>
                                          <p:spTgt spid="27"/>
                                        </p:tgtEl>
                                        <p:attrNameLst>
                                          <p:attrName>ppt_h</p:attrName>
                                        </p:attrNameLst>
                                      </p:cBhvr>
                                      <p:tavLst>
                                        <p:tav tm="0">
                                          <p:val>
                                            <p:fltVal val="0"/>
                                          </p:val>
                                        </p:tav>
                                        <p:tav tm="100000">
                                          <p:val>
                                            <p:strVal val="#ppt_h"/>
                                          </p:val>
                                        </p:tav>
                                      </p:tavLst>
                                    </p:anim>
                                    <p:animEffect transition="in" filter="fade">
                                      <p:cBhvr>
                                        <p:cTn id="103" dur="500"/>
                                        <p:tgtEl>
                                          <p:spTgt spid="27"/>
                                        </p:tgtEl>
                                      </p:cBhvr>
                                    </p:animEffect>
                                  </p:childTnLst>
                                </p:cTn>
                              </p:par>
                            </p:childTnLst>
                          </p:cTn>
                        </p:par>
                        <p:par>
                          <p:cTn id="104" fill="hold">
                            <p:stCondLst>
                              <p:cond delay="8649"/>
                            </p:stCondLst>
                            <p:childTnLst>
                              <p:par>
                                <p:cTn id="105" presetID="18" presetClass="entr" presetSubtype="6" fill="hold" grpId="0" nodeType="after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strips(downRight)">
                                      <p:cBhvr>
                                        <p:cTn id="107" dur="500"/>
                                        <p:tgtEl>
                                          <p:spTgt spid="22"/>
                                        </p:tgtEl>
                                      </p:cBhvr>
                                    </p:animEffect>
                                  </p:childTnLst>
                                </p:cTn>
                              </p:par>
                            </p:childTnLst>
                          </p:cTn>
                        </p:par>
                        <p:par>
                          <p:cTn id="108" fill="hold">
                            <p:stCondLst>
                              <p:cond delay="9149"/>
                            </p:stCondLst>
                            <p:childTnLst>
                              <p:par>
                                <p:cTn id="109" presetID="1" presetClass="entr" presetSubtype="0" fill="hold" grpId="0" nodeType="afterEffect">
                                  <p:stCondLst>
                                    <p:cond delay="0"/>
                                  </p:stCondLst>
                                  <p:childTnLst>
                                    <p:set>
                                      <p:cBhvr>
                                        <p:cTn id="110" dur="1" fill="hold">
                                          <p:stCondLst>
                                            <p:cond delay="0"/>
                                          </p:stCondLst>
                                        </p:cTn>
                                        <p:tgtEl>
                                          <p:spTgt spid="28"/>
                                        </p:tgtEl>
                                        <p:attrNameLst>
                                          <p:attrName>style.visibility</p:attrName>
                                        </p:attrNameLst>
                                      </p:cBhvr>
                                      <p:to>
                                        <p:strVal val="visible"/>
                                      </p:to>
                                    </p:set>
                                  </p:childTnLst>
                                </p:cTn>
                              </p:par>
                              <p:par>
                                <p:cTn id="111" presetID="27" presetClass="emph" presetSubtype="0" fill="remove" grpId="1" nodeType="withEffect">
                                  <p:stCondLst>
                                    <p:cond delay="0"/>
                                  </p:stCondLst>
                                  <p:childTnLst>
                                    <p:animClr clrSpc="rgb" dir="cw">
                                      <p:cBhvr override="childStyle">
                                        <p:cTn id="112" dur="250" autoRev="1" fill="remove"/>
                                        <p:tgtEl>
                                          <p:spTgt spid="28"/>
                                        </p:tgtEl>
                                        <p:attrNameLst>
                                          <p:attrName>style.color</p:attrName>
                                        </p:attrNameLst>
                                      </p:cBhvr>
                                      <p:to>
                                        <a:schemeClr val="bg1"/>
                                      </p:to>
                                    </p:animClr>
                                    <p:animClr clrSpc="rgb" dir="cw">
                                      <p:cBhvr>
                                        <p:cTn id="113" dur="250" autoRev="1" fill="remove"/>
                                        <p:tgtEl>
                                          <p:spTgt spid="28"/>
                                        </p:tgtEl>
                                        <p:attrNameLst>
                                          <p:attrName>fillcolor</p:attrName>
                                        </p:attrNameLst>
                                      </p:cBhvr>
                                      <p:to>
                                        <a:schemeClr val="bg1"/>
                                      </p:to>
                                    </p:animClr>
                                    <p:set>
                                      <p:cBhvr>
                                        <p:cTn id="114" dur="250" autoRev="1" fill="remove"/>
                                        <p:tgtEl>
                                          <p:spTgt spid="28"/>
                                        </p:tgtEl>
                                        <p:attrNameLst>
                                          <p:attrName>fill.type</p:attrName>
                                        </p:attrNameLst>
                                      </p:cBhvr>
                                      <p:to>
                                        <p:strVal val="solid"/>
                                      </p:to>
                                    </p:set>
                                    <p:set>
                                      <p:cBhvr>
                                        <p:cTn id="115" dur="250" autoRev="1" fill="remove"/>
                                        <p:tgtEl>
                                          <p:spTgt spid="28"/>
                                        </p:tgtEl>
                                        <p:attrNameLst>
                                          <p:attrName>fill.on</p:attrName>
                                        </p:attrNameLst>
                                      </p:cBhvr>
                                      <p:to>
                                        <p:strVal val="true"/>
                                      </p:to>
                                    </p:set>
                                  </p:childTnLst>
                                </p:cTn>
                              </p:par>
                            </p:childTnLst>
                          </p:cTn>
                        </p:par>
                        <p:par>
                          <p:cTn id="116" fill="hold">
                            <p:stCondLst>
                              <p:cond delay="9149"/>
                            </p:stCondLst>
                            <p:childTnLst>
                              <p:par>
                                <p:cTn id="117" presetID="10" presetClass="entr" presetSubtype="0" fill="hold" grpId="0" nodeType="after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fade">
                                      <p:cBhvr>
                                        <p:cTn id="119" dur="500"/>
                                        <p:tgtEl>
                                          <p:spTgt spid="29"/>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fade">
                                      <p:cBhvr>
                                        <p:cTn id="1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uild="p"/>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8" grpId="0"/>
      <p:bldP spid="20" grpId="0"/>
      <p:bldP spid="22" grpId="0"/>
      <p:bldP spid="24" grpId="0"/>
      <p:bldP spid="25" grpId="0"/>
      <p:bldP spid="26" grpId="0"/>
      <p:bldP spid="27" grpId="0"/>
      <p:bldP spid="28" grpId="0" bldLvl="0" animBg="1"/>
      <p:bldP spid="28" grpId="1" bldLvl="0" animBg="1"/>
      <p:bldP spid="29" grpId="0" bldLvl="0" animBg="1"/>
      <p:bldP spid="30" grpId="0"/>
      <p:bldP spid="3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3114597" y="772815"/>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000" b="1" dirty="0">
                <a:latin typeface="微软雅黑" panose="020B0503020204020204" pitchFamily="34" charset="-122"/>
                <a:ea typeface="微软雅黑" panose="020B0503020204020204" pitchFamily="34" charset="-122"/>
              </a:rPr>
              <a:t>创建工具栏</a:t>
            </a:r>
            <a:endParaRPr lang="zh-CN" altLang="en-US" sz="2000" b="1" dirty="0">
              <a:latin typeface="微软雅黑" panose="020B0503020204020204" pitchFamily="34" charset="-122"/>
              <a:ea typeface="微软雅黑" panose="020B0503020204020204" pitchFamily="34" charset="-122"/>
            </a:endParaRPr>
          </a:p>
        </p:txBody>
      </p:sp>
      <p:sp>
        <p:nvSpPr>
          <p:cNvPr id="27" name="圆角矩形 26"/>
          <p:cNvSpPr/>
          <p:nvPr/>
        </p:nvSpPr>
        <p:spPr>
          <a:xfrm>
            <a:off x="827405" y="1535430"/>
            <a:ext cx="3709670" cy="299148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TextBox 38"/>
          <p:cNvSpPr txBox="1"/>
          <p:nvPr/>
        </p:nvSpPr>
        <p:spPr>
          <a:xfrm>
            <a:off x="1174115" y="1647190"/>
            <a:ext cx="3049905" cy="2656840"/>
          </a:xfrm>
          <a:prstGeom prst="rect">
            <a:avLst/>
          </a:prstGeom>
          <a:noFill/>
        </p:spPr>
        <p:txBody>
          <a:bodyPr wrap="square" lIns="0" tIns="0" rIns="0" bIns="0" rtlCol="0">
            <a:spAutoFit/>
          </a:bodyPr>
          <a:p>
            <a:pPr algn="just">
              <a:lnSpc>
                <a:spcPct val="120000"/>
              </a:lnSpc>
            </a:pPr>
            <a:r>
              <a:rPr dirty="0">
                <a:solidFill>
                  <a:schemeClr val="tx1">
                    <a:lumMod val="75000"/>
                    <a:lumOff val="25000"/>
                  </a:schemeClr>
                </a:solidFill>
                <a:latin typeface="微软雅黑" panose="020B0503020204020204" pitchFamily="34" charset="-122"/>
                <a:ea typeface="微软雅黑" panose="020B0503020204020204" pitchFamily="34" charset="-122"/>
              </a:rPr>
              <a:t>1. 选择“自定义用户界面”对话框中的“自定义”选项卡的“自定义设置位置”窗格中，在“工具栏”上右击</a:t>
            </a:r>
            <a:r>
              <a:rPr lang="zh-CN" dirty="0">
                <a:solidFill>
                  <a:schemeClr val="tx1">
                    <a:lumMod val="75000"/>
                    <a:lumOff val="25000"/>
                  </a:schemeClr>
                </a:solidFill>
                <a:latin typeface="微软雅黑" panose="020B0503020204020204" pitchFamily="34" charset="-122"/>
                <a:ea typeface="微软雅黑" panose="020B0503020204020204" pitchFamily="34" charset="-122"/>
              </a:rPr>
              <a:t>。</a:t>
            </a:r>
            <a:endParaRPr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20000"/>
              </a:lnSpc>
            </a:pPr>
            <a:r>
              <a:rPr dirty="0">
                <a:solidFill>
                  <a:schemeClr val="tx1">
                    <a:lumMod val="75000"/>
                    <a:lumOff val="25000"/>
                  </a:schemeClr>
                </a:solidFill>
                <a:latin typeface="微软雅黑" panose="020B0503020204020204" pitchFamily="34" charset="-122"/>
                <a:ea typeface="微软雅黑" panose="020B0503020204020204" pitchFamily="34" charset="-122"/>
              </a:rPr>
              <a:t>2. 选择“新建工具栏”命令，“工具栏”树的底部将会出现一个新工具栏(名为“工具栏1”)</a:t>
            </a:r>
            <a:r>
              <a:rPr lang="zh-CN"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93"/>
          <p:cNvSpPr/>
          <p:nvPr/>
        </p:nvSpPr>
        <p:spPr>
          <a:xfrm>
            <a:off x="789737" y="149061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3"/>
          <p:cNvSpPr/>
          <p:nvPr/>
        </p:nvSpPr>
        <p:spPr>
          <a:xfrm rot="10800000">
            <a:off x="4272831" y="430383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9" name="图片 89" descr="QQ截图2018052817080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6452235" y="3328670"/>
            <a:ext cx="2122170" cy="1701800"/>
          </a:xfrm>
          <a:prstGeom prst="rect">
            <a:avLst/>
          </a:prstGeom>
          <a:noFill/>
          <a:ln>
            <a:solidFill>
              <a:schemeClr val="accent1"/>
            </a:solidFill>
          </a:ln>
        </p:spPr>
      </p:pic>
      <p:pic>
        <p:nvPicPr>
          <p:cNvPr id="90" name="图片 90" descr="无标题"/>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5027295" y="1309370"/>
            <a:ext cx="1861820" cy="1956435"/>
          </a:xfrm>
          <a:prstGeom prst="rect">
            <a:avLst/>
          </a:prstGeom>
          <a:noFill/>
          <a:ln>
            <a:solidFill>
              <a:schemeClr val="accent1"/>
            </a:solid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149"/>
                            </p:stCondLst>
                            <p:childTnLst>
                              <p:par>
                                <p:cTn id="17" presetID="53" presetClass="entr" presetSubtype="528"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anim calcmode="lin" valueType="num">
                                      <p:cBhvr>
                                        <p:cTn id="22" dur="500" fill="hold"/>
                                        <p:tgtEl>
                                          <p:spTgt spid="40"/>
                                        </p:tgtEl>
                                        <p:attrNameLst>
                                          <p:attrName>ppt_x</p:attrName>
                                        </p:attrNameLst>
                                      </p:cBhvr>
                                      <p:tavLst>
                                        <p:tav tm="0">
                                          <p:val>
                                            <p:fltVal val="0.5"/>
                                          </p:val>
                                        </p:tav>
                                        <p:tav tm="100000">
                                          <p:val>
                                            <p:strVal val="#ppt_x"/>
                                          </p:val>
                                        </p:tav>
                                      </p:tavLst>
                                    </p:anim>
                                    <p:anim calcmode="lin" valueType="num">
                                      <p:cBhvr>
                                        <p:cTn id="23" dur="500" fill="hold"/>
                                        <p:tgtEl>
                                          <p:spTgt spid="40"/>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anim calcmode="lin" valueType="num">
                                      <p:cBhvr>
                                        <p:cTn id="29" dur="500" fill="hold"/>
                                        <p:tgtEl>
                                          <p:spTgt spid="10"/>
                                        </p:tgtEl>
                                        <p:attrNameLst>
                                          <p:attrName>ppt_x</p:attrName>
                                        </p:attrNameLst>
                                      </p:cBhvr>
                                      <p:tavLst>
                                        <p:tav tm="0">
                                          <p:val>
                                            <p:fltVal val="0.5"/>
                                          </p:val>
                                        </p:tav>
                                        <p:tav tm="100000">
                                          <p:val>
                                            <p:strVal val="#ppt_x"/>
                                          </p:val>
                                        </p:tav>
                                      </p:tavLst>
                                    </p:anim>
                                    <p:anim calcmode="lin" valueType="num">
                                      <p:cBhvr>
                                        <p:cTn id="30" dur="500" fill="hold"/>
                                        <p:tgtEl>
                                          <p:spTgt spid="10"/>
                                        </p:tgtEl>
                                        <p:attrNameLst>
                                          <p:attrName>ppt_y</p:attrName>
                                        </p:attrNameLst>
                                      </p:cBhvr>
                                      <p:tavLst>
                                        <p:tav tm="0">
                                          <p:val>
                                            <p:fltVal val="0.5"/>
                                          </p:val>
                                        </p:tav>
                                        <p:tav tm="100000">
                                          <p:val>
                                            <p:strVal val="#ppt_y"/>
                                          </p:val>
                                        </p:tav>
                                      </p:tavLst>
                                    </p:anim>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up)">
                                      <p:cBhvr>
                                        <p:cTn id="34" dur="500"/>
                                        <p:tgtEl>
                                          <p:spTgt spid="27"/>
                                        </p:tgtEl>
                                      </p:cBhvr>
                                    </p:animEffect>
                                  </p:childTnLst>
                                </p:cTn>
                              </p:par>
                            </p:childTnLst>
                          </p:cTn>
                        </p:par>
                        <p:par>
                          <p:cTn id="35" fill="hold">
                            <p:stCondLst>
                              <p:cond delay="2149"/>
                            </p:stCondLst>
                            <p:childTnLst>
                              <p:par>
                                <p:cTn id="36" presetID="22" presetClass="entr" presetSubtype="1"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up)">
                                      <p:cBhvr>
                                        <p:cTn id="38" dur="500"/>
                                        <p:tgtEl>
                                          <p:spTgt spid="39"/>
                                        </p:tgtEl>
                                      </p:cBhvr>
                                    </p:animEffect>
                                  </p:childTnLst>
                                </p:cTn>
                              </p:par>
                              <p:par>
                                <p:cTn id="39" presetID="2" presetClass="entr" presetSubtype="2" fill="hold" nodeType="withEffect">
                                  <p:stCondLst>
                                    <p:cond delay="0"/>
                                  </p:stCondLst>
                                  <p:childTnLst>
                                    <p:set>
                                      <p:cBhvr>
                                        <p:cTn id="40" dur="1" fill="hold">
                                          <p:stCondLst>
                                            <p:cond delay="0"/>
                                          </p:stCondLst>
                                        </p:cTn>
                                        <p:tgtEl>
                                          <p:spTgt spid="90"/>
                                        </p:tgtEl>
                                        <p:attrNameLst>
                                          <p:attrName>style.visibility</p:attrName>
                                        </p:attrNameLst>
                                      </p:cBhvr>
                                      <p:to>
                                        <p:strVal val="visible"/>
                                      </p:to>
                                    </p:set>
                                    <p:anim calcmode="lin" valueType="num">
                                      <p:cBhvr additive="base">
                                        <p:cTn id="41" dur="500" fill="hold"/>
                                        <p:tgtEl>
                                          <p:spTgt spid="90"/>
                                        </p:tgtEl>
                                        <p:attrNameLst>
                                          <p:attrName>ppt_x</p:attrName>
                                        </p:attrNameLst>
                                      </p:cBhvr>
                                      <p:tavLst>
                                        <p:tav tm="0">
                                          <p:val>
                                            <p:strVal val="1+#ppt_w/2"/>
                                          </p:val>
                                        </p:tav>
                                        <p:tav tm="100000">
                                          <p:val>
                                            <p:strVal val="#ppt_x"/>
                                          </p:val>
                                        </p:tav>
                                      </p:tavLst>
                                    </p:anim>
                                    <p:anim calcmode="lin" valueType="num">
                                      <p:cBhvr additive="base">
                                        <p:cTn id="42" dur="500" fill="hold"/>
                                        <p:tgtEl>
                                          <p:spTgt spid="90"/>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89"/>
                                        </p:tgtEl>
                                        <p:attrNameLst>
                                          <p:attrName>style.visibility</p:attrName>
                                        </p:attrNameLst>
                                      </p:cBhvr>
                                      <p:to>
                                        <p:strVal val="visible"/>
                                      </p:to>
                                    </p:set>
                                    <p:anim calcmode="lin" valueType="num">
                                      <p:cBhvr additive="base">
                                        <p:cTn id="45" dur="500" fill="hold"/>
                                        <p:tgtEl>
                                          <p:spTgt spid="89"/>
                                        </p:tgtEl>
                                        <p:attrNameLst>
                                          <p:attrName>ppt_x</p:attrName>
                                        </p:attrNameLst>
                                      </p:cBhvr>
                                      <p:tavLst>
                                        <p:tav tm="0">
                                          <p:val>
                                            <p:strVal val="1+#ppt_w/2"/>
                                          </p:val>
                                        </p:tav>
                                        <p:tav tm="100000">
                                          <p:val>
                                            <p:strVal val="#ppt_x"/>
                                          </p:val>
                                        </p:tav>
                                      </p:tavLst>
                                    </p:anim>
                                    <p:anim calcmode="lin" valueType="num">
                                      <p:cBhvr additive="base">
                                        <p:cTn id="46" dur="500" fill="hold"/>
                                        <p:tgtEl>
                                          <p:spTgt spid="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27" grpId="0" bldLvl="0" animBg="1"/>
      <p:bldP spid="39" grpId="0"/>
      <p:bldP spid="40" grpId="0" bldLvl="0" animBg="1"/>
      <p:bldP spid="10"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3114597" y="772815"/>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000" b="1" dirty="0">
                <a:latin typeface="微软雅黑" panose="020B0503020204020204" pitchFamily="34" charset="-122"/>
                <a:ea typeface="微软雅黑" panose="020B0503020204020204" pitchFamily="34" charset="-122"/>
              </a:rPr>
              <a:t>创建工具栏</a:t>
            </a:r>
            <a:endParaRPr lang="zh-CN" altLang="en-US" sz="2000" b="1" dirty="0">
              <a:latin typeface="微软雅黑" panose="020B0503020204020204" pitchFamily="34" charset="-122"/>
              <a:ea typeface="微软雅黑" panose="020B0503020204020204" pitchFamily="34" charset="-122"/>
            </a:endParaRPr>
          </a:p>
        </p:txBody>
      </p:sp>
      <p:sp>
        <p:nvSpPr>
          <p:cNvPr id="27" name="圆角矩形 26"/>
          <p:cNvSpPr/>
          <p:nvPr/>
        </p:nvSpPr>
        <p:spPr>
          <a:xfrm>
            <a:off x="612140" y="1320165"/>
            <a:ext cx="3709670" cy="3322320"/>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TextBox 38"/>
          <p:cNvSpPr txBox="1"/>
          <p:nvPr/>
        </p:nvSpPr>
        <p:spPr>
          <a:xfrm>
            <a:off x="805180" y="1431925"/>
            <a:ext cx="3251835" cy="3100705"/>
          </a:xfrm>
          <a:prstGeom prst="rect">
            <a:avLst/>
          </a:prstGeom>
          <a:noFill/>
        </p:spPr>
        <p:txBody>
          <a:bodyPr wrap="square" lIns="0" tIns="0" rIns="0" bIns="0" rtlCol="0">
            <a:spAutoFit/>
          </a:bodyPr>
          <a:p>
            <a:pPr algn="just">
              <a:lnSpc>
                <a:spcPct val="120000"/>
              </a:lnSpc>
            </a:pPr>
            <a:r>
              <a:rPr sz="1400" dirty="0">
                <a:solidFill>
                  <a:schemeClr val="tx1">
                    <a:lumMod val="75000"/>
                    <a:lumOff val="25000"/>
                  </a:schemeClr>
                </a:solidFill>
                <a:latin typeface="微软雅黑" panose="020B0503020204020204" pitchFamily="34" charset="-122"/>
                <a:ea typeface="微软雅黑" panose="020B0503020204020204" pitchFamily="34" charset="-122"/>
              </a:rPr>
              <a:t>3. 执行以下操作之一。</a:t>
            </a:r>
            <a:endParaRPr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20000"/>
              </a:lnSpc>
            </a:pPr>
            <a:r>
              <a:rPr sz="1400" dirty="0">
                <a:solidFill>
                  <a:schemeClr val="tx1">
                    <a:lumMod val="75000"/>
                    <a:lumOff val="25000"/>
                  </a:schemeClr>
                </a:solidFill>
                <a:latin typeface="微软雅黑" panose="020B0503020204020204" pitchFamily="34" charset="-122"/>
                <a:ea typeface="微软雅黑" panose="020B0503020204020204" pitchFamily="34" charset="-122"/>
              </a:rPr>
              <a:t>（1）输入新名称，覆盖“工具栏1”文字。 </a:t>
            </a:r>
            <a:endParaRPr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20000"/>
              </a:lnSpc>
            </a:pPr>
            <a:r>
              <a:rPr sz="1400" dirty="0">
                <a:solidFill>
                  <a:schemeClr val="tx1">
                    <a:lumMod val="75000"/>
                    <a:lumOff val="25000"/>
                  </a:schemeClr>
                </a:solidFill>
                <a:latin typeface="微软雅黑" panose="020B0503020204020204" pitchFamily="34" charset="-122"/>
                <a:ea typeface="微软雅黑" panose="020B0503020204020204" pitchFamily="34" charset="-122"/>
              </a:rPr>
              <a:t>（2）在“工具栏1”上右击在弹出的快捷菜单中选择“重命名”命令，输入新的工具栏名称。 </a:t>
            </a:r>
            <a:endParaRPr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20000"/>
              </a:lnSpc>
            </a:pPr>
            <a:r>
              <a:rPr sz="1400" dirty="0">
                <a:solidFill>
                  <a:schemeClr val="tx1">
                    <a:lumMod val="75000"/>
                    <a:lumOff val="25000"/>
                  </a:schemeClr>
                </a:solidFill>
                <a:latin typeface="微软雅黑" panose="020B0503020204020204" pitchFamily="34" charset="-122"/>
                <a:ea typeface="微软雅黑" panose="020B0503020204020204" pitchFamily="34" charset="-122"/>
              </a:rPr>
              <a:t>（3）单击“工具栏1”，然后再次单击该工具栏名称，可在位编辑其名称。 </a:t>
            </a:r>
            <a:endParaRPr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20000"/>
              </a:lnSpc>
            </a:pPr>
            <a:r>
              <a:rPr sz="1400" dirty="0">
                <a:solidFill>
                  <a:schemeClr val="tx1">
                    <a:lumMod val="75000"/>
                    <a:lumOff val="25000"/>
                  </a:schemeClr>
                </a:solidFill>
                <a:latin typeface="微软雅黑" panose="020B0503020204020204" pitchFamily="34" charset="-122"/>
                <a:ea typeface="微软雅黑" panose="020B0503020204020204" pitchFamily="34" charset="-122"/>
              </a:rPr>
              <a:t>4. 在树状图中选择该新工具栏，然后更新“特性”窗格</a:t>
            </a:r>
            <a:r>
              <a:rPr 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sz="1400" dirty="0">
                <a:solidFill>
                  <a:schemeClr val="tx1">
                    <a:lumMod val="75000"/>
                    <a:lumOff val="25000"/>
                  </a:schemeClr>
                </a:solidFill>
                <a:latin typeface="微软雅黑" panose="020B0503020204020204" pitchFamily="34" charset="-122"/>
                <a:ea typeface="微软雅黑" panose="020B0503020204020204" pitchFamily="34" charset="-122"/>
              </a:rPr>
              <a:t>5.  在“命令列表”窗格中，将要添加的命令按钮拖到自定义窗格中该工具栏名称下方的位置</a:t>
            </a:r>
            <a:r>
              <a:rPr lang="zh-CN" sz="1400" dirty="0">
                <a:solidFill>
                  <a:schemeClr val="tx1">
                    <a:lumMod val="75000"/>
                    <a:lumOff val="25000"/>
                  </a:schemeClr>
                </a:solidFill>
                <a:latin typeface="微软雅黑" panose="020B0503020204020204" pitchFamily="34" charset="-122"/>
                <a:ea typeface="微软雅黑" panose="020B0503020204020204" pitchFamily="34" charset="-122"/>
              </a:rPr>
              <a:t>。</a:t>
            </a:r>
            <a:r>
              <a:rPr sz="1400" dirty="0">
                <a:solidFill>
                  <a:schemeClr val="tx1">
                    <a:lumMod val="75000"/>
                    <a:lumOff val="25000"/>
                  </a:schemeClr>
                </a:solidFill>
                <a:latin typeface="微软雅黑" panose="020B0503020204020204" pitchFamily="34" charset="-122"/>
                <a:ea typeface="微软雅黑" panose="020B0503020204020204" pitchFamily="34" charset="-122"/>
              </a:rPr>
              <a:t> </a:t>
            </a:r>
            <a:endParaRPr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20000"/>
              </a:lnSpc>
            </a:pPr>
            <a:r>
              <a:rPr sz="1400" dirty="0">
                <a:solidFill>
                  <a:schemeClr val="tx1">
                    <a:lumMod val="75000"/>
                    <a:lumOff val="25000"/>
                  </a:schemeClr>
                </a:solidFill>
                <a:latin typeface="微软雅黑" panose="020B0503020204020204" pitchFamily="34" charset="-122"/>
                <a:ea typeface="微软雅黑" panose="020B0503020204020204" pitchFamily="34" charset="-122"/>
              </a:rPr>
              <a:t>6. 单击“确定”按钮。</a:t>
            </a:r>
            <a:endParaRPr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93"/>
          <p:cNvSpPr/>
          <p:nvPr/>
        </p:nvSpPr>
        <p:spPr>
          <a:xfrm>
            <a:off x="574472" y="127535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3"/>
          <p:cNvSpPr/>
          <p:nvPr/>
        </p:nvSpPr>
        <p:spPr>
          <a:xfrm rot="10800000">
            <a:off x="4056931" y="440416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2" name="对象 -2147482593"/>
          <p:cNvGraphicFramePr>
            <a:graphicFrameLocks noChangeAspect="1"/>
          </p:cNvGraphicFramePr>
          <p:nvPr/>
        </p:nvGraphicFramePr>
        <p:xfrm>
          <a:off x="4936490" y="1563370"/>
          <a:ext cx="1919605" cy="1171575"/>
        </p:xfrm>
        <a:graphic>
          <a:graphicData uri="http://schemas.openxmlformats.org/presentationml/2006/ole">
            <mc:AlternateContent xmlns:mc="http://schemas.openxmlformats.org/markup-compatibility/2006">
              <mc:Choice xmlns:v="urn:schemas-microsoft-com:vml" Requires="v">
                <p:oleObj spid="_x0000_s3076" name="" r:id="rId1" imgW="3117850" imgH="1905000" progId="PBrush">
                  <p:embed/>
                </p:oleObj>
              </mc:Choice>
              <mc:Fallback>
                <p:oleObj name="" r:id="rId1" imgW="3117850" imgH="1905000" progId="PBrush">
                  <p:embed/>
                  <p:pic>
                    <p:nvPicPr>
                      <p:cNvPr id="0" name="图片 3075"/>
                      <p:cNvPicPr/>
                      <p:nvPr/>
                    </p:nvPicPr>
                    <p:blipFill>
                      <a:blip r:embed="rId2"/>
                      <a:stretch>
                        <a:fillRect/>
                      </a:stretch>
                    </p:blipFill>
                    <p:spPr>
                      <a:xfrm>
                        <a:off x="4936490" y="1563370"/>
                        <a:ext cx="1919605" cy="1171575"/>
                      </a:xfrm>
                      <a:prstGeom prst="rect">
                        <a:avLst/>
                      </a:prstGeom>
                      <a:noFill/>
                      <a:ln w="38100">
                        <a:noFill/>
                        <a:miter/>
                      </a:ln>
                    </p:spPr>
                  </p:pic>
                </p:oleObj>
              </mc:Fallback>
            </mc:AlternateContent>
          </a:graphicData>
        </a:graphic>
      </p:graphicFrame>
      <p:graphicFrame>
        <p:nvGraphicFramePr>
          <p:cNvPr id="3" name="对象 -2147482591"/>
          <p:cNvGraphicFramePr>
            <a:graphicFrameLocks noChangeAspect="1"/>
          </p:cNvGraphicFramePr>
          <p:nvPr/>
        </p:nvGraphicFramePr>
        <p:xfrm>
          <a:off x="7252335" y="2296795"/>
          <a:ext cx="1092200" cy="1757680"/>
        </p:xfrm>
        <a:graphic>
          <a:graphicData uri="http://schemas.openxmlformats.org/presentationml/2006/ole">
            <mc:AlternateContent xmlns:mc="http://schemas.openxmlformats.org/markup-compatibility/2006">
              <mc:Choice xmlns:v="urn:schemas-microsoft-com:vml" Requires="v">
                <p:oleObj spid="_x0000_s4" name="" r:id="rId3" imgW="1514475" imgH="2428875" progId="PBrush">
                  <p:embed/>
                </p:oleObj>
              </mc:Choice>
              <mc:Fallback>
                <p:oleObj name="" r:id="rId3" imgW="1514475" imgH="2428875" progId="PBrush">
                  <p:embed/>
                  <p:pic>
                    <p:nvPicPr>
                      <p:cNvPr id="0" name="图片 1"/>
                      <p:cNvPicPr/>
                      <p:nvPr/>
                    </p:nvPicPr>
                    <p:blipFill>
                      <a:blip r:embed="rId4"/>
                      <a:stretch>
                        <a:fillRect/>
                      </a:stretch>
                    </p:blipFill>
                    <p:spPr>
                      <a:xfrm>
                        <a:off x="7252335" y="2296795"/>
                        <a:ext cx="1092200" cy="1757680"/>
                      </a:xfrm>
                      <a:prstGeom prst="rect">
                        <a:avLst/>
                      </a:prstGeom>
                      <a:noFill/>
                      <a:ln w="38100">
                        <a:noFill/>
                        <a:miter/>
                      </a:ln>
                    </p:spPr>
                  </p:pic>
                </p:oleObj>
              </mc:Fallback>
            </mc:AlternateContent>
          </a:graphicData>
        </a:graphic>
      </p:graphicFrame>
      <p:sp>
        <p:nvSpPr>
          <p:cNvPr id="100" name="文本框 99"/>
          <p:cNvSpPr txBox="1"/>
          <p:nvPr/>
        </p:nvSpPr>
        <p:spPr>
          <a:xfrm>
            <a:off x="4850130" y="2734945"/>
            <a:ext cx="2237740" cy="252730"/>
          </a:xfrm>
          <a:prstGeom prst="rect">
            <a:avLst/>
          </a:prstGeom>
          <a:noFill/>
          <a:ln w="9525">
            <a:noFill/>
          </a:ln>
        </p:spPr>
        <p:txBody>
          <a:bodyPr wrap="square">
            <a:spAutoFit/>
          </a:bodyPr>
          <a:p>
            <a:pPr indent="0" algn="ctr"/>
            <a:r>
              <a:rPr lang="zh-CN" sz="1050" b="0">
                <a:ea typeface="黑体" panose="02010609060101010101" charset="-122"/>
              </a:rPr>
              <a:t> 输入特性</a:t>
            </a:r>
            <a:endParaRPr lang="zh-CN" sz="1050" b="0">
              <a:ea typeface="黑体" panose="02010609060101010101" charset="-122"/>
            </a:endParaRPr>
          </a:p>
        </p:txBody>
      </p:sp>
      <p:sp>
        <p:nvSpPr>
          <p:cNvPr id="5" name="文本框 4"/>
          <p:cNvSpPr txBox="1"/>
          <p:nvPr/>
        </p:nvSpPr>
        <p:spPr>
          <a:xfrm>
            <a:off x="6679565" y="4151630"/>
            <a:ext cx="2237740" cy="252730"/>
          </a:xfrm>
          <a:prstGeom prst="rect">
            <a:avLst/>
          </a:prstGeom>
          <a:noFill/>
          <a:ln w="9525">
            <a:noFill/>
          </a:ln>
        </p:spPr>
        <p:txBody>
          <a:bodyPr wrap="square">
            <a:spAutoFit/>
          </a:bodyPr>
          <a:p>
            <a:pPr indent="0" algn="ctr"/>
            <a:r>
              <a:rPr lang="zh-CN" sz="1050" b="0">
                <a:ea typeface="黑体" panose="02010609060101010101" charset="-122"/>
              </a:rPr>
              <a:t> 建立新工具</a:t>
            </a:r>
            <a:endParaRPr lang="zh-CN" sz="1050" b="0">
              <a:ea typeface="黑体" panose="02010609060101010101" charset="-122"/>
            </a:endParaRPr>
          </a:p>
        </p:txBody>
      </p:sp>
      <p:sp>
        <p:nvSpPr>
          <p:cNvPr id="6" name="文本框 5"/>
          <p:cNvSpPr txBox="1"/>
          <p:nvPr/>
        </p:nvSpPr>
        <p:spPr>
          <a:xfrm>
            <a:off x="4850130" y="3451225"/>
            <a:ext cx="1922145" cy="953135"/>
          </a:xfrm>
          <a:prstGeom prst="rect">
            <a:avLst/>
          </a:prstGeom>
          <a:noFill/>
          <a:ln w="28575" cmpd="dbl">
            <a:solidFill>
              <a:srgbClr val="FFC000"/>
            </a:solidFill>
            <a:prstDash val="sysDash"/>
          </a:ln>
        </p:spPr>
        <p:txBody>
          <a:bodyPr wrap="square">
            <a:spAutoFit/>
          </a:bodyPr>
          <a:p>
            <a:pPr indent="0" algn="just">
              <a:buFont typeface="Wingdings" panose="05000000000000000000" charset="0"/>
              <a:buNone/>
            </a:pPr>
            <a:r>
              <a:rPr sz="1400" b="1" dirty="0">
                <a:solidFill>
                  <a:srgbClr val="C00000"/>
                </a:solidFill>
                <a:latin typeface="微软雅黑" panose="020B0503020204020204" pitchFamily="34" charset="-122"/>
                <a:ea typeface="微软雅黑" panose="020B0503020204020204" pitchFamily="34" charset="-122"/>
                <a:sym typeface="+mn-ea"/>
              </a:rPr>
              <a:t>对于当前界面中已有工具栏，可以直接将工具按钮拖动到该工具栏中即可。</a:t>
            </a:r>
            <a:endParaRPr sz="1400" b="1" dirty="0">
              <a:solidFill>
                <a:srgbClr val="C0000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149"/>
                            </p:stCondLst>
                            <p:childTnLst>
                              <p:par>
                                <p:cTn id="17" presetID="53" presetClass="entr" presetSubtype="528"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anim calcmode="lin" valueType="num">
                                      <p:cBhvr>
                                        <p:cTn id="22" dur="500" fill="hold"/>
                                        <p:tgtEl>
                                          <p:spTgt spid="40"/>
                                        </p:tgtEl>
                                        <p:attrNameLst>
                                          <p:attrName>ppt_x</p:attrName>
                                        </p:attrNameLst>
                                      </p:cBhvr>
                                      <p:tavLst>
                                        <p:tav tm="0">
                                          <p:val>
                                            <p:fltVal val="0.5"/>
                                          </p:val>
                                        </p:tav>
                                        <p:tav tm="100000">
                                          <p:val>
                                            <p:strVal val="#ppt_x"/>
                                          </p:val>
                                        </p:tav>
                                      </p:tavLst>
                                    </p:anim>
                                    <p:anim calcmode="lin" valueType="num">
                                      <p:cBhvr>
                                        <p:cTn id="23" dur="500" fill="hold"/>
                                        <p:tgtEl>
                                          <p:spTgt spid="40"/>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anim calcmode="lin" valueType="num">
                                      <p:cBhvr>
                                        <p:cTn id="29" dur="500" fill="hold"/>
                                        <p:tgtEl>
                                          <p:spTgt spid="10"/>
                                        </p:tgtEl>
                                        <p:attrNameLst>
                                          <p:attrName>ppt_x</p:attrName>
                                        </p:attrNameLst>
                                      </p:cBhvr>
                                      <p:tavLst>
                                        <p:tav tm="0">
                                          <p:val>
                                            <p:fltVal val="0.5"/>
                                          </p:val>
                                        </p:tav>
                                        <p:tav tm="100000">
                                          <p:val>
                                            <p:strVal val="#ppt_x"/>
                                          </p:val>
                                        </p:tav>
                                      </p:tavLst>
                                    </p:anim>
                                    <p:anim calcmode="lin" valueType="num">
                                      <p:cBhvr>
                                        <p:cTn id="30" dur="500" fill="hold"/>
                                        <p:tgtEl>
                                          <p:spTgt spid="10"/>
                                        </p:tgtEl>
                                        <p:attrNameLst>
                                          <p:attrName>ppt_y</p:attrName>
                                        </p:attrNameLst>
                                      </p:cBhvr>
                                      <p:tavLst>
                                        <p:tav tm="0">
                                          <p:val>
                                            <p:fltVal val="0.5"/>
                                          </p:val>
                                        </p:tav>
                                        <p:tav tm="100000">
                                          <p:val>
                                            <p:strVal val="#ppt_y"/>
                                          </p:val>
                                        </p:tav>
                                      </p:tavLst>
                                    </p:anim>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up)">
                                      <p:cBhvr>
                                        <p:cTn id="34" dur="500"/>
                                        <p:tgtEl>
                                          <p:spTgt spid="27"/>
                                        </p:tgtEl>
                                      </p:cBhvr>
                                    </p:animEffect>
                                  </p:childTnLst>
                                </p:cTn>
                              </p:par>
                            </p:childTnLst>
                          </p:cTn>
                        </p:par>
                        <p:par>
                          <p:cTn id="35" fill="hold">
                            <p:stCondLst>
                              <p:cond delay="2149"/>
                            </p:stCondLst>
                            <p:childTnLst>
                              <p:par>
                                <p:cTn id="36" presetID="22" presetClass="entr" presetSubtype="1"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up)">
                                      <p:cBhvr>
                                        <p:cTn id="38" dur="500"/>
                                        <p:tgtEl>
                                          <p:spTgt spid="39"/>
                                        </p:tgtEl>
                                      </p:cBhvr>
                                    </p:animEffect>
                                  </p:childTnLst>
                                </p:cTn>
                              </p:par>
                              <p:par>
                                <p:cTn id="39" presetID="16" presetClass="entr" presetSubtype="21"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barn(inVertical)">
                                      <p:cBhvr>
                                        <p:cTn id="41" dur="500"/>
                                        <p:tgtEl>
                                          <p:spTgt spid="2"/>
                                        </p:tgtEl>
                                      </p:cBhvr>
                                    </p:animEffect>
                                  </p:childTnLst>
                                </p:cTn>
                              </p:par>
                              <p:par>
                                <p:cTn id="42" presetID="16" presetClass="entr" presetSubtype="21" fill="hold" nodeType="with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barn(inVertical)">
                                      <p:cBhvr>
                                        <p:cTn id="44" dur="500"/>
                                        <p:tgtEl>
                                          <p:spTgt spid="3"/>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100"/>
                                        </p:tgtEl>
                                        <p:attrNameLst>
                                          <p:attrName>style.visibility</p:attrName>
                                        </p:attrNameLst>
                                      </p:cBhvr>
                                      <p:to>
                                        <p:strVal val="visible"/>
                                      </p:to>
                                    </p:set>
                                    <p:animEffect transition="in" filter="barn(inVertical)">
                                      <p:cBhvr>
                                        <p:cTn id="47" dur="500"/>
                                        <p:tgtEl>
                                          <p:spTgt spid="100"/>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barn(inVertical)">
                                      <p:cBhvr>
                                        <p:cTn id="50" dur="500"/>
                                        <p:tgtEl>
                                          <p:spTgt spid="5"/>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barn(inVertical)">
                                      <p:cBhvr>
                                        <p:cTn id="5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27" grpId="0" bldLvl="0" animBg="1"/>
      <p:bldP spid="39" grpId="0"/>
      <p:bldP spid="40" grpId="0" bldLvl="0" animBg="1"/>
      <p:bldP spid="10" grpId="0" bldLvl="0" animBg="1"/>
      <p:bldP spid="100" grpId="0"/>
      <p:bldP spid="5" grpId="0"/>
      <p:bldP spid="6"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549910" y="784860"/>
            <a:ext cx="8061960" cy="777240"/>
          </a:xfrm>
          <a:prstGeom prst="rect">
            <a:avLst/>
          </a:prstGeom>
          <a:ln w="3175">
            <a:solidFill>
              <a:srgbClr val="3992DB"/>
            </a:solidFill>
          </a:ln>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本任务主要采取线上教学平台学生互评，教师按照任务评价标准考核相结合的方式进行考核评价。</a:t>
            </a:r>
            <a:endPar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Down Arrow 15"/>
          <p:cNvSpPr/>
          <p:nvPr/>
        </p:nvSpPr>
        <p:spPr>
          <a:xfrm>
            <a:off x="120112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120112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1337965"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Text Placeholder 4"/>
          <p:cNvSpPr txBox="1"/>
          <p:nvPr/>
        </p:nvSpPr>
        <p:spPr>
          <a:xfrm>
            <a:off x="1364001"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bg1"/>
                </a:solidFill>
                <a:latin typeface="微软雅黑" panose="020B0503020204020204" pitchFamily="34" charset="-122"/>
                <a:ea typeface="微软雅黑" panose="020B0503020204020204" pitchFamily="34" charset="-122"/>
                <a:cs typeface="Lato Regular"/>
              </a:rPr>
              <a:t>学生在线上教学平台互评</a:t>
            </a:r>
            <a:endParaRPr lang="zh-CN" altLang="en-US" sz="18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8" name="Down Arrow 91"/>
          <p:cNvSpPr/>
          <p:nvPr/>
        </p:nvSpPr>
        <p:spPr>
          <a:xfrm>
            <a:off x="254405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254405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268089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Text Placeholder 4"/>
          <p:cNvSpPr txBox="1"/>
          <p:nvPr/>
        </p:nvSpPr>
        <p:spPr>
          <a:xfrm>
            <a:off x="2706932"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打开“自定用户界面”对话框</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3" name="Down Arrow 96"/>
          <p:cNvSpPr/>
          <p:nvPr/>
        </p:nvSpPr>
        <p:spPr>
          <a:xfrm>
            <a:off x="3880558"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880558"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p:nvPr/>
        </p:nvSpPr>
        <p:spPr>
          <a:xfrm>
            <a:off x="4017402"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Text Placeholder 4"/>
          <p:cNvSpPr txBox="1"/>
          <p:nvPr/>
        </p:nvSpPr>
        <p:spPr>
          <a:xfrm>
            <a:off x="4043438"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bg1"/>
                </a:solidFill>
                <a:latin typeface="微软雅黑" panose="020B0503020204020204" pitchFamily="34" charset="-122"/>
                <a:ea typeface="微软雅黑" panose="020B0503020204020204" pitchFamily="34" charset="-122"/>
                <a:cs typeface="Lato Regular"/>
              </a:rPr>
              <a:t>创建自定义界面文件，并保存</a:t>
            </a:r>
            <a:endParaRPr lang="zh-CN" altLang="en-US" sz="18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8" name="Down Arrow 101"/>
          <p:cNvSpPr/>
          <p:nvPr/>
        </p:nvSpPr>
        <p:spPr>
          <a:xfrm>
            <a:off x="5229914"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5229914"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p:nvPr/>
        </p:nvSpPr>
        <p:spPr>
          <a:xfrm>
            <a:off x="5366759"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Text Placeholder 4"/>
          <p:cNvSpPr txBox="1"/>
          <p:nvPr/>
        </p:nvSpPr>
        <p:spPr>
          <a:xfrm>
            <a:off x="5460365" y="2657475"/>
            <a:ext cx="806450" cy="24130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新建工具栏</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3" name="Down Arrow 106"/>
          <p:cNvSpPr/>
          <p:nvPr/>
        </p:nvSpPr>
        <p:spPr>
          <a:xfrm>
            <a:off x="658689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57927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p:nvPr/>
        </p:nvSpPr>
        <p:spPr>
          <a:xfrm>
            <a:off x="6716116"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6" name="Text Placeholder 4"/>
          <p:cNvSpPr txBox="1"/>
          <p:nvPr/>
        </p:nvSpPr>
        <p:spPr>
          <a:xfrm>
            <a:off x="6742150"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800" b="1" dirty="0">
                <a:solidFill>
                  <a:schemeClr val="bg1"/>
                </a:solidFill>
                <a:latin typeface="微软雅黑" panose="020B0503020204020204" pitchFamily="34" charset="-122"/>
                <a:ea typeface="微软雅黑" panose="020B0503020204020204" pitchFamily="34" charset="-122"/>
                <a:cs typeface="Lato Regular"/>
                <a:sym typeface="+mn-ea"/>
              </a:rPr>
              <a:t>显示工具栏或隐藏工具栏</a:t>
            </a:r>
            <a:endParaRPr lang="zh-CN" altLang="en-US" sz="18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5" name="矩形 34"/>
          <p:cNvSpPr/>
          <p:nvPr/>
        </p:nvSpPr>
        <p:spPr>
          <a:xfrm>
            <a:off x="2931795" y="4572000"/>
            <a:ext cx="4559300" cy="3479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p>
            <a:pPr algn="ctr"/>
            <a:r>
              <a:rPr lang="zh-CN" altLang="en-US" sz="2000" b="1" dirty="0">
                <a:latin typeface="微软雅黑" panose="020B0503020204020204" pitchFamily="34" charset="-122"/>
                <a:ea typeface="微软雅黑" panose="020B0503020204020204" pitchFamily="34" charset="-122"/>
              </a:rPr>
              <a:t>教师</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按照评价标准</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考核评价</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1649"/>
                            </p:stCondLst>
                            <p:childTnLst>
                              <p:par>
                                <p:cTn id="38" presetID="5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2149"/>
                            </p:stCondLst>
                            <p:childTnLst>
                              <p:par>
                                <p:cTn id="59" presetID="53" presetClass="entr" presetSubtype="16"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fltVal val="0"/>
                                          </p:val>
                                        </p:tav>
                                        <p:tav tm="100000">
                                          <p:val>
                                            <p:strVal val="#ppt_h"/>
                                          </p:val>
                                        </p:tav>
                                      </p:tavLst>
                                    </p:anim>
                                    <p:animEffect transition="in" filter="fade">
                                      <p:cBhvr>
                                        <p:cTn id="68" dur="500"/>
                                        <p:tgtEl>
                                          <p:spTgt spid="14"/>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ppt_w</p:attrName>
                                        </p:attrNameLst>
                                      </p:cBhvr>
                                      <p:tavLst>
                                        <p:tav tm="0">
                                          <p:val>
                                            <p:fltVal val="0"/>
                                          </p:val>
                                        </p:tav>
                                        <p:tav tm="100000">
                                          <p:val>
                                            <p:strVal val="#ppt_w"/>
                                          </p:val>
                                        </p:tav>
                                      </p:tavLst>
                                    </p:anim>
                                    <p:anim calcmode="lin" valueType="num">
                                      <p:cBhvr>
                                        <p:cTn id="72" dur="500" fill="hold"/>
                                        <p:tgtEl>
                                          <p:spTgt spid="15"/>
                                        </p:tgtEl>
                                        <p:attrNameLst>
                                          <p:attrName>ppt_h</p:attrName>
                                        </p:attrNameLst>
                                      </p:cBhvr>
                                      <p:tavLst>
                                        <p:tav tm="0">
                                          <p:val>
                                            <p:fltVal val="0"/>
                                          </p:val>
                                        </p:tav>
                                        <p:tav tm="100000">
                                          <p:val>
                                            <p:strVal val="#ppt_h"/>
                                          </p:val>
                                        </p:tav>
                                      </p:tavLst>
                                    </p:anim>
                                    <p:animEffect transition="in" filter="fade">
                                      <p:cBhvr>
                                        <p:cTn id="73" dur="500"/>
                                        <p:tgtEl>
                                          <p:spTgt spid="1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Effect transition="in" filter="fade">
                                      <p:cBhvr>
                                        <p:cTn id="78" dur="500"/>
                                        <p:tgtEl>
                                          <p:spTgt spid="16"/>
                                        </p:tgtEl>
                                      </p:cBhvr>
                                    </p:animEffect>
                                  </p:childTnLst>
                                </p:cTn>
                              </p:par>
                            </p:childTnLst>
                          </p:cTn>
                        </p:par>
                        <p:par>
                          <p:cTn id="79" fill="hold">
                            <p:stCondLst>
                              <p:cond delay="2649"/>
                            </p:stCondLst>
                            <p:childTnLst>
                              <p:par>
                                <p:cTn id="80" presetID="53" presetClass="entr" presetSubtype="16"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ppt_w</p:attrName>
                                        </p:attrNameLst>
                                      </p:cBhvr>
                                      <p:tavLst>
                                        <p:tav tm="0">
                                          <p:val>
                                            <p:fltVal val="0"/>
                                          </p:val>
                                        </p:tav>
                                        <p:tav tm="100000">
                                          <p:val>
                                            <p:strVal val="#ppt_w"/>
                                          </p:val>
                                        </p:tav>
                                      </p:tavLst>
                                    </p:anim>
                                    <p:anim calcmode="lin" valueType="num">
                                      <p:cBhvr>
                                        <p:cTn id="83" dur="500" fill="hold"/>
                                        <p:tgtEl>
                                          <p:spTgt spid="18"/>
                                        </p:tgtEl>
                                        <p:attrNameLst>
                                          <p:attrName>ppt_h</p:attrName>
                                        </p:attrNameLst>
                                      </p:cBhvr>
                                      <p:tavLst>
                                        <p:tav tm="0">
                                          <p:val>
                                            <p:fltVal val="0"/>
                                          </p:val>
                                        </p:tav>
                                        <p:tav tm="100000">
                                          <p:val>
                                            <p:strVal val="#ppt_h"/>
                                          </p:val>
                                        </p:tav>
                                      </p:tavLst>
                                    </p:anim>
                                    <p:animEffect transition="in" filter="fade">
                                      <p:cBhvr>
                                        <p:cTn id="84" dur="500"/>
                                        <p:tgtEl>
                                          <p:spTgt spid="1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p:cTn id="87" dur="500" fill="hold"/>
                                        <p:tgtEl>
                                          <p:spTgt spid="19"/>
                                        </p:tgtEl>
                                        <p:attrNameLst>
                                          <p:attrName>ppt_w</p:attrName>
                                        </p:attrNameLst>
                                      </p:cBhvr>
                                      <p:tavLst>
                                        <p:tav tm="0">
                                          <p:val>
                                            <p:fltVal val="0"/>
                                          </p:val>
                                        </p:tav>
                                        <p:tav tm="100000">
                                          <p:val>
                                            <p:strVal val="#ppt_w"/>
                                          </p:val>
                                        </p:tav>
                                      </p:tavLst>
                                    </p:anim>
                                    <p:anim calcmode="lin" valueType="num">
                                      <p:cBhvr>
                                        <p:cTn id="88" dur="500" fill="hold"/>
                                        <p:tgtEl>
                                          <p:spTgt spid="19"/>
                                        </p:tgtEl>
                                        <p:attrNameLst>
                                          <p:attrName>ppt_h</p:attrName>
                                        </p:attrNameLst>
                                      </p:cBhvr>
                                      <p:tavLst>
                                        <p:tav tm="0">
                                          <p:val>
                                            <p:fltVal val="0"/>
                                          </p:val>
                                        </p:tav>
                                        <p:tav tm="100000">
                                          <p:val>
                                            <p:strVal val="#ppt_h"/>
                                          </p:val>
                                        </p:tav>
                                      </p:tavLst>
                                    </p:anim>
                                    <p:animEffect transition="in" filter="fade">
                                      <p:cBhvr>
                                        <p:cTn id="89" dur="500"/>
                                        <p:tgtEl>
                                          <p:spTgt spid="19"/>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0"/>
                                        </p:tgtEl>
                                        <p:attrNameLst>
                                          <p:attrName>style.visibility</p:attrName>
                                        </p:attrNameLst>
                                      </p:cBhvr>
                                      <p:to>
                                        <p:strVal val="visible"/>
                                      </p:to>
                                    </p:set>
                                    <p:anim calcmode="lin" valueType="num">
                                      <p:cBhvr>
                                        <p:cTn id="92" dur="500" fill="hold"/>
                                        <p:tgtEl>
                                          <p:spTgt spid="20"/>
                                        </p:tgtEl>
                                        <p:attrNameLst>
                                          <p:attrName>ppt_w</p:attrName>
                                        </p:attrNameLst>
                                      </p:cBhvr>
                                      <p:tavLst>
                                        <p:tav tm="0">
                                          <p:val>
                                            <p:fltVal val="0"/>
                                          </p:val>
                                        </p:tav>
                                        <p:tav tm="100000">
                                          <p:val>
                                            <p:strVal val="#ppt_w"/>
                                          </p:val>
                                        </p:tav>
                                      </p:tavLst>
                                    </p:anim>
                                    <p:anim calcmode="lin" valueType="num">
                                      <p:cBhvr>
                                        <p:cTn id="93" dur="500" fill="hold"/>
                                        <p:tgtEl>
                                          <p:spTgt spid="20"/>
                                        </p:tgtEl>
                                        <p:attrNameLst>
                                          <p:attrName>ppt_h</p:attrName>
                                        </p:attrNameLst>
                                      </p:cBhvr>
                                      <p:tavLst>
                                        <p:tav tm="0">
                                          <p:val>
                                            <p:fltVal val="0"/>
                                          </p:val>
                                        </p:tav>
                                        <p:tav tm="100000">
                                          <p:val>
                                            <p:strVal val="#ppt_h"/>
                                          </p:val>
                                        </p:tav>
                                      </p:tavLst>
                                    </p:anim>
                                    <p:animEffect transition="in" filter="fade">
                                      <p:cBhvr>
                                        <p:cTn id="94" dur="500"/>
                                        <p:tgtEl>
                                          <p:spTgt spid="20"/>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p:cTn id="97" dur="500" fill="hold"/>
                                        <p:tgtEl>
                                          <p:spTgt spid="21"/>
                                        </p:tgtEl>
                                        <p:attrNameLst>
                                          <p:attrName>ppt_w</p:attrName>
                                        </p:attrNameLst>
                                      </p:cBhvr>
                                      <p:tavLst>
                                        <p:tav tm="0">
                                          <p:val>
                                            <p:fltVal val="0"/>
                                          </p:val>
                                        </p:tav>
                                        <p:tav tm="100000">
                                          <p:val>
                                            <p:strVal val="#ppt_w"/>
                                          </p:val>
                                        </p:tav>
                                      </p:tavLst>
                                    </p:anim>
                                    <p:anim calcmode="lin" valueType="num">
                                      <p:cBhvr>
                                        <p:cTn id="98" dur="500" fill="hold"/>
                                        <p:tgtEl>
                                          <p:spTgt spid="21"/>
                                        </p:tgtEl>
                                        <p:attrNameLst>
                                          <p:attrName>ppt_h</p:attrName>
                                        </p:attrNameLst>
                                      </p:cBhvr>
                                      <p:tavLst>
                                        <p:tav tm="0">
                                          <p:val>
                                            <p:fltVal val="0"/>
                                          </p:val>
                                        </p:tav>
                                        <p:tav tm="100000">
                                          <p:val>
                                            <p:strVal val="#ppt_h"/>
                                          </p:val>
                                        </p:tav>
                                      </p:tavLst>
                                    </p:anim>
                                    <p:animEffect transition="in" filter="fade">
                                      <p:cBhvr>
                                        <p:cTn id="99" dur="500"/>
                                        <p:tgtEl>
                                          <p:spTgt spid="21"/>
                                        </p:tgtEl>
                                      </p:cBhvr>
                                    </p:animEffect>
                                  </p:childTnLst>
                                </p:cTn>
                              </p:par>
                            </p:childTnLst>
                          </p:cTn>
                        </p:par>
                        <p:par>
                          <p:cTn id="100" fill="hold">
                            <p:stCondLst>
                              <p:cond delay="3149"/>
                            </p:stCondLst>
                            <p:childTnLst>
                              <p:par>
                                <p:cTn id="101" presetID="53" presetClass="entr" presetSubtype="16"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p:cTn id="103" dur="500" fill="hold"/>
                                        <p:tgtEl>
                                          <p:spTgt spid="23"/>
                                        </p:tgtEl>
                                        <p:attrNameLst>
                                          <p:attrName>ppt_w</p:attrName>
                                        </p:attrNameLst>
                                      </p:cBhvr>
                                      <p:tavLst>
                                        <p:tav tm="0">
                                          <p:val>
                                            <p:fltVal val="0"/>
                                          </p:val>
                                        </p:tav>
                                        <p:tav tm="100000">
                                          <p:val>
                                            <p:strVal val="#ppt_w"/>
                                          </p:val>
                                        </p:tav>
                                      </p:tavLst>
                                    </p:anim>
                                    <p:anim calcmode="lin" valueType="num">
                                      <p:cBhvr>
                                        <p:cTn id="104" dur="500" fill="hold"/>
                                        <p:tgtEl>
                                          <p:spTgt spid="23"/>
                                        </p:tgtEl>
                                        <p:attrNameLst>
                                          <p:attrName>ppt_h</p:attrName>
                                        </p:attrNameLst>
                                      </p:cBhvr>
                                      <p:tavLst>
                                        <p:tav tm="0">
                                          <p:val>
                                            <p:fltVal val="0"/>
                                          </p:val>
                                        </p:tav>
                                        <p:tav tm="100000">
                                          <p:val>
                                            <p:strVal val="#ppt_h"/>
                                          </p:val>
                                        </p:tav>
                                      </p:tavLst>
                                    </p:anim>
                                    <p:animEffect transition="in" filter="fade">
                                      <p:cBhvr>
                                        <p:cTn id="105" dur="500"/>
                                        <p:tgtEl>
                                          <p:spTgt spid="23"/>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24"/>
                                        </p:tgtEl>
                                        <p:attrNameLst>
                                          <p:attrName>style.visibility</p:attrName>
                                        </p:attrNameLst>
                                      </p:cBhvr>
                                      <p:to>
                                        <p:strVal val="visible"/>
                                      </p:to>
                                    </p:set>
                                    <p:anim calcmode="lin" valueType="num">
                                      <p:cBhvr>
                                        <p:cTn id="108" dur="500" fill="hold"/>
                                        <p:tgtEl>
                                          <p:spTgt spid="24"/>
                                        </p:tgtEl>
                                        <p:attrNameLst>
                                          <p:attrName>ppt_w</p:attrName>
                                        </p:attrNameLst>
                                      </p:cBhvr>
                                      <p:tavLst>
                                        <p:tav tm="0">
                                          <p:val>
                                            <p:fltVal val="0"/>
                                          </p:val>
                                        </p:tav>
                                        <p:tav tm="100000">
                                          <p:val>
                                            <p:strVal val="#ppt_w"/>
                                          </p:val>
                                        </p:tav>
                                      </p:tavLst>
                                    </p:anim>
                                    <p:anim calcmode="lin" valueType="num">
                                      <p:cBhvr>
                                        <p:cTn id="109" dur="500" fill="hold"/>
                                        <p:tgtEl>
                                          <p:spTgt spid="24"/>
                                        </p:tgtEl>
                                        <p:attrNameLst>
                                          <p:attrName>ppt_h</p:attrName>
                                        </p:attrNameLst>
                                      </p:cBhvr>
                                      <p:tavLst>
                                        <p:tav tm="0">
                                          <p:val>
                                            <p:fltVal val="0"/>
                                          </p:val>
                                        </p:tav>
                                        <p:tav tm="100000">
                                          <p:val>
                                            <p:strVal val="#ppt_h"/>
                                          </p:val>
                                        </p:tav>
                                      </p:tavLst>
                                    </p:anim>
                                    <p:animEffect transition="in" filter="fade">
                                      <p:cBhvr>
                                        <p:cTn id="110" dur="500"/>
                                        <p:tgtEl>
                                          <p:spTgt spid="24"/>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25"/>
                                        </p:tgtEl>
                                        <p:attrNameLst>
                                          <p:attrName>style.visibility</p:attrName>
                                        </p:attrNameLst>
                                      </p:cBhvr>
                                      <p:to>
                                        <p:strVal val="visible"/>
                                      </p:to>
                                    </p:set>
                                    <p:anim calcmode="lin" valueType="num">
                                      <p:cBhvr>
                                        <p:cTn id="113" dur="500" fill="hold"/>
                                        <p:tgtEl>
                                          <p:spTgt spid="25"/>
                                        </p:tgtEl>
                                        <p:attrNameLst>
                                          <p:attrName>ppt_w</p:attrName>
                                        </p:attrNameLst>
                                      </p:cBhvr>
                                      <p:tavLst>
                                        <p:tav tm="0">
                                          <p:val>
                                            <p:fltVal val="0"/>
                                          </p:val>
                                        </p:tav>
                                        <p:tav tm="100000">
                                          <p:val>
                                            <p:strVal val="#ppt_w"/>
                                          </p:val>
                                        </p:tav>
                                      </p:tavLst>
                                    </p:anim>
                                    <p:anim calcmode="lin" valueType="num">
                                      <p:cBhvr>
                                        <p:cTn id="114" dur="500" fill="hold"/>
                                        <p:tgtEl>
                                          <p:spTgt spid="25"/>
                                        </p:tgtEl>
                                        <p:attrNameLst>
                                          <p:attrName>ppt_h</p:attrName>
                                        </p:attrNameLst>
                                      </p:cBhvr>
                                      <p:tavLst>
                                        <p:tav tm="0">
                                          <p:val>
                                            <p:fltVal val="0"/>
                                          </p:val>
                                        </p:tav>
                                        <p:tav tm="100000">
                                          <p:val>
                                            <p:strVal val="#ppt_h"/>
                                          </p:val>
                                        </p:tav>
                                      </p:tavLst>
                                    </p:anim>
                                    <p:animEffect transition="in" filter="fade">
                                      <p:cBhvr>
                                        <p:cTn id="115" dur="500"/>
                                        <p:tgtEl>
                                          <p:spTgt spid="25"/>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26"/>
                                        </p:tgtEl>
                                        <p:attrNameLst>
                                          <p:attrName>style.visibility</p:attrName>
                                        </p:attrNameLst>
                                      </p:cBhvr>
                                      <p:to>
                                        <p:strVal val="visible"/>
                                      </p:to>
                                    </p:set>
                                    <p:anim calcmode="lin" valueType="num">
                                      <p:cBhvr>
                                        <p:cTn id="118" dur="500" fill="hold"/>
                                        <p:tgtEl>
                                          <p:spTgt spid="26"/>
                                        </p:tgtEl>
                                        <p:attrNameLst>
                                          <p:attrName>ppt_w</p:attrName>
                                        </p:attrNameLst>
                                      </p:cBhvr>
                                      <p:tavLst>
                                        <p:tav tm="0">
                                          <p:val>
                                            <p:fltVal val="0"/>
                                          </p:val>
                                        </p:tav>
                                        <p:tav tm="100000">
                                          <p:val>
                                            <p:strVal val="#ppt_w"/>
                                          </p:val>
                                        </p:tav>
                                      </p:tavLst>
                                    </p:anim>
                                    <p:anim calcmode="lin" valueType="num">
                                      <p:cBhvr>
                                        <p:cTn id="119" dur="500" fill="hold"/>
                                        <p:tgtEl>
                                          <p:spTgt spid="26"/>
                                        </p:tgtEl>
                                        <p:attrNameLst>
                                          <p:attrName>ppt_h</p:attrName>
                                        </p:attrNameLst>
                                      </p:cBhvr>
                                      <p:tavLst>
                                        <p:tav tm="0">
                                          <p:val>
                                            <p:fltVal val="0"/>
                                          </p:val>
                                        </p:tav>
                                        <p:tav tm="100000">
                                          <p:val>
                                            <p:strVal val="#ppt_h"/>
                                          </p:val>
                                        </p:tav>
                                      </p:tavLst>
                                    </p:anim>
                                    <p:animEffect transition="in" filter="fade">
                                      <p:cBhvr>
                                        <p:cTn id="120" dur="500"/>
                                        <p:tgtEl>
                                          <p:spTgt spid="26"/>
                                        </p:tgtEl>
                                      </p:cBhvr>
                                    </p:animEffect>
                                  </p:childTnLst>
                                </p:cTn>
                              </p:par>
                            </p:childTnLst>
                          </p:cTn>
                        </p:par>
                        <p:par>
                          <p:cTn id="121" fill="hold">
                            <p:stCondLst>
                              <p:cond delay="3649"/>
                            </p:stCondLst>
                            <p:childTnLst>
                              <p:par>
                                <p:cTn id="122" presetID="16" presetClass="entr" presetSubtype="37" fill="hold" grpId="0" nodeType="afterEffect">
                                  <p:stCondLst>
                                    <p:cond delay="0"/>
                                  </p:stCondLst>
                                  <p:childTnLst>
                                    <p:set>
                                      <p:cBhvr>
                                        <p:cTn id="123" dur="1" fill="hold">
                                          <p:stCondLst>
                                            <p:cond delay="0"/>
                                          </p:stCondLst>
                                        </p:cTn>
                                        <p:tgtEl>
                                          <p:spTgt spid="35"/>
                                        </p:tgtEl>
                                        <p:attrNameLst>
                                          <p:attrName>style.visibility</p:attrName>
                                        </p:attrNameLst>
                                      </p:cBhvr>
                                      <p:to>
                                        <p:strVal val="visible"/>
                                      </p:to>
                                    </p:set>
                                    <p:animEffect transition="in" filter="barn(outVertical)">
                                      <p:cBhvr>
                                        <p:cTn id="12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p:bldP spid="6" grpId="0"/>
      <p:bldP spid="8" grpId="0" bldLvl="0" animBg="1"/>
      <p:bldP spid="9" grpId="0" bldLvl="0" animBg="1"/>
      <p:bldP spid="10" grpId="0"/>
      <p:bldP spid="11" grpId="0"/>
      <p:bldP spid="13" grpId="0" bldLvl="0" animBg="1"/>
      <p:bldP spid="14" grpId="0" bldLvl="0" animBg="1"/>
      <p:bldP spid="15" grpId="0"/>
      <p:bldP spid="16" grpId="0"/>
      <p:bldP spid="18" grpId="0" bldLvl="0" animBg="1"/>
      <p:bldP spid="19" grpId="0" bldLvl="0" animBg="1"/>
      <p:bldP spid="20" grpId="0"/>
      <p:bldP spid="21" grpId="0"/>
      <p:bldP spid="23" grpId="0" bldLvl="0" animBg="1"/>
      <p:bldP spid="24" grpId="0" bldLvl="0" animBg="1"/>
      <p:bldP spid="25" grpId="0"/>
      <p:bldP spid="26" grpId="0"/>
      <p:bldP spid="33" grpId="0"/>
      <p:bldP spid="35" grpId="0" bldLvl="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项目</a:t>
            </a: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总结</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3173290" y="1138333"/>
            <a:ext cx="2604477" cy="1188085"/>
          </a:xfrm>
          <a:prstGeom prst="rect">
            <a:avLst/>
          </a:prstGeom>
          <a:noFill/>
        </p:spPr>
        <p:txBody>
          <a:bodyPr wrap="square" lIns="70564" tIns="35282" rIns="70564" bIns="35282" rtlCol="0">
            <a:spAutoFit/>
          </a:bodyPr>
          <a:lstStyle/>
          <a:p>
            <a:pPr marL="285750" indent="-285750">
              <a:lnSpc>
                <a:spcPct val="130000"/>
              </a:lnSpc>
              <a:buFont typeface="Wingdings" panose="05000000000000000000" charset="0"/>
              <a:buChar char="l"/>
            </a:pPr>
            <a:r>
              <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复制</a:t>
            </a:r>
            <a:endPar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镜像</a:t>
            </a:r>
            <a:endPar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偏移</a:t>
            </a:r>
            <a:endPar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阵列</a:t>
            </a:r>
            <a:endPar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p:txBody>
      </p:sp>
      <p:sp>
        <p:nvSpPr>
          <p:cNvPr id="17" name="TextBox 16"/>
          <p:cNvSpPr txBox="1"/>
          <p:nvPr/>
        </p:nvSpPr>
        <p:spPr>
          <a:xfrm>
            <a:off x="3173338" y="851177"/>
            <a:ext cx="750570" cy="25400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复制操作</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662940" y="3479165"/>
            <a:ext cx="1698625" cy="1188085"/>
          </a:xfrm>
          <a:prstGeom prst="rect">
            <a:avLst/>
          </a:prstGeom>
          <a:noFill/>
        </p:spPr>
        <p:txBody>
          <a:bodyPr wrap="square" lIns="70564" tIns="35282" rIns="70564" bIns="35282" rtlCol="0">
            <a:spAutoFit/>
          </a:bodyPr>
          <a:lstStyle/>
          <a:p>
            <a:pPr marL="285750" indent="-285750">
              <a:lnSpc>
                <a:spcPct val="130000"/>
              </a:lnSpc>
              <a:buFont typeface="Wingdings" panose="05000000000000000000" charset="0"/>
              <a:buChar char="l"/>
            </a:pPr>
            <a:r>
              <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移动</a:t>
            </a:r>
            <a:endPar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旋转</a:t>
            </a:r>
            <a:endPar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缩放</a:t>
            </a:r>
            <a:endPar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对齐</a:t>
            </a:r>
            <a:endPar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p:txBody>
      </p:sp>
      <p:sp>
        <p:nvSpPr>
          <p:cNvPr id="19" name="TextBox 18"/>
          <p:cNvSpPr txBox="1"/>
          <p:nvPr/>
        </p:nvSpPr>
        <p:spPr>
          <a:xfrm>
            <a:off x="300795" y="3104790"/>
            <a:ext cx="1360170" cy="254000"/>
          </a:xfrm>
          <a:prstGeom prst="rect">
            <a:avLst/>
          </a:prstGeom>
          <a:noFill/>
        </p:spPr>
        <p:txBody>
          <a:bodyPr wrap="none" lIns="70564" tIns="35282" rIns="70564" bIns="35282" rtlCol="0">
            <a:spAutoFit/>
          </a:bodyPr>
          <a:lstStyle/>
          <a:p>
            <a:pPr algn="l"/>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对象方位处理操作</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567971" y="3198897"/>
            <a:ext cx="2426970" cy="377190"/>
          </a:xfrm>
          <a:prstGeom prst="rect">
            <a:avLst/>
          </a:prstGeom>
          <a:noFill/>
        </p:spPr>
        <p:txBody>
          <a:bodyPr wrap="none" lIns="70564" tIns="35282" rIns="70564" bIns="35282" rtlCol="0">
            <a:spAutoFit/>
          </a:bodyPr>
          <a:lstStyle/>
          <a:p>
            <a:pPr algn="l"/>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改变几何特性类命令</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22" name="组合 21"/>
          <p:cNvGrpSpPr/>
          <p:nvPr/>
        </p:nvGrpSpPr>
        <p:grpSpPr>
          <a:xfrm>
            <a:off x="5782945" y="3532505"/>
            <a:ext cx="1895475" cy="1466850"/>
            <a:chOff x="8768" y="5676"/>
            <a:chExt cx="2985" cy="2310"/>
          </a:xfrm>
        </p:grpSpPr>
        <p:sp>
          <p:nvSpPr>
            <p:cNvPr id="20" name="TextBox 19"/>
            <p:cNvSpPr txBox="1"/>
            <p:nvPr/>
          </p:nvSpPr>
          <p:spPr>
            <a:xfrm>
              <a:off x="8768" y="5676"/>
              <a:ext cx="1590" cy="2311"/>
            </a:xfrm>
            <a:prstGeom prst="rect">
              <a:avLst/>
            </a:prstGeom>
            <a:noFill/>
          </p:spPr>
          <p:txBody>
            <a:bodyPr wrap="square" lIns="70564" tIns="35282" rIns="70564" bIns="35282" rtlCol="0">
              <a:spAutoFit/>
            </a:bodyPr>
            <a:lstStyle/>
            <a:p>
              <a:pPr marL="285750" indent="-285750">
                <a:lnSpc>
                  <a:spcPct val="130000"/>
                </a:lnSpc>
                <a:buFont typeface="Wingdings" panose="05000000000000000000" charset="0"/>
                <a:buChar char="l"/>
              </a:pPr>
              <a:r>
                <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修剪</a:t>
              </a:r>
              <a:endPar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延伸</a:t>
              </a:r>
              <a:endPar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倒角</a:t>
              </a:r>
              <a:endPar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圆角</a:t>
              </a:r>
              <a:endPar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l"/>
              </a:pPr>
              <a:r>
                <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rPr>
                <a:t>拉伸</a:t>
              </a:r>
              <a:endPar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p:txBody>
        </p:sp>
        <p:sp>
          <p:nvSpPr>
            <p:cNvPr id="2" name="文本框 1"/>
            <p:cNvSpPr txBox="1"/>
            <p:nvPr/>
          </p:nvSpPr>
          <p:spPr>
            <a:xfrm>
              <a:off x="10455" y="5676"/>
              <a:ext cx="1298" cy="1905"/>
            </a:xfrm>
            <a:prstGeom prst="rect">
              <a:avLst/>
            </a:prstGeom>
            <a:noFill/>
          </p:spPr>
          <p:txBody>
            <a:bodyPr wrap="none" rtlCol="0" anchor="t">
              <a:spAutoFit/>
            </a:bodyPr>
            <a:p>
              <a:pPr marL="285750" indent="-285750" algn="l">
                <a:lnSpc>
                  <a:spcPct val="130000"/>
                </a:lnSpc>
                <a:buClrTx/>
                <a:buSzTx/>
                <a:buFont typeface="Wingdings" panose="05000000000000000000" charset="0"/>
                <a:buChar char="l"/>
              </a:pPr>
              <a:r>
                <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sym typeface="+mn-ea"/>
                </a:rPr>
                <a:t>拉长</a:t>
              </a:r>
              <a:endPar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sym typeface="+mn-ea"/>
              </a:endParaRPr>
            </a:p>
            <a:p>
              <a:pPr marL="285750" indent="-285750" algn="l">
                <a:lnSpc>
                  <a:spcPct val="130000"/>
                </a:lnSpc>
                <a:buClrTx/>
                <a:buSzTx/>
                <a:buFont typeface="Wingdings" panose="05000000000000000000" charset="0"/>
                <a:buChar char="l"/>
              </a:pPr>
              <a:r>
                <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sym typeface="+mn-ea"/>
                </a:rPr>
                <a:t>打断</a:t>
              </a:r>
              <a:endPar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sym typeface="+mn-ea"/>
              </a:endParaRPr>
            </a:p>
            <a:p>
              <a:pPr marL="285750" indent="-285750" algn="l">
                <a:lnSpc>
                  <a:spcPct val="130000"/>
                </a:lnSpc>
                <a:buClrTx/>
                <a:buSzTx/>
                <a:buFont typeface="Wingdings" panose="05000000000000000000" charset="0"/>
                <a:buChar char="l"/>
              </a:pPr>
              <a:r>
                <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sym typeface="+mn-ea"/>
                </a:rPr>
                <a:t>合并</a:t>
              </a:r>
              <a:endPar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sym typeface="+mn-ea"/>
              </a:endParaRPr>
            </a:p>
            <a:p>
              <a:pPr marL="285750" indent="-285750" algn="l">
                <a:lnSpc>
                  <a:spcPct val="130000"/>
                </a:lnSpc>
                <a:buClrTx/>
                <a:buSzTx/>
                <a:buFont typeface="Wingdings" panose="05000000000000000000" charset="0"/>
                <a:buChar char="l"/>
              </a:pPr>
              <a:r>
                <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sym typeface="+mn-ea"/>
                </a:rPr>
                <a:t>分解</a:t>
              </a:r>
              <a:endParaRPr lang="zh-CN" altLang="en-US" sz="1400"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149"/>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649"/>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250" fill="hold"/>
                                        <p:tgtEl>
                                          <p:spTgt spid="17"/>
                                        </p:tgtEl>
                                        <p:attrNameLst>
                                          <p:attrName>ppt_x</p:attrName>
                                        </p:attrNameLst>
                                      </p:cBhvr>
                                      <p:tavLst>
                                        <p:tav tm="0">
                                          <p:val>
                                            <p:strVal val="#ppt_x"/>
                                          </p:val>
                                        </p:tav>
                                        <p:tav tm="100000">
                                          <p:val>
                                            <p:strVal val="#ppt_x"/>
                                          </p:val>
                                        </p:tav>
                                      </p:tavLst>
                                    </p:anim>
                                    <p:anim calcmode="lin" valueType="num">
                                      <p:cBhvr>
                                        <p:cTn id="24" dur="250" fill="hold"/>
                                        <p:tgtEl>
                                          <p:spTgt spid="17"/>
                                        </p:tgtEl>
                                        <p:attrNameLst>
                                          <p:attrName>ppt_y</p:attrName>
                                        </p:attrNameLst>
                                      </p:cBhvr>
                                      <p:tavLst>
                                        <p:tav tm="0">
                                          <p:val>
                                            <p:strVal val="#ppt_y-#ppt_h/2"/>
                                          </p:val>
                                        </p:tav>
                                        <p:tav tm="100000">
                                          <p:val>
                                            <p:strVal val="#ppt_y"/>
                                          </p:val>
                                        </p:tav>
                                      </p:tavLst>
                                    </p:anim>
                                    <p:anim calcmode="lin" valueType="num">
                                      <p:cBhvr>
                                        <p:cTn id="25" dur="250" fill="hold"/>
                                        <p:tgtEl>
                                          <p:spTgt spid="17"/>
                                        </p:tgtEl>
                                        <p:attrNameLst>
                                          <p:attrName>ppt_w</p:attrName>
                                        </p:attrNameLst>
                                      </p:cBhvr>
                                      <p:tavLst>
                                        <p:tav tm="0">
                                          <p:val>
                                            <p:strVal val="#ppt_w"/>
                                          </p:val>
                                        </p:tav>
                                        <p:tav tm="100000">
                                          <p:val>
                                            <p:strVal val="#ppt_w"/>
                                          </p:val>
                                        </p:tav>
                                      </p:tavLst>
                                    </p:anim>
                                    <p:anim calcmode="lin" valueType="num">
                                      <p:cBhvr>
                                        <p:cTn id="26" dur="250" fill="hold"/>
                                        <p:tgtEl>
                                          <p:spTgt spid="17"/>
                                        </p:tgtEl>
                                        <p:attrNameLst>
                                          <p:attrName>ppt_h</p:attrName>
                                        </p:attrNameLst>
                                      </p:cBhvr>
                                      <p:tavLst>
                                        <p:tav tm="0">
                                          <p:val>
                                            <p:fltVal val="0"/>
                                          </p:val>
                                        </p:tav>
                                        <p:tav tm="100000">
                                          <p:val>
                                            <p:strVal val="#ppt_h"/>
                                          </p:val>
                                        </p:tav>
                                      </p:tavLst>
                                    </p:anim>
                                  </p:childTnLst>
                                </p:cTn>
                              </p:par>
                            </p:childTnLst>
                          </p:cTn>
                        </p:par>
                        <p:par>
                          <p:cTn id="27" fill="hold">
                            <p:stCondLst>
                              <p:cond delay="2199"/>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699"/>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3199"/>
                            </p:stCondLst>
                            <p:childTnLst>
                              <p:par>
                                <p:cTn id="36" presetID="22" presetClass="entr" presetSubtype="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3699"/>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ppt_h/2"/>
                                          </p:val>
                                        </p:tav>
                                        <p:tav tm="100000">
                                          <p:val>
                                            <p:strVal val="#ppt_y"/>
                                          </p:val>
                                        </p:tav>
                                      </p:tavLst>
                                    </p:anim>
                                    <p:anim calcmode="lin" valueType="num">
                                      <p:cBhvr>
                                        <p:cTn id="44" dur="250" fill="hold"/>
                                        <p:tgtEl>
                                          <p:spTgt spid="19"/>
                                        </p:tgtEl>
                                        <p:attrNameLst>
                                          <p:attrName>ppt_w</p:attrName>
                                        </p:attrNameLst>
                                      </p:cBhvr>
                                      <p:tavLst>
                                        <p:tav tm="0">
                                          <p:val>
                                            <p:strVal val="#ppt_w"/>
                                          </p:val>
                                        </p:tav>
                                        <p:tav tm="100000">
                                          <p:val>
                                            <p:strVal val="#ppt_w"/>
                                          </p:val>
                                        </p:tav>
                                      </p:tavLst>
                                    </p:anim>
                                    <p:anim calcmode="lin" valueType="num">
                                      <p:cBhvr>
                                        <p:cTn id="45" dur="250" fill="hold"/>
                                        <p:tgtEl>
                                          <p:spTgt spid="19"/>
                                        </p:tgtEl>
                                        <p:attrNameLst>
                                          <p:attrName>ppt_h</p:attrName>
                                        </p:attrNameLst>
                                      </p:cBhvr>
                                      <p:tavLst>
                                        <p:tav tm="0">
                                          <p:val>
                                            <p:fltVal val="0"/>
                                          </p:val>
                                        </p:tav>
                                        <p:tav tm="100000">
                                          <p:val>
                                            <p:strVal val="#ppt_h"/>
                                          </p:val>
                                        </p:tav>
                                      </p:tavLst>
                                    </p:anim>
                                  </p:childTnLst>
                                </p:cTn>
                              </p:par>
                            </p:childTnLst>
                          </p:cTn>
                        </p:par>
                        <p:par>
                          <p:cTn id="46" fill="hold">
                            <p:stCondLst>
                              <p:cond delay="465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150"/>
                            </p:stCondLst>
                            <p:childTnLst>
                              <p:par>
                                <p:cTn id="51" presetID="22" presetClass="entr" presetSubtype="2"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childTnLst>
                          </p:cTn>
                        </p:par>
                        <p:par>
                          <p:cTn id="54" fill="hold">
                            <p:stCondLst>
                              <p:cond delay="5650"/>
                            </p:stCondLst>
                            <p:childTnLst>
                              <p:par>
                                <p:cTn id="55" presetID="22" presetClass="entr" presetSubtype="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up)">
                                      <p:cBhvr>
                                        <p:cTn id="57" dur="500"/>
                                        <p:tgtEl>
                                          <p:spTgt spid="13"/>
                                        </p:tgtEl>
                                      </p:cBhvr>
                                    </p:animEffect>
                                  </p:childTnLst>
                                </p:cTn>
                              </p:par>
                            </p:childTnLst>
                          </p:cTn>
                        </p:par>
                        <p:par>
                          <p:cTn id="58" fill="hold">
                            <p:stCondLst>
                              <p:cond delay="61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250" fill="hold"/>
                                        <p:tgtEl>
                                          <p:spTgt spid="21"/>
                                        </p:tgtEl>
                                        <p:attrNameLst>
                                          <p:attrName>ppt_x</p:attrName>
                                        </p:attrNameLst>
                                      </p:cBhvr>
                                      <p:tavLst>
                                        <p:tav tm="0">
                                          <p:val>
                                            <p:strVal val="#ppt_x"/>
                                          </p:val>
                                        </p:tav>
                                        <p:tav tm="100000">
                                          <p:val>
                                            <p:strVal val="#ppt_x"/>
                                          </p:val>
                                        </p:tav>
                                      </p:tavLst>
                                    </p:anim>
                                    <p:anim calcmode="lin" valueType="num">
                                      <p:cBhvr>
                                        <p:cTn id="62" dur="250" fill="hold"/>
                                        <p:tgtEl>
                                          <p:spTgt spid="21"/>
                                        </p:tgtEl>
                                        <p:attrNameLst>
                                          <p:attrName>ppt_y</p:attrName>
                                        </p:attrNameLst>
                                      </p:cBhvr>
                                      <p:tavLst>
                                        <p:tav tm="0">
                                          <p:val>
                                            <p:strVal val="#ppt_y-#ppt_h/2"/>
                                          </p:val>
                                        </p:tav>
                                        <p:tav tm="100000">
                                          <p:val>
                                            <p:strVal val="#ppt_y"/>
                                          </p:val>
                                        </p:tav>
                                      </p:tavLst>
                                    </p:anim>
                                    <p:anim calcmode="lin" valueType="num">
                                      <p:cBhvr>
                                        <p:cTn id="63" dur="250" fill="hold"/>
                                        <p:tgtEl>
                                          <p:spTgt spid="21"/>
                                        </p:tgtEl>
                                        <p:attrNameLst>
                                          <p:attrName>ppt_w</p:attrName>
                                        </p:attrNameLst>
                                      </p:cBhvr>
                                      <p:tavLst>
                                        <p:tav tm="0">
                                          <p:val>
                                            <p:strVal val="#ppt_w"/>
                                          </p:val>
                                        </p:tav>
                                        <p:tav tm="100000">
                                          <p:val>
                                            <p:strVal val="#ppt_w"/>
                                          </p:val>
                                        </p:tav>
                                      </p:tavLst>
                                    </p:anim>
                                    <p:anim calcmode="lin" valueType="num">
                                      <p:cBhvr>
                                        <p:cTn id="64" dur="250" fill="hold"/>
                                        <p:tgtEl>
                                          <p:spTgt spid="21"/>
                                        </p:tgtEl>
                                        <p:attrNameLst>
                                          <p:attrName>ppt_h</p:attrName>
                                        </p:attrNameLst>
                                      </p:cBhvr>
                                      <p:tavLst>
                                        <p:tav tm="0">
                                          <p:val>
                                            <p:fltVal val="0"/>
                                          </p:val>
                                        </p:tav>
                                        <p:tav tm="100000">
                                          <p:val>
                                            <p:strVal val="#ppt_h"/>
                                          </p:val>
                                        </p:tav>
                                      </p:tavLst>
                                    </p:anim>
                                  </p:childTnLst>
                                </p:cTn>
                              </p:par>
                              <p:par>
                                <p:cTn id="65" presetID="22" presetClass="entr" presetSubtype="8" fill="hold" nodeType="withEffect">
                                  <p:stCondLst>
                                    <p:cond delay="500"/>
                                  </p:stCondLst>
                                  <p:childTnLst>
                                    <p:set>
                                      <p:cBhvr>
                                        <p:cTn id="66" dur="1" fill="hold">
                                          <p:stCondLst>
                                            <p:cond delay="0"/>
                                          </p:stCondLst>
                                        </p:cTn>
                                        <p:tgtEl>
                                          <p:spTgt spid="22"/>
                                        </p:tgtEl>
                                        <p:attrNameLst>
                                          <p:attrName>style.visibility</p:attrName>
                                        </p:attrNameLst>
                                      </p:cBhvr>
                                      <p:to>
                                        <p:strVal val="visible"/>
                                      </p:to>
                                    </p:set>
                                    <p:animEffect transition="in" filter="wipe(left)">
                                      <p:cBhvr>
                                        <p:cTn id="6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8" grpId="0" bldLvl="0" animBg="1"/>
      <p:bldP spid="12" grpId="0" bldLvl="0" animBg="1"/>
      <p:bldP spid="16" grpId="0"/>
      <p:bldP spid="17" grpId="0"/>
      <p:bldP spid="18" grpId="0"/>
      <p:bldP spid="19" grpId="0"/>
      <p:bldP spid="21"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职业技能考核知识点</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Shape 2015"/>
          <p:cNvSpPr/>
          <p:nvPr/>
        </p:nvSpPr>
        <p:spPr>
          <a:xfrm>
            <a:off x="2134870" y="1524000"/>
            <a:ext cx="5509260" cy="2802255"/>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30" name="Shape 2021"/>
          <p:cNvSpPr/>
          <p:nvPr/>
        </p:nvSpPr>
        <p:spPr>
          <a:xfrm>
            <a:off x="2767330" y="1781810"/>
            <a:ext cx="4964430" cy="1637665"/>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algn="just" fontAlgn="auto">
              <a:lnSpc>
                <a:spcPct val="100000"/>
              </a:lnSpc>
              <a:spcBef>
                <a:spcPts val="1800"/>
              </a:spcBef>
            </a:pPr>
            <a:r>
              <a:rPr lang="en-US" sz="1800" dirty="0">
                <a:solidFill>
                  <a:schemeClr val="tx1">
                    <a:lumMod val="75000"/>
                    <a:lumOff val="25000"/>
                  </a:schemeClr>
                </a:solidFill>
                <a:latin typeface="微软雅黑" panose="020B0503020204020204" pitchFamily="34" charset="-122"/>
                <a:ea typeface="微软雅黑" panose="020B0503020204020204" pitchFamily="34" charset="-122"/>
              </a:rPr>
              <a:t>1.</a:t>
            </a:r>
            <a:r>
              <a:rPr sz="1800" dirty="0">
                <a:solidFill>
                  <a:schemeClr val="tx1">
                    <a:lumMod val="75000"/>
                    <a:lumOff val="25000"/>
                  </a:schemeClr>
                </a:solidFill>
                <a:latin typeface="微软雅黑" panose="020B0503020204020204" pitchFamily="34" charset="-122"/>
                <a:ea typeface="微软雅黑" panose="020B0503020204020204" pitchFamily="34" charset="-122"/>
              </a:rPr>
              <a:t> 环形阵列与矩形阵列的基本设置包括哪些？</a:t>
            </a:r>
            <a:endParaRPr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ct val="100000"/>
              </a:lnSpc>
              <a:spcBef>
                <a:spcPts val="1800"/>
              </a:spcBef>
            </a:pPr>
            <a:r>
              <a:rPr lang="en-US" sz="1800" dirty="0">
                <a:solidFill>
                  <a:schemeClr val="tx1">
                    <a:lumMod val="75000"/>
                    <a:lumOff val="25000"/>
                  </a:schemeClr>
                </a:solidFill>
                <a:latin typeface="微软雅黑" panose="020B0503020204020204" pitchFamily="34" charset="-122"/>
                <a:ea typeface="微软雅黑" panose="020B0503020204020204" pitchFamily="34" charset="-122"/>
              </a:rPr>
              <a:t>2.</a:t>
            </a:r>
            <a:r>
              <a:rPr sz="1800" dirty="0">
                <a:solidFill>
                  <a:schemeClr val="tx1">
                    <a:lumMod val="75000"/>
                    <a:lumOff val="25000"/>
                  </a:schemeClr>
                </a:solidFill>
                <a:latin typeface="微软雅黑" panose="020B0503020204020204" pitchFamily="34" charset="-122"/>
                <a:ea typeface="微软雅黑" panose="020B0503020204020204" pitchFamily="34" charset="-122"/>
              </a:rPr>
              <a:t>对象的偏移和镜像操作有什么区别和联系？</a:t>
            </a:r>
            <a:endParaRPr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ct val="100000"/>
              </a:lnSpc>
              <a:spcBef>
                <a:spcPts val="1800"/>
              </a:spcBef>
            </a:pPr>
            <a:r>
              <a:rPr lang="en-US" sz="1800" dirty="0">
                <a:solidFill>
                  <a:schemeClr val="tx1">
                    <a:lumMod val="75000"/>
                    <a:lumOff val="25000"/>
                  </a:schemeClr>
                </a:solidFill>
                <a:latin typeface="微软雅黑" panose="020B0503020204020204" pitchFamily="34" charset="-122"/>
                <a:ea typeface="微软雅黑" panose="020B0503020204020204" pitchFamily="34" charset="-122"/>
              </a:rPr>
              <a:t>3.</a:t>
            </a:r>
            <a:r>
              <a:rPr sz="1800" dirty="0">
                <a:solidFill>
                  <a:schemeClr val="tx1">
                    <a:lumMod val="75000"/>
                    <a:lumOff val="25000"/>
                  </a:schemeClr>
                </a:solidFill>
                <a:latin typeface="微软雅黑" panose="020B0503020204020204" pitchFamily="34" charset="-122"/>
                <a:ea typeface="微软雅黑" panose="020B0503020204020204" pitchFamily="34" charset="-122"/>
              </a:rPr>
              <a:t>圆角、倒角和多段线的区别是什么？</a:t>
            </a:r>
            <a:endParaRPr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ct val="100000"/>
              </a:lnSpc>
              <a:spcBef>
                <a:spcPts val="1800"/>
              </a:spcBef>
            </a:pPr>
            <a:r>
              <a:rPr lang="en-US" sz="1800" dirty="0">
                <a:solidFill>
                  <a:schemeClr val="tx1">
                    <a:lumMod val="75000"/>
                    <a:lumOff val="25000"/>
                  </a:schemeClr>
                </a:solidFill>
                <a:latin typeface="微软雅黑" panose="020B0503020204020204" pitchFamily="34" charset="-122"/>
                <a:ea typeface="微软雅黑" panose="020B0503020204020204" pitchFamily="34" charset="-122"/>
              </a:rPr>
              <a:t>4.</a:t>
            </a:r>
            <a:r>
              <a:rPr sz="1800" dirty="0">
                <a:solidFill>
                  <a:schemeClr val="tx1">
                    <a:lumMod val="75000"/>
                    <a:lumOff val="25000"/>
                  </a:schemeClr>
                </a:solidFill>
                <a:latin typeface="微软雅黑" panose="020B0503020204020204" pitchFamily="34" charset="-122"/>
                <a:ea typeface="微软雅黑" panose="020B0503020204020204" pitchFamily="34" charset="-122"/>
              </a:rPr>
              <a:t>为什么修剪命令无法修剪对齐线段？</a:t>
            </a:r>
            <a:endParaRPr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ct val="100000"/>
              </a:lnSpc>
              <a:spcBef>
                <a:spcPts val="1800"/>
              </a:spcBef>
            </a:pPr>
            <a:r>
              <a:rPr lang="en-US" sz="1800" dirty="0">
                <a:solidFill>
                  <a:schemeClr val="tx1">
                    <a:lumMod val="75000"/>
                    <a:lumOff val="25000"/>
                  </a:schemeClr>
                </a:solidFill>
                <a:latin typeface="微软雅黑" panose="020B0503020204020204" pitchFamily="34" charset="-122"/>
                <a:ea typeface="微软雅黑" panose="020B0503020204020204" pitchFamily="34" charset="-122"/>
              </a:rPr>
              <a:t>5.</a:t>
            </a:r>
            <a:r>
              <a:rPr sz="1800" dirty="0">
                <a:solidFill>
                  <a:schemeClr val="tx1">
                    <a:lumMod val="75000"/>
                    <a:lumOff val="25000"/>
                  </a:schemeClr>
                </a:solidFill>
                <a:latin typeface="微软雅黑" panose="020B0503020204020204" pitchFamily="34" charset="-122"/>
                <a:ea typeface="微软雅黑" panose="020B0503020204020204" pitchFamily="34" charset="-122"/>
              </a:rPr>
              <a:t> 对象移动的操作方式有哪些？</a:t>
            </a:r>
            <a:endParaRPr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Shape 2022"/>
          <p:cNvSpPr/>
          <p:nvPr/>
        </p:nvSpPr>
        <p:spPr>
          <a:xfrm>
            <a:off x="2753204" y="1523890"/>
            <a:ext cx="1401999" cy="301211"/>
          </a:xfrm>
          <a:prstGeom prst="rect">
            <a:avLst/>
          </a:prstGeom>
          <a:ln w="12700">
            <a:miter lim="400000"/>
          </a:ln>
        </p:spPr>
        <p:txBody>
          <a:bodyPr lIns="0" tIns="0" rIns="0" bIns="0" anchor="ctr"/>
          <a:lstStyle>
            <a:lvl1pPr algn="l">
              <a:lnSpc>
                <a:spcPct val="120000"/>
              </a:lnSpc>
              <a:defRPr sz="3500">
                <a:solidFill>
                  <a:srgbClr val="53585F"/>
                </a:solidFill>
              </a:defRPr>
            </a:lvl1pPr>
          </a:lstStyle>
          <a:p>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2" name="Group 2031"/>
          <p:cNvGrpSpPr/>
          <p:nvPr/>
        </p:nvGrpSpPr>
        <p:grpSpPr>
          <a:xfrm>
            <a:off x="1763295" y="2566568"/>
            <a:ext cx="716614" cy="716614"/>
            <a:chOff x="0" y="0"/>
            <a:chExt cx="1910968" cy="1910968"/>
          </a:xfrm>
        </p:grpSpPr>
        <p:sp>
          <p:nvSpPr>
            <p:cNvPr id="33"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34"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sp>
        <p:nvSpPr>
          <p:cNvPr id="41" name="矩形 40"/>
          <p:cNvSpPr/>
          <p:nvPr/>
        </p:nvSpPr>
        <p:spPr>
          <a:xfrm>
            <a:off x="857885" y="788670"/>
            <a:ext cx="1821815" cy="3479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p>
            <a:pPr algn="ct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简答题</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9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399"/>
                            </p:stCondLst>
                            <p:childTnLst>
                              <p:par>
                                <p:cTn id="17" presetID="53" presetClass="entr" presetSubtype="16"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childTnLst>
                          </p:cTn>
                        </p:par>
                        <p:par>
                          <p:cTn id="22" fill="hold">
                            <p:stCondLst>
                              <p:cond delay="1899"/>
                            </p:stCondLst>
                            <p:childTnLst>
                              <p:par>
                                <p:cTn id="23" presetID="53" presetClass="entr" presetSubtype="16"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animEffect transition="in" filter="fade">
                                      <p:cBhvr>
                                        <p:cTn id="27" dur="500"/>
                                        <p:tgtEl>
                                          <p:spTgt spid="32"/>
                                        </p:tgtEl>
                                      </p:cBhvr>
                                    </p:animEffect>
                                  </p:childTnLst>
                                </p:cTn>
                              </p:par>
                            </p:childTnLst>
                          </p:cTn>
                        </p:par>
                        <p:par>
                          <p:cTn id="28" fill="hold">
                            <p:stCondLst>
                              <p:cond delay="2399"/>
                            </p:stCondLst>
                            <p:childTnLst>
                              <p:par>
                                <p:cTn id="29" presetID="10"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9" grpId="0" bldLvl="0" animBg="1"/>
      <p:bldP spid="30" grpId="0" animBg="1"/>
      <p:bldP spid="31" grpId="0" animBg="1"/>
      <p:bldP spid="41"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职业技能考核知识点</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857885" y="932180"/>
            <a:ext cx="1821815" cy="3479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p>
            <a:pPr algn="ctr"/>
            <a:r>
              <a:rPr lang="en-US" altLang="zh-CN"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操作题</a:t>
            </a:r>
            <a:endParaRPr lang="zh-CN" altLang="en-US" sz="2000" b="1" dirty="0">
              <a:latin typeface="微软雅黑" panose="020B0503020204020204" pitchFamily="34" charset="-122"/>
              <a:ea typeface="微软雅黑" panose="020B0503020204020204" pitchFamily="34" charset="-122"/>
            </a:endParaRPr>
          </a:p>
        </p:txBody>
      </p:sp>
      <p:grpSp>
        <p:nvGrpSpPr>
          <p:cNvPr id="37" name="组合 36"/>
          <p:cNvGrpSpPr/>
          <p:nvPr/>
        </p:nvGrpSpPr>
        <p:grpSpPr>
          <a:xfrm>
            <a:off x="1028700" y="1633220"/>
            <a:ext cx="6760845" cy="2715260"/>
            <a:chOff x="1519" y="2333"/>
            <a:chExt cx="10647" cy="4276"/>
          </a:xfrm>
        </p:grpSpPr>
        <p:pic>
          <p:nvPicPr>
            <p:cNvPr id="35" name="图片 22" descr="图3-89"/>
            <p:cNvPicPr>
              <a:picLocks noChangeAspect="1"/>
            </p:cNvPicPr>
            <p:nvPr/>
          </p:nvPicPr>
          <p:blipFill>
            <a:blip r:embed="rId1"/>
            <a:srcRect l="15119" t="41748" r="10393" b="17560"/>
            <a:stretch>
              <a:fillRect/>
            </a:stretch>
          </p:blipFill>
          <p:spPr>
            <a:xfrm>
              <a:off x="1519" y="2333"/>
              <a:ext cx="5529" cy="4276"/>
            </a:xfrm>
            <a:prstGeom prst="rect">
              <a:avLst/>
            </a:prstGeom>
            <a:ln>
              <a:solidFill>
                <a:schemeClr val="accent1"/>
              </a:solidFill>
            </a:ln>
          </p:spPr>
        </p:pic>
        <p:pic>
          <p:nvPicPr>
            <p:cNvPr id="36" name="图片 1" descr="图3-90"/>
            <p:cNvPicPr>
              <a:picLocks noChangeAspect="1"/>
            </p:cNvPicPr>
            <p:nvPr/>
          </p:nvPicPr>
          <p:blipFill>
            <a:blip r:embed="rId2"/>
            <a:srcRect l="20774" t="39252" r="7427" b="18352"/>
            <a:stretch>
              <a:fillRect/>
            </a:stretch>
          </p:blipFill>
          <p:spPr>
            <a:xfrm>
              <a:off x="7048" y="2333"/>
              <a:ext cx="5118" cy="4277"/>
            </a:xfrm>
            <a:prstGeom prst="rect">
              <a:avLst/>
            </a:prstGeom>
            <a:ln>
              <a:solidFill>
                <a:schemeClr val="accent1"/>
              </a:solidFill>
            </a:ln>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9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par>
                                <p:cTn id="16" presetID="22" presetClass="entr" presetSubtype="4"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down)">
                                      <p:cBhvr>
                                        <p:cTn id="1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1" grpId="0" bldLvl="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11"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200" b="1" dirty="0">
                <a:solidFill>
                  <a:schemeClr val="accent1"/>
                </a:solidFill>
                <a:latin typeface="微软雅黑" panose="020B0503020204020204" pitchFamily="34" charset="-122"/>
                <a:ea typeface="微软雅黑" panose="020B0503020204020204" pitchFamily="34" charset="-122"/>
              </a:rPr>
              <a:t> 谢谢</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cxnSp>
        <p:nvCxnSpPr>
          <p:cNvPr id="13"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矩形 9"/>
          <p:cNvSpPr>
            <a:spLocks noChangeArrowheads="1"/>
          </p:cNvSpPr>
          <p:nvPr/>
        </p:nvSpPr>
        <p:spPr bwMode="auto">
          <a:xfrm>
            <a:off x="8727444" y="1898129"/>
            <a:ext cx="416556"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8120850" y="3071925"/>
            <a:ext cx="432048" cy="432834"/>
            <a:chOff x="6084168" y="1274820"/>
            <a:chExt cx="432048" cy="432834"/>
          </a:xfrm>
        </p:grpSpPr>
        <p:sp>
          <p:nvSpPr>
            <p:cNvPr id="2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27" name="组合 26"/>
          <p:cNvGrpSpPr/>
          <p:nvPr/>
        </p:nvGrpSpPr>
        <p:grpSpPr>
          <a:xfrm>
            <a:off x="6824706" y="3072318"/>
            <a:ext cx="432048" cy="432048"/>
            <a:chOff x="4788024" y="1275213"/>
            <a:chExt cx="432048" cy="432048"/>
          </a:xfrm>
        </p:grpSpPr>
        <p:sp>
          <p:nvSpPr>
            <p:cNvPr id="2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0" name="组合 29"/>
          <p:cNvGrpSpPr/>
          <p:nvPr/>
        </p:nvGrpSpPr>
        <p:grpSpPr>
          <a:xfrm>
            <a:off x="7472778" y="3071925"/>
            <a:ext cx="432833" cy="432834"/>
            <a:chOff x="5436096" y="1274820"/>
            <a:chExt cx="432833" cy="432834"/>
          </a:xfrm>
        </p:grpSpPr>
        <p:sp>
          <p:nvSpPr>
            <p:cNvPr id="3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3" name="组合 32"/>
          <p:cNvGrpSpPr/>
          <p:nvPr/>
        </p:nvGrpSpPr>
        <p:grpSpPr>
          <a:xfrm>
            <a:off x="5528562" y="3071925"/>
            <a:ext cx="432833" cy="432834"/>
            <a:chOff x="3491880" y="1274820"/>
            <a:chExt cx="432833" cy="432834"/>
          </a:xfrm>
        </p:grpSpPr>
        <p:sp>
          <p:nvSpPr>
            <p:cNvPr id="34"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5"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6" name="组合 35"/>
          <p:cNvGrpSpPr/>
          <p:nvPr/>
        </p:nvGrpSpPr>
        <p:grpSpPr>
          <a:xfrm>
            <a:off x="6176634" y="3071925"/>
            <a:ext cx="432833" cy="432834"/>
            <a:chOff x="4139952" y="1274820"/>
            <a:chExt cx="432833" cy="432834"/>
          </a:xfrm>
        </p:grpSpPr>
        <p:sp>
          <p:nvSpPr>
            <p:cNvPr id="37"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8"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1"/>
                                        </p:tgtEl>
                                        <p:attrNameLst>
                                          <p:attrName>ppt_y</p:attrName>
                                        </p:attrNameLst>
                                      </p:cBhvr>
                                      <p:tavLst>
                                        <p:tav tm="0">
                                          <p:val>
                                            <p:strVal val="#ppt_y"/>
                                          </p:val>
                                        </p:tav>
                                        <p:tav tm="100000">
                                          <p:val>
                                            <p:strVal val="#ppt_y"/>
                                          </p:val>
                                        </p:tav>
                                      </p:tavLst>
                                    </p:anim>
                                    <p:anim calcmode="lin" valueType="num">
                                      <p:cBhvr>
                                        <p:cTn id="1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1"/>
                                        </p:tgtEl>
                                      </p:cBhvr>
                                    </p:animEffect>
                                  </p:childTnLst>
                                </p:cTn>
                              </p:par>
                            </p:childTnLst>
                          </p:cTn>
                        </p:par>
                        <p:par>
                          <p:cTn id="16" fill="hold">
                            <p:stCondLst>
                              <p:cond delay="1100"/>
                            </p:stCondLst>
                            <p:childTnLst>
                              <p:par>
                                <p:cTn id="17" presetID="22" presetClass="entr" presetSubtype="2"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1000"/>
                                        <p:tgtEl>
                                          <p:spTgt spid="13"/>
                                        </p:tgtEl>
                                      </p:cBhvr>
                                    </p:animEffect>
                                  </p:childTnLst>
                                </p:cTn>
                              </p:par>
                            </p:childTnLst>
                          </p:cTn>
                        </p:par>
                        <p:par>
                          <p:cTn id="20" fill="hold">
                            <p:stCondLst>
                              <p:cond delay="2100"/>
                            </p:stCondLst>
                            <p:childTnLst>
                              <p:par>
                                <p:cTn id="21" presetID="53" presetClass="entr" presetSubtype="16"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animEffect transition="in" filter="fade">
                                      <p:cBhvr>
                                        <p:cTn id="25" dur="500"/>
                                        <p:tgtEl>
                                          <p:spTgt spid="33"/>
                                        </p:tgtEl>
                                      </p:cBhvr>
                                    </p:animEffect>
                                  </p:childTnLst>
                                </p:cTn>
                              </p:par>
                              <p:par>
                                <p:cTn id="26" presetID="53" presetClass="entr" presetSubtype="16" fill="hold" nodeType="withEffect">
                                  <p:stCondLst>
                                    <p:cond delay="20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Effect transition="in" filter="fade">
                                      <p:cBhvr>
                                        <p:cTn id="30" dur="500"/>
                                        <p:tgtEl>
                                          <p:spTgt spid="36"/>
                                        </p:tgtEl>
                                      </p:cBhvr>
                                    </p:animEffect>
                                  </p:childTnLst>
                                </p:cTn>
                              </p:par>
                              <p:par>
                                <p:cTn id="31" presetID="53" presetClass="entr" presetSubtype="16" fill="hold" nodeType="withEffect">
                                  <p:stCondLst>
                                    <p:cond delay="40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childTnLst>
                                </p:cTn>
                              </p:par>
                              <p:par>
                                <p:cTn id="36" presetID="53" presetClass="entr" presetSubtype="16" fill="hold" nodeType="withEffect">
                                  <p:stCondLst>
                                    <p:cond delay="60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childTnLst>
                                </p:cTn>
                              </p:par>
                              <p:par>
                                <p:cTn id="41" presetID="53" presetClass="entr" presetSubtype="16" fill="hold" nodeType="withEffect">
                                  <p:stCondLst>
                                    <p:cond delay="80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4" grpId="0" bldLvl="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3114597" y="772815"/>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000" b="1" dirty="0">
                <a:latin typeface="微软雅黑" panose="020B0503020204020204" pitchFamily="34" charset="-122"/>
                <a:ea typeface="微软雅黑" panose="020B0503020204020204" pitchFamily="34" charset="-122"/>
              </a:rPr>
              <a:t>二、</a:t>
            </a:r>
            <a:r>
              <a:rPr lang="zh-CN" altLang="en-US" sz="2000" b="1" dirty="0">
                <a:solidFill>
                  <a:schemeClr val="bg1"/>
                </a:solidFill>
                <a:latin typeface="微软雅黑" panose="020B0503020204020204" pitchFamily="34" charset="-122"/>
                <a:ea typeface="微软雅黑" panose="020B0503020204020204" pitchFamily="34" charset="-122"/>
                <a:sym typeface="+mn-ea"/>
              </a:rPr>
              <a:t>镜像复制</a:t>
            </a:r>
            <a:endParaRPr lang="zh-CN" altLang="en-US" sz="2000" b="1" dirty="0">
              <a:solidFill>
                <a:schemeClr val="bg1"/>
              </a:solidFill>
              <a:latin typeface="微软雅黑" panose="020B0503020204020204" pitchFamily="34" charset="-122"/>
              <a:ea typeface="微软雅黑" panose="020B0503020204020204" pitchFamily="34" charset="-122"/>
              <a:sym typeface="+mn-ea"/>
            </a:endParaRPr>
          </a:p>
        </p:txBody>
      </p:sp>
      <p:sp>
        <p:nvSpPr>
          <p:cNvPr id="4" name="圆角矩形 3"/>
          <p:cNvSpPr/>
          <p:nvPr/>
        </p:nvSpPr>
        <p:spPr>
          <a:xfrm>
            <a:off x="899160" y="1264285"/>
            <a:ext cx="7345680" cy="135699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38"/>
          <p:cNvSpPr txBox="1"/>
          <p:nvPr/>
        </p:nvSpPr>
        <p:spPr>
          <a:xfrm>
            <a:off x="1196625" y="1278905"/>
            <a:ext cx="6750750" cy="1328420"/>
          </a:xfrm>
          <a:prstGeom prst="rect">
            <a:avLst/>
          </a:prstGeom>
          <a:noFill/>
        </p:spPr>
        <p:txBody>
          <a:bodyPr wrap="square" lIns="0" tIns="0" rIns="0" bIns="0" rtlCol="0">
            <a:spAutoFit/>
          </a:bodyPr>
          <a:p>
            <a:pPr algn="just">
              <a:lnSpc>
                <a:spcPct val="120000"/>
              </a:lnSpc>
            </a:pPr>
            <a:r>
              <a:rPr lang="en-US" dirty="0">
                <a:latin typeface="微软雅黑" panose="020B0503020204020204" pitchFamily="34" charset="-122"/>
                <a:ea typeface="微软雅黑" panose="020B0503020204020204" pitchFamily="34" charset="-122"/>
              </a:rPr>
              <a:t>       </a:t>
            </a:r>
            <a:r>
              <a:rPr dirty="0">
                <a:latin typeface="微软雅黑" panose="020B0503020204020204" pitchFamily="34" charset="-122"/>
                <a:ea typeface="微软雅黑" panose="020B0503020204020204" pitchFamily="34" charset="-122"/>
              </a:rPr>
              <a:t>在绘图过程中常需绘制对称图形，调用镜像命令可以帮助完成该操作。使用Mirror命令，可以围绕用两点定义的轴线镜像对象。在进行操作时，用户可以选择删除或保留原对象。镜像作用于与当前UCS的XY平面平行的任何平面。</a:t>
            </a:r>
            <a:endParaRPr dirty="0">
              <a:latin typeface="微软雅黑" panose="020B0503020204020204" pitchFamily="34" charset="-122"/>
              <a:ea typeface="微软雅黑" panose="020B0503020204020204" pitchFamily="34" charset="-122"/>
            </a:endParaRPr>
          </a:p>
        </p:txBody>
      </p:sp>
      <p:sp>
        <p:nvSpPr>
          <p:cNvPr id="6" name="矩形 93"/>
          <p:cNvSpPr/>
          <p:nvPr/>
        </p:nvSpPr>
        <p:spPr>
          <a:xfrm>
            <a:off x="861492" y="121947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93"/>
          <p:cNvSpPr/>
          <p:nvPr/>
        </p:nvSpPr>
        <p:spPr>
          <a:xfrm rot="10800000">
            <a:off x="8021236" y="237787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899160" y="2831465"/>
            <a:ext cx="3695065" cy="1476375"/>
          </a:xfrm>
          <a:prstGeom prst="rect">
            <a:avLst/>
          </a:prstGeom>
          <a:noFill/>
          <a:ln w="19050">
            <a:solidFill>
              <a:srgbClr val="005DA2"/>
            </a:solidFill>
          </a:ln>
        </p:spPr>
        <p:txBody>
          <a:bodyPr wrap="square" rtlCol="0">
            <a:spAutoFit/>
          </a:bodyPr>
          <a:p>
            <a:r>
              <a:rPr lang="en-US" altLang="zh-CN"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r>
              <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启动</a:t>
            </a:r>
            <a:endParaRPr lang="zh-CN" altLang="en-US"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功能区:默认 标签 → 修改 面板 → 镜像按钮</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菜单:修改(M) → 镜像(I)</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工具栏:修改 → </a:t>
            </a:r>
            <a:endPar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2" name="Picture 4"/>
          <p:cNvPicPr>
            <a:picLocks noChangeAspect="1"/>
          </p:cNvPicPr>
          <p:nvPr/>
        </p:nvPicPr>
        <p:blipFill>
          <a:blip r:embed="rId1"/>
          <a:stretch>
            <a:fillRect/>
          </a:stretch>
        </p:blipFill>
        <p:spPr>
          <a:xfrm>
            <a:off x="5063490" y="2831465"/>
            <a:ext cx="3181350" cy="1752600"/>
          </a:xfrm>
          <a:prstGeom prst="rect">
            <a:avLst/>
          </a:prstGeom>
          <a:noFill/>
          <a:ln w="12700" cmpd="sng">
            <a:solidFill>
              <a:schemeClr val="accent1">
                <a:shade val="50000"/>
              </a:schemeClr>
            </a:solidFill>
            <a:prstDash val="sysDash"/>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149"/>
                            </p:stCondLst>
                            <p:childTnLst>
                              <p:par>
                                <p:cTn id="17" presetID="53" presetClass="entr" presetSubtype="52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anim calcmode="lin" valueType="num">
                                      <p:cBhvr>
                                        <p:cTn id="22" dur="500" fill="hold"/>
                                        <p:tgtEl>
                                          <p:spTgt spid="6"/>
                                        </p:tgtEl>
                                        <p:attrNameLst>
                                          <p:attrName>ppt_x</p:attrName>
                                        </p:attrNameLst>
                                      </p:cBhvr>
                                      <p:tavLst>
                                        <p:tav tm="0">
                                          <p:val>
                                            <p:fltVal val="0.5"/>
                                          </p:val>
                                        </p:tav>
                                        <p:tav tm="100000">
                                          <p:val>
                                            <p:strVal val="#ppt_x"/>
                                          </p:val>
                                        </p:tav>
                                      </p:tavLst>
                                    </p:anim>
                                    <p:anim calcmode="lin" valueType="num">
                                      <p:cBhvr>
                                        <p:cTn id="23" dur="500" fill="hold"/>
                                        <p:tgtEl>
                                          <p:spTgt spid="6"/>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fltVal val="0.5"/>
                                          </p:val>
                                        </p:tav>
                                        <p:tav tm="100000">
                                          <p:val>
                                            <p:strVal val="#ppt_y"/>
                                          </p:val>
                                        </p:tav>
                                      </p:tavLst>
                                    </p:anim>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childTnLst>
                          </p:cTn>
                        </p:par>
                        <p:par>
                          <p:cTn id="35" fill="hold">
                            <p:stCondLst>
                              <p:cond delay="2149"/>
                            </p:stCondLst>
                            <p:childTnLst>
                              <p:par>
                                <p:cTn id="36" presetID="22" presetClass="entr" presetSubtype="1"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2649"/>
                            </p:stCondLst>
                            <p:childTnLst>
                              <p:par>
                                <p:cTn id="40" presetID="2" presetClass="entr" presetSubtype="4"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ppt_x"/>
                                          </p:val>
                                        </p:tav>
                                        <p:tav tm="100000">
                                          <p:val>
                                            <p:strVal val="#ppt_x"/>
                                          </p:val>
                                        </p:tav>
                                      </p:tavLst>
                                    </p:anim>
                                    <p:anim calcmode="lin" valueType="num">
                                      <p:cBhvr additive="base">
                                        <p:cTn id="43" dur="500" fill="hold"/>
                                        <p:tgtEl>
                                          <p:spTgt spid="8"/>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2"/>
                                        </p:tgtEl>
                                        <p:attrNameLst>
                                          <p:attrName>style.visibility</p:attrName>
                                        </p:attrNameLst>
                                      </p:cBhvr>
                                      <p:to>
                                        <p:strVal val="visible"/>
                                      </p:to>
                                    </p:set>
                                    <p:anim calcmode="lin" valueType="num">
                                      <p:cBhvr additive="base">
                                        <p:cTn id="46" dur="500" fill="hold"/>
                                        <p:tgtEl>
                                          <p:spTgt spid="2"/>
                                        </p:tgtEl>
                                        <p:attrNameLst>
                                          <p:attrName>ppt_x</p:attrName>
                                        </p:attrNameLst>
                                      </p:cBhvr>
                                      <p:tavLst>
                                        <p:tav tm="0">
                                          <p:val>
                                            <p:strVal val="#ppt_x"/>
                                          </p:val>
                                        </p:tav>
                                        <p:tav tm="100000">
                                          <p:val>
                                            <p:strVal val="#ppt_x"/>
                                          </p:val>
                                        </p:tav>
                                      </p:tavLst>
                                    </p:anim>
                                    <p:anim calcmode="lin" valueType="num">
                                      <p:cBhvr additive="base">
                                        <p:cTn id="4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4" grpId="0" bldLvl="0" animBg="1"/>
      <p:bldP spid="5" grpId="0"/>
      <p:bldP spid="6" grpId="0" bldLvl="0" animBg="1"/>
      <p:bldP spid="7" grpId="0" bldLvl="0" animBg="1"/>
      <p:bldP spid="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TextBox 38"/>
          <p:cNvSpPr txBox="1"/>
          <p:nvPr/>
        </p:nvSpPr>
        <p:spPr>
          <a:xfrm>
            <a:off x="857885" y="1278890"/>
            <a:ext cx="7244715" cy="2324735"/>
          </a:xfrm>
          <a:prstGeom prst="rect">
            <a:avLst/>
          </a:prstGeom>
          <a:noFill/>
          <a:ln>
            <a:noFill/>
          </a:ln>
        </p:spPr>
        <p:txBody>
          <a:bodyPr wrap="square" lIns="0" tIns="0" rIns="0" bIns="0" rtlCol="0">
            <a:spAutoFit/>
          </a:bodyPr>
          <a:p>
            <a:pPr algn="just">
              <a:lnSpc>
                <a:spcPct val="120000"/>
              </a:lnSpc>
              <a:buClrTx/>
              <a:buSzTx/>
              <a:buFontTx/>
            </a:pPr>
            <a:r>
              <a:rPr dirty="0">
                <a:latin typeface="微软雅黑" panose="020B0503020204020204" pitchFamily="34" charset="-122"/>
                <a:ea typeface="微软雅黑" panose="020B0503020204020204" pitchFamily="34" charset="-122"/>
                <a:sym typeface="+mn-ea"/>
              </a:rPr>
              <a:t>选择对象: 使用对象选择方法，然后按 Enter 完成选择</a:t>
            </a:r>
            <a:endParaRPr lang="en-US" altLang="zh-CN"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a:p>
            <a:pPr algn="just">
              <a:lnSpc>
                <a:spcPct val="120000"/>
              </a:lnSpc>
              <a:buClrTx/>
              <a:buSzTx/>
              <a:buFontTx/>
            </a:pPr>
            <a:r>
              <a:rPr dirty="0">
                <a:latin typeface="微软雅黑" panose="020B0503020204020204" pitchFamily="34" charset="-122"/>
                <a:ea typeface="微软雅黑" panose="020B0503020204020204" pitchFamily="34" charset="-122"/>
                <a:sym typeface="+mn-ea"/>
              </a:rPr>
              <a:t>指定镜像线的第一点: 指定点 (1)指定镜像线的第二点: 指定点 (2)指定的两个点将成为直线的两个端点，选定对象相对于这条直线被镜像。对于三维空间中的镜像，这条直线定义了与用户坐标系 (UCS) 的 XY 平面垂直并包含镜像线的镜像平面。</a:t>
            </a:r>
            <a:endParaRPr dirty="0">
              <a:latin typeface="微软雅黑" panose="020B0503020204020204" pitchFamily="34" charset="-122"/>
              <a:ea typeface="微软雅黑" panose="020B0503020204020204" pitchFamily="34" charset="-122"/>
              <a:sym typeface="+mn-ea"/>
            </a:endParaRPr>
          </a:p>
          <a:p>
            <a:endParaRPr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17855" y="3651885"/>
            <a:ext cx="4643120" cy="755015"/>
          </a:xfrm>
          <a:prstGeom prst="rect">
            <a:avLst/>
          </a:prstGeom>
          <a:noFill/>
          <a:ln>
            <a:solidFill>
              <a:schemeClr val="accent1"/>
            </a:solidFill>
          </a:ln>
        </p:spPr>
        <p:txBody>
          <a:bodyPr wrap="none" rtlCol="0" anchor="t">
            <a:spAutoFit/>
          </a:bodyPr>
          <a:p>
            <a:pPr algn="just">
              <a:lnSpc>
                <a:spcPct val="120000"/>
              </a:lnSpc>
              <a:buClrTx/>
              <a:buSzTx/>
              <a:buFontTx/>
            </a:pPr>
            <a:r>
              <a:rPr sz="1200" dirty="0">
                <a:latin typeface="微软雅黑" panose="020B0503020204020204" pitchFamily="34" charset="-122"/>
                <a:ea typeface="微软雅黑" panose="020B0503020204020204" pitchFamily="34" charset="-122"/>
                <a:sym typeface="+mn-ea"/>
              </a:rPr>
              <a:t>要删除源对象吗？[是(Y)/否(N)] &lt;否&gt;: 输入 y 或 n，或按 Enter 键 是  将镜像的图像放置到图形中并删除原始对象。 否  将镜像的图像放置到图形中并保留原始对象。</a:t>
            </a: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图片 -2147482469"/>
          <p:cNvPicPr>
            <a:picLocks noChangeAspect="1"/>
          </p:cNvPicPr>
          <p:nvPr/>
        </p:nvPicPr>
        <p:blipFill>
          <a:blip r:embed="rId1">
            <a:lum bright="-53998" contrast="78000"/>
          </a:blip>
          <a:stretch>
            <a:fillRect/>
          </a:stretch>
        </p:blipFill>
        <p:spPr>
          <a:xfrm>
            <a:off x="5373688" y="3292158"/>
            <a:ext cx="2826385" cy="1114425"/>
          </a:xfrm>
          <a:prstGeom prst="rect">
            <a:avLst/>
          </a:prstGeom>
          <a:noFill/>
          <a:ln w="12700" cmpd="sng">
            <a:solidFill>
              <a:schemeClr val="accent1">
                <a:shade val="50000"/>
              </a:schemeClr>
            </a:solidFill>
            <a:prstDash val="sysDash"/>
          </a:ln>
        </p:spPr>
      </p:pic>
      <p:sp>
        <p:nvSpPr>
          <p:cNvPr id="10" name="文本框 9"/>
          <p:cNvSpPr txBox="1"/>
          <p:nvPr/>
        </p:nvSpPr>
        <p:spPr>
          <a:xfrm>
            <a:off x="617538" y="801370"/>
            <a:ext cx="1286510" cy="368300"/>
          </a:xfrm>
          <a:prstGeom prst="rect">
            <a:avLst/>
          </a:prstGeom>
          <a:noFill/>
        </p:spPr>
        <p:txBody>
          <a:bodyPr wrap="none" rtlCol="0" anchor="t">
            <a:spAutoFit/>
          </a:bodyPr>
          <a:p>
            <a:pPr algn="ctr"/>
            <a:r>
              <a:rPr lang="zh-CN" altLang="en-US" sz="1800"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2.选项</a:t>
            </a:r>
            <a:r>
              <a:rPr lang="zh-CN" altLang="en-US" sz="1800"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说明</a:t>
            </a:r>
            <a:endParaRPr lang="zh-CN" altLang="en-US" sz="1800"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par>
                                <p:cTn id="22" presetID="22" presetClass="entr" presetSubtype="4"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 grpId="0" bldLvl="0" animBg="1"/>
      <p:bldP spid="10" grpId="0"/>
      <p:bldP spid="3" grpId="0" animBg="1"/>
    </p:bldLst>
  </p:timing>
</p:sld>
</file>

<file path=ppt/tags/tag1.xml><?xml version="1.0" encoding="utf-8"?>
<p:tagLst xmlns:p="http://schemas.openxmlformats.org/presentationml/2006/main">
  <p:tag name="REFSHAPE" val="583516644"/>
  <p:tag name="KSO_WM_UNIT_PLACING_PICTURE_USER_VIEWPORT" val="{&quot;height&quot;:3688,&quot;width&quot;:3765}"/>
</p:tagLst>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9728</Words>
  <Application>WPS 演示</Application>
  <PresentationFormat>全屏显示(16:9)</PresentationFormat>
  <Paragraphs>1204</Paragraphs>
  <Slides>79</Slides>
  <Notes>25</Notes>
  <HiddenSlides>0</HiddenSlides>
  <MMClips>1</MMClips>
  <ScaleCrop>false</ScaleCrop>
  <HeadingPairs>
    <vt:vector size="8" baseType="variant">
      <vt:variant>
        <vt:lpstr>已用的字体</vt:lpstr>
      </vt:variant>
      <vt:variant>
        <vt:i4>27</vt:i4>
      </vt:variant>
      <vt:variant>
        <vt:lpstr>主题</vt:lpstr>
      </vt:variant>
      <vt:variant>
        <vt:i4>1</vt:i4>
      </vt:variant>
      <vt:variant>
        <vt:lpstr>嵌入 OLE 服务器</vt:lpstr>
      </vt:variant>
      <vt:variant>
        <vt:i4>2</vt:i4>
      </vt:variant>
      <vt:variant>
        <vt:lpstr>幻灯片标题</vt:lpstr>
      </vt:variant>
      <vt:variant>
        <vt:i4>79</vt:i4>
      </vt:variant>
    </vt:vector>
  </HeadingPairs>
  <TitlesOfParts>
    <vt:vector size="109" baseType="lpstr">
      <vt:lpstr>Arial</vt:lpstr>
      <vt:lpstr>宋体</vt:lpstr>
      <vt:lpstr>Wingdings</vt:lpstr>
      <vt:lpstr>微软雅黑</vt:lpstr>
      <vt:lpstr>微软雅黑 Light</vt:lpstr>
      <vt:lpstr>Lato Regular</vt:lpstr>
      <vt:lpstr>Lato Hairline</vt:lpstr>
      <vt:lpstr>Lato Light</vt:lpstr>
      <vt:lpstr>Impact</vt:lpstr>
      <vt:lpstr>Calibri</vt:lpstr>
      <vt:lpstr>Roboto Light</vt:lpstr>
      <vt:lpstr>U.S. 101</vt:lpstr>
      <vt:lpstr>Roboto</vt:lpstr>
      <vt:lpstr>Open Sans Light</vt:lpstr>
      <vt:lpstr>Wingdings</vt:lpstr>
      <vt:lpstr>Aller Light</vt:lpstr>
      <vt:lpstr>Arial Unicode MS</vt:lpstr>
      <vt:lpstr>STIXGeneral-Bold</vt:lpstr>
      <vt:lpstr>AMGDT</vt:lpstr>
      <vt:lpstr>Oxygen</vt:lpstr>
      <vt:lpstr>Arial</vt:lpstr>
      <vt:lpstr>Open Sans</vt:lpstr>
      <vt:lpstr>Open Sans</vt:lpstr>
      <vt:lpstr>Helvetica Light</vt:lpstr>
      <vt:lpstr>Helvetica</vt:lpstr>
      <vt:lpstr>黑体</vt:lpstr>
      <vt:lpstr>Times New Roman</vt:lpstr>
      <vt:lpstr>Office 主题</vt:lpstr>
      <vt:lpstr>PBrush</vt:lpstr>
      <vt:lpstr>PBrush</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category>锐旗设计；https://9ppt.taobao.com</cp:category>
  <cp:lastModifiedBy>包秀兰4.13</cp:lastModifiedBy>
  <cp:revision>296</cp:revision>
  <dcterms:created xsi:type="dcterms:W3CDTF">2015-12-11T17:46:00Z</dcterms:created>
  <dcterms:modified xsi:type="dcterms:W3CDTF">2020-03-05T15:08:00Z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