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8"/>
  </p:handoutMasterIdLst>
  <p:sldIdLst>
    <p:sldId id="317" r:id="rId3"/>
    <p:sldId id="264" r:id="rId5"/>
    <p:sldId id="309" r:id="rId6"/>
    <p:sldId id="287" r:id="rId7"/>
    <p:sldId id="299" r:id="rId8"/>
    <p:sldId id="262" r:id="rId9"/>
    <p:sldId id="343" r:id="rId10"/>
    <p:sldId id="364" r:id="rId11"/>
    <p:sldId id="363" r:id="rId12"/>
    <p:sldId id="365" r:id="rId13"/>
    <p:sldId id="366" r:id="rId14"/>
    <p:sldId id="352" r:id="rId15"/>
    <p:sldId id="405" r:id="rId16"/>
    <p:sldId id="381" r:id="rId17"/>
    <p:sldId id="346" r:id="rId18"/>
    <p:sldId id="348" r:id="rId19"/>
    <p:sldId id="383" r:id="rId20"/>
    <p:sldId id="384" r:id="rId21"/>
    <p:sldId id="385" r:id="rId22"/>
    <p:sldId id="398" r:id="rId23"/>
    <p:sldId id="399" r:id="rId24"/>
    <p:sldId id="400" r:id="rId25"/>
    <p:sldId id="401" r:id="rId26"/>
    <p:sldId id="404" r:id="rId27"/>
    <p:sldId id="406" r:id="rId28"/>
    <p:sldId id="407" r:id="rId29"/>
    <p:sldId id="409" r:id="rId30"/>
    <p:sldId id="408" r:id="rId31"/>
    <p:sldId id="410" r:id="rId32"/>
    <p:sldId id="411" r:id="rId33"/>
    <p:sldId id="413" r:id="rId34"/>
    <p:sldId id="414" r:id="rId35"/>
    <p:sldId id="416" r:id="rId36"/>
    <p:sldId id="351"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35" autoAdjust="0"/>
    <p:restoredTop sz="94849" autoAdjust="0"/>
  </p:normalViewPr>
  <p:slideViewPr>
    <p:cSldViewPr>
      <p:cViewPr>
        <p:scale>
          <a:sx n="75" d="100"/>
          <a:sy n="75" d="100"/>
        </p:scale>
        <p:origin x="1286" y="590"/>
      </p:cViewPr>
      <p:guideLst>
        <p:guide orient="horz" pos="1518"/>
        <p:guide pos="29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82"/>
    </p:cViewPr>
  </p:sorterViewPr>
  <p:notesViewPr>
    <p:cSldViewPr>
      <p:cViewPr varScale="1">
        <p:scale>
          <a:sx n="86" d="100"/>
          <a:sy n="86" d="100"/>
        </p:scale>
        <p:origin x="-3810" y="-90"/>
      </p:cViewPr>
      <p:guideLst>
        <p:guide orient="horz" pos="2699"/>
        <p:guide pos="220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471"/>
            <a:ext cx="3276600" cy="2312673"/>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089"/>
            <a:ext cx="3383973" cy="32383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8938"/>
            <a:ext cx="3383973" cy="17133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6" y="3613369"/>
            <a:ext cx="3366029" cy="1152651"/>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endParaRPr lang="zh-CN" altLang="en-US" sz="1800" b="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9.xml"/><Relationship Id="rId4" Type="http://schemas.openxmlformats.org/officeDocument/2006/relationships/image" Target="../media/image3.jpeg"/><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xml"/><Relationship Id="rId3" Type="http://schemas.openxmlformats.org/officeDocument/2006/relationships/image" Target="../media/image23.png"/><Relationship Id="rId2" Type="http://schemas.openxmlformats.org/officeDocument/2006/relationships/tags" Target="../tags/tag6.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24.png"/><Relationship Id="rId1" Type="http://schemas.openxmlformats.org/officeDocument/2006/relationships/tags" Target="../tags/tag8.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25.png"/><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Time Will Tell.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9234781" y="0"/>
            <a:ext cx="336542" cy="33642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a:solidFill>
                  <a:schemeClr val="accent1"/>
                </a:solidFill>
                <a:latin typeface="微软雅黑" panose="020B0503020204020204" pitchFamily="34" charset="-122"/>
                <a:ea typeface="微软雅黑" panose="020B0503020204020204" pitchFamily="34" charset="-122"/>
              </a:rPr>
              <a:t>基础与实训教程</a:t>
            </a:r>
            <a:endParaRPr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44" name="Rectangle 4"/>
          <p:cNvSpPr txBox="1">
            <a:spLocks noChangeArrowheads="1"/>
          </p:cNvSpPr>
          <p:nvPr/>
        </p:nvSpPr>
        <p:spPr>
          <a:xfrm>
            <a:off x="4153535" y="2539365"/>
            <a:ext cx="3818255" cy="690245"/>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项目五   </a:t>
            </a:r>
            <a:r>
              <a:rPr lang="zh-CN" sz="1800" b="1" dirty="0">
                <a:solidFill>
                  <a:schemeClr val="tx1">
                    <a:lumMod val="75000"/>
                    <a:lumOff val="25000"/>
                  </a:schemeClr>
                </a:solidFill>
                <a:latin typeface="微软雅黑" panose="020B0503020204020204" pitchFamily="34" charset="-122"/>
                <a:ea typeface="微软雅黑" panose="020B0503020204020204" pitchFamily="34" charset="-122"/>
              </a:rPr>
              <a:t>装配图的绘制与识读</a:t>
            </a:r>
            <a:endParaRPr 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1969079" y="738430"/>
            <a:ext cx="6673850" cy="1174750"/>
          </a:xfrm>
          <a:prstGeom prst="rect">
            <a:avLst/>
          </a:prstGeom>
        </p:spPr>
        <p:txBody>
          <a:bodyPr wrap="none" lIns="68571" tIns="34285" rIns="68571" bIns="34285">
            <a:spAutoFit/>
          </a:bodyPr>
          <a:lstStyle/>
          <a:p>
            <a:pPr algn="r"/>
            <a:r>
              <a:rPr lang="en-US" altLang="zh-CN" sz="7200" b="1" dirty="0">
                <a:solidFill>
                  <a:schemeClr val="accent1"/>
                </a:solidFill>
                <a:latin typeface="微软雅黑" panose="020B0503020204020204" pitchFamily="34" charset="-122"/>
                <a:ea typeface="微软雅黑" panose="020B0503020204020204" pitchFamily="34" charset="-122"/>
              </a:rPr>
              <a:t>AutoCAD2018</a:t>
            </a:r>
            <a:endParaRPr lang="en-US" altLang="zh-CN" sz="72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
                                        </p:tgtEl>
                                        <p:attrNameLst>
                                          <p:attrName>ppt_y</p:attrName>
                                        </p:attrNameLst>
                                      </p:cBhvr>
                                      <p:tavLst>
                                        <p:tav tm="0">
                                          <p:val>
                                            <p:strVal val="#ppt_y"/>
                                          </p:val>
                                        </p:tav>
                                        <p:tav tm="100000">
                                          <p:val>
                                            <p:strVal val="#ppt_y"/>
                                          </p:val>
                                        </p:tav>
                                      </p:tavLst>
                                    </p:anim>
                                    <p:anim calcmode="lin" valueType="num">
                                      <p:cBhvr>
                                        <p:cTn id="2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
                                        </p:tgtEl>
                                      </p:cBhvr>
                                    </p:animEffect>
                                  </p:childTnLst>
                                </p:cTn>
                              </p:par>
                            </p:childTnLst>
                          </p:cTn>
                        </p:par>
                        <p:par>
                          <p:cTn id="25" fill="hold">
                            <p:stCondLst>
                              <p:cond delay="2299"/>
                            </p:stCondLst>
                            <p:childTnLst>
                              <p:par>
                                <p:cTn id="26" presetID="2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1000"/>
                                        <p:tgtEl>
                                          <p:spTgt spid="46"/>
                                        </p:tgtEl>
                                      </p:cBhvr>
                                    </p:animEffect>
                                  </p:childTnLst>
                                </p:cTn>
                              </p:par>
                            </p:childTnLst>
                          </p:cTn>
                        </p:par>
                        <p:par>
                          <p:cTn id="29" fill="hold">
                            <p:stCondLst>
                              <p:cond delay="3299"/>
                            </p:stCondLst>
                            <p:childTnLst>
                              <p:par>
                                <p:cTn id="30" presetID="53" presetClass="entr" presetSubtype="16" fill="hold" grpId="0" nodeType="afterEffect">
                                  <p:stCondLst>
                                    <p:cond delay="0"/>
                                  </p:stCondLst>
                                  <p:iterate type="lt">
                                    <p:tmPct val="7000"/>
                                  </p:iterate>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26"/>
                </p:tgtEl>
              </p:cMediaNode>
            </p:audio>
          </p:childTnLst>
        </p:cTn>
      </p:par>
    </p:tnLst>
    <p:bldLst>
      <p:bldP spid="43" grpId="0" autoUpdateAnimBg="0"/>
      <p:bldP spid="44" grpId="0"/>
      <p:bldP spid="47" grpId="0" animBg="1" autoUpdateAnimBg="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二、选择视图表达方案</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知识链接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857885" y="648335"/>
            <a:ext cx="7251700" cy="4892675"/>
          </a:xfrm>
          <a:prstGeom prst="rect">
            <a:avLst/>
          </a:prstGeom>
          <a:noFill/>
          <a:ln w="9525">
            <a:noFill/>
          </a:ln>
        </p:spPr>
        <p:txBody>
          <a:bodyPr wrap="square">
            <a:spAutoFit/>
          </a:bodyPr>
          <a:p>
            <a:pPr indent="266700">
              <a:lnSpc>
                <a:spcPct val="150000"/>
              </a:lnSpc>
            </a:pPr>
            <a:r>
              <a:rPr lang="en-US" sz="1600" b="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b="0">
                <a:latin typeface="微软雅黑" panose="020B0503020204020204" pitchFamily="34" charset="-122"/>
                <a:ea typeface="微软雅黑" panose="020B0503020204020204" pitchFamily="34" charset="-122"/>
                <a:cs typeface="微软雅黑" panose="020B0503020204020204" pitchFamily="34" charset="-122"/>
              </a:rPr>
              <a:t>、</a:t>
            </a:r>
            <a:r>
              <a:rPr sz="1600" b="0">
                <a:latin typeface="微软雅黑" panose="020B0503020204020204" pitchFamily="34" charset="-122"/>
                <a:ea typeface="微软雅黑" panose="020B0503020204020204" pitchFamily="34" charset="-122"/>
                <a:cs typeface="微软雅黑" panose="020B0503020204020204" pitchFamily="34" charset="-122"/>
              </a:rPr>
              <a:t>表达方案包括选择主视图、确定其他视图。拟定表达方案应能较好地反映装配体的装配关系、工作原理和主要零件的结构形状等。</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对装配图视图的要求是：</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① 正确② 完全、确定③ 清晰、合理④ 便于绘制和尺寸标注。</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lang="en-US" sz="1600" b="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0">
                <a:latin typeface="微软雅黑" panose="020B0503020204020204" pitchFamily="34" charset="-122"/>
                <a:ea typeface="微软雅黑" panose="020B0503020204020204" pitchFamily="34" charset="-122"/>
                <a:cs typeface="微软雅黑" panose="020B0503020204020204" pitchFamily="34" charset="-122"/>
              </a:rPr>
              <a:t>、</a:t>
            </a:r>
            <a:r>
              <a:rPr sz="1600" b="0">
                <a:latin typeface="微软雅黑" panose="020B0503020204020204" pitchFamily="34" charset="-122"/>
                <a:ea typeface="微软雅黑" panose="020B0503020204020204" pitchFamily="34" charset="-122"/>
                <a:cs typeface="微软雅黑" panose="020B0503020204020204" pitchFamily="34" charset="-122"/>
              </a:rPr>
              <a:t> 主视图的选择应综合考虑以下几个方面：</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① 应能反映部件的工作状态或安装状态。</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② 应能反映部件的整体形状特征；</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③ 应能表示主装配线零件的装配关系；</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④ 应能表示部件主要的工作原理；</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⑤ 应能表示较多零件的装配关系。</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lang="en-US" sz="1600" b="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b="0">
                <a:latin typeface="微软雅黑" panose="020B0503020204020204" pitchFamily="34" charset="-122"/>
                <a:ea typeface="微软雅黑" panose="020B0503020204020204" pitchFamily="34" charset="-122"/>
                <a:cs typeface="微软雅黑" panose="020B0503020204020204" pitchFamily="34" charset="-122"/>
              </a:rPr>
              <a:t>、</a:t>
            </a:r>
            <a:r>
              <a:rPr sz="1600" b="0">
                <a:latin typeface="微软雅黑" panose="020B0503020204020204" pitchFamily="34" charset="-122"/>
                <a:ea typeface="微软雅黑" panose="020B0503020204020204" pitchFamily="34" charset="-122"/>
                <a:cs typeface="微软雅黑" panose="020B0503020204020204" pitchFamily="34" charset="-122"/>
              </a:rPr>
              <a:t>其他视图的选择</a:t>
            </a:r>
            <a:r>
              <a:rPr lang="en-US" sz="1600" b="0">
                <a:latin typeface="微软雅黑" panose="020B0503020204020204" pitchFamily="34" charset="-122"/>
                <a:ea typeface="微软雅黑" panose="020B0503020204020204" pitchFamily="34" charset="-122"/>
                <a:cs typeface="微软雅黑" panose="020B0503020204020204" pitchFamily="34" charset="-122"/>
              </a:rPr>
              <a:t>——可以补充表达主视图未能表示的剩余内容</a:t>
            </a:r>
            <a:endParaRPr lang="en-US"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达到表示的完全、确定。</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任务小结</a:t>
            </a:r>
            <a:endParaRPr lang="zh-CN" altLang="en-US" sz="2800" b="1" dirty="0"/>
          </a:p>
        </p:txBody>
      </p:sp>
      <p:sp>
        <p:nvSpPr>
          <p:cNvPr id="4" name="圆角矩形 3"/>
          <p:cNvSpPr/>
          <p:nvPr/>
        </p:nvSpPr>
        <p:spPr>
          <a:xfrm>
            <a:off x="3357245" y="1028065"/>
            <a:ext cx="191579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7245" y="3998595"/>
            <a:ext cx="1915160"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479800" y="1259840"/>
            <a:ext cx="167068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投影关系正确</a:t>
            </a:r>
            <a:endParaRPr lang="zh-CN" altLang="en-US" sz="2000" dirty="0">
              <a:solidFill>
                <a:schemeClr val="tx1">
                  <a:lumMod val="75000"/>
                  <a:lumOff val="25000"/>
                </a:schemeClr>
              </a:solidFill>
            </a:endParaRPr>
          </a:p>
        </p:txBody>
      </p:sp>
      <p:sp>
        <p:nvSpPr>
          <p:cNvPr id="10" name="TextBox 9"/>
          <p:cNvSpPr txBox="1"/>
          <p:nvPr/>
        </p:nvSpPr>
        <p:spPr>
          <a:xfrm>
            <a:off x="3479800" y="4057015"/>
            <a:ext cx="1670685"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绘制明细栏标题栏</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8" name="圆角矩形 7"/>
          <p:cNvSpPr/>
          <p:nvPr/>
        </p:nvSpPr>
        <p:spPr>
          <a:xfrm>
            <a:off x="3321050" y="2513330"/>
            <a:ext cx="191579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TextBox 8"/>
          <p:cNvSpPr txBox="1"/>
          <p:nvPr/>
        </p:nvSpPr>
        <p:spPr>
          <a:xfrm>
            <a:off x="3479800" y="2745105"/>
            <a:ext cx="159766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装配关系表达</a:t>
            </a:r>
            <a:endParaRPr lang="zh-CN" altLang="en-US" sz="2000" dirty="0">
              <a:solidFill>
                <a:schemeClr val="tx1">
                  <a:lumMod val="75000"/>
                  <a:lumOff val="25000"/>
                </a:schemeClr>
              </a:solidFill>
            </a:endParaRPr>
          </a:p>
        </p:txBody>
      </p:sp>
      <p:sp>
        <p:nvSpPr>
          <p:cNvPr id="13" name="Shape 2016"/>
          <p:cNvSpPr/>
          <p:nvPr/>
        </p:nvSpPr>
        <p:spPr>
          <a:xfrm>
            <a:off x="5802630" y="1196975"/>
            <a:ext cx="3081655" cy="29952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p>
            <a:pPr lvl="0" algn="ctr"/>
            <a:r>
              <a:rPr lang="zh-CN" altLang="en-US" sz="2000" b="1">
                <a:solidFill>
                  <a:schemeClr val="bg1"/>
                </a:solidFill>
                <a:sym typeface="+mn-ea"/>
              </a:rPr>
              <a:t>小贴士</a:t>
            </a:r>
            <a:endParaRPr lang="zh-CN" altLang="en-US" sz="2000" b="1">
              <a:solidFill>
                <a:schemeClr val="bg1"/>
              </a:solidFill>
              <a:sym typeface="+mn-ea"/>
            </a:endParaRPr>
          </a:p>
          <a:p>
            <a:pPr lvl="0" algn="ctr">
              <a:lnSpc>
                <a:spcPct val="100000"/>
              </a:lnSpc>
            </a:pPr>
            <a:r>
              <a:rPr lang="zh-CN" altLang="en-US" sz="1000">
                <a:solidFill>
                  <a:schemeClr val="bg1"/>
                </a:solidFill>
                <a:sym typeface="+mn-ea"/>
              </a:rPr>
              <a:t>装配图中的技术要求，写什么内容？</a:t>
            </a:r>
            <a:endParaRPr lang="zh-CN" altLang="en-US" sz="1000">
              <a:solidFill>
                <a:schemeClr val="bg1"/>
              </a:solidFill>
              <a:sym typeface="+mn-ea"/>
            </a:endParaRPr>
          </a:p>
          <a:p>
            <a:pPr lvl="0" algn="ctr">
              <a:lnSpc>
                <a:spcPct val="100000"/>
              </a:lnSpc>
            </a:pPr>
            <a:r>
              <a:rPr lang="zh-CN" altLang="en-US" sz="1000">
                <a:solidFill>
                  <a:schemeClr val="bg1"/>
                </a:solidFill>
                <a:sym typeface="+mn-ea"/>
              </a:rPr>
              <a:t>装配图中的技术要求，一般可从以下几个方面来考虑： </a:t>
            </a:r>
            <a:endParaRPr lang="zh-CN" altLang="en-US" sz="1000">
              <a:solidFill>
                <a:schemeClr val="bg1"/>
              </a:solidFill>
              <a:sym typeface="+mn-ea"/>
            </a:endParaRPr>
          </a:p>
          <a:p>
            <a:pPr lvl="0" algn="ctr">
              <a:lnSpc>
                <a:spcPct val="100000"/>
              </a:lnSpc>
            </a:pPr>
            <a:r>
              <a:rPr lang="zh-CN" altLang="en-US" sz="1000">
                <a:solidFill>
                  <a:schemeClr val="bg1"/>
                </a:solidFill>
                <a:sym typeface="+mn-ea"/>
              </a:rPr>
              <a:t>1．装配体装配后应达到的性能要求。 </a:t>
            </a:r>
            <a:endParaRPr lang="zh-CN" altLang="en-US" sz="1000">
              <a:solidFill>
                <a:schemeClr val="bg1"/>
              </a:solidFill>
              <a:sym typeface="+mn-ea"/>
            </a:endParaRPr>
          </a:p>
          <a:p>
            <a:pPr lvl="0" algn="ctr">
              <a:lnSpc>
                <a:spcPct val="100000"/>
              </a:lnSpc>
            </a:pPr>
            <a:r>
              <a:rPr lang="zh-CN" altLang="en-US" sz="1000">
                <a:solidFill>
                  <a:schemeClr val="bg1"/>
                </a:solidFill>
                <a:sym typeface="+mn-ea"/>
              </a:rPr>
              <a:t>2．装配体在装配过程中应注意的事项及特殊加工要求。 </a:t>
            </a:r>
            <a:endParaRPr lang="zh-CN" altLang="en-US" sz="1000">
              <a:solidFill>
                <a:schemeClr val="bg1"/>
              </a:solidFill>
              <a:sym typeface="+mn-ea"/>
            </a:endParaRPr>
          </a:p>
          <a:p>
            <a:pPr lvl="0" algn="ctr">
              <a:lnSpc>
                <a:spcPct val="100000"/>
              </a:lnSpc>
            </a:pPr>
            <a:r>
              <a:rPr lang="zh-CN" altLang="en-US" sz="1000">
                <a:solidFill>
                  <a:schemeClr val="bg1"/>
                </a:solidFill>
                <a:sym typeface="+mn-ea"/>
              </a:rPr>
              <a:t>3．检验、试验方面的要求。</a:t>
            </a:r>
            <a:endParaRPr lang="zh-CN" altLang="en-US" sz="1000">
              <a:solidFill>
                <a:schemeClr val="bg1"/>
              </a:solidFill>
              <a:sym typeface="+mn-ea"/>
            </a:endParaRPr>
          </a:p>
          <a:p>
            <a:pPr lvl="0" algn="ctr">
              <a:lnSpc>
                <a:spcPct val="100000"/>
              </a:lnSpc>
            </a:pPr>
            <a:r>
              <a:rPr lang="zh-CN" altLang="en-US" sz="1000">
                <a:solidFill>
                  <a:schemeClr val="bg1"/>
                </a:solidFill>
                <a:sym typeface="+mn-ea"/>
              </a:rPr>
              <a:t>4．使用要求。如对装配体的维护、保养方面的要求及操作使用时应注意的事项等。 技术要求一般注写在明细表的上方或图纸下部空白处。</a:t>
            </a:r>
            <a:endParaRPr lang="zh-CN" altLang="en-US" sz="1000">
              <a:solidFill>
                <a:schemeClr val="bg1"/>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5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5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0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p:stCondLst>
                              <p:cond delay="355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childTnLst>
                          </p:cTn>
                        </p:par>
                        <p:par>
                          <p:cTn id="41" fill="hold">
                            <p:stCondLst>
                              <p:cond delay="405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455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9" grpId="0"/>
      <p:bldP spid="10" grpId="0"/>
      <p:bldP spid="16" grpId="0"/>
      <p:bldP spid="8" grpId="0" bldLvl="0" animBg="1"/>
      <p:bldP spid="12" grpId="0"/>
      <p:bldP spid="1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a:t>
              </a:r>
              <a:r>
                <a:rPr lang="en-US" sz="8000" dirty="0">
                  <a:solidFill>
                    <a:schemeClr val="bg1">
                      <a:lumMod val="95000"/>
                    </a:schemeClr>
                  </a:solidFill>
                  <a:latin typeface="Impact" panose="020B0806030902050204" pitchFamily="34" charset="0"/>
                </a:rPr>
                <a:t>2</a:t>
              </a:r>
              <a:endParaRPr 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8150" y="2046605"/>
            <a:ext cx="5392420"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任务二 绘制减速器装配图</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点击此处添加副标题文本内容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959"/>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00100" y="1248410"/>
            <a:ext cx="7444740" cy="155003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997585" y="1248410"/>
            <a:ext cx="7139305" cy="1550035"/>
          </a:xfrm>
          <a:prstGeom prst="rect">
            <a:avLst/>
          </a:prstGeom>
          <a:noFill/>
        </p:spPr>
        <p:txBody>
          <a:bodyPr wrap="square" lIns="0" tIns="0" rIns="0" bIns="0" rtlCol="0">
            <a:spAutoFit/>
          </a:bodyPr>
          <a:lstStyle/>
          <a:p>
            <a:pPr algn="just">
              <a:lnSpc>
                <a:spcPct val="12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400" dirty="0">
                <a:solidFill>
                  <a:schemeClr val="tx1">
                    <a:lumMod val="75000"/>
                    <a:lumOff val="25000"/>
                  </a:schemeClr>
                </a:solidFill>
                <a:latin typeface="微软雅黑" panose="020B0503020204020204" pitchFamily="34" charset="-122"/>
                <a:ea typeface="微软雅黑" panose="020B0503020204020204" pitchFamily="34" charset="-122"/>
              </a:rPr>
              <a:t>减速器是原动机和工作机之间的独立的闭式传动装置，用来降低转速和增大转矩，以满足工作需要，在某些场合也用来增速，被称为增速器。减速器由上下箱体、传动轴、齿轮、轴承、端盖、螺纹等零件组装而成，是一种相对精密的机械。减速器的各零件具有很强的特点，如上下箱体属于箱体类零件、传动轴属于轴类零件、轴承属于轮盘类零件。而使用AutoCAD设计中心，用户可以高效地管理块、外部参照、光栅图像以及来自其他源文件或应用程序的内容。请使用AutoCAD2018根据减速器零件图绘制其装配图。</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25444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endParaRPr lang="zh-CN" altLang="en-US" sz="1800" b="1" dirty="0"/>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endParaRPr lang="zh-CN" altLang="en-US" sz="1800" b="1" dirty="0"/>
          </a:p>
        </p:txBody>
      </p:sp>
      <p:pic>
        <p:nvPicPr>
          <p:cNvPr id="1073742885" name="图片 1073742884" descr="IMG_256"/>
          <p:cNvPicPr>
            <a:picLocks noChangeAspect="1"/>
          </p:cNvPicPr>
          <p:nvPr/>
        </p:nvPicPr>
        <p:blipFill>
          <a:blip r:embed="rId1"/>
          <a:stretch>
            <a:fillRect/>
          </a:stretch>
        </p:blipFill>
        <p:spPr>
          <a:xfrm>
            <a:off x="2987675" y="2879090"/>
            <a:ext cx="2776220" cy="211010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par>
                                <p:cTn id="35" presetID="2" presetClass="entr" presetSubtype="4" fill="hold" nodeType="withEffect">
                                  <p:stCondLst>
                                    <p:cond delay="0"/>
                                  </p:stCondLst>
                                  <p:childTnLst>
                                    <p:set>
                                      <p:cBhvr>
                                        <p:cTn id="36" dur="1" fill="hold">
                                          <p:stCondLst>
                                            <p:cond delay="0"/>
                                          </p:stCondLst>
                                        </p:cTn>
                                        <p:tgtEl>
                                          <p:spTgt spid="1073742885"/>
                                        </p:tgtEl>
                                        <p:attrNameLst>
                                          <p:attrName>style.visibility</p:attrName>
                                        </p:attrNameLst>
                                      </p:cBhvr>
                                      <p:to>
                                        <p:strVal val="visible"/>
                                      </p:to>
                                    </p:set>
                                    <p:anim calcmode="lin" valueType="num">
                                      <p:cBhvr additive="base">
                                        <p:cTn id="37" dur="500" fill="hold"/>
                                        <p:tgtEl>
                                          <p:spTgt spid="1073742885"/>
                                        </p:tgtEl>
                                        <p:attrNameLst>
                                          <p:attrName>ppt_x</p:attrName>
                                        </p:attrNameLst>
                                      </p:cBhvr>
                                      <p:tavLst>
                                        <p:tav tm="0">
                                          <p:val>
                                            <p:strVal val="#ppt_x"/>
                                          </p:val>
                                        </p:tav>
                                        <p:tav tm="100000">
                                          <p:val>
                                            <p:strVal val="#ppt_x"/>
                                          </p:val>
                                        </p:tav>
                                      </p:tavLst>
                                    </p:anim>
                                    <p:anim calcmode="lin" valueType="num">
                                      <p:cBhvr additive="base">
                                        <p:cTn id="38" dur="500" fill="hold"/>
                                        <p:tgtEl>
                                          <p:spTgt spid="10737428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68040" y="1254760"/>
            <a:ext cx="4510405" cy="51625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67922" y="1937480"/>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99037" y="265277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536315" y="1335405"/>
            <a:ext cx="3881120" cy="88455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tx1">
                    <a:lumMod val="75000"/>
                    <a:lumOff val="25000"/>
                  </a:schemeClr>
                </a:solidFill>
              </a:rPr>
              <a:t>1.能确定装配基准，绘制减速器装配图形。</a:t>
            </a:r>
            <a:endParaRPr lang="zh-CN" altLang="en-US" sz="1600" dirty="0">
              <a:solidFill>
                <a:schemeClr val="tx1">
                  <a:lumMod val="75000"/>
                  <a:lumOff val="25000"/>
                </a:schemeClr>
              </a:solidFill>
            </a:endParaRPr>
          </a:p>
          <a:p>
            <a:pPr>
              <a:lnSpc>
                <a:spcPct val="120000"/>
              </a:lnSpc>
            </a:pPr>
            <a:endParaRPr lang="zh-CN" altLang="en-US" sz="1600" dirty="0">
              <a:solidFill>
                <a:schemeClr val="tx1">
                  <a:lumMod val="75000"/>
                  <a:lumOff val="25000"/>
                </a:schemeClr>
              </a:solidFill>
            </a:endParaRPr>
          </a:p>
          <a:p>
            <a:pPr>
              <a:lnSpc>
                <a:spcPct val="120000"/>
              </a:lnSpc>
            </a:pPr>
            <a:endParaRPr lang="zh-CN" altLang="en-US" sz="1600" dirty="0">
              <a:solidFill>
                <a:schemeClr val="tx1">
                  <a:lumMod val="75000"/>
                  <a:lumOff val="25000"/>
                </a:schemeClr>
              </a:solidFill>
            </a:endParaRPr>
          </a:p>
        </p:txBody>
      </p:sp>
      <p:sp>
        <p:nvSpPr>
          <p:cNvPr id="10" name="TextBox 9"/>
          <p:cNvSpPr txBox="1"/>
          <p:nvPr/>
        </p:nvSpPr>
        <p:spPr>
          <a:xfrm>
            <a:off x="3511809" y="2015851"/>
            <a:ext cx="3758504" cy="29464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tx1">
                    <a:lumMod val="75000"/>
                    <a:lumOff val="25000"/>
                  </a:schemeClr>
                </a:solidFill>
                <a:sym typeface="+mn-ea"/>
              </a:rPr>
              <a:t>2.能正确标注尺寸及零件序号。</a:t>
            </a:r>
            <a:endParaRPr lang="zh-CN" altLang="en-US" sz="1600" dirty="0">
              <a:solidFill>
                <a:schemeClr val="tx1">
                  <a:lumMod val="75000"/>
                  <a:lumOff val="25000"/>
                </a:schemeClr>
              </a:solidFill>
            </a:endParaRPr>
          </a:p>
        </p:txBody>
      </p:sp>
      <p:sp>
        <p:nvSpPr>
          <p:cNvPr id="11" name="TextBox 10"/>
          <p:cNvSpPr txBox="1"/>
          <p:nvPr/>
        </p:nvSpPr>
        <p:spPr>
          <a:xfrm>
            <a:off x="3511550" y="2719705"/>
            <a:ext cx="4191635" cy="5899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tx1">
                    <a:lumMod val="75000"/>
                    <a:lumOff val="25000"/>
                  </a:schemeClr>
                </a:solidFill>
                <a:sym typeface="+mn-ea"/>
              </a:rPr>
              <a:t>3.会使用表插入命令，绘制标题栏和明细栏。</a:t>
            </a:r>
            <a:endParaRPr lang="zh-CN" altLang="en-US" sz="1600" dirty="0">
              <a:solidFill>
                <a:schemeClr val="tx1">
                  <a:lumMod val="75000"/>
                  <a:lumOff val="25000"/>
                </a:schemeClr>
              </a:solidFill>
            </a:endParaRPr>
          </a:p>
          <a:p>
            <a:pPr>
              <a:lnSpc>
                <a:spcPct val="120000"/>
              </a:lnSpc>
            </a:pPr>
            <a:endParaRPr lang="zh-CN" altLang="en-US" sz="1600" dirty="0">
              <a:solidFill>
                <a:schemeClr val="tx1">
                  <a:lumMod val="75000"/>
                  <a:lumOff val="25000"/>
                </a:schemeClr>
              </a:solidFill>
            </a:endParaRPr>
          </a:p>
        </p:txBody>
      </p:sp>
      <p:sp>
        <p:nvSpPr>
          <p:cNvPr id="13" name="圆角矩形 12"/>
          <p:cNvSpPr/>
          <p:nvPr/>
        </p:nvSpPr>
        <p:spPr>
          <a:xfrm>
            <a:off x="3399731" y="414937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511233" y="4227107"/>
            <a:ext cx="3758504" cy="29464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tx1">
                    <a:lumMod val="75000"/>
                    <a:lumOff val="25000"/>
                  </a:schemeClr>
                </a:solidFill>
                <a:sym typeface="+mn-ea"/>
              </a:rPr>
              <a:t>5.培养学生严谨细致的职业精神。</a:t>
            </a:r>
            <a:endParaRPr lang="zh-CN" altLang="en-US" sz="16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2" name="圆角矩形 11"/>
          <p:cNvSpPr/>
          <p:nvPr/>
        </p:nvSpPr>
        <p:spPr>
          <a:xfrm>
            <a:off x="3399155" y="3362960"/>
            <a:ext cx="4479925" cy="58102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mn-ea"/>
              </a:rPr>
              <a:t>4.能正确使用CAD设计中心的功能辅助绘制减速器装配图。</a:t>
            </a:r>
            <a:endParaRPr lang="zh-CN" altLang="en-US">
              <a:solidFill>
                <a:schemeClr val="tx1">
                  <a:lumMod val="75000"/>
                  <a:lumOff val="2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149"/>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3649"/>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4149"/>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4649"/>
                            </p:stCondLst>
                            <p:childTnLst>
                              <p:par>
                                <p:cTn id="52" presetID="2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10" grpId="0"/>
      <p:bldP spid="11" grpId="0"/>
      <p:bldP spid="13" grpId="0" bldLvl="0" animBg="1"/>
      <p:bldP spid="14" grpId="0"/>
      <p:bldP spid="16" grpId="0"/>
      <p:bldP spid="1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119" descr="5-14"/>
          <p:cNvPicPr>
            <a:picLocks noChangeAspect="1"/>
          </p:cNvPicPr>
          <p:nvPr/>
        </p:nvPicPr>
        <p:blipFill>
          <a:blip r:embed="rId1"/>
          <a:srcRect l="6760" t="28093" r="5862" b="5316"/>
          <a:stretch>
            <a:fillRect/>
          </a:stretch>
        </p:blipFill>
        <p:spPr>
          <a:xfrm>
            <a:off x="274320" y="3115310"/>
            <a:ext cx="1831975" cy="1304925"/>
          </a:xfrm>
          <a:prstGeom prst="rect">
            <a:avLst/>
          </a:prstGeom>
          <a:noFill/>
          <a:ln w="9525">
            <a:noFill/>
          </a:ln>
        </p:spPr>
      </p:pic>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7" name="TextBox 16"/>
          <p:cNvSpPr txBox="1"/>
          <p:nvPr/>
        </p:nvSpPr>
        <p:spPr>
          <a:xfrm>
            <a:off x="1481455" y="1344930"/>
            <a:ext cx="3162300" cy="808355"/>
          </a:xfrm>
          <a:prstGeom prst="rect">
            <a:avLst/>
          </a:prstGeom>
          <a:noFill/>
        </p:spPr>
        <p:txBody>
          <a:bodyPr wrap="square" lIns="70564" tIns="35282" rIns="70564" bIns="35282" rtlCol="0">
            <a:spAutoFit/>
          </a:body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在绘制好的零件图中找到下箱体，复制到减速器装配图中，由于装配图中仅需要一些整体尺寸、配合尺寸等，因此需要关闭其尺寸标注图层。</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106295" y="4149090"/>
            <a:ext cx="1626235" cy="623570"/>
          </a:xfrm>
          <a:prstGeom prst="rect">
            <a:avLst/>
          </a:prstGeom>
          <a:noFill/>
        </p:spPr>
        <p:txBody>
          <a:bodyPr wrap="square" lIns="70564" tIns="35282" rIns="70564" bIns="35282" rtlCol="0">
            <a:spAutoFit/>
          </a:body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使用相同的方法把上箱体放在减速器装配图中。</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243705" y="4149090"/>
            <a:ext cx="1158875" cy="993140"/>
          </a:xfrm>
          <a:prstGeom prst="rect">
            <a:avLst/>
          </a:prstGeom>
          <a:noFill/>
        </p:spPr>
        <p:txBody>
          <a:bodyPr wrap="square" lIns="70564" tIns="35282" rIns="70564" bIns="35282" rtlCol="0">
            <a:spAutoFit/>
          </a:body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使用移动命令，完成上下箱体的装配，注意基准的选择。</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73742916" name="图片 1073742915" descr="5-13"/>
          <p:cNvPicPr>
            <a:picLocks noChangeAspect="1"/>
          </p:cNvPicPr>
          <p:nvPr/>
        </p:nvPicPr>
        <p:blipFill>
          <a:blip r:embed="rId2"/>
          <a:srcRect l="7516" t="28644" r="5862" b="4393"/>
          <a:stretch>
            <a:fillRect/>
          </a:stretch>
        </p:blipFill>
        <p:spPr>
          <a:xfrm>
            <a:off x="6239510" y="944880"/>
            <a:ext cx="2343785" cy="1400175"/>
          </a:xfrm>
          <a:prstGeom prst="rect">
            <a:avLst/>
          </a:prstGeom>
          <a:noFill/>
          <a:ln w="9525">
            <a:noFill/>
          </a:ln>
        </p:spPr>
      </p:pic>
      <p:pic>
        <p:nvPicPr>
          <p:cNvPr id="16" name="图片 -2147482118" descr="5-15"/>
          <p:cNvPicPr>
            <a:picLocks noChangeAspect="1"/>
          </p:cNvPicPr>
          <p:nvPr/>
        </p:nvPicPr>
        <p:blipFill>
          <a:blip r:embed="rId3"/>
          <a:srcRect l="9770" t="21365" r="9996" b="4506"/>
          <a:stretch>
            <a:fillRect/>
          </a:stretch>
        </p:blipFill>
        <p:spPr>
          <a:xfrm>
            <a:off x="5753735" y="3493135"/>
            <a:ext cx="2153285" cy="153797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8699"/>
                            </p:stCondLst>
                            <p:childTnLst>
                              <p:par>
                                <p:cTn id="28" presetID="22" presetClass="entr" presetSubtype="8"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9199"/>
                            </p:stCondLst>
                            <p:childTnLst>
                              <p:par>
                                <p:cTn id="32" presetID="22" presetClass="entr" presetSubtype="1"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par>
                          <p:cTn id="35" fill="hold">
                            <p:stCondLst>
                              <p:cond delay="9699"/>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9"/>
                                        </p:tgtEl>
                                        <p:attrNameLst>
                                          <p:attrName>style.visibility</p:attrName>
                                        </p:attrNameLst>
                                      </p:cBhvr>
                                      <p:to>
                                        <p:strVal val="visible"/>
                                      </p:to>
                                    </p:set>
                                    <p:anim calcmode="lin" valueType="num">
                                      <p:cBhvr>
                                        <p:cTn id="38" dur="250" fill="hold"/>
                                        <p:tgtEl>
                                          <p:spTgt spid="19"/>
                                        </p:tgtEl>
                                        <p:attrNameLst>
                                          <p:attrName>ppt_x</p:attrName>
                                        </p:attrNameLst>
                                      </p:cBhvr>
                                      <p:tavLst>
                                        <p:tav tm="0">
                                          <p:val>
                                            <p:strVal val="#ppt_x"/>
                                          </p:val>
                                        </p:tav>
                                        <p:tav tm="100000">
                                          <p:val>
                                            <p:strVal val="#ppt_x"/>
                                          </p:val>
                                        </p:tav>
                                      </p:tavLst>
                                    </p:anim>
                                    <p:anim calcmode="lin" valueType="num">
                                      <p:cBhvr>
                                        <p:cTn id="39" dur="250" fill="hold"/>
                                        <p:tgtEl>
                                          <p:spTgt spid="19"/>
                                        </p:tgtEl>
                                        <p:attrNameLst>
                                          <p:attrName>ppt_y</p:attrName>
                                        </p:attrNameLst>
                                      </p:cBhvr>
                                      <p:tavLst>
                                        <p:tav tm="0">
                                          <p:val>
                                            <p:strVal val="#ppt_y-#ppt_h/2"/>
                                          </p:val>
                                        </p:tav>
                                        <p:tav tm="100000">
                                          <p:val>
                                            <p:strVal val="#ppt_y"/>
                                          </p:val>
                                        </p:tav>
                                      </p:tavLst>
                                    </p:anim>
                                    <p:anim calcmode="lin" valueType="num">
                                      <p:cBhvr>
                                        <p:cTn id="40" dur="250" fill="hold"/>
                                        <p:tgtEl>
                                          <p:spTgt spid="19"/>
                                        </p:tgtEl>
                                        <p:attrNameLst>
                                          <p:attrName>ppt_w</p:attrName>
                                        </p:attrNameLst>
                                      </p:cBhvr>
                                      <p:tavLst>
                                        <p:tav tm="0">
                                          <p:val>
                                            <p:strVal val="#ppt_w"/>
                                          </p:val>
                                        </p:tav>
                                        <p:tav tm="100000">
                                          <p:val>
                                            <p:strVal val="#ppt_w"/>
                                          </p:val>
                                        </p:tav>
                                      </p:tavLst>
                                    </p:anim>
                                    <p:anim calcmode="lin" valueType="num">
                                      <p:cBhvr>
                                        <p:cTn id="41" dur="250" fill="hold"/>
                                        <p:tgtEl>
                                          <p:spTgt spid="19"/>
                                        </p:tgtEl>
                                        <p:attrNameLst>
                                          <p:attrName>ppt_h</p:attrName>
                                        </p:attrNameLst>
                                      </p:cBhvr>
                                      <p:tavLst>
                                        <p:tav tm="0">
                                          <p:val>
                                            <p:fltVal val="0"/>
                                          </p:val>
                                        </p:tav>
                                        <p:tav tm="100000">
                                          <p:val>
                                            <p:strVal val="#ppt_h"/>
                                          </p:val>
                                        </p:tav>
                                      </p:tavLst>
                                    </p:anim>
                                  </p:childTnLst>
                                </p:cTn>
                              </p:par>
                            </p:childTnLst>
                          </p:cTn>
                        </p:par>
                        <p:par>
                          <p:cTn id="42" fill="hold">
                            <p:stCondLst>
                              <p:cond delay="12649"/>
                            </p:stCondLst>
                            <p:childTnLst>
                              <p:par>
                                <p:cTn id="43" presetID="22" presetClass="entr" presetSubtype="2"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right)">
                                      <p:cBhvr>
                                        <p:cTn id="45" dur="500"/>
                                        <p:tgtEl>
                                          <p:spTgt spid="12"/>
                                        </p:tgtEl>
                                      </p:cBhvr>
                                    </p:animEffect>
                                  </p:childTnLst>
                                </p:cTn>
                              </p:par>
                            </p:childTnLst>
                          </p:cTn>
                        </p:par>
                        <p:par>
                          <p:cTn id="46" fill="hold">
                            <p:stCondLst>
                              <p:cond delay="13149"/>
                            </p:stCondLst>
                            <p:childTnLst>
                              <p:par>
                                <p:cTn id="47" presetID="22" presetClass="entr" presetSubtype="1"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13649"/>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250" fill="hold"/>
                                        <p:tgtEl>
                                          <p:spTgt spid="21"/>
                                        </p:tgtEl>
                                        <p:attrNameLst>
                                          <p:attrName>ppt_x</p:attrName>
                                        </p:attrNameLst>
                                      </p:cBhvr>
                                      <p:tavLst>
                                        <p:tav tm="0">
                                          <p:val>
                                            <p:strVal val="#ppt_x"/>
                                          </p:val>
                                        </p:tav>
                                        <p:tav tm="100000">
                                          <p:val>
                                            <p:strVal val="#ppt_x"/>
                                          </p:val>
                                        </p:tav>
                                      </p:tavLst>
                                    </p:anim>
                                    <p:anim calcmode="lin" valueType="num">
                                      <p:cBhvr>
                                        <p:cTn id="54" dur="250" fill="hold"/>
                                        <p:tgtEl>
                                          <p:spTgt spid="21"/>
                                        </p:tgtEl>
                                        <p:attrNameLst>
                                          <p:attrName>ppt_y</p:attrName>
                                        </p:attrNameLst>
                                      </p:cBhvr>
                                      <p:tavLst>
                                        <p:tav tm="0">
                                          <p:val>
                                            <p:strVal val="#ppt_y-#ppt_h/2"/>
                                          </p:val>
                                        </p:tav>
                                        <p:tav tm="100000">
                                          <p:val>
                                            <p:strVal val="#ppt_y"/>
                                          </p:val>
                                        </p:tav>
                                      </p:tavLst>
                                    </p:anim>
                                    <p:anim calcmode="lin" valueType="num">
                                      <p:cBhvr>
                                        <p:cTn id="55" dur="250" fill="hold"/>
                                        <p:tgtEl>
                                          <p:spTgt spid="21"/>
                                        </p:tgtEl>
                                        <p:attrNameLst>
                                          <p:attrName>ppt_w</p:attrName>
                                        </p:attrNameLst>
                                      </p:cBhvr>
                                      <p:tavLst>
                                        <p:tav tm="0">
                                          <p:val>
                                            <p:strVal val="#ppt_w"/>
                                          </p:val>
                                        </p:tav>
                                        <p:tav tm="100000">
                                          <p:val>
                                            <p:strVal val="#ppt_w"/>
                                          </p:val>
                                        </p:tav>
                                      </p:tavLst>
                                    </p:anim>
                                    <p:anim calcmode="lin" valueType="num">
                                      <p:cBhvr>
                                        <p:cTn id="56" dur="250" fill="hold"/>
                                        <p:tgtEl>
                                          <p:spTgt spid="21"/>
                                        </p:tgtEl>
                                        <p:attrNameLst>
                                          <p:attrName>ppt_h</p:attrName>
                                        </p:attrNameLst>
                                      </p:cBhvr>
                                      <p:tavLst>
                                        <p:tav tm="0">
                                          <p:val>
                                            <p:fltVal val="0"/>
                                          </p:val>
                                        </p:tav>
                                        <p:tav tm="100000">
                                          <p:val>
                                            <p:strVal val="#ppt_h"/>
                                          </p:val>
                                        </p:tav>
                                      </p:tavLst>
                                    </p:anim>
                                  </p:childTnLst>
                                </p:cTn>
                              </p:par>
                              <p:par>
                                <p:cTn id="57" presetID="2" presetClass="entr" presetSubtype="4" fill="hold" nodeType="withEffect">
                                  <p:stCondLst>
                                    <p:cond delay="0"/>
                                  </p:stCondLst>
                                  <p:childTnLst>
                                    <p:set>
                                      <p:cBhvr>
                                        <p:cTn id="58" dur="1" fill="hold">
                                          <p:stCondLst>
                                            <p:cond delay="0"/>
                                          </p:stCondLst>
                                        </p:cTn>
                                        <p:tgtEl>
                                          <p:spTgt spid="1073742916"/>
                                        </p:tgtEl>
                                        <p:attrNameLst>
                                          <p:attrName>style.visibility</p:attrName>
                                        </p:attrNameLst>
                                      </p:cBhvr>
                                      <p:to>
                                        <p:strVal val="visible"/>
                                      </p:to>
                                    </p:set>
                                    <p:anim calcmode="lin" valueType="num">
                                      <p:cBhvr additive="base">
                                        <p:cTn id="59" dur="500" fill="hold"/>
                                        <p:tgtEl>
                                          <p:spTgt spid="1073742916"/>
                                        </p:tgtEl>
                                        <p:attrNameLst>
                                          <p:attrName>ppt_x</p:attrName>
                                        </p:attrNameLst>
                                      </p:cBhvr>
                                      <p:tavLst>
                                        <p:tav tm="0">
                                          <p:val>
                                            <p:strVal val="#ppt_x"/>
                                          </p:val>
                                        </p:tav>
                                        <p:tav tm="100000">
                                          <p:val>
                                            <p:strVal val="#ppt_x"/>
                                          </p:val>
                                        </p:tav>
                                      </p:tavLst>
                                    </p:anim>
                                    <p:anim calcmode="lin" valueType="num">
                                      <p:cBhvr additive="base">
                                        <p:cTn id="60" dur="500" fill="hold"/>
                                        <p:tgtEl>
                                          <p:spTgt spid="1073742916"/>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7" grpId="0"/>
      <p:bldP spid="19"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p:nvPr/>
        </p:nvSpPr>
        <p:spPr>
          <a:xfrm>
            <a:off x="857885" y="200025"/>
            <a:ext cx="23666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8" name="矩形 27"/>
          <p:cNvSpPr/>
          <p:nvPr/>
        </p:nvSpPr>
        <p:spPr>
          <a:xfrm>
            <a:off x="2846705" y="1343660"/>
            <a:ext cx="4380865" cy="74803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155" y="1180465"/>
            <a:ext cx="2930525" cy="3867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en-US" altLang="zh-CN" sz="1400" dirty="0">
                <a:latin typeface="微软雅黑" panose="020B0503020204020204" pitchFamily="34" charset="-122"/>
                <a:ea typeface="微软雅黑" panose="020B0503020204020204" pitchFamily="34" charset="-122"/>
              </a:rPr>
              <a:t>04</a:t>
            </a:r>
            <a:endParaRPr lang="en-US" altLang="zh-CN" sz="1400" dirty="0">
              <a:latin typeface="微软雅黑" panose="020B0503020204020204" pitchFamily="34" charset="-122"/>
              <a:ea typeface="微软雅黑" panose="020B0503020204020204" pitchFamily="34" charset="-122"/>
            </a:endParaRP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a:latin typeface="微软雅黑" panose="020B0503020204020204" pitchFamily="34" charset="-122"/>
                <a:ea typeface="微软雅黑" panose="020B0503020204020204" pitchFamily="34" charset="-122"/>
              </a:rPr>
              <a:t>任务实施</a:t>
            </a:r>
            <a:endParaRPr lang="zh-CN" altLang="en-US" sz="2000" b="1" dirty="0">
              <a:latin typeface="微软雅黑" panose="020B0503020204020204" pitchFamily="34" charset="-122"/>
              <a:ea typeface="微软雅黑" panose="020B0503020204020204" pitchFamily="34" charset="-122"/>
            </a:endParaRPr>
          </a:p>
        </p:txBody>
      </p:sp>
      <p:cxnSp>
        <p:nvCxnSpPr>
          <p:cNvPr id="31" name="直接箭头连接符 30"/>
          <p:cNvCxnSpPr>
            <a:stCxn id="30" idx="5"/>
            <a:endCxn id="28" idx="1"/>
          </p:cNvCxnSpPr>
          <p:nvPr/>
        </p:nvCxnSpPr>
        <p:spPr>
          <a:xfrm flipV="1">
            <a:off x="1837547" y="1717671"/>
            <a:ext cx="1009015" cy="708025"/>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886683"/>
            <a:ext cx="752475" cy="5207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015" cy="629285"/>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2928939" y="1615449"/>
            <a:ext cx="4537095" cy="307975"/>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使用相同的方法完成轴、齿轮和轴承在装配图俯视图中的装配。</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2846705" y="2517140"/>
            <a:ext cx="4381500" cy="73914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155" y="2361565"/>
            <a:ext cx="2930525" cy="3467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en-US" altLang="zh-CN" sz="1400">
                <a:latin typeface="微软雅黑" panose="020B0503020204020204" pitchFamily="34" charset="-122"/>
                <a:ea typeface="微软雅黑" panose="020B0503020204020204" pitchFamily="34" charset="-122"/>
              </a:rPr>
              <a:t>05</a:t>
            </a:r>
            <a:endParaRPr lang="en-US" altLang="zh-CN" sz="1400">
              <a:latin typeface="微软雅黑" panose="020B0503020204020204" pitchFamily="34" charset="-122"/>
              <a:ea typeface="微软雅黑" panose="020B0503020204020204" pitchFamily="34" charset="-122"/>
            </a:endParaRPr>
          </a:p>
        </p:txBody>
      </p:sp>
      <p:sp>
        <p:nvSpPr>
          <p:cNvPr id="37" name="TextBox 36"/>
          <p:cNvSpPr txBox="1"/>
          <p:nvPr/>
        </p:nvSpPr>
        <p:spPr>
          <a:xfrm>
            <a:off x="2982595" y="2770505"/>
            <a:ext cx="4582795" cy="307975"/>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在装配图中绘制螺栓与螺母图形，创建块。</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2846705" y="3711575"/>
            <a:ext cx="4381500" cy="739140"/>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TextBox 39"/>
          <p:cNvSpPr txBox="1"/>
          <p:nvPr/>
        </p:nvSpPr>
        <p:spPr>
          <a:xfrm>
            <a:off x="3027999" y="4008653"/>
            <a:ext cx="4537095" cy="307975"/>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在装配图中插入螺纹块作为连接零件。</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3653155" y="3571240"/>
            <a:ext cx="2930525" cy="350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en-US" altLang="zh-CN" sz="1400">
                <a:latin typeface="微软雅黑" panose="020B0503020204020204" pitchFamily="34" charset="-122"/>
                <a:ea typeface="微软雅黑" panose="020B0503020204020204" pitchFamily="34" charset="-122"/>
              </a:rPr>
              <a:t>06</a:t>
            </a:r>
            <a:endParaRPr lang="en-US" altLang="zh-CN" sz="1400">
              <a:latin typeface="微软雅黑" panose="020B0503020204020204" pitchFamily="34" charset="-122"/>
              <a:ea typeface="微软雅黑" panose="020B0503020204020204" pitchFamily="34" charset="-122"/>
            </a:endParaRPr>
          </a:p>
        </p:txBody>
      </p:sp>
      <p:pic>
        <p:nvPicPr>
          <p:cNvPr id="2" name="图片 -2147482117" descr="5-16"/>
          <p:cNvPicPr>
            <a:picLocks noChangeAspect="1"/>
          </p:cNvPicPr>
          <p:nvPr/>
        </p:nvPicPr>
        <p:blipFill>
          <a:blip r:embed="rId1"/>
          <a:srcRect l="6764" t="17377" r="7365" b="1605"/>
          <a:stretch>
            <a:fillRect/>
          </a:stretch>
        </p:blipFill>
        <p:spPr>
          <a:xfrm>
            <a:off x="7228205" y="908685"/>
            <a:ext cx="1798320" cy="1311275"/>
          </a:xfrm>
          <a:prstGeom prst="rect">
            <a:avLst/>
          </a:prstGeom>
          <a:noFill/>
          <a:ln w="9525">
            <a:noFill/>
          </a:ln>
        </p:spPr>
      </p:pic>
      <p:pic>
        <p:nvPicPr>
          <p:cNvPr id="3" name="图片 -2147482294"/>
          <p:cNvPicPr>
            <a:picLocks noChangeAspect="1"/>
          </p:cNvPicPr>
          <p:nvPr/>
        </p:nvPicPr>
        <p:blipFill>
          <a:blip r:embed="rId2"/>
          <a:stretch>
            <a:fillRect/>
          </a:stretch>
        </p:blipFill>
        <p:spPr>
          <a:xfrm>
            <a:off x="7860665" y="2361565"/>
            <a:ext cx="533400" cy="1045845"/>
          </a:xfrm>
          <a:prstGeom prst="rect">
            <a:avLst/>
          </a:prstGeom>
          <a:noFill/>
          <a:ln w="9525">
            <a:noFill/>
          </a:ln>
        </p:spPr>
      </p:pic>
      <p:pic>
        <p:nvPicPr>
          <p:cNvPr id="1073742917" name="图片 1073742916" descr="5-18"/>
          <p:cNvPicPr>
            <a:picLocks noChangeAspect="1"/>
          </p:cNvPicPr>
          <p:nvPr/>
        </p:nvPicPr>
        <p:blipFill>
          <a:blip r:embed="rId3"/>
          <a:stretch>
            <a:fillRect/>
          </a:stretch>
        </p:blipFill>
        <p:spPr>
          <a:xfrm>
            <a:off x="7315835" y="3628390"/>
            <a:ext cx="1622425" cy="125476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649"/>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149"/>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649"/>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149"/>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649"/>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3559"/>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4059"/>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45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520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570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62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par>
                                    <p:cTn id="80" presetID="2" presetClass="entr" presetSubtype="4" fill="hold" nodeType="with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ppt_x"/>
                                              </p:val>
                                            </p:tav>
                                            <p:tav tm="100000">
                                              <p:val>
                                                <p:strVal val="#ppt_x"/>
                                              </p:val>
                                            </p:tav>
                                          </p:tavLst>
                                        </p:anim>
                                        <p:anim calcmode="lin" valueType="num">
                                          <p:cBhvr additive="base">
                                            <p:cTn id="83" dur="500" fill="hold"/>
                                            <p:tgtEl>
                                              <p:spTgt spid="2"/>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
                                            </p:tgtEl>
                                            <p:attrNameLst>
                                              <p:attrName>style.visibility</p:attrName>
                                            </p:attrNameLst>
                                          </p:cBhvr>
                                          <p:to>
                                            <p:strVal val="visible"/>
                                          </p:to>
                                        </p:set>
                                        <p:anim calcmode="lin" valueType="num">
                                          <p:cBhvr additive="base">
                                            <p:cTn id="86" dur="500" fill="hold"/>
                                            <p:tgtEl>
                                              <p:spTgt spid="3"/>
                                            </p:tgtEl>
                                            <p:attrNameLst>
                                              <p:attrName>ppt_x</p:attrName>
                                            </p:attrNameLst>
                                          </p:cBhvr>
                                          <p:tavLst>
                                            <p:tav tm="0">
                                              <p:val>
                                                <p:strVal val="#ppt_x"/>
                                              </p:val>
                                            </p:tav>
                                            <p:tav tm="100000">
                                              <p:val>
                                                <p:strVal val="#ppt_x"/>
                                              </p:val>
                                            </p:tav>
                                          </p:tavLst>
                                        </p:anim>
                                        <p:anim calcmode="lin" valueType="num">
                                          <p:cBhvr additive="base">
                                            <p:cTn id="87" dur="500" fill="hold"/>
                                            <p:tgtEl>
                                              <p:spTgt spid="3"/>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1073742917"/>
                                            </p:tgtEl>
                                            <p:attrNameLst>
                                              <p:attrName>style.visibility</p:attrName>
                                            </p:attrNameLst>
                                          </p:cBhvr>
                                          <p:to>
                                            <p:strVal val="visible"/>
                                          </p:to>
                                        </p:set>
                                        <p:anim calcmode="lin" valueType="num">
                                          <p:cBhvr additive="base">
                                            <p:cTn id="90" dur="500" fill="hold"/>
                                            <p:tgtEl>
                                              <p:spTgt spid="1073742917"/>
                                            </p:tgtEl>
                                            <p:attrNameLst>
                                              <p:attrName>ppt_x</p:attrName>
                                            </p:attrNameLst>
                                          </p:cBhvr>
                                          <p:tavLst>
                                            <p:tav tm="0">
                                              <p:val>
                                                <p:strVal val="#ppt_x"/>
                                              </p:val>
                                            </p:tav>
                                            <p:tav tm="100000">
                                              <p:val>
                                                <p:strVal val="#ppt_x"/>
                                              </p:val>
                                            </p:tav>
                                          </p:tavLst>
                                        </p:anim>
                                        <p:anim calcmode="lin" valueType="num">
                                          <p:cBhvr additive="base">
                                            <p:cTn id="91" dur="500" fill="hold"/>
                                            <p:tgtEl>
                                              <p:spTgt spid="10737429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9" grpId="0" bldLvl="0" animBg="1"/>
          <p:bldP spid="30" grpId="0" bldLvl="0" animBg="1"/>
          <p:bldP spid="34" grpId="0"/>
          <p:bldP spid="34" grpId="1"/>
          <p:bldP spid="35" grpId="0" bldLvl="0" animBg="1"/>
          <p:bldP spid="36" grpId="0" bldLvl="0" animBg="1"/>
          <p:bldP spid="37" grpId="0"/>
          <p:bldP spid="37" grpId="1"/>
          <p:bldP spid="38" grpId="0" bldLvl="0" animBg="1"/>
          <p:bldP spid="39" grpId="0" bldLvl="0" animBg="1"/>
          <p:bldP spid="40" grpId="0"/>
          <p:bldP spid="40"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649"/>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149"/>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649"/>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149"/>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649"/>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3559"/>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4059"/>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4559"/>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520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570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62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par>
                                    <p:cTn id="80" presetID="2" presetClass="entr" presetSubtype="4" fill="hold" nodeType="with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ppt_x"/>
                                              </p:val>
                                            </p:tav>
                                            <p:tav tm="100000">
                                              <p:val>
                                                <p:strVal val="#ppt_x"/>
                                              </p:val>
                                            </p:tav>
                                          </p:tavLst>
                                        </p:anim>
                                        <p:anim calcmode="lin" valueType="num">
                                          <p:cBhvr additive="base">
                                            <p:cTn id="83" dur="500" fill="hold"/>
                                            <p:tgtEl>
                                              <p:spTgt spid="2"/>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
                                            </p:tgtEl>
                                            <p:attrNameLst>
                                              <p:attrName>style.visibility</p:attrName>
                                            </p:attrNameLst>
                                          </p:cBhvr>
                                          <p:to>
                                            <p:strVal val="visible"/>
                                          </p:to>
                                        </p:set>
                                        <p:anim calcmode="lin" valueType="num">
                                          <p:cBhvr additive="base">
                                            <p:cTn id="86" dur="500" fill="hold"/>
                                            <p:tgtEl>
                                              <p:spTgt spid="3"/>
                                            </p:tgtEl>
                                            <p:attrNameLst>
                                              <p:attrName>ppt_x</p:attrName>
                                            </p:attrNameLst>
                                          </p:cBhvr>
                                          <p:tavLst>
                                            <p:tav tm="0">
                                              <p:val>
                                                <p:strVal val="#ppt_x"/>
                                              </p:val>
                                            </p:tav>
                                            <p:tav tm="100000">
                                              <p:val>
                                                <p:strVal val="#ppt_x"/>
                                              </p:val>
                                            </p:tav>
                                          </p:tavLst>
                                        </p:anim>
                                        <p:anim calcmode="lin" valueType="num">
                                          <p:cBhvr additive="base">
                                            <p:cTn id="87" dur="500" fill="hold"/>
                                            <p:tgtEl>
                                              <p:spTgt spid="3"/>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1073742917"/>
                                            </p:tgtEl>
                                            <p:attrNameLst>
                                              <p:attrName>style.visibility</p:attrName>
                                            </p:attrNameLst>
                                          </p:cBhvr>
                                          <p:to>
                                            <p:strVal val="visible"/>
                                          </p:to>
                                        </p:set>
                                        <p:anim calcmode="lin" valueType="num">
                                          <p:cBhvr additive="base">
                                            <p:cTn id="90" dur="500" fill="hold"/>
                                            <p:tgtEl>
                                              <p:spTgt spid="1073742917"/>
                                            </p:tgtEl>
                                            <p:attrNameLst>
                                              <p:attrName>ppt_x</p:attrName>
                                            </p:attrNameLst>
                                          </p:cBhvr>
                                          <p:tavLst>
                                            <p:tav tm="0">
                                              <p:val>
                                                <p:strVal val="#ppt_x"/>
                                              </p:val>
                                            </p:tav>
                                            <p:tav tm="100000">
                                              <p:val>
                                                <p:strVal val="#ppt_x"/>
                                              </p:val>
                                            </p:tav>
                                          </p:tavLst>
                                        </p:anim>
                                        <p:anim calcmode="lin" valueType="num">
                                          <p:cBhvr additive="base">
                                            <p:cTn id="91" dur="500" fill="hold"/>
                                            <p:tgtEl>
                                              <p:spTgt spid="10737429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9" grpId="0" bldLvl="0" animBg="1"/>
          <p:bldP spid="30" grpId="0" bldLvl="0" animBg="1"/>
          <p:bldP spid="34" grpId="0"/>
          <p:bldP spid="34" grpId="1"/>
          <p:bldP spid="35" grpId="0" bldLvl="0" animBg="1"/>
          <p:bldP spid="36" grpId="0" bldLvl="0" animBg="1"/>
          <p:bldP spid="37" grpId="0"/>
          <p:bldP spid="37" grpId="1"/>
          <p:bldP spid="38" grpId="0" bldLvl="0" animBg="1"/>
          <p:bldP spid="39" grpId="0" bldLvl="0" animBg="1"/>
          <p:bldP spid="40" grpId="0"/>
          <p:bldP spid="40" grpId="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4" name="Text Placeholder 3"/>
          <p:cNvSpPr txBox="1"/>
          <p:nvPr/>
        </p:nvSpPr>
        <p:spPr>
          <a:xfrm>
            <a:off x="347980" y="2951480"/>
            <a:ext cx="1724025" cy="30670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按照轴和齿轮的装配方法，绘制端盖等其他零件并使用螺纹连接。</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257300" y="1802765"/>
            <a:ext cx="1802130"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打开设计中心，利用设计中心的插入块方法在装配图中插入其余零件。</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根据装配图的规定画法和特殊画法，调整图形中的线条位置及剖面线方向。</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标注装配图上尺寸及零件序号，绘制标题栏和明细栏，注写内容。</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7</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8</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9</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dirty="0">
                <a:solidFill>
                  <a:srgbClr val="FCFCFC"/>
                </a:solidFill>
                <a:latin typeface="微软雅黑" panose="020B0503020204020204" pitchFamily="34" charset="-122"/>
                <a:ea typeface="微软雅黑" panose="020B0503020204020204" pitchFamily="34" charset="-122"/>
              </a:rPr>
              <a:t>10</a:t>
            </a:r>
            <a:endParaRPr lang="en-US"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装配完成</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2147482116" descr="5-19"/>
          <p:cNvPicPr>
            <a:picLocks noChangeAspect="1"/>
          </p:cNvPicPr>
          <p:nvPr/>
        </p:nvPicPr>
        <p:blipFill>
          <a:blip r:embed="rId1"/>
          <a:srcRect l="-375" t="59831" r="7365" b="827"/>
          <a:stretch>
            <a:fillRect/>
          </a:stretch>
        </p:blipFill>
        <p:spPr>
          <a:xfrm>
            <a:off x="119380" y="3613150"/>
            <a:ext cx="2036445" cy="666115"/>
          </a:xfrm>
          <a:prstGeom prst="rect">
            <a:avLst/>
          </a:prstGeom>
          <a:noFill/>
          <a:ln w="9525">
            <a:noFill/>
          </a:ln>
        </p:spPr>
      </p:pic>
      <p:pic>
        <p:nvPicPr>
          <p:cNvPr id="1073742918" name="图片 1073742917" descr="5-20"/>
          <p:cNvPicPr>
            <a:picLocks noChangeAspect="1"/>
          </p:cNvPicPr>
          <p:nvPr/>
        </p:nvPicPr>
        <p:blipFill>
          <a:blip r:embed="rId2"/>
          <a:srcRect l="3653" t="61925" r="6990" b="3065"/>
          <a:stretch>
            <a:fillRect/>
          </a:stretch>
        </p:blipFill>
        <p:spPr>
          <a:xfrm>
            <a:off x="2987675" y="4026535"/>
            <a:ext cx="2713990" cy="821690"/>
          </a:xfrm>
          <a:prstGeom prst="rect">
            <a:avLst/>
          </a:prstGeom>
          <a:noFill/>
          <a:ln w="9525">
            <a:noFill/>
          </a:ln>
        </p:spPr>
      </p:pic>
      <p:sp>
        <p:nvSpPr>
          <p:cNvPr id="21" name="Shape 1627"/>
          <p:cNvSpPr/>
          <p:nvPr/>
        </p:nvSpPr>
        <p:spPr>
          <a:xfrm flipH="1" flipV="1">
            <a:off x="3383280" y="3522345"/>
            <a:ext cx="2540" cy="504190"/>
          </a:xfrm>
          <a:prstGeom prst="line">
            <a:avLst/>
          </a:prstGeom>
          <a:ln w="12700">
            <a:solidFill>
              <a:srgbClr val="A6AAA9"/>
            </a:solidFill>
            <a:miter lim="400000"/>
          </a:ln>
        </p:spPr>
        <p:txBody>
          <a:bodyPr lIns="19050" tIns="19050" rIns="19050" bIns="19050" anchor="ctr"/>
          <a:p>
            <a:pPr lvl="0"/>
            <a:endParaRPr sz="1300"/>
          </a:p>
        </p:txBody>
      </p:sp>
      <p:pic>
        <p:nvPicPr>
          <p:cNvPr id="17" name="图片 -2147482095" descr="5-22"/>
          <p:cNvPicPr>
            <a:picLocks noChangeAspect="1"/>
          </p:cNvPicPr>
          <p:nvPr/>
        </p:nvPicPr>
        <p:blipFill>
          <a:blip r:embed="rId3"/>
          <a:srcRect l="5261" t="9628" r="10936" b="7797"/>
          <a:stretch>
            <a:fillRect/>
          </a:stretch>
        </p:blipFill>
        <p:spPr>
          <a:xfrm>
            <a:off x="7407275" y="3673475"/>
            <a:ext cx="1687830" cy="128587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149"/>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1649"/>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2149"/>
                            </p:stCondLst>
                            <p:childTnLst>
                              <p:par>
                                <p:cTn id="32" presetID="18" presetClass="entr" presetSubtype="12" fill="hold" grpId="0" nodeType="afterEffect">
                                  <p:stCondLst>
                                    <p:cond delay="0"/>
                                  </p:stCondLst>
                                  <p:childTnLst>
                                    <p:set>
                                      <p:cBhvr>
                                        <p:cTn id="33" dur="1" fill="hold">
                                          <p:stCondLst>
                                            <p:cond delay="0"/>
                                          </p:stCondLst>
                                        </p:cTn>
                                        <p:tgtEl>
                                          <p:spTgt spid="3">
                                            <p:txEl>
                                              <p:pRg st="4294967295" end="4294967295"/>
                                            </p:txEl>
                                          </p:spTgt>
                                        </p:tgtEl>
                                        <p:attrNameLst>
                                          <p:attrName>style.visibility</p:attrName>
                                        </p:attrNameLst>
                                      </p:cBhvr>
                                      <p:to>
                                        <p:strVal val="visible"/>
                                      </p:to>
                                    </p:set>
                                    <p:animEffect transition="in" filter="strips(downLeft)">
                                      <p:cBhvr>
                                        <p:cTn id="34" dur="500"/>
                                        <p:tgtEl>
                                          <p:spTgt spid="3">
                                            <p:txEl>
                                              <p:pRg st="4294967295" end="4294967295"/>
                                            </p:txEl>
                                          </p:spTgt>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childTnLst>
                          </p:cTn>
                        </p:par>
                        <p:par>
                          <p:cTn id="39" fill="hold">
                            <p:stCondLst>
                              <p:cond delay="3149"/>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par>
                          <p:cTn id="43" fill="hold">
                            <p:stCondLst>
                              <p:cond delay="3649"/>
                            </p:stCondLst>
                            <p:childTnLst>
                              <p:par>
                                <p:cTn id="44" presetID="22" presetClass="entr" presetSubtype="4"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00"/>
                                        <p:tgtEl>
                                          <p:spTgt spid="6"/>
                                        </p:tgtEl>
                                      </p:cBhvr>
                                    </p:animEffect>
                                  </p:childTnLst>
                                </p:cTn>
                              </p:par>
                            </p:childTnLst>
                          </p:cTn>
                        </p:par>
                        <p:par>
                          <p:cTn id="47" fill="hold">
                            <p:stCondLst>
                              <p:cond delay="4149"/>
                            </p:stCondLst>
                            <p:childTnLst>
                              <p:par>
                                <p:cTn id="48" presetID="53" presetClass="entr" presetSubtype="16"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childTnLst>
                          </p:cTn>
                        </p:par>
                        <p:par>
                          <p:cTn id="58" fill="hold">
                            <p:stCondLst>
                              <p:cond delay="4649"/>
                            </p:stCondLst>
                            <p:childTnLst>
                              <p:par>
                                <p:cTn id="59" presetID="18" presetClass="entr" presetSubtype="12"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strips(downLeft)">
                                      <p:cBhvr>
                                        <p:cTn id="61" dur="500"/>
                                        <p:tgtEl>
                                          <p:spTgt spid="18"/>
                                        </p:tgtEl>
                                      </p:cBhvr>
                                    </p:animEffect>
                                  </p:childTnLst>
                                </p:cTn>
                              </p:par>
                            </p:childTnLst>
                          </p:cTn>
                        </p:par>
                        <p:par>
                          <p:cTn id="62" fill="hold">
                            <p:stCondLst>
                              <p:cond delay="5149"/>
                            </p:stCondLst>
                            <p:childTnLst>
                              <p:par>
                                <p:cTn id="63" presetID="10"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par>
                          <p:cTn id="66" fill="hold">
                            <p:stCondLst>
                              <p:cond delay="5649"/>
                            </p:stCondLst>
                            <p:childTnLst>
                              <p:par>
                                <p:cTn id="67" presetID="22" presetClass="entr" presetSubtype="4"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down)">
                                      <p:cBhvr>
                                        <p:cTn id="69" dur="500"/>
                                        <p:tgtEl>
                                          <p:spTgt spid="7"/>
                                        </p:tgtEl>
                                      </p:cBhvr>
                                    </p:animEffect>
                                  </p:childTnLst>
                                </p:cTn>
                              </p:par>
                            </p:childTnLst>
                          </p:cTn>
                        </p:par>
                        <p:par>
                          <p:cTn id="70" fill="hold">
                            <p:stCondLst>
                              <p:cond delay="6149"/>
                            </p:stCondLst>
                            <p:childTnLst>
                              <p:par>
                                <p:cTn id="71" presetID="53" presetClass="entr" presetSubtype="16"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childTnLst>
                          </p:cTn>
                        </p:par>
                        <p:par>
                          <p:cTn id="81" fill="hold">
                            <p:stCondLst>
                              <p:cond delay="6649"/>
                            </p:stCondLst>
                            <p:childTnLst>
                              <p:par>
                                <p:cTn id="82" presetID="18" presetClass="entr" presetSubtype="6"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strips(downRight)">
                                      <p:cBhvr>
                                        <p:cTn id="84" dur="500"/>
                                        <p:tgtEl>
                                          <p:spTgt spid="20"/>
                                        </p:tgtEl>
                                      </p:cBhvr>
                                    </p:animEffect>
                                  </p:childTnLst>
                                </p:cTn>
                              </p:par>
                            </p:childTnLst>
                          </p:cTn>
                        </p:par>
                        <p:par>
                          <p:cTn id="85" fill="hold">
                            <p:stCondLst>
                              <p:cond delay="7149"/>
                            </p:stCondLst>
                            <p:childTnLst>
                              <p:par>
                                <p:cTn id="86" presetID="10"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500"/>
                                        <p:tgtEl>
                                          <p:spTgt spid="16"/>
                                        </p:tgtEl>
                                      </p:cBhvr>
                                    </p:animEffect>
                                  </p:childTnLst>
                                </p:cTn>
                              </p:par>
                            </p:childTnLst>
                          </p:cTn>
                        </p:par>
                        <p:par>
                          <p:cTn id="89" fill="hold">
                            <p:stCondLst>
                              <p:cond delay="7649"/>
                            </p:stCondLst>
                            <p:childTnLst>
                              <p:par>
                                <p:cTn id="90" presetID="22" presetClass="entr" presetSubtype="1"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up)">
                                      <p:cBhvr>
                                        <p:cTn id="92" dur="500"/>
                                        <p:tgtEl>
                                          <p:spTgt spid="8"/>
                                        </p:tgtEl>
                                      </p:cBhvr>
                                    </p:animEffect>
                                  </p:childTnLst>
                                </p:cTn>
                              </p:par>
                            </p:childTnLst>
                          </p:cTn>
                        </p:par>
                        <p:par>
                          <p:cTn id="93" fill="hold">
                            <p:stCondLst>
                              <p:cond delay="8149"/>
                            </p:stCondLst>
                            <p:childTnLst>
                              <p:par>
                                <p:cTn id="94" presetID="53" presetClass="entr" presetSubtype="16" fill="hold" grpId="0" nodeType="after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p:cTn id="96" dur="500" fill="hold"/>
                                        <p:tgtEl>
                                          <p:spTgt spid="12"/>
                                        </p:tgtEl>
                                        <p:attrNameLst>
                                          <p:attrName>ppt_w</p:attrName>
                                        </p:attrNameLst>
                                      </p:cBhvr>
                                      <p:tavLst>
                                        <p:tav tm="0">
                                          <p:val>
                                            <p:fltVal val="0"/>
                                          </p:val>
                                        </p:tav>
                                        <p:tav tm="100000">
                                          <p:val>
                                            <p:strVal val="#ppt_w"/>
                                          </p:val>
                                        </p:tav>
                                      </p:tavLst>
                                    </p:anim>
                                    <p:anim calcmode="lin" valueType="num">
                                      <p:cBhvr>
                                        <p:cTn id="97" dur="500" fill="hold"/>
                                        <p:tgtEl>
                                          <p:spTgt spid="12"/>
                                        </p:tgtEl>
                                        <p:attrNameLst>
                                          <p:attrName>ppt_h</p:attrName>
                                        </p:attrNameLst>
                                      </p:cBhvr>
                                      <p:tavLst>
                                        <p:tav tm="0">
                                          <p:val>
                                            <p:fltVal val="0"/>
                                          </p:val>
                                        </p:tav>
                                        <p:tav tm="100000">
                                          <p:val>
                                            <p:strVal val="#ppt_h"/>
                                          </p:val>
                                        </p:tav>
                                      </p:tavLst>
                                    </p:anim>
                                    <p:animEffect transition="in" filter="fade">
                                      <p:cBhvr>
                                        <p:cTn id="98" dur="500"/>
                                        <p:tgtEl>
                                          <p:spTgt spid="12"/>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500" fill="hold"/>
                                        <p:tgtEl>
                                          <p:spTgt spid="27"/>
                                        </p:tgtEl>
                                        <p:attrNameLst>
                                          <p:attrName>ppt_w</p:attrName>
                                        </p:attrNameLst>
                                      </p:cBhvr>
                                      <p:tavLst>
                                        <p:tav tm="0">
                                          <p:val>
                                            <p:fltVal val="0"/>
                                          </p:val>
                                        </p:tav>
                                        <p:tav tm="100000">
                                          <p:val>
                                            <p:strVal val="#ppt_w"/>
                                          </p:val>
                                        </p:tav>
                                      </p:tavLst>
                                    </p:anim>
                                    <p:anim calcmode="lin" valueType="num">
                                      <p:cBhvr>
                                        <p:cTn id="102" dur="500" fill="hold"/>
                                        <p:tgtEl>
                                          <p:spTgt spid="27"/>
                                        </p:tgtEl>
                                        <p:attrNameLst>
                                          <p:attrName>ppt_h</p:attrName>
                                        </p:attrNameLst>
                                      </p:cBhvr>
                                      <p:tavLst>
                                        <p:tav tm="0">
                                          <p:val>
                                            <p:fltVal val="0"/>
                                          </p:val>
                                        </p:tav>
                                        <p:tav tm="100000">
                                          <p:val>
                                            <p:strVal val="#ppt_h"/>
                                          </p:val>
                                        </p:tav>
                                      </p:tavLst>
                                    </p:anim>
                                    <p:animEffect transition="in" filter="fade">
                                      <p:cBhvr>
                                        <p:cTn id="103" dur="500"/>
                                        <p:tgtEl>
                                          <p:spTgt spid="27"/>
                                        </p:tgtEl>
                                      </p:cBhvr>
                                    </p:animEffect>
                                  </p:childTnLst>
                                </p:cTn>
                              </p:par>
                            </p:childTnLst>
                          </p:cTn>
                        </p:par>
                        <p:par>
                          <p:cTn id="104" fill="hold">
                            <p:stCondLst>
                              <p:cond delay="8649"/>
                            </p:stCondLst>
                            <p:childTnLst>
                              <p:par>
                                <p:cTn id="105" presetID="18" presetClass="entr" presetSubtype="6"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strips(downRight)">
                                      <p:cBhvr>
                                        <p:cTn id="107" dur="500"/>
                                        <p:tgtEl>
                                          <p:spTgt spid="22"/>
                                        </p:tgtEl>
                                      </p:cBhvr>
                                    </p:animEffect>
                                  </p:childTnLst>
                                </p:cTn>
                              </p:par>
                            </p:childTnLst>
                          </p:cTn>
                        </p:par>
                        <p:par>
                          <p:cTn id="108" fill="hold">
                            <p:stCondLst>
                              <p:cond delay="9149"/>
                            </p:stCondLst>
                            <p:childTnLst>
                              <p:par>
                                <p:cTn id="109" presetID="1" presetClass="entr" presetSubtype="0"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childTnLst>
                                </p:cTn>
                              </p:par>
                              <p:par>
                                <p:cTn id="111" presetID="27" presetClass="emph" presetSubtype="0" fill="remove" grpId="1" nodeType="withEffect">
                                  <p:stCondLst>
                                    <p:cond delay="0"/>
                                  </p:stCondLst>
                                  <p:childTnLst>
                                    <p:animClr clrSpc="rgb" dir="cw">
                                      <p:cBhvr override="childStyle">
                                        <p:cTn id="112" dur="250" autoRev="1" fill="remove"/>
                                        <p:tgtEl>
                                          <p:spTgt spid="28"/>
                                        </p:tgtEl>
                                        <p:attrNameLst>
                                          <p:attrName>style.color</p:attrName>
                                        </p:attrNameLst>
                                      </p:cBhvr>
                                      <p:to>
                                        <a:schemeClr val="bg1"/>
                                      </p:to>
                                    </p:animClr>
                                    <p:animClr clrSpc="rgb" dir="cw">
                                      <p:cBhvr>
                                        <p:cTn id="113" dur="250" autoRev="1" fill="remove"/>
                                        <p:tgtEl>
                                          <p:spTgt spid="28"/>
                                        </p:tgtEl>
                                        <p:attrNameLst>
                                          <p:attrName>fillcolor</p:attrName>
                                        </p:attrNameLst>
                                      </p:cBhvr>
                                      <p:to>
                                        <a:schemeClr val="bg1"/>
                                      </p:to>
                                    </p:animClr>
                                    <p:set>
                                      <p:cBhvr>
                                        <p:cTn id="114" dur="250" autoRev="1" fill="remove"/>
                                        <p:tgtEl>
                                          <p:spTgt spid="28"/>
                                        </p:tgtEl>
                                        <p:attrNameLst>
                                          <p:attrName>fill.type</p:attrName>
                                        </p:attrNameLst>
                                      </p:cBhvr>
                                      <p:to>
                                        <p:strVal val="solid"/>
                                      </p:to>
                                    </p:set>
                                    <p:set>
                                      <p:cBhvr>
                                        <p:cTn id="115" dur="250" autoRev="1" fill="remove"/>
                                        <p:tgtEl>
                                          <p:spTgt spid="28"/>
                                        </p:tgtEl>
                                        <p:attrNameLst>
                                          <p:attrName>fill.on</p:attrName>
                                        </p:attrNameLst>
                                      </p:cBhvr>
                                      <p:to>
                                        <p:strVal val="true"/>
                                      </p:to>
                                    </p:set>
                                  </p:childTnLst>
                                </p:cTn>
                              </p:par>
                            </p:childTnLst>
                          </p:cTn>
                        </p:par>
                        <p:par>
                          <p:cTn id="116" fill="hold">
                            <p:stCondLst>
                              <p:cond delay="9149"/>
                            </p:stCondLst>
                            <p:childTnLst>
                              <p:par>
                                <p:cTn id="117" presetID="10"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500"/>
                                        <p:tgtEl>
                                          <p:spTgt spid="2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fade">
                                      <p:cBhvr>
                                        <p:cTn id="122" dur="500"/>
                                        <p:tgtEl>
                                          <p:spTgt spid="30"/>
                                        </p:tgtEl>
                                      </p:cBhvr>
                                    </p:animEffect>
                                  </p:childTnLst>
                                </p:cTn>
                              </p:par>
                            </p:childTnLst>
                          </p:cTn>
                        </p:par>
                        <p:par>
                          <p:cTn id="123" fill="hold">
                            <p:stCondLst>
                              <p:cond delay="9649"/>
                            </p:stCondLst>
                            <p:childTnLst>
                              <p:par>
                                <p:cTn id="124" presetID="22" presetClass="entr" presetSubtype="4" fill="hold" grpId="0" nodeType="afterEffect">
                                  <p:stCondLst>
                                    <p:cond delay="0"/>
                                  </p:stCondLst>
                                  <p:childTnLst>
                                    <p:set>
                                      <p:cBhvr>
                                        <p:cTn id="125" dur="1" fill="hold">
                                          <p:stCondLst>
                                            <p:cond delay="0"/>
                                          </p:stCondLst>
                                        </p:cTn>
                                        <p:tgtEl>
                                          <p:spTgt spid="21"/>
                                        </p:tgtEl>
                                        <p:attrNameLst>
                                          <p:attrName>style.visibility</p:attrName>
                                        </p:attrNameLst>
                                      </p:cBhvr>
                                      <p:to>
                                        <p:strVal val="visible"/>
                                      </p:to>
                                    </p:set>
                                    <p:animEffect transition="in" filter="wipe(down)">
                                      <p:cBhvr>
                                        <p:cTn id="126" dur="500"/>
                                        <p:tgtEl>
                                          <p:spTgt spid="21"/>
                                        </p:tgtEl>
                                      </p:cBhvr>
                                    </p:animEffect>
                                  </p:childTnLst>
                                </p:cTn>
                              </p:par>
                              <p:par>
                                <p:cTn id="127" presetID="2" presetClass="entr" presetSubtype="4" fill="hold" nodeType="withEffect">
                                  <p:stCondLst>
                                    <p:cond delay="0"/>
                                  </p:stCondLst>
                                  <p:childTnLst>
                                    <p:set>
                                      <p:cBhvr>
                                        <p:cTn id="128" dur="1" fill="hold">
                                          <p:stCondLst>
                                            <p:cond delay="0"/>
                                          </p:stCondLst>
                                        </p:cTn>
                                        <p:tgtEl>
                                          <p:spTgt spid="1073742918"/>
                                        </p:tgtEl>
                                        <p:attrNameLst>
                                          <p:attrName>style.visibility</p:attrName>
                                        </p:attrNameLst>
                                      </p:cBhvr>
                                      <p:to>
                                        <p:strVal val="visible"/>
                                      </p:to>
                                    </p:set>
                                    <p:anim calcmode="lin" valueType="num">
                                      <p:cBhvr additive="base">
                                        <p:cTn id="129" dur="500" fill="hold"/>
                                        <p:tgtEl>
                                          <p:spTgt spid="1073742918"/>
                                        </p:tgtEl>
                                        <p:attrNameLst>
                                          <p:attrName>ppt_x</p:attrName>
                                        </p:attrNameLst>
                                      </p:cBhvr>
                                      <p:tavLst>
                                        <p:tav tm="0">
                                          <p:val>
                                            <p:strVal val="#ppt_x"/>
                                          </p:val>
                                        </p:tav>
                                        <p:tav tm="100000">
                                          <p:val>
                                            <p:strVal val="#ppt_x"/>
                                          </p:val>
                                        </p:tav>
                                      </p:tavLst>
                                    </p:anim>
                                    <p:anim calcmode="lin" valueType="num">
                                      <p:cBhvr additive="base">
                                        <p:cTn id="130" dur="500" fill="hold"/>
                                        <p:tgtEl>
                                          <p:spTgt spid="1073742918"/>
                                        </p:tgtEl>
                                        <p:attrNameLst>
                                          <p:attrName>ppt_y</p:attrName>
                                        </p:attrNameLst>
                                      </p:cBhvr>
                                      <p:tavLst>
                                        <p:tav tm="0">
                                          <p:val>
                                            <p:strVal val="1+#ppt_h/2"/>
                                          </p:val>
                                        </p:tav>
                                        <p:tav tm="100000">
                                          <p:val>
                                            <p:strVal val="#ppt_y"/>
                                          </p:val>
                                        </p:tav>
                                      </p:tavLst>
                                    </p:anim>
                                  </p:childTnLst>
                                </p:cTn>
                              </p:par>
                              <p:par>
                                <p:cTn id="131" presetID="2" presetClass="entr" presetSubtype="4" fill="hold" nodeType="withEffect">
                                  <p:stCondLst>
                                    <p:cond delay="0"/>
                                  </p:stCondLst>
                                  <p:childTnLst>
                                    <p:set>
                                      <p:cBhvr>
                                        <p:cTn id="132" dur="1" fill="hold">
                                          <p:stCondLst>
                                            <p:cond delay="0"/>
                                          </p:stCondLst>
                                        </p:cTn>
                                        <p:tgtEl>
                                          <p:spTgt spid="17"/>
                                        </p:tgtEl>
                                        <p:attrNameLst>
                                          <p:attrName>style.visibility</p:attrName>
                                        </p:attrNameLst>
                                      </p:cBhvr>
                                      <p:to>
                                        <p:strVal val="visible"/>
                                      </p:to>
                                    </p:set>
                                    <p:anim calcmode="lin" valueType="num">
                                      <p:cBhvr additive="base">
                                        <p:cTn id="133" dur="500" fill="hold"/>
                                        <p:tgtEl>
                                          <p:spTgt spid="17"/>
                                        </p:tgtEl>
                                        <p:attrNameLst>
                                          <p:attrName>ppt_x</p:attrName>
                                        </p:attrNameLst>
                                      </p:cBhvr>
                                      <p:tavLst>
                                        <p:tav tm="0">
                                          <p:val>
                                            <p:strVal val="#ppt_x"/>
                                          </p:val>
                                        </p:tav>
                                        <p:tav tm="100000">
                                          <p:val>
                                            <p:strVal val="#ppt_x"/>
                                          </p:val>
                                        </p:tav>
                                      </p:tavLst>
                                    </p:anim>
                                    <p:anim calcmode="lin" valueType="num">
                                      <p:cBhvr additive="base">
                                        <p:cTn id="134" dur="500" fill="hold"/>
                                        <p:tgtEl>
                                          <p:spTgt spid="17"/>
                                        </p:tgtEl>
                                        <p:attrNameLst>
                                          <p:attrName>ppt_y</p:attrName>
                                        </p:attrNameLst>
                                      </p:cBhvr>
                                      <p:tavLst>
                                        <p:tav tm="0">
                                          <p:val>
                                            <p:strVal val="1+#ppt_h/2"/>
                                          </p:val>
                                        </p:tav>
                                        <p:tav tm="100000">
                                          <p:val>
                                            <p:strVal val="#ppt_y"/>
                                          </p:val>
                                        </p:tav>
                                      </p:tavLst>
                                    </p:anim>
                                  </p:childTnLst>
                                </p:cTn>
                              </p:par>
                              <p:par>
                                <p:cTn id="135" presetID="2" presetClass="entr" presetSubtype="4" fill="hold" nodeType="withEffect">
                                  <p:stCondLst>
                                    <p:cond delay="0"/>
                                  </p:stCondLst>
                                  <p:childTnLst>
                                    <p:set>
                                      <p:cBhvr>
                                        <p:cTn id="136" dur="1" fill="hold">
                                          <p:stCondLst>
                                            <p:cond delay="0"/>
                                          </p:stCondLst>
                                        </p:cTn>
                                        <p:tgtEl>
                                          <p:spTgt spid="2"/>
                                        </p:tgtEl>
                                        <p:attrNameLst>
                                          <p:attrName>style.visibility</p:attrName>
                                        </p:attrNameLst>
                                      </p:cBhvr>
                                      <p:to>
                                        <p:strVal val="visible"/>
                                      </p:to>
                                    </p:set>
                                    <p:anim calcmode="lin" valueType="num">
                                      <p:cBhvr additive="base">
                                        <p:cTn id="137" dur="500" fill="hold"/>
                                        <p:tgtEl>
                                          <p:spTgt spid="2"/>
                                        </p:tgtEl>
                                        <p:attrNameLst>
                                          <p:attrName>ppt_x</p:attrName>
                                        </p:attrNameLst>
                                      </p:cBhvr>
                                      <p:tavLst>
                                        <p:tav tm="0">
                                          <p:val>
                                            <p:strVal val="#ppt_x"/>
                                          </p:val>
                                        </p:tav>
                                        <p:tav tm="100000">
                                          <p:val>
                                            <p:strVal val="#ppt_x"/>
                                          </p:val>
                                        </p:tav>
                                      </p:tavLst>
                                    </p:anim>
                                    <p:anim calcmode="lin" valueType="num">
                                      <p:cBhvr additive="base">
                                        <p:cTn id="1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20" grpId="0"/>
      <p:bldP spid="22" grpId="0"/>
      <p:bldP spid="24" grpId="0"/>
      <p:bldP spid="25" grpId="0"/>
      <p:bldP spid="26" grpId="0"/>
      <p:bldP spid="27" grpId="0"/>
      <p:bldP spid="28" grpId="0" bldLvl="0" animBg="1"/>
      <p:bldP spid="28" grpId="1" bldLvl="0" animBg="1"/>
      <p:bldP spid="29" grpId="0" bldLvl="0" animBg="1"/>
      <p:bldP spid="30" grpId="0"/>
      <p:bldP spid="32" grpId="0"/>
      <p:bldP spid="2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935355" y="705485"/>
            <a:ext cx="8061960" cy="658495"/>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zh-CN" sz="1200" dirty="0">
                <a:solidFill>
                  <a:schemeClr val="tx1">
                    <a:lumMod val="75000"/>
                    <a:lumOff val="25000"/>
                  </a:schemeClr>
                </a:solidFill>
                <a:latin typeface="微软雅黑" panose="020B0503020204020204" pitchFamily="34" charset="-122"/>
                <a:ea typeface="微软雅黑" panose="020B0503020204020204" pitchFamily="34" charset="-122"/>
              </a:rPr>
              <a:t>任务评价标准</a:t>
            </a:r>
            <a:endParaRPr 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1272876"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1272876"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1409720"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1435756"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图框及标题栏</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1336925"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bg1"/>
                </a:solidFill>
                <a:latin typeface="微软雅黑" panose="020B0503020204020204" pitchFamily="34" charset="-122"/>
                <a:ea typeface="微软雅黑" panose="020B0503020204020204" pitchFamily="34" charset="-122"/>
              </a:rPr>
              <a:t>粗细线分明</a:t>
            </a:r>
            <a:endParaRPr lang="zh-CN" altLang="en-US" sz="1000" dirty="0">
              <a:solidFill>
                <a:schemeClr val="bg1"/>
              </a:solidFill>
              <a:latin typeface="微软雅黑" panose="020B0503020204020204" pitchFamily="34" charset="-122"/>
              <a:ea typeface="微软雅黑" panose="020B0503020204020204" pitchFamily="34" charset="-122"/>
            </a:endParaRPr>
          </a:p>
          <a:p>
            <a:pPr marL="0" indent="0" algn="ctr">
              <a:buNone/>
            </a:pPr>
            <a:r>
              <a:rPr lang="zh-CN" altLang="en-US" sz="1000" dirty="0">
                <a:solidFill>
                  <a:schemeClr val="bg1"/>
                </a:solidFill>
                <a:latin typeface="微软雅黑" panose="020B0503020204020204" pitchFamily="34" charset="-122"/>
                <a:ea typeface="微软雅黑" panose="020B0503020204020204" pitchFamily="34" charset="-122"/>
              </a:rPr>
              <a:t>字体规范</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2615807" y="205571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2615807"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752652"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778687"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图层调用准确</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679856"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规定线形</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线宽</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own Arrow 96"/>
          <p:cNvSpPr/>
          <p:nvPr/>
        </p:nvSpPr>
        <p:spPr>
          <a:xfrm>
            <a:off x="3959933"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952313"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4089157"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4115193"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布局合理</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p:nvPr/>
        </p:nvSpPr>
        <p:spPr>
          <a:xfrm>
            <a:off x="4011281"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zh-CN" altLang="en-US" sz="1000" dirty="0">
                <a:solidFill>
                  <a:schemeClr val="bg1"/>
                </a:solidFill>
                <a:latin typeface="微软雅黑" panose="020B0503020204020204" pitchFamily="34" charset="-122"/>
                <a:ea typeface="微软雅黑" panose="020B0503020204020204" pitchFamily="34" charset="-122"/>
              </a:rPr>
              <a:t>符合三视图的布局要求</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8" name="Down Arrow 101"/>
          <p:cNvSpPr/>
          <p:nvPr/>
        </p:nvSpPr>
        <p:spPr>
          <a:xfrm>
            <a:off x="5309289" y="2055084"/>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5301669"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5438514"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5366385" y="2944495"/>
            <a:ext cx="1132205"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装配图表达正确</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p:nvPr/>
        </p:nvSpPr>
        <p:spPr>
          <a:xfrm>
            <a:off x="5360638"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Regular"/>
                <a:sym typeface="+mn-ea"/>
              </a:rPr>
              <a:t>按规定画法和特殊画法绘制图形。</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Regular"/>
              <a:sym typeface="+mn-ea"/>
            </a:endParaRPr>
          </a:p>
        </p:txBody>
      </p:sp>
      <p:sp>
        <p:nvSpPr>
          <p:cNvPr id="23" name="Down Arrow 106"/>
          <p:cNvSpPr/>
          <p:nvPr/>
        </p:nvSpPr>
        <p:spPr>
          <a:xfrm>
            <a:off x="6651026"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651026"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787871"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718300" y="2944495"/>
            <a:ext cx="1062355"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尺寸标注、零件序号注写</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p:nvPr/>
        </p:nvSpPr>
        <p:spPr>
          <a:xfrm>
            <a:off x="6717614" y="33447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cs typeface="Lato Regular"/>
                <a:sym typeface="+mn-ea"/>
              </a:rPr>
              <a:t>标注规范合理。</a:t>
            </a:r>
            <a:endParaRPr lang="zh-CN" altLang="en-US" sz="1000" dirty="0">
              <a:solidFill>
                <a:schemeClr val="bg1"/>
              </a:solidFill>
              <a:latin typeface="微软雅黑" panose="020B0503020204020204" pitchFamily="34" charset="-122"/>
              <a:ea typeface="微软雅黑" panose="020B0503020204020204" pitchFamily="34" charset="-122"/>
              <a:cs typeface="Lato Regular"/>
            </a:endParaRPr>
          </a:p>
          <a:p>
            <a:pPr marL="0" indent="0" algn="just">
              <a:buNone/>
            </a:pP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4" name="Text Placeholder 6"/>
          <p:cNvSpPr txBox="1"/>
          <p:nvPr/>
        </p:nvSpPr>
        <p:spPr>
          <a:xfrm>
            <a:off x="541020" y="1471930"/>
            <a:ext cx="8061960" cy="34417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lnSpc>
                <a:spcPct val="120000"/>
              </a:lnSpc>
              <a:buNone/>
            </a:pPr>
            <a:r>
              <a:rPr sz="1800" dirty="0">
                <a:solidFill>
                  <a:schemeClr val="tx1">
                    <a:lumMod val="75000"/>
                    <a:lumOff val="25000"/>
                  </a:schemeClr>
                </a:solidFill>
                <a:latin typeface="微软雅黑" panose="020B0503020204020204" pitchFamily="34" charset="-122"/>
                <a:ea typeface="微软雅黑" panose="020B0503020204020204" pitchFamily="34" charset="-122"/>
              </a:rPr>
              <a:t>线上教学平台</a:t>
            </a:r>
            <a:r>
              <a:rPr lang="zh-CN" sz="1800" dirty="0">
                <a:solidFill>
                  <a:schemeClr val="tx1">
                    <a:lumMod val="75000"/>
                    <a:lumOff val="25000"/>
                  </a:schemeClr>
                </a:solidFill>
                <a:latin typeface="微软雅黑" panose="020B0503020204020204" pitchFamily="34" charset="-122"/>
                <a:ea typeface="微软雅黑" panose="020B0503020204020204" pitchFamily="34" charset="-122"/>
              </a:rPr>
              <a:t>评价体系</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649"/>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2149"/>
                            </p:stCondLst>
                            <p:childTnLst>
                              <p:par>
                                <p:cTn id="47" presetID="53" presetClass="entr" presetSubtype="16"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Effect transition="in" filter="fade">
                                      <p:cBhvr>
                                        <p:cTn id="61" dur="500"/>
                                        <p:tgtEl>
                                          <p:spTgt spid="10"/>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2649"/>
                            </p:stCondLst>
                            <p:childTnLst>
                              <p:par>
                                <p:cTn id="73" presetID="53" presetClass="entr" presetSubtype="16"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Effect transition="in" filter="fade">
                                      <p:cBhvr>
                                        <p:cTn id="87" dur="500"/>
                                        <p:tgtEl>
                                          <p:spTgt spid="1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p:cTn id="90" dur="500" fill="hold"/>
                                        <p:tgtEl>
                                          <p:spTgt spid="16"/>
                                        </p:tgtEl>
                                        <p:attrNameLst>
                                          <p:attrName>ppt_w</p:attrName>
                                        </p:attrNameLst>
                                      </p:cBhvr>
                                      <p:tavLst>
                                        <p:tav tm="0">
                                          <p:val>
                                            <p:fltVal val="0"/>
                                          </p:val>
                                        </p:tav>
                                        <p:tav tm="100000">
                                          <p:val>
                                            <p:strVal val="#ppt_w"/>
                                          </p:val>
                                        </p:tav>
                                      </p:tavLst>
                                    </p:anim>
                                    <p:anim calcmode="lin" valueType="num">
                                      <p:cBhvr>
                                        <p:cTn id="91" dur="500" fill="hold"/>
                                        <p:tgtEl>
                                          <p:spTgt spid="16"/>
                                        </p:tgtEl>
                                        <p:attrNameLst>
                                          <p:attrName>ppt_h</p:attrName>
                                        </p:attrNameLst>
                                      </p:cBhvr>
                                      <p:tavLst>
                                        <p:tav tm="0">
                                          <p:val>
                                            <p:fltVal val="0"/>
                                          </p:val>
                                        </p:tav>
                                        <p:tav tm="100000">
                                          <p:val>
                                            <p:strVal val="#ppt_h"/>
                                          </p:val>
                                        </p:tav>
                                      </p:tavLst>
                                    </p:anim>
                                    <p:animEffect transition="in" filter="fade">
                                      <p:cBhvr>
                                        <p:cTn id="92" dur="500"/>
                                        <p:tgtEl>
                                          <p:spTgt spid="16"/>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p:cTn id="95" dur="500" fill="hold"/>
                                        <p:tgtEl>
                                          <p:spTgt spid="17"/>
                                        </p:tgtEl>
                                        <p:attrNameLst>
                                          <p:attrName>ppt_w</p:attrName>
                                        </p:attrNameLst>
                                      </p:cBhvr>
                                      <p:tavLst>
                                        <p:tav tm="0">
                                          <p:val>
                                            <p:fltVal val="0"/>
                                          </p:val>
                                        </p:tav>
                                        <p:tav tm="100000">
                                          <p:val>
                                            <p:strVal val="#ppt_w"/>
                                          </p:val>
                                        </p:tav>
                                      </p:tavLst>
                                    </p:anim>
                                    <p:anim calcmode="lin" valueType="num">
                                      <p:cBhvr>
                                        <p:cTn id="96" dur="500" fill="hold"/>
                                        <p:tgtEl>
                                          <p:spTgt spid="17"/>
                                        </p:tgtEl>
                                        <p:attrNameLst>
                                          <p:attrName>ppt_h</p:attrName>
                                        </p:attrNameLst>
                                      </p:cBhvr>
                                      <p:tavLst>
                                        <p:tav tm="0">
                                          <p:val>
                                            <p:fltVal val="0"/>
                                          </p:val>
                                        </p:tav>
                                        <p:tav tm="100000">
                                          <p:val>
                                            <p:strVal val="#ppt_h"/>
                                          </p:val>
                                        </p:tav>
                                      </p:tavLst>
                                    </p:anim>
                                    <p:animEffect transition="in" filter="fade">
                                      <p:cBhvr>
                                        <p:cTn id="97" dur="500"/>
                                        <p:tgtEl>
                                          <p:spTgt spid="17"/>
                                        </p:tgtEl>
                                      </p:cBhvr>
                                    </p:animEffect>
                                  </p:childTnLst>
                                </p:cTn>
                              </p:par>
                            </p:childTnLst>
                          </p:cTn>
                        </p:par>
                        <p:par>
                          <p:cTn id="98" fill="hold">
                            <p:stCondLst>
                              <p:cond delay="3149"/>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p:cTn id="106" dur="500" fill="hold"/>
                                        <p:tgtEl>
                                          <p:spTgt spid="19"/>
                                        </p:tgtEl>
                                        <p:attrNameLst>
                                          <p:attrName>ppt_w</p:attrName>
                                        </p:attrNameLst>
                                      </p:cBhvr>
                                      <p:tavLst>
                                        <p:tav tm="0">
                                          <p:val>
                                            <p:fltVal val="0"/>
                                          </p:val>
                                        </p:tav>
                                        <p:tav tm="100000">
                                          <p:val>
                                            <p:strVal val="#ppt_w"/>
                                          </p:val>
                                        </p:tav>
                                      </p:tavLst>
                                    </p:anim>
                                    <p:anim calcmode="lin" valueType="num">
                                      <p:cBhvr>
                                        <p:cTn id="107" dur="500" fill="hold"/>
                                        <p:tgtEl>
                                          <p:spTgt spid="19"/>
                                        </p:tgtEl>
                                        <p:attrNameLst>
                                          <p:attrName>ppt_h</p:attrName>
                                        </p:attrNameLst>
                                      </p:cBhvr>
                                      <p:tavLst>
                                        <p:tav tm="0">
                                          <p:val>
                                            <p:fltVal val="0"/>
                                          </p:val>
                                        </p:tav>
                                        <p:tav tm="100000">
                                          <p:val>
                                            <p:strVal val="#ppt_h"/>
                                          </p:val>
                                        </p:tav>
                                      </p:tavLst>
                                    </p:anim>
                                    <p:animEffect transition="in" filter="fade">
                                      <p:cBhvr>
                                        <p:cTn id="108" dur="500"/>
                                        <p:tgtEl>
                                          <p:spTgt spid="19"/>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00" fill="hold"/>
                                        <p:tgtEl>
                                          <p:spTgt spid="20"/>
                                        </p:tgtEl>
                                        <p:attrNameLst>
                                          <p:attrName>ppt_w</p:attrName>
                                        </p:attrNameLst>
                                      </p:cBhvr>
                                      <p:tavLst>
                                        <p:tav tm="0">
                                          <p:val>
                                            <p:fltVal val="0"/>
                                          </p:val>
                                        </p:tav>
                                        <p:tav tm="100000">
                                          <p:val>
                                            <p:strVal val="#ppt_w"/>
                                          </p:val>
                                        </p:tav>
                                      </p:tavLst>
                                    </p:anim>
                                    <p:anim calcmode="lin" valueType="num">
                                      <p:cBhvr>
                                        <p:cTn id="112" dur="500" fill="hold"/>
                                        <p:tgtEl>
                                          <p:spTgt spid="20"/>
                                        </p:tgtEl>
                                        <p:attrNameLst>
                                          <p:attrName>ppt_h</p:attrName>
                                        </p:attrNameLst>
                                      </p:cBhvr>
                                      <p:tavLst>
                                        <p:tav tm="0">
                                          <p:val>
                                            <p:fltVal val="0"/>
                                          </p:val>
                                        </p:tav>
                                        <p:tav tm="100000">
                                          <p:val>
                                            <p:strVal val="#ppt_h"/>
                                          </p:val>
                                        </p:tav>
                                      </p:tavLst>
                                    </p:anim>
                                    <p:animEffect transition="in" filter="fade">
                                      <p:cBhvr>
                                        <p:cTn id="113" dur="500"/>
                                        <p:tgtEl>
                                          <p:spTgt spid="20"/>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1"/>
                                        </p:tgtEl>
                                        <p:attrNameLst>
                                          <p:attrName>style.visibility</p:attrName>
                                        </p:attrNameLst>
                                      </p:cBhvr>
                                      <p:to>
                                        <p:strVal val="visible"/>
                                      </p:to>
                                    </p:set>
                                    <p:anim calcmode="lin" valueType="num">
                                      <p:cBhvr>
                                        <p:cTn id="116" dur="500" fill="hold"/>
                                        <p:tgtEl>
                                          <p:spTgt spid="21"/>
                                        </p:tgtEl>
                                        <p:attrNameLst>
                                          <p:attrName>ppt_w</p:attrName>
                                        </p:attrNameLst>
                                      </p:cBhvr>
                                      <p:tavLst>
                                        <p:tav tm="0">
                                          <p:val>
                                            <p:fltVal val="0"/>
                                          </p:val>
                                        </p:tav>
                                        <p:tav tm="100000">
                                          <p:val>
                                            <p:strVal val="#ppt_w"/>
                                          </p:val>
                                        </p:tav>
                                      </p:tavLst>
                                    </p:anim>
                                    <p:anim calcmode="lin" valueType="num">
                                      <p:cBhvr>
                                        <p:cTn id="117" dur="500" fill="hold"/>
                                        <p:tgtEl>
                                          <p:spTgt spid="21"/>
                                        </p:tgtEl>
                                        <p:attrNameLst>
                                          <p:attrName>ppt_h</p:attrName>
                                        </p:attrNameLst>
                                      </p:cBhvr>
                                      <p:tavLst>
                                        <p:tav tm="0">
                                          <p:val>
                                            <p:fltVal val="0"/>
                                          </p:val>
                                        </p:tav>
                                        <p:tav tm="100000">
                                          <p:val>
                                            <p:strVal val="#ppt_h"/>
                                          </p:val>
                                        </p:tav>
                                      </p:tavLst>
                                    </p:anim>
                                    <p:animEffect transition="in" filter="fade">
                                      <p:cBhvr>
                                        <p:cTn id="118" dur="500"/>
                                        <p:tgtEl>
                                          <p:spTgt spid="21"/>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500" fill="hold"/>
                                        <p:tgtEl>
                                          <p:spTgt spid="22"/>
                                        </p:tgtEl>
                                        <p:attrNameLst>
                                          <p:attrName>ppt_w</p:attrName>
                                        </p:attrNameLst>
                                      </p:cBhvr>
                                      <p:tavLst>
                                        <p:tav tm="0">
                                          <p:val>
                                            <p:fltVal val="0"/>
                                          </p:val>
                                        </p:tav>
                                        <p:tav tm="100000">
                                          <p:val>
                                            <p:strVal val="#ppt_w"/>
                                          </p:val>
                                        </p:tav>
                                      </p:tavLst>
                                    </p:anim>
                                    <p:anim calcmode="lin" valueType="num">
                                      <p:cBhvr>
                                        <p:cTn id="122" dur="500" fill="hold"/>
                                        <p:tgtEl>
                                          <p:spTgt spid="22"/>
                                        </p:tgtEl>
                                        <p:attrNameLst>
                                          <p:attrName>ppt_h</p:attrName>
                                        </p:attrNameLst>
                                      </p:cBhvr>
                                      <p:tavLst>
                                        <p:tav tm="0">
                                          <p:val>
                                            <p:fltVal val="0"/>
                                          </p:val>
                                        </p:tav>
                                        <p:tav tm="100000">
                                          <p:val>
                                            <p:strVal val="#ppt_h"/>
                                          </p:val>
                                        </p:tav>
                                      </p:tavLst>
                                    </p:anim>
                                    <p:animEffect transition="in" filter="fade">
                                      <p:cBhvr>
                                        <p:cTn id="123" dur="500"/>
                                        <p:tgtEl>
                                          <p:spTgt spid="22"/>
                                        </p:tgtEl>
                                      </p:cBhvr>
                                    </p:animEffect>
                                  </p:childTnLst>
                                </p:cTn>
                              </p:par>
                            </p:childTnLst>
                          </p:cTn>
                        </p:par>
                        <p:par>
                          <p:cTn id="124" fill="hold">
                            <p:stCondLst>
                              <p:cond delay="3649"/>
                            </p:stCondLst>
                            <p:childTnLst>
                              <p:par>
                                <p:cTn id="125" presetID="53" presetClass="entr" presetSubtype="16"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500" fill="hold"/>
                                        <p:tgtEl>
                                          <p:spTgt spid="23"/>
                                        </p:tgtEl>
                                        <p:attrNameLst>
                                          <p:attrName>ppt_w</p:attrName>
                                        </p:attrNameLst>
                                      </p:cBhvr>
                                      <p:tavLst>
                                        <p:tav tm="0">
                                          <p:val>
                                            <p:fltVal val="0"/>
                                          </p:val>
                                        </p:tav>
                                        <p:tav tm="100000">
                                          <p:val>
                                            <p:strVal val="#ppt_w"/>
                                          </p:val>
                                        </p:tav>
                                      </p:tavLst>
                                    </p:anim>
                                    <p:anim calcmode="lin" valueType="num">
                                      <p:cBhvr>
                                        <p:cTn id="128" dur="500" fill="hold"/>
                                        <p:tgtEl>
                                          <p:spTgt spid="23"/>
                                        </p:tgtEl>
                                        <p:attrNameLst>
                                          <p:attrName>ppt_h</p:attrName>
                                        </p:attrNameLst>
                                      </p:cBhvr>
                                      <p:tavLst>
                                        <p:tav tm="0">
                                          <p:val>
                                            <p:fltVal val="0"/>
                                          </p:val>
                                        </p:tav>
                                        <p:tav tm="100000">
                                          <p:val>
                                            <p:strVal val="#ppt_h"/>
                                          </p:val>
                                        </p:tav>
                                      </p:tavLst>
                                    </p:anim>
                                    <p:animEffect transition="in" filter="fade">
                                      <p:cBhvr>
                                        <p:cTn id="129" dur="500"/>
                                        <p:tgtEl>
                                          <p:spTgt spid="23"/>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4"/>
                                        </p:tgtEl>
                                        <p:attrNameLst>
                                          <p:attrName>style.visibility</p:attrName>
                                        </p:attrNameLst>
                                      </p:cBhvr>
                                      <p:to>
                                        <p:strVal val="visible"/>
                                      </p:to>
                                    </p:set>
                                    <p:anim calcmode="lin" valueType="num">
                                      <p:cBhvr>
                                        <p:cTn id="132" dur="500" fill="hold"/>
                                        <p:tgtEl>
                                          <p:spTgt spid="24"/>
                                        </p:tgtEl>
                                        <p:attrNameLst>
                                          <p:attrName>ppt_w</p:attrName>
                                        </p:attrNameLst>
                                      </p:cBhvr>
                                      <p:tavLst>
                                        <p:tav tm="0">
                                          <p:val>
                                            <p:fltVal val="0"/>
                                          </p:val>
                                        </p:tav>
                                        <p:tav tm="100000">
                                          <p:val>
                                            <p:strVal val="#ppt_w"/>
                                          </p:val>
                                        </p:tav>
                                      </p:tavLst>
                                    </p:anim>
                                    <p:anim calcmode="lin" valueType="num">
                                      <p:cBhvr>
                                        <p:cTn id="133" dur="500" fill="hold"/>
                                        <p:tgtEl>
                                          <p:spTgt spid="24"/>
                                        </p:tgtEl>
                                        <p:attrNameLst>
                                          <p:attrName>ppt_h</p:attrName>
                                        </p:attrNameLst>
                                      </p:cBhvr>
                                      <p:tavLst>
                                        <p:tav tm="0">
                                          <p:val>
                                            <p:fltVal val="0"/>
                                          </p:val>
                                        </p:tav>
                                        <p:tav tm="100000">
                                          <p:val>
                                            <p:strVal val="#ppt_h"/>
                                          </p:val>
                                        </p:tav>
                                      </p:tavLst>
                                    </p:anim>
                                    <p:animEffect transition="in" filter="fade">
                                      <p:cBhvr>
                                        <p:cTn id="134" dur="500"/>
                                        <p:tgtEl>
                                          <p:spTgt spid="24"/>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 calcmode="lin" valueType="num">
                                      <p:cBhvr>
                                        <p:cTn id="142" dur="500" fill="hold"/>
                                        <p:tgtEl>
                                          <p:spTgt spid="26"/>
                                        </p:tgtEl>
                                        <p:attrNameLst>
                                          <p:attrName>ppt_w</p:attrName>
                                        </p:attrNameLst>
                                      </p:cBhvr>
                                      <p:tavLst>
                                        <p:tav tm="0">
                                          <p:val>
                                            <p:fltVal val="0"/>
                                          </p:val>
                                        </p:tav>
                                        <p:tav tm="100000">
                                          <p:val>
                                            <p:strVal val="#ppt_w"/>
                                          </p:val>
                                        </p:tav>
                                      </p:tavLst>
                                    </p:anim>
                                    <p:anim calcmode="lin" valueType="num">
                                      <p:cBhvr>
                                        <p:cTn id="143" dur="500" fill="hold"/>
                                        <p:tgtEl>
                                          <p:spTgt spid="26"/>
                                        </p:tgtEl>
                                        <p:attrNameLst>
                                          <p:attrName>ppt_h</p:attrName>
                                        </p:attrNameLst>
                                      </p:cBhvr>
                                      <p:tavLst>
                                        <p:tav tm="0">
                                          <p:val>
                                            <p:fltVal val="0"/>
                                          </p:val>
                                        </p:tav>
                                        <p:tav tm="100000">
                                          <p:val>
                                            <p:strVal val="#ppt_h"/>
                                          </p:val>
                                        </p:tav>
                                      </p:tavLst>
                                    </p:anim>
                                    <p:animEffect transition="in" filter="fade">
                                      <p:cBhvr>
                                        <p:cTn id="144" dur="500"/>
                                        <p:tgtEl>
                                          <p:spTgt spid="26"/>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27"/>
                                        </p:tgtEl>
                                        <p:attrNameLst>
                                          <p:attrName>style.visibility</p:attrName>
                                        </p:attrNameLst>
                                      </p:cBhvr>
                                      <p:to>
                                        <p:strVal val="visible"/>
                                      </p:to>
                                    </p:set>
                                    <p:anim calcmode="lin" valueType="num">
                                      <p:cBhvr>
                                        <p:cTn id="147" dur="500" fill="hold"/>
                                        <p:tgtEl>
                                          <p:spTgt spid="27"/>
                                        </p:tgtEl>
                                        <p:attrNameLst>
                                          <p:attrName>ppt_w</p:attrName>
                                        </p:attrNameLst>
                                      </p:cBhvr>
                                      <p:tavLst>
                                        <p:tav tm="0">
                                          <p:val>
                                            <p:fltVal val="0"/>
                                          </p:val>
                                        </p:tav>
                                        <p:tav tm="100000">
                                          <p:val>
                                            <p:strVal val="#ppt_w"/>
                                          </p:val>
                                        </p:tav>
                                      </p:tavLst>
                                    </p:anim>
                                    <p:anim calcmode="lin" valueType="num">
                                      <p:cBhvr>
                                        <p:cTn id="148" dur="500" fill="hold"/>
                                        <p:tgtEl>
                                          <p:spTgt spid="27"/>
                                        </p:tgtEl>
                                        <p:attrNameLst>
                                          <p:attrName>ppt_h</p:attrName>
                                        </p:attrNameLst>
                                      </p:cBhvr>
                                      <p:tavLst>
                                        <p:tav tm="0">
                                          <p:val>
                                            <p:fltVal val="0"/>
                                          </p:val>
                                        </p:tav>
                                        <p:tav tm="100000">
                                          <p:val>
                                            <p:strVal val="#ppt_h"/>
                                          </p:val>
                                        </p:tav>
                                      </p:tavLst>
                                    </p:anim>
                                    <p:animEffect transition="in" filter="fade">
                                      <p:cBhvr>
                                        <p:cTn id="1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p:bldP spid="6" grpId="0"/>
      <p:bldP spid="7" grpId="0"/>
      <p:bldP spid="8" grpId="0" bldLvl="0" animBg="1"/>
      <p:bldP spid="9" grpId="0" bldLvl="0" animBg="1"/>
      <p:bldP spid="10" grpId="0"/>
      <p:bldP spid="11" grpId="0"/>
      <p:bldP spid="12" grpId="0"/>
      <p:bldP spid="13" grpId="0" bldLvl="0" animBg="1"/>
      <p:bldP spid="14" grpId="0" bldLvl="0" animBg="1"/>
      <p:bldP spid="15" grpId="0"/>
      <p:bldP spid="16" grpId="0"/>
      <p:bldP spid="17" grpId="0"/>
      <p:bldP spid="18" grpId="0" bldLvl="0" animBg="1"/>
      <p:bldP spid="19" grpId="0" bldLvl="0" animBg="1"/>
      <p:bldP spid="20" grpId="0"/>
      <p:bldP spid="21" grpId="0"/>
      <p:bldP spid="22" grpId="0"/>
      <p:bldP spid="23" grpId="0" bldLvl="0" animBg="1"/>
      <p:bldP spid="24" grpId="0" bldLvl="0" animBg="1"/>
      <p:bldP spid="25" grpId="0"/>
      <p:bldP spid="26" grpId="0"/>
      <p:bldP spid="27" grpId="0"/>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一、设计中心的启动</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知识链接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072515" y="815975"/>
            <a:ext cx="7136130" cy="3692525"/>
          </a:xfrm>
          <a:prstGeom prst="rect">
            <a:avLst/>
          </a:prstGeom>
          <a:noFill/>
          <a:ln w="9525">
            <a:noFill/>
          </a:ln>
        </p:spPr>
        <p:txBody>
          <a:bodyPr wrap="square">
            <a:spAutoFit/>
          </a:bodyPr>
          <a:p>
            <a:pPr indent="266700">
              <a:lnSpc>
                <a:spcPct val="150000"/>
              </a:lnSpc>
            </a:pPr>
            <a:r>
              <a:rPr sz="1200" b="1">
                <a:latin typeface="微软雅黑" panose="020B0503020204020204" pitchFamily="34" charset="-122"/>
                <a:ea typeface="微软雅黑" panose="020B0503020204020204" pitchFamily="34" charset="-122"/>
                <a:cs typeface="微软雅黑" panose="020B0503020204020204" pitchFamily="34" charset="-122"/>
              </a:rPr>
              <a:t>1.启动</a:t>
            </a:r>
            <a:endParaRPr sz="1200" b="1">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200" b="0">
                <a:latin typeface="微软雅黑" panose="020B0503020204020204" pitchFamily="34" charset="-122"/>
                <a:ea typeface="微软雅黑" panose="020B0503020204020204" pitchFamily="34" charset="-122"/>
                <a:cs typeface="微软雅黑" panose="020B0503020204020204" pitchFamily="34" charset="-122"/>
              </a:rPr>
              <a:t>在工具栏中的选项版选项中单击“设计中心”按钮</a:t>
            </a:r>
            <a:endParaRPr sz="12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200" b="0">
                <a:latin typeface="微软雅黑" panose="020B0503020204020204" pitchFamily="34" charset="-122"/>
                <a:ea typeface="微软雅黑" panose="020B0503020204020204" pitchFamily="34" charset="-122"/>
                <a:cs typeface="微软雅黑" panose="020B0503020204020204" pitchFamily="34" charset="-122"/>
              </a:rPr>
              <a:t>在命令行窗口输入ADCENTER 并按&lt;Enter&gt;键。</a:t>
            </a:r>
            <a:endParaRPr sz="12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200" b="0">
                <a:latin typeface="微软雅黑" panose="020B0503020204020204" pitchFamily="34" charset="-122"/>
                <a:ea typeface="微软雅黑" panose="020B0503020204020204" pitchFamily="34" charset="-122"/>
                <a:cs typeface="微软雅黑" panose="020B0503020204020204" pitchFamily="34" charset="-122"/>
              </a:rPr>
              <a:t>执行ADCENTER命令后，AutoCAD弹出“设计中心”选项板，如图所示。</a:t>
            </a:r>
            <a:endParaRPr sz="12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endParaRPr sz="12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endParaRPr sz="12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endParaRPr sz="12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endParaRPr sz="12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endParaRPr sz="12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endParaRPr sz="12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endParaRPr sz="12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200" b="0">
                <a:latin typeface="微软雅黑" panose="020B0503020204020204" pitchFamily="34" charset="-122"/>
                <a:ea typeface="微软雅黑" panose="020B0503020204020204" pitchFamily="34" charset="-122"/>
                <a:cs typeface="微软雅黑" panose="020B0503020204020204" pitchFamily="34" charset="-122"/>
              </a:rPr>
              <a:t>AutoCAD“设计中心”选项板可以停靠在AutoCAD主窗口的左右两侧，也可以处于浮动状态，另外可以实现自动隐藏，成为单独的标题条状态。这个窗口的工具栏和IE基本一致，所以不再赘述。</a:t>
            </a:r>
            <a:endParaRPr sz="12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93"/>
          <p:cNvPicPr>
            <a:picLocks noChangeAspect="1"/>
          </p:cNvPicPr>
          <p:nvPr>
            <p:custDataLst>
              <p:tags r:id="rId2"/>
            </p:custDataLst>
          </p:nvPr>
        </p:nvPicPr>
        <p:blipFill>
          <a:blip r:embed="rId3"/>
          <a:stretch>
            <a:fillRect/>
          </a:stretch>
        </p:blipFill>
        <p:spPr>
          <a:xfrm>
            <a:off x="2252345" y="2065655"/>
            <a:ext cx="3695065" cy="178689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chemeClr val="accent1"/>
                </a:solidFill>
                <a:latin typeface="微软雅黑" panose="020B0503020204020204" pitchFamily="34" charset="-122"/>
                <a:ea typeface="微软雅黑" panose="020B0503020204020204" pitchFamily="34" charset="-122"/>
              </a:rPr>
              <a:t>目录</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521970"/>
            <a:chOff x="2215144" y="3018134"/>
            <a:chExt cx="1244730" cy="956963"/>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956963"/>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a:t>
              </a:r>
              <a:r>
                <a:rPr lang="en-US" sz="2800" dirty="0">
                  <a:solidFill>
                    <a:schemeClr val="bg1"/>
                  </a:solidFill>
                  <a:latin typeface="Impact" panose="020B0806030902050204" pitchFamily="34" charset="0"/>
                </a:rPr>
                <a:t>2</a:t>
              </a:r>
              <a:endParaRPr 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21970"/>
            <a:chOff x="2215144" y="5107938"/>
            <a:chExt cx="1231128" cy="956967"/>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956967"/>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a:t>
              </a:r>
              <a:r>
                <a:rPr lang="en-US" sz="2800" dirty="0">
                  <a:solidFill>
                    <a:schemeClr val="bg1"/>
                  </a:solidFill>
                  <a:latin typeface="Impact" panose="020B0806030902050204" pitchFamily="34" charset="0"/>
                </a:rPr>
                <a:t>3</a:t>
              </a:r>
              <a:endParaRPr lang="en-US" sz="2800" dirty="0">
                <a:solidFill>
                  <a:schemeClr val="bg1"/>
                </a:solidFill>
                <a:latin typeface="Impact" panose="020B0806030902050204" pitchFamily="34" charset="0"/>
              </a:endParaRPr>
            </a:p>
          </p:txBody>
        </p:sp>
      </p:grpSp>
      <p:grpSp>
        <p:nvGrpSpPr>
          <p:cNvPr id="60" name="组合 59"/>
          <p:cNvGrpSpPr/>
          <p:nvPr/>
        </p:nvGrpSpPr>
        <p:grpSpPr>
          <a:xfrm>
            <a:off x="3018790" y="1433195"/>
            <a:ext cx="4541520" cy="459740"/>
            <a:chOff x="4315150" y="953426"/>
            <a:chExt cx="3857250" cy="540057"/>
          </a:xfrm>
        </p:grpSpPr>
        <p:sp>
          <p:nvSpPr>
            <p:cNvPr id="61" name="矩形 60"/>
            <p:cNvSpPr/>
            <p:nvPr/>
          </p:nvSpPr>
          <p:spPr>
            <a:xfrm>
              <a:off x="4841196" y="1036090"/>
              <a:ext cx="2827147"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任务一 绘制千斤顶装配图</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8790" y="2821305"/>
            <a:ext cx="4541520" cy="459740"/>
            <a:chOff x="4315150" y="2341731"/>
            <a:chExt cx="3857250" cy="540057"/>
          </a:xfrm>
        </p:grpSpPr>
        <p:sp>
          <p:nvSpPr>
            <p:cNvPr id="67" name="矩形 66"/>
            <p:cNvSpPr/>
            <p:nvPr/>
          </p:nvSpPr>
          <p:spPr>
            <a:xfrm>
              <a:off x="4841197" y="2424395"/>
              <a:ext cx="2827146"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任务二 绘制减速器装配图</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8790" y="4209415"/>
            <a:ext cx="4541520" cy="459740"/>
            <a:chOff x="4315150" y="3730038"/>
            <a:chExt cx="3857250" cy="540057"/>
          </a:xfrm>
        </p:grpSpPr>
        <p:sp>
          <p:nvSpPr>
            <p:cNvPr id="73" name="矩形 72"/>
            <p:cNvSpPr/>
            <p:nvPr/>
          </p:nvSpPr>
          <p:spPr>
            <a:xfrm>
              <a:off x="4841197" y="3812702"/>
              <a:ext cx="2827146"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任务三 装配图拆画零件图</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15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8"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 calcmode="lin" valueType="num">
                                      <p:cBhvr additive="base">
                                        <p:cTn id="50" dur="500" fill="hold"/>
                                        <p:tgtEl>
                                          <p:spTgt spid="51"/>
                                        </p:tgtEl>
                                        <p:attrNameLst>
                                          <p:attrName>ppt_x</p:attrName>
                                        </p:attrNameLst>
                                      </p:cBhvr>
                                      <p:tavLst>
                                        <p:tav tm="0">
                                          <p:val>
                                            <p:strVal val="0-#ppt_w/2"/>
                                          </p:val>
                                        </p:tav>
                                        <p:tav tm="100000">
                                          <p:val>
                                            <p:strVal val="#ppt_x"/>
                                          </p:val>
                                        </p:tav>
                                      </p:tavLst>
                                    </p:anim>
                                    <p:anim calcmode="lin" valueType="num">
                                      <p:cBhvr additive="base">
                                        <p:cTn id="51" dur="500" fill="hold"/>
                                        <p:tgtEl>
                                          <p:spTgt spid="51"/>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1+#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 presetClass="entr" presetSubtype="8"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500" fill="hold"/>
                                        <p:tgtEl>
                                          <p:spTgt spid="57"/>
                                        </p:tgtEl>
                                        <p:attrNameLst>
                                          <p:attrName>ppt_x</p:attrName>
                                        </p:attrNameLst>
                                      </p:cBhvr>
                                      <p:tavLst>
                                        <p:tav tm="0">
                                          <p:val>
                                            <p:strVal val="0-#ppt_w/2"/>
                                          </p:val>
                                        </p:tav>
                                        <p:tav tm="100000">
                                          <p:val>
                                            <p:strVal val="#ppt_x"/>
                                          </p:val>
                                        </p:tav>
                                      </p:tavLst>
                                    </p:anim>
                                    <p:anim calcmode="lin" valueType="num">
                                      <p:cBhvr additive="base">
                                        <p:cTn id="60" dur="500" fill="hold"/>
                                        <p:tgtEl>
                                          <p:spTgt spid="57"/>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500" fill="hold"/>
                                        <p:tgtEl>
                                          <p:spTgt spid="72"/>
                                        </p:tgtEl>
                                        <p:attrNameLst>
                                          <p:attrName>ppt_x</p:attrName>
                                        </p:attrNameLst>
                                      </p:cBhvr>
                                      <p:tavLst>
                                        <p:tav tm="0">
                                          <p:val>
                                            <p:strVal val="1+#ppt_w/2"/>
                                          </p:val>
                                        </p:tav>
                                        <p:tav tm="100000">
                                          <p:val>
                                            <p:strVal val="#ppt_x"/>
                                          </p:val>
                                        </p:tav>
                                      </p:tavLst>
                                    </p:anim>
                                    <p:anim calcmode="lin" valueType="num">
                                      <p:cBhvr additive="base">
                                        <p:cTn id="64"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一、设计中心的启动</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知识链接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279525" y="902970"/>
            <a:ext cx="5832475" cy="2676525"/>
          </a:xfrm>
          <a:prstGeom prst="rect">
            <a:avLst/>
          </a:prstGeom>
          <a:noFill/>
          <a:ln w="9525">
            <a:noFill/>
          </a:ln>
        </p:spPr>
        <p:txBody>
          <a:bodyPr wrap="square">
            <a:spAutoFit/>
          </a:bodyPr>
          <a:p>
            <a:pPr indent="0"/>
            <a:r>
              <a:rPr lang="en-US" sz="1200" b="1">
                <a:latin typeface="微软雅黑" panose="020B0503020204020204" pitchFamily="34" charset="-122"/>
                <a:ea typeface="微软雅黑" panose="020B0503020204020204" pitchFamily="34" charset="-122"/>
                <a:cs typeface="微软雅黑" panose="020B0503020204020204" pitchFamily="34" charset="-122"/>
              </a:rPr>
              <a:t>2. </a:t>
            </a:r>
            <a:r>
              <a:rPr lang="zh-CN" sz="1200" b="1">
                <a:latin typeface="微软雅黑" panose="020B0503020204020204" pitchFamily="34" charset="-122"/>
                <a:ea typeface="微软雅黑" panose="020B0503020204020204" pitchFamily="34" charset="-122"/>
                <a:cs typeface="微软雅黑" panose="020B0503020204020204" pitchFamily="34" charset="-122"/>
              </a:rPr>
              <a:t>基本环境</a:t>
            </a:r>
            <a:r>
              <a:rPr lang="zh-CN" sz="1200" b="0">
                <a:latin typeface="微软雅黑" panose="020B0503020204020204" pitchFamily="34" charset="-122"/>
                <a:ea typeface="微软雅黑" panose="020B0503020204020204" pitchFamily="34" charset="-122"/>
                <a:cs typeface="微软雅黑" panose="020B0503020204020204" pitchFamily="34" charset="-122"/>
              </a:rPr>
              <a:t>“设计中心”选项中心各选项卡功能均不相同，如下所述。</a:t>
            </a:r>
            <a:r>
              <a:rPr lang="en-US" sz="1200" b="0">
                <a:latin typeface="微软雅黑" panose="020B0503020204020204" pitchFamily="34" charset="-122"/>
                <a:ea typeface="微软雅黑" panose="020B0503020204020204" pitchFamily="34" charset="-122"/>
                <a:cs typeface="微软雅黑" panose="020B0503020204020204" pitchFamily="34" charset="-122"/>
              </a:rPr>
              <a:t>l “</a:t>
            </a:r>
            <a:r>
              <a:rPr lang="zh-CN" sz="1200" b="0">
                <a:latin typeface="微软雅黑" panose="020B0503020204020204" pitchFamily="34" charset="-122"/>
                <a:ea typeface="微软雅黑" panose="020B0503020204020204" pitchFamily="34" charset="-122"/>
                <a:cs typeface="微软雅黑" panose="020B0503020204020204" pitchFamily="34" charset="-122"/>
              </a:rPr>
              <a:t>文件夹</a:t>
            </a:r>
            <a:r>
              <a:rPr lang="en-US" sz="1200" b="0">
                <a:latin typeface="微软雅黑" panose="020B0503020204020204" pitchFamily="34" charset="-122"/>
                <a:ea typeface="微软雅黑" panose="020B0503020204020204" pitchFamily="34" charset="-122"/>
                <a:cs typeface="微软雅黑" panose="020B0503020204020204" pitchFamily="34" charset="-122"/>
              </a:rPr>
              <a:t>”——</a:t>
            </a:r>
            <a:r>
              <a:rPr lang="zh-CN" sz="1200" b="0">
                <a:latin typeface="微软雅黑" panose="020B0503020204020204" pitchFamily="34" charset="-122"/>
                <a:ea typeface="微软雅黑" panose="020B0503020204020204" pitchFamily="34" charset="-122"/>
                <a:cs typeface="微软雅黑" panose="020B0503020204020204" pitchFamily="34" charset="-122"/>
              </a:rPr>
              <a:t>选项卡，显示导航图标的层次结构，包括网络和计算机，</a:t>
            </a:r>
            <a:r>
              <a:rPr lang="en-US" sz="1200" b="0">
                <a:latin typeface="微软雅黑" panose="020B0503020204020204" pitchFamily="34" charset="-122"/>
                <a:ea typeface="微软雅黑" panose="020B0503020204020204" pitchFamily="34" charset="-122"/>
                <a:cs typeface="微软雅黑" panose="020B0503020204020204" pitchFamily="34" charset="-122"/>
              </a:rPr>
              <a:t>Web</a:t>
            </a:r>
            <a:r>
              <a:rPr lang="zh-CN" sz="1200" b="0">
                <a:latin typeface="微软雅黑" panose="020B0503020204020204" pitchFamily="34" charset="-122"/>
                <a:ea typeface="微软雅黑" panose="020B0503020204020204" pitchFamily="34" charset="-122"/>
                <a:cs typeface="微软雅黑" panose="020B0503020204020204" pitchFamily="34" charset="-122"/>
              </a:rPr>
              <a:t>地址</a:t>
            </a:r>
            <a:r>
              <a:rPr lang="en-US" sz="1200" b="0">
                <a:latin typeface="微软雅黑" panose="020B0503020204020204" pitchFamily="34" charset="-122"/>
                <a:ea typeface="微软雅黑" panose="020B0503020204020204" pitchFamily="34" charset="-122"/>
                <a:cs typeface="微软雅黑" panose="020B0503020204020204" pitchFamily="34" charset="-122"/>
              </a:rPr>
              <a:t>(URL)</a:t>
            </a:r>
            <a:r>
              <a:rPr lang="zh-CN" sz="1200" b="0">
                <a:latin typeface="微软雅黑" panose="020B0503020204020204" pitchFamily="34" charset="-122"/>
                <a:ea typeface="微软雅黑" panose="020B0503020204020204" pitchFamily="34" charset="-122"/>
                <a:cs typeface="微软雅黑" panose="020B0503020204020204" pitchFamily="34" charset="-122"/>
              </a:rPr>
              <a:t>，计算机驱动器，文件夹，图形和相关的支持文件，外部参照、布局、填充样式和命名对象，例如图形中的块、图层、线型、文字样式、标注样式和打印样式。</a:t>
            </a:r>
            <a:r>
              <a:rPr lang="en-US" sz="1200" b="0">
                <a:latin typeface="微软雅黑" panose="020B0503020204020204" pitchFamily="34" charset="-122"/>
                <a:ea typeface="微软雅黑" panose="020B0503020204020204" pitchFamily="34" charset="-122"/>
                <a:cs typeface="微软雅黑" panose="020B0503020204020204" pitchFamily="34" charset="-122"/>
              </a:rPr>
              <a:t>l </a:t>
            </a:r>
            <a:r>
              <a:rPr lang="zh-CN" sz="1200" b="0">
                <a:latin typeface="微软雅黑" panose="020B0503020204020204" pitchFamily="34" charset="-122"/>
                <a:ea typeface="微软雅黑" panose="020B0503020204020204" pitchFamily="34" charset="-122"/>
                <a:cs typeface="微软雅黑" panose="020B0503020204020204" pitchFamily="34" charset="-122"/>
              </a:rPr>
              <a:t>单击树状图中的项目，在内容区域中显示其内容。单击加号</a:t>
            </a:r>
            <a:r>
              <a:rPr lang="en-US" sz="1200" b="0">
                <a:latin typeface="微软雅黑" panose="020B0503020204020204" pitchFamily="34" charset="-122"/>
                <a:ea typeface="微软雅黑" panose="020B0503020204020204" pitchFamily="34" charset="-122"/>
                <a:cs typeface="微软雅黑" panose="020B0503020204020204" pitchFamily="34" charset="-122"/>
              </a:rPr>
              <a:t> (+) </a:t>
            </a:r>
            <a:r>
              <a:rPr lang="zh-CN" sz="1200" b="0">
                <a:latin typeface="微软雅黑" panose="020B0503020204020204" pitchFamily="34" charset="-122"/>
                <a:ea typeface="微软雅黑" panose="020B0503020204020204" pitchFamily="34" charset="-122"/>
                <a:cs typeface="微软雅黑" panose="020B0503020204020204" pitchFamily="34" charset="-122"/>
              </a:rPr>
              <a:t>或减号 </a:t>
            </a:r>
            <a:r>
              <a:rPr lang="en-US" sz="1200" b="0">
                <a:latin typeface="微软雅黑" panose="020B0503020204020204" pitchFamily="34" charset="-122"/>
                <a:ea typeface="微软雅黑" panose="020B0503020204020204" pitchFamily="34" charset="-122"/>
                <a:cs typeface="微软雅黑" panose="020B0503020204020204" pitchFamily="34" charset="-122"/>
              </a:rPr>
              <a:t>(-) </a:t>
            </a:r>
            <a:r>
              <a:rPr lang="zh-CN" sz="1200" b="0">
                <a:latin typeface="微软雅黑" panose="020B0503020204020204" pitchFamily="34" charset="-122"/>
                <a:ea typeface="微软雅黑" panose="020B0503020204020204" pitchFamily="34" charset="-122"/>
                <a:cs typeface="微软雅黑" panose="020B0503020204020204" pitchFamily="34" charset="-122"/>
              </a:rPr>
              <a:t>可以显示或隐藏层次结构中的其他层次。双击某个项目可以显示其下一层次的内容。在树状图中右击将弹出带有若干相关选项的快捷菜单。</a:t>
            </a:r>
            <a:r>
              <a:rPr lang="en-US" sz="1200" b="0">
                <a:latin typeface="微软雅黑" panose="020B0503020204020204" pitchFamily="34" charset="-122"/>
                <a:ea typeface="微软雅黑" panose="020B0503020204020204" pitchFamily="34" charset="-122"/>
                <a:cs typeface="微软雅黑" panose="020B0503020204020204" pitchFamily="34" charset="-122"/>
              </a:rPr>
              <a:t> l </a:t>
            </a:r>
            <a:r>
              <a:rPr lang="zh-CN" sz="1200" b="0">
                <a:latin typeface="微软雅黑" panose="020B0503020204020204" pitchFamily="34" charset="-122"/>
                <a:ea typeface="微软雅黑" panose="020B0503020204020204" pitchFamily="34" charset="-122"/>
                <a:cs typeface="微软雅黑" panose="020B0503020204020204" pitchFamily="34" charset="-122"/>
              </a:rPr>
              <a:t>“打开的图形”——该选项卡如图</a:t>
            </a:r>
            <a:r>
              <a:rPr lang="en-US" sz="1200" b="0">
                <a:latin typeface="微软雅黑" panose="020B0503020204020204" pitchFamily="34" charset="-122"/>
                <a:ea typeface="微软雅黑" panose="020B0503020204020204" pitchFamily="34" charset="-122"/>
                <a:cs typeface="微软雅黑" panose="020B0503020204020204" pitchFamily="34" charset="-122"/>
              </a:rPr>
              <a:t>5-24</a:t>
            </a:r>
            <a:r>
              <a:rPr lang="zh-CN" sz="1200" b="0">
                <a:latin typeface="微软雅黑" panose="020B0503020204020204" pitchFamily="34" charset="-122"/>
                <a:ea typeface="微软雅黑" panose="020B0503020204020204" pitchFamily="34" charset="-122"/>
                <a:cs typeface="微软雅黑" panose="020B0503020204020204" pitchFamily="34" charset="-122"/>
              </a:rPr>
              <a:t>所示，显示当前已打开图形的内容列表，包括图形中的块、图层、线型、文字样式、标注样式和打印样式。单击某个图形文件，然后单击列表中的一个定义表可以将图形文件的内容加载到内容区域中。“历史纪录”——该选项卡如图所示，显示设计中心中以前打开的文件列表。双击列表中的某个图形文件，可以在</a:t>
            </a:r>
            <a:r>
              <a:rPr lang="en-US" sz="1200" b="0">
                <a:latin typeface="微软雅黑" panose="020B0503020204020204" pitchFamily="34" charset="-122"/>
                <a:ea typeface="微软雅黑" panose="020B0503020204020204" pitchFamily="34" charset="-122"/>
                <a:cs typeface="微软雅黑" panose="020B0503020204020204" pitchFamily="34" charset="-122"/>
              </a:rPr>
              <a:t>“</a:t>
            </a:r>
            <a:r>
              <a:rPr lang="zh-CN" sz="1200" b="0">
                <a:latin typeface="微软雅黑" panose="020B0503020204020204" pitchFamily="34" charset="-122"/>
                <a:ea typeface="微软雅黑" panose="020B0503020204020204" pitchFamily="34" charset="-122"/>
                <a:cs typeface="微软雅黑" panose="020B0503020204020204" pitchFamily="34" charset="-122"/>
              </a:rPr>
              <a:t>文件夹</a:t>
            </a:r>
            <a:r>
              <a:rPr lang="en-US" sz="1200" b="0">
                <a:latin typeface="微软雅黑" panose="020B0503020204020204" pitchFamily="34" charset="-122"/>
                <a:ea typeface="微软雅黑" panose="020B0503020204020204" pitchFamily="34" charset="-122"/>
                <a:cs typeface="微软雅黑" panose="020B0503020204020204" pitchFamily="34" charset="-122"/>
              </a:rPr>
              <a:t>”</a:t>
            </a:r>
            <a:r>
              <a:rPr lang="zh-CN" sz="1200" b="0">
                <a:latin typeface="微软雅黑" panose="020B0503020204020204" pitchFamily="34" charset="-122"/>
                <a:ea typeface="微软雅黑" panose="020B0503020204020204" pitchFamily="34" charset="-122"/>
                <a:cs typeface="微软雅黑" panose="020B0503020204020204" pitchFamily="34" charset="-122"/>
              </a:rPr>
              <a:t>选项卡中的树状视图中定位此图形文件并将其内容加载到内容区域中。</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94"/>
          <p:cNvPicPr>
            <a:picLocks noChangeAspect="1"/>
          </p:cNvPicPr>
          <p:nvPr/>
        </p:nvPicPr>
        <p:blipFill>
          <a:blip r:embed="rId2"/>
          <a:stretch>
            <a:fillRect/>
          </a:stretch>
        </p:blipFill>
        <p:spPr>
          <a:xfrm>
            <a:off x="2591435" y="3579495"/>
            <a:ext cx="3108325" cy="150114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二、设计中心的应用</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知识链接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445895" y="992505"/>
            <a:ext cx="5080000" cy="275590"/>
          </a:xfrm>
          <a:prstGeom prst="rect">
            <a:avLst/>
          </a:prstGeom>
          <a:noFill/>
          <a:ln w="9525">
            <a:noFill/>
          </a:ln>
        </p:spPr>
        <p:txBody>
          <a:bodyPr>
            <a:spAutoFit/>
          </a:bodyPr>
          <a:p>
            <a:pPr indent="127000"/>
            <a:r>
              <a:rPr lang="zh-CN" sz="1200" b="1">
                <a:latin typeface="微软雅黑" panose="020B0503020204020204" pitchFamily="34" charset="-122"/>
                <a:ea typeface="微软雅黑" panose="020B0503020204020204" pitchFamily="34" charset="-122"/>
                <a:cs typeface="微软雅黑" panose="020B0503020204020204" pitchFamily="34" charset="-122"/>
              </a:rPr>
              <a:t>1. 向当前图形中插入控制板中的块定义</a:t>
            </a:r>
            <a:endParaRPr lang="zh-CN" altLang="en-US" sz="1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529715" y="1330960"/>
            <a:ext cx="5080000" cy="275590"/>
          </a:xfrm>
          <a:prstGeom prst="rect">
            <a:avLst/>
          </a:prstGeom>
          <a:noFill/>
          <a:ln w="9525">
            <a:noFill/>
          </a:ln>
        </p:spPr>
        <p:txBody>
          <a:bodyPr>
            <a:spAutoFit/>
          </a:bodyPr>
          <a:p>
            <a:pPr indent="127000"/>
            <a:r>
              <a:rPr lang="en-US" sz="1200" b="0">
                <a:latin typeface="微软雅黑" panose="020B0503020204020204" pitchFamily="34" charset="-122"/>
                <a:ea typeface="微软雅黑" panose="020B0503020204020204" pitchFamily="34" charset="-122"/>
                <a:cs typeface="微软雅黑" panose="020B0503020204020204" pitchFamily="34" charset="-122"/>
              </a:rPr>
              <a:t>(1) </a:t>
            </a:r>
            <a:r>
              <a:rPr lang="zh-CN" sz="1200" b="0">
                <a:latin typeface="微软雅黑" panose="020B0503020204020204" pitchFamily="34" charset="-122"/>
                <a:ea typeface="微软雅黑" panose="020B0503020204020204" pitchFamily="34" charset="-122"/>
                <a:cs typeface="微软雅黑" panose="020B0503020204020204" pitchFamily="34" charset="-122"/>
              </a:rPr>
              <a:t>按默认缩放比例和旋转角度插入。</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529715" y="1690370"/>
            <a:ext cx="5080000" cy="275590"/>
          </a:xfrm>
          <a:prstGeom prst="rect">
            <a:avLst/>
          </a:prstGeom>
          <a:noFill/>
          <a:ln w="9525">
            <a:noFill/>
          </a:ln>
        </p:spPr>
        <p:txBody>
          <a:bodyPr>
            <a:spAutoFit/>
          </a:bodyPr>
          <a:p>
            <a:pPr indent="127000"/>
            <a:r>
              <a:rPr lang="en-US" sz="1200" b="0">
                <a:latin typeface="微软雅黑" panose="020B0503020204020204" pitchFamily="34" charset="-122"/>
                <a:ea typeface="微软雅黑" panose="020B0503020204020204" pitchFamily="34" charset="-122"/>
                <a:cs typeface="微软雅黑" panose="020B0503020204020204" pitchFamily="34" charset="-122"/>
              </a:rPr>
              <a:t>(2) </a:t>
            </a:r>
            <a:r>
              <a:rPr lang="zh-CN" sz="1200" b="0">
                <a:latin typeface="微软雅黑" panose="020B0503020204020204" pitchFamily="34" charset="-122"/>
                <a:ea typeface="微软雅黑" panose="020B0503020204020204" pitchFamily="34" charset="-122"/>
                <a:cs typeface="微软雅黑" panose="020B0503020204020204" pitchFamily="34" charset="-122"/>
              </a:rPr>
              <a:t>按指定坐标、缩放比例和旋转角度插入。</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529715" y="2016760"/>
            <a:ext cx="5080000" cy="275590"/>
          </a:xfrm>
          <a:prstGeom prst="rect">
            <a:avLst/>
          </a:prstGeom>
          <a:noFill/>
          <a:ln w="9525">
            <a:noFill/>
          </a:ln>
        </p:spPr>
        <p:txBody>
          <a:bodyPr>
            <a:spAutoFit/>
          </a:bodyPr>
          <a:p>
            <a:pPr indent="127000"/>
            <a:r>
              <a:rPr lang="en-US" sz="1200" b="0">
                <a:latin typeface="微软雅黑" panose="020B0503020204020204" pitchFamily="34" charset="-122"/>
                <a:ea typeface="微软雅黑" panose="020B0503020204020204" pitchFamily="34" charset="-122"/>
                <a:cs typeface="微软雅黑" panose="020B0503020204020204" pitchFamily="34" charset="-122"/>
              </a:rPr>
              <a:t>(3) </a:t>
            </a:r>
            <a:r>
              <a:rPr lang="zh-CN" sz="1200" b="0">
                <a:latin typeface="微软雅黑" panose="020B0503020204020204" pitchFamily="34" charset="-122"/>
                <a:ea typeface="微软雅黑" panose="020B0503020204020204" pitchFamily="34" charset="-122"/>
                <a:cs typeface="微软雅黑" panose="020B0503020204020204" pitchFamily="34" charset="-122"/>
              </a:rPr>
              <a:t>将图形文件插入到当前的图形中。</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445895" y="2378710"/>
            <a:ext cx="5080000" cy="275590"/>
          </a:xfrm>
          <a:prstGeom prst="rect">
            <a:avLst/>
          </a:prstGeom>
          <a:noFill/>
          <a:ln w="9525">
            <a:noFill/>
          </a:ln>
        </p:spPr>
        <p:txBody>
          <a:bodyPr wrap="square">
            <a:spAutoFit/>
          </a:bodyPr>
          <a:p>
            <a:pPr indent="127000"/>
            <a:r>
              <a:rPr lang="zh-CN" sz="1200" b="1">
                <a:latin typeface="微软雅黑" panose="020B0503020204020204" pitchFamily="34" charset="-122"/>
                <a:ea typeface="微软雅黑" panose="020B0503020204020204" pitchFamily="34" charset="-122"/>
                <a:cs typeface="微软雅黑" panose="020B0503020204020204" pitchFamily="34" charset="-122"/>
              </a:rPr>
              <a:t>2. 向当前图形中插入控制板中的图层</a:t>
            </a:r>
            <a:endParaRPr lang="zh-CN" altLang="en-US" sz="1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1673860" y="2882900"/>
            <a:ext cx="5558790" cy="1198880"/>
          </a:xfrm>
          <a:prstGeom prst="rect">
            <a:avLst/>
          </a:prstGeom>
          <a:noFill/>
          <a:ln w="9525">
            <a:noFill/>
          </a:ln>
        </p:spPr>
        <p:txBody>
          <a:bodyPr wrap="square">
            <a:spAutoFit/>
          </a:bodyPr>
          <a:p>
            <a:pPr indent="266700"/>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 </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用鼠标左键将控制板中的图层拖动到当前的图形中，</a:t>
            </a: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AutoCAD</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将该图层添加到当前的图形中。</a:t>
            </a:r>
            <a:endPar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(3) </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用鼠标右键将控制板中的图层拖动到当前的图形中，释放鼠标右键，</a:t>
            </a: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AutoCAD</a:t>
            </a:r>
            <a:r>
              <a:rPr 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将弹出快捷菜单</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1445895" y="4081780"/>
            <a:ext cx="5080000" cy="275590"/>
          </a:xfrm>
          <a:prstGeom prst="rect">
            <a:avLst/>
          </a:prstGeom>
          <a:noFill/>
          <a:ln w="9525">
            <a:noFill/>
          </a:ln>
        </p:spPr>
        <p:txBody>
          <a:bodyPr>
            <a:spAutoFit/>
          </a:bodyPr>
          <a:p>
            <a:pPr indent="127000"/>
            <a:r>
              <a:rPr lang="zh-CN" sz="1200" b="1">
                <a:latin typeface="微软雅黑" panose="020B0503020204020204" pitchFamily="34" charset="-122"/>
                <a:ea typeface="微软雅黑" panose="020B0503020204020204" pitchFamily="34" charset="-122"/>
                <a:cs typeface="微软雅黑" panose="020B0503020204020204" pitchFamily="34" charset="-122"/>
              </a:rPr>
              <a:t>3. 通过设计中心更新块定义</a:t>
            </a:r>
            <a:endParaRPr lang="zh-CN" altLang="en-US" sz="12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1673860" y="2748280"/>
            <a:ext cx="5518150" cy="275590"/>
          </a:xfrm>
          <a:prstGeom prst="rect">
            <a:avLst/>
          </a:prstGeom>
          <a:noFill/>
        </p:spPr>
        <p:txBody>
          <a:bodyPr wrap="none" rtlCol="0" anchor="t">
            <a:spAutoFit/>
          </a:bodyPr>
          <a:p>
            <a:r>
              <a:rPr lang="en-US"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用鼠标双击控制板中的某一图层，</a:t>
            </a:r>
            <a:r>
              <a:rPr lang="en-US"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AutoCAD</a:t>
            </a:r>
            <a:r>
              <a:rPr lang="zh-CN" sz="120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将该图层添加到当前的图形中。</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673860" y="4357687"/>
            <a:ext cx="5080000" cy="645160"/>
          </a:xfrm>
          <a:prstGeom prst="rect">
            <a:avLst/>
          </a:prstGeom>
          <a:noFill/>
          <a:ln w="9525">
            <a:noFill/>
          </a:ln>
        </p:spPr>
        <p:txBody>
          <a:bodyPr>
            <a:spAutoFit/>
          </a:bodyPr>
          <a:p>
            <a:pPr indent="127000"/>
            <a:r>
              <a:rPr lang="zh-CN" sz="1200" b="0">
                <a:latin typeface="微软雅黑" panose="020B0503020204020204" pitchFamily="34" charset="-122"/>
                <a:ea typeface="微软雅黑" panose="020B0503020204020204" pitchFamily="34" charset="-122"/>
              </a:rPr>
              <a:t>与外部参照不同，当更改块定义的源文件时，包含此块的图形的块定义并不会自动更新。通过设计中心，可以决定是否更新当前图形中的块定义。块定义的源文件可以是图形文件或符号库图形文件中的嵌套块。</a:t>
            </a:r>
            <a:endParaRPr lang="zh-CN" altLang="en-US" sz="1200" b="0">
              <a:latin typeface="微软雅黑" panose="020B0503020204020204" pitchFamily="34" charset="-122"/>
              <a:ea typeface="微软雅黑" panose="020B0503020204020204" pitchFamily="34" charset="-122"/>
            </a:endParaRPr>
          </a:p>
        </p:txBody>
      </p:sp>
      <p:pic>
        <p:nvPicPr>
          <p:cNvPr id="2" name="图片 -2147482170" descr="IMG_256"/>
          <p:cNvPicPr>
            <a:picLocks noChangeAspect="1"/>
          </p:cNvPicPr>
          <p:nvPr/>
        </p:nvPicPr>
        <p:blipFill>
          <a:blip r:embed="rId2"/>
          <a:stretch>
            <a:fillRect/>
          </a:stretch>
        </p:blipFill>
        <p:spPr>
          <a:xfrm>
            <a:off x="5618480" y="909955"/>
            <a:ext cx="2645410" cy="173037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par>
                                <p:cTn id="12" presetID="2" presetClass="entr" presetSubtype="4"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任务小结</a:t>
            </a:r>
            <a:endParaRPr lang="zh-CN" altLang="en-US" sz="2800" b="1" dirty="0"/>
          </a:p>
        </p:txBody>
      </p:sp>
      <p:sp>
        <p:nvSpPr>
          <p:cNvPr id="4" name="圆角矩形 3"/>
          <p:cNvSpPr/>
          <p:nvPr/>
        </p:nvSpPr>
        <p:spPr>
          <a:xfrm>
            <a:off x="3357245" y="1028065"/>
            <a:ext cx="191579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7245" y="3998595"/>
            <a:ext cx="1915160"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479800" y="1259840"/>
            <a:ext cx="167068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创建块</a:t>
            </a:r>
            <a:endParaRPr lang="zh-CN" altLang="en-US" sz="2000" dirty="0">
              <a:solidFill>
                <a:schemeClr val="tx1">
                  <a:lumMod val="75000"/>
                  <a:lumOff val="25000"/>
                </a:schemeClr>
              </a:solidFill>
            </a:endParaRPr>
          </a:p>
        </p:txBody>
      </p:sp>
      <p:sp>
        <p:nvSpPr>
          <p:cNvPr id="10" name="TextBox 9"/>
          <p:cNvSpPr txBox="1"/>
          <p:nvPr/>
        </p:nvSpPr>
        <p:spPr>
          <a:xfrm>
            <a:off x="3479800" y="4057015"/>
            <a:ext cx="1670685"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标注装配图零件序号</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8" name="圆角矩形 7"/>
          <p:cNvSpPr/>
          <p:nvPr/>
        </p:nvSpPr>
        <p:spPr>
          <a:xfrm>
            <a:off x="3321050" y="2513330"/>
            <a:ext cx="191579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TextBox 8"/>
          <p:cNvSpPr txBox="1"/>
          <p:nvPr/>
        </p:nvSpPr>
        <p:spPr>
          <a:xfrm>
            <a:off x="3479800" y="2745105"/>
            <a:ext cx="159766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插入创建的块</a:t>
            </a:r>
            <a:endParaRPr lang="zh-CN" altLang="en-US" sz="2000" dirty="0">
              <a:solidFill>
                <a:schemeClr val="tx1">
                  <a:lumMod val="75000"/>
                  <a:lumOff val="25000"/>
                </a:schemeClr>
              </a:solidFill>
            </a:endParaRPr>
          </a:p>
        </p:txBody>
      </p:sp>
      <p:sp>
        <p:nvSpPr>
          <p:cNvPr id="13" name="Shape 2016"/>
          <p:cNvSpPr/>
          <p:nvPr/>
        </p:nvSpPr>
        <p:spPr>
          <a:xfrm>
            <a:off x="5802630" y="1196975"/>
            <a:ext cx="3081655" cy="29952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p>
            <a:pPr lvl="0" algn="ctr"/>
            <a:r>
              <a:rPr lang="zh-CN" altLang="en-US" sz="2000" b="1">
                <a:solidFill>
                  <a:schemeClr val="bg1"/>
                </a:solidFill>
                <a:sym typeface="+mn-ea"/>
              </a:rPr>
              <a:t>小贴士</a:t>
            </a:r>
            <a:endParaRPr lang="zh-CN" altLang="en-US" sz="2000" b="1">
              <a:solidFill>
                <a:schemeClr val="bg1"/>
              </a:solidFill>
              <a:sym typeface="+mn-ea"/>
            </a:endParaRPr>
          </a:p>
          <a:p>
            <a:pPr lvl="0" algn="ctr">
              <a:lnSpc>
                <a:spcPct val="100000"/>
              </a:lnSpc>
            </a:pPr>
            <a:r>
              <a:rPr lang="zh-CN" altLang="en-US" sz="1000">
                <a:solidFill>
                  <a:schemeClr val="bg1"/>
                </a:solidFill>
                <a:sym typeface="+mn-ea"/>
              </a:rPr>
              <a:t>            相邻两零件的接触面和配合面，只画一条轮廓线。当相邻两零件有关部分的基本尺寸不同时，即使间隙再小，也要画两条线。</a:t>
            </a:r>
            <a:endParaRPr lang="zh-CN" altLang="en-US" sz="1000">
              <a:solidFill>
                <a:schemeClr val="bg1"/>
              </a:solidFill>
              <a:sym typeface="+mn-ea"/>
            </a:endParaRPr>
          </a:p>
          <a:p>
            <a:pPr lvl="0" algn="ctr">
              <a:lnSpc>
                <a:spcPct val="100000"/>
              </a:lnSpc>
            </a:pPr>
            <a:r>
              <a:rPr lang="zh-CN" altLang="en-US" sz="1000">
                <a:solidFill>
                  <a:schemeClr val="bg1"/>
                </a:solidFill>
                <a:sym typeface="+mn-ea"/>
              </a:rPr>
              <a:t>同一零件在不同视图中，剖切线的方向和间隔应保持一致；相邻两零件的剖面线，应有明显区别，即倾斜方向相反或间隔不等，以便在装配图中群不同的零件。</a:t>
            </a:r>
            <a:endParaRPr lang="zh-CN" altLang="en-US" sz="1000">
              <a:solidFill>
                <a:schemeClr val="bg1"/>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5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5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0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p:stCondLst>
                              <p:cond delay="355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childTnLst>
                          </p:cTn>
                        </p:par>
                        <p:par>
                          <p:cTn id="41" fill="hold">
                            <p:stCondLst>
                              <p:cond delay="405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455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9" grpId="0"/>
      <p:bldP spid="10" grpId="0"/>
      <p:bldP spid="16" grpId="0"/>
      <p:bldP spid="8" grpId="0" bldLvl="0" animBg="1"/>
      <p:bldP spid="12" grpId="0"/>
      <p:bldP spid="1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a:t>
              </a:r>
              <a:r>
                <a:rPr lang="en-US" sz="8000" dirty="0">
                  <a:solidFill>
                    <a:schemeClr val="bg1">
                      <a:lumMod val="95000"/>
                    </a:schemeClr>
                  </a:solidFill>
                  <a:latin typeface="Impact" panose="020B0806030902050204" pitchFamily="34" charset="0"/>
                </a:rPr>
                <a:t>3</a:t>
              </a:r>
              <a:endParaRPr 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8150" y="2046605"/>
            <a:ext cx="5392420"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任务三 装配图拆画零件图</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点击此处添加副标题文本内容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959"/>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68040" y="1254760"/>
            <a:ext cx="4437380" cy="46482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24742" y="2211800"/>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26012" y="3158866"/>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469005" y="1312545"/>
            <a:ext cx="4336415" cy="29464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tx1">
                    <a:lumMod val="75000"/>
                    <a:lumOff val="25000"/>
                  </a:schemeClr>
                </a:solidFill>
                <a:sym typeface="+mn-ea"/>
              </a:rPr>
              <a:t>1.能正确绘制气动阀装配图。</a:t>
            </a:r>
            <a:endParaRPr lang="en-US" altLang="zh-CN" sz="1600" dirty="0">
              <a:solidFill>
                <a:schemeClr val="tx1">
                  <a:lumMod val="75000"/>
                  <a:lumOff val="25000"/>
                </a:schemeClr>
              </a:solidFill>
            </a:endParaRPr>
          </a:p>
        </p:txBody>
      </p:sp>
      <p:sp>
        <p:nvSpPr>
          <p:cNvPr id="10" name="TextBox 9"/>
          <p:cNvSpPr txBox="1"/>
          <p:nvPr/>
        </p:nvSpPr>
        <p:spPr>
          <a:xfrm>
            <a:off x="3469264" y="2276836"/>
            <a:ext cx="3758504" cy="5899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tx1">
                    <a:lumMod val="75000"/>
                    <a:lumOff val="25000"/>
                  </a:schemeClr>
                </a:solidFill>
                <a:sym typeface="+mn-ea"/>
              </a:rPr>
              <a:t>2.能够正确识读各零件结构形状</a:t>
            </a:r>
            <a:endParaRPr lang="zh-CN" altLang="en-US" sz="1600" dirty="0">
              <a:solidFill>
                <a:schemeClr val="tx1">
                  <a:lumMod val="75000"/>
                  <a:lumOff val="25000"/>
                </a:schemeClr>
              </a:solidFill>
            </a:endParaRPr>
          </a:p>
          <a:p>
            <a:pPr>
              <a:lnSpc>
                <a:spcPct val="120000"/>
              </a:lnSpc>
            </a:pPr>
            <a:endParaRPr lang="zh-CN" altLang="en-US" sz="1600" dirty="0">
              <a:solidFill>
                <a:schemeClr val="tx1">
                  <a:lumMod val="75000"/>
                  <a:lumOff val="25000"/>
                </a:schemeClr>
              </a:solidFill>
            </a:endParaRPr>
          </a:p>
        </p:txBody>
      </p:sp>
      <p:sp>
        <p:nvSpPr>
          <p:cNvPr id="11" name="TextBox 10"/>
          <p:cNvSpPr txBox="1"/>
          <p:nvPr/>
        </p:nvSpPr>
        <p:spPr>
          <a:xfrm>
            <a:off x="3469005" y="3237230"/>
            <a:ext cx="4191635" cy="29464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sz="1600" dirty="0">
                <a:solidFill>
                  <a:schemeClr val="tx1">
                    <a:lumMod val="75000"/>
                    <a:lumOff val="25000"/>
                  </a:schemeClr>
                </a:solidFill>
              </a:rPr>
              <a:t>3.掌握各零件间的装配关系及拆卸顺序。</a:t>
            </a:r>
            <a:endParaRPr sz="16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468688" y="4149002"/>
            <a:ext cx="3758504" cy="5899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tx1">
                    <a:lumMod val="75000"/>
                    <a:lumOff val="25000"/>
                  </a:schemeClr>
                </a:solidFill>
                <a:sym typeface="+mn-ea"/>
              </a:rPr>
              <a:t>培养学生具有良好的职业道德与人文素养。</a:t>
            </a:r>
            <a:endParaRPr lang="zh-CN" altLang="en-US" sz="1600" dirty="0">
              <a:solidFill>
                <a:schemeClr val="tx1">
                  <a:lumMod val="75000"/>
                  <a:lumOff val="25000"/>
                </a:schemeClr>
              </a:solidFill>
            </a:endParaRPr>
          </a:p>
          <a:p>
            <a:pPr>
              <a:lnSpc>
                <a:spcPct val="120000"/>
              </a:lnSpc>
            </a:pPr>
            <a:endParaRPr lang="zh-CN" altLang="en-US" sz="16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149"/>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3649"/>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4149"/>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10" grpId="0"/>
      <p:bldP spid="11" grpId="0"/>
      <p:bldP spid="13" grpId="0" bldLvl="0" animBg="1"/>
      <p:bldP spid="1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982345" y="1248410"/>
            <a:ext cx="7262495" cy="117348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082325" y="1248425"/>
            <a:ext cx="6750750" cy="1033145"/>
          </a:xfrm>
          <a:prstGeom prst="rect">
            <a:avLst/>
          </a:prstGeom>
          <a:noFill/>
        </p:spPr>
        <p:txBody>
          <a:bodyPr wrap="square" lIns="0" tIns="0" rIns="0" bIns="0" rtlCol="0">
            <a:spAutoFit/>
          </a:bodyPr>
          <a:lstStyle/>
          <a:p>
            <a:pPr algn="just">
              <a:lnSpc>
                <a:spcPct val="12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400" dirty="0">
                <a:solidFill>
                  <a:schemeClr val="tx1">
                    <a:lumMod val="75000"/>
                    <a:lumOff val="25000"/>
                  </a:schemeClr>
                </a:solidFill>
                <a:latin typeface="微软雅黑" panose="020B0503020204020204" pitchFamily="34" charset="-122"/>
                <a:ea typeface="微软雅黑" panose="020B0503020204020204" pitchFamily="34" charset="-122"/>
              </a:rPr>
              <a:t>由装配图拆画零件图，是将装配图中的非标准零件从装配图中分离出来画成零件图的过程，这是设计工作中的一个重要环节。拆画零件要在装配图的基础上进行，并按照零件图的内容和要求，画出零件工作图。</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sz="1400" dirty="0">
                <a:solidFill>
                  <a:schemeClr val="tx1">
                    <a:lumMod val="75000"/>
                    <a:lumOff val="25000"/>
                  </a:schemeClr>
                </a:solidFill>
                <a:latin typeface="微软雅黑" panose="020B0503020204020204" pitchFamily="34" charset="-122"/>
                <a:ea typeface="微软雅黑" panose="020B0503020204020204" pitchFamily="34" charset="-122"/>
              </a:rPr>
              <a:t>如图所示的气动阀，在装配图中使用全剖视图表示。现在拆画3号零件阀体。</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8085371" y="218674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25444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endParaRPr lang="zh-CN" altLang="en-US" sz="1800" b="1" dirty="0"/>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endParaRPr lang="zh-CN" altLang="en-US" sz="1800" b="1" dirty="0"/>
          </a:p>
        </p:txBody>
      </p:sp>
      <p:pic>
        <p:nvPicPr>
          <p:cNvPr id="2" name="图片 -2147482110" descr="29_00"/>
          <p:cNvPicPr>
            <a:picLocks noChangeAspect="1"/>
          </p:cNvPicPr>
          <p:nvPr/>
        </p:nvPicPr>
        <p:blipFill>
          <a:blip r:embed="rId1"/>
          <a:srcRect l="7082" t="43225" r="3178" b="11252"/>
          <a:stretch>
            <a:fillRect/>
          </a:stretch>
        </p:blipFill>
        <p:spPr>
          <a:xfrm>
            <a:off x="2661285" y="2475230"/>
            <a:ext cx="3613785" cy="259461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par>
                                <p:cTn id="35" presetID="2" presetClass="entr" presetSubtype="4"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4" name="Text Placeholder 3"/>
          <p:cNvSpPr txBox="1"/>
          <p:nvPr/>
        </p:nvSpPr>
        <p:spPr>
          <a:xfrm>
            <a:off x="347980" y="2951480"/>
            <a:ext cx="1724025" cy="30670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确定表达方案，由装配图上分离出阀体的轮廓，根据阀体零件工作位置，选定主视图方向</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294765" y="1647825"/>
            <a:ext cx="1802130"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尺寸标注，对于装配图上已有的与该零件有关的尺寸要直接照搬，其余尺寸可按比例从装配图上量取。标准结构和工艺结构，可查阅相关国家标准确定，标注阀体的尺寸。</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技术要求标注</a:t>
            </a:r>
            <a:r>
              <a:rPr lang="zh-CN" sz="1200" b="1" dirty="0">
                <a:solidFill>
                  <a:schemeClr val="tx1">
                    <a:lumMod val="75000"/>
                    <a:lumOff val="25000"/>
                  </a:schemeClr>
                </a:solidFill>
                <a:latin typeface="微软雅黑" panose="020B0503020204020204" pitchFamily="34" charset="-122"/>
                <a:ea typeface="微软雅黑" panose="020B0503020204020204" pitchFamily="34" charset="-122"/>
              </a:rPr>
              <a:t>，</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根据阀盖在装配体中的作用，参考同类产品的有关资料，标注表面粗糙度、尺寸公差、形位公差等，并注写技术要求。</a:t>
            </a:r>
            <a:endParaRPr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填写标题栏，核对检查，完成后的全图如图所示</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1</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2</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3</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100" dirty="0">
                <a:solidFill>
                  <a:srgbClr val="FCFCFC"/>
                </a:solidFill>
                <a:latin typeface="微软雅黑" panose="020B0503020204020204" pitchFamily="34" charset="-122"/>
                <a:ea typeface="微软雅黑" panose="020B0503020204020204" pitchFamily="34" charset="-122"/>
              </a:rPr>
              <a:t>04</a:t>
            </a:r>
            <a:endParaRPr lang="en-US"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装配完成</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73742919" name="图片 1073742918" descr="5-30"/>
          <p:cNvPicPr>
            <a:picLocks noChangeAspect="1"/>
          </p:cNvPicPr>
          <p:nvPr/>
        </p:nvPicPr>
        <p:blipFill>
          <a:blip r:embed="rId1"/>
          <a:srcRect l="9946" t="43207" r="3165" b="6038"/>
          <a:stretch>
            <a:fillRect/>
          </a:stretch>
        </p:blipFill>
        <p:spPr>
          <a:xfrm>
            <a:off x="427355" y="3726815"/>
            <a:ext cx="1510665" cy="1249680"/>
          </a:xfrm>
          <a:prstGeom prst="rect">
            <a:avLst/>
          </a:prstGeom>
          <a:noFill/>
          <a:ln w="9525">
            <a:noFill/>
          </a:ln>
        </p:spPr>
      </p:pic>
      <p:pic>
        <p:nvPicPr>
          <p:cNvPr id="2" name="图片 -2147482107" descr="31_00"/>
          <p:cNvPicPr>
            <a:picLocks noChangeAspect="1"/>
          </p:cNvPicPr>
          <p:nvPr/>
        </p:nvPicPr>
        <p:blipFill>
          <a:blip r:embed="rId2"/>
          <a:srcRect l="7457" t="10077" r="9296" b="6700"/>
          <a:stretch>
            <a:fillRect/>
          </a:stretch>
        </p:blipFill>
        <p:spPr>
          <a:xfrm>
            <a:off x="7557770" y="2856230"/>
            <a:ext cx="1465580" cy="207518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149"/>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1649"/>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2149"/>
                            </p:stCondLst>
                            <p:childTnLst>
                              <p:par>
                                <p:cTn id="32" presetID="18" presetClass="entr" presetSubtype="12" fill="hold" grpId="0" nodeType="afterEffect">
                                  <p:stCondLst>
                                    <p:cond delay="0"/>
                                  </p:stCondLst>
                                  <p:childTnLst>
                                    <p:set>
                                      <p:cBhvr>
                                        <p:cTn id="33" dur="1" fill="hold">
                                          <p:stCondLst>
                                            <p:cond delay="0"/>
                                          </p:stCondLst>
                                        </p:cTn>
                                        <p:tgtEl>
                                          <p:spTgt spid="3">
                                            <p:txEl>
                                              <p:pRg st="4294967295" end="4294967295"/>
                                            </p:txEl>
                                          </p:spTgt>
                                        </p:tgtEl>
                                        <p:attrNameLst>
                                          <p:attrName>style.visibility</p:attrName>
                                        </p:attrNameLst>
                                      </p:cBhvr>
                                      <p:to>
                                        <p:strVal val="visible"/>
                                      </p:to>
                                    </p:set>
                                    <p:animEffect transition="in" filter="strips(downLeft)">
                                      <p:cBhvr>
                                        <p:cTn id="34" dur="500"/>
                                        <p:tgtEl>
                                          <p:spTgt spid="3">
                                            <p:txEl>
                                              <p:pRg st="4294967295" end="4294967295"/>
                                            </p:txEl>
                                          </p:spTgt>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4294967295" end="4294967295"/>
                                            </p:txEl>
                                          </p:spTgt>
                                        </p:tgtEl>
                                        <p:attrNameLst>
                                          <p:attrName>style.visibility</p:attrName>
                                        </p:attrNameLst>
                                      </p:cBhvr>
                                      <p:to>
                                        <p:strVal val="visible"/>
                                      </p:to>
                                    </p:set>
                                    <p:animEffect transition="in" filter="strips(downLeft)">
                                      <p:cBhvr>
                                        <p:cTn id="38" dur="500"/>
                                        <p:tgtEl>
                                          <p:spTgt spid="3">
                                            <p:txEl>
                                              <p:pRg st="4294967295" end="4294967295"/>
                                            </p:txEl>
                                          </p:spTgt>
                                        </p:tgtEl>
                                      </p:cBhvr>
                                    </p:animEffect>
                                  </p:childTnLst>
                                </p:cTn>
                              </p:par>
                            </p:childTnLst>
                          </p:cTn>
                        </p:par>
                        <p:par>
                          <p:cTn id="39" fill="hold">
                            <p:stCondLst>
                              <p:cond delay="3149"/>
                            </p:stCondLst>
                            <p:childTnLst>
                              <p:par>
                                <p:cTn id="40" presetID="18" presetClass="entr" presetSubtype="12" fill="hold" grpId="0" nodeType="after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strips(downLeft)">
                                      <p:cBhvr>
                                        <p:cTn id="42" dur="500"/>
                                        <p:tgtEl>
                                          <p:spTgt spid="3">
                                            <p:txEl>
                                              <p:pRg st="0" end="0"/>
                                            </p:txEl>
                                          </p:spTgt>
                                        </p:tgtEl>
                                      </p:cBhvr>
                                    </p:animEffect>
                                  </p:childTnLst>
                                </p:cTn>
                              </p:par>
                            </p:childTnLst>
                          </p:cTn>
                        </p:par>
                        <p:par>
                          <p:cTn id="43" fill="hold">
                            <p:stCondLst>
                              <p:cond delay="3649"/>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4149"/>
                            </p:stCondLst>
                            <p:childTnLst>
                              <p:par>
                                <p:cTn id="48" presetID="22" presetClass="entr" presetSubtype="4"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down)">
                                      <p:cBhvr>
                                        <p:cTn id="50" dur="500"/>
                                        <p:tgtEl>
                                          <p:spTgt spid="6"/>
                                        </p:tgtEl>
                                      </p:cBhvr>
                                    </p:animEffect>
                                  </p:childTnLst>
                                </p:cTn>
                              </p:par>
                            </p:childTnLst>
                          </p:cTn>
                        </p:par>
                        <p:par>
                          <p:cTn id="51" fill="hold">
                            <p:stCondLst>
                              <p:cond delay="4649"/>
                            </p:stCondLst>
                            <p:childTnLst>
                              <p:par>
                                <p:cTn id="52" presetID="53" presetClass="entr" presetSubtype="16"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childTnLst>
                          </p:cTn>
                        </p:par>
                        <p:par>
                          <p:cTn id="62" fill="hold">
                            <p:stCondLst>
                              <p:cond delay="5149"/>
                            </p:stCondLst>
                            <p:childTnLst>
                              <p:par>
                                <p:cTn id="63" presetID="18" presetClass="entr" presetSubtype="12"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strips(downLeft)">
                                      <p:cBhvr>
                                        <p:cTn id="65" dur="500"/>
                                        <p:tgtEl>
                                          <p:spTgt spid="18"/>
                                        </p:tgtEl>
                                      </p:cBhvr>
                                    </p:animEffect>
                                  </p:childTnLst>
                                </p:cTn>
                              </p:par>
                            </p:childTnLst>
                          </p:cTn>
                        </p:par>
                        <p:par>
                          <p:cTn id="66" fill="hold">
                            <p:stCondLst>
                              <p:cond delay="5649"/>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p:stCondLst>
                              <p:cond delay="6149"/>
                            </p:stCondLst>
                            <p:childTnLst>
                              <p:par>
                                <p:cTn id="71" presetID="22" presetClass="entr" presetSubtype="4" fill="hold" grpId="0" nodeType="after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down)">
                                      <p:cBhvr>
                                        <p:cTn id="73" dur="500"/>
                                        <p:tgtEl>
                                          <p:spTgt spid="7"/>
                                        </p:tgtEl>
                                      </p:cBhvr>
                                    </p:animEffect>
                                  </p:childTnLst>
                                </p:cTn>
                              </p:par>
                            </p:childTnLst>
                          </p:cTn>
                        </p:par>
                        <p:par>
                          <p:cTn id="74" fill="hold">
                            <p:stCondLst>
                              <p:cond delay="6649"/>
                            </p:stCondLst>
                            <p:childTnLst>
                              <p:par>
                                <p:cTn id="75" presetID="53" presetClass="entr" presetSubtype="16"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p:cTn id="77" dur="500" fill="hold"/>
                                        <p:tgtEl>
                                          <p:spTgt spid="11"/>
                                        </p:tgtEl>
                                        <p:attrNameLst>
                                          <p:attrName>ppt_w</p:attrName>
                                        </p:attrNameLst>
                                      </p:cBhvr>
                                      <p:tavLst>
                                        <p:tav tm="0">
                                          <p:val>
                                            <p:fltVal val="0"/>
                                          </p:val>
                                        </p:tav>
                                        <p:tav tm="100000">
                                          <p:val>
                                            <p:strVal val="#ppt_w"/>
                                          </p:val>
                                        </p:tav>
                                      </p:tavLst>
                                    </p:anim>
                                    <p:anim calcmode="lin" valueType="num">
                                      <p:cBhvr>
                                        <p:cTn id="78" dur="500" fill="hold"/>
                                        <p:tgtEl>
                                          <p:spTgt spid="11"/>
                                        </p:tgtEl>
                                        <p:attrNameLst>
                                          <p:attrName>ppt_h</p:attrName>
                                        </p:attrNameLst>
                                      </p:cBhvr>
                                      <p:tavLst>
                                        <p:tav tm="0">
                                          <p:val>
                                            <p:fltVal val="0"/>
                                          </p:val>
                                        </p:tav>
                                        <p:tav tm="100000">
                                          <p:val>
                                            <p:strVal val="#ppt_h"/>
                                          </p:val>
                                        </p:tav>
                                      </p:tavLst>
                                    </p:anim>
                                    <p:animEffect transition="in" filter="fade">
                                      <p:cBhvr>
                                        <p:cTn id="79" dur="500"/>
                                        <p:tgtEl>
                                          <p:spTgt spid="1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childTnLst>
                          </p:cTn>
                        </p:par>
                        <p:par>
                          <p:cTn id="85" fill="hold">
                            <p:stCondLst>
                              <p:cond delay="7149"/>
                            </p:stCondLst>
                            <p:childTnLst>
                              <p:par>
                                <p:cTn id="86" presetID="18" presetClass="entr" presetSubtype="6"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strips(downRight)">
                                      <p:cBhvr>
                                        <p:cTn id="88" dur="500"/>
                                        <p:tgtEl>
                                          <p:spTgt spid="20"/>
                                        </p:tgtEl>
                                      </p:cBhvr>
                                    </p:animEffect>
                                  </p:childTnLst>
                                </p:cTn>
                              </p:par>
                            </p:childTnLst>
                          </p:cTn>
                        </p:par>
                        <p:par>
                          <p:cTn id="89" fill="hold">
                            <p:stCondLst>
                              <p:cond delay="7649"/>
                            </p:stCondLst>
                            <p:childTnLst>
                              <p:par>
                                <p:cTn id="90" presetID="10" presetClass="entr" presetSubtype="0"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fade">
                                      <p:cBhvr>
                                        <p:cTn id="92" dur="500"/>
                                        <p:tgtEl>
                                          <p:spTgt spid="16"/>
                                        </p:tgtEl>
                                      </p:cBhvr>
                                    </p:animEffect>
                                  </p:childTnLst>
                                </p:cTn>
                              </p:par>
                            </p:childTnLst>
                          </p:cTn>
                        </p:par>
                        <p:par>
                          <p:cTn id="93" fill="hold">
                            <p:stCondLst>
                              <p:cond delay="8149"/>
                            </p:stCondLst>
                            <p:childTnLst>
                              <p:par>
                                <p:cTn id="94" presetID="22" presetClass="entr" presetSubtype="1" fill="hold" grpId="0" nodeType="afterEffect">
                                  <p:stCondLst>
                                    <p:cond delay="0"/>
                                  </p:stCondLst>
                                  <p:childTnLst>
                                    <p:set>
                                      <p:cBhvr>
                                        <p:cTn id="95" dur="1" fill="hold">
                                          <p:stCondLst>
                                            <p:cond delay="0"/>
                                          </p:stCondLst>
                                        </p:cTn>
                                        <p:tgtEl>
                                          <p:spTgt spid="8"/>
                                        </p:tgtEl>
                                        <p:attrNameLst>
                                          <p:attrName>style.visibility</p:attrName>
                                        </p:attrNameLst>
                                      </p:cBhvr>
                                      <p:to>
                                        <p:strVal val="visible"/>
                                      </p:to>
                                    </p:set>
                                    <p:animEffect transition="in" filter="wipe(up)">
                                      <p:cBhvr>
                                        <p:cTn id="96" dur="500"/>
                                        <p:tgtEl>
                                          <p:spTgt spid="8"/>
                                        </p:tgtEl>
                                      </p:cBhvr>
                                    </p:animEffect>
                                  </p:childTnLst>
                                </p:cTn>
                              </p:par>
                            </p:childTnLst>
                          </p:cTn>
                        </p:par>
                        <p:par>
                          <p:cTn id="97" fill="hold">
                            <p:stCondLst>
                              <p:cond delay="8649"/>
                            </p:stCondLst>
                            <p:childTnLst>
                              <p:par>
                                <p:cTn id="98" presetID="53" presetClass="entr" presetSubtype="16" fill="hold" grpId="0" nodeType="afterEffect">
                                  <p:stCondLst>
                                    <p:cond delay="0"/>
                                  </p:stCondLst>
                                  <p:childTnLst>
                                    <p:set>
                                      <p:cBhvr>
                                        <p:cTn id="99" dur="1" fill="hold">
                                          <p:stCondLst>
                                            <p:cond delay="0"/>
                                          </p:stCondLst>
                                        </p:cTn>
                                        <p:tgtEl>
                                          <p:spTgt spid="12"/>
                                        </p:tgtEl>
                                        <p:attrNameLst>
                                          <p:attrName>style.visibility</p:attrName>
                                        </p:attrNameLst>
                                      </p:cBhvr>
                                      <p:to>
                                        <p:strVal val="visible"/>
                                      </p:to>
                                    </p:set>
                                    <p:anim calcmode="lin" valueType="num">
                                      <p:cBhvr>
                                        <p:cTn id="100" dur="500" fill="hold"/>
                                        <p:tgtEl>
                                          <p:spTgt spid="12"/>
                                        </p:tgtEl>
                                        <p:attrNameLst>
                                          <p:attrName>ppt_w</p:attrName>
                                        </p:attrNameLst>
                                      </p:cBhvr>
                                      <p:tavLst>
                                        <p:tav tm="0">
                                          <p:val>
                                            <p:fltVal val="0"/>
                                          </p:val>
                                        </p:tav>
                                        <p:tav tm="100000">
                                          <p:val>
                                            <p:strVal val="#ppt_w"/>
                                          </p:val>
                                        </p:tav>
                                      </p:tavLst>
                                    </p:anim>
                                    <p:anim calcmode="lin" valueType="num">
                                      <p:cBhvr>
                                        <p:cTn id="101" dur="500" fill="hold"/>
                                        <p:tgtEl>
                                          <p:spTgt spid="12"/>
                                        </p:tgtEl>
                                        <p:attrNameLst>
                                          <p:attrName>ppt_h</p:attrName>
                                        </p:attrNameLst>
                                      </p:cBhvr>
                                      <p:tavLst>
                                        <p:tav tm="0">
                                          <p:val>
                                            <p:fltVal val="0"/>
                                          </p:val>
                                        </p:tav>
                                        <p:tav tm="100000">
                                          <p:val>
                                            <p:strVal val="#ppt_h"/>
                                          </p:val>
                                        </p:tav>
                                      </p:tavLst>
                                    </p:anim>
                                    <p:animEffect transition="in" filter="fade">
                                      <p:cBhvr>
                                        <p:cTn id="102" dur="500"/>
                                        <p:tgtEl>
                                          <p:spTgt spid="12"/>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par>
                          <p:cTn id="108" fill="hold">
                            <p:stCondLst>
                              <p:cond delay="9149"/>
                            </p:stCondLst>
                            <p:childTnLst>
                              <p:par>
                                <p:cTn id="109" presetID="18" presetClass="entr" presetSubtype="6"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strips(downRight)">
                                      <p:cBhvr>
                                        <p:cTn id="111" dur="500"/>
                                        <p:tgtEl>
                                          <p:spTgt spid="22"/>
                                        </p:tgtEl>
                                      </p:cBhvr>
                                    </p:animEffect>
                                  </p:childTnLst>
                                </p:cTn>
                              </p:par>
                            </p:childTnLst>
                          </p:cTn>
                        </p:par>
                        <p:par>
                          <p:cTn id="112" fill="hold">
                            <p:stCondLst>
                              <p:cond delay="9649"/>
                            </p:stCondLst>
                            <p:childTnLst>
                              <p:par>
                                <p:cTn id="113" presetID="1"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28"/>
                                        </p:tgtEl>
                                        <p:attrNameLst>
                                          <p:attrName>style.color</p:attrName>
                                        </p:attrNameLst>
                                      </p:cBhvr>
                                      <p:to>
                                        <a:schemeClr val="bg1"/>
                                      </p:to>
                                    </p:animClr>
                                    <p:animClr clrSpc="rgb" dir="cw">
                                      <p:cBhvr>
                                        <p:cTn id="117" dur="250" autoRev="1" fill="remove"/>
                                        <p:tgtEl>
                                          <p:spTgt spid="28"/>
                                        </p:tgtEl>
                                        <p:attrNameLst>
                                          <p:attrName>fillcolor</p:attrName>
                                        </p:attrNameLst>
                                      </p:cBhvr>
                                      <p:to>
                                        <a:schemeClr val="bg1"/>
                                      </p:to>
                                    </p:animClr>
                                    <p:set>
                                      <p:cBhvr>
                                        <p:cTn id="118" dur="250" autoRev="1" fill="remove"/>
                                        <p:tgtEl>
                                          <p:spTgt spid="28"/>
                                        </p:tgtEl>
                                        <p:attrNameLst>
                                          <p:attrName>fill.type</p:attrName>
                                        </p:attrNameLst>
                                      </p:cBhvr>
                                      <p:to>
                                        <p:strVal val="solid"/>
                                      </p:to>
                                    </p:set>
                                    <p:set>
                                      <p:cBhvr>
                                        <p:cTn id="119" dur="250" autoRev="1" fill="remove"/>
                                        <p:tgtEl>
                                          <p:spTgt spid="28"/>
                                        </p:tgtEl>
                                        <p:attrNameLst>
                                          <p:attrName>fill.on</p:attrName>
                                        </p:attrNameLst>
                                      </p:cBhvr>
                                      <p:to>
                                        <p:strVal val="true"/>
                                      </p:to>
                                    </p:set>
                                  </p:childTnLst>
                                </p:cTn>
                              </p:par>
                            </p:childTnLst>
                          </p:cTn>
                        </p:par>
                        <p:par>
                          <p:cTn id="120" fill="hold">
                            <p:stCondLst>
                              <p:cond delay="9649"/>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par>
                                <p:cTn id="127" presetID="2" presetClass="entr" presetSubtype="4" fill="hold" nodeType="withEffect">
                                  <p:stCondLst>
                                    <p:cond delay="0"/>
                                  </p:stCondLst>
                                  <p:childTnLst>
                                    <p:set>
                                      <p:cBhvr>
                                        <p:cTn id="128" dur="1" fill="hold">
                                          <p:stCondLst>
                                            <p:cond delay="0"/>
                                          </p:stCondLst>
                                        </p:cTn>
                                        <p:tgtEl>
                                          <p:spTgt spid="1073742919"/>
                                        </p:tgtEl>
                                        <p:attrNameLst>
                                          <p:attrName>style.visibility</p:attrName>
                                        </p:attrNameLst>
                                      </p:cBhvr>
                                      <p:to>
                                        <p:strVal val="visible"/>
                                      </p:to>
                                    </p:set>
                                    <p:anim calcmode="lin" valueType="num">
                                      <p:cBhvr additive="base">
                                        <p:cTn id="129" dur="500" fill="hold"/>
                                        <p:tgtEl>
                                          <p:spTgt spid="1073742919"/>
                                        </p:tgtEl>
                                        <p:attrNameLst>
                                          <p:attrName>ppt_x</p:attrName>
                                        </p:attrNameLst>
                                      </p:cBhvr>
                                      <p:tavLst>
                                        <p:tav tm="0">
                                          <p:val>
                                            <p:strVal val="#ppt_x"/>
                                          </p:val>
                                        </p:tav>
                                        <p:tav tm="100000">
                                          <p:val>
                                            <p:strVal val="#ppt_x"/>
                                          </p:val>
                                        </p:tav>
                                      </p:tavLst>
                                    </p:anim>
                                    <p:anim calcmode="lin" valueType="num">
                                      <p:cBhvr additive="base">
                                        <p:cTn id="130" dur="500" fill="hold"/>
                                        <p:tgtEl>
                                          <p:spTgt spid="1073742919"/>
                                        </p:tgtEl>
                                        <p:attrNameLst>
                                          <p:attrName>ppt_y</p:attrName>
                                        </p:attrNameLst>
                                      </p:cBhvr>
                                      <p:tavLst>
                                        <p:tav tm="0">
                                          <p:val>
                                            <p:strVal val="1+#ppt_h/2"/>
                                          </p:val>
                                        </p:tav>
                                        <p:tav tm="100000">
                                          <p:val>
                                            <p:strVal val="#ppt_y"/>
                                          </p:val>
                                        </p:tav>
                                      </p:tavLst>
                                    </p:anim>
                                  </p:childTnLst>
                                </p:cTn>
                              </p:par>
                              <p:par>
                                <p:cTn id="131" presetID="2" presetClass="entr" presetSubtype="4" fill="hold" nodeType="withEffect">
                                  <p:stCondLst>
                                    <p:cond delay="0"/>
                                  </p:stCondLst>
                                  <p:childTnLst>
                                    <p:set>
                                      <p:cBhvr>
                                        <p:cTn id="132" dur="1" fill="hold">
                                          <p:stCondLst>
                                            <p:cond delay="0"/>
                                          </p:stCondLst>
                                        </p:cTn>
                                        <p:tgtEl>
                                          <p:spTgt spid="2"/>
                                        </p:tgtEl>
                                        <p:attrNameLst>
                                          <p:attrName>style.visibility</p:attrName>
                                        </p:attrNameLst>
                                      </p:cBhvr>
                                      <p:to>
                                        <p:strVal val="visible"/>
                                      </p:to>
                                    </p:set>
                                    <p:anim calcmode="lin" valueType="num">
                                      <p:cBhvr additive="base">
                                        <p:cTn id="133" dur="500" fill="hold"/>
                                        <p:tgtEl>
                                          <p:spTgt spid="2"/>
                                        </p:tgtEl>
                                        <p:attrNameLst>
                                          <p:attrName>ppt_x</p:attrName>
                                        </p:attrNameLst>
                                      </p:cBhvr>
                                      <p:tavLst>
                                        <p:tav tm="0">
                                          <p:val>
                                            <p:strVal val="#ppt_x"/>
                                          </p:val>
                                        </p:tav>
                                        <p:tav tm="100000">
                                          <p:val>
                                            <p:strVal val="#ppt_x"/>
                                          </p:val>
                                        </p:tav>
                                      </p:tavLst>
                                    </p:anim>
                                    <p:anim calcmode="lin" valueType="num">
                                      <p:cBhvr additive="base">
                                        <p:cTn id="1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20" grpId="0"/>
      <p:bldP spid="22" grpId="0"/>
      <p:bldP spid="24" grpId="0"/>
      <p:bldP spid="25" grpId="0"/>
      <p:bldP spid="26" grpId="0"/>
      <p:bldP spid="27" grpId="0"/>
      <p:bldP spid="28" grpId="0" bldLvl="0" animBg="1"/>
      <p:bldP spid="28" grpId="1" bldLvl="0" animBg="1"/>
      <p:bldP spid="29" grpId="0" bldLvl="0" animBg="1"/>
      <p:bldP spid="30"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935355" y="705485"/>
            <a:ext cx="8061960" cy="658495"/>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zh-CN" sz="1200" dirty="0">
                <a:solidFill>
                  <a:schemeClr val="tx1">
                    <a:lumMod val="75000"/>
                    <a:lumOff val="25000"/>
                  </a:schemeClr>
                </a:solidFill>
                <a:latin typeface="微软雅黑" panose="020B0503020204020204" pitchFamily="34" charset="-122"/>
                <a:ea typeface="微软雅黑" panose="020B0503020204020204" pitchFamily="34" charset="-122"/>
              </a:rPr>
              <a:t>任务评价标准</a:t>
            </a:r>
            <a:endParaRPr 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1272876"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1272876"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1409720"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1435756"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图框及标题栏</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1336925"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bg1"/>
                </a:solidFill>
                <a:latin typeface="微软雅黑" panose="020B0503020204020204" pitchFamily="34" charset="-122"/>
                <a:ea typeface="微软雅黑" panose="020B0503020204020204" pitchFamily="34" charset="-122"/>
              </a:rPr>
              <a:t>粗细线分明</a:t>
            </a:r>
            <a:endParaRPr lang="zh-CN" altLang="en-US" sz="1000" dirty="0">
              <a:solidFill>
                <a:schemeClr val="bg1"/>
              </a:solidFill>
              <a:latin typeface="微软雅黑" panose="020B0503020204020204" pitchFamily="34" charset="-122"/>
              <a:ea typeface="微软雅黑" panose="020B0503020204020204" pitchFamily="34" charset="-122"/>
            </a:endParaRPr>
          </a:p>
          <a:p>
            <a:pPr marL="0" indent="0" algn="ctr">
              <a:buNone/>
            </a:pPr>
            <a:r>
              <a:rPr lang="zh-CN" altLang="en-US" sz="1000" dirty="0">
                <a:solidFill>
                  <a:schemeClr val="bg1"/>
                </a:solidFill>
                <a:latin typeface="微软雅黑" panose="020B0503020204020204" pitchFamily="34" charset="-122"/>
                <a:ea typeface="微软雅黑" panose="020B0503020204020204" pitchFamily="34" charset="-122"/>
              </a:rPr>
              <a:t>字体规范</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2615807" y="205571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2615807"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752652"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778687"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图层调用准确</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679856"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规定线形</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线宽</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own Arrow 96"/>
          <p:cNvSpPr/>
          <p:nvPr/>
        </p:nvSpPr>
        <p:spPr>
          <a:xfrm>
            <a:off x="3963743"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952313"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4089157"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4115193"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正确拆卸零件</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p:nvPr/>
        </p:nvSpPr>
        <p:spPr>
          <a:xfrm>
            <a:off x="4011281"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en-US" altLang="zh-CN" sz="1000" dirty="0">
                <a:solidFill>
                  <a:schemeClr val="bg1"/>
                </a:solidFill>
                <a:latin typeface="微软雅黑" panose="020B0503020204020204" pitchFamily="34" charset="-122"/>
                <a:ea typeface="微软雅黑" panose="020B0503020204020204" pitchFamily="34" charset="-122"/>
              </a:rPr>
              <a:t>       </a:t>
            </a:r>
            <a:r>
              <a:rPr lang="zh-CN" altLang="en-US" sz="1000" dirty="0">
                <a:solidFill>
                  <a:schemeClr val="bg1"/>
                </a:solidFill>
                <a:latin typeface="微软雅黑" panose="020B0503020204020204" pitchFamily="34" charset="-122"/>
                <a:ea typeface="微软雅黑" panose="020B0503020204020204" pitchFamily="34" charset="-122"/>
              </a:rPr>
              <a:t>结构正确</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8" name="Down Arrow 101"/>
          <p:cNvSpPr/>
          <p:nvPr/>
        </p:nvSpPr>
        <p:spPr>
          <a:xfrm>
            <a:off x="5309289" y="2055084"/>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5301669"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5438514"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5366385" y="2944495"/>
            <a:ext cx="1132205"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阀体零件图表达</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p:nvPr/>
        </p:nvSpPr>
        <p:spPr>
          <a:xfrm>
            <a:off x="5368893" y="318595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Regular"/>
                <a:sym typeface="+mn-ea"/>
              </a:rPr>
              <a:t>按规定画法和特殊画法绘制图形。</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Regular"/>
              <a:sym typeface="+mn-ea"/>
            </a:endParaRPr>
          </a:p>
        </p:txBody>
      </p:sp>
      <p:sp>
        <p:nvSpPr>
          <p:cNvPr id="23" name="Down Arrow 106"/>
          <p:cNvSpPr/>
          <p:nvPr/>
        </p:nvSpPr>
        <p:spPr>
          <a:xfrm>
            <a:off x="6651026"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651026"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787871"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718300" y="2944495"/>
            <a:ext cx="1062355"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尺寸标注、零件序号注写</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p:nvPr/>
        </p:nvSpPr>
        <p:spPr>
          <a:xfrm>
            <a:off x="6717614" y="33447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cs typeface="Lato Regular"/>
                <a:sym typeface="+mn-ea"/>
              </a:rPr>
              <a:t>标注规范合理。</a:t>
            </a:r>
            <a:endParaRPr lang="zh-CN" altLang="en-US" sz="1000" dirty="0">
              <a:solidFill>
                <a:schemeClr val="bg1"/>
              </a:solidFill>
              <a:latin typeface="微软雅黑" panose="020B0503020204020204" pitchFamily="34" charset="-122"/>
              <a:ea typeface="微软雅黑" panose="020B0503020204020204" pitchFamily="34" charset="-122"/>
              <a:cs typeface="Lato Regular"/>
            </a:endParaRPr>
          </a:p>
          <a:p>
            <a:pPr marL="0" indent="0" algn="just">
              <a:buNone/>
            </a:pP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4" name="Text Placeholder 6"/>
          <p:cNvSpPr txBox="1"/>
          <p:nvPr/>
        </p:nvSpPr>
        <p:spPr>
          <a:xfrm>
            <a:off x="541020" y="1471930"/>
            <a:ext cx="8061960" cy="34417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lnSpc>
                <a:spcPct val="120000"/>
              </a:lnSpc>
              <a:buNone/>
            </a:pPr>
            <a:r>
              <a:rPr sz="1800" dirty="0">
                <a:solidFill>
                  <a:schemeClr val="tx1">
                    <a:lumMod val="75000"/>
                    <a:lumOff val="25000"/>
                  </a:schemeClr>
                </a:solidFill>
                <a:latin typeface="微软雅黑" panose="020B0503020204020204" pitchFamily="34" charset="-122"/>
                <a:ea typeface="微软雅黑" panose="020B0503020204020204" pitchFamily="34" charset="-122"/>
              </a:rPr>
              <a:t>线上教学平台</a:t>
            </a:r>
            <a:r>
              <a:rPr lang="zh-CN" sz="1800" dirty="0">
                <a:solidFill>
                  <a:schemeClr val="tx1">
                    <a:lumMod val="75000"/>
                    <a:lumOff val="25000"/>
                  </a:schemeClr>
                </a:solidFill>
                <a:latin typeface="微软雅黑" panose="020B0503020204020204" pitchFamily="34" charset="-122"/>
                <a:ea typeface="微软雅黑" panose="020B0503020204020204" pitchFamily="34" charset="-122"/>
              </a:rPr>
              <a:t>评价体系</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649"/>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2149"/>
                            </p:stCondLst>
                            <p:childTnLst>
                              <p:par>
                                <p:cTn id="47" presetID="53" presetClass="entr" presetSubtype="16"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Effect transition="in" filter="fade">
                                      <p:cBhvr>
                                        <p:cTn id="61" dur="500"/>
                                        <p:tgtEl>
                                          <p:spTgt spid="10"/>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2649"/>
                            </p:stCondLst>
                            <p:childTnLst>
                              <p:par>
                                <p:cTn id="73" presetID="53" presetClass="entr" presetSubtype="16"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Effect transition="in" filter="fade">
                                      <p:cBhvr>
                                        <p:cTn id="87" dur="500"/>
                                        <p:tgtEl>
                                          <p:spTgt spid="1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p:cTn id="90" dur="500" fill="hold"/>
                                        <p:tgtEl>
                                          <p:spTgt spid="16"/>
                                        </p:tgtEl>
                                        <p:attrNameLst>
                                          <p:attrName>ppt_w</p:attrName>
                                        </p:attrNameLst>
                                      </p:cBhvr>
                                      <p:tavLst>
                                        <p:tav tm="0">
                                          <p:val>
                                            <p:fltVal val="0"/>
                                          </p:val>
                                        </p:tav>
                                        <p:tav tm="100000">
                                          <p:val>
                                            <p:strVal val="#ppt_w"/>
                                          </p:val>
                                        </p:tav>
                                      </p:tavLst>
                                    </p:anim>
                                    <p:anim calcmode="lin" valueType="num">
                                      <p:cBhvr>
                                        <p:cTn id="91" dur="500" fill="hold"/>
                                        <p:tgtEl>
                                          <p:spTgt spid="16"/>
                                        </p:tgtEl>
                                        <p:attrNameLst>
                                          <p:attrName>ppt_h</p:attrName>
                                        </p:attrNameLst>
                                      </p:cBhvr>
                                      <p:tavLst>
                                        <p:tav tm="0">
                                          <p:val>
                                            <p:fltVal val="0"/>
                                          </p:val>
                                        </p:tav>
                                        <p:tav tm="100000">
                                          <p:val>
                                            <p:strVal val="#ppt_h"/>
                                          </p:val>
                                        </p:tav>
                                      </p:tavLst>
                                    </p:anim>
                                    <p:animEffect transition="in" filter="fade">
                                      <p:cBhvr>
                                        <p:cTn id="92" dur="500"/>
                                        <p:tgtEl>
                                          <p:spTgt spid="16"/>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p:cTn id="95" dur="500" fill="hold"/>
                                        <p:tgtEl>
                                          <p:spTgt spid="17"/>
                                        </p:tgtEl>
                                        <p:attrNameLst>
                                          <p:attrName>ppt_w</p:attrName>
                                        </p:attrNameLst>
                                      </p:cBhvr>
                                      <p:tavLst>
                                        <p:tav tm="0">
                                          <p:val>
                                            <p:fltVal val="0"/>
                                          </p:val>
                                        </p:tav>
                                        <p:tav tm="100000">
                                          <p:val>
                                            <p:strVal val="#ppt_w"/>
                                          </p:val>
                                        </p:tav>
                                      </p:tavLst>
                                    </p:anim>
                                    <p:anim calcmode="lin" valueType="num">
                                      <p:cBhvr>
                                        <p:cTn id="96" dur="500" fill="hold"/>
                                        <p:tgtEl>
                                          <p:spTgt spid="17"/>
                                        </p:tgtEl>
                                        <p:attrNameLst>
                                          <p:attrName>ppt_h</p:attrName>
                                        </p:attrNameLst>
                                      </p:cBhvr>
                                      <p:tavLst>
                                        <p:tav tm="0">
                                          <p:val>
                                            <p:fltVal val="0"/>
                                          </p:val>
                                        </p:tav>
                                        <p:tav tm="100000">
                                          <p:val>
                                            <p:strVal val="#ppt_h"/>
                                          </p:val>
                                        </p:tav>
                                      </p:tavLst>
                                    </p:anim>
                                    <p:animEffect transition="in" filter="fade">
                                      <p:cBhvr>
                                        <p:cTn id="97" dur="500"/>
                                        <p:tgtEl>
                                          <p:spTgt spid="17"/>
                                        </p:tgtEl>
                                      </p:cBhvr>
                                    </p:animEffect>
                                  </p:childTnLst>
                                </p:cTn>
                              </p:par>
                            </p:childTnLst>
                          </p:cTn>
                        </p:par>
                        <p:par>
                          <p:cTn id="98" fill="hold">
                            <p:stCondLst>
                              <p:cond delay="3149"/>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p:cTn id="106" dur="500" fill="hold"/>
                                        <p:tgtEl>
                                          <p:spTgt spid="19"/>
                                        </p:tgtEl>
                                        <p:attrNameLst>
                                          <p:attrName>ppt_w</p:attrName>
                                        </p:attrNameLst>
                                      </p:cBhvr>
                                      <p:tavLst>
                                        <p:tav tm="0">
                                          <p:val>
                                            <p:fltVal val="0"/>
                                          </p:val>
                                        </p:tav>
                                        <p:tav tm="100000">
                                          <p:val>
                                            <p:strVal val="#ppt_w"/>
                                          </p:val>
                                        </p:tav>
                                      </p:tavLst>
                                    </p:anim>
                                    <p:anim calcmode="lin" valueType="num">
                                      <p:cBhvr>
                                        <p:cTn id="107" dur="500" fill="hold"/>
                                        <p:tgtEl>
                                          <p:spTgt spid="19"/>
                                        </p:tgtEl>
                                        <p:attrNameLst>
                                          <p:attrName>ppt_h</p:attrName>
                                        </p:attrNameLst>
                                      </p:cBhvr>
                                      <p:tavLst>
                                        <p:tav tm="0">
                                          <p:val>
                                            <p:fltVal val="0"/>
                                          </p:val>
                                        </p:tav>
                                        <p:tav tm="100000">
                                          <p:val>
                                            <p:strVal val="#ppt_h"/>
                                          </p:val>
                                        </p:tav>
                                      </p:tavLst>
                                    </p:anim>
                                    <p:animEffect transition="in" filter="fade">
                                      <p:cBhvr>
                                        <p:cTn id="108" dur="500"/>
                                        <p:tgtEl>
                                          <p:spTgt spid="19"/>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00" fill="hold"/>
                                        <p:tgtEl>
                                          <p:spTgt spid="20"/>
                                        </p:tgtEl>
                                        <p:attrNameLst>
                                          <p:attrName>ppt_w</p:attrName>
                                        </p:attrNameLst>
                                      </p:cBhvr>
                                      <p:tavLst>
                                        <p:tav tm="0">
                                          <p:val>
                                            <p:fltVal val="0"/>
                                          </p:val>
                                        </p:tav>
                                        <p:tav tm="100000">
                                          <p:val>
                                            <p:strVal val="#ppt_w"/>
                                          </p:val>
                                        </p:tav>
                                      </p:tavLst>
                                    </p:anim>
                                    <p:anim calcmode="lin" valueType="num">
                                      <p:cBhvr>
                                        <p:cTn id="112" dur="500" fill="hold"/>
                                        <p:tgtEl>
                                          <p:spTgt spid="20"/>
                                        </p:tgtEl>
                                        <p:attrNameLst>
                                          <p:attrName>ppt_h</p:attrName>
                                        </p:attrNameLst>
                                      </p:cBhvr>
                                      <p:tavLst>
                                        <p:tav tm="0">
                                          <p:val>
                                            <p:fltVal val="0"/>
                                          </p:val>
                                        </p:tav>
                                        <p:tav tm="100000">
                                          <p:val>
                                            <p:strVal val="#ppt_h"/>
                                          </p:val>
                                        </p:tav>
                                      </p:tavLst>
                                    </p:anim>
                                    <p:animEffect transition="in" filter="fade">
                                      <p:cBhvr>
                                        <p:cTn id="113" dur="500"/>
                                        <p:tgtEl>
                                          <p:spTgt spid="20"/>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1"/>
                                        </p:tgtEl>
                                        <p:attrNameLst>
                                          <p:attrName>style.visibility</p:attrName>
                                        </p:attrNameLst>
                                      </p:cBhvr>
                                      <p:to>
                                        <p:strVal val="visible"/>
                                      </p:to>
                                    </p:set>
                                    <p:anim calcmode="lin" valueType="num">
                                      <p:cBhvr>
                                        <p:cTn id="116" dur="500" fill="hold"/>
                                        <p:tgtEl>
                                          <p:spTgt spid="21"/>
                                        </p:tgtEl>
                                        <p:attrNameLst>
                                          <p:attrName>ppt_w</p:attrName>
                                        </p:attrNameLst>
                                      </p:cBhvr>
                                      <p:tavLst>
                                        <p:tav tm="0">
                                          <p:val>
                                            <p:fltVal val="0"/>
                                          </p:val>
                                        </p:tav>
                                        <p:tav tm="100000">
                                          <p:val>
                                            <p:strVal val="#ppt_w"/>
                                          </p:val>
                                        </p:tav>
                                      </p:tavLst>
                                    </p:anim>
                                    <p:anim calcmode="lin" valueType="num">
                                      <p:cBhvr>
                                        <p:cTn id="117" dur="500" fill="hold"/>
                                        <p:tgtEl>
                                          <p:spTgt spid="21"/>
                                        </p:tgtEl>
                                        <p:attrNameLst>
                                          <p:attrName>ppt_h</p:attrName>
                                        </p:attrNameLst>
                                      </p:cBhvr>
                                      <p:tavLst>
                                        <p:tav tm="0">
                                          <p:val>
                                            <p:fltVal val="0"/>
                                          </p:val>
                                        </p:tav>
                                        <p:tav tm="100000">
                                          <p:val>
                                            <p:strVal val="#ppt_h"/>
                                          </p:val>
                                        </p:tav>
                                      </p:tavLst>
                                    </p:anim>
                                    <p:animEffect transition="in" filter="fade">
                                      <p:cBhvr>
                                        <p:cTn id="118" dur="500"/>
                                        <p:tgtEl>
                                          <p:spTgt spid="21"/>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500" fill="hold"/>
                                        <p:tgtEl>
                                          <p:spTgt spid="22"/>
                                        </p:tgtEl>
                                        <p:attrNameLst>
                                          <p:attrName>ppt_w</p:attrName>
                                        </p:attrNameLst>
                                      </p:cBhvr>
                                      <p:tavLst>
                                        <p:tav tm="0">
                                          <p:val>
                                            <p:fltVal val="0"/>
                                          </p:val>
                                        </p:tav>
                                        <p:tav tm="100000">
                                          <p:val>
                                            <p:strVal val="#ppt_w"/>
                                          </p:val>
                                        </p:tav>
                                      </p:tavLst>
                                    </p:anim>
                                    <p:anim calcmode="lin" valueType="num">
                                      <p:cBhvr>
                                        <p:cTn id="122" dur="500" fill="hold"/>
                                        <p:tgtEl>
                                          <p:spTgt spid="22"/>
                                        </p:tgtEl>
                                        <p:attrNameLst>
                                          <p:attrName>ppt_h</p:attrName>
                                        </p:attrNameLst>
                                      </p:cBhvr>
                                      <p:tavLst>
                                        <p:tav tm="0">
                                          <p:val>
                                            <p:fltVal val="0"/>
                                          </p:val>
                                        </p:tav>
                                        <p:tav tm="100000">
                                          <p:val>
                                            <p:strVal val="#ppt_h"/>
                                          </p:val>
                                        </p:tav>
                                      </p:tavLst>
                                    </p:anim>
                                    <p:animEffect transition="in" filter="fade">
                                      <p:cBhvr>
                                        <p:cTn id="123" dur="500"/>
                                        <p:tgtEl>
                                          <p:spTgt spid="22"/>
                                        </p:tgtEl>
                                      </p:cBhvr>
                                    </p:animEffect>
                                  </p:childTnLst>
                                </p:cTn>
                              </p:par>
                            </p:childTnLst>
                          </p:cTn>
                        </p:par>
                        <p:par>
                          <p:cTn id="124" fill="hold">
                            <p:stCondLst>
                              <p:cond delay="3649"/>
                            </p:stCondLst>
                            <p:childTnLst>
                              <p:par>
                                <p:cTn id="125" presetID="53" presetClass="entr" presetSubtype="16"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500" fill="hold"/>
                                        <p:tgtEl>
                                          <p:spTgt spid="23"/>
                                        </p:tgtEl>
                                        <p:attrNameLst>
                                          <p:attrName>ppt_w</p:attrName>
                                        </p:attrNameLst>
                                      </p:cBhvr>
                                      <p:tavLst>
                                        <p:tav tm="0">
                                          <p:val>
                                            <p:fltVal val="0"/>
                                          </p:val>
                                        </p:tav>
                                        <p:tav tm="100000">
                                          <p:val>
                                            <p:strVal val="#ppt_w"/>
                                          </p:val>
                                        </p:tav>
                                      </p:tavLst>
                                    </p:anim>
                                    <p:anim calcmode="lin" valueType="num">
                                      <p:cBhvr>
                                        <p:cTn id="128" dur="500" fill="hold"/>
                                        <p:tgtEl>
                                          <p:spTgt spid="23"/>
                                        </p:tgtEl>
                                        <p:attrNameLst>
                                          <p:attrName>ppt_h</p:attrName>
                                        </p:attrNameLst>
                                      </p:cBhvr>
                                      <p:tavLst>
                                        <p:tav tm="0">
                                          <p:val>
                                            <p:fltVal val="0"/>
                                          </p:val>
                                        </p:tav>
                                        <p:tav tm="100000">
                                          <p:val>
                                            <p:strVal val="#ppt_h"/>
                                          </p:val>
                                        </p:tav>
                                      </p:tavLst>
                                    </p:anim>
                                    <p:animEffect transition="in" filter="fade">
                                      <p:cBhvr>
                                        <p:cTn id="129" dur="500"/>
                                        <p:tgtEl>
                                          <p:spTgt spid="23"/>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4"/>
                                        </p:tgtEl>
                                        <p:attrNameLst>
                                          <p:attrName>style.visibility</p:attrName>
                                        </p:attrNameLst>
                                      </p:cBhvr>
                                      <p:to>
                                        <p:strVal val="visible"/>
                                      </p:to>
                                    </p:set>
                                    <p:anim calcmode="lin" valueType="num">
                                      <p:cBhvr>
                                        <p:cTn id="132" dur="500" fill="hold"/>
                                        <p:tgtEl>
                                          <p:spTgt spid="24"/>
                                        </p:tgtEl>
                                        <p:attrNameLst>
                                          <p:attrName>ppt_w</p:attrName>
                                        </p:attrNameLst>
                                      </p:cBhvr>
                                      <p:tavLst>
                                        <p:tav tm="0">
                                          <p:val>
                                            <p:fltVal val="0"/>
                                          </p:val>
                                        </p:tav>
                                        <p:tav tm="100000">
                                          <p:val>
                                            <p:strVal val="#ppt_w"/>
                                          </p:val>
                                        </p:tav>
                                      </p:tavLst>
                                    </p:anim>
                                    <p:anim calcmode="lin" valueType="num">
                                      <p:cBhvr>
                                        <p:cTn id="133" dur="500" fill="hold"/>
                                        <p:tgtEl>
                                          <p:spTgt spid="24"/>
                                        </p:tgtEl>
                                        <p:attrNameLst>
                                          <p:attrName>ppt_h</p:attrName>
                                        </p:attrNameLst>
                                      </p:cBhvr>
                                      <p:tavLst>
                                        <p:tav tm="0">
                                          <p:val>
                                            <p:fltVal val="0"/>
                                          </p:val>
                                        </p:tav>
                                        <p:tav tm="100000">
                                          <p:val>
                                            <p:strVal val="#ppt_h"/>
                                          </p:val>
                                        </p:tav>
                                      </p:tavLst>
                                    </p:anim>
                                    <p:animEffect transition="in" filter="fade">
                                      <p:cBhvr>
                                        <p:cTn id="134" dur="500"/>
                                        <p:tgtEl>
                                          <p:spTgt spid="24"/>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 calcmode="lin" valueType="num">
                                      <p:cBhvr>
                                        <p:cTn id="142" dur="500" fill="hold"/>
                                        <p:tgtEl>
                                          <p:spTgt spid="26"/>
                                        </p:tgtEl>
                                        <p:attrNameLst>
                                          <p:attrName>ppt_w</p:attrName>
                                        </p:attrNameLst>
                                      </p:cBhvr>
                                      <p:tavLst>
                                        <p:tav tm="0">
                                          <p:val>
                                            <p:fltVal val="0"/>
                                          </p:val>
                                        </p:tav>
                                        <p:tav tm="100000">
                                          <p:val>
                                            <p:strVal val="#ppt_w"/>
                                          </p:val>
                                        </p:tav>
                                      </p:tavLst>
                                    </p:anim>
                                    <p:anim calcmode="lin" valueType="num">
                                      <p:cBhvr>
                                        <p:cTn id="143" dur="500" fill="hold"/>
                                        <p:tgtEl>
                                          <p:spTgt spid="26"/>
                                        </p:tgtEl>
                                        <p:attrNameLst>
                                          <p:attrName>ppt_h</p:attrName>
                                        </p:attrNameLst>
                                      </p:cBhvr>
                                      <p:tavLst>
                                        <p:tav tm="0">
                                          <p:val>
                                            <p:fltVal val="0"/>
                                          </p:val>
                                        </p:tav>
                                        <p:tav tm="100000">
                                          <p:val>
                                            <p:strVal val="#ppt_h"/>
                                          </p:val>
                                        </p:tav>
                                      </p:tavLst>
                                    </p:anim>
                                    <p:animEffect transition="in" filter="fade">
                                      <p:cBhvr>
                                        <p:cTn id="144" dur="500"/>
                                        <p:tgtEl>
                                          <p:spTgt spid="26"/>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27"/>
                                        </p:tgtEl>
                                        <p:attrNameLst>
                                          <p:attrName>style.visibility</p:attrName>
                                        </p:attrNameLst>
                                      </p:cBhvr>
                                      <p:to>
                                        <p:strVal val="visible"/>
                                      </p:to>
                                    </p:set>
                                    <p:anim calcmode="lin" valueType="num">
                                      <p:cBhvr>
                                        <p:cTn id="147" dur="500" fill="hold"/>
                                        <p:tgtEl>
                                          <p:spTgt spid="27"/>
                                        </p:tgtEl>
                                        <p:attrNameLst>
                                          <p:attrName>ppt_w</p:attrName>
                                        </p:attrNameLst>
                                      </p:cBhvr>
                                      <p:tavLst>
                                        <p:tav tm="0">
                                          <p:val>
                                            <p:fltVal val="0"/>
                                          </p:val>
                                        </p:tav>
                                        <p:tav tm="100000">
                                          <p:val>
                                            <p:strVal val="#ppt_w"/>
                                          </p:val>
                                        </p:tav>
                                      </p:tavLst>
                                    </p:anim>
                                    <p:anim calcmode="lin" valueType="num">
                                      <p:cBhvr>
                                        <p:cTn id="148" dur="500" fill="hold"/>
                                        <p:tgtEl>
                                          <p:spTgt spid="27"/>
                                        </p:tgtEl>
                                        <p:attrNameLst>
                                          <p:attrName>ppt_h</p:attrName>
                                        </p:attrNameLst>
                                      </p:cBhvr>
                                      <p:tavLst>
                                        <p:tav tm="0">
                                          <p:val>
                                            <p:fltVal val="0"/>
                                          </p:val>
                                        </p:tav>
                                        <p:tav tm="100000">
                                          <p:val>
                                            <p:strVal val="#ppt_h"/>
                                          </p:val>
                                        </p:tav>
                                      </p:tavLst>
                                    </p:anim>
                                    <p:animEffect transition="in" filter="fade">
                                      <p:cBhvr>
                                        <p:cTn id="1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p:bldP spid="6" grpId="0"/>
      <p:bldP spid="7" grpId="0"/>
      <p:bldP spid="8" grpId="0" bldLvl="0" animBg="1"/>
      <p:bldP spid="9" grpId="0" bldLvl="0" animBg="1"/>
      <p:bldP spid="10" grpId="0"/>
      <p:bldP spid="11" grpId="0"/>
      <p:bldP spid="12" grpId="0"/>
      <p:bldP spid="13" grpId="0" bldLvl="0" animBg="1"/>
      <p:bldP spid="14" grpId="0" bldLvl="0" animBg="1"/>
      <p:bldP spid="15" grpId="0"/>
      <p:bldP spid="16" grpId="0"/>
      <p:bldP spid="17" grpId="0"/>
      <p:bldP spid="18" grpId="0" bldLvl="0" animBg="1"/>
      <p:bldP spid="19" grpId="0" bldLvl="0" animBg="1"/>
      <p:bldP spid="20" grpId="0"/>
      <p:bldP spid="21" grpId="0"/>
      <p:bldP spid="22" grpId="0"/>
      <p:bldP spid="23" grpId="0" bldLvl="0" animBg="1"/>
      <p:bldP spid="24" grpId="0" bldLvl="0" animBg="1"/>
      <p:bldP spid="25" grpId="0"/>
      <p:bldP spid="26" grpId="0"/>
      <p:bldP spid="27" grpId="0"/>
      <p:bldP spid="3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一、拆画零件图时要注意的三个问题</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知识链接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279525" y="902970"/>
            <a:ext cx="5832475" cy="2707005"/>
          </a:xfrm>
          <a:prstGeom prst="rect">
            <a:avLst/>
          </a:prstGeom>
          <a:noFill/>
          <a:ln w="9525">
            <a:noFill/>
          </a:ln>
        </p:spPr>
        <p:txBody>
          <a:bodyPr wrap="square">
            <a:spAutoFit/>
          </a:bodyPr>
          <a:p>
            <a:pPr indent="0"/>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400">
                <a:latin typeface="微软雅黑" panose="020B0503020204020204" pitchFamily="34" charset="-122"/>
                <a:ea typeface="微软雅黑" panose="020B0503020204020204" pitchFamily="34" charset="-122"/>
                <a:cs typeface="微软雅黑" panose="020B0503020204020204" pitchFamily="34" charset="-122"/>
              </a:rPr>
              <a:t>1.由于装配图与零件图的表达要求不同，在装配图上往往不能把每个零件的结构形状完全表达清楚，有的零件在装配图中的表达方案也不符合该零件的结构特点。因此，在拆画零件图时，对那些未能表达完全的结构形状，应根据零件的作用、装配关系和工艺要求予以确定并表达清楚。此外对所画零件的视图表达方案一般不应简单地按装配图照抄。</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    2.由于装配图上对零件的尺寸标注不完全，因此在拆画零件图时，除装配图上已有的与该零件有关的尺寸要直接照搬外，其余尺寸可按比例从装配图上量取。标准结构和工艺结构，可查阅相关国家标准来确定。</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    3.标注表面粗糙度、尺寸公差、形位公差等技术要求时，应根据零件在装配体中的作用，参考同类产品及有关资料确定。</a:t>
            </a:r>
            <a:endParaRPr sz="1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二、拆画零件图时具体的方法</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知识链接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272540" y="933450"/>
            <a:ext cx="5832475" cy="3753485"/>
          </a:xfrm>
          <a:prstGeom prst="rect">
            <a:avLst/>
          </a:prstGeom>
          <a:noFill/>
          <a:ln w="9525">
            <a:noFill/>
          </a:ln>
        </p:spPr>
        <p:txBody>
          <a:bodyPr wrap="square">
            <a:spAutoFit/>
          </a:bodyPr>
          <a:p>
            <a:pPr indent="0"/>
            <a:r>
              <a:rPr sz="1400">
                <a:latin typeface="微软雅黑" panose="020B0503020204020204" pitchFamily="34" charset="-122"/>
                <a:ea typeface="微软雅黑" panose="020B0503020204020204" pitchFamily="34" charset="-122"/>
                <a:cs typeface="微软雅黑" panose="020B0503020204020204" pitchFamily="34" charset="-122"/>
              </a:rPr>
              <a:t>1.对零件表达方案的处理</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装配图上的表达方案主要是从表达装配关系、工作原理和装配体的总体情况来考虑的。因此，在拆画零件图时，应根据所拆画零件的内外形状及复杂程度来选择表达方案，而不能简单地照抄装配图中该零件的表达方案。</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2.对尺寸的处理</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零件图上的尺寸，应根据装配图来决定，其处理方法一般有以下几种。</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(1) 抄注。在装配图中已标注出的尺寸，往往是较重要的尺寸。</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(2) 查找。螺栓、螺母、螺钉、键和销等，其规格尺寸和标准代号，一般在明细栏中已列出，其详细尺寸可从相关标准中查得。</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(3) 计算。某些尺寸数值，应根据装配图所给定的尺寸，通过计算确定。</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(4) 量取。在装配图上没有标注出的其他尺寸，可从装配图中用比例尺量得。量取时，一般取整数。</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3.对技术要求的处理</a:t>
            </a:r>
            <a:endParaRPr sz="1400">
              <a:latin typeface="微软雅黑" panose="020B0503020204020204" pitchFamily="34" charset="-122"/>
              <a:ea typeface="微软雅黑" panose="020B0503020204020204" pitchFamily="34" charset="-122"/>
              <a:cs typeface="微软雅黑" panose="020B0503020204020204" pitchFamily="34" charset="-122"/>
            </a:endParaRPr>
          </a:p>
          <a:p>
            <a:pPr indent="0"/>
            <a:r>
              <a:rPr sz="1400">
                <a:latin typeface="微软雅黑" panose="020B0503020204020204" pitchFamily="34" charset="-122"/>
                <a:ea typeface="微软雅黑" panose="020B0503020204020204" pitchFamily="34" charset="-122"/>
                <a:cs typeface="微软雅黑" panose="020B0503020204020204" pitchFamily="34" charset="-122"/>
              </a:rPr>
              <a:t>对零件的形位公差、表面粗糙度及其他技术要求，可根据装配体的实际情况及零件在装配体的使用要求，用类比法参照同类产品的有关资料以及已有的生产经验进行综合确定。</a:t>
            </a:r>
            <a:endParaRPr sz="14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8150" y="2046605"/>
            <a:ext cx="5400040"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任务一 绘制千斤顶装配图</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点击此处添加副标题文本内容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959"/>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任务小结</a:t>
            </a:r>
            <a:endParaRPr lang="zh-CN" altLang="en-US" sz="2800" b="1" dirty="0"/>
          </a:p>
        </p:txBody>
      </p:sp>
      <p:sp>
        <p:nvSpPr>
          <p:cNvPr id="4" name="圆角矩形 3"/>
          <p:cNvSpPr/>
          <p:nvPr/>
        </p:nvSpPr>
        <p:spPr>
          <a:xfrm>
            <a:off x="3357245" y="1028065"/>
            <a:ext cx="191579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TextBox 8"/>
          <p:cNvSpPr txBox="1"/>
          <p:nvPr/>
        </p:nvSpPr>
        <p:spPr>
          <a:xfrm>
            <a:off x="3479165" y="1259205"/>
            <a:ext cx="167068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看懂装配图</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8" name="圆角矩形 7"/>
          <p:cNvSpPr/>
          <p:nvPr/>
        </p:nvSpPr>
        <p:spPr>
          <a:xfrm>
            <a:off x="3357245" y="3958590"/>
            <a:ext cx="191579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TextBox 8"/>
          <p:cNvSpPr txBox="1"/>
          <p:nvPr/>
        </p:nvSpPr>
        <p:spPr>
          <a:xfrm>
            <a:off x="3479165" y="4189730"/>
            <a:ext cx="163385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拆画零件图</a:t>
            </a:r>
            <a:endParaRPr lang="zh-CN" altLang="en-US" sz="2000" dirty="0">
              <a:solidFill>
                <a:schemeClr val="tx1">
                  <a:lumMod val="75000"/>
                  <a:lumOff val="25000"/>
                </a:schemeClr>
              </a:solidFill>
            </a:endParaRPr>
          </a:p>
        </p:txBody>
      </p:sp>
      <p:sp>
        <p:nvSpPr>
          <p:cNvPr id="13" name="Shape 2016"/>
          <p:cNvSpPr/>
          <p:nvPr/>
        </p:nvSpPr>
        <p:spPr>
          <a:xfrm>
            <a:off x="5802630" y="1196975"/>
            <a:ext cx="3081655" cy="29952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p>
            <a:pPr lvl="0" algn="ctr"/>
            <a:r>
              <a:rPr lang="zh-CN" altLang="en-US" sz="2000" b="1">
                <a:solidFill>
                  <a:schemeClr val="bg1"/>
                </a:solidFill>
                <a:sym typeface="+mn-ea"/>
              </a:rPr>
              <a:t>小贴士</a:t>
            </a:r>
            <a:endParaRPr lang="zh-CN" altLang="en-US" sz="2000" b="1">
              <a:solidFill>
                <a:schemeClr val="bg1"/>
              </a:solidFill>
              <a:sym typeface="+mn-ea"/>
            </a:endParaRPr>
          </a:p>
          <a:p>
            <a:pPr lvl="0" algn="ctr">
              <a:lnSpc>
                <a:spcPct val="100000"/>
              </a:lnSpc>
            </a:pPr>
            <a:r>
              <a:rPr lang="zh-CN" altLang="en-US" sz="1000">
                <a:solidFill>
                  <a:schemeClr val="bg1"/>
                </a:solidFill>
                <a:sym typeface="+mn-ea"/>
              </a:rPr>
              <a:t>            读装配图时，首先要看标题栏、明细栏，从中了解该机器或部件的名称、组成该机器或部件的零件名称、数量、材料以及标准件的规格等。根据视图的大小、画图比例和装配体的外形尺寸等，对装配体有一个初步的印象。</a:t>
            </a:r>
            <a:endParaRPr lang="zh-CN" altLang="en-US" sz="1000">
              <a:solidFill>
                <a:schemeClr val="bg1"/>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5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5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0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p:stCondLst>
                              <p:cond delay="355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childTnLst>
                          </p:cTn>
                        </p:par>
                        <p:par>
                          <p:cTn id="41" fill="hold">
                            <p:stCondLst>
                              <p:cond delay="4050"/>
                            </p:stCondLst>
                            <p:childTnLst>
                              <p:par>
                                <p:cTn id="42" presetID="53" presetClass="entr" presetSubtype="16"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9" grpId="0"/>
      <p:bldP spid="16" grpId="0"/>
      <p:bldP spid="8" grpId="0" bldLvl="0" animBg="1"/>
      <p:bldP spid="12" grpId="0"/>
      <p:bldP spid="1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sz="1400" b="1" dirty="0">
                <a:solidFill>
                  <a:schemeClr val="tx1">
                    <a:lumMod val="75000"/>
                    <a:lumOff val="25000"/>
                  </a:schemeClr>
                </a:solidFill>
                <a:latin typeface="微软雅黑" panose="020B0503020204020204" pitchFamily="34" charset="-122"/>
                <a:ea typeface="微软雅黑" panose="020B0503020204020204" pitchFamily="34" charset="-122"/>
              </a:rPr>
              <a:t>(1) 拆画零件图时，分离零件有几种方法？？</a:t>
            </a:r>
            <a:endParaRPr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Shape 2023"/>
          <p:cNvSpPr/>
          <p:nvPr/>
        </p:nvSpPr>
        <p:spPr>
          <a:xfrm>
            <a:off x="1747495" y="3304099"/>
            <a:ext cx="1741450" cy="364164"/>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(2) 读装配图的方法和步骤？</a:t>
            </a:r>
            <a:endParaRPr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just"/>
            <a:endParaRPr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Shape 2025"/>
          <p:cNvSpPr/>
          <p:nvPr/>
        </p:nvSpPr>
        <p:spPr>
          <a:xfrm>
            <a:off x="5654872" y="1851670"/>
            <a:ext cx="1734500" cy="382439"/>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(3) </a:t>
            </a:r>
            <a:r>
              <a:rPr lang="zh-CN"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如何插入所创建的块？</a:t>
            </a:r>
            <a:endParaRPr lang="zh-CN"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3" name="Shape 2027"/>
          <p:cNvSpPr/>
          <p:nvPr/>
        </p:nvSpPr>
        <p:spPr>
          <a:xfrm>
            <a:off x="5654873" y="3304101"/>
            <a:ext cx="1734500" cy="364163"/>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sz="1400" b="1" dirty="0">
                <a:solidFill>
                  <a:schemeClr val="tx1">
                    <a:lumMod val="75000"/>
                    <a:lumOff val="25000"/>
                  </a:schemeClr>
                </a:solidFill>
                <a:latin typeface="微软雅黑" panose="020B0503020204020204" pitchFamily="34" charset="-122"/>
                <a:ea typeface="微软雅黑" panose="020B0503020204020204" pitchFamily="34" charset="-122"/>
              </a:rPr>
              <a:t>(4) </a:t>
            </a:r>
            <a:r>
              <a:rPr lang="zh-CN" sz="1400" b="1" dirty="0">
                <a:solidFill>
                  <a:schemeClr val="tx1">
                    <a:lumMod val="75000"/>
                    <a:lumOff val="25000"/>
                  </a:schemeClr>
                </a:solidFill>
                <a:latin typeface="微软雅黑" panose="020B0503020204020204" pitchFamily="34" charset="-122"/>
                <a:ea typeface="微软雅黑" panose="020B0503020204020204" pitchFamily="34" charset="-122"/>
              </a:rPr>
              <a:t>装配时需要关闭哪些图层？</a:t>
            </a:r>
            <a:endParaRPr 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简答题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99"/>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99"/>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99"/>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99"/>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2899"/>
                            </p:stCondLst>
                            <p:childTnLst>
                              <p:par>
                                <p:cTn id="38" presetID="53" presetClass="entr" presetSubtype="1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3399"/>
                            </p:stCondLst>
                            <p:childTnLst>
                              <p:par>
                                <p:cTn id="44" presetID="53" presetClass="entr" presetSubtype="16"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par>
                          <p:cTn id="52" fill="hold">
                            <p:stCondLst>
                              <p:cond delay="3899"/>
                            </p:stCondLst>
                            <p:childTnLst>
                              <p:par>
                                <p:cTn id="53" presetID="53" presetClass="entr" presetSubtype="16"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Effect transition="in" filter="fade">
                                      <p:cBhvr>
                                        <p:cTn id="57" dur="500"/>
                                        <p:tgtEl>
                                          <p:spTgt spid="2"/>
                                        </p:tgtEl>
                                      </p:cBhvr>
                                    </p:animEffect>
                                  </p:childTnLst>
                                </p:cTn>
                              </p:par>
                            </p:childTnLst>
                          </p:cTn>
                        </p:par>
                        <p:par>
                          <p:cTn id="58" fill="hold">
                            <p:stCondLst>
                              <p:cond delay="4399"/>
                            </p:stCondLst>
                            <p:childTnLst>
                              <p:par>
                                <p:cTn id="59" presetID="53" presetClass="entr" presetSubtype="16"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childTnLst>
                          </p:cTn>
                        </p:par>
                        <p:par>
                          <p:cTn id="67" fill="hold">
                            <p:stCondLst>
                              <p:cond delay="4899"/>
                            </p:stCondLst>
                            <p:childTnLst>
                              <p:par>
                                <p:cTn id="68" presetID="53" presetClass="entr" presetSubtype="16" fill="hold" grpId="0" nodeType="after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p:cTn id="70" dur="500" fill="hold"/>
                                        <p:tgtEl>
                                          <p:spTgt spid="3"/>
                                        </p:tgtEl>
                                        <p:attrNameLst>
                                          <p:attrName>ppt_w</p:attrName>
                                        </p:attrNameLst>
                                      </p:cBhvr>
                                      <p:tavLst>
                                        <p:tav tm="0">
                                          <p:val>
                                            <p:fltVal val="0"/>
                                          </p:val>
                                        </p:tav>
                                        <p:tav tm="100000">
                                          <p:val>
                                            <p:strVal val="#ppt_w"/>
                                          </p:val>
                                        </p:tav>
                                      </p:tavLst>
                                    </p:anim>
                                    <p:anim calcmode="lin" valueType="num">
                                      <p:cBhvr>
                                        <p:cTn id="71" dur="500" fill="hold"/>
                                        <p:tgtEl>
                                          <p:spTgt spid="3"/>
                                        </p:tgtEl>
                                        <p:attrNameLst>
                                          <p:attrName>ppt_h</p:attrName>
                                        </p:attrNameLst>
                                      </p:cBhvr>
                                      <p:tavLst>
                                        <p:tav tm="0">
                                          <p:val>
                                            <p:fltVal val="0"/>
                                          </p:val>
                                        </p:tav>
                                        <p:tav tm="100000">
                                          <p:val>
                                            <p:strVal val="#ppt_h"/>
                                          </p:val>
                                        </p:tav>
                                      </p:tavLst>
                                    </p:anim>
                                    <p:animEffect transition="in" filter="fade">
                                      <p:cBhvr>
                                        <p:cTn id="72" dur="500"/>
                                        <p:tgtEl>
                                          <p:spTgt spid="3"/>
                                        </p:tgtEl>
                                      </p:cBhvr>
                                    </p:animEffect>
                                  </p:childTnLst>
                                </p:cTn>
                              </p:par>
                            </p:childTnLst>
                          </p:cTn>
                        </p:par>
                        <p:par>
                          <p:cTn id="73" fill="hold">
                            <p:stCondLst>
                              <p:cond delay="5399"/>
                            </p:stCondLst>
                            <p:childTnLst>
                              <p:par>
                                <p:cTn id="74" presetID="53" presetClass="entr" presetSubtype="16"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ppt_w</p:attrName>
                                        </p:attrNameLst>
                                      </p:cBhvr>
                                      <p:tavLst>
                                        <p:tav tm="0">
                                          <p:val>
                                            <p:fltVal val="0"/>
                                          </p:val>
                                        </p:tav>
                                        <p:tav tm="100000">
                                          <p:val>
                                            <p:strVal val="#ppt_w"/>
                                          </p:val>
                                        </p:tav>
                                      </p:tavLst>
                                    </p:anim>
                                    <p:anim calcmode="lin" valueType="num">
                                      <p:cBhvr>
                                        <p:cTn id="77" dur="500" fill="hold"/>
                                        <p:tgtEl>
                                          <p:spTgt spid="21"/>
                                        </p:tgtEl>
                                        <p:attrNameLst>
                                          <p:attrName>ppt_h</p:attrName>
                                        </p:attrNameLst>
                                      </p:cBhvr>
                                      <p:tavLst>
                                        <p:tav tm="0">
                                          <p:val>
                                            <p:fltVal val="0"/>
                                          </p:val>
                                        </p:tav>
                                        <p:tav tm="100000">
                                          <p:val>
                                            <p:strVal val="#ppt_h"/>
                                          </p:val>
                                        </p:tav>
                                      </p:tavLst>
                                    </p:anim>
                                    <p:animEffect transition="in" filter="fade">
                                      <p:cBhvr>
                                        <p:cTn id="78" dur="500"/>
                                        <p:tgtEl>
                                          <p:spTgt spid="21"/>
                                        </p:tgtEl>
                                      </p:cBhvr>
                                    </p:animEffect>
                                  </p:childTnLst>
                                </p:cTn>
                              </p:par>
                            </p:childTnLst>
                          </p:cTn>
                        </p:par>
                        <p:par>
                          <p:cTn id="79" fill="hold">
                            <p:stCondLst>
                              <p:cond delay="5899"/>
                            </p:stCondLst>
                            <p:childTnLst>
                              <p:par>
                                <p:cTn id="80" presetID="10" presetClass="entr" presetSubtype="0"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fade">
                                      <p:cBhvr>
                                        <p:cTn id="8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animBg="1"/>
      <p:bldP spid="9" grpId="0" animBg="1"/>
      <p:bldP spid="11" grpId="0" animBg="1"/>
      <p:bldP spid="13" grpId="0" animBg="1"/>
      <p:bldP spid="21" grpId="0" bldLvl="0" animBg="1"/>
      <p:bldP spid="26" grpId="0"/>
      <p:bldP spid="30" grpId="0" bldLvl="0" animBg="1"/>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782955" y="749935"/>
            <a:ext cx="2840355" cy="327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p>
            <a:pPr algn="ct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操作题 </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716280" y="1218565"/>
            <a:ext cx="7362190" cy="521970"/>
          </a:xfrm>
          <a:prstGeom prst="rect">
            <a:avLst/>
          </a:prstGeom>
          <a:noFill/>
          <a:ln w="9525">
            <a:noFill/>
          </a:ln>
        </p:spPr>
        <p:txBody>
          <a:bodyPr wrap="square">
            <a:spAutoFit/>
          </a:bodyPr>
          <a:p>
            <a:pPr indent="266700"/>
            <a:r>
              <a:rPr lang="zh-CN" sz="1400" b="0">
                <a:latin typeface="微软雅黑" panose="020B0503020204020204" pitchFamily="34" charset="-122"/>
                <a:ea typeface="微软雅黑" panose="020B0503020204020204" pitchFamily="34" charset="-122"/>
                <a:cs typeface="微软雅黑" panose="020B0503020204020204" pitchFamily="34" charset="-122"/>
              </a:rPr>
              <a:t>绘制如图所示虎钳装配图形，拆画钳身1的零件图，要求选用合适的表达方法表示形体，标注有公差带代号尺寸和螺纹代号，其余尺寸与表面粗糙度代号省略。</a:t>
            </a:r>
            <a:endParaRPr lang="zh-CN" altLang="en-US" sz="14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2147482088" descr="5-33"/>
          <p:cNvPicPr>
            <a:picLocks noChangeAspect="1"/>
          </p:cNvPicPr>
          <p:nvPr/>
        </p:nvPicPr>
        <p:blipFill>
          <a:blip r:embed="rId1"/>
          <a:srcRect l="7756" t="46999" r="-337" b="5852"/>
          <a:stretch>
            <a:fillRect/>
          </a:stretch>
        </p:blipFill>
        <p:spPr>
          <a:xfrm>
            <a:off x="1908810" y="1798320"/>
            <a:ext cx="4331335" cy="312293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linds(horizontal)">
                                      <p:cBhvr>
                                        <p:cTn id="16" dur="500"/>
                                        <p:tgtEl>
                                          <p:spTgt spid="29"/>
                                        </p:tgtEl>
                                      </p:cBhvr>
                                    </p:animEffect>
                                  </p:childTnLst>
                                </p:cTn>
                              </p:par>
                              <p:par>
                                <p:cTn id="17" presetID="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5"/>
          <p:cNvSpPr txBox="1"/>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操作</a:t>
            </a:r>
            <a:r>
              <a:rPr lang="zh-CN" altLang="en-US" sz="2000" b="1" dirty="0">
                <a:solidFill>
                  <a:schemeClr val="bg1"/>
                </a:solidFill>
                <a:latin typeface="微软雅黑" panose="020B0503020204020204" pitchFamily="34" charset="-122"/>
                <a:ea typeface="微软雅黑" panose="020B0503020204020204" pitchFamily="34" charset="-122"/>
              </a:rPr>
              <a:t>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783055" y="75001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p>
            <a:pPr algn="ctr"/>
            <a:r>
              <a:rPr lang="zh-CN" altLang="en-US" dirty="0">
                <a:latin typeface="微软雅黑" panose="020B0503020204020204" pitchFamily="34" charset="-122"/>
                <a:ea typeface="微软雅黑" panose="020B0503020204020204" pitchFamily="34" charset="-122"/>
              </a:rPr>
              <a:t>操作题评分标准  </a:t>
            </a:r>
            <a:endParaRPr lang="zh-CN" altLang="en-US" dirty="0">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1083310" y="1245870"/>
          <a:ext cx="5965825" cy="3291840"/>
        </p:xfrm>
        <a:graphic>
          <a:graphicData uri="http://schemas.openxmlformats.org/drawingml/2006/table">
            <a:tbl>
              <a:tblPr firstRow="1" bandRow="1">
                <a:tableStyleId>{5940675A-B579-460E-94D1-54222C63F5DA}</a:tableStyleId>
              </a:tblPr>
              <a:tblGrid>
                <a:gridCol w="1192530"/>
                <a:gridCol w="2119630"/>
                <a:gridCol w="1890395"/>
                <a:gridCol w="370840"/>
                <a:gridCol w="392430"/>
              </a:tblGrid>
              <a:tr h="0">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项目</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要求</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评分标准</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配分</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宋体" panose="02010600030101010101" pitchFamily="2" charset="-122"/>
                          <a:ea typeface="宋体" panose="02010600030101010101" pitchFamily="2" charset="-122"/>
                          <a:cs typeface="宋体" panose="02010600030101010101" pitchFamily="2" charset="-122"/>
                        </a:rPr>
                        <a:t>得分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图框及标题栏</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位置、尺寸正确，填写好相关内容。</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按所学过的标题栏尺寸绘制</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10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rowSpan="4">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装配图绘制</a:t>
                      </a:r>
                      <a:endParaRPr lang="en-US" sz="12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altLang="zh-CN" sz="1200" b="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2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altLang="zh-CN" sz="1200" b="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2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altLang="zh-CN" sz="1200" b="0">
                          <a:latin typeface="微软雅黑" panose="020B0503020204020204" pitchFamily="34" charset="-122"/>
                          <a:ea typeface="微软雅黑" panose="020B0503020204020204" pitchFamily="34" charset="-122"/>
                          <a:cs typeface="微软雅黑" panose="020B0503020204020204" pitchFamily="34" charset="-122"/>
                        </a:rPr>
                        <a:t> </a:t>
                      </a:r>
                      <a:endParaRPr 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轮廓线 白色 0.3mm，中心线 红色 0.15mm，细实线 白色 0.15mm，虚线 黄色 0.15mm，标注线 绿色 0.15mm；错一处扣2分。</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10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看懂装配图中各零件相对位置及结构</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拆分结构错误扣5分</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10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零件图表达正确</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按照零件图的规定画法和特殊画法绘制图形，各零件图形线区分明显，错误1处扣2分</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50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尺寸标注、零件序号注写及明细栏填写</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标注规范合理、零件名称及规格填写规范，错误1处扣1分</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20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 </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保存</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以自己姓名为文件名保存并上交试卷</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不按要求上交不得分</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99"/>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linds(horizontal)">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2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 谢谢</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12"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rPr>
              <a:t>点击输入内容</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marL="0" indent="0" algn="r">
              <a:buNone/>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120850" y="3071925"/>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7" name="组合 26"/>
          <p:cNvGrpSpPr/>
          <p:nvPr/>
        </p:nvGrpSpPr>
        <p:grpSpPr>
          <a:xfrm>
            <a:off x="6824706" y="3072318"/>
            <a:ext cx="432048" cy="432048"/>
            <a:chOff x="4788024" y="1275213"/>
            <a:chExt cx="432048" cy="432048"/>
          </a:xfrm>
        </p:grpSpPr>
        <p:sp>
          <p:nvSpPr>
            <p:cNvPr id="2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0" name="组合 29"/>
          <p:cNvGrpSpPr/>
          <p:nvPr/>
        </p:nvGrpSpPr>
        <p:grpSpPr>
          <a:xfrm>
            <a:off x="7472778" y="3071925"/>
            <a:ext cx="432833" cy="432834"/>
            <a:chOff x="5436096" y="1274820"/>
            <a:chExt cx="432833" cy="432834"/>
          </a:xfrm>
        </p:grpSpPr>
        <p:sp>
          <p:nvSpPr>
            <p:cNvPr id="3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5528562" y="3071925"/>
            <a:ext cx="432833" cy="432834"/>
            <a:chOff x="3491880" y="1274820"/>
            <a:chExt cx="432833" cy="432834"/>
          </a:xfrm>
        </p:grpSpPr>
        <p:sp>
          <p:nvSpPr>
            <p:cNvPr id="34"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6176634" y="3071925"/>
            <a:ext cx="432833" cy="432834"/>
            <a:chOff x="4139952" y="1274820"/>
            <a:chExt cx="432833" cy="432834"/>
          </a:xfrm>
        </p:grpSpPr>
        <p:sp>
          <p:nvSpPr>
            <p:cNvPr id="37"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8"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10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100"/>
                            </p:stCondLst>
                            <p:childTnLst>
                              <p:par>
                                <p:cTn id="21" presetID="53" presetClass="entr" presetSubtype="16" fill="hold" grpId="0" nodeType="afterEffect">
                                  <p:stCondLst>
                                    <p:cond delay="0"/>
                                  </p:stCondLst>
                                  <p:iterate type="lt">
                                    <p:tmPct val="7000"/>
                                  </p:iterate>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775"/>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nodeType="withEffect">
                                  <p:stCondLst>
                                    <p:cond delay="20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par>
                                <p:cTn id="37" presetID="53" presetClass="entr" presetSubtype="16" fill="hold" nodeType="withEffect">
                                  <p:stCondLst>
                                    <p:cond delay="4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53" presetClass="entr" presetSubtype="16" fill="hold" nodeType="withEffect">
                                  <p:stCondLst>
                                    <p:cond delay="60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Effect transition="in" filter="fade">
                                      <p:cBhvr>
                                        <p:cTn id="46" dur="500"/>
                                        <p:tgtEl>
                                          <p:spTgt spid="30"/>
                                        </p:tgtEl>
                                      </p:cBhvr>
                                    </p:animEffect>
                                  </p:childTnLst>
                                </p:cTn>
                              </p:par>
                              <p:par>
                                <p:cTn id="47" presetID="53" presetClass="entr" presetSubtype="16" fill="hold" nodeType="withEffect">
                                  <p:stCondLst>
                                    <p:cond delay="8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p:bldP spid="14" grpId="0" bldLvl="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68040" y="1254760"/>
            <a:ext cx="4638040" cy="63119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26012" y="234578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26012" y="3158866"/>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469005" y="1312545"/>
            <a:ext cx="4336415" cy="5899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tx1">
                    <a:lumMod val="75000"/>
                    <a:lumOff val="25000"/>
                  </a:schemeClr>
                </a:solidFill>
              </a:rPr>
              <a:t>1.能熟练使用CAD绘图与修改工具或命令绘制千斤顶装配图形。</a:t>
            </a:r>
            <a:endParaRPr lang="en-US" altLang="zh-CN" sz="1600" dirty="0">
              <a:solidFill>
                <a:schemeClr val="tx1">
                  <a:lumMod val="75000"/>
                  <a:lumOff val="25000"/>
                </a:schemeClr>
              </a:solidFill>
            </a:endParaRPr>
          </a:p>
        </p:txBody>
      </p:sp>
      <p:sp>
        <p:nvSpPr>
          <p:cNvPr id="10" name="TextBox 9"/>
          <p:cNvSpPr txBox="1"/>
          <p:nvPr/>
        </p:nvSpPr>
        <p:spPr>
          <a:xfrm>
            <a:off x="3469264" y="2423521"/>
            <a:ext cx="3758504" cy="29464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en-US" altLang="zh-CN" sz="1600" dirty="0">
                <a:solidFill>
                  <a:schemeClr val="tx1">
                    <a:lumMod val="75000"/>
                    <a:lumOff val="25000"/>
                  </a:schemeClr>
                </a:solidFill>
              </a:rPr>
              <a:t>2.能正确标注尺寸及零件序号</a:t>
            </a:r>
            <a:r>
              <a:rPr lang="zh-CN" altLang="en-US" sz="1600" dirty="0">
                <a:solidFill>
                  <a:schemeClr val="tx1">
                    <a:lumMod val="75000"/>
                    <a:lumOff val="25000"/>
                  </a:schemeClr>
                </a:solidFill>
              </a:rPr>
              <a:t>。</a:t>
            </a:r>
            <a:endParaRPr lang="zh-CN" altLang="en-US" sz="1600" dirty="0">
              <a:solidFill>
                <a:schemeClr val="tx1">
                  <a:lumMod val="75000"/>
                  <a:lumOff val="25000"/>
                </a:schemeClr>
              </a:solidFill>
            </a:endParaRPr>
          </a:p>
        </p:txBody>
      </p:sp>
      <p:sp>
        <p:nvSpPr>
          <p:cNvPr id="11" name="TextBox 10"/>
          <p:cNvSpPr txBox="1"/>
          <p:nvPr/>
        </p:nvSpPr>
        <p:spPr>
          <a:xfrm>
            <a:off x="3469005" y="3237230"/>
            <a:ext cx="4191635" cy="29464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en-US" altLang="zh-CN" sz="1600" dirty="0">
                <a:solidFill>
                  <a:schemeClr val="tx1">
                    <a:lumMod val="75000"/>
                    <a:lumOff val="25000"/>
                  </a:schemeClr>
                </a:solidFill>
              </a:rPr>
              <a:t>3.能根据制图国家标准绘制标题栏和明细栏</a:t>
            </a:r>
            <a:r>
              <a:rPr lang="zh-CN" altLang="en-US" sz="1600" dirty="0">
                <a:solidFill>
                  <a:schemeClr val="tx1">
                    <a:lumMod val="75000"/>
                    <a:lumOff val="25000"/>
                  </a:schemeClr>
                </a:solidFill>
              </a:rPr>
              <a:t>。</a:t>
            </a:r>
            <a:endParaRPr lang="zh-CN" altLang="en-US" sz="16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468688" y="4149002"/>
            <a:ext cx="3758504" cy="29464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tx1">
                    <a:lumMod val="75000"/>
                    <a:lumOff val="25000"/>
                  </a:schemeClr>
                </a:solidFill>
              </a:rPr>
              <a:t>4.培养学生具有细致认真的工匠精神。</a:t>
            </a:r>
            <a:endParaRPr lang="zh-CN" altLang="en-US" sz="16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3149"/>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p:stCondLst>
                              <p:cond delay="3649"/>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4149"/>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bldLvl="0" animBg="1"/>
      <p:bldP spid="5" grpId="0" animBg="1"/>
      <p:bldP spid="6" grpId="0" bldLvl="0" animBg="1"/>
      <p:bldP spid="7" grpId="0" bldLvl="0" animBg="1"/>
      <p:bldP spid="10" grpId="0"/>
      <p:bldP spid="11" grpId="0"/>
      <p:bldP spid="13" grpId="0" animBg="1"/>
      <p:bldP spid="14"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082325" y="1248425"/>
            <a:ext cx="6750750" cy="1291590"/>
          </a:xfrm>
          <a:prstGeom prst="rect">
            <a:avLst/>
          </a:prstGeom>
          <a:noFill/>
        </p:spPr>
        <p:txBody>
          <a:bodyPr wrap="square" lIns="0" tIns="0" rIns="0" bIns="0" rtlCol="0">
            <a:spAutoFit/>
          </a:bodyPr>
          <a:lstStyle/>
          <a:p>
            <a:pPr algn="just">
              <a:lnSpc>
                <a:spcPct val="12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400" dirty="0">
                <a:solidFill>
                  <a:schemeClr val="tx1">
                    <a:lumMod val="75000"/>
                    <a:lumOff val="25000"/>
                  </a:schemeClr>
                </a:solidFill>
                <a:latin typeface="微软雅黑" panose="020B0503020204020204" pitchFamily="34" charset="-122"/>
                <a:ea typeface="微软雅黑" panose="020B0503020204020204" pitchFamily="34" charset="-122"/>
              </a:rPr>
              <a:t>螺旋式千斤顶是千斤顶的一种， 主要是人力通过螺旋副传动，由螺杆或螺母筒作为顶举件。它用钢性顶举件作为工作装置，通过顶部托座或底部托爪在行程内顶升重物的轻小起重设备。请使用AutoCAD2018根据减速器零件图绘制其装配图。</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sz="1400" dirty="0">
                <a:solidFill>
                  <a:schemeClr val="tx1">
                    <a:lumMod val="75000"/>
                    <a:lumOff val="25000"/>
                  </a:schemeClr>
                </a:solidFill>
                <a:latin typeface="微软雅黑" panose="020B0503020204020204" pitchFamily="34" charset="-122"/>
                <a:ea typeface="微软雅黑" panose="020B0503020204020204" pitchFamily="34" charset="-122"/>
              </a:rPr>
              <a:t>      对于结构简单的部件，可以使用直接绘制的方法绘制装配图，其重点前面内容的综合应用。</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25444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endParaRPr lang="zh-CN" altLang="en-US" sz="1800" b="1" dirty="0"/>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添加</a:t>
            </a:r>
            <a:endParaRPr lang="en-US" altLang="zh-CN" sz="1800" b="1" dirty="0"/>
          </a:p>
          <a:p>
            <a:pPr algn="ctr"/>
            <a:r>
              <a:rPr lang="zh-CN" altLang="en-US" sz="1800" b="1" dirty="0"/>
              <a:t>关键字</a:t>
            </a:r>
            <a:endParaRPr lang="zh-CN" altLang="en-US" sz="1800" b="1" dirty="0"/>
          </a:p>
        </p:txBody>
      </p:sp>
      <p:pic>
        <p:nvPicPr>
          <p:cNvPr id="1073742873" name="图片 1073742872"/>
          <p:cNvPicPr>
            <a:picLocks noChangeAspect="1"/>
          </p:cNvPicPr>
          <p:nvPr/>
        </p:nvPicPr>
        <p:blipFill>
          <a:blip r:embed="rId1"/>
          <a:stretch>
            <a:fillRect/>
          </a:stretch>
        </p:blipFill>
        <p:spPr>
          <a:xfrm>
            <a:off x="3174365" y="2710180"/>
            <a:ext cx="2283460" cy="2033905"/>
          </a:xfrm>
          <a:prstGeom prst="rect">
            <a:avLst/>
          </a:prstGeom>
          <a:noFill/>
          <a:ln w="9525">
            <a:noFill/>
          </a:ln>
        </p:spPr>
      </p:pic>
      <p:sp>
        <p:nvSpPr>
          <p:cNvPr id="2" name="文本框 1"/>
          <p:cNvSpPr txBox="1"/>
          <p:nvPr/>
        </p:nvSpPr>
        <p:spPr>
          <a:xfrm>
            <a:off x="3615055" y="4803140"/>
            <a:ext cx="1402080" cy="275590"/>
          </a:xfrm>
          <a:prstGeom prst="rect">
            <a:avLst/>
          </a:prstGeom>
          <a:noFill/>
        </p:spPr>
        <p:txBody>
          <a:bodyPr wrap="none" rtlCol="0">
            <a:spAutoFit/>
          </a:bodyPr>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千斤顶装配示意图</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par>
                                <p:cTn id="35" presetID="2" presetClass="entr" presetSubtype="4" fill="hold" nodeType="withEffect">
                                  <p:stCondLst>
                                    <p:cond delay="0"/>
                                  </p:stCondLst>
                                  <p:childTnLst>
                                    <p:set>
                                      <p:cBhvr>
                                        <p:cTn id="36" dur="1" fill="hold">
                                          <p:stCondLst>
                                            <p:cond delay="0"/>
                                          </p:stCondLst>
                                        </p:cTn>
                                        <p:tgtEl>
                                          <p:spTgt spid="1073742873"/>
                                        </p:tgtEl>
                                        <p:attrNameLst>
                                          <p:attrName>style.visibility</p:attrName>
                                        </p:attrNameLst>
                                      </p:cBhvr>
                                      <p:to>
                                        <p:strVal val="visible"/>
                                      </p:to>
                                    </p:set>
                                    <p:anim calcmode="lin" valueType="num">
                                      <p:cBhvr additive="base">
                                        <p:cTn id="37" dur="500" fill="hold"/>
                                        <p:tgtEl>
                                          <p:spTgt spid="1073742873"/>
                                        </p:tgtEl>
                                        <p:attrNameLst>
                                          <p:attrName>ppt_x</p:attrName>
                                        </p:attrNameLst>
                                      </p:cBhvr>
                                      <p:tavLst>
                                        <p:tav tm="0">
                                          <p:val>
                                            <p:strVal val="#ppt_x"/>
                                          </p:val>
                                        </p:tav>
                                        <p:tav tm="100000">
                                          <p:val>
                                            <p:strVal val="#ppt_x"/>
                                          </p:val>
                                        </p:tav>
                                      </p:tavLst>
                                    </p:anim>
                                    <p:anim calcmode="lin" valueType="num">
                                      <p:cBhvr additive="base">
                                        <p:cTn id="38" dur="500" fill="hold"/>
                                        <p:tgtEl>
                                          <p:spTgt spid="10737428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3742911" name="图片 1073742910" descr="Drawing1 gai_00"/>
          <p:cNvPicPr>
            <a:picLocks noChangeAspect="1"/>
          </p:cNvPicPr>
          <p:nvPr/>
        </p:nvPicPr>
        <p:blipFill>
          <a:blip r:embed="rId1"/>
          <a:srcRect l="6944" t="26544" r="8995" b="7735"/>
          <a:stretch>
            <a:fillRect/>
          </a:stretch>
        </p:blipFill>
        <p:spPr>
          <a:xfrm>
            <a:off x="5313045" y="3733800"/>
            <a:ext cx="1273810" cy="1409700"/>
          </a:xfrm>
          <a:prstGeom prst="rect">
            <a:avLst/>
          </a:prstGeom>
          <a:noFill/>
          <a:ln w="9525">
            <a:noFill/>
          </a:ln>
        </p:spPr>
      </p:pic>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、千斤顶视图选择及分析</a:t>
            </a:r>
            <a:endPar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、确定图幅和比例</a:t>
            </a:r>
            <a:endPar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、画主要基准线</a:t>
            </a:r>
            <a:endPar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GB" sz="1200" b="1"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、绘制底座轮廓图形</a:t>
            </a:r>
            <a:endPar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200" b="1"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、依次装配螺套、螺杆等主要配件</a:t>
            </a:r>
            <a:endPar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712470" y="784860"/>
            <a:ext cx="2126615" cy="1292225"/>
          </a:xfrm>
          <a:prstGeom prst="rect">
            <a:avLst/>
          </a:prstGeom>
          <a:noFill/>
        </p:spPr>
        <p:txBody>
          <a:bodyPr wrap="square" lIns="0" tIns="0" rIns="0" bIns="0" rtlCol="0">
            <a:spAutoFit/>
          </a:bodyPr>
          <a:lstStyle/>
          <a:p>
            <a:pPr algn="just">
              <a:lnSpc>
                <a:spcPct val="120000"/>
              </a:lnSpc>
            </a:pPr>
            <a:r>
              <a:rPr sz="1000" dirty="0">
                <a:solidFill>
                  <a:schemeClr val="tx1">
                    <a:lumMod val="85000"/>
                    <a:lumOff val="15000"/>
                  </a:schemeClr>
                </a:solidFill>
                <a:latin typeface="微软雅黑" panose="020B0503020204020204" pitchFamily="34" charset="-122"/>
                <a:ea typeface="微软雅黑" panose="020B0503020204020204" pitchFamily="34" charset="-122"/>
              </a:rPr>
              <a:t>（1）工作位置：千斤顶一般竖直放置，即将螺杆的轴线竖直放置。</a:t>
            </a:r>
            <a:endParaRPr sz="10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20000"/>
              </a:lnSpc>
            </a:pPr>
            <a:r>
              <a:rPr sz="1000" dirty="0">
                <a:solidFill>
                  <a:schemeClr val="tx1">
                    <a:lumMod val="85000"/>
                    <a:lumOff val="15000"/>
                  </a:schemeClr>
                </a:solidFill>
                <a:latin typeface="微软雅黑" panose="020B0503020204020204" pitchFamily="34" charset="-122"/>
                <a:ea typeface="微软雅黑" panose="020B0503020204020204" pitchFamily="34" charset="-122"/>
              </a:rPr>
              <a:t>（2）视图选择：主视图能清楚表达千斤顶的结构特征，其他视图省略。</a:t>
            </a:r>
            <a:endParaRPr sz="10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20000"/>
              </a:lnSpc>
            </a:pPr>
            <a:r>
              <a:rPr sz="1000" dirty="0">
                <a:solidFill>
                  <a:schemeClr val="tx1">
                    <a:lumMod val="85000"/>
                    <a:lumOff val="15000"/>
                  </a:schemeClr>
                </a:solidFill>
                <a:latin typeface="微软雅黑" panose="020B0503020204020204" pitchFamily="34" charset="-122"/>
                <a:ea typeface="微软雅黑" panose="020B0503020204020204" pitchFamily="34" charset="-122"/>
              </a:rPr>
              <a:t>（3）表达方法：选取全剖视图，可将其工作原理、装配关系、零件间的相互位置表示清楚。</a:t>
            </a:r>
            <a:endParaRPr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339752" y="3921318"/>
            <a:ext cx="1746277" cy="368935"/>
          </a:xfrm>
          <a:prstGeom prst="rect">
            <a:avLst/>
          </a:prstGeom>
          <a:noFill/>
        </p:spPr>
        <p:txBody>
          <a:bodyPr wrap="square" lIns="0" tIns="0" rIns="0" bIns="0" rtlCol="0">
            <a:spAutoFit/>
          </a:bodyPr>
          <a:lstStyle/>
          <a:p>
            <a:pPr algn="just">
              <a:lnSpc>
                <a:spcPct val="120000"/>
              </a:lnSpc>
            </a:pPr>
            <a:r>
              <a:rPr sz="1000" dirty="0">
                <a:solidFill>
                  <a:schemeClr val="tx1">
                    <a:lumMod val="85000"/>
                    <a:lumOff val="15000"/>
                  </a:schemeClr>
                </a:solidFill>
                <a:latin typeface="微软雅黑" panose="020B0503020204020204" pitchFamily="34" charset="-122"/>
                <a:ea typeface="微软雅黑" panose="020B0503020204020204" pitchFamily="34" charset="-122"/>
              </a:rPr>
              <a:t>选用A3幅面图纸，竖立放置，比例为1：1</a:t>
            </a: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Title 1"/>
          <p:cNvSpPr txBox="1"/>
          <p:nvPr/>
        </p:nvSpPr>
        <p:spPr>
          <a:xfrm>
            <a:off x="857885" y="200025"/>
            <a:ext cx="302450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24" name="图片 487" descr="2.gai_00"/>
          <p:cNvPicPr>
            <a:picLocks noChangeAspect="1"/>
          </p:cNvPicPr>
          <p:nvPr/>
        </p:nvPicPr>
        <p:blipFill>
          <a:blip r:embed="rId2"/>
          <a:srcRect l="5818" t="24626" r="2878" b="4207"/>
          <a:stretch>
            <a:fillRect/>
          </a:stretch>
        </p:blipFill>
        <p:spPr>
          <a:xfrm>
            <a:off x="3951605" y="684530"/>
            <a:ext cx="1289050" cy="1422400"/>
          </a:xfrm>
          <a:prstGeom prst="rect">
            <a:avLst/>
          </a:prstGeom>
          <a:noFill/>
          <a:ln w="9525">
            <a:noFill/>
          </a:ln>
        </p:spPr>
      </p:pic>
      <p:pic>
        <p:nvPicPr>
          <p:cNvPr id="1073742913" name="图片 1073742912" descr="5-5"/>
          <p:cNvPicPr>
            <a:picLocks noChangeAspect="1"/>
          </p:cNvPicPr>
          <p:nvPr/>
        </p:nvPicPr>
        <p:blipFill>
          <a:blip r:embed="rId3"/>
          <a:srcRect l="10509" t="22028" r="22119" b="11279"/>
          <a:stretch>
            <a:fillRect/>
          </a:stretch>
        </p:blipFill>
        <p:spPr>
          <a:xfrm>
            <a:off x="6731635" y="684530"/>
            <a:ext cx="1014095" cy="142303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649"/>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149"/>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649"/>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149"/>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649"/>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149"/>
                            </p:stCondLst>
                            <p:childTnLst>
                              <p:par>
                                <p:cTn id="42" presetID="9"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dissolve">
                                      <p:cBhvr>
                                        <p:cTn id="44" dur="5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txEl>
                                              <p:pRg st="0" end="0"/>
                                            </p:txEl>
                                          </p:spTgt>
                                        </p:tgtEl>
                                        <p:attrNameLst>
                                          <p:attrName>style.visibility</p:attrName>
                                        </p:attrNameLst>
                                      </p:cBhvr>
                                      <p:to>
                                        <p:strVal val="visible"/>
                                      </p:to>
                                    </p:set>
                                    <p:animEffect transition="in" filter="fade">
                                      <p:cBhvr>
                                        <p:cTn id="47" dur="500"/>
                                        <p:tgtEl>
                                          <p:spTgt spid="20">
                                            <p:txEl>
                                              <p:pRg st="0" end="0"/>
                                            </p:txEl>
                                          </p:spTgt>
                                        </p:tgtEl>
                                      </p:cBhvr>
                                    </p:animEffect>
                                  </p:childTnLst>
                                </p:cTn>
                              </p:par>
                            </p:childTnLst>
                          </p:cTn>
                        </p:par>
                        <p:par>
                          <p:cTn id="48" fill="hold">
                            <p:stCondLst>
                              <p:cond delay="3649"/>
                            </p:stCondLst>
                            <p:childTnLst>
                              <p:par>
                                <p:cTn id="49" presetID="9"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ssolve">
                                      <p:cBhvr>
                                        <p:cTn id="51" dur="50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xEl>
                                              <p:pRg st="0" end="0"/>
                                            </p:txEl>
                                          </p:spTgt>
                                        </p:tgtEl>
                                        <p:attrNameLst>
                                          <p:attrName>style.visibility</p:attrName>
                                        </p:attrNameLst>
                                      </p:cBhvr>
                                      <p:to>
                                        <p:strVal val="visible"/>
                                      </p:to>
                                    </p:set>
                                    <p:animEffect transition="in" filter="fade">
                                      <p:cBhvr>
                                        <p:cTn id="54" dur="500"/>
                                        <p:tgtEl>
                                          <p:spTgt spid="21">
                                            <p:txEl>
                                              <p:pRg st="0" end="0"/>
                                            </p:txEl>
                                          </p:spTgt>
                                        </p:tgtEl>
                                      </p:cBhvr>
                                    </p:animEffect>
                                  </p:childTnLst>
                                </p:cTn>
                              </p:par>
                              <p:par>
                                <p:cTn id="55" presetID="2" presetClass="entr" presetSubtype="4"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fill="hold"/>
                                        <p:tgtEl>
                                          <p:spTgt spid="24"/>
                                        </p:tgtEl>
                                        <p:attrNameLst>
                                          <p:attrName>ppt_x</p:attrName>
                                        </p:attrNameLst>
                                      </p:cBhvr>
                                      <p:tavLst>
                                        <p:tav tm="0">
                                          <p:val>
                                            <p:strVal val="#ppt_x"/>
                                          </p:val>
                                        </p:tav>
                                        <p:tav tm="100000">
                                          <p:val>
                                            <p:strVal val="#ppt_x"/>
                                          </p:val>
                                        </p:tav>
                                      </p:tavLst>
                                    </p:anim>
                                    <p:anim calcmode="lin" valueType="num">
                                      <p:cBhvr additive="base">
                                        <p:cTn id="58" dur="500" fill="hold"/>
                                        <p:tgtEl>
                                          <p:spTgt spid="24"/>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073742911"/>
                                        </p:tgtEl>
                                        <p:attrNameLst>
                                          <p:attrName>style.visibility</p:attrName>
                                        </p:attrNameLst>
                                      </p:cBhvr>
                                      <p:to>
                                        <p:strVal val="visible"/>
                                      </p:to>
                                    </p:set>
                                    <p:anim calcmode="lin" valueType="num">
                                      <p:cBhvr additive="base">
                                        <p:cTn id="61" dur="500" fill="hold"/>
                                        <p:tgtEl>
                                          <p:spTgt spid="1073742911"/>
                                        </p:tgtEl>
                                        <p:attrNameLst>
                                          <p:attrName>ppt_x</p:attrName>
                                        </p:attrNameLst>
                                      </p:cBhvr>
                                      <p:tavLst>
                                        <p:tav tm="0">
                                          <p:val>
                                            <p:strVal val="#ppt_x"/>
                                          </p:val>
                                        </p:tav>
                                        <p:tav tm="100000">
                                          <p:val>
                                            <p:strVal val="#ppt_x"/>
                                          </p:val>
                                        </p:tav>
                                      </p:tavLst>
                                    </p:anim>
                                    <p:anim calcmode="lin" valueType="num">
                                      <p:cBhvr additive="base">
                                        <p:cTn id="62" dur="500" fill="hold"/>
                                        <p:tgtEl>
                                          <p:spTgt spid="1073742911"/>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073742913"/>
                                        </p:tgtEl>
                                        <p:attrNameLst>
                                          <p:attrName>style.visibility</p:attrName>
                                        </p:attrNameLst>
                                      </p:cBhvr>
                                      <p:to>
                                        <p:strVal val="visible"/>
                                      </p:to>
                                    </p:set>
                                    <p:anim calcmode="lin" valueType="num">
                                      <p:cBhvr additive="base">
                                        <p:cTn id="65" dur="500" fill="hold"/>
                                        <p:tgtEl>
                                          <p:spTgt spid="1073742913"/>
                                        </p:tgtEl>
                                        <p:attrNameLst>
                                          <p:attrName>ppt_x</p:attrName>
                                        </p:attrNameLst>
                                      </p:cBhvr>
                                      <p:tavLst>
                                        <p:tav tm="0">
                                          <p:val>
                                            <p:strVal val="#ppt_x"/>
                                          </p:val>
                                        </p:tav>
                                        <p:tav tm="100000">
                                          <p:val>
                                            <p:strVal val="#ppt_x"/>
                                          </p:val>
                                        </p:tav>
                                      </p:tavLst>
                                    </p:anim>
                                    <p:anim calcmode="lin" valueType="num">
                                      <p:cBhvr additive="base">
                                        <p:cTn id="66" dur="500" fill="hold"/>
                                        <p:tgtEl>
                                          <p:spTgt spid="10737429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094" descr="5-10"/>
          <p:cNvPicPr>
            <a:picLocks noChangeAspect="1"/>
          </p:cNvPicPr>
          <p:nvPr/>
        </p:nvPicPr>
        <p:blipFill>
          <a:blip r:embed="rId1"/>
          <a:srcRect t="43446" r="7669" b="7805"/>
          <a:stretch>
            <a:fillRect/>
          </a:stretch>
        </p:blipFill>
        <p:spPr>
          <a:xfrm>
            <a:off x="6062345" y="690245"/>
            <a:ext cx="1344930" cy="1005840"/>
          </a:xfrm>
          <a:prstGeom prst="rect">
            <a:avLst/>
          </a:prstGeom>
          <a:noFill/>
          <a:ln w="9525">
            <a:noFill/>
          </a:ln>
        </p:spPr>
      </p:pic>
      <p:sp>
        <p:nvSpPr>
          <p:cNvPr id="3"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4" name="Text Placeholder 3"/>
          <p:cNvSpPr txBox="1"/>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装配铰杆、顶垫</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装配紧定螺钉</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图形绘制无误，绘制剖切线</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标注零件序号，绘制明细栏、标题栏</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6</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7</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8</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9</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装配完成</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7" name="图片 -2147482129" descr="5-7"/>
          <p:cNvPicPr>
            <a:picLocks noChangeAspect="1"/>
          </p:cNvPicPr>
          <p:nvPr/>
        </p:nvPicPr>
        <p:blipFill>
          <a:blip r:embed="rId2"/>
          <a:srcRect l="12286" t="45967" r="4958" b="6258"/>
          <a:stretch>
            <a:fillRect/>
          </a:stretch>
        </p:blipFill>
        <p:spPr>
          <a:xfrm>
            <a:off x="400685" y="3387725"/>
            <a:ext cx="1608455" cy="1535430"/>
          </a:xfrm>
          <a:prstGeom prst="rect">
            <a:avLst/>
          </a:prstGeom>
          <a:noFill/>
          <a:ln w="9525">
            <a:noFill/>
          </a:ln>
        </p:spPr>
      </p:pic>
      <p:pic>
        <p:nvPicPr>
          <p:cNvPr id="1073742914" name="图片 1073742913" descr="5-8"/>
          <p:cNvPicPr>
            <a:picLocks noChangeAspect="1"/>
          </p:cNvPicPr>
          <p:nvPr/>
        </p:nvPicPr>
        <p:blipFill>
          <a:blip r:embed="rId3"/>
          <a:srcRect l="1877" t="58392" r="19679" b="98"/>
          <a:stretch>
            <a:fillRect/>
          </a:stretch>
        </p:blipFill>
        <p:spPr>
          <a:xfrm>
            <a:off x="857885" y="1840230"/>
            <a:ext cx="1111885" cy="833120"/>
          </a:xfrm>
          <a:prstGeom prst="rect">
            <a:avLst/>
          </a:prstGeom>
          <a:noFill/>
          <a:ln w="9525">
            <a:noFill/>
          </a:ln>
        </p:spPr>
      </p:pic>
      <p:pic>
        <p:nvPicPr>
          <p:cNvPr id="1073742915" name="图片 1073742914" descr="5-9"/>
          <p:cNvPicPr>
            <a:picLocks noChangeAspect="1"/>
          </p:cNvPicPr>
          <p:nvPr/>
        </p:nvPicPr>
        <p:blipFill>
          <a:blip r:embed="rId4"/>
          <a:srcRect l="14825" t="61841" r="8795" b="4340"/>
          <a:stretch>
            <a:fillRect/>
          </a:stretch>
        </p:blipFill>
        <p:spPr>
          <a:xfrm>
            <a:off x="2072005" y="969645"/>
            <a:ext cx="1158240" cy="726440"/>
          </a:xfrm>
          <a:prstGeom prst="rect">
            <a:avLst/>
          </a:prstGeom>
          <a:noFill/>
          <a:ln w="9525">
            <a:noFill/>
          </a:ln>
        </p:spPr>
      </p:pic>
      <p:pic>
        <p:nvPicPr>
          <p:cNvPr id="19" name="图片 -2147482093" descr="5-11"/>
          <p:cNvPicPr>
            <a:picLocks noChangeAspect="1"/>
          </p:cNvPicPr>
          <p:nvPr/>
        </p:nvPicPr>
        <p:blipFill>
          <a:blip r:embed="rId5"/>
          <a:srcRect l="7457" t="28816" r="8521" b="5197"/>
          <a:stretch>
            <a:fillRect/>
          </a:stretch>
        </p:blipFill>
        <p:spPr>
          <a:xfrm>
            <a:off x="7407275" y="2814955"/>
            <a:ext cx="1591945" cy="210820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149"/>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childTnLst>
                          </p:cTn>
                        </p:par>
                        <p:par>
                          <p:cTn id="39" fill="hold">
                            <p:stCondLst>
                              <p:cond delay="3149"/>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par>
                          <p:cTn id="43" fill="hold">
                            <p:stCondLst>
                              <p:cond delay="3649"/>
                            </p:stCondLst>
                            <p:childTnLst>
                              <p:par>
                                <p:cTn id="44" presetID="22" presetClass="entr" presetSubtype="4"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00"/>
                                        <p:tgtEl>
                                          <p:spTgt spid="6"/>
                                        </p:tgtEl>
                                      </p:cBhvr>
                                    </p:animEffect>
                                  </p:childTnLst>
                                </p:cTn>
                              </p:par>
                            </p:childTnLst>
                          </p:cTn>
                        </p:par>
                        <p:par>
                          <p:cTn id="47" fill="hold">
                            <p:stCondLst>
                              <p:cond delay="4149"/>
                            </p:stCondLst>
                            <p:childTnLst>
                              <p:par>
                                <p:cTn id="48" presetID="53" presetClass="entr" presetSubtype="16"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childTnLst>
                          </p:cTn>
                        </p:par>
                        <p:par>
                          <p:cTn id="58" fill="hold">
                            <p:stCondLst>
                              <p:cond delay="4649"/>
                            </p:stCondLst>
                            <p:childTnLst>
                              <p:par>
                                <p:cTn id="59" presetID="18" presetClass="entr" presetSubtype="12"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strips(downLeft)">
                                      <p:cBhvr>
                                        <p:cTn id="61" dur="500"/>
                                        <p:tgtEl>
                                          <p:spTgt spid="18"/>
                                        </p:tgtEl>
                                      </p:cBhvr>
                                    </p:animEffect>
                                  </p:childTnLst>
                                </p:cTn>
                              </p:par>
                            </p:childTnLst>
                          </p:cTn>
                        </p:par>
                        <p:par>
                          <p:cTn id="62" fill="hold">
                            <p:stCondLst>
                              <p:cond delay="5149"/>
                            </p:stCondLst>
                            <p:childTnLst>
                              <p:par>
                                <p:cTn id="63" presetID="10"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par>
                          <p:cTn id="66" fill="hold">
                            <p:stCondLst>
                              <p:cond delay="5649"/>
                            </p:stCondLst>
                            <p:childTnLst>
                              <p:par>
                                <p:cTn id="67" presetID="22" presetClass="entr" presetSubtype="4"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down)">
                                      <p:cBhvr>
                                        <p:cTn id="69" dur="500"/>
                                        <p:tgtEl>
                                          <p:spTgt spid="7"/>
                                        </p:tgtEl>
                                      </p:cBhvr>
                                    </p:animEffect>
                                  </p:childTnLst>
                                </p:cTn>
                              </p:par>
                            </p:childTnLst>
                          </p:cTn>
                        </p:par>
                        <p:par>
                          <p:cTn id="70" fill="hold">
                            <p:stCondLst>
                              <p:cond delay="6149"/>
                            </p:stCondLst>
                            <p:childTnLst>
                              <p:par>
                                <p:cTn id="71" presetID="53" presetClass="entr" presetSubtype="16"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childTnLst>
                          </p:cTn>
                        </p:par>
                        <p:par>
                          <p:cTn id="81" fill="hold">
                            <p:stCondLst>
                              <p:cond delay="6649"/>
                            </p:stCondLst>
                            <p:childTnLst>
                              <p:par>
                                <p:cTn id="82" presetID="18" presetClass="entr" presetSubtype="6"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strips(downRight)">
                                      <p:cBhvr>
                                        <p:cTn id="84" dur="500"/>
                                        <p:tgtEl>
                                          <p:spTgt spid="20"/>
                                        </p:tgtEl>
                                      </p:cBhvr>
                                    </p:animEffect>
                                  </p:childTnLst>
                                </p:cTn>
                              </p:par>
                            </p:childTnLst>
                          </p:cTn>
                        </p:par>
                        <p:par>
                          <p:cTn id="85" fill="hold">
                            <p:stCondLst>
                              <p:cond delay="7149"/>
                            </p:stCondLst>
                            <p:childTnLst>
                              <p:par>
                                <p:cTn id="86" presetID="10"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500"/>
                                        <p:tgtEl>
                                          <p:spTgt spid="16"/>
                                        </p:tgtEl>
                                      </p:cBhvr>
                                    </p:animEffect>
                                  </p:childTnLst>
                                </p:cTn>
                              </p:par>
                            </p:childTnLst>
                          </p:cTn>
                        </p:par>
                        <p:par>
                          <p:cTn id="89" fill="hold">
                            <p:stCondLst>
                              <p:cond delay="7649"/>
                            </p:stCondLst>
                            <p:childTnLst>
                              <p:par>
                                <p:cTn id="90" presetID="22" presetClass="entr" presetSubtype="1"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up)">
                                      <p:cBhvr>
                                        <p:cTn id="92" dur="500"/>
                                        <p:tgtEl>
                                          <p:spTgt spid="8"/>
                                        </p:tgtEl>
                                      </p:cBhvr>
                                    </p:animEffect>
                                  </p:childTnLst>
                                </p:cTn>
                              </p:par>
                            </p:childTnLst>
                          </p:cTn>
                        </p:par>
                        <p:par>
                          <p:cTn id="93" fill="hold">
                            <p:stCondLst>
                              <p:cond delay="8149"/>
                            </p:stCondLst>
                            <p:childTnLst>
                              <p:par>
                                <p:cTn id="94" presetID="53" presetClass="entr" presetSubtype="16" fill="hold" grpId="0" nodeType="after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p:cTn id="96" dur="500" fill="hold"/>
                                        <p:tgtEl>
                                          <p:spTgt spid="12"/>
                                        </p:tgtEl>
                                        <p:attrNameLst>
                                          <p:attrName>ppt_w</p:attrName>
                                        </p:attrNameLst>
                                      </p:cBhvr>
                                      <p:tavLst>
                                        <p:tav tm="0">
                                          <p:val>
                                            <p:fltVal val="0"/>
                                          </p:val>
                                        </p:tav>
                                        <p:tav tm="100000">
                                          <p:val>
                                            <p:strVal val="#ppt_w"/>
                                          </p:val>
                                        </p:tav>
                                      </p:tavLst>
                                    </p:anim>
                                    <p:anim calcmode="lin" valueType="num">
                                      <p:cBhvr>
                                        <p:cTn id="97" dur="500" fill="hold"/>
                                        <p:tgtEl>
                                          <p:spTgt spid="12"/>
                                        </p:tgtEl>
                                        <p:attrNameLst>
                                          <p:attrName>ppt_h</p:attrName>
                                        </p:attrNameLst>
                                      </p:cBhvr>
                                      <p:tavLst>
                                        <p:tav tm="0">
                                          <p:val>
                                            <p:fltVal val="0"/>
                                          </p:val>
                                        </p:tav>
                                        <p:tav tm="100000">
                                          <p:val>
                                            <p:strVal val="#ppt_h"/>
                                          </p:val>
                                        </p:tav>
                                      </p:tavLst>
                                    </p:anim>
                                    <p:animEffect transition="in" filter="fade">
                                      <p:cBhvr>
                                        <p:cTn id="98" dur="500"/>
                                        <p:tgtEl>
                                          <p:spTgt spid="12"/>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500" fill="hold"/>
                                        <p:tgtEl>
                                          <p:spTgt spid="27"/>
                                        </p:tgtEl>
                                        <p:attrNameLst>
                                          <p:attrName>ppt_w</p:attrName>
                                        </p:attrNameLst>
                                      </p:cBhvr>
                                      <p:tavLst>
                                        <p:tav tm="0">
                                          <p:val>
                                            <p:fltVal val="0"/>
                                          </p:val>
                                        </p:tav>
                                        <p:tav tm="100000">
                                          <p:val>
                                            <p:strVal val="#ppt_w"/>
                                          </p:val>
                                        </p:tav>
                                      </p:tavLst>
                                    </p:anim>
                                    <p:anim calcmode="lin" valueType="num">
                                      <p:cBhvr>
                                        <p:cTn id="102" dur="500" fill="hold"/>
                                        <p:tgtEl>
                                          <p:spTgt spid="27"/>
                                        </p:tgtEl>
                                        <p:attrNameLst>
                                          <p:attrName>ppt_h</p:attrName>
                                        </p:attrNameLst>
                                      </p:cBhvr>
                                      <p:tavLst>
                                        <p:tav tm="0">
                                          <p:val>
                                            <p:fltVal val="0"/>
                                          </p:val>
                                        </p:tav>
                                        <p:tav tm="100000">
                                          <p:val>
                                            <p:strVal val="#ppt_h"/>
                                          </p:val>
                                        </p:tav>
                                      </p:tavLst>
                                    </p:anim>
                                    <p:animEffect transition="in" filter="fade">
                                      <p:cBhvr>
                                        <p:cTn id="103" dur="500"/>
                                        <p:tgtEl>
                                          <p:spTgt spid="27"/>
                                        </p:tgtEl>
                                      </p:cBhvr>
                                    </p:animEffect>
                                  </p:childTnLst>
                                </p:cTn>
                              </p:par>
                            </p:childTnLst>
                          </p:cTn>
                        </p:par>
                        <p:par>
                          <p:cTn id="104" fill="hold">
                            <p:stCondLst>
                              <p:cond delay="8649"/>
                            </p:stCondLst>
                            <p:childTnLst>
                              <p:par>
                                <p:cTn id="105" presetID="18" presetClass="entr" presetSubtype="6"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strips(downRight)">
                                      <p:cBhvr>
                                        <p:cTn id="107" dur="500"/>
                                        <p:tgtEl>
                                          <p:spTgt spid="22"/>
                                        </p:tgtEl>
                                      </p:cBhvr>
                                    </p:animEffect>
                                  </p:childTnLst>
                                </p:cTn>
                              </p:par>
                            </p:childTnLst>
                          </p:cTn>
                        </p:par>
                        <p:par>
                          <p:cTn id="108" fill="hold">
                            <p:stCondLst>
                              <p:cond delay="9149"/>
                            </p:stCondLst>
                            <p:childTnLst>
                              <p:par>
                                <p:cTn id="109" presetID="1" presetClass="entr" presetSubtype="0"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childTnLst>
                                </p:cTn>
                              </p:par>
                              <p:par>
                                <p:cTn id="111" presetID="27" presetClass="emph" presetSubtype="0" fill="remove" grpId="1" nodeType="withEffect">
                                  <p:stCondLst>
                                    <p:cond delay="0"/>
                                  </p:stCondLst>
                                  <p:childTnLst>
                                    <p:animClr clrSpc="rgb" dir="cw">
                                      <p:cBhvr override="childStyle">
                                        <p:cTn id="112" dur="250" autoRev="1" fill="remove"/>
                                        <p:tgtEl>
                                          <p:spTgt spid="28"/>
                                        </p:tgtEl>
                                        <p:attrNameLst>
                                          <p:attrName>style.color</p:attrName>
                                        </p:attrNameLst>
                                      </p:cBhvr>
                                      <p:to>
                                        <a:schemeClr val="bg1"/>
                                      </p:to>
                                    </p:animClr>
                                    <p:animClr clrSpc="rgb" dir="cw">
                                      <p:cBhvr>
                                        <p:cTn id="113" dur="250" autoRev="1" fill="remove"/>
                                        <p:tgtEl>
                                          <p:spTgt spid="28"/>
                                        </p:tgtEl>
                                        <p:attrNameLst>
                                          <p:attrName>fillcolor</p:attrName>
                                        </p:attrNameLst>
                                      </p:cBhvr>
                                      <p:to>
                                        <a:schemeClr val="bg1"/>
                                      </p:to>
                                    </p:animClr>
                                    <p:set>
                                      <p:cBhvr>
                                        <p:cTn id="114" dur="250" autoRev="1" fill="remove"/>
                                        <p:tgtEl>
                                          <p:spTgt spid="28"/>
                                        </p:tgtEl>
                                        <p:attrNameLst>
                                          <p:attrName>fill.type</p:attrName>
                                        </p:attrNameLst>
                                      </p:cBhvr>
                                      <p:to>
                                        <p:strVal val="solid"/>
                                      </p:to>
                                    </p:set>
                                    <p:set>
                                      <p:cBhvr>
                                        <p:cTn id="115" dur="250" autoRev="1" fill="remove"/>
                                        <p:tgtEl>
                                          <p:spTgt spid="28"/>
                                        </p:tgtEl>
                                        <p:attrNameLst>
                                          <p:attrName>fill.on</p:attrName>
                                        </p:attrNameLst>
                                      </p:cBhvr>
                                      <p:to>
                                        <p:strVal val="true"/>
                                      </p:to>
                                    </p:set>
                                  </p:childTnLst>
                                </p:cTn>
                              </p:par>
                            </p:childTnLst>
                          </p:cTn>
                        </p:par>
                        <p:par>
                          <p:cTn id="116" fill="hold">
                            <p:stCondLst>
                              <p:cond delay="9149"/>
                            </p:stCondLst>
                            <p:childTnLst>
                              <p:par>
                                <p:cTn id="117" presetID="10"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500"/>
                                        <p:tgtEl>
                                          <p:spTgt spid="2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fade">
                                      <p:cBhvr>
                                        <p:cTn id="122" dur="500"/>
                                        <p:tgtEl>
                                          <p:spTgt spid="30"/>
                                        </p:tgtEl>
                                      </p:cBhvr>
                                    </p:animEffect>
                                  </p:childTnLst>
                                </p:cTn>
                              </p:par>
                              <p:par>
                                <p:cTn id="123" presetID="2" presetClass="entr" presetSubtype="4"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 calcmode="lin" valueType="num">
                                      <p:cBhvr additive="base">
                                        <p:cTn id="125" dur="500" fill="hold"/>
                                        <p:tgtEl>
                                          <p:spTgt spid="17"/>
                                        </p:tgtEl>
                                        <p:attrNameLst>
                                          <p:attrName>ppt_x</p:attrName>
                                        </p:attrNameLst>
                                      </p:cBhvr>
                                      <p:tavLst>
                                        <p:tav tm="0">
                                          <p:val>
                                            <p:strVal val="#ppt_x"/>
                                          </p:val>
                                        </p:tav>
                                        <p:tav tm="100000">
                                          <p:val>
                                            <p:strVal val="#ppt_x"/>
                                          </p:val>
                                        </p:tav>
                                      </p:tavLst>
                                    </p:anim>
                                    <p:anim calcmode="lin" valueType="num">
                                      <p:cBhvr additive="base">
                                        <p:cTn id="126" dur="500" fill="hold"/>
                                        <p:tgtEl>
                                          <p:spTgt spid="17"/>
                                        </p:tgtEl>
                                        <p:attrNameLst>
                                          <p:attrName>ppt_y</p:attrName>
                                        </p:attrNameLst>
                                      </p:cBhvr>
                                      <p:tavLst>
                                        <p:tav tm="0">
                                          <p:val>
                                            <p:strVal val="1+#ppt_h/2"/>
                                          </p:val>
                                        </p:tav>
                                        <p:tav tm="100000">
                                          <p:val>
                                            <p:strVal val="#ppt_y"/>
                                          </p:val>
                                        </p:tav>
                                      </p:tavLst>
                                    </p:anim>
                                  </p:childTnLst>
                                </p:cTn>
                              </p:par>
                              <p:par>
                                <p:cTn id="127" presetID="2" presetClass="entr" presetSubtype="4" fill="hold" nodeType="withEffect">
                                  <p:stCondLst>
                                    <p:cond delay="0"/>
                                  </p:stCondLst>
                                  <p:childTnLst>
                                    <p:set>
                                      <p:cBhvr>
                                        <p:cTn id="128" dur="1" fill="hold">
                                          <p:stCondLst>
                                            <p:cond delay="0"/>
                                          </p:stCondLst>
                                        </p:cTn>
                                        <p:tgtEl>
                                          <p:spTgt spid="1073742915"/>
                                        </p:tgtEl>
                                        <p:attrNameLst>
                                          <p:attrName>style.visibility</p:attrName>
                                        </p:attrNameLst>
                                      </p:cBhvr>
                                      <p:to>
                                        <p:strVal val="visible"/>
                                      </p:to>
                                    </p:set>
                                    <p:anim calcmode="lin" valueType="num">
                                      <p:cBhvr additive="base">
                                        <p:cTn id="129" dur="500" fill="hold"/>
                                        <p:tgtEl>
                                          <p:spTgt spid="1073742915"/>
                                        </p:tgtEl>
                                        <p:attrNameLst>
                                          <p:attrName>ppt_x</p:attrName>
                                        </p:attrNameLst>
                                      </p:cBhvr>
                                      <p:tavLst>
                                        <p:tav tm="0">
                                          <p:val>
                                            <p:strVal val="#ppt_x"/>
                                          </p:val>
                                        </p:tav>
                                        <p:tav tm="100000">
                                          <p:val>
                                            <p:strVal val="#ppt_x"/>
                                          </p:val>
                                        </p:tav>
                                      </p:tavLst>
                                    </p:anim>
                                    <p:anim calcmode="lin" valueType="num">
                                      <p:cBhvr additive="base">
                                        <p:cTn id="130" dur="500" fill="hold"/>
                                        <p:tgtEl>
                                          <p:spTgt spid="1073742915"/>
                                        </p:tgtEl>
                                        <p:attrNameLst>
                                          <p:attrName>ppt_y</p:attrName>
                                        </p:attrNameLst>
                                      </p:cBhvr>
                                      <p:tavLst>
                                        <p:tav tm="0">
                                          <p:val>
                                            <p:strVal val="1+#ppt_h/2"/>
                                          </p:val>
                                        </p:tav>
                                        <p:tav tm="100000">
                                          <p:val>
                                            <p:strVal val="#ppt_y"/>
                                          </p:val>
                                        </p:tav>
                                      </p:tavLst>
                                    </p:anim>
                                  </p:childTnLst>
                                </p:cTn>
                              </p:par>
                              <p:par>
                                <p:cTn id="131" presetID="2" presetClass="entr" presetSubtype="4" fill="hold" nodeType="withEffect">
                                  <p:stCondLst>
                                    <p:cond delay="0"/>
                                  </p:stCondLst>
                                  <p:childTnLst>
                                    <p:set>
                                      <p:cBhvr>
                                        <p:cTn id="132" dur="1" fill="hold">
                                          <p:stCondLst>
                                            <p:cond delay="0"/>
                                          </p:stCondLst>
                                        </p:cTn>
                                        <p:tgtEl>
                                          <p:spTgt spid="19"/>
                                        </p:tgtEl>
                                        <p:attrNameLst>
                                          <p:attrName>style.visibility</p:attrName>
                                        </p:attrNameLst>
                                      </p:cBhvr>
                                      <p:to>
                                        <p:strVal val="visible"/>
                                      </p:to>
                                    </p:set>
                                    <p:anim calcmode="lin" valueType="num">
                                      <p:cBhvr additive="base">
                                        <p:cTn id="133" dur="500" fill="hold"/>
                                        <p:tgtEl>
                                          <p:spTgt spid="19"/>
                                        </p:tgtEl>
                                        <p:attrNameLst>
                                          <p:attrName>ppt_x</p:attrName>
                                        </p:attrNameLst>
                                      </p:cBhvr>
                                      <p:tavLst>
                                        <p:tav tm="0">
                                          <p:val>
                                            <p:strVal val="#ppt_x"/>
                                          </p:val>
                                        </p:tav>
                                        <p:tav tm="100000">
                                          <p:val>
                                            <p:strVal val="#ppt_x"/>
                                          </p:val>
                                        </p:tav>
                                      </p:tavLst>
                                    </p:anim>
                                    <p:anim calcmode="lin" valueType="num">
                                      <p:cBhvr additive="base">
                                        <p:cTn id="1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20" grpId="0"/>
      <p:bldP spid="22" grpId="0"/>
      <p:bldP spid="24" grpId="0"/>
      <p:bldP spid="25" grpId="0"/>
      <p:bldP spid="26" grpId="0"/>
      <p:bldP spid="27" grpId="0"/>
      <p:bldP spid="28" grpId="0" bldLvl="0" animBg="1"/>
      <p:bldP spid="28" grpId="1" bldLvl="0" animBg="1"/>
      <p:bldP spid="29" grpId="0" bldLvl="0" animBg="1"/>
      <p:bldP spid="30"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935355" y="705485"/>
            <a:ext cx="8061960" cy="658495"/>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zh-CN" sz="1200" dirty="0">
                <a:solidFill>
                  <a:schemeClr val="tx1">
                    <a:lumMod val="75000"/>
                    <a:lumOff val="25000"/>
                  </a:schemeClr>
                </a:solidFill>
                <a:latin typeface="微软雅黑" panose="020B0503020204020204" pitchFamily="34" charset="-122"/>
                <a:ea typeface="微软雅黑" panose="020B0503020204020204" pitchFamily="34" charset="-122"/>
              </a:rPr>
              <a:t>任务评价标准</a:t>
            </a:r>
            <a:endParaRPr 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1272876"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1272876"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1409720"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1435756"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图框及标题栏</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1336925"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bg1"/>
                </a:solidFill>
                <a:latin typeface="微软雅黑" panose="020B0503020204020204" pitchFamily="34" charset="-122"/>
                <a:ea typeface="微软雅黑" panose="020B0503020204020204" pitchFamily="34" charset="-122"/>
              </a:rPr>
              <a:t>粗细线分明</a:t>
            </a:r>
            <a:endParaRPr lang="zh-CN" altLang="en-US" sz="1000" dirty="0">
              <a:solidFill>
                <a:schemeClr val="bg1"/>
              </a:solidFill>
              <a:latin typeface="微软雅黑" panose="020B0503020204020204" pitchFamily="34" charset="-122"/>
              <a:ea typeface="微软雅黑" panose="020B0503020204020204" pitchFamily="34" charset="-122"/>
            </a:endParaRPr>
          </a:p>
          <a:p>
            <a:pPr marL="0" indent="0" algn="ctr">
              <a:buNone/>
            </a:pPr>
            <a:r>
              <a:rPr lang="zh-CN" altLang="en-US" sz="1000" dirty="0">
                <a:solidFill>
                  <a:schemeClr val="bg1"/>
                </a:solidFill>
                <a:latin typeface="微软雅黑" panose="020B0503020204020204" pitchFamily="34" charset="-122"/>
                <a:ea typeface="微软雅黑" panose="020B0503020204020204" pitchFamily="34" charset="-122"/>
              </a:rPr>
              <a:t>字体规范</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2615807" y="205571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2615807"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752652"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778687"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图层调用准确</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679856"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规定线形</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线宽</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own Arrow 96"/>
          <p:cNvSpPr/>
          <p:nvPr/>
        </p:nvSpPr>
        <p:spPr>
          <a:xfrm>
            <a:off x="3959933"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952313"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4089157"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4115193"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布局合理</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p:nvPr/>
        </p:nvSpPr>
        <p:spPr>
          <a:xfrm>
            <a:off x="4011281"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zh-CN" altLang="en-US" sz="1000" dirty="0">
                <a:solidFill>
                  <a:schemeClr val="bg1"/>
                </a:solidFill>
                <a:latin typeface="微软雅黑" panose="020B0503020204020204" pitchFamily="34" charset="-122"/>
                <a:ea typeface="微软雅黑" panose="020B0503020204020204" pitchFamily="34" charset="-122"/>
              </a:rPr>
              <a:t>符合三视图的布局要求</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8" name="Down Arrow 101"/>
          <p:cNvSpPr/>
          <p:nvPr/>
        </p:nvSpPr>
        <p:spPr>
          <a:xfrm>
            <a:off x="5309289" y="2055084"/>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5301669"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5438514"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5366385" y="2944495"/>
            <a:ext cx="1132205"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装配图表达正确</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p:nvPr/>
        </p:nvSpPr>
        <p:spPr>
          <a:xfrm>
            <a:off x="5360638"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Regular"/>
                <a:sym typeface="+mn-ea"/>
              </a:rPr>
              <a:t>按规定画法和特殊画法绘制图形。</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Lato Regular"/>
              <a:sym typeface="+mn-ea"/>
            </a:endParaRPr>
          </a:p>
        </p:txBody>
      </p:sp>
      <p:sp>
        <p:nvSpPr>
          <p:cNvPr id="23" name="Down Arrow 106"/>
          <p:cNvSpPr/>
          <p:nvPr/>
        </p:nvSpPr>
        <p:spPr>
          <a:xfrm>
            <a:off x="6651026"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651026"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787871"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718300" y="2944495"/>
            <a:ext cx="1062355"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尺寸标注、零件序号注写</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p:nvPr/>
        </p:nvSpPr>
        <p:spPr>
          <a:xfrm>
            <a:off x="6717614" y="33447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cs typeface="Lato Regular"/>
                <a:sym typeface="+mn-ea"/>
              </a:rPr>
              <a:t>标注规范合理。</a:t>
            </a:r>
            <a:endParaRPr lang="zh-CN" altLang="en-US" sz="1000" dirty="0">
              <a:solidFill>
                <a:schemeClr val="bg1"/>
              </a:solidFill>
              <a:latin typeface="微软雅黑" panose="020B0503020204020204" pitchFamily="34" charset="-122"/>
              <a:ea typeface="微软雅黑" panose="020B0503020204020204" pitchFamily="34" charset="-122"/>
              <a:cs typeface="Lato Regular"/>
            </a:endParaRPr>
          </a:p>
          <a:p>
            <a:pPr marL="0" indent="0" algn="just">
              <a:buNone/>
            </a:pP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4" name="Text Placeholder 6"/>
          <p:cNvSpPr txBox="1"/>
          <p:nvPr/>
        </p:nvSpPr>
        <p:spPr>
          <a:xfrm>
            <a:off x="541020" y="1471930"/>
            <a:ext cx="8061960" cy="34417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lnSpc>
                <a:spcPct val="120000"/>
              </a:lnSpc>
              <a:buNone/>
            </a:pPr>
            <a:r>
              <a:rPr sz="1800" dirty="0">
                <a:solidFill>
                  <a:schemeClr val="tx1">
                    <a:lumMod val="75000"/>
                    <a:lumOff val="25000"/>
                  </a:schemeClr>
                </a:solidFill>
                <a:latin typeface="微软雅黑" panose="020B0503020204020204" pitchFamily="34" charset="-122"/>
                <a:ea typeface="微软雅黑" panose="020B0503020204020204" pitchFamily="34" charset="-122"/>
              </a:rPr>
              <a:t>线上教学平台</a:t>
            </a:r>
            <a:r>
              <a:rPr lang="zh-CN" sz="1800" dirty="0">
                <a:solidFill>
                  <a:schemeClr val="tx1">
                    <a:lumMod val="75000"/>
                    <a:lumOff val="25000"/>
                  </a:schemeClr>
                </a:solidFill>
                <a:latin typeface="微软雅黑" panose="020B0503020204020204" pitchFamily="34" charset="-122"/>
                <a:ea typeface="微软雅黑" panose="020B0503020204020204" pitchFamily="34" charset="-122"/>
              </a:rPr>
              <a:t>评价体系</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649"/>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2149"/>
                            </p:stCondLst>
                            <p:childTnLst>
                              <p:par>
                                <p:cTn id="47" presetID="53" presetClass="entr" presetSubtype="16"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Effect transition="in" filter="fade">
                                      <p:cBhvr>
                                        <p:cTn id="61" dur="500"/>
                                        <p:tgtEl>
                                          <p:spTgt spid="10"/>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2649"/>
                            </p:stCondLst>
                            <p:childTnLst>
                              <p:par>
                                <p:cTn id="73" presetID="53" presetClass="entr" presetSubtype="16"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Effect transition="in" filter="fade">
                                      <p:cBhvr>
                                        <p:cTn id="87" dur="500"/>
                                        <p:tgtEl>
                                          <p:spTgt spid="1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p:cTn id="90" dur="500" fill="hold"/>
                                        <p:tgtEl>
                                          <p:spTgt spid="16"/>
                                        </p:tgtEl>
                                        <p:attrNameLst>
                                          <p:attrName>ppt_w</p:attrName>
                                        </p:attrNameLst>
                                      </p:cBhvr>
                                      <p:tavLst>
                                        <p:tav tm="0">
                                          <p:val>
                                            <p:fltVal val="0"/>
                                          </p:val>
                                        </p:tav>
                                        <p:tav tm="100000">
                                          <p:val>
                                            <p:strVal val="#ppt_w"/>
                                          </p:val>
                                        </p:tav>
                                      </p:tavLst>
                                    </p:anim>
                                    <p:anim calcmode="lin" valueType="num">
                                      <p:cBhvr>
                                        <p:cTn id="91" dur="500" fill="hold"/>
                                        <p:tgtEl>
                                          <p:spTgt spid="16"/>
                                        </p:tgtEl>
                                        <p:attrNameLst>
                                          <p:attrName>ppt_h</p:attrName>
                                        </p:attrNameLst>
                                      </p:cBhvr>
                                      <p:tavLst>
                                        <p:tav tm="0">
                                          <p:val>
                                            <p:fltVal val="0"/>
                                          </p:val>
                                        </p:tav>
                                        <p:tav tm="100000">
                                          <p:val>
                                            <p:strVal val="#ppt_h"/>
                                          </p:val>
                                        </p:tav>
                                      </p:tavLst>
                                    </p:anim>
                                    <p:animEffect transition="in" filter="fade">
                                      <p:cBhvr>
                                        <p:cTn id="92" dur="500"/>
                                        <p:tgtEl>
                                          <p:spTgt spid="16"/>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p:cTn id="95" dur="500" fill="hold"/>
                                        <p:tgtEl>
                                          <p:spTgt spid="17"/>
                                        </p:tgtEl>
                                        <p:attrNameLst>
                                          <p:attrName>ppt_w</p:attrName>
                                        </p:attrNameLst>
                                      </p:cBhvr>
                                      <p:tavLst>
                                        <p:tav tm="0">
                                          <p:val>
                                            <p:fltVal val="0"/>
                                          </p:val>
                                        </p:tav>
                                        <p:tav tm="100000">
                                          <p:val>
                                            <p:strVal val="#ppt_w"/>
                                          </p:val>
                                        </p:tav>
                                      </p:tavLst>
                                    </p:anim>
                                    <p:anim calcmode="lin" valueType="num">
                                      <p:cBhvr>
                                        <p:cTn id="96" dur="500" fill="hold"/>
                                        <p:tgtEl>
                                          <p:spTgt spid="17"/>
                                        </p:tgtEl>
                                        <p:attrNameLst>
                                          <p:attrName>ppt_h</p:attrName>
                                        </p:attrNameLst>
                                      </p:cBhvr>
                                      <p:tavLst>
                                        <p:tav tm="0">
                                          <p:val>
                                            <p:fltVal val="0"/>
                                          </p:val>
                                        </p:tav>
                                        <p:tav tm="100000">
                                          <p:val>
                                            <p:strVal val="#ppt_h"/>
                                          </p:val>
                                        </p:tav>
                                      </p:tavLst>
                                    </p:anim>
                                    <p:animEffect transition="in" filter="fade">
                                      <p:cBhvr>
                                        <p:cTn id="97" dur="500"/>
                                        <p:tgtEl>
                                          <p:spTgt spid="17"/>
                                        </p:tgtEl>
                                      </p:cBhvr>
                                    </p:animEffect>
                                  </p:childTnLst>
                                </p:cTn>
                              </p:par>
                            </p:childTnLst>
                          </p:cTn>
                        </p:par>
                        <p:par>
                          <p:cTn id="98" fill="hold">
                            <p:stCondLst>
                              <p:cond delay="3149"/>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p:cTn id="106" dur="500" fill="hold"/>
                                        <p:tgtEl>
                                          <p:spTgt spid="19"/>
                                        </p:tgtEl>
                                        <p:attrNameLst>
                                          <p:attrName>ppt_w</p:attrName>
                                        </p:attrNameLst>
                                      </p:cBhvr>
                                      <p:tavLst>
                                        <p:tav tm="0">
                                          <p:val>
                                            <p:fltVal val="0"/>
                                          </p:val>
                                        </p:tav>
                                        <p:tav tm="100000">
                                          <p:val>
                                            <p:strVal val="#ppt_w"/>
                                          </p:val>
                                        </p:tav>
                                      </p:tavLst>
                                    </p:anim>
                                    <p:anim calcmode="lin" valueType="num">
                                      <p:cBhvr>
                                        <p:cTn id="107" dur="500" fill="hold"/>
                                        <p:tgtEl>
                                          <p:spTgt spid="19"/>
                                        </p:tgtEl>
                                        <p:attrNameLst>
                                          <p:attrName>ppt_h</p:attrName>
                                        </p:attrNameLst>
                                      </p:cBhvr>
                                      <p:tavLst>
                                        <p:tav tm="0">
                                          <p:val>
                                            <p:fltVal val="0"/>
                                          </p:val>
                                        </p:tav>
                                        <p:tav tm="100000">
                                          <p:val>
                                            <p:strVal val="#ppt_h"/>
                                          </p:val>
                                        </p:tav>
                                      </p:tavLst>
                                    </p:anim>
                                    <p:animEffect transition="in" filter="fade">
                                      <p:cBhvr>
                                        <p:cTn id="108" dur="500"/>
                                        <p:tgtEl>
                                          <p:spTgt spid="19"/>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00" fill="hold"/>
                                        <p:tgtEl>
                                          <p:spTgt spid="20"/>
                                        </p:tgtEl>
                                        <p:attrNameLst>
                                          <p:attrName>ppt_w</p:attrName>
                                        </p:attrNameLst>
                                      </p:cBhvr>
                                      <p:tavLst>
                                        <p:tav tm="0">
                                          <p:val>
                                            <p:fltVal val="0"/>
                                          </p:val>
                                        </p:tav>
                                        <p:tav tm="100000">
                                          <p:val>
                                            <p:strVal val="#ppt_w"/>
                                          </p:val>
                                        </p:tav>
                                      </p:tavLst>
                                    </p:anim>
                                    <p:anim calcmode="lin" valueType="num">
                                      <p:cBhvr>
                                        <p:cTn id="112" dur="500" fill="hold"/>
                                        <p:tgtEl>
                                          <p:spTgt spid="20"/>
                                        </p:tgtEl>
                                        <p:attrNameLst>
                                          <p:attrName>ppt_h</p:attrName>
                                        </p:attrNameLst>
                                      </p:cBhvr>
                                      <p:tavLst>
                                        <p:tav tm="0">
                                          <p:val>
                                            <p:fltVal val="0"/>
                                          </p:val>
                                        </p:tav>
                                        <p:tav tm="100000">
                                          <p:val>
                                            <p:strVal val="#ppt_h"/>
                                          </p:val>
                                        </p:tav>
                                      </p:tavLst>
                                    </p:anim>
                                    <p:animEffect transition="in" filter="fade">
                                      <p:cBhvr>
                                        <p:cTn id="113" dur="500"/>
                                        <p:tgtEl>
                                          <p:spTgt spid="20"/>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1"/>
                                        </p:tgtEl>
                                        <p:attrNameLst>
                                          <p:attrName>style.visibility</p:attrName>
                                        </p:attrNameLst>
                                      </p:cBhvr>
                                      <p:to>
                                        <p:strVal val="visible"/>
                                      </p:to>
                                    </p:set>
                                    <p:anim calcmode="lin" valueType="num">
                                      <p:cBhvr>
                                        <p:cTn id="116" dur="500" fill="hold"/>
                                        <p:tgtEl>
                                          <p:spTgt spid="21"/>
                                        </p:tgtEl>
                                        <p:attrNameLst>
                                          <p:attrName>ppt_w</p:attrName>
                                        </p:attrNameLst>
                                      </p:cBhvr>
                                      <p:tavLst>
                                        <p:tav tm="0">
                                          <p:val>
                                            <p:fltVal val="0"/>
                                          </p:val>
                                        </p:tav>
                                        <p:tav tm="100000">
                                          <p:val>
                                            <p:strVal val="#ppt_w"/>
                                          </p:val>
                                        </p:tav>
                                      </p:tavLst>
                                    </p:anim>
                                    <p:anim calcmode="lin" valueType="num">
                                      <p:cBhvr>
                                        <p:cTn id="117" dur="500" fill="hold"/>
                                        <p:tgtEl>
                                          <p:spTgt spid="21"/>
                                        </p:tgtEl>
                                        <p:attrNameLst>
                                          <p:attrName>ppt_h</p:attrName>
                                        </p:attrNameLst>
                                      </p:cBhvr>
                                      <p:tavLst>
                                        <p:tav tm="0">
                                          <p:val>
                                            <p:fltVal val="0"/>
                                          </p:val>
                                        </p:tav>
                                        <p:tav tm="100000">
                                          <p:val>
                                            <p:strVal val="#ppt_h"/>
                                          </p:val>
                                        </p:tav>
                                      </p:tavLst>
                                    </p:anim>
                                    <p:animEffect transition="in" filter="fade">
                                      <p:cBhvr>
                                        <p:cTn id="118" dur="500"/>
                                        <p:tgtEl>
                                          <p:spTgt spid="21"/>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500" fill="hold"/>
                                        <p:tgtEl>
                                          <p:spTgt spid="22"/>
                                        </p:tgtEl>
                                        <p:attrNameLst>
                                          <p:attrName>ppt_w</p:attrName>
                                        </p:attrNameLst>
                                      </p:cBhvr>
                                      <p:tavLst>
                                        <p:tav tm="0">
                                          <p:val>
                                            <p:fltVal val="0"/>
                                          </p:val>
                                        </p:tav>
                                        <p:tav tm="100000">
                                          <p:val>
                                            <p:strVal val="#ppt_w"/>
                                          </p:val>
                                        </p:tav>
                                      </p:tavLst>
                                    </p:anim>
                                    <p:anim calcmode="lin" valueType="num">
                                      <p:cBhvr>
                                        <p:cTn id="122" dur="500" fill="hold"/>
                                        <p:tgtEl>
                                          <p:spTgt spid="22"/>
                                        </p:tgtEl>
                                        <p:attrNameLst>
                                          <p:attrName>ppt_h</p:attrName>
                                        </p:attrNameLst>
                                      </p:cBhvr>
                                      <p:tavLst>
                                        <p:tav tm="0">
                                          <p:val>
                                            <p:fltVal val="0"/>
                                          </p:val>
                                        </p:tav>
                                        <p:tav tm="100000">
                                          <p:val>
                                            <p:strVal val="#ppt_h"/>
                                          </p:val>
                                        </p:tav>
                                      </p:tavLst>
                                    </p:anim>
                                    <p:animEffect transition="in" filter="fade">
                                      <p:cBhvr>
                                        <p:cTn id="123" dur="500"/>
                                        <p:tgtEl>
                                          <p:spTgt spid="22"/>
                                        </p:tgtEl>
                                      </p:cBhvr>
                                    </p:animEffect>
                                  </p:childTnLst>
                                </p:cTn>
                              </p:par>
                            </p:childTnLst>
                          </p:cTn>
                        </p:par>
                        <p:par>
                          <p:cTn id="124" fill="hold">
                            <p:stCondLst>
                              <p:cond delay="3649"/>
                            </p:stCondLst>
                            <p:childTnLst>
                              <p:par>
                                <p:cTn id="125" presetID="53" presetClass="entr" presetSubtype="16"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500" fill="hold"/>
                                        <p:tgtEl>
                                          <p:spTgt spid="23"/>
                                        </p:tgtEl>
                                        <p:attrNameLst>
                                          <p:attrName>ppt_w</p:attrName>
                                        </p:attrNameLst>
                                      </p:cBhvr>
                                      <p:tavLst>
                                        <p:tav tm="0">
                                          <p:val>
                                            <p:fltVal val="0"/>
                                          </p:val>
                                        </p:tav>
                                        <p:tav tm="100000">
                                          <p:val>
                                            <p:strVal val="#ppt_w"/>
                                          </p:val>
                                        </p:tav>
                                      </p:tavLst>
                                    </p:anim>
                                    <p:anim calcmode="lin" valueType="num">
                                      <p:cBhvr>
                                        <p:cTn id="128" dur="500" fill="hold"/>
                                        <p:tgtEl>
                                          <p:spTgt spid="23"/>
                                        </p:tgtEl>
                                        <p:attrNameLst>
                                          <p:attrName>ppt_h</p:attrName>
                                        </p:attrNameLst>
                                      </p:cBhvr>
                                      <p:tavLst>
                                        <p:tav tm="0">
                                          <p:val>
                                            <p:fltVal val="0"/>
                                          </p:val>
                                        </p:tav>
                                        <p:tav tm="100000">
                                          <p:val>
                                            <p:strVal val="#ppt_h"/>
                                          </p:val>
                                        </p:tav>
                                      </p:tavLst>
                                    </p:anim>
                                    <p:animEffect transition="in" filter="fade">
                                      <p:cBhvr>
                                        <p:cTn id="129" dur="500"/>
                                        <p:tgtEl>
                                          <p:spTgt spid="23"/>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4"/>
                                        </p:tgtEl>
                                        <p:attrNameLst>
                                          <p:attrName>style.visibility</p:attrName>
                                        </p:attrNameLst>
                                      </p:cBhvr>
                                      <p:to>
                                        <p:strVal val="visible"/>
                                      </p:to>
                                    </p:set>
                                    <p:anim calcmode="lin" valueType="num">
                                      <p:cBhvr>
                                        <p:cTn id="132" dur="500" fill="hold"/>
                                        <p:tgtEl>
                                          <p:spTgt spid="24"/>
                                        </p:tgtEl>
                                        <p:attrNameLst>
                                          <p:attrName>ppt_w</p:attrName>
                                        </p:attrNameLst>
                                      </p:cBhvr>
                                      <p:tavLst>
                                        <p:tav tm="0">
                                          <p:val>
                                            <p:fltVal val="0"/>
                                          </p:val>
                                        </p:tav>
                                        <p:tav tm="100000">
                                          <p:val>
                                            <p:strVal val="#ppt_w"/>
                                          </p:val>
                                        </p:tav>
                                      </p:tavLst>
                                    </p:anim>
                                    <p:anim calcmode="lin" valueType="num">
                                      <p:cBhvr>
                                        <p:cTn id="133" dur="500" fill="hold"/>
                                        <p:tgtEl>
                                          <p:spTgt spid="24"/>
                                        </p:tgtEl>
                                        <p:attrNameLst>
                                          <p:attrName>ppt_h</p:attrName>
                                        </p:attrNameLst>
                                      </p:cBhvr>
                                      <p:tavLst>
                                        <p:tav tm="0">
                                          <p:val>
                                            <p:fltVal val="0"/>
                                          </p:val>
                                        </p:tav>
                                        <p:tav tm="100000">
                                          <p:val>
                                            <p:strVal val="#ppt_h"/>
                                          </p:val>
                                        </p:tav>
                                      </p:tavLst>
                                    </p:anim>
                                    <p:animEffect transition="in" filter="fade">
                                      <p:cBhvr>
                                        <p:cTn id="134" dur="500"/>
                                        <p:tgtEl>
                                          <p:spTgt spid="24"/>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 calcmode="lin" valueType="num">
                                      <p:cBhvr>
                                        <p:cTn id="142" dur="500" fill="hold"/>
                                        <p:tgtEl>
                                          <p:spTgt spid="26"/>
                                        </p:tgtEl>
                                        <p:attrNameLst>
                                          <p:attrName>ppt_w</p:attrName>
                                        </p:attrNameLst>
                                      </p:cBhvr>
                                      <p:tavLst>
                                        <p:tav tm="0">
                                          <p:val>
                                            <p:fltVal val="0"/>
                                          </p:val>
                                        </p:tav>
                                        <p:tav tm="100000">
                                          <p:val>
                                            <p:strVal val="#ppt_w"/>
                                          </p:val>
                                        </p:tav>
                                      </p:tavLst>
                                    </p:anim>
                                    <p:anim calcmode="lin" valueType="num">
                                      <p:cBhvr>
                                        <p:cTn id="143" dur="500" fill="hold"/>
                                        <p:tgtEl>
                                          <p:spTgt spid="26"/>
                                        </p:tgtEl>
                                        <p:attrNameLst>
                                          <p:attrName>ppt_h</p:attrName>
                                        </p:attrNameLst>
                                      </p:cBhvr>
                                      <p:tavLst>
                                        <p:tav tm="0">
                                          <p:val>
                                            <p:fltVal val="0"/>
                                          </p:val>
                                        </p:tav>
                                        <p:tav tm="100000">
                                          <p:val>
                                            <p:strVal val="#ppt_h"/>
                                          </p:val>
                                        </p:tav>
                                      </p:tavLst>
                                    </p:anim>
                                    <p:animEffect transition="in" filter="fade">
                                      <p:cBhvr>
                                        <p:cTn id="144" dur="500"/>
                                        <p:tgtEl>
                                          <p:spTgt spid="26"/>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27"/>
                                        </p:tgtEl>
                                        <p:attrNameLst>
                                          <p:attrName>style.visibility</p:attrName>
                                        </p:attrNameLst>
                                      </p:cBhvr>
                                      <p:to>
                                        <p:strVal val="visible"/>
                                      </p:to>
                                    </p:set>
                                    <p:anim calcmode="lin" valueType="num">
                                      <p:cBhvr>
                                        <p:cTn id="147" dur="500" fill="hold"/>
                                        <p:tgtEl>
                                          <p:spTgt spid="27"/>
                                        </p:tgtEl>
                                        <p:attrNameLst>
                                          <p:attrName>ppt_w</p:attrName>
                                        </p:attrNameLst>
                                      </p:cBhvr>
                                      <p:tavLst>
                                        <p:tav tm="0">
                                          <p:val>
                                            <p:fltVal val="0"/>
                                          </p:val>
                                        </p:tav>
                                        <p:tav tm="100000">
                                          <p:val>
                                            <p:strVal val="#ppt_w"/>
                                          </p:val>
                                        </p:tav>
                                      </p:tavLst>
                                    </p:anim>
                                    <p:anim calcmode="lin" valueType="num">
                                      <p:cBhvr>
                                        <p:cTn id="148" dur="500" fill="hold"/>
                                        <p:tgtEl>
                                          <p:spTgt spid="27"/>
                                        </p:tgtEl>
                                        <p:attrNameLst>
                                          <p:attrName>ppt_h</p:attrName>
                                        </p:attrNameLst>
                                      </p:cBhvr>
                                      <p:tavLst>
                                        <p:tav tm="0">
                                          <p:val>
                                            <p:fltVal val="0"/>
                                          </p:val>
                                        </p:tav>
                                        <p:tav tm="100000">
                                          <p:val>
                                            <p:strVal val="#ppt_h"/>
                                          </p:val>
                                        </p:tav>
                                      </p:tavLst>
                                    </p:anim>
                                    <p:animEffect transition="in" filter="fade">
                                      <p:cBhvr>
                                        <p:cTn id="1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p:bldP spid="6" grpId="0"/>
      <p:bldP spid="7" grpId="0"/>
      <p:bldP spid="8" grpId="0" bldLvl="0" animBg="1"/>
      <p:bldP spid="9" grpId="0" bldLvl="0" animBg="1"/>
      <p:bldP spid="10" grpId="0"/>
      <p:bldP spid="11" grpId="0"/>
      <p:bldP spid="12" grpId="0"/>
      <p:bldP spid="13" grpId="0" bldLvl="0" animBg="1"/>
      <p:bldP spid="14" grpId="0" bldLvl="0" animBg="1"/>
      <p:bldP spid="15" grpId="0"/>
      <p:bldP spid="16" grpId="0"/>
      <p:bldP spid="17" grpId="0"/>
      <p:bldP spid="18" grpId="0" bldLvl="0" animBg="1"/>
      <p:bldP spid="19" grpId="0" bldLvl="0" animBg="1"/>
      <p:bldP spid="20" grpId="0"/>
      <p:bldP spid="21" grpId="0"/>
      <p:bldP spid="22" grpId="0"/>
      <p:bldP spid="23" grpId="0" bldLvl="0" animBg="1"/>
      <p:bldP spid="24" grpId="0" bldLvl="0" animBg="1"/>
      <p:bldP spid="25" grpId="0"/>
      <p:bldP spid="26" grpId="0"/>
      <p:bldP spid="27"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一、画装配图的方法</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知识链接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072515" y="815975"/>
            <a:ext cx="7136130" cy="1938020"/>
          </a:xfrm>
          <a:prstGeom prst="rect">
            <a:avLst/>
          </a:prstGeom>
          <a:noFill/>
          <a:ln w="9525">
            <a:noFill/>
          </a:ln>
        </p:spPr>
        <p:txBody>
          <a:bodyPr wrap="square">
            <a:spAutoFit/>
          </a:bodyPr>
          <a:p>
            <a:pPr indent="266700">
              <a:lnSpc>
                <a:spcPct val="150000"/>
              </a:lnSpc>
            </a:pPr>
            <a:r>
              <a:rPr lang="en-US" sz="1600" b="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b="0">
                <a:latin typeface="微软雅黑" panose="020B0503020204020204" pitchFamily="34" charset="-122"/>
                <a:ea typeface="微软雅黑" panose="020B0503020204020204" pitchFamily="34" charset="-122"/>
                <a:cs typeface="微软雅黑" panose="020B0503020204020204" pitchFamily="34" charset="-122"/>
              </a:rPr>
              <a:t>、</a:t>
            </a:r>
            <a:r>
              <a:rPr sz="1600" b="0">
                <a:latin typeface="微软雅黑" panose="020B0503020204020204" pitchFamily="34" charset="-122"/>
                <a:ea typeface="微软雅黑" panose="020B0503020204020204" pitchFamily="34" charset="-122"/>
                <a:cs typeface="微软雅黑" panose="020B0503020204020204" pitchFamily="34" charset="-122"/>
              </a:rPr>
              <a:t>从各装配线的核心零件开始，“由内向外”，按装配关系逐层扩展画出各个零件，最后画壳体、箱体、包容零件。</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lang="en-US" sz="1600" b="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0">
                <a:latin typeface="微软雅黑" panose="020B0503020204020204" pitchFamily="34" charset="-122"/>
                <a:ea typeface="微软雅黑" panose="020B0503020204020204" pitchFamily="34" charset="-122"/>
                <a:cs typeface="微软雅黑" panose="020B0503020204020204" pitchFamily="34" charset="-122"/>
              </a:rPr>
              <a:t>、</a:t>
            </a:r>
            <a:r>
              <a:rPr sz="1600" b="0">
                <a:latin typeface="微软雅黑" panose="020B0503020204020204" pitchFamily="34" charset="-122"/>
                <a:ea typeface="微软雅黑" panose="020B0503020204020204" pitchFamily="34" charset="-122"/>
                <a:cs typeface="微软雅黑" panose="020B0503020204020204" pitchFamily="34" charset="-122"/>
              </a:rPr>
              <a:t>先将起支撑和包容作用的体量较大、结构较复杂的箱体、壳体或支架等零件画出，然后再按装配线和装配关系逐步画出其他零件。这种画法常称为“由外向里”。</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6.xml><?xml version="1.0" encoding="utf-8"?>
<p:tagLst xmlns:p="http://schemas.openxmlformats.org/presentationml/2006/main">
  <p:tag name="KSO_WM_UNIT_TABLE_BEAUTIFY" val="smartTable{363f9612-4de1-497c-8427-f44c5c83e492}"/>
</p:tagLst>
</file>

<file path=ppt/tags/tag2.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REFSHAPE" val="486026084"/>
  <p:tag name="KSO_WM_UNIT_PLACING_PICTURE_USER_VIEWPORT" val="{&quot;height&quot;:3866,&quot;width&quot;:7996}"/>
</p:tagLst>
</file>

<file path=ppt/tags/tag7.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5454</Words>
  <Application>WPS 演示</Application>
  <PresentationFormat>全屏显示(16:9)</PresentationFormat>
  <Paragraphs>592</Paragraphs>
  <Slides>34</Slides>
  <Notes>25</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34</vt:i4>
      </vt:variant>
    </vt:vector>
  </HeadingPairs>
  <TitlesOfParts>
    <vt:vector size="58" baseType="lpstr">
      <vt:lpstr>Arial</vt:lpstr>
      <vt:lpstr>宋体</vt:lpstr>
      <vt:lpstr>Wingdings</vt:lpstr>
      <vt:lpstr>微软雅黑</vt:lpstr>
      <vt:lpstr>微软雅黑 Light</vt:lpstr>
      <vt:lpstr>Lato Regular</vt:lpstr>
      <vt:lpstr>Lato Hairline</vt:lpstr>
      <vt:lpstr>Lato Light</vt:lpstr>
      <vt:lpstr>Impact</vt:lpstr>
      <vt:lpstr>Calibri</vt:lpstr>
      <vt:lpstr>Roboto Light</vt:lpstr>
      <vt:lpstr>U.S. 101</vt:lpstr>
      <vt:lpstr>Roboto</vt:lpstr>
      <vt:lpstr>Open Sans Light</vt:lpstr>
      <vt:lpstr>Aller Light</vt:lpstr>
      <vt:lpstr>Open Sans</vt:lpstr>
      <vt:lpstr>Open Sans</vt:lpstr>
      <vt:lpstr>Arial</vt:lpstr>
      <vt:lpstr>Segoe Print</vt:lpstr>
      <vt:lpstr>Arial Unicode MS</vt:lpstr>
      <vt:lpstr>Times New Roman</vt:lpstr>
      <vt:lpstr>Verdana</vt:lpstr>
      <vt:lpstr>Yu Gothic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category>锐旗设计；https://9ppt.taobao.com</cp:category>
  <cp:lastModifiedBy>excape</cp:lastModifiedBy>
  <cp:revision>105</cp:revision>
  <dcterms:created xsi:type="dcterms:W3CDTF">2015-12-11T17:46:00Z</dcterms:created>
  <dcterms:modified xsi:type="dcterms:W3CDTF">2020-03-13T11:20:06Z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