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1"/>
  </p:notesMasterIdLst>
  <p:handoutMasterIdLst>
    <p:handoutMasterId r:id="rId92"/>
  </p:handoutMasterIdLst>
  <p:sldIdLst>
    <p:sldId id="317" r:id="rId2"/>
    <p:sldId id="264" r:id="rId3"/>
    <p:sldId id="309" r:id="rId4"/>
    <p:sldId id="287" r:id="rId5"/>
    <p:sldId id="299" r:id="rId6"/>
    <p:sldId id="278" r:id="rId7"/>
    <p:sldId id="343"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 id="423" r:id="rId35"/>
    <p:sldId id="424" r:id="rId36"/>
    <p:sldId id="425" r:id="rId37"/>
    <p:sldId id="426" r:id="rId38"/>
    <p:sldId id="427" r:id="rId39"/>
    <p:sldId id="428" r:id="rId40"/>
    <p:sldId id="429" r:id="rId41"/>
    <p:sldId id="430" r:id="rId42"/>
    <p:sldId id="432" r:id="rId43"/>
    <p:sldId id="433" r:id="rId44"/>
    <p:sldId id="434" r:id="rId45"/>
    <p:sldId id="431" r:id="rId46"/>
    <p:sldId id="435" r:id="rId47"/>
    <p:sldId id="436" r:id="rId48"/>
    <p:sldId id="346" r:id="rId49"/>
    <p:sldId id="352" r:id="rId50"/>
    <p:sldId id="356" r:id="rId51"/>
    <p:sldId id="354" r:id="rId52"/>
    <p:sldId id="355" r:id="rId53"/>
    <p:sldId id="365" r:id="rId54"/>
    <p:sldId id="357" r:id="rId55"/>
    <p:sldId id="358" r:id="rId56"/>
    <p:sldId id="359" r:id="rId57"/>
    <p:sldId id="360" r:id="rId58"/>
    <p:sldId id="361" r:id="rId59"/>
    <p:sldId id="362" r:id="rId60"/>
    <p:sldId id="363" r:id="rId61"/>
    <p:sldId id="366" r:id="rId62"/>
    <p:sldId id="367" r:id="rId63"/>
    <p:sldId id="368" r:id="rId64"/>
    <p:sldId id="369" r:id="rId65"/>
    <p:sldId id="370" r:id="rId66"/>
    <p:sldId id="371" r:id="rId67"/>
    <p:sldId id="372" r:id="rId68"/>
    <p:sldId id="373" r:id="rId69"/>
    <p:sldId id="374" r:id="rId70"/>
    <p:sldId id="375" r:id="rId71"/>
    <p:sldId id="376" r:id="rId72"/>
    <p:sldId id="378" r:id="rId73"/>
    <p:sldId id="381" r:id="rId74"/>
    <p:sldId id="382" r:id="rId75"/>
    <p:sldId id="383" r:id="rId76"/>
    <p:sldId id="384" r:id="rId77"/>
    <p:sldId id="353" r:id="rId78"/>
    <p:sldId id="385" r:id="rId79"/>
    <p:sldId id="386" r:id="rId80"/>
    <p:sldId id="387" r:id="rId81"/>
    <p:sldId id="388" r:id="rId82"/>
    <p:sldId id="389" r:id="rId83"/>
    <p:sldId id="390" r:id="rId84"/>
    <p:sldId id="391" r:id="rId85"/>
    <p:sldId id="392" r:id="rId86"/>
    <p:sldId id="393" r:id="rId87"/>
    <p:sldId id="394" r:id="rId88"/>
    <p:sldId id="395" r:id="rId89"/>
    <p:sldId id="379" r:id="rId9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8">
          <p15:clr>
            <a:srgbClr val="A4A3A4"/>
          </p15:clr>
        </p15:guide>
        <p15:guide id="2" pos="2880">
          <p15:clr>
            <a:srgbClr val="A4A3A4"/>
          </p15:clr>
        </p15:guide>
      </p15:sldGuideLst>
    </p:ext>
    <p:ext uri="{2D200454-40CA-4A62-9FC3-DE9A4176ACB9}">
      <p15:notesGuideLst xmlns:p15="http://schemas.microsoft.com/office/powerpoint/2012/main">
        <p15:guide id="1" orient="horz" pos="2876">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94849" autoAdjust="0"/>
  </p:normalViewPr>
  <p:slideViewPr>
    <p:cSldViewPr>
      <p:cViewPr varScale="1">
        <p:scale>
          <a:sx n="108" d="100"/>
          <a:sy n="108" d="100"/>
        </p:scale>
        <p:origin x="902" y="77"/>
      </p:cViewPr>
      <p:guideLst>
        <p:guide orient="horz" pos="161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876"/>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2020/4/25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2020/4/25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251360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675161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1542979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1150895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620894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7505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347815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642605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1911646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2733200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3486832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1190416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1854714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3647234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2682314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3223669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1605886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38434723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4012870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758293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36345937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38839027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4028781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24238163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3656693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2593146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29796338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5079570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extLst>
      <p:ext uri="{BB962C8B-B14F-4D97-AF65-F5344CB8AC3E}">
        <p14:creationId xmlns:p14="http://schemas.microsoft.com/office/powerpoint/2010/main" val="5875292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39</a:t>
            </a:fld>
            <a:endParaRPr lang="zh-CN" altLang="en-US"/>
          </a:p>
        </p:txBody>
      </p:sp>
    </p:spTree>
    <p:extLst>
      <p:ext uri="{BB962C8B-B14F-4D97-AF65-F5344CB8AC3E}">
        <p14:creationId xmlns:p14="http://schemas.microsoft.com/office/powerpoint/2010/main" val="3110409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40</a:t>
            </a:fld>
            <a:endParaRPr lang="zh-CN" altLang="en-US"/>
          </a:p>
        </p:txBody>
      </p:sp>
    </p:spTree>
    <p:extLst>
      <p:ext uri="{BB962C8B-B14F-4D97-AF65-F5344CB8AC3E}">
        <p14:creationId xmlns:p14="http://schemas.microsoft.com/office/powerpoint/2010/main" val="5475666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41</a:t>
            </a:fld>
            <a:endParaRPr lang="zh-CN" altLang="en-US"/>
          </a:p>
        </p:txBody>
      </p:sp>
    </p:spTree>
    <p:extLst>
      <p:ext uri="{BB962C8B-B14F-4D97-AF65-F5344CB8AC3E}">
        <p14:creationId xmlns:p14="http://schemas.microsoft.com/office/powerpoint/2010/main" val="24101024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42</a:t>
            </a:fld>
            <a:endParaRPr lang="zh-CN" altLang="en-US"/>
          </a:p>
        </p:txBody>
      </p:sp>
    </p:spTree>
    <p:extLst>
      <p:ext uri="{BB962C8B-B14F-4D97-AF65-F5344CB8AC3E}">
        <p14:creationId xmlns:p14="http://schemas.microsoft.com/office/powerpoint/2010/main" val="19441600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43</a:t>
            </a:fld>
            <a:endParaRPr lang="zh-CN" altLang="en-US"/>
          </a:p>
        </p:txBody>
      </p:sp>
    </p:spTree>
    <p:extLst>
      <p:ext uri="{BB962C8B-B14F-4D97-AF65-F5344CB8AC3E}">
        <p14:creationId xmlns:p14="http://schemas.microsoft.com/office/powerpoint/2010/main" val="30225719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44</a:t>
            </a:fld>
            <a:endParaRPr lang="zh-CN" altLang="en-US"/>
          </a:p>
        </p:txBody>
      </p:sp>
    </p:spTree>
    <p:extLst>
      <p:ext uri="{BB962C8B-B14F-4D97-AF65-F5344CB8AC3E}">
        <p14:creationId xmlns:p14="http://schemas.microsoft.com/office/powerpoint/2010/main" val="7457236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45</a:t>
            </a:fld>
            <a:endParaRPr lang="zh-CN" altLang="en-US"/>
          </a:p>
        </p:txBody>
      </p:sp>
    </p:spTree>
    <p:extLst>
      <p:ext uri="{BB962C8B-B14F-4D97-AF65-F5344CB8AC3E}">
        <p14:creationId xmlns:p14="http://schemas.microsoft.com/office/powerpoint/2010/main" val="29728881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46</a:t>
            </a:fld>
            <a:endParaRPr lang="zh-CN" altLang="en-US"/>
          </a:p>
        </p:txBody>
      </p:sp>
    </p:spTree>
    <p:extLst>
      <p:ext uri="{BB962C8B-B14F-4D97-AF65-F5344CB8AC3E}">
        <p14:creationId xmlns:p14="http://schemas.microsoft.com/office/powerpoint/2010/main" val="13308115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47</a:t>
            </a:fld>
            <a:endParaRPr lang="zh-CN" altLang="en-US"/>
          </a:p>
        </p:txBody>
      </p:sp>
    </p:spTree>
    <p:extLst>
      <p:ext uri="{BB962C8B-B14F-4D97-AF65-F5344CB8AC3E}">
        <p14:creationId xmlns:p14="http://schemas.microsoft.com/office/powerpoint/2010/main" val="4265642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50</a:t>
            </a:fld>
            <a:endParaRPr lang="zh-CN" altLang="en-US"/>
          </a:p>
        </p:txBody>
      </p:sp>
    </p:spTree>
    <p:extLst>
      <p:ext uri="{BB962C8B-B14F-4D97-AF65-F5344CB8AC3E}">
        <p14:creationId xmlns:p14="http://schemas.microsoft.com/office/powerpoint/2010/main" val="41404639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51</a:t>
            </a:fld>
            <a:endParaRPr lang="zh-CN" altLang="en-US"/>
          </a:p>
        </p:txBody>
      </p:sp>
    </p:spTree>
    <p:extLst>
      <p:ext uri="{BB962C8B-B14F-4D97-AF65-F5344CB8AC3E}">
        <p14:creationId xmlns:p14="http://schemas.microsoft.com/office/powerpoint/2010/main" val="1707838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52</a:t>
            </a:fld>
            <a:endParaRPr lang="zh-CN" altLang="en-US"/>
          </a:p>
        </p:txBody>
      </p:sp>
    </p:spTree>
    <p:extLst>
      <p:ext uri="{BB962C8B-B14F-4D97-AF65-F5344CB8AC3E}">
        <p14:creationId xmlns:p14="http://schemas.microsoft.com/office/powerpoint/2010/main" val="10768605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53</a:t>
            </a:fld>
            <a:endParaRPr lang="zh-CN" altLang="en-US"/>
          </a:p>
        </p:txBody>
      </p:sp>
    </p:spTree>
    <p:extLst>
      <p:ext uri="{BB962C8B-B14F-4D97-AF65-F5344CB8AC3E}">
        <p14:creationId xmlns:p14="http://schemas.microsoft.com/office/powerpoint/2010/main" val="7302543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54</a:t>
            </a:fld>
            <a:endParaRPr lang="zh-CN" altLang="en-US"/>
          </a:p>
        </p:txBody>
      </p:sp>
    </p:spTree>
    <p:extLst>
      <p:ext uri="{BB962C8B-B14F-4D97-AF65-F5344CB8AC3E}">
        <p14:creationId xmlns:p14="http://schemas.microsoft.com/office/powerpoint/2010/main" val="33206993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55</a:t>
            </a:fld>
            <a:endParaRPr lang="zh-CN" altLang="en-US"/>
          </a:p>
        </p:txBody>
      </p:sp>
    </p:spTree>
    <p:extLst>
      <p:ext uri="{BB962C8B-B14F-4D97-AF65-F5344CB8AC3E}">
        <p14:creationId xmlns:p14="http://schemas.microsoft.com/office/powerpoint/2010/main" val="2381426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56</a:t>
            </a:fld>
            <a:endParaRPr lang="zh-CN" altLang="en-US"/>
          </a:p>
        </p:txBody>
      </p:sp>
    </p:spTree>
    <p:extLst>
      <p:ext uri="{BB962C8B-B14F-4D97-AF65-F5344CB8AC3E}">
        <p14:creationId xmlns:p14="http://schemas.microsoft.com/office/powerpoint/2010/main" val="22859445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57</a:t>
            </a:fld>
            <a:endParaRPr lang="zh-CN" altLang="en-US"/>
          </a:p>
        </p:txBody>
      </p:sp>
    </p:spTree>
    <p:extLst>
      <p:ext uri="{BB962C8B-B14F-4D97-AF65-F5344CB8AC3E}">
        <p14:creationId xmlns:p14="http://schemas.microsoft.com/office/powerpoint/2010/main" val="351229592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58</a:t>
            </a:fld>
            <a:endParaRPr lang="zh-CN" altLang="en-US"/>
          </a:p>
        </p:txBody>
      </p:sp>
    </p:spTree>
    <p:extLst>
      <p:ext uri="{BB962C8B-B14F-4D97-AF65-F5344CB8AC3E}">
        <p14:creationId xmlns:p14="http://schemas.microsoft.com/office/powerpoint/2010/main" val="28639631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59</a:t>
            </a:fld>
            <a:endParaRPr lang="zh-CN" altLang="en-US"/>
          </a:p>
        </p:txBody>
      </p:sp>
    </p:spTree>
    <p:extLst>
      <p:ext uri="{BB962C8B-B14F-4D97-AF65-F5344CB8AC3E}">
        <p14:creationId xmlns:p14="http://schemas.microsoft.com/office/powerpoint/2010/main" val="1801224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60</a:t>
            </a:fld>
            <a:endParaRPr lang="zh-CN" altLang="en-US"/>
          </a:p>
        </p:txBody>
      </p:sp>
    </p:spTree>
    <p:extLst>
      <p:ext uri="{BB962C8B-B14F-4D97-AF65-F5344CB8AC3E}">
        <p14:creationId xmlns:p14="http://schemas.microsoft.com/office/powerpoint/2010/main" val="32591827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61</a:t>
            </a:fld>
            <a:endParaRPr lang="zh-CN" altLang="en-US"/>
          </a:p>
        </p:txBody>
      </p:sp>
    </p:spTree>
    <p:extLst>
      <p:ext uri="{BB962C8B-B14F-4D97-AF65-F5344CB8AC3E}">
        <p14:creationId xmlns:p14="http://schemas.microsoft.com/office/powerpoint/2010/main" val="27821397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62</a:t>
            </a:fld>
            <a:endParaRPr lang="zh-CN" altLang="en-US"/>
          </a:p>
        </p:txBody>
      </p:sp>
    </p:spTree>
    <p:extLst>
      <p:ext uri="{BB962C8B-B14F-4D97-AF65-F5344CB8AC3E}">
        <p14:creationId xmlns:p14="http://schemas.microsoft.com/office/powerpoint/2010/main" val="31932037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63</a:t>
            </a:fld>
            <a:endParaRPr lang="zh-CN" altLang="en-US"/>
          </a:p>
        </p:txBody>
      </p:sp>
    </p:spTree>
    <p:extLst>
      <p:ext uri="{BB962C8B-B14F-4D97-AF65-F5344CB8AC3E}">
        <p14:creationId xmlns:p14="http://schemas.microsoft.com/office/powerpoint/2010/main" val="6331260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64</a:t>
            </a:fld>
            <a:endParaRPr lang="zh-CN" altLang="en-US"/>
          </a:p>
        </p:txBody>
      </p:sp>
    </p:spTree>
    <p:extLst>
      <p:ext uri="{BB962C8B-B14F-4D97-AF65-F5344CB8AC3E}">
        <p14:creationId xmlns:p14="http://schemas.microsoft.com/office/powerpoint/2010/main" val="3661704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65</a:t>
            </a:fld>
            <a:endParaRPr lang="zh-CN" altLang="en-US"/>
          </a:p>
        </p:txBody>
      </p:sp>
    </p:spTree>
    <p:extLst>
      <p:ext uri="{BB962C8B-B14F-4D97-AF65-F5344CB8AC3E}">
        <p14:creationId xmlns:p14="http://schemas.microsoft.com/office/powerpoint/2010/main" val="14628218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66</a:t>
            </a:fld>
            <a:endParaRPr lang="zh-CN" altLang="en-US"/>
          </a:p>
        </p:txBody>
      </p:sp>
    </p:spTree>
    <p:extLst>
      <p:ext uri="{BB962C8B-B14F-4D97-AF65-F5344CB8AC3E}">
        <p14:creationId xmlns:p14="http://schemas.microsoft.com/office/powerpoint/2010/main" val="41915148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67</a:t>
            </a:fld>
            <a:endParaRPr lang="zh-CN" altLang="en-US"/>
          </a:p>
        </p:txBody>
      </p:sp>
    </p:spTree>
    <p:extLst>
      <p:ext uri="{BB962C8B-B14F-4D97-AF65-F5344CB8AC3E}">
        <p14:creationId xmlns:p14="http://schemas.microsoft.com/office/powerpoint/2010/main" val="33370085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68</a:t>
            </a:fld>
            <a:endParaRPr lang="zh-CN" altLang="en-US"/>
          </a:p>
        </p:txBody>
      </p:sp>
    </p:spTree>
    <p:extLst>
      <p:ext uri="{BB962C8B-B14F-4D97-AF65-F5344CB8AC3E}">
        <p14:creationId xmlns:p14="http://schemas.microsoft.com/office/powerpoint/2010/main" val="50508064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69</a:t>
            </a:fld>
            <a:endParaRPr lang="zh-CN" altLang="en-US"/>
          </a:p>
        </p:txBody>
      </p:sp>
    </p:spTree>
    <p:extLst>
      <p:ext uri="{BB962C8B-B14F-4D97-AF65-F5344CB8AC3E}">
        <p14:creationId xmlns:p14="http://schemas.microsoft.com/office/powerpoint/2010/main" val="3982325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70</a:t>
            </a:fld>
            <a:endParaRPr lang="zh-CN" altLang="en-US"/>
          </a:p>
        </p:txBody>
      </p:sp>
    </p:spTree>
    <p:extLst>
      <p:ext uri="{BB962C8B-B14F-4D97-AF65-F5344CB8AC3E}">
        <p14:creationId xmlns:p14="http://schemas.microsoft.com/office/powerpoint/2010/main" val="8133702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71</a:t>
            </a:fld>
            <a:endParaRPr lang="zh-CN" altLang="en-US"/>
          </a:p>
        </p:txBody>
      </p:sp>
    </p:spTree>
    <p:extLst>
      <p:ext uri="{BB962C8B-B14F-4D97-AF65-F5344CB8AC3E}">
        <p14:creationId xmlns:p14="http://schemas.microsoft.com/office/powerpoint/2010/main" val="27158257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72</a:t>
            </a:fld>
            <a:endParaRPr lang="zh-CN" altLang="en-US"/>
          </a:p>
        </p:txBody>
      </p:sp>
    </p:spTree>
    <p:extLst>
      <p:ext uri="{BB962C8B-B14F-4D97-AF65-F5344CB8AC3E}">
        <p14:creationId xmlns:p14="http://schemas.microsoft.com/office/powerpoint/2010/main" val="167470946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73</a:t>
            </a:fld>
            <a:endParaRPr lang="zh-CN" altLang="en-US"/>
          </a:p>
        </p:txBody>
      </p:sp>
    </p:spTree>
    <p:extLst>
      <p:ext uri="{BB962C8B-B14F-4D97-AF65-F5344CB8AC3E}">
        <p14:creationId xmlns:p14="http://schemas.microsoft.com/office/powerpoint/2010/main" val="37946437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74</a:t>
            </a:fld>
            <a:endParaRPr lang="zh-CN" altLang="en-US"/>
          </a:p>
        </p:txBody>
      </p:sp>
    </p:spTree>
    <p:extLst>
      <p:ext uri="{BB962C8B-B14F-4D97-AF65-F5344CB8AC3E}">
        <p14:creationId xmlns:p14="http://schemas.microsoft.com/office/powerpoint/2010/main" val="22729213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75</a:t>
            </a:fld>
            <a:endParaRPr lang="zh-CN" altLang="en-US"/>
          </a:p>
        </p:txBody>
      </p:sp>
    </p:spTree>
    <p:extLst>
      <p:ext uri="{BB962C8B-B14F-4D97-AF65-F5344CB8AC3E}">
        <p14:creationId xmlns:p14="http://schemas.microsoft.com/office/powerpoint/2010/main" val="897191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76</a:t>
            </a:fld>
            <a:endParaRPr lang="zh-CN" altLang="en-US"/>
          </a:p>
        </p:txBody>
      </p:sp>
    </p:spTree>
    <p:extLst>
      <p:ext uri="{BB962C8B-B14F-4D97-AF65-F5344CB8AC3E}">
        <p14:creationId xmlns:p14="http://schemas.microsoft.com/office/powerpoint/2010/main" val="283906550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77</a:t>
            </a:fld>
            <a:endParaRPr lang="zh-CN" altLang="en-US"/>
          </a:p>
        </p:txBody>
      </p:sp>
    </p:spTree>
    <p:extLst>
      <p:ext uri="{BB962C8B-B14F-4D97-AF65-F5344CB8AC3E}">
        <p14:creationId xmlns:p14="http://schemas.microsoft.com/office/powerpoint/2010/main" val="17380531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78</a:t>
            </a:fld>
            <a:endParaRPr lang="zh-CN" altLang="en-US"/>
          </a:p>
        </p:txBody>
      </p:sp>
    </p:spTree>
    <p:extLst>
      <p:ext uri="{BB962C8B-B14F-4D97-AF65-F5344CB8AC3E}">
        <p14:creationId xmlns:p14="http://schemas.microsoft.com/office/powerpoint/2010/main" val="126446265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79</a:t>
            </a:fld>
            <a:endParaRPr lang="zh-CN" altLang="en-US"/>
          </a:p>
        </p:txBody>
      </p:sp>
    </p:spTree>
    <p:extLst>
      <p:ext uri="{BB962C8B-B14F-4D97-AF65-F5344CB8AC3E}">
        <p14:creationId xmlns:p14="http://schemas.microsoft.com/office/powerpoint/2010/main" val="3815253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27911563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80</a:t>
            </a:fld>
            <a:endParaRPr lang="zh-CN" altLang="en-US"/>
          </a:p>
        </p:txBody>
      </p:sp>
    </p:spTree>
    <p:extLst>
      <p:ext uri="{BB962C8B-B14F-4D97-AF65-F5344CB8AC3E}">
        <p14:creationId xmlns:p14="http://schemas.microsoft.com/office/powerpoint/2010/main" val="282759857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81</a:t>
            </a:fld>
            <a:endParaRPr lang="zh-CN" altLang="en-US"/>
          </a:p>
        </p:txBody>
      </p:sp>
    </p:spTree>
    <p:extLst>
      <p:ext uri="{BB962C8B-B14F-4D97-AF65-F5344CB8AC3E}">
        <p14:creationId xmlns:p14="http://schemas.microsoft.com/office/powerpoint/2010/main" val="424151281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82</a:t>
            </a:fld>
            <a:endParaRPr lang="zh-CN" altLang="en-US"/>
          </a:p>
        </p:txBody>
      </p:sp>
    </p:spTree>
    <p:extLst>
      <p:ext uri="{BB962C8B-B14F-4D97-AF65-F5344CB8AC3E}">
        <p14:creationId xmlns:p14="http://schemas.microsoft.com/office/powerpoint/2010/main" val="8209352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83</a:t>
            </a:fld>
            <a:endParaRPr lang="zh-CN" altLang="en-US"/>
          </a:p>
        </p:txBody>
      </p:sp>
    </p:spTree>
    <p:extLst>
      <p:ext uri="{BB962C8B-B14F-4D97-AF65-F5344CB8AC3E}">
        <p14:creationId xmlns:p14="http://schemas.microsoft.com/office/powerpoint/2010/main" val="357741783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84</a:t>
            </a:fld>
            <a:endParaRPr lang="zh-CN" altLang="en-US"/>
          </a:p>
        </p:txBody>
      </p:sp>
    </p:spTree>
    <p:extLst>
      <p:ext uri="{BB962C8B-B14F-4D97-AF65-F5344CB8AC3E}">
        <p14:creationId xmlns:p14="http://schemas.microsoft.com/office/powerpoint/2010/main" val="2993399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85</a:t>
            </a:fld>
            <a:endParaRPr lang="zh-CN" altLang="en-US"/>
          </a:p>
        </p:txBody>
      </p:sp>
    </p:spTree>
    <p:extLst>
      <p:ext uri="{BB962C8B-B14F-4D97-AF65-F5344CB8AC3E}">
        <p14:creationId xmlns:p14="http://schemas.microsoft.com/office/powerpoint/2010/main" val="43362238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86</a:t>
            </a:fld>
            <a:endParaRPr lang="zh-CN" altLang="en-US"/>
          </a:p>
        </p:txBody>
      </p:sp>
    </p:spTree>
    <p:extLst>
      <p:ext uri="{BB962C8B-B14F-4D97-AF65-F5344CB8AC3E}">
        <p14:creationId xmlns:p14="http://schemas.microsoft.com/office/powerpoint/2010/main" val="3502553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87</a:t>
            </a:fld>
            <a:endParaRPr lang="zh-CN" altLang="en-US"/>
          </a:p>
        </p:txBody>
      </p:sp>
    </p:spTree>
    <p:extLst>
      <p:ext uri="{BB962C8B-B14F-4D97-AF65-F5344CB8AC3E}">
        <p14:creationId xmlns:p14="http://schemas.microsoft.com/office/powerpoint/2010/main" val="419494359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88</a:t>
            </a:fld>
            <a:endParaRPr lang="zh-CN" altLang="en-US"/>
          </a:p>
        </p:txBody>
      </p:sp>
    </p:spTree>
    <p:extLst>
      <p:ext uri="{BB962C8B-B14F-4D97-AF65-F5344CB8AC3E}">
        <p14:creationId xmlns:p14="http://schemas.microsoft.com/office/powerpoint/2010/main" val="9810682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89</a:t>
            </a:fld>
            <a:endParaRPr lang="zh-CN" altLang="en-US"/>
          </a:p>
        </p:txBody>
      </p:sp>
    </p:spTree>
    <p:extLst>
      <p:ext uri="{BB962C8B-B14F-4D97-AF65-F5344CB8AC3E}">
        <p14:creationId xmlns:p14="http://schemas.microsoft.com/office/powerpoint/2010/main" val="1955840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2618159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2020/4/25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2020/4/25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0.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zwcad.com/"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www.zwcad.com/"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基础与实训教程</a:t>
            </a:r>
          </a:p>
        </p:txBody>
      </p:sp>
      <p:sp>
        <p:nvSpPr>
          <p:cNvPr id="44" name="Rectangle 4"/>
          <p:cNvSpPr txBox="1">
            <a:spLocks noChangeArrowheads="1"/>
          </p:cNvSpPr>
          <p:nvPr/>
        </p:nvSpPr>
        <p:spPr>
          <a:xfrm>
            <a:off x="3492500" y="2569210"/>
            <a:ext cx="5140960" cy="74358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项目七  </a:t>
            </a:r>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电气图的绘制</a:t>
            </a:r>
            <a:endParaRPr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1969079" y="738430"/>
            <a:ext cx="667385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AutoCAD2018</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299"/>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299"/>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683568" y="1637646"/>
            <a:ext cx="7704856" cy="179820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645900" y="159308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38060" y="319676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981033" y="1798299"/>
            <a:ext cx="7119359" cy="1452321"/>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10kV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母线。单击“默认”选项卡“绘图”面板中的“直线”按钮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绘制一条长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210mm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的直线；单击“默认”选项卡“修改”面板中的“偏移”按钮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，在正交模式下将刚绘制的直线向下偏移</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1.5mm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；再次单击“默认”选项卡“绘图”面板中的“直线”按钮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连接直线两端，并将线宽设置为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0.25mm,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3717050" y="4081166"/>
            <a:ext cx="163789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绘制母线</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】绘制母线</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154F218F-8A23-4611-B6CA-578B6E267E5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1641969" y="3837135"/>
            <a:ext cx="5860061" cy="237967"/>
          </a:xfrm>
          <a:prstGeom prst="rect">
            <a:avLst/>
          </a:prstGeom>
          <a:noFill/>
          <a:ln>
            <a:noFill/>
          </a:ln>
        </p:spPr>
      </p:pic>
      <p:pic>
        <p:nvPicPr>
          <p:cNvPr id="16" name="图片 15">
            <a:extLst>
              <a:ext uri="{FF2B5EF4-FFF2-40B4-BE49-F238E27FC236}">
                <a16:creationId xmlns:a16="http://schemas.microsoft.com/office/drawing/2014/main" id="{0105160F-8FB2-475D-8399-C9535532A454}"/>
              </a:ext>
            </a:extLst>
          </p:cNvPr>
          <p:cNvPicPr/>
          <p:nvPr/>
        </p:nvPicPr>
        <p:blipFill>
          <a:blip r:embed="rId4"/>
          <a:stretch>
            <a:fillRect/>
          </a:stretch>
        </p:blipFill>
        <p:spPr>
          <a:xfrm>
            <a:off x="1259632" y="2139702"/>
            <a:ext cx="189335" cy="203578"/>
          </a:xfrm>
          <a:prstGeom prst="rect">
            <a:avLst/>
          </a:prstGeom>
          <a:noFill/>
          <a:ln>
            <a:noFill/>
          </a:ln>
        </p:spPr>
      </p:pic>
      <p:pic>
        <p:nvPicPr>
          <p:cNvPr id="17" name="图片 16">
            <a:extLst>
              <a:ext uri="{FF2B5EF4-FFF2-40B4-BE49-F238E27FC236}">
                <a16:creationId xmlns:a16="http://schemas.microsoft.com/office/drawing/2014/main" id="{6724D88D-993D-40F8-B672-61CE70B70674}"/>
              </a:ext>
            </a:extLst>
          </p:cNvPr>
          <p:cNvPicPr/>
          <p:nvPr/>
        </p:nvPicPr>
        <p:blipFill>
          <a:blip r:embed="rId5"/>
          <a:stretch>
            <a:fillRect/>
          </a:stretch>
        </p:blipFill>
        <p:spPr>
          <a:xfrm>
            <a:off x="1907704" y="2421207"/>
            <a:ext cx="208243" cy="195198"/>
          </a:xfrm>
          <a:prstGeom prst="rect">
            <a:avLst/>
          </a:prstGeom>
          <a:noFill/>
          <a:ln>
            <a:noFill/>
          </a:ln>
        </p:spPr>
      </p:pic>
      <p:pic>
        <p:nvPicPr>
          <p:cNvPr id="18" name="图片 17">
            <a:extLst>
              <a:ext uri="{FF2B5EF4-FFF2-40B4-BE49-F238E27FC236}">
                <a16:creationId xmlns:a16="http://schemas.microsoft.com/office/drawing/2014/main" id="{713AD145-09C5-4DDF-9385-775E2A440665}"/>
              </a:ext>
            </a:extLst>
          </p:cNvPr>
          <p:cNvPicPr/>
          <p:nvPr/>
        </p:nvPicPr>
        <p:blipFill>
          <a:blip r:embed="rId4"/>
          <a:stretch>
            <a:fillRect/>
          </a:stretch>
        </p:blipFill>
        <p:spPr>
          <a:xfrm>
            <a:off x="4788024" y="2715766"/>
            <a:ext cx="189335" cy="203578"/>
          </a:xfrm>
          <a:prstGeom prst="rect">
            <a:avLst/>
          </a:prstGeom>
          <a:noFill/>
          <a:ln>
            <a:noFill/>
          </a:ln>
        </p:spPr>
      </p:pic>
    </p:spTree>
    <p:extLst>
      <p:ext uri="{BB962C8B-B14F-4D97-AF65-F5344CB8AC3E}">
        <p14:creationId xmlns:p14="http://schemas.microsoft.com/office/powerpoint/2010/main" val="943901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755576" y="1697791"/>
            <a:ext cx="2664296" cy="208623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17908" y="165322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178941" y="354055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53041" y="1858444"/>
            <a:ext cx="2006791"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新建绘图环境。调用“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样板图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.dwt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”图形样板，设置保存路径，将文件命名为“主变</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.dwg</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”并保存。</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创建块“主变”</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877536" y="4764854"/>
            <a:ext cx="1149180" cy="362792"/>
          </a:xfrm>
          <a:prstGeom prst="rect">
            <a:avLst/>
          </a:prstGeom>
          <a:noFill/>
        </p:spPr>
        <p:txBody>
          <a:bodyPr wrap="square"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样板图</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id="{C6AA4A21-1CB6-42B8-AB74-69D3301B5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377" y="705467"/>
            <a:ext cx="4749498" cy="4077507"/>
          </a:xfrm>
          <a:prstGeom prst="rect">
            <a:avLst/>
          </a:prstGeom>
        </p:spPr>
      </p:pic>
    </p:spTree>
    <p:extLst>
      <p:ext uri="{BB962C8B-B14F-4D97-AF65-F5344CB8AC3E}">
        <p14:creationId xmlns:p14="http://schemas.microsoft.com/office/powerpoint/2010/main" val="403592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799656" y="1568838"/>
            <a:ext cx="3282072" cy="323515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61988" y="15242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831364" y="456222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97121" y="1729492"/>
            <a:ext cx="2710359" cy="2929648"/>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绘制圆。单击“默认”选项卡“绘图”面板中的“圆”按钮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绘制一个半径为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10mm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的圆。</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绘制直线。单击“默认”选项卡“绘图”面板中的“直线”按钮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开启“正交”和 “对象捕捉”模式，在正交模式下绘制一条直线，如图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创建块“主变”</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774029" y="4308275"/>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绘制直线</a:t>
            </a:r>
          </a:p>
        </p:txBody>
      </p:sp>
      <p:pic>
        <p:nvPicPr>
          <p:cNvPr id="12" name="图片 11">
            <a:extLst>
              <a:ext uri="{FF2B5EF4-FFF2-40B4-BE49-F238E27FC236}">
                <a16:creationId xmlns:a16="http://schemas.microsoft.com/office/drawing/2014/main" id="{8D1155D6-8D05-4CF0-BD34-A17764C471BE}"/>
              </a:ext>
            </a:extLst>
          </p:cNvPr>
          <p:cNvPicPr/>
          <p:nvPr/>
        </p:nvPicPr>
        <p:blipFill>
          <a:blip r:embed="rId3"/>
          <a:stretch>
            <a:fillRect/>
          </a:stretch>
        </p:blipFill>
        <p:spPr>
          <a:xfrm>
            <a:off x="2130504" y="2373892"/>
            <a:ext cx="216024" cy="190883"/>
          </a:xfrm>
          <a:prstGeom prst="rect">
            <a:avLst/>
          </a:prstGeom>
          <a:noFill/>
          <a:ln>
            <a:noFill/>
          </a:ln>
        </p:spPr>
      </p:pic>
      <p:pic>
        <p:nvPicPr>
          <p:cNvPr id="13" name="图片 12">
            <a:extLst>
              <a:ext uri="{FF2B5EF4-FFF2-40B4-BE49-F238E27FC236}">
                <a16:creationId xmlns:a16="http://schemas.microsoft.com/office/drawing/2014/main" id="{3D90DEB7-F672-415F-A0B4-0644BDB6798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364088" y="1812309"/>
            <a:ext cx="2427005" cy="2495966"/>
          </a:xfrm>
          <a:prstGeom prst="rect">
            <a:avLst/>
          </a:prstGeom>
          <a:noFill/>
          <a:ln>
            <a:noFill/>
          </a:ln>
        </p:spPr>
      </p:pic>
      <p:pic>
        <p:nvPicPr>
          <p:cNvPr id="16" name="图片 15">
            <a:extLst>
              <a:ext uri="{FF2B5EF4-FFF2-40B4-BE49-F238E27FC236}">
                <a16:creationId xmlns:a16="http://schemas.microsoft.com/office/drawing/2014/main" id="{3EE3D431-A397-4610-A13F-AD0C5E14739A}"/>
              </a:ext>
            </a:extLst>
          </p:cNvPr>
          <p:cNvPicPr/>
          <p:nvPr/>
        </p:nvPicPr>
        <p:blipFill>
          <a:blip r:embed="rId5"/>
          <a:stretch>
            <a:fillRect/>
          </a:stretch>
        </p:blipFill>
        <p:spPr>
          <a:xfrm>
            <a:off x="2774678" y="3507854"/>
            <a:ext cx="216024" cy="216024"/>
          </a:xfrm>
          <a:prstGeom prst="rect">
            <a:avLst/>
          </a:prstGeom>
          <a:noFill/>
          <a:ln>
            <a:noFill/>
          </a:ln>
        </p:spPr>
      </p:pic>
    </p:spTree>
    <p:extLst>
      <p:ext uri="{BB962C8B-B14F-4D97-AF65-F5344CB8AC3E}">
        <p14:creationId xmlns:p14="http://schemas.microsoft.com/office/powerpoint/2010/main" val="2350819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179940" y="114519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03038" y="1376988"/>
            <a:ext cx="4852464" cy="364303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65370" y="133242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905138" y="4776551"/>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96891" y="1471279"/>
            <a:ext cx="4338975" cy="3520579"/>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复制圆。单击“默认”选项卡“修改”面板中的“复制”按钮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，在正交模式下，将刚刚绘制的圆向下复制一个。</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复制圆和直线。单击“默认”选项卡“修改”面板中的“复制”按钮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，在正交模式下，将绘制的图形在其左边复制一个。</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镜像图形。单击“默认”选项卡“修改”面板中的“镜像”按钮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，开启“正交”和“对象捕捉”模式，以原图中的直线为镜像线，选择步骤（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）复制的图形为镜像对象进行镜像，结果如图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将绘制的“主变”符号创建为块。</a:t>
            </a:r>
          </a:p>
        </p:txBody>
      </p:sp>
      <p:sp>
        <p:nvSpPr>
          <p:cNvPr id="14" name="Shape 1794">
            <a:extLst>
              <a:ext uri="{FF2B5EF4-FFF2-40B4-BE49-F238E27FC236}">
                <a16:creationId xmlns:a16="http://schemas.microsoft.com/office/drawing/2014/main" id="{F7463492-493D-4A33-8EE7-CB4C9878569F}"/>
              </a:ext>
            </a:extLst>
          </p:cNvPr>
          <p:cNvSpPr/>
          <p:nvPr/>
        </p:nvSpPr>
        <p:spPr>
          <a:xfrm>
            <a:off x="323528" y="771550"/>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97196" y="980911"/>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创建块“主变”</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6417221" y="4227934"/>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镜像结果</a:t>
            </a:r>
          </a:p>
        </p:txBody>
      </p:sp>
      <p:pic>
        <p:nvPicPr>
          <p:cNvPr id="17" name="图片 16">
            <a:extLst>
              <a:ext uri="{FF2B5EF4-FFF2-40B4-BE49-F238E27FC236}">
                <a16:creationId xmlns:a16="http://schemas.microsoft.com/office/drawing/2014/main" id="{5065C9DE-C95C-4440-97A2-8709A1A67561}"/>
              </a:ext>
            </a:extLst>
          </p:cNvPr>
          <p:cNvPicPr/>
          <p:nvPr/>
        </p:nvPicPr>
        <p:blipFill>
          <a:blip r:embed="rId3"/>
          <a:stretch>
            <a:fillRect/>
          </a:stretch>
        </p:blipFill>
        <p:spPr>
          <a:xfrm>
            <a:off x="2592692" y="1851670"/>
            <a:ext cx="273156" cy="169062"/>
          </a:xfrm>
          <a:prstGeom prst="rect">
            <a:avLst/>
          </a:prstGeom>
          <a:noFill/>
          <a:ln>
            <a:noFill/>
          </a:ln>
        </p:spPr>
      </p:pic>
      <p:pic>
        <p:nvPicPr>
          <p:cNvPr id="18" name="图片 17">
            <a:extLst>
              <a:ext uri="{FF2B5EF4-FFF2-40B4-BE49-F238E27FC236}">
                <a16:creationId xmlns:a16="http://schemas.microsoft.com/office/drawing/2014/main" id="{FA90F1D3-D06B-4F01-8C6A-6207BAD09056}"/>
              </a:ext>
            </a:extLst>
          </p:cNvPr>
          <p:cNvPicPr/>
          <p:nvPr/>
        </p:nvPicPr>
        <p:blipFill>
          <a:blip r:embed="rId3"/>
          <a:stretch>
            <a:fillRect/>
          </a:stretch>
        </p:blipFill>
        <p:spPr>
          <a:xfrm>
            <a:off x="3347864" y="2732727"/>
            <a:ext cx="273156" cy="169062"/>
          </a:xfrm>
          <a:prstGeom prst="rect">
            <a:avLst/>
          </a:prstGeom>
          <a:noFill/>
          <a:ln>
            <a:noFill/>
          </a:ln>
        </p:spPr>
      </p:pic>
      <p:pic>
        <p:nvPicPr>
          <p:cNvPr id="20" name="图片 19">
            <a:extLst>
              <a:ext uri="{FF2B5EF4-FFF2-40B4-BE49-F238E27FC236}">
                <a16:creationId xmlns:a16="http://schemas.microsoft.com/office/drawing/2014/main" id="{B153F074-BC67-4163-AFB3-5E55FE41EF9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672610" y="1692467"/>
            <a:ext cx="3096344" cy="2471265"/>
          </a:xfrm>
          <a:prstGeom prst="rect">
            <a:avLst/>
          </a:prstGeom>
          <a:noFill/>
          <a:ln>
            <a:noFill/>
          </a:ln>
        </p:spPr>
      </p:pic>
      <p:pic>
        <p:nvPicPr>
          <p:cNvPr id="21" name="图片 20">
            <a:extLst>
              <a:ext uri="{FF2B5EF4-FFF2-40B4-BE49-F238E27FC236}">
                <a16:creationId xmlns:a16="http://schemas.microsoft.com/office/drawing/2014/main" id="{BEC2A3AC-6B26-4243-8D37-4C5E20EA91BF}"/>
              </a:ext>
            </a:extLst>
          </p:cNvPr>
          <p:cNvPicPr/>
          <p:nvPr/>
        </p:nvPicPr>
        <p:blipFill>
          <a:blip r:embed="rId5"/>
          <a:stretch>
            <a:fillRect/>
          </a:stretch>
        </p:blipFill>
        <p:spPr>
          <a:xfrm>
            <a:off x="3006644" y="3579862"/>
            <a:ext cx="197203" cy="216024"/>
          </a:xfrm>
          <a:prstGeom prst="rect">
            <a:avLst/>
          </a:prstGeom>
          <a:noFill/>
          <a:ln>
            <a:noFill/>
          </a:ln>
        </p:spPr>
      </p:pic>
    </p:spTree>
    <p:extLst>
      <p:ext uri="{BB962C8B-B14F-4D97-AF65-F5344CB8AC3E}">
        <p14:creationId xmlns:p14="http://schemas.microsoft.com/office/powerpoint/2010/main" val="15523446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571677" y="1879355"/>
            <a:ext cx="3282072" cy="201102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34009" y="183479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626602" y="36469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869142" y="2040008"/>
            <a:ext cx="2710359"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插入图块。单击“插入”选项卡“块”面板中的“插入”按钮在绘图区适当位置插入 “跌落式熔断器”，“主变”和“开关”图块，效果如图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841286" y="3865142"/>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7-5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插入图块</a:t>
            </a:r>
          </a:p>
        </p:txBody>
      </p:sp>
      <p:pic>
        <p:nvPicPr>
          <p:cNvPr id="12" name="图片 11">
            <a:extLst>
              <a:ext uri="{FF2B5EF4-FFF2-40B4-BE49-F238E27FC236}">
                <a16:creationId xmlns:a16="http://schemas.microsoft.com/office/drawing/2014/main" id="{2B43145B-8802-4885-ABF1-4AC592E7076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444803" y="1747875"/>
            <a:ext cx="4400089" cy="2011024"/>
          </a:xfrm>
          <a:prstGeom prst="rect">
            <a:avLst/>
          </a:prstGeom>
          <a:noFill/>
          <a:ln>
            <a:noFill/>
          </a:ln>
        </p:spPr>
      </p:pic>
    </p:spTree>
    <p:extLst>
      <p:ext uri="{BB962C8B-B14F-4D97-AF65-F5344CB8AC3E}">
        <p14:creationId xmlns:p14="http://schemas.microsoft.com/office/powerpoint/2010/main" val="1338565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409937" y="2114369"/>
            <a:ext cx="3282072" cy="176755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72269" y="206980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451078" y="363845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707402" y="2275022"/>
            <a:ext cx="2710359" cy="1452321"/>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复制出相同的主变支路。单击“默认”选项卡“修改”面板中的“复制”按钮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，将左侧图形进行复制，得到如图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所示的图形。</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712655" y="4011910"/>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7-6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复制图形</a:t>
            </a:r>
          </a:p>
        </p:txBody>
      </p:sp>
      <p:pic>
        <p:nvPicPr>
          <p:cNvPr id="11" name="图片 10">
            <a:extLst>
              <a:ext uri="{FF2B5EF4-FFF2-40B4-BE49-F238E27FC236}">
                <a16:creationId xmlns:a16="http://schemas.microsoft.com/office/drawing/2014/main" id="{0458F211-18BC-4227-984B-3B60DBEAD4D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067944" y="1635646"/>
            <a:ext cx="4896544" cy="2317834"/>
          </a:xfrm>
          <a:prstGeom prst="rect">
            <a:avLst/>
          </a:prstGeom>
          <a:noFill/>
          <a:ln>
            <a:noFill/>
          </a:ln>
        </p:spPr>
      </p:pic>
      <p:pic>
        <p:nvPicPr>
          <p:cNvPr id="13" name="图片 12">
            <a:extLst>
              <a:ext uri="{FF2B5EF4-FFF2-40B4-BE49-F238E27FC236}">
                <a16:creationId xmlns:a16="http://schemas.microsoft.com/office/drawing/2014/main" id="{9E326B4C-A95C-4286-848F-DCB3B2ACBBD7}"/>
              </a:ext>
            </a:extLst>
          </p:cNvPr>
          <p:cNvPicPr/>
          <p:nvPr/>
        </p:nvPicPr>
        <p:blipFill>
          <a:blip r:embed="rId4"/>
          <a:stretch>
            <a:fillRect/>
          </a:stretch>
        </p:blipFill>
        <p:spPr>
          <a:xfrm>
            <a:off x="953876" y="3166804"/>
            <a:ext cx="216024" cy="216024"/>
          </a:xfrm>
          <a:prstGeom prst="rect">
            <a:avLst/>
          </a:prstGeom>
          <a:noFill/>
          <a:ln>
            <a:noFill/>
          </a:ln>
        </p:spPr>
      </p:pic>
    </p:spTree>
    <p:extLst>
      <p:ext uri="{BB962C8B-B14F-4D97-AF65-F5344CB8AC3E}">
        <p14:creationId xmlns:p14="http://schemas.microsoft.com/office/powerpoint/2010/main" val="2928153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1982109"/>
            <a:ext cx="3282072" cy="231783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193754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64669" y="4056471"/>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142763"/>
            <a:ext cx="2710359" cy="2043252"/>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镜像图形。单击“默认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选项卡“修改”面板中的“镜像”按钮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选择左侧的图形为镜像对象，以母线的两条竖直线的中点连线为镜像线，进行镜像操作，结果如图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634948" y="4153174"/>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7-7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镜像图形</a:t>
            </a:r>
          </a:p>
        </p:txBody>
      </p:sp>
      <p:pic>
        <p:nvPicPr>
          <p:cNvPr id="12" name="图片 11">
            <a:extLst>
              <a:ext uri="{FF2B5EF4-FFF2-40B4-BE49-F238E27FC236}">
                <a16:creationId xmlns:a16="http://schemas.microsoft.com/office/drawing/2014/main" id="{51286EBD-B44E-4967-B189-7C57040C6E20}"/>
              </a:ext>
            </a:extLst>
          </p:cNvPr>
          <p:cNvPicPr/>
          <p:nvPr/>
        </p:nvPicPr>
        <p:blipFill>
          <a:blip r:embed="rId3"/>
          <a:stretch>
            <a:fillRect/>
          </a:stretch>
        </p:blipFill>
        <p:spPr>
          <a:xfrm>
            <a:off x="2274511" y="2761525"/>
            <a:ext cx="203964" cy="208723"/>
          </a:xfrm>
          <a:prstGeom prst="rect">
            <a:avLst/>
          </a:prstGeom>
          <a:noFill/>
          <a:ln>
            <a:noFill/>
          </a:ln>
        </p:spPr>
      </p:pic>
      <p:pic>
        <p:nvPicPr>
          <p:cNvPr id="16" name="图片 15">
            <a:extLst>
              <a:ext uri="{FF2B5EF4-FFF2-40B4-BE49-F238E27FC236}">
                <a16:creationId xmlns:a16="http://schemas.microsoft.com/office/drawing/2014/main" id="{72088A79-6D78-45B4-8601-E9FFA90AD0C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89474" y="1382013"/>
            <a:ext cx="4898070" cy="2738526"/>
          </a:xfrm>
          <a:prstGeom prst="rect">
            <a:avLst/>
          </a:prstGeom>
          <a:noFill/>
          <a:ln>
            <a:noFill/>
          </a:ln>
        </p:spPr>
      </p:pic>
    </p:spTree>
    <p:extLst>
      <p:ext uri="{BB962C8B-B14F-4D97-AF65-F5344CB8AC3E}">
        <p14:creationId xmlns:p14="http://schemas.microsoft.com/office/powerpoint/2010/main" val="3138023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1982110"/>
            <a:ext cx="3282072" cy="180191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193754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55236" y="354055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142763"/>
            <a:ext cx="2710359" cy="1452321"/>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绘制直线。单击“默认”选项卡“绘图”面板中的“直线”按钮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在母线上方镜像图形的适当位置绘制一条水平直线，如图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569204" y="1052919"/>
            <a:ext cx="1782608"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653648" y="4011909"/>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7-8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绘制直线</a:t>
            </a:r>
          </a:p>
        </p:txBody>
      </p:sp>
      <p:pic>
        <p:nvPicPr>
          <p:cNvPr id="13" name="图片 12">
            <a:extLst>
              <a:ext uri="{FF2B5EF4-FFF2-40B4-BE49-F238E27FC236}">
                <a16:creationId xmlns:a16="http://schemas.microsoft.com/office/drawing/2014/main" id="{23A58393-E9F0-4F00-881B-BE2F13C4F80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949930" y="1354092"/>
            <a:ext cx="5014558" cy="2657817"/>
          </a:xfrm>
          <a:prstGeom prst="rect">
            <a:avLst/>
          </a:prstGeom>
          <a:noFill/>
          <a:ln>
            <a:noFill/>
          </a:ln>
        </p:spPr>
      </p:pic>
      <p:pic>
        <p:nvPicPr>
          <p:cNvPr id="17" name="图片 16">
            <a:extLst>
              <a:ext uri="{FF2B5EF4-FFF2-40B4-BE49-F238E27FC236}">
                <a16:creationId xmlns:a16="http://schemas.microsoft.com/office/drawing/2014/main" id="{38BA42E4-B9D9-4DAF-A5B8-A792E2F4E3C6}"/>
              </a:ext>
            </a:extLst>
          </p:cNvPr>
          <p:cNvPicPr/>
          <p:nvPr/>
        </p:nvPicPr>
        <p:blipFill>
          <a:blip r:embed="rId4"/>
          <a:stretch>
            <a:fillRect/>
          </a:stretch>
        </p:blipFill>
        <p:spPr>
          <a:xfrm>
            <a:off x="2297652" y="2761911"/>
            <a:ext cx="228913" cy="241887"/>
          </a:xfrm>
          <a:prstGeom prst="rect">
            <a:avLst/>
          </a:prstGeom>
          <a:noFill/>
          <a:ln>
            <a:noFill/>
          </a:ln>
        </p:spPr>
      </p:pic>
    </p:spTree>
    <p:extLst>
      <p:ext uri="{BB962C8B-B14F-4D97-AF65-F5344CB8AC3E}">
        <p14:creationId xmlns:p14="http://schemas.microsoft.com/office/powerpoint/2010/main" val="3960590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1982110"/>
            <a:ext cx="3282072" cy="231783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193754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83160" y="405647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142763"/>
            <a:ext cx="2710359" cy="2043252"/>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单击“默认”选项卡“修改”面板中的“修剪”按钮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，将直线上方多余的部分修剪掉， 再单击“默认”选项卡“修改”面板中的“删除”按钮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将刚刚绘制的直线删除，结果如图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1045544"/>
            <a:ext cx="1956276"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连接各主要模块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577041" y="4087651"/>
            <a:ext cx="160712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剪切效果</a:t>
            </a:r>
          </a:p>
        </p:txBody>
      </p:sp>
      <p:pic>
        <p:nvPicPr>
          <p:cNvPr id="12" name="图片 11">
            <a:extLst>
              <a:ext uri="{FF2B5EF4-FFF2-40B4-BE49-F238E27FC236}">
                <a16:creationId xmlns:a16="http://schemas.microsoft.com/office/drawing/2014/main" id="{162E7F18-DCBC-4B39-BBEE-391E79B336A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903065" y="1457887"/>
            <a:ext cx="4955075" cy="2629764"/>
          </a:xfrm>
          <a:prstGeom prst="rect">
            <a:avLst/>
          </a:prstGeom>
          <a:noFill/>
          <a:ln>
            <a:noFill/>
          </a:ln>
        </p:spPr>
      </p:pic>
      <p:pic>
        <p:nvPicPr>
          <p:cNvPr id="16" name="图片 15">
            <a:extLst>
              <a:ext uri="{FF2B5EF4-FFF2-40B4-BE49-F238E27FC236}">
                <a16:creationId xmlns:a16="http://schemas.microsoft.com/office/drawing/2014/main" id="{F72E898F-B02F-4BA0-B57A-0995846A6A04}"/>
              </a:ext>
            </a:extLst>
          </p:cNvPr>
          <p:cNvPicPr/>
          <p:nvPr/>
        </p:nvPicPr>
        <p:blipFill>
          <a:blip r:embed="rId4"/>
          <a:stretch>
            <a:fillRect/>
          </a:stretch>
        </p:blipFill>
        <p:spPr>
          <a:xfrm>
            <a:off x="1043608" y="2796534"/>
            <a:ext cx="234635" cy="200424"/>
          </a:xfrm>
          <a:prstGeom prst="rect">
            <a:avLst/>
          </a:prstGeom>
          <a:noFill/>
          <a:ln>
            <a:noFill/>
          </a:ln>
        </p:spPr>
      </p:pic>
      <p:pic>
        <p:nvPicPr>
          <p:cNvPr id="18" name="图片 17">
            <a:extLst>
              <a:ext uri="{FF2B5EF4-FFF2-40B4-BE49-F238E27FC236}">
                <a16:creationId xmlns:a16="http://schemas.microsoft.com/office/drawing/2014/main" id="{3047B550-BDF1-49F0-BF26-D0A5E53D538E}"/>
              </a:ext>
            </a:extLst>
          </p:cNvPr>
          <p:cNvPicPr/>
          <p:nvPr/>
        </p:nvPicPr>
        <p:blipFill>
          <a:blip r:embed="rId5"/>
          <a:stretch>
            <a:fillRect/>
          </a:stretch>
        </p:blipFill>
        <p:spPr>
          <a:xfrm>
            <a:off x="1052854" y="3650729"/>
            <a:ext cx="217635" cy="216024"/>
          </a:xfrm>
          <a:prstGeom prst="rect">
            <a:avLst/>
          </a:prstGeom>
          <a:noFill/>
          <a:ln>
            <a:noFill/>
          </a:ln>
        </p:spPr>
      </p:pic>
    </p:spTree>
    <p:extLst>
      <p:ext uri="{BB962C8B-B14F-4D97-AF65-F5344CB8AC3E}">
        <p14:creationId xmlns:p14="http://schemas.microsoft.com/office/powerpoint/2010/main" val="1472733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2228900"/>
            <a:ext cx="3282072" cy="174176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21843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64084" y="37271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389553"/>
            <a:ext cx="2710359" cy="1452321"/>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单击“默认”选项卡“修改”面板中的“移动”按钮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，将母线上方的图形向右平移</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25mm,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1045544"/>
            <a:ext cx="1956276"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连接各主要模块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506568" y="4009158"/>
            <a:ext cx="1731263"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7-10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平移结果</a:t>
            </a:r>
          </a:p>
        </p:txBody>
      </p:sp>
      <p:pic>
        <p:nvPicPr>
          <p:cNvPr id="13" name="图片 12">
            <a:extLst>
              <a:ext uri="{FF2B5EF4-FFF2-40B4-BE49-F238E27FC236}">
                <a16:creationId xmlns:a16="http://schemas.microsoft.com/office/drawing/2014/main" id="{A18428D7-0457-4FDE-9C98-BCD1030798C2}"/>
              </a:ext>
            </a:extLst>
          </p:cNvPr>
          <p:cNvPicPr/>
          <p:nvPr/>
        </p:nvPicPr>
        <p:blipFill>
          <a:blip r:embed="rId3"/>
          <a:stretch>
            <a:fillRect/>
          </a:stretch>
        </p:blipFill>
        <p:spPr>
          <a:xfrm>
            <a:off x="1043608" y="3042052"/>
            <a:ext cx="216024" cy="208535"/>
          </a:xfrm>
          <a:prstGeom prst="rect">
            <a:avLst/>
          </a:prstGeom>
          <a:noFill/>
          <a:ln>
            <a:noFill/>
          </a:ln>
        </p:spPr>
      </p:pic>
      <p:pic>
        <p:nvPicPr>
          <p:cNvPr id="17" name="图片 16">
            <a:extLst>
              <a:ext uri="{FF2B5EF4-FFF2-40B4-BE49-F238E27FC236}">
                <a16:creationId xmlns:a16="http://schemas.microsoft.com/office/drawing/2014/main" id="{0CEC0082-64CD-4A8F-8757-C3C7976FC3E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23928" y="1464580"/>
            <a:ext cx="4896544" cy="2483131"/>
          </a:xfrm>
          <a:prstGeom prst="rect">
            <a:avLst/>
          </a:prstGeom>
          <a:noFill/>
          <a:ln>
            <a:noFill/>
          </a:ln>
        </p:spPr>
      </p:pic>
    </p:spTree>
    <p:extLst>
      <p:ext uri="{BB962C8B-B14F-4D97-AF65-F5344CB8AC3E}">
        <p14:creationId xmlns:p14="http://schemas.microsoft.com/office/powerpoint/2010/main" val="3981903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8790" y="1433195"/>
            <a:ext cx="4541520" cy="459740"/>
            <a:chOff x="4315150" y="953426"/>
            <a:chExt cx="3857250" cy="540057"/>
          </a:xfrm>
        </p:grpSpPr>
        <p:sp>
          <p:nvSpPr>
            <p:cNvPr id="61" name="矩形 60"/>
            <p:cNvSpPr/>
            <p:nvPr/>
          </p:nvSpPr>
          <p:spPr>
            <a:xfrm>
              <a:off x="4841196" y="1036090"/>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任务一 </a:t>
              </a:r>
              <a:r>
                <a:rPr lang="en-US" altLang="zh-CN" b="1" dirty="0" err="1">
                  <a:solidFill>
                    <a:schemeClr val="tx1">
                      <a:lumMod val="75000"/>
                      <a:lumOff val="25000"/>
                    </a:schemeClr>
                  </a:solidFill>
                  <a:latin typeface="微软雅黑" panose="020B0503020204020204" pitchFamily="34" charset="-122"/>
                  <a:ea typeface="微软雅黑" panose="020B0503020204020204" pitchFamily="34" charset="-122"/>
                </a:rPr>
                <a:t>绘制变电站主接线图</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8790" y="2127250"/>
            <a:ext cx="4541520" cy="459740"/>
            <a:chOff x="4315150" y="1647579"/>
            <a:chExt cx="3857250" cy="540057"/>
          </a:xfrm>
        </p:grpSpPr>
        <p:sp>
          <p:nvSpPr>
            <p:cNvPr id="64" name="矩形 63"/>
            <p:cNvSpPr/>
            <p:nvPr/>
          </p:nvSpPr>
          <p:spPr>
            <a:xfrm>
              <a:off x="4841196" y="1730243"/>
              <a:ext cx="3300643" cy="40673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任务二</a:t>
              </a:r>
              <a:r>
                <a:rPr lang="zh-CN" altLang="zh-CN" b="1" dirty="0">
                  <a:solidFill>
                    <a:schemeClr val="tx1">
                      <a:lumMod val="75000"/>
                      <a:lumOff val="25000"/>
                    </a:schemeClr>
                  </a:solidFill>
                  <a:latin typeface="微软雅黑" panose="020B0503020204020204" pitchFamily="34" charset="-122"/>
                  <a:ea typeface="微软雅黑" panose="020B0503020204020204" pitchFamily="34" charset="-122"/>
                </a:rPr>
                <a:t>钻床电气线路的设计与绘制</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1867904"/>
            <a:ext cx="3282072" cy="2338717"/>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182334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64669" y="396315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028558"/>
            <a:ext cx="2710359" cy="2043252"/>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单击“插入”选项卡“块”面板中的“插入”按钮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，插入前面创建的“主变”图块，并改变主变图块的放置方向，绘制一个矩形并将其放置到主变块中间直线的适当位置，效果如图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129944"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1045544"/>
            <a:ext cx="1956276"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连接各主要模块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414826" y="4153174"/>
            <a:ext cx="194575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插入主变块</a:t>
            </a:r>
          </a:p>
        </p:txBody>
      </p:sp>
      <p:pic>
        <p:nvPicPr>
          <p:cNvPr id="12" name="图片 11">
            <a:extLst>
              <a:ext uri="{FF2B5EF4-FFF2-40B4-BE49-F238E27FC236}">
                <a16:creationId xmlns:a16="http://schemas.microsoft.com/office/drawing/2014/main" id="{64FAC0CA-8C95-4A19-B7C6-CBC1CC1A6C23}"/>
              </a:ext>
            </a:extLst>
          </p:cNvPr>
          <p:cNvPicPr/>
          <p:nvPr/>
        </p:nvPicPr>
        <p:blipFill>
          <a:blip r:embed="rId3"/>
          <a:stretch>
            <a:fillRect/>
          </a:stretch>
        </p:blipFill>
        <p:spPr>
          <a:xfrm>
            <a:off x="857880" y="2640331"/>
            <a:ext cx="257736" cy="218496"/>
          </a:xfrm>
          <a:prstGeom prst="rect">
            <a:avLst/>
          </a:prstGeom>
          <a:noFill/>
          <a:ln>
            <a:noFill/>
          </a:ln>
        </p:spPr>
      </p:pic>
      <p:pic>
        <p:nvPicPr>
          <p:cNvPr id="16" name="图片 15">
            <a:extLst>
              <a:ext uri="{FF2B5EF4-FFF2-40B4-BE49-F238E27FC236}">
                <a16:creationId xmlns:a16="http://schemas.microsoft.com/office/drawing/2014/main" id="{47524CE5-DEC6-4F13-B6F4-1A1B2550501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882924" y="1336354"/>
            <a:ext cx="5009556" cy="2800753"/>
          </a:xfrm>
          <a:prstGeom prst="rect">
            <a:avLst/>
          </a:prstGeom>
          <a:noFill/>
          <a:ln>
            <a:noFill/>
          </a:ln>
        </p:spPr>
      </p:pic>
    </p:spTree>
    <p:extLst>
      <p:ext uri="{BB962C8B-B14F-4D97-AF65-F5344CB8AC3E}">
        <p14:creationId xmlns:p14="http://schemas.microsoft.com/office/powerpoint/2010/main" val="3500820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8" y="2081177"/>
            <a:ext cx="3282072" cy="178396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60" y="203661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57151" y="36216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0993" y="2241830"/>
            <a:ext cx="2710359"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复制图形。单击“默认”选项卡“修改”面板中的“复制”按钮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，将母线下方的图形复制一个到右侧，结果如图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a:p>
            <a:pPr indent="457200" algn="just">
              <a:lnSpc>
                <a:spcPct val="120000"/>
              </a:lnSpc>
            </a:pP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1045544"/>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516506" y="4081166"/>
            <a:ext cx="172819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复制结果</a:t>
            </a:r>
          </a:p>
        </p:txBody>
      </p:sp>
      <p:pic>
        <p:nvPicPr>
          <p:cNvPr id="13" name="图片 12">
            <a:extLst>
              <a:ext uri="{FF2B5EF4-FFF2-40B4-BE49-F238E27FC236}">
                <a16:creationId xmlns:a16="http://schemas.microsoft.com/office/drawing/2014/main" id="{D1E432C3-43CB-4597-86A7-607A727A0C0E}"/>
              </a:ext>
            </a:extLst>
          </p:cNvPr>
          <p:cNvPicPr/>
          <p:nvPr/>
        </p:nvPicPr>
        <p:blipFill>
          <a:blip r:embed="rId3"/>
          <a:stretch>
            <a:fillRect/>
          </a:stretch>
        </p:blipFill>
        <p:spPr>
          <a:xfrm>
            <a:off x="2267744" y="2841417"/>
            <a:ext cx="288032" cy="231637"/>
          </a:xfrm>
          <a:prstGeom prst="rect">
            <a:avLst/>
          </a:prstGeom>
          <a:noFill/>
          <a:ln>
            <a:noFill/>
          </a:ln>
        </p:spPr>
      </p:pic>
      <p:pic>
        <p:nvPicPr>
          <p:cNvPr id="17" name="图片 16">
            <a:extLst>
              <a:ext uri="{FF2B5EF4-FFF2-40B4-BE49-F238E27FC236}">
                <a16:creationId xmlns:a16="http://schemas.microsoft.com/office/drawing/2014/main" id="{31EEA39F-9E92-4610-90E5-62AFA950244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03065" y="1483640"/>
            <a:ext cx="4955075" cy="2597526"/>
          </a:xfrm>
          <a:prstGeom prst="rect">
            <a:avLst/>
          </a:prstGeom>
          <a:noFill/>
          <a:ln>
            <a:noFill/>
          </a:ln>
        </p:spPr>
      </p:pic>
    </p:spTree>
    <p:extLst>
      <p:ext uri="{BB962C8B-B14F-4D97-AF65-F5344CB8AC3E}">
        <p14:creationId xmlns:p14="http://schemas.microsoft.com/office/powerpoint/2010/main" val="101643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55426" y="1392176"/>
            <a:ext cx="3282072" cy="341182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17758" y="134761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88297" y="45727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35418" y="1491630"/>
            <a:ext cx="2710359" cy="3225114"/>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整理图形。单击“默认”选项卡“修改”面板中的“删除”按钮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将刚刚复制的图形中的箭头删除；单击“默认”选项卡“绘图”面板中的“直线”按钮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在电阻器下方适当位置绘制一电容器符号；单击“默认”选项卡“修改”面板中的“修剪”按钮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，将电容器两极板间的直线修剪掉，结果如图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324565" y="4445498"/>
            <a:ext cx="215379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7-13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整理图形结果</a:t>
            </a:r>
          </a:p>
        </p:txBody>
      </p:sp>
      <p:pic>
        <p:nvPicPr>
          <p:cNvPr id="12" name="图片 11">
            <a:extLst>
              <a:ext uri="{FF2B5EF4-FFF2-40B4-BE49-F238E27FC236}">
                <a16:creationId xmlns:a16="http://schemas.microsoft.com/office/drawing/2014/main" id="{4FEED1FC-60D5-4F62-A7CF-7EEDDE998DE4}"/>
              </a:ext>
            </a:extLst>
          </p:cNvPr>
          <p:cNvPicPr/>
          <p:nvPr/>
        </p:nvPicPr>
        <p:blipFill>
          <a:blip r:embed="rId3"/>
          <a:stretch>
            <a:fillRect/>
          </a:stretch>
        </p:blipFill>
        <p:spPr>
          <a:xfrm>
            <a:off x="2267744" y="2131923"/>
            <a:ext cx="216024" cy="223803"/>
          </a:xfrm>
          <a:prstGeom prst="rect">
            <a:avLst/>
          </a:prstGeom>
          <a:noFill/>
          <a:ln>
            <a:noFill/>
          </a:ln>
        </p:spPr>
      </p:pic>
      <p:pic>
        <p:nvPicPr>
          <p:cNvPr id="16" name="图片 15">
            <a:extLst>
              <a:ext uri="{FF2B5EF4-FFF2-40B4-BE49-F238E27FC236}">
                <a16:creationId xmlns:a16="http://schemas.microsoft.com/office/drawing/2014/main" id="{594BEB61-1C45-457C-B6D8-69F5A97739C3}"/>
              </a:ext>
            </a:extLst>
          </p:cNvPr>
          <p:cNvPicPr/>
          <p:nvPr/>
        </p:nvPicPr>
        <p:blipFill>
          <a:blip r:embed="rId4"/>
          <a:stretch>
            <a:fillRect/>
          </a:stretch>
        </p:blipFill>
        <p:spPr>
          <a:xfrm>
            <a:off x="2267744" y="2996019"/>
            <a:ext cx="216024" cy="180123"/>
          </a:xfrm>
          <a:prstGeom prst="rect">
            <a:avLst/>
          </a:prstGeom>
          <a:noFill/>
          <a:ln>
            <a:noFill/>
          </a:ln>
        </p:spPr>
      </p:pic>
      <p:pic>
        <p:nvPicPr>
          <p:cNvPr id="18" name="图片 17">
            <a:extLst>
              <a:ext uri="{FF2B5EF4-FFF2-40B4-BE49-F238E27FC236}">
                <a16:creationId xmlns:a16="http://schemas.microsoft.com/office/drawing/2014/main" id="{E279A83C-6364-4366-813A-73852A84B109}"/>
              </a:ext>
            </a:extLst>
          </p:cNvPr>
          <p:cNvPicPr/>
          <p:nvPr/>
        </p:nvPicPr>
        <p:blipFill>
          <a:blip r:embed="rId5"/>
          <a:stretch>
            <a:fillRect/>
          </a:stretch>
        </p:blipFill>
        <p:spPr>
          <a:xfrm>
            <a:off x="3125561" y="3870560"/>
            <a:ext cx="220216" cy="210606"/>
          </a:xfrm>
          <a:prstGeom prst="rect">
            <a:avLst/>
          </a:prstGeom>
          <a:noFill/>
          <a:ln>
            <a:noFill/>
          </a:ln>
        </p:spPr>
      </p:pic>
      <p:pic>
        <p:nvPicPr>
          <p:cNvPr id="20" name="图片 19">
            <a:extLst>
              <a:ext uri="{FF2B5EF4-FFF2-40B4-BE49-F238E27FC236}">
                <a16:creationId xmlns:a16="http://schemas.microsoft.com/office/drawing/2014/main" id="{4B90CC62-F11D-4002-9686-A5E3C716314E}"/>
              </a:ext>
            </a:extLst>
          </p:cNvPr>
          <p:cNvPicPr/>
          <p:nvPr/>
        </p:nvPicPr>
        <p:blipFill>
          <a:blip r:embed="rId6" cstate="print">
            <a:extLst>
              <a:ext uri="{28A0092B-C50C-407E-A947-70E740481C1C}">
                <a14:useLocalDpi xmlns:a14="http://schemas.microsoft.com/office/drawing/2010/main" val="0"/>
              </a:ext>
            </a:extLst>
          </a:blip>
          <a:srcRect/>
          <a:stretch>
            <a:fillRect/>
          </a:stretch>
        </p:blipFill>
        <p:spPr>
          <a:xfrm>
            <a:off x="3913967" y="1572147"/>
            <a:ext cx="4974990" cy="2891349"/>
          </a:xfrm>
          <a:prstGeom prst="rect">
            <a:avLst/>
          </a:prstGeom>
          <a:noFill/>
          <a:ln>
            <a:noFill/>
          </a:ln>
        </p:spPr>
      </p:pic>
    </p:spTree>
    <p:extLst>
      <p:ext uri="{BB962C8B-B14F-4D97-AF65-F5344CB8AC3E}">
        <p14:creationId xmlns:p14="http://schemas.microsoft.com/office/powerpoint/2010/main" val="3038328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55426" y="1706261"/>
            <a:ext cx="3282072" cy="225969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17758" y="166169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79094" y="370323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35418" y="1805715"/>
            <a:ext cx="2710359" cy="2043252"/>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复制电阻电容。单击“默认”选项卡“修改”面板中的“复制”按钮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开启“对象捕捉” 模式下的“中点”选项，在正交模式下，将电阻符号和电容器符号复制到左侧直线上，如图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334192" y="4225182"/>
            <a:ext cx="215379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复制电阻电容</a:t>
            </a:r>
          </a:p>
        </p:txBody>
      </p:sp>
      <p:pic>
        <p:nvPicPr>
          <p:cNvPr id="17" name="图片 16">
            <a:extLst>
              <a:ext uri="{FF2B5EF4-FFF2-40B4-BE49-F238E27FC236}">
                <a16:creationId xmlns:a16="http://schemas.microsoft.com/office/drawing/2014/main" id="{39BE0086-E7D7-43AC-85DA-F37A89AAF49D}"/>
              </a:ext>
            </a:extLst>
          </p:cNvPr>
          <p:cNvPicPr/>
          <p:nvPr/>
        </p:nvPicPr>
        <p:blipFill>
          <a:blip r:embed="rId3"/>
          <a:stretch>
            <a:fillRect/>
          </a:stretch>
        </p:blipFill>
        <p:spPr>
          <a:xfrm>
            <a:off x="2585428" y="2415031"/>
            <a:ext cx="278254" cy="216024"/>
          </a:xfrm>
          <a:prstGeom prst="rect">
            <a:avLst/>
          </a:prstGeom>
          <a:noFill/>
          <a:ln>
            <a:noFill/>
          </a:ln>
        </p:spPr>
      </p:pic>
      <p:pic>
        <p:nvPicPr>
          <p:cNvPr id="21" name="图片 20">
            <a:extLst>
              <a:ext uri="{FF2B5EF4-FFF2-40B4-BE49-F238E27FC236}">
                <a16:creationId xmlns:a16="http://schemas.microsoft.com/office/drawing/2014/main" id="{3984C986-E5C1-4CAE-9F20-A9D58A192EF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95936" y="1473546"/>
            <a:ext cx="4830306" cy="2780441"/>
          </a:xfrm>
          <a:prstGeom prst="rect">
            <a:avLst/>
          </a:prstGeom>
          <a:noFill/>
          <a:ln>
            <a:noFill/>
          </a:ln>
        </p:spPr>
      </p:pic>
    </p:spTree>
    <p:extLst>
      <p:ext uri="{BB962C8B-B14F-4D97-AF65-F5344CB8AC3E}">
        <p14:creationId xmlns:p14="http://schemas.microsoft.com/office/powerpoint/2010/main" val="3050254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864" y="1922285"/>
            <a:ext cx="3282072" cy="199697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4196" y="187772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93572" y="367578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41856" y="2021739"/>
            <a:ext cx="2710359"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镜像电阻电容。单击“默认”选项卡“修改”面板中的“镜像”按钮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，将中线右边部分镜像到中线左边，并利用“直线”命令进行连接，结果如图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301407" y="4299942"/>
            <a:ext cx="215379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7-15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镜像电阻电容</a:t>
            </a:r>
          </a:p>
        </p:txBody>
      </p:sp>
      <p:pic>
        <p:nvPicPr>
          <p:cNvPr id="12" name="图片 11">
            <a:extLst>
              <a:ext uri="{FF2B5EF4-FFF2-40B4-BE49-F238E27FC236}">
                <a16:creationId xmlns:a16="http://schemas.microsoft.com/office/drawing/2014/main" id="{1D960930-5E9B-4726-AE04-6BA294B1F508}"/>
              </a:ext>
            </a:extLst>
          </p:cNvPr>
          <p:cNvPicPr/>
          <p:nvPr/>
        </p:nvPicPr>
        <p:blipFill>
          <a:blip r:embed="rId3"/>
          <a:stretch>
            <a:fillRect/>
          </a:stretch>
        </p:blipFill>
        <p:spPr>
          <a:xfrm>
            <a:off x="2483916" y="2692715"/>
            <a:ext cx="222314" cy="190118"/>
          </a:xfrm>
          <a:prstGeom prst="rect">
            <a:avLst/>
          </a:prstGeom>
          <a:noFill/>
          <a:ln>
            <a:noFill/>
          </a:ln>
        </p:spPr>
      </p:pic>
      <p:pic>
        <p:nvPicPr>
          <p:cNvPr id="13" name="图片 12">
            <a:extLst>
              <a:ext uri="{FF2B5EF4-FFF2-40B4-BE49-F238E27FC236}">
                <a16:creationId xmlns:a16="http://schemas.microsoft.com/office/drawing/2014/main" id="{220F38AE-FF66-4DE7-A810-56890F2BBF9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23928" y="1563638"/>
            <a:ext cx="4908752" cy="2736304"/>
          </a:xfrm>
          <a:prstGeom prst="rect">
            <a:avLst/>
          </a:prstGeom>
          <a:noFill/>
          <a:ln>
            <a:noFill/>
          </a:ln>
        </p:spPr>
      </p:pic>
    </p:spTree>
    <p:extLst>
      <p:ext uri="{BB962C8B-B14F-4D97-AF65-F5344CB8AC3E}">
        <p14:creationId xmlns:p14="http://schemas.microsoft.com/office/powerpoint/2010/main" val="2896298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864" y="2135557"/>
            <a:ext cx="3282072" cy="199697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4196" y="209099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93572" y="388906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41856" y="2235011"/>
            <a:ext cx="2710359"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插入“站用变压器”和“开关”图块。单击“插入”选项卡“块”面板中的“插入”按钮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在当前视图中插入“站用变压器”和“开关”图块，结果如图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4319638" y="4225182"/>
            <a:ext cx="417646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7-16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插入“站用变压器”和“开关”图块</a:t>
            </a:r>
          </a:p>
        </p:txBody>
      </p:sp>
      <p:pic>
        <p:nvPicPr>
          <p:cNvPr id="16" name="图片 15">
            <a:extLst>
              <a:ext uri="{FF2B5EF4-FFF2-40B4-BE49-F238E27FC236}">
                <a16:creationId xmlns:a16="http://schemas.microsoft.com/office/drawing/2014/main" id="{E713B5FF-0FFA-46F9-A9FB-DC8AF7DF1569}"/>
              </a:ext>
            </a:extLst>
          </p:cNvPr>
          <p:cNvPicPr/>
          <p:nvPr/>
        </p:nvPicPr>
        <p:blipFill>
          <a:blip r:embed="rId3"/>
          <a:stretch>
            <a:fillRect/>
          </a:stretch>
        </p:blipFill>
        <p:spPr>
          <a:xfrm>
            <a:off x="1115616" y="3145062"/>
            <a:ext cx="288032" cy="216024"/>
          </a:xfrm>
          <a:prstGeom prst="rect">
            <a:avLst/>
          </a:prstGeom>
          <a:noFill/>
          <a:ln>
            <a:noFill/>
          </a:ln>
        </p:spPr>
      </p:pic>
      <p:pic>
        <p:nvPicPr>
          <p:cNvPr id="17" name="图片 16">
            <a:extLst>
              <a:ext uri="{FF2B5EF4-FFF2-40B4-BE49-F238E27FC236}">
                <a16:creationId xmlns:a16="http://schemas.microsoft.com/office/drawing/2014/main" id="{661304CD-DD22-4ED1-BD18-FD807A099E9E}"/>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95936" y="1493367"/>
            <a:ext cx="4823868" cy="2731815"/>
          </a:xfrm>
          <a:prstGeom prst="rect">
            <a:avLst/>
          </a:prstGeom>
          <a:noFill/>
          <a:ln>
            <a:noFill/>
          </a:ln>
        </p:spPr>
      </p:pic>
    </p:spTree>
    <p:extLst>
      <p:ext uri="{BB962C8B-B14F-4D97-AF65-F5344CB8AC3E}">
        <p14:creationId xmlns:p14="http://schemas.microsoft.com/office/powerpoint/2010/main" val="1612514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864" y="2135557"/>
            <a:ext cx="3282072" cy="199697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4196" y="209099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93572" y="388906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41856" y="2235011"/>
            <a:ext cx="2710359" cy="1747786"/>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插入“电压互感器”和“开关”图块。单击“插入”选项卡“块”面板中的“插入”按钮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在当前视图中插入“电压互感器”和“开关”图块，结果如图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4283634" y="4178890"/>
            <a:ext cx="417646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7-17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插入“电压互感器”和“开关”图块</a:t>
            </a:r>
          </a:p>
        </p:txBody>
      </p:sp>
      <p:pic>
        <p:nvPicPr>
          <p:cNvPr id="12" name="图片 11">
            <a:extLst>
              <a:ext uri="{FF2B5EF4-FFF2-40B4-BE49-F238E27FC236}">
                <a16:creationId xmlns:a16="http://schemas.microsoft.com/office/drawing/2014/main" id="{B1B9D14D-1DC6-469D-B484-07B4E46F4F92}"/>
              </a:ext>
            </a:extLst>
          </p:cNvPr>
          <p:cNvPicPr/>
          <p:nvPr/>
        </p:nvPicPr>
        <p:blipFill>
          <a:blip r:embed="rId3"/>
          <a:stretch>
            <a:fillRect/>
          </a:stretch>
        </p:blipFill>
        <p:spPr>
          <a:xfrm>
            <a:off x="1115616" y="3108904"/>
            <a:ext cx="288032" cy="254934"/>
          </a:xfrm>
          <a:prstGeom prst="rect">
            <a:avLst/>
          </a:prstGeom>
          <a:noFill/>
          <a:ln>
            <a:noFill/>
          </a:ln>
        </p:spPr>
      </p:pic>
      <p:pic>
        <p:nvPicPr>
          <p:cNvPr id="13" name="图片 12">
            <a:extLst>
              <a:ext uri="{FF2B5EF4-FFF2-40B4-BE49-F238E27FC236}">
                <a16:creationId xmlns:a16="http://schemas.microsoft.com/office/drawing/2014/main" id="{D13AFD64-2391-411C-AD19-9D9F9DE35C2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3923928" y="1383214"/>
            <a:ext cx="4895876" cy="2749316"/>
          </a:xfrm>
          <a:prstGeom prst="rect">
            <a:avLst/>
          </a:prstGeom>
          <a:noFill/>
          <a:ln>
            <a:noFill/>
          </a:ln>
        </p:spPr>
      </p:pic>
    </p:spTree>
    <p:extLst>
      <p:ext uri="{BB962C8B-B14F-4D97-AF65-F5344CB8AC3E}">
        <p14:creationId xmlns:p14="http://schemas.microsoft.com/office/powerpoint/2010/main" val="1142024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217180" y="1320168"/>
            <a:ext cx="3634072" cy="341887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179512" y="12756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617845" y="449822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10800" y="1417127"/>
            <a:ext cx="3468444" cy="3225114"/>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绘制矩形和箭头。单击“默认”选项卡“绘图”面板中的“直线”按钮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开启“正交”模式，在电压互感器所在直线上绘制一条折线；再单击“默认”选项卡“绘图”面板中的“矩形”按钮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，绘制一个矩形并将其放置到直线上；然后单击“默认”选项卡“绘图”面板中的“多段线” 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在直线端点绘制一个箭头（此时开启“极轴追踪”模式，并将追踪角度设为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5</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绘制其他器件图形</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333768" y="4376252"/>
            <a:ext cx="2376598"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7-18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绘制矩形和箭头</a:t>
            </a:r>
          </a:p>
        </p:txBody>
      </p:sp>
      <p:pic>
        <p:nvPicPr>
          <p:cNvPr id="16" name="图片 15">
            <a:extLst>
              <a:ext uri="{FF2B5EF4-FFF2-40B4-BE49-F238E27FC236}">
                <a16:creationId xmlns:a16="http://schemas.microsoft.com/office/drawing/2014/main" id="{E7CBB2BF-DE68-4A19-AC07-3091C5E0FE3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067944" y="1410663"/>
            <a:ext cx="4896544" cy="2965589"/>
          </a:xfrm>
          <a:prstGeom prst="rect">
            <a:avLst/>
          </a:prstGeom>
          <a:noFill/>
          <a:ln>
            <a:noFill/>
          </a:ln>
        </p:spPr>
      </p:pic>
      <p:pic>
        <p:nvPicPr>
          <p:cNvPr id="17" name="图片 16">
            <a:extLst>
              <a:ext uri="{FF2B5EF4-FFF2-40B4-BE49-F238E27FC236}">
                <a16:creationId xmlns:a16="http://schemas.microsoft.com/office/drawing/2014/main" id="{B1B2127D-22A3-4B14-BD78-722DE2A0583B}"/>
              </a:ext>
            </a:extLst>
          </p:cNvPr>
          <p:cNvPicPr/>
          <p:nvPr/>
        </p:nvPicPr>
        <p:blipFill>
          <a:blip r:embed="rId4"/>
          <a:stretch>
            <a:fillRect/>
          </a:stretch>
        </p:blipFill>
        <p:spPr>
          <a:xfrm>
            <a:off x="1115616" y="2047610"/>
            <a:ext cx="216024" cy="243162"/>
          </a:xfrm>
          <a:prstGeom prst="rect">
            <a:avLst/>
          </a:prstGeom>
          <a:noFill/>
          <a:ln>
            <a:noFill/>
          </a:ln>
        </p:spPr>
      </p:pic>
      <p:pic>
        <p:nvPicPr>
          <p:cNvPr id="18" name="图片 17">
            <a:extLst>
              <a:ext uri="{FF2B5EF4-FFF2-40B4-BE49-F238E27FC236}">
                <a16:creationId xmlns:a16="http://schemas.microsoft.com/office/drawing/2014/main" id="{9D40EC28-3B93-4E00-B52E-1681B94B3145}"/>
              </a:ext>
            </a:extLst>
          </p:cNvPr>
          <p:cNvPicPr/>
          <p:nvPr/>
        </p:nvPicPr>
        <p:blipFill>
          <a:blip r:embed="rId5"/>
          <a:stretch>
            <a:fillRect/>
          </a:stretch>
        </p:blipFill>
        <p:spPr>
          <a:xfrm>
            <a:off x="1568928" y="2898873"/>
            <a:ext cx="338775" cy="217339"/>
          </a:xfrm>
          <a:prstGeom prst="rect">
            <a:avLst/>
          </a:prstGeom>
          <a:noFill/>
          <a:ln>
            <a:noFill/>
          </a:ln>
        </p:spPr>
      </p:pic>
      <p:pic>
        <p:nvPicPr>
          <p:cNvPr id="20" name="图片 19">
            <a:extLst>
              <a:ext uri="{FF2B5EF4-FFF2-40B4-BE49-F238E27FC236}">
                <a16:creationId xmlns:a16="http://schemas.microsoft.com/office/drawing/2014/main" id="{FF7CD80A-B202-442D-9B9D-BFB59EE28A1C}"/>
              </a:ext>
            </a:extLst>
          </p:cNvPr>
          <p:cNvPicPr/>
          <p:nvPr/>
        </p:nvPicPr>
        <p:blipFill>
          <a:blip r:embed="rId6"/>
          <a:stretch>
            <a:fillRect/>
          </a:stretch>
        </p:blipFill>
        <p:spPr>
          <a:xfrm>
            <a:off x="611560" y="3802940"/>
            <a:ext cx="246320" cy="216024"/>
          </a:xfrm>
          <a:prstGeom prst="rect">
            <a:avLst/>
          </a:prstGeom>
          <a:noFill/>
          <a:ln>
            <a:noFill/>
          </a:ln>
        </p:spPr>
      </p:pic>
    </p:spTree>
    <p:extLst>
      <p:ext uri="{BB962C8B-B14F-4D97-AF65-F5344CB8AC3E}">
        <p14:creationId xmlns:p14="http://schemas.microsoft.com/office/powerpoint/2010/main" val="2900997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864" y="1898366"/>
            <a:ext cx="3282072" cy="227159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4196" y="185380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93572" y="392649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41856" y="1997820"/>
            <a:ext cx="2710359" cy="2043252"/>
          </a:xfrm>
          <a:prstGeom prst="rect">
            <a:avLst/>
          </a:prstGeom>
          <a:noFill/>
        </p:spPr>
        <p:txBody>
          <a:bodyPr wrap="square" lIns="0" tIns="0" rIns="0" bIns="0" rtlCol="0">
            <a:spAutoFit/>
          </a:bodyPr>
          <a:lstStyle/>
          <a:p>
            <a:pPr indent="457200" algn="just">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添加文字。单击“注释”选项卡“文字”面板中的“多行文字”按钮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在需要添加注释的位置绘制一个区域，打开如图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7-19</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所示的“文字编辑器”选项卡，在其中输入注释文字。</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添加注释文字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5327750" y="3502906"/>
            <a:ext cx="216024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添加注释文字</a:t>
            </a:r>
          </a:p>
        </p:txBody>
      </p:sp>
      <p:pic>
        <p:nvPicPr>
          <p:cNvPr id="16" name="图片 15">
            <a:extLst>
              <a:ext uri="{FF2B5EF4-FFF2-40B4-BE49-F238E27FC236}">
                <a16:creationId xmlns:a16="http://schemas.microsoft.com/office/drawing/2014/main" id="{FECF9C84-11CC-4902-B8EC-15F905C827BB}"/>
              </a:ext>
            </a:extLst>
          </p:cNvPr>
          <p:cNvPicPr/>
          <p:nvPr/>
        </p:nvPicPr>
        <p:blipFill>
          <a:blip r:embed="rId3"/>
          <a:stretch>
            <a:fillRect/>
          </a:stretch>
        </p:blipFill>
        <p:spPr>
          <a:xfrm>
            <a:off x="3995936" y="1663363"/>
            <a:ext cx="4823868" cy="1823324"/>
          </a:xfrm>
          <a:prstGeom prst="rect">
            <a:avLst/>
          </a:prstGeom>
          <a:noFill/>
          <a:ln>
            <a:noFill/>
          </a:ln>
        </p:spPr>
      </p:pic>
    </p:spTree>
    <p:extLst>
      <p:ext uri="{BB962C8B-B14F-4D97-AF65-F5344CB8AC3E}">
        <p14:creationId xmlns:p14="http://schemas.microsoft.com/office/powerpoint/2010/main" val="4840027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24894" y="1557726"/>
            <a:ext cx="2494410" cy="310225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7226" y="151316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568940" y="440852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04887" y="1657180"/>
            <a:ext cx="1974932" cy="2929648"/>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绘制文字边框。单击“默认”选项卡“绘图”面板中的“直线”按钮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和“修改”面板中的“复制”按钮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，绘制文字边框线。</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添加注释后的线路图如图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771550"/>
            <a:ext cx="2304256"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455484" y="973536"/>
            <a:ext cx="2129944"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添加注释文字</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4F92251A-A737-4EEF-BBEB-844694744001}"/>
              </a:ext>
            </a:extLst>
          </p:cNvPr>
          <p:cNvSpPr txBox="1"/>
          <p:nvPr/>
        </p:nvSpPr>
        <p:spPr>
          <a:xfrm>
            <a:off x="4737154" y="4227131"/>
            <a:ext cx="255440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7-20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添加全部注释文字</a:t>
            </a:r>
          </a:p>
        </p:txBody>
      </p:sp>
      <p:pic>
        <p:nvPicPr>
          <p:cNvPr id="11" name="图片 10">
            <a:extLst>
              <a:ext uri="{FF2B5EF4-FFF2-40B4-BE49-F238E27FC236}">
                <a16:creationId xmlns:a16="http://schemas.microsoft.com/office/drawing/2014/main" id="{C45DB653-FF0E-44E7-BFD3-7E8E33FE043E}"/>
              </a:ext>
            </a:extLst>
          </p:cNvPr>
          <p:cNvPicPr/>
          <p:nvPr/>
        </p:nvPicPr>
        <p:blipFill>
          <a:blip r:embed="rId3"/>
          <a:stretch>
            <a:fillRect/>
          </a:stretch>
        </p:blipFill>
        <p:spPr>
          <a:xfrm>
            <a:off x="2261595" y="2571750"/>
            <a:ext cx="241617" cy="216024"/>
          </a:xfrm>
          <a:prstGeom prst="rect">
            <a:avLst/>
          </a:prstGeom>
          <a:noFill/>
          <a:ln>
            <a:noFill/>
          </a:ln>
        </p:spPr>
      </p:pic>
      <p:pic>
        <p:nvPicPr>
          <p:cNvPr id="12" name="图片 11">
            <a:extLst>
              <a:ext uri="{FF2B5EF4-FFF2-40B4-BE49-F238E27FC236}">
                <a16:creationId xmlns:a16="http://schemas.microsoft.com/office/drawing/2014/main" id="{D0E960D9-870E-4AB3-BB26-0CB16174EB34}"/>
              </a:ext>
            </a:extLst>
          </p:cNvPr>
          <p:cNvPicPr/>
          <p:nvPr/>
        </p:nvPicPr>
        <p:blipFill>
          <a:blip r:embed="rId4"/>
          <a:stretch>
            <a:fillRect/>
          </a:stretch>
        </p:blipFill>
        <p:spPr>
          <a:xfrm>
            <a:off x="1916474" y="3147814"/>
            <a:ext cx="220375" cy="222234"/>
          </a:xfrm>
          <a:prstGeom prst="rect">
            <a:avLst/>
          </a:prstGeom>
          <a:noFill/>
          <a:ln>
            <a:noFill/>
          </a:ln>
        </p:spPr>
      </p:pic>
      <p:pic>
        <p:nvPicPr>
          <p:cNvPr id="13" name="图片 12">
            <a:extLst>
              <a:ext uri="{FF2B5EF4-FFF2-40B4-BE49-F238E27FC236}">
                <a16:creationId xmlns:a16="http://schemas.microsoft.com/office/drawing/2014/main" id="{2180F2B3-D572-4D42-A185-5AA5C5D3BFB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a:xfrm>
            <a:off x="3135619" y="1356515"/>
            <a:ext cx="5757477" cy="2870616"/>
          </a:xfrm>
          <a:prstGeom prst="rect">
            <a:avLst/>
          </a:prstGeom>
          <a:noFill/>
          <a:ln>
            <a:noFill/>
          </a:ln>
        </p:spPr>
      </p:pic>
    </p:spTree>
    <p:extLst>
      <p:ext uri="{BB962C8B-B14F-4D97-AF65-F5344CB8AC3E}">
        <p14:creationId xmlns:p14="http://schemas.microsoft.com/office/powerpoint/2010/main" val="2102584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842496"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任务一 </a:t>
            </a:r>
            <a:r>
              <a:rPr lang="en-US" altLang="zh-CN" sz="3600" b="1" dirty="0" err="1">
                <a:solidFill>
                  <a:schemeClr val="tx1">
                    <a:lumMod val="75000"/>
                    <a:lumOff val="25000"/>
                  </a:schemeClr>
                </a:solidFill>
                <a:latin typeface="微软雅黑" panose="020B0503020204020204" pitchFamily="34" charset="-122"/>
                <a:ea typeface="微软雅黑" panose="020B0503020204020204" pitchFamily="34" charset="-122"/>
              </a:rPr>
              <a:t>绘制变电站主接线图</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3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15"/>
          <p:cNvSpPr/>
          <p:nvPr/>
        </p:nvSpPr>
        <p:spPr>
          <a:xfrm>
            <a:off x="897483" y="1348378"/>
            <a:ext cx="992703" cy="2951564"/>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897483"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961716"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15</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6" name="Text Placeholder 4"/>
          <p:cNvSpPr txBox="1"/>
          <p:nvPr/>
        </p:nvSpPr>
        <p:spPr>
          <a:xfrm>
            <a:off x="955743"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位置正确以及填写好相关内容</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955743"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按尺寸要求绘制边框线（内、外边框），按内容要求填写标题栏</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1970643" y="1348378"/>
            <a:ext cx="992703" cy="2951563"/>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2626"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052922"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a:t>
            </a:r>
            <a:r>
              <a:rPr lang="en-US" sz="2400" b="1" dirty="0">
                <a:solidFill>
                  <a:schemeClr val="bg1"/>
                </a:solidFill>
                <a:latin typeface="微软雅黑" panose="020B0503020204020204" pitchFamily="34" charset="-122"/>
                <a:ea typeface="微软雅黑" panose="020B0503020204020204" pitchFamily="34" charset="-122"/>
                <a:cs typeface="Lato Light"/>
              </a:rPr>
              <a:t>0%</a:t>
            </a:r>
          </a:p>
        </p:txBody>
      </p:sp>
      <p:sp>
        <p:nvSpPr>
          <p:cNvPr id="11" name="Text Placeholder 4"/>
          <p:cNvSpPr txBox="1"/>
          <p:nvPr/>
        </p:nvSpPr>
        <p:spPr>
          <a:xfrm>
            <a:off x="2029530"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标注和布局要协调</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029530"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各图形线杂乱不清不得不分</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p>
        </p:txBody>
      </p:sp>
      <p:sp>
        <p:nvSpPr>
          <p:cNvPr id="35" name="Down Arrow 15">
            <a:extLst>
              <a:ext uri="{FF2B5EF4-FFF2-40B4-BE49-F238E27FC236}">
                <a16:creationId xmlns:a16="http://schemas.microsoft.com/office/drawing/2014/main" id="{62753A0A-92C9-4523-B5C8-35156B4B655F}"/>
              </a:ext>
            </a:extLst>
          </p:cNvPr>
          <p:cNvSpPr/>
          <p:nvPr/>
        </p:nvSpPr>
        <p:spPr>
          <a:xfrm>
            <a:off x="3041662"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36" name="Rectangle 87">
            <a:extLst>
              <a:ext uri="{FF2B5EF4-FFF2-40B4-BE49-F238E27FC236}">
                <a16:creationId xmlns:a16="http://schemas.microsoft.com/office/drawing/2014/main" id="{9545BFC7-9104-49F3-B40B-2F4FB3610BDD}"/>
              </a:ext>
            </a:extLst>
          </p:cNvPr>
          <p:cNvSpPr/>
          <p:nvPr/>
        </p:nvSpPr>
        <p:spPr>
          <a:xfrm>
            <a:off x="3041662"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7" name="Text Placeholder 4">
            <a:extLst>
              <a:ext uri="{FF2B5EF4-FFF2-40B4-BE49-F238E27FC236}">
                <a16:creationId xmlns:a16="http://schemas.microsoft.com/office/drawing/2014/main" id="{0BA11FA4-EDB1-4E3D-8B43-CB618FB22FDF}"/>
              </a:ext>
            </a:extLst>
          </p:cNvPr>
          <p:cNvSpPr txBox="1"/>
          <p:nvPr/>
        </p:nvSpPr>
        <p:spPr>
          <a:xfrm>
            <a:off x="3105895"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38" name="Text Placeholder 4">
            <a:extLst>
              <a:ext uri="{FF2B5EF4-FFF2-40B4-BE49-F238E27FC236}">
                <a16:creationId xmlns:a16="http://schemas.microsoft.com/office/drawing/2014/main" id="{5975F9AD-CAA5-41BA-9CF6-F439BBF41983}"/>
              </a:ext>
            </a:extLst>
          </p:cNvPr>
          <p:cNvSpPr txBox="1"/>
          <p:nvPr/>
        </p:nvSpPr>
        <p:spPr>
          <a:xfrm>
            <a:off x="3099922"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设置与应用图层</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39" name="Text Placeholder 6">
            <a:extLst>
              <a:ext uri="{FF2B5EF4-FFF2-40B4-BE49-F238E27FC236}">
                <a16:creationId xmlns:a16="http://schemas.microsoft.com/office/drawing/2014/main" id="{13913F64-60C5-4498-BA14-4663DC6BB8F6}"/>
              </a:ext>
            </a:extLst>
          </p:cNvPr>
          <p:cNvSpPr txBox="1"/>
          <p:nvPr/>
        </p:nvSpPr>
        <p:spPr>
          <a:xfrm>
            <a:off x="3099922"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每层有不符合要求（错一处图层）扣</a:t>
            </a:r>
            <a:r>
              <a:rPr lang="en-US" altLang="zh-CN" sz="1000" dirty="0">
                <a:solidFill>
                  <a:schemeClr val="bg1"/>
                </a:solidFill>
                <a:latin typeface="微软雅黑" panose="020B0503020204020204" pitchFamily="34" charset="-122"/>
                <a:ea typeface="微软雅黑" panose="020B0503020204020204" pitchFamily="34" charset="-122"/>
              </a:rPr>
              <a:t>2</a:t>
            </a:r>
            <a:r>
              <a:rPr lang="zh-CN" altLang="en-US" sz="1000" dirty="0">
                <a:solidFill>
                  <a:schemeClr val="bg1"/>
                </a:solidFill>
                <a:latin typeface="微软雅黑" panose="020B0503020204020204" pitchFamily="34" charset="-122"/>
                <a:ea typeface="微软雅黑" panose="020B0503020204020204" pitchFamily="34" charset="-122"/>
              </a:rPr>
              <a:t>分，扣完为止。全部内容在一个图层上不得分</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0" name="Down Arrow 91">
            <a:extLst>
              <a:ext uri="{FF2B5EF4-FFF2-40B4-BE49-F238E27FC236}">
                <a16:creationId xmlns:a16="http://schemas.microsoft.com/office/drawing/2014/main" id="{FA411C88-A447-4928-91BC-001A0F9CEC99}"/>
              </a:ext>
            </a:extLst>
          </p:cNvPr>
          <p:cNvSpPr/>
          <p:nvPr/>
        </p:nvSpPr>
        <p:spPr>
          <a:xfrm>
            <a:off x="4114822" y="1348379"/>
            <a:ext cx="992703" cy="2951562"/>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1" name="Rectangle 92">
            <a:extLst>
              <a:ext uri="{FF2B5EF4-FFF2-40B4-BE49-F238E27FC236}">
                <a16:creationId xmlns:a16="http://schemas.microsoft.com/office/drawing/2014/main" id="{8852D1CF-526A-46AC-9C03-A8BB620BF2CF}"/>
              </a:ext>
            </a:extLst>
          </p:cNvPr>
          <p:cNvSpPr/>
          <p:nvPr/>
        </p:nvSpPr>
        <p:spPr>
          <a:xfrm>
            <a:off x="4116805"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2" name="Text Placeholder 4">
            <a:extLst>
              <a:ext uri="{FF2B5EF4-FFF2-40B4-BE49-F238E27FC236}">
                <a16:creationId xmlns:a16="http://schemas.microsoft.com/office/drawing/2014/main" id="{E5EDCEA4-49CA-415B-8C1F-9D6755DFD8BF}"/>
              </a:ext>
            </a:extLst>
          </p:cNvPr>
          <p:cNvSpPr txBox="1"/>
          <p:nvPr/>
        </p:nvSpPr>
        <p:spPr>
          <a:xfrm>
            <a:off x="4197101"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3</a:t>
            </a:r>
            <a:r>
              <a:rPr lang="en-US" sz="2400" b="1" dirty="0">
                <a:solidFill>
                  <a:schemeClr val="bg1"/>
                </a:solidFill>
                <a:latin typeface="微软雅黑" panose="020B0503020204020204" pitchFamily="34" charset="-122"/>
                <a:ea typeface="微软雅黑" panose="020B0503020204020204" pitchFamily="34" charset="-122"/>
                <a:cs typeface="Lato Light"/>
              </a:rPr>
              <a:t>0%</a:t>
            </a:r>
          </a:p>
        </p:txBody>
      </p:sp>
      <p:sp>
        <p:nvSpPr>
          <p:cNvPr id="43" name="Text Placeholder 4">
            <a:extLst>
              <a:ext uri="{FF2B5EF4-FFF2-40B4-BE49-F238E27FC236}">
                <a16:creationId xmlns:a16="http://schemas.microsoft.com/office/drawing/2014/main" id="{F2B03AED-C832-4154-A44D-19DFBC078F92}"/>
              </a:ext>
            </a:extLst>
          </p:cNvPr>
          <p:cNvSpPr txBox="1"/>
          <p:nvPr/>
        </p:nvSpPr>
        <p:spPr>
          <a:xfrm>
            <a:off x="4173709"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按照尺寸正确绘图</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44" name="Text Placeholder 6">
            <a:extLst>
              <a:ext uri="{FF2B5EF4-FFF2-40B4-BE49-F238E27FC236}">
                <a16:creationId xmlns:a16="http://schemas.microsoft.com/office/drawing/2014/main" id="{2495023E-3C6F-4CD7-8414-0C3141A4617F}"/>
              </a:ext>
            </a:extLst>
          </p:cNvPr>
          <p:cNvSpPr txBox="1"/>
          <p:nvPr/>
        </p:nvSpPr>
        <p:spPr>
          <a:xfrm>
            <a:off x="4173709"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图线错一处扣</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分，扣完为止</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Down Arrow 15">
            <a:extLst>
              <a:ext uri="{FF2B5EF4-FFF2-40B4-BE49-F238E27FC236}">
                <a16:creationId xmlns:a16="http://schemas.microsoft.com/office/drawing/2014/main" id="{D1722B6A-D06C-451B-96BE-DA8B51277D2F}"/>
              </a:ext>
            </a:extLst>
          </p:cNvPr>
          <p:cNvSpPr/>
          <p:nvPr/>
        </p:nvSpPr>
        <p:spPr>
          <a:xfrm>
            <a:off x="5185841"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6" name="Rectangle 87">
            <a:extLst>
              <a:ext uri="{FF2B5EF4-FFF2-40B4-BE49-F238E27FC236}">
                <a16:creationId xmlns:a16="http://schemas.microsoft.com/office/drawing/2014/main" id="{53864D92-D11A-484B-A474-40EB8FFF7F03}"/>
              </a:ext>
            </a:extLst>
          </p:cNvPr>
          <p:cNvSpPr/>
          <p:nvPr/>
        </p:nvSpPr>
        <p:spPr>
          <a:xfrm>
            <a:off x="5194289"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7" name="Text Placeholder 4">
            <a:extLst>
              <a:ext uri="{FF2B5EF4-FFF2-40B4-BE49-F238E27FC236}">
                <a16:creationId xmlns:a16="http://schemas.microsoft.com/office/drawing/2014/main" id="{A87EC6FF-5E94-489D-85CE-D45BA5059F01}"/>
              </a:ext>
            </a:extLst>
          </p:cNvPr>
          <p:cNvSpPr txBox="1"/>
          <p:nvPr/>
        </p:nvSpPr>
        <p:spPr>
          <a:xfrm>
            <a:off x="5250074"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48" name="Text Placeholder 4">
            <a:extLst>
              <a:ext uri="{FF2B5EF4-FFF2-40B4-BE49-F238E27FC236}">
                <a16:creationId xmlns:a16="http://schemas.microsoft.com/office/drawing/2014/main" id="{700FFD48-F048-4AE6-AB5F-F274FFA7EB8D}"/>
              </a:ext>
            </a:extLst>
          </p:cNvPr>
          <p:cNvSpPr txBox="1"/>
          <p:nvPr/>
        </p:nvSpPr>
        <p:spPr>
          <a:xfrm>
            <a:off x="5244101"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文字和文字样式</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49" name="Text Placeholder 6">
            <a:extLst>
              <a:ext uri="{FF2B5EF4-FFF2-40B4-BE49-F238E27FC236}">
                <a16:creationId xmlns:a16="http://schemas.microsoft.com/office/drawing/2014/main" id="{1B4C788F-10BA-4FE0-A5DF-5E7385932151}"/>
              </a:ext>
            </a:extLst>
          </p:cNvPr>
          <p:cNvSpPr txBox="1"/>
          <p:nvPr/>
        </p:nvSpPr>
        <p:spPr>
          <a:xfrm>
            <a:off x="5244101"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字体样式不符合要求扣</a:t>
            </a:r>
            <a:r>
              <a:rPr lang="en-US" altLang="zh-CN" sz="1000" dirty="0">
                <a:solidFill>
                  <a:schemeClr val="bg1"/>
                </a:solidFill>
                <a:latin typeface="微软雅黑" panose="020B0503020204020204" pitchFamily="34" charset="-122"/>
                <a:ea typeface="微软雅黑" panose="020B0503020204020204" pitchFamily="34" charset="-122"/>
              </a:rPr>
              <a:t>2</a:t>
            </a:r>
            <a:r>
              <a:rPr lang="zh-CN" altLang="en-US" sz="1000" dirty="0">
                <a:solidFill>
                  <a:schemeClr val="bg1"/>
                </a:solidFill>
                <a:latin typeface="微软雅黑" panose="020B0503020204020204" pitchFamily="34" charset="-122"/>
                <a:ea typeface="微软雅黑" panose="020B0503020204020204" pitchFamily="34" charset="-122"/>
              </a:rPr>
              <a:t>分，错一处扣</a:t>
            </a:r>
            <a:r>
              <a:rPr lang="en-US" altLang="zh-CN" sz="1000" dirty="0">
                <a:solidFill>
                  <a:schemeClr val="bg1"/>
                </a:solidFill>
                <a:latin typeface="微软雅黑" panose="020B0503020204020204" pitchFamily="34" charset="-122"/>
                <a:ea typeface="微软雅黑" panose="020B0503020204020204" pitchFamily="34" charset="-122"/>
              </a:rPr>
              <a:t>1</a:t>
            </a:r>
            <a:r>
              <a:rPr lang="zh-CN" altLang="en-US" sz="1000" dirty="0">
                <a:solidFill>
                  <a:schemeClr val="bg1"/>
                </a:solidFill>
                <a:latin typeface="微软雅黑" panose="020B0503020204020204" pitchFamily="34" charset="-122"/>
                <a:ea typeface="微软雅黑" panose="020B0503020204020204" pitchFamily="34" charset="-122"/>
              </a:rPr>
              <a:t>分，扣完为止</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50" name="Down Arrow 91">
            <a:extLst>
              <a:ext uri="{FF2B5EF4-FFF2-40B4-BE49-F238E27FC236}">
                <a16:creationId xmlns:a16="http://schemas.microsoft.com/office/drawing/2014/main" id="{D3F97F23-AF91-4C62-8C77-6E9C934F30C3}"/>
              </a:ext>
            </a:extLst>
          </p:cNvPr>
          <p:cNvSpPr/>
          <p:nvPr/>
        </p:nvSpPr>
        <p:spPr>
          <a:xfrm>
            <a:off x="6259001" y="1348379"/>
            <a:ext cx="992703" cy="2951562"/>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1" name="Rectangle 92">
            <a:extLst>
              <a:ext uri="{FF2B5EF4-FFF2-40B4-BE49-F238E27FC236}">
                <a16:creationId xmlns:a16="http://schemas.microsoft.com/office/drawing/2014/main" id="{EFA659E6-37AE-4EF9-A002-7A494FD3E6EF}"/>
              </a:ext>
            </a:extLst>
          </p:cNvPr>
          <p:cNvSpPr/>
          <p:nvPr/>
        </p:nvSpPr>
        <p:spPr>
          <a:xfrm>
            <a:off x="6260984"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2" name="Text Placeholder 4">
            <a:extLst>
              <a:ext uri="{FF2B5EF4-FFF2-40B4-BE49-F238E27FC236}">
                <a16:creationId xmlns:a16="http://schemas.microsoft.com/office/drawing/2014/main" id="{036FA6AD-87A2-4AE8-B3E1-3F40AFEAB944}"/>
              </a:ext>
            </a:extLst>
          </p:cNvPr>
          <p:cNvSpPr txBox="1"/>
          <p:nvPr/>
        </p:nvSpPr>
        <p:spPr>
          <a:xfrm>
            <a:off x="6341280"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20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53" name="Text Placeholder 4">
            <a:extLst>
              <a:ext uri="{FF2B5EF4-FFF2-40B4-BE49-F238E27FC236}">
                <a16:creationId xmlns:a16="http://schemas.microsoft.com/office/drawing/2014/main" id="{710D5B91-26B5-4BEE-AC30-B88DFBFE6742}"/>
              </a:ext>
            </a:extLst>
          </p:cNvPr>
          <p:cNvSpPr txBox="1"/>
          <p:nvPr/>
        </p:nvSpPr>
        <p:spPr>
          <a:xfrm>
            <a:off x="6317888"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定义并插入块</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54" name="Text Placeholder 6">
            <a:extLst>
              <a:ext uri="{FF2B5EF4-FFF2-40B4-BE49-F238E27FC236}">
                <a16:creationId xmlns:a16="http://schemas.microsoft.com/office/drawing/2014/main" id="{7F86607B-C5DA-40EE-9402-942BE1299863}"/>
              </a:ext>
            </a:extLst>
          </p:cNvPr>
          <p:cNvSpPr txBox="1"/>
          <p:nvPr/>
        </p:nvSpPr>
        <p:spPr>
          <a:xfrm>
            <a:off x="6317888"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未定义块不得分，错一处扣</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分，扣完为止</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Down Arrow 15">
            <a:extLst>
              <a:ext uri="{FF2B5EF4-FFF2-40B4-BE49-F238E27FC236}">
                <a16:creationId xmlns:a16="http://schemas.microsoft.com/office/drawing/2014/main" id="{0C48586A-8376-405D-B3E0-881E09B662D9}"/>
              </a:ext>
            </a:extLst>
          </p:cNvPr>
          <p:cNvSpPr/>
          <p:nvPr/>
        </p:nvSpPr>
        <p:spPr>
          <a:xfrm>
            <a:off x="7315265"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6" name="Rectangle 87">
            <a:extLst>
              <a:ext uri="{FF2B5EF4-FFF2-40B4-BE49-F238E27FC236}">
                <a16:creationId xmlns:a16="http://schemas.microsoft.com/office/drawing/2014/main" id="{644D0179-E26B-44F5-8803-5D362D967000}"/>
              </a:ext>
            </a:extLst>
          </p:cNvPr>
          <p:cNvSpPr/>
          <p:nvPr/>
        </p:nvSpPr>
        <p:spPr>
          <a:xfrm>
            <a:off x="7323713"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7" name="Text Placeholder 4">
            <a:extLst>
              <a:ext uri="{FF2B5EF4-FFF2-40B4-BE49-F238E27FC236}">
                <a16:creationId xmlns:a16="http://schemas.microsoft.com/office/drawing/2014/main" id="{59FF8C27-B10D-4332-866B-F2C611A94CD2}"/>
              </a:ext>
            </a:extLst>
          </p:cNvPr>
          <p:cNvSpPr txBox="1"/>
          <p:nvPr/>
        </p:nvSpPr>
        <p:spPr>
          <a:xfrm>
            <a:off x="7379498"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5</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58" name="Text Placeholder 4">
            <a:extLst>
              <a:ext uri="{FF2B5EF4-FFF2-40B4-BE49-F238E27FC236}">
                <a16:creationId xmlns:a16="http://schemas.microsoft.com/office/drawing/2014/main" id="{A49FE804-D803-4D1C-BB6B-CF83FAC4C0F9}"/>
              </a:ext>
            </a:extLst>
          </p:cNvPr>
          <p:cNvSpPr txBox="1"/>
          <p:nvPr/>
        </p:nvSpPr>
        <p:spPr>
          <a:xfrm>
            <a:off x="7373525"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以自己的姓名命名文件夹</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59" name="Text Placeholder 6">
            <a:extLst>
              <a:ext uri="{FF2B5EF4-FFF2-40B4-BE49-F238E27FC236}">
                <a16:creationId xmlns:a16="http://schemas.microsoft.com/office/drawing/2014/main" id="{B7BD0A39-E92D-47DD-9F5F-71F5BF8FC9A5}"/>
              </a:ext>
            </a:extLst>
          </p:cNvPr>
          <p:cNvSpPr txBox="1"/>
          <p:nvPr/>
        </p:nvSpPr>
        <p:spPr>
          <a:xfrm>
            <a:off x="7373525"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不按要求不得分</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4864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5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15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1650"/>
                            </p:stCondLst>
                            <p:childTnLst>
                              <p:par>
                                <p:cTn id="65" presetID="53" presetClass="entr" presetSubtype="16"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childTnLst>
                          </p:cTn>
                        </p:par>
                        <p:par>
                          <p:cTn id="90" fill="hold">
                            <p:stCondLst>
                              <p:cond delay="2150"/>
                            </p:stCondLst>
                            <p:childTnLst>
                              <p:par>
                                <p:cTn id="91" presetID="53" presetClass="entr" presetSubtype="16"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p:cTn id="98" dur="500" fill="hold"/>
                                        <p:tgtEl>
                                          <p:spTgt spid="41"/>
                                        </p:tgtEl>
                                        <p:attrNameLst>
                                          <p:attrName>ppt_w</p:attrName>
                                        </p:attrNameLst>
                                      </p:cBhvr>
                                      <p:tavLst>
                                        <p:tav tm="0">
                                          <p:val>
                                            <p:fltVal val="0"/>
                                          </p:val>
                                        </p:tav>
                                        <p:tav tm="100000">
                                          <p:val>
                                            <p:strVal val="#ppt_w"/>
                                          </p:val>
                                        </p:tav>
                                      </p:tavLst>
                                    </p:anim>
                                    <p:anim calcmode="lin" valueType="num">
                                      <p:cBhvr>
                                        <p:cTn id="99" dur="500" fill="hold"/>
                                        <p:tgtEl>
                                          <p:spTgt spid="41"/>
                                        </p:tgtEl>
                                        <p:attrNameLst>
                                          <p:attrName>ppt_h</p:attrName>
                                        </p:attrNameLst>
                                      </p:cBhvr>
                                      <p:tavLst>
                                        <p:tav tm="0">
                                          <p:val>
                                            <p:fltVal val="0"/>
                                          </p:val>
                                        </p:tav>
                                        <p:tav tm="100000">
                                          <p:val>
                                            <p:strVal val="#ppt_h"/>
                                          </p:val>
                                        </p:tav>
                                      </p:tavLst>
                                    </p:anim>
                                    <p:animEffect transition="in" filter="fade">
                                      <p:cBhvr>
                                        <p:cTn id="100" dur="500"/>
                                        <p:tgtEl>
                                          <p:spTgt spid="4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p:cTn id="108" dur="500" fill="hold"/>
                                        <p:tgtEl>
                                          <p:spTgt spid="43"/>
                                        </p:tgtEl>
                                        <p:attrNameLst>
                                          <p:attrName>ppt_w</p:attrName>
                                        </p:attrNameLst>
                                      </p:cBhvr>
                                      <p:tavLst>
                                        <p:tav tm="0">
                                          <p:val>
                                            <p:fltVal val="0"/>
                                          </p:val>
                                        </p:tav>
                                        <p:tav tm="100000">
                                          <p:val>
                                            <p:strVal val="#ppt_w"/>
                                          </p:val>
                                        </p:tav>
                                      </p:tavLst>
                                    </p:anim>
                                    <p:anim calcmode="lin" valueType="num">
                                      <p:cBhvr>
                                        <p:cTn id="109" dur="500" fill="hold"/>
                                        <p:tgtEl>
                                          <p:spTgt spid="43"/>
                                        </p:tgtEl>
                                        <p:attrNameLst>
                                          <p:attrName>ppt_h</p:attrName>
                                        </p:attrNameLst>
                                      </p:cBhvr>
                                      <p:tavLst>
                                        <p:tav tm="0">
                                          <p:val>
                                            <p:fltVal val="0"/>
                                          </p:val>
                                        </p:tav>
                                        <p:tav tm="100000">
                                          <p:val>
                                            <p:strVal val="#ppt_h"/>
                                          </p:val>
                                        </p:tav>
                                      </p:tavLst>
                                    </p:anim>
                                    <p:animEffect transition="in" filter="fade">
                                      <p:cBhvr>
                                        <p:cTn id="110" dur="500"/>
                                        <p:tgtEl>
                                          <p:spTgt spid="43"/>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 calcmode="lin" valueType="num">
                                      <p:cBhvr>
                                        <p:cTn id="113" dur="500" fill="hold"/>
                                        <p:tgtEl>
                                          <p:spTgt spid="44"/>
                                        </p:tgtEl>
                                        <p:attrNameLst>
                                          <p:attrName>ppt_w</p:attrName>
                                        </p:attrNameLst>
                                      </p:cBhvr>
                                      <p:tavLst>
                                        <p:tav tm="0">
                                          <p:val>
                                            <p:fltVal val="0"/>
                                          </p:val>
                                        </p:tav>
                                        <p:tav tm="100000">
                                          <p:val>
                                            <p:strVal val="#ppt_w"/>
                                          </p:val>
                                        </p:tav>
                                      </p:tavLst>
                                    </p:anim>
                                    <p:anim calcmode="lin" valueType="num">
                                      <p:cBhvr>
                                        <p:cTn id="114" dur="500" fill="hold"/>
                                        <p:tgtEl>
                                          <p:spTgt spid="44"/>
                                        </p:tgtEl>
                                        <p:attrNameLst>
                                          <p:attrName>ppt_h</p:attrName>
                                        </p:attrNameLst>
                                      </p:cBhvr>
                                      <p:tavLst>
                                        <p:tav tm="0">
                                          <p:val>
                                            <p:fltVal val="0"/>
                                          </p:val>
                                        </p:tav>
                                        <p:tav tm="100000">
                                          <p:val>
                                            <p:strVal val="#ppt_h"/>
                                          </p:val>
                                        </p:tav>
                                      </p:tavLst>
                                    </p:anim>
                                    <p:animEffect transition="in" filter="fade">
                                      <p:cBhvr>
                                        <p:cTn id="115" dur="500"/>
                                        <p:tgtEl>
                                          <p:spTgt spid="44"/>
                                        </p:tgtEl>
                                      </p:cBhvr>
                                    </p:animEffect>
                                  </p:childTnLst>
                                </p:cTn>
                              </p:par>
                            </p:childTnLst>
                          </p:cTn>
                        </p:par>
                        <p:par>
                          <p:cTn id="116" fill="hold">
                            <p:stCondLst>
                              <p:cond delay="2650"/>
                            </p:stCondLst>
                            <p:childTnLst>
                              <p:par>
                                <p:cTn id="117" presetID="53" presetClass="entr" presetSubtype="16" fill="hold" grpId="0" nodeType="afterEffect">
                                  <p:stCondLst>
                                    <p:cond delay="0"/>
                                  </p:stCondLst>
                                  <p:childTnLst>
                                    <p:set>
                                      <p:cBhvr>
                                        <p:cTn id="118" dur="1" fill="hold">
                                          <p:stCondLst>
                                            <p:cond delay="0"/>
                                          </p:stCondLst>
                                        </p:cTn>
                                        <p:tgtEl>
                                          <p:spTgt spid="45"/>
                                        </p:tgtEl>
                                        <p:attrNameLst>
                                          <p:attrName>style.visibility</p:attrName>
                                        </p:attrNameLst>
                                      </p:cBhvr>
                                      <p:to>
                                        <p:strVal val="visible"/>
                                      </p:to>
                                    </p:set>
                                    <p:anim calcmode="lin" valueType="num">
                                      <p:cBhvr>
                                        <p:cTn id="119" dur="500" fill="hold"/>
                                        <p:tgtEl>
                                          <p:spTgt spid="45"/>
                                        </p:tgtEl>
                                        <p:attrNameLst>
                                          <p:attrName>ppt_w</p:attrName>
                                        </p:attrNameLst>
                                      </p:cBhvr>
                                      <p:tavLst>
                                        <p:tav tm="0">
                                          <p:val>
                                            <p:fltVal val="0"/>
                                          </p:val>
                                        </p:tav>
                                        <p:tav tm="100000">
                                          <p:val>
                                            <p:strVal val="#ppt_w"/>
                                          </p:val>
                                        </p:tav>
                                      </p:tavLst>
                                    </p:anim>
                                    <p:anim calcmode="lin" valueType="num">
                                      <p:cBhvr>
                                        <p:cTn id="120" dur="500" fill="hold"/>
                                        <p:tgtEl>
                                          <p:spTgt spid="45"/>
                                        </p:tgtEl>
                                        <p:attrNameLst>
                                          <p:attrName>ppt_h</p:attrName>
                                        </p:attrNameLst>
                                      </p:cBhvr>
                                      <p:tavLst>
                                        <p:tav tm="0">
                                          <p:val>
                                            <p:fltVal val="0"/>
                                          </p:val>
                                        </p:tav>
                                        <p:tav tm="100000">
                                          <p:val>
                                            <p:strVal val="#ppt_h"/>
                                          </p:val>
                                        </p:tav>
                                      </p:tavLst>
                                    </p:anim>
                                    <p:animEffect transition="in" filter="fade">
                                      <p:cBhvr>
                                        <p:cTn id="121" dur="500"/>
                                        <p:tgtEl>
                                          <p:spTgt spid="45"/>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 calcmode="lin" valueType="num">
                                      <p:cBhvr>
                                        <p:cTn id="124" dur="500" fill="hold"/>
                                        <p:tgtEl>
                                          <p:spTgt spid="46"/>
                                        </p:tgtEl>
                                        <p:attrNameLst>
                                          <p:attrName>ppt_w</p:attrName>
                                        </p:attrNameLst>
                                      </p:cBhvr>
                                      <p:tavLst>
                                        <p:tav tm="0">
                                          <p:val>
                                            <p:fltVal val="0"/>
                                          </p:val>
                                        </p:tav>
                                        <p:tav tm="100000">
                                          <p:val>
                                            <p:strVal val="#ppt_w"/>
                                          </p:val>
                                        </p:tav>
                                      </p:tavLst>
                                    </p:anim>
                                    <p:anim calcmode="lin" valueType="num">
                                      <p:cBhvr>
                                        <p:cTn id="125" dur="500" fill="hold"/>
                                        <p:tgtEl>
                                          <p:spTgt spid="46"/>
                                        </p:tgtEl>
                                        <p:attrNameLst>
                                          <p:attrName>ppt_h</p:attrName>
                                        </p:attrNameLst>
                                      </p:cBhvr>
                                      <p:tavLst>
                                        <p:tav tm="0">
                                          <p:val>
                                            <p:fltVal val="0"/>
                                          </p:val>
                                        </p:tav>
                                        <p:tav tm="100000">
                                          <p:val>
                                            <p:strVal val="#ppt_h"/>
                                          </p:val>
                                        </p:tav>
                                      </p:tavLst>
                                    </p:anim>
                                    <p:animEffect transition="in" filter="fade">
                                      <p:cBhvr>
                                        <p:cTn id="126" dur="500"/>
                                        <p:tgtEl>
                                          <p:spTgt spid="46"/>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7"/>
                                        </p:tgtEl>
                                        <p:attrNameLst>
                                          <p:attrName>style.visibility</p:attrName>
                                        </p:attrNameLst>
                                      </p:cBhvr>
                                      <p:to>
                                        <p:strVal val="visible"/>
                                      </p:to>
                                    </p:set>
                                    <p:anim calcmode="lin" valueType="num">
                                      <p:cBhvr>
                                        <p:cTn id="129" dur="500" fill="hold"/>
                                        <p:tgtEl>
                                          <p:spTgt spid="47"/>
                                        </p:tgtEl>
                                        <p:attrNameLst>
                                          <p:attrName>ppt_w</p:attrName>
                                        </p:attrNameLst>
                                      </p:cBhvr>
                                      <p:tavLst>
                                        <p:tav tm="0">
                                          <p:val>
                                            <p:fltVal val="0"/>
                                          </p:val>
                                        </p:tav>
                                        <p:tav tm="100000">
                                          <p:val>
                                            <p:strVal val="#ppt_w"/>
                                          </p:val>
                                        </p:tav>
                                      </p:tavLst>
                                    </p:anim>
                                    <p:anim calcmode="lin" valueType="num">
                                      <p:cBhvr>
                                        <p:cTn id="130" dur="500" fill="hold"/>
                                        <p:tgtEl>
                                          <p:spTgt spid="47"/>
                                        </p:tgtEl>
                                        <p:attrNameLst>
                                          <p:attrName>ppt_h</p:attrName>
                                        </p:attrNameLst>
                                      </p:cBhvr>
                                      <p:tavLst>
                                        <p:tav tm="0">
                                          <p:val>
                                            <p:fltVal val="0"/>
                                          </p:val>
                                        </p:tav>
                                        <p:tav tm="100000">
                                          <p:val>
                                            <p:strVal val="#ppt_h"/>
                                          </p:val>
                                        </p:tav>
                                      </p:tavLst>
                                    </p:anim>
                                    <p:animEffect transition="in" filter="fade">
                                      <p:cBhvr>
                                        <p:cTn id="131" dur="500"/>
                                        <p:tgtEl>
                                          <p:spTgt spid="47"/>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Effect transition="in" filter="fade">
                                      <p:cBhvr>
                                        <p:cTn id="136" dur="500"/>
                                        <p:tgtEl>
                                          <p:spTgt spid="48"/>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p:cTn id="139" dur="500" fill="hold"/>
                                        <p:tgtEl>
                                          <p:spTgt spid="49"/>
                                        </p:tgtEl>
                                        <p:attrNameLst>
                                          <p:attrName>ppt_w</p:attrName>
                                        </p:attrNameLst>
                                      </p:cBhvr>
                                      <p:tavLst>
                                        <p:tav tm="0">
                                          <p:val>
                                            <p:fltVal val="0"/>
                                          </p:val>
                                        </p:tav>
                                        <p:tav tm="100000">
                                          <p:val>
                                            <p:strVal val="#ppt_w"/>
                                          </p:val>
                                        </p:tav>
                                      </p:tavLst>
                                    </p:anim>
                                    <p:anim calcmode="lin" valueType="num">
                                      <p:cBhvr>
                                        <p:cTn id="140" dur="500" fill="hold"/>
                                        <p:tgtEl>
                                          <p:spTgt spid="49"/>
                                        </p:tgtEl>
                                        <p:attrNameLst>
                                          <p:attrName>ppt_h</p:attrName>
                                        </p:attrNameLst>
                                      </p:cBhvr>
                                      <p:tavLst>
                                        <p:tav tm="0">
                                          <p:val>
                                            <p:fltVal val="0"/>
                                          </p:val>
                                        </p:tav>
                                        <p:tav tm="100000">
                                          <p:val>
                                            <p:strVal val="#ppt_h"/>
                                          </p:val>
                                        </p:tav>
                                      </p:tavLst>
                                    </p:anim>
                                    <p:animEffect transition="in" filter="fade">
                                      <p:cBhvr>
                                        <p:cTn id="141" dur="500"/>
                                        <p:tgtEl>
                                          <p:spTgt spid="49"/>
                                        </p:tgtEl>
                                      </p:cBhvr>
                                    </p:animEffect>
                                  </p:childTnLst>
                                </p:cTn>
                              </p:par>
                            </p:childTnLst>
                          </p:cTn>
                        </p:par>
                        <p:par>
                          <p:cTn id="142" fill="hold">
                            <p:stCondLst>
                              <p:cond delay="3150"/>
                            </p:stCondLst>
                            <p:childTnLst>
                              <p:par>
                                <p:cTn id="143" presetID="53" presetClass="entr" presetSubtype="16" fill="hold" grpId="0" nodeType="afterEffect">
                                  <p:stCondLst>
                                    <p:cond delay="0"/>
                                  </p:stCondLst>
                                  <p:childTnLst>
                                    <p:set>
                                      <p:cBhvr>
                                        <p:cTn id="144" dur="1" fill="hold">
                                          <p:stCondLst>
                                            <p:cond delay="0"/>
                                          </p:stCondLst>
                                        </p:cTn>
                                        <p:tgtEl>
                                          <p:spTgt spid="50"/>
                                        </p:tgtEl>
                                        <p:attrNameLst>
                                          <p:attrName>style.visibility</p:attrName>
                                        </p:attrNameLst>
                                      </p:cBhvr>
                                      <p:to>
                                        <p:strVal val="visible"/>
                                      </p:to>
                                    </p:set>
                                    <p:anim calcmode="lin" valueType="num">
                                      <p:cBhvr>
                                        <p:cTn id="145" dur="500" fill="hold"/>
                                        <p:tgtEl>
                                          <p:spTgt spid="50"/>
                                        </p:tgtEl>
                                        <p:attrNameLst>
                                          <p:attrName>ppt_w</p:attrName>
                                        </p:attrNameLst>
                                      </p:cBhvr>
                                      <p:tavLst>
                                        <p:tav tm="0">
                                          <p:val>
                                            <p:fltVal val="0"/>
                                          </p:val>
                                        </p:tav>
                                        <p:tav tm="100000">
                                          <p:val>
                                            <p:strVal val="#ppt_w"/>
                                          </p:val>
                                        </p:tav>
                                      </p:tavLst>
                                    </p:anim>
                                    <p:anim calcmode="lin" valueType="num">
                                      <p:cBhvr>
                                        <p:cTn id="146" dur="500" fill="hold"/>
                                        <p:tgtEl>
                                          <p:spTgt spid="50"/>
                                        </p:tgtEl>
                                        <p:attrNameLst>
                                          <p:attrName>ppt_h</p:attrName>
                                        </p:attrNameLst>
                                      </p:cBhvr>
                                      <p:tavLst>
                                        <p:tav tm="0">
                                          <p:val>
                                            <p:fltVal val="0"/>
                                          </p:val>
                                        </p:tav>
                                        <p:tav tm="100000">
                                          <p:val>
                                            <p:strVal val="#ppt_h"/>
                                          </p:val>
                                        </p:tav>
                                      </p:tavLst>
                                    </p:anim>
                                    <p:animEffect transition="in" filter="fade">
                                      <p:cBhvr>
                                        <p:cTn id="147" dur="500"/>
                                        <p:tgtEl>
                                          <p:spTgt spid="50"/>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p:cTn id="150" dur="500" fill="hold"/>
                                        <p:tgtEl>
                                          <p:spTgt spid="51"/>
                                        </p:tgtEl>
                                        <p:attrNameLst>
                                          <p:attrName>ppt_w</p:attrName>
                                        </p:attrNameLst>
                                      </p:cBhvr>
                                      <p:tavLst>
                                        <p:tav tm="0">
                                          <p:val>
                                            <p:fltVal val="0"/>
                                          </p:val>
                                        </p:tav>
                                        <p:tav tm="100000">
                                          <p:val>
                                            <p:strVal val="#ppt_w"/>
                                          </p:val>
                                        </p:tav>
                                      </p:tavLst>
                                    </p:anim>
                                    <p:anim calcmode="lin" valueType="num">
                                      <p:cBhvr>
                                        <p:cTn id="151" dur="500" fill="hold"/>
                                        <p:tgtEl>
                                          <p:spTgt spid="51"/>
                                        </p:tgtEl>
                                        <p:attrNameLst>
                                          <p:attrName>ppt_h</p:attrName>
                                        </p:attrNameLst>
                                      </p:cBhvr>
                                      <p:tavLst>
                                        <p:tav tm="0">
                                          <p:val>
                                            <p:fltVal val="0"/>
                                          </p:val>
                                        </p:tav>
                                        <p:tav tm="100000">
                                          <p:val>
                                            <p:strVal val="#ppt_h"/>
                                          </p:val>
                                        </p:tav>
                                      </p:tavLst>
                                    </p:anim>
                                    <p:animEffect transition="in" filter="fade">
                                      <p:cBhvr>
                                        <p:cTn id="152" dur="500"/>
                                        <p:tgtEl>
                                          <p:spTgt spid="51"/>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500" fill="hold"/>
                                        <p:tgtEl>
                                          <p:spTgt spid="52"/>
                                        </p:tgtEl>
                                        <p:attrNameLst>
                                          <p:attrName>ppt_w</p:attrName>
                                        </p:attrNameLst>
                                      </p:cBhvr>
                                      <p:tavLst>
                                        <p:tav tm="0">
                                          <p:val>
                                            <p:fltVal val="0"/>
                                          </p:val>
                                        </p:tav>
                                        <p:tav tm="100000">
                                          <p:val>
                                            <p:strVal val="#ppt_w"/>
                                          </p:val>
                                        </p:tav>
                                      </p:tavLst>
                                    </p:anim>
                                    <p:anim calcmode="lin" valueType="num">
                                      <p:cBhvr>
                                        <p:cTn id="156" dur="500" fill="hold"/>
                                        <p:tgtEl>
                                          <p:spTgt spid="52"/>
                                        </p:tgtEl>
                                        <p:attrNameLst>
                                          <p:attrName>ppt_h</p:attrName>
                                        </p:attrNameLst>
                                      </p:cBhvr>
                                      <p:tavLst>
                                        <p:tav tm="0">
                                          <p:val>
                                            <p:fltVal val="0"/>
                                          </p:val>
                                        </p:tav>
                                        <p:tav tm="100000">
                                          <p:val>
                                            <p:strVal val="#ppt_h"/>
                                          </p:val>
                                        </p:tav>
                                      </p:tavLst>
                                    </p:anim>
                                    <p:animEffect transition="in" filter="fade">
                                      <p:cBhvr>
                                        <p:cTn id="157" dur="500"/>
                                        <p:tgtEl>
                                          <p:spTgt spid="52"/>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p:cTn id="160" dur="500" fill="hold"/>
                                        <p:tgtEl>
                                          <p:spTgt spid="53"/>
                                        </p:tgtEl>
                                        <p:attrNameLst>
                                          <p:attrName>ppt_w</p:attrName>
                                        </p:attrNameLst>
                                      </p:cBhvr>
                                      <p:tavLst>
                                        <p:tav tm="0">
                                          <p:val>
                                            <p:fltVal val="0"/>
                                          </p:val>
                                        </p:tav>
                                        <p:tav tm="100000">
                                          <p:val>
                                            <p:strVal val="#ppt_w"/>
                                          </p:val>
                                        </p:tav>
                                      </p:tavLst>
                                    </p:anim>
                                    <p:anim calcmode="lin" valueType="num">
                                      <p:cBhvr>
                                        <p:cTn id="161" dur="500" fill="hold"/>
                                        <p:tgtEl>
                                          <p:spTgt spid="53"/>
                                        </p:tgtEl>
                                        <p:attrNameLst>
                                          <p:attrName>ppt_h</p:attrName>
                                        </p:attrNameLst>
                                      </p:cBhvr>
                                      <p:tavLst>
                                        <p:tav tm="0">
                                          <p:val>
                                            <p:fltVal val="0"/>
                                          </p:val>
                                        </p:tav>
                                        <p:tav tm="100000">
                                          <p:val>
                                            <p:strVal val="#ppt_h"/>
                                          </p:val>
                                        </p:tav>
                                      </p:tavLst>
                                    </p:anim>
                                    <p:animEffect transition="in" filter="fade">
                                      <p:cBhvr>
                                        <p:cTn id="162" dur="500"/>
                                        <p:tgtEl>
                                          <p:spTgt spid="53"/>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54"/>
                                        </p:tgtEl>
                                        <p:attrNameLst>
                                          <p:attrName>style.visibility</p:attrName>
                                        </p:attrNameLst>
                                      </p:cBhvr>
                                      <p:to>
                                        <p:strVal val="visible"/>
                                      </p:to>
                                    </p:set>
                                    <p:anim calcmode="lin" valueType="num">
                                      <p:cBhvr>
                                        <p:cTn id="165" dur="500" fill="hold"/>
                                        <p:tgtEl>
                                          <p:spTgt spid="54"/>
                                        </p:tgtEl>
                                        <p:attrNameLst>
                                          <p:attrName>ppt_w</p:attrName>
                                        </p:attrNameLst>
                                      </p:cBhvr>
                                      <p:tavLst>
                                        <p:tav tm="0">
                                          <p:val>
                                            <p:fltVal val="0"/>
                                          </p:val>
                                        </p:tav>
                                        <p:tav tm="100000">
                                          <p:val>
                                            <p:strVal val="#ppt_w"/>
                                          </p:val>
                                        </p:tav>
                                      </p:tavLst>
                                    </p:anim>
                                    <p:anim calcmode="lin" valueType="num">
                                      <p:cBhvr>
                                        <p:cTn id="166" dur="500" fill="hold"/>
                                        <p:tgtEl>
                                          <p:spTgt spid="54"/>
                                        </p:tgtEl>
                                        <p:attrNameLst>
                                          <p:attrName>ppt_h</p:attrName>
                                        </p:attrNameLst>
                                      </p:cBhvr>
                                      <p:tavLst>
                                        <p:tav tm="0">
                                          <p:val>
                                            <p:fltVal val="0"/>
                                          </p:val>
                                        </p:tav>
                                        <p:tav tm="100000">
                                          <p:val>
                                            <p:strVal val="#ppt_h"/>
                                          </p:val>
                                        </p:tav>
                                      </p:tavLst>
                                    </p:anim>
                                    <p:animEffect transition="in" filter="fade">
                                      <p:cBhvr>
                                        <p:cTn id="167" dur="500"/>
                                        <p:tgtEl>
                                          <p:spTgt spid="54"/>
                                        </p:tgtEl>
                                      </p:cBhvr>
                                    </p:animEffect>
                                  </p:childTnLst>
                                </p:cTn>
                              </p:par>
                            </p:childTnLst>
                          </p:cTn>
                        </p:par>
                        <p:par>
                          <p:cTn id="168" fill="hold">
                            <p:stCondLst>
                              <p:cond delay="3650"/>
                            </p:stCondLst>
                            <p:childTnLst>
                              <p:par>
                                <p:cTn id="169" presetID="53" presetClass="entr" presetSubtype="16" fill="hold" grpId="0" nodeType="afterEffect">
                                  <p:stCondLst>
                                    <p:cond delay="0"/>
                                  </p:stCondLst>
                                  <p:childTnLst>
                                    <p:set>
                                      <p:cBhvr>
                                        <p:cTn id="170" dur="1" fill="hold">
                                          <p:stCondLst>
                                            <p:cond delay="0"/>
                                          </p:stCondLst>
                                        </p:cTn>
                                        <p:tgtEl>
                                          <p:spTgt spid="55"/>
                                        </p:tgtEl>
                                        <p:attrNameLst>
                                          <p:attrName>style.visibility</p:attrName>
                                        </p:attrNameLst>
                                      </p:cBhvr>
                                      <p:to>
                                        <p:strVal val="visible"/>
                                      </p:to>
                                    </p:set>
                                    <p:anim calcmode="lin" valueType="num">
                                      <p:cBhvr>
                                        <p:cTn id="171" dur="500" fill="hold"/>
                                        <p:tgtEl>
                                          <p:spTgt spid="55"/>
                                        </p:tgtEl>
                                        <p:attrNameLst>
                                          <p:attrName>ppt_w</p:attrName>
                                        </p:attrNameLst>
                                      </p:cBhvr>
                                      <p:tavLst>
                                        <p:tav tm="0">
                                          <p:val>
                                            <p:fltVal val="0"/>
                                          </p:val>
                                        </p:tav>
                                        <p:tav tm="100000">
                                          <p:val>
                                            <p:strVal val="#ppt_w"/>
                                          </p:val>
                                        </p:tav>
                                      </p:tavLst>
                                    </p:anim>
                                    <p:anim calcmode="lin" valueType="num">
                                      <p:cBhvr>
                                        <p:cTn id="172" dur="500" fill="hold"/>
                                        <p:tgtEl>
                                          <p:spTgt spid="55"/>
                                        </p:tgtEl>
                                        <p:attrNameLst>
                                          <p:attrName>ppt_h</p:attrName>
                                        </p:attrNameLst>
                                      </p:cBhvr>
                                      <p:tavLst>
                                        <p:tav tm="0">
                                          <p:val>
                                            <p:fltVal val="0"/>
                                          </p:val>
                                        </p:tav>
                                        <p:tav tm="100000">
                                          <p:val>
                                            <p:strVal val="#ppt_h"/>
                                          </p:val>
                                        </p:tav>
                                      </p:tavLst>
                                    </p:anim>
                                    <p:animEffect transition="in" filter="fade">
                                      <p:cBhvr>
                                        <p:cTn id="173" dur="500"/>
                                        <p:tgtEl>
                                          <p:spTgt spid="55"/>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56"/>
                                        </p:tgtEl>
                                        <p:attrNameLst>
                                          <p:attrName>style.visibility</p:attrName>
                                        </p:attrNameLst>
                                      </p:cBhvr>
                                      <p:to>
                                        <p:strVal val="visible"/>
                                      </p:to>
                                    </p:set>
                                    <p:anim calcmode="lin" valueType="num">
                                      <p:cBhvr>
                                        <p:cTn id="176" dur="500" fill="hold"/>
                                        <p:tgtEl>
                                          <p:spTgt spid="56"/>
                                        </p:tgtEl>
                                        <p:attrNameLst>
                                          <p:attrName>ppt_w</p:attrName>
                                        </p:attrNameLst>
                                      </p:cBhvr>
                                      <p:tavLst>
                                        <p:tav tm="0">
                                          <p:val>
                                            <p:fltVal val="0"/>
                                          </p:val>
                                        </p:tav>
                                        <p:tav tm="100000">
                                          <p:val>
                                            <p:strVal val="#ppt_w"/>
                                          </p:val>
                                        </p:tav>
                                      </p:tavLst>
                                    </p:anim>
                                    <p:anim calcmode="lin" valueType="num">
                                      <p:cBhvr>
                                        <p:cTn id="177" dur="500" fill="hold"/>
                                        <p:tgtEl>
                                          <p:spTgt spid="56"/>
                                        </p:tgtEl>
                                        <p:attrNameLst>
                                          <p:attrName>ppt_h</p:attrName>
                                        </p:attrNameLst>
                                      </p:cBhvr>
                                      <p:tavLst>
                                        <p:tav tm="0">
                                          <p:val>
                                            <p:fltVal val="0"/>
                                          </p:val>
                                        </p:tav>
                                        <p:tav tm="100000">
                                          <p:val>
                                            <p:strVal val="#ppt_h"/>
                                          </p:val>
                                        </p:tav>
                                      </p:tavLst>
                                    </p:anim>
                                    <p:animEffect transition="in" filter="fade">
                                      <p:cBhvr>
                                        <p:cTn id="178" dur="500"/>
                                        <p:tgtEl>
                                          <p:spTgt spid="56"/>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57"/>
                                        </p:tgtEl>
                                        <p:attrNameLst>
                                          <p:attrName>style.visibility</p:attrName>
                                        </p:attrNameLst>
                                      </p:cBhvr>
                                      <p:to>
                                        <p:strVal val="visible"/>
                                      </p:to>
                                    </p:set>
                                    <p:anim calcmode="lin" valueType="num">
                                      <p:cBhvr>
                                        <p:cTn id="181" dur="500" fill="hold"/>
                                        <p:tgtEl>
                                          <p:spTgt spid="57"/>
                                        </p:tgtEl>
                                        <p:attrNameLst>
                                          <p:attrName>ppt_w</p:attrName>
                                        </p:attrNameLst>
                                      </p:cBhvr>
                                      <p:tavLst>
                                        <p:tav tm="0">
                                          <p:val>
                                            <p:fltVal val="0"/>
                                          </p:val>
                                        </p:tav>
                                        <p:tav tm="100000">
                                          <p:val>
                                            <p:strVal val="#ppt_w"/>
                                          </p:val>
                                        </p:tav>
                                      </p:tavLst>
                                    </p:anim>
                                    <p:anim calcmode="lin" valueType="num">
                                      <p:cBhvr>
                                        <p:cTn id="182" dur="500" fill="hold"/>
                                        <p:tgtEl>
                                          <p:spTgt spid="57"/>
                                        </p:tgtEl>
                                        <p:attrNameLst>
                                          <p:attrName>ppt_h</p:attrName>
                                        </p:attrNameLst>
                                      </p:cBhvr>
                                      <p:tavLst>
                                        <p:tav tm="0">
                                          <p:val>
                                            <p:fltVal val="0"/>
                                          </p:val>
                                        </p:tav>
                                        <p:tav tm="100000">
                                          <p:val>
                                            <p:strVal val="#ppt_h"/>
                                          </p:val>
                                        </p:tav>
                                      </p:tavLst>
                                    </p:anim>
                                    <p:animEffect transition="in" filter="fade">
                                      <p:cBhvr>
                                        <p:cTn id="183" dur="500"/>
                                        <p:tgtEl>
                                          <p:spTgt spid="57"/>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58"/>
                                        </p:tgtEl>
                                        <p:attrNameLst>
                                          <p:attrName>style.visibility</p:attrName>
                                        </p:attrNameLst>
                                      </p:cBhvr>
                                      <p:to>
                                        <p:strVal val="visible"/>
                                      </p:to>
                                    </p:set>
                                    <p:anim calcmode="lin" valueType="num">
                                      <p:cBhvr>
                                        <p:cTn id="186" dur="500" fill="hold"/>
                                        <p:tgtEl>
                                          <p:spTgt spid="58"/>
                                        </p:tgtEl>
                                        <p:attrNameLst>
                                          <p:attrName>ppt_w</p:attrName>
                                        </p:attrNameLst>
                                      </p:cBhvr>
                                      <p:tavLst>
                                        <p:tav tm="0">
                                          <p:val>
                                            <p:fltVal val="0"/>
                                          </p:val>
                                        </p:tav>
                                        <p:tav tm="100000">
                                          <p:val>
                                            <p:strVal val="#ppt_w"/>
                                          </p:val>
                                        </p:tav>
                                      </p:tavLst>
                                    </p:anim>
                                    <p:anim calcmode="lin" valueType="num">
                                      <p:cBhvr>
                                        <p:cTn id="187" dur="500" fill="hold"/>
                                        <p:tgtEl>
                                          <p:spTgt spid="58"/>
                                        </p:tgtEl>
                                        <p:attrNameLst>
                                          <p:attrName>ppt_h</p:attrName>
                                        </p:attrNameLst>
                                      </p:cBhvr>
                                      <p:tavLst>
                                        <p:tav tm="0">
                                          <p:val>
                                            <p:fltVal val="0"/>
                                          </p:val>
                                        </p:tav>
                                        <p:tav tm="100000">
                                          <p:val>
                                            <p:strVal val="#ppt_h"/>
                                          </p:val>
                                        </p:tav>
                                      </p:tavLst>
                                    </p:anim>
                                    <p:animEffect transition="in" filter="fade">
                                      <p:cBhvr>
                                        <p:cTn id="188" dur="500"/>
                                        <p:tgtEl>
                                          <p:spTgt spid="58"/>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59"/>
                                        </p:tgtEl>
                                        <p:attrNameLst>
                                          <p:attrName>style.visibility</p:attrName>
                                        </p:attrNameLst>
                                      </p:cBhvr>
                                      <p:to>
                                        <p:strVal val="visible"/>
                                      </p:to>
                                    </p:set>
                                    <p:anim calcmode="lin" valueType="num">
                                      <p:cBhvr>
                                        <p:cTn id="191" dur="500" fill="hold"/>
                                        <p:tgtEl>
                                          <p:spTgt spid="59"/>
                                        </p:tgtEl>
                                        <p:attrNameLst>
                                          <p:attrName>ppt_w</p:attrName>
                                        </p:attrNameLst>
                                      </p:cBhvr>
                                      <p:tavLst>
                                        <p:tav tm="0">
                                          <p:val>
                                            <p:fltVal val="0"/>
                                          </p:val>
                                        </p:tav>
                                        <p:tav tm="100000">
                                          <p:val>
                                            <p:strVal val="#ppt_w"/>
                                          </p:val>
                                        </p:tav>
                                      </p:tavLst>
                                    </p:anim>
                                    <p:anim calcmode="lin" valueType="num">
                                      <p:cBhvr>
                                        <p:cTn id="192" dur="500" fill="hold"/>
                                        <p:tgtEl>
                                          <p:spTgt spid="59"/>
                                        </p:tgtEl>
                                        <p:attrNameLst>
                                          <p:attrName>ppt_h</p:attrName>
                                        </p:attrNameLst>
                                      </p:cBhvr>
                                      <p:tavLst>
                                        <p:tav tm="0">
                                          <p:val>
                                            <p:fltVal val="0"/>
                                          </p:val>
                                        </p:tav>
                                        <p:tav tm="100000">
                                          <p:val>
                                            <p:strVal val="#ppt_h"/>
                                          </p:val>
                                        </p:tav>
                                      </p:tavLst>
                                    </p:anim>
                                    <p:animEffect transition="in" filter="fade">
                                      <p:cBhvr>
                                        <p:cTn id="1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p:bldP spid="6" grpId="0"/>
      <p:bldP spid="7" grpId="0"/>
      <p:bldP spid="8" grpId="0" bldLvl="0" animBg="1"/>
      <p:bldP spid="9" grpId="0" bldLvl="0" animBg="1"/>
      <p:bldP spid="10" grpId="0"/>
      <p:bldP spid="11" grpId="0"/>
      <p:bldP spid="12" grpId="0"/>
      <p:bldP spid="33" grpId="0"/>
      <p:bldP spid="35" grpId="0" bldLvl="0" animBg="1"/>
      <p:bldP spid="36" grpId="0" bldLvl="0" animBg="1"/>
      <p:bldP spid="37" grpId="0"/>
      <p:bldP spid="38" grpId="0"/>
      <p:bldP spid="39" grpId="0"/>
      <p:bldP spid="40" grpId="0" bldLvl="0" animBg="1"/>
      <p:bldP spid="41" grpId="0" bldLvl="0" animBg="1"/>
      <p:bldP spid="42" grpId="0"/>
      <p:bldP spid="43" grpId="0"/>
      <p:bldP spid="44" grpId="0"/>
      <p:bldP spid="45" grpId="0" bldLvl="0" animBg="1"/>
      <p:bldP spid="46" grpId="0" bldLvl="0" animBg="1"/>
      <p:bldP spid="47" grpId="0"/>
      <p:bldP spid="48" grpId="0"/>
      <p:bldP spid="49" grpId="0"/>
      <p:bldP spid="50" grpId="0" bldLvl="0" animBg="1"/>
      <p:bldP spid="51" grpId="0" bldLvl="0" animBg="1"/>
      <p:bldP spid="52" grpId="0"/>
      <p:bldP spid="53" grpId="0"/>
      <p:bldP spid="54" grpId="0"/>
      <p:bldP spid="55" grpId="0" bldLvl="0" animBg="1"/>
      <p:bldP spid="56" grpId="0" bldLvl="0" animBg="1"/>
      <p:bldP spid="57" grpId="0"/>
      <p:bldP spid="58" grpId="0"/>
      <p:bldP spid="5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070888" y="1464184"/>
            <a:ext cx="5002224" cy="81740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033220" y="141962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848190" y="203811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350880" y="1563638"/>
            <a:ext cx="4506208" cy="56592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根据各电气图表示的电气设备、工程内容及表达形式的不同，电气图通常分为以下几类。</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694249"/>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761846"/>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39" name="圆角矩形 26">
            <a:extLst>
              <a:ext uri="{FF2B5EF4-FFF2-40B4-BE49-F238E27FC236}">
                <a16:creationId xmlns:a16="http://schemas.microsoft.com/office/drawing/2014/main" id="{7D062931-4619-4512-9AC4-F5BCB1F66E0D}"/>
              </a:ext>
            </a:extLst>
          </p:cNvPr>
          <p:cNvSpPr/>
          <p:nvPr/>
        </p:nvSpPr>
        <p:spPr>
          <a:xfrm>
            <a:off x="2070888" y="2568814"/>
            <a:ext cx="5002224" cy="199171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93">
            <a:extLst>
              <a:ext uri="{FF2B5EF4-FFF2-40B4-BE49-F238E27FC236}">
                <a16:creationId xmlns:a16="http://schemas.microsoft.com/office/drawing/2014/main" id="{26C6CD70-5F0A-47D3-8366-4F3044253915}"/>
              </a:ext>
            </a:extLst>
          </p:cNvPr>
          <p:cNvSpPr/>
          <p:nvPr/>
        </p:nvSpPr>
        <p:spPr>
          <a:xfrm>
            <a:off x="2033220" y="252425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a:extLst>
              <a:ext uri="{FF2B5EF4-FFF2-40B4-BE49-F238E27FC236}">
                <a16:creationId xmlns:a16="http://schemas.microsoft.com/office/drawing/2014/main" id="{20F82B3A-AB73-4D64-985A-E1DB794A79B1}"/>
              </a:ext>
            </a:extLst>
          </p:cNvPr>
          <p:cNvSpPr/>
          <p:nvPr/>
        </p:nvSpPr>
        <p:spPr>
          <a:xfrm rot="10800000">
            <a:off x="6834204" y="431537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38">
            <a:extLst>
              <a:ext uri="{FF2B5EF4-FFF2-40B4-BE49-F238E27FC236}">
                <a16:creationId xmlns:a16="http://schemas.microsoft.com/office/drawing/2014/main" id="{E0D17696-58DB-4D4E-9913-02B6158B1C11}"/>
              </a:ext>
            </a:extLst>
          </p:cNvPr>
          <p:cNvSpPr txBox="1"/>
          <p:nvPr/>
        </p:nvSpPr>
        <p:spPr>
          <a:xfrm>
            <a:off x="2350880" y="2668268"/>
            <a:ext cx="4506208" cy="1747786"/>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（一）系统图或框图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（二）电路图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（三）接线图</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（四）电气平面图</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（五）设备布置图</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（六）设备元件和材料表</a:t>
            </a:r>
          </a:p>
        </p:txBody>
      </p:sp>
    </p:spTree>
    <p:extLst>
      <p:ext uri="{BB962C8B-B14F-4D97-AF65-F5344CB8AC3E}">
        <p14:creationId xmlns:p14="http://schemas.microsoft.com/office/powerpoint/2010/main" val="2917971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528"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anim calcmode="lin" valueType="num">
                                      <p:cBhvr>
                                        <p:cTn id="48" dur="500" fill="hold"/>
                                        <p:tgtEl>
                                          <p:spTgt spid="40"/>
                                        </p:tgtEl>
                                        <p:attrNameLst>
                                          <p:attrName>ppt_x</p:attrName>
                                        </p:attrNameLst>
                                      </p:cBhvr>
                                      <p:tavLst>
                                        <p:tav tm="0">
                                          <p:val>
                                            <p:fltVal val="0.5"/>
                                          </p:val>
                                        </p:tav>
                                        <p:tav tm="100000">
                                          <p:val>
                                            <p:strVal val="#ppt_x"/>
                                          </p:val>
                                        </p:tav>
                                      </p:tavLst>
                                    </p:anim>
                                    <p:anim calcmode="lin" valueType="num">
                                      <p:cBhvr>
                                        <p:cTn id="49" dur="500" fill="hold"/>
                                        <p:tgtEl>
                                          <p:spTgt spid="40"/>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Effect transition="in" filter="fade">
                                      <p:cBhvr>
                                        <p:cTn id="54" dur="500"/>
                                        <p:tgtEl>
                                          <p:spTgt spid="41"/>
                                        </p:tgtEl>
                                      </p:cBhvr>
                                    </p:animEffect>
                                    <p:anim calcmode="lin" valueType="num">
                                      <p:cBhvr>
                                        <p:cTn id="55" dur="500" fill="hold"/>
                                        <p:tgtEl>
                                          <p:spTgt spid="41"/>
                                        </p:tgtEl>
                                        <p:attrNameLst>
                                          <p:attrName>ppt_x</p:attrName>
                                        </p:attrNameLst>
                                      </p:cBhvr>
                                      <p:tavLst>
                                        <p:tav tm="0">
                                          <p:val>
                                            <p:fltVal val="0.5"/>
                                          </p:val>
                                        </p:tav>
                                        <p:tav tm="100000">
                                          <p:val>
                                            <p:strVal val="#ppt_x"/>
                                          </p:val>
                                        </p:tav>
                                      </p:tavLst>
                                    </p:anim>
                                    <p:anim calcmode="lin" valueType="num">
                                      <p:cBhvr>
                                        <p:cTn id="56" dur="500" fill="hold"/>
                                        <p:tgtEl>
                                          <p:spTgt spid="41"/>
                                        </p:tgtEl>
                                        <p:attrNameLst>
                                          <p:attrName>ppt_y</p:attrName>
                                        </p:attrNameLst>
                                      </p:cBhvr>
                                      <p:tavLst>
                                        <p:tav tm="0">
                                          <p:val>
                                            <p:fltVal val="0.5"/>
                                          </p:val>
                                        </p:tav>
                                        <p:tav tm="100000">
                                          <p:val>
                                            <p:strVal val="#ppt_y"/>
                                          </p:val>
                                        </p:tav>
                                      </p:tavLst>
                                    </p:anim>
                                  </p:childTnLst>
                                </p:cTn>
                              </p:par>
                            </p:childTnLst>
                          </p:cTn>
                        </p:par>
                        <p:par>
                          <p:cTn id="57" fill="hold">
                            <p:stCondLst>
                              <p:cond delay="3150"/>
                            </p:stCondLst>
                            <p:childTnLst>
                              <p:par>
                                <p:cTn id="58" presetID="22" presetClass="entr" presetSubtype="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up)">
                                      <p:cBhvr>
                                        <p:cTn id="60" dur="500"/>
                                        <p:tgtEl>
                                          <p:spTgt spid="39"/>
                                        </p:tgtEl>
                                      </p:cBhvr>
                                    </p:animEffect>
                                  </p:childTnLst>
                                </p:cTn>
                              </p:par>
                            </p:childTnLst>
                          </p:cTn>
                        </p:par>
                        <p:par>
                          <p:cTn id="61" fill="hold">
                            <p:stCondLst>
                              <p:cond delay="3650"/>
                            </p:stCondLst>
                            <p:childTnLst>
                              <p:par>
                                <p:cTn id="62" presetID="22" presetClass="entr" presetSubtype="1"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up)">
                                      <p:cBhvr>
                                        <p:cTn id="6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3" grpId="0" bldLvl="0" animBg="1"/>
      <p:bldP spid="17" grpId="0"/>
      <p:bldP spid="39" grpId="0" animBg="1"/>
      <p:bldP spid="40" grpId="0" animBg="1"/>
      <p:bldP spid="41" grpId="0" animBg="1"/>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51520" y="1466318"/>
            <a:ext cx="5400599" cy="340968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13852" y="142175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5401755" y="461553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91516" y="1565772"/>
            <a:ext cx="5120608" cy="322511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系统图或框图就是用符号或带注释的框概略表示系统或分系统的基本组成、相互关系及其主要特 征的一种简图，例如，电动机的主电路（如图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所示）就表示了它的供电关系，其供电过程是电源</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LI</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L2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L3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三相→熔断器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→接触器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→热继电器热元件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→电动机。又如，某供电系统图 （如图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所示）表示这个变电所把</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10kV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电压通过变压器变换为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380V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电压，经断路器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QF</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和母线后通过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FU-QK1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FU-QK2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FU-QK3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分别供给</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条支路。系统图或框图常用来表示整个工程或其中某一项目的供电方式和电能输送关系，也可表示某一装置或设备各主要组成部分的关系。</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56969"/>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99777"/>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（一）系统图或框图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812952"/>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80549"/>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E8EF4B0F-BDFE-46C5-BD20-ABDE79D65E5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6351166" y="771550"/>
            <a:ext cx="2109266" cy="1815575"/>
          </a:xfrm>
          <a:prstGeom prst="rect">
            <a:avLst/>
          </a:prstGeom>
          <a:noFill/>
          <a:ln>
            <a:noFill/>
          </a:ln>
        </p:spPr>
      </p:pic>
      <p:sp>
        <p:nvSpPr>
          <p:cNvPr id="15" name="文本框 14">
            <a:extLst>
              <a:ext uri="{FF2B5EF4-FFF2-40B4-BE49-F238E27FC236}">
                <a16:creationId xmlns:a16="http://schemas.microsoft.com/office/drawing/2014/main" id="{C1AA5F8D-E9D8-4052-879E-B7C019246C46}"/>
              </a:ext>
            </a:extLst>
          </p:cNvPr>
          <p:cNvSpPr txBox="1"/>
          <p:nvPr/>
        </p:nvSpPr>
        <p:spPr>
          <a:xfrm>
            <a:off x="6128596" y="2549746"/>
            <a:ext cx="255440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电动机供电系统图 </a:t>
            </a:r>
          </a:p>
        </p:txBody>
      </p:sp>
      <p:pic>
        <p:nvPicPr>
          <p:cNvPr id="16" name="图片 15">
            <a:extLst>
              <a:ext uri="{FF2B5EF4-FFF2-40B4-BE49-F238E27FC236}">
                <a16:creationId xmlns:a16="http://schemas.microsoft.com/office/drawing/2014/main" id="{FB27FE97-3862-406F-84DF-A712CA050EE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855129" y="3007775"/>
            <a:ext cx="3101340" cy="1734185"/>
          </a:xfrm>
          <a:prstGeom prst="rect">
            <a:avLst/>
          </a:prstGeom>
          <a:noFill/>
          <a:ln>
            <a:noFill/>
          </a:ln>
        </p:spPr>
      </p:pic>
      <p:sp>
        <p:nvSpPr>
          <p:cNvPr id="18" name="文本框 17">
            <a:extLst>
              <a:ext uri="{FF2B5EF4-FFF2-40B4-BE49-F238E27FC236}">
                <a16:creationId xmlns:a16="http://schemas.microsoft.com/office/drawing/2014/main" id="{17E86603-0459-4716-B538-1F3E83C64EC6}"/>
              </a:ext>
            </a:extLst>
          </p:cNvPr>
          <p:cNvSpPr txBox="1"/>
          <p:nvPr/>
        </p:nvSpPr>
        <p:spPr>
          <a:xfrm>
            <a:off x="6017036" y="4729238"/>
            <a:ext cx="277752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某变电所供电系统图</a:t>
            </a:r>
          </a:p>
        </p:txBody>
      </p:sp>
    </p:spTree>
    <p:extLst>
      <p:ext uri="{BB962C8B-B14F-4D97-AF65-F5344CB8AC3E}">
        <p14:creationId xmlns:p14="http://schemas.microsoft.com/office/powerpoint/2010/main" val="3937246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51520" y="1466318"/>
            <a:ext cx="5400599" cy="340968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13852" y="142175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5401755" y="461553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91516" y="1565772"/>
            <a:ext cx="5120608" cy="322511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路图就是按工作顺序用图形符号从上而下、从左到右排列的一种表示电路结构的图形。它是一种能详细表示电路、设备或成套装置的全部组成和连接关系，而不考虑其实际位置的一种简图。其目的是便于详细理解设备工作原理、分析和计算电路特性及参数，所以这种图又称为电气原理或原理接线图。例如，磁力起动器电路图中（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所示），当按下启动按钮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SB2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时，接触器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的线圈将得电，它的常开主触点闭合，使电动机得电，启动运行；另一个辅助常开触点闭合，进行自锁。当按下停止按钮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SB1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或热继电器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动作时，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线圈失电，常开主触点断开，电动机停止。可见它表示了电动机的操作控制原理。</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56969"/>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99777"/>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（二）电路图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812952"/>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80549"/>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7E86603-0459-4716-B538-1F3E83C64EC6}"/>
              </a:ext>
            </a:extLst>
          </p:cNvPr>
          <p:cNvSpPr txBox="1"/>
          <p:nvPr/>
        </p:nvSpPr>
        <p:spPr>
          <a:xfrm>
            <a:off x="6112093" y="4686512"/>
            <a:ext cx="258741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7-23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电磁起动器电路图</a:t>
            </a:r>
          </a:p>
        </p:txBody>
      </p:sp>
      <p:pic>
        <p:nvPicPr>
          <p:cNvPr id="19" name="图片 18">
            <a:extLst>
              <a:ext uri="{FF2B5EF4-FFF2-40B4-BE49-F238E27FC236}">
                <a16:creationId xmlns:a16="http://schemas.microsoft.com/office/drawing/2014/main" id="{7CF737FB-63F3-4290-821C-2C241D42798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988070" y="982169"/>
            <a:ext cx="2835458" cy="3704343"/>
          </a:xfrm>
          <a:prstGeom prst="rect">
            <a:avLst/>
          </a:prstGeom>
          <a:noFill/>
          <a:ln>
            <a:noFill/>
          </a:ln>
        </p:spPr>
      </p:pic>
    </p:spTree>
    <p:extLst>
      <p:ext uri="{BB962C8B-B14F-4D97-AF65-F5344CB8AC3E}">
        <p14:creationId xmlns:p14="http://schemas.microsoft.com/office/powerpoint/2010/main" val="61340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51521" y="1466317"/>
            <a:ext cx="4896544" cy="347698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13852" y="142175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891124" y="47066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91516" y="1565772"/>
            <a:ext cx="4612532" cy="322511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接线图主要用于表示电气装置内部元件之间及其外部其他装置之间的连接关系，是便于制作、安装及维修人员接线和检查的一种简图或表格。如图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所示就是电磁起动器控制电动机的主电路接线图，它清楚地表示了各元件之间的实际位置和连接关系：电源</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err="1">
                <a:solidFill>
                  <a:schemeClr val="tx1">
                    <a:lumMod val="75000"/>
                    <a:lumOff val="25000"/>
                  </a:schemeClr>
                </a:solidFill>
                <a:latin typeface="微软雅黑" panose="020B0503020204020204" pitchFamily="34" charset="-122"/>
                <a:ea typeface="微软雅黑" panose="020B0503020204020204" pitchFamily="34" charset="-122"/>
              </a:rPr>
              <a:t>Ll</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L2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L3)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由</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BX-3X6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的导线接至端子排</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X</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号，然后通过熔断器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FU1~FU3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接至交流接触器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的主触点，再经过热继电器的热元件接到端子排的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号，最后用导线接入电动机的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W</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端子。当一个装置比较复杂时，接线图可分解为以下几种。</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56969"/>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99777"/>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（三）接线图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812952"/>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80549"/>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7E86603-0459-4716-B538-1F3E83C64EC6}"/>
              </a:ext>
            </a:extLst>
          </p:cNvPr>
          <p:cNvSpPr txBox="1"/>
          <p:nvPr/>
        </p:nvSpPr>
        <p:spPr>
          <a:xfrm>
            <a:off x="5873437" y="4324547"/>
            <a:ext cx="258741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电磁起动器接线图</a:t>
            </a:r>
          </a:p>
        </p:txBody>
      </p:sp>
      <p:pic>
        <p:nvPicPr>
          <p:cNvPr id="14" name="图片 13">
            <a:extLst>
              <a:ext uri="{FF2B5EF4-FFF2-40B4-BE49-F238E27FC236}">
                <a16:creationId xmlns:a16="http://schemas.microsoft.com/office/drawing/2014/main" id="{2277FFC4-A53F-4CB1-9E0F-392912C7F7F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364088" y="1851670"/>
            <a:ext cx="3606111" cy="2472877"/>
          </a:xfrm>
          <a:prstGeom prst="rect">
            <a:avLst/>
          </a:prstGeom>
          <a:noFill/>
          <a:ln>
            <a:noFill/>
          </a:ln>
        </p:spPr>
      </p:pic>
    </p:spTree>
    <p:extLst>
      <p:ext uri="{BB962C8B-B14F-4D97-AF65-F5344CB8AC3E}">
        <p14:creationId xmlns:p14="http://schemas.microsoft.com/office/powerpoint/2010/main" val="4124587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51521" y="1352907"/>
            <a:ext cx="4896544" cy="362003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13852" y="130834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897702" y="472947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91516" y="1452362"/>
            <a:ext cx="4612532" cy="3520579"/>
          </a:xfrm>
          <a:prstGeom prst="rect">
            <a:avLst/>
          </a:prstGeom>
          <a:noFill/>
        </p:spPr>
        <p:txBody>
          <a:bodyPr wrap="square" lIns="0" tIns="0" rIns="0" bIns="0"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单元接线图。表示成套装置或设备中一个结构单元内各元件之间的连接关系的一种接线图。 这里的“结构单元”是指在各种情况下可独立运行的组件或某种组合体，如电动机、开关柜等。</a:t>
            </a:r>
          </a:p>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互连接线图。表示成套装置或设备的不同单元之间连接关系的一种接线图。</a:t>
            </a:r>
          </a:p>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端子接线图。表示成套装置或设备的端子以及接在端子上外部接线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必要时包括内部接线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的一种接线图，如图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电线电缆配置图。表示电线电缆两端位置，必要时还包括电线电缆功能、特性和路径等信息的一种接线图。</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843559"/>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886367"/>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（三）接线图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699542"/>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767139"/>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7E86603-0459-4716-B538-1F3E83C64EC6}"/>
              </a:ext>
            </a:extLst>
          </p:cNvPr>
          <p:cNvSpPr txBox="1"/>
          <p:nvPr/>
        </p:nvSpPr>
        <p:spPr>
          <a:xfrm>
            <a:off x="6189662" y="4624493"/>
            <a:ext cx="194421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7-25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端子接线图</a:t>
            </a:r>
          </a:p>
        </p:txBody>
      </p:sp>
      <p:pic>
        <p:nvPicPr>
          <p:cNvPr id="15" name="图片 14">
            <a:extLst>
              <a:ext uri="{FF2B5EF4-FFF2-40B4-BE49-F238E27FC236}">
                <a16:creationId xmlns:a16="http://schemas.microsoft.com/office/drawing/2014/main" id="{49CD2342-F1B7-431E-B3F6-044D9DA2155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393394" y="843558"/>
            <a:ext cx="3536753" cy="3820835"/>
          </a:xfrm>
          <a:prstGeom prst="rect">
            <a:avLst/>
          </a:prstGeom>
          <a:noFill/>
          <a:ln>
            <a:noFill/>
          </a:ln>
        </p:spPr>
      </p:pic>
    </p:spTree>
    <p:extLst>
      <p:ext uri="{BB962C8B-B14F-4D97-AF65-F5344CB8AC3E}">
        <p14:creationId xmlns:p14="http://schemas.microsoft.com/office/powerpoint/2010/main" val="3676321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488056" y="1505126"/>
            <a:ext cx="3024335" cy="337908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450387" y="146056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274759" y="462343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8051" y="1604582"/>
            <a:ext cx="2740324" cy="322511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电气平面图是表示电气工程项目的电气设备、装置和线路的平面布置图，一般是在建筑平面图的 基础上绘制的。常见的电气平面图有供电线路平面图、变配电所平面图、电力平面图、照明平面图、弱电系统平面图、防雷与接地平面图等。如图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所示是某车间的动力电气平面图，表示各车床的具体平面位置和供电线路。</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（四）电气平面图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771550"/>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39147"/>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7E86603-0459-4716-B538-1F3E83C64EC6}"/>
              </a:ext>
            </a:extLst>
          </p:cNvPr>
          <p:cNvSpPr txBox="1"/>
          <p:nvPr/>
        </p:nvSpPr>
        <p:spPr>
          <a:xfrm>
            <a:off x="4856788" y="4612696"/>
            <a:ext cx="298541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7-26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某车间动力电力平面图</a:t>
            </a:r>
          </a:p>
        </p:txBody>
      </p:sp>
      <p:pic>
        <p:nvPicPr>
          <p:cNvPr id="14" name="图片 13">
            <a:extLst>
              <a:ext uri="{FF2B5EF4-FFF2-40B4-BE49-F238E27FC236}">
                <a16:creationId xmlns:a16="http://schemas.microsoft.com/office/drawing/2014/main" id="{16212F2C-D0B5-444B-B982-35295E24FAA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045237" y="1676398"/>
            <a:ext cx="4608512" cy="2947036"/>
          </a:xfrm>
          <a:prstGeom prst="rect">
            <a:avLst/>
          </a:prstGeom>
          <a:noFill/>
          <a:ln>
            <a:noFill/>
          </a:ln>
        </p:spPr>
      </p:pic>
    </p:spTree>
    <p:extLst>
      <p:ext uri="{BB962C8B-B14F-4D97-AF65-F5344CB8AC3E}">
        <p14:creationId xmlns:p14="http://schemas.microsoft.com/office/powerpoint/2010/main" val="3271589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205992" y="2067694"/>
            <a:ext cx="4732016" cy="142666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168323" y="202313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687645" y="325088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345986" y="2167149"/>
            <a:ext cx="4448005" cy="1156855"/>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设备布置图表示各种设备和装置的布置形式、安装方式以及相互之间的尺寸关系，通常由平面图、 主面图、断面图、剖面图等组成。这种图按三视图原理绘制，与一般机械图没有大的区别。</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（五）设备布置图</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771550"/>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39147"/>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7483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7" y="1481597"/>
            <a:ext cx="3723904" cy="337908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58" y="143703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800270" y="461720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63522" y="1581053"/>
            <a:ext cx="3377618" cy="3225114"/>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设备元件和材料表就是把成套装置、设备、装置中各组成部分和相应数据列成表格，来表示各组成部分的名称、型号、规格和数量等，便于读图者阅读，了解各元器件在装置中的作用和功能，从而读懂装置的工作原理。设备元件和材料表是电气图中重要的组成部分，可置于图中的某一位置，也可单列一页</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视元器件材料多少而定</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。为了方便书写，通常从下自上排序。如表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所示是某开关柜上的设备元件表。</a:t>
            </a:r>
          </a:p>
        </p:txBody>
      </p:sp>
      <p:sp>
        <p:nvSpPr>
          <p:cNvPr id="11" name="Shape 2015">
            <a:extLst>
              <a:ext uri="{FF2B5EF4-FFF2-40B4-BE49-F238E27FC236}">
                <a16:creationId xmlns:a16="http://schemas.microsoft.com/office/drawing/2014/main" id="{439A07D3-5433-4E22-9476-0A4128EE6F3A}"/>
              </a:ext>
            </a:extLst>
          </p:cNvPr>
          <p:cNvSpPr/>
          <p:nvPr/>
        </p:nvSpPr>
        <p:spPr>
          <a:xfrm>
            <a:off x="1884577"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1968597"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（六）设备元件和材料表</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771550"/>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488056" y="839147"/>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一、电气图分类</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id="{59FA1682-D243-45D4-8799-D08945369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1974064"/>
            <a:ext cx="4570844" cy="2439091"/>
          </a:xfrm>
          <a:prstGeom prst="rect">
            <a:avLst/>
          </a:prstGeom>
        </p:spPr>
      </p:pic>
      <p:sp>
        <p:nvSpPr>
          <p:cNvPr id="23" name="文本框 22">
            <a:extLst>
              <a:ext uri="{FF2B5EF4-FFF2-40B4-BE49-F238E27FC236}">
                <a16:creationId xmlns:a16="http://schemas.microsoft.com/office/drawing/2014/main" id="{70721908-744B-49A9-81F6-3E0CEA66452E}"/>
              </a:ext>
            </a:extLst>
          </p:cNvPr>
          <p:cNvSpPr txBox="1"/>
          <p:nvPr/>
        </p:nvSpPr>
        <p:spPr>
          <a:xfrm>
            <a:off x="5849310" y="1611272"/>
            <a:ext cx="158417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设备元件表</a:t>
            </a:r>
          </a:p>
        </p:txBody>
      </p:sp>
    </p:spTree>
    <p:extLst>
      <p:ext uri="{BB962C8B-B14F-4D97-AF65-F5344CB8AC3E}">
        <p14:creationId xmlns:p14="http://schemas.microsoft.com/office/powerpoint/2010/main" val="3807264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265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315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3" grpId="0" bldLvl="0" animBg="1"/>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6" y="1504630"/>
            <a:ext cx="8424937" cy="318279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58" y="146006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498099" y="44439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63520" y="1604085"/>
            <a:ext cx="8140927" cy="2929648"/>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生产厂家往往随产品使用说明书附上电气图，供用户了解该产品的组成和工作过程及注意事项， 以达到正确使用、维护和检修的目的。</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上述电气图是常用的主要电气图，但对于较为复杂的成套装置或设备，为了便于制造，有局部的大样图、印刷电路板图等；而若为了装置的技术保密，往往只给出装置或系统的功能图、流程图、逻辑图等。所以电气图种类很多，但这并不意味着所有的电气设备或装置都应具备这些图。根据表达的对象、目的和用途不同，所需图的种类和数量也不一样，对于简单的装置，可把电路图和接线图二合一，对于复杂装置或设备应分解为几个系统，每个系统也有以上各种类型图。总之，电气图作为一种工程语言，在表达清楚的前提下，越简单越好。</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电气图与其他工程图有着本质的区别，它表示系统或装置中的电气关系，所以具有独特的一面， 其主要特点如下。</a:t>
            </a:r>
          </a:p>
        </p:txBody>
      </p:sp>
      <p:sp>
        <p:nvSpPr>
          <p:cNvPr id="13" name="Shape 1794">
            <a:extLst>
              <a:ext uri="{FF2B5EF4-FFF2-40B4-BE49-F238E27FC236}">
                <a16:creationId xmlns:a16="http://schemas.microsoft.com/office/drawing/2014/main" id="{0B951137-5FF4-4909-BF6F-CCA3550792DD}"/>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7" name="Text Placeholder 3">
            <a:extLst>
              <a:ext uri="{FF2B5EF4-FFF2-40B4-BE49-F238E27FC236}">
                <a16:creationId xmlns:a16="http://schemas.microsoft.com/office/drawing/2014/main" id="{1ED15EA5-87BC-42D6-9ECB-62FCE07A9133}"/>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7286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3" grpId="0" bldLvl="0" animBg="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67981" y="181239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4929" y="236626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4929" y="2932517"/>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zh-CN" sz="1200" dirty="0">
                <a:solidFill>
                  <a:schemeClr val="tx1">
                    <a:lumMod val="75000"/>
                    <a:lumOff val="25000"/>
                  </a:schemeClr>
                </a:solidFill>
              </a:rPr>
              <a:t>掌握变电站主接线图的绘制方法</a:t>
            </a:r>
            <a:r>
              <a:rPr lang="zh-CN" altLang="en-US" sz="1200" dirty="0">
                <a:solidFill>
                  <a:schemeClr val="tx1">
                    <a:lumMod val="75000"/>
                    <a:lumOff val="25000"/>
                  </a:schemeClr>
                </a:solidFill>
              </a:rPr>
              <a:t>。</a:t>
            </a:r>
            <a:endParaRPr lang="zh-CN" altLang="zh-CN" sz="1200" dirty="0">
              <a:solidFill>
                <a:schemeClr val="tx1">
                  <a:lumMod val="75000"/>
                  <a:lumOff val="25000"/>
                </a:schemeClr>
              </a:solidFill>
            </a:endParaRPr>
          </a:p>
        </p:txBody>
      </p:sp>
      <p:sp>
        <p:nvSpPr>
          <p:cNvPr id="10" name="TextBox 9"/>
          <p:cNvSpPr txBox="1"/>
          <p:nvPr/>
        </p:nvSpPr>
        <p:spPr>
          <a:xfrm>
            <a:off x="3686493" y="1926962"/>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熟悉绘制电气图的基本指令</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1" name="TextBox 10"/>
          <p:cNvSpPr txBox="1"/>
          <p:nvPr/>
        </p:nvSpPr>
        <p:spPr>
          <a:xfrm>
            <a:off x="3673441" y="2480832"/>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能独立完成该任务电气图的绘制</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2" name="TextBox 11"/>
          <p:cNvSpPr txBox="1"/>
          <p:nvPr/>
        </p:nvSpPr>
        <p:spPr>
          <a:xfrm>
            <a:off x="3673441" y="3047083"/>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养成敬畏高压电、尊重电厂工作人员的优秀品德</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3" name="圆角矩形 12"/>
          <p:cNvSpPr/>
          <p:nvPr/>
        </p:nvSpPr>
        <p:spPr>
          <a:xfrm>
            <a:off x="3354929" y="349345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14" name="TextBox 13"/>
          <p:cNvSpPr txBox="1"/>
          <p:nvPr/>
        </p:nvSpPr>
        <p:spPr>
          <a:xfrm>
            <a:off x="3686493" y="3616825"/>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养成规范操作的好习惯</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p>
        </p:txBody>
      </p:sp>
      <p:sp>
        <p:nvSpPr>
          <p:cNvPr id="17" name="圆角矩形 12">
            <a:extLst>
              <a:ext uri="{FF2B5EF4-FFF2-40B4-BE49-F238E27FC236}">
                <a16:creationId xmlns:a16="http://schemas.microsoft.com/office/drawing/2014/main" id="{5F9D3550-CFFA-4924-BB7A-495B7EC233B9}"/>
              </a:ext>
            </a:extLst>
          </p:cNvPr>
          <p:cNvSpPr/>
          <p:nvPr/>
        </p:nvSpPr>
        <p:spPr>
          <a:xfrm>
            <a:off x="3362360" y="4068510"/>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TextBox 13">
            <a:extLst>
              <a:ext uri="{FF2B5EF4-FFF2-40B4-BE49-F238E27FC236}">
                <a16:creationId xmlns:a16="http://schemas.microsoft.com/office/drawing/2014/main" id="{2094C29A-3A4E-4A5A-B642-2D578277759C}"/>
              </a:ext>
            </a:extLst>
          </p:cNvPr>
          <p:cNvSpPr txBox="1"/>
          <p:nvPr/>
        </p:nvSpPr>
        <p:spPr>
          <a:xfrm>
            <a:off x="3680872" y="418307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具备爱护公共财物的责任意识</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5649"/>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P spid="17" grpId="0" animBg="1"/>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7" y="1635646"/>
            <a:ext cx="3723904" cy="3135611"/>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58" y="159108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797068" y="452073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63522" y="1735102"/>
            <a:ext cx="3377618" cy="2929648"/>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电气图是用图形符号、连线或简化外形来表示系统或设备中各组成部分之间相互电气关系及其连接关系的一种图。如某一变电所电气图（如图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,10kV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电压变换为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0.38kV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低压，分配给</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条支路，用文字符号表示，并给出了变电所各设备的名称、功能和电流方向及各设备连接关系和相互位置关系，但没有给出具体位置和尺寸。</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（一）清楚</a:t>
            </a:r>
          </a:p>
        </p:txBody>
      </p:sp>
      <p:sp>
        <p:nvSpPr>
          <p:cNvPr id="23" name="文本框 22">
            <a:extLst>
              <a:ext uri="{FF2B5EF4-FFF2-40B4-BE49-F238E27FC236}">
                <a16:creationId xmlns:a16="http://schemas.microsoft.com/office/drawing/2014/main" id="{70721908-744B-49A9-81F6-3E0CEA66452E}"/>
              </a:ext>
            </a:extLst>
          </p:cNvPr>
          <p:cNvSpPr txBox="1"/>
          <p:nvPr/>
        </p:nvSpPr>
        <p:spPr>
          <a:xfrm>
            <a:off x="5546290" y="4520734"/>
            <a:ext cx="216024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7-27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变电所电气图</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30772558-FDC0-4282-A83E-BA3F18DD11D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427984" y="1491630"/>
            <a:ext cx="4392489" cy="3029104"/>
          </a:xfrm>
          <a:prstGeom prst="rect">
            <a:avLst/>
          </a:prstGeom>
          <a:noFill/>
          <a:ln>
            <a:noFill/>
          </a:ln>
        </p:spPr>
      </p:pic>
    </p:spTree>
    <p:extLst>
      <p:ext uri="{BB962C8B-B14F-4D97-AF65-F5344CB8AC3E}">
        <p14:creationId xmlns:p14="http://schemas.microsoft.com/office/powerpoint/2010/main" val="16322996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051720" y="1851670"/>
            <a:ext cx="4824536" cy="194421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014051" y="18071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634545" y="355241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191714" y="1951125"/>
            <a:ext cx="4540525" cy="1156855"/>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电气图是釆用电气元器件或设备的图形符号、文字符号和连线来表示的，没有必要画出电气元器件的外形结构，所以对于系统构成、功能及电气接线等，通常都釆用图形符号、文字符号来表示。</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（二）简洁</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3735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051720" y="1851670"/>
            <a:ext cx="4824536" cy="165618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014051" y="18071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625893" y="325943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191714" y="1951125"/>
            <a:ext cx="4540525" cy="1452321"/>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图主要是表示成套装置或设备中各元器件之间的电气连接关系，不论是说明电气设备工作原理的电路图、供电关系的电气系统图，还是表明安装位置和接线关系的平面图和连线图等，都表达了各元器件之间的连接关系。</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（三）独特性</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4089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051720" y="1851670"/>
            <a:ext cx="4824536" cy="223224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014051" y="18071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640605" y="384065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191714" y="1951125"/>
            <a:ext cx="4540525" cy="2043252"/>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气图的布局依据图所表达的内容而定。电路图、系统图是按功能布局，只考虑便于看出元器件之间的功能关系，而不考虑元器件实际位置，要突出设备的工作原理和操作过程，按照元器件动作顺序和功能作用，从上而下，从左到右布局。而对于接线图、平面布置图，则要考虑元器件的实际位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所以应按位置布局。</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（四）布局有序</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3693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051720" y="1851670"/>
            <a:ext cx="4824536" cy="194421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014051" y="18071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642400" y="355489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191714" y="1951125"/>
            <a:ext cx="4540525" cy="1747786"/>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对系统的元件和连接线描述方法不同，构成了电气图的多样性，如元件可釆用集中表示法、半集中表示法、分散表示法，连线可釆用多线表示、单线表示和混合表示。同时，对于一个电气系统中各种电气设备和装置之间，从不同角度、不同侧面去考虑，存在不同关系。</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（五）多样性</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8369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323527" y="1635646"/>
            <a:ext cx="3723904" cy="3135611"/>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85858" y="159108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797068" y="452073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63522" y="1735102"/>
            <a:ext cx="3377618" cy="2929648"/>
          </a:xfrm>
          <a:prstGeom prst="rect">
            <a:avLst/>
          </a:prstGeom>
          <a:noFill/>
        </p:spPr>
        <p:txBody>
          <a:bodyPr wrap="square" lIns="0" tIns="0" rIns="0" bIns="0"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电能通过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送到电动机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它们之间存在能量传递关系，如图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从逻辑关系上，只有当</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都正常时，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才能得到电能，所以它们之间存在“与”的关系：</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M=FU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KM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。即只有</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正常为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合上为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没有烧断为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才能为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表示可得到电能。其逻辑图如图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7-29</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（五）多样性</a:t>
            </a:r>
          </a:p>
        </p:txBody>
      </p:sp>
      <p:sp>
        <p:nvSpPr>
          <p:cNvPr id="23" name="文本框 22">
            <a:extLst>
              <a:ext uri="{FF2B5EF4-FFF2-40B4-BE49-F238E27FC236}">
                <a16:creationId xmlns:a16="http://schemas.microsoft.com/office/drawing/2014/main" id="{70721908-744B-49A9-81F6-3E0CEA66452E}"/>
              </a:ext>
            </a:extLst>
          </p:cNvPr>
          <p:cNvSpPr txBox="1"/>
          <p:nvPr/>
        </p:nvSpPr>
        <p:spPr>
          <a:xfrm>
            <a:off x="5495587" y="2424982"/>
            <a:ext cx="216024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7-28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能量传递关系</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ABE5554C-011F-4E98-8EF6-96A7155EFB5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716016" y="2018575"/>
            <a:ext cx="3723904" cy="435922"/>
          </a:xfrm>
          <a:prstGeom prst="rect">
            <a:avLst/>
          </a:prstGeom>
          <a:noFill/>
          <a:ln>
            <a:noFill/>
          </a:ln>
        </p:spPr>
      </p:pic>
      <p:pic>
        <p:nvPicPr>
          <p:cNvPr id="15" name="图片 14">
            <a:extLst>
              <a:ext uri="{FF2B5EF4-FFF2-40B4-BE49-F238E27FC236}">
                <a16:creationId xmlns:a16="http://schemas.microsoft.com/office/drawing/2014/main" id="{EA285CE0-A160-44BB-8D37-DD86CF1F4FF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004048" y="3086630"/>
            <a:ext cx="3219845" cy="1584176"/>
          </a:xfrm>
          <a:prstGeom prst="rect">
            <a:avLst/>
          </a:prstGeom>
          <a:noFill/>
          <a:ln>
            <a:noFill/>
          </a:ln>
        </p:spPr>
      </p:pic>
      <p:sp>
        <p:nvSpPr>
          <p:cNvPr id="17" name="文本框 16">
            <a:extLst>
              <a:ext uri="{FF2B5EF4-FFF2-40B4-BE49-F238E27FC236}">
                <a16:creationId xmlns:a16="http://schemas.microsoft.com/office/drawing/2014/main" id="{C12DC25A-F78F-4B50-8CAA-8D394F85D62E}"/>
              </a:ext>
            </a:extLst>
          </p:cNvPr>
          <p:cNvSpPr txBox="1"/>
          <p:nvPr/>
        </p:nvSpPr>
        <p:spPr>
          <a:xfrm>
            <a:off x="5795424" y="4657230"/>
            <a:ext cx="154986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7-29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逻辑图</a:t>
            </a:r>
          </a:p>
        </p:txBody>
      </p:sp>
    </p:spTree>
    <p:extLst>
      <p:ext uri="{BB962C8B-B14F-4D97-AF65-F5344CB8AC3E}">
        <p14:creationId xmlns:p14="http://schemas.microsoft.com/office/powerpoint/2010/main" val="3637946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505745" y="2167148"/>
            <a:ext cx="3723904" cy="194421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468076" y="212258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979286" y="386789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45740" y="2266603"/>
            <a:ext cx="3377618" cy="1747786"/>
          </a:xfrm>
          <a:prstGeom prst="rect">
            <a:avLst/>
          </a:prstGeom>
          <a:noFill/>
        </p:spPr>
        <p:txBody>
          <a:bodyPr wrap="square" lIns="0" tIns="0" rIns="0" bIns="0"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从保护角度表示，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进行短路保护。当电路电流突然增大发生短路时，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烧断，使电动机失电。它们就存在信息传递关系：“电流”输入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FU, 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输出“烧断”或“不烧断”，取决于电流的大小</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可用图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表示。</a:t>
            </a:r>
          </a:p>
        </p:txBody>
      </p:sp>
      <p:sp>
        <p:nvSpPr>
          <p:cNvPr id="11" name="Shape 2015">
            <a:extLst>
              <a:ext uri="{FF2B5EF4-FFF2-40B4-BE49-F238E27FC236}">
                <a16:creationId xmlns:a16="http://schemas.microsoft.com/office/drawing/2014/main" id="{439A07D3-5433-4E22-9476-0A4128EE6F3A}"/>
              </a:ext>
            </a:extLst>
          </p:cNvPr>
          <p:cNvSpPr/>
          <p:nvPr/>
        </p:nvSpPr>
        <p:spPr>
          <a:xfrm>
            <a:off x="3036705" y="915567"/>
            <a:ext cx="2471399"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D3BE3373-52F4-43FB-BB1E-1F745311039A}"/>
              </a:ext>
            </a:extLst>
          </p:cNvPr>
          <p:cNvSpPr/>
          <p:nvPr/>
        </p:nvSpPr>
        <p:spPr>
          <a:xfrm>
            <a:off x="3120725" y="958375"/>
            <a:ext cx="2387379"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（五）多样性</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产品使用说明书上的电气图。</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C12DC25A-F78F-4B50-8CAA-8D394F85D62E}"/>
              </a:ext>
            </a:extLst>
          </p:cNvPr>
          <p:cNvSpPr txBox="1"/>
          <p:nvPr/>
        </p:nvSpPr>
        <p:spPr>
          <a:xfrm>
            <a:off x="5580112" y="3579862"/>
            <a:ext cx="237697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7-30 FU</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的信息传递图</a:t>
            </a:r>
          </a:p>
        </p:txBody>
      </p:sp>
      <p:pic>
        <p:nvPicPr>
          <p:cNvPr id="18" name="图片 17">
            <a:extLst>
              <a:ext uri="{FF2B5EF4-FFF2-40B4-BE49-F238E27FC236}">
                <a16:creationId xmlns:a16="http://schemas.microsoft.com/office/drawing/2014/main" id="{149DA290-4D52-47BE-B0ED-018D93808AB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004404" y="2410619"/>
            <a:ext cx="3528392" cy="1169243"/>
          </a:xfrm>
          <a:prstGeom prst="rect">
            <a:avLst/>
          </a:prstGeom>
          <a:noFill/>
          <a:ln>
            <a:noFill/>
          </a:ln>
        </p:spPr>
      </p:pic>
    </p:spTree>
    <p:extLst>
      <p:ext uri="{BB962C8B-B14F-4D97-AF65-F5344CB8AC3E}">
        <p14:creationId xmlns:p14="http://schemas.microsoft.com/office/powerpoint/2010/main" val="224401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5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65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3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1" grpId="0" animBg="1"/>
      <p:bldP spid="12" grpId="0" animBg="1"/>
      <p:bldP spid="14" grpId="0" bldLvl="0" animBg="1"/>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488654" y="1542242"/>
            <a:ext cx="8204360" cy="307317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450986" y="149768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442650" y="437194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8650" y="1641698"/>
            <a:ext cx="7886700" cy="2929648"/>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变电站主要是由变压器组成，其中变压器由铁芯（或磁芯）和线圈组成，线圈有两个或两个以上的绕组，其中接电源的绕组叫初级线圈，其余的绕组叫次级线圈。当变压器一次侧施加交流电压</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U1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，流过一次绕组的电流为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I1,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则该电流在铁芯中会产生交变磁通，使一次绕组和二次绕组发生电磁联系，根据电磁感应原理，交变磁通穿过这两个绕组就会感应出电动势，其大小与绕组匝数以及主磁通的最大值成正比，绕组匝数多的一侧电压高，绕组匝数少的一侧电压低，当变压器二次侧开路，即变压器空载时，一二次端电压与一二次绕组匝数成正比，即</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U1/U2=N1/N2,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但初级与次级频率保持一致，从而实现电压的变化。在发电机中，不管是线圈运动通过磁场或磁场运动通过固定线圈，均能在线圈中感应电势，此两种情况，磁通的值均不变，但与线圈相交链的磁通数量却有变动，这是互感应的原理。变压器就是一种利用电磁互感效应，变换电压，电流和阻抗的器件。</a:t>
            </a:r>
          </a:p>
        </p:txBody>
      </p:sp>
      <p:sp>
        <p:nvSpPr>
          <p:cNvPr id="14" name="Shape 1794">
            <a:extLst>
              <a:ext uri="{FF2B5EF4-FFF2-40B4-BE49-F238E27FC236}">
                <a16:creationId xmlns:a16="http://schemas.microsoft.com/office/drawing/2014/main" id="{51A60DF5-12F2-49CF-829A-1E795A9A7475}"/>
              </a:ext>
            </a:extLst>
          </p:cNvPr>
          <p:cNvSpPr/>
          <p:nvPr/>
        </p:nvSpPr>
        <p:spPr>
          <a:xfrm>
            <a:off x="323527" y="771550"/>
            <a:ext cx="2808313"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00F53BE-70A3-4F62-BD89-B88DC1FF4F96}"/>
              </a:ext>
            </a:extLst>
          </p:cNvPr>
          <p:cNvSpPr txBox="1"/>
          <p:nvPr/>
        </p:nvSpPr>
        <p:spPr>
          <a:xfrm>
            <a:off x="539552" y="839146"/>
            <a:ext cx="249976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三、变压器的组成及工作原理</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80275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4" grpId="0" bldLvl="0" animBg="1"/>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0" y="2326775"/>
            <a:ext cx="4031986" cy="205540"/>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3362229"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971600" y="1467705"/>
            <a:ext cx="2376264" cy="527981"/>
          </a:xfrm>
          <a:prstGeom prst="rect">
            <a:avLst/>
          </a:prstGeom>
          <a:noFill/>
        </p:spPr>
        <p:txBody>
          <a:bodyPr wrap="square" lIns="70564" tIns="35282" rIns="70564" bIns="35282" rtlCol="0">
            <a:spAutoFit/>
          </a:bodyPr>
          <a:lstStyle/>
          <a:p>
            <a:pPr>
              <a:lnSpc>
                <a:spcPct val="130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变电站主接线图主要由进线、变压、出线三部分组成。</a:t>
            </a:r>
          </a:p>
        </p:txBody>
      </p:sp>
      <p:sp>
        <p:nvSpPr>
          <p:cNvPr id="18" name="TextBox 17"/>
          <p:cNvSpPr txBox="1"/>
          <p:nvPr/>
        </p:nvSpPr>
        <p:spPr>
          <a:xfrm>
            <a:off x="683568" y="4135854"/>
            <a:ext cx="3312368" cy="768047"/>
          </a:xfrm>
          <a:prstGeom prst="rect">
            <a:avLst/>
          </a:prstGeom>
          <a:noFill/>
        </p:spPr>
        <p:txBody>
          <a:bodyPr wrap="square" lIns="70564" tIns="35282" rIns="70564" bIns="35282" rtlCol="0">
            <a:spAutoFit/>
          </a:bodyPr>
          <a:lstStyle/>
          <a:p>
            <a:pPr>
              <a:lnSpc>
                <a:spcPct val="130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电气图通常分为系统图或框图、电路图、接线图、电气平面图、设备布置图、设备元件和材料表。</a:t>
            </a:r>
          </a:p>
        </p:txBody>
      </p:sp>
      <p:sp>
        <p:nvSpPr>
          <p:cNvPr id="20" name="TextBox 19"/>
          <p:cNvSpPr txBox="1"/>
          <p:nvPr/>
        </p:nvSpPr>
        <p:spPr>
          <a:xfrm>
            <a:off x="5436096" y="3579861"/>
            <a:ext cx="3409816" cy="1008113"/>
          </a:xfrm>
          <a:prstGeom prst="rect">
            <a:avLst/>
          </a:prstGeom>
          <a:noFill/>
        </p:spPr>
        <p:txBody>
          <a:bodyPr wrap="square" lIns="70564" tIns="35282" rIns="70564" bIns="35282" rtlCol="0">
            <a:spAutoFit/>
          </a:bodyPr>
          <a:lstStyle/>
          <a:p>
            <a:pPr>
              <a:lnSpc>
                <a:spcPct val="130000"/>
              </a:lnSpc>
            </a:pP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变电站主要是由变压器组成，其中变压器由铁芯（或磁芯）和线圈组成，线圈有两个或两个以上的绕组，其中接电源的绕组叫初级线圈，其余的绕组叫次级线圈。</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 14">
            <a:extLst>
              <a:ext uri="{FF2B5EF4-FFF2-40B4-BE49-F238E27FC236}">
                <a16:creationId xmlns:a16="http://schemas.microsoft.com/office/drawing/2014/main" id="{16C89E7C-FA70-4162-9DCD-12ADE0EF2E10}"/>
              </a:ext>
            </a:extLst>
          </p:cNvPr>
          <p:cNvSpPr/>
          <p:nvPr/>
        </p:nvSpPr>
        <p:spPr>
          <a:xfrm flipV="1">
            <a:off x="5650128" y="2325913"/>
            <a:ext cx="3493872"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22" name="组合 21">
            <a:extLst>
              <a:ext uri="{FF2B5EF4-FFF2-40B4-BE49-F238E27FC236}">
                <a16:creationId xmlns:a16="http://schemas.microsoft.com/office/drawing/2014/main" id="{3E39322B-487E-4383-BC48-5B0138AC8032}"/>
              </a:ext>
            </a:extLst>
          </p:cNvPr>
          <p:cNvGrpSpPr/>
          <p:nvPr/>
        </p:nvGrpSpPr>
        <p:grpSpPr>
          <a:xfrm>
            <a:off x="4907397" y="1176821"/>
            <a:ext cx="1339514" cy="1339591"/>
            <a:chOff x="6131016" y="674750"/>
            <a:chExt cx="1735762" cy="1735763"/>
          </a:xfrm>
        </p:grpSpPr>
        <p:sp>
          <p:nvSpPr>
            <p:cNvPr id="23" name="椭圆 22">
              <a:extLst>
                <a:ext uri="{FF2B5EF4-FFF2-40B4-BE49-F238E27FC236}">
                  <a16:creationId xmlns:a16="http://schemas.microsoft.com/office/drawing/2014/main" id="{19499D64-A407-4AC3-AA04-D7553599DBC2}"/>
                </a:ext>
              </a:extLst>
            </p:cNvPr>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id="{DECB3376-C8EB-4A82-9030-4C7DB5381D80}"/>
                </a:ext>
              </a:extLst>
            </p:cNvPr>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04</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26" name="TextBox 15">
            <a:extLst>
              <a:ext uri="{FF2B5EF4-FFF2-40B4-BE49-F238E27FC236}">
                <a16:creationId xmlns:a16="http://schemas.microsoft.com/office/drawing/2014/main" id="{B26F8E5A-654E-4E4B-802F-16F0AAE74DDE}"/>
              </a:ext>
            </a:extLst>
          </p:cNvPr>
          <p:cNvSpPr txBox="1"/>
          <p:nvPr/>
        </p:nvSpPr>
        <p:spPr>
          <a:xfrm>
            <a:off x="6354101" y="1347614"/>
            <a:ext cx="2610387" cy="768047"/>
          </a:xfrm>
          <a:prstGeom prst="rect">
            <a:avLst/>
          </a:prstGeom>
          <a:noFill/>
        </p:spPr>
        <p:txBody>
          <a:bodyPr wrap="square" lIns="70564" tIns="35282" rIns="70564" bIns="35282" rtlCol="0">
            <a:spAutoFit/>
          </a:bodyPr>
          <a:lstStyle/>
          <a:p>
            <a:pPr>
              <a:lnSpc>
                <a:spcPct val="130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产品说明书上的电气图具备清楚、简单、独特性、布局有序、多样性等特点。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0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5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3550"/>
                            </p:stCondLst>
                            <p:childTnLst>
                              <p:par>
                                <p:cTn id="37" presetID="22"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500"/>
                                        <p:tgtEl>
                                          <p:spTgt spid="12"/>
                                        </p:tgtEl>
                                      </p:cBhvr>
                                    </p:animEffect>
                                  </p:childTnLst>
                                </p:cTn>
                              </p:par>
                            </p:childTnLst>
                          </p:cTn>
                        </p:par>
                        <p:par>
                          <p:cTn id="40" fill="hold">
                            <p:stCondLst>
                              <p:cond delay="405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55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5050"/>
                            </p:stCondLst>
                            <p:childTnLst>
                              <p:par>
                                <p:cTn id="49" presetID="22" presetClass="entr" presetSubtype="4"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down)">
                                      <p:cBhvr>
                                        <p:cTn id="51" dur="500"/>
                                        <p:tgtEl>
                                          <p:spTgt spid="22"/>
                                        </p:tgtEl>
                                      </p:cBhvr>
                                    </p:animEffect>
                                  </p:childTnLst>
                                </p:cTn>
                              </p:par>
                            </p:childTnLst>
                          </p:cTn>
                        </p:par>
                        <p:par>
                          <p:cTn id="52" fill="hold">
                            <p:stCondLst>
                              <p:cond delay="5550"/>
                            </p:stCondLst>
                            <p:childTnLst>
                              <p:par>
                                <p:cTn id="53" presetID="22" presetClass="entr" presetSubtype="2"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right)">
                                      <p:cBhvr>
                                        <p:cTn id="55" dur="500"/>
                                        <p:tgtEl>
                                          <p:spTgt spid="25"/>
                                        </p:tgtEl>
                                      </p:cBhvr>
                                    </p:animEffect>
                                  </p:childTnLst>
                                </p:cTn>
                              </p:par>
                            </p:childTnLst>
                          </p:cTn>
                        </p:par>
                        <p:par>
                          <p:cTn id="56" fill="hold">
                            <p:stCondLst>
                              <p:cond delay="6050"/>
                            </p:stCondLst>
                            <p:childTnLst>
                              <p:par>
                                <p:cTn id="57" presetID="22" presetClass="entr" presetSubtype="8"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8" grpId="0"/>
      <p:bldP spid="20" grpId="0"/>
      <p:bldP spid="25" grpId="0" bldLvl="0" animBg="1"/>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19912"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1898559"/>
            <a:ext cx="5050408" cy="1177247"/>
          </a:xfrm>
          <a:prstGeom prst="rect">
            <a:avLst/>
          </a:prstGeom>
          <a:noFill/>
        </p:spPr>
        <p:txBody>
          <a:bodyPr wrap="square" lIns="68584" tIns="34291" rIns="68584" bIns="34291"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任务二 </a:t>
            </a:r>
            <a:r>
              <a:rPr lang="zh-CN" altLang="zh-CN" sz="3600" b="1" dirty="0">
                <a:solidFill>
                  <a:schemeClr val="tx1">
                    <a:lumMod val="75000"/>
                    <a:lumOff val="25000"/>
                  </a:schemeClr>
                </a:solidFill>
                <a:latin typeface="微软雅黑" panose="020B0503020204020204" pitchFamily="34" charset="-122"/>
                <a:ea typeface="微软雅黑" panose="020B0503020204020204" pitchFamily="34" charset="-122"/>
              </a:rPr>
              <a:t>钻床电气线路的设计与绘制</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3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793743"/>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变电站主接线图主要包括进线、变压和出线三个组成部分，本任务通过</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CAD</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软件绘制变电站主接线图中的变压部分。</a:t>
            </a:r>
          </a:p>
          <a:p>
            <a:pPr algn="just">
              <a:lnSpc>
                <a:spcPct val="120000"/>
              </a:lnSpc>
            </a:pP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814216"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4047176"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变压</a:t>
            </a:r>
          </a:p>
        </p:txBody>
      </p:sp>
      <p:sp>
        <p:nvSpPr>
          <p:cNvPr id="44" name="Freeform 5"/>
          <p:cNvSpPr/>
          <p:nvPr/>
        </p:nvSpPr>
        <p:spPr bwMode="auto">
          <a:xfrm>
            <a:off x="2220164"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5408268"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2469640"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进线</a:t>
            </a:r>
          </a:p>
        </p:txBody>
      </p:sp>
      <p:sp>
        <p:nvSpPr>
          <p:cNvPr id="48" name="TextBox 47"/>
          <p:cNvSpPr txBox="1"/>
          <p:nvPr/>
        </p:nvSpPr>
        <p:spPr>
          <a:xfrm>
            <a:off x="5657744"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出线</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7" grpId="0"/>
      <p:bldP spid="4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67981" y="181239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4929" y="2366266"/>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4929" y="2932517"/>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zh-CN" sz="1200" dirty="0">
                <a:solidFill>
                  <a:schemeClr val="tx1">
                    <a:lumMod val="75000"/>
                    <a:lumOff val="25000"/>
                  </a:schemeClr>
                </a:solidFill>
              </a:rPr>
              <a:t>明确</a:t>
            </a:r>
            <a:r>
              <a:rPr lang="en-US" altLang="zh-CN" sz="1200" dirty="0">
                <a:solidFill>
                  <a:schemeClr val="tx1">
                    <a:lumMod val="75000"/>
                    <a:lumOff val="25000"/>
                  </a:schemeClr>
                </a:solidFill>
              </a:rPr>
              <a:t>Z35</a:t>
            </a:r>
            <a:r>
              <a:rPr lang="zh-CN" altLang="zh-CN" sz="1200" dirty="0">
                <a:solidFill>
                  <a:schemeClr val="tx1">
                    <a:lumMod val="75000"/>
                    <a:lumOff val="25000"/>
                  </a:schemeClr>
                </a:solidFill>
              </a:rPr>
              <a:t>摇臂钻床电气图的组成部分</a:t>
            </a:r>
            <a:r>
              <a:rPr lang="zh-CN" altLang="en-US" sz="1200" dirty="0">
                <a:solidFill>
                  <a:schemeClr val="tx1">
                    <a:lumMod val="75000"/>
                    <a:lumOff val="25000"/>
                  </a:schemeClr>
                </a:solidFill>
              </a:rPr>
              <a:t>。</a:t>
            </a:r>
            <a:endParaRPr lang="zh-CN" altLang="zh-CN" sz="1200" dirty="0">
              <a:solidFill>
                <a:schemeClr val="tx1">
                  <a:lumMod val="75000"/>
                  <a:lumOff val="25000"/>
                </a:schemeClr>
              </a:solidFill>
            </a:endParaRPr>
          </a:p>
        </p:txBody>
      </p:sp>
      <p:sp>
        <p:nvSpPr>
          <p:cNvPr id="10" name="TextBox 9"/>
          <p:cNvSpPr txBox="1"/>
          <p:nvPr/>
        </p:nvSpPr>
        <p:spPr>
          <a:xfrm>
            <a:off x="3686493" y="1926962"/>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能独立画出主回路图、控制回路图、照明回路图</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1" name="TextBox 10"/>
          <p:cNvSpPr txBox="1"/>
          <p:nvPr/>
        </p:nvSpPr>
        <p:spPr>
          <a:xfrm>
            <a:off x="3673441" y="2480832"/>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能按照国标对电气图进行文字标注</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2" name="TextBox 11"/>
          <p:cNvSpPr txBox="1"/>
          <p:nvPr/>
        </p:nvSpPr>
        <p:spPr>
          <a:xfrm>
            <a:off x="3673441" y="3047083"/>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具备安全用电的基本素养</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3" name="圆角矩形 12"/>
          <p:cNvSpPr/>
          <p:nvPr/>
        </p:nvSpPr>
        <p:spPr>
          <a:xfrm>
            <a:off x="3349061" y="3495057"/>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endParaRPr>
          </a:p>
        </p:txBody>
      </p:sp>
      <p:sp>
        <p:nvSpPr>
          <p:cNvPr id="14" name="TextBox 13"/>
          <p:cNvSpPr txBox="1"/>
          <p:nvPr/>
        </p:nvSpPr>
        <p:spPr>
          <a:xfrm>
            <a:off x="3680625" y="361843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养成规范操作的好习惯</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p>
        </p:txBody>
      </p:sp>
      <p:sp>
        <p:nvSpPr>
          <p:cNvPr id="17" name="圆角矩形 12">
            <a:extLst>
              <a:ext uri="{FF2B5EF4-FFF2-40B4-BE49-F238E27FC236}">
                <a16:creationId xmlns:a16="http://schemas.microsoft.com/office/drawing/2014/main" id="{5F9D3550-CFFA-4924-BB7A-495B7EC233B9}"/>
              </a:ext>
            </a:extLst>
          </p:cNvPr>
          <p:cNvSpPr/>
          <p:nvPr/>
        </p:nvSpPr>
        <p:spPr>
          <a:xfrm>
            <a:off x="3362113" y="4065867"/>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TextBox 13">
            <a:extLst>
              <a:ext uri="{FF2B5EF4-FFF2-40B4-BE49-F238E27FC236}">
                <a16:creationId xmlns:a16="http://schemas.microsoft.com/office/drawing/2014/main" id="{2094C29A-3A4E-4A5A-B642-2D578277759C}"/>
              </a:ext>
            </a:extLst>
          </p:cNvPr>
          <p:cNvSpPr txBox="1"/>
          <p:nvPr/>
        </p:nvSpPr>
        <p:spPr>
          <a:xfrm>
            <a:off x="3680625" y="4180433"/>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zh-CN" sz="1200" dirty="0">
                <a:solidFill>
                  <a:schemeClr val="tx1">
                    <a:lumMod val="75000"/>
                    <a:lumOff val="25000"/>
                  </a:schemeClr>
                </a:solidFill>
              </a:rPr>
              <a:t>具备爱护公共财物的责任意识</a:t>
            </a:r>
            <a:r>
              <a:rPr lang="zh-CN" altLang="en-US" sz="1200" dirty="0">
                <a:solidFill>
                  <a:schemeClr val="tx1">
                    <a:lumMod val="75000"/>
                    <a:lumOff val="25000"/>
                  </a:schemeClr>
                </a:solidFill>
              </a:rPr>
              <a:t>。</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3127314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par>
                          <p:cTn id="62" fill="hold">
                            <p:stCondLst>
                              <p:cond delay="5649"/>
                            </p:stCondLst>
                            <p:childTnLst>
                              <p:par>
                                <p:cTn id="63" presetID="2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P spid="17" grpId="0" animBg="1"/>
      <p:bldP spid="1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p>
        </p:txBody>
      </p:sp>
      <p:sp>
        <p:nvSpPr>
          <p:cNvPr id="27" name="圆角矩形 26"/>
          <p:cNvSpPr/>
          <p:nvPr/>
        </p:nvSpPr>
        <p:spPr>
          <a:xfrm>
            <a:off x="899160" y="816113"/>
            <a:ext cx="7345680" cy="2115677"/>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976765"/>
            <a:ext cx="6750750" cy="1811009"/>
          </a:xfrm>
          <a:prstGeom prst="rect">
            <a:avLst/>
          </a:prstGeom>
          <a:noFill/>
        </p:spPr>
        <p:txBody>
          <a:bodyPr wrap="square" lIns="0" tIns="0" rIns="0" bIns="0" rtlCol="0">
            <a:spAutoFit/>
          </a:bodyPr>
          <a:lstStyle/>
          <a:p>
            <a:pPr algn="just">
              <a:lnSpc>
                <a:spcPct val="1200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摇臂钻床电气回路是一种较为典型的电气线路，本任务以</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Z35</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摇臂钻床电气线路的绘制为例说明低压电气线路的设计思路及绘制步骤和方法。</a:t>
            </a:r>
          </a:p>
          <a:p>
            <a:pPr algn="just">
              <a:lnSpc>
                <a:spcPct val="1200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摇臂钻床是一种立式钻床，在钻床中具有一定的典型性，其运动形式分为主运动、进给运动和辅助运动。其中主运动为主轴的旋转运动；进给运动为主轴的纵向移动；辅助运动包括摇臂沿外立柱的垂直移动、主轴箱沿摇臂的径向移动、摇臂与外立柱一起相对于内立柱的回转运动等。</a:t>
            </a:r>
          </a:p>
          <a:p>
            <a:pPr algn="just">
              <a:lnSpc>
                <a:spcPct val="1200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摇臂钻床的主轴旋转运动和进给运动由一台交流异步电动机拖动，主轴的正反旋转运动是通过机械转换实现的，故主电动机只有一个旋转方向。</a:t>
            </a:r>
          </a:p>
          <a:p>
            <a:pPr algn="just">
              <a:lnSpc>
                <a:spcPct val="120000"/>
              </a:lnSpc>
            </a:pP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摇臂钻床除了主轴的旋转和进给运动外，还有摇臂的上升、下降及立柱的夹紧和放松。摇臂的上升、下降由一台交流异步电动机拖动，立柱的夹紧和放松由另一台交流电动机拖动。</a:t>
            </a:r>
          </a:p>
        </p:txBody>
      </p:sp>
      <p:sp>
        <p:nvSpPr>
          <p:cNvPr id="40" name="矩形 93"/>
          <p:cNvSpPr/>
          <p:nvPr/>
        </p:nvSpPr>
        <p:spPr>
          <a:xfrm>
            <a:off x="861492" y="77155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8003909" y="2688321"/>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814216"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4047176"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进给运动</a:t>
            </a:r>
          </a:p>
        </p:txBody>
      </p:sp>
      <p:sp>
        <p:nvSpPr>
          <p:cNvPr id="44" name="Freeform 5"/>
          <p:cNvSpPr/>
          <p:nvPr/>
        </p:nvSpPr>
        <p:spPr bwMode="auto">
          <a:xfrm>
            <a:off x="2220164"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5408268" y="3147814"/>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2469640"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主运动</a:t>
            </a:r>
          </a:p>
        </p:txBody>
      </p:sp>
      <p:sp>
        <p:nvSpPr>
          <p:cNvPr id="48" name="TextBox 47"/>
          <p:cNvSpPr txBox="1"/>
          <p:nvPr/>
        </p:nvSpPr>
        <p:spPr>
          <a:xfrm>
            <a:off x="5657744" y="3529920"/>
            <a:ext cx="969036" cy="276999"/>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辅助运动</a:t>
            </a:r>
          </a:p>
        </p:txBody>
      </p:sp>
    </p:spTree>
    <p:extLst>
      <p:ext uri="{BB962C8B-B14F-4D97-AF65-F5344CB8AC3E}">
        <p14:creationId xmlns:p14="http://schemas.microsoft.com/office/powerpoint/2010/main" val="1320098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7" grpId="0"/>
      <p:bldP spid="4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en-US" altLang="zh-CN" sz="1200" b="1" dirty="0">
                  <a:solidFill>
                    <a:schemeClr val="bg1"/>
                  </a:solidFill>
                  <a:latin typeface="微软雅黑" panose="020B0503020204020204" pitchFamily="34" charset="-122"/>
                  <a:ea typeface="微软雅黑" panose="020B0503020204020204" pitchFamily="34" charset="-122"/>
                </a:rPr>
                <a:t> </a:t>
              </a:r>
              <a:r>
                <a:rPr lang="zh-CN" altLang="en-US" sz="1200" b="1" dirty="0">
                  <a:solidFill>
                    <a:schemeClr val="bg1"/>
                  </a:solidFill>
                  <a:latin typeface="微软雅黑" panose="020B0503020204020204" pitchFamily="34" charset="-122"/>
                  <a:ea typeface="微软雅黑" panose="020B0503020204020204" pitchFamily="34" charset="-122"/>
                </a:rPr>
                <a:t>布局</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绘制主回路</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绘制控制回路</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绘制照明回路</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添加注释文字</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39" name="组合 38"/>
          <p:cNvGrpSpPr/>
          <p:nvPr/>
        </p:nvGrpSpPr>
        <p:grpSpPr>
          <a:xfrm>
            <a:off x="5228512" y="1109269"/>
            <a:ext cx="3087904" cy="405942"/>
            <a:chOff x="5228512" y="1109269"/>
            <a:chExt cx="3087904" cy="405942"/>
          </a:xfrm>
        </p:grpSpPr>
        <p:sp>
          <p:nvSpPr>
            <p:cNvPr id="21" name="TextBox 20"/>
            <p:cNvSpPr txBox="1"/>
            <p:nvPr/>
          </p:nvSpPr>
          <p:spPr>
            <a:xfrm>
              <a:off x="5228512" y="1303102"/>
              <a:ext cx="3087904"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首先设计图纸布局，确定各主要部件在图中的位置</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71"/>
            <p:cNvSpPr/>
            <p:nvPr/>
          </p:nvSpPr>
          <p:spPr>
            <a:xfrm>
              <a:off x="5228513" y="1109269"/>
              <a:ext cx="37702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布局</a:t>
              </a:r>
            </a:p>
          </p:txBody>
        </p:sp>
      </p:grpSp>
      <p:grpSp>
        <p:nvGrpSpPr>
          <p:cNvPr id="40" name="组合 39"/>
          <p:cNvGrpSpPr/>
          <p:nvPr/>
        </p:nvGrpSpPr>
        <p:grpSpPr>
          <a:xfrm>
            <a:off x="5228512" y="1869180"/>
            <a:ext cx="2871880" cy="405941"/>
            <a:chOff x="5228512" y="1869180"/>
            <a:chExt cx="2871880" cy="405941"/>
          </a:xfrm>
        </p:grpSpPr>
        <p:sp>
          <p:nvSpPr>
            <p:cNvPr id="23" name="TextBox 22"/>
            <p:cNvSpPr txBox="1"/>
            <p:nvPr/>
          </p:nvSpPr>
          <p:spPr>
            <a:xfrm>
              <a:off x="5228512" y="2063012"/>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主电路及</a:t>
              </a: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电气元件图形、符号</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73"/>
            <p:cNvSpPr/>
            <p:nvPr/>
          </p:nvSpPr>
          <p:spPr>
            <a:xfrm>
              <a:off x="5228513" y="1869180"/>
              <a:ext cx="838691"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绘制主回路</a:t>
              </a:r>
            </a:p>
          </p:txBody>
        </p:sp>
      </p:grpSp>
      <p:grpSp>
        <p:nvGrpSpPr>
          <p:cNvPr id="41" name="组合 40"/>
          <p:cNvGrpSpPr/>
          <p:nvPr/>
        </p:nvGrpSpPr>
        <p:grpSpPr>
          <a:xfrm>
            <a:off x="5228512" y="2629091"/>
            <a:ext cx="2871880" cy="405942"/>
            <a:chOff x="5228512" y="2629091"/>
            <a:chExt cx="2871880" cy="405942"/>
          </a:xfrm>
        </p:grpSpPr>
        <p:sp>
          <p:nvSpPr>
            <p:cNvPr id="25" name="TextBox 24"/>
            <p:cNvSpPr txBox="1"/>
            <p:nvPr/>
          </p:nvSpPr>
          <p:spPr>
            <a:xfrm>
              <a:off x="5228512" y="2822924"/>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控制回路及</a:t>
              </a: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电气元件图形、符号</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75"/>
            <p:cNvSpPr/>
            <p:nvPr/>
          </p:nvSpPr>
          <p:spPr>
            <a:xfrm>
              <a:off x="5228513" y="2629091"/>
              <a:ext cx="992579"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绘制控制回路</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42" name="组合 41"/>
          <p:cNvGrpSpPr/>
          <p:nvPr/>
        </p:nvGrpSpPr>
        <p:grpSpPr>
          <a:xfrm>
            <a:off x="5228512" y="3299800"/>
            <a:ext cx="2871880" cy="405942"/>
            <a:chOff x="5228512" y="3299800"/>
            <a:chExt cx="2871880" cy="405942"/>
          </a:xfrm>
        </p:grpSpPr>
        <p:sp>
          <p:nvSpPr>
            <p:cNvPr id="29" name="TextBox 28"/>
            <p:cNvSpPr txBox="1"/>
            <p:nvPr/>
          </p:nvSpPr>
          <p:spPr>
            <a:xfrm>
              <a:off x="5228512" y="3493633"/>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照明回路及</a:t>
              </a: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电气元件图形、符号</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79"/>
            <p:cNvSpPr/>
            <p:nvPr/>
          </p:nvSpPr>
          <p:spPr>
            <a:xfrm>
              <a:off x="5228513" y="3299800"/>
              <a:ext cx="992579"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绘制照明回路</a:t>
              </a:r>
            </a:p>
          </p:txBody>
        </p:sp>
      </p:grpSp>
      <p:grpSp>
        <p:nvGrpSpPr>
          <p:cNvPr id="43" name="组合 42"/>
          <p:cNvGrpSpPr/>
          <p:nvPr/>
        </p:nvGrpSpPr>
        <p:grpSpPr>
          <a:xfrm>
            <a:off x="5228512" y="4059711"/>
            <a:ext cx="2871880" cy="405942"/>
            <a:chOff x="5228512" y="4059711"/>
            <a:chExt cx="2871880" cy="405942"/>
          </a:xfrm>
        </p:grpSpPr>
        <p:sp>
          <p:nvSpPr>
            <p:cNvPr id="31" name="TextBox 30"/>
            <p:cNvSpPr txBox="1"/>
            <p:nvPr/>
          </p:nvSpPr>
          <p:spPr>
            <a:xfrm>
              <a:off x="5228512" y="4253544"/>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最后添加注释和尺寸标注，完成图形的绘制</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81"/>
            <p:cNvSpPr/>
            <p:nvPr/>
          </p:nvSpPr>
          <p:spPr>
            <a:xfrm>
              <a:off x="5228513" y="4059711"/>
              <a:ext cx="992579"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添加注释文字</a:t>
              </a:r>
            </a:p>
          </p:txBody>
        </p:sp>
      </p:gr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任务分析</a:t>
            </a:r>
          </a:p>
        </p:txBody>
      </p:sp>
    </p:spTree>
    <p:extLst>
      <p:ext uri="{BB962C8B-B14F-4D97-AF65-F5344CB8AC3E}">
        <p14:creationId xmlns:p14="http://schemas.microsoft.com/office/powerpoint/2010/main" val="4097980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649"/>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649"/>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149"/>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649"/>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149"/>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649"/>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149"/>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649"/>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149"/>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649"/>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149"/>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649"/>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149"/>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649"/>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149"/>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649"/>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149"/>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649"/>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816113"/>
            <a:ext cx="7345680" cy="110756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77155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003909" y="16802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976765"/>
            <a:ext cx="6750750" cy="861390"/>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该任务的实施分为四个模块，分别是绘制主回路、绘制控制回路、绘制照明回路、进行文字标注。</a:t>
            </a:r>
          </a:p>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绘制流程如图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pic>
        <p:nvPicPr>
          <p:cNvPr id="36" name="图片 35">
            <a:extLst>
              <a:ext uri="{FF2B5EF4-FFF2-40B4-BE49-F238E27FC236}">
                <a16:creationId xmlns:a16="http://schemas.microsoft.com/office/drawing/2014/main" id="{64B61FA1-DE90-4994-B1B4-62554A6CFF7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107504" y="1998807"/>
            <a:ext cx="4896544" cy="2733183"/>
          </a:xfrm>
          <a:prstGeom prst="rect">
            <a:avLst/>
          </a:prstGeom>
          <a:noFill/>
          <a:ln>
            <a:noFill/>
          </a:ln>
        </p:spPr>
      </p:pic>
      <p:pic>
        <p:nvPicPr>
          <p:cNvPr id="37" name="图片 36">
            <a:extLst>
              <a:ext uri="{FF2B5EF4-FFF2-40B4-BE49-F238E27FC236}">
                <a16:creationId xmlns:a16="http://schemas.microsoft.com/office/drawing/2014/main" id="{163DCCA1-CFC5-469A-BFFB-BAB2C583B040}"/>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004048" y="2011327"/>
            <a:ext cx="4032448" cy="2720663"/>
          </a:xfrm>
          <a:prstGeom prst="rect">
            <a:avLst/>
          </a:prstGeom>
          <a:noFill/>
          <a:ln>
            <a:noFill/>
          </a:ln>
        </p:spPr>
      </p:pic>
      <p:sp>
        <p:nvSpPr>
          <p:cNvPr id="17" name="文本框 16">
            <a:extLst>
              <a:ext uri="{FF2B5EF4-FFF2-40B4-BE49-F238E27FC236}">
                <a16:creationId xmlns:a16="http://schemas.microsoft.com/office/drawing/2014/main" id="{9F7AD014-8243-49C7-9AE5-78CEBD2728B7}"/>
              </a:ext>
            </a:extLst>
          </p:cNvPr>
          <p:cNvSpPr txBox="1"/>
          <p:nvPr/>
        </p:nvSpPr>
        <p:spPr>
          <a:xfrm>
            <a:off x="3076651" y="4731990"/>
            <a:ext cx="2736304" cy="523220"/>
          </a:xfrm>
          <a:prstGeom prst="rect">
            <a:avLst/>
          </a:prstGeom>
          <a:noFill/>
        </p:spPr>
        <p:txBody>
          <a:bodyPr wrap="square" rtlCol="0">
            <a:spAutoFit/>
          </a:bodyPr>
          <a:lstStyle/>
          <a:p>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绘制钻床电气设计图</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0341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737768" y="1637117"/>
            <a:ext cx="2880752" cy="2088231"/>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00100" y="159255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68156" y="348187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35233" y="1797770"/>
            <a:ext cx="2295255" cy="1747786"/>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AutoCAD 2018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绘图环境，调用本书配套资源“源文件”文件夹中的“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样板图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文件，新建“钻床电气设计</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.dwg</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”文件。</a:t>
            </a:r>
          </a:p>
        </p:txBody>
      </p:sp>
      <p:pic>
        <p:nvPicPr>
          <p:cNvPr id="3" name="图片 2">
            <a:extLst>
              <a:ext uri="{FF2B5EF4-FFF2-40B4-BE49-F238E27FC236}">
                <a16:creationId xmlns:a16="http://schemas.microsoft.com/office/drawing/2014/main" id="{7CA65CD9-4F22-4688-8C77-105888D0C8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831" y="1224110"/>
            <a:ext cx="4333139" cy="3075832"/>
          </a:xfrm>
          <a:prstGeom prst="rect">
            <a:avLst/>
          </a:prstGeom>
        </p:spPr>
      </p:pic>
      <p:sp>
        <p:nvSpPr>
          <p:cNvPr id="13" name="文本框 12">
            <a:extLst>
              <a:ext uri="{FF2B5EF4-FFF2-40B4-BE49-F238E27FC236}">
                <a16:creationId xmlns:a16="http://schemas.microsoft.com/office/drawing/2014/main" id="{FA69EB8C-6FB0-4CE9-9666-8403C2A335C1}"/>
              </a:ext>
            </a:extLst>
          </p:cNvPr>
          <p:cNvSpPr txBox="1"/>
          <p:nvPr/>
        </p:nvSpPr>
        <p:spPr>
          <a:xfrm>
            <a:off x="5817810" y="4375550"/>
            <a:ext cx="1149180" cy="572464"/>
          </a:xfrm>
          <a:prstGeom prst="rect">
            <a:avLst/>
          </a:prstGeom>
          <a:noFill/>
        </p:spPr>
        <p:txBody>
          <a:bodyPr wrap="square"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样板图</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1936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710628" y="1525100"/>
            <a:ext cx="2880752" cy="319939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672960" y="14805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41016" y="448102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08093" y="1685753"/>
            <a:ext cx="2295255" cy="3225114"/>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在文件中点击图层特性按钮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，进入图层特性管理器，点击新建图层，新建“主回路层”、“控制回路层”、“文字说明层”</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个图层，并为各图层配置颜色，如图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所示，并将“控制回路层”设置为当前图层。</a:t>
            </a:r>
          </a:p>
          <a:p>
            <a:pPr algn="just">
              <a:lnSpc>
                <a:spcPct val="120000"/>
              </a:lnSpc>
            </a:pP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A69EB8C-6FB0-4CE9-9666-8403C2A335C1}"/>
              </a:ext>
            </a:extLst>
          </p:cNvPr>
          <p:cNvSpPr txBox="1"/>
          <p:nvPr/>
        </p:nvSpPr>
        <p:spPr>
          <a:xfrm>
            <a:off x="5515140" y="4513214"/>
            <a:ext cx="192254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设置图层</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id="{8BD4AF16-B866-4B82-93E5-90FF62E0C9BA}"/>
              </a:ext>
            </a:extLst>
          </p:cNvPr>
          <p:cNvPicPr/>
          <p:nvPr/>
        </p:nvPicPr>
        <p:blipFill>
          <a:blip r:embed="rId3"/>
          <a:stretch>
            <a:fillRect/>
          </a:stretch>
        </p:blipFill>
        <p:spPr>
          <a:xfrm>
            <a:off x="2511260" y="2056602"/>
            <a:ext cx="167640" cy="164465"/>
          </a:xfrm>
          <a:prstGeom prst="rect">
            <a:avLst/>
          </a:prstGeom>
          <a:noFill/>
          <a:ln>
            <a:noFill/>
          </a:ln>
        </p:spPr>
      </p:pic>
      <p:pic>
        <p:nvPicPr>
          <p:cNvPr id="18" name="图片 17">
            <a:extLst>
              <a:ext uri="{FF2B5EF4-FFF2-40B4-BE49-F238E27FC236}">
                <a16:creationId xmlns:a16="http://schemas.microsoft.com/office/drawing/2014/main" id="{7EC7D43B-A604-41F5-B3B1-29E5C2E4DAC1}"/>
              </a:ext>
            </a:extLst>
          </p:cNvPr>
          <p:cNvPicPr/>
          <p:nvPr/>
        </p:nvPicPr>
        <p:blipFill>
          <a:blip r:embed="rId4"/>
          <a:stretch>
            <a:fillRect/>
          </a:stretch>
        </p:blipFill>
        <p:spPr>
          <a:xfrm>
            <a:off x="4204359" y="1704902"/>
            <a:ext cx="4544105" cy="2798979"/>
          </a:xfrm>
          <a:prstGeom prst="rect">
            <a:avLst/>
          </a:prstGeom>
          <a:noFill/>
          <a:ln>
            <a:noFill/>
          </a:ln>
        </p:spPr>
      </p:pic>
      <p:sp>
        <p:nvSpPr>
          <p:cNvPr id="14" name="Shape 1794">
            <a:extLst>
              <a:ext uri="{FF2B5EF4-FFF2-40B4-BE49-F238E27FC236}">
                <a16:creationId xmlns:a16="http://schemas.microsoft.com/office/drawing/2014/main" id="{FE0B52D5-AB76-4F09-8AC8-37C6377C92DA}"/>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E3D47694-3533-4C96-8346-9375EA213336}"/>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2341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60503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1563982"/>
            <a:ext cx="3456816" cy="3267807"/>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1519421"/>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105612" y="458797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1724636"/>
            <a:ext cx="2966496" cy="2929648"/>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电源：主回路和控制回路由三相交流总电源供电，通断由总开关控制，各相电流设熔断器，防止短路，保证电路安全，插入块“电源开关”和“熔断器”，对熔断器进行复制和镜像，之后将电源开关和熔断器进行直线连接，连接后对各器件进行文字标注，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868144" y="4081166"/>
            <a:ext cx="1944216" cy="362792"/>
          </a:xfrm>
          <a:prstGeom prst="rect">
            <a:avLst/>
          </a:prstGeom>
          <a:noFill/>
        </p:spPr>
        <p:txBody>
          <a:bodyPr wrap="square" rtlCol="0">
            <a:spAutoFit/>
          </a:bodyPr>
          <a:lstStyle/>
          <a:p>
            <a:pPr>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7-33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绘制总电源</a:t>
            </a:r>
          </a:p>
        </p:txBody>
      </p:sp>
      <p:pic>
        <p:nvPicPr>
          <p:cNvPr id="11" name="图片 10">
            <a:extLst>
              <a:ext uri="{FF2B5EF4-FFF2-40B4-BE49-F238E27FC236}">
                <a16:creationId xmlns:a16="http://schemas.microsoft.com/office/drawing/2014/main" id="{50B5C77C-8DB9-4992-B8A2-A7CD7E9875E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868144" y="1995686"/>
            <a:ext cx="1944216" cy="2042029"/>
          </a:xfrm>
          <a:prstGeom prst="rect">
            <a:avLst/>
          </a:prstGeom>
          <a:noFill/>
          <a:ln>
            <a:noFill/>
          </a:ln>
        </p:spPr>
      </p:pic>
      <p:sp>
        <p:nvSpPr>
          <p:cNvPr id="15" name="Shape 1794">
            <a:extLst>
              <a:ext uri="{FF2B5EF4-FFF2-40B4-BE49-F238E27FC236}">
                <a16:creationId xmlns:a16="http://schemas.microsoft.com/office/drawing/2014/main" id="{AD4F0DF5-3084-4B4F-B9CB-FCC292C9E856}"/>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22C98E05-449D-4748-9097-51F428568981}"/>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0226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5" grpId="0" bldLvl="0" animBg="1"/>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649255"/>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1608200"/>
            <a:ext cx="3744848" cy="26917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15636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400390" y="407030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1768853"/>
            <a:ext cx="3159351" cy="2338717"/>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主回路：冷却泵电动机</a:t>
            </a:r>
            <a:r>
              <a:rPr lang="en-US" altLang="zh-CN" sz="1600" dirty="0" err="1">
                <a:solidFill>
                  <a:schemeClr val="tx1">
                    <a:lumMod val="75000"/>
                    <a:lumOff val="25000"/>
                  </a:schemeClr>
                </a:solidFill>
                <a:latin typeface="微软雅黑" panose="020B0503020204020204" pitchFamily="34" charset="-122"/>
                <a:ea typeface="微软雅黑" panose="020B0503020204020204" pitchFamily="34" charset="-122"/>
              </a:rPr>
              <a:t>Ml</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为手动启动，使用手动多极按钮开关</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QS2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控制其运行或者停止，在上图的基础上再次插入块“电源开关”，并插入块“三相交流电机”，“接地线”，之后用直线将各部分进行连接，并进行文字标注，绘制结果如图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688124" y="4513214"/>
            <a:ext cx="194421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绘制总电源</a:t>
            </a:r>
          </a:p>
        </p:txBody>
      </p:sp>
      <p:pic>
        <p:nvPicPr>
          <p:cNvPr id="12" name="图片 11">
            <a:extLst>
              <a:ext uri="{FF2B5EF4-FFF2-40B4-BE49-F238E27FC236}">
                <a16:creationId xmlns:a16="http://schemas.microsoft.com/office/drawing/2014/main" id="{65BD4D90-D43F-4145-AAE2-BCD91297782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6084168" y="859020"/>
            <a:ext cx="1152128" cy="3626642"/>
          </a:xfrm>
          <a:prstGeom prst="rect">
            <a:avLst/>
          </a:prstGeom>
          <a:noFill/>
          <a:ln>
            <a:noFill/>
          </a:ln>
        </p:spPr>
      </p:pic>
      <p:sp>
        <p:nvSpPr>
          <p:cNvPr id="14" name="Shape 1794">
            <a:extLst>
              <a:ext uri="{FF2B5EF4-FFF2-40B4-BE49-F238E27FC236}">
                <a16:creationId xmlns:a16="http://schemas.microsoft.com/office/drawing/2014/main" id="{E5CC8ADD-EE64-4E2D-B937-4959ECD85D15}"/>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6" name="Text Placeholder 3">
            <a:extLst>
              <a:ext uri="{FF2B5EF4-FFF2-40B4-BE49-F238E27FC236}">
                <a16:creationId xmlns:a16="http://schemas.microsoft.com/office/drawing/2014/main" id="{BC33FDD8-53C5-4704-AF9F-73B7EE2E9347}"/>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2399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035924" y="200838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683136" y="1607287"/>
            <a:ext cx="3888864" cy="290776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645468" y="156272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331069" y="427675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980601" y="1767940"/>
            <a:ext cx="3303367" cy="2634183"/>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主回路：主轴电动机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的启动和停止由</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主触点控制，主轴如果过载，相电流会增大，</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FR</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熔断，起到保护作用，在上图的基础上插入块“接触器主触点”，“热继电器热元件”并插入块“三相交流电机”，“接地线”，之后用直线将各部分进行连接，并进行文字标注，绘制结果如图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6" name="文本框 15">
            <a:extLst>
              <a:ext uri="{FF2B5EF4-FFF2-40B4-BE49-F238E27FC236}">
                <a16:creationId xmlns:a16="http://schemas.microsoft.com/office/drawing/2014/main" id="{677BF184-4627-4A36-B493-76FEF790CF7E}"/>
              </a:ext>
            </a:extLst>
          </p:cNvPr>
          <p:cNvSpPr txBox="1"/>
          <p:nvPr/>
        </p:nvSpPr>
        <p:spPr>
          <a:xfrm>
            <a:off x="5430310" y="4513214"/>
            <a:ext cx="2376262"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7-35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绘制冷却泵电机</a:t>
            </a:r>
          </a:p>
        </p:txBody>
      </p:sp>
      <p:pic>
        <p:nvPicPr>
          <p:cNvPr id="19" name="图片 18">
            <a:extLst>
              <a:ext uri="{FF2B5EF4-FFF2-40B4-BE49-F238E27FC236}">
                <a16:creationId xmlns:a16="http://schemas.microsoft.com/office/drawing/2014/main" id="{D1931E1E-7CF9-46DB-B226-E0E01BFFBC2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648802" y="976765"/>
            <a:ext cx="1939278" cy="3481375"/>
          </a:xfrm>
          <a:prstGeom prst="rect">
            <a:avLst/>
          </a:prstGeom>
          <a:noFill/>
          <a:ln>
            <a:noFill/>
          </a:ln>
        </p:spPr>
      </p:pic>
      <p:sp>
        <p:nvSpPr>
          <p:cNvPr id="11" name="Shape 1794">
            <a:extLst>
              <a:ext uri="{FF2B5EF4-FFF2-40B4-BE49-F238E27FC236}">
                <a16:creationId xmlns:a16="http://schemas.microsoft.com/office/drawing/2014/main" id="{7196B5D0-EFE5-47B3-9A4D-AB801605047D}"/>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Text Placeholder 3">
            <a:extLst>
              <a:ext uri="{FF2B5EF4-FFF2-40B4-BE49-F238E27FC236}">
                <a16:creationId xmlns:a16="http://schemas.microsoft.com/office/drawing/2014/main" id="{68256447-AD5B-4EAB-B468-C49E49A5E6FF}"/>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70419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bldLvl="0" animBg="1"/>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3764709" y="1649255"/>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411920" y="1608200"/>
            <a:ext cx="4520119" cy="295232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74253" y="15636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681674" y="431705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28377" y="1772617"/>
            <a:ext cx="4231655" cy="2634183"/>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主回路：摇臂升降电动机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要求可以正反向启动，并有过载保护，回路必须串联正反转交流接触器的主触点和熔断器，在上图的基础上插入块“熔断器”、“接触器主触点”两个，“热继电器热元件”和“三相交流电机”，“接地线”，之后用直线将各部分进行连接，并进行文字标注，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所示（注意在直线连接时，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的相续要实现对调，这是实现正反转的关键）。</a:t>
            </a:r>
          </a:p>
        </p:txBody>
      </p:sp>
      <p:pic>
        <p:nvPicPr>
          <p:cNvPr id="15" name="图片 14">
            <a:extLst>
              <a:ext uri="{FF2B5EF4-FFF2-40B4-BE49-F238E27FC236}">
                <a16:creationId xmlns:a16="http://schemas.microsoft.com/office/drawing/2014/main" id="{83E0348A-CE55-4432-AA31-91F73A1A0D6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394460" y="915566"/>
            <a:ext cx="3498019" cy="3722125"/>
          </a:xfrm>
          <a:prstGeom prst="rect">
            <a:avLst/>
          </a:prstGeom>
          <a:noFill/>
          <a:ln>
            <a:noFill/>
          </a:ln>
        </p:spPr>
      </p:pic>
      <p:sp>
        <p:nvSpPr>
          <p:cNvPr id="18" name="文本框 17">
            <a:extLst>
              <a:ext uri="{FF2B5EF4-FFF2-40B4-BE49-F238E27FC236}">
                <a16:creationId xmlns:a16="http://schemas.microsoft.com/office/drawing/2014/main" id="{3E9295C7-7854-40E6-A96D-FD478DCDBB31}"/>
              </a:ext>
            </a:extLst>
          </p:cNvPr>
          <p:cNvSpPr txBox="1"/>
          <p:nvPr/>
        </p:nvSpPr>
        <p:spPr>
          <a:xfrm>
            <a:off x="6063349" y="4659982"/>
            <a:ext cx="216024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7-36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绘制主轴电机</a:t>
            </a:r>
          </a:p>
        </p:txBody>
      </p:sp>
      <p:sp>
        <p:nvSpPr>
          <p:cNvPr id="11" name="Shape 1794">
            <a:extLst>
              <a:ext uri="{FF2B5EF4-FFF2-40B4-BE49-F238E27FC236}">
                <a16:creationId xmlns:a16="http://schemas.microsoft.com/office/drawing/2014/main" id="{B411554C-D1D2-4714-B3E6-42F3B60670D9}"/>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Text Placeholder 3">
            <a:extLst>
              <a:ext uri="{FF2B5EF4-FFF2-40B4-BE49-F238E27FC236}">
                <a16:creationId xmlns:a16="http://schemas.microsoft.com/office/drawing/2014/main" id="{066E7D3A-D091-48A3-A5DA-FB2A355B6E92}"/>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989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bldLvl="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en-US" altLang="zh-CN" sz="1200" b="1" dirty="0">
                  <a:solidFill>
                    <a:schemeClr val="bg1"/>
                  </a:solidFill>
                  <a:latin typeface="微软雅黑" panose="020B0503020204020204" pitchFamily="34" charset="-122"/>
                  <a:ea typeface="微软雅黑" panose="020B0503020204020204" pitchFamily="34" charset="-122"/>
                </a:rPr>
                <a:t> </a:t>
              </a:r>
              <a:r>
                <a:rPr lang="zh-CN" altLang="en-US" sz="1200" b="1" dirty="0">
                  <a:solidFill>
                    <a:schemeClr val="bg1"/>
                  </a:solidFill>
                  <a:latin typeface="微软雅黑" panose="020B0503020204020204" pitchFamily="34" charset="-122"/>
                  <a:ea typeface="微软雅黑" panose="020B0503020204020204" pitchFamily="34" charset="-122"/>
                </a:rPr>
                <a:t>布局</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绘制电气元件</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绘制各主要电气设备</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将绘制好的电气符号插入到适当位置</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添加注释文字</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39" name="组合 38"/>
          <p:cNvGrpSpPr/>
          <p:nvPr/>
        </p:nvGrpSpPr>
        <p:grpSpPr>
          <a:xfrm>
            <a:off x="5228512" y="1109269"/>
            <a:ext cx="3087904" cy="405942"/>
            <a:chOff x="5228512" y="1109269"/>
            <a:chExt cx="3087904" cy="405942"/>
          </a:xfrm>
        </p:grpSpPr>
        <p:sp>
          <p:nvSpPr>
            <p:cNvPr id="21" name="TextBox 20"/>
            <p:cNvSpPr txBox="1"/>
            <p:nvPr/>
          </p:nvSpPr>
          <p:spPr>
            <a:xfrm>
              <a:off x="5228512" y="1303102"/>
              <a:ext cx="3087904"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首先设计图纸布局，确定各主要部件在图中的位置</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71"/>
            <p:cNvSpPr/>
            <p:nvPr/>
          </p:nvSpPr>
          <p:spPr>
            <a:xfrm>
              <a:off x="5228513" y="1109269"/>
              <a:ext cx="37702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布局</a:t>
              </a:r>
            </a:p>
          </p:txBody>
        </p:sp>
      </p:grpSp>
      <p:grpSp>
        <p:nvGrpSpPr>
          <p:cNvPr id="40" name="组合 39"/>
          <p:cNvGrpSpPr/>
          <p:nvPr/>
        </p:nvGrpSpPr>
        <p:grpSpPr>
          <a:xfrm>
            <a:off x="5228512" y="1869180"/>
            <a:ext cx="2871880" cy="405941"/>
            <a:chOff x="5228512" y="1869180"/>
            <a:chExt cx="2871880" cy="405941"/>
          </a:xfrm>
        </p:grpSpPr>
        <p:sp>
          <p:nvSpPr>
            <p:cNvPr id="23" name="TextBox 22"/>
            <p:cNvSpPr txBox="1"/>
            <p:nvPr/>
          </p:nvSpPr>
          <p:spPr>
            <a:xfrm>
              <a:off x="5228512" y="2063012"/>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变电站</a:t>
              </a: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电气元件图形、符号</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73"/>
            <p:cNvSpPr/>
            <p:nvPr/>
          </p:nvSpPr>
          <p:spPr>
            <a:xfrm>
              <a:off x="5228513" y="1869180"/>
              <a:ext cx="992579"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绘制电气元件</a:t>
              </a:r>
            </a:p>
          </p:txBody>
        </p:sp>
      </p:grpSp>
      <p:grpSp>
        <p:nvGrpSpPr>
          <p:cNvPr id="41" name="组合 40"/>
          <p:cNvGrpSpPr/>
          <p:nvPr/>
        </p:nvGrpSpPr>
        <p:grpSpPr>
          <a:xfrm>
            <a:off x="5228512" y="2629091"/>
            <a:ext cx="2871880" cy="405942"/>
            <a:chOff x="5228512" y="2629091"/>
            <a:chExt cx="2871880" cy="405942"/>
          </a:xfrm>
        </p:grpSpPr>
        <p:sp>
          <p:nvSpPr>
            <p:cNvPr id="25" name="TextBox 24"/>
            <p:cNvSpPr txBox="1"/>
            <p:nvPr/>
          </p:nvSpPr>
          <p:spPr>
            <a:xfrm>
              <a:off x="5228512" y="2822924"/>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变电站</a:t>
              </a: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各主要电气设备</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Rectangle 75"/>
            <p:cNvSpPr/>
            <p:nvPr/>
          </p:nvSpPr>
          <p:spPr>
            <a:xfrm>
              <a:off x="5228513" y="2629091"/>
              <a:ext cx="1454244"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绘制各主要电气设备</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panose="020F0302020204030204"/>
            </a:endParaRPr>
          </a:p>
        </p:txBody>
      </p:sp>
      <p:grpSp>
        <p:nvGrpSpPr>
          <p:cNvPr id="42" name="组合 41"/>
          <p:cNvGrpSpPr/>
          <p:nvPr/>
        </p:nvGrpSpPr>
        <p:grpSpPr>
          <a:xfrm>
            <a:off x="5228512" y="3299800"/>
            <a:ext cx="2871880" cy="405942"/>
            <a:chOff x="5228512" y="3299800"/>
            <a:chExt cx="2871880" cy="405942"/>
          </a:xfrm>
        </p:grpSpPr>
        <p:sp>
          <p:nvSpPr>
            <p:cNvPr id="29" name="TextBox 28"/>
            <p:cNvSpPr txBox="1"/>
            <p:nvPr/>
          </p:nvSpPr>
          <p:spPr>
            <a:xfrm>
              <a:off x="5228512" y="3493633"/>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把绘制好的电气设备符号插入到对应的位置</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Rectangle 79"/>
            <p:cNvSpPr/>
            <p:nvPr/>
          </p:nvSpPr>
          <p:spPr>
            <a:xfrm>
              <a:off x="5228513" y="3299800"/>
              <a:ext cx="2531462"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将绘制好的电气符号插入到适当位置</a:t>
              </a:r>
            </a:p>
          </p:txBody>
        </p:sp>
      </p:grpSp>
      <p:grpSp>
        <p:nvGrpSpPr>
          <p:cNvPr id="43" name="组合 42"/>
          <p:cNvGrpSpPr/>
          <p:nvPr/>
        </p:nvGrpSpPr>
        <p:grpSpPr>
          <a:xfrm>
            <a:off x="5228512" y="4059711"/>
            <a:ext cx="2871880" cy="405942"/>
            <a:chOff x="5228512" y="4059711"/>
            <a:chExt cx="2871880" cy="405942"/>
          </a:xfrm>
        </p:grpSpPr>
        <p:sp>
          <p:nvSpPr>
            <p:cNvPr id="31" name="TextBox 30"/>
            <p:cNvSpPr txBox="1"/>
            <p:nvPr/>
          </p:nvSpPr>
          <p:spPr>
            <a:xfrm>
              <a:off x="5228512" y="4253544"/>
              <a:ext cx="2871880" cy="212109"/>
            </a:xfrm>
            <a:prstGeom prst="rect">
              <a:avLst/>
            </a:prstGeom>
            <a:noFill/>
          </p:spPr>
          <p:txBody>
            <a:bodyPr wrap="square" lIns="34290" tIns="17145" rIns="34290" bIns="17145" rtlCol="0">
              <a:spAutoFit/>
            </a:bodyPr>
            <a:lstStyle/>
            <a:p>
              <a:pPr algn="just">
                <a:lnSpc>
                  <a:spcPct val="120000"/>
                </a:lnSpc>
              </a:pPr>
              <a:r>
                <a:rPr lang="zh-CN" altLang="zh-CN" sz="1050" dirty="0">
                  <a:solidFill>
                    <a:schemeClr val="tx1">
                      <a:lumMod val="75000"/>
                      <a:lumOff val="25000"/>
                    </a:schemeClr>
                  </a:solidFill>
                  <a:latin typeface="微软雅黑" panose="020B0503020204020204" pitchFamily="34" charset="-122"/>
                  <a:ea typeface="微软雅黑" panose="020B0503020204020204" pitchFamily="34" charset="-122"/>
                </a:rPr>
                <a:t>最后添加注释和尺寸标注，完成图形的绘制</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81"/>
            <p:cNvSpPr/>
            <p:nvPr/>
          </p:nvSpPr>
          <p:spPr>
            <a:xfrm>
              <a:off x="5228513" y="4059711"/>
              <a:ext cx="992579"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添加注释文字</a:t>
              </a:r>
            </a:p>
          </p:txBody>
        </p:sp>
      </p:grpSp>
      <p:sp>
        <p:nvSpPr>
          <p:cNvPr id="3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任务分析</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649"/>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649"/>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149"/>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649"/>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149"/>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649"/>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149"/>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649"/>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149"/>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649"/>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149"/>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649"/>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149"/>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649"/>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149"/>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649"/>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149"/>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649"/>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433204" y="1560038"/>
            <a:ext cx="3274700" cy="26678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95536" y="151547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475061" y="398446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730669" y="1720691"/>
            <a:ext cx="2689203" cy="2338717"/>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主回路：立柱松紧电动机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要求可以正反向启动，并具有过载保护，回路必须串联正反转交流接触器主触点和熔断器，绘制步骤如步骤六所示，完成以上七个步骤，主回路绘制完毕，绘制结果如图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8" name="文本框 17">
            <a:extLst>
              <a:ext uri="{FF2B5EF4-FFF2-40B4-BE49-F238E27FC236}">
                <a16:creationId xmlns:a16="http://schemas.microsoft.com/office/drawing/2014/main" id="{3E9295C7-7854-40E6-A96D-FD478DCDBB31}"/>
              </a:ext>
            </a:extLst>
          </p:cNvPr>
          <p:cNvSpPr txBox="1"/>
          <p:nvPr/>
        </p:nvSpPr>
        <p:spPr>
          <a:xfrm>
            <a:off x="5149728" y="4515966"/>
            <a:ext cx="2660968"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7-37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绘制立柱松紧电机</a:t>
            </a:r>
          </a:p>
        </p:txBody>
      </p:sp>
      <p:pic>
        <p:nvPicPr>
          <p:cNvPr id="11" name="图片 10">
            <a:extLst>
              <a:ext uri="{FF2B5EF4-FFF2-40B4-BE49-F238E27FC236}">
                <a16:creationId xmlns:a16="http://schemas.microsoft.com/office/drawing/2014/main" id="{852D1F54-67D2-451F-9770-ACF6ED8FF91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139952" y="862808"/>
            <a:ext cx="4680520" cy="3653158"/>
          </a:xfrm>
          <a:prstGeom prst="rect">
            <a:avLst/>
          </a:prstGeom>
          <a:noFill/>
          <a:ln>
            <a:noFill/>
          </a:ln>
        </p:spPr>
      </p:pic>
      <p:sp>
        <p:nvSpPr>
          <p:cNvPr id="12" name="Shape 1794">
            <a:extLst>
              <a:ext uri="{FF2B5EF4-FFF2-40B4-BE49-F238E27FC236}">
                <a16:creationId xmlns:a16="http://schemas.microsoft.com/office/drawing/2014/main" id="{65AF035A-5B0C-4EE0-98CE-C1521A2445F6}"/>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3" name="Text Placeholder 3">
            <a:extLst>
              <a:ext uri="{FF2B5EF4-FFF2-40B4-BE49-F238E27FC236}">
                <a16:creationId xmlns:a16="http://schemas.microsoft.com/office/drawing/2014/main" id="{56E812A3-58DF-4A29-98F2-965DC5151C15}"/>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】绘制主回路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7148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2" grpId="0" bldLvl="0" animBg="1"/>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545063" y="1443125"/>
            <a:ext cx="4389893" cy="350017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07396" y="139856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4694025" y="469759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842529" y="1603778"/>
            <a:ext cx="3965228" cy="3225114"/>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绘制控制回路电源：在主回路中抽取两根电源线，通过变压器进行电压转换，转换成一路</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127V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，一路</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36V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，其中</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127V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为控制线路进行供电，</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36V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为照明系统供电。绘制变压器线圈（点击圆弧按钮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，绘制几个圆弧，组成线圈）、之后绘制铁芯，绘制结果如图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所示。零压保护是通过鼓形开关</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和接触器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FV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来实现的，插入块“线圈”、“转换开关”、“常开触点”，之后用直线进行连接，并进行文字标注，绘制结果如图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7-39</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849187" y="1744582"/>
            <a:ext cx="2524841"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7-38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控制系统供电电路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控制回路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id="{3FC3F1BD-5FAF-4B31-9F74-7D445C94081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5417026" y="823401"/>
            <a:ext cx="3389164" cy="923817"/>
          </a:xfrm>
          <a:prstGeom prst="rect">
            <a:avLst/>
          </a:prstGeom>
          <a:noFill/>
          <a:ln>
            <a:noFill/>
          </a:ln>
        </p:spPr>
      </p:pic>
      <p:pic>
        <p:nvPicPr>
          <p:cNvPr id="17" name="图片 16">
            <a:extLst>
              <a:ext uri="{FF2B5EF4-FFF2-40B4-BE49-F238E27FC236}">
                <a16:creationId xmlns:a16="http://schemas.microsoft.com/office/drawing/2014/main" id="{BCF9F5E2-6C9D-4880-826D-4E4ABE407BD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5423748" y="2107374"/>
            <a:ext cx="3389163" cy="2617235"/>
          </a:xfrm>
          <a:prstGeom prst="rect">
            <a:avLst/>
          </a:prstGeom>
          <a:noFill/>
          <a:ln>
            <a:noFill/>
          </a:ln>
        </p:spPr>
      </p:pic>
      <p:sp>
        <p:nvSpPr>
          <p:cNvPr id="5" name="矩形 4">
            <a:extLst>
              <a:ext uri="{FF2B5EF4-FFF2-40B4-BE49-F238E27FC236}">
                <a16:creationId xmlns:a16="http://schemas.microsoft.com/office/drawing/2014/main" id="{60D22204-1EFF-4CDF-8192-D3A90890752E}"/>
              </a:ext>
            </a:extLst>
          </p:cNvPr>
          <p:cNvSpPr/>
          <p:nvPr/>
        </p:nvSpPr>
        <p:spPr>
          <a:xfrm>
            <a:off x="6046251" y="4724609"/>
            <a:ext cx="2130711" cy="362792"/>
          </a:xfrm>
          <a:prstGeom prst="rect">
            <a:avLst/>
          </a:prstGeom>
        </p:spPr>
        <p:txBody>
          <a:bodyPr wrap="none">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7-39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零压保护电路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ABD64F80-5201-449E-B7D6-71B8920BF4AC}"/>
              </a:ext>
            </a:extLst>
          </p:cNvPr>
          <p:cNvPicPr/>
          <p:nvPr/>
        </p:nvPicPr>
        <p:blipFill>
          <a:blip r:embed="rId5"/>
          <a:stretch>
            <a:fillRect/>
          </a:stretch>
        </p:blipFill>
        <p:spPr>
          <a:xfrm>
            <a:off x="3727637" y="2859782"/>
            <a:ext cx="156210" cy="144780"/>
          </a:xfrm>
          <a:prstGeom prst="rect">
            <a:avLst/>
          </a:prstGeom>
          <a:noFill/>
          <a:ln>
            <a:noFill/>
          </a:ln>
        </p:spPr>
      </p:pic>
    </p:spTree>
    <p:extLst>
      <p:ext uri="{BB962C8B-B14F-4D97-AF65-F5344CB8AC3E}">
        <p14:creationId xmlns:p14="http://schemas.microsoft.com/office/powerpoint/2010/main" val="41774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611560" y="1628898"/>
            <a:ext cx="2880752" cy="259228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73892" y="158433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241948" y="397771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909025" y="1789551"/>
            <a:ext cx="2295255" cy="2338717"/>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步骤２</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电机控制回路：扳动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SA, KM1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得电，</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主触点闭合，主轴启动，在上图的基础上复制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和线圈，放置后用直线进行连接，并进行文字标注，绘图结果如图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183320" y="4517763"/>
            <a:ext cx="219375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7-40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主轴控制电路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a:extLst>
              <a:ext uri="{FF2B5EF4-FFF2-40B4-BE49-F238E27FC236}">
                <a16:creationId xmlns:a16="http://schemas.microsoft.com/office/drawing/2014/main" id="{247741A2-5B22-4942-8CF1-92AC31274AA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139952" y="987574"/>
            <a:ext cx="4280492" cy="3528392"/>
          </a:xfrm>
          <a:prstGeom prst="rect">
            <a:avLst/>
          </a:prstGeom>
          <a:noFill/>
          <a:ln>
            <a:noFill/>
          </a:ln>
        </p:spPr>
      </p:pic>
      <p:sp>
        <p:nvSpPr>
          <p:cNvPr id="19" name="Shape 1794">
            <a:extLst>
              <a:ext uri="{FF2B5EF4-FFF2-40B4-BE49-F238E27FC236}">
                <a16:creationId xmlns:a16="http://schemas.microsoft.com/office/drawing/2014/main" id="{1B2E5787-A3B7-422A-80FB-50028849B06E}"/>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20" name="Text Placeholder 3">
            <a:extLst>
              <a:ext uri="{FF2B5EF4-FFF2-40B4-BE49-F238E27FC236}">
                <a16:creationId xmlns:a16="http://schemas.microsoft.com/office/drawing/2014/main" id="{C066175E-B8F7-471B-AF91-107B01F1F489}"/>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控制回路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7903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9" grpId="0" bldLvl="0" animBg="1"/>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541221" y="1536192"/>
            <a:ext cx="3401626" cy="317110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03553" y="149163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707904" y="44824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838686" y="1696845"/>
            <a:ext cx="2880752" cy="2929648"/>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步骤３</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电机控制回路：扳动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SA, KM2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得电，其主触点闭合，摇臂升降电动机正转，</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SQ1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为摇臂的升降限位开关，</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SQ2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为摇臂升降电动机正反转位置开关，在上图基础上插入块“常开触点”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个，“常闭触点”</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个，并复制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，之后用直线进行连接，绘制结果如图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885612" y="4525900"/>
            <a:ext cx="335003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摇臂升降电机正转控制电路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FE5BB8DC-5A15-48E9-9284-3226950715A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444803" y="1068378"/>
            <a:ext cx="4231653" cy="3447588"/>
          </a:xfrm>
          <a:prstGeom prst="rect">
            <a:avLst/>
          </a:prstGeom>
          <a:noFill/>
          <a:ln>
            <a:noFill/>
          </a:ln>
        </p:spPr>
      </p:pic>
      <p:sp>
        <p:nvSpPr>
          <p:cNvPr id="11" name="Shape 1794">
            <a:extLst>
              <a:ext uri="{FF2B5EF4-FFF2-40B4-BE49-F238E27FC236}">
                <a16:creationId xmlns:a16="http://schemas.microsoft.com/office/drawing/2014/main" id="{52093BED-3271-4D21-A0E1-D71AFD0612CD}"/>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Text Placeholder 3">
            <a:extLst>
              <a:ext uri="{FF2B5EF4-FFF2-40B4-BE49-F238E27FC236}">
                <a16:creationId xmlns:a16="http://schemas.microsoft.com/office/drawing/2014/main" id="{44123933-3DE6-449E-93A8-9C9301484426}"/>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控制回路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9115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bldLvl="0" animBg="1"/>
      <p:bldP spid="1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755576" y="1635646"/>
            <a:ext cx="2880752" cy="26642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17908" y="159108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94862" y="405647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53041" y="1796299"/>
            <a:ext cx="2295255" cy="2338717"/>
          </a:xfrm>
          <a:prstGeom prst="rect">
            <a:avLst/>
          </a:prstGeom>
          <a:noFill/>
        </p:spPr>
        <p:txBody>
          <a:bodyPr wrap="square" lIns="0" tIns="0" rIns="0" bIns="0" rtlCol="0">
            <a:spAutoFit/>
          </a:bodyPr>
          <a:lstStyle/>
          <a:p>
            <a:pPr indent="457200">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按照相同的方法，设计摇臂升降电动机反转控制电路，</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为反转接触器，其常闭触点进行互锁，可将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控制线路直接复制，然后改变各器件名称即可，绘制结果如图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653301" y="4676384"/>
            <a:ext cx="360040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7-42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摇臂升降电机正反转控制电路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C0A7D46D-BDB3-41DB-88B5-34DE1749839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348375" y="790704"/>
            <a:ext cx="4210253" cy="3885680"/>
          </a:xfrm>
          <a:prstGeom prst="rect">
            <a:avLst/>
          </a:prstGeom>
          <a:noFill/>
          <a:ln>
            <a:noFill/>
          </a:ln>
        </p:spPr>
      </p:pic>
      <p:sp>
        <p:nvSpPr>
          <p:cNvPr id="12" name="Shape 1794">
            <a:extLst>
              <a:ext uri="{FF2B5EF4-FFF2-40B4-BE49-F238E27FC236}">
                <a16:creationId xmlns:a16="http://schemas.microsoft.com/office/drawing/2014/main" id="{8C6176D2-51C5-4C2D-8017-670652DD14E8}"/>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4" name="Text Placeholder 3">
            <a:extLst>
              <a:ext uri="{FF2B5EF4-FFF2-40B4-BE49-F238E27FC236}">
                <a16:creationId xmlns:a16="http://schemas.microsoft.com/office/drawing/2014/main" id="{4F2ACC12-1AD5-4E9D-A79F-D26895462388}"/>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控制回路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898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2" grpId="0" bldLvl="0" animBg="1"/>
      <p:bldP spid="1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195" y="1464185"/>
            <a:ext cx="3634741" cy="297977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3528" y="141962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755004" y="422743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58660" y="1624837"/>
            <a:ext cx="3121251" cy="2634183"/>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步骤４</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绘制Ｍ</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电机控制回路：立柱松紧电动机正反转是通过开关实现互锁控制的，插入块“复合按钮”，并复制</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M3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电机部分控制线路，之后进行直线连接，绘制结果如图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所示。当</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SB1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闭合，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得电</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SB2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闭合，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KM5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辅助触点闭合，Ｍ４正转；同理，当</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SB2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闭合，Ｍ４反转。</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836869" y="4552670"/>
            <a:ext cx="3566059"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7-43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立柱松紧电机正反转控制电路</a:t>
            </a:r>
          </a:p>
        </p:txBody>
      </p:sp>
      <p:pic>
        <p:nvPicPr>
          <p:cNvPr id="10" name="图片 9">
            <a:extLst>
              <a:ext uri="{FF2B5EF4-FFF2-40B4-BE49-F238E27FC236}">
                <a16:creationId xmlns:a16="http://schemas.microsoft.com/office/drawing/2014/main" id="{120B167B-C0F9-452F-9831-3B40575D843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303958" y="880759"/>
            <a:ext cx="4631883" cy="3671911"/>
          </a:xfrm>
          <a:prstGeom prst="rect">
            <a:avLst/>
          </a:prstGeom>
          <a:noFill/>
          <a:ln>
            <a:noFill/>
          </a:ln>
        </p:spPr>
      </p:pic>
      <p:sp>
        <p:nvSpPr>
          <p:cNvPr id="18" name="Shape 1794">
            <a:extLst>
              <a:ext uri="{FF2B5EF4-FFF2-40B4-BE49-F238E27FC236}">
                <a16:creationId xmlns:a16="http://schemas.microsoft.com/office/drawing/2014/main" id="{DAE34E00-2238-437C-9523-57920B0CE2EA}"/>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9" name="Text Placeholder 3">
            <a:extLst>
              <a:ext uri="{FF2B5EF4-FFF2-40B4-BE49-F238E27FC236}">
                <a16:creationId xmlns:a16="http://schemas.microsoft.com/office/drawing/2014/main" id="{ECCB3C59-8FCF-4B42-BC43-3CAF57BCCD0D}"/>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2</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控制回路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9863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52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fltVal val="0.5"/>
                                          </p:val>
                                        </p:tav>
                                        <p:tav tm="100000">
                                          <p:val>
                                            <p:strVal val="#ppt_x"/>
                                          </p:val>
                                        </p:tav>
                                      </p:tavLst>
                                    </p:anim>
                                    <p:anim calcmode="lin" valueType="num">
                                      <p:cBhvr>
                                        <p:cTn id="19" dur="500" fill="hold"/>
                                        <p:tgtEl>
                                          <p:spTgt spid="33"/>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anim calcmode="lin" valueType="num">
                                      <p:cBhvr>
                                        <p:cTn id="25" dur="500" fill="hold"/>
                                        <p:tgtEl>
                                          <p:spTgt spid="34"/>
                                        </p:tgtEl>
                                        <p:attrNameLst>
                                          <p:attrName>ppt_x</p:attrName>
                                        </p:attrNameLst>
                                      </p:cBhvr>
                                      <p:tavLst>
                                        <p:tav tm="0">
                                          <p:val>
                                            <p:fltVal val="0.5"/>
                                          </p:val>
                                        </p:tav>
                                        <p:tav tm="100000">
                                          <p:val>
                                            <p:strVal val="#ppt_x"/>
                                          </p:val>
                                        </p:tav>
                                      </p:tavLst>
                                    </p:anim>
                                    <p:anim calcmode="lin" valueType="num">
                                      <p:cBhvr>
                                        <p:cTn id="26" dur="500" fill="hold"/>
                                        <p:tgtEl>
                                          <p:spTgt spid="34"/>
                                        </p:tgtEl>
                                        <p:attrNameLst>
                                          <p:attrName>ppt_y</p:attrName>
                                        </p:attrNameLst>
                                      </p:cBhvr>
                                      <p:tavLst>
                                        <p:tav tm="0">
                                          <p:val>
                                            <p:fltVal val="0.5"/>
                                          </p:val>
                                        </p:tav>
                                        <p:tav tm="100000">
                                          <p:val>
                                            <p:strVal val="#ppt_y"/>
                                          </p:val>
                                        </p:tav>
                                      </p:tavLst>
                                    </p:anim>
                                  </p:childTnLst>
                                </p:cTn>
                              </p:par>
                            </p:childTnLst>
                          </p:cTn>
                        </p:par>
                        <p:par>
                          <p:cTn id="27" fill="hold">
                            <p:stCondLst>
                              <p:cond delay="1150"/>
                            </p:stCondLst>
                            <p:childTnLst>
                              <p:par>
                                <p:cTn id="28" presetID="2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childTnLst>
                          </p:cTn>
                        </p:par>
                        <p:par>
                          <p:cTn id="31" fill="hold">
                            <p:stCondLst>
                              <p:cond delay="1650"/>
                            </p:stCondLst>
                            <p:childTnLst>
                              <p:par>
                                <p:cTn id="32" presetID="22" presetClass="entr" presetSubtype="1"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par>
                          <p:cTn id="35" fill="hold">
                            <p:stCondLst>
                              <p:cond delay="215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P spid="33" grpId="0" animBg="1"/>
      <p:bldP spid="34" grpId="0" animBg="1"/>
      <p:bldP spid="35" grpId="0"/>
      <p:bldP spid="18" grpId="0" bldLvl="0" animBg="1"/>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539552" y="1628553"/>
            <a:ext cx="3168352" cy="273630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01884" y="158399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454852" y="412138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801821" y="1872022"/>
            <a:ext cx="2643814" cy="2338717"/>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将“主回路层”图层设置为当前图层。</a:t>
            </a:r>
          </a:p>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供电系统通过变压器将</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127V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降为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36V</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为照明回路供电，绘制线圈、铁芯和导线，绘制方法如模块</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中步骤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937156" y="3865535"/>
            <a:ext cx="2766060"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7-44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照明电路供电电路</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照明回路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id="{B1750DAD-1A12-46CB-AEAD-F3B3F845945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251948" y="1851422"/>
            <a:ext cx="4136476" cy="2016471"/>
          </a:xfrm>
          <a:prstGeom prst="rect">
            <a:avLst/>
          </a:prstGeom>
          <a:noFill/>
          <a:ln>
            <a:noFill/>
          </a:ln>
        </p:spPr>
      </p:pic>
    </p:spTree>
    <p:extLst>
      <p:ext uri="{BB962C8B-B14F-4D97-AF65-F5344CB8AC3E}">
        <p14:creationId xmlns:p14="http://schemas.microsoft.com/office/powerpoint/2010/main" val="3581831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611560" y="1630022"/>
            <a:ext cx="2880752" cy="230425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573892" y="158546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251381" y="370209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909025" y="1790675"/>
            <a:ext cx="2295255" cy="2043252"/>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在供电电路导线端点的右侧插入“手动开关”、“保险丝”和“照明灯”块，用导线连接，并进行文字标注，完成照明回路的设计，如图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471175" y="4124954"/>
            <a:ext cx="1991315"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7-45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照明回路图</a:t>
            </a:r>
          </a:p>
        </p:txBody>
      </p:sp>
      <p:pic>
        <p:nvPicPr>
          <p:cNvPr id="12" name="图片 11">
            <a:extLst>
              <a:ext uri="{FF2B5EF4-FFF2-40B4-BE49-F238E27FC236}">
                <a16:creationId xmlns:a16="http://schemas.microsoft.com/office/drawing/2014/main" id="{BFF89C1D-0DB7-4701-AEE0-27EEFEAED68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178338" y="1448996"/>
            <a:ext cx="4576990" cy="2638275"/>
          </a:xfrm>
          <a:prstGeom prst="rect">
            <a:avLst/>
          </a:prstGeom>
          <a:noFill/>
          <a:ln>
            <a:noFill/>
          </a:ln>
        </p:spPr>
      </p:pic>
      <p:sp>
        <p:nvSpPr>
          <p:cNvPr id="14" name="Shape 1794">
            <a:extLst>
              <a:ext uri="{FF2B5EF4-FFF2-40B4-BE49-F238E27FC236}">
                <a16:creationId xmlns:a16="http://schemas.microsoft.com/office/drawing/2014/main" id="{1388F0D9-752A-4F82-AE3A-24575A58A638}"/>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105BE745-E885-411A-85F9-5B63F5A8D007}"/>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3</a:t>
            </a:r>
            <a:r>
              <a:rPr lang="zh-CN" altLang="zh-CN" sz="1400" b="1" dirty="0">
                <a:solidFill>
                  <a:schemeClr val="bg1"/>
                </a:solidFill>
                <a:latin typeface="微软雅黑" panose="020B0503020204020204" pitchFamily="34" charset="-122"/>
                <a:ea typeface="微软雅黑" panose="020B0503020204020204" pitchFamily="34" charset="-122"/>
              </a:rPr>
              <a:t>】绘制</a:t>
            </a:r>
            <a:r>
              <a:rPr lang="zh-CN" altLang="en-US" sz="1400" b="1" dirty="0">
                <a:solidFill>
                  <a:schemeClr val="bg1"/>
                </a:solidFill>
                <a:latin typeface="微软雅黑" panose="020B0503020204020204" pitchFamily="34" charset="-122"/>
                <a:ea typeface="微软雅黑" panose="020B0503020204020204" pitchFamily="34" charset="-122"/>
              </a:rPr>
              <a:t>照明回路</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192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1514525" y="1492671"/>
            <a:ext cx="6475866" cy="63554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1476857" y="144810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7743935" y="188475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620873" y="1656658"/>
            <a:ext cx="5890369" cy="270459"/>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在各个功能块的正上方绘制矩形区域，如图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7-46</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3502265" y="3759830"/>
            <a:ext cx="2127584"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7-46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绘制矩形区域</a:t>
            </a: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添加文字说明</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818EF1E0-5E02-43F5-A82E-F2D2D8AA0A4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1545018" y="3002806"/>
            <a:ext cx="6437064" cy="757024"/>
          </a:xfrm>
          <a:prstGeom prst="rect">
            <a:avLst/>
          </a:prstGeom>
          <a:noFill/>
          <a:ln>
            <a:noFill/>
          </a:ln>
        </p:spPr>
      </p:pic>
    </p:spTree>
    <p:extLst>
      <p:ext uri="{BB962C8B-B14F-4D97-AF65-F5344CB8AC3E}">
        <p14:creationId xmlns:p14="http://schemas.microsoft.com/office/powerpoint/2010/main" val="1991053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1635647"/>
            <a:ext cx="7383348" cy="122413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159108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043387" y="261631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1796299"/>
            <a:ext cx="6831759" cy="861390"/>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将“文字说明层”图层设置为当前图层，单击“注释”选项卡“文字”面板中的“多行文字”按钮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在矩形区域添加功能说明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7-47</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3731237" y="3890665"/>
            <a:ext cx="1762533"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7-47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功能说明</a:t>
            </a:r>
          </a:p>
        </p:txBody>
      </p:sp>
      <p:pic>
        <p:nvPicPr>
          <p:cNvPr id="16" name="图片 15">
            <a:extLst>
              <a:ext uri="{FF2B5EF4-FFF2-40B4-BE49-F238E27FC236}">
                <a16:creationId xmlns:a16="http://schemas.microsoft.com/office/drawing/2014/main" id="{DADF468E-C740-4665-A694-D37991B786A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1091403" y="3137952"/>
            <a:ext cx="6998859" cy="791104"/>
          </a:xfrm>
          <a:prstGeom prst="rect">
            <a:avLst/>
          </a:prstGeom>
          <a:noFill/>
          <a:ln>
            <a:noFill/>
          </a:ln>
        </p:spPr>
      </p:pic>
      <p:sp>
        <p:nvSpPr>
          <p:cNvPr id="17" name="Shape 1794">
            <a:extLst>
              <a:ext uri="{FF2B5EF4-FFF2-40B4-BE49-F238E27FC236}">
                <a16:creationId xmlns:a16="http://schemas.microsoft.com/office/drawing/2014/main" id="{BF9CC7AC-5951-4122-9B6A-3AFF89F64289}"/>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4</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添加文字说明</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3730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7" grpId="0" bldLvl="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816113"/>
            <a:ext cx="2129945" cy="4127188"/>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77155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788619" y="468827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49524" y="971684"/>
            <a:ext cx="1647183" cy="3816045"/>
          </a:xfrm>
          <a:prstGeom prst="rect">
            <a:avLst/>
          </a:prstGeom>
          <a:noFill/>
        </p:spPr>
        <p:txBody>
          <a:bodyPr wrap="square" lIns="0" tIns="0" rIns="0" bIns="0"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首先设计图纸布局，确定各主要部件在图中的位置，然后绘制电气元件图形、符号，再分别绘制各主要电气设备，把绘制好的电气设备符号插入到对应的位置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最后添加注释和尺寸标注，完成图形的绘制，绘制流程如图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7" name="文本框 16">
            <a:extLst>
              <a:ext uri="{FF2B5EF4-FFF2-40B4-BE49-F238E27FC236}">
                <a16:creationId xmlns:a16="http://schemas.microsoft.com/office/drawing/2014/main" id="{9F7AD014-8243-49C7-9AE5-78CEBD2728B7}"/>
              </a:ext>
            </a:extLst>
          </p:cNvPr>
          <p:cNvSpPr txBox="1"/>
          <p:nvPr/>
        </p:nvSpPr>
        <p:spPr>
          <a:xfrm>
            <a:off x="4762798" y="4787729"/>
            <a:ext cx="2609105" cy="523220"/>
          </a:xfrm>
          <a:prstGeom prst="rect">
            <a:avLst/>
          </a:prstGeom>
          <a:noFill/>
        </p:spPr>
        <p:txBody>
          <a:bodyPr wrap="square" rtlCol="0">
            <a:spAutoFit/>
          </a:bodyPr>
          <a:lstStyle/>
          <a:p>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绘制变电站主接线图</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a:extLst>
              <a:ext uri="{FF2B5EF4-FFF2-40B4-BE49-F238E27FC236}">
                <a16:creationId xmlns:a16="http://schemas.microsoft.com/office/drawing/2014/main" id="{4BC62D03-BBA5-4B8E-A9BA-78157F4462E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583075" y="770654"/>
            <a:ext cx="4968552" cy="4033344"/>
          </a:xfrm>
          <a:prstGeom prst="rect">
            <a:avLst/>
          </a:prstGeom>
          <a:noFill/>
          <a:ln>
            <a:noFill/>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141844" y="1671650"/>
            <a:ext cx="2880752" cy="180020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104176" y="162708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762479" y="323086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439309" y="1832302"/>
            <a:ext cx="2295255" cy="1452321"/>
          </a:xfrm>
          <a:prstGeom prst="rect">
            <a:avLst/>
          </a:prstGeom>
          <a:noFill/>
        </p:spPr>
        <p:txBody>
          <a:bodyPr wrap="square" lIns="0" tIns="0" rIns="0" bIns="0" rtlCol="0">
            <a:spAutoFit/>
          </a:bodyPr>
          <a:lstStyle/>
          <a:p>
            <a:pPr indent="457200">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至此，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Z35</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型摇臂钻床电气原理图设计的所有部分已经完毕，对各部分整理放置整齐后得到最终图形，如图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918020" y="4731990"/>
            <a:ext cx="2304256" cy="362792"/>
          </a:xfrm>
          <a:prstGeom prst="rect">
            <a:avLst/>
          </a:prstGeom>
          <a:noFill/>
        </p:spPr>
        <p:txBody>
          <a:bodyPr wrap="square" rtlCol="0">
            <a:spAutoFit/>
          </a:bodyPr>
          <a:lstStyle/>
          <a:p>
            <a:pPr algn="just">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7-48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钻床电气线路</a:t>
            </a:r>
          </a:p>
        </p:txBody>
      </p:sp>
      <p:pic>
        <p:nvPicPr>
          <p:cNvPr id="12" name="图片 11">
            <a:extLst>
              <a:ext uri="{FF2B5EF4-FFF2-40B4-BE49-F238E27FC236}">
                <a16:creationId xmlns:a16="http://schemas.microsoft.com/office/drawing/2014/main" id="{75994A2B-0053-48A5-8BE6-3601C7ABDB2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138140" y="700357"/>
            <a:ext cx="5864016" cy="4103641"/>
          </a:xfrm>
          <a:prstGeom prst="rect">
            <a:avLst/>
          </a:prstGeom>
          <a:noFill/>
          <a:ln>
            <a:noFill/>
          </a:ln>
        </p:spPr>
      </p:pic>
    </p:spTree>
    <p:extLst>
      <p:ext uri="{BB962C8B-B14F-4D97-AF65-F5344CB8AC3E}">
        <p14:creationId xmlns:p14="http://schemas.microsoft.com/office/powerpoint/2010/main" val="1458594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15"/>
          <p:cNvSpPr/>
          <p:nvPr/>
        </p:nvSpPr>
        <p:spPr>
          <a:xfrm>
            <a:off x="897483" y="1348378"/>
            <a:ext cx="992703" cy="2951564"/>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897483"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961716"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6" name="Text Placeholder 4"/>
          <p:cNvSpPr txBox="1"/>
          <p:nvPr/>
        </p:nvSpPr>
        <p:spPr>
          <a:xfrm>
            <a:off x="955743"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位置正确以及填写好相关内容</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955743"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按尺寸要求绘制边框线（内、外边框），按内容要求填写标题栏</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1970643" y="1348378"/>
            <a:ext cx="992703" cy="2951563"/>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2626"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052922"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a:t>
            </a:r>
            <a:r>
              <a:rPr lang="en-US" sz="2400" b="1" dirty="0">
                <a:solidFill>
                  <a:schemeClr val="bg1"/>
                </a:solidFill>
                <a:latin typeface="微软雅黑" panose="020B0503020204020204" pitchFamily="34" charset="-122"/>
                <a:ea typeface="微软雅黑" panose="020B0503020204020204" pitchFamily="34" charset="-122"/>
                <a:cs typeface="Lato Light"/>
              </a:rPr>
              <a:t>0%</a:t>
            </a:r>
          </a:p>
        </p:txBody>
      </p:sp>
      <p:sp>
        <p:nvSpPr>
          <p:cNvPr id="11" name="Text Placeholder 4"/>
          <p:cNvSpPr txBox="1"/>
          <p:nvPr/>
        </p:nvSpPr>
        <p:spPr>
          <a:xfrm>
            <a:off x="2029530"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标注和布局要协调</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029530"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各图形线杂乱不清不得不分</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p>
        </p:txBody>
      </p:sp>
      <p:sp>
        <p:nvSpPr>
          <p:cNvPr id="35" name="Down Arrow 15">
            <a:extLst>
              <a:ext uri="{FF2B5EF4-FFF2-40B4-BE49-F238E27FC236}">
                <a16:creationId xmlns:a16="http://schemas.microsoft.com/office/drawing/2014/main" id="{62753A0A-92C9-4523-B5C8-35156B4B655F}"/>
              </a:ext>
            </a:extLst>
          </p:cNvPr>
          <p:cNvSpPr/>
          <p:nvPr/>
        </p:nvSpPr>
        <p:spPr>
          <a:xfrm>
            <a:off x="3041662"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36" name="Rectangle 87">
            <a:extLst>
              <a:ext uri="{FF2B5EF4-FFF2-40B4-BE49-F238E27FC236}">
                <a16:creationId xmlns:a16="http://schemas.microsoft.com/office/drawing/2014/main" id="{9545BFC7-9104-49F3-B40B-2F4FB3610BDD}"/>
              </a:ext>
            </a:extLst>
          </p:cNvPr>
          <p:cNvSpPr/>
          <p:nvPr/>
        </p:nvSpPr>
        <p:spPr>
          <a:xfrm>
            <a:off x="3041662"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7" name="Text Placeholder 4">
            <a:extLst>
              <a:ext uri="{FF2B5EF4-FFF2-40B4-BE49-F238E27FC236}">
                <a16:creationId xmlns:a16="http://schemas.microsoft.com/office/drawing/2014/main" id="{0BA11FA4-EDB1-4E3D-8B43-CB618FB22FDF}"/>
              </a:ext>
            </a:extLst>
          </p:cNvPr>
          <p:cNvSpPr txBox="1"/>
          <p:nvPr/>
        </p:nvSpPr>
        <p:spPr>
          <a:xfrm>
            <a:off x="3105895"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38" name="Text Placeholder 4">
            <a:extLst>
              <a:ext uri="{FF2B5EF4-FFF2-40B4-BE49-F238E27FC236}">
                <a16:creationId xmlns:a16="http://schemas.microsoft.com/office/drawing/2014/main" id="{5975F9AD-CAA5-41BA-9CF6-F439BBF41983}"/>
              </a:ext>
            </a:extLst>
          </p:cNvPr>
          <p:cNvSpPr txBox="1"/>
          <p:nvPr/>
        </p:nvSpPr>
        <p:spPr>
          <a:xfrm>
            <a:off x="3099922"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设置与应用图层</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39" name="Text Placeholder 6">
            <a:extLst>
              <a:ext uri="{FF2B5EF4-FFF2-40B4-BE49-F238E27FC236}">
                <a16:creationId xmlns:a16="http://schemas.microsoft.com/office/drawing/2014/main" id="{13913F64-60C5-4498-BA14-4663DC6BB8F6}"/>
              </a:ext>
            </a:extLst>
          </p:cNvPr>
          <p:cNvSpPr txBox="1"/>
          <p:nvPr/>
        </p:nvSpPr>
        <p:spPr>
          <a:xfrm>
            <a:off x="3099922"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每层有不符合要求（错一处图层）扣</a:t>
            </a:r>
            <a:r>
              <a:rPr lang="en-US" altLang="zh-CN" sz="1000" dirty="0">
                <a:solidFill>
                  <a:schemeClr val="bg1"/>
                </a:solidFill>
                <a:latin typeface="微软雅黑" panose="020B0503020204020204" pitchFamily="34" charset="-122"/>
                <a:ea typeface="微软雅黑" panose="020B0503020204020204" pitchFamily="34" charset="-122"/>
              </a:rPr>
              <a:t>2</a:t>
            </a:r>
            <a:r>
              <a:rPr lang="zh-CN" altLang="en-US" sz="1000" dirty="0">
                <a:solidFill>
                  <a:schemeClr val="bg1"/>
                </a:solidFill>
                <a:latin typeface="微软雅黑" panose="020B0503020204020204" pitchFamily="34" charset="-122"/>
                <a:ea typeface="微软雅黑" panose="020B0503020204020204" pitchFamily="34" charset="-122"/>
              </a:rPr>
              <a:t>分，扣完为止。全部内容在一个图层上不得分</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40" name="Down Arrow 91">
            <a:extLst>
              <a:ext uri="{FF2B5EF4-FFF2-40B4-BE49-F238E27FC236}">
                <a16:creationId xmlns:a16="http://schemas.microsoft.com/office/drawing/2014/main" id="{FA411C88-A447-4928-91BC-001A0F9CEC99}"/>
              </a:ext>
            </a:extLst>
          </p:cNvPr>
          <p:cNvSpPr/>
          <p:nvPr/>
        </p:nvSpPr>
        <p:spPr>
          <a:xfrm>
            <a:off x="4114822" y="1348379"/>
            <a:ext cx="992703" cy="2951562"/>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1" name="Rectangle 92">
            <a:extLst>
              <a:ext uri="{FF2B5EF4-FFF2-40B4-BE49-F238E27FC236}">
                <a16:creationId xmlns:a16="http://schemas.microsoft.com/office/drawing/2014/main" id="{8852D1CF-526A-46AC-9C03-A8BB620BF2CF}"/>
              </a:ext>
            </a:extLst>
          </p:cNvPr>
          <p:cNvSpPr/>
          <p:nvPr/>
        </p:nvSpPr>
        <p:spPr>
          <a:xfrm>
            <a:off x="4116805"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2" name="Text Placeholder 4">
            <a:extLst>
              <a:ext uri="{FF2B5EF4-FFF2-40B4-BE49-F238E27FC236}">
                <a16:creationId xmlns:a16="http://schemas.microsoft.com/office/drawing/2014/main" id="{E5EDCEA4-49CA-415B-8C1F-9D6755DFD8BF}"/>
              </a:ext>
            </a:extLst>
          </p:cNvPr>
          <p:cNvSpPr txBox="1"/>
          <p:nvPr/>
        </p:nvSpPr>
        <p:spPr>
          <a:xfrm>
            <a:off x="4197101"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3</a:t>
            </a:r>
            <a:r>
              <a:rPr lang="en-US" sz="2400" b="1" dirty="0">
                <a:solidFill>
                  <a:schemeClr val="bg1"/>
                </a:solidFill>
                <a:latin typeface="微软雅黑" panose="020B0503020204020204" pitchFamily="34" charset="-122"/>
                <a:ea typeface="微软雅黑" panose="020B0503020204020204" pitchFamily="34" charset="-122"/>
                <a:cs typeface="Lato Light"/>
              </a:rPr>
              <a:t>0%</a:t>
            </a:r>
          </a:p>
        </p:txBody>
      </p:sp>
      <p:sp>
        <p:nvSpPr>
          <p:cNvPr id="43" name="Text Placeholder 4">
            <a:extLst>
              <a:ext uri="{FF2B5EF4-FFF2-40B4-BE49-F238E27FC236}">
                <a16:creationId xmlns:a16="http://schemas.microsoft.com/office/drawing/2014/main" id="{F2B03AED-C832-4154-A44D-19DFBC078F92}"/>
              </a:ext>
            </a:extLst>
          </p:cNvPr>
          <p:cNvSpPr txBox="1"/>
          <p:nvPr/>
        </p:nvSpPr>
        <p:spPr>
          <a:xfrm>
            <a:off x="4173709"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按照尺寸正确绘图</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44" name="Text Placeholder 6">
            <a:extLst>
              <a:ext uri="{FF2B5EF4-FFF2-40B4-BE49-F238E27FC236}">
                <a16:creationId xmlns:a16="http://schemas.microsoft.com/office/drawing/2014/main" id="{2495023E-3C6F-4CD7-8414-0C3141A4617F}"/>
              </a:ext>
            </a:extLst>
          </p:cNvPr>
          <p:cNvSpPr txBox="1"/>
          <p:nvPr/>
        </p:nvSpPr>
        <p:spPr>
          <a:xfrm>
            <a:off x="4173709"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图线错一处扣</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分，扣完为止</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Down Arrow 15">
            <a:extLst>
              <a:ext uri="{FF2B5EF4-FFF2-40B4-BE49-F238E27FC236}">
                <a16:creationId xmlns:a16="http://schemas.microsoft.com/office/drawing/2014/main" id="{D1722B6A-D06C-451B-96BE-DA8B51277D2F}"/>
              </a:ext>
            </a:extLst>
          </p:cNvPr>
          <p:cNvSpPr/>
          <p:nvPr/>
        </p:nvSpPr>
        <p:spPr>
          <a:xfrm>
            <a:off x="5185841"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6" name="Rectangle 87">
            <a:extLst>
              <a:ext uri="{FF2B5EF4-FFF2-40B4-BE49-F238E27FC236}">
                <a16:creationId xmlns:a16="http://schemas.microsoft.com/office/drawing/2014/main" id="{53864D92-D11A-484B-A474-40EB8FFF7F03}"/>
              </a:ext>
            </a:extLst>
          </p:cNvPr>
          <p:cNvSpPr/>
          <p:nvPr/>
        </p:nvSpPr>
        <p:spPr>
          <a:xfrm>
            <a:off x="5194289"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7" name="Text Placeholder 4">
            <a:extLst>
              <a:ext uri="{FF2B5EF4-FFF2-40B4-BE49-F238E27FC236}">
                <a16:creationId xmlns:a16="http://schemas.microsoft.com/office/drawing/2014/main" id="{A87EC6FF-5E94-489D-85CE-D45BA5059F01}"/>
              </a:ext>
            </a:extLst>
          </p:cNvPr>
          <p:cNvSpPr txBox="1"/>
          <p:nvPr/>
        </p:nvSpPr>
        <p:spPr>
          <a:xfrm>
            <a:off x="5250074"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10</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48" name="Text Placeholder 4">
            <a:extLst>
              <a:ext uri="{FF2B5EF4-FFF2-40B4-BE49-F238E27FC236}">
                <a16:creationId xmlns:a16="http://schemas.microsoft.com/office/drawing/2014/main" id="{700FFD48-F048-4AE6-AB5F-F274FFA7EB8D}"/>
              </a:ext>
            </a:extLst>
          </p:cNvPr>
          <p:cNvSpPr txBox="1"/>
          <p:nvPr/>
        </p:nvSpPr>
        <p:spPr>
          <a:xfrm>
            <a:off x="5244101"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文字和文字样式</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49" name="Text Placeholder 6">
            <a:extLst>
              <a:ext uri="{FF2B5EF4-FFF2-40B4-BE49-F238E27FC236}">
                <a16:creationId xmlns:a16="http://schemas.microsoft.com/office/drawing/2014/main" id="{1B4C788F-10BA-4FE0-A5DF-5E7385932151}"/>
              </a:ext>
            </a:extLst>
          </p:cNvPr>
          <p:cNvSpPr txBox="1"/>
          <p:nvPr/>
        </p:nvSpPr>
        <p:spPr>
          <a:xfrm>
            <a:off x="5244101"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字体样式不符合要求扣</a:t>
            </a:r>
            <a:r>
              <a:rPr lang="en-US" altLang="zh-CN" sz="1000" dirty="0">
                <a:solidFill>
                  <a:schemeClr val="bg1"/>
                </a:solidFill>
                <a:latin typeface="微软雅黑" panose="020B0503020204020204" pitchFamily="34" charset="-122"/>
                <a:ea typeface="微软雅黑" panose="020B0503020204020204" pitchFamily="34" charset="-122"/>
              </a:rPr>
              <a:t>2</a:t>
            </a:r>
            <a:r>
              <a:rPr lang="zh-CN" altLang="en-US" sz="1000" dirty="0">
                <a:solidFill>
                  <a:schemeClr val="bg1"/>
                </a:solidFill>
                <a:latin typeface="微软雅黑" panose="020B0503020204020204" pitchFamily="34" charset="-122"/>
                <a:ea typeface="微软雅黑" panose="020B0503020204020204" pitchFamily="34" charset="-122"/>
              </a:rPr>
              <a:t>分，错一处扣</a:t>
            </a:r>
            <a:r>
              <a:rPr lang="en-US" altLang="zh-CN" sz="1000" dirty="0">
                <a:solidFill>
                  <a:schemeClr val="bg1"/>
                </a:solidFill>
                <a:latin typeface="微软雅黑" panose="020B0503020204020204" pitchFamily="34" charset="-122"/>
                <a:ea typeface="微软雅黑" panose="020B0503020204020204" pitchFamily="34" charset="-122"/>
              </a:rPr>
              <a:t>1</a:t>
            </a:r>
            <a:r>
              <a:rPr lang="zh-CN" altLang="en-US" sz="1000" dirty="0">
                <a:solidFill>
                  <a:schemeClr val="bg1"/>
                </a:solidFill>
                <a:latin typeface="微软雅黑" panose="020B0503020204020204" pitchFamily="34" charset="-122"/>
                <a:ea typeface="微软雅黑" panose="020B0503020204020204" pitchFamily="34" charset="-122"/>
              </a:rPr>
              <a:t>分，扣完为止</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50" name="Down Arrow 91">
            <a:extLst>
              <a:ext uri="{FF2B5EF4-FFF2-40B4-BE49-F238E27FC236}">
                <a16:creationId xmlns:a16="http://schemas.microsoft.com/office/drawing/2014/main" id="{D3F97F23-AF91-4C62-8C77-6E9C934F30C3}"/>
              </a:ext>
            </a:extLst>
          </p:cNvPr>
          <p:cNvSpPr/>
          <p:nvPr/>
        </p:nvSpPr>
        <p:spPr>
          <a:xfrm>
            <a:off x="6259001" y="1348379"/>
            <a:ext cx="992703" cy="2951562"/>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1" name="Rectangle 92">
            <a:extLst>
              <a:ext uri="{FF2B5EF4-FFF2-40B4-BE49-F238E27FC236}">
                <a16:creationId xmlns:a16="http://schemas.microsoft.com/office/drawing/2014/main" id="{EFA659E6-37AE-4EF9-A002-7A494FD3E6EF}"/>
              </a:ext>
            </a:extLst>
          </p:cNvPr>
          <p:cNvSpPr/>
          <p:nvPr/>
        </p:nvSpPr>
        <p:spPr>
          <a:xfrm>
            <a:off x="6260984" y="1347614"/>
            <a:ext cx="988740"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2" name="Text Placeholder 4">
            <a:extLst>
              <a:ext uri="{FF2B5EF4-FFF2-40B4-BE49-F238E27FC236}">
                <a16:creationId xmlns:a16="http://schemas.microsoft.com/office/drawing/2014/main" id="{036FA6AD-87A2-4AE8-B3E1-3F40AFEAB944}"/>
              </a:ext>
            </a:extLst>
          </p:cNvPr>
          <p:cNvSpPr txBox="1"/>
          <p:nvPr/>
        </p:nvSpPr>
        <p:spPr>
          <a:xfrm>
            <a:off x="6341280" y="1555096"/>
            <a:ext cx="836435"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26</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53" name="Text Placeholder 4">
            <a:extLst>
              <a:ext uri="{FF2B5EF4-FFF2-40B4-BE49-F238E27FC236}">
                <a16:creationId xmlns:a16="http://schemas.microsoft.com/office/drawing/2014/main" id="{710D5B91-26B5-4BEE-AC30-B88DFBFE6742}"/>
              </a:ext>
            </a:extLst>
          </p:cNvPr>
          <p:cNvSpPr txBox="1"/>
          <p:nvPr/>
        </p:nvSpPr>
        <p:spPr>
          <a:xfrm>
            <a:off x="6317888" y="2188600"/>
            <a:ext cx="874930" cy="38314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定义并插入块</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54" name="Text Placeholder 6">
            <a:extLst>
              <a:ext uri="{FF2B5EF4-FFF2-40B4-BE49-F238E27FC236}">
                <a16:creationId xmlns:a16="http://schemas.microsoft.com/office/drawing/2014/main" id="{7F86607B-C5DA-40EE-9402-942BE1299863}"/>
              </a:ext>
            </a:extLst>
          </p:cNvPr>
          <p:cNvSpPr txBox="1"/>
          <p:nvPr/>
        </p:nvSpPr>
        <p:spPr>
          <a:xfrm>
            <a:off x="6317888" y="2787774"/>
            <a:ext cx="874930"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未定义块不得分，错一处扣</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分，扣完为止</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Down Arrow 15">
            <a:extLst>
              <a:ext uri="{FF2B5EF4-FFF2-40B4-BE49-F238E27FC236}">
                <a16:creationId xmlns:a16="http://schemas.microsoft.com/office/drawing/2014/main" id="{0C48586A-8376-405D-B3E0-881E09B662D9}"/>
              </a:ext>
            </a:extLst>
          </p:cNvPr>
          <p:cNvSpPr/>
          <p:nvPr/>
        </p:nvSpPr>
        <p:spPr>
          <a:xfrm>
            <a:off x="7315265" y="1348378"/>
            <a:ext cx="992703" cy="2951563"/>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56" name="Rectangle 87">
            <a:extLst>
              <a:ext uri="{FF2B5EF4-FFF2-40B4-BE49-F238E27FC236}">
                <a16:creationId xmlns:a16="http://schemas.microsoft.com/office/drawing/2014/main" id="{644D0179-E26B-44F5-8803-5D362D967000}"/>
              </a:ext>
            </a:extLst>
          </p:cNvPr>
          <p:cNvSpPr/>
          <p:nvPr/>
        </p:nvSpPr>
        <p:spPr>
          <a:xfrm>
            <a:off x="7323713" y="1347614"/>
            <a:ext cx="992703"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7" name="Text Placeholder 4">
            <a:extLst>
              <a:ext uri="{FF2B5EF4-FFF2-40B4-BE49-F238E27FC236}">
                <a16:creationId xmlns:a16="http://schemas.microsoft.com/office/drawing/2014/main" id="{59FF8C27-B10D-4332-866B-F2C611A94CD2}"/>
              </a:ext>
            </a:extLst>
          </p:cNvPr>
          <p:cNvSpPr txBox="1"/>
          <p:nvPr/>
        </p:nvSpPr>
        <p:spPr>
          <a:xfrm>
            <a:off x="7379498" y="1555096"/>
            <a:ext cx="864096"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altLang="zh-CN" sz="2400" b="1" dirty="0">
                <a:solidFill>
                  <a:schemeClr val="bg1"/>
                </a:solidFill>
                <a:latin typeface="微软雅黑" panose="020B0503020204020204" pitchFamily="34" charset="-122"/>
                <a:ea typeface="微软雅黑" panose="020B0503020204020204" pitchFamily="34" charset="-122"/>
                <a:cs typeface="Lato Light"/>
              </a:rPr>
              <a:t>4</a:t>
            </a:r>
            <a:r>
              <a:rPr lang="en-US" sz="2400" b="1" dirty="0">
                <a:solidFill>
                  <a:schemeClr val="bg1"/>
                </a:solidFill>
                <a:latin typeface="微软雅黑" panose="020B0503020204020204" pitchFamily="34" charset="-122"/>
                <a:ea typeface="微软雅黑" panose="020B0503020204020204" pitchFamily="34" charset="-122"/>
                <a:cs typeface="Lato Light"/>
              </a:rPr>
              <a:t>%</a:t>
            </a:r>
          </a:p>
        </p:txBody>
      </p:sp>
      <p:sp>
        <p:nvSpPr>
          <p:cNvPr id="58" name="Text Placeholder 4">
            <a:extLst>
              <a:ext uri="{FF2B5EF4-FFF2-40B4-BE49-F238E27FC236}">
                <a16:creationId xmlns:a16="http://schemas.microsoft.com/office/drawing/2014/main" id="{A49FE804-D803-4D1C-BB6B-CF83FAC4C0F9}"/>
              </a:ext>
            </a:extLst>
          </p:cNvPr>
          <p:cNvSpPr txBox="1"/>
          <p:nvPr/>
        </p:nvSpPr>
        <p:spPr>
          <a:xfrm>
            <a:off x="7373525" y="2179521"/>
            <a:ext cx="864280" cy="416859"/>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以自己的姓名命名文件夹</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59" name="Text Placeholder 6">
            <a:extLst>
              <a:ext uri="{FF2B5EF4-FFF2-40B4-BE49-F238E27FC236}">
                <a16:creationId xmlns:a16="http://schemas.microsoft.com/office/drawing/2014/main" id="{B7BD0A39-E92D-47DD-9F5F-71F5BF8FC9A5}"/>
              </a:ext>
            </a:extLst>
          </p:cNvPr>
          <p:cNvSpPr txBox="1"/>
          <p:nvPr/>
        </p:nvSpPr>
        <p:spPr>
          <a:xfrm>
            <a:off x="7373525" y="2787774"/>
            <a:ext cx="864280" cy="98348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不按要求不得分</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956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5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15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1650"/>
                            </p:stCondLst>
                            <p:childTnLst>
                              <p:par>
                                <p:cTn id="65" presetID="53" presetClass="entr" presetSubtype="16"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Effect transition="in" filter="fade">
                                      <p:cBhvr>
                                        <p:cTn id="74" dur="500"/>
                                        <p:tgtEl>
                                          <p:spTgt spid="36"/>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500" fill="hold"/>
                                        <p:tgtEl>
                                          <p:spTgt spid="37"/>
                                        </p:tgtEl>
                                        <p:attrNameLst>
                                          <p:attrName>ppt_w</p:attrName>
                                        </p:attrNameLst>
                                      </p:cBhvr>
                                      <p:tavLst>
                                        <p:tav tm="0">
                                          <p:val>
                                            <p:fltVal val="0"/>
                                          </p:val>
                                        </p:tav>
                                        <p:tav tm="100000">
                                          <p:val>
                                            <p:strVal val="#ppt_w"/>
                                          </p:val>
                                        </p:tav>
                                      </p:tavLst>
                                    </p:anim>
                                    <p:anim calcmode="lin" valueType="num">
                                      <p:cBhvr>
                                        <p:cTn id="78" dur="500" fill="hold"/>
                                        <p:tgtEl>
                                          <p:spTgt spid="37"/>
                                        </p:tgtEl>
                                        <p:attrNameLst>
                                          <p:attrName>ppt_h</p:attrName>
                                        </p:attrNameLst>
                                      </p:cBhvr>
                                      <p:tavLst>
                                        <p:tav tm="0">
                                          <p:val>
                                            <p:fltVal val="0"/>
                                          </p:val>
                                        </p:tav>
                                        <p:tav tm="100000">
                                          <p:val>
                                            <p:strVal val="#ppt_h"/>
                                          </p:val>
                                        </p:tav>
                                      </p:tavLst>
                                    </p:anim>
                                    <p:animEffect transition="in" filter="fade">
                                      <p:cBhvr>
                                        <p:cTn id="79" dur="500"/>
                                        <p:tgtEl>
                                          <p:spTgt spid="37"/>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 calcmode="lin" valueType="num">
                                      <p:cBhvr>
                                        <p:cTn id="87" dur="500" fill="hold"/>
                                        <p:tgtEl>
                                          <p:spTgt spid="39"/>
                                        </p:tgtEl>
                                        <p:attrNameLst>
                                          <p:attrName>ppt_w</p:attrName>
                                        </p:attrNameLst>
                                      </p:cBhvr>
                                      <p:tavLst>
                                        <p:tav tm="0">
                                          <p:val>
                                            <p:fltVal val="0"/>
                                          </p:val>
                                        </p:tav>
                                        <p:tav tm="100000">
                                          <p:val>
                                            <p:strVal val="#ppt_w"/>
                                          </p:val>
                                        </p:tav>
                                      </p:tavLst>
                                    </p:anim>
                                    <p:anim calcmode="lin" valueType="num">
                                      <p:cBhvr>
                                        <p:cTn id="88" dur="500" fill="hold"/>
                                        <p:tgtEl>
                                          <p:spTgt spid="39"/>
                                        </p:tgtEl>
                                        <p:attrNameLst>
                                          <p:attrName>ppt_h</p:attrName>
                                        </p:attrNameLst>
                                      </p:cBhvr>
                                      <p:tavLst>
                                        <p:tav tm="0">
                                          <p:val>
                                            <p:fltVal val="0"/>
                                          </p:val>
                                        </p:tav>
                                        <p:tav tm="100000">
                                          <p:val>
                                            <p:strVal val="#ppt_h"/>
                                          </p:val>
                                        </p:tav>
                                      </p:tavLst>
                                    </p:anim>
                                    <p:animEffect transition="in" filter="fade">
                                      <p:cBhvr>
                                        <p:cTn id="89" dur="500"/>
                                        <p:tgtEl>
                                          <p:spTgt spid="39"/>
                                        </p:tgtEl>
                                      </p:cBhvr>
                                    </p:animEffect>
                                  </p:childTnLst>
                                </p:cTn>
                              </p:par>
                            </p:childTnLst>
                          </p:cTn>
                        </p:par>
                        <p:par>
                          <p:cTn id="90" fill="hold">
                            <p:stCondLst>
                              <p:cond delay="2150"/>
                            </p:stCondLst>
                            <p:childTnLst>
                              <p:par>
                                <p:cTn id="91" presetID="53" presetClass="entr" presetSubtype="16"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p:cTn id="98" dur="500" fill="hold"/>
                                        <p:tgtEl>
                                          <p:spTgt spid="41"/>
                                        </p:tgtEl>
                                        <p:attrNameLst>
                                          <p:attrName>ppt_w</p:attrName>
                                        </p:attrNameLst>
                                      </p:cBhvr>
                                      <p:tavLst>
                                        <p:tav tm="0">
                                          <p:val>
                                            <p:fltVal val="0"/>
                                          </p:val>
                                        </p:tav>
                                        <p:tav tm="100000">
                                          <p:val>
                                            <p:strVal val="#ppt_w"/>
                                          </p:val>
                                        </p:tav>
                                      </p:tavLst>
                                    </p:anim>
                                    <p:anim calcmode="lin" valueType="num">
                                      <p:cBhvr>
                                        <p:cTn id="99" dur="500" fill="hold"/>
                                        <p:tgtEl>
                                          <p:spTgt spid="41"/>
                                        </p:tgtEl>
                                        <p:attrNameLst>
                                          <p:attrName>ppt_h</p:attrName>
                                        </p:attrNameLst>
                                      </p:cBhvr>
                                      <p:tavLst>
                                        <p:tav tm="0">
                                          <p:val>
                                            <p:fltVal val="0"/>
                                          </p:val>
                                        </p:tav>
                                        <p:tav tm="100000">
                                          <p:val>
                                            <p:strVal val="#ppt_h"/>
                                          </p:val>
                                        </p:tav>
                                      </p:tavLst>
                                    </p:anim>
                                    <p:animEffect transition="in" filter="fade">
                                      <p:cBhvr>
                                        <p:cTn id="100" dur="500"/>
                                        <p:tgtEl>
                                          <p:spTgt spid="4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p:cTn id="108" dur="500" fill="hold"/>
                                        <p:tgtEl>
                                          <p:spTgt spid="43"/>
                                        </p:tgtEl>
                                        <p:attrNameLst>
                                          <p:attrName>ppt_w</p:attrName>
                                        </p:attrNameLst>
                                      </p:cBhvr>
                                      <p:tavLst>
                                        <p:tav tm="0">
                                          <p:val>
                                            <p:fltVal val="0"/>
                                          </p:val>
                                        </p:tav>
                                        <p:tav tm="100000">
                                          <p:val>
                                            <p:strVal val="#ppt_w"/>
                                          </p:val>
                                        </p:tav>
                                      </p:tavLst>
                                    </p:anim>
                                    <p:anim calcmode="lin" valueType="num">
                                      <p:cBhvr>
                                        <p:cTn id="109" dur="500" fill="hold"/>
                                        <p:tgtEl>
                                          <p:spTgt spid="43"/>
                                        </p:tgtEl>
                                        <p:attrNameLst>
                                          <p:attrName>ppt_h</p:attrName>
                                        </p:attrNameLst>
                                      </p:cBhvr>
                                      <p:tavLst>
                                        <p:tav tm="0">
                                          <p:val>
                                            <p:fltVal val="0"/>
                                          </p:val>
                                        </p:tav>
                                        <p:tav tm="100000">
                                          <p:val>
                                            <p:strVal val="#ppt_h"/>
                                          </p:val>
                                        </p:tav>
                                      </p:tavLst>
                                    </p:anim>
                                    <p:animEffect transition="in" filter="fade">
                                      <p:cBhvr>
                                        <p:cTn id="110" dur="500"/>
                                        <p:tgtEl>
                                          <p:spTgt spid="43"/>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4"/>
                                        </p:tgtEl>
                                        <p:attrNameLst>
                                          <p:attrName>style.visibility</p:attrName>
                                        </p:attrNameLst>
                                      </p:cBhvr>
                                      <p:to>
                                        <p:strVal val="visible"/>
                                      </p:to>
                                    </p:set>
                                    <p:anim calcmode="lin" valueType="num">
                                      <p:cBhvr>
                                        <p:cTn id="113" dur="500" fill="hold"/>
                                        <p:tgtEl>
                                          <p:spTgt spid="44"/>
                                        </p:tgtEl>
                                        <p:attrNameLst>
                                          <p:attrName>ppt_w</p:attrName>
                                        </p:attrNameLst>
                                      </p:cBhvr>
                                      <p:tavLst>
                                        <p:tav tm="0">
                                          <p:val>
                                            <p:fltVal val="0"/>
                                          </p:val>
                                        </p:tav>
                                        <p:tav tm="100000">
                                          <p:val>
                                            <p:strVal val="#ppt_w"/>
                                          </p:val>
                                        </p:tav>
                                      </p:tavLst>
                                    </p:anim>
                                    <p:anim calcmode="lin" valueType="num">
                                      <p:cBhvr>
                                        <p:cTn id="114" dur="500" fill="hold"/>
                                        <p:tgtEl>
                                          <p:spTgt spid="44"/>
                                        </p:tgtEl>
                                        <p:attrNameLst>
                                          <p:attrName>ppt_h</p:attrName>
                                        </p:attrNameLst>
                                      </p:cBhvr>
                                      <p:tavLst>
                                        <p:tav tm="0">
                                          <p:val>
                                            <p:fltVal val="0"/>
                                          </p:val>
                                        </p:tav>
                                        <p:tav tm="100000">
                                          <p:val>
                                            <p:strVal val="#ppt_h"/>
                                          </p:val>
                                        </p:tav>
                                      </p:tavLst>
                                    </p:anim>
                                    <p:animEffect transition="in" filter="fade">
                                      <p:cBhvr>
                                        <p:cTn id="115" dur="500"/>
                                        <p:tgtEl>
                                          <p:spTgt spid="44"/>
                                        </p:tgtEl>
                                      </p:cBhvr>
                                    </p:animEffect>
                                  </p:childTnLst>
                                </p:cTn>
                              </p:par>
                            </p:childTnLst>
                          </p:cTn>
                        </p:par>
                        <p:par>
                          <p:cTn id="116" fill="hold">
                            <p:stCondLst>
                              <p:cond delay="2650"/>
                            </p:stCondLst>
                            <p:childTnLst>
                              <p:par>
                                <p:cTn id="117" presetID="53" presetClass="entr" presetSubtype="16" fill="hold" grpId="0" nodeType="afterEffect">
                                  <p:stCondLst>
                                    <p:cond delay="0"/>
                                  </p:stCondLst>
                                  <p:childTnLst>
                                    <p:set>
                                      <p:cBhvr>
                                        <p:cTn id="118" dur="1" fill="hold">
                                          <p:stCondLst>
                                            <p:cond delay="0"/>
                                          </p:stCondLst>
                                        </p:cTn>
                                        <p:tgtEl>
                                          <p:spTgt spid="45"/>
                                        </p:tgtEl>
                                        <p:attrNameLst>
                                          <p:attrName>style.visibility</p:attrName>
                                        </p:attrNameLst>
                                      </p:cBhvr>
                                      <p:to>
                                        <p:strVal val="visible"/>
                                      </p:to>
                                    </p:set>
                                    <p:anim calcmode="lin" valueType="num">
                                      <p:cBhvr>
                                        <p:cTn id="119" dur="500" fill="hold"/>
                                        <p:tgtEl>
                                          <p:spTgt spid="45"/>
                                        </p:tgtEl>
                                        <p:attrNameLst>
                                          <p:attrName>ppt_w</p:attrName>
                                        </p:attrNameLst>
                                      </p:cBhvr>
                                      <p:tavLst>
                                        <p:tav tm="0">
                                          <p:val>
                                            <p:fltVal val="0"/>
                                          </p:val>
                                        </p:tav>
                                        <p:tav tm="100000">
                                          <p:val>
                                            <p:strVal val="#ppt_w"/>
                                          </p:val>
                                        </p:tav>
                                      </p:tavLst>
                                    </p:anim>
                                    <p:anim calcmode="lin" valueType="num">
                                      <p:cBhvr>
                                        <p:cTn id="120" dur="500" fill="hold"/>
                                        <p:tgtEl>
                                          <p:spTgt spid="45"/>
                                        </p:tgtEl>
                                        <p:attrNameLst>
                                          <p:attrName>ppt_h</p:attrName>
                                        </p:attrNameLst>
                                      </p:cBhvr>
                                      <p:tavLst>
                                        <p:tav tm="0">
                                          <p:val>
                                            <p:fltVal val="0"/>
                                          </p:val>
                                        </p:tav>
                                        <p:tav tm="100000">
                                          <p:val>
                                            <p:strVal val="#ppt_h"/>
                                          </p:val>
                                        </p:tav>
                                      </p:tavLst>
                                    </p:anim>
                                    <p:animEffect transition="in" filter="fade">
                                      <p:cBhvr>
                                        <p:cTn id="121" dur="500"/>
                                        <p:tgtEl>
                                          <p:spTgt spid="45"/>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 calcmode="lin" valueType="num">
                                      <p:cBhvr>
                                        <p:cTn id="124" dur="500" fill="hold"/>
                                        <p:tgtEl>
                                          <p:spTgt spid="46"/>
                                        </p:tgtEl>
                                        <p:attrNameLst>
                                          <p:attrName>ppt_w</p:attrName>
                                        </p:attrNameLst>
                                      </p:cBhvr>
                                      <p:tavLst>
                                        <p:tav tm="0">
                                          <p:val>
                                            <p:fltVal val="0"/>
                                          </p:val>
                                        </p:tav>
                                        <p:tav tm="100000">
                                          <p:val>
                                            <p:strVal val="#ppt_w"/>
                                          </p:val>
                                        </p:tav>
                                      </p:tavLst>
                                    </p:anim>
                                    <p:anim calcmode="lin" valueType="num">
                                      <p:cBhvr>
                                        <p:cTn id="125" dur="500" fill="hold"/>
                                        <p:tgtEl>
                                          <p:spTgt spid="46"/>
                                        </p:tgtEl>
                                        <p:attrNameLst>
                                          <p:attrName>ppt_h</p:attrName>
                                        </p:attrNameLst>
                                      </p:cBhvr>
                                      <p:tavLst>
                                        <p:tav tm="0">
                                          <p:val>
                                            <p:fltVal val="0"/>
                                          </p:val>
                                        </p:tav>
                                        <p:tav tm="100000">
                                          <p:val>
                                            <p:strVal val="#ppt_h"/>
                                          </p:val>
                                        </p:tav>
                                      </p:tavLst>
                                    </p:anim>
                                    <p:animEffect transition="in" filter="fade">
                                      <p:cBhvr>
                                        <p:cTn id="126" dur="500"/>
                                        <p:tgtEl>
                                          <p:spTgt spid="46"/>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7"/>
                                        </p:tgtEl>
                                        <p:attrNameLst>
                                          <p:attrName>style.visibility</p:attrName>
                                        </p:attrNameLst>
                                      </p:cBhvr>
                                      <p:to>
                                        <p:strVal val="visible"/>
                                      </p:to>
                                    </p:set>
                                    <p:anim calcmode="lin" valueType="num">
                                      <p:cBhvr>
                                        <p:cTn id="129" dur="500" fill="hold"/>
                                        <p:tgtEl>
                                          <p:spTgt spid="47"/>
                                        </p:tgtEl>
                                        <p:attrNameLst>
                                          <p:attrName>ppt_w</p:attrName>
                                        </p:attrNameLst>
                                      </p:cBhvr>
                                      <p:tavLst>
                                        <p:tav tm="0">
                                          <p:val>
                                            <p:fltVal val="0"/>
                                          </p:val>
                                        </p:tav>
                                        <p:tav tm="100000">
                                          <p:val>
                                            <p:strVal val="#ppt_w"/>
                                          </p:val>
                                        </p:tav>
                                      </p:tavLst>
                                    </p:anim>
                                    <p:anim calcmode="lin" valueType="num">
                                      <p:cBhvr>
                                        <p:cTn id="130" dur="500" fill="hold"/>
                                        <p:tgtEl>
                                          <p:spTgt spid="47"/>
                                        </p:tgtEl>
                                        <p:attrNameLst>
                                          <p:attrName>ppt_h</p:attrName>
                                        </p:attrNameLst>
                                      </p:cBhvr>
                                      <p:tavLst>
                                        <p:tav tm="0">
                                          <p:val>
                                            <p:fltVal val="0"/>
                                          </p:val>
                                        </p:tav>
                                        <p:tav tm="100000">
                                          <p:val>
                                            <p:strVal val="#ppt_h"/>
                                          </p:val>
                                        </p:tav>
                                      </p:tavLst>
                                    </p:anim>
                                    <p:animEffect transition="in" filter="fade">
                                      <p:cBhvr>
                                        <p:cTn id="131" dur="500"/>
                                        <p:tgtEl>
                                          <p:spTgt spid="47"/>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48"/>
                                        </p:tgtEl>
                                        <p:attrNameLst>
                                          <p:attrName>style.visibility</p:attrName>
                                        </p:attrNameLst>
                                      </p:cBhvr>
                                      <p:to>
                                        <p:strVal val="visible"/>
                                      </p:to>
                                    </p:set>
                                    <p:anim calcmode="lin" valueType="num">
                                      <p:cBhvr>
                                        <p:cTn id="134" dur="500" fill="hold"/>
                                        <p:tgtEl>
                                          <p:spTgt spid="48"/>
                                        </p:tgtEl>
                                        <p:attrNameLst>
                                          <p:attrName>ppt_w</p:attrName>
                                        </p:attrNameLst>
                                      </p:cBhvr>
                                      <p:tavLst>
                                        <p:tav tm="0">
                                          <p:val>
                                            <p:fltVal val="0"/>
                                          </p:val>
                                        </p:tav>
                                        <p:tav tm="100000">
                                          <p:val>
                                            <p:strVal val="#ppt_w"/>
                                          </p:val>
                                        </p:tav>
                                      </p:tavLst>
                                    </p:anim>
                                    <p:anim calcmode="lin" valueType="num">
                                      <p:cBhvr>
                                        <p:cTn id="135" dur="500" fill="hold"/>
                                        <p:tgtEl>
                                          <p:spTgt spid="48"/>
                                        </p:tgtEl>
                                        <p:attrNameLst>
                                          <p:attrName>ppt_h</p:attrName>
                                        </p:attrNameLst>
                                      </p:cBhvr>
                                      <p:tavLst>
                                        <p:tav tm="0">
                                          <p:val>
                                            <p:fltVal val="0"/>
                                          </p:val>
                                        </p:tav>
                                        <p:tav tm="100000">
                                          <p:val>
                                            <p:strVal val="#ppt_h"/>
                                          </p:val>
                                        </p:tav>
                                      </p:tavLst>
                                    </p:anim>
                                    <p:animEffect transition="in" filter="fade">
                                      <p:cBhvr>
                                        <p:cTn id="136" dur="500"/>
                                        <p:tgtEl>
                                          <p:spTgt spid="48"/>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p:cTn id="139" dur="500" fill="hold"/>
                                        <p:tgtEl>
                                          <p:spTgt spid="49"/>
                                        </p:tgtEl>
                                        <p:attrNameLst>
                                          <p:attrName>ppt_w</p:attrName>
                                        </p:attrNameLst>
                                      </p:cBhvr>
                                      <p:tavLst>
                                        <p:tav tm="0">
                                          <p:val>
                                            <p:fltVal val="0"/>
                                          </p:val>
                                        </p:tav>
                                        <p:tav tm="100000">
                                          <p:val>
                                            <p:strVal val="#ppt_w"/>
                                          </p:val>
                                        </p:tav>
                                      </p:tavLst>
                                    </p:anim>
                                    <p:anim calcmode="lin" valueType="num">
                                      <p:cBhvr>
                                        <p:cTn id="140" dur="500" fill="hold"/>
                                        <p:tgtEl>
                                          <p:spTgt spid="49"/>
                                        </p:tgtEl>
                                        <p:attrNameLst>
                                          <p:attrName>ppt_h</p:attrName>
                                        </p:attrNameLst>
                                      </p:cBhvr>
                                      <p:tavLst>
                                        <p:tav tm="0">
                                          <p:val>
                                            <p:fltVal val="0"/>
                                          </p:val>
                                        </p:tav>
                                        <p:tav tm="100000">
                                          <p:val>
                                            <p:strVal val="#ppt_h"/>
                                          </p:val>
                                        </p:tav>
                                      </p:tavLst>
                                    </p:anim>
                                    <p:animEffect transition="in" filter="fade">
                                      <p:cBhvr>
                                        <p:cTn id="141" dur="500"/>
                                        <p:tgtEl>
                                          <p:spTgt spid="49"/>
                                        </p:tgtEl>
                                      </p:cBhvr>
                                    </p:animEffect>
                                  </p:childTnLst>
                                </p:cTn>
                              </p:par>
                            </p:childTnLst>
                          </p:cTn>
                        </p:par>
                        <p:par>
                          <p:cTn id="142" fill="hold">
                            <p:stCondLst>
                              <p:cond delay="3150"/>
                            </p:stCondLst>
                            <p:childTnLst>
                              <p:par>
                                <p:cTn id="143" presetID="53" presetClass="entr" presetSubtype="16" fill="hold" grpId="0" nodeType="afterEffect">
                                  <p:stCondLst>
                                    <p:cond delay="0"/>
                                  </p:stCondLst>
                                  <p:childTnLst>
                                    <p:set>
                                      <p:cBhvr>
                                        <p:cTn id="144" dur="1" fill="hold">
                                          <p:stCondLst>
                                            <p:cond delay="0"/>
                                          </p:stCondLst>
                                        </p:cTn>
                                        <p:tgtEl>
                                          <p:spTgt spid="50"/>
                                        </p:tgtEl>
                                        <p:attrNameLst>
                                          <p:attrName>style.visibility</p:attrName>
                                        </p:attrNameLst>
                                      </p:cBhvr>
                                      <p:to>
                                        <p:strVal val="visible"/>
                                      </p:to>
                                    </p:set>
                                    <p:anim calcmode="lin" valueType="num">
                                      <p:cBhvr>
                                        <p:cTn id="145" dur="500" fill="hold"/>
                                        <p:tgtEl>
                                          <p:spTgt spid="50"/>
                                        </p:tgtEl>
                                        <p:attrNameLst>
                                          <p:attrName>ppt_w</p:attrName>
                                        </p:attrNameLst>
                                      </p:cBhvr>
                                      <p:tavLst>
                                        <p:tav tm="0">
                                          <p:val>
                                            <p:fltVal val="0"/>
                                          </p:val>
                                        </p:tav>
                                        <p:tav tm="100000">
                                          <p:val>
                                            <p:strVal val="#ppt_w"/>
                                          </p:val>
                                        </p:tav>
                                      </p:tavLst>
                                    </p:anim>
                                    <p:anim calcmode="lin" valueType="num">
                                      <p:cBhvr>
                                        <p:cTn id="146" dur="500" fill="hold"/>
                                        <p:tgtEl>
                                          <p:spTgt spid="50"/>
                                        </p:tgtEl>
                                        <p:attrNameLst>
                                          <p:attrName>ppt_h</p:attrName>
                                        </p:attrNameLst>
                                      </p:cBhvr>
                                      <p:tavLst>
                                        <p:tav tm="0">
                                          <p:val>
                                            <p:fltVal val="0"/>
                                          </p:val>
                                        </p:tav>
                                        <p:tav tm="100000">
                                          <p:val>
                                            <p:strVal val="#ppt_h"/>
                                          </p:val>
                                        </p:tav>
                                      </p:tavLst>
                                    </p:anim>
                                    <p:animEffect transition="in" filter="fade">
                                      <p:cBhvr>
                                        <p:cTn id="147" dur="500"/>
                                        <p:tgtEl>
                                          <p:spTgt spid="50"/>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51"/>
                                        </p:tgtEl>
                                        <p:attrNameLst>
                                          <p:attrName>style.visibility</p:attrName>
                                        </p:attrNameLst>
                                      </p:cBhvr>
                                      <p:to>
                                        <p:strVal val="visible"/>
                                      </p:to>
                                    </p:set>
                                    <p:anim calcmode="lin" valueType="num">
                                      <p:cBhvr>
                                        <p:cTn id="150" dur="500" fill="hold"/>
                                        <p:tgtEl>
                                          <p:spTgt spid="51"/>
                                        </p:tgtEl>
                                        <p:attrNameLst>
                                          <p:attrName>ppt_w</p:attrName>
                                        </p:attrNameLst>
                                      </p:cBhvr>
                                      <p:tavLst>
                                        <p:tav tm="0">
                                          <p:val>
                                            <p:fltVal val="0"/>
                                          </p:val>
                                        </p:tav>
                                        <p:tav tm="100000">
                                          <p:val>
                                            <p:strVal val="#ppt_w"/>
                                          </p:val>
                                        </p:tav>
                                      </p:tavLst>
                                    </p:anim>
                                    <p:anim calcmode="lin" valueType="num">
                                      <p:cBhvr>
                                        <p:cTn id="151" dur="500" fill="hold"/>
                                        <p:tgtEl>
                                          <p:spTgt spid="51"/>
                                        </p:tgtEl>
                                        <p:attrNameLst>
                                          <p:attrName>ppt_h</p:attrName>
                                        </p:attrNameLst>
                                      </p:cBhvr>
                                      <p:tavLst>
                                        <p:tav tm="0">
                                          <p:val>
                                            <p:fltVal val="0"/>
                                          </p:val>
                                        </p:tav>
                                        <p:tav tm="100000">
                                          <p:val>
                                            <p:strVal val="#ppt_h"/>
                                          </p:val>
                                        </p:tav>
                                      </p:tavLst>
                                    </p:anim>
                                    <p:animEffect transition="in" filter="fade">
                                      <p:cBhvr>
                                        <p:cTn id="152" dur="500"/>
                                        <p:tgtEl>
                                          <p:spTgt spid="51"/>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500" fill="hold"/>
                                        <p:tgtEl>
                                          <p:spTgt spid="52"/>
                                        </p:tgtEl>
                                        <p:attrNameLst>
                                          <p:attrName>ppt_w</p:attrName>
                                        </p:attrNameLst>
                                      </p:cBhvr>
                                      <p:tavLst>
                                        <p:tav tm="0">
                                          <p:val>
                                            <p:fltVal val="0"/>
                                          </p:val>
                                        </p:tav>
                                        <p:tav tm="100000">
                                          <p:val>
                                            <p:strVal val="#ppt_w"/>
                                          </p:val>
                                        </p:tav>
                                      </p:tavLst>
                                    </p:anim>
                                    <p:anim calcmode="lin" valueType="num">
                                      <p:cBhvr>
                                        <p:cTn id="156" dur="500" fill="hold"/>
                                        <p:tgtEl>
                                          <p:spTgt spid="52"/>
                                        </p:tgtEl>
                                        <p:attrNameLst>
                                          <p:attrName>ppt_h</p:attrName>
                                        </p:attrNameLst>
                                      </p:cBhvr>
                                      <p:tavLst>
                                        <p:tav tm="0">
                                          <p:val>
                                            <p:fltVal val="0"/>
                                          </p:val>
                                        </p:tav>
                                        <p:tav tm="100000">
                                          <p:val>
                                            <p:strVal val="#ppt_h"/>
                                          </p:val>
                                        </p:tav>
                                      </p:tavLst>
                                    </p:anim>
                                    <p:animEffect transition="in" filter="fade">
                                      <p:cBhvr>
                                        <p:cTn id="157" dur="500"/>
                                        <p:tgtEl>
                                          <p:spTgt spid="52"/>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p:cTn id="160" dur="500" fill="hold"/>
                                        <p:tgtEl>
                                          <p:spTgt spid="53"/>
                                        </p:tgtEl>
                                        <p:attrNameLst>
                                          <p:attrName>ppt_w</p:attrName>
                                        </p:attrNameLst>
                                      </p:cBhvr>
                                      <p:tavLst>
                                        <p:tav tm="0">
                                          <p:val>
                                            <p:fltVal val="0"/>
                                          </p:val>
                                        </p:tav>
                                        <p:tav tm="100000">
                                          <p:val>
                                            <p:strVal val="#ppt_w"/>
                                          </p:val>
                                        </p:tav>
                                      </p:tavLst>
                                    </p:anim>
                                    <p:anim calcmode="lin" valueType="num">
                                      <p:cBhvr>
                                        <p:cTn id="161" dur="500" fill="hold"/>
                                        <p:tgtEl>
                                          <p:spTgt spid="53"/>
                                        </p:tgtEl>
                                        <p:attrNameLst>
                                          <p:attrName>ppt_h</p:attrName>
                                        </p:attrNameLst>
                                      </p:cBhvr>
                                      <p:tavLst>
                                        <p:tav tm="0">
                                          <p:val>
                                            <p:fltVal val="0"/>
                                          </p:val>
                                        </p:tav>
                                        <p:tav tm="100000">
                                          <p:val>
                                            <p:strVal val="#ppt_h"/>
                                          </p:val>
                                        </p:tav>
                                      </p:tavLst>
                                    </p:anim>
                                    <p:animEffect transition="in" filter="fade">
                                      <p:cBhvr>
                                        <p:cTn id="162" dur="500"/>
                                        <p:tgtEl>
                                          <p:spTgt spid="53"/>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54"/>
                                        </p:tgtEl>
                                        <p:attrNameLst>
                                          <p:attrName>style.visibility</p:attrName>
                                        </p:attrNameLst>
                                      </p:cBhvr>
                                      <p:to>
                                        <p:strVal val="visible"/>
                                      </p:to>
                                    </p:set>
                                    <p:anim calcmode="lin" valueType="num">
                                      <p:cBhvr>
                                        <p:cTn id="165" dur="500" fill="hold"/>
                                        <p:tgtEl>
                                          <p:spTgt spid="54"/>
                                        </p:tgtEl>
                                        <p:attrNameLst>
                                          <p:attrName>ppt_w</p:attrName>
                                        </p:attrNameLst>
                                      </p:cBhvr>
                                      <p:tavLst>
                                        <p:tav tm="0">
                                          <p:val>
                                            <p:fltVal val="0"/>
                                          </p:val>
                                        </p:tav>
                                        <p:tav tm="100000">
                                          <p:val>
                                            <p:strVal val="#ppt_w"/>
                                          </p:val>
                                        </p:tav>
                                      </p:tavLst>
                                    </p:anim>
                                    <p:anim calcmode="lin" valueType="num">
                                      <p:cBhvr>
                                        <p:cTn id="166" dur="500" fill="hold"/>
                                        <p:tgtEl>
                                          <p:spTgt spid="54"/>
                                        </p:tgtEl>
                                        <p:attrNameLst>
                                          <p:attrName>ppt_h</p:attrName>
                                        </p:attrNameLst>
                                      </p:cBhvr>
                                      <p:tavLst>
                                        <p:tav tm="0">
                                          <p:val>
                                            <p:fltVal val="0"/>
                                          </p:val>
                                        </p:tav>
                                        <p:tav tm="100000">
                                          <p:val>
                                            <p:strVal val="#ppt_h"/>
                                          </p:val>
                                        </p:tav>
                                      </p:tavLst>
                                    </p:anim>
                                    <p:animEffect transition="in" filter="fade">
                                      <p:cBhvr>
                                        <p:cTn id="167" dur="500"/>
                                        <p:tgtEl>
                                          <p:spTgt spid="54"/>
                                        </p:tgtEl>
                                      </p:cBhvr>
                                    </p:animEffect>
                                  </p:childTnLst>
                                </p:cTn>
                              </p:par>
                            </p:childTnLst>
                          </p:cTn>
                        </p:par>
                        <p:par>
                          <p:cTn id="168" fill="hold">
                            <p:stCondLst>
                              <p:cond delay="3650"/>
                            </p:stCondLst>
                            <p:childTnLst>
                              <p:par>
                                <p:cTn id="169" presetID="53" presetClass="entr" presetSubtype="16" fill="hold" grpId="0" nodeType="afterEffect">
                                  <p:stCondLst>
                                    <p:cond delay="0"/>
                                  </p:stCondLst>
                                  <p:childTnLst>
                                    <p:set>
                                      <p:cBhvr>
                                        <p:cTn id="170" dur="1" fill="hold">
                                          <p:stCondLst>
                                            <p:cond delay="0"/>
                                          </p:stCondLst>
                                        </p:cTn>
                                        <p:tgtEl>
                                          <p:spTgt spid="55"/>
                                        </p:tgtEl>
                                        <p:attrNameLst>
                                          <p:attrName>style.visibility</p:attrName>
                                        </p:attrNameLst>
                                      </p:cBhvr>
                                      <p:to>
                                        <p:strVal val="visible"/>
                                      </p:to>
                                    </p:set>
                                    <p:anim calcmode="lin" valueType="num">
                                      <p:cBhvr>
                                        <p:cTn id="171" dur="500" fill="hold"/>
                                        <p:tgtEl>
                                          <p:spTgt spid="55"/>
                                        </p:tgtEl>
                                        <p:attrNameLst>
                                          <p:attrName>ppt_w</p:attrName>
                                        </p:attrNameLst>
                                      </p:cBhvr>
                                      <p:tavLst>
                                        <p:tav tm="0">
                                          <p:val>
                                            <p:fltVal val="0"/>
                                          </p:val>
                                        </p:tav>
                                        <p:tav tm="100000">
                                          <p:val>
                                            <p:strVal val="#ppt_w"/>
                                          </p:val>
                                        </p:tav>
                                      </p:tavLst>
                                    </p:anim>
                                    <p:anim calcmode="lin" valueType="num">
                                      <p:cBhvr>
                                        <p:cTn id="172" dur="500" fill="hold"/>
                                        <p:tgtEl>
                                          <p:spTgt spid="55"/>
                                        </p:tgtEl>
                                        <p:attrNameLst>
                                          <p:attrName>ppt_h</p:attrName>
                                        </p:attrNameLst>
                                      </p:cBhvr>
                                      <p:tavLst>
                                        <p:tav tm="0">
                                          <p:val>
                                            <p:fltVal val="0"/>
                                          </p:val>
                                        </p:tav>
                                        <p:tav tm="100000">
                                          <p:val>
                                            <p:strVal val="#ppt_h"/>
                                          </p:val>
                                        </p:tav>
                                      </p:tavLst>
                                    </p:anim>
                                    <p:animEffect transition="in" filter="fade">
                                      <p:cBhvr>
                                        <p:cTn id="173" dur="500"/>
                                        <p:tgtEl>
                                          <p:spTgt spid="55"/>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56"/>
                                        </p:tgtEl>
                                        <p:attrNameLst>
                                          <p:attrName>style.visibility</p:attrName>
                                        </p:attrNameLst>
                                      </p:cBhvr>
                                      <p:to>
                                        <p:strVal val="visible"/>
                                      </p:to>
                                    </p:set>
                                    <p:anim calcmode="lin" valueType="num">
                                      <p:cBhvr>
                                        <p:cTn id="176" dur="500" fill="hold"/>
                                        <p:tgtEl>
                                          <p:spTgt spid="56"/>
                                        </p:tgtEl>
                                        <p:attrNameLst>
                                          <p:attrName>ppt_w</p:attrName>
                                        </p:attrNameLst>
                                      </p:cBhvr>
                                      <p:tavLst>
                                        <p:tav tm="0">
                                          <p:val>
                                            <p:fltVal val="0"/>
                                          </p:val>
                                        </p:tav>
                                        <p:tav tm="100000">
                                          <p:val>
                                            <p:strVal val="#ppt_w"/>
                                          </p:val>
                                        </p:tav>
                                      </p:tavLst>
                                    </p:anim>
                                    <p:anim calcmode="lin" valueType="num">
                                      <p:cBhvr>
                                        <p:cTn id="177" dur="500" fill="hold"/>
                                        <p:tgtEl>
                                          <p:spTgt spid="56"/>
                                        </p:tgtEl>
                                        <p:attrNameLst>
                                          <p:attrName>ppt_h</p:attrName>
                                        </p:attrNameLst>
                                      </p:cBhvr>
                                      <p:tavLst>
                                        <p:tav tm="0">
                                          <p:val>
                                            <p:fltVal val="0"/>
                                          </p:val>
                                        </p:tav>
                                        <p:tav tm="100000">
                                          <p:val>
                                            <p:strVal val="#ppt_h"/>
                                          </p:val>
                                        </p:tav>
                                      </p:tavLst>
                                    </p:anim>
                                    <p:animEffect transition="in" filter="fade">
                                      <p:cBhvr>
                                        <p:cTn id="178" dur="500"/>
                                        <p:tgtEl>
                                          <p:spTgt spid="56"/>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57"/>
                                        </p:tgtEl>
                                        <p:attrNameLst>
                                          <p:attrName>style.visibility</p:attrName>
                                        </p:attrNameLst>
                                      </p:cBhvr>
                                      <p:to>
                                        <p:strVal val="visible"/>
                                      </p:to>
                                    </p:set>
                                    <p:anim calcmode="lin" valueType="num">
                                      <p:cBhvr>
                                        <p:cTn id="181" dur="500" fill="hold"/>
                                        <p:tgtEl>
                                          <p:spTgt spid="57"/>
                                        </p:tgtEl>
                                        <p:attrNameLst>
                                          <p:attrName>ppt_w</p:attrName>
                                        </p:attrNameLst>
                                      </p:cBhvr>
                                      <p:tavLst>
                                        <p:tav tm="0">
                                          <p:val>
                                            <p:fltVal val="0"/>
                                          </p:val>
                                        </p:tav>
                                        <p:tav tm="100000">
                                          <p:val>
                                            <p:strVal val="#ppt_w"/>
                                          </p:val>
                                        </p:tav>
                                      </p:tavLst>
                                    </p:anim>
                                    <p:anim calcmode="lin" valueType="num">
                                      <p:cBhvr>
                                        <p:cTn id="182" dur="500" fill="hold"/>
                                        <p:tgtEl>
                                          <p:spTgt spid="57"/>
                                        </p:tgtEl>
                                        <p:attrNameLst>
                                          <p:attrName>ppt_h</p:attrName>
                                        </p:attrNameLst>
                                      </p:cBhvr>
                                      <p:tavLst>
                                        <p:tav tm="0">
                                          <p:val>
                                            <p:fltVal val="0"/>
                                          </p:val>
                                        </p:tav>
                                        <p:tav tm="100000">
                                          <p:val>
                                            <p:strVal val="#ppt_h"/>
                                          </p:val>
                                        </p:tav>
                                      </p:tavLst>
                                    </p:anim>
                                    <p:animEffect transition="in" filter="fade">
                                      <p:cBhvr>
                                        <p:cTn id="183" dur="500"/>
                                        <p:tgtEl>
                                          <p:spTgt spid="57"/>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58"/>
                                        </p:tgtEl>
                                        <p:attrNameLst>
                                          <p:attrName>style.visibility</p:attrName>
                                        </p:attrNameLst>
                                      </p:cBhvr>
                                      <p:to>
                                        <p:strVal val="visible"/>
                                      </p:to>
                                    </p:set>
                                    <p:anim calcmode="lin" valueType="num">
                                      <p:cBhvr>
                                        <p:cTn id="186" dur="500" fill="hold"/>
                                        <p:tgtEl>
                                          <p:spTgt spid="58"/>
                                        </p:tgtEl>
                                        <p:attrNameLst>
                                          <p:attrName>ppt_w</p:attrName>
                                        </p:attrNameLst>
                                      </p:cBhvr>
                                      <p:tavLst>
                                        <p:tav tm="0">
                                          <p:val>
                                            <p:fltVal val="0"/>
                                          </p:val>
                                        </p:tav>
                                        <p:tav tm="100000">
                                          <p:val>
                                            <p:strVal val="#ppt_w"/>
                                          </p:val>
                                        </p:tav>
                                      </p:tavLst>
                                    </p:anim>
                                    <p:anim calcmode="lin" valueType="num">
                                      <p:cBhvr>
                                        <p:cTn id="187" dur="500" fill="hold"/>
                                        <p:tgtEl>
                                          <p:spTgt spid="58"/>
                                        </p:tgtEl>
                                        <p:attrNameLst>
                                          <p:attrName>ppt_h</p:attrName>
                                        </p:attrNameLst>
                                      </p:cBhvr>
                                      <p:tavLst>
                                        <p:tav tm="0">
                                          <p:val>
                                            <p:fltVal val="0"/>
                                          </p:val>
                                        </p:tav>
                                        <p:tav tm="100000">
                                          <p:val>
                                            <p:strVal val="#ppt_h"/>
                                          </p:val>
                                        </p:tav>
                                      </p:tavLst>
                                    </p:anim>
                                    <p:animEffect transition="in" filter="fade">
                                      <p:cBhvr>
                                        <p:cTn id="188" dur="500"/>
                                        <p:tgtEl>
                                          <p:spTgt spid="58"/>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59"/>
                                        </p:tgtEl>
                                        <p:attrNameLst>
                                          <p:attrName>style.visibility</p:attrName>
                                        </p:attrNameLst>
                                      </p:cBhvr>
                                      <p:to>
                                        <p:strVal val="visible"/>
                                      </p:to>
                                    </p:set>
                                    <p:anim calcmode="lin" valueType="num">
                                      <p:cBhvr>
                                        <p:cTn id="191" dur="500" fill="hold"/>
                                        <p:tgtEl>
                                          <p:spTgt spid="59"/>
                                        </p:tgtEl>
                                        <p:attrNameLst>
                                          <p:attrName>ppt_w</p:attrName>
                                        </p:attrNameLst>
                                      </p:cBhvr>
                                      <p:tavLst>
                                        <p:tav tm="0">
                                          <p:val>
                                            <p:fltVal val="0"/>
                                          </p:val>
                                        </p:tav>
                                        <p:tav tm="100000">
                                          <p:val>
                                            <p:strVal val="#ppt_w"/>
                                          </p:val>
                                        </p:tav>
                                      </p:tavLst>
                                    </p:anim>
                                    <p:anim calcmode="lin" valueType="num">
                                      <p:cBhvr>
                                        <p:cTn id="192" dur="500" fill="hold"/>
                                        <p:tgtEl>
                                          <p:spTgt spid="59"/>
                                        </p:tgtEl>
                                        <p:attrNameLst>
                                          <p:attrName>ppt_h</p:attrName>
                                        </p:attrNameLst>
                                      </p:cBhvr>
                                      <p:tavLst>
                                        <p:tav tm="0">
                                          <p:val>
                                            <p:fltVal val="0"/>
                                          </p:val>
                                        </p:tav>
                                        <p:tav tm="100000">
                                          <p:val>
                                            <p:strVal val="#ppt_h"/>
                                          </p:val>
                                        </p:tav>
                                      </p:tavLst>
                                    </p:anim>
                                    <p:animEffect transition="in" filter="fade">
                                      <p:cBhvr>
                                        <p:cTn id="1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p:bldP spid="6" grpId="0"/>
      <p:bldP spid="7" grpId="0"/>
      <p:bldP spid="8" grpId="0" bldLvl="0" animBg="1"/>
      <p:bldP spid="9" grpId="0" bldLvl="0" animBg="1"/>
      <p:bldP spid="10" grpId="0"/>
      <p:bldP spid="11" grpId="0"/>
      <p:bldP spid="12" grpId="0"/>
      <p:bldP spid="33" grpId="0"/>
      <p:bldP spid="35" grpId="0" bldLvl="0" animBg="1"/>
      <p:bldP spid="36" grpId="0" bldLvl="0" animBg="1"/>
      <p:bldP spid="37" grpId="0"/>
      <p:bldP spid="38" grpId="0"/>
      <p:bldP spid="39" grpId="0"/>
      <p:bldP spid="40" grpId="0" bldLvl="0" animBg="1"/>
      <p:bldP spid="41" grpId="0" bldLvl="0" animBg="1"/>
      <p:bldP spid="42" grpId="0"/>
      <p:bldP spid="43" grpId="0"/>
      <p:bldP spid="44" grpId="0"/>
      <p:bldP spid="45" grpId="0" bldLvl="0" animBg="1"/>
      <p:bldP spid="46" grpId="0" bldLvl="0" animBg="1"/>
      <p:bldP spid="47" grpId="0"/>
      <p:bldP spid="48" grpId="0"/>
      <p:bldP spid="49" grpId="0"/>
      <p:bldP spid="50" grpId="0" bldLvl="0" animBg="1"/>
      <p:bldP spid="51" grpId="0" bldLvl="0" animBg="1"/>
      <p:bldP spid="52" grpId="0"/>
      <p:bldP spid="53" grpId="0"/>
      <p:bldP spid="54" grpId="0"/>
      <p:bldP spid="55" grpId="0" bldLvl="0" animBg="1"/>
      <p:bldP spid="56" grpId="0" bldLvl="0" animBg="1"/>
      <p:bldP spid="57" grpId="0"/>
      <p:bldP spid="58" grpId="0"/>
      <p:bldP spid="5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4876595" y="915566"/>
            <a:ext cx="3871870" cy="178072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4876595" y="2879192"/>
            <a:ext cx="4159901" cy="214083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395536" y="2878522"/>
            <a:ext cx="3046984" cy="1637444"/>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259632" y="1431335"/>
            <a:ext cx="2182887" cy="84430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073972"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332522" y="1851670"/>
            <a:ext cx="1741450" cy="720080"/>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spcBef>
                <a:spcPts val="4500"/>
              </a:spcBef>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冷却泵电动机</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M1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是由转换开关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QS2</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直接控制的。</a:t>
            </a:r>
          </a:p>
        </p:txBody>
      </p:sp>
      <p:sp>
        <p:nvSpPr>
          <p:cNvPr id="8" name="Shape 2022"/>
          <p:cNvSpPr/>
          <p:nvPr/>
        </p:nvSpPr>
        <p:spPr>
          <a:xfrm>
            <a:off x="1326676" y="149163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pPr algn="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冷却泵电动机的控制</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Shape 2023"/>
          <p:cNvSpPr/>
          <p:nvPr/>
        </p:nvSpPr>
        <p:spPr>
          <a:xfrm>
            <a:off x="467545" y="3304099"/>
            <a:ext cx="2606428"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spcBef>
                <a:spcPts val="4500"/>
              </a:spcBef>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立柱的夹紧与松开是通过接触器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KM4</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KM5</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控制电动机也的正 反来实现的。当需要摇臂和外立柱绕内立柱移动时，应先按下按钮</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SB1,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使接触器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KM4</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得电吸合，电动机</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M4</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正转，通过齿式离合器驱动齿轮式油泵送出高压油，经油路系统和传动机构将内外立柱松开。</a:t>
            </a:r>
          </a:p>
        </p:txBody>
      </p:sp>
      <p:sp>
        <p:nvSpPr>
          <p:cNvPr id="10" name="Shape 2024"/>
          <p:cNvSpPr/>
          <p:nvPr/>
        </p:nvSpPr>
        <p:spPr>
          <a:xfrm>
            <a:off x="1188506" y="2918611"/>
            <a:ext cx="154016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pPr algn="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立柱夹紧与松开的控制</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2025"/>
          <p:cNvSpPr/>
          <p:nvPr/>
        </p:nvSpPr>
        <p:spPr>
          <a:xfrm>
            <a:off x="5246848" y="1310213"/>
            <a:ext cx="3429608" cy="461216"/>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spcBef>
                <a:spcPts val="2500"/>
              </a:spcBef>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先将电源总开关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QS1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合上，并将十字开关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扳向左侧（共有左、右、 上、下和中间</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个位置），这时</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的触头压合，零压继电器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FV</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吸合并自锁，为其他控制电路接通做 好准备；再将十字开关扳向右侧，</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的另一触头接通，</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得电吸合，主轴电动机</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M2</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启动运转， 经主轴传动机构带动主轴旋转，主轴的旋转方向由主轴箱上的摩擦离合器手柄操纵；将</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扳到中间 位置，接触器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断电，主轴停转。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Shape 2026"/>
          <p:cNvSpPr/>
          <p:nvPr/>
        </p:nvSpPr>
        <p:spPr>
          <a:xfrm>
            <a:off x="5406150" y="100900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主轴电动机的控制</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Shape 2027"/>
          <p:cNvSpPr/>
          <p:nvPr/>
        </p:nvSpPr>
        <p:spPr>
          <a:xfrm>
            <a:off x="5250268" y="3279773"/>
            <a:ext cx="3714219" cy="1668241"/>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spcBef>
                <a:spcPts val="2500"/>
              </a:spcBef>
            </a:pP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摇臂升降控制是在零压继电器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FV</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得电并自锁的前提下进行的，用来调整 工件与钻头的相对高度。这些动作是通过十字开关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SA,</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接触器</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KM2</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KM3</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、位置开关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SQ1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SQ2 </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控制电动机</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M3</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来实现的。</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SQ1</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是能够自动复位的鼓形转换开关，其两对触点都调整在常闭状态；</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SQ2 </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是不能自动复位的鼓形转换开关，它的两对触点常开，由机械装置带动其通断。为了使摇臂上升或下降时不致超过允许的极限位置，在摇臂上升和下降的控制电路中，分别串入 位置开关</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SQ1-K SQ1-2</a:t>
            </a:r>
            <a:r>
              <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rPr>
              <a:t>的常闭触点。当摇臂上升或下降到极限位置时，挡块将相应位置的开关压下， 使电动机停转，从而避免事故发生。</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2028"/>
          <p:cNvSpPr/>
          <p:nvPr/>
        </p:nvSpPr>
        <p:spPr>
          <a:xfrm>
            <a:off x="5579350" y="2931790"/>
            <a:ext cx="1401999" cy="301211"/>
          </a:xfrm>
          <a:prstGeom prst="rect">
            <a:avLst/>
          </a:prstGeom>
          <a:ln w="12700">
            <a:miter lim="400000"/>
          </a:ln>
        </p:spPr>
        <p:txBody>
          <a:bodyPr lIns="0" tIns="0" rIns="0" bIns="0" anchor="ctr"/>
          <a:lstStyle>
            <a:lvl1pPr algn="r">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摇臂升降控制</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 Placeholder 5"/>
          <p:cNvSpPr txBox="1"/>
          <p:nvPr/>
        </p:nvSpPr>
        <p:spPr>
          <a:xfrm>
            <a:off x="3330089" y="2376117"/>
            <a:ext cx="1658936" cy="98349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zh-CN" sz="2000" b="1" dirty="0">
                <a:solidFill>
                  <a:schemeClr val="bg1"/>
                </a:solidFill>
                <a:latin typeface="微软雅黑" panose="020B0503020204020204" pitchFamily="34" charset="-122"/>
                <a:ea typeface="微软雅黑" panose="020B0503020204020204" pitchFamily="34" charset="-122"/>
              </a:rPr>
              <a:t>一、钻床电气控制电路工作原理</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Tree>
    <p:extLst>
      <p:ext uri="{BB962C8B-B14F-4D97-AF65-F5344CB8AC3E}">
        <p14:creationId xmlns:p14="http://schemas.microsoft.com/office/powerpoint/2010/main" val="472439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1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6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15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2650"/>
                            </p:stCondLst>
                            <p:childTnLst>
                              <p:par>
                                <p:cTn id="36" presetID="53" presetClass="entr" presetSubtype="16"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315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3650"/>
                            </p:stCondLst>
                            <p:childTnLst>
                              <p:par>
                                <p:cTn id="49" presetID="53" presetClass="entr" presetSubtype="16"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childTnLst>
                          </p:cTn>
                        </p:par>
                        <p:par>
                          <p:cTn id="54" fill="hold">
                            <p:stCondLst>
                              <p:cond delay="415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4650"/>
                            </p:stCondLst>
                            <p:childTnLst>
                              <p:par>
                                <p:cTn id="62" presetID="53" presetClass="entr" presetSubtype="16"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animEffect transition="in" filter="fade">
                                      <p:cBhvr>
                                        <p:cTn id="66" dur="500"/>
                                        <p:tgtEl>
                                          <p:spTgt spid="3"/>
                                        </p:tgtEl>
                                      </p:cBhvr>
                                    </p:animEffect>
                                  </p:childTnLst>
                                </p:cTn>
                              </p:par>
                            </p:childTnLst>
                          </p:cTn>
                        </p:par>
                        <p:par>
                          <p:cTn id="67" fill="hold">
                            <p:stCondLst>
                              <p:cond delay="5150"/>
                            </p:stCondLst>
                            <p:childTnLst>
                              <p:par>
                                <p:cTn id="68" presetID="10"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6"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1879117"/>
            <a:ext cx="7383348" cy="2376263"/>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183455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041577" y="401191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2039770"/>
            <a:ext cx="6831759" cy="2043252"/>
          </a:xfrm>
          <a:prstGeom prst="rect">
            <a:avLst/>
          </a:prstGeom>
          <a:noFill/>
        </p:spPr>
        <p:txBody>
          <a:bodyPr wrap="square" lIns="0" tIns="0" rIns="0" bIns="0" rtlCol="0">
            <a:spAutoFit/>
          </a:bodyPr>
          <a:lstStyle/>
          <a:p>
            <a:pPr indent="457200">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Auto</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hlinkClick r:id="rId3">
                  <a:extLst>
                    <a:ext uri="{A12FA001-AC4F-418D-AE19-62706E023703}">
                      <ahyp:hlinkClr xmlns:ahyp="http://schemas.microsoft.com/office/drawing/2018/hyperlinkcolor" val="tx"/>
                    </a:ext>
                  </a:extLst>
                </a:hlinkClick>
              </a:rPr>
              <a:t>CAD</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中的块是由多个对象组成的集合并且具有块名。通过建立块，用户可以将多个对象作为一个整体来进行操作。在</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Auto</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hlinkClick r:id="rId3">
                  <a:extLst>
                    <a:ext uri="{A12FA001-AC4F-418D-AE19-62706E023703}">
                      <ahyp:hlinkClr xmlns:ahyp="http://schemas.microsoft.com/office/drawing/2018/hyperlinkcolor" val="tx"/>
                    </a:ext>
                  </a:extLst>
                </a:hlinkClick>
              </a:rPr>
              <a:t>CAD</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中，使用块可以提高绘图效率、节省存储空间，同时还能方便与修改和重新定义块。块分为内部块和外部块，内部块是存储在图形文件内部的块，只能在存储文件中使用，而不能在其他图形文件中使用。外部块则不依赖于当前的图形，可在任意的图形文件中调用并插入。本文介绍基准属性块的创建，主要运用到直线、圆、矩形、创建块、属性定义等命令。</a:t>
            </a:r>
          </a:p>
        </p:txBody>
      </p:sp>
      <p:sp>
        <p:nvSpPr>
          <p:cNvPr id="17" name="Shape 1794">
            <a:extLst>
              <a:ext uri="{FF2B5EF4-FFF2-40B4-BE49-F238E27FC236}">
                <a16:creationId xmlns:a16="http://schemas.microsoft.com/office/drawing/2014/main" id="{BF9CC7AC-5951-4122-9B6A-3AFF89F64289}"/>
              </a:ext>
            </a:extLst>
          </p:cNvPr>
          <p:cNvSpPr/>
          <p:nvPr/>
        </p:nvSpPr>
        <p:spPr>
          <a:xfrm>
            <a:off x="395536" y="843558"/>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251520" y="1050919"/>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二、块的创建步骤</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0110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7" grpId="0" bldLvl="0" animBg="1"/>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899160" y="1248161"/>
            <a:ext cx="7383348" cy="144016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041577" y="244485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196625" y="1408813"/>
            <a:ext cx="6831759" cy="1156855"/>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通过调用矩形、直线、圆、命令绘制“电源开关”、“熔断器”、“接触器主触点”、“热继电器热元件”、“三相交流电机”、“线圈”、“转换开关”、“常开触点”、“常闭触点”、“复合按钮”、“手动开关”、“照明灯”，绘制结果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7-49</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4006031" y="4611601"/>
            <a:ext cx="1131937" cy="362792"/>
          </a:xfrm>
          <a:prstGeom prst="rect">
            <a:avLst/>
          </a:prstGeom>
          <a:noFill/>
        </p:spPr>
        <p:txBody>
          <a:bodyPr wrap="square" rtlCol="0">
            <a:spAutoFit/>
          </a:bodyPr>
          <a:lstStyle/>
          <a:p>
            <a:pPr>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7-49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块</a:t>
            </a:r>
          </a:p>
        </p:txBody>
      </p:sp>
      <p:sp>
        <p:nvSpPr>
          <p:cNvPr id="17" name="Shape 1794">
            <a:extLst>
              <a:ext uri="{FF2B5EF4-FFF2-40B4-BE49-F238E27FC236}">
                <a16:creationId xmlns:a16="http://schemas.microsoft.com/office/drawing/2014/main" id="{BF9CC7AC-5951-4122-9B6A-3AFF89F64289}"/>
              </a:ext>
            </a:extLst>
          </p:cNvPr>
          <p:cNvSpPr/>
          <p:nvPr/>
        </p:nvSpPr>
        <p:spPr>
          <a:xfrm>
            <a:off x="395536" y="699542"/>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251520" y="906903"/>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二、块的创建步骤</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16DF6DD3-4633-4C0F-9F41-B9A8181CAD1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830301" y="2787774"/>
            <a:ext cx="7558123" cy="1823827"/>
          </a:xfrm>
          <a:prstGeom prst="rect">
            <a:avLst/>
          </a:prstGeom>
          <a:noFill/>
          <a:ln>
            <a:noFill/>
          </a:ln>
        </p:spPr>
      </p:pic>
    </p:spTree>
    <p:extLst>
      <p:ext uri="{BB962C8B-B14F-4D97-AF65-F5344CB8AC3E}">
        <p14:creationId xmlns:p14="http://schemas.microsoft.com/office/powerpoint/2010/main" val="4221062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7" grpId="0" bldLvl="0" animBg="1"/>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361196" y="1608201"/>
            <a:ext cx="2592720" cy="276374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23528" y="15636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712985" y="4121003"/>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58661" y="1768853"/>
            <a:ext cx="2079231" cy="2462213"/>
          </a:xfrm>
          <a:prstGeom prst="rect">
            <a:avLst/>
          </a:prstGeom>
          <a:noFill/>
        </p:spPr>
        <p:txBody>
          <a:bodyPr wrap="square" lIns="0" tIns="0" rIns="0" bIns="0" rtlCol="0">
            <a:spAutoFit/>
          </a:bodyPr>
          <a:lstStyle/>
          <a:p>
            <a:pPr indent="457200"/>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在命令行中输入【</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】命令，系统会弹出【块定义】对话框。在【名称】框中输入【熔断器】字符，单击【选择点】按钮，捕捉水平直线的中点；单击【选择对象】按钮，拾取整个图形对象，单击完成，如图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7-50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所示。</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508104" y="4591032"/>
            <a:ext cx="1131937" cy="362792"/>
          </a:xfrm>
          <a:prstGeom prst="rect">
            <a:avLst/>
          </a:prstGeom>
          <a:noFill/>
        </p:spPr>
        <p:txBody>
          <a:bodyPr wrap="square" rtlCol="0">
            <a:spAutoFit/>
          </a:bodyPr>
          <a:lstStyle/>
          <a:p>
            <a:pPr>
              <a:lnSpc>
                <a:spcPct val="120000"/>
              </a:lnSpc>
            </a:pP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7-50</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块</a:t>
            </a:r>
          </a:p>
        </p:txBody>
      </p:sp>
      <p:sp>
        <p:nvSpPr>
          <p:cNvPr id="17" name="Shape 1794">
            <a:extLst>
              <a:ext uri="{FF2B5EF4-FFF2-40B4-BE49-F238E27FC236}">
                <a16:creationId xmlns:a16="http://schemas.microsoft.com/office/drawing/2014/main" id="{BF9CC7AC-5951-4122-9B6A-3AFF89F64289}"/>
              </a:ext>
            </a:extLst>
          </p:cNvPr>
          <p:cNvSpPr/>
          <p:nvPr/>
        </p:nvSpPr>
        <p:spPr>
          <a:xfrm>
            <a:off x="395536" y="699542"/>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251520" y="906903"/>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二、块的创建步骤</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12" name="图片 11">
            <a:extLst>
              <a:ext uri="{FF2B5EF4-FFF2-40B4-BE49-F238E27FC236}">
                <a16:creationId xmlns:a16="http://schemas.microsoft.com/office/drawing/2014/main" id="{6A094579-A2D7-4932-B4CE-48194CD091A4}"/>
              </a:ext>
            </a:extLst>
          </p:cNvPr>
          <p:cNvPicPr/>
          <p:nvPr/>
        </p:nvPicPr>
        <p:blipFill>
          <a:blip r:embed="rId3">
            <a:extLst>
              <a:ext uri="{28A0092B-C50C-407E-A947-70E740481C1C}">
                <a14:useLocalDpi xmlns:a14="http://schemas.microsoft.com/office/drawing/2010/main" val="0"/>
              </a:ext>
            </a:extLst>
          </a:blip>
          <a:srcRect/>
          <a:stretch>
            <a:fillRect/>
          </a:stretch>
        </p:blipFill>
        <p:spPr>
          <a:xfrm>
            <a:off x="3251382" y="906904"/>
            <a:ext cx="5641098" cy="3684128"/>
          </a:xfrm>
          <a:prstGeom prst="rect">
            <a:avLst/>
          </a:prstGeom>
          <a:noFill/>
          <a:ln>
            <a:noFill/>
          </a:ln>
        </p:spPr>
      </p:pic>
    </p:spTree>
    <p:extLst>
      <p:ext uri="{BB962C8B-B14F-4D97-AF65-F5344CB8AC3E}">
        <p14:creationId xmlns:p14="http://schemas.microsoft.com/office/powerpoint/2010/main" val="2498199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7" grpId="0" bldLvl="0" animBg="1"/>
      <p:bldP spid="1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p>
        </p:txBody>
      </p:sp>
      <p:sp>
        <p:nvSpPr>
          <p:cNvPr id="31" name="圆角矩形 26">
            <a:extLst>
              <a:ext uri="{FF2B5EF4-FFF2-40B4-BE49-F238E27FC236}">
                <a16:creationId xmlns:a16="http://schemas.microsoft.com/office/drawing/2014/main" id="{6DD419D5-AC56-4290-8F48-D12F38A4DA3D}"/>
              </a:ext>
            </a:extLst>
          </p:cNvPr>
          <p:cNvSpPr/>
          <p:nvPr/>
        </p:nvSpPr>
        <p:spPr>
          <a:xfrm>
            <a:off x="2430594" y="1721359"/>
            <a:ext cx="4282812" cy="83118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2392926" y="167679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6463042" y="229612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2728059" y="1882010"/>
            <a:ext cx="3786142" cy="492443"/>
          </a:xfrm>
          <a:prstGeom prst="rect">
            <a:avLst/>
          </a:prstGeom>
          <a:noFill/>
        </p:spPr>
        <p:txBody>
          <a:bodyPr wrap="square" lIns="0" tIns="0" rIns="0" bIns="0" rtlCol="0">
            <a:spAutoFit/>
          </a:bodyPr>
          <a:lstStyle/>
          <a:p>
            <a:pPr indent="457200"/>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熔断器的块创建完成，根据步骤</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依次创建剩下的块。</a:t>
            </a:r>
          </a:p>
        </p:txBody>
      </p:sp>
      <p:sp>
        <p:nvSpPr>
          <p:cNvPr id="17" name="Shape 1794">
            <a:extLst>
              <a:ext uri="{FF2B5EF4-FFF2-40B4-BE49-F238E27FC236}">
                <a16:creationId xmlns:a16="http://schemas.microsoft.com/office/drawing/2014/main" id="{BF9CC7AC-5951-4122-9B6A-3AFF89F64289}"/>
              </a:ext>
            </a:extLst>
          </p:cNvPr>
          <p:cNvSpPr/>
          <p:nvPr/>
        </p:nvSpPr>
        <p:spPr>
          <a:xfrm>
            <a:off x="395536" y="699542"/>
            <a:ext cx="2088232"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251520" y="906903"/>
            <a:ext cx="2304256"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二、块的创建步骤</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2221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7" grpId="0" bldLvl="0" animBg="1"/>
      <p:bldP spid="1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总结</a:t>
            </a: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1" y="2281752"/>
            <a:ext cx="5862143" cy="18857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5148064" y="113159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399877" y="1442681"/>
            <a:ext cx="3758689" cy="527981"/>
          </a:xfrm>
          <a:prstGeom prst="rect">
            <a:avLst/>
          </a:prstGeom>
          <a:noFill/>
        </p:spPr>
        <p:txBody>
          <a:bodyPr wrap="square" lIns="70564" tIns="35282" rIns="70564" bIns="35282" rtlCol="0">
            <a:spAutoFit/>
          </a:bodyPr>
          <a:lstStyle/>
          <a:p>
            <a:pPr>
              <a:lnSpc>
                <a:spcPct val="130000"/>
              </a:lnSpc>
            </a:pP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摇臂钻床是一种立式钻床，在钻床中具有一定的典型性，其运动形式分为主运动、进给运动和辅助运动。</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83568" y="4135854"/>
            <a:ext cx="3312368" cy="768047"/>
          </a:xfrm>
          <a:prstGeom prst="rect">
            <a:avLst/>
          </a:prstGeom>
          <a:noFill/>
        </p:spPr>
        <p:txBody>
          <a:bodyPr wrap="square" lIns="70564" tIns="35282" rIns="70564" bIns="35282" rtlCol="0">
            <a:spAutoFit/>
          </a:bodyPr>
          <a:lstStyle/>
          <a:p>
            <a:pPr>
              <a:lnSpc>
                <a:spcPct val="130000"/>
              </a:lnSpc>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钻床电气控制包括</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冷却泵电动机的控制</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主轴电动机的控制</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摇臂升降控制</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立柱夹紧与松开的控制</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0" name="TextBox 19"/>
          <p:cNvSpPr txBox="1"/>
          <p:nvPr/>
        </p:nvSpPr>
        <p:spPr>
          <a:xfrm>
            <a:off x="5436096" y="3579861"/>
            <a:ext cx="3409816" cy="1008113"/>
          </a:xfrm>
          <a:prstGeom prst="rect">
            <a:avLst/>
          </a:prstGeom>
          <a:noFill/>
        </p:spPr>
        <p:txBody>
          <a:bodyPr wrap="square" lIns="70564" tIns="35282" rIns="70564" bIns="35282" rtlCol="0">
            <a:spAutoFit/>
          </a:bodyPr>
          <a:lstStyle/>
          <a:p>
            <a:pPr>
              <a:lnSpc>
                <a:spcPct val="130000"/>
              </a:lnSpc>
            </a:pP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通过建立块，用户可以将多个对象作为一个整体来进行操作。在</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Auto</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hlinkClick r:id="rId3">
                  <a:extLst>
                    <a:ext uri="{A12FA001-AC4F-418D-AE19-62706E023703}">
                      <ahyp:hlinkClr xmlns:ahyp="http://schemas.microsoft.com/office/drawing/2018/hyperlinkcolor" val="tx"/>
                    </a:ext>
                  </a:extLst>
                </a:hlinkClick>
              </a:rPr>
              <a:t>CAD</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中，使用块可以提高绘图效率、节省存储空间，同时还能方便与修改和重新定义块。</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5077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0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50"/>
                            </p:stCondLst>
                            <p:childTnLst>
                              <p:par>
                                <p:cTn id="29" presetID="22" presetClass="entr" presetSubtype="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3550"/>
                            </p:stCondLst>
                            <p:childTnLst>
                              <p:par>
                                <p:cTn id="37" presetID="22" presetClass="entr" presetSubtype="2"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500"/>
                                        <p:tgtEl>
                                          <p:spTgt spid="12"/>
                                        </p:tgtEl>
                                      </p:cBhvr>
                                    </p:animEffect>
                                  </p:childTnLst>
                                </p:cTn>
                              </p:par>
                            </p:childTnLst>
                          </p:cTn>
                        </p:par>
                        <p:par>
                          <p:cTn id="40" fill="hold">
                            <p:stCondLst>
                              <p:cond delay="4050"/>
                            </p:stCondLst>
                            <p:childTnLst>
                              <p:par>
                                <p:cTn id="41" presetID="22" presetClass="entr" presetSubtype="1"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455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8" grpId="0"/>
      <p:bldP spid="20"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845992" y="1542080"/>
            <a:ext cx="7560840" cy="34779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808324"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72400" y="477947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96356" y="1704028"/>
            <a:ext cx="6975343" cy="3216265"/>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 CAD</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软件中我们一般都用（ ）单位来做图以达到最佳的效果。</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米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厘米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毫米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分米</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在日常工作中贯彻办公和绘图标准时，下列哪种方式最为有效？</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应用典型的图形文件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应用模板文件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重复利用已有的二维绘图文件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在“启动”对话框中选取公制</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CAD</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中画完一幅图后，在保存该图形文件时用（ ）作为扩展名。</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en-US" altLang="zh-CN" sz="1100" dirty="0" err="1">
                <a:solidFill>
                  <a:schemeClr val="tx1">
                    <a:lumMod val="75000"/>
                    <a:lumOff val="25000"/>
                  </a:schemeClr>
                </a:solidFill>
                <a:latin typeface="微软雅黑" panose="020B0503020204020204" pitchFamily="34" charset="-122"/>
                <a:ea typeface="微软雅黑" panose="020B0503020204020204" pitchFamily="34" charset="-122"/>
              </a:rPr>
              <a:t>cfg</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en-US" altLang="zh-CN" sz="1100" dirty="0" err="1">
                <a:solidFill>
                  <a:schemeClr val="tx1">
                    <a:lumMod val="75000"/>
                    <a:lumOff val="25000"/>
                  </a:schemeClr>
                </a:solidFill>
                <a:latin typeface="微软雅黑" panose="020B0503020204020204" pitchFamily="34" charset="-122"/>
                <a:ea typeface="微软雅黑" panose="020B0503020204020204" pitchFamily="34" charset="-122"/>
              </a:rPr>
              <a:t>dwa</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bmp     D. dwg</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CAD</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中取消命令执行的键是（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按回车键</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按空格键</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按</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ESC</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键</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按</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F1</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键</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当捕捉设定的间距与栅格所设定的间距不同时？</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捕捉仍然只按栅格进行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捕捉时按照捕捉间距进行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捕捉既按栅格，又按捕捉间距进行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无法设置</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07252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542080"/>
            <a:ext cx="7560840" cy="34779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00392" y="47762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1704028"/>
            <a:ext cx="6975343" cy="3216265"/>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完成一直线绘制，然后直接回车两次，其结果是？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直线命令中断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以直线端点为起点绘制圆弧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以直线端点为起点绘制直线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以圆心为起点绘制直线</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当用户绘制图形时，需要放弃上一步操作时，下列方法错误的是？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单击“标准”工具栏上的“放弃”命令图标。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删除重新绘制。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采用快捷组合键“</a:t>
            </a:r>
            <a:r>
              <a:rPr lang="en-US" altLang="zh-CN" sz="1100" dirty="0" err="1">
                <a:solidFill>
                  <a:schemeClr val="tx1">
                    <a:lumMod val="75000"/>
                    <a:lumOff val="25000"/>
                  </a:schemeClr>
                </a:solidFill>
                <a:latin typeface="微软雅黑" panose="020B0503020204020204" pitchFamily="34" charset="-122"/>
                <a:ea typeface="微软雅黑" panose="020B0503020204020204" pitchFamily="34" charset="-122"/>
              </a:rPr>
              <a:t>Ctrl+Z</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采用简化命令</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U</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关于偏移，下面说明错误的是？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偏移值为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30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偏移值为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-30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偏移圆弧时，即可以创建更大的圆弧，也可以创建更小的圆弧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可以偏移的对象类型有样条曲线</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绘制一条长度为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50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的直线，在“标注样式”对话框中设置的比例因子为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，将被标注为（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50     B. 25     C. 100     D. 2</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尺寸标注与文本标注所有尺寸标注公用一条尺寸界线的是？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引线标注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连续标注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基线标注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公差标注</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8592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pic>
        <p:nvPicPr>
          <p:cNvPr id="10" name="图片 9">
            <a:extLst>
              <a:ext uri="{FF2B5EF4-FFF2-40B4-BE49-F238E27FC236}">
                <a16:creationId xmlns:a16="http://schemas.microsoft.com/office/drawing/2014/main" id="{775A03B6-61E4-4525-AF6D-9FF8F52852E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1079612" y="699542"/>
            <a:ext cx="6984776" cy="4085292"/>
          </a:xfrm>
          <a:prstGeom prst="rect">
            <a:avLst/>
          </a:prstGeom>
          <a:noFill/>
          <a:ln>
            <a:noFill/>
          </a:ln>
        </p:spPr>
      </p:pic>
      <p:sp>
        <p:nvSpPr>
          <p:cNvPr id="11" name="文本框 10">
            <a:extLst>
              <a:ext uri="{FF2B5EF4-FFF2-40B4-BE49-F238E27FC236}">
                <a16:creationId xmlns:a16="http://schemas.microsoft.com/office/drawing/2014/main" id="{760A8D5D-378F-4AD0-B98C-7B277388F72F}"/>
              </a:ext>
            </a:extLst>
          </p:cNvPr>
          <p:cNvSpPr txBox="1"/>
          <p:nvPr/>
        </p:nvSpPr>
        <p:spPr>
          <a:xfrm>
            <a:off x="3267447" y="4779279"/>
            <a:ext cx="2609105" cy="523220"/>
          </a:xfrm>
          <a:prstGeom prst="rect">
            <a:avLst/>
          </a:prstGeom>
          <a:noFill/>
        </p:spPr>
        <p:txBody>
          <a:bodyPr wrap="square" rtlCol="0">
            <a:spAutoFit/>
          </a:bodyPr>
          <a:lstStyle/>
          <a:p>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7-1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绘制变电站主接线图</a:t>
            </a:r>
          </a:p>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2188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542080"/>
            <a:ext cx="7560840" cy="34779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00392" y="477627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1704028"/>
            <a:ext cx="6975343" cy="3216265"/>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11.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使用块的优点有下面哪些？</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一个块中可以定义多个属性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多个块可以共用一个属性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块必须定义属性</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边长为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10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的正五边形的外接圆的半径是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8.51     B. 17.01     C. 6.88     D. 13.76</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13. AutoCAD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为用户提供了屏幕菜单方式，该菜单位于屏幕的？</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上侧</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下侧</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左侧</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右侧</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14.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使用偏移命令时，下列说法正确的是（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偏移值可以小于</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，这是向反向偏移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可以框选对象进行 一次偏移多个对象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一次只能偏移一个 对象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偏移命令执行时不能删除原对象</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15.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绘图与编辑方法关于样条曲线拟合点说法错误的是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可以删除样条曲线的拟合点。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可以添加样条曲线的拟合点。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可以阵列样条曲线的拟合点。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可以移动样条曲线的拟合点。</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26974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542080"/>
            <a:ext cx="7560840" cy="311790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00392" y="439816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1704028"/>
            <a:ext cx="6975343" cy="2877711"/>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16.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根据图案填充创建边界时，边界类型可能是以下哪个选项</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多段线</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样条曲线</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三维多段线</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螺旋线</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17.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在“尺寸标注样式管理器”中将“测量单位比例”的比例因子设置为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0.5</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，则</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30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°的角度将被标注为？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15     B. 60     C. 30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与注释比例相关，不定</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18.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以下哪个方法不能打开多行文本命令？</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单击“绘图”工具栏中“多行文字”按钮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单击“文字”工具栏中“多行文字”按钮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单击“标准”工具栏中“多行文字”按钮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命令行中输入“</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MTEXT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19.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下列关于快捷菜单的使用不正确的是？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在屏幕的不同区域上单击鼠标右键时，可以显示不同的快捷菜单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在执行透明命令过程中不可以显示快捷菜单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AutoCAD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允许自定义快捷菜单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在绘图区域单击鼠标右键时，如果已选定了一个或多个对象，将显示编辑快捷菜单</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对“极轴”追踪进行设置，把增量角设为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30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°，把附加角设为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10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°，采用极轴追踪时，不会显示极轴对齐的是（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10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30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40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60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6965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542080"/>
            <a:ext cx="7560840" cy="34779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40805" y="4776277"/>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1704028"/>
            <a:ext cx="6975343" cy="3216265"/>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21.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“图层”工具栏中按钮“将对象的图层置为当前”的作用是？（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将所选对象移至当前图层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将所选对象移出当前图层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将选中对象所在的图层置为当前层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增加图层</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栅格样式设置中，系统设置不在以下的位置显示点栅格？（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二维模型空间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块编辑器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三维模型空间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图纸</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布局</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23.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要剪切与剪切边延长线相交的圆，则需执行的操作为（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剪切时按住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Shift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”键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剪切时按住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Alt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”键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修改“边”参数为“延伸”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剪切时按住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Ctrl</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”键</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24.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执行环形阵列命令，在指定圆心后默认创建几个图形？</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4     B. 6     C. 8     D. 10</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25.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半径为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10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的四分之一圆弧，在圆弧的两端分别将弧长加长</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3mm</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，则圆弧的弦长是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17.69     B. 20.36     C. 25.67     D. 33.64</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8455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542080"/>
            <a:ext cx="7560840" cy="3477942"/>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497517"/>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40805" y="4776277"/>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1704028"/>
            <a:ext cx="6975343" cy="3216265"/>
          </a:xfrm>
          <a:prstGeom prst="rect">
            <a:avLst/>
          </a:prstGeom>
          <a:noFill/>
        </p:spPr>
        <p:txBody>
          <a:bodyPr wrap="square" lIns="0" tIns="0" rIns="0" bIns="0" rtlCol="0">
            <a:spAutoFit/>
          </a:bodyPr>
          <a:lstStyle/>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26.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如果要将绘图比例为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10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的图形标注为实际尺寸，则应将比例因子改为多少？该比例因子在哪个选项卡下？</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0.1</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，“调整”选项卡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0.1</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，“主单位”选项卡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C. 10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，“调整”选项卡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10</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，“换算单位”选项卡</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27.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使用公制样板文件创建的文件，在“文字样式”中将“高度”设为固定数值，在该样式下用多行文字工具输入文字，将会？</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直接书写文字，使用的默认字体高度为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2.5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直接书写文字，使用的默认字体高度为文字样式中指定的字体高度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直接书写文字，使用的默认字体高度为</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0 </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给定文字高度，然后才能书写文字</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28.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圆环说法正确的是（ ）。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圆环是填充环或实体填充圆，即带有宽度的闭合多段线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圆环的两个圆是不能一样大的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圆环无法创建实体填充圆 </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圆环标注半径值是内环的值</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29.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将图和已标注的尺寸同时放大</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倍</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其结果是</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尺寸值是原尺寸的</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倍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尺寸值不变</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字高是原尺寸</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倍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尺寸箭头是原尺寸的</a:t>
            </a: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2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倍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原尺寸不变</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30. </a:t>
            </a:r>
            <a:r>
              <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rPr>
              <a:t>按住（）键来切换所要绘制的圆弧方向。 </a:t>
            </a:r>
          </a:p>
          <a:p>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A. shift     B. Ctrl     C. F1     D. Alt</a:t>
            </a:r>
            <a:endParaRPr lang="zh-CN"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903277" cy="554506"/>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5"/>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9451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237456" y="1691981"/>
            <a:ext cx="3641395" cy="2203357"/>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199788" y="164741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673564" y="3651869"/>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81471" y="1791434"/>
            <a:ext cx="3459712" cy="1938992"/>
          </a:xfrm>
          <a:prstGeom prst="rect">
            <a:avLst/>
          </a:prstGeom>
          <a:noFill/>
        </p:spPr>
        <p:txBody>
          <a:bodyPr wrap="square" lIns="0" tIns="0" rIns="0" bIns="0" rtlCol="0">
            <a:spAutoFit/>
          </a:bodyPr>
          <a:lstStyle/>
          <a:p>
            <a:r>
              <a:rPr lang="en-US" altLang="zh-CN" dirty="0"/>
              <a:t>1. </a:t>
            </a:r>
            <a:r>
              <a:rPr lang="zh-CN" altLang="zh-CN" dirty="0"/>
              <a:t>题目：绘制如图</a:t>
            </a:r>
            <a:r>
              <a:rPr lang="en-US" altLang="zh-CN" dirty="0"/>
              <a:t>1</a:t>
            </a:r>
            <a:r>
              <a:rPr lang="zh-CN" altLang="zh-CN" dirty="0"/>
              <a:t>所示的电气图。</a:t>
            </a:r>
          </a:p>
          <a:p>
            <a:r>
              <a:rPr lang="zh-CN" altLang="zh-CN" dirty="0"/>
              <a:t>操作提示：</a:t>
            </a:r>
          </a:p>
          <a:p>
            <a:r>
              <a:rPr lang="zh-CN" altLang="zh-CN" dirty="0"/>
              <a:t>（</a:t>
            </a:r>
            <a:r>
              <a:rPr lang="en-US" altLang="zh-CN" dirty="0"/>
              <a:t>1</a:t>
            </a:r>
            <a:r>
              <a:rPr lang="zh-CN" altLang="zh-CN" dirty="0"/>
              <a:t>）绘制图框。</a:t>
            </a:r>
          </a:p>
          <a:p>
            <a:r>
              <a:rPr lang="zh-CN" altLang="zh-CN" dirty="0"/>
              <a:t>（</a:t>
            </a:r>
            <a:r>
              <a:rPr lang="en-US" altLang="zh-CN" dirty="0"/>
              <a:t>2</a:t>
            </a:r>
            <a:r>
              <a:rPr lang="zh-CN" altLang="zh-CN" dirty="0"/>
              <a:t>）绘制各电气元件。 </a:t>
            </a:r>
          </a:p>
          <a:p>
            <a:r>
              <a:rPr lang="zh-CN" altLang="zh-CN" dirty="0"/>
              <a:t>（</a:t>
            </a:r>
            <a:r>
              <a:rPr lang="en-US" altLang="zh-CN" dirty="0"/>
              <a:t>3</a:t>
            </a:r>
            <a:r>
              <a:rPr lang="zh-CN" altLang="zh-CN" dirty="0"/>
              <a:t>）绘制主回路 </a:t>
            </a:r>
          </a:p>
          <a:p>
            <a:r>
              <a:rPr lang="zh-CN" altLang="zh-CN" dirty="0"/>
              <a:t>（</a:t>
            </a:r>
            <a:r>
              <a:rPr lang="en-US" altLang="zh-CN" dirty="0"/>
              <a:t>4</a:t>
            </a:r>
            <a:r>
              <a:rPr lang="zh-CN" altLang="zh-CN" dirty="0"/>
              <a:t>）绘制控制回路 </a:t>
            </a:r>
          </a:p>
          <a:p>
            <a:r>
              <a:rPr lang="zh-CN" altLang="zh-CN" dirty="0"/>
              <a:t>（</a:t>
            </a:r>
            <a:r>
              <a:rPr lang="en-US" altLang="zh-CN" dirty="0"/>
              <a:t>5</a:t>
            </a:r>
            <a:r>
              <a:rPr lang="zh-CN" altLang="zh-CN" dirty="0"/>
              <a:t>）添加文字和注释。</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255205"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6"/>
            <a:ext cx="4171185"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（根据题中的要求逐步完成，共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操作</a:t>
            </a:r>
            <a:r>
              <a:rPr lang="zh-CN" altLang="zh-CN" sz="1400" b="1" dirty="0">
                <a:solidFill>
                  <a:schemeClr val="bg1"/>
                </a:solidFill>
                <a:latin typeface="微软雅黑" panose="020B0503020204020204" pitchFamily="34" charset="-122"/>
                <a:ea typeface="微软雅黑" panose="020B0503020204020204" pitchFamily="34" charset="-122"/>
              </a:rPr>
              <a:t>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2A679198-D21B-48C9-9527-F6E710AB0FF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070583" y="1237671"/>
            <a:ext cx="4794779" cy="3538493"/>
          </a:xfrm>
          <a:prstGeom prst="rect">
            <a:avLst/>
          </a:prstGeom>
          <a:noFill/>
          <a:ln>
            <a:noFill/>
          </a:ln>
        </p:spPr>
      </p:pic>
      <p:sp>
        <p:nvSpPr>
          <p:cNvPr id="14" name="文本框 13">
            <a:extLst>
              <a:ext uri="{FF2B5EF4-FFF2-40B4-BE49-F238E27FC236}">
                <a16:creationId xmlns:a16="http://schemas.microsoft.com/office/drawing/2014/main" id="{95B04723-C835-41BF-B999-AA95C6E8822E}"/>
              </a:ext>
            </a:extLst>
          </p:cNvPr>
          <p:cNvSpPr txBox="1"/>
          <p:nvPr/>
        </p:nvSpPr>
        <p:spPr>
          <a:xfrm>
            <a:off x="4519955" y="4776164"/>
            <a:ext cx="3896033" cy="338554"/>
          </a:xfrm>
          <a:prstGeom prst="rect">
            <a:avLst/>
          </a:prstGeom>
          <a:noFill/>
        </p:spPr>
        <p:txBody>
          <a:bodyPr wrap="square" rtlCol="0">
            <a:spAutoFit/>
          </a:bodyPr>
          <a:lstStyle/>
          <a:p>
            <a:r>
              <a:rPr lang="zh-CN" altLang="zh-CN" sz="1600" dirty="0"/>
              <a:t>图</a:t>
            </a:r>
            <a:r>
              <a:rPr lang="en-US" altLang="zh-CN" sz="1600" dirty="0"/>
              <a:t> 1 </a:t>
            </a:r>
            <a:r>
              <a:rPr lang="zh-CN" altLang="zh-CN" sz="1600" dirty="0"/>
              <a:t>三相交流异步电动机正反转控制电路</a:t>
            </a:r>
          </a:p>
        </p:txBody>
      </p:sp>
    </p:spTree>
    <p:extLst>
      <p:ext uri="{BB962C8B-B14F-4D97-AF65-F5344CB8AC3E}">
        <p14:creationId xmlns:p14="http://schemas.microsoft.com/office/powerpoint/2010/main" val="2418521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179512" y="1824225"/>
            <a:ext cx="3641395" cy="2203357"/>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141844" y="177966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615620" y="3784113"/>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323527" y="1923678"/>
            <a:ext cx="3459712" cy="1938992"/>
          </a:xfrm>
          <a:prstGeom prst="rect">
            <a:avLst/>
          </a:prstGeom>
          <a:noFill/>
        </p:spPr>
        <p:txBody>
          <a:bodyPr wrap="square" lIns="0" tIns="0" rIns="0" bIns="0" rtlCol="0">
            <a:spAutoFit/>
          </a:bodyPr>
          <a:lstStyle/>
          <a:p>
            <a:r>
              <a:rPr lang="en-US" altLang="zh-CN" dirty="0"/>
              <a:t>2. </a:t>
            </a:r>
            <a:r>
              <a:rPr lang="zh-CN" altLang="zh-CN" dirty="0"/>
              <a:t>题目：绘制图</a:t>
            </a:r>
            <a:r>
              <a:rPr lang="en-US" altLang="zh-CN" dirty="0"/>
              <a:t>2</a:t>
            </a:r>
            <a:r>
              <a:rPr lang="zh-CN" altLang="zh-CN" dirty="0"/>
              <a:t>所示的电气图。</a:t>
            </a:r>
          </a:p>
          <a:p>
            <a:r>
              <a:rPr lang="zh-CN" altLang="zh-CN" dirty="0"/>
              <a:t>操作提示： </a:t>
            </a:r>
          </a:p>
          <a:p>
            <a:r>
              <a:rPr lang="zh-CN" altLang="zh-CN" dirty="0"/>
              <a:t>（</a:t>
            </a:r>
            <a:r>
              <a:rPr lang="en-US" altLang="zh-CN" dirty="0"/>
              <a:t>1</a:t>
            </a:r>
            <a:r>
              <a:rPr lang="zh-CN" altLang="zh-CN" dirty="0"/>
              <a:t>）绘制图框。</a:t>
            </a:r>
          </a:p>
          <a:p>
            <a:r>
              <a:rPr lang="zh-CN" altLang="zh-CN" dirty="0"/>
              <a:t>（</a:t>
            </a:r>
            <a:r>
              <a:rPr lang="en-US" altLang="zh-CN" dirty="0"/>
              <a:t>2</a:t>
            </a:r>
            <a:r>
              <a:rPr lang="zh-CN" altLang="zh-CN" dirty="0"/>
              <a:t>）绘制各电气元件。 </a:t>
            </a:r>
          </a:p>
          <a:p>
            <a:r>
              <a:rPr lang="zh-CN" altLang="zh-CN" dirty="0"/>
              <a:t>（</a:t>
            </a:r>
            <a:r>
              <a:rPr lang="en-US" altLang="zh-CN" dirty="0"/>
              <a:t>3</a:t>
            </a:r>
            <a:r>
              <a:rPr lang="zh-CN" altLang="zh-CN" dirty="0"/>
              <a:t>）绘制主回路 </a:t>
            </a:r>
          </a:p>
          <a:p>
            <a:r>
              <a:rPr lang="zh-CN" altLang="zh-CN" dirty="0"/>
              <a:t>（</a:t>
            </a:r>
            <a:r>
              <a:rPr lang="en-US" altLang="zh-CN" dirty="0"/>
              <a:t>4</a:t>
            </a:r>
            <a:r>
              <a:rPr lang="zh-CN" altLang="zh-CN" dirty="0"/>
              <a:t>）绘制控制回路 </a:t>
            </a:r>
          </a:p>
          <a:p>
            <a:r>
              <a:rPr lang="zh-CN" altLang="zh-CN" dirty="0"/>
              <a:t>（</a:t>
            </a:r>
            <a:r>
              <a:rPr lang="en-US" altLang="zh-CN" dirty="0"/>
              <a:t>5</a:t>
            </a:r>
            <a:r>
              <a:rPr lang="zh-CN" altLang="zh-CN" dirty="0"/>
              <a:t>）添加文字和注释。</a:t>
            </a:r>
          </a:p>
        </p:txBody>
      </p:sp>
      <p:sp>
        <p:nvSpPr>
          <p:cNvPr id="11" name="Shape 2015">
            <a:extLst>
              <a:ext uri="{FF2B5EF4-FFF2-40B4-BE49-F238E27FC236}">
                <a16:creationId xmlns:a16="http://schemas.microsoft.com/office/drawing/2014/main" id="{C6F4A797-753D-4DC6-8E95-7D75F4C43216}"/>
              </a:ext>
            </a:extLst>
          </p:cNvPr>
          <p:cNvSpPr/>
          <p:nvPr/>
        </p:nvSpPr>
        <p:spPr>
          <a:xfrm>
            <a:off x="1884577" y="823146"/>
            <a:ext cx="4255205"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68597" y="865954"/>
            <a:ext cx="4171185"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（根据题中的要求逐步完成，共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23527" y="679129"/>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488056" y="746726"/>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操作</a:t>
            </a:r>
            <a:r>
              <a:rPr lang="zh-CN" altLang="zh-CN" sz="1400" b="1" dirty="0">
                <a:solidFill>
                  <a:schemeClr val="bg1"/>
                </a:solidFill>
                <a:latin typeface="微软雅黑" panose="020B0503020204020204" pitchFamily="34" charset="-122"/>
                <a:ea typeface="微软雅黑" panose="020B0503020204020204" pitchFamily="34" charset="-122"/>
              </a:rPr>
              <a:t>题。</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95B04723-C835-41BF-B999-AA95C6E8822E}"/>
              </a:ext>
            </a:extLst>
          </p:cNvPr>
          <p:cNvSpPr txBox="1"/>
          <p:nvPr/>
        </p:nvSpPr>
        <p:spPr>
          <a:xfrm>
            <a:off x="4145614" y="4835231"/>
            <a:ext cx="4680519" cy="338554"/>
          </a:xfrm>
          <a:prstGeom prst="rect">
            <a:avLst/>
          </a:prstGeom>
          <a:noFill/>
        </p:spPr>
        <p:txBody>
          <a:bodyPr wrap="square" rtlCol="0">
            <a:spAutoFit/>
          </a:bodyPr>
          <a:lstStyle/>
          <a:p>
            <a:r>
              <a:rPr lang="zh-CN" altLang="zh-CN" sz="1600" dirty="0"/>
              <a:t>图</a:t>
            </a:r>
            <a:r>
              <a:rPr lang="en-US" altLang="zh-CN" sz="1600" dirty="0"/>
              <a:t> 2 </a:t>
            </a:r>
            <a:r>
              <a:rPr lang="zh-CN" altLang="zh-CN" sz="1600" dirty="0"/>
              <a:t>三相交流异步电动机星三角降压启动控制电路</a:t>
            </a:r>
          </a:p>
        </p:txBody>
      </p:sp>
      <p:pic>
        <p:nvPicPr>
          <p:cNvPr id="15" name="图片 14">
            <a:extLst>
              <a:ext uri="{FF2B5EF4-FFF2-40B4-BE49-F238E27FC236}">
                <a16:creationId xmlns:a16="http://schemas.microsoft.com/office/drawing/2014/main" id="{69AC9722-C428-49FD-BDA2-ABB7B08AD3E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957587" y="1241297"/>
            <a:ext cx="5056574" cy="3627248"/>
          </a:xfrm>
          <a:prstGeom prst="rect">
            <a:avLst/>
          </a:prstGeom>
          <a:noFill/>
          <a:ln>
            <a:noFill/>
          </a:ln>
        </p:spPr>
      </p:pic>
    </p:spTree>
    <p:extLst>
      <p:ext uri="{BB962C8B-B14F-4D97-AF65-F5344CB8AC3E}">
        <p14:creationId xmlns:p14="http://schemas.microsoft.com/office/powerpoint/2010/main" val="65285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8921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789916" y="1869028"/>
            <a:ext cx="7560840" cy="81364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752248" y="182446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8140805" y="2427734"/>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1040280" y="2030976"/>
            <a:ext cx="6975343" cy="553998"/>
          </a:xfrm>
          <a:prstGeom prst="rect">
            <a:avLst/>
          </a:prstGeom>
          <a:noFill/>
        </p:spPr>
        <p:txBody>
          <a:bodyPr wrap="square" lIns="0" tIns="0" rIns="0" bIns="0" rtlCol="0">
            <a:spAutoFit/>
          </a:bodyPr>
          <a:lstStyle/>
          <a:p>
            <a:r>
              <a:rPr lang="en-US" altLang="zh-CN" dirty="0"/>
              <a:t>1-5 CBDCB          6-10 CABCC          11-15 DADCC          16-20 ACCDC</a:t>
            </a:r>
            <a:endParaRPr lang="zh-CN" altLang="zh-CN" dirty="0"/>
          </a:p>
          <a:p>
            <a:r>
              <a:rPr lang="en-US" altLang="zh-CN" dirty="0"/>
              <a:t>21-25 CCCBA      26-30 BBACB</a:t>
            </a:r>
            <a:endParaRPr lang="zh-CN" altLang="zh-CN" dirty="0"/>
          </a:p>
        </p:txBody>
      </p:sp>
      <p:sp>
        <p:nvSpPr>
          <p:cNvPr id="12" name="Shape 2022">
            <a:extLst>
              <a:ext uri="{FF2B5EF4-FFF2-40B4-BE49-F238E27FC236}">
                <a16:creationId xmlns:a16="http://schemas.microsoft.com/office/drawing/2014/main" id="{A8DBEF27-FEC0-4391-8145-1405A4102C35}"/>
              </a:ext>
            </a:extLst>
          </p:cNvPr>
          <p:cNvSpPr/>
          <p:nvPr/>
        </p:nvSpPr>
        <p:spPr>
          <a:xfrm>
            <a:off x="2135740" y="958374"/>
            <a:ext cx="4766083" cy="445657"/>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（以下各小题给出四个选项，只有一个符合题目要求，请选择相应的选项，不选、错选均不得分，共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60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771550"/>
            <a:ext cx="1783807"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839147"/>
            <a:ext cx="1547270"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一、单项选择题</a:t>
            </a:r>
            <a:r>
              <a:rPr lang="zh-CN" altLang="en-US" sz="1400" b="1" dirty="0">
                <a:solidFill>
                  <a:schemeClr val="bg1"/>
                </a:solidFill>
                <a:latin typeface="微软雅黑" panose="020B0503020204020204" pitchFamily="34" charset="-122"/>
                <a:ea typeface="微软雅黑" panose="020B0503020204020204" pitchFamily="34" charset="-122"/>
              </a:rPr>
              <a:t>答案</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5240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2" grpId="0" animBg="1"/>
      <p:bldP spid="17" grpId="0" bldLvl="0" animBg="1"/>
      <p:bldP spid="1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531808" y="2139702"/>
            <a:ext cx="2576160" cy="749594"/>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494139" y="209513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887793" y="2645828"/>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675822" y="2239154"/>
            <a:ext cx="2318321" cy="553998"/>
          </a:xfrm>
          <a:prstGeom prst="rect">
            <a:avLst/>
          </a:prstGeom>
          <a:noFill/>
        </p:spPr>
        <p:txBody>
          <a:bodyPr wrap="square" lIns="0" tIns="0" rIns="0" bIns="0" rtlCol="0">
            <a:spAutoFit/>
          </a:bodyPr>
          <a:lstStyle/>
          <a:p>
            <a:r>
              <a:rPr lang="en-US" altLang="zh-CN" dirty="0"/>
              <a:t>1. </a:t>
            </a:r>
            <a:r>
              <a:rPr lang="zh-CN" altLang="zh-CN" dirty="0"/>
              <a:t>三相交流异步电动机</a:t>
            </a:r>
            <a:endParaRPr lang="en-US" altLang="zh-CN" dirty="0"/>
          </a:p>
          <a:p>
            <a:r>
              <a:rPr lang="zh-CN" altLang="zh-CN" dirty="0"/>
              <a:t>正反转控制电路</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255205"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6"/>
            <a:ext cx="4171185"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（根据题中的要求逐步完成，共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操作</a:t>
            </a:r>
            <a:r>
              <a:rPr lang="zh-CN" altLang="zh-CN" sz="1400" b="1" dirty="0">
                <a:solidFill>
                  <a:schemeClr val="bg1"/>
                </a:solidFill>
                <a:latin typeface="微软雅黑" panose="020B0503020204020204" pitchFamily="34" charset="-122"/>
                <a:ea typeface="微软雅黑" panose="020B0503020204020204" pitchFamily="34" charset="-122"/>
              </a:rPr>
              <a:t>题</a:t>
            </a:r>
            <a:r>
              <a:rPr lang="zh-CN" altLang="en-US" sz="1400" b="1" dirty="0">
                <a:solidFill>
                  <a:schemeClr val="bg1"/>
                </a:solidFill>
                <a:latin typeface="微软雅黑" panose="020B0503020204020204" pitchFamily="34" charset="-122"/>
                <a:ea typeface="微软雅黑" panose="020B0503020204020204" pitchFamily="34" charset="-122"/>
              </a:rPr>
              <a:t>答案</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95B04723-C835-41BF-B999-AA95C6E8822E}"/>
              </a:ext>
            </a:extLst>
          </p:cNvPr>
          <p:cNvSpPr txBox="1"/>
          <p:nvPr/>
        </p:nvSpPr>
        <p:spPr>
          <a:xfrm>
            <a:off x="4000200" y="4760511"/>
            <a:ext cx="3896033" cy="338554"/>
          </a:xfrm>
          <a:prstGeom prst="rect">
            <a:avLst/>
          </a:prstGeom>
          <a:noFill/>
        </p:spPr>
        <p:txBody>
          <a:bodyPr wrap="square" rtlCol="0">
            <a:spAutoFit/>
          </a:bodyPr>
          <a:lstStyle/>
          <a:p>
            <a:r>
              <a:rPr lang="zh-CN" altLang="zh-CN" sz="1600" dirty="0"/>
              <a:t>图</a:t>
            </a:r>
            <a:r>
              <a:rPr lang="en-US" altLang="zh-CN" sz="1600" dirty="0"/>
              <a:t> 1 </a:t>
            </a:r>
            <a:r>
              <a:rPr lang="zh-CN" altLang="zh-CN" sz="1600" dirty="0"/>
              <a:t>三相交流异步电动机正反转控制电路</a:t>
            </a:r>
          </a:p>
        </p:txBody>
      </p:sp>
      <p:pic>
        <p:nvPicPr>
          <p:cNvPr id="15" name="图片 14">
            <a:extLst>
              <a:ext uri="{FF2B5EF4-FFF2-40B4-BE49-F238E27FC236}">
                <a16:creationId xmlns:a16="http://schemas.microsoft.com/office/drawing/2014/main" id="{1BB3E05D-F206-4667-B7D8-08B6587AEA84}"/>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563888" y="1272315"/>
            <a:ext cx="4768658" cy="3490854"/>
          </a:xfrm>
          <a:prstGeom prst="rect">
            <a:avLst/>
          </a:prstGeom>
          <a:noFill/>
          <a:ln>
            <a:noFill/>
          </a:ln>
        </p:spPr>
      </p:pic>
    </p:spTree>
    <p:extLst>
      <p:ext uri="{BB962C8B-B14F-4D97-AF65-F5344CB8AC3E}">
        <p14:creationId xmlns:p14="http://schemas.microsoft.com/office/powerpoint/2010/main" val="2271094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p>
        </p:txBody>
      </p:sp>
      <p:sp>
        <p:nvSpPr>
          <p:cNvPr id="31" name="圆角矩形 26">
            <a:extLst>
              <a:ext uri="{FF2B5EF4-FFF2-40B4-BE49-F238E27FC236}">
                <a16:creationId xmlns:a16="http://schemas.microsoft.com/office/drawing/2014/main" id="{6DD419D5-AC56-4290-8F48-D12F38A4DA3D}"/>
              </a:ext>
            </a:extLst>
          </p:cNvPr>
          <p:cNvSpPr/>
          <p:nvPr/>
        </p:nvSpPr>
        <p:spPr>
          <a:xfrm>
            <a:off x="411664" y="2139702"/>
            <a:ext cx="2576160" cy="102286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373995" y="2095139"/>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2775129" y="2923394"/>
            <a:ext cx="250364"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555678" y="2239155"/>
            <a:ext cx="2318321" cy="830997"/>
          </a:xfrm>
          <a:prstGeom prst="rect">
            <a:avLst/>
          </a:prstGeom>
          <a:noFill/>
        </p:spPr>
        <p:txBody>
          <a:bodyPr wrap="square" lIns="0" tIns="0" rIns="0" bIns="0" rtlCol="0">
            <a:spAutoFit/>
          </a:bodyPr>
          <a:lstStyle/>
          <a:p>
            <a:r>
              <a:rPr lang="en-US" altLang="zh-CN" dirty="0"/>
              <a:t>2. </a:t>
            </a:r>
            <a:r>
              <a:rPr lang="zh-CN" altLang="zh-CN" dirty="0"/>
              <a:t>三相交流异步电动机星三角降压启动控制电路</a:t>
            </a:r>
          </a:p>
        </p:txBody>
      </p:sp>
      <p:sp>
        <p:nvSpPr>
          <p:cNvPr id="11" name="Shape 2015">
            <a:extLst>
              <a:ext uri="{FF2B5EF4-FFF2-40B4-BE49-F238E27FC236}">
                <a16:creationId xmlns:a16="http://schemas.microsoft.com/office/drawing/2014/main" id="{C6F4A797-753D-4DC6-8E95-7D75F4C43216}"/>
              </a:ext>
            </a:extLst>
          </p:cNvPr>
          <p:cNvSpPr/>
          <p:nvPr/>
        </p:nvSpPr>
        <p:spPr>
          <a:xfrm>
            <a:off x="1900971" y="843558"/>
            <a:ext cx="4255205" cy="365332"/>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12" name="Shape 2022">
            <a:extLst>
              <a:ext uri="{FF2B5EF4-FFF2-40B4-BE49-F238E27FC236}">
                <a16:creationId xmlns:a16="http://schemas.microsoft.com/office/drawing/2014/main" id="{A8DBEF27-FEC0-4391-8145-1405A4102C35}"/>
              </a:ext>
            </a:extLst>
          </p:cNvPr>
          <p:cNvSpPr/>
          <p:nvPr/>
        </p:nvSpPr>
        <p:spPr>
          <a:xfrm>
            <a:off x="1984991" y="886366"/>
            <a:ext cx="4171185" cy="254928"/>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（根据题中的要求逐步完成，共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题，每题</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分，共</a:t>
            </a: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40</a:t>
            </a:r>
            <a:r>
              <a:rPr lang="zh-CN" altLang="zh-CN" sz="1200" b="1" dirty="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Shape 1794">
            <a:extLst>
              <a:ext uri="{FF2B5EF4-FFF2-40B4-BE49-F238E27FC236}">
                <a16:creationId xmlns:a16="http://schemas.microsoft.com/office/drawing/2014/main" id="{BF9CC7AC-5951-4122-9B6A-3AFF89F64289}"/>
              </a:ext>
            </a:extLst>
          </p:cNvPr>
          <p:cNvSpPr/>
          <p:nvPr/>
        </p:nvSpPr>
        <p:spPr>
          <a:xfrm>
            <a:off x="339921" y="699541"/>
            <a:ext cx="163979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8" name="Text Placeholder 3">
            <a:extLst>
              <a:ext uri="{FF2B5EF4-FFF2-40B4-BE49-F238E27FC236}">
                <a16:creationId xmlns:a16="http://schemas.microsoft.com/office/drawing/2014/main" id="{AC60B498-B40F-46B3-8C90-859D6E6C737A}"/>
              </a:ext>
            </a:extLst>
          </p:cNvPr>
          <p:cNvSpPr txBox="1"/>
          <p:nvPr/>
        </p:nvSpPr>
        <p:spPr>
          <a:xfrm>
            <a:off x="504450" y="767138"/>
            <a:ext cx="144016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二</a:t>
            </a:r>
            <a:r>
              <a:rPr lang="zh-CN" altLang="zh-CN" sz="1400" b="1" dirty="0">
                <a:solidFill>
                  <a:schemeClr val="bg1"/>
                </a:solidFill>
                <a:latin typeface="微软雅黑" panose="020B0503020204020204" pitchFamily="34" charset="-122"/>
                <a:ea typeface="微软雅黑" panose="020B0503020204020204" pitchFamily="34" charset="-122"/>
              </a:rPr>
              <a:t>、</a:t>
            </a:r>
            <a:r>
              <a:rPr lang="zh-CN" altLang="en-US" sz="1400" b="1" dirty="0">
                <a:solidFill>
                  <a:schemeClr val="bg1"/>
                </a:solidFill>
                <a:latin typeface="微软雅黑" panose="020B0503020204020204" pitchFamily="34" charset="-122"/>
                <a:ea typeface="微软雅黑" panose="020B0503020204020204" pitchFamily="34" charset="-122"/>
              </a:rPr>
              <a:t>操作</a:t>
            </a:r>
            <a:r>
              <a:rPr lang="zh-CN" altLang="zh-CN" sz="1400" b="1" dirty="0">
                <a:solidFill>
                  <a:schemeClr val="bg1"/>
                </a:solidFill>
                <a:latin typeface="微软雅黑" panose="020B0503020204020204" pitchFamily="34" charset="-122"/>
                <a:ea typeface="微软雅黑" panose="020B0503020204020204" pitchFamily="34" charset="-122"/>
              </a:rPr>
              <a:t>题</a:t>
            </a:r>
            <a:r>
              <a:rPr lang="zh-CN" altLang="en-US" sz="1400" b="1" dirty="0">
                <a:solidFill>
                  <a:schemeClr val="bg1"/>
                </a:solidFill>
                <a:latin typeface="微软雅黑" panose="020B0503020204020204" pitchFamily="34" charset="-122"/>
                <a:ea typeface="微软雅黑" panose="020B0503020204020204" pitchFamily="34" charset="-122"/>
              </a:rPr>
              <a:t>答案</a:t>
            </a:r>
            <a:r>
              <a:rPr lang="zh-CN" altLang="zh-CN" sz="1400" b="1" dirty="0">
                <a:solidFill>
                  <a:schemeClr val="bg1"/>
                </a:solidFill>
                <a:latin typeface="微软雅黑" panose="020B0503020204020204" pitchFamily="34" charset="-122"/>
                <a:ea typeface="微软雅黑" panose="020B0503020204020204" pitchFamily="34" charset="-122"/>
              </a:rPr>
              <a:t>。</a:t>
            </a:r>
            <a:endParaRPr lang="en-GB" altLang="zh-CN" sz="1400" b="1"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49DFA3C7-1225-42F7-8BA2-389834CFCE6F}"/>
              </a:ext>
            </a:extLst>
          </p:cNvPr>
          <p:cNvSpPr txBox="1"/>
          <p:nvPr/>
        </p:nvSpPr>
        <p:spPr>
          <a:xfrm>
            <a:off x="3572483" y="4758612"/>
            <a:ext cx="4680519" cy="338554"/>
          </a:xfrm>
          <a:prstGeom prst="rect">
            <a:avLst/>
          </a:prstGeom>
          <a:noFill/>
        </p:spPr>
        <p:txBody>
          <a:bodyPr wrap="square" rtlCol="0">
            <a:spAutoFit/>
          </a:bodyPr>
          <a:lstStyle/>
          <a:p>
            <a:r>
              <a:rPr lang="zh-CN" altLang="zh-CN" sz="1600" dirty="0"/>
              <a:t>图</a:t>
            </a:r>
            <a:r>
              <a:rPr lang="en-US" altLang="zh-CN" sz="1600" dirty="0"/>
              <a:t> 2 </a:t>
            </a:r>
            <a:r>
              <a:rPr lang="zh-CN" altLang="zh-CN" sz="1600" dirty="0"/>
              <a:t>三相交流异步电动机星三角降压启动控制电路</a:t>
            </a:r>
          </a:p>
        </p:txBody>
      </p:sp>
      <p:pic>
        <p:nvPicPr>
          <p:cNvPr id="19" name="图片 18">
            <a:extLst>
              <a:ext uri="{FF2B5EF4-FFF2-40B4-BE49-F238E27FC236}">
                <a16:creationId xmlns:a16="http://schemas.microsoft.com/office/drawing/2014/main" id="{884F2329-19DA-41DA-8029-3424C657EE2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347862" y="1251698"/>
            <a:ext cx="5129763" cy="3519636"/>
          </a:xfrm>
          <a:prstGeom prst="rect">
            <a:avLst/>
          </a:prstGeom>
          <a:noFill/>
          <a:ln>
            <a:noFill/>
          </a:ln>
        </p:spPr>
      </p:pic>
    </p:spTree>
    <p:extLst>
      <p:ext uri="{BB962C8B-B14F-4D97-AF65-F5344CB8AC3E}">
        <p14:creationId xmlns:p14="http://schemas.microsoft.com/office/powerpoint/2010/main" val="3807068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90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90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29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34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1" grpId="0" animBg="1"/>
      <p:bldP spid="12" grpId="0" animBg="1"/>
      <p:bldP spid="17" grpId="0" bldLvl="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 谢谢</a:t>
            </a: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767645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1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100"/>
                            </p:stCondLst>
                            <p:childTnLst>
                              <p:par>
                                <p:cTn id="21" presetID="53" presetClass="entr" presetSubtype="16"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nodeType="withEffect">
                                  <p:stCondLst>
                                    <p:cond delay="4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nodeType="withEffect">
                                  <p:stCondLst>
                                    <p:cond delay="60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nodeType="withEffect">
                                  <p:stCondLst>
                                    <p:cond delay="8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p>
        </p:txBody>
      </p:sp>
      <p:sp>
        <p:nvSpPr>
          <p:cNvPr id="31" name="圆角矩形 26">
            <a:extLst>
              <a:ext uri="{FF2B5EF4-FFF2-40B4-BE49-F238E27FC236}">
                <a16:creationId xmlns:a16="http://schemas.microsoft.com/office/drawing/2014/main" id="{6DD419D5-AC56-4290-8F48-D12F38A4DA3D}"/>
              </a:ext>
            </a:extLst>
          </p:cNvPr>
          <p:cNvSpPr/>
          <p:nvPr/>
        </p:nvSpPr>
        <p:spPr>
          <a:xfrm>
            <a:off x="683568" y="1637646"/>
            <a:ext cx="2880752" cy="2059889"/>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3">
            <a:extLst>
              <a:ext uri="{FF2B5EF4-FFF2-40B4-BE49-F238E27FC236}">
                <a16:creationId xmlns:a16="http://schemas.microsoft.com/office/drawing/2014/main" id="{57B4A00F-28DD-499E-82D3-5C2A396BF430}"/>
              </a:ext>
            </a:extLst>
          </p:cNvPr>
          <p:cNvSpPr/>
          <p:nvPr/>
        </p:nvSpPr>
        <p:spPr>
          <a:xfrm>
            <a:off x="645900" y="159308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a:extLst>
              <a:ext uri="{FF2B5EF4-FFF2-40B4-BE49-F238E27FC236}">
                <a16:creationId xmlns:a16="http://schemas.microsoft.com/office/drawing/2014/main" id="{3825545D-B3F4-4899-93CC-656B8615CF86}"/>
              </a:ext>
            </a:extLst>
          </p:cNvPr>
          <p:cNvSpPr/>
          <p:nvPr/>
        </p:nvSpPr>
        <p:spPr>
          <a:xfrm rot="10800000">
            <a:off x="3312825" y="3454065"/>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8">
            <a:extLst>
              <a:ext uri="{FF2B5EF4-FFF2-40B4-BE49-F238E27FC236}">
                <a16:creationId xmlns:a16="http://schemas.microsoft.com/office/drawing/2014/main" id="{B77EEF4B-D928-4DF8-90D1-891B9A02F501}"/>
              </a:ext>
            </a:extLst>
          </p:cNvPr>
          <p:cNvSpPr txBox="1"/>
          <p:nvPr/>
        </p:nvSpPr>
        <p:spPr>
          <a:xfrm>
            <a:off x="981033" y="1798299"/>
            <a:ext cx="2295255" cy="1747786"/>
          </a:xfrm>
          <a:prstGeom prst="rect">
            <a:avLst/>
          </a:prstGeom>
          <a:noFill/>
        </p:spPr>
        <p:txBody>
          <a:bodyPr wrap="square" lIns="0" tIns="0" rIns="0" bIns="0" rtlCol="0">
            <a:spAutoFit/>
          </a:bodyPr>
          <a:lstStyle/>
          <a:p>
            <a:pPr indent="457200">
              <a:lnSpc>
                <a:spcPct val="120000"/>
              </a:lnSpc>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步骤</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进</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AutoCAD 2018</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绘图环境，调用本书配套资源“源文件”文件夹中的“</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A4</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样图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.dwt "</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文件，新建“变电站主接线图</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.dwg</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”文件。</a:t>
            </a:r>
          </a:p>
        </p:txBody>
      </p:sp>
      <p:sp>
        <p:nvSpPr>
          <p:cNvPr id="13" name="文本框 12">
            <a:extLst>
              <a:ext uri="{FF2B5EF4-FFF2-40B4-BE49-F238E27FC236}">
                <a16:creationId xmlns:a16="http://schemas.microsoft.com/office/drawing/2014/main" id="{FA69EB8C-6FB0-4CE9-9666-8403C2A335C1}"/>
              </a:ext>
            </a:extLst>
          </p:cNvPr>
          <p:cNvSpPr txBox="1"/>
          <p:nvPr/>
        </p:nvSpPr>
        <p:spPr>
          <a:xfrm>
            <a:off x="5877536" y="4764854"/>
            <a:ext cx="1149180" cy="362792"/>
          </a:xfrm>
          <a:prstGeom prst="rect">
            <a:avLst/>
          </a:prstGeom>
          <a:noFill/>
        </p:spPr>
        <p:txBody>
          <a:bodyPr wrap="square" rtlCol="0">
            <a:spAutoFit/>
          </a:bodyPr>
          <a:lstStyle/>
          <a:p>
            <a:pPr algn="just">
              <a:lnSpc>
                <a:spcPct val="12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样板图</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Shape 1794">
            <a:extLst>
              <a:ext uri="{FF2B5EF4-FFF2-40B4-BE49-F238E27FC236}">
                <a16:creationId xmlns:a16="http://schemas.microsoft.com/office/drawing/2014/main" id="{F7463492-493D-4A33-8EE7-CB4C9878569F}"/>
              </a:ext>
            </a:extLst>
          </p:cNvPr>
          <p:cNvSpPr/>
          <p:nvPr/>
        </p:nvSpPr>
        <p:spPr>
          <a:xfrm>
            <a:off x="395536" y="843558"/>
            <a:ext cx="1872208"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5" name="Text Placeholder 3">
            <a:extLst>
              <a:ext uri="{FF2B5EF4-FFF2-40B4-BE49-F238E27FC236}">
                <a16:creationId xmlns:a16="http://schemas.microsoft.com/office/drawing/2014/main" id="{F222CA3A-9E4F-4B20-8101-A8BC9BFA8A26}"/>
              </a:ext>
            </a:extLst>
          </p:cNvPr>
          <p:cNvSpPr txBox="1"/>
          <p:nvPr/>
        </p:nvSpPr>
        <p:spPr>
          <a:xfrm>
            <a:off x="395536" y="1050919"/>
            <a:ext cx="1782608"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zh-CN" sz="1400" b="1" dirty="0">
                <a:solidFill>
                  <a:schemeClr val="bg1"/>
                </a:solidFill>
                <a:latin typeface="微软雅黑" panose="020B0503020204020204" pitchFamily="34" charset="-122"/>
                <a:ea typeface="微软雅黑" panose="020B0503020204020204" pitchFamily="34" charset="-122"/>
              </a:rPr>
              <a:t>【模块</a:t>
            </a:r>
            <a:r>
              <a:rPr lang="en-US" altLang="zh-CN" sz="1400" b="1" dirty="0">
                <a:solidFill>
                  <a:schemeClr val="bg1"/>
                </a:solidFill>
                <a:latin typeface="微软雅黑" panose="020B0503020204020204" pitchFamily="34" charset="-122"/>
                <a:ea typeface="微软雅黑" panose="020B0503020204020204" pitchFamily="34" charset="-122"/>
              </a:rPr>
              <a:t>1</a:t>
            </a:r>
            <a:r>
              <a:rPr lang="zh-CN" altLang="zh-CN" sz="1400" b="1" dirty="0">
                <a:solidFill>
                  <a:schemeClr val="bg1"/>
                </a:solidFill>
                <a:latin typeface="微软雅黑" panose="020B0503020204020204" pitchFamily="34" charset="-122"/>
                <a:ea typeface="微软雅黑" panose="020B0503020204020204" pitchFamily="34" charset="-122"/>
              </a:rPr>
              <a:t>】绘制母线</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endParaRPr lang="en-GB" altLang="zh-CN" sz="1200" b="1" dirty="0">
              <a:solidFill>
                <a:schemeClr val="bg1"/>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3C4D4891-B0E6-4826-818C-AF6A57082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377" y="705467"/>
            <a:ext cx="4749498" cy="4077507"/>
          </a:xfrm>
          <a:prstGeom prst="rect">
            <a:avLst/>
          </a:prstGeom>
        </p:spPr>
      </p:pic>
    </p:spTree>
    <p:extLst>
      <p:ext uri="{BB962C8B-B14F-4D97-AF65-F5344CB8AC3E}">
        <p14:creationId xmlns:p14="http://schemas.microsoft.com/office/powerpoint/2010/main" val="1443504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par>
                          <p:cTn id="17" fill="hold">
                            <p:stCondLst>
                              <p:cond delay="650"/>
                            </p:stCondLst>
                            <p:childTnLst>
                              <p:par>
                                <p:cTn id="18" presetID="53" presetClass="entr" presetSubtype="528"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anim calcmode="lin" valueType="num">
                                      <p:cBhvr>
                                        <p:cTn id="30" dur="500" fill="hold"/>
                                        <p:tgtEl>
                                          <p:spTgt spid="34"/>
                                        </p:tgtEl>
                                        <p:attrNameLst>
                                          <p:attrName>ppt_x</p:attrName>
                                        </p:attrNameLst>
                                      </p:cBhvr>
                                      <p:tavLst>
                                        <p:tav tm="0">
                                          <p:val>
                                            <p:fltVal val="0.5"/>
                                          </p:val>
                                        </p:tav>
                                        <p:tav tm="100000">
                                          <p:val>
                                            <p:strVal val="#ppt_x"/>
                                          </p:val>
                                        </p:tav>
                                      </p:tavLst>
                                    </p:anim>
                                    <p:anim calcmode="lin" valueType="num">
                                      <p:cBhvr>
                                        <p:cTn id="31" dur="500" fill="hold"/>
                                        <p:tgtEl>
                                          <p:spTgt spid="34"/>
                                        </p:tgtEl>
                                        <p:attrNameLst>
                                          <p:attrName>ppt_y</p:attrName>
                                        </p:attrNameLst>
                                      </p:cBhvr>
                                      <p:tavLst>
                                        <p:tav tm="0">
                                          <p:val>
                                            <p:fltVal val="0.5"/>
                                          </p:val>
                                        </p:tav>
                                        <p:tav tm="100000">
                                          <p:val>
                                            <p:strVal val="#ppt_y"/>
                                          </p:val>
                                        </p:tav>
                                      </p:tavLst>
                                    </p:anim>
                                  </p:childTnLst>
                                </p:cTn>
                              </p:par>
                            </p:childTnLst>
                          </p:cTn>
                        </p:par>
                        <p:par>
                          <p:cTn id="32" fill="hold">
                            <p:stCondLst>
                              <p:cond delay="1150"/>
                            </p:stCondLst>
                            <p:childTnLst>
                              <p:par>
                                <p:cTn id="33" presetID="22" presetClass="entr" presetSubtype="1"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1650"/>
                            </p:stCondLst>
                            <p:childTnLst>
                              <p:par>
                                <p:cTn id="37" presetID="22" presetClass="entr" presetSubtype="1"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up)">
                                      <p:cBhvr>
                                        <p:cTn id="39" dur="500"/>
                                        <p:tgtEl>
                                          <p:spTgt spid="35"/>
                                        </p:tgtEl>
                                      </p:cBhvr>
                                    </p:animEffect>
                                  </p:childTnLst>
                                </p:cTn>
                              </p:par>
                            </p:childTnLst>
                          </p:cTn>
                        </p:par>
                        <p:par>
                          <p:cTn id="40" fill="hold">
                            <p:stCondLst>
                              <p:cond delay="21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1" grpId="0" animBg="1"/>
      <p:bldP spid="33" grpId="0" animBg="1"/>
      <p:bldP spid="34" grpId="0" animBg="1"/>
      <p:bldP spid="35" grpId="0"/>
      <p:bldP spid="14" grpId="0" bldLvl="0" animBg="1"/>
      <p:bldP spid="15" grpId="0"/>
    </p:bldLst>
  </p:timing>
</p:sld>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TotalTime>
  <Words>9015</Words>
  <Application>Microsoft Office PowerPoint</Application>
  <PresentationFormat>全屏显示(16:9)</PresentationFormat>
  <Paragraphs>706</Paragraphs>
  <Slides>89</Slides>
  <Notes>89</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89</vt:i4>
      </vt:variant>
    </vt:vector>
  </HeadingPairs>
  <TitlesOfParts>
    <vt:vector size="100" baseType="lpstr">
      <vt:lpstr>Lato Hairline</vt:lpstr>
      <vt:lpstr>Lato Light</vt:lpstr>
      <vt:lpstr>Roboto Light</vt:lpstr>
      <vt:lpstr>微软雅黑</vt:lpstr>
      <vt:lpstr>微软雅黑 Light</vt:lpstr>
      <vt:lpstr>Arial</vt:lpstr>
      <vt:lpstr>Calibri</vt:lpstr>
      <vt:lpstr>Calibri Light</vt:lpstr>
      <vt:lpstr>Impact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薛 向龙</cp:lastModifiedBy>
  <cp:revision>203</cp:revision>
  <dcterms:created xsi:type="dcterms:W3CDTF">2015-12-11T17:46:00Z</dcterms:created>
  <dcterms:modified xsi:type="dcterms:W3CDTF">2020-04-24T20:59:53Z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2052-11.1.0.8584</vt:lpwstr>
  </property>
</Properties>
</file>