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18"/>
  </p:handoutMasterIdLst>
  <p:sldIdLst>
    <p:sldId id="256" r:id="rId4"/>
    <p:sldId id="279" r:id="rId5"/>
    <p:sldId id="258" r:id="rId7"/>
    <p:sldId id="257" r:id="rId8"/>
    <p:sldId id="263" r:id="rId9"/>
    <p:sldId id="261" r:id="rId10"/>
    <p:sldId id="299" r:id="rId11"/>
    <p:sldId id="265" r:id="rId12"/>
    <p:sldId id="300" r:id="rId13"/>
    <p:sldId id="301" r:id="rId14"/>
    <p:sldId id="302" r:id="rId15"/>
    <p:sldId id="272" r:id="rId16"/>
    <p:sldId id="270" r:id="rId17"/>
  </p:sldIdLst>
  <p:sldSz cx="12192000" cy="6858000"/>
  <p:notesSz cx="7103745" cy="10234295"/>
  <p:embeddedFontLst>
    <p:embeddedFont>
      <p:font typeface="Calibri" panose="020F0502020204030204" charset="0"/>
      <p:regular r:id="rId22"/>
      <p:bold r:id="rId23"/>
      <p:italic r:id="rId24"/>
      <p:boldItalic r:id="rId25"/>
    </p:embeddedFont>
    <p:embeddedFont>
      <p:font typeface="Calibri Light" panose="020F0302020204030204" charset="0"/>
      <p:regular r:id="rId26"/>
      <p:italic r:id="rId27"/>
    </p:embeddedFont>
    <p:embeddedFont>
      <p:font typeface="等线 Light" panose="02010600030101010101" charset="-122"/>
      <p:regular r:id="rId28"/>
    </p:embeddedFont>
    <p:embeddedFont>
      <p:font typeface="等线" panose="02010600030101010101"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font" Target="fonts/font8.fntdata"/><Relationship Id="rId28" Type="http://schemas.openxmlformats.org/officeDocument/2006/relationships/font" Target="fonts/font7.fntdata"/><Relationship Id="rId27" Type="http://schemas.openxmlformats.org/officeDocument/2006/relationships/font" Target="fonts/font6.fntdata"/><Relationship Id="rId26" Type="http://schemas.openxmlformats.org/officeDocument/2006/relationships/font" Target="fonts/font5.fntdata"/><Relationship Id="rId25" Type="http://schemas.openxmlformats.org/officeDocument/2006/relationships/font" Target="fonts/font4.fntdata"/><Relationship Id="rId24" Type="http://schemas.openxmlformats.org/officeDocument/2006/relationships/font" Target="fonts/font3.fntdata"/><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3" Type="http://schemas.openxmlformats.org/officeDocument/2006/relationships/slideLayout" Target="../slideLayouts/slideLayout7.xml"/><Relationship Id="rId12" Type="http://schemas.openxmlformats.org/officeDocument/2006/relationships/image" Target="../media/image11.png"/><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slideLayout" Target="../slideLayouts/slideLayout7.xml"/><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563880" y="1466215"/>
            <a:ext cx="753491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精神科护理（第二版）</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2236470" y="4064635"/>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357187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二、创伤后应激障碍</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a:off x="5382723" y="118430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5382724" y="354525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6062668" y="389553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6587490" y="3866515"/>
            <a:ext cx="5451475" cy="534670"/>
          </a:xfrm>
          <a:prstGeom prst="rect">
            <a:avLst/>
          </a:prstGeom>
          <a:noFill/>
        </p:spPr>
        <p:txBody>
          <a:bodyPr wrap="square" rtlCol="0" anchor="ctr">
            <a:noAutofit/>
          </a:bodyPr>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（二）临床表现 </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1. 闯入性回忆2. 持续性回避3. 持续的警觉性增高</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5382724" y="501054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6062668" y="536082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6587490" y="5335270"/>
            <a:ext cx="5351780" cy="534670"/>
          </a:xfrm>
          <a:prstGeom prst="rect">
            <a:avLst/>
          </a:prstGeom>
          <a:noFill/>
        </p:spPr>
        <p:txBody>
          <a:bodyPr wrap="square" rtlCol="0" anchor="ctr">
            <a:noAutofit/>
          </a:bodyPr>
          <a:p>
            <a:pPr>
              <a:lnSpc>
                <a:spcPct val="120000"/>
              </a:lnSpc>
            </a:pPr>
            <a:r>
              <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rPr>
              <a:t>（三）治疗</a:t>
            </a:r>
            <a:endPar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rPr>
              <a:t>1. 心理治疗2. 药物治疗3. 心理治疗合并药物治疗</a:t>
            </a:r>
            <a:endPar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5382724" y="207997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6062668" y="243024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6587490" y="2080260"/>
            <a:ext cx="5451475" cy="1144270"/>
          </a:xfrm>
          <a:prstGeom prst="rect">
            <a:avLst/>
          </a:prstGeom>
          <a:noFill/>
        </p:spPr>
        <p:txBody>
          <a:bodyPr wrap="square" rtlCol="0" anchor="ctr">
            <a:noAutofit/>
          </a:bodyPr>
          <a:p>
            <a:pPr>
              <a:lnSpc>
                <a:spcPct val="120000"/>
              </a:lnSpc>
            </a:pPr>
            <a:r>
              <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rPr>
              <a:t>（一）概述</a:t>
            </a:r>
            <a:endPar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rPr>
              <a:t>创伤后应激障碍（posttraumatic stress disorder，PTSD）是由于受到异乎寻常的威胁性、灾难性心理创伤，导致延迟出现的长期持续性的精神障碍。</a:t>
            </a:r>
            <a:endPar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4" name="图片 3"/>
          <p:cNvPicPr>
            <a:picLocks noChangeAspect="1"/>
          </p:cNvPicPr>
          <p:nvPr/>
        </p:nvPicPr>
        <p:blipFill>
          <a:blip r:embed="rId12"/>
          <a:stretch>
            <a:fillRect/>
          </a:stretch>
        </p:blipFill>
        <p:spPr>
          <a:xfrm>
            <a:off x="440690" y="1936750"/>
            <a:ext cx="4762500" cy="3238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36042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三、适应障碍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624330"/>
            <a:ext cx="417703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适应障碍，是指在明显的生活改变或环境变化时产生的短期轻度的烦恼状态和情绪失调，常有一定程度的行为变化，但并不出现精神病性症状。</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356360"/>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（一）概述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27406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抑郁性适应障碍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焦虑性适应障碍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品行异常性适应障碍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（二）临床表现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该病以心理治疗为主，药物只用于情绪异常较为明显的患者。</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92735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221730" y="1932940"/>
            <a:ext cx="5279390" cy="3710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075305" y="588645"/>
            <a:ext cx="57086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四、应激相关障碍患者的护理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8783320" y="2218055"/>
            <a:ext cx="2560955"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急性意识障碍。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有自杀、自伤的危险。</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有暴力行为的危险。</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有受伤的危险。</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5. 有营养失调的危险。</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8639175" y="1911350"/>
            <a:ext cx="1778000"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（二）护理问题</a:t>
            </a:r>
            <a:endParaRPr sz="1600"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825230" y="4525645"/>
            <a:ext cx="3140075"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症状消失情况，患者的异常情绪、反应是否按预期目标得到改善，并能控制自己的情绪。</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一般情况改善，包括睡眠充足、营养状况良好、生活有规律。</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8825230" y="4218940"/>
            <a:ext cx="163385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（四）护理评价</a:t>
            </a:r>
            <a:endParaRPr sz="1600"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713865" y="4546600"/>
            <a:ext cx="1728470" cy="156845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脱离应激源</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安全护理</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生活护理</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心理护理</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5. 药物护理</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6. 健康教育</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359535" y="4239895"/>
            <a:ext cx="1988185"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（三）护理措施</a:t>
            </a:r>
            <a:endParaRPr sz="1600"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1213485" y="2395855"/>
            <a:ext cx="2730500"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躯体评估　</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心理评估</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社会功能</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家庭、环境评估</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5. 应激源和应激过程评估</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1358900" y="2058670"/>
            <a:ext cx="1905000" cy="337185"/>
          </a:xfrm>
          <a:prstGeom prst="rect">
            <a:avLst/>
          </a:prstGeom>
          <a:noFill/>
        </p:spPr>
        <p:txBody>
          <a:bodyPr wrap="square" rtlCol="0">
            <a:spAutoFit/>
          </a:bodyPr>
          <a:p>
            <a:pPr algn="ctr">
              <a:lnSpc>
                <a:spcPct val="100000"/>
              </a:lnSpc>
            </a:pPr>
            <a:r>
              <a:rPr sz="1600" b="1">
                <a:solidFill>
                  <a:srgbClr val="5A84AF"/>
                </a:solidFill>
                <a:latin typeface="宋体" panose="02010600030101010101" pitchFamily="2" charset="-122"/>
                <a:ea typeface="宋体" panose="02010600030101010101" pitchFamily="2" charset="-122"/>
                <a:sym typeface="+mn-ea"/>
              </a:rPr>
              <a:t>（一）护理评估</a:t>
            </a:r>
            <a:endParaRPr sz="1600" b="1">
              <a:solidFill>
                <a:srgbClr val="5A84AF"/>
              </a:solidFill>
              <a:latin typeface="宋体" panose="02010600030101010101" pitchFamily="2" charset="-122"/>
              <a:ea typeface="宋体" panose="02010600030101010101" pitchFamily="2" charset="-122"/>
              <a:sym typeface="+mn-ea"/>
            </a:endParaRPr>
          </a:p>
        </p:txBody>
      </p:sp>
      <p:pic>
        <p:nvPicPr>
          <p:cNvPr id="13" name="图片 12"/>
          <p:cNvPicPr>
            <a:picLocks noChangeAspect="1"/>
          </p:cNvPicPr>
          <p:nvPr/>
        </p:nvPicPr>
        <p:blipFill>
          <a:blip r:embed="rId2"/>
          <a:stretch>
            <a:fillRect/>
          </a:stretch>
        </p:blipFill>
        <p:spPr>
          <a:xfrm>
            <a:off x="3876675" y="1809750"/>
            <a:ext cx="4762500" cy="4305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281940" y="612140"/>
            <a:ext cx="10014585" cy="3745865"/>
          </a:xfrm>
          <a:prstGeom prst="rect">
            <a:avLst/>
          </a:prstGeom>
          <a:noFill/>
        </p:spPr>
        <p:txBody>
          <a:bodyPr wrap="square">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单元十二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心理因素相关生理障碍与应激相关障碍患者的护理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5385435" y="1205865"/>
            <a:ext cx="4645660" cy="138366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心理因素相关生理障碍患者的护理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5385435" y="3629025"/>
            <a:ext cx="594423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应激相关障碍患者的护理</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889490" y="2128520"/>
            <a:ext cx="2705100" cy="2705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639310" cy="1568450"/>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心理因素相关生理障碍患者的护理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一、进食障碍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神经性厌食</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神经性贪食</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神经性呕吐</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（一）临床特征</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心理治疗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药物治疗</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（二）治疗原则</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护理问题</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护理措施</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92735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（三）进食障碍患者的护理</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325745" y="1777365"/>
            <a:ext cx="5023485" cy="4099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二、睡眠障碍</a:t>
            </a:r>
            <a:endParaRPr lang="zh-CN" altLang="en-US" sz="2800" b="1">
              <a:solidFill>
                <a:srgbClr val="5A84AF"/>
              </a:solidFill>
              <a:latin typeface="宋体" panose="02010600030101010101" pitchFamily="2" charset="-122"/>
              <a:ea typeface="宋体" panose="02010600030101010101" pitchFamily="2" charset="-122"/>
            </a:endParaRPr>
          </a:p>
        </p:txBody>
      </p:sp>
      <p:cxnSp>
        <p:nvCxnSpPr>
          <p:cNvPr id="3" name="直接连接符 2"/>
          <p:cNvCxnSpPr/>
          <p:nvPr>
            <p:custDataLst>
              <p:tags r:id="rId2"/>
            </p:custDataLst>
          </p:nvPr>
        </p:nvCxnSpPr>
        <p:spPr>
          <a:xfrm>
            <a:off x="5382723" y="1184307"/>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5382724" y="354525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37" name="任意多边形 36"/>
          <p:cNvSpPr/>
          <p:nvPr>
            <p:custDataLst>
              <p:tags r:id="rId4"/>
            </p:custDataLst>
          </p:nvPr>
        </p:nvSpPr>
        <p:spPr>
          <a:xfrm>
            <a:off x="6062668" y="389553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5" name="文本框 74"/>
          <p:cNvSpPr txBox="1"/>
          <p:nvPr>
            <p:custDataLst>
              <p:tags r:id="rId5"/>
            </p:custDataLst>
          </p:nvPr>
        </p:nvSpPr>
        <p:spPr>
          <a:xfrm>
            <a:off x="6587490" y="3866515"/>
            <a:ext cx="5451475" cy="534670"/>
          </a:xfrm>
          <a:prstGeom prst="rect">
            <a:avLst/>
          </a:prstGeom>
          <a:noFill/>
        </p:spPr>
        <p:txBody>
          <a:bodyPr wrap="square" rtlCol="0" anchor="ctr">
            <a:noAutofit/>
          </a:bodyPr>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（二）治疗原则</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rPr>
              <a:t>1. 失眠症2. 嗜睡症3. 睡眠—觉醒节律障碍4. 睡行症</a:t>
            </a:r>
            <a:endParaRPr lang="zh-CN" altLang="en-US" sz="1600" spc="150" dirty="0">
              <a:solidFill>
                <a:srgbClr val="3498DB"/>
              </a:solidFill>
              <a:latin typeface="Arial" panose="020B0604020202020204" pitchFamily="34" charset="0"/>
              <a:ea typeface="宋体" panose="02010600030101010101" pitchFamily="2" charset="-122"/>
              <a:sym typeface="Arial" panose="020B0604020202020204" pitchFamily="34" charset="0"/>
            </a:endParaRPr>
          </a:p>
        </p:txBody>
      </p:sp>
      <p:sp>
        <p:nvSpPr>
          <p:cNvPr id="63" name="任意多边形 62"/>
          <p:cNvSpPr/>
          <p:nvPr>
            <p:custDataLst>
              <p:tags r:id="rId6"/>
            </p:custDataLst>
          </p:nvPr>
        </p:nvSpPr>
        <p:spPr>
          <a:xfrm>
            <a:off x="5382724" y="501054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64" name="任意多边形 63"/>
          <p:cNvSpPr/>
          <p:nvPr>
            <p:custDataLst>
              <p:tags r:id="rId7"/>
            </p:custDataLst>
          </p:nvPr>
        </p:nvSpPr>
        <p:spPr>
          <a:xfrm>
            <a:off x="6062668" y="536082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76" name="文本框 75"/>
          <p:cNvSpPr txBox="1"/>
          <p:nvPr>
            <p:custDataLst>
              <p:tags r:id="rId8"/>
            </p:custDataLst>
          </p:nvPr>
        </p:nvSpPr>
        <p:spPr>
          <a:xfrm>
            <a:off x="6587490" y="5335270"/>
            <a:ext cx="4999990" cy="534670"/>
          </a:xfrm>
          <a:prstGeom prst="rect">
            <a:avLst/>
          </a:prstGeom>
          <a:noFill/>
        </p:spPr>
        <p:txBody>
          <a:bodyPr wrap="square" rtlCol="0" anchor="ctr">
            <a:noAutofit/>
          </a:bodyPr>
          <a:p>
            <a:pPr>
              <a:lnSpc>
                <a:spcPct val="120000"/>
              </a:lnSpc>
            </a:pPr>
            <a:r>
              <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rPr>
              <a:t>（三）睡眠障碍患者的护理</a:t>
            </a:r>
            <a:endPar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rPr>
              <a:t>1. 护理问题2. 护理措施</a:t>
            </a:r>
            <a:endParaRPr lang="zh-CN" altLang="en-US" sz="1600" spc="150" dirty="0">
              <a:solidFill>
                <a:srgbClr val="1AA3AA"/>
              </a:solidFill>
              <a:latin typeface="Arial" panose="020B0604020202020204" pitchFamily="34" charset="0"/>
              <a:ea typeface="宋体" panose="02010600030101010101" pitchFamily="2" charset="-122"/>
              <a:sym typeface="Arial" panose="020B0604020202020204" pitchFamily="34" charset="0"/>
            </a:endParaRPr>
          </a:p>
        </p:txBody>
      </p:sp>
      <p:sp>
        <p:nvSpPr>
          <p:cNvPr id="22" name="任意多边形 21"/>
          <p:cNvSpPr/>
          <p:nvPr>
            <p:custDataLst>
              <p:tags r:id="rId9"/>
            </p:custDataLst>
          </p:nvPr>
        </p:nvSpPr>
        <p:spPr>
          <a:xfrm>
            <a:off x="5382724" y="207997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宋体" panose="02010600030101010101" pitchFamily="2" charset="-122"/>
              <a:sym typeface="Arial" panose="020B0604020202020204" pitchFamily="34" charset="0"/>
            </a:endParaRPr>
          </a:p>
        </p:txBody>
      </p:sp>
      <p:sp>
        <p:nvSpPr>
          <p:cNvPr id="23" name="任意多边形 22"/>
          <p:cNvSpPr/>
          <p:nvPr>
            <p:custDataLst>
              <p:tags r:id="rId10"/>
            </p:custDataLst>
          </p:nvPr>
        </p:nvSpPr>
        <p:spPr>
          <a:xfrm>
            <a:off x="6062668" y="243024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宋体" panose="02010600030101010101" pitchFamily="2" charset="-122"/>
              <a:sym typeface="Arial" panose="020B0604020202020204" pitchFamily="34" charset="0"/>
            </a:endParaRPr>
          </a:p>
        </p:txBody>
      </p:sp>
      <p:sp>
        <p:nvSpPr>
          <p:cNvPr id="24" name="文本框 23"/>
          <p:cNvSpPr txBox="1"/>
          <p:nvPr>
            <p:custDataLst>
              <p:tags r:id="rId11"/>
            </p:custDataLst>
          </p:nvPr>
        </p:nvSpPr>
        <p:spPr>
          <a:xfrm>
            <a:off x="6587490" y="2400935"/>
            <a:ext cx="5451475" cy="534670"/>
          </a:xfrm>
          <a:prstGeom prst="rect">
            <a:avLst/>
          </a:prstGeom>
          <a:noFill/>
        </p:spPr>
        <p:txBody>
          <a:bodyPr wrap="square" rtlCol="0" anchor="ctr">
            <a:noAutofit/>
          </a:bodyPr>
          <a:p>
            <a:pPr>
              <a:lnSpc>
                <a:spcPct val="120000"/>
              </a:lnSpc>
            </a:pPr>
            <a:r>
              <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rPr>
              <a:t>（一）临床特征</a:t>
            </a:r>
            <a:endPar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endParaRPr>
          </a:p>
          <a:p>
            <a:pPr>
              <a:lnSpc>
                <a:spcPct val="120000"/>
              </a:lnSpc>
            </a:pPr>
            <a:r>
              <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rPr>
              <a:t>1. 失眠症2. 嗜睡症3. 睡眠—觉醒节律障碍4. 睡行症</a:t>
            </a:r>
            <a:endParaRPr lang="zh-CN" altLang="en-US" sz="1600" spc="150">
              <a:solidFill>
                <a:srgbClr val="1F74AD"/>
              </a:solidFill>
              <a:latin typeface="Arial" panose="020B0604020202020204" pitchFamily="34" charset="0"/>
              <a:ea typeface="宋体" panose="02010600030101010101" pitchFamily="2" charset="-122"/>
              <a:sym typeface="Arial" panose="020B0604020202020204" pitchFamily="34" charset="0"/>
            </a:endParaRPr>
          </a:p>
        </p:txBody>
      </p:sp>
      <p:pic>
        <p:nvPicPr>
          <p:cNvPr id="7" name="图片 6"/>
          <p:cNvPicPr>
            <a:picLocks noChangeAspect="1"/>
          </p:cNvPicPr>
          <p:nvPr/>
        </p:nvPicPr>
        <p:blipFill>
          <a:blip r:embed="rId12"/>
          <a:stretch>
            <a:fillRect/>
          </a:stretch>
        </p:blipFill>
        <p:spPr>
          <a:xfrm>
            <a:off x="480060" y="1760220"/>
            <a:ext cx="4558030" cy="34632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三、性功能障碍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28866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性欲减退</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阳痿     3. 早泄</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4. 性交疼痛　</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（一）临床特征</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59791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心理治疗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药物治疗</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3. 其他治疗</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1. 护理问题</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2. 护理措施</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92735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（三）性功能障碍患者的护理</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5535930" y="1580515"/>
            <a:ext cx="5018405" cy="4427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65455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应激相关障碍患者的护理</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36042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一、急性应激障碍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901190"/>
            <a:ext cx="359854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急性应激障碍，是指以急剧、严重的精神打击作为直接原因，患者在受刺激后立即（1 小时之内）发病。</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693545"/>
            <a:ext cx="184594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（一）概述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327406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患者在受到急剧、严重的精神打击后数分钟（一般不超过 1 小时）即出现症状。</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（二）临床表现</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46920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4899660"/>
            <a:ext cx="359791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治疗干预的基本原则是及时、就近、简洁、紧扣重点。</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4692015"/>
            <a:ext cx="292735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（三）治疗</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115050" y="2030730"/>
            <a:ext cx="4700270" cy="3416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1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1117</Words>
  <Application>WPS 演示</Application>
  <PresentationFormat>宽屏</PresentationFormat>
  <Paragraphs>181</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13</vt:i4>
      </vt:variant>
    </vt:vector>
  </HeadingPairs>
  <TitlesOfParts>
    <vt:vector size="26"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是的</cp:lastModifiedBy>
  <cp:revision>9</cp:revision>
  <dcterms:created xsi:type="dcterms:W3CDTF">2019-11-11T13:37:00Z</dcterms:created>
  <dcterms:modified xsi:type="dcterms:W3CDTF">2021-05-11T07:33:04Z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