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7"/>
  </p:handoutMasterIdLst>
  <p:sldIdLst>
    <p:sldId id="256" r:id="rId4"/>
    <p:sldId id="279" r:id="rId5"/>
    <p:sldId id="258" r:id="rId7"/>
    <p:sldId id="257" r:id="rId8"/>
    <p:sldId id="261" r:id="rId9"/>
    <p:sldId id="299" r:id="rId10"/>
    <p:sldId id="300" r:id="rId11"/>
    <p:sldId id="301" r:id="rId12"/>
    <p:sldId id="265" r:id="rId13"/>
    <p:sldId id="302" r:id="rId14"/>
    <p:sldId id="303" r:id="rId15"/>
    <p:sldId id="270" r:id="rId16"/>
  </p:sldIdLst>
  <p:sldSz cx="12192000" cy="6858000"/>
  <p:notesSz cx="7103745" cy="10234295"/>
  <p:embeddedFontLst>
    <p:embeddedFont>
      <p:font typeface="Calibri" panose="020F0502020204030204" charset="0"/>
      <p:regular r:id="rId21"/>
      <p:bold r:id="rId22"/>
      <p:italic r:id="rId23"/>
      <p:boldItalic r:id="rId24"/>
    </p:embeddedFont>
    <p:embeddedFont>
      <p:font typeface="Calibri Light" panose="020F0302020204030204" charset="0"/>
      <p:regular r:id="rId25"/>
      <p:italic r:id="rId26"/>
    </p:embeddedFont>
    <p:embeddedFont>
      <p:font typeface="等线 Light" panose="02010600030101010101" charset="-122"/>
      <p:regular r:id="rId27"/>
    </p:embeddedFont>
    <p:embeddedFont>
      <p:font typeface="等线" panose="02010600030101010101" charset="-122"/>
      <p:regular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font" Target="fonts/font8.fntdata"/><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0" Type="http://schemas.openxmlformats.org/officeDocument/2006/relationships/slideLayout" Target="../slideLayouts/slideLayout7.xml"/><Relationship Id="rId2" Type="http://schemas.openxmlformats.org/officeDocument/2006/relationships/tags" Target="../tags/tag80.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8" Type="http://schemas.openxmlformats.org/officeDocument/2006/relationships/slideLayout" Target="../slideLayouts/slideLayout7.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8" Type="http://schemas.openxmlformats.org/officeDocument/2006/relationships/slideLayout" Target="../slideLayouts/slideLayout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2" Type="http://schemas.openxmlformats.org/officeDocument/2006/relationships/slideLayout" Target="../slideLayouts/slideLayout7.xml"/><Relationship Id="rId31" Type="http://schemas.openxmlformats.org/officeDocument/2006/relationships/tags" Target="../tags/tag56.xml"/><Relationship Id="rId30" Type="http://schemas.openxmlformats.org/officeDocument/2006/relationships/tags" Target="../tags/tag55.xml"/><Relationship Id="rId3" Type="http://schemas.openxmlformats.org/officeDocument/2006/relationships/tags" Target="../tags/tag28.xml"/><Relationship Id="rId29" Type="http://schemas.openxmlformats.org/officeDocument/2006/relationships/tags" Target="../tags/tag54.xml"/><Relationship Id="rId28" Type="http://schemas.openxmlformats.org/officeDocument/2006/relationships/tags" Target="../tags/tag53.xml"/><Relationship Id="rId27" Type="http://schemas.openxmlformats.org/officeDocument/2006/relationships/tags" Target="../tags/tag52.xml"/><Relationship Id="rId26" Type="http://schemas.openxmlformats.org/officeDocument/2006/relationships/tags" Target="../tags/tag51.xml"/><Relationship Id="rId25" Type="http://schemas.openxmlformats.org/officeDocument/2006/relationships/tags" Target="../tags/tag50.xml"/><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5" Type="http://schemas.openxmlformats.org/officeDocument/2006/relationships/slideLayout" Target="../slideLayouts/slideLayout7.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547110" y="306070"/>
            <a:ext cx="5096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一、潜在护理问题</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8" name="组合 7"/>
          <p:cNvGrpSpPr/>
          <p:nvPr>
            <p:custDataLst>
              <p:tags r:id="rId2"/>
            </p:custDataLst>
          </p:nvPr>
        </p:nvGrpSpPr>
        <p:grpSpPr>
          <a:xfrm>
            <a:off x="876301" y="1975374"/>
            <a:ext cx="4086382" cy="1962912"/>
            <a:chOff x="254138" y="1749867"/>
            <a:chExt cx="5263253" cy="2528226"/>
          </a:xfrm>
        </p:grpSpPr>
        <p:sp>
          <p:nvSpPr>
            <p:cNvPr id="4" name="任意多边形 3"/>
            <p:cNvSpPr/>
            <p:nvPr>
              <p:custDataLst>
                <p:tags r:id="rId3"/>
              </p:custDataLst>
            </p:nvPr>
          </p:nvSpPr>
          <p:spPr>
            <a:xfrm rot="18900000">
              <a:off x="254138"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（1）急性意识障碍。</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5" name="任意多边形 4"/>
            <p:cNvSpPr/>
            <p:nvPr>
              <p:custDataLst>
                <p:tags r:id="rId4"/>
              </p:custDataLst>
            </p:nvPr>
          </p:nvSpPr>
          <p:spPr>
            <a:xfrm>
              <a:off x="4514616"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A</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6" name="组合 25"/>
          <p:cNvGrpSpPr/>
          <p:nvPr>
            <p:custDataLst>
              <p:tags r:id="rId5"/>
            </p:custDataLst>
          </p:nvPr>
        </p:nvGrpSpPr>
        <p:grpSpPr>
          <a:xfrm>
            <a:off x="2019270" y="1975374"/>
            <a:ext cx="4235450" cy="2015490"/>
            <a:chOff x="1360348" y="1749867"/>
            <a:chExt cx="5455252" cy="2595946"/>
          </a:xfrm>
        </p:grpSpPr>
        <p:sp>
          <p:nvSpPr>
            <p:cNvPr id="10" name="任意多边形 9"/>
            <p:cNvSpPr/>
            <p:nvPr>
              <p:custDataLst>
                <p:tags r:id="rId6"/>
              </p:custDataLst>
            </p:nvPr>
          </p:nvSpPr>
          <p:spPr>
            <a:xfrm rot="18900000">
              <a:off x="1360348" y="3600726"/>
              <a:ext cx="5455252" cy="74508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lnSpcReduction="20000"/>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（2）营养失调（低于机体需要量）。</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6" name="任意多边形 5"/>
            <p:cNvSpPr/>
            <p:nvPr>
              <p:custDataLst>
                <p:tags r:id="rId7"/>
              </p:custDataLst>
            </p:nvPr>
          </p:nvSpPr>
          <p:spPr>
            <a:xfrm>
              <a:off x="5785220"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B</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7" name="组合 26"/>
          <p:cNvGrpSpPr/>
          <p:nvPr>
            <p:custDataLst>
              <p:tags r:id="rId8"/>
            </p:custDataLst>
          </p:nvPr>
        </p:nvGrpSpPr>
        <p:grpSpPr>
          <a:xfrm>
            <a:off x="3417509" y="1975374"/>
            <a:ext cx="4086382" cy="1962912"/>
            <a:chOff x="2795346" y="1749867"/>
            <a:chExt cx="5263253" cy="2528226"/>
          </a:xfrm>
        </p:grpSpPr>
        <p:sp>
          <p:nvSpPr>
            <p:cNvPr id="9" name="任意多边形 8"/>
            <p:cNvSpPr/>
            <p:nvPr>
              <p:custDataLst>
                <p:tags r:id="rId9"/>
              </p:custDataLst>
            </p:nvPr>
          </p:nvSpPr>
          <p:spPr>
            <a:xfrm rot="18900000">
              <a:off x="2795346"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（3）认知改变。</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9" name="任意多边形 18"/>
            <p:cNvSpPr/>
            <p:nvPr>
              <p:custDataLst>
                <p:tags r:id="rId10"/>
              </p:custDataLst>
            </p:nvPr>
          </p:nvSpPr>
          <p:spPr>
            <a:xfrm>
              <a:off x="7055824"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C</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8" name="组合 27"/>
          <p:cNvGrpSpPr/>
          <p:nvPr>
            <p:custDataLst>
              <p:tags r:id="rId11"/>
            </p:custDataLst>
          </p:nvPr>
        </p:nvGrpSpPr>
        <p:grpSpPr>
          <a:xfrm>
            <a:off x="4688113" y="1975374"/>
            <a:ext cx="4086382" cy="1962912"/>
            <a:chOff x="4065950" y="1749867"/>
            <a:chExt cx="5263253" cy="2528226"/>
          </a:xfrm>
        </p:grpSpPr>
        <p:sp>
          <p:nvSpPr>
            <p:cNvPr id="20" name="任意多边形 19"/>
            <p:cNvSpPr/>
            <p:nvPr>
              <p:custDataLst>
                <p:tags r:id="rId12"/>
              </p:custDataLst>
            </p:nvPr>
          </p:nvSpPr>
          <p:spPr>
            <a:xfrm rot="18900000">
              <a:off x="4065950"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（4）有暴力行为的危险。</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21" name="任意多边形 20"/>
            <p:cNvSpPr/>
            <p:nvPr>
              <p:custDataLst>
                <p:tags r:id="rId13"/>
              </p:custDataLst>
            </p:nvPr>
          </p:nvSpPr>
          <p:spPr>
            <a:xfrm>
              <a:off x="8326428"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D</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9" name="组合 28"/>
          <p:cNvGrpSpPr/>
          <p:nvPr>
            <p:custDataLst>
              <p:tags r:id="rId14"/>
            </p:custDataLst>
          </p:nvPr>
        </p:nvGrpSpPr>
        <p:grpSpPr>
          <a:xfrm>
            <a:off x="5958717" y="1975374"/>
            <a:ext cx="4086382" cy="1962912"/>
            <a:chOff x="5336554" y="1749867"/>
            <a:chExt cx="5263253" cy="2528226"/>
          </a:xfrm>
        </p:grpSpPr>
        <p:sp>
          <p:nvSpPr>
            <p:cNvPr id="22" name="任意多边形 21"/>
            <p:cNvSpPr/>
            <p:nvPr>
              <p:custDataLst>
                <p:tags r:id="rId15"/>
              </p:custDataLst>
            </p:nvPr>
          </p:nvSpPr>
          <p:spPr>
            <a:xfrm rot="18900000">
              <a:off x="5336554"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（5）焦虑。</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6"/>
              </p:custDataLst>
            </p:nvPr>
          </p:nvSpPr>
          <p:spPr>
            <a:xfrm>
              <a:off x="9597032"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E</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5" name="组合 24"/>
          <p:cNvGrpSpPr/>
          <p:nvPr>
            <p:custDataLst>
              <p:tags r:id="rId17"/>
            </p:custDataLst>
          </p:nvPr>
        </p:nvGrpSpPr>
        <p:grpSpPr>
          <a:xfrm>
            <a:off x="7229319" y="1975374"/>
            <a:ext cx="4086382" cy="1962912"/>
            <a:chOff x="6640883" y="1749867"/>
            <a:chExt cx="5263253" cy="2528226"/>
          </a:xfrm>
        </p:grpSpPr>
        <p:sp>
          <p:nvSpPr>
            <p:cNvPr id="30" name="任意多边形 29"/>
            <p:cNvSpPr/>
            <p:nvPr>
              <p:custDataLst>
                <p:tags r:id="rId18"/>
              </p:custDataLst>
            </p:nvPr>
          </p:nvSpPr>
          <p:spPr>
            <a:xfrm rot="18900000">
              <a:off x="6640883"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（6）社交障碍。</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31" name="任意多边形 30"/>
            <p:cNvSpPr/>
            <p:nvPr>
              <p:custDataLst>
                <p:tags r:id="rId19"/>
              </p:custDataLst>
            </p:nvPr>
          </p:nvSpPr>
          <p:spPr>
            <a:xfrm>
              <a:off x="10901361"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F</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547110" y="306070"/>
            <a:ext cx="5096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二、护理措施</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3" name="直接连接符 2"/>
          <p:cNvCxnSpPr/>
          <p:nvPr>
            <p:custDataLst>
              <p:tags r:id="rId2"/>
            </p:custDataLst>
          </p:nvPr>
        </p:nvCxnSpPr>
        <p:spPr>
          <a:xfrm flipH="1">
            <a:off x="0" y="4483099"/>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7" name="圆角矩形 6"/>
          <p:cNvSpPr/>
          <p:nvPr>
            <p:custDataLst>
              <p:tags r:id="rId3"/>
            </p:custDataLst>
          </p:nvPr>
        </p:nvSpPr>
        <p:spPr>
          <a:xfrm>
            <a:off x="487064" y="1117312"/>
            <a:ext cx="1944451" cy="2746634"/>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1. 饮食护理</a:t>
            </a: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a:p>
            <a:pPr algn="ctr">
              <a:lnSpc>
                <a:spcPct val="120000"/>
              </a:lnSpc>
            </a:pPr>
            <a:r>
              <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2. 睡眠护理</a:t>
            </a: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a:p>
            <a:pPr algn="ctr">
              <a:lnSpc>
                <a:spcPct val="120000"/>
              </a:lnSpc>
            </a:pPr>
            <a:r>
              <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3. 生活护理</a:t>
            </a: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a:p>
            <a:pPr algn="ctr">
              <a:lnSpc>
                <a:spcPct val="120000"/>
              </a:lnSpc>
            </a:pP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11" name="泪滴形 10"/>
          <p:cNvSpPr/>
          <p:nvPr>
            <p:custDataLst>
              <p:tags r:id="rId4"/>
            </p:custDataLst>
          </p:nvPr>
        </p:nvSpPr>
        <p:spPr>
          <a:xfrm rot="8100000">
            <a:off x="1179445" y="3580630"/>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宋体" panose="02010600030101010101" pitchFamily="2" charset="-122"/>
              <a:sym typeface="Arial" panose="020B0604020202020204" pitchFamily="34" charset="0"/>
            </a:endParaRPr>
          </a:p>
        </p:txBody>
      </p:sp>
      <p:sp>
        <p:nvSpPr>
          <p:cNvPr id="12" name="椭圆 11"/>
          <p:cNvSpPr/>
          <p:nvPr>
            <p:custDataLst>
              <p:tags r:id="rId5"/>
            </p:custDataLst>
          </p:nvPr>
        </p:nvSpPr>
        <p:spPr>
          <a:xfrm rot="8100000">
            <a:off x="1311513"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endParaRPr lang="zh-CN" altLang="en-US">
              <a:latin typeface="Arial" panose="020B0604020202020204" pitchFamily="34" charset="0"/>
              <a:ea typeface="宋体" panose="02010600030101010101" pitchFamily="2" charset="-122"/>
              <a:sym typeface="Arial" panose="020B0604020202020204" pitchFamily="34" charset="0"/>
            </a:endParaRPr>
          </a:p>
        </p:txBody>
      </p:sp>
      <p:sp>
        <p:nvSpPr>
          <p:cNvPr id="13" name="椭圆 12"/>
          <p:cNvSpPr/>
          <p:nvPr>
            <p:custDataLst>
              <p:tags r:id="rId6"/>
            </p:custDataLst>
          </p:nvPr>
        </p:nvSpPr>
        <p:spPr>
          <a:xfrm>
            <a:off x="1406049"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宋体" panose="02010600030101010101" pitchFamily="2" charset="-122"/>
              <a:sym typeface="Arial" panose="020B0604020202020204" pitchFamily="34" charset="0"/>
            </a:endParaRPr>
          </a:p>
        </p:txBody>
      </p:sp>
      <p:sp>
        <p:nvSpPr>
          <p:cNvPr id="14" name="文本框 13"/>
          <p:cNvSpPr txBox="1"/>
          <p:nvPr>
            <p:custDataLst>
              <p:tags r:id="rId7"/>
            </p:custDataLst>
          </p:nvPr>
        </p:nvSpPr>
        <p:spPr>
          <a:xfrm>
            <a:off x="193675" y="4878705"/>
            <a:ext cx="2298065" cy="55181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（一）基础护理</a:t>
            </a:r>
            <a:endPar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18" name="圆角矩形 17"/>
          <p:cNvSpPr/>
          <p:nvPr>
            <p:custDataLst>
              <p:tags r:id="rId8"/>
            </p:custDataLst>
          </p:nvPr>
        </p:nvSpPr>
        <p:spPr>
          <a:xfrm>
            <a:off x="2810369" y="1117312"/>
            <a:ext cx="1944451" cy="2746634"/>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l">
              <a:lnSpc>
                <a:spcPct val="120000"/>
              </a:lnSpc>
            </a:pPr>
            <a:r>
              <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护理人员要坚守岗位，加强巡视，对有明显觅酒或觅药行为者应严加防范，同时做好交接班工作。</a:t>
            </a: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15" name="泪滴形 14"/>
          <p:cNvSpPr/>
          <p:nvPr>
            <p:custDataLst>
              <p:tags r:id="rId9"/>
            </p:custDataLst>
          </p:nvPr>
        </p:nvSpPr>
        <p:spPr>
          <a:xfrm rot="8100000">
            <a:off x="3502750" y="3580630"/>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16" name="椭圆 15"/>
          <p:cNvSpPr/>
          <p:nvPr>
            <p:custDataLst>
              <p:tags r:id="rId10"/>
            </p:custDataLst>
          </p:nvPr>
        </p:nvSpPr>
        <p:spPr>
          <a:xfrm rot="8100000">
            <a:off x="3634818"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17" name="椭圆 16"/>
          <p:cNvSpPr/>
          <p:nvPr>
            <p:custDataLst>
              <p:tags r:id="rId11"/>
            </p:custDataLst>
          </p:nvPr>
        </p:nvSpPr>
        <p:spPr>
          <a:xfrm>
            <a:off x="3729354"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24" name="圆角矩形 23"/>
          <p:cNvSpPr/>
          <p:nvPr>
            <p:custDataLst>
              <p:tags r:id="rId12"/>
            </p:custDataLst>
          </p:nvPr>
        </p:nvSpPr>
        <p:spPr>
          <a:xfrm>
            <a:off x="5133675" y="1117312"/>
            <a:ext cx="1944451" cy="2746634"/>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l">
              <a:lnSpc>
                <a:spcPct val="120000"/>
              </a:lnSpc>
            </a:pPr>
            <a:r>
              <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严格按照剧毒、麻醉药品管理条例中的规定实施，除定期检查外并有专人管理、专册登记。</a:t>
            </a: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32" name="泪滴形 31"/>
          <p:cNvSpPr/>
          <p:nvPr>
            <p:custDataLst>
              <p:tags r:id="rId13"/>
            </p:custDataLst>
          </p:nvPr>
        </p:nvSpPr>
        <p:spPr>
          <a:xfrm rot="8100000">
            <a:off x="5826056" y="3580630"/>
            <a:ext cx="569048" cy="569048"/>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33" name="椭圆 32"/>
          <p:cNvSpPr/>
          <p:nvPr>
            <p:custDataLst>
              <p:tags r:id="rId14"/>
            </p:custDataLst>
          </p:nvPr>
        </p:nvSpPr>
        <p:spPr>
          <a:xfrm rot="8100000">
            <a:off x="5958124"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34" name="椭圆 33"/>
          <p:cNvSpPr/>
          <p:nvPr>
            <p:custDataLst>
              <p:tags r:id="rId15"/>
            </p:custDataLst>
          </p:nvPr>
        </p:nvSpPr>
        <p:spPr>
          <a:xfrm>
            <a:off x="6052660"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38" name="圆角矩形 37"/>
          <p:cNvSpPr/>
          <p:nvPr>
            <p:custDataLst>
              <p:tags r:id="rId16"/>
            </p:custDataLst>
          </p:nvPr>
        </p:nvSpPr>
        <p:spPr>
          <a:xfrm>
            <a:off x="7456980" y="1117312"/>
            <a:ext cx="1944451" cy="2746634"/>
          </a:xfrm>
          <a:prstGeom prst="roundRect">
            <a:avLst/>
          </a:prstGeom>
          <a:solidFill>
            <a:srgbClr val="69A35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l">
              <a:lnSpc>
                <a:spcPct val="120000"/>
              </a:lnSpc>
            </a:pPr>
            <a:r>
              <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尊重患者的人格，主动与其交朋友，最大限度地调动其社会支持系统，以增强其戒除药物或酒精的信心。</a:t>
            </a: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39" name="泪滴形 38"/>
          <p:cNvSpPr/>
          <p:nvPr>
            <p:custDataLst>
              <p:tags r:id="rId17"/>
            </p:custDataLst>
          </p:nvPr>
        </p:nvSpPr>
        <p:spPr>
          <a:xfrm rot="8100000">
            <a:off x="8149361" y="3580630"/>
            <a:ext cx="569048" cy="569048"/>
          </a:xfrm>
          <a:prstGeom prst="teardrop">
            <a:avLst>
              <a:gd name="adj" fmla="val 125412"/>
            </a:avLst>
          </a:prstGeom>
          <a:solidFill>
            <a:srgbClr val="69A35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40" name="椭圆 39"/>
          <p:cNvSpPr/>
          <p:nvPr>
            <p:custDataLst>
              <p:tags r:id="rId18"/>
            </p:custDataLst>
          </p:nvPr>
        </p:nvSpPr>
        <p:spPr>
          <a:xfrm rot="8100000">
            <a:off x="8281429"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41" name="椭圆 40"/>
          <p:cNvSpPr/>
          <p:nvPr>
            <p:custDataLst>
              <p:tags r:id="rId19"/>
            </p:custDataLst>
          </p:nvPr>
        </p:nvSpPr>
        <p:spPr>
          <a:xfrm>
            <a:off x="8375965"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45" name="圆角矩形 44"/>
          <p:cNvSpPr/>
          <p:nvPr>
            <p:custDataLst>
              <p:tags r:id="rId20"/>
            </p:custDataLst>
          </p:nvPr>
        </p:nvSpPr>
        <p:spPr>
          <a:xfrm>
            <a:off x="9401810" y="1117600"/>
            <a:ext cx="2505710" cy="2746375"/>
          </a:xfrm>
          <a:prstGeom prst="roundRect">
            <a:avLst/>
          </a:prstGeom>
          <a:solidFill>
            <a:srgbClr val="9BBB59">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l">
              <a:lnSpc>
                <a:spcPct val="120000"/>
              </a:lnSpc>
            </a:pPr>
            <a:r>
              <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加强精神活性物质如烟酒、阿片类的精神卫生宣传工作，要宣传远离毒品、文明饮酒、不酗酒、不空腹喝酒，避免以酒代药导致酒瘾。</a:t>
            </a:r>
            <a:endParaRPr lang="zh-CN" altLang="en-US" spc="15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46" name="泪滴形 45"/>
          <p:cNvSpPr/>
          <p:nvPr>
            <p:custDataLst>
              <p:tags r:id="rId21"/>
            </p:custDataLst>
          </p:nvPr>
        </p:nvSpPr>
        <p:spPr>
          <a:xfrm rot="8100000">
            <a:off x="10472666" y="3580630"/>
            <a:ext cx="569048" cy="569048"/>
          </a:xfrm>
          <a:prstGeom prst="teardrop">
            <a:avLst>
              <a:gd name="adj" fmla="val 125412"/>
            </a:avLst>
          </a:prstGeom>
          <a:solidFill>
            <a:srgbClr val="9BBB59"/>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47" name="椭圆 46"/>
          <p:cNvSpPr/>
          <p:nvPr>
            <p:custDataLst>
              <p:tags r:id="rId22"/>
            </p:custDataLst>
          </p:nvPr>
        </p:nvSpPr>
        <p:spPr>
          <a:xfrm rot="8100000">
            <a:off x="10604734"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48" name="椭圆 47"/>
          <p:cNvSpPr/>
          <p:nvPr>
            <p:custDataLst>
              <p:tags r:id="rId23"/>
            </p:custDataLst>
          </p:nvPr>
        </p:nvSpPr>
        <p:spPr>
          <a:xfrm>
            <a:off x="10699270"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宋体" panose="02010600030101010101" pitchFamily="2" charset="-122"/>
              <a:sym typeface="Arial" panose="020B0604020202020204" pitchFamily="34" charset="0"/>
            </a:endParaRPr>
          </a:p>
        </p:txBody>
      </p:sp>
      <p:sp>
        <p:nvSpPr>
          <p:cNvPr id="49" name="文本框 48"/>
          <p:cNvSpPr txBox="1"/>
          <p:nvPr>
            <p:custDataLst>
              <p:tags r:id="rId24"/>
            </p:custDataLst>
          </p:nvPr>
        </p:nvSpPr>
        <p:spPr>
          <a:xfrm>
            <a:off x="2746375" y="4878705"/>
            <a:ext cx="2326005" cy="55181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（二）安全护理</a:t>
            </a:r>
            <a:endPar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50" name="文本框 49"/>
          <p:cNvSpPr txBox="1"/>
          <p:nvPr>
            <p:custDataLst>
              <p:tags r:id="rId25"/>
            </p:custDataLst>
          </p:nvPr>
        </p:nvSpPr>
        <p:spPr>
          <a:xfrm>
            <a:off x="5073015" y="4878705"/>
            <a:ext cx="2326005" cy="452755"/>
          </a:xfrm>
          <a:prstGeom prst="rect">
            <a:avLst/>
          </a:prstGeom>
          <a:noFill/>
        </p:spPr>
        <p:txBody>
          <a:bodyPr wrap="square" rtlCol="0">
            <a:normAutofit lnSpcReduction="10000"/>
          </a:bodyPr>
          <a:p>
            <a:pPr algn="ctr">
              <a:lnSpc>
                <a:spcPct val="120000"/>
              </a:lnSpc>
            </a:pPr>
            <a:r>
              <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（三）药物管理</a:t>
            </a:r>
            <a:endPar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51" name="文本框 50"/>
          <p:cNvSpPr txBox="1"/>
          <p:nvPr>
            <p:custDataLst>
              <p:tags r:id="rId26"/>
            </p:custDataLst>
          </p:nvPr>
        </p:nvSpPr>
        <p:spPr>
          <a:xfrm>
            <a:off x="7399020" y="4878705"/>
            <a:ext cx="2326005" cy="55181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（四）心理护理</a:t>
            </a:r>
            <a:endPar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52" name="文本框 51"/>
          <p:cNvSpPr txBox="1"/>
          <p:nvPr>
            <p:custDataLst>
              <p:tags r:id="rId27"/>
            </p:custDataLst>
          </p:nvPr>
        </p:nvSpPr>
        <p:spPr>
          <a:xfrm>
            <a:off x="9725660" y="4878705"/>
            <a:ext cx="2326005" cy="55181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rPr>
              <a:t>（五）健康教育</a:t>
            </a:r>
            <a:endParaRPr lang="zh-CN" altLang="en-US" sz="2000" b="1" spc="300">
              <a:solidFill>
                <a:srgbClr val="000000">
                  <a:lumMod val="75000"/>
                  <a:lumOff val="25000"/>
                </a:srgbClr>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700405" y="513654"/>
            <a:ext cx="8223250" cy="3745865"/>
          </a:xfrm>
          <a:prstGeom prst="rect">
            <a:avLst/>
          </a:prstGeom>
          <a:noFill/>
        </p:spPr>
        <p:txBody>
          <a:bodyPr>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单元八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精神活性物质所致精神障碍患者的护理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4857750"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精神活性物质所致精神障碍患者的护理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一、基本概念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4" name="任意多边形 23"/>
          <p:cNvSpPr/>
          <p:nvPr>
            <p:custDataLst>
              <p:tags r:id="rId2"/>
            </p:custDataLst>
          </p:nvPr>
        </p:nvSpPr>
        <p:spPr>
          <a:xfrm>
            <a:off x="3058795" y="2823210"/>
            <a:ext cx="6296660" cy="1242060"/>
          </a:xfrm>
          <a:custGeom>
            <a:avLst/>
            <a:gdLst>
              <a:gd name="connsiteX0" fmla="*/ 0 w 7013359"/>
              <a:gd name="connsiteY0" fmla="*/ 1420427 h 1420427"/>
              <a:gd name="connsiteX1" fmla="*/ 1420427 w 7013359"/>
              <a:gd name="connsiteY1" fmla="*/ 790113 h 1420427"/>
              <a:gd name="connsiteX2" fmla="*/ 7013359 w 7013359"/>
              <a:gd name="connsiteY2" fmla="*/ 0 h 1420427"/>
              <a:gd name="connsiteX3" fmla="*/ 7013359 w 7013359"/>
              <a:gd name="connsiteY3" fmla="*/ 0 h 1420427"/>
              <a:gd name="connsiteX0-1" fmla="*/ 0 w 7013359"/>
              <a:gd name="connsiteY0-2" fmla="*/ 1420427 h 1420427"/>
              <a:gd name="connsiteX1-3" fmla="*/ 1313894 w 7013359"/>
              <a:gd name="connsiteY1-4" fmla="*/ 878889 h 1420427"/>
              <a:gd name="connsiteX2-5" fmla="*/ 7013359 w 7013359"/>
              <a:gd name="connsiteY2-6" fmla="*/ 0 h 1420427"/>
              <a:gd name="connsiteX3-7" fmla="*/ 7013359 w 7013359"/>
              <a:gd name="connsiteY3-8" fmla="*/ 0 h 1420427"/>
              <a:gd name="connsiteX0-9" fmla="*/ 0 w 7013359"/>
              <a:gd name="connsiteY0-10" fmla="*/ 1420427 h 1420427"/>
              <a:gd name="connsiteX1-11" fmla="*/ 1313894 w 7013359"/>
              <a:gd name="connsiteY1-12" fmla="*/ 878889 h 1420427"/>
              <a:gd name="connsiteX2-13" fmla="*/ 7013359 w 7013359"/>
              <a:gd name="connsiteY2-14" fmla="*/ 0 h 1420427"/>
              <a:gd name="connsiteX3-15" fmla="*/ 7013359 w 7013359"/>
              <a:gd name="connsiteY3-16" fmla="*/ 0 h 1420427"/>
              <a:gd name="connsiteX0-17" fmla="*/ 0 w 7013359"/>
              <a:gd name="connsiteY0-18" fmla="*/ 1420427 h 1420427"/>
              <a:gd name="connsiteX1-19" fmla="*/ 1313894 w 7013359"/>
              <a:gd name="connsiteY1-20" fmla="*/ 878889 h 1420427"/>
              <a:gd name="connsiteX2-21" fmla="*/ 2840854 w 7013359"/>
              <a:gd name="connsiteY2-22" fmla="*/ 701336 h 1420427"/>
              <a:gd name="connsiteX3-23" fmla="*/ 7013359 w 7013359"/>
              <a:gd name="connsiteY3-24" fmla="*/ 0 h 1420427"/>
              <a:gd name="connsiteX4" fmla="*/ 7013359 w 7013359"/>
              <a:gd name="connsiteY4" fmla="*/ 0 h 1420427"/>
              <a:gd name="connsiteX0-25" fmla="*/ 0 w 7013359"/>
              <a:gd name="connsiteY0-26" fmla="*/ 1420427 h 1420427"/>
              <a:gd name="connsiteX1-27" fmla="*/ 1313894 w 7013359"/>
              <a:gd name="connsiteY1-28" fmla="*/ 878889 h 1420427"/>
              <a:gd name="connsiteX2-29" fmla="*/ 2974019 w 7013359"/>
              <a:gd name="connsiteY2-30" fmla="*/ 1127464 h 1420427"/>
              <a:gd name="connsiteX3-31" fmla="*/ 7013359 w 7013359"/>
              <a:gd name="connsiteY3-32" fmla="*/ 0 h 1420427"/>
              <a:gd name="connsiteX4-33" fmla="*/ 7013359 w 7013359"/>
              <a:gd name="connsiteY4-34" fmla="*/ 0 h 1420427"/>
              <a:gd name="connsiteX0-35" fmla="*/ 0 w 7013359"/>
              <a:gd name="connsiteY0-36" fmla="*/ 1420427 h 1420427"/>
              <a:gd name="connsiteX1-37" fmla="*/ 1313894 w 7013359"/>
              <a:gd name="connsiteY1-38" fmla="*/ 878889 h 1420427"/>
              <a:gd name="connsiteX2-39" fmla="*/ 2974019 w 7013359"/>
              <a:gd name="connsiteY2-40" fmla="*/ 1127464 h 1420427"/>
              <a:gd name="connsiteX3-41" fmla="*/ 4429957 w 7013359"/>
              <a:gd name="connsiteY3-42" fmla="*/ 763480 h 1420427"/>
              <a:gd name="connsiteX4-43" fmla="*/ 7013359 w 7013359"/>
              <a:gd name="connsiteY4-44" fmla="*/ 0 h 1420427"/>
              <a:gd name="connsiteX5" fmla="*/ 7013359 w 7013359"/>
              <a:gd name="connsiteY5" fmla="*/ 0 h 1420427"/>
              <a:gd name="connsiteX0-45" fmla="*/ 0 w 7013359"/>
              <a:gd name="connsiteY0-46" fmla="*/ 1420427 h 1420427"/>
              <a:gd name="connsiteX1-47" fmla="*/ 1313894 w 7013359"/>
              <a:gd name="connsiteY1-48" fmla="*/ 878889 h 1420427"/>
              <a:gd name="connsiteX2-49" fmla="*/ 2974019 w 7013359"/>
              <a:gd name="connsiteY2-50" fmla="*/ 1127464 h 1420427"/>
              <a:gd name="connsiteX3-51" fmla="*/ 4279036 w 7013359"/>
              <a:gd name="connsiteY3-52" fmla="*/ 541538 h 1420427"/>
              <a:gd name="connsiteX4-53" fmla="*/ 7013359 w 7013359"/>
              <a:gd name="connsiteY4-54" fmla="*/ 0 h 1420427"/>
              <a:gd name="connsiteX5-55" fmla="*/ 7013359 w 7013359"/>
              <a:gd name="connsiteY5-56" fmla="*/ 0 h 1420427"/>
              <a:gd name="connsiteX0-57" fmla="*/ 0 w 7013359"/>
              <a:gd name="connsiteY0-58" fmla="*/ 1420427 h 1420427"/>
              <a:gd name="connsiteX1-59" fmla="*/ 1313894 w 7013359"/>
              <a:gd name="connsiteY1-60" fmla="*/ 878889 h 1420427"/>
              <a:gd name="connsiteX2-61" fmla="*/ 2974019 w 7013359"/>
              <a:gd name="connsiteY2-62" fmla="*/ 1127464 h 1420427"/>
              <a:gd name="connsiteX3-63" fmla="*/ 4243525 w 7013359"/>
              <a:gd name="connsiteY3-64" fmla="*/ 523783 h 1420427"/>
              <a:gd name="connsiteX4-65" fmla="*/ 7013359 w 7013359"/>
              <a:gd name="connsiteY4-66" fmla="*/ 0 h 1420427"/>
              <a:gd name="connsiteX5-67" fmla="*/ 7013359 w 7013359"/>
              <a:gd name="connsiteY5-68" fmla="*/ 0 h 1420427"/>
              <a:gd name="connsiteX0-69" fmla="*/ 0 w 7013359"/>
              <a:gd name="connsiteY0-70" fmla="*/ 1420427 h 1420427"/>
              <a:gd name="connsiteX1-71" fmla="*/ 1313894 w 7013359"/>
              <a:gd name="connsiteY1-72" fmla="*/ 878889 h 1420427"/>
              <a:gd name="connsiteX2-73" fmla="*/ 2974019 w 7013359"/>
              <a:gd name="connsiteY2-74" fmla="*/ 1127464 h 1420427"/>
              <a:gd name="connsiteX3-75" fmla="*/ 4243525 w 7013359"/>
              <a:gd name="connsiteY3-76" fmla="*/ 523783 h 1420427"/>
              <a:gd name="connsiteX4-77" fmla="*/ 5690586 w 7013359"/>
              <a:gd name="connsiteY4-78" fmla="*/ 221942 h 1420427"/>
              <a:gd name="connsiteX5-79" fmla="*/ 7013359 w 7013359"/>
              <a:gd name="connsiteY5-80" fmla="*/ 0 h 1420427"/>
              <a:gd name="connsiteX6" fmla="*/ 7013359 w 7013359"/>
              <a:gd name="connsiteY6" fmla="*/ 0 h 1420427"/>
              <a:gd name="connsiteX0-81" fmla="*/ 0 w 7013359"/>
              <a:gd name="connsiteY0-82" fmla="*/ 1420427 h 1420427"/>
              <a:gd name="connsiteX1-83" fmla="*/ 1313894 w 7013359"/>
              <a:gd name="connsiteY1-84" fmla="*/ 878889 h 1420427"/>
              <a:gd name="connsiteX2-85" fmla="*/ 2974019 w 7013359"/>
              <a:gd name="connsiteY2-86" fmla="*/ 1127464 h 1420427"/>
              <a:gd name="connsiteX3-87" fmla="*/ 4243525 w 7013359"/>
              <a:gd name="connsiteY3-88" fmla="*/ 523783 h 1420427"/>
              <a:gd name="connsiteX4-89" fmla="*/ 5734974 w 7013359"/>
              <a:gd name="connsiteY4-90" fmla="*/ 346229 h 1420427"/>
              <a:gd name="connsiteX5-91" fmla="*/ 7013359 w 7013359"/>
              <a:gd name="connsiteY5-92" fmla="*/ 0 h 1420427"/>
              <a:gd name="connsiteX6-93" fmla="*/ 7013359 w 7013359"/>
              <a:gd name="connsiteY6-94" fmla="*/ 0 h 1420427"/>
              <a:gd name="connsiteX0-95" fmla="*/ 0 w 7013359"/>
              <a:gd name="connsiteY0-96" fmla="*/ 1420427 h 1420427"/>
              <a:gd name="connsiteX1-97" fmla="*/ 1313894 w 7013359"/>
              <a:gd name="connsiteY1-98" fmla="*/ 878889 h 1420427"/>
              <a:gd name="connsiteX2-99" fmla="*/ 2974019 w 7013359"/>
              <a:gd name="connsiteY2-100" fmla="*/ 1127464 h 1420427"/>
              <a:gd name="connsiteX3-101" fmla="*/ 4243525 w 7013359"/>
              <a:gd name="connsiteY3-102" fmla="*/ 523783 h 1420427"/>
              <a:gd name="connsiteX4-103" fmla="*/ 5734974 w 7013359"/>
              <a:gd name="connsiteY4-104" fmla="*/ 346229 h 1420427"/>
              <a:gd name="connsiteX5-105" fmla="*/ 7013359 w 7013359"/>
              <a:gd name="connsiteY5-106" fmla="*/ 0 h 1420427"/>
              <a:gd name="connsiteX6-107" fmla="*/ 7013359 w 7013359"/>
              <a:gd name="connsiteY6-108" fmla="*/ 0 h 1420427"/>
              <a:gd name="connsiteX0-109" fmla="*/ 0 w 7013359"/>
              <a:gd name="connsiteY0-110" fmla="*/ 1420427 h 1420427"/>
              <a:gd name="connsiteX1-111" fmla="*/ 1340527 w 7013359"/>
              <a:gd name="connsiteY1-112" fmla="*/ 887766 h 1420427"/>
              <a:gd name="connsiteX2-113" fmla="*/ 2974019 w 7013359"/>
              <a:gd name="connsiteY2-114" fmla="*/ 1127464 h 1420427"/>
              <a:gd name="connsiteX3-115" fmla="*/ 4243525 w 7013359"/>
              <a:gd name="connsiteY3-116" fmla="*/ 523783 h 1420427"/>
              <a:gd name="connsiteX4-117" fmla="*/ 5734974 w 7013359"/>
              <a:gd name="connsiteY4-118" fmla="*/ 346229 h 1420427"/>
              <a:gd name="connsiteX5-119" fmla="*/ 7013359 w 7013359"/>
              <a:gd name="connsiteY5-120" fmla="*/ 0 h 1420427"/>
              <a:gd name="connsiteX6-121" fmla="*/ 7013359 w 7013359"/>
              <a:gd name="connsiteY6-122" fmla="*/ 0 h 1420427"/>
              <a:gd name="connsiteX0-123" fmla="*/ 0 w 7013359"/>
              <a:gd name="connsiteY0-124" fmla="*/ 1420427 h 1420427"/>
              <a:gd name="connsiteX1-125" fmla="*/ 1340527 w 7013359"/>
              <a:gd name="connsiteY1-126" fmla="*/ 887766 h 1420427"/>
              <a:gd name="connsiteX2-127" fmla="*/ 2807332 w 7013359"/>
              <a:gd name="connsiteY2-128" fmla="*/ 1132227 h 1420427"/>
              <a:gd name="connsiteX3-129" fmla="*/ 4243525 w 7013359"/>
              <a:gd name="connsiteY3-130" fmla="*/ 523783 h 1420427"/>
              <a:gd name="connsiteX4-131" fmla="*/ 5734974 w 7013359"/>
              <a:gd name="connsiteY4-132" fmla="*/ 346229 h 1420427"/>
              <a:gd name="connsiteX5-133" fmla="*/ 7013359 w 7013359"/>
              <a:gd name="connsiteY5-134" fmla="*/ 0 h 1420427"/>
              <a:gd name="connsiteX6-135" fmla="*/ 7013359 w 7013359"/>
              <a:gd name="connsiteY6-136" fmla="*/ 0 h 1420427"/>
              <a:gd name="connsiteX0-137" fmla="*/ 0 w 7013359"/>
              <a:gd name="connsiteY0-138" fmla="*/ 1420427 h 1420427"/>
              <a:gd name="connsiteX1-139" fmla="*/ 1340527 w 7013359"/>
              <a:gd name="connsiteY1-140" fmla="*/ 887766 h 1420427"/>
              <a:gd name="connsiteX2-141" fmla="*/ 2807332 w 7013359"/>
              <a:gd name="connsiteY2-142" fmla="*/ 1132227 h 1420427"/>
              <a:gd name="connsiteX3-143" fmla="*/ 4281625 w 7013359"/>
              <a:gd name="connsiteY3-144" fmla="*/ 533308 h 1420427"/>
              <a:gd name="connsiteX4-145" fmla="*/ 5734974 w 7013359"/>
              <a:gd name="connsiteY4-146" fmla="*/ 346229 h 1420427"/>
              <a:gd name="connsiteX5-147" fmla="*/ 7013359 w 7013359"/>
              <a:gd name="connsiteY5-148" fmla="*/ 0 h 1420427"/>
              <a:gd name="connsiteX6-149" fmla="*/ 7013359 w 7013359"/>
              <a:gd name="connsiteY6-150" fmla="*/ 0 h 1420427"/>
              <a:gd name="connsiteX0-151" fmla="*/ 0 w 7013359"/>
              <a:gd name="connsiteY0-152" fmla="*/ 1420427 h 1420427"/>
              <a:gd name="connsiteX1-153" fmla="*/ 1340527 w 7013359"/>
              <a:gd name="connsiteY1-154" fmla="*/ 887766 h 1420427"/>
              <a:gd name="connsiteX2-155" fmla="*/ 2807332 w 7013359"/>
              <a:gd name="connsiteY2-156" fmla="*/ 1132227 h 1420427"/>
              <a:gd name="connsiteX3-157" fmla="*/ 4281625 w 7013359"/>
              <a:gd name="connsiteY3-158" fmla="*/ 533308 h 1420427"/>
              <a:gd name="connsiteX4-159" fmla="*/ 5734974 w 7013359"/>
              <a:gd name="connsiteY4-160" fmla="*/ 346229 h 1420427"/>
              <a:gd name="connsiteX5-161" fmla="*/ 7013359 w 7013359"/>
              <a:gd name="connsiteY5-162" fmla="*/ 0 h 1420427"/>
              <a:gd name="connsiteX6-163" fmla="*/ 7013359 w 7013359"/>
              <a:gd name="connsiteY6-164" fmla="*/ 0 h 1420427"/>
              <a:gd name="connsiteX0-165" fmla="*/ 0 w 7013359"/>
              <a:gd name="connsiteY0-166" fmla="*/ 1420427 h 1420427"/>
              <a:gd name="connsiteX1-167" fmla="*/ 1340527 w 7013359"/>
              <a:gd name="connsiteY1-168" fmla="*/ 887766 h 1420427"/>
              <a:gd name="connsiteX2-169" fmla="*/ 2807332 w 7013359"/>
              <a:gd name="connsiteY2-170" fmla="*/ 1132227 h 1420427"/>
              <a:gd name="connsiteX3-171" fmla="*/ 4262575 w 7013359"/>
              <a:gd name="connsiteY3-172" fmla="*/ 538070 h 1420427"/>
              <a:gd name="connsiteX4-173" fmla="*/ 5734974 w 7013359"/>
              <a:gd name="connsiteY4-174" fmla="*/ 346229 h 1420427"/>
              <a:gd name="connsiteX5-175" fmla="*/ 7013359 w 7013359"/>
              <a:gd name="connsiteY5-176" fmla="*/ 0 h 1420427"/>
              <a:gd name="connsiteX6-177" fmla="*/ 7013359 w 7013359"/>
              <a:gd name="connsiteY6-178" fmla="*/ 0 h 1420427"/>
              <a:gd name="connsiteX0-179" fmla="*/ 0 w 7013359"/>
              <a:gd name="connsiteY0-180" fmla="*/ 1420427 h 1420427"/>
              <a:gd name="connsiteX1-181" fmla="*/ 1340527 w 7013359"/>
              <a:gd name="connsiteY1-182" fmla="*/ 887766 h 1420427"/>
              <a:gd name="connsiteX2-183" fmla="*/ 2807332 w 7013359"/>
              <a:gd name="connsiteY2-184" fmla="*/ 1132227 h 1420427"/>
              <a:gd name="connsiteX3-185" fmla="*/ 4276863 w 7013359"/>
              <a:gd name="connsiteY3-186" fmla="*/ 530927 h 1420427"/>
              <a:gd name="connsiteX4-187" fmla="*/ 5734974 w 7013359"/>
              <a:gd name="connsiteY4-188" fmla="*/ 346229 h 1420427"/>
              <a:gd name="connsiteX5-189" fmla="*/ 7013359 w 7013359"/>
              <a:gd name="connsiteY5-190" fmla="*/ 0 h 1420427"/>
              <a:gd name="connsiteX6-191" fmla="*/ 7013359 w 7013359"/>
              <a:gd name="connsiteY6-192" fmla="*/ 0 h 1420427"/>
              <a:gd name="connsiteX0-193" fmla="*/ 0 w 7013359"/>
              <a:gd name="connsiteY0-194" fmla="*/ 1420427 h 1420427"/>
              <a:gd name="connsiteX1-195" fmla="*/ 1340527 w 7013359"/>
              <a:gd name="connsiteY1-196" fmla="*/ 887766 h 1420427"/>
              <a:gd name="connsiteX2-197" fmla="*/ 2807332 w 7013359"/>
              <a:gd name="connsiteY2-198" fmla="*/ 1132227 h 1420427"/>
              <a:gd name="connsiteX3-199" fmla="*/ 4276863 w 7013359"/>
              <a:gd name="connsiteY3-200" fmla="*/ 530927 h 1420427"/>
              <a:gd name="connsiteX4-201" fmla="*/ 5734974 w 7013359"/>
              <a:gd name="connsiteY4-202" fmla="*/ 346229 h 1420427"/>
              <a:gd name="connsiteX5-203" fmla="*/ 7013359 w 7013359"/>
              <a:gd name="connsiteY5-204" fmla="*/ 0 h 1420427"/>
              <a:gd name="connsiteX6-205" fmla="*/ 7013359 w 7013359"/>
              <a:gd name="connsiteY6-206" fmla="*/ 0 h 1420427"/>
              <a:gd name="connsiteX0-207" fmla="*/ 0 w 7013359"/>
              <a:gd name="connsiteY0-208" fmla="*/ 1420427 h 1420427"/>
              <a:gd name="connsiteX1-209" fmla="*/ 1340527 w 7013359"/>
              <a:gd name="connsiteY1-210" fmla="*/ 887766 h 1420427"/>
              <a:gd name="connsiteX2-211" fmla="*/ 2807332 w 7013359"/>
              <a:gd name="connsiteY2-212" fmla="*/ 1132227 h 1420427"/>
              <a:gd name="connsiteX3-213" fmla="*/ 4276863 w 7013359"/>
              <a:gd name="connsiteY3-214" fmla="*/ 530927 h 1420427"/>
              <a:gd name="connsiteX4-215" fmla="*/ 5734974 w 7013359"/>
              <a:gd name="connsiteY4-216" fmla="*/ 346229 h 1420427"/>
              <a:gd name="connsiteX5-217" fmla="*/ 7013359 w 7013359"/>
              <a:gd name="connsiteY5-218" fmla="*/ 0 h 1420427"/>
              <a:gd name="connsiteX6-219" fmla="*/ 7013359 w 7013359"/>
              <a:gd name="connsiteY6-220" fmla="*/ 0 h 1420427"/>
              <a:gd name="connsiteX0-221" fmla="*/ 0 w 7013359"/>
              <a:gd name="connsiteY0-222" fmla="*/ 1420427 h 1420427"/>
              <a:gd name="connsiteX1-223" fmla="*/ 1340527 w 7013359"/>
              <a:gd name="connsiteY1-224" fmla="*/ 887766 h 1420427"/>
              <a:gd name="connsiteX2-225" fmla="*/ 2807332 w 7013359"/>
              <a:gd name="connsiteY2-226" fmla="*/ 1132227 h 1420427"/>
              <a:gd name="connsiteX3-227" fmla="*/ 4276863 w 7013359"/>
              <a:gd name="connsiteY3-228" fmla="*/ 530927 h 1420427"/>
              <a:gd name="connsiteX4-229" fmla="*/ 5734974 w 7013359"/>
              <a:gd name="connsiteY4-230" fmla="*/ 346229 h 1420427"/>
              <a:gd name="connsiteX5-231" fmla="*/ 7013359 w 7013359"/>
              <a:gd name="connsiteY5-232" fmla="*/ 0 h 1420427"/>
              <a:gd name="connsiteX6-233" fmla="*/ 7013359 w 7013359"/>
              <a:gd name="connsiteY6-234" fmla="*/ 0 h 1420427"/>
              <a:gd name="connsiteX0-235" fmla="*/ 0 w 7013359"/>
              <a:gd name="connsiteY0-236" fmla="*/ 1420427 h 1420427"/>
              <a:gd name="connsiteX1-237" fmla="*/ 1340527 w 7013359"/>
              <a:gd name="connsiteY1-238" fmla="*/ 887766 h 1420427"/>
              <a:gd name="connsiteX2-239" fmla="*/ 2807332 w 7013359"/>
              <a:gd name="connsiteY2-240" fmla="*/ 1132227 h 1420427"/>
              <a:gd name="connsiteX3-241" fmla="*/ 4276863 w 7013359"/>
              <a:gd name="connsiteY3-242" fmla="*/ 530927 h 1420427"/>
              <a:gd name="connsiteX4-243" fmla="*/ 5734974 w 7013359"/>
              <a:gd name="connsiteY4-244" fmla="*/ 346229 h 1420427"/>
              <a:gd name="connsiteX5-245" fmla="*/ 7013359 w 7013359"/>
              <a:gd name="connsiteY5-246" fmla="*/ 0 h 1420427"/>
              <a:gd name="connsiteX6-247" fmla="*/ 7013359 w 7013359"/>
              <a:gd name="connsiteY6-248" fmla="*/ 0 h 1420427"/>
              <a:gd name="connsiteX0-249" fmla="*/ 0 w 7013359"/>
              <a:gd name="connsiteY0-250" fmla="*/ 1420427 h 1420427"/>
              <a:gd name="connsiteX1-251" fmla="*/ 1340527 w 7013359"/>
              <a:gd name="connsiteY1-252" fmla="*/ 887766 h 1420427"/>
              <a:gd name="connsiteX2-253" fmla="*/ 2807332 w 7013359"/>
              <a:gd name="connsiteY2-254" fmla="*/ 1132227 h 1420427"/>
              <a:gd name="connsiteX3-255" fmla="*/ 4276863 w 7013359"/>
              <a:gd name="connsiteY3-256" fmla="*/ 530927 h 1420427"/>
              <a:gd name="connsiteX4-257" fmla="*/ 5734974 w 7013359"/>
              <a:gd name="connsiteY4-258" fmla="*/ 346229 h 1420427"/>
              <a:gd name="connsiteX5-259" fmla="*/ 7013359 w 7013359"/>
              <a:gd name="connsiteY5-260" fmla="*/ 0 h 1420427"/>
              <a:gd name="connsiteX6-261" fmla="*/ 7013359 w 7013359"/>
              <a:gd name="connsiteY6-262" fmla="*/ 0 h 1420427"/>
              <a:gd name="connsiteX0-263" fmla="*/ 0 w 7013359"/>
              <a:gd name="connsiteY0-264" fmla="*/ 1420427 h 1420427"/>
              <a:gd name="connsiteX1-265" fmla="*/ 1340527 w 7013359"/>
              <a:gd name="connsiteY1-266" fmla="*/ 887766 h 1420427"/>
              <a:gd name="connsiteX2-267" fmla="*/ 2807332 w 7013359"/>
              <a:gd name="connsiteY2-268" fmla="*/ 1132227 h 1420427"/>
              <a:gd name="connsiteX3-269" fmla="*/ 4276863 w 7013359"/>
              <a:gd name="connsiteY3-270" fmla="*/ 530927 h 1420427"/>
              <a:gd name="connsiteX4-271" fmla="*/ 5734974 w 7013359"/>
              <a:gd name="connsiteY4-272" fmla="*/ 346229 h 1420427"/>
              <a:gd name="connsiteX5-273" fmla="*/ 7013359 w 7013359"/>
              <a:gd name="connsiteY5-274" fmla="*/ 0 h 1420427"/>
              <a:gd name="connsiteX6-275" fmla="*/ 7013359 w 7013359"/>
              <a:gd name="connsiteY6-276" fmla="*/ 0 h 1420427"/>
              <a:gd name="connsiteX0-277" fmla="*/ 0 w 7013359"/>
              <a:gd name="connsiteY0-278" fmla="*/ 1420427 h 1420427"/>
              <a:gd name="connsiteX1-279" fmla="*/ 1340527 w 7013359"/>
              <a:gd name="connsiteY1-280" fmla="*/ 887766 h 1420427"/>
              <a:gd name="connsiteX2-281" fmla="*/ 2807332 w 7013359"/>
              <a:gd name="connsiteY2-282" fmla="*/ 1132227 h 1420427"/>
              <a:gd name="connsiteX3-283" fmla="*/ 4276863 w 7013359"/>
              <a:gd name="connsiteY3-284" fmla="*/ 530927 h 1420427"/>
              <a:gd name="connsiteX4-285" fmla="*/ 5734974 w 7013359"/>
              <a:gd name="connsiteY4-286" fmla="*/ 585926 h 1420427"/>
              <a:gd name="connsiteX5-287" fmla="*/ 7013359 w 7013359"/>
              <a:gd name="connsiteY5-288" fmla="*/ 0 h 1420427"/>
              <a:gd name="connsiteX6-289" fmla="*/ 7013359 w 7013359"/>
              <a:gd name="connsiteY6-290" fmla="*/ 0 h 1420427"/>
              <a:gd name="connsiteX0-291" fmla="*/ 0 w 7013359"/>
              <a:gd name="connsiteY0-292" fmla="*/ 1420427 h 1420427"/>
              <a:gd name="connsiteX1-293" fmla="*/ 1340527 w 7013359"/>
              <a:gd name="connsiteY1-294" fmla="*/ 887766 h 1420427"/>
              <a:gd name="connsiteX2-295" fmla="*/ 2807332 w 7013359"/>
              <a:gd name="connsiteY2-296" fmla="*/ 1132227 h 1420427"/>
              <a:gd name="connsiteX3-297" fmla="*/ 4276863 w 7013359"/>
              <a:gd name="connsiteY3-298" fmla="*/ 530927 h 1420427"/>
              <a:gd name="connsiteX4-299" fmla="*/ 5734974 w 7013359"/>
              <a:gd name="connsiteY4-300" fmla="*/ 585926 h 1420427"/>
              <a:gd name="connsiteX5-301" fmla="*/ 7013359 w 7013359"/>
              <a:gd name="connsiteY5-302" fmla="*/ 0 h 1420427"/>
              <a:gd name="connsiteX6-303" fmla="*/ 7013359 w 7013359"/>
              <a:gd name="connsiteY6-304" fmla="*/ 0 h 1420427"/>
              <a:gd name="connsiteX0-305" fmla="*/ 0 w 7013359"/>
              <a:gd name="connsiteY0-306" fmla="*/ 1420427 h 1420427"/>
              <a:gd name="connsiteX1-307" fmla="*/ 1340527 w 7013359"/>
              <a:gd name="connsiteY1-308" fmla="*/ 887766 h 1420427"/>
              <a:gd name="connsiteX2-309" fmla="*/ 2807332 w 7013359"/>
              <a:gd name="connsiteY2-310" fmla="*/ 1132227 h 1420427"/>
              <a:gd name="connsiteX3-311" fmla="*/ 4276863 w 7013359"/>
              <a:gd name="connsiteY3-312" fmla="*/ 530927 h 1420427"/>
              <a:gd name="connsiteX4-313" fmla="*/ 5734974 w 7013359"/>
              <a:gd name="connsiteY4-314" fmla="*/ 585926 h 1420427"/>
              <a:gd name="connsiteX5-315" fmla="*/ 7013359 w 7013359"/>
              <a:gd name="connsiteY5-316" fmla="*/ 0 h 1420427"/>
              <a:gd name="connsiteX6-317" fmla="*/ 7013359 w 7013359"/>
              <a:gd name="connsiteY6-318" fmla="*/ 0 h 1420427"/>
              <a:gd name="connsiteX0-319" fmla="*/ 0 w 7013359"/>
              <a:gd name="connsiteY0-320" fmla="*/ 1420427 h 1420427"/>
              <a:gd name="connsiteX1-321" fmla="*/ 1340527 w 7013359"/>
              <a:gd name="connsiteY1-322" fmla="*/ 887766 h 1420427"/>
              <a:gd name="connsiteX2-323" fmla="*/ 2807332 w 7013359"/>
              <a:gd name="connsiteY2-324" fmla="*/ 1132227 h 1420427"/>
              <a:gd name="connsiteX3-325" fmla="*/ 4276863 w 7013359"/>
              <a:gd name="connsiteY3-326" fmla="*/ 530927 h 1420427"/>
              <a:gd name="connsiteX4-327" fmla="*/ 5734974 w 7013359"/>
              <a:gd name="connsiteY4-328" fmla="*/ 585926 h 1420427"/>
              <a:gd name="connsiteX5-329" fmla="*/ 7013359 w 7013359"/>
              <a:gd name="connsiteY5-330" fmla="*/ 0 h 1420427"/>
              <a:gd name="connsiteX6-331" fmla="*/ 7013359 w 7013359"/>
              <a:gd name="connsiteY6-332" fmla="*/ 0 h 1420427"/>
              <a:gd name="connsiteX0-333" fmla="*/ 0 w 7013359"/>
              <a:gd name="connsiteY0-334" fmla="*/ 1420427 h 1420427"/>
              <a:gd name="connsiteX1-335" fmla="*/ 1340527 w 7013359"/>
              <a:gd name="connsiteY1-336" fmla="*/ 887766 h 1420427"/>
              <a:gd name="connsiteX2-337" fmla="*/ 2807332 w 7013359"/>
              <a:gd name="connsiteY2-338" fmla="*/ 1132227 h 1420427"/>
              <a:gd name="connsiteX3-339" fmla="*/ 4276863 w 7013359"/>
              <a:gd name="connsiteY3-340" fmla="*/ 530927 h 1420427"/>
              <a:gd name="connsiteX4-341" fmla="*/ 5734974 w 7013359"/>
              <a:gd name="connsiteY4-342" fmla="*/ 585926 h 1420427"/>
              <a:gd name="connsiteX5-343" fmla="*/ 7013359 w 7013359"/>
              <a:gd name="connsiteY5-344" fmla="*/ 0 h 1420427"/>
              <a:gd name="connsiteX6-345" fmla="*/ 7013359 w 7013359"/>
              <a:gd name="connsiteY6-346" fmla="*/ 0 h 1420427"/>
              <a:gd name="connsiteX0-347" fmla="*/ 0 w 7013359"/>
              <a:gd name="connsiteY0-348" fmla="*/ 1420427 h 1420427"/>
              <a:gd name="connsiteX1-349" fmla="*/ 1340527 w 7013359"/>
              <a:gd name="connsiteY1-350" fmla="*/ 887766 h 1420427"/>
              <a:gd name="connsiteX2-351" fmla="*/ 2807332 w 7013359"/>
              <a:gd name="connsiteY2-352" fmla="*/ 1132227 h 1420427"/>
              <a:gd name="connsiteX3-353" fmla="*/ 4276863 w 7013359"/>
              <a:gd name="connsiteY3-354" fmla="*/ 530927 h 1420427"/>
              <a:gd name="connsiteX4-355" fmla="*/ 5734974 w 7013359"/>
              <a:gd name="connsiteY4-356" fmla="*/ 585926 h 1420427"/>
              <a:gd name="connsiteX5-357" fmla="*/ 7013359 w 7013359"/>
              <a:gd name="connsiteY5-358" fmla="*/ 0 h 1420427"/>
              <a:gd name="connsiteX6-359" fmla="*/ 7013359 w 7013359"/>
              <a:gd name="connsiteY6-360" fmla="*/ 0 h 1420427"/>
              <a:gd name="connsiteX0-361" fmla="*/ 0 w 7013359"/>
              <a:gd name="connsiteY0-362" fmla="*/ 1420427 h 1420427"/>
              <a:gd name="connsiteX1-363" fmla="*/ 1340527 w 7013359"/>
              <a:gd name="connsiteY1-364" fmla="*/ 887766 h 1420427"/>
              <a:gd name="connsiteX2-365" fmla="*/ 2807332 w 7013359"/>
              <a:gd name="connsiteY2-366" fmla="*/ 1132227 h 1420427"/>
              <a:gd name="connsiteX3-367" fmla="*/ 4276863 w 7013359"/>
              <a:gd name="connsiteY3-368" fmla="*/ 530927 h 1420427"/>
              <a:gd name="connsiteX4-369" fmla="*/ 5734974 w 7013359"/>
              <a:gd name="connsiteY4-370" fmla="*/ 585926 h 1420427"/>
              <a:gd name="connsiteX5-371" fmla="*/ 7013359 w 7013359"/>
              <a:gd name="connsiteY5-372" fmla="*/ 0 h 1420427"/>
              <a:gd name="connsiteX6-373" fmla="*/ 7013359 w 7013359"/>
              <a:gd name="connsiteY6-374" fmla="*/ 0 h 1420427"/>
              <a:gd name="connsiteX0-375" fmla="*/ 0 w 7013359"/>
              <a:gd name="connsiteY0-376" fmla="*/ 1420427 h 1420427"/>
              <a:gd name="connsiteX1-377" fmla="*/ 1340527 w 7013359"/>
              <a:gd name="connsiteY1-378" fmla="*/ 887766 h 1420427"/>
              <a:gd name="connsiteX2-379" fmla="*/ 2807332 w 7013359"/>
              <a:gd name="connsiteY2-380" fmla="*/ 1132227 h 1420427"/>
              <a:gd name="connsiteX3-381" fmla="*/ 4276863 w 7013359"/>
              <a:gd name="connsiteY3-382" fmla="*/ 530927 h 1420427"/>
              <a:gd name="connsiteX4-383" fmla="*/ 5734974 w 7013359"/>
              <a:gd name="connsiteY4-384" fmla="*/ 585926 h 1420427"/>
              <a:gd name="connsiteX5-385" fmla="*/ 7013359 w 7013359"/>
              <a:gd name="connsiteY5-386" fmla="*/ 0 h 1420427"/>
              <a:gd name="connsiteX0-387" fmla="*/ 0 w 5734974"/>
              <a:gd name="connsiteY0-388" fmla="*/ 903680 h 903680"/>
              <a:gd name="connsiteX1-389" fmla="*/ 1340527 w 5734974"/>
              <a:gd name="connsiteY1-390" fmla="*/ 371019 h 903680"/>
              <a:gd name="connsiteX2-391" fmla="*/ 2807332 w 5734974"/>
              <a:gd name="connsiteY2-392" fmla="*/ 615480 h 903680"/>
              <a:gd name="connsiteX3-393" fmla="*/ 4276863 w 5734974"/>
              <a:gd name="connsiteY3-394" fmla="*/ 14180 h 903680"/>
              <a:gd name="connsiteX4-395" fmla="*/ 5734974 w 5734974"/>
              <a:gd name="connsiteY4-396" fmla="*/ 69179 h 903680"/>
              <a:gd name="connsiteX0-397" fmla="*/ 0 w 5734974"/>
              <a:gd name="connsiteY0-398" fmla="*/ 1129776 h 1129776"/>
              <a:gd name="connsiteX1-399" fmla="*/ 1340527 w 5734974"/>
              <a:gd name="connsiteY1-400" fmla="*/ 597115 h 1129776"/>
              <a:gd name="connsiteX2-401" fmla="*/ 2807332 w 5734974"/>
              <a:gd name="connsiteY2-402" fmla="*/ 841576 h 1129776"/>
              <a:gd name="connsiteX3-403" fmla="*/ 4276863 w 5734974"/>
              <a:gd name="connsiteY3-404" fmla="*/ 240276 h 1129776"/>
              <a:gd name="connsiteX4-405" fmla="*/ 5734974 w 5734974"/>
              <a:gd name="connsiteY4-406" fmla="*/ 0 h 1129776"/>
              <a:gd name="connsiteX0-407" fmla="*/ 0 w 5734974"/>
              <a:gd name="connsiteY0-408" fmla="*/ 1131360 h 1131360"/>
              <a:gd name="connsiteX1-409" fmla="*/ 1340527 w 5734974"/>
              <a:gd name="connsiteY1-410" fmla="*/ 598699 h 1131360"/>
              <a:gd name="connsiteX2-411" fmla="*/ 2807332 w 5734974"/>
              <a:gd name="connsiteY2-412" fmla="*/ 843160 h 1131360"/>
              <a:gd name="connsiteX3-413" fmla="*/ 4276863 w 5734974"/>
              <a:gd name="connsiteY3-414" fmla="*/ 241860 h 1131360"/>
              <a:gd name="connsiteX4-415" fmla="*/ 5734974 w 5734974"/>
              <a:gd name="connsiteY4-416" fmla="*/ 1584 h 1131360"/>
            </a:gdLst>
            <a:ahLst/>
            <a:cxnLst>
              <a:cxn ang="0">
                <a:pos x="connsiteX0-407" y="connsiteY0-408"/>
              </a:cxn>
              <a:cxn ang="0">
                <a:pos x="connsiteX1-409" y="connsiteY1-410"/>
              </a:cxn>
              <a:cxn ang="0">
                <a:pos x="connsiteX2-411" y="connsiteY2-412"/>
              </a:cxn>
              <a:cxn ang="0">
                <a:pos x="connsiteX3-413" y="connsiteY3-414"/>
              </a:cxn>
              <a:cxn ang="0">
                <a:pos x="connsiteX4-415" y="connsiteY4-416"/>
              </a:cxn>
            </a:cxnLst>
            <a:rect l="l" t="t" r="r" b="b"/>
            <a:pathLst>
              <a:path w="5734974" h="1131360">
                <a:moveTo>
                  <a:pt x="0" y="1131360"/>
                </a:moveTo>
                <a:cubicBezTo>
                  <a:pt x="125767" y="934572"/>
                  <a:pt x="858124" y="603189"/>
                  <a:pt x="1340527" y="598699"/>
                </a:cubicBezTo>
                <a:cubicBezTo>
                  <a:pt x="1822930" y="594209"/>
                  <a:pt x="2287988" y="862395"/>
                  <a:pt x="2807332" y="843160"/>
                </a:cubicBezTo>
                <a:cubicBezTo>
                  <a:pt x="3326676" y="823925"/>
                  <a:pt x="3788923" y="382123"/>
                  <a:pt x="4276863" y="241860"/>
                </a:cubicBezTo>
                <a:cubicBezTo>
                  <a:pt x="4764803" y="101597"/>
                  <a:pt x="5079924" y="-15048"/>
                  <a:pt x="5734974" y="1584"/>
                </a:cubicBezTo>
              </a:path>
            </a:pathLst>
          </a:custGeom>
          <a:noFill/>
          <a:ln w="19050">
            <a:solidFill>
              <a:sysClr val="window" lastClr="FFFFFF">
                <a:lumMod val="75000"/>
              </a:sysClr>
            </a:solidFill>
            <a:prstDash val="sysDash"/>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宋体" panose="02010600030101010101" pitchFamily="2" charset="-122"/>
              <a:sym typeface="Arial" panose="020B0604020202020204" pitchFamily="34" charset="0"/>
            </a:endParaRPr>
          </a:p>
        </p:txBody>
      </p:sp>
      <p:sp>
        <p:nvSpPr>
          <p:cNvPr id="3" name="椭圆 2"/>
          <p:cNvSpPr/>
          <p:nvPr>
            <p:custDataLst>
              <p:tags r:id="rId3"/>
            </p:custDataLst>
          </p:nvPr>
        </p:nvSpPr>
        <p:spPr>
          <a:xfrm>
            <a:off x="2734945" y="4021455"/>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7" name="椭圆 6"/>
          <p:cNvSpPr/>
          <p:nvPr>
            <p:custDataLst>
              <p:tags r:id="rId4"/>
            </p:custDataLst>
          </p:nvPr>
        </p:nvSpPr>
        <p:spPr>
          <a:xfrm>
            <a:off x="2862580" y="4148455"/>
            <a:ext cx="135890" cy="135890"/>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1" name="椭圆 10"/>
          <p:cNvSpPr/>
          <p:nvPr>
            <p:custDataLst>
              <p:tags r:id="rId5"/>
            </p:custDataLst>
          </p:nvPr>
        </p:nvSpPr>
        <p:spPr>
          <a:xfrm>
            <a:off x="4318000" y="3291840"/>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2" name="椭圆 11"/>
          <p:cNvSpPr/>
          <p:nvPr>
            <p:custDataLst>
              <p:tags r:id="rId6"/>
            </p:custDataLst>
          </p:nvPr>
        </p:nvSpPr>
        <p:spPr>
          <a:xfrm>
            <a:off x="4445000" y="3419475"/>
            <a:ext cx="135890" cy="135890"/>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3" name="椭圆 12"/>
          <p:cNvSpPr/>
          <p:nvPr>
            <p:custDataLst>
              <p:tags r:id="rId7"/>
            </p:custDataLst>
          </p:nvPr>
        </p:nvSpPr>
        <p:spPr>
          <a:xfrm>
            <a:off x="5901055" y="3556635"/>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4" name="椭圆 13"/>
          <p:cNvSpPr/>
          <p:nvPr>
            <p:custDataLst>
              <p:tags r:id="rId8"/>
            </p:custDataLst>
          </p:nvPr>
        </p:nvSpPr>
        <p:spPr>
          <a:xfrm>
            <a:off x="6028055" y="3683635"/>
            <a:ext cx="135890" cy="135890"/>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5" name="椭圆 14"/>
          <p:cNvSpPr/>
          <p:nvPr>
            <p:custDataLst>
              <p:tags r:id="rId9"/>
            </p:custDataLst>
          </p:nvPr>
        </p:nvSpPr>
        <p:spPr>
          <a:xfrm>
            <a:off x="7483475" y="2907665"/>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6" name="椭圆 15"/>
          <p:cNvSpPr/>
          <p:nvPr>
            <p:custDataLst>
              <p:tags r:id="rId10"/>
            </p:custDataLst>
          </p:nvPr>
        </p:nvSpPr>
        <p:spPr>
          <a:xfrm>
            <a:off x="7611110" y="3034665"/>
            <a:ext cx="135890" cy="135890"/>
          </a:xfrm>
          <a:prstGeom prst="ellipse">
            <a:avLst/>
          </a:prstGeom>
          <a:solidFill>
            <a:srgbClr val="69A35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7" name="椭圆 16"/>
          <p:cNvSpPr/>
          <p:nvPr>
            <p:custDataLst>
              <p:tags r:id="rId11"/>
            </p:custDataLst>
          </p:nvPr>
        </p:nvSpPr>
        <p:spPr>
          <a:xfrm>
            <a:off x="9066530" y="2641600"/>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8" name="椭圆 17"/>
          <p:cNvSpPr/>
          <p:nvPr>
            <p:custDataLst>
              <p:tags r:id="rId12"/>
            </p:custDataLst>
          </p:nvPr>
        </p:nvSpPr>
        <p:spPr>
          <a:xfrm>
            <a:off x="9193530" y="2769235"/>
            <a:ext cx="135890" cy="135890"/>
          </a:xfrm>
          <a:prstGeom prst="ellipse">
            <a:avLst/>
          </a:prstGeom>
          <a:solidFill>
            <a:srgbClr val="9BBB59"/>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44" name="矩形 43"/>
          <p:cNvSpPr/>
          <p:nvPr>
            <p:custDataLst>
              <p:tags r:id="rId13"/>
            </p:custDataLst>
          </p:nvPr>
        </p:nvSpPr>
        <p:spPr>
          <a:xfrm>
            <a:off x="1914435" y="4677115"/>
            <a:ext cx="2031544" cy="430374"/>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45" name="矩形 44"/>
          <p:cNvSpPr/>
          <p:nvPr>
            <p:custDataLst>
              <p:tags r:id="rId14"/>
            </p:custDataLst>
          </p:nvPr>
        </p:nvSpPr>
        <p:spPr>
          <a:xfrm>
            <a:off x="1490980" y="5127625"/>
            <a:ext cx="2544445" cy="1216025"/>
          </a:xfrm>
          <a:prstGeom prst="rect">
            <a:avLst/>
          </a:prstGeom>
        </p:spPr>
        <p:txBody>
          <a:bodyPr wrap="square" lIns="90000" rIns="90000" anchor="t" anchorCtr="0">
            <a:noAutofit/>
          </a:bodyPr>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滥用又称有害使用，是一种适应不良方式，由于反复使用精神活性物质导致了明显的不良后果。</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
        <p:nvSpPr>
          <p:cNvPr id="46" name="文本框 45"/>
          <p:cNvSpPr txBox="1"/>
          <p:nvPr>
            <p:custDataLst>
              <p:tags r:id="rId15"/>
            </p:custDataLst>
          </p:nvPr>
        </p:nvSpPr>
        <p:spPr>
          <a:xfrm>
            <a:off x="2006778" y="4677115"/>
            <a:ext cx="1846858" cy="430374"/>
          </a:xfrm>
          <a:prstGeom prst="rect">
            <a:avLst/>
          </a:prstGeom>
          <a:noFill/>
        </p:spPr>
        <p:txBody>
          <a:bodyPr wrap="square" rtlCol="0" anchor="ctr">
            <a:normAutofit lnSpcReduction="10000"/>
          </a:bodyPr>
          <a:p>
            <a:pPr algn="ctr">
              <a:lnSpc>
                <a:spcPct val="120000"/>
              </a:lnSpc>
            </a:pPr>
            <a:r>
              <a:rPr lang="zh-CN" altLang="en-US" sz="2000" b="1" spc="300">
                <a:solidFill>
                  <a:sysClr val="window" lastClr="FFFFFF"/>
                </a:solidFill>
                <a:latin typeface="Arial" panose="020B0604020202020204" pitchFamily="34" charset="0"/>
                <a:ea typeface="宋体" panose="02010600030101010101" pitchFamily="2" charset="-122"/>
                <a:sym typeface="Arial" panose="020B0604020202020204" pitchFamily="34" charset="0"/>
              </a:rPr>
              <a:t>（三）滥用</a:t>
            </a:r>
            <a:endParaRPr lang="zh-CN" altLang="en-US" sz="2000" b="1" spc="30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47" name="矩形 46"/>
          <p:cNvSpPr/>
          <p:nvPr>
            <p:custDataLst>
              <p:tags r:id="rId16"/>
            </p:custDataLst>
          </p:nvPr>
        </p:nvSpPr>
        <p:spPr>
          <a:xfrm>
            <a:off x="5080000" y="4147820"/>
            <a:ext cx="2031365" cy="69342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48" name="文本框 47"/>
          <p:cNvSpPr txBox="1"/>
          <p:nvPr>
            <p:custDataLst>
              <p:tags r:id="rId17"/>
            </p:custDataLst>
          </p:nvPr>
        </p:nvSpPr>
        <p:spPr>
          <a:xfrm>
            <a:off x="5046345" y="4216400"/>
            <a:ext cx="2099945" cy="556260"/>
          </a:xfrm>
          <a:prstGeom prst="rect">
            <a:avLst/>
          </a:prstGeom>
          <a:noFill/>
        </p:spPr>
        <p:txBody>
          <a:bodyPr wrap="square" rtlCol="0" anchor="ctr">
            <a:noAutofit/>
          </a:bodyPr>
          <a:p>
            <a:pPr algn="ctr">
              <a:lnSpc>
                <a:spcPct val="120000"/>
              </a:lnSpc>
            </a:pPr>
            <a:r>
              <a:rPr lang="zh-CN" altLang="en-US" sz="1700" b="1" spc="300">
                <a:solidFill>
                  <a:sysClr val="window" lastClr="FFFFFF"/>
                </a:solidFill>
                <a:latin typeface="Arial" panose="020B0604020202020204" pitchFamily="34" charset="0"/>
                <a:ea typeface="宋体" panose="02010600030101010101" pitchFamily="2" charset="-122"/>
                <a:sym typeface="Arial" panose="020B0604020202020204" pitchFamily="34" charset="0"/>
              </a:rPr>
              <a:t>（四）戒断状态</a:t>
            </a:r>
            <a:endParaRPr lang="zh-CN" altLang="en-US" sz="1700" b="1" spc="30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49" name="矩形 48"/>
          <p:cNvSpPr/>
          <p:nvPr>
            <p:custDataLst>
              <p:tags r:id="rId18"/>
            </p:custDataLst>
          </p:nvPr>
        </p:nvSpPr>
        <p:spPr>
          <a:xfrm>
            <a:off x="4444365" y="4860925"/>
            <a:ext cx="3038475" cy="1571625"/>
          </a:xfrm>
          <a:prstGeom prst="rect">
            <a:avLst/>
          </a:prstGeom>
        </p:spPr>
        <p:txBody>
          <a:bodyPr wrap="square" lIns="90000" rIns="90000" anchor="t" anchorCtr="0">
            <a:noAutofit/>
          </a:bodyPr>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戒断状态，是指因停用或减少精神活性物质或使用拮抗剂后所致特殊心理、生理症状群，具体表现为精神症状、躯体症状或社会功能受损。</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
        <p:nvSpPr>
          <p:cNvPr id="50" name="矩形 49"/>
          <p:cNvSpPr/>
          <p:nvPr>
            <p:custDataLst>
              <p:tags r:id="rId19"/>
            </p:custDataLst>
          </p:nvPr>
        </p:nvSpPr>
        <p:spPr>
          <a:xfrm>
            <a:off x="8246021" y="3894969"/>
            <a:ext cx="2031544" cy="430374"/>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51" name="文本框 50"/>
          <p:cNvSpPr txBox="1"/>
          <p:nvPr>
            <p:custDataLst>
              <p:tags r:id="rId20"/>
            </p:custDataLst>
          </p:nvPr>
        </p:nvSpPr>
        <p:spPr>
          <a:xfrm>
            <a:off x="8338364" y="3894969"/>
            <a:ext cx="1846858" cy="430374"/>
          </a:xfrm>
          <a:prstGeom prst="rect">
            <a:avLst/>
          </a:prstGeom>
          <a:noFill/>
        </p:spPr>
        <p:txBody>
          <a:bodyPr wrap="square" rtlCol="0" anchor="ctr">
            <a:normAutofit fontScale="90000"/>
          </a:bodyPr>
          <a:p>
            <a:pPr algn="ctr">
              <a:lnSpc>
                <a:spcPct val="120000"/>
              </a:lnSpc>
            </a:pPr>
            <a:r>
              <a:rPr lang="zh-CN" altLang="en-US" sz="2000" b="1" spc="300">
                <a:solidFill>
                  <a:sysClr val="window" lastClr="FFFFFF"/>
                </a:solidFill>
                <a:latin typeface="Arial" panose="020B0604020202020204" pitchFamily="34" charset="0"/>
                <a:ea typeface="宋体" panose="02010600030101010101" pitchFamily="2" charset="-122"/>
                <a:sym typeface="Arial" panose="020B0604020202020204" pitchFamily="34" charset="0"/>
              </a:rPr>
              <a:t>（五）耐受性</a:t>
            </a:r>
            <a:endParaRPr lang="zh-CN" altLang="en-US" sz="2000" b="1" spc="30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52" name="矩形 51"/>
          <p:cNvSpPr/>
          <p:nvPr>
            <p:custDataLst>
              <p:tags r:id="rId21"/>
            </p:custDataLst>
          </p:nvPr>
        </p:nvSpPr>
        <p:spPr>
          <a:xfrm>
            <a:off x="8242300" y="4349750"/>
            <a:ext cx="2863850" cy="1570355"/>
          </a:xfrm>
          <a:prstGeom prst="rect">
            <a:avLst/>
          </a:prstGeom>
        </p:spPr>
        <p:txBody>
          <a:bodyPr wrap="square" lIns="90000" rIns="90000" anchor="t" anchorCtr="0">
            <a:noAutofit/>
          </a:bodyPr>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耐受性，是指长期持续的使用某物质，若想达到预期的效应，则需要明显增加该物</a:t>
            </a:r>
            <a:endParaRPr lang="zh-CN" altLang="en-US" sz="1500" spc="150">
              <a:latin typeface="Arial" panose="020B0604020202020204" pitchFamily="34" charset="0"/>
              <a:ea typeface="宋体" panose="02010600030101010101" pitchFamily="2" charset="-122"/>
              <a:sym typeface="Arial" panose="020B0604020202020204" pitchFamily="34" charset="0"/>
            </a:endParaRPr>
          </a:p>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质的剂量，若仅使用相同的剂量则效果明显降低。</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
        <p:nvSpPr>
          <p:cNvPr id="53" name="矩形 52"/>
          <p:cNvSpPr/>
          <p:nvPr>
            <p:custDataLst>
              <p:tags r:id="rId22"/>
            </p:custDataLst>
          </p:nvPr>
        </p:nvSpPr>
        <p:spPr>
          <a:xfrm>
            <a:off x="3058795" y="1574800"/>
            <a:ext cx="2472055" cy="43053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sz="2000" dirty="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54" name="文本框 53"/>
          <p:cNvSpPr txBox="1"/>
          <p:nvPr>
            <p:custDataLst>
              <p:tags r:id="rId23"/>
            </p:custDataLst>
          </p:nvPr>
        </p:nvSpPr>
        <p:spPr>
          <a:xfrm>
            <a:off x="2862580" y="1574800"/>
            <a:ext cx="2693670" cy="430530"/>
          </a:xfrm>
          <a:prstGeom prst="rect">
            <a:avLst/>
          </a:prstGeom>
          <a:noFill/>
        </p:spPr>
        <p:txBody>
          <a:bodyPr wrap="square" rtlCol="0" anchor="ctr">
            <a:noAutofit/>
          </a:bodyPr>
          <a:p>
            <a:pPr algn="ctr">
              <a:lnSpc>
                <a:spcPct val="120000"/>
              </a:lnSpc>
            </a:pPr>
            <a:r>
              <a:rPr lang="zh-CN" altLang="en-US" sz="1700" b="1" spc="300">
                <a:solidFill>
                  <a:sysClr val="window" lastClr="FFFFFF"/>
                </a:solidFill>
                <a:latin typeface="Arial" panose="020B0604020202020204" pitchFamily="34" charset="0"/>
                <a:ea typeface="宋体" panose="02010600030101010101" pitchFamily="2" charset="-122"/>
                <a:sym typeface="Arial" panose="020B0604020202020204" pitchFamily="34" charset="0"/>
              </a:rPr>
              <a:t>（一）精神活性物质</a:t>
            </a:r>
            <a:endParaRPr lang="zh-CN" altLang="en-US" sz="1700" b="1" spc="30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55" name="矩形 54"/>
          <p:cNvSpPr/>
          <p:nvPr>
            <p:custDataLst>
              <p:tags r:id="rId24"/>
            </p:custDataLst>
          </p:nvPr>
        </p:nvSpPr>
        <p:spPr>
          <a:xfrm>
            <a:off x="2734945" y="2005330"/>
            <a:ext cx="3293110" cy="1202055"/>
          </a:xfrm>
          <a:prstGeom prst="rect">
            <a:avLst/>
          </a:prstGeom>
        </p:spPr>
        <p:txBody>
          <a:bodyPr wrap="square" lIns="90000" rIns="90000" anchor="t" anchorCtr="0">
            <a:noAutofit/>
          </a:bodyPr>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精神活性物质又称成瘾物质，是指能够影响人类情绪、认知、行为及改变意识状态，并有致依赖作用的一类化学物质。</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
        <p:nvSpPr>
          <p:cNvPr id="56" name="矩形 55"/>
          <p:cNvSpPr/>
          <p:nvPr>
            <p:custDataLst>
              <p:tags r:id="rId25"/>
            </p:custDataLst>
          </p:nvPr>
        </p:nvSpPr>
        <p:spPr>
          <a:xfrm>
            <a:off x="6664510" y="1557688"/>
            <a:ext cx="2031544" cy="430374"/>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57" name="文本框 56"/>
          <p:cNvSpPr txBox="1"/>
          <p:nvPr>
            <p:custDataLst>
              <p:tags r:id="rId26"/>
            </p:custDataLst>
          </p:nvPr>
        </p:nvSpPr>
        <p:spPr>
          <a:xfrm>
            <a:off x="6756853" y="1557688"/>
            <a:ext cx="1846858" cy="430374"/>
          </a:xfrm>
          <a:prstGeom prst="rect">
            <a:avLst/>
          </a:prstGeom>
          <a:noFill/>
        </p:spPr>
        <p:txBody>
          <a:bodyPr wrap="square" rtlCol="0" anchor="ctr">
            <a:normAutofit lnSpcReduction="10000"/>
          </a:bodyPr>
          <a:p>
            <a:pPr algn="ctr">
              <a:lnSpc>
                <a:spcPct val="120000"/>
              </a:lnSpc>
            </a:pPr>
            <a:r>
              <a:rPr lang="zh-CN" altLang="en-US" sz="2000" b="1" spc="300">
                <a:solidFill>
                  <a:sysClr val="window" lastClr="FFFFFF"/>
                </a:solidFill>
                <a:latin typeface="Arial" panose="020B0604020202020204" pitchFamily="34" charset="0"/>
                <a:ea typeface="宋体" panose="02010600030101010101" pitchFamily="2" charset="-122"/>
                <a:sym typeface="Arial" panose="020B0604020202020204" pitchFamily="34" charset="0"/>
              </a:rPr>
              <a:t>（二）依赖</a:t>
            </a:r>
            <a:endParaRPr lang="zh-CN" altLang="en-US" sz="2000" b="1" spc="30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58" name="矩形 57"/>
          <p:cNvSpPr/>
          <p:nvPr>
            <p:custDataLst>
              <p:tags r:id="rId27"/>
            </p:custDataLst>
          </p:nvPr>
        </p:nvSpPr>
        <p:spPr>
          <a:xfrm>
            <a:off x="6664325" y="2005330"/>
            <a:ext cx="2948940" cy="901700"/>
          </a:xfrm>
          <a:prstGeom prst="rect">
            <a:avLst/>
          </a:prstGeom>
        </p:spPr>
        <p:txBody>
          <a:bodyPr wrap="square" lIns="90000" rIns="90000" anchor="t" anchorCtr="0">
            <a:noAutofit/>
          </a:bodyPr>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依赖，是指反复使用某种精神活性物质导致躯体或心理方面对某种物质的强烈渴求。</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048760" y="588645"/>
            <a:ext cx="4418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二、精神活性物质的分类</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图文框 3"/>
          <p:cNvSpPr/>
          <p:nvPr/>
        </p:nvSpPr>
        <p:spPr>
          <a:xfrm>
            <a:off x="493395" y="1467485"/>
            <a:ext cx="2271395" cy="1496060"/>
          </a:xfrm>
          <a:prstGeom prst="frame">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solidFill>
                <a:schemeClr val="tx1"/>
              </a:solidFill>
            </a:endParaRPr>
          </a:p>
        </p:txBody>
      </p:sp>
      <p:sp>
        <p:nvSpPr>
          <p:cNvPr id="5" name="图文框 4"/>
          <p:cNvSpPr/>
          <p:nvPr/>
        </p:nvSpPr>
        <p:spPr>
          <a:xfrm>
            <a:off x="4945380" y="5333365"/>
            <a:ext cx="2498090" cy="1369060"/>
          </a:xfrm>
          <a:prstGeom prst="frame">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solidFill>
                <a:schemeClr val="tx1"/>
              </a:solidFill>
            </a:endParaRPr>
          </a:p>
        </p:txBody>
      </p:sp>
      <p:sp>
        <p:nvSpPr>
          <p:cNvPr id="6" name="图文框 5"/>
          <p:cNvSpPr/>
          <p:nvPr/>
        </p:nvSpPr>
        <p:spPr>
          <a:xfrm>
            <a:off x="9157970" y="3498850"/>
            <a:ext cx="2624455" cy="1537335"/>
          </a:xfrm>
          <a:prstGeom prst="frame">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solidFill>
                <a:schemeClr val="tx1"/>
              </a:solidFill>
            </a:endParaRPr>
          </a:p>
        </p:txBody>
      </p:sp>
      <p:sp>
        <p:nvSpPr>
          <p:cNvPr id="8" name="图文框 7"/>
          <p:cNvSpPr/>
          <p:nvPr/>
        </p:nvSpPr>
        <p:spPr>
          <a:xfrm>
            <a:off x="4945380" y="3498850"/>
            <a:ext cx="2498090" cy="1537970"/>
          </a:xfrm>
          <a:prstGeom prst="frame">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solidFill>
                <a:schemeClr val="tx1"/>
              </a:solidFill>
            </a:endParaRPr>
          </a:p>
        </p:txBody>
      </p:sp>
      <p:sp>
        <p:nvSpPr>
          <p:cNvPr id="9" name="图文框 8"/>
          <p:cNvSpPr/>
          <p:nvPr/>
        </p:nvSpPr>
        <p:spPr>
          <a:xfrm>
            <a:off x="494030" y="3498850"/>
            <a:ext cx="2271395" cy="1538605"/>
          </a:xfrm>
          <a:prstGeom prst="frame">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solidFill>
                <a:schemeClr val="tx1"/>
              </a:solidFill>
            </a:endParaRPr>
          </a:p>
        </p:txBody>
      </p:sp>
      <p:sp>
        <p:nvSpPr>
          <p:cNvPr id="10" name="图文框 9"/>
          <p:cNvSpPr/>
          <p:nvPr/>
        </p:nvSpPr>
        <p:spPr>
          <a:xfrm>
            <a:off x="9017000" y="1467485"/>
            <a:ext cx="2582545" cy="1496060"/>
          </a:xfrm>
          <a:prstGeom prst="frame">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solidFill>
                <a:schemeClr val="tx1"/>
              </a:solidFill>
            </a:endParaRPr>
          </a:p>
        </p:txBody>
      </p:sp>
      <p:sp>
        <p:nvSpPr>
          <p:cNvPr id="19" name="图文框 18"/>
          <p:cNvSpPr/>
          <p:nvPr/>
        </p:nvSpPr>
        <p:spPr>
          <a:xfrm>
            <a:off x="4946015" y="1467485"/>
            <a:ext cx="2497455" cy="1496060"/>
          </a:xfrm>
          <a:prstGeom prst="frame">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solidFill>
                <a:schemeClr val="tx1"/>
              </a:solidFill>
            </a:endParaRPr>
          </a:p>
        </p:txBody>
      </p:sp>
      <p:sp>
        <p:nvSpPr>
          <p:cNvPr id="20" name="文本框 19"/>
          <p:cNvSpPr txBox="1"/>
          <p:nvPr/>
        </p:nvSpPr>
        <p:spPr>
          <a:xfrm>
            <a:off x="953770" y="1819910"/>
            <a:ext cx="1354455" cy="645160"/>
          </a:xfrm>
          <a:prstGeom prst="rect">
            <a:avLst/>
          </a:prstGeom>
          <a:noFill/>
        </p:spPr>
        <p:txBody>
          <a:bodyPr wrap="square" rtlCol="0">
            <a:spAutoFit/>
          </a:bodyPr>
          <a:p>
            <a:r>
              <a:rPr lang="zh-CN" altLang="en-US"/>
              <a:t>1. 中枢神经系统抑制剂</a:t>
            </a:r>
            <a:endParaRPr lang="zh-CN" altLang="en-US"/>
          </a:p>
        </p:txBody>
      </p:sp>
      <p:sp>
        <p:nvSpPr>
          <p:cNvPr id="21" name="文本框 20"/>
          <p:cNvSpPr txBox="1"/>
          <p:nvPr/>
        </p:nvSpPr>
        <p:spPr>
          <a:xfrm>
            <a:off x="9658985" y="3945890"/>
            <a:ext cx="1623060" cy="368300"/>
          </a:xfrm>
          <a:prstGeom prst="rect">
            <a:avLst/>
          </a:prstGeom>
          <a:noFill/>
        </p:spPr>
        <p:txBody>
          <a:bodyPr wrap="square" rtlCol="0">
            <a:spAutoFit/>
          </a:bodyPr>
          <a:p>
            <a:r>
              <a:rPr lang="zh-CN" altLang="en-US"/>
              <a:t>6. 挥发性溶剂</a:t>
            </a:r>
            <a:endParaRPr lang="zh-CN" altLang="en-US"/>
          </a:p>
        </p:txBody>
      </p:sp>
      <p:sp>
        <p:nvSpPr>
          <p:cNvPr id="22" name="文本框 21"/>
          <p:cNvSpPr txBox="1"/>
          <p:nvPr/>
        </p:nvSpPr>
        <p:spPr>
          <a:xfrm>
            <a:off x="9524365" y="2031365"/>
            <a:ext cx="1623060" cy="368300"/>
          </a:xfrm>
          <a:prstGeom prst="rect">
            <a:avLst/>
          </a:prstGeom>
          <a:noFill/>
        </p:spPr>
        <p:txBody>
          <a:bodyPr wrap="square" rtlCol="0">
            <a:spAutoFit/>
          </a:bodyPr>
          <a:p>
            <a:r>
              <a:rPr lang="zh-CN" altLang="en-US"/>
              <a:t>3. 麻醉镇痛药</a:t>
            </a:r>
            <a:endParaRPr lang="zh-CN" altLang="en-US"/>
          </a:p>
        </p:txBody>
      </p:sp>
      <p:sp>
        <p:nvSpPr>
          <p:cNvPr id="23" name="文本框 22"/>
          <p:cNvSpPr txBox="1"/>
          <p:nvPr/>
        </p:nvSpPr>
        <p:spPr>
          <a:xfrm>
            <a:off x="5418455" y="3945890"/>
            <a:ext cx="1722120" cy="368300"/>
          </a:xfrm>
          <a:prstGeom prst="rect">
            <a:avLst/>
          </a:prstGeom>
          <a:noFill/>
        </p:spPr>
        <p:txBody>
          <a:bodyPr wrap="square" rtlCol="0">
            <a:spAutoFit/>
          </a:bodyPr>
          <a:p>
            <a:r>
              <a:rPr lang="zh-CN" altLang="en-US"/>
              <a:t>5. 大麻类药物</a:t>
            </a:r>
            <a:endParaRPr lang="zh-CN" altLang="en-US"/>
          </a:p>
        </p:txBody>
      </p:sp>
      <p:sp>
        <p:nvSpPr>
          <p:cNvPr id="25" name="文本框 24"/>
          <p:cNvSpPr txBox="1"/>
          <p:nvPr/>
        </p:nvSpPr>
        <p:spPr>
          <a:xfrm>
            <a:off x="5580380" y="1892935"/>
            <a:ext cx="1354455" cy="645160"/>
          </a:xfrm>
          <a:prstGeom prst="rect">
            <a:avLst/>
          </a:prstGeom>
          <a:noFill/>
        </p:spPr>
        <p:txBody>
          <a:bodyPr wrap="square" rtlCol="0">
            <a:spAutoFit/>
          </a:bodyPr>
          <a:p>
            <a:r>
              <a:rPr lang="zh-CN" altLang="en-US"/>
              <a:t>2. 中枢神经系统兴奋剂</a:t>
            </a:r>
            <a:endParaRPr lang="zh-CN" altLang="en-US"/>
          </a:p>
        </p:txBody>
      </p:sp>
      <p:sp>
        <p:nvSpPr>
          <p:cNvPr id="26" name="文本框 25"/>
          <p:cNvSpPr txBox="1"/>
          <p:nvPr/>
        </p:nvSpPr>
        <p:spPr>
          <a:xfrm>
            <a:off x="951865" y="3944620"/>
            <a:ext cx="1354455" cy="368300"/>
          </a:xfrm>
          <a:prstGeom prst="rect">
            <a:avLst/>
          </a:prstGeom>
          <a:noFill/>
        </p:spPr>
        <p:txBody>
          <a:bodyPr wrap="square" rtlCol="0">
            <a:spAutoFit/>
          </a:bodyPr>
          <a:p>
            <a:r>
              <a:rPr lang="zh-CN" altLang="en-US"/>
              <a:t>4. 致幻剂</a:t>
            </a:r>
            <a:endParaRPr lang="zh-CN" altLang="en-US"/>
          </a:p>
        </p:txBody>
      </p:sp>
      <p:sp>
        <p:nvSpPr>
          <p:cNvPr id="27" name="文本框 26"/>
          <p:cNvSpPr txBox="1"/>
          <p:nvPr/>
        </p:nvSpPr>
        <p:spPr>
          <a:xfrm>
            <a:off x="5419090" y="5695315"/>
            <a:ext cx="1354455" cy="368300"/>
          </a:xfrm>
          <a:prstGeom prst="rect">
            <a:avLst/>
          </a:prstGeom>
          <a:noFill/>
        </p:spPr>
        <p:txBody>
          <a:bodyPr wrap="square" rtlCol="0">
            <a:spAutoFit/>
          </a:bodyPr>
          <a:p>
            <a:r>
              <a:rPr lang="zh-CN" altLang="en-US"/>
              <a:t>7. 烟草</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547110" y="306070"/>
            <a:ext cx="5096510" cy="953135"/>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三、常见的精神活性物质所致精神障碍的临床特点</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2" name="菱形 31"/>
          <p:cNvSpPr/>
          <p:nvPr>
            <p:custDataLst>
              <p:tags r:id="rId2"/>
            </p:custDataLst>
          </p:nvPr>
        </p:nvSpPr>
        <p:spPr>
          <a:xfrm rot="16200000">
            <a:off x="4424315" y="1931038"/>
            <a:ext cx="757380" cy="1380401"/>
          </a:xfrm>
          <a:prstGeom prst="diamond">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33" name="平行四边形 32"/>
          <p:cNvSpPr/>
          <p:nvPr>
            <p:custDataLst>
              <p:tags r:id="rId3"/>
            </p:custDataLst>
          </p:nvPr>
        </p:nvSpPr>
        <p:spPr>
          <a:xfrm rot="16200000">
            <a:off x="4145466" y="2587494"/>
            <a:ext cx="624877" cy="690201"/>
          </a:xfrm>
          <a:prstGeom prst="parallelogram">
            <a:avLst>
              <a:gd name="adj" fmla="val 60623"/>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34" name="平行四边形 33"/>
          <p:cNvSpPr/>
          <p:nvPr>
            <p:custDataLst>
              <p:tags r:id="rId4"/>
            </p:custDataLst>
          </p:nvPr>
        </p:nvSpPr>
        <p:spPr>
          <a:xfrm rot="16200000" flipV="1">
            <a:off x="4835667" y="2587494"/>
            <a:ext cx="624877" cy="690201"/>
          </a:xfrm>
          <a:prstGeom prst="parallelogram">
            <a:avLst>
              <a:gd name="adj" fmla="val 60623"/>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6" name="菱形 25"/>
          <p:cNvSpPr/>
          <p:nvPr>
            <p:custDataLst>
              <p:tags r:id="rId5"/>
            </p:custDataLst>
          </p:nvPr>
        </p:nvSpPr>
        <p:spPr>
          <a:xfrm rot="16200000">
            <a:off x="5267637" y="1329521"/>
            <a:ext cx="757380" cy="1380401"/>
          </a:xfrm>
          <a:prstGeom prst="diamond">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7" name="平行四边形 26"/>
          <p:cNvSpPr/>
          <p:nvPr>
            <p:custDataLst>
              <p:tags r:id="rId6"/>
            </p:custDataLst>
          </p:nvPr>
        </p:nvSpPr>
        <p:spPr>
          <a:xfrm rot="16200000">
            <a:off x="4988788" y="1985977"/>
            <a:ext cx="624877" cy="690201"/>
          </a:xfrm>
          <a:prstGeom prst="parallelogram">
            <a:avLst>
              <a:gd name="adj" fmla="val 60623"/>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8" name="平行四边形 27"/>
          <p:cNvSpPr/>
          <p:nvPr>
            <p:custDataLst>
              <p:tags r:id="rId7"/>
            </p:custDataLst>
          </p:nvPr>
        </p:nvSpPr>
        <p:spPr>
          <a:xfrm rot="16200000" flipV="1">
            <a:off x="5678989" y="1985977"/>
            <a:ext cx="624877" cy="690201"/>
          </a:xfrm>
          <a:prstGeom prst="parallelogram">
            <a:avLst>
              <a:gd name="adj" fmla="val 60623"/>
            </a:avLst>
          </a:pr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3" name="菱形 22"/>
          <p:cNvSpPr/>
          <p:nvPr>
            <p:custDataLst>
              <p:tags r:id="rId8"/>
            </p:custDataLst>
          </p:nvPr>
        </p:nvSpPr>
        <p:spPr>
          <a:xfrm rot="16200000">
            <a:off x="6249674" y="3152230"/>
            <a:ext cx="757380" cy="1380401"/>
          </a:xfrm>
          <a:prstGeom prst="diamond">
            <a:avLst/>
          </a:prstGeom>
          <a:solidFill>
            <a:srgbClr val="9BBB59">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4" name="平行四边形 3"/>
          <p:cNvSpPr/>
          <p:nvPr>
            <p:custDataLst>
              <p:tags r:id="rId9"/>
            </p:custDataLst>
          </p:nvPr>
        </p:nvSpPr>
        <p:spPr>
          <a:xfrm rot="16200000">
            <a:off x="5970825" y="3808686"/>
            <a:ext cx="624877" cy="690201"/>
          </a:xfrm>
          <a:prstGeom prst="parallelogram">
            <a:avLst>
              <a:gd name="adj" fmla="val 60623"/>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5" name="平行四边形 24"/>
          <p:cNvSpPr/>
          <p:nvPr>
            <p:custDataLst>
              <p:tags r:id="rId10"/>
            </p:custDataLst>
          </p:nvPr>
        </p:nvSpPr>
        <p:spPr>
          <a:xfrm rot="16200000" flipV="1">
            <a:off x="6661026" y="3808686"/>
            <a:ext cx="624877" cy="690201"/>
          </a:xfrm>
          <a:prstGeom prst="parallelogram">
            <a:avLst>
              <a:gd name="adj" fmla="val 60623"/>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cxnSp>
        <p:nvCxnSpPr>
          <p:cNvPr id="5" name="肘形连接符 4"/>
          <p:cNvCxnSpPr/>
          <p:nvPr>
            <p:custDataLst>
              <p:tags r:id="rId11"/>
            </p:custDataLst>
          </p:nvPr>
        </p:nvCxnSpPr>
        <p:spPr>
          <a:xfrm>
            <a:off x="5649016" y="1572895"/>
            <a:ext cx="3202940" cy="49530"/>
          </a:xfrm>
          <a:prstGeom prst="bentConnector3">
            <a:avLst>
              <a:gd name="adj1" fmla="val 50020"/>
            </a:avLst>
          </a:prstGeom>
          <a:ln w="19050">
            <a:solidFill>
              <a:srgbClr val="3498DB"/>
            </a:solidFill>
            <a:headEnd type="oval"/>
            <a:tailEnd type="oval"/>
          </a:ln>
        </p:spPr>
        <p:style>
          <a:lnRef idx="1">
            <a:srgbClr val="1F74AD"/>
          </a:lnRef>
          <a:fillRef idx="0">
            <a:srgbClr val="1F74AD"/>
          </a:fillRef>
          <a:effectRef idx="0">
            <a:srgbClr val="1F74AD"/>
          </a:effectRef>
          <a:fontRef idx="minor">
            <a:srgbClr val="000000"/>
          </a:fontRef>
        </p:style>
      </p:cxnSp>
      <p:cxnSp>
        <p:nvCxnSpPr>
          <p:cNvPr id="8" name="肘形连接符 7"/>
          <p:cNvCxnSpPr/>
          <p:nvPr>
            <p:custDataLst>
              <p:tags r:id="rId12"/>
            </p:custDataLst>
          </p:nvPr>
        </p:nvCxnSpPr>
        <p:spPr>
          <a:xfrm rot="10800000">
            <a:off x="3259511" y="4465955"/>
            <a:ext cx="3364230" cy="58420"/>
          </a:xfrm>
          <a:prstGeom prst="bentConnector3">
            <a:avLst>
              <a:gd name="adj1" fmla="val 50000"/>
            </a:avLst>
          </a:prstGeom>
          <a:ln w="19050">
            <a:solidFill>
              <a:srgbClr val="9BBB59"/>
            </a:solidFill>
            <a:headEnd type="oval"/>
            <a:tailEnd type="oval"/>
          </a:ln>
        </p:spPr>
        <p:style>
          <a:lnRef idx="1">
            <a:srgbClr val="1F74AD"/>
          </a:lnRef>
          <a:fillRef idx="0">
            <a:srgbClr val="1F74AD"/>
          </a:fillRef>
          <a:effectRef idx="0">
            <a:srgbClr val="1F74AD"/>
          </a:effectRef>
          <a:fontRef idx="minor">
            <a:srgbClr val="000000"/>
          </a:fontRef>
        </p:style>
      </p:cxnSp>
      <p:cxnSp>
        <p:nvCxnSpPr>
          <p:cNvPr id="10" name="肘形连接符 9"/>
          <p:cNvCxnSpPr/>
          <p:nvPr>
            <p:custDataLst>
              <p:tags r:id="rId13"/>
            </p:custDataLst>
          </p:nvPr>
        </p:nvCxnSpPr>
        <p:spPr>
          <a:xfrm rot="10800000">
            <a:off x="3259511" y="1621790"/>
            <a:ext cx="1554480" cy="554355"/>
          </a:xfrm>
          <a:prstGeom prst="bentConnector3">
            <a:avLst>
              <a:gd name="adj1" fmla="val 50000"/>
            </a:avLst>
          </a:prstGeom>
          <a:ln w="19050">
            <a:solidFill>
              <a:srgbClr val="1F74AD"/>
            </a:solidFill>
            <a:headEnd type="oval"/>
            <a:tailEnd type="oval"/>
          </a:ln>
        </p:spPr>
        <p:style>
          <a:lnRef idx="1">
            <a:srgbClr val="1F74AD"/>
          </a:lnRef>
          <a:fillRef idx="0">
            <a:srgbClr val="1F74AD"/>
          </a:fillRef>
          <a:effectRef idx="0">
            <a:srgbClr val="1F74AD"/>
          </a:effectRef>
          <a:fontRef idx="minor">
            <a:srgbClr val="000000"/>
          </a:fontRef>
        </p:style>
      </p:cxnSp>
      <p:sp>
        <p:nvSpPr>
          <p:cNvPr id="35" name="菱形 34"/>
          <p:cNvSpPr/>
          <p:nvPr>
            <p:custDataLst>
              <p:tags r:id="rId14"/>
            </p:custDataLst>
          </p:nvPr>
        </p:nvSpPr>
        <p:spPr>
          <a:xfrm rot="16200000">
            <a:off x="6173984" y="1926279"/>
            <a:ext cx="757380" cy="1380401"/>
          </a:xfrm>
          <a:prstGeom prst="diamond">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36" name="平行四边形 35"/>
          <p:cNvSpPr/>
          <p:nvPr>
            <p:custDataLst>
              <p:tags r:id="rId15"/>
            </p:custDataLst>
          </p:nvPr>
        </p:nvSpPr>
        <p:spPr>
          <a:xfrm rot="16200000">
            <a:off x="5895135" y="2582735"/>
            <a:ext cx="624877" cy="690201"/>
          </a:xfrm>
          <a:prstGeom prst="parallelogram">
            <a:avLst>
              <a:gd name="adj" fmla="val 60623"/>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37" name="平行四边形 36"/>
          <p:cNvSpPr/>
          <p:nvPr>
            <p:custDataLst>
              <p:tags r:id="rId16"/>
            </p:custDataLst>
          </p:nvPr>
        </p:nvSpPr>
        <p:spPr>
          <a:xfrm rot="16200000" flipV="1">
            <a:off x="6585336" y="2582735"/>
            <a:ext cx="624877" cy="690201"/>
          </a:xfrm>
          <a:prstGeom prst="parallelogram">
            <a:avLst>
              <a:gd name="adj" fmla="val 60623"/>
            </a:avLst>
          </a:pr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38" name="菱形 37"/>
          <p:cNvSpPr/>
          <p:nvPr>
            <p:custDataLst>
              <p:tags r:id="rId17"/>
            </p:custDataLst>
          </p:nvPr>
        </p:nvSpPr>
        <p:spPr>
          <a:xfrm rot="16200000">
            <a:off x="5330660" y="2527785"/>
            <a:ext cx="757380" cy="1380401"/>
          </a:xfrm>
          <a:prstGeom prst="diamond">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39" name="平行四边形 38"/>
          <p:cNvSpPr/>
          <p:nvPr>
            <p:custDataLst>
              <p:tags r:id="rId18"/>
            </p:custDataLst>
          </p:nvPr>
        </p:nvSpPr>
        <p:spPr>
          <a:xfrm rot="16200000">
            <a:off x="5051811" y="3184241"/>
            <a:ext cx="624877" cy="690201"/>
          </a:xfrm>
          <a:prstGeom prst="parallelogram">
            <a:avLst>
              <a:gd name="adj" fmla="val 60623"/>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40" name="平行四边形 39"/>
          <p:cNvSpPr/>
          <p:nvPr>
            <p:custDataLst>
              <p:tags r:id="rId19"/>
            </p:custDataLst>
          </p:nvPr>
        </p:nvSpPr>
        <p:spPr>
          <a:xfrm rot="16200000" flipV="1">
            <a:off x="5742012" y="3184241"/>
            <a:ext cx="624877" cy="690201"/>
          </a:xfrm>
          <a:prstGeom prst="parallelogram">
            <a:avLst>
              <a:gd name="adj" fmla="val 60623"/>
            </a:avLst>
          </a:pr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cxnSp>
        <p:nvCxnSpPr>
          <p:cNvPr id="41" name="肘形连接符 9"/>
          <p:cNvCxnSpPr/>
          <p:nvPr>
            <p:custDataLst>
              <p:tags r:id="rId20"/>
            </p:custDataLst>
          </p:nvPr>
        </p:nvCxnSpPr>
        <p:spPr>
          <a:xfrm rot="10800000">
            <a:off x="3258876" y="3041015"/>
            <a:ext cx="1765935" cy="579755"/>
          </a:xfrm>
          <a:prstGeom prst="bentConnector3">
            <a:avLst>
              <a:gd name="adj1" fmla="val 49982"/>
            </a:avLst>
          </a:prstGeom>
          <a:ln w="19050">
            <a:solidFill>
              <a:srgbClr val="1AA3AA"/>
            </a:solidFill>
            <a:headEnd type="oval"/>
            <a:tailEnd type="oval"/>
          </a:ln>
        </p:spPr>
        <p:style>
          <a:lnRef idx="1">
            <a:srgbClr val="1F74AD"/>
          </a:lnRef>
          <a:fillRef idx="0">
            <a:srgbClr val="1F74AD"/>
          </a:fillRef>
          <a:effectRef idx="0">
            <a:srgbClr val="1F74AD"/>
          </a:effectRef>
          <a:fontRef idx="minor">
            <a:srgbClr val="000000"/>
          </a:fontRef>
        </p:style>
      </p:cxnSp>
      <p:cxnSp>
        <p:nvCxnSpPr>
          <p:cNvPr id="42" name="肘形连接符 6"/>
          <p:cNvCxnSpPr/>
          <p:nvPr>
            <p:custDataLst>
              <p:tags r:id="rId21"/>
            </p:custDataLst>
          </p:nvPr>
        </p:nvCxnSpPr>
        <p:spPr>
          <a:xfrm>
            <a:off x="7039666" y="2422525"/>
            <a:ext cx="1812290" cy="624205"/>
          </a:xfrm>
          <a:prstGeom prst="bentConnector3">
            <a:avLst>
              <a:gd name="adj1" fmla="val 50035"/>
            </a:avLst>
          </a:prstGeom>
          <a:ln w="19050">
            <a:solidFill>
              <a:srgbClr val="69A35B"/>
            </a:solidFill>
            <a:headEnd type="oval"/>
            <a:tailEnd type="oval"/>
          </a:ln>
        </p:spPr>
        <p:style>
          <a:lnRef idx="1">
            <a:srgbClr val="1F74AD"/>
          </a:lnRef>
          <a:fillRef idx="0">
            <a:srgbClr val="1F74AD"/>
          </a:fillRef>
          <a:effectRef idx="0">
            <a:srgbClr val="1F74AD"/>
          </a:effectRef>
          <a:fontRef idx="minor">
            <a:srgbClr val="000000"/>
          </a:fontRef>
        </p:style>
      </p:cxnSp>
      <p:sp>
        <p:nvSpPr>
          <p:cNvPr id="6" name="文本框 5"/>
          <p:cNvSpPr txBox="1"/>
          <p:nvPr>
            <p:custDataLst>
              <p:tags r:id="rId22"/>
            </p:custDataLst>
          </p:nvPr>
        </p:nvSpPr>
        <p:spPr bwMode="auto">
          <a:xfrm>
            <a:off x="204470" y="4281170"/>
            <a:ext cx="3054985" cy="608965"/>
          </a:xfrm>
          <a:prstGeom prst="rect">
            <a:avLst/>
          </a:prstGeom>
          <a:noFill/>
        </p:spPr>
        <p:txBody>
          <a:bodyPr wrap="square" lIns="90000" tIns="46800" rIns="90000" bIns="0" anchor="b" anchorCtr="0">
            <a:noAutofit/>
          </a:bodyPr>
          <a:p>
            <a:pPr algn="l" latinLnBrk="0">
              <a:lnSpc>
                <a:spcPct val="120000"/>
              </a:lnSpc>
            </a:pPr>
            <a:r>
              <a:rPr lang="zh-CN" altLang="en-US" sz="1700" b="1" spc="300">
                <a:solidFill>
                  <a:srgbClr val="9BBB59"/>
                </a:solidFill>
                <a:effectLst/>
                <a:latin typeface="Arial" panose="020B0604020202020204" pitchFamily="34" charset="0"/>
                <a:ea typeface="宋体" panose="02010600030101010101" pitchFamily="2" charset="-122"/>
                <a:cs typeface="+mn-ea"/>
                <a:sym typeface="Arial" panose="020B0604020202020204" pitchFamily="34" charset="0"/>
              </a:rPr>
              <a:t>（四）镇静催眠药物所致精神障碍</a:t>
            </a:r>
            <a:endParaRPr lang="zh-CN" altLang="en-US" sz="1700" b="1" spc="300">
              <a:solidFill>
                <a:srgbClr val="9BBB59"/>
              </a:solidFill>
              <a:effectLst/>
              <a:latin typeface="Arial" panose="020B0604020202020204" pitchFamily="34" charset="0"/>
              <a:ea typeface="宋体" panose="02010600030101010101" pitchFamily="2" charset="-122"/>
              <a:cs typeface="+mn-ea"/>
              <a:sym typeface="Arial" panose="020B0604020202020204" pitchFamily="34" charset="0"/>
            </a:endParaRPr>
          </a:p>
        </p:txBody>
      </p:sp>
      <p:sp>
        <p:nvSpPr>
          <p:cNvPr id="9" name="文本框 8"/>
          <p:cNvSpPr txBox="1"/>
          <p:nvPr>
            <p:custDataLst>
              <p:tags r:id="rId23"/>
            </p:custDataLst>
          </p:nvPr>
        </p:nvSpPr>
        <p:spPr bwMode="auto">
          <a:xfrm>
            <a:off x="514985" y="4987290"/>
            <a:ext cx="2744470" cy="932815"/>
          </a:xfrm>
          <a:prstGeom prst="rect">
            <a:avLst/>
          </a:prstGeom>
          <a:noFill/>
        </p:spPr>
        <p:txBody>
          <a:bodyPr wrap="square" lIns="90000" tIns="0" rIns="90000" bIns="46800">
            <a:noAutofit/>
          </a:bodyPr>
          <a:p>
            <a:pPr algn="l" latinLnBrk="0">
              <a:lnSpc>
                <a:spcPct val="120000"/>
              </a:lnSpc>
            </a:pPr>
            <a:r>
              <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1. 镇静催眠药物依赖</a:t>
            </a:r>
            <a:endPar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2. 戒断综合征</a:t>
            </a:r>
            <a:endPar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3. 中毒</a:t>
            </a:r>
            <a:endPar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p:txBody>
      </p:sp>
      <p:sp>
        <p:nvSpPr>
          <p:cNvPr id="19" name="文本框 18"/>
          <p:cNvSpPr txBox="1"/>
          <p:nvPr>
            <p:custDataLst>
              <p:tags r:id="rId24"/>
            </p:custDataLst>
          </p:nvPr>
        </p:nvSpPr>
        <p:spPr bwMode="auto">
          <a:xfrm>
            <a:off x="204470" y="1437640"/>
            <a:ext cx="3342640" cy="369570"/>
          </a:xfrm>
          <a:prstGeom prst="rect">
            <a:avLst/>
          </a:prstGeom>
          <a:noFill/>
        </p:spPr>
        <p:txBody>
          <a:bodyPr wrap="square" lIns="90000" tIns="46800" rIns="90000" bIns="0" anchor="b" anchorCtr="0">
            <a:noAutofit/>
          </a:bodyPr>
          <a:p>
            <a:pPr algn="l" latinLnBrk="0">
              <a:lnSpc>
                <a:spcPct val="120000"/>
              </a:lnSpc>
            </a:pPr>
            <a:r>
              <a:rPr lang="zh-CN" altLang="en-US" b="1" spc="300">
                <a:solidFill>
                  <a:srgbClr val="1F74AD"/>
                </a:solidFill>
                <a:effectLst/>
                <a:latin typeface="Arial" panose="020B0604020202020204" pitchFamily="34" charset="0"/>
                <a:ea typeface="宋体" panose="02010600030101010101" pitchFamily="2" charset="-122"/>
                <a:cs typeface="+mn-ea"/>
                <a:sym typeface="Arial" panose="020B0604020202020204" pitchFamily="34" charset="0"/>
              </a:rPr>
              <a:t>（一）酒精所致精神障碍</a:t>
            </a:r>
            <a:endParaRPr lang="zh-CN" altLang="en-US" b="1" spc="300">
              <a:solidFill>
                <a:srgbClr val="1F74AD"/>
              </a:solidFill>
              <a:effectLst/>
              <a:latin typeface="Arial" panose="020B0604020202020204" pitchFamily="34" charset="0"/>
              <a:ea typeface="宋体" panose="02010600030101010101" pitchFamily="2" charset="-122"/>
              <a:cs typeface="+mn-ea"/>
              <a:sym typeface="Arial" panose="020B0604020202020204" pitchFamily="34" charset="0"/>
            </a:endParaRPr>
          </a:p>
        </p:txBody>
      </p:sp>
      <p:sp>
        <p:nvSpPr>
          <p:cNvPr id="20" name="文本框 19"/>
          <p:cNvSpPr txBox="1"/>
          <p:nvPr>
            <p:custDataLst>
              <p:tags r:id="rId25"/>
            </p:custDataLst>
          </p:nvPr>
        </p:nvSpPr>
        <p:spPr bwMode="auto">
          <a:xfrm>
            <a:off x="514985" y="1814195"/>
            <a:ext cx="3124835" cy="552450"/>
          </a:xfrm>
          <a:prstGeom prst="rect">
            <a:avLst/>
          </a:prstGeom>
          <a:noFill/>
        </p:spPr>
        <p:txBody>
          <a:bodyPr wrap="square" lIns="90000" tIns="0" rIns="90000" bIns="46800">
            <a:noAutofit/>
          </a:bodyPr>
          <a:p>
            <a:pPr algn="l" latinLnBrk="0">
              <a:lnSpc>
                <a:spcPct val="120000"/>
              </a:lnSpc>
            </a:pPr>
            <a:r>
              <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1. 急性酒精中毒</a:t>
            </a:r>
            <a:endPar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2. 慢性酒精中毒性精神障碍</a:t>
            </a:r>
            <a:endPar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p:txBody>
      </p:sp>
      <p:sp>
        <p:nvSpPr>
          <p:cNvPr id="21" name="文本框 20"/>
          <p:cNvSpPr txBox="1"/>
          <p:nvPr>
            <p:custDataLst>
              <p:tags r:id="rId26"/>
            </p:custDataLst>
          </p:nvPr>
        </p:nvSpPr>
        <p:spPr bwMode="auto">
          <a:xfrm>
            <a:off x="8851900" y="941705"/>
            <a:ext cx="2938145" cy="680085"/>
          </a:xfrm>
          <a:prstGeom prst="rect">
            <a:avLst/>
          </a:prstGeom>
          <a:noFill/>
        </p:spPr>
        <p:txBody>
          <a:bodyPr wrap="square" lIns="90000" tIns="46800" rIns="90000" bIns="0" anchor="b" anchorCtr="0">
            <a:noAutofit/>
          </a:bodyPr>
          <a:p>
            <a:pPr algn="l" latinLnBrk="0">
              <a:lnSpc>
                <a:spcPct val="120000"/>
              </a:lnSpc>
            </a:pPr>
            <a:r>
              <a:rPr lang="zh-CN" altLang="en-US" b="1" spc="300">
                <a:solidFill>
                  <a:srgbClr val="3498DB"/>
                </a:solidFill>
                <a:effectLst/>
                <a:latin typeface="Arial" panose="020B0604020202020204" pitchFamily="34" charset="0"/>
                <a:ea typeface="宋体" panose="02010600030101010101" pitchFamily="2" charset="-122"/>
                <a:cs typeface="+mn-ea"/>
                <a:sym typeface="Arial" panose="020B0604020202020204" pitchFamily="34" charset="0"/>
              </a:rPr>
              <a:t>（二）阿片类物质所致精神障碍</a:t>
            </a:r>
            <a:endParaRPr lang="zh-CN" altLang="en-US" b="1" spc="300">
              <a:solidFill>
                <a:srgbClr val="3498DB"/>
              </a:solidFill>
              <a:effectLst/>
              <a:latin typeface="Arial" panose="020B0604020202020204" pitchFamily="34" charset="0"/>
              <a:ea typeface="宋体" panose="02010600030101010101" pitchFamily="2" charset="-122"/>
              <a:cs typeface="+mn-ea"/>
              <a:sym typeface="Arial" panose="020B0604020202020204" pitchFamily="34" charset="0"/>
            </a:endParaRPr>
          </a:p>
        </p:txBody>
      </p:sp>
      <p:sp>
        <p:nvSpPr>
          <p:cNvPr id="22" name="文本框 21"/>
          <p:cNvSpPr txBox="1"/>
          <p:nvPr>
            <p:custDataLst>
              <p:tags r:id="rId27"/>
            </p:custDataLst>
          </p:nvPr>
        </p:nvSpPr>
        <p:spPr bwMode="auto">
          <a:xfrm>
            <a:off x="8851900" y="1572895"/>
            <a:ext cx="3034030" cy="1180465"/>
          </a:xfrm>
          <a:prstGeom prst="rect">
            <a:avLst/>
          </a:prstGeom>
          <a:noFill/>
        </p:spPr>
        <p:txBody>
          <a:bodyPr wrap="square" lIns="90000" tIns="0" rIns="90000" bIns="46800">
            <a:noAutofit/>
          </a:bodyPr>
          <a:p>
            <a:pPr algn="l" latinLnBrk="0">
              <a:lnSpc>
                <a:spcPct val="120000"/>
              </a:lnSpc>
            </a:pPr>
            <a:r>
              <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1. 阿片类物质所致依赖综合征</a:t>
            </a:r>
            <a:endPar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a:p>
            <a:pPr algn="l" latinLnBrk="0">
              <a:lnSpc>
                <a:spcPct val="120000"/>
              </a:lnSpc>
            </a:pPr>
            <a:r>
              <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2. 阿片类物质所致戒断综合征</a:t>
            </a:r>
            <a:endPar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a:p>
            <a:pPr algn="l" latinLnBrk="0">
              <a:lnSpc>
                <a:spcPct val="120000"/>
              </a:lnSpc>
            </a:pPr>
            <a:r>
              <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3. 阿片类物质过量与中毒</a:t>
            </a:r>
            <a:endPar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a:p>
            <a:pPr algn="l" latinLnBrk="0">
              <a:lnSpc>
                <a:spcPct val="120000"/>
              </a:lnSpc>
            </a:pPr>
            <a:r>
              <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4. 并发症</a:t>
            </a:r>
            <a:endParaRPr lang="zh-CN" altLang="en-US" sz="15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p:txBody>
      </p:sp>
      <p:sp>
        <p:nvSpPr>
          <p:cNvPr id="29" name="文本框 28"/>
          <p:cNvSpPr txBox="1"/>
          <p:nvPr>
            <p:custDataLst>
              <p:tags r:id="rId28"/>
            </p:custDataLst>
          </p:nvPr>
        </p:nvSpPr>
        <p:spPr bwMode="auto">
          <a:xfrm>
            <a:off x="204470" y="2338705"/>
            <a:ext cx="3054985" cy="708025"/>
          </a:xfrm>
          <a:prstGeom prst="rect">
            <a:avLst/>
          </a:prstGeom>
          <a:noFill/>
        </p:spPr>
        <p:txBody>
          <a:bodyPr wrap="square" lIns="90000" tIns="46800" rIns="90000" bIns="0" anchor="b" anchorCtr="0">
            <a:noAutofit/>
          </a:bodyPr>
          <a:p>
            <a:pPr algn="l" latinLnBrk="0">
              <a:lnSpc>
                <a:spcPct val="120000"/>
              </a:lnSpc>
            </a:pPr>
            <a:r>
              <a:rPr lang="zh-CN" altLang="en-US" sz="1700" b="1" spc="300">
                <a:solidFill>
                  <a:srgbClr val="1AA3AA"/>
                </a:solidFill>
                <a:effectLst/>
                <a:latin typeface="Arial" panose="020B0604020202020204" pitchFamily="34" charset="0"/>
                <a:ea typeface="宋体" panose="02010600030101010101" pitchFamily="2" charset="-122"/>
                <a:cs typeface="+mn-ea"/>
                <a:sym typeface="Arial" panose="020B0604020202020204" pitchFamily="34" charset="0"/>
              </a:rPr>
              <a:t>（三）苯丙胺类兴奋剂所致精神障碍</a:t>
            </a:r>
            <a:endParaRPr lang="zh-CN" altLang="en-US" sz="1700" b="1" spc="300">
              <a:solidFill>
                <a:srgbClr val="1AA3AA"/>
              </a:solidFill>
              <a:effectLst/>
              <a:latin typeface="Arial" panose="020B0604020202020204" pitchFamily="34" charset="0"/>
              <a:ea typeface="宋体" panose="02010600030101010101" pitchFamily="2" charset="-122"/>
              <a:cs typeface="+mn-ea"/>
              <a:sym typeface="Arial" panose="020B0604020202020204" pitchFamily="34" charset="0"/>
            </a:endParaRPr>
          </a:p>
        </p:txBody>
      </p:sp>
      <p:sp>
        <p:nvSpPr>
          <p:cNvPr id="30" name="文本框 29"/>
          <p:cNvSpPr txBox="1"/>
          <p:nvPr>
            <p:custDataLst>
              <p:tags r:id="rId29"/>
            </p:custDataLst>
          </p:nvPr>
        </p:nvSpPr>
        <p:spPr bwMode="auto">
          <a:xfrm>
            <a:off x="0" y="3041015"/>
            <a:ext cx="3943985" cy="1417955"/>
          </a:xfrm>
          <a:prstGeom prst="rect">
            <a:avLst/>
          </a:prstGeom>
          <a:noFill/>
        </p:spPr>
        <p:txBody>
          <a:bodyPr wrap="square" lIns="90000" tIns="0" rIns="90000" bIns="46800"/>
          <a:p>
            <a:pPr algn="l" latinLnBrk="0">
              <a:lnSpc>
                <a:spcPct val="120000"/>
              </a:lnSpc>
            </a:pPr>
            <a:r>
              <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苯丙胺类兴奋剂指苯丙胺及其同类化合物，包括、甲基苯丙胺（冰毒）、3，4- 亚甲二氧基苯丙胺（摇头丸）、麻黄素和哌醋甲酯（利他林）等。</a:t>
            </a:r>
            <a:endPar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p:txBody>
      </p:sp>
      <p:sp>
        <p:nvSpPr>
          <p:cNvPr id="31" name="文本框 30"/>
          <p:cNvSpPr txBox="1"/>
          <p:nvPr>
            <p:custDataLst>
              <p:tags r:id="rId30"/>
            </p:custDataLst>
          </p:nvPr>
        </p:nvSpPr>
        <p:spPr bwMode="auto">
          <a:xfrm>
            <a:off x="8852086" y="2862234"/>
            <a:ext cx="2824943" cy="369507"/>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69A35B"/>
                </a:solidFill>
                <a:effectLst/>
                <a:latin typeface="Arial" panose="020B0604020202020204" pitchFamily="34" charset="0"/>
                <a:ea typeface="宋体" panose="02010600030101010101" pitchFamily="2" charset="-122"/>
                <a:cs typeface="+mn-ea"/>
                <a:sym typeface="Arial" panose="020B0604020202020204" pitchFamily="34" charset="0"/>
              </a:rPr>
              <a:t>（五）烟草</a:t>
            </a:r>
            <a:endParaRPr lang="zh-CN" altLang="en-US" b="1" spc="300">
              <a:solidFill>
                <a:srgbClr val="69A35B"/>
              </a:solidFill>
              <a:effectLst/>
              <a:latin typeface="Arial" panose="020B0604020202020204" pitchFamily="34" charset="0"/>
              <a:ea typeface="宋体" panose="02010600030101010101" pitchFamily="2" charset="-122"/>
              <a:cs typeface="+mn-ea"/>
              <a:sym typeface="Arial" panose="020B0604020202020204" pitchFamily="34" charset="0"/>
            </a:endParaRPr>
          </a:p>
        </p:txBody>
      </p:sp>
      <p:sp>
        <p:nvSpPr>
          <p:cNvPr id="43" name="文本框 42"/>
          <p:cNvSpPr txBox="1"/>
          <p:nvPr>
            <p:custDataLst>
              <p:tags r:id="rId31"/>
            </p:custDataLst>
          </p:nvPr>
        </p:nvSpPr>
        <p:spPr bwMode="auto">
          <a:xfrm>
            <a:off x="8851900" y="3239135"/>
            <a:ext cx="3034665" cy="982980"/>
          </a:xfrm>
          <a:prstGeom prst="rect">
            <a:avLst/>
          </a:prstGeom>
          <a:noFill/>
        </p:spPr>
        <p:txBody>
          <a:bodyPr wrap="square" lIns="90000" tIns="0" rIns="90000" bIns="46800">
            <a:noAutofit/>
          </a:bodyPr>
          <a:p>
            <a:pPr algn="l" latinLnBrk="0">
              <a:lnSpc>
                <a:spcPct val="120000"/>
              </a:lnSpc>
            </a:pPr>
            <a:r>
              <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rPr>
              <a:t>烟草具有成瘾性，烟草烟雾中的成分多种多样，其中具有成瘾性的物质是尼古丁。</a:t>
            </a:r>
            <a:endParaRPr lang="zh-CN" altLang="en-US" sz="1600" b="0" spc="150">
              <a:solidFill>
                <a:srgbClr val="000000"/>
              </a:solidFill>
              <a:effectLst/>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547110" y="306070"/>
            <a:ext cx="5096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四、治疗</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3" name="直接连接符 2"/>
          <p:cNvCxnSpPr/>
          <p:nvPr>
            <p:custDataLst>
              <p:tags r:id="rId2"/>
            </p:custDataLst>
          </p:nvPr>
        </p:nvCxnSpPr>
        <p:spPr>
          <a:xfrm>
            <a:off x="6089114" y="3001994"/>
            <a:ext cx="0" cy="1123118"/>
          </a:xfrm>
          <a:prstGeom prst="line">
            <a:avLst/>
          </a:prstGeom>
          <a:noFill/>
          <a:ln w="19050" cap="flat" cmpd="sng" algn="ctr">
            <a:solidFill>
              <a:srgbClr val="6D6E72">
                <a:lumMod val="20000"/>
                <a:lumOff val="80000"/>
              </a:srgbClr>
            </a:solidFill>
            <a:prstDash val="solid"/>
            <a:miter lim="800000"/>
          </a:ln>
          <a:effectLst/>
        </p:spPr>
      </p:cxnSp>
      <p:cxnSp>
        <p:nvCxnSpPr>
          <p:cNvPr id="7" name="直接连接符 6"/>
          <p:cNvCxnSpPr/>
          <p:nvPr>
            <p:custDataLst>
              <p:tags r:id="rId3"/>
            </p:custDataLst>
          </p:nvPr>
        </p:nvCxnSpPr>
        <p:spPr>
          <a:xfrm>
            <a:off x="2258639" y="4112708"/>
            <a:ext cx="7656465" cy="0"/>
          </a:xfrm>
          <a:prstGeom prst="line">
            <a:avLst/>
          </a:prstGeom>
          <a:noFill/>
          <a:ln w="19050" cap="flat" cmpd="sng" algn="ctr">
            <a:solidFill>
              <a:srgbClr val="6D6E72">
                <a:lumMod val="20000"/>
                <a:lumOff val="80000"/>
              </a:srgbClr>
            </a:solidFill>
            <a:prstDash val="solid"/>
            <a:miter lim="800000"/>
          </a:ln>
          <a:effectLst/>
        </p:spPr>
      </p:cxnSp>
      <p:cxnSp>
        <p:nvCxnSpPr>
          <p:cNvPr id="11" name="直接连接符 10"/>
          <p:cNvCxnSpPr/>
          <p:nvPr>
            <p:custDataLst>
              <p:tags r:id="rId4"/>
            </p:custDataLst>
          </p:nvPr>
        </p:nvCxnSpPr>
        <p:spPr>
          <a:xfrm>
            <a:off x="6100688" y="3522642"/>
            <a:ext cx="887654" cy="0"/>
          </a:xfrm>
          <a:prstGeom prst="line">
            <a:avLst/>
          </a:prstGeom>
          <a:noFill/>
          <a:ln w="19050" cap="flat" cmpd="sng" algn="ctr">
            <a:solidFill>
              <a:srgbClr val="6D6E72">
                <a:lumMod val="20000"/>
                <a:lumOff val="80000"/>
              </a:srgbClr>
            </a:solidFill>
            <a:prstDash val="solid"/>
            <a:miter lim="800000"/>
          </a:ln>
          <a:effectLst/>
        </p:spPr>
      </p:cxnSp>
      <p:sp>
        <p:nvSpPr>
          <p:cNvPr id="12" name="椭圆 11"/>
          <p:cNvSpPr/>
          <p:nvPr>
            <p:custDataLst>
              <p:tags r:id="rId5"/>
            </p:custDataLst>
          </p:nvPr>
        </p:nvSpPr>
        <p:spPr>
          <a:xfrm>
            <a:off x="5753514" y="1011966"/>
            <a:ext cx="656221" cy="611599"/>
          </a:xfrm>
          <a:prstGeom prst="ellipse">
            <a:avLst/>
          </a:prstGeom>
          <a:gradFill>
            <a:gsLst>
              <a:gs pos="0">
                <a:srgbClr val="F27C30"/>
              </a:gs>
              <a:gs pos="100000">
                <a:srgbClr val="EF5024"/>
              </a:gs>
            </a:gsLst>
            <a:lin ang="3600000" scaled="0"/>
          </a:gradFill>
          <a:ln w="12700" cap="flat" cmpd="sng" algn="ctr">
            <a:noFill/>
            <a:prstDash val="solid"/>
            <a:miter lim="800000"/>
          </a:ln>
          <a:effectLst>
            <a:outerShdw blurRad="88900" sx="102000" sy="102000" algn="ctr" rotWithShape="0">
              <a:prstClr val="black">
                <a:alpha val="40000"/>
              </a:prst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13" name="椭圆 12"/>
          <p:cNvSpPr/>
          <p:nvPr>
            <p:custDataLst>
              <p:tags r:id="rId6"/>
            </p:custDataLst>
          </p:nvPr>
        </p:nvSpPr>
        <p:spPr>
          <a:xfrm>
            <a:off x="5811376" y="1058247"/>
            <a:ext cx="536655" cy="500399"/>
          </a:xfrm>
          <a:prstGeom prst="ellipse">
            <a:avLst/>
          </a:prstGeom>
          <a:solidFill>
            <a:srgbClr val="FFFFFF"/>
          </a:solidFill>
          <a:ln w="12700" cap="flat" cmpd="sng" algn="ctr">
            <a:noFill/>
            <a:prstDash val="solid"/>
            <a:miter lim="800000"/>
          </a:ln>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14" name="圆角矩形 3"/>
          <p:cNvSpPr/>
          <p:nvPr>
            <p:custDataLst>
              <p:tags r:id="rId7"/>
            </p:custDataLst>
          </p:nvPr>
        </p:nvSpPr>
        <p:spPr>
          <a:xfrm>
            <a:off x="5105400" y="1312545"/>
            <a:ext cx="1993900" cy="1522095"/>
          </a:xfrm>
          <a:prstGeom prst="roundRect">
            <a:avLst>
              <a:gd name="adj" fmla="val 11370"/>
            </a:avLst>
          </a:prstGeom>
          <a:solidFill>
            <a:srgbClr val="FFFFFF"/>
          </a:solidFill>
          <a:ln w="12700" cap="flat" cmpd="sng" algn="ctr">
            <a:noFill/>
            <a:prstDash val="solid"/>
            <a:miter lim="800000"/>
          </a:ln>
          <a:effectLst>
            <a:outerShdw blurRad="165100" sx="102000" sy="102000" algn="ctr" rotWithShape="0">
              <a:srgbClr val="000000">
                <a:alpha val="26000"/>
              </a:srgb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15" name="任意多边形 8"/>
          <p:cNvSpPr/>
          <p:nvPr>
            <p:custDataLst>
              <p:tags r:id="rId8"/>
            </p:custDataLst>
          </p:nvPr>
        </p:nvSpPr>
        <p:spPr>
          <a:xfrm rot="10800000">
            <a:off x="5106035" y="2261235"/>
            <a:ext cx="1993900" cy="742315"/>
          </a:xfrm>
          <a:custGeom>
            <a:avLst/>
            <a:gdLst>
              <a:gd name="connsiteX0" fmla="*/ 1270000 w 1270000"/>
              <a:gd name="connsiteY0" fmla="*/ 702308 h 702308"/>
              <a:gd name="connsiteX1" fmla="*/ 0 w 1270000"/>
              <a:gd name="connsiteY1" fmla="*/ 702308 h 702308"/>
              <a:gd name="connsiteX2" fmla="*/ 0 w 1270000"/>
              <a:gd name="connsiteY2" fmla="*/ 294062 h 702308"/>
              <a:gd name="connsiteX3" fmla="*/ 144399 w 1270000"/>
              <a:gd name="connsiteY3" fmla="*/ 149663 h 702308"/>
              <a:gd name="connsiteX4" fmla="*/ 538591 w 1270000"/>
              <a:gd name="connsiteY4" fmla="*/ 149663 h 702308"/>
              <a:gd name="connsiteX5" fmla="*/ 635001 w 1270000"/>
              <a:gd name="connsiteY5" fmla="*/ 0 h 702308"/>
              <a:gd name="connsiteX6" fmla="*/ 731410 w 1270000"/>
              <a:gd name="connsiteY6" fmla="*/ 149663 h 702308"/>
              <a:gd name="connsiteX7" fmla="*/ 1125601 w 1270000"/>
              <a:gd name="connsiteY7" fmla="*/ 149663 h 702308"/>
              <a:gd name="connsiteX8" fmla="*/ 1270000 w 1270000"/>
              <a:gd name="connsiteY8" fmla="*/ 294062 h 70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0000" h="702308">
                <a:moveTo>
                  <a:pt x="1270000" y="702308"/>
                </a:moveTo>
                <a:lnTo>
                  <a:pt x="0" y="702308"/>
                </a:lnTo>
                <a:lnTo>
                  <a:pt x="0" y="294062"/>
                </a:lnTo>
                <a:cubicBezTo>
                  <a:pt x="0" y="214313"/>
                  <a:pt x="64650" y="149663"/>
                  <a:pt x="144399" y="149663"/>
                </a:cubicBezTo>
                <a:lnTo>
                  <a:pt x="538591" y="149663"/>
                </a:lnTo>
                <a:lnTo>
                  <a:pt x="635001" y="0"/>
                </a:lnTo>
                <a:lnTo>
                  <a:pt x="731410" y="149663"/>
                </a:lnTo>
                <a:lnTo>
                  <a:pt x="1125601" y="149663"/>
                </a:lnTo>
                <a:cubicBezTo>
                  <a:pt x="1205350" y="149663"/>
                  <a:pt x="1270000" y="214313"/>
                  <a:pt x="1270000" y="294062"/>
                </a:cubicBezTo>
                <a:close/>
              </a:path>
            </a:pathLst>
          </a:custGeom>
          <a:gradFill>
            <a:gsLst>
              <a:gs pos="0">
                <a:srgbClr val="F27C30"/>
              </a:gs>
              <a:gs pos="100000">
                <a:srgbClr val="EF5024"/>
              </a:gs>
            </a:gsLst>
            <a:lin ang="3600000" scaled="0"/>
          </a:gradFill>
          <a:ln w="12700" cap="flat" cmpd="sng" algn="ctr">
            <a:noFill/>
            <a:prstDash val="solid"/>
            <a:miter lim="800000"/>
          </a:ln>
          <a:effectLst>
            <a:outerShdw blurRad="50800" dist="38100" dir="5400000" algn="t" rotWithShape="0">
              <a:prstClr val="black">
                <a:alpha val="23000"/>
              </a:prst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16" name="圆角矩形 25"/>
          <p:cNvSpPr/>
          <p:nvPr>
            <p:custDataLst>
              <p:tags r:id="rId9"/>
            </p:custDataLst>
          </p:nvPr>
        </p:nvSpPr>
        <p:spPr>
          <a:xfrm>
            <a:off x="6991985" y="3106420"/>
            <a:ext cx="2243455" cy="783590"/>
          </a:xfrm>
          <a:prstGeom prst="roundRect">
            <a:avLst>
              <a:gd name="adj" fmla="val 11370"/>
            </a:avLst>
          </a:prstGeom>
          <a:solidFill>
            <a:srgbClr val="FFFFFF"/>
          </a:solidFill>
          <a:ln w="12700" cap="flat" cmpd="sng" algn="ctr">
            <a:noFill/>
            <a:prstDash val="solid"/>
            <a:miter lim="800000"/>
          </a:ln>
          <a:effectLst>
            <a:outerShdw blurRad="165100" sx="102000" sy="102000" algn="ctr" rotWithShape="0">
              <a:srgbClr val="000000">
                <a:alpha val="26000"/>
              </a:srgb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17" name="任意多边形 31"/>
          <p:cNvSpPr/>
          <p:nvPr>
            <p:custDataLst>
              <p:tags r:id="rId10"/>
            </p:custDataLst>
          </p:nvPr>
        </p:nvSpPr>
        <p:spPr>
          <a:xfrm>
            <a:off x="6806605" y="3106124"/>
            <a:ext cx="733833" cy="783832"/>
          </a:xfrm>
          <a:custGeom>
            <a:avLst/>
            <a:gdLst>
              <a:gd name="connsiteX0" fmla="*/ 233926 w 646235"/>
              <a:gd name="connsiteY0" fmla="*/ 0 h 740467"/>
              <a:gd name="connsiteX1" fmla="*/ 646235 w 646235"/>
              <a:gd name="connsiteY1" fmla="*/ 0 h 740467"/>
              <a:gd name="connsiteX2" fmla="*/ 646235 w 646235"/>
              <a:gd name="connsiteY2" fmla="*/ 740467 h 740467"/>
              <a:gd name="connsiteX3" fmla="*/ 233926 w 646235"/>
              <a:gd name="connsiteY3" fmla="*/ 740467 h 740467"/>
              <a:gd name="connsiteX4" fmla="*/ 149735 w 646235"/>
              <a:gd name="connsiteY4" fmla="*/ 656276 h 740467"/>
              <a:gd name="connsiteX5" fmla="*/ 149735 w 646235"/>
              <a:gd name="connsiteY5" fmla="*/ 469090 h 740467"/>
              <a:gd name="connsiteX6" fmla="*/ 0 w 646235"/>
              <a:gd name="connsiteY6" fmla="*/ 382243 h 740467"/>
              <a:gd name="connsiteX7" fmla="*/ 149735 w 646235"/>
              <a:gd name="connsiteY7" fmla="*/ 295397 h 740467"/>
              <a:gd name="connsiteX8" fmla="*/ 149735 w 646235"/>
              <a:gd name="connsiteY8" fmla="*/ 84191 h 740467"/>
              <a:gd name="connsiteX9" fmla="*/ 233926 w 646235"/>
              <a:gd name="connsiteY9" fmla="*/ 0 h 74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6235" h="740467">
                <a:moveTo>
                  <a:pt x="233926" y="0"/>
                </a:moveTo>
                <a:lnTo>
                  <a:pt x="646235" y="0"/>
                </a:lnTo>
                <a:lnTo>
                  <a:pt x="646235" y="740467"/>
                </a:lnTo>
                <a:lnTo>
                  <a:pt x="233926" y="740467"/>
                </a:lnTo>
                <a:cubicBezTo>
                  <a:pt x="187429" y="740467"/>
                  <a:pt x="149735" y="702773"/>
                  <a:pt x="149735" y="656276"/>
                </a:cubicBezTo>
                <a:lnTo>
                  <a:pt x="149735" y="469090"/>
                </a:lnTo>
                <a:lnTo>
                  <a:pt x="0" y="382243"/>
                </a:lnTo>
                <a:lnTo>
                  <a:pt x="149735" y="295397"/>
                </a:lnTo>
                <a:lnTo>
                  <a:pt x="149735" y="84191"/>
                </a:lnTo>
                <a:cubicBezTo>
                  <a:pt x="149735" y="37694"/>
                  <a:pt x="187429" y="0"/>
                  <a:pt x="233926" y="0"/>
                </a:cubicBezTo>
                <a:close/>
              </a:path>
            </a:pathLst>
          </a:custGeom>
          <a:gradFill>
            <a:gsLst>
              <a:gs pos="0">
                <a:srgbClr val="F27C30"/>
              </a:gs>
              <a:gs pos="100000">
                <a:srgbClr val="EF5024"/>
              </a:gs>
            </a:gsLst>
            <a:lin ang="13200000" scaled="0"/>
          </a:gradFill>
          <a:ln w="12700" cap="flat" cmpd="sng" algn="ctr">
            <a:noFill/>
            <a:prstDash val="solid"/>
            <a:miter lim="800000"/>
          </a:ln>
          <a:effectLst>
            <a:outerShdw blurRad="50800" dist="38100" dir="10800000" algn="r" rotWithShape="0">
              <a:prstClr val="black">
                <a:alpha val="4000"/>
              </a:prst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18" name="矩形 17"/>
          <p:cNvSpPr/>
          <p:nvPr>
            <p:custDataLst>
              <p:tags r:id="rId11"/>
            </p:custDataLst>
          </p:nvPr>
        </p:nvSpPr>
        <p:spPr>
          <a:xfrm>
            <a:off x="5288915" y="1445895"/>
            <a:ext cx="1581785" cy="672465"/>
          </a:xfrm>
          <a:prstGeom prst="rect">
            <a:avLst/>
          </a:prstGeom>
          <a:noFill/>
        </p:spPr>
        <p:txBody>
          <a:bodyPr wrap="square" anchor="ctr" anchorCtr="0">
            <a:noAutofit/>
          </a:bodyPr>
          <a:p>
            <a:pPr algn="ctr">
              <a:lnSpc>
                <a:spcPct val="120000"/>
              </a:lnSpc>
              <a:spcAft>
                <a:spcPts val="0"/>
              </a:spcAft>
            </a:pPr>
            <a:r>
              <a:rPr lang="zh-CN" altLang="zh-CN" sz="1500" b="1" spc="300">
                <a:latin typeface="宋体" panose="02010600030101010101" pitchFamily="2" charset="-122"/>
                <a:ea typeface="宋体" panose="02010600030101010101" pitchFamily="2" charset="-122"/>
              </a:rPr>
              <a:t>（一）急性酒精中毒的治疗</a:t>
            </a:r>
            <a:endParaRPr lang="zh-CN" altLang="zh-CN" sz="1500" b="1" spc="300">
              <a:latin typeface="宋体" panose="02010600030101010101" pitchFamily="2" charset="-122"/>
              <a:ea typeface="宋体" panose="02010600030101010101" pitchFamily="2" charset="-122"/>
            </a:endParaRPr>
          </a:p>
        </p:txBody>
      </p:sp>
      <p:sp>
        <p:nvSpPr>
          <p:cNvPr id="24" name="矩形 23"/>
          <p:cNvSpPr/>
          <p:nvPr>
            <p:custDataLst>
              <p:tags r:id="rId12"/>
            </p:custDataLst>
          </p:nvPr>
        </p:nvSpPr>
        <p:spPr>
          <a:xfrm>
            <a:off x="7527925" y="3252470"/>
            <a:ext cx="1588770" cy="543560"/>
          </a:xfrm>
          <a:prstGeom prst="rect">
            <a:avLst/>
          </a:prstGeom>
          <a:noFill/>
        </p:spPr>
        <p:txBody>
          <a:bodyPr wrap="square" anchor="ctr" anchorCtr="0">
            <a:noAutofit/>
          </a:bodyPr>
          <a:p>
            <a:pPr algn="ctr">
              <a:lnSpc>
                <a:spcPct val="120000"/>
              </a:lnSpc>
              <a:spcAft>
                <a:spcPts val="0"/>
              </a:spcAft>
            </a:pPr>
            <a:r>
              <a:rPr lang="zh-CN" altLang="zh-CN" sz="1500" b="1" spc="300">
                <a:latin typeface="宋体" panose="02010600030101010101" pitchFamily="2" charset="-122"/>
                <a:ea typeface="宋体" panose="02010600030101010101" pitchFamily="2" charset="-122"/>
              </a:rPr>
              <a:t>（二）慢性酒精中毒的治疗</a:t>
            </a:r>
            <a:endParaRPr lang="zh-CN" altLang="zh-CN" sz="1500" b="1" spc="300">
              <a:latin typeface="宋体" panose="02010600030101010101" pitchFamily="2" charset="-122"/>
              <a:ea typeface="宋体" panose="02010600030101010101" pitchFamily="2" charset="-122"/>
            </a:endParaRPr>
          </a:p>
        </p:txBody>
      </p:sp>
      <p:cxnSp>
        <p:nvCxnSpPr>
          <p:cNvPr id="44" name="直接连接符 43"/>
          <p:cNvCxnSpPr/>
          <p:nvPr>
            <p:custDataLst>
              <p:tags r:id="rId13"/>
            </p:custDataLst>
          </p:nvPr>
        </p:nvCxnSpPr>
        <p:spPr>
          <a:xfrm>
            <a:off x="2281784" y="4112708"/>
            <a:ext cx="0" cy="1695401"/>
          </a:xfrm>
          <a:prstGeom prst="line">
            <a:avLst/>
          </a:prstGeom>
          <a:noFill/>
          <a:ln w="19050" cap="flat" cmpd="sng" algn="ctr">
            <a:solidFill>
              <a:srgbClr val="6D6E72">
                <a:lumMod val="20000"/>
                <a:lumOff val="80000"/>
              </a:srgbClr>
            </a:solidFill>
            <a:prstDash val="solid"/>
            <a:miter lim="800000"/>
          </a:ln>
          <a:effectLst/>
        </p:spPr>
      </p:cxnSp>
      <p:sp>
        <p:nvSpPr>
          <p:cNvPr id="45" name="圆角矩形 35"/>
          <p:cNvSpPr/>
          <p:nvPr>
            <p:custDataLst>
              <p:tags r:id="rId14"/>
            </p:custDataLst>
          </p:nvPr>
        </p:nvSpPr>
        <p:spPr>
          <a:xfrm>
            <a:off x="1205548" y="5032258"/>
            <a:ext cx="2138279" cy="782569"/>
          </a:xfrm>
          <a:prstGeom prst="roundRect">
            <a:avLst>
              <a:gd name="adj" fmla="val 11370"/>
            </a:avLst>
          </a:prstGeom>
          <a:gradFill>
            <a:gsLst>
              <a:gs pos="0">
                <a:srgbClr val="F27C30"/>
              </a:gs>
              <a:gs pos="100000">
                <a:srgbClr val="EF5024"/>
              </a:gs>
            </a:gsLst>
            <a:lin ang="13200000" scaled="0"/>
          </a:gradFill>
          <a:ln w="12700" cap="flat" cmpd="sng" algn="ctr">
            <a:noFill/>
            <a:prstDash val="solid"/>
            <a:miter lim="800000"/>
          </a:ln>
          <a:effectLst>
            <a:outerShdw blurRad="152400" dist="38100" dir="16200000" rotWithShape="0">
              <a:prstClr val="black">
                <a:alpha val="12000"/>
              </a:prst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46" name="任意多边形 39"/>
          <p:cNvSpPr/>
          <p:nvPr>
            <p:custDataLst>
              <p:tags r:id="rId15"/>
            </p:custDataLst>
          </p:nvPr>
        </p:nvSpPr>
        <p:spPr>
          <a:xfrm>
            <a:off x="1124585" y="5026660"/>
            <a:ext cx="2303780" cy="993775"/>
          </a:xfrm>
          <a:custGeom>
            <a:avLst/>
            <a:gdLst>
              <a:gd name="connsiteX0" fmla="*/ 84191 w 1884885"/>
              <a:gd name="connsiteY0" fmla="*/ 0 h 740467"/>
              <a:gd name="connsiteX1" fmla="*/ 267510 w 1884885"/>
              <a:gd name="connsiteY1" fmla="*/ 0 h 740467"/>
              <a:gd name="connsiteX2" fmla="*/ 267510 w 1884885"/>
              <a:gd name="connsiteY2" fmla="*/ 206595 h 740467"/>
              <a:gd name="connsiteX3" fmla="*/ 1617373 w 1884885"/>
              <a:gd name="connsiteY3" fmla="*/ 206595 h 740467"/>
              <a:gd name="connsiteX4" fmla="*/ 1617373 w 1884885"/>
              <a:gd name="connsiteY4" fmla="*/ 0 h 740467"/>
              <a:gd name="connsiteX5" fmla="*/ 1800694 w 1884885"/>
              <a:gd name="connsiteY5" fmla="*/ 0 h 740467"/>
              <a:gd name="connsiteX6" fmla="*/ 1884885 w 1884885"/>
              <a:gd name="connsiteY6" fmla="*/ 84191 h 740467"/>
              <a:gd name="connsiteX7" fmla="*/ 1884885 w 1884885"/>
              <a:gd name="connsiteY7" fmla="*/ 656276 h 740467"/>
              <a:gd name="connsiteX8" fmla="*/ 1800694 w 1884885"/>
              <a:gd name="connsiteY8" fmla="*/ 740467 h 740467"/>
              <a:gd name="connsiteX9" fmla="*/ 84191 w 1884885"/>
              <a:gd name="connsiteY9" fmla="*/ 740467 h 740467"/>
              <a:gd name="connsiteX10" fmla="*/ 0 w 1884885"/>
              <a:gd name="connsiteY10" fmla="*/ 656276 h 740467"/>
              <a:gd name="connsiteX11" fmla="*/ 0 w 1884885"/>
              <a:gd name="connsiteY11" fmla="*/ 84191 h 740467"/>
              <a:gd name="connsiteX12" fmla="*/ 84191 w 1884885"/>
              <a:gd name="connsiteY12" fmla="*/ 0 h 74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4885" h="740467">
                <a:moveTo>
                  <a:pt x="84191" y="0"/>
                </a:moveTo>
                <a:lnTo>
                  <a:pt x="267510" y="0"/>
                </a:lnTo>
                <a:lnTo>
                  <a:pt x="267510" y="206595"/>
                </a:lnTo>
                <a:lnTo>
                  <a:pt x="1617373" y="206595"/>
                </a:lnTo>
                <a:lnTo>
                  <a:pt x="1617373" y="0"/>
                </a:lnTo>
                <a:lnTo>
                  <a:pt x="1800694" y="0"/>
                </a:lnTo>
                <a:cubicBezTo>
                  <a:pt x="1847191" y="0"/>
                  <a:pt x="1884885" y="37694"/>
                  <a:pt x="1884885" y="84191"/>
                </a:cubicBezTo>
                <a:lnTo>
                  <a:pt x="1884885" y="656276"/>
                </a:lnTo>
                <a:cubicBezTo>
                  <a:pt x="1884885" y="702773"/>
                  <a:pt x="1847191" y="740467"/>
                  <a:pt x="1800694" y="740467"/>
                </a:cubicBezTo>
                <a:lnTo>
                  <a:pt x="84191" y="740467"/>
                </a:lnTo>
                <a:cubicBezTo>
                  <a:pt x="37694" y="740467"/>
                  <a:pt x="0" y="702773"/>
                  <a:pt x="0" y="656276"/>
                </a:cubicBezTo>
                <a:lnTo>
                  <a:pt x="0" y="84191"/>
                </a:lnTo>
                <a:cubicBezTo>
                  <a:pt x="0" y="37694"/>
                  <a:pt x="37694" y="0"/>
                  <a:pt x="84191" y="0"/>
                </a:cubicBezTo>
                <a:close/>
              </a:path>
            </a:pathLst>
          </a:custGeom>
          <a:solidFill>
            <a:srgbClr val="FFFFFF"/>
          </a:solidFill>
          <a:ln w="12700" cap="flat" cmpd="sng" algn="ctr">
            <a:noFill/>
            <a:prstDash val="solid"/>
            <a:miter lim="800000"/>
          </a:ln>
          <a:effectLst>
            <a:outerShdw blurRad="165100" sx="102000" sy="102000" algn="ctr" rotWithShape="0">
              <a:srgbClr val="000000">
                <a:alpha val="26000"/>
              </a:srgbClr>
            </a:outerShdw>
          </a:effectLst>
        </p:spPr>
        <p:txBody>
          <a:bodyPr rtlCol="0" anchor="ctr"/>
          <a:p>
            <a:endParaRPr lang="zh-CN" altLang="en-US" sz="2000" dirty="0">
              <a:latin typeface="宋体" panose="02010600030101010101" pitchFamily="2" charset="-122"/>
              <a:ea typeface="宋体" panose="02010600030101010101" pitchFamily="2" charset="-122"/>
            </a:endParaRPr>
          </a:p>
        </p:txBody>
      </p:sp>
      <p:sp>
        <p:nvSpPr>
          <p:cNvPr id="47" name="矩形 46"/>
          <p:cNvSpPr/>
          <p:nvPr>
            <p:custDataLst>
              <p:tags r:id="rId16"/>
            </p:custDataLst>
          </p:nvPr>
        </p:nvSpPr>
        <p:spPr>
          <a:xfrm>
            <a:off x="1124585" y="5296535"/>
            <a:ext cx="2421890" cy="542290"/>
          </a:xfrm>
          <a:prstGeom prst="rect">
            <a:avLst/>
          </a:prstGeom>
          <a:noFill/>
        </p:spPr>
        <p:txBody>
          <a:bodyPr wrap="square" anchor="ctr" anchorCtr="0">
            <a:noAutofit/>
          </a:bodyPr>
          <a:p>
            <a:pPr algn="ctr">
              <a:lnSpc>
                <a:spcPct val="120000"/>
              </a:lnSpc>
              <a:spcAft>
                <a:spcPts val="0"/>
              </a:spcAft>
            </a:pPr>
            <a:r>
              <a:rPr lang="zh-CN" altLang="zh-CN" sz="1600" b="1" spc="300">
                <a:latin typeface="宋体" panose="02010600030101010101" pitchFamily="2" charset="-122"/>
                <a:ea typeface="宋体" panose="02010600030101010101" pitchFamily="2" charset="-122"/>
              </a:rPr>
              <a:t>（三）阿片类物质所致精神障碍的治疗</a:t>
            </a:r>
            <a:endParaRPr lang="zh-CN" altLang="zh-CN" sz="1600" b="1" spc="300">
              <a:latin typeface="宋体" panose="02010600030101010101" pitchFamily="2" charset="-122"/>
              <a:ea typeface="宋体" panose="02010600030101010101" pitchFamily="2" charset="-122"/>
            </a:endParaRPr>
          </a:p>
        </p:txBody>
      </p:sp>
      <p:cxnSp>
        <p:nvCxnSpPr>
          <p:cNvPr id="48" name="直接连接符 47"/>
          <p:cNvCxnSpPr/>
          <p:nvPr>
            <p:custDataLst>
              <p:tags r:id="rId17"/>
            </p:custDataLst>
          </p:nvPr>
        </p:nvCxnSpPr>
        <p:spPr>
          <a:xfrm>
            <a:off x="6089114" y="4112708"/>
            <a:ext cx="0" cy="1695401"/>
          </a:xfrm>
          <a:prstGeom prst="line">
            <a:avLst/>
          </a:prstGeom>
          <a:noFill/>
          <a:ln w="19050" cap="flat" cmpd="sng" algn="ctr">
            <a:solidFill>
              <a:srgbClr val="6D6E72">
                <a:lumMod val="20000"/>
                <a:lumOff val="80000"/>
              </a:srgbClr>
            </a:solidFill>
            <a:prstDash val="solid"/>
            <a:miter lim="800000"/>
          </a:ln>
          <a:effectLst/>
        </p:spPr>
      </p:cxnSp>
      <p:sp>
        <p:nvSpPr>
          <p:cNvPr id="49" name="圆角矩形 46"/>
          <p:cNvSpPr/>
          <p:nvPr>
            <p:custDataLst>
              <p:tags r:id="rId18"/>
            </p:custDataLst>
          </p:nvPr>
        </p:nvSpPr>
        <p:spPr>
          <a:xfrm>
            <a:off x="5024449" y="5032258"/>
            <a:ext cx="2138279" cy="782569"/>
          </a:xfrm>
          <a:prstGeom prst="roundRect">
            <a:avLst>
              <a:gd name="adj" fmla="val 11370"/>
            </a:avLst>
          </a:prstGeom>
          <a:gradFill>
            <a:gsLst>
              <a:gs pos="0">
                <a:srgbClr val="F27C30"/>
              </a:gs>
              <a:gs pos="100000">
                <a:srgbClr val="EF5024"/>
              </a:gs>
            </a:gsLst>
            <a:lin ang="13200000" scaled="0"/>
          </a:gradFill>
          <a:ln w="12700" cap="flat" cmpd="sng" algn="ctr">
            <a:noFill/>
            <a:prstDash val="solid"/>
            <a:miter lim="800000"/>
          </a:ln>
          <a:effectLst>
            <a:outerShdw blurRad="152400" dist="38100" dir="16200000" rotWithShape="0">
              <a:prstClr val="black">
                <a:alpha val="12000"/>
              </a:prst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50" name="任意多边形 47"/>
          <p:cNvSpPr/>
          <p:nvPr>
            <p:custDataLst>
              <p:tags r:id="rId19"/>
            </p:custDataLst>
          </p:nvPr>
        </p:nvSpPr>
        <p:spPr>
          <a:xfrm>
            <a:off x="4943475" y="5026660"/>
            <a:ext cx="2421890" cy="993775"/>
          </a:xfrm>
          <a:custGeom>
            <a:avLst/>
            <a:gdLst>
              <a:gd name="connsiteX0" fmla="*/ 84191 w 1884885"/>
              <a:gd name="connsiteY0" fmla="*/ 0 h 740467"/>
              <a:gd name="connsiteX1" fmla="*/ 267510 w 1884885"/>
              <a:gd name="connsiteY1" fmla="*/ 0 h 740467"/>
              <a:gd name="connsiteX2" fmla="*/ 267510 w 1884885"/>
              <a:gd name="connsiteY2" fmla="*/ 206595 h 740467"/>
              <a:gd name="connsiteX3" fmla="*/ 1617373 w 1884885"/>
              <a:gd name="connsiteY3" fmla="*/ 206595 h 740467"/>
              <a:gd name="connsiteX4" fmla="*/ 1617373 w 1884885"/>
              <a:gd name="connsiteY4" fmla="*/ 0 h 740467"/>
              <a:gd name="connsiteX5" fmla="*/ 1800694 w 1884885"/>
              <a:gd name="connsiteY5" fmla="*/ 0 h 740467"/>
              <a:gd name="connsiteX6" fmla="*/ 1884885 w 1884885"/>
              <a:gd name="connsiteY6" fmla="*/ 84191 h 740467"/>
              <a:gd name="connsiteX7" fmla="*/ 1884885 w 1884885"/>
              <a:gd name="connsiteY7" fmla="*/ 656276 h 740467"/>
              <a:gd name="connsiteX8" fmla="*/ 1800694 w 1884885"/>
              <a:gd name="connsiteY8" fmla="*/ 740467 h 740467"/>
              <a:gd name="connsiteX9" fmla="*/ 84191 w 1884885"/>
              <a:gd name="connsiteY9" fmla="*/ 740467 h 740467"/>
              <a:gd name="connsiteX10" fmla="*/ 0 w 1884885"/>
              <a:gd name="connsiteY10" fmla="*/ 656276 h 740467"/>
              <a:gd name="connsiteX11" fmla="*/ 0 w 1884885"/>
              <a:gd name="connsiteY11" fmla="*/ 84191 h 740467"/>
              <a:gd name="connsiteX12" fmla="*/ 84191 w 1884885"/>
              <a:gd name="connsiteY12" fmla="*/ 0 h 74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4885" h="740467">
                <a:moveTo>
                  <a:pt x="84191" y="0"/>
                </a:moveTo>
                <a:lnTo>
                  <a:pt x="267510" y="0"/>
                </a:lnTo>
                <a:lnTo>
                  <a:pt x="267510" y="206595"/>
                </a:lnTo>
                <a:lnTo>
                  <a:pt x="1617373" y="206595"/>
                </a:lnTo>
                <a:lnTo>
                  <a:pt x="1617373" y="0"/>
                </a:lnTo>
                <a:lnTo>
                  <a:pt x="1800694" y="0"/>
                </a:lnTo>
                <a:cubicBezTo>
                  <a:pt x="1847191" y="0"/>
                  <a:pt x="1884885" y="37694"/>
                  <a:pt x="1884885" y="84191"/>
                </a:cubicBezTo>
                <a:lnTo>
                  <a:pt x="1884885" y="656276"/>
                </a:lnTo>
                <a:cubicBezTo>
                  <a:pt x="1884885" y="702773"/>
                  <a:pt x="1847191" y="740467"/>
                  <a:pt x="1800694" y="740467"/>
                </a:cubicBezTo>
                <a:lnTo>
                  <a:pt x="84191" y="740467"/>
                </a:lnTo>
                <a:cubicBezTo>
                  <a:pt x="37694" y="740467"/>
                  <a:pt x="0" y="702773"/>
                  <a:pt x="0" y="656276"/>
                </a:cubicBezTo>
                <a:lnTo>
                  <a:pt x="0" y="84191"/>
                </a:lnTo>
                <a:cubicBezTo>
                  <a:pt x="0" y="37694"/>
                  <a:pt x="37694" y="0"/>
                  <a:pt x="84191" y="0"/>
                </a:cubicBezTo>
                <a:close/>
              </a:path>
            </a:pathLst>
          </a:custGeom>
          <a:solidFill>
            <a:srgbClr val="FFFFFF"/>
          </a:solidFill>
          <a:ln w="12700" cap="flat" cmpd="sng" algn="ctr">
            <a:noFill/>
            <a:prstDash val="solid"/>
            <a:miter lim="800000"/>
          </a:ln>
          <a:effectLst>
            <a:outerShdw blurRad="165100" sx="102000" sy="102000" algn="ctr" rotWithShape="0">
              <a:srgbClr val="000000">
                <a:alpha val="26000"/>
              </a:srgb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51" name="矩形 50"/>
          <p:cNvSpPr/>
          <p:nvPr>
            <p:custDataLst>
              <p:tags r:id="rId20"/>
            </p:custDataLst>
          </p:nvPr>
        </p:nvSpPr>
        <p:spPr>
          <a:xfrm>
            <a:off x="4838065" y="5296535"/>
            <a:ext cx="2689860" cy="542290"/>
          </a:xfrm>
          <a:prstGeom prst="rect">
            <a:avLst/>
          </a:prstGeom>
          <a:noFill/>
        </p:spPr>
        <p:txBody>
          <a:bodyPr wrap="square" anchor="ctr" anchorCtr="0">
            <a:noAutofit/>
          </a:bodyPr>
          <a:p>
            <a:pPr algn="ctr">
              <a:lnSpc>
                <a:spcPct val="120000"/>
              </a:lnSpc>
              <a:spcAft>
                <a:spcPts val="0"/>
              </a:spcAft>
            </a:pPr>
            <a:r>
              <a:rPr lang="zh-CN" altLang="zh-CN" sz="1500" b="1" spc="300">
                <a:latin typeface="宋体" panose="02010600030101010101" pitchFamily="2" charset="-122"/>
                <a:ea typeface="宋体" panose="02010600030101010101" pitchFamily="2" charset="-122"/>
              </a:rPr>
              <a:t>（四）苯丙胺类兴奋剂所致精神障碍的治疗</a:t>
            </a:r>
            <a:endParaRPr lang="zh-CN" altLang="zh-CN" sz="1500" b="1" spc="300">
              <a:latin typeface="宋体" panose="02010600030101010101" pitchFamily="2" charset="-122"/>
              <a:ea typeface="宋体" panose="02010600030101010101" pitchFamily="2" charset="-122"/>
            </a:endParaRPr>
          </a:p>
        </p:txBody>
      </p:sp>
      <p:cxnSp>
        <p:nvCxnSpPr>
          <p:cNvPr id="52" name="直接连接符 51"/>
          <p:cNvCxnSpPr/>
          <p:nvPr>
            <p:custDataLst>
              <p:tags r:id="rId21"/>
            </p:custDataLst>
          </p:nvPr>
        </p:nvCxnSpPr>
        <p:spPr>
          <a:xfrm>
            <a:off x="9908016" y="4112708"/>
            <a:ext cx="0" cy="1705794"/>
          </a:xfrm>
          <a:prstGeom prst="line">
            <a:avLst/>
          </a:prstGeom>
          <a:noFill/>
          <a:ln w="19050" cap="flat" cmpd="sng" algn="ctr">
            <a:solidFill>
              <a:srgbClr val="6D6E72">
                <a:lumMod val="20000"/>
                <a:lumOff val="80000"/>
              </a:srgbClr>
            </a:solidFill>
            <a:prstDash val="solid"/>
            <a:miter lim="800000"/>
          </a:ln>
          <a:effectLst/>
        </p:spPr>
      </p:cxnSp>
      <p:sp>
        <p:nvSpPr>
          <p:cNvPr id="53" name="圆角矩形 51"/>
          <p:cNvSpPr/>
          <p:nvPr>
            <p:custDataLst>
              <p:tags r:id="rId22"/>
            </p:custDataLst>
          </p:nvPr>
        </p:nvSpPr>
        <p:spPr>
          <a:xfrm>
            <a:off x="8843351" y="5031844"/>
            <a:ext cx="2139669" cy="785006"/>
          </a:xfrm>
          <a:prstGeom prst="roundRect">
            <a:avLst>
              <a:gd name="adj" fmla="val 11370"/>
            </a:avLst>
          </a:prstGeom>
          <a:gradFill>
            <a:gsLst>
              <a:gs pos="0">
                <a:srgbClr val="F27C30"/>
              </a:gs>
              <a:gs pos="100000">
                <a:srgbClr val="EF5024"/>
              </a:gs>
            </a:gsLst>
            <a:lin ang="13200000" scaled="0"/>
          </a:gradFill>
          <a:ln w="12700" cap="flat" cmpd="sng" algn="ctr">
            <a:noFill/>
            <a:prstDash val="solid"/>
            <a:miter lim="800000"/>
          </a:ln>
          <a:effectLst>
            <a:outerShdw blurRad="152400" dist="38100" dir="16200000" rotWithShape="0">
              <a:prstClr val="black">
                <a:alpha val="12000"/>
              </a:prstClr>
            </a:outerShdw>
          </a:effectLst>
        </p:spPr>
        <p:txBody>
          <a:bodyPr rtlCol="0" anchor="ctr"/>
          <a:p>
            <a:endParaRPr lang="zh-CN" altLang="en-US" sz="2000">
              <a:latin typeface="宋体" panose="02010600030101010101" pitchFamily="2" charset="-122"/>
              <a:ea typeface="宋体" panose="02010600030101010101" pitchFamily="2" charset="-122"/>
            </a:endParaRPr>
          </a:p>
        </p:txBody>
      </p:sp>
      <p:sp>
        <p:nvSpPr>
          <p:cNvPr id="54" name="任意多边形 52"/>
          <p:cNvSpPr/>
          <p:nvPr>
            <p:custDataLst>
              <p:tags r:id="rId23"/>
            </p:custDataLst>
          </p:nvPr>
        </p:nvSpPr>
        <p:spPr>
          <a:xfrm>
            <a:off x="8762344" y="5026333"/>
            <a:ext cx="2305115" cy="785006"/>
          </a:xfrm>
          <a:custGeom>
            <a:avLst/>
            <a:gdLst>
              <a:gd name="connsiteX0" fmla="*/ 84191 w 1884885"/>
              <a:gd name="connsiteY0" fmla="*/ 0 h 740467"/>
              <a:gd name="connsiteX1" fmla="*/ 267510 w 1884885"/>
              <a:gd name="connsiteY1" fmla="*/ 0 h 740467"/>
              <a:gd name="connsiteX2" fmla="*/ 267510 w 1884885"/>
              <a:gd name="connsiteY2" fmla="*/ 206595 h 740467"/>
              <a:gd name="connsiteX3" fmla="*/ 1617373 w 1884885"/>
              <a:gd name="connsiteY3" fmla="*/ 206595 h 740467"/>
              <a:gd name="connsiteX4" fmla="*/ 1617373 w 1884885"/>
              <a:gd name="connsiteY4" fmla="*/ 0 h 740467"/>
              <a:gd name="connsiteX5" fmla="*/ 1800694 w 1884885"/>
              <a:gd name="connsiteY5" fmla="*/ 0 h 740467"/>
              <a:gd name="connsiteX6" fmla="*/ 1884885 w 1884885"/>
              <a:gd name="connsiteY6" fmla="*/ 84191 h 740467"/>
              <a:gd name="connsiteX7" fmla="*/ 1884885 w 1884885"/>
              <a:gd name="connsiteY7" fmla="*/ 656276 h 740467"/>
              <a:gd name="connsiteX8" fmla="*/ 1800694 w 1884885"/>
              <a:gd name="connsiteY8" fmla="*/ 740467 h 740467"/>
              <a:gd name="connsiteX9" fmla="*/ 84191 w 1884885"/>
              <a:gd name="connsiteY9" fmla="*/ 740467 h 740467"/>
              <a:gd name="connsiteX10" fmla="*/ 0 w 1884885"/>
              <a:gd name="connsiteY10" fmla="*/ 656276 h 740467"/>
              <a:gd name="connsiteX11" fmla="*/ 0 w 1884885"/>
              <a:gd name="connsiteY11" fmla="*/ 84191 h 740467"/>
              <a:gd name="connsiteX12" fmla="*/ 84191 w 1884885"/>
              <a:gd name="connsiteY12" fmla="*/ 0 h 74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4885" h="740467">
                <a:moveTo>
                  <a:pt x="84191" y="0"/>
                </a:moveTo>
                <a:lnTo>
                  <a:pt x="267510" y="0"/>
                </a:lnTo>
                <a:lnTo>
                  <a:pt x="267510" y="206595"/>
                </a:lnTo>
                <a:lnTo>
                  <a:pt x="1617373" y="206595"/>
                </a:lnTo>
                <a:lnTo>
                  <a:pt x="1617373" y="0"/>
                </a:lnTo>
                <a:lnTo>
                  <a:pt x="1800694" y="0"/>
                </a:lnTo>
                <a:cubicBezTo>
                  <a:pt x="1847191" y="0"/>
                  <a:pt x="1884885" y="37694"/>
                  <a:pt x="1884885" y="84191"/>
                </a:cubicBezTo>
                <a:lnTo>
                  <a:pt x="1884885" y="656276"/>
                </a:lnTo>
                <a:cubicBezTo>
                  <a:pt x="1884885" y="702773"/>
                  <a:pt x="1847191" y="740467"/>
                  <a:pt x="1800694" y="740467"/>
                </a:cubicBezTo>
                <a:lnTo>
                  <a:pt x="84191" y="740467"/>
                </a:lnTo>
                <a:cubicBezTo>
                  <a:pt x="37694" y="740467"/>
                  <a:pt x="0" y="702773"/>
                  <a:pt x="0" y="656276"/>
                </a:cubicBezTo>
                <a:lnTo>
                  <a:pt x="0" y="84191"/>
                </a:lnTo>
                <a:cubicBezTo>
                  <a:pt x="0" y="37694"/>
                  <a:pt x="37694" y="0"/>
                  <a:pt x="84191" y="0"/>
                </a:cubicBezTo>
                <a:close/>
              </a:path>
            </a:pathLst>
          </a:custGeom>
          <a:solidFill>
            <a:srgbClr val="FFFFFF"/>
          </a:solidFill>
          <a:ln w="12700" cap="flat" cmpd="sng" algn="ctr">
            <a:noFill/>
            <a:prstDash val="solid"/>
            <a:miter lim="800000"/>
          </a:ln>
          <a:effectLst>
            <a:outerShdw blurRad="165100" sx="102000" sy="102000" algn="ctr" rotWithShape="0">
              <a:srgbClr val="000000">
                <a:alpha val="26000"/>
              </a:srgbClr>
            </a:outerShdw>
          </a:effectLst>
        </p:spPr>
        <p:txBody>
          <a:bodyPr rtlCol="0" anchor="ctr"/>
          <a:p>
            <a:endParaRPr lang="zh-CN" altLang="en-US" sz="2000" dirty="0">
              <a:latin typeface="宋体" panose="02010600030101010101" pitchFamily="2" charset="-122"/>
              <a:ea typeface="宋体" panose="02010600030101010101" pitchFamily="2" charset="-122"/>
            </a:endParaRPr>
          </a:p>
        </p:txBody>
      </p:sp>
      <p:sp>
        <p:nvSpPr>
          <p:cNvPr id="55" name="矩形 54"/>
          <p:cNvSpPr/>
          <p:nvPr>
            <p:custDataLst>
              <p:tags r:id="rId24"/>
            </p:custDataLst>
          </p:nvPr>
        </p:nvSpPr>
        <p:spPr>
          <a:xfrm>
            <a:off x="8912787" y="5284436"/>
            <a:ext cx="1995078" cy="544641"/>
          </a:xfrm>
          <a:prstGeom prst="rect">
            <a:avLst/>
          </a:prstGeom>
          <a:noFill/>
        </p:spPr>
        <p:txBody>
          <a:bodyPr wrap="square" anchor="ctr" anchorCtr="0">
            <a:noAutofit/>
          </a:bodyPr>
          <a:p>
            <a:pPr algn="ctr">
              <a:lnSpc>
                <a:spcPct val="120000"/>
              </a:lnSpc>
              <a:spcAft>
                <a:spcPts val="0"/>
              </a:spcAft>
            </a:pPr>
            <a:r>
              <a:rPr lang="zh-CN" altLang="zh-CN" sz="1500" b="1" spc="300">
                <a:latin typeface="宋体" panose="02010600030101010101" pitchFamily="2" charset="-122"/>
                <a:ea typeface="宋体" panose="02010600030101010101" pitchFamily="2" charset="-122"/>
              </a:rPr>
              <a:t>（五）烟草依赖的治疗</a:t>
            </a:r>
            <a:endParaRPr lang="zh-CN" altLang="zh-CN" sz="1500" b="1" spc="300">
              <a:latin typeface="宋体" panose="02010600030101010101" pitchFamily="2" charset="-122"/>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457065" cy="1568450"/>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精神活性物质所致精神障碍患者的护理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08_4*m_i*1_1"/>
  <p:tag name="KSO_WM_TEMPLATE_CATEGORY" val="diagram"/>
  <p:tag name="KSO_WM_TEMPLATE_INDEX" val="160108"/>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108_4*m_h_i*1_5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4*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4*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4*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0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4*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4*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4*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4*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4*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0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4*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4*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108_4*m_h_i*1_5_1"/>
  <p:tag name="KSO_WM_TEMPLATE_CATEGORY" val="diagram"/>
  <p:tag name="KSO_WM_TEMPLATE_INDEX" val="160108"/>
  <p:tag name="KSO_WM_UNIT_LAYERLEVEL" val="1_1_1"/>
  <p:tag name="KSO_WM_TAG_VERSION" val="1.0"/>
  <p:tag name="KSO_WM_BEAUTIFY_FLAG" val="#wm#"/>
  <p:tag name="KSO_WM_UNIT_FILL_FORE_SCHEMECOLOR_INDEX" val="9"/>
  <p:tag name="KSO_WM_UNI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4*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4*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4*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8"/>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4*m_h_i*1_4_3"/>
  <p:tag name="KSO_WM_TEMPLATE_CATEGORY" val="diagram"/>
  <p:tag name="KSO_WM_TEMPLATE_INDEX" val="160433"/>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4*m_h_i*1_4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4*m_h_i*1_4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16.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33_4*m_h_f*1_5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9"/>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433_4*m_h_i*1_5_3"/>
  <p:tag name="KSO_WM_TEMPLATE_CATEGORY" val="diagram"/>
  <p:tag name="KSO_WM_TEMPLATE_INDEX" val="160433"/>
  <p:tag name="KSO_WM_UNIT_LAYERLEVEL" val="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433_4*m_h_i*1_5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33_4*m_h_i*1_5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2.xml><?xml version="1.0" encoding="utf-8"?>
<p:tagLst xmlns:p="http://schemas.openxmlformats.org/presentationml/2006/main">
  <p:tag name="KSO_WM_UNIT_ISCONTENTSTITLE" val="0"/>
  <p:tag name="KSO_WM_UNIT_NOCLEAR" val="0"/>
  <p:tag name="KSO_WM_UNIT_BIND_DECORATION_IDS" val="diagram160108_4*m_i*1_2;diagram160108_4*m_i*1_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108_4*m_h_i*1_1_3"/>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0.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4*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4*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4*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433_4*m_h_a*1_5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108_4*m_h_f*1_1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4.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08_4*m_h_a*1_1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5.xml><?xml version="1.0" encoding="utf-8"?>
<p:tagLst xmlns:p="http://schemas.openxmlformats.org/presentationml/2006/main">
  <p:tag name="KSO_WM_UNIT_ISCONTENTSTITLE" val="0"/>
  <p:tag name="KSO_WM_UNIT_NOCLEAR" val="0"/>
  <p:tag name="KSO_WM_UNIT_BIND_DECORATION_IDS" val="diagram160108_4*m_i*1_6;diagram160108_4*m_i*1_7"/>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108_4*m_h_i*1_3_1"/>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08_4*m_h_a*1_3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7.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108_4*m_h_f*1_3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8.xml><?xml version="1.0" encoding="utf-8"?>
<p:tagLst xmlns:p="http://schemas.openxmlformats.org/presentationml/2006/main">
  <p:tag name="KSO_WM_UNIT_ISCONTENTSTITLE" val="0"/>
  <p:tag name="KSO_WM_UNIT_NOCLEAR" val="0"/>
  <p:tag name="KSO_WM_UNIT_BIND_DECORATION_IDS" val="diagram160108_4*m_i*1_10;diagram160108_4*m_i*1_11"/>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108_4*m_h_i*1_5_3"/>
  <p:tag name="KSO_WM_TEMPLATE_CATEGORY" val="diagram"/>
  <p:tag name="KSO_WM_TEMPLATE_INDEX" val="16010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108_4*m_h_a*1_5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08_4*m_h_i*1_1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0.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108_4*m_h_f*1_5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1.xml><?xml version="1.0" encoding="utf-8"?>
<p:tagLst xmlns:p="http://schemas.openxmlformats.org/presentationml/2006/main">
  <p:tag name="KSO_WM_UNIT_ISCONTENTSTITLE" val="0"/>
  <p:tag name="KSO_WM_UNIT_NOCLEAR" val="0"/>
  <p:tag name="KSO_WM_UNIT_BIND_DECORATION_IDS" val="diagram160108_4*m_i*1_4;diagram160108_4*m_i*1_5"/>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108_4*m_h_i*1_2_3"/>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08_4*m_h_a*1_2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3.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08_4*m_h_f*1_2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NOCLEAR" val="0"/>
  <p:tag name="KSO_WM_UNIT_BIND_DECORATION_IDS" val="diagram160108_4*m_i*1_8;diagram160108_4*m_i*1_9"/>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108_4*m_h_i*1_4_3"/>
  <p:tag name="KSO_WM_TEMPLATE_CATEGORY" val="diagram"/>
  <p:tag name="KSO_WM_TEMPLATE_INDEX" val="16010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08_4*m_h_a*1_4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6.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108_4*m_h_f*1_4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7487_4*l_h_i*1_2_4"/>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4*l_h_i*1_2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4*l_h_i*1_2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108_4*m_h_i*1_1_1"/>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7487_4*l_h_i*1_1_4"/>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4*l_h_i*1_1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4*l_h_i*1_1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187487_4*l_h_i*1_6_4"/>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87487_4*l_h_i*1_6_3"/>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87487_4*l_h_i*1_6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87_4*l_h_i*1_1_1"/>
  <p:tag name="KSO_WM_TEMPLATE_CATEGORY" val="diagram"/>
  <p:tag name="KSO_WM_TEMPLATE_INDEX" val="20187487"/>
  <p:tag name="KSO_WM_UNIT_LAYERLEVEL" val="1_1_1"/>
  <p:tag name="KSO_WM_TAG_VERSION" val="1.0"/>
  <p:tag name="KSO_WM_BEAUTIFY_FLAG" val="#wm#"/>
  <p:tag name="KSO_WM_UNIT_LINE_FORE_SCHEMECOLOR_INDEX" val="6"/>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87487_4*l_h_i*1_6_1"/>
  <p:tag name="KSO_WM_TEMPLATE_CATEGORY" val="diagram"/>
  <p:tag name="KSO_WM_TEMPLATE_INDEX" val="20187487"/>
  <p:tag name="KSO_WM_UNIT_LAYERLEVEL" val="1_1_1"/>
  <p:tag name="KSO_WM_TAG_VERSION" val="1.0"/>
  <p:tag name="KSO_WM_BEAUTIFY_FLAG" val="#wm#"/>
  <p:tag name="KSO_WM_UNIT_LINE_FORE_SCHEMECOLOR_INDEX" val="9"/>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87_4*l_h_i*1_2_1"/>
  <p:tag name="KSO_WM_TEMPLATE_CATEGORY" val="diagram"/>
  <p:tag name="KSO_WM_TEMPLATE_INDEX" val="20187487"/>
  <p:tag name="KSO_WM_UNIT_LAYERLEVEL" val="1_1_1"/>
  <p:tag name="KSO_WM_TAG_VERSION" val="1.0"/>
  <p:tag name="KSO_WM_BEAUTIFY_FLAG" val="#wm#"/>
  <p:tag name="KSO_WM_UNIT_LINE_FORE_SCHEMECOLOR_INDEX" val="5"/>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487_4*l_h_i*1_3_3"/>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08_4*m_h_i*1_2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4*l_h_i*1_3_2"/>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87_4*l_h_i*1_3_1"/>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487_4*l_h_i*1_4_3"/>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487_4*l_h_i*1_4_2"/>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487_4*l_h_i*1_4_1"/>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87487_4*l_h_i*1_4_4"/>
  <p:tag name="KSO_WM_TEMPLATE_CATEGORY" val="diagram"/>
  <p:tag name="KSO_WM_TEMPLATE_INDEX" val="20187487"/>
  <p:tag name="KSO_WM_UNIT_LAYERLEVEL" val="1_1_1"/>
  <p:tag name="KSO_WM_TAG_VERSION" val="1.0"/>
  <p:tag name="KSO_WM_BEAUTIFY_FLAG" val="#wm#"/>
  <p:tag name="KSO_WM_UNIT_LINE_FORE_SCHEMECOLOR_INDEX" val="7"/>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7487_4*l_h_i*1_3_4"/>
  <p:tag name="KSO_WM_TEMPLATE_CATEGORY" val="diagram"/>
  <p:tag name="KSO_WM_TEMPLATE_INDEX" val="20187487"/>
  <p:tag name="KSO_WM_UNIT_LAYERLEVEL" val="1_1_1"/>
  <p:tag name="KSO_WM_TAG_VERSION" val="1.0"/>
  <p:tag name="KSO_WM_BEAUTIFY_FLAG" val="#wm#"/>
  <p:tag name="KSO_WM_UNIT_LINE_FORE_SCHEMECOLOR_INDEX" val="8"/>
  <p:tag name="KSO_WM_UNIT_LINE_FILL_TYPE" val="2"/>
</p:tagLst>
</file>

<file path=ppt/tags/tag4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87487_4*l_h_a*1_6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Lst>
</file>

<file path=ppt/tags/tag48.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87487_4*l_h_f*1_6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4*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108_4*m_h_i*1_2_1"/>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Lst>
</file>

<file path=ppt/tags/tag50.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4*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4*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Lst>
</file>

<file path=ppt/tags/tag52.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4*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87_4*l_h_a*1_4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7"/>
  <p:tag name="KSO_WM_UNIT_TEXT_FILL_TYPE" val="1"/>
</p:tagLst>
</file>

<file path=ppt/tags/tag54.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4*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4*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8"/>
  <p:tag name="KSO_WM_UNIT_TEXT_FILL_TYPE" val="1"/>
</p:tagLst>
</file>

<file path=ppt/tags/tag56.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487_4*l_h_f*1_4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i"/>
  <p:tag name="KSO_WM_UNIT_INDEX" val="1_6"/>
  <p:tag name="KSO_WM_UNIT_ID" val="diagram20165062_2*p_i*1_6"/>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8"/>
  <p:tag name="KSO_WM_UNIT_LINE_FILL_TYPE" val="2"/>
</p:tagLst>
</file>

<file path=ppt/tags/tag58.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i"/>
  <p:tag name="KSO_WM_UNIT_INDEX" val="1_2"/>
  <p:tag name="KSO_WM_UNIT_ID" val="diagram20165062_2*p_i*1_2"/>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8"/>
  <p:tag name="KSO_WM_UNIT_LINE_FILL_TYPE" val="2"/>
</p:tagLst>
</file>

<file path=ppt/tags/tag59.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i"/>
  <p:tag name="KSO_WM_UNIT_INDEX" val="1_1"/>
  <p:tag name="KSO_WM_UNIT_ID" val="diagram20165062_2*p_i*1_1"/>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8"/>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08_4*m_h_i*1_3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60.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i"/>
  <p:tag name="KSO_WM_UNIT_INDEX" val="1_1_1"/>
  <p:tag name="KSO_WM_UNIT_ID" val="diagram20165062_2*p_h_i*1_1_1"/>
  <p:tag name="KSO_WM_UNIT_LAYERLEVEL" val="1_1_1"/>
  <p:tag name="KSO_WM_DIAGRAM_GROUP_CODE" val="p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i"/>
  <p:tag name="KSO_WM_UNIT_INDEX" val="1_1_2"/>
  <p:tag name="KSO_WM_UNIT_ID" val="diagram20165062_2*p_h_i*1_1_2"/>
  <p:tag name="KSO_WM_UNIT_LAYERLEVEL" val="1_1_1"/>
  <p:tag name="KSO_WM_DIAGRAM_GROUP_CODE" val="p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i"/>
  <p:tag name="KSO_WM_UNIT_INDEX" val="1_1_3"/>
  <p:tag name="KSO_WM_UNIT_ID" val="diagram20165062_2*p_h_i*1_1_3"/>
  <p:tag name="KSO_WM_UNIT_LAYERLEVEL" val="1_1_1"/>
  <p:tag name="KSO_WM_DIAGRAM_GROUP_CODE" val="p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SHADOW_SCHEMECOLOR_INDEX" val="15"/>
  <p:tag name="KSO_WM_UNIT_TEXT_FILL_FORE_SCHEMECOLOR_INDEX" val="13"/>
  <p:tag name="KSO_WM_UNIT_TEXT_FILL_TYPE" val="1"/>
</p:tagLst>
</file>

<file path=ppt/tags/tag63.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i"/>
  <p:tag name="KSO_WM_UNIT_INDEX" val="1_1_4"/>
  <p:tag name="KSO_WM_UNIT_ID" val="diagram20165062_2*p_h_i*1_1_4"/>
  <p:tag name="KSO_WM_UNIT_LAYERLEVEL" val="1_1_1"/>
  <p:tag name="KSO_WM_DIAGRAM_GROUP_CODE" val="p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1_2"/>
  <p:tag name="KSO_WM_UNIT_ID" val="diagram20165062_2*p_h_h_i*1_1_1_2"/>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SHADOW_SCHEMECOLOR_INDEX" val="15"/>
  <p:tag name="KSO_WM_UNIT_TEXT_FILL_FORE_SCHEMECOLOR_INDEX" val="13"/>
  <p:tag name="KSO_WM_UNIT_TEXT_FILL_TYPE" val="1"/>
</p:tagLst>
</file>

<file path=ppt/tags/tag65.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1_1"/>
  <p:tag name="KSO_WM_UNIT_ID" val="diagram20165062_2*p_h_h_i*1_1_1_1"/>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f"/>
  <p:tag name="KSO_WM_UNIT_INDEX" val="1_1_1"/>
  <p:tag name="KSO_WM_UNIT_ID" val="diagram20165062_2*p_h_f*1_1_1"/>
  <p:tag name="KSO_WM_UNIT_LAYERLEVEL" val="1_1_1"/>
  <p:tag name="KSO_WM_UNIT_VALUE" val="14"/>
  <p:tag name="KSO_WM_UNIT_HIGHLIGHT" val="0"/>
  <p:tag name="KSO_WM_UNIT_COMPATIBLE" val="0"/>
  <p:tag name="KSO_WM_DIAGRAM_GROUP_CODE" val="p1-1"/>
  <p:tag name="KSO_WM_UNIT_PRESET_TEXT" val="添加标题"/>
  <p:tag name="KSO_WM_UNIT_NOCLEAR" val="0"/>
  <p:tag name="KSO_WM_UNIT_DIAGRAM_ISNUMVISUAL" val="0"/>
  <p:tag name="KSO_WM_UNIT_DIAGRAM_ISREFERUNIT" val="0"/>
  <p:tag name="KSO_WM_UNIT_TEXT_FILL_FORE_SCHEMECOLOR_INDEX" val="13"/>
  <p:tag name="KSO_WM_UNIT_TEXT_FILL_TYPE" val="1"/>
</p:tagLst>
</file>

<file path=ppt/tags/tag67.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f"/>
  <p:tag name="KSO_WM_UNIT_INDEX" val="1_1_1_1"/>
  <p:tag name="KSO_WM_UNIT_ID" val="diagram20165062_2*p_h_h_f*1_1_1_1"/>
  <p:tag name="KSO_WM_UNIT_LAYERLEVEL" val="1_1_1_1"/>
  <p:tag name="KSO_WM_UNIT_VALUE" val="14"/>
  <p:tag name="KSO_WM_UNIT_HIGHLIGHT" val="0"/>
  <p:tag name="KSO_WM_UNIT_COMPATIBLE" val="0"/>
  <p:tag name="KSO_WM_DIAGRAM_GROUP_CODE" val="p1-1"/>
  <p:tag name="KSO_WM_UNIT_PRESET_TEXT" val="添加标题"/>
  <p:tag name="KSO_WM_UNIT_NOCLEAR" val="0"/>
  <p:tag name="KSO_WM_UNIT_DIAGRAM_ISNUMVISUAL" val="0"/>
  <p:tag name="KSO_WM_UNIT_DIAGRAM_ISREFERUNIT" val="0"/>
  <p:tag name="KSO_WM_UNIT_TEXT_FILL_FORE_SCHEMECOLOR_INDEX" val="13"/>
  <p:tag name="KSO_WM_UNIT_TEXT_FILL_TYPE" val="1"/>
</p:tagLst>
</file>

<file path=ppt/tags/tag68.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i"/>
  <p:tag name="KSO_WM_UNIT_INDEX" val="1_5"/>
  <p:tag name="KSO_WM_UNIT_ID" val="diagram20165062_2*p_i*1_5"/>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8"/>
  <p:tag name="KSO_WM_UNIT_LINE_FILL_TYPE" val="2"/>
</p:tagLst>
</file>

<file path=ppt/tags/tag69.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2_2"/>
  <p:tag name="KSO_WM_UNIT_ID" val="diagram20165062_2*p_h_h_i*1_1_2_2"/>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108_4*m_h_i*1_3_3"/>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Lst>
</file>

<file path=ppt/tags/tag70.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2_1"/>
  <p:tag name="KSO_WM_UNIT_ID" val="diagram20165062_2*p_h_h_i*1_1_2_1"/>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SHADOW_SCHEMECOLOR_INDEX" val="15"/>
  <p:tag name="KSO_WM_UNIT_TEXT_FILL_FORE_SCHEMECOLOR_INDEX" val="13"/>
  <p:tag name="KSO_WM_UNIT_TEXT_FILL_TYPE" val="1"/>
</p:tagLst>
</file>

<file path=ppt/tags/tag71.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f"/>
  <p:tag name="KSO_WM_UNIT_INDEX" val="1_1_2_1"/>
  <p:tag name="KSO_WM_UNIT_ID" val="diagram20165062_2*p_h_h_f*1_1_2_1"/>
  <p:tag name="KSO_WM_UNIT_LAYERLEVEL" val="1_1_1_1"/>
  <p:tag name="KSO_WM_UNIT_VALUE" val="14"/>
  <p:tag name="KSO_WM_UNIT_HIGHLIGHT" val="0"/>
  <p:tag name="KSO_WM_UNIT_COMPATIBLE" val="0"/>
  <p:tag name="KSO_WM_DIAGRAM_GROUP_CODE" val="p1-1"/>
  <p:tag name="KSO_WM_UNIT_PRESET_TEXT" val="添加标题"/>
  <p:tag name="KSO_WM_UNIT_NOCLEAR" val="0"/>
  <p:tag name="KSO_WM_UNIT_DIAGRAM_ISNUMVISUAL" val="0"/>
  <p:tag name="KSO_WM_UNIT_DIAGRAM_ISREFERUNIT" val="0"/>
  <p:tag name="KSO_WM_UNIT_TEXT_FILL_FORE_SCHEMECOLOR_INDEX" val="13"/>
  <p:tag name="KSO_WM_UNIT_TEXT_FILL_TYPE" val="1"/>
</p:tagLst>
</file>

<file path=ppt/tags/tag72.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i"/>
  <p:tag name="KSO_WM_UNIT_INDEX" val="1_4"/>
  <p:tag name="KSO_WM_UNIT_ID" val="diagram20165062_2*p_i*1_4"/>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8"/>
  <p:tag name="KSO_WM_UNIT_LINE_FILL_TYPE" val="2"/>
</p:tagLst>
</file>

<file path=ppt/tags/tag73.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3_2"/>
  <p:tag name="KSO_WM_UNIT_ID" val="diagram20165062_2*p_h_h_i*1_1_3_2"/>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3_1"/>
  <p:tag name="KSO_WM_UNIT_ID" val="diagram20165062_2*p_h_h_i*1_1_3_1"/>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SHADOW_SCHEMECOLOR_INDEX" val="15"/>
  <p:tag name="KSO_WM_UNIT_TEXT_FILL_FORE_SCHEMECOLOR_INDEX" val="13"/>
  <p:tag name="KSO_WM_UNIT_TEXT_FILL_TYPE" val="1"/>
</p:tagLst>
</file>

<file path=ppt/tags/tag75.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f"/>
  <p:tag name="KSO_WM_UNIT_INDEX" val="1_1_3_1"/>
  <p:tag name="KSO_WM_UNIT_ID" val="diagram20165062_2*p_h_h_f*1_1_3_1"/>
  <p:tag name="KSO_WM_UNIT_LAYERLEVEL" val="1_1_1_1"/>
  <p:tag name="KSO_WM_UNIT_VALUE" val="14"/>
  <p:tag name="KSO_WM_UNIT_HIGHLIGHT" val="0"/>
  <p:tag name="KSO_WM_UNIT_COMPATIBLE" val="0"/>
  <p:tag name="KSO_WM_DIAGRAM_GROUP_CODE" val="p1-1"/>
  <p:tag name="KSO_WM_UNIT_PRESET_TEXT" val="添加标题"/>
  <p:tag name="KSO_WM_UNIT_NOCLEAR" val="0"/>
  <p:tag name="KSO_WM_UNIT_DIAGRAM_ISNUMVISUAL" val="0"/>
  <p:tag name="KSO_WM_UNIT_DIAGRAM_ISREFERUNIT" val="0"/>
  <p:tag name="KSO_WM_UNIT_TEXT_FILL_FORE_SCHEMECOLOR_INDEX" val="13"/>
  <p:tag name="KSO_WM_UNIT_TEXT_FILL_TYPE" val="1"/>
</p:tagLst>
</file>

<file path=ppt/tags/tag76.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i"/>
  <p:tag name="KSO_WM_UNIT_INDEX" val="1_3"/>
  <p:tag name="KSO_WM_UNIT_ID" val="diagram20165062_2*p_i*1_3"/>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8"/>
  <p:tag name="KSO_WM_UNIT_LINE_FILL_TYPE" val="2"/>
</p:tagLst>
</file>

<file path=ppt/tags/tag77.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4_2"/>
  <p:tag name="KSO_WM_UNIT_ID" val="diagram20165062_2*p_h_h_i*1_1_4_2"/>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i"/>
  <p:tag name="KSO_WM_UNIT_INDEX" val="1_1_4_1"/>
  <p:tag name="KSO_WM_UNIT_ID" val="diagram20165062_2*p_h_h_i*1_1_4_1"/>
  <p:tag name="KSO_WM_UNIT_LAYERLEVEL" val="1_1_1_1"/>
  <p:tag name="KSO_WM_DIAGRAM_GROUP_CODE" val="p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SHADOW_SCHEMECOLOR_INDEX" val="15"/>
  <p:tag name="KSO_WM_UNIT_TEXT_FILL_FORE_SCHEMECOLOR_INDEX" val="13"/>
  <p:tag name="KSO_WM_UNIT_TEXT_FILL_TYPE" val="1"/>
</p:tagLst>
</file>

<file path=ppt/tags/tag79.xml><?xml version="1.0" encoding="utf-8"?>
<p:tagLst xmlns:p="http://schemas.openxmlformats.org/presentationml/2006/main">
  <p:tag name="KSO_WM_TEMPLATE_CATEGORY" val="diagram"/>
  <p:tag name="KSO_WM_TEMPLATE_INDEX" val="20165062"/>
  <p:tag name="KSO_WM_TAG_VERSION" val="1.0"/>
  <p:tag name="KSO_WM_BEAUTIFY_FLAG" val="#wm#"/>
  <p:tag name="KSO_WM_UNIT_TYPE" val="p_h_h_f"/>
  <p:tag name="KSO_WM_UNIT_INDEX" val="1_1_4_1"/>
  <p:tag name="KSO_WM_UNIT_ID" val="diagram20165062_2*p_h_h_f*1_1_4_1"/>
  <p:tag name="KSO_WM_UNIT_LAYERLEVEL" val="1_1_1_1"/>
  <p:tag name="KSO_WM_UNIT_VALUE" val="14"/>
  <p:tag name="KSO_WM_UNIT_HIGHLIGHT" val="0"/>
  <p:tag name="KSO_WM_UNIT_COMPATIBLE" val="0"/>
  <p:tag name="KSO_WM_DIAGRAM_GROUP_CODE" val="p1-1"/>
  <p:tag name="KSO_WM_UNIT_PRESET_TEXT" val="添加标题"/>
  <p:tag name="KSO_WM_UNIT_NOCLEAR" val="0"/>
  <p:tag name="KSO_WM_UNIT_DIAGRAM_ISNUMVISUAL" val="0"/>
  <p:tag name="KSO_WM_UNIT_DIAGRAM_ISREFERUNIT" val="0"/>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08_4*m_h_i*1_4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85_6*i*1"/>
  <p:tag name="KSO_WM_TEMPLATE_CATEGORY" val="diagram"/>
  <p:tag name="KSO_WM_TEMPLATE_INDEX" val="785"/>
  <p:tag name="KSO_WM_UNIT_LAYERLEVEL" val="1"/>
  <p:tag name="KSO_WM_TAG_VERSION" val="1.0"/>
  <p:tag name="KSO_WM_BEAUTIFY_FLAG" val="#wm#"/>
</p:tagLst>
</file>

<file path=ppt/tags/tag81.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5_6*l_h_f*1_1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5_6*l_h_i*1_1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85_6*i*6"/>
  <p:tag name="KSO_WM_TEMPLATE_CATEGORY" val="diagram"/>
  <p:tag name="KSO_WM_TEMPLATE_INDEX" val="785"/>
  <p:tag name="KSO_WM_UNIT_LAYERLEVEL" val="1"/>
  <p:tag name="KSO_WM_TAG_VERSION" val="1.0"/>
  <p:tag name="KSO_WM_BEAUTIFY_FLAG" val="#wm#"/>
</p:tagLst>
</file>

<file path=ppt/tags/tag84.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5_6*l_h_f*1_2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5_6*l_h_i*1_2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85_6*i*2"/>
  <p:tag name="KSO_WM_TEMPLATE_CATEGORY" val="diagram"/>
  <p:tag name="KSO_WM_TEMPLATE_INDEX" val="785"/>
  <p:tag name="KSO_WM_UNIT_LAYERLEVEL" val="1"/>
  <p:tag name="KSO_WM_TAG_VERSION" val="1.0"/>
  <p:tag name="KSO_WM_BEAUTIFY_FLAG" val="#wm#"/>
</p:tagLst>
</file>

<file path=ppt/tags/tag87.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5_6*l_h_f*1_3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5_6*l_h_i*1_3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85_6*i*3"/>
  <p:tag name="KSO_WM_TEMPLATE_CATEGORY" val="diagram"/>
  <p:tag name="KSO_WM_TEMPLATE_INDEX" val="78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108_4*m_h_i*1_4_1"/>
  <p:tag name="KSO_WM_TEMPLATE_CATEGORY" val="diagram"/>
  <p:tag name="KSO_WM_TEMPLATE_INDEX" val="160108"/>
  <p:tag name="KSO_WM_UNIT_LAYERLEVEL" val="1_1_1"/>
  <p:tag name="KSO_WM_TAG_VERSION" val="1.0"/>
  <p:tag name="KSO_WM_BEAUTIFY_FLAG" val="#wm#"/>
  <p:tag name="KSO_WM_UNIT_FILL_FORE_SCHEMECOLOR_INDEX" val="8"/>
  <p:tag name="KSO_WM_UNIT_FILL_TYPE" val="1"/>
</p:tagLst>
</file>

<file path=ppt/tags/tag90.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5_6*l_h_f*1_4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5_6*l_h_i*1_4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85_6*i*4"/>
  <p:tag name="KSO_WM_TEMPLATE_CATEGORY" val="diagram"/>
  <p:tag name="KSO_WM_TEMPLATE_INDEX" val="785"/>
  <p:tag name="KSO_WM_UNIT_LAYERLEVEL" val="1"/>
  <p:tag name="KSO_WM_TAG_VERSION" val="1.0"/>
  <p:tag name="KSO_WM_BEAUTIFY_FLAG" val="#wm#"/>
</p:tagLst>
</file>

<file path=ppt/tags/tag93.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5_6*l_h_f*1_5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5_6*l_h_i*1_5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85_6*i*5"/>
  <p:tag name="KSO_WM_TEMPLATE_CATEGORY" val="diagram"/>
  <p:tag name="KSO_WM_TEMPLATE_INDEX" val="785"/>
  <p:tag name="KSO_WM_UNIT_LAYERLEVEL" val="1"/>
  <p:tag name="KSO_WM_TAG_VERSION" val="1.0"/>
  <p:tag name="KSO_WM_BEAUTIFY_FLAG" val="#wm#"/>
</p:tagLst>
</file>

<file path=ppt/tags/tag96.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85_6*l_h_f*1_6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85_6*l_h_i*1_6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4*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9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4*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1130</Words>
  <Application>WPS 演示</Application>
  <PresentationFormat>宽屏</PresentationFormat>
  <Paragraphs>154</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11</cp:revision>
  <dcterms:created xsi:type="dcterms:W3CDTF">2019-11-11T13:37:00Z</dcterms:created>
  <dcterms:modified xsi:type="dcterms:W3CDTF">2021-05-11T01:49:21Z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