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1"/>
  </p:handoutMasterIdLst>
  <p:sldIdLst>
    <p:sldId id="256" r:id="rId4"/>
    <p:sldId id="279" r:id="rId5"/>
    <p:sldId id="258" r:id="rId7"/>
    <p:sldId id="257" r:id="rId8"/>
    <p:sldId id="261" r:id="rId9"/>
    <p:sldId id="299" r:id="rId10"/>
    <p:sldId id="265" r:id="rId11"/>
    <p:sldId id="263" r:id="rId12"/>
    <p:sldId id="273" r:id="rId13"/>
    <p:sldId id="300" r:id="rId14"/>
    <p:sldId id="266" r:id="rId15"/>
    <p:sldId id="298" r:id="rId16"/>
    <p:sldId id="302" r:id="rId17"/>
    <p:sldId id="301" r:id="rId18"/>
    <p:sldId id="262" r:id="rId19"/>
    <p:sldId id="270" r:id="rId20"/>
  </p:sldIdLst>
  <p:sldSz cx="12192000" cy="6858000"/>
  <p:notesSz cx="7103745" cy="10234295"/>
  <p:embeddedFontLst>
    <p:embeddedFont>
      <p:font typeface="Calibri" panose="020F0502020204030204" charset="0"/>
      <p:regular r:id="rId25"/>
      <p:bold r:id="rId26"/>
      <p:italic r:id="rId27"/>
      <p:boldItalic r:id="rId28"/>
    </p:embeddedFont>
    <p:embeddedFont>
      <p:font typeface="Calibri Light" panose="020F0302020204030204" charset="0"/>
      <p:regular r:id="rId29"/>
      <p:italic r:id="rId30"/>
    </p:embeddedFont>
    <p:embeddedFont>
      <p:font typeface="等线 Light" panose="02010600030101010101" charset="-122"/>
      <p:regular r:id="rId31"/>
    </p:embeddedFont>
    <p:embeddedFont>
      <p:font typeface="等线" panose="02010600030101010101"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Master" Target="slideMasters/slideMaster2.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tags" Target="../tags/tag26.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3" Type="http://schemas.openxmlformats.org/officeDocument/2006/relationships/slideLayout" Target="../slideLayouts/slideLayout7.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3" Type="http://schemas.openxmlformats.org/officeDocument/2006/relationships/slideLayout" Target="../slideLayouts/slideLayout7.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7.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7" Type="http://schemas.openxmlformats.org/officeDocument/2006/relationships/slideLayout" Target="../slideLayouts/slideLayout7.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2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161790" y="588645"/>
            <a:ext cx="38963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二、精神障碍护理记录</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138545" y="1394460"/>
            <a:ext cx="4547235" cy="367284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478270" y="1790700"/>
            <a:ext cx="4375785" cy="3276600"/>
          </a:xfrm>
          <a:prstGeom prst="rect">
            <a:avLst/>
          </a:prstGeom>
          <a:noFill/>
        </p:spPr>
        <p:txBody>
          <a:bodyPr wrap="square" rtlCol="0">
            <a:spAutoFit/>
          </a:bodyPr>
          <a:p>
            <a:pPr algn="just">
              <a:lnSpc>
                <a:spcPct val="140000"/>
              </a:lnSpc>
              <a:defRPr/>
            </a:pPr>
            <a:r>
              <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（二）书写内容和要求</a:t>
            </a:r>
            <a:endPar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新入院患者入院护理记录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新入院 3 天内每班书写护理记录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假出院护理记录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4. 返院护理记录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5. 转科和转院记录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6. 转入护理记录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7. 死亡护理记录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8. 出院护理记录</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975360" y="1682750"/>
            <a:ext cx="4286250" cy="309562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4246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精神科护理的基本内容</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762500" y="250190"/>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一、一般护理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155" name="椭圆 154"/>
          <p:cNvSpPr/>
          <p:nvPr>
            <p:custDataLst>
              <p:tags r:id="rId2"/>
            </p:custDataLst>
          </p:nvPr>
        </p:nvSpPr>
        <p:spPr>
          <a:xfrm>
            <a:off x="4317533" y="3523712"/>
            <a:ext cx="444951" cy="444952"/>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57" name="椭圆 156"/>
          <p:cNvSpPr/>
          <p:nvPr>
            <p:custDataLst>
              <p:tags r:id="rId3"/>
            </p:custDataLst>
          </p:nvPr>
        </p:nvSpPr>
        <p:spPr>
          <a:xfrm>
            <a:off x="5815466" y="4998244"/>
            <a:ext cx="444951" cy="44495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59" name="椭圆 158"/>
          <p:cNvSpPr/>
          <p:nvPr>
            <p:custDataLst>
              <p:tags r:id="rId4"/>
            </p:custDataLst>
          </p:nvPr>
        </p:nvSpPr>
        <p:spPr>
          <a:xfrm>
            <a:off x="5806944" y="2018170"/>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1" name="椭圆 160"/>
          <p:cNvSpPr/>
          <p:nvPr>
            <p:custDataLst>
              <p:tags r:id="rId5"/>
            </p:custDataLst>
          </p:nvPr>
        </p:nvSpPr>
        <p:spPr>
          <a:xfrm>
            <a:off x="7254697" y="3477301"/>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3" name="任意多边形 162"/>
          <p:cNvSpPr/>
          <p:nvPr>
            <p:custDataLst>
              <p:tags r:id="rId6"/>
            </p:custDataLst>
          </p:nvPr>
        </p:nvSpPr>
        <p:spPr>
          <a:xfrm rot="5400000">
            <a:off x="5897567" y="293723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4" name="任意多边形 163"/>
          <p:cNvSpPr/>
          <p:nvPr>
            <p:custDataLst>
              <p:tags r:id="rId7"/>
            </p:custDataLst>
          </p:nvPr>
        </p:nvSpPr>
        <p:spPr>
          <a:xfrm rot="10800000">
            <a:off x="5139387" y="370869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5" name="任意多边形 164"/>
          <p:cNvSpPr/>
          <p:nvPr>
            <p:custDataLst>
              <p:tags r:id="rId8"/>
            </p:custDataLst>
          </p:nvPr>
        </p:nvSpPr>
        <p:spPr>
          <a:xfrm rot="5400000" flipV="1">
            <a:off x="4381204" y="293723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6" name="任意多边形 165"/>
          <p:cNvSpPr/>
          <p:nvPr>
            <p:custDataLst>
              <p:tags r:id="rId9"/>
            </p:custDataLst>
          </p:nvPr>
        </p:nvSpPr>
        <p:spPr>
          <a:xfrm flipH="1">
            <a:off x="5139387" y="216579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7" name="任意多边形 166"/>
          <p:cNvSpPr/>
          <p:nvPr>
            <p:custDataLst>
              <p:tags r:id="rId10"/>
            </p:custDataLst>
          </p:nvPr>
        </p:nvSpPr>
        <p:spPr>
          <a:xfrm rot="18907264" flipH="1">
            <a:off x="5883834" y="2973998"/>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8" name="任意多边形 167"/>
          <p:cNvSpPr/>
          <p:nvPr>
            <p:custDataLst>
              <p:tags r:id="rId11"/>
            </p:custDataLst>
          </p:nvPr>
        </p:nvSpPr>
        <p:spPr bwMode="auto">
          <a:xfrm>
            <a:off x="4914232" y="347813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69A35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9" name="任意多边形 168"/>
          <p:cNvSpPr/>
          <p:nvPr>
            <p:custDataLst>
              <p:tags r:id="rId12"/>
            </p:custDataLst>
          </p:nvPr>
        </p:nvSpPr>
        <p:spPr bwMode="auto">
          <a:xfrm>
            <a:off x="5799396" y="4372742"/>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70" name="任意多边形 169"/>
          <p:cNvSpPr/>
          <p:nvPr>
            <p:custDataLst>
              <p:tags r:id="rId13"/>
            </p:custDataLst>
          </p:nvPr>
        </p:nvSpPr>
        <p:spPr bwMode="auto">
          <a:xfrm rot="5400000">
            <a:off x="5799396" y="258543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71" name="任意多边形 170"/>
          <p:cNvSpPr/>
          <p:nvPr>
            <p:custDataLst>
              <p:tags r:id="rId14"/>
            </p:custDataLst>
          </p:nvPr>
        </p:nvSpPr>
        <p:spPr bwMode="auto">
          <a:xfrm rot="5400000">
            <a:off x="6680544" y="3478138"/>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72" name="文本框 171"/>
          <p:cNvSpPr txBox="1"/>
          <p:nvPr>
            <p:custDataLst>
              <p:tags r:id="rId15"/>
            </p:custDataLst>
          </p:nvPr>
        </p:nvSpPr>
        <p:spPr bwMode="auto">
          <a:xfrm>
            <a:off x="2899581" y="4997936"/>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1AA3AA"/>
                </a:solidFill>
                <a:effectLst/>
                <a:latin typeface="宋体" panose="02010600030101010101" pitchFamily="2" charset="-122"/>
                <a:ea typeface="宋体" panose="02010600030101010101" pitchFamily="2" charset="-122"/>
                <a:cs typeface="+mn-ea"/>
              </a:rPr>
              <a:t>（四）睡眠护理</a:t>
            </a:r>
            <a:endParaRPr lang="zh-CN" altLang="en-US" b="1" spc="300" dirty="0">
              <a:solidFill>
                <a:srgbClr val="1AA3AA"/>
              </a:solidFill>
              <a:effectLst/>
              <a:latin typeface="宋体" panose="02010600030101010101" pitchFamily="2" charset="-122"/>
              <a:ea typeface="宋体" panose="02010600030101010101" pitchFamily="2" charset="-122"/>
              <a:cs typeface="+mn-ea"/>
            </a:endParaRPr>
          </a:p>
        </p:txBody>
      </p:sp>
      <p:sp>
        <p:nvSpPr>
          <p:cNvPr id="173" name="文本框 172"/>
          <p:cNvSpPr txBox="1"/>
          <p:nvPr>
            <p:custDataLst>
              <p:tags r:id="rId16"/>
            </p:custDataLst>
          </p:nvPr>
        </p:nvSpPr>
        <p:spPr bwMode="auto">
          <a:xfrm rot="10800000" flipV="1">
            <a:off x="2899410" y="5412105"/>
            <a:ext cx="3352800" cy="1445895"/>
          </a:xfrm>
          <a:prstGeom prst="rect">
            <a:avLst/>
          </a:prstGeom>
          <a:noFill/>
        </p:spPr>
        <p:txBody>
          <a:bodyPr wrap="square" lIns="90000" tIns="0" rIns="90000" bIns="46800">
            <a:noAutofit/>
          </a:bodyPr>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1. 创造良好的睡眠环境</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 2. 安排合理的作息制度</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3. 促进患者养成有利睡眠的习惯</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4. 加强巡视严防意外</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5. 未入眠患者的护理</a:t>
            </a:r>
            <a:endParaRPr lang="zh-CN" altLang="en-US" sz="1500" b="0" spc="150">
              <a:solidFill>
                <a:srgbClr val="000000"/>
              </a:solidFill>
              <a:effectLst/>
              <a:latin typeface="宋体" panose="02010600030101010101" pitchFamily="2" charset="-122"/>
              <a:ea typeface="宋体" panose="02010600030101010101" pitchFamily="2" charset="-122"/>
            </a:endParaRPr>
          </a:p>
        </p:txBody>
      </p:sp>
      <p:sp>
        <p:nvSpPr>
          <p:cNvPr id="174" name="文本框 173"/>
          <p:cNvSpPr txBox="1"/>
          <p:nvPr>
            <p:custDataLst>
              <p:tags r:id="rId17"/>
            </p:custDataLst>
          </p:nvPr>
        </p:nvSpPr>
        <p:spPr bwMode="auto">
          <a:xfrm>
            <a:off x="8550210" y="327010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3498DB"/>
                </a:solidFill>
                <a:effectLst/>
                <a:latin typeface="宋体" panose="02010600030101010101" pitchFamily="2" charset="-122"/>
                <a:ea typeface="宋体" panose="02010600030101010101" pitchFamily="2" charset="-122"/>
                <a:cs typeface="+mn-ea"/>
              </a:rPr>
              <a:t>（三）饮食护理</a:t>
            </a:r>
            <a:endParaRPr lang="zh-CN" altLang="en-US" b="1" spc="300" dirty="0">
              <a:solidFill>
                <a:srgbClr val="3498DB"/>
              </a:solidFill>
              <a:effectLst/>
              <a:latin typeface="宋体" panose="02010600030101010101" pitchFamily="2" charset="-122"/>
              <a:ea typeface="宋体" panose="02010600030101010101" pitchFamily="2" charset="-122"/>
              <a:cs typeface="+mn-ea"/>
            </a:endParaRPr>
          </a:p>
        </p:txBody>
      </p:sp>
      <p:sp>
        <p:nvSpPr>
          <p:cNvPr id="175" name="文本框 174"/>
          <p:cNvSpPr txBox="1"/>
          <p:nvPr>
            <p:custDataLst>
              <p:tags r:id="rId18"/>
            </p:custDataLst>
          </p:nvPr>
        </p:nvSpPr>
        <p:spPr bwMode="auto">
          <a:xfrm>
            <a:off x="8550210" y="3769308"/>
            <a:ext cx="2787706" cy="711870"/>
          </a:xfrm>
          <a:prstGeom prst="rect">
            <a:avLst/>
          </a:prstGeom>
          <a:noFill/>
        </p:spPr>
        <p:txBody>
          <a:bodyPr wrap="square" lIns="90000" tIns="0" rIns="90000" bIns="46800">
            <a:normAutofit/>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进餐前准备</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进餐时的护理</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176" name="文本框 175"/>
          <p:cNvSpPr txBox="1"/>
          <p:nvPr>
            <p:custDataLst>
              <p:tags r:id="rId19"/>
            </p:custDataLst>
          </p:nvPr>
        </p:nvSpPr>
        <p:spPr bwMode="auto">
          <a:xfrm>
            <a:off x="1068248" y="291768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69A35B"/>
                </a:solidFill>
                <a:effectLst/>
                <a:latin typeface="宋体" panose="02010600030101010101" pitchFamily="2" charset="-122"/>
                <a:ea typeface="宋体" panose="02010600030101010101" pitchFamily="2" charset="-122"/>
                <a:cs typeface="+mn-ea"/>
              </a:rPr>
              <a:t>（二）日常生活护理</a:t>
            </a:r>
            <a:endParaRPr lang="zh-CN" altLang="en-US" b="1" spc="300" dirty="0">
              <a:solidFill>
                <a:srgbClr val="69A35B"/>
              </a:solidFill>
              <a:effectLst/>
              <a:latin typeface="宋体" panose="02010600030101010101" pitchFamily="2" charset="-122"/>
              <a:ea typeface="宋体" panose="02010600030101010101" pitchFamily="2" charset="-122"/>
              <a:cs typeface="+mn-ea"/>
            </a:endParaRPr>
          </a:p>
        </p:txBody>
      </p:sp>
      <p:sp>
        <p:nvSpPr>
          <p:cNvPr id="177" name="文本框 176"/>
          <p:cNvSpPr txBox="1"/>
          <p:nvPr>
            <p:custDataLst>
              <p:tags r:id="rId20"/>
            </p:custDataLst>
          </p:nvPr>
        </p:nvSpPr>
        <p:spPr bwMode="auto">
          <a:xfrm>
            <a:off x="1078865" y="3362960"/>
            <a:ext cx="3238500" cy="1228090"/>
          </a:xfrm>
          <a:prstGeom prst="rect">
            <a:avLst/>
          </a:prstGeom>
          <a:noFill/>
        </p:spPr>
        <p:txBody>
          <a:bodyPr wrap="square" lIns="90000" tIns="0" rIns="90000" bIns="46800">
            <a:noAutofit/>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口腔和皮肤毛发护理</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排泄护理</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3. 衣着卫生及日常仪表护理</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4. 重视卫生宣教</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178" name="文本框 177"/>
          <p:cNvSpPr txBox="1"/>
          <p:nvPr>
            <p:custDataLst>
              <p:tags r:id="rId21"/>
            </p:custDataLst>
          </p:nvPr>
        </p:nvSpPr>
        <p:spPr bwMode="auto">
          <a:xfrm>
            <a:off x="6395067" y="77211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a:solidFill>
                  <a:srgbClr val="1F74AD"/>
                </a:solidFill>
                <a:effectLst/>
                <a:latin typeface="宋体" panose="02010600030101010101" pitchFamily="2" charset="-122"/>
                <a:ea typeface="宋体" panose="02010600030101010101" pitchFamily="2" charset="-122"/>
                <a:cs typeface="+mn-ea"/>
              </a:rPr>
              <a:t>（一）安全护理</a:t>
            </a:r>
            <a:endParaRPr lang="zh-CN" altLang="en-US" b="1" spc="300">
              <a:solidFill>
                <a:srgbClr val="1F74AD"/>
              </a:solidFill>
              <a:effectLst/>
              <a:latin typeface="宋体" panose="02010600030101010101" pitchFamily="2" charset="-122"/>
              <a:ea typeface="宋体" panose="02010600030101010101" pitchFamily="2" charset="-122"/>
              <a:cs typeface="+mn-ea"/>
            </a:endParaRPr>
          </a:p>
        </p:txBody>
      </p:sp>
      <p:sp>
        <p:nvSpPr>
          <p:cNvPr id="179" name="文本框 178"/>
          <p:cNvSpPr txBox="1"/>
          <p:nvPr>
            <p:custDataLst>
              <p:tags r:id="rId22"/>
            </p:custDataLst>
          </p:nvPr>
        </p:nvSpPr>
        <p:spPr bwMode="auto">
          <a:xfrm>
            <a:off x="6774180" y="1217295"/>
            <a:ext cx="4930775" cy="1317625"/>
          </a:xfrm>
          <a:prstGeom prst="rect">
            <a:avLst/>
          </a:prstGeom>
          <a:noFill/>
        </p:spPr>
        <p:txBody>
          <a:bodyPr wrap="square" lIns="90000" tIns="0" rIns="90000" bIns="46800">
            <a:noAutofit/>
          </a:bodyPr>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1. 掌握病情，重点防范</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2. 建立良好的护患关系，及时发现危险征兆</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3. 严格执行各项规章制度4. 加强巡视，严防意外5. 加强安全管理6. 安全知识教育</a:t>
            </a:r>
            <a:endParaRPr lang="zh-CN" altLang="en-US" sz="1500" b="0" spc="150">
              <a:solidFill>
                <a:srgbClr val="000000"/>
              </a:solidFill>
              <a:effectLst/>
              <a:latin typeface="宋体" panose="02010600030101010101" pitchFamily="2" charset="-122"/>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762500" y="250190"/>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一、一般护理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155" name="椭圆 154"/>
          <p:cNvSpPr/>
          <p:nvPr>
            <p:custDataLst>
              <p:tags r:id="rId2"/>
            </p:custDataLst>
          </p:nvPr>
        </p:nvSpPr>
        <p:spPr>
          <a:xfrm>
            <a:off x="4317533" y="3523712"/>
            <a:ext cx="444951" cy="444952"/>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57" name="椭圆 156"/>
          <p:cNvSpPr/>
          <p:nvPr>
            <p:custDataLst>
              <p:tags r:id="rId3"/>
            </p:custDataLst>
          </p:nvPr>
        </p:nvSpPr>
        <p:spPr>
          <a:xfrm>
            <a:off x="5815466" y="4998244"/>
            <a:ext cx="444951" cy="44495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59" name="椭圆 158"/>
          <p:cNvSpPr/>
          <p:nvPr>
            <p:custDataLst>
              <p:tags r:id="rId4"/>
            </p:custDataLst>
          </p:nvPr>
        </p:nvSpPr>
        <p:spPr>
          <a:xfrm>
            <a:off x="5806944" y="2018170"/>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1" name="椭圆 160"/>
          <p:cNvSpPr/>
          <p:nvPr>
            <p:custDataLst>
              <p:tags r:id="rId5"/>
            </p:custDataLst>
          </p:nvPr>
        </p:nvSpPr>
        <p:spPr>
          <a:xfrm>
            <a:off x="7254697" y="3477301"/>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3" name="任意多边形 162"/>
          <p:cNvSpPr/>
          <p:nvPr>
            <p:custDataLst>
              <p:tags r:id="rId6"/>
            </p:custDataLst>
          </p:nvPr>
        </p:nvSpPr>
        <p:spPr>
          <a:xfrm rot="5400000">
            <a:off x="5897567" y="293723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4" name="任意多边形 163"/>
          <p:cNvSpPr/>
          <p:nvPr>
            <p:custDataLst>
              <p:tags r:id="rId7"/>
            </p:custDataLst>
          </p:nvPr>
        </p:nvSpPr>
        <p:spPr>
          <a:xfrm rot="10800000">
            <a:off x="5139387" y="370869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5" name="任意多边形 164"/>
          <p:cNvSpPr/>
          <p:nvPr>
            <p:custDataLst>
              <p:tags r:id="rId8"/>
            </p:custDataLst>
          </p:nvPr>
        </p:nvSpPr>
        <p:spPr>
          <a:xfrm rot="5400000" flipV="1">
            <a:off x="4381204" y="293723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6" name="任意多边形 165"/>
          <p:cNvSpPr/>
          <p:nvPr>
            <p:custDataLst>
              <p:tags r:id="rId9"/>
            </p:custDataLst>
          </p:nvPr>
        </p:nvSpPr>
        <p:spPr>
          <a:xfrm flipH="1">
            <a:off x="5139387" y="216579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7" name="任意多边形 166"/>
          <p:cNvSpPr/>
          <p:nvPr>
            <p:custDataLst>
              <p:tags r:id="rId10"/>
            </p:custDataLst>
          </p:nvPr>
        </p:nvSpPr>
        <p:spPr>
          <a:xfrm rot="18907264" flipH="1">
            <a:off x="5883834" y="2973998"/>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8" name="任意多边形 167"/>
          <p:cNvSpPr/>
          <p:nvPr>
            <p:custDataLst>
              <p:tags r:id="rId11"/>
            </p:custDataLst>
          </p:nvPr>
        </p:nvSpPr>
        <p:spPr bwMode="auto">
          <a:xfrm>
            <a:off x="4914232" y="347813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69A35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9" name="任意多边形 168"/>
          <p:cNvSpPr/>
          <p:nvPr>
            <p:custDataLst>
              <p:tags r:id="rId12"/>
            </p:custDataLst>
          </p:nvPr>
        </p:nvSpPr>
        <p:spPr bwMode="auto">
          <a:xfrm>
            <a:off x="5799396" y="4372742"/>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70" name="任意多边形 169"/>
          <p:cNvSpPr/>
          <p:nvPr>
            <p:custDataLst>
              <p:tags r:id="rId13"/>
            </p:custDataLst>
          </p:nvPr>
        </p:nvSpPr>
        <p:spPr bwMode="auto">
          <a:xfrm rot="5400000">
            <a:off x="5799396" y="258543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71" name="任意多边形 170"/>
          <p:cNvSpPr/>
          <p:nvPr>
            <p:custDataLst>
              <p:tags r:id="rId14"/>
            </p:custDataLst>
          </p:nvPr>
        </p:nvSpPr>
        <p:spPr bwMode="auto">
          <a:xfrm rot="5400000">
            <a:off x="6680544" y="3478138"/>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72" name="文本框 171"/>
          <p:cNvSpPr txBox="1"/>
          <p:nvPr>
            <p:custDataLst>
              <p:tags r:id="rId15"/>
            </p:custDataLst>
          </p:nvPr>
        </p:nvSpPr>
        <p:spPr bwMode="auto">
          <a:xfrm>
            <a:off x="2899581" y="4997936"/>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1AA3AA"/>
                </a:solidFill>
                <a:effectLst/>
                <a:latin typeface="宋体" panose="02010600030101010101" pitchFamily="2" charset="-122"/>
                <a:ea typeface="宋体" panose="02010600030101010101" pitchFamily="2" charset="-122"/>
                <a:cs typeface="+mn-ea"/>
              </a:rPr>
              <a:t>（七）探视护理</a:t>
            </a:r>
            <a:endParaRPr lang="zh-CN" altLang="en-US" b="1" spc="300" dirty="0">
              <a:solidFill>
                <a:srgbClr val="1AA3AA"/>
              </a:solidFill>
              <a:effectLst/>
              <a:latin typeface="宋体" panose="02010600030101010101" pitchFamily="2" charset="-122"/>
              <a:ea typeface="宋体" panose="02010600030101010101" pitchFamily="2" charset="-122"/>
              <a:cs typeface="+mn-ea"/>
            </a:endParaRPr>
          </a:p>
        </p:txBody>
      </p:sp>
      <p:sp>
        <p:nvSpPr>
          <p:cNvPr id="173" name="文本框 172"/>
          <p:cNvSpPr txBox="1"/>
          <p:nvPr>
            <p:custDataLst>
              <p:tags r:id="rId16"/>
            </p:custDataLst>
          </p:nvPr>
        </p:nvSpPr>
        <p:spPr bwMode="auto">
          <a:xfrm rot="10800000" flipV="1">
            <a:off x="2899410" y="5412105"/>
            <a:ext cx="3352800" cy="1205865"/>
          </a:xfrm>
          <a:prstGeom prst="rect">
            <a:avLst/>
          </a:prstGeom>
          <a:noFill/>
        </p:spPr>
        <p:txBody>
          <a:bodyPr wrap="square" lIns="90000" tIns="0" rIns="90000" bIns="46800">
            <a:noAutofit/>
          </a:bodyPr>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1. 合理安排探视时间　</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2. 专人负责</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3. 探视要求   4. 安全检查</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5. 严格交接班 6. 健康教育</a:t>
            </a:r>
            <a:endParaRPr lang="zh-CN" altLang="en-US" sz="1500" b="0" spc="150">
              <a:solidFill>
                <a:srgbClr val="000000"/>
              </a:solidFill>
              <a:effectLst/>
              <a:latin typeface="宋体" panose="02010600030101010101" pitchFamily="2" charset="-122"/>
              <a:ea typeface="宋体" panose="02010600030101010101" pitchFamily="2" charset="-122"/>
            </a:endParaRPr>
          </a:p>
        </p:txBody>
      </p:sp>
      <p:sp>
        <p:nvSpPr>
          <p:cNvPr id="174" name="文本框 173"/>
          <p:cNvSpPr txBox="1"/>
          <p:nvPr>
            <p:custDataLst>
              <p:tags r:id="rId17"/>
            </p:custDataLst>
          </p:nvPr>
        </p:nvSpPr>
        <p:spPr bwMode="auto">
          <a:xfrm>
            <a:off x="8550210" y="327010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3498DB"/>
                </a:solidFill>
                <a:effectLst/>
                <a:latin typeface="宋体" panose="02010600030101010101" pitchFamily="2" charset="-122"/>
                <a:ea typeface="宋体" panose="02010600030101010101" pitchFamily="2" charset="-122"/>
                <a:cs typeface="+mn-ea"/>
              </a:rPr>
              <a:t>（六）健康教育</a:t>
            </a:r>
            <a:endParaRPr lang="zh-CN" altLang="en-US" b="1" spc="300" dirty="0">
              <a:solidFill>
                <a:srgbClr val="3498DB"/>
              </a:solidFill>
              <a:effectLst/>
              <a:latin typeface="宋体" panose="02010600030101010101" pitchFamily="2" charset="-122"/>
              <a:ea typeface="宋体" panose="02010600030101010101" pitchFamily="2" charset="-122"/>
              <a:cs typeface="+mn-ea"/>
            </a:endParaRPr>
          </a:p>
        </p:txBody>
      </p:sp>
      <p:sp>
        <p:nvSpPr>
          <p:cNvPr id="175" name="文本框 174"/>
          <p:cNvSpPr txBox="1"/>
          <p:nvPr>
            <p:custDataLst>
              <p:tags r:id="rId18"/>
            </p:custDataLst>
          </p:nvPr>
        </p:nvSpPr>
        <p:spPr bwMode="auto">
          <a:xfrm>
            <a:off x="8550210" y="3769308"/>
            <a:ext cx="2787706" cy="711870"/>
          </a:xfrm>
          <a:prstGeom prst="rect">
            <a:avLst/>
          </a:prstGeom>
          <a:noFill/>
        </p:spPr>
        <p:txBody>
          <a:bodyPr wrap="square" lIns="90000" tIns="0" rIns="90000" bIns="46800">
            <a:normAutofit fontScale="90000" lnSpcReduction="20000"/>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健康教育的过程</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健康教育的方式</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3. 健康教育的注意事项</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176" name="文本框 175"/>
          <p:cNvSpPr txBox="1"/>
          <p:nvPr>
            <p:custDataLst>
              <p:tags r:id="rId19"/>
            </p:custDataLst>
          </p:nvPr>
        </p:nvSpPr>
        <p:spPr bwMode="auto">
          <a:xfrm>
            <a:off x="1068248" y="291768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69A35B"/>
                </a:solidFill>
                <a:effectLst/>
                <a:latin typeface="宋体" panose="02010600030101010101" pitchFamily="2" charset="-122"/>
                <a:ea typeface="宋体" panose="02010600030101010101" pitchFamily="2" charset="-122"/>
                <a:cs typeface="+mn-ea"/>
              </a:rPr>
              <a:t>（八）心理护理</a:t>
            </a:r>
            <a:endParaRPr lang="zh-CN" altLang="en-US" b="1" spc="300" dirty="0">
              <a:solidFill>
                <a:srgbClr val="69A35B"/>
              </a:solidFill>
              <a:effectLst/>
              <a:latin typeface="宋体" panose="02010600030101010101" pitchFamily="2" charset="-122"/>
              <a:ea typeface="宋体" panose="02010600030101010101" pitchFamily="2" charset="-122"/>
              <a:cs typeface="+mn-ea"/>
            </a:endParaRPr>
          </a:p>
        </p:txBody>
      </p:sp>
      <p:sp>
        <p:nvSpPr>
          <p:cNvPr id="177" name="文本框 176"/>
          <p:cNvSpPr txBox="1"/>
          <p:nvPr>
            <p:custDataLst>
              <p:tags r:id="rId20"/>
            </p:custDataLst>
          </p:nvPr>
        </p:nvSpPr>
        <p:spPr bwMode="auto">
          <a:xfrm>
            <a:off x="1078865" y="3362960"/>
            <a:ext cx="3111500" cy="1470660"/>
          </a:xfrm>
          <a:prstGeom prst="rect">
            <a:avLst/>
          </a:prstGeom>
          <a:noFill/>
        </p:spPr>
        <p:txBody>
          <a:bodyPr wrap="square" lIns="90000" tIns="0" rIns="90000" bIns="46800">
            <a:noAutofit/>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心理护理的重点是启发和帮助患者以正确的态度对待疾病，从而认识到住院治疗的重要性和必要性，打消各种顾虑，积极主动配合治疗。</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178" name="文本框 177"/>
          <p:cNvSpPr txBox="1"/>
          <p:nvPr>
            <p:custDataLst>
              <p:tags r:id="rId21"/>
            </p:custDataLst>
          </p:nvPr>
        </p:nvSpPr>
        <p:spPr bwMode="auto">
          <a:xfrm>
            <a:off x="6395067" y="772115"/>
            <a:ext cx="2787706" cy="444952"/>
          </a:xfrm>
          <a:prstGeom prst="rect">
            <a:avLst/>
          </a:prstGeom>
          <a:noFill/>
        </p:spPr>
        <p:txBody>
          <a:bodyPr wrap="square" lIns="90000" tIns="46800" rIns="90000" bIns="0" anchor="b" anchorCtr="0">
            <a:normAutofit fontScale="90000"/>
          </a:bodyPr>
          <a:p>
            <a:pPr algn="l" fontAlgn="auto">
              <a:lnSpc>
                <a:spcPct val="120000"/>
              </a:lnSpc>
            </a:pPr>
            <a:r>
              <a:rPr lang="zh-CN" altLang="en-US" b="1" spc="300">
                <a:solidFill>
                  <a:srgbClr val="1F74AD"/>
                </a:solidFill>
                <a:effectLst/>
                <a:latin typeface="宋体" panose="02010600030101010101" pitchFamily="2" charset="-122"/>
                <a:ea typeface="宋体" panose="02010600030101010101" pitchFamily="2" charset="-122"/>
                <a:cs typeface="+mn-ea"/>
              </a:rPr>
              <a:t>（五）保证医嘱的执行</a:t>
            </a:r>
            <a:endParaRPr lang="zh-CN" altLang="en-US" b="1" spc="300">
              <a:solidFill>
                <a:srgbClr val="1F74AD"/>
              </a:solidFill>
              <a:effectLst/>
              <a:latin typeface="宋体" panose="02010600030101010101" pitchFamily="2" charset="-122"/>
              <a:ea typeface="宋体" panose="02010600030101010101" pitchFamily="2" charset="-122"/>
              <a:cs typeface="+mn-ea"/>
            </a:endParaRPr>
          </a:p>
        </p:txBody>
      </p:sp>
      <p:sp>
        <p:nvSpPr>
          <p:cNvPr id="179" name="文本框 178"/>
          <p:cNvSpPr txBox="1"/>
          <p:nvPr>
            <p:custDataLst>
              <p:tags r:id="rId22"/>
            </p:custDataLst>
          </p:nvPr>
        </p:nvSpPr>
        <p:spPr bwMode="auto">
          <a:xfrm>
            <a:off x="6774180" y="1217295"/>
            <a:ext cx="4930775" cy="800100"/>
          </a:xfrm>
          <a:prstGeom prst="rect">
            <a:avLst/>
          </a:prstGeom>
          <a:noFill/>
        </p:spPr>
        <p:txBody>
          <a:bodyPr wrap="square" lIns="90000" tIns="0" rIns="90000" bIns="46800">
            <a:noAutofit/>
          </a:bodyPr>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1. 培育护士的专业技能和职业操守</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2. 根据不同情况，引导患者服药</a:t>
            </a:r>
            <a:endParaRPr lang="zh-CN" altLang="en-US" sz="15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3. 所有患者服药时都要看服吞下</a:t>
            </a:r>
            <a:endParaRPr lang="zh-CN" altLang="en-US" sz="1500" b="0" spc="150">
              <a:solidFill>
                <a:srgbClr val="000000"/>
              </a:solidFill>
              <a:effectLst/>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20185" y="588645"/>
            <a:ext cx="536384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二、精神病患者的组织与管理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82905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（二）患者的管理</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227830"/>
            <a:ext cx="4029075" cy="230695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开放式管理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开放式管理适用于一些神经症患者以及病情稳定或康复期待出院的患者。</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封闭式管理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（1）制定有关的制度</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（2）丰富住院生活</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（一）患者的组织</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051685"/>
            <a:ext cx="4564380"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一般由专职人员（康复护士）负责组织，康复护士每天指导并参与患者的各项活动。</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根据患者病情和康复情况成立各种康复小组，在患者中选择有一定影响力、有一定工作能力且热心为病友服务的患者担任小组长。</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210310" y="3989705"/>
            <a:ext cx="4014470" cy="2673350"/>
          </a:xfrm>
          <a:prstGeom prst="rect">
            <a:avLst/>
          </a:prstGeom>
        </p:spPr>
      </p:pic>
      <p:pic>
        <p:nvPicPr>
          <p:cNvPr id="7" name="图片 6"/>
          <p:cNvPicPr>
            <a:picLocks noChangeAspect="1"/>
          </p:cNvPicPr>
          <p:nvPr/>
        </p:nvPicPr>
        <p:blipFill>
          <a:blip r:embed="rId3"/>
          <a:stretch>
            <a:fillRect/>
          </a:stretch>
        </p:blipFill>
        <p:spPr>
          <a:xfrm>
            <a:off x="6887845" y="1652905"/>
            <a:ext cx="4029075" cy="21761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4627245" y="588645"/>
            <a:ext cx="3656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三、精神科分级护理</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4178300"/>
            <a:chOff x="2611" y="3246"/>
            <a:chExt cx="4676" cy="6580"/>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544" y="4589"/>
              <a:ext cx="2220"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（一）一级护理</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3048" y="7356"/>
              <a:ext cx="4239" cy="24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护理对象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疾病急性期的患者，包括新入院患者；兴奋躁动、行为紊乱者。</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护理要求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安置于重症病室。</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3931920"/>
            <a:chOff x="7465" y="3246"/>
            <a:chExt cx="4676" cy="6192"/>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420" y="4590"/>
              <a:ext cx="2375"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（二）二级护理</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7902" y="7356"/>
              <a:ext cx="3922"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护理对象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一级患者经治疗病情好转但仍需观察的患者。</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护理要求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安置于普通病房。</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2969260" cy="4178300"/>
            <a:chOff x="11718" y="3246"/>
            <a:chExt cx="4676" cy="6580"/>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651" y="4589"/>
              <a:ext cx="2220"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（三）三级护理</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2155" y="7356"/>
              <a:ext cx="3922" cy="24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护理对象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疾病恢复期的患者，包括症状缓解者、康复待出院者、神经症患者。</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护理要求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安置于普通病房。</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1817944"/>
            <a:ext cx="8223250" cy="252793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单元三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精神科护理基本技能</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70217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精神病患者的接触</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587375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精神障碍护理的观察与记录</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522414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精神科护理的基本内容</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10147935" y="1648460"/>
            <a:ext cx="2773045" cy="27730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精神病患者的接触</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50310" y="207645"/>
            <a:ext cx="47910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一、接触精神病患者的要求</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4" name="任意多边形 2"/>
          <p:cNvSpPr/>
          <p:nvPr>
            <p:custDataLst>
              <p:tags r:id="rId2"/>
            </p:custDataLst>
          </p:nvPr>
        </p:nvSpPr>
        <p:spPr bwMode="auto">
          <a:xfrm rot="1805428">
            <a:off x="4445171" y="4514999"/>
            <a:ext cx="611760" cy="531687"/>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rgbClr val="9BBB59">
              <a:lumMod val="75000"/>
            </a:srgbClr>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3" name="任意多边形 2"/>
          <p:cNvSpPr/>
          <p:nvPr>
            <p:custDataLst>
              <p:tags r:id="rId3"/>
            </p:custDataLst>
          </p:nvPr>
        </p:nvSpPr>
        <p:spPr bwMode="auto">
          <a:xfrm rot="19266521">
            <a:off x="6303234" y="5059732"/>
            <a:ext cx="611760" cy="531687"/>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rgbClr val="69A35B">
              <a:lumMod val="75000"/>
            </a:srgbClr>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7" name="任意多边形 6"/>
          <p:cNvSpPr/>
          <p:nvPr>
            <p:custDataLst>
              <p:tags r:id="rId4"/>
            </p:custDataLst>
          </p:nvPr>
        </p:nvSpPr>
        <p:spPr bwMode="auto">
          <a:xfrm rot="20247089">
            <a:off x="7623367" y="3437816"/>
            <a:ext cx="522803" cy="606514"/>
          </a:xfrm>
          <a:custGeom>
            <a:avLst/>
            <a:gdLst>
              <a:gd name="T0" fmla="*/ 248 w 248"/>
              <a:gd name="T1" fmla="*/ 164 h 287"/>
              <a:gd name="T2" fmla="*/ 219 w 248"/>
              <a:gd name="T3" fmla="*/ 48 h 287"/>
              <a:gd name="T4" fmla="*/ 0 w 248"/>
              <a:gd name="T5" fmla="*/ 266 h 287"/>
              <a:gd name="T6" fmla="*/ 241 w 248"/>
              <a:gd name="T7" fmla="*/ 210 h 287"/>
              <a:gd name="T8" fmla="*/ 248 w 248"/>
              <a:gd name="T9" fmla="*/ 164 h 287"/>
            </a:gdLst>
            <a:ahLst/>
            <a:cxnLst>
              <a:cxn ang="0">
                <a:pos x="T0" y="T1"/>
              </a:cxn>
              <a:cxn ang="0">
                <a:pos x="T2" y="T3"/>
              </a:cxn>
              <a:cxn ang="0">
                <a:pos x="T4" y="T5"/>
              </a:cxn>
              <a:cxn ang="0">
                <a:pos x="T6" y="T7"/>
              </a:cxn>
              <a:cxn ang="0">
                <a:pos x="T8" y="T9"/>
              </a:cxn>
            </a:cxnLst>
            <a:rect l="0" t="0" r="r" b="b"/>
            <a:pathLst>
              <a:path w="248" h="287">
                <a:moveTo>
                  <a:pt x="248" y="164"/>
                </a:moveTo>
                <a:cubicBezTo>
                  <a:pt x="248" y="164"/>
                  <a:pt x="241" y="95"/>
                  <a:pt x="219" y="48"/>
                </a:cubicBezTo>
                <a:cubicBezTo>
                  <a:pt x="197" y="0"/>
                  <a:pt x="0" y="266"/>
                  <a:pt x="0" y="266"/>
                </a:cubicBezTo>
                <a:cubicBezTo>
                  <a:pt x="0" y="266"/>
                  <a:pt x="210" y="287"/>
                  <a:pt x="241" y="210"/>
                </a:cubicBezTo>
                <a:cubicBezTo>
                  <a:pt x="248" y="164"/>
                  <a:pt x="248" y="164"/>
                  <a:pt x="248" y="164"/>
                </a:cubicBezTo>
              </a:path>
            </a:pathLst>
          </a:custGeom>
          <a:solidFill>
            <a:srgbClr val="1AA3AA">
              <a:lumMod val="75000"/>
            </a:srgbClr>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11" name="任意多边形 10"/>
          <p:cNvSpPr/>
          <p:nvPr>
            <p:custDataLst>
              <p:tags r:id="rId5"/>
            </p:custDataLst>
          </p:nvPr>
        </p:nvSpPr>
        <p:spPr bwMode="auto">
          <a:xfrm rot="21400283">
            <a:off x="6281663" y="1580246"/>
            <a:ext cx="639427" cy="552385"/>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rgbClr val="3498DB">
              <a:lumMod val="75000"/>
            </a:srgbClr>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12" name="任意多边形 11"/>
          <p:cNvSpPr/>
          <p:nvPr>
            <p:custDataLst>
              <p:tags r:id="rId6"/>
            </p:custDataLst>
          </p:nvPr>
        </p:nvSpPr>
        <p:spPr bwMode="auto">
          <a:xfrm rot="813920">
            <a:off x="4439284" y="2249653"/>
            <a:ext cx="538981" cy="625545"/>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rgbClr val="1F74AD">
              <a:lumMod val="75000"/>
            </a:srgbClr>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pic>
        <p:nvPicPr>
          <p:cNvPr id="13" name="图片 12"/>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4169319" y="1535026"/>
            <a:ext cx="3974937" cy="3785944"/>
          </a:xfrm>
          <a:prstGeom prst="rect">
            <a:avLst/>
          </a:prstGeom>
        </p:spPr>
      </p:pic>
      <p:sp>
        <p:nvSpPr>
          <p:cNvPr id="31" name="文本框 30"/>
          <p:cNvSpPr txBox="1"/>
          <p:nvPr>
            <p:custDataLst>
              <p:tags r:id="rId9"/>
            </p:custDataLst>
          </p:nvPr>
        </p:nvSpPr>
        <p:spPr bwMode="auto">
          <a:xfrm>
            <a:off x="8428227" y="4595956"/>
            <a:ext cx="309305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spcBef>
                <a:spcPct val="0"/>
              </a:spcBef>
            </a:pPr>
            <a:r>
              <a:rPr lang="zh-CN" altLang="en-US" sz="2000" b="1" spc="300">
                <a:latin typeface="宋体" panose="02010600030101010101" pitchFamily="2" charset="-122"/>
                <a:ea typeface="宋体" panose="02010600030101010101" pitchFamily="2" charset="-122"/>
              </a:rPr>
              <a:t>5. 要讲究语言艺术</a:t>
            </a:r>
            <a:endParaRPr lang="zh-CN" altLang="en-US" sz="2000" b="1" spc="300">
              <a:latin typeface="宋体" panose="02010600030101010101" pitchFamily="2" charset="-122"/>
              <a:ea typeface="宋体" panose="02010600030101010101" pitchFamily="2" charset="-122"/>
            </a:endParaRPr>
          </a:p>
        </p:txBody>
      </p:sp>
      <p:sp>
        <p:nvSpPr>
          <p:cNvPr id="38" name="文本框 37"/>
          <p:cNvSpPr txBox="1"/>
          <p:nvPr>
            <p:custDataLst>
              <p:tags r:id="rId10"/>
            </p:custDataLst>
          </p:nvPr>
        </p:nvSpPr>
        <p:spPr bwMode="auto">
          <a:xfrm>
            <a:off x="8428227" y="2779382"/>
            <a:ext cx="309305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spcBef>
                <a:spcPct val="0"/>
              </a:spcBef>
            </a:pPr>
            <a:r>
              <a:rPr lang="zh-CN" altLang="en-US" sz="2000" b="1" spc="300">
                <a:latin typeface="宋体" panose="02010600030101010101" pitchFamily="2" charset="-122"/>
                <a:ea typeface="宋体" panose="02010600030101010101" pitchFamily="2" charset="-122"/>
              </a:rPr>
              <a:t>2. 要了解患者</a:t>
            </a:r>
            <a:endParaRPr lang="zh-CN" altLang="en-US" sz="2000" b="1" spc="300">
              <a:latin typeface="宋体" panose="02010600030101010101" pitchFamily="2" charset="-122"/>
              <a:ea typeface="宋体" panose="02010600030101010101" pitchFamily="2" charset="-122"/>
            </a:endParaRPr>
          </a:p>
        </p:txBody>
      </p:sp>
      <p:sp>
        <p:nvSpPr>
          <p:cNvPr id="14" name="任意多边形 13"/>
          <p:cNvSpPr/>
          <p:nvPr>
            <p:custDataLst>
              <p:tags r:id="rId11"/>
            </p:custDataLst>
          </p:nvPr>
        </p:nvSpPr>
        <p:spPr bwMode="auto">
          <a:xfrm rot="813920">
            <a:off x="4548951" y="1510586"/>
            <a:ext cx="2102026" cy="1226589"/>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rgbClr val="1F74AD"/>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42" name="任意多边形 41"/>
          <p:cNvSpPr/>
          <p:nvPr>
            <p:custDataLst>
              <p:tags r:id="rId12"/>
            </p:custDataLst>
          </p:nvPr>
        </p:nvSpPr>
        <p:spPr bwMode="auto">
          <a:xfrm>
            <a:off x="5383505" y="1915642"/>
            <a:ext cx="432917" cy="416477"/>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ysClr val="window" lastClr="FFFFFF"/>
          </a:solidFill>
          <a:ln>
            <a:noFill/>
          </a:ln>
        </p:spPr>
        <p:txBody>
          <a:bodyPr/>
          <a:lstStyle/>
          <a:p>
            <a:endParaRPr lang="zh-CN" altLang="en-US">
              <a:latin typeface="宋体" panose="02010600030101010101" pitchFamily="2" charset="-122"/>
              <a:ea typeface="宋体" panose="02010600030101010101" pitchFamily="2" charset="-122"/>
            </a:endParaRPr>
          </a:p>
        </p:txBody>
      </p:sp>
      <p:sp>
        <p:nvSpPr>
          <p:cNvPr id="15" name="任意多边形 14"/>
          <p:cNvSpPr/>
          <p:nvPr>
            <p:custDataLst>
              <p:tags r:id="rId13"/>
            </p:custDataLst>
          </p:nvPr>
        </p:nvSpPr>
        <p:spPr bwMode="auto">
          <a:xfrm rot="19266521">
            <a:off x="5058235" y="4111414"/>
            <a:ext cx="1202702" cy="2061088"/>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69A35B"/>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43" name="任意多边形 42"/>
          <p:cNvSpPr/>
          <p:nvPr>
            <p:custDataLst>
              <p:tags r:id="rId14"/>
            </p:custDataLst>
          </p:nvPr>
        </p:nvSpPr>
        <p:spPr bwMode="auto">
          <a:xfrm>
            <a:off x="5447343" y="4930114"/>
            <a:ext cx="424483" cy="423688"/>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a:latin typeface="宋体" panose="02010600030101010101" pitchFamily="2" charset="-122"/>
              <a:ea typeface="宋体" panose="02010600030101010101" pitchFamily="2" charset="-122"/>
            </a:endParaRPr>
          </a:p>
        </p:txBody>
      </p:sp>
      <p:sp>
        <p:nvSpPr>
          <p:cNvPr id="16" name="任意多边形 15"/>
          <p:cNvSpPr/>
          <p:nvPr>
            <p:custDataLst>
              <p:tags r:id="rId15"/>
            </p:custDataLst>
          </p:nvPr>
        </p:nvSpPr>
        <p:spPr bwMode="auto">
          <a:xfrm rot="20247089">
            <a:off x="6430059" y="3996039"/>
            <a:ext cx="2032772" cy="1184599"/>
          </a:xfrm>
          <a:custGeom>
            <a:avLst/>
            <a:gdLst>
              <a:gd name="T0" fmla="*/ 951 w 963"/>
              <a:gd name="T1" fmla="*/ 10 h 561"/>
              <a:gd name="T2" fmla="*/ 934 w 963"/>
              <a:gd name="T3" fmla="*/ 62 h 561"/>
              <a:gd name="T4" fmla="*/ 849 w 963"/>
              <a:gd name="T5" fmla="*/ 96 h 561"/>
              <a:gd name="T6" fmla="*/ 289 w 963"/>
              <a:gd name="T7" fmla="*/ 96 h 561"/>
              <a:gd name="T8" fmla="*/ 289 w 963"/>
              <a:gd name="T9" fmla="*/ 0 h 561"/>
              <a:gd name="T10" fmla="*/ 0 w 963"/>
              <a:gd name="T11" fmla="*/ 289 h 561"/>
              <a:gd name="T12" fmla="*/ 272 w 963"/>
              <a:gd name="T13" fmla="*/ 561 h 561"/>
              <a:gd name="T14" fmla="*/ 272 w 963"/>
              <a:gd name="T15" fmla="*/ 466 h 561"/>
              <a:gd name="T16" fmla="*/ 528 w 963"/>
              <a:gd name="T17" fmla="*/ 466 h 561"/>
              <a:gd name="T18" fmla="*/ 573 w 963"/>
              <a:gd name="T19" fmla="*/ 446 h 561"/>
              <a:gd name="T20" fmla="*/ 939 w 963"/>
              <a:gd name="T21" fmla="*/ 80 h 561"/>
              <a:gd name="T22" fmla="*/ 951 w 963"/>
              <a:gd name="T23" fmla="*/ 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1">
                <a:moveTo>
                  <a:pt x="951" y="10"/>
                </a:moveTo>
                <a:cubicBezTo>
                  <a:pt x="951" y="10"/>
                  <a:pt x="955" y="42"/>
                  <a:pt x="934" y="62"/>
                </a:cubicBezTo>
                <a:cubicBezTo>
                  <a:pt x="914" y="82"/>
                  <a:pt x="882" y="95"/>
                  <a:pt x="849" y="96"/>
                </a:cubicBezTo>
                <a:cubicBezTo>
                  <a:pt x="817" y="97"/>
                  <a:pt x="289" y="96"/>
                  <a:pt x="289" y="96"/>
                </a:cubicBezTo>
                <a:cubicBezTo>
                  <a:pt x="289" y="0"/>
                  <a:pt x="289" y="0"/>
                  <a:pt x="289" y="0"/>
                </a:cubicBezTo>
                <a:cubicBezTo>
                  <a:pt x="0" y="289"/>
                  <a:pt x="0" y="289"/>
                  <a:pt x="0" y="289"/>
                </a:cubicBezTo>
                <a:cubicBezTo>
                  <a:pt x="272" y="561"/>
                  <a:pt x="272" y="561"/>
                  <a:pt x="272" y="561"/>
                </a:cubicBezTo>
                <a:cubicBezTo>
                  <a:pt x="272" y="466"/>
                  <a:pt x="272" y="466"/>
                  <a:pt x="272" y="466"/>
                </a:cubicBezTo>
                <a:cubicBezTo>
                  <a:pt x="528" y="466"/>
                  <a:pt x="528" y="466"/>
                  <a:pt x="528" y="466"/>
                </a:cubicBezTo>
                <a:cubicBezTo>
                  <a:pt x="528" y="466"/>
                  <a:pt x="551" y="468"/>
                  <a:pt x="573" y="446"/>
                </a:cubicBezTo>
                <a:cubicBezTo>
                  <a:pt x="595" y="424"/>
                  <a:pt x="939" y="80"/>
                  <a:pt x="939" y="80"/>
                </a:cubicBezTo>
                <a:cubicBezTo>
                  <a:pt x="939" y="80"/>
                  <a:pt x="963" y="57"/>
                  <a:pt x="951" y="10"/>
                </a:cubicBezTo>
                <a:close/>
              </a:path>
            </a:pathLst>
          </a:custGeom>
          <a:solidFill>
            <a:srgbClr val="1AA3AA"/>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44" name="任意多边形 43"/>
          <p:cNvSpPr/>
          <p:nvPr>
            <p:custDataLst>
              <p:tags r:id="rId16"/>
            </p:custDataLst>
          </p:nvPr>
        </p:nvSpPr>
        <p:spPr bwMode="auto">
          <a:xfrm>
            <a:off x="7237120" y="4387025"/>
            <a:ext cx="418650" cy="402626"/>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latin typeface="宋体" panose="02010600030101010101" pitchFamily="2" charset="-122"/>
              <a:ea typeface="宋体" panose="02010600030101010101" pitchFamily="2" charset="-122"/>
            </a:endParaRPr>
          </a:p>
        </p:txBody>
      </p:sp>
      <p:sp>
        <p:nvSpPr>
          <p:cNvPr id="17" name="任意多边形 16"/>
          <p:cNvSpPr/>
          <p:nvPr>
            <p:custDataLst>
              <p:tags r:id="rId17"/>
            </p:custDataLst>
          </p:nvPr>
        </p:nvSpPr>
        <p:spPr bwMode="auto">
          <a:xfrm rot="21400283">
            <a:off x="6668660" y="1514401"/>
            <a:ext cx="1253745" cy="2154300"/>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rgbClr val="3498DB"/>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45" name="任意多边形 44"/>
          <p:cNvSpPr/>
          <p:nvPr>
            <p:custDataLst>
              <p:tags r:id="rId18"/>
            </p:custDataLst>
          </p:nvPr>
        </p:nvSpPr>
        <p:spPr bwMode="auto">
          <a:xfrm>
            <a:off x="7059787" y="2377756"/>
            <a:ext cx="496891" cy="402190"/>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ysClr val="window" lastClr="FFFFFF"/>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endParaRPr lang="id-ID">
              <a:latin typeface="宋体" panose="02010600030101010101" pitchFamily="2" charset="-122"/>
              <a:ea typeface="宋体" panose="02010600030101010101" pitchFamily="2" charset="-122"/>
            </a:endParaRPr>
          </a:p>
        </p:txBody>
      </p:sp>
      <p:cxnSp>
        <p:nvCxnSpPr>
          <p:cNvPr id="48" name="直接连接符 47"/>
          <p:cNvCxnSpPr/>
          <p:nvPr>
            <p:custDataLst>
              <p:tags r:id="rId19"/>
            </p:custDataLst>
          </p:nvPr>
        </p:nvCxnSpPr>
        <p:spPr>
          <a:xfrm>
            <a:off x="8541667" y="3722621"/>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5" name="任意多边形 9"/>
          <p:cNvSpPr/>
          <p:nvPr>
            <p:custDataLst>
              <p:tags r:id="rId20"/>
            </p:custDataLst>
          </p:nvPr>
        </p:nvSpPr>
        <p:spPr bwMode="auto">
          <a:xfrm rot="1805428">
            <a:off x="3980539" y="2798089"/>
            <a:ext cx="1202702" cy="2061088"/>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9BBB59"/>
          </a:solidFill>
          <a:ln>
            <a:noFill/>
          </a:ln>
        </p:spPr>
        <p:txBody>
          <a:bodyPr wrap="square" lIns="91440" tIns="45720" rIns="91440" bIns="45720" anchor="ctr">
            <a:normAutofit/>
          </a:bodyPr>
          <a:lstStyle/>
          <a:p>
            <a:pPr algn="ctr"/>
            <a:endParaRPr>
              <a:latin typeface="宋体" panose="02010600030101010101" pitchFamily="2" charset="-122"/>
              <a:ea typeface="宋体" panose="02010600030101010101" pitchFamily="2" charset="-122"/>
            </a:endParaRPr>
          </a:p>
        </p:txBody>
      </p:sp>
      <p:sp>
        <p:nvSpPr>
          <p:cNvPr id="46" name="文本框 45"/>
          <p:cNvSpPr txBox="1"/>
          <p:nvPr>
            <p:custDataLst>
              <p:tags r:id="rId21"/>
            </p:custDataLst>
          </p:nvPr>
        </p:nvSpPr>
        <p:spPr bwMode="auto">
          <a:xfrm>
            <a:off x="670719" y="3955333"/>
            <a:ext cx="309305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fontScale="9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spcBef>
                <a:spcPct val="0"/>
              </a:spcBef>
            </a:pPr>
            <a:r>
              <a:rPr lang="zh-CN" altLang="en-US" sz="2000" b="1" spc="300">
                <a:latin typeface="宋体" panose="02010600030101010101" pitchFamily="2" charset="-122"/>
                <a:ea typeface="宋体" panose="02010600030101010101" pitchFamily="2" charset="-122"/>
              </a:rPr>
              <a:t>3. 树立良好的自身形象</a:t>
            </a:r>
            <a:endParaRPr lang="zh-CN" altLang="en-US" sz="2000" b="1" spc="300">
              <a:latin typeface="宋体" panose="02010600030101010101" pitchFamily="2" charset="-122"/>
              <a:ea typeface="宋体" panose="02010600030101010101" pitchFamily="2" charset="-122"/>
            </a:endParaRPr>
          </a:p>
        </p:txBody>
      </p:sp>
      <p:sp>
        <p:nvSpPr>
          <p:cNvPr id="50" name="文本框 49"/>
          <p:cNvSpPr txBox="1"/>
          <p:nvPr>
            <p:custDataLst>
              <p:tags r:id="rId22"/>
            </p:custDataLst>
          </p:nvPr>
        </p:nvSpPr>
        <p:spPr bwMode="auto">
          <a:xfrm>
            <a:off x="670719" y="1945084"/>
            <a:ext cx="309305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eaLnBrk="1" hangingPunct="1">
              <a:lnSpc>
                <a:spcPct val="100000"/>
              </a:lnSpc>
              <a:spcBef>
                <a:spcPct val="0"/>
              </a:spcBef>
              <a:buFontTx/>
              <a:buNone/>
            </a:pPr>
            <a:r>
              <a:rPr lang="zh-CN" altLang="en-US" sz="2000" b="1" spc="300">
                <a:latin typeface="宋体" panose="02010600030101010101" pitchFamily="2" charset="-122"/>
                <a:ea typeface="宋体" panose="02010600030101010101" pitchFamily="2" charset="-122"/>
              </a:rPr>
              <a:t>1. 要以患者为中心</a:t>
            </a:r>
            <a:endParaRPr lang="zh-CN" altLang="en-US" sz="2000" b="1" spc="300">
              <a:latin typeface="宋体" panose="02010600030101010101" pitchFamily="2" charset="-122"/>
              <a:ea typeface="宋体" panose="02010600030101010101" pitchFamily="2" charset="-122"/>
            </a:endParaRPr>
          </a:p>
        </p:txBody>
      </p:sp>
      <p:cxnSp>
        <p:nvCxnSpPr>
          <p:cNvPr id="51" name="直接连接符 50"/>
          <p:cNvCxnSpPr/>
          <p:nvPr>
            <p:custDataLst>
              <p:tags r:id="rId23"/>
            </p:custDataLst>
          </p:nvPr>
        </p:nvCxnSpPr>
        <p:spPr>
          <a:xfrm>
            <a:off x="664192" y="2475573"/>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53" name="文本框 52"/>
          <p:cNvSpPr txBox="1"/>
          <p:nvPr>
            <p:custDataLst>
              <p:tags r:id="rId24"/>
            </p:custDataLst>
          </p:nvPr>
        </p:nvSpPr>
        <p:spPr bwMode="auto">
          <a:xfrm>
            <a:off x="2290604" y="5724443"/>
            <a:ext cx="309305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fontScale="9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spcBef>
                <a:spcPct val="0"/>
              </a:spcBef>
            </a:pPr>
            <a:r>
              <a:rPr lang="zh-CN" altLang="en-US" sz="2000" b="1" spc="300">
                <a:latin typeface="宋体" panose="02010600030101010101" pitchFamily="2" charset="-122"/>
                <a:ea typeface="宋体" panose="02010600030101010101" pitchFamily="2" charset="-122"/>
              </a:rPr>
              <a:t>4. 执行保护性医疗制度</a:t>
            </a:r>
            <a:endParaRPr lang="zh-CN" altLang="en-US" sz="2000" b="1" spc="300">
              <a:latin typeface="宋体" panose="02010600030101010101" pitchFamily="2" charset="-122"/>
              <a:ea typeface="宋体" panose="02010600030101010101" pitchFamily="2" charset="-122"/>
            </a:endParaRPr>
          </a:p>
        </p:txBody>
      </p:sp>
      <p:cxnSp>
        <p:nvCxnSpPr>
          <p:cNvPr id="54" name="直接连接符 53"/>
          <p:cNvCxnSpPr/>
          <p:nvPr>
            <p:custDataLst>
              <p:tags r:id="rId25"/>
            </p:custDataLst>
          </p:nvPr>
        </p:nvCxnSpPr>
        <p:spPr>
          <a:xfrm>
            <a:off x="664192" y="4342473"/>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2" name="任意多边形: 形状 31"/>
          <p:cNvSpPr/>
          <p:nvPr>
            <p:custDataLst>
              <p:tags r:id="rId26"/>
            </p:custDataLst>
          </p:nvPr>
        </p:nvSpPr>
        <p:spPr>
          <a:xfrm>
            <a:off x="4415530" y="3602709"/>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50310" y="207645"/>
            <a:ext cx="47910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二、促进有效沟通的技巧</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波形 3"/>
          <p:cNvSpPr/>
          <p:nvPr/>
        </p:nvSpPr>
        <p:spPr>
          <a:xfrm>
            <a:off x="535940" y="98742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5" name="波形 4"/>
          <p:cNvSpPr/>
          <p:nvPr/>
        </p:nvSpPr>
        <p:spPr>
          <a:xfrm>
            <a:off x="9906000" y="406336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6" name="波形 5"/>
          <p:cNvSpPr/>
          <p:nvPr/>
        </p:nvSpPr>
        <p:spPr>
          <a:xfrm>
            <a:off x="7182485" y="406336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8" name="波形 7"/>
          <p:cNvSpPr/>
          <p:nvPr/>
        </p:nvSpPr>
        <p:spPr>
          <a:xfrm>
            <a:off x="4120515" y="406336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9" name="波形 8"/>
          <p:cNvSpPr/>
          <p:nvPr/>
        </p:nvSpPr>
        <p:spPr>
          <a:xfrm>
            <a:off x="535940" y="406336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0" name="波形 9"/>
          <p:cNvSpPr/>
          <p:nvPr/>
        </p:nvSpPr>
        <p:spPr>
          <a:xfrm>
            <a:off x="9906000" y="98742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8" name="波形 17"/>
          <p:cNvSpPr/>
          <p:nvPr/>
        </p:nvSpPr>
        <p:spPr>
          <a:xfrm>
            <a:off x="7266940" y="98742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9" name="波形 18"/>
          <p:cNvSpPr/>
          <p:nvPr/>
        </p:nvSpPr>
        <p:spPr>
          <a:xfrm>
            <a:off x="4120515" y="987425"/>
            <a:ext cx="2003425" cy="1678940"/>
          </a:xfrm>
          <a:prstGeom prst="wave">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20" name="文本框 19"/>
          <p:cNvSpPr txBox="1"/>
          <p:nvPr/>
        </p:nvSpPr>
        <p:spPr>
          <a:xfrm>
            <a:off x="791845" y="1509395"/>
            <a:ext cx="1747520" cy="645160"/>
          </a:xfrm>
          <a:prstGeom prst="rect">
            <a:avLst/>
          </a:prstGeom>
          <a:noFill/>
        </p:spPr>
        <p:txBody>
          <a:bodyPr wrap="square" rtlCol="0">
            <a:spAutoFit/>
          </a:bodyPr>
          <a:p>
            <a:r>
              <a:rPr lang="zh-CN" altLang="en-US" b="1"/>
              <a:t>1. 建立良好的护患关系</a:t>
            </a:r>
            <a:endParaRPr lang="zh-CN" altLang="en-US" b="1"/>
          </a:p>
        </p:txBody>
      </p:sp>
      <p:sp>
        <p:nvSpPr>
          <p:cNvPr id="21" name="文本框 20"/>
          <p:cNvSpPr txBox="1"/>
          <p:nvPr/>
        </p:nvSpPr>
        <p:spPr>
          <a:xfrm>
            <a:off x="10033635" y="4580255"/>
            <a:ext cx="1747520" cy="645160"/>
          </a:xfrm>
          <a:prstGeom prst="rect">
            <a:avLst/>
          </a:prstGeom>
          <a:noFill/>
        </p:spPr>
        <p:txBody>
          <a:bodyPr wrap="square" rtlCol="0">
            <a:spAutoFit/>
          </a:bodyPr>
          <a:p>
            <a:r>
              <a:rPr lang="zh-CN" altLang="en-US" b="1"/>
              <a:t>8. 非语言性交流技巧</a:t>
            </a:r>
            <a:endParaRPr lang="zh-CN" altLang="en-US" b="1"/>
          </a:p>
        </p:txBody>
      </p:sp>
      <p:sp>
        <p:nvSpPr>
          <p:cNvPr id="22" name="文本框 21"/>
          <p:cNvSpPr txBox="1"/>
          <p:nvPr/>
        </p:nvSpPr>
        <p:spPr>
          <a:xfrm>
            <a:off x="7310755" y="4580255"/>
            <a:ext cx="1747520" cy="368300"/>
          </a:xfrm>
          <a:prstGeom prst="rect">
            <a:avLst/>
          </a:prstGeom>
          <a:noFill/>
        </p:spPr>
        <p:txBody>
          <a:bodyPr wrap="square" rtlCol="0">
            <a:spAutoFit/>
          </a:bodyPr>
          <a:p>
            <a:r>
              <a:rPr lang="zh-CN" altLang="en-US" b="1"/>
              <a:t>7. 开放式提问</a:t>
            </a:r>
            <a:endParaRPr lang="zh-CN" altLang="en-US" b="1"/>
          </a:p>
        </p:txBody>
      </p:sp>
      <p:sp>
        <p:nvSpPr>
          <p:cNvPr id="23" name="文本框 22"/>
          <p:cNvSpPr txBox="1"/>
          <p:nvPr/>
        </p:nvSpPr>
        <p:spPr>
          <a:xfrm>
            <a:off x="4248785" y="4580255"/>
            <a:ext cx="1747520" cy="368300"/>
          </a:xfrm>
          <a:prstGeom prst="rect">
            <a:avLst/>
          </a:prstGeom>
          <a:noFill/>
        </p:spPr>
        <p:txBody>
          <a:bodyPr wrap="square" rtlCol="0">
            <a:spAutoFit/>
          </a:bodyPr>
          <a:p>
            <a:r>
              <a:rPr lang="zh-CN" altLang="en-US" b="1"/>
              <a:t>6. 反馈</a:t>
            </a:r>
            <a:endParaRPr lang="zh-CN" altLang="en-US" b="1"/>
          </a:p>
        </p:txBody>
      </p:sp>
      <p:sp>
        <p:nvSpPr>
          <p:cNvPr id="24" name="文本框 23"/>
          <p:cNvSpPr txBox="1"/>
          <p:nvPr/>
        </p:nvSpPr>
        <p:spPr>
          <a:xfrm>
            <a:off x="10034270" y="1499235"/>
            <a:ext cx="1875155" cy="368300"/>
          </a:xfrm>
          <a:prstGeom prst="rect">
            <a:avLst/>
          </a:prstGeom>
          <a:noFill/>
        </p:spPr>
        <p:txBody>
          <a:bodyPr wrap="square" rtlCol="0">
            <a:spAutoFit/>
          </a:bodyPr>
          <a:p>
            <a:r>
              <a:rPr lang="zh-CN" altLang="en-US" b="1"/>
              <a:t>4. 注意交流语速</a:t>
            </a:r>
            <a:endParaRPr lang="zh-CN" altLang="en-US" b="1"/>
          </a:p>
        </p:txBody>
      </p:sp>
      <p:sp>
        <p:nvSpPr>
          <p:cNvPr id="25" name="文本框 24"/>
          <p:cNvSpPr txBox="1"/>
          <p:nvPr/>
        </p:nvSpPr>
        <p:spPr>
          <a:xfrm>
            <a:off x="7395210" y="1499235"/>
            <a:ext cx="1747520" cy="368300"/>
          </a:xfrm>
          <a:prstGeom prst="rect">
            <a:avLst/>
          </a:prstGeom>
          <a:noFill/>
        </p:spPr>
        <p:txBody>
          <a:bodyPr wrap="square" rtlCol="0">
            <a:spAutoFit/>
          </a:bodyPr>
          <a:p>
            <a:r>
              <a:rPr lang="zh-CN" altLang="en-US" b="1"/>
              <a:t>3. 适当的沉默</a:t>
            </a:r>
            <a:endParaRPr lang="zh-CN" altLang="en-US" b="1"/>
          </a:p>
        </p:txBody>
      </p:sp>
      <p:sp>
        <p:nvSpPr>
          <p:cNvPr id="26" name="文本框 25"/>
          <p:cNvSpPr txBox="1"/>
          <p:nvPr/>
        </p:nvSpPr>
        <p:spPr>
          <a:xfrm>
            <a:off x="4404360" y="1637665"/>
            <a:ext cx="1437005" cy="368300"/>
          </a:xfrm>
          <a:prstGeom prst="rect">
            <a:avLst/>
          </a:prstGeom>
          <a:noFill/>
        </p:spPr>
        <p:txBody>
          <a:bodyPr wrap="square" rtlCol="0">
            <a:spAutoFit/>
          </a:bodyPr>
          <a:p>
            <a:r>
              <a:rPr lang="zh-CN" altLang="en-US" b="1"/>
              <a:t>2. 善于倾听</a:t>
            </a:r>
            <a:endParaRPr lang="zh-CN" altLang="en-US" b="1"/>
          </a:p>
        </p:txBody>
      </p:sp>
      <p:sp>
        <p:nvSpPr>
          <p:cNvPr id="27" name="文本框 26"/>
          <p:cNvSpPr txBox="1"/>
          <p:nvPr/>
        </p:nvSpPr>
        <p:spPr>
          <a:xfrm>
            <a:off x="664210" y="4580255"/>
            <a:ext cx="1747520" cy="645160"/>
          </a:xfrm>
          <a:prstGeom prst="rect">
            <a:avLst/>
          </a:prstGeom>
          <a:noFill/>
        </p:spPr>
        <p:txBody>
          <a:bodyPr wrap="square" rtlCol="0">
            <a:spAutoFit/>
          </a:bodyPr>
          <a:p>
            <a:r>
              <a:rPr lang="zh-CN" altLang="en-US" b="1"/>
              <a:t>5. 让患者阐明问题</a:t>
            </a:r>
            <a:endParaRPr lang="zh-CN" altLang="en-US"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538734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精神障碍护理的观察与记录</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783965" y="588645"/>
            <a:ext cx="378079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一、精神障碍护理观察</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一般情况2. 精神状态</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躯体情况4. 治疗副作用及其他</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5. 心理需求状况</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（一）观察的内容</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直接观察法　</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间接观察法</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（二）观察的方法</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观察要有客观性、计划性</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观察要有针对性</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（三）观察的要求</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438140" y="1800860"/>
            <a:ext cx="5748655" cy="3822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161790" y="588645"/>
            <a:ext cx="38963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二、精神障碍护理记录</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138545" y="1394460"/>
            <a:ext cx="5830570" cy="534225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478270" y="1394460"/>
            <a:ext cx="5490845" cy="5342890"/>
          </a:xfrm>
          <a:prstGeom prst="rect">
            <a:avLst/>
          </a:prstGeom>
          <a:noFill/>
        </p:spPr>
        <p:txBody>
          <a:bodyPr wrap="square" rtlCol="0">
            <a:spAutoFit/>
          </a:bodyPr>
          <a:p>
            <a:pPr algn="just">
              <a:lnSpc>
                <a:spcPct val="140000"/>
              </a:lnSpc>
              <a:defRPr/>
            </a:pPr>
            <a:r>
              <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（一）一般原则</a:t>
            </a:r>
            <a:endPar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（1）认真、具体、全面、真实地进行记录。</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（2）记录中尽量用患者自己的语言，最后用医学术语概括。措辞简明、清楚、扼要，语句要通顺、精练。</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（3）用钢笔书写，字迹工整，并保持表格整洁。</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（4）可任意涂改，涂改处要按《病历书写规范手册》中的规定书写，每页版面修改次数不能超过 3 处，否则由原来笔迹者及时重抄。</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（5）记录必须准确及时。</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（6）必须逐条填全眉栏项目，署名处要签全名。</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（7）护士必须掌握精神病学知识，能运用心理护理方法与患者交谈，同时应有一定的书写能力。</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（8）记录前认真与患者交谈，了解其心理活动，掌握其精神症状、其对疾病的认识程度，对于现存或潜在的心理问题要及时解决。</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7" name="图片 6"/>
          <p:cNvPicPr>
            <a:picLocks noChangeAspect="1"/>
          </p:cNvPicPr>
          <p:nvPr/>
        </p:nvPicPr>
        <p:blipFill>
          <a:blip r:embed="rId3"/>
          <a:stretch>
            <a:fillRect/>
          </a:stretch>
        </p:blipFill>
        <p:spPr>
          <a:xfrm>
            <a:off x="434340" y="2033905"/>
            <a:ext cx="5379085" cy="3819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90567_3*q_h_i*1_5_1"/>
  <p:tag name="KSO_WM_TEMPLATE_CATEGORY" val="diagram"/>
  <p:tag name="KSO_WM_TEMPLATE_INDEX" val="20190567"/>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567_3*q_h_i*1_1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0567_3*q_h_i*1_4_2"/>
  <p:tag name="KSO_WM_TEMPLATE_CATEGORY" val="diagram"/>
  <p:tag name="KSO_WM_TEMPLATE_INDEX" val="2019056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0567_3*q_h_i*1_4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67_3*q_h_i*1_3_2"/>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0567_3*q_h_i*1_3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67_3*q_h_i*1_2_2"/>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567_3*q_h_i*1_2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67_3*q_i*1_1"/>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90567_3*q_h_i*1_5_2"/>
  <p:tag name="KSO_WM_TEMPLATE_CATEGORY" val="diagram"/>
  <p:tag name="KSO_WM_TEMPLATE_INDEX" val="20190567"/>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90567_3*q_h_a*1_5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0567_3*q_h_i*1_4_1"/>
  <p:tag name="KSO_WM_TEMPLATE_CATEGORY" val="diagram"/>
  <p:tag name="KSO_WM_TEMPLATE_INDEX" val="2019056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67_3*q_h_a*1_1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67_3*q_i*1_2"/>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2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90567_3*q_h_a*1_4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67_3*q_i*1_3"/>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90567_3*q_h_i*1_5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MH" val="20170602153905"/>
  <p:tag name="MH_LIBRARY" val="GRAPHIC"/>
  <p:tag name="MH_TYPE" val="Text"/>
  <p:tag name="MH_ORDER" val="2"/>
</p:tagLst>
</file>

<file path=ppt/tags/tag26.xml><?xml version="1.0" encoding="utf-8"?>
<p:tagLst xmlns:p="http://schemas.openxmlformats.org/presentationml/2006/main">
  <p:tag name="MH" val="20170602153905"/>
  <p:tag name="MH_LIBRARY" val="GRAPHIC"/>
  <p:tag name="MH_TYPE" val="Text"/>
  <p:tag name="MH_ORDER" val="2"/>
</p:tagLst>
</file>

<file path=ppt/tags/tag27.xml><?xml version="1.0" encoding="utf-8"?>
<p:tagLst xmlns:p="http://schemas.openxmlformats.org/presentationml/2006/main">
  <p:tag name="KSO_WM_TEMPLATE_CATEGORY" val="diagram"/>
  <p:tag name="KSO_WM_TEMPLATE_INDEX" val="20187697"/>
  <p:tag name="KSO_WM_UNIT_ID" val="diagram20187697_3*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TEMPLATE_CATEGORY" val="diagram"/>
  <p:tag name="KSO_WM_TEMPLATE_INDEX" val="20187697"/>
  <p:tag name="KSO_WM_UNIT_ID" val="diagram20187697_3*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TEMPLATE_CATEGORY" val="diagram"/>
  <p:tag name="KSO_WM_TEMPLATE_INDEX" val="20187697"/>
  <p:tag name="KSO_WM_UNIT_ID" val="diagram20187697_3*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67_3*q_h_i*1_3_1"/>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TEMPLATE_CATEGORY" val="diagram"/>
  <p:tag name="KSO_WM_TEMPLATE_INDEX" val="20187697"/>
  <p:tag name="KSO_WM_UNIT_ID" val="diagram20187697_3*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EMPLATE_CATEGORY" val="diagram"/>
  <p:tag name="KSO_WM_TEMPLATE_INDEX" val="20187697"/>
  <p:tag name="KSO_WM_UNIT_ID" val="diagram20187697_3*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TEMPLATE_CATEGORY" val="diagram"/>
  <p:tag name="KSO_WM_TEMPLATE_INDEX" val="20187697"/>
  <p:tag name="KSO_WM_UNIT_ID" val="diagram20187697_3*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TEMPLATE_CATEGORY" val="diagram"/>
  <p:tag name="KSO_WM_TEMPLATE_INDEX" val="20187697"/>
  <p:tag name="KSO_WM_UNIT_ID" val="diagram20187697_3*q_h_i*1_4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3"/>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TEMPLATE_CATEGORY" val="diagram"/>
  <p:tag name="KSO_WM_TEMPLATE_INDEX" val="20187697"/>
  <p:tag name="KSO_WM_UNIT_ID" val="diagram20187697_3*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TEMPLATE_CATEGORY" val="diagram"/>
  <p:tag name="KSO_WM_TEMPLATE_INDEX" val="20187697"/>
  <p:tag name="KSO_WM_UNIT_ID" val="diagram20187697_3*q_h_i*1_2_5"/>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EMPLATE_CATEGORY" val="diagram"/>
  <p:tag name="KSO_WM_TEMPLATE_INDEX" val="20187697"/>
  <p:tag name="KSO_WM_UNIT_ID" val="diagram20187697_3*q_h_i*1_4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4"/>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EMPLATE_CATEGORY" val="diagram"/>
  <p:tag name="KSO_WM_TEMPLATE_INDEX" val="20187697"/>
  <p:tag name="KSO_WM_UNIT_ID" val="diagram20187697_3*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87697"/>
  <p:tag name="KSO_WM_UNIT_ID" val="diagram20187697_3*q_h_i*1_1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EMPLATE_CATEGORY" val="diagram"/>
  <p:tag name="KSO_WM_TEMPLATE_INDEX" val="20187697"/>
  <p:tag name="KSO_WM_UNIT_ID" val="diagram20187697_3*q_h_i*1_2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4"/>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67_3*q_h_i*1_2_1"/>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TEMPLATE_CATEGORY" val="diagram"/>
  <p:tag name="KSO_WM_TEMPLATE_INDEX" val="20187697"/>
  <p:tag name="KSO_WM_UNIT_ID" val="diagram20187697_3*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VALUE" val="6"/>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41.xml><?xml version="1.0" encoding="utf-8"?>
<p:tagLst xmlns:p="http://schemas.openxmlformats.org/presentationml/2006/main">
  <p:tag name="KSO_WM_TEMPLATE_CATEGORY" val="diagram"/>
  <p:tag name="KSO_WM_TEMPLATE_INDEX" val="20187697"/>
  <p:tag name="KSO_WM_UNIT_ID" val="diagram20187697_3*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42.xml><?xml version="1.0" encoding="utf-8"?>
<p:tagLst xmlns:p="http://schemas.openxmlformats.org/presentationml/2006/main">
  <p:tag name="KSO_WM_TEMPLATE_CATEGORY" val="diagram"/>
  <p:tag name="KSO_WM_TEMPLATE_INDEX" val="20187697"/>
  <p:tag name="KSO_WM_UNIT_ID" val="diagram20187697_3*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VALUE" val="6"/>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43.xml><?xml version="1.0" encoding="utf-8"?>
<p:tagLst xmlns:p="http://schemas.openxmlformats.org/presentationml/2006/main">
  <p:tag name="KSO_WM_TEMPLATE_CATEGORY" val="diagram"/>
  <p:tag name="KSO_WM_TEMPLATE_INDEX" val="20187697"/>
  <p:tag name="KSO_WM_UNIT_ID" val="diagram20187697_3*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44.xml><?xml version="1.0" encoding="utf-8"?>
<p:tagLst xmlns:p="http://schemas.openxmlformats.org/presentationml/2006/main">
  <p:tag name="KSO_WM_TEMPLATE_CATEGORY" val="diagram"/>
  <p:tag name="KSO_WM_TEMPLATE_INDEX" val="20187697"/>
  <p:tag name="KSO_WM_UNIT_ID" val="diagram20187697_3*q_h_a*1_4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4_1"/>
  <p:tag name="KSO_WM_UNIT_VALUE" val="6"/>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45.xml><?xml version="1.0" encoding="utf-8"?>
<p:tagLst xmlns:p="http://schemas.openxmlformats.org/presentationml/2006/main">
  <p:tag name="KSO_WM_TEMPLATE_CATEGORY" val="diagram"/>
  <p:tag name="KSO_WM_TEMPLATE_INDEX" val="20187697"/>
  <p:tag name="KSO_WM_UNIT_ID" val="diagram20187697_3*q_h_f*1_4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4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46.xml><?xml version="1.0" encoding="utf-8"?>
<p:tagLst xmlns:p="http://schemas.openxmlformats.org/presentationml/2006/main">
  <p:tag name="KSO_WM_TEMPLATE_CATEGORY" val="diagram"/>
  <p:tag name="KSO_WM_TEMPLATE_INDEX" val="20187697"/>
  <p:tag name="KSO_WM_UNIT_ID" val="diagram20187697_3*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VALUE" val="6"/>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47.xml><?xml version="1.0" encoding="utf-8"?>
<p:tagLst xmlns:p="http://schemas.openxmlformats.org/presentationml/2006/main">
  <p:tag name="KSO_WM_TEMPLATE_CATEGORY" val="diagram"/>
  <p:tag name="KSO_WM_TEMPLATE_INDEX" val="20187697"/>
  <p:tag name="KSO_WM_UNIT_ID" val="diagram20187697_3*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48.xml><?xml version="1.0" encoding="utf-8"?>
<p:tagLst xmlns:p="http://schemas.openxmlformats.org/presentationml/2006/main">
  <p:tag name="KSO_WM_TEMPLATE_CATEGORY" val="diagram"/>
  <p:tag name="KSO_WM_TEMPLATE_INDEX" val="20187697"/>
  <p:tag name="KSO_WM_UNIT_ID" val="diagram20187697_3*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TEMPLATE_CATEGORY" val="diagram"/>
  <p:tag name="KSO_WM_TEMPLATE_INDEX" val="20187697"/>
  <p:tag name="KSO_WM_UNIT_ID" val="diagram20187697_3*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67_3*q_h_i*1_1_1"/>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TEMPLATE_CATEGORY" val="diagram"/>
  <p:tag name="KSO_WM_TEMPLATE_INDEX" val="20187697"/>
  <p:tag name="KSO_WM_UNIT_ID" val="diagram20187697_3*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TEMPLATE_CATEGORY" val="diagram"/>
  <p:tag name="KSO_WM_TEMPLATE_INDEX" val="20187697"/>
  <p:tag name="KSO_WM_UNIT_ID" val="diagram20187697_3*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TEMPLATE_CATEGORY" val="diagram"/>
  <p:tag name="KSO_WM_TEMPLATE_INDEX" val="20187697"/>
  <p:tag name="KSO_WM_UNIT_ID" val="diagram20187697_3*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TEMPLATE_CATEGORY" val="diagram"/>
  <p:tag name="KSO_WM_TEMPLATE_INDEX" val="20187697"/>
  <p:tag name="KSO_WM_UNIT_ID" val="diagram20187697_3*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TEMPLATE_CATEGORY" val="diagram"/>
  <p:tag name="KSO_WM_TEMPLATE_INDEX" val="20187697"/>
  <p:tag name="KSO_WM_UNIT_ID" val="diagram20187697_3*q_h_i*1_4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3"/>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TEMPLATE_CATEGORY" val="diagram"/>
  <p:tag name="KSO_WM_TEMPLATE_INDEX" val="20187697"/>
  <p:tag name="KSO_WM_UNIT_ID" val="diagram20187697_3*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EMPLATE_CATEGORY" val="diagram"/>
  <p:tag name="KSO_WM_TEMPLATE_INDEX" val="20187697"/>
  <p:tag name="KSO_WM_UNIT_ID" val="diagram20187697_3*q_h_i*1_2_5"/>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TEMPLATE_CATEGORY" val="diagram"/>
  <p:tag name="KSO_WM_TEMPLATE_INDEX" val="20187697"/>
  <p:tag name="KSO_WM_UNIT_ID" val="diagram20187697_3*q_h_i*1_4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4"/>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7697"/>
  <p:tag name="KSO_WM_UNIT_ID" val="diagram20187697_3*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7697"/>
  <p:tag name="KSO_WM_UNIT_ID" val="diagram20187697_3*q_h_i*1_1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VALUE" val="1051*1103"/>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567_3*q_d*1_1"/>
  <p:tag name="KSO_WM_TEMPLATE_CATEGORY" val="diagram"/>
  <p:tag name="KSO_WM_TEMPLATE_INDEX" val="20190567"/>
  <p:tag name="KSO_WM_UNIT_LAYERLEVEL" val="1_1"/>
  <p:tag name="KSO_WM_TAG_VERSION" val="1.0"/>
  <p:tag name="KSO_WM_BEAUTIFY_FLAG" val="#wm#"/>
</p:tagLst>
</file>

<file path=ppt/tags/tag60.xml><?xml version="1.0" encoding="utf-8"?>
<p:tagLst xmlns:p="http://schemas.openxmlformats.org/presentationml/2006/main">
  <p:tag name="KSO_WM_TEMPLATE_CATEGORY" val="diagram"/>
  <p:tag name="KSO_WM_TEMPLATE_INDEX" val="20187697"/>
  <p:tag name="KSO_WM_UNIT_ID" val="diagram20187697_3*q_h_i*1_2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4"/>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87697"/>
  <p:tag name="KSO_WM_UNIT_ID" val="diagram20187697_3*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VALUE" val="6"/>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62.xml><?xml version="1.0" encoding="utf-8"?>
<p:tagLst xmlns:p="http://schemas.openxmlformats.org/presentationml/2006/main">
  <p:tag name="KSO_WM_TEMPLATE_CATEGORY" val="diagram"/>
  <p:tag name="KSO_WM_TEMPLATE_INDEX" val="20187697"/>
  <p:tag name="KSO_WM_UNIT_ID" val="diagram20187697_3*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87697"/>
  <p:tag name="KSO_WM_UNIT_ID" val="diagram20187697_3*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VALUE" val="6"/>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64.xml><?xml version="1.0" encoding="utf-8"?>
<p:tagLst xmlns:p="http://schemas.openxmlformats.org/presentationml/2006/main">
  <p:tag name="KSO_WM_TEMPLATE_CATEGORY" val="diagram"/>
  <p:tag name="KSO_WM_TEMPLATE_INDEX" val="20187697"/>
  <p:tag name="KSO_WM_UNIT_ID" val="diagram20187697_3*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65.xml><?xml version="1.0" encoding="utf-8"?>
<p:tagLst xmlns:p="http://schemas.openxmlformats.org/presentationml/2006/main">
  <p:tag name="KSO_WM_TEMPLATE_CATEGORY" val="diagram"/>
  <p:tag name="KSO_WM_TEMPLATE_INDEX" val="20187697"/>
  <p:tag name="KSO_WM_UNIT_ID" val="diagram20187697_3*q_h_a*1_4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4_1"/>
  <p:tag name="KSO_WM_UNIT_VALUE" val="6"/>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66.xml><?xml version="1.0" encoding="utf-8"?>
<p:tagLst xmlns:p="http://schemas.openxmlformats.org/presentationml/2006/main">
  <p:tag name="KSO_WM_TEMPLATE_CATEGORY" val="diagram"/>
  <p:tag name="KSO_WM_TEMPLATE_INDEX" val="20187697"/>
  <p:tag name="KSO_WM_UNIT_ID" val="diagram20187697_3*q_h_f*1_4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4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20187697"/>
  <p:tag name="KSO_WM_UNIT_ID" val="diagram20187697_3*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VALUE" val="6"/>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68.xml><?xml version="1.0" encoding="utf-8"?>
<p:tagLst xmlns:p="http://schemas.openxmlformats.org/presentationml/2006/main">
  <p:tag name="KSO_WM_TEMPLATE_CATEGORY" val="diagram"/>
  <p:tag name="KSO_WM_TEMPLATE_INDEX" val="20187697"/>
  <p:tag name="KSO_WM_UNIT_ID" val="diagram20187697_3*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67_3*q_h_a*1_3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67_3*q_h_a*1_2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67_3*q_h_i*1_1_2"/>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1628</Words>
  <Application>WPS 演示</Application>
  <PresentationFormat>宽屏</PresentationFormat>
  <Paragraphs>199</Paragraphs>
  <Slides>16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16</vt:i4>
      </vt:variant>
    </vt:vector>
  </HeadingPairs>
  <TitlesOfParts>
    <vt:vector size="29"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9</cp:revision>
  <dcterms:created xsi:type="dcterms:W3CDTF">2019-11-11T13:37:00Z</dcterms:created>
  <dcterms:modified xsi:type="dcterms:W3CDTF">2021-05-10T08:05:17Z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