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4"/>
  </p:handoutMasterIdLst>
  <p:sldIdLst>
    <p:sldId id="256" r:id="rId4"/>
    <p:sldId id="279" r:id="rId5"/>
    <p:sldId id="258" r:id="rId7"/>
    <p:sldId id="257" r:id="rId8"/>
    <p:sldId id="298" r:id="rId9"/>
    <p:sldId id="299" r:id="rId10"/>
    <p:sldId id="300" r:id="rId11"/>
    <p:sldId id="301" r:id="rId12"/>
    <p:sldId id="265" r:id="rId13"/>
    <p:sldId id="274" r:id="rId14"/>
    <p:sldId id="261" r:id="rId15"/>
    <p:sldId id="302" r:id="rId16"/>
    <p:sldId id="263" r:id="rId17"/>
    <p:sldId id="303" r:id="rId18"/>
    <p:sldId id="266" r:id="rId19"/>
    <p:sldId id="262" r:id="rId20"/>
    <p:sldId id="271" r:id="rId21"/>
    <p:sldId id="304" r:id="rId22"/>
    <p:sldId id="270" r:id="rId23"/>
  </p:sldIdLst>
  <p:sldSz cx="12192000" cy="6858000"/>
  <p:notesSz cx="7103745" cy="10234295"/>
  <p:embeddedFontLst>
    <p:embeddedFont>
      <p:font typeface="Calibri Light" panose="020F0302020204030204" charset="0"/>
      <p:regular r:id="rId28"/>
      <p:italic r:id="rId29"/>
    </p:embeddedFont>
    <p:embeddedFont>
      <p:font typeface="等线 Light" panose="02010600030101010101" charset="-122"/>
      <p:regular r:id="rId30"/>
    </p:embeddedFont>
    <p:embeddedFont>
      <p:font typeface="等线" panose="02010600030101010101" charset="-122"/>
      <p:regular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宋体" panose="02010600030101010101" pitchFamily="2"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宋体" panose="02010600030101010101"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宋体" panose="02010600030101010101"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mn-ea"/>
        <a:cs typeface="+mn-cs"/>
      </a:defRPr>
    </a:lvl1pPr>
    <a:lvl2pPr marL="457200" algn="l" defTabSz="914400" rtl="0" eaLnBrk="1" latinLnBrk="0" hangingPunct="1">
      <a:defRPr sz="1200" kern="1200">
        <a:solidFill>
          <a:schemeClr val="tx1"/>
        </a:solidFill>
        <a:latin typeface="宋体" panose="02010600030101010101" pitchFamily="2" charset="-122"/>
        <a:ea typeface="+mn-ea"/>
        <a:cs typeface="+mn-cs"/>
      </a:defRPr>
    </a:lvl2pPr>
    <a:lvl3pPr marL="914400" algn="l" defTabSz="914400" rtl="0" eaLnBrk="1" latinLnBrk="0" hangingPunct="1">
      <a:defRPr sz="1200" kern="1200">
        <a:solidFill>
          <a:schemeClr val="tx1"/>
        </a:solidFill>
        <a:latin typeface="宋体" panose="02010600030101010101" pitchFamily="2" charset="-122"/>
        <a:ea typeface="+mn-ea"/>
        <a:cs typeface="+mn-cs"/>
      </a:defRPr>
    </a:lvl3pPr>
    <a:lvl4pPr marL="1371600" algn="l" defTabSz="914400" rtl="0" eaLnBrk="1" latinLnBrk="0" hangingPunct="1">
      <a:defRPr sz="1200" kern="1200">
        <a:solidFill>
          <a:schemeClr val="tx1"/>
        </a:solidFill>
        <a:latin typeface="宋体" panose="02010600030101010101" pitchFamily="2" charset="-122"/>
        <a:ea typeface="+mn-ea"/>
        <a:cs typeface="+mn-cs"/>
      </a:defRPr>
    </a:lvl4pPr>
    <a:lvl5pPr marL="1828800" algn="l" defTabSz="914400" rtl="0" eaLnBrk="1" latinLnBrk="0" hangingPunct="1">
      <a:defRPr sz="1200" kern="1200">
        <a:solidFill>
          <a:schemeClr val="tx1"/>
        </a:solidFill>
        <a:latin typeface="宋体" panose="02010600030101010101"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79.xml"/><Relationship Id="rId7" Type="http://schemas.openxmlformats.org/officeDocument/2006/relationships/image" Target="../media/image2.svg"/><Relationship Id="rId6" Type="http://schemas.openxmlformats.org/officeDocument/2006/relationships/image" Target="../media/image11.png"/><Relationship Id="rId5" Type="http://schemas.openxmlformats.org/officeDocument/2006/relationships/tags" Target="../tags/tag78.xml"/><Relationship Id="rId4" Type="http://schemas.openxmlformats.org/officeDocument/2006/relationships/image" Target="../media/image1.svg"/><Relationship Id="rId37" Type="http://schemas.openxmlformats.org/officeDocument/2006/relationships/slideLayout" Target="../slideLayouts/slideLayout7.xml"/><Relationship Id="rId36" Type="http://schemas.openxmlformats.org/officeDocument/2006/relationships/image" Target="../media/image10.svg"/><Relationship Id="rId35" Type="http://schemas.openxmlformats.org/officeDocument/2006/relationships/image" Target="../media/image19.png"/><Relationship Id="rId34" Type="http://schemas.openxmlformats.org/officeDocument/2006/relationships/tags" Target="../tags/tag91.xml"/><Relationship Id="rId33" Type="http://schemas.openxmlformats.org/officeDocument/2006/relationships/image" Target="../media/image9.svg"/><Relationship Id="rId32" Type="http://schemas.openxmlformats.org/officeDocument/2006/relationships/image" Target="../media/image18.png"/><Relationship Id="rId31" Type="http://schemas.openxmlformats.org/officeDocument/2006/relationships/tags" Target="../tags/tag90.xml"/><Relationship Id="rId30" Type="http://schemas.openxmlformats.org/officeDocument/2006/relationships/image" Target="../media/image8.svg"/><Relationship Id="rId3" Type="http://schemas.openxmlformats.org/officeDocument/2006/relationships/image" Target="../media/image10.png"/><Relationship Id="rId29" Type="http://schemas.openxmlformats.org/officeDocument/2006/relationships/image" Target="../media/image17.png"/><Relationship Id="rId28" Type="http://schemas.openxmlformats.org/officeDocument/2006/relationships/tags" Target="../tags/tag89.xml"/><Relationship Id="rId27" Type="http://schemas.openxmlformats.org/officeDocument/2006/relationships/image" Target="../media/image7.svg"/><Relationship Id="rId26" Type="http://schemas.openxmlformats.org/officeDocument/2006/relationships/image" Target="../media/image16.png"/><Relationship Id="rId25" Type="http://schemas.openxmlformats.org/officeDocument/2006/relationships/tags" Target="../tags/tag88.xml"/><Relationship Id="rId24" Type="http://schemas.openxmlformats.org/officeDocument/2006/relationships/image" Target="../media/image6.svg"/><Relationship Id="rId23" Type="http://schemas.openxmlformats.org/officeDocument/2006/relationships/image" Target="../media/image15.png"/><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tags" Target="../tags/tag77.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image" Target="../media/image5.svg"/><Relationship Id="rId15" Type="http://schemas.openxmlformats.org/officeDocument/2006/relationships/image" Target="../media/image14.png"/><Relationship Id="rId14" Type="http://schemas.openxmlformats.org/officeDocument/2006/relationships/tags" Target="../tags/tag81.xml"/><Relationship Id="rId13" Type="http://schemas.openxmlformats.org/officeDocument/2006/relationships/image" Target="../media/image4.svg"/><Relationship Id="rId12" Type="http://schemas.openxmlformats.org/officeDocument/2006/relationships/image" Target="../media/image13.png"/><Relationship Id="rId11" Type="http://schemas.openxmlformats.org/officeDocument/2006/relationships/tags" Target="../tags/tag80.xml"/><Relationship Id="rId10" Type="http://schemas.openxmlformats.org/officeDocument/2006/relationships/image" Target="../media/image3.sv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9" Type="http://schemas.openxmlformats.org/officeDocument/2006/relationships/slideLayout" Target="../slideLayouts/slideLayout7.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5" Type="http://schemas.openxmlformats.org/officeDocument/2006/relationships/slideLayout" Target="../slideLayouts/slideLayout7.xml"/><Relationship Id="rId14" Type="http://schemas.openxmlformats.org/officeDocument/2006/relationships/image" Target="../media/image7.png"/><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5" Type="http://schemas.openxmlformats.org/officeDocument/2006/relationships/slideLayout" Target="../slideLayouts/slideLayout7.xml"/><Relationship Id="rId14" Type="http://schemas.openxmlformats.org/officeDocument/2006/relationships/image" Target="../media/image8.png"/><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7" Type="http://schemas.openxmlformats.org/officeDocument/2006/relationships/slideLayout" Target="../slideLayouts/slideLayout7.xml"/><Relationship Id="rId26" Type="http://schemas.openxmlformats.org/officeDocument/2006/relationships/tags" Target="../tags/tag76.xml"/><Relationship Id="rId25" Type="http://schemas.openxmlformats.org/officeDocument/2006/relationships/tags" Target="../tags/tag75.xml"/><Relationship Id="rId24" Type="http://schemas.openxmlformats.org/officeDocument/2006/relationships/tags" Target="../tags/tag74.xml"/><Relationship Id="rId23" Type="http://schemas.openxmlformats.org/officeDocument/2006/relationships/tags" Target="../tags/tag73.xml"/><Relationship Id="rId22" Type="http://schemas.openxmlformats.org/officeDocument/2006/relationships/tags" Target="../tags/tag72.xml"/><Relationship Id="rId21" Type="http://schemas.openxmlformats.org/officeDocument/2006/relationships/tags" Target="../tags/tag71.xml"/><Relationship Id="rId20" Type="http://schemas.openxmlformats.org/officeDocument/2006/relationships/tags" Target="../tags/tag70.xml"/><Relationship Id="rId2" Type="http://schemas.openxmlformats.org/officeDocument/2006/relationships/tags" Target="../tags/tag52.xml"/><Relationship Id="rId19" Type="http://schemas.openxmlformats.org/officeDocument/2006/relationships/tags" Target="../tags/tag69.xml"/><Relationship Id="rId18" Type="http://schemas.openxmlformats.org/officeDocument/2006/relationships/tags" Target="../tags/tag68.xml"/><Relationship Id="rId17" Type="http://schemas.openxmlformats.org/officeDocument/2006/relationships/tags" Target="../tags/tag67.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一、适应证</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8" name="文本框 37"/>
          <p:cNvSpPr txBox="1"/>
          <p:nvPr/>
        </p:nvSpPr>
        <p:spPr>
          <a:xfrm>
            <a:off x="7032625" y="2247265"/>
            <a:ext cx="1538605" cy="1322070"/>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（1）严重抑郁状态，有强烈自伤、自杀行为或明显的自责、自罪者。</a:t>
            </a:r>
            <a:endParaRPr sz="1600" b="1">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7074535" y="4554855"/>
            <a:ext cx="1538605" cy="829945"/>
          </a:xfrm>
          <a:prstGeom prst="rect">
            <a:avLst/>
          </a:prstGeom>
          <a:noFill/>
        </p:spPr>
        <p:txBody>
          <a:bodyPr wrap="square" rtlCol="0">
            <a:spAutoFit/>
          </a:bodyPr>
          <a:p>
            <a:pPr algn="l">
              <a:lnSpc>
                <a:spcPct val="100000"/>
              </a:lnSpc>
            </a:pPr>
            <a:r>
              <a:rPr sz="1600" b="1">
                <a:solidFill>
                  <a:srgbClr val="5A84AF"/>
                </a:solidFill>
                <a:latin typeface="宋体" panose="02010600030101010101" pitchFamily="2" charset="-122"/>
                <a:ea typeface="宋体" panose="02010600030101010101" pitchFamily="2" charset="-122"/>
                <a:sym typeface="+mn-ea"/>
              </a:rPr>
              <a:t>（3）拒食拒药，违拗和紧张性木僵者。</a:t>
            </a:r>
            <a:endParaRPr sz="1600" b="1">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9780270" y="2247265"/>
            <a:ext cx="1538605" cy="82994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（2）极度兴奋躁动、冲动伤人、毁物者。</a:t>
            </a:r>
            <a:endParaRPr sz="1600" b="1">
              <a:solidFill>
                <a:srgbClr val="5A84AF"/>
              </a:solidFill>
              <a:latin typeface="宋体" panose="02010600030101010101" pitchFamily="2" charset="-122"/>
              <a:ea typeface="宋体" panose="02010600030101010101" pitchFamily="2" charset="-122"/>
              <a:sym typeface="+mn-ea"/>
            </a:endParaRPr>
          </a:p>
        </p:txBody>
      </p:sp>
      <p:sp>
        <p:nvSpPr>
          <p:cNvPr id="9" name="文本框 8"/>
          <p:cNvSpPr txBox="1"/>
          <p:nvPr/>
        </p:nvSpPr>
        <p:spPr>
          <a:xfrm>
            <a:off x="9822180" y="4554855"/>
            <a:ext cx="1862455" cy="107632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（4）精神药物治疗后仍难以控制精神病症状者或精神分裂症急性发病者。</a:t>
            </a:r>
            <a:endParaRPr sz="1600" b="1">
              <a:solidFill>
                <a:srgbClr val="5A84AF"/>
              </a:solidFill>
              <a:latin typeface="宋体" panose="02010600030101010101" pitchFamily="2" charset="-122"/>
              <a:ea typeface="宋体" panose="02010600030101010101" pitchFamily="2" charset="-122"/>
              <a:sym typeface="+mn-ea"/>
            </a:endParaRPr>
          </a:p>
        </p:txBody>
      </p:sp>
      <p:cxnSp>
        <p:nvCxnSpPr>
          <p:cNvPr id="10" name="直接连接符 9"/>
          <p:cNvCxnSpPr/>
          <p:nvPr/>
        </p:nvCxnSpPr>
        <p:spPr>
          <a:xfrm>
            <a:off x="7060565" y="4088765"/>
            <a:ext cx="4404995" cy="0"/>
          </a:xfrm>
          <a:prstGeom prst="line">
            <a:avLst/>
          </a:prstGeom>
          <a:ln>
            <a:solidFill>
              <a:srgbClr val="5A84AF"/>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137015" y="1676400"/>
            <a:ext cx="0" cy="5055870"/>
          </a:xfrm>
          <a:prstGeom prst="line">
            <a:avLst/>
          </a:prstGeom>
          <a:ln>
            <a:solidFill>
              <a:srgbClr val="5A84AF"/>
            </a:solidFill>
            <a:prstDash val="sys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2"/>
          <a:stretch>
            <a:fillRect/>
          </a:stretch>
        </p:blipFill>
        <p:spPr>
          <a:xfrm>
            <a:off x="1611630" y="2212975"/>
            <a:ext cx="4762500" cy="3171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207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二、禁忌证</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3" name="图片 2" descr="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rot="4320000">
            <a:off x="5067272" y="3521365"/>
            <a:ext cx="2665025" cy="1998769"/>
          </a:xfrm>
          <a:prstGeom prst="rect">
            <a:avLst/>
          </a:prstGeom>
        </p:spPr>
      </p:pic>
      <p:pic>
        <p:nvPicPr>
          <p:cNvPr id="11" name="图片 10" descr="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8640000">
            <a:off x="3671984" y="3350211"/>
            <a:ext cx="2665025" cy="1998769"/>
          </a:xfrm>
          <a:prstGeom prst="rect">
            <a:avLst/>
          </a:prstGeom>
        </p:spPr>
      </p:pic>
      <p:pic>
        <p:nvPicPr>
          <p:cNvPr id="12" name="图片 11"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12960000">
            <a:off x="3430355" y="2020659"/>
            <a:ext cx="2665025" cy="1998769"/>
          </a:xfrm>
          <a:prstGeom prst="rect">
            <a:avLst/>
          </a:prstGeom>
        </p:spPr>
      </p:pic>
      <p:pic>
        <p:nvPicPr>
          <p:cNvPr id="13" name="图片 12" descr="1"/>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7280000">
            <a:off x="4680548" y="1306433"/>
            <a:ext cx="2665025" cy="1998769"/>
          </a:xfrm>
          <a:prstGeom prst="rect">
            <a:avLst/>
          </a:prstGeom>
        </p:spPr>
      </p:pic>
      <p:pic>
        <p:nvPicPr>
          <p:cNvPr id="7" name="图片 6" descr="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671937" y="2309074"/>
            <a:ext cx="2665025" cy="1998769"/>
          </a:xfrm>
          <a:prstGeom prst="rect">
            <a:avLst/>
          </a:prstGeom>
        </p:spPr>
      </p:pic>
      <p:sp>
        <p:nvSpPr>
          <p:cNvPr id="17" name="文本框 16"/>
          <p:cNvSpPr txBox="1"/>
          <p:nvPr>
            <p:custDataLst>
              <p:tags r:id="rId17"/>
            </p:custDataLst>
          </p:nvPr>
        </p:nvSpPr>
        <p:spPr>
          <a:xfrm>
            <a:off x="8430260" y="2944495"/>
            <a:ext cx="2707640" cy="369570"/>
          </a:xfrm>
          <a:prstGeom prst="rect">
            <a:avLst/>
          </a:prstGeom>
          <a:noFill/>
        </p:spPr>
        <p:txBody>
          <a:bodyPr wrap="square" rtlCol="0" anchor="t">
            <a:noAutofit/>
          </a:bodyPr>
          <a:p>
            <a:pPr>
              <a:lnSpc>
                <a:spcPct val="120000"/>
              </a:lnSpc>
            </a:pPr>
            <a:r>
              <a:rPr lang="zh-CN" altLang="en-US" sz="1500" b="1">
                <a:solidFill>
                  <a:srgbClr val="9FB8CD"/>
                </a:solidFill>
                <a:latin typeface="Arial" panose="020B0604020202020204" pitchFamily="34" charset="0"/>
                <a:ea typeface="宋体" panose="02010600030101010101" pitchFamily="2" charset="-122"/>
              </a:rPr>
              <a:t>（3）动脉瘤、嗜铬细胞瘤。</a:t>
            </a:r>
            <a:endParaRPr lang="zh-CN" altLang="en-US" sz="1500" b="1">
              <a:solidFill>
                <a:srgbClr val="9FB8CD"/>
              </a:solidFill>
              <a:latin typeface="Arial" panose="020B0604020202020204" pitchFamily="34" charset="0"/>
              <a:ea typeface="宋体" panose="02010600030101010101" pitchFamily="2" charset="-122"/>
            </a:endParaRPr>
          </a:p>
        </p:txBody>
      </p:sp>
      <p:sp>
        <p:nvSpPr>
          <p:cNvPr id="20" name="文本框 19"/>
          <p:cNvSpPr txBox="1"/>
          <p:nvPr>
            <p:custDataLst>
              <p:tags r:id="rId18"/>
            </p:custDataLst>
          </p:nvPr>
        </p:nvSpPr>
        <p:spPr>
          <a:xfrm>
            <a:off x="7421880" y="1207135"/>
            <a:ext cx="3144520" cy="369570"/>
          </a:xfrm>
          <a:prstGeom prst="rect">
            <a:avLst/>
          </a:prstGeom>
          <a:noFill/>
        </p:spPr>
        <p:txBody>
          <a:bodyPr wrap="square" rtlCol="0" anchor="t">
            <a:noAutofit/>
          </a:bodyPr>
          <a:p>
            <a:pPr algn="l">
              <a:lnSpc>
                <a:spcPct val="120000"/>
              </a:lnSpc>
            </a:pPr>
            <a:r>
              <a:rPr lang="zh-CN" altLang="en-US" sz="1500" b="1">
                <a:solidFill>
                  <a:srgbClr val="727CA3"/>
                </a:solidFill>
                <a:latin typeface="Arial" panose="020B0604020202020204" pitchFamily="34" charset="0"/>
                <a:ea typeface="宋体" panose="02010600030101010101" pitchFamily="2" charset="-122"/>
              </a:rPr>
              <a:t>（2）有严重心脏和肺部疾病。</a:t>
            </a:r>
            <a:endParaRPr lang="zh-CN" altLang="en-US" sz="1500" b="1">
              <a:solidFill>
                <a:srgbClr val="727CA3"/>
              </a:solidFill>
              <a:latin typeface="Arial" panose="020B0604020202020204" pitchFamily="34" charset="0"/>
              <a:ea typeface="宋体" panose="02010600030101010101" pitchFamily="2" charset="-122"/>
            </a:endParaRPr>
          </a:p>
        </p:txBody>
      </p:sp>
      <p:sp>
        <p:nvSpPr>
          <p:cNvPr id="23" name="文本框 22"/>
          <p:cNvSpPr txBox="1"/>
          <p:nvPr>
            <p:custDataLst>
              <p:tags r:id="rId19"/>
            </p:custDataLst>
          </p:nvPr>
        </p:nvSpPr>
        <p:spPr>
          <a:xfrm>
            <a:off x="7421880" y="5003800"/>
            <a:ext cx="2792095" cy="553085"/>
          </a:xfrm>
          <a:prstGeom prst="rect">
            <a:avLst/>
          </a:prstGeom>
          <a:noFill/>
        </p:spPr>
        <p:txBody>
          <a:bodyPr wrap="square" rtlCol="0" anchor="t">
            <a:normAutofit fontScale="90000"/>
          </a:bodyPr>
          <a:p>
            <a:pPr algn="l">
              <a:lnSpc>
                <a:spcPct val="120000"/>
              </a:lnSpc>
            </a:pPr>
            <a:r>
              <a:rPr lang="zh-CN" altLang="en-US" b="1">
                <a:solidFill>
                  <a:srgbClr val="D2DA7A"/>
                </a:solidFill>
                <a:latin typeface="Arial" panose="020B0604020202020204" pitchFamily="34" charset="0"/>
                <a:ea typeface="宋体" panose="02010600030101010101" pitchFamily="2" charset="-122"/>
              </a:rPr>
              <a:t>（4）青光眼、视网膜病变。</a:t>
            </a:r>
            <a:endParaRPr lang="zh-CN" altLang="en-US" b="1">
              <a:solidFill>
                <a:srgbClr val="D2DA7A"/>
              </a:solidFill>
              <a:latin typeface="Arial" panose="020B0604020202020204" pitchFamily="34" charset="0"/>
              <a:ea typeface="宋体" panose="02010600030101010101" pitchFamily="2" charset="-122"/>
            </a:endParaRPr>
          </a:p>
        </p:txBody>
      </p:sp>
      <p:sp>
        <p:nvSpPr>
          <p:cNvPr id="26" name="文本框 25"/>
          <p:cNvSpPr txBox="1"/>
          <p:nvPr>
            <p:custDataLst>
              <p:tags r:id="rId20"/>
            </p:custDataLst>
          </p:nvPr>
        </p:nvSpPr>
        <p:spPr>
          <a:xfrm>
            <a:off x="1031240" y="4142611"/>
            <a:ext cx="2368911" cy="369451"/>
          </a:xfrm>
          <a:prstGeom prst="rect">
            <a:avLst/>
          </a:prstGeom>
          <a:noFill/>
        </p:spPr>
        <p:txBody>
          <a:bodyPr wrap="square" rtlCol="0" anchor="t">
            <a:normAutofit fontScale="90000" lnSpcReduction="10000"/>
          </a:bodyPr>
          <a:p>
            <a:pPr algn="r">
              <a:lnSpc>
                <a:spcPct val="120000"/>
              </a:lnSpc>
            </a:pPr>
            <a:r>
              <a:rPr lang="zh-CN" altLang="en-US" b="1" dirty="0">
                <a:solidFill>
                  <a:srgbClr val="FADA7A"/>
                </a:solidFill>
                <a:latin typeface="Arial" panose="020B0604020202020204" pitchFamily="34" charset="0"/>
                <a:ea typeface="宋体" panose="02010600030101010101" pitchFamily="2" charset="-122"/>
              </a:rPr>
              <a:t>（5）严重肝脏疾病。</a:t>
            </a:r>
            <a:endParaRPr lang="zh-CN" altLang="en-US" b="1" dirty="0">
              <a:solidFill>
                <a:srgbClr val="FADA7A"/>
              </a:solidFill>
              <a:latin typeface="Arial" panose="020B0604020202020204" pitchFamily="34" charset="0"/>
              <a:ea typeface="宋体" panose="02010600030101010101" pitchFamily="2" charset="-122"/>
            </a:endParaRPr>
          </a:p>
        </p:txBody>
      </p:sp>
      <p:sp>
        <p:nvSpPr>
          <p:cNvPr id="29" name="文本框 28"/>
          <p:cNvSpPr txBox="1"/>
          <p:nvPr>
            <p:custDataLst>
              <p:tags r:id="rId21"/>
            </p:custDataLst>
          </p:nvPr>
        </p:nvSpPr>
        <p:spPr>
          <a:xfrm>
            <a:off x="1031240" y="1835150"/>
            <a:ext cx="2369185" cy="1109345"/>
          </a:xfrm>
          <a:prstGeom prst="rect">
            <a:avLst/>
          </a:prstGeom>
          <a:noFill/>
        </p:spPr>
        <p:txBody>
          <a:bodyPr wrap="square" rtlCol="0" anchor="t">
            <a:noAutofit/>
          </a:bodyPr>
          <a:p>
            <a:pPr algn="l">
              <a:lnSpc>
                <a:spcPct val="120000"/>
              </a:lnSpc>
            </a:pPr>
            <a:r>
              <a:rPr lang="zh-CN" altLang="en-US" sz="1500" b="1" dirty="0">
                <a:solidFill>
                  <a:srgbClr val="B88472"/>
                </a:solidFill>
                <a:latin typeface="Arial" panose="020B0604020202020204" pitchFamily="34" charset="0"/>
                <a:ea typeface="宋体" panose="02010600030101010101" pitchFamily="2" charset="-122"/>
              </a:rPr>
              <a:t>（1）大脑占位性病变、其他增加颅内压的病变及颅内出血。</a:t>
            </a:r>
            <a:endParaRPr lang="zh-CN" altLang="en-US" sz="1500" b="1" dirty="0">
              <a:solidFill>
                <a:srgbClr val="B88472"/>
              </a:solidFill>
              <a:latin typeface="Arial" panose="020B0604020202020204" pitchFamily="34" charset="0"/>
              <a:ea typeface="宋体" panose="02010600030101010101" pitchFamily="2" charset="-122"/>
            </a:endParaRPr>
          </a:p>
        </p:txBody>
      </p:sp>
      <p:pic>
        <p:nvPicPr>
          <p:cNvPr id="31" name="图片 30" descr="17420514"/>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428212" y="1428432"/>
            <a:ext cx="537202" cy="537202"/>
          </a:xfrm>
          <a:prstGeom prst="rect">
            <a:avLst/>
          </a:prstGeom>
        </p:spPr>
      </p:pic>
      <p:pic>
        <p:nvPicPr>
          <p:cNvPr id="32" name="图片 31" descr="17420522"/>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7375184" y="3605461"/>
            <a:ext cx="537202" cy="537202"/>
          </a:xfrm>
          <a:prstGeom prst="rect">
            <a:avLst/>
          </a:prstGeom>
        </p:spPr>
      </p:pic>
      <p:pic>
        <p:nvPicPr>
          <p:cNvPr id="33" name="图片 32" descr="17420509"/>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978711" y="5152360"/>
            <a:ext cx="537202" cy="537202"/>
          </a:xfrm>
          <a:prstGeom prst="rect">
            <a:avLst/>
          </a:prstGeom>
        </p:spPr>
      </p:pic>
      <p:pic>
        <p:nvPicPr>
          <p:cNvPr id="34" name="图片 33" descr="17420506"/>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862681" y="4142611"/>
            <a:ext cx="537202" cy="537202"/>
          </a:xfrm>
          <a:prstGeom prst="rect">
            <a:avLst/>
          </a:prstGeom>
        </p:spPr>
      </p:pic>
      <p:pic>
        <p:nvPicPr>
          <p:cNvPr id="35" name="图片 34" descr="17420507"/>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113786" y="1965582"/>
            <a:ext cx="537202" cy="53720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三、治疗方法</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382905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（二）操作方法</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524375"/>
            <a:ext cx="4635500" cy="156845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（1）治疗时患者仰卧治疗台上，四肢自然伸直，两肩胛垫一沙枕，使头部过伸，脊柱前突。</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（2）静注阿托品 1mg 以减少呼吸道分泌物与防止心脏骤停。</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（一）治疗前的准备</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348230"/>
            <a:ext cx="4029075"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（1）详细的体格检查和必要的理化检查，包括心电图、脑电图及胸部 X 线照片等。</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（2）每次治疗前应向患者解释，解除其紧张、恐惧心理，争取合作，同时测体温、</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脉搏、呼吸与血压。</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090295" y="4397375"/>
            <a:ext cx="3971290" cy="2231390"/>
          </a:xfrm>
          <a:prstGeom prst="rect">
            <a:avLst/>
          </a:prstGeom>
        </p:spPr>
      </p:pic>
      <p:pic>
        <p:nvPicPr>
          <p:cNvPr id="7" name="图片 6"/>
          <p:cNvPicPr>
            <a:picLocks noChangeAspect="1"/>
          </p:cNvPicPr>
          <p:nvPr/>
        </p:nvPicPr>
        <p:blipFill>
          <a:blip r:embed="rId3"/>
          <a:stretch>
            <a:fillRect/>
          </a:stretch>
        </p:blipFill>
        <p:spPr>
          <a:xfrm>
            <a:off x="6770370" y="1652905"/>
            <a:ext cx="4558030" cy="21050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四、不良反应</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2" name="文本框 21"/>
          <p:cNvSpPr txBox="1"/>
          <p:nvPr/>
        </p:nvSpPr>
        <p:spPr>
          <a:xfrm>
            <a:off x="1938020" y="1693545"/>
            <a:ext cx="3597910" cy="82994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治疗结束后意识处于蒙眬状态、兴奋不安，应予保护性约束；头昏、头痛、恶心、呕吐等，短期内可恢复。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5" name="文本框 24"/>
          <p:cNvSpPr txBox="1"/>
          <p:nvPr/>
        </p:nvSpPr>
        <p:spPr>
          <a:xfrm>
            <a:off x="1938020" y="3192780"/>
            <a:ext cx="3597910"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在通电结束后，易发生呼吸暂停现象，应立即疏通呼吸道，给予人工呼吸。</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8" name="文本框 27"/>
          <p:cNvSpPr txBox="1"/>
          <p:nvPr/>
        </p:nvSpPr>
        <p:spPr>
          <a:xfrm>
            <a:off x="1938020" y="4692015"/>
            <a:ext cx="3597910"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可逆性的暂时性记忆丧失，一般在治疗停止 1 ～ 3 个月可恢复。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155690" y="1693545"/>
            <a:ext cx="5222240" cy="33947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340360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五、治疗过程的护理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2" name="文本框 21"/>
          <p:cNvSpPr txBox="1"/>
          <p:nvPr/>
        </p:nvSpPr>
        <p:spPr>
          <a:xfrm>
            <a:off x="1938020" y="1693545"/>
            <a:ext cx="3597910" cy="82994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（一）治疗前的护理</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患者的准备</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环境、用物和药品的准备</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5" name="文本框 24"/>
          <p:cNvSpPr txBox="1"/>
          <p:nvPr/>
        </p:nvSpPr>
        <p:spPr>
          <a:xfrm>
            <a:off x="1938020" y="2823845"/>
            <a:ext cx="3597910" cy="156845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（二）治疗时的护理</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将患者仰卧于治疗台上，取下发夹、假牙、眼镜，松解领扣和腰带，清除口鼻分泌物，四肢保持自然伸直姿势，扁枕垫于第 5 ～ 8 胸椎之间，使脊柱前突以减少骨折。</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8" name="文本框 27"/>
          <p:cNvSpPr txBox="1"/>
          <p:nvPr/>
        </p:nvSpPr>
        <p:spPr>
          <a:xfrm>
            <a:off x="1938020" y="4692015"/>
            <a:ext cx="3597910" cy="132207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（三）治疗后的护理</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患者应卧床休息，专人守护，意识未完全恢复前不可离开。如患者出现躁动不安应给予约束保护，以防跌伤。冬天则应注意保暖。</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5715000" y="1835785"/>
            <a:ext cx="5683885" cy="38900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03</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请单击输入标题</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4627245" y="588645"/>
            <a:ext cx="346392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一、心理治疗的护理</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1657985" y="2061210"/>
            <a:ext cx="2969260" cy="3712845"/>
            <a:chOff x="2611" y="3246"/>
            <a:chExt cx="4676" cy="5847"/>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293" y="4589"/>
              <a:ext cx="2721"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（一）心理治疗的分类</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p:cNvSpPr txBox="1"/>
            <p:nvPr/>
          </p:nvSpPr>
          <p:spPr>
            <a:xfrm>
              <a:off x="3293" y="6623"/>
              <a:ext cx="3211" cy="247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心理治疗按照其学术理论和治疗方式可分为分析性疗法、支持性心理疗法、行为疗</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法、人本主义疗法、认知疗法等。</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735830" y="2061210"/>
            <a:ext cx="3077845" cy="3466465"/>
            <a:chOff x="7465" y="3246"/>
            <a:chExt cx="4847" cy="5459"/>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315" y="4589"/>
              <a:ext cx="2798"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（二）心理治疗的基本要点</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nvSpPr>
          <p:spPr>
            <a:xfrm>
              <a:off x="7465" y="6623"/>
              <a:ext cx="4847" cy="2082"/>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建立良好的治疗性关系</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倾听3. 适当帮助释放情感</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4. 正确对待患者</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5. 安慰、鼓励、保证6. 暗示</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7. 解释、教育和指导</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813675" y="2061210"/>
            <a:ext cx="2969260" cy="3220720"/>
            <a:chOff x="11718" y="3246"/>
            <a:chExt cx="4676" cy="5072"/>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323" y="4590"/>
              <a:ext cx="2875"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（三）心理治疗过程的护理</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12323" y="6623"/>
              <a:ext cx="3211" cy="169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治疗者的准备</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治疗初期</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3. 治疗中期</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4. 治疗末期</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602615"/>
            <a:ext cx="341630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二、康复治疗的护理</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9" name="组合 8"/>
          <p:cNvGrpSpPr/>
          <p:nvPr/>
        </p:nvGrpSpPr>
        <p:grpSpPr>
          <a:xfrm>
            <a:off x="1330960" y="1596390"/>
            <a:ext cx="10592435" cy="4638040"/>
            <a:chOff x="1660" y="2607"/>
            <a:chExt cx="16681" cy="7304"/>
          </a:xfrm>
        </p:grpSpPr>
        <p:sp>
          <p:nvSpPr>
            <p:cNvPr id="4" name="文本框 3"/>
            <p:cNvSpPr txBox="1"/>
            <p:nvPr/>
          </p:nvSpPr>
          <p:spPr>
            <a:xfrm>
              <a:off x="9732" y="2607"/>
              <a:ext cx="5627" cy="628"/>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（一）康复治疗的原则</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9732" y="3235"/>
              <a:ext cx="8609" cy="5378"/>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功能训练</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功能训练是康复的方法和手段，包括精神（心理）活动、语言沟通、生活技能、职业生活和社会生活等方面的技能训练。</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全面康复</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全面康复是康复的准则与方针，是指患者在心理—生理—社会上得到全面整体的康复。</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重返社会为康复的方向和目标</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通过全面功能康复锻炼后，促使患者重返社会，以自身的能力适应社会发展。</a:t>
              </a:r>
              <a:endParaRPr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1660" y="7562"/>
              <a:ext cx="5627" cy="628"/>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（二）康复治疗的方法与护理</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660" y="8023"/>
              <a:ext cx="7337" cy="1888"/>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日常生活行为的技能训练</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学习行为技能的训练</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职业行为的技能训练</a:t>
              </a:r>
              <a:endParaRPr sz="1600">
                <a:solidFill>
                  <a:srgbClr val="5A84AF"/>
                </a:solidFill>
                <a:latin typeface="宋体" panose="02010600030101010101" pitchFamily="2" charset="-122"/>
                <a:ea typeface="宋体" panose="02010600030101010101" pitchFamily="2" charset="-122"/>
                <a:sym typeface="+mn-ea"/>
              </a:endParaRPr>
            </a:p>
          </p:txBody>
        </p:sp>
      </p:grpSp>
      <p:pic>
        <p:nvPicPr>
          <p:cNvPr id="10" name="图片 9"/>
          <p:cNvPicPr>
            <a:picLocks noChangeAspect="1"/>
          </p:cNvPicPr>
          <p:nvPr/>
        </p:nvPicPr>
        <p:blipFill>
          <a:blip r:embed="rId2"/>
          <a:stretch>
            <a:fillRect/>
          </a:stretch>
        </p:blipFill>
        <p:spPr>
          <a:xfrm>
            <a:off x="1118235" y="1433830"/>
            <a:ext cx="4762500" cy="3114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602615"/>
            <a:ext cx="341630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三、工娱治疗的护理</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9" name="组合 8"/>
          <p:cNvGrpSpPr/>
          <p:nvPr/>
        </p:nvGrpSpPr>
        <p:grpSpPr>
          <a:xfrm>
            <a:off x="1415415" y="1596390"/>
            <a:ext cx="10507980" cy="4989195"/>
            <a:chOff x="1793" y="2607"/>
            <a:chExt cx="16548" cy="7857"/>
          </a:xfrm>
        </p:grpSpPr>
        <p:sp>
          <p:nvSpPr>
            <p:cNvPr id="4" name="文本框 3"/>
            <p:cNvSpPr txBox="1"/>
            <p:nvPr/>
          </p:nvSpPr>
          <p:spPr>
            <a:xfrm>
              <a:off x="9732" y="2607"/>
              <a:ext cx="5627" cy="628"/>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（一）工娱治疗的内容与方法</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9732" y="3235"/>
              <a:ext cx="8609" cy="3052"/>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工娱治疗的内容可以根据本院的具体情况而定，但工娱治疗的医护人员必须具备精神医学专业基础知识，同时具有一定的组织管理能力，要熟悉和掌握各种工娱治疗的具体步骤与方法及解决工娱治疗开展过程中遇到的问题。</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工疗活动2. 文娱活动3. 体育锻炼活动4. 健康教育活动</a:t>
              </a:r>
              <a:endParaRPr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1793" y="6628"/>
              <a:ext cx="5627" cy="628"/>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（二）工娱治疗的注意事项</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793" y="7412"/>
              <a:ext cx="10715" cy="3052"/>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（1）工娱治疗的项目和规模应根据医院的规模、性质及床位而定，还要根据患者具体病情安排。</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（2）做好工娱治疗场所的安全保护工作</a:t>
              </a:r>
              <a:r>
                <a:rPr lang="zh-CN" sz="1600">
                  <a:solidFill>
                    <a:srgbClr val="5A84AF"/>
                  </a:solidFill>
                  <a:latin typeface="宋体" panose="02010600030101010101" pitchFamily="2" charset="-122"/>
                  <a:ea typeface="宋体" panose="02010600030101010101" pitchFamily="2" charset="-122"/>
                  <a:sym typeface="+mn-ea"/>
                </a:rPr>
                <a:t>。</a:t>
              </a:r>
              <a:endParaRPr lang="zh-CN"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lang="zh-CN" sz="1600">
                  <a:solidFill>
                    <a:srgbClr val="5A84AF"/>
                  </a:solidFill>
                  <a:latin typeface="宋体" panose="02010600030101010101" pitchFamily="2" charset="-122"/>
                  <a:ea typeface="宋体" panose="02010600030101010101" pitchFamily="2" charset="-122"/>
                  <a:sym typeface="+mn-ea"/>
                </a:rPr>
                <a:t>（3）在开展工娱治疗的过程中，应注意患者精神症状的变化。</a:t>
              </a:r>
              <a:endParaRPr lang="zh-CN"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lang="zh-CN" sz="1600">
                  <a:solidFill>
                    <a:srgbClr val="5A84AF"/>
                  </a:solidFill>
                  <a:latin typeface="宋体" panose="02010600030101010101" pitchFamily="2" charset="-122"/>
                  <a:ea typeface="宋体" panose="02010600030101010101" pitchFamily="2" charset="-122"/>
                  <a:sym typeface="+mn-ea"/>
                </a:rPr>
                <a:t>（4）治疗结束后，应清点人数，做好交接班工作，以防患者走失或逃跑。</a:t>
              </a:r>
              <a:endParaRPr lang="zh-CN" sz="1600">
                <a:solidFill>
                  <a:srgbClr val="5A84AF"/>
                </a:solidFill>
                <a:latin typeface="宋体" panose="02010600030101010101" pitchFamily="2" charset="-122"/>
                <a:ea typeface="宋体" panose="02010600030101010101" pitchFamily="2" charset="-122"/>
                <a:sym typeface="+mn-ea"/>
              </a:endParaRPr>
            </a:p>
          </p:txBody>
        </p:sp>
      </p:grpSp>
      <p:pic>
        <p:nvPicPr>
          <p:cNvPr id="2" name="图片 1"/>
          <p:cNvPicPr>
            <a:picLocks noChangeAspect="1"/>
          </p:cNvPicPr>
          <p:nvPr/>
        </p:nvPicPr>
        <p:blipFill>
          <a:blip r:embed="rId2"/>
          <a:stretch>
            <a:fillRect/>
          </a:stretch>
        </p:blipFill>
        <p:spPr>
          <a:xfrm>
            <a:off x="8766810" y="4548505"/>
            <a:ext cx="2872105" cy="1763395"/>
          </a:xfrm>
          <a:prstGeom prst="rect">
            <a:avLst/>
          </a:prstGeom>
        </p:spPr>
      </p:pic>
      <p:pic>
        <p:nvPicPr>
          <p:cNvPr id="6" name="图片 5"/>
          <p:cNvPicPr>
            <a:picLocks noChangeAspect="1"/>
          </p:cNvPicPr>
          <p:nvPr/>
        </p:nvPicPr>
        <p:blipFill>
          <a:blip r:embed="rId3"/>
          <a:stretch>
            <a:fillRect/>
          </a:stretch>
        </p:blipFill>
        <p:spPr>
          <a:xfrm>
            <a:off x="1597660" y="1341120"/>
            <a:ext cx="4621530" cy="259207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758315" y="2165350"/>
            <a:ext cx="9647555" cy="2527935"/>
          </a:xfrm>
          <a:prstGeom prst="rect">
            <a:avLst/>
          </a:prstGeom>
          <a:noFill/>
        </p:spPr>
        <p:txBody>
          <a:bodyPr wrap="square">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单元五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精神疾病治疗过程的护理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6438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精神药物治疗过程的护理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2508885"/>
            <a:ext cx="523938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电痉挛治疗过程的护理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48158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任务三　其他治疗过程的护理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2589530"/>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10167620" y="2350770"/>
            <a:ext cx="2773045" cy="277304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505015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精神药物治疗过程的护理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348805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一、精神药物概述</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18" name="直接箭头连接符 17"/>
          <p:cNvCxnSpPr/>
          <p:nvPr>
            <p:custDataLst>
              <p:tags r:id="rId2"/>
            </p:custDataLst>
          </p:nvPr>
        </p:nvCxnSpPr>
        <p:spPr>
          <a:xfrm rot="18900000" flipH="1" flipV="1">
            <a:off x="5354419" y="1894884"/>
            <a:ext cx="3" cy="1287904"/>
          </a:xfrm>
          <a:prstGeom prst="straightConnector1">
            <a:avLst/>
          </a:prstGeom>
          <a:ln>
            <a:solidFill>
              <a:sysClr val="window" lastClr="FFFFFF">
                <a:lumMod val="50000"/>
              </a:sysClr>
            </a:solidFill>
            <a:tailEnd type="triangle"/>
          </a:ln>
        </p:spPr>
        <p:style>
          <a:lnRef idx="1">
            <a:srgbClr val="FC546D"/>
          </a:lnRef>
          <a:fillRef idx="0">
            <a:srgbClr val="FC546D"/>
          </a:fillRef>
          <a:effectRef idx="0">
            <a:srgbClr val="FC546D"/>
          </a:effectRef>
          <a:fontRef idx="minor">
            <a:sysClr val="windowText" lastClr="000000"/>
          </a:fontRef>
        </p:style>
      </p:cxnSp>
      <p:cxnSp>
        <p:nvCxnSpPr>
          <p:cNvPr id="19" name="直接箭头连接符 18"/>
          <p:cNvCxnSpPr/>
          <p:nvPr>
            <p:custDataLst>
              <p:tags r:id="rId3"/>
            </p:custDataLst>
          </p:nvPr>
        </p:nvCxnSpPr>
        <p:spPr>
          <a:xfrm rot="2700000" flipH="1" flipV="1">
            <a:off x="6837579" y="1894884"/>
            <a:ext cx="3" cy="1287904"/>
          </a:xfrm>
          <a:prstGeom prst="straightConnector1">
            <a:avLst/>
          </a:prstGeom>
          <a:ln>
            <a:solidFill>
              <a:sysClr val="window" lastClr="FFFFFF">
                <a:lumMod val="50000"/>
              </a:sysClr>
            </a:solidFill>
            <a:tailEnd type="triangle"/>
          </a:ln>
        </p:spPr>
        <p:style>
          <a:lnRef idx="1">
            <a:srgbClr val="FC546D"/>
          </a:lnRef>
          <a:fillRef idx="0">
            <a:srgbClr val="FC546D"/>
          </a:fillRef>
          <a:effectRef idx="0">
            <a:srgbClr val="FC546D"/>
          </a:effectRef>
          <a:fontRef idx="minor">
            <a:sysClr val="windowText" lastClr="000000"/>
          </a:fontRef>
        </p:style>
      </p:cxnSp>
      <p:cxnSp>
        <p:nvCxnSpPr>
          <p:cNvPr id="20" name="直接箭头连接符 19"/>
          <p:cNvCxnSpPr/>
          <p:nvPr>
            <p:custDataLst>
              <p:tags r:id="rId4"/>
            </p:custDataLst>
          </p:nvPr>
        </p:nvCxnSpPr>
        <p:spPr>
          <a:xfrm rot="8100000" flipH="1" flipV="1">
            <a:off x="6837579" y="3378044"/>
            <a:ext cx="3" cy="1287904"/>
          </a:xfrm>
          <a:prstGeom prst="straightConnector1">
            <a:avLst/>
          </a:prstGeom>
          <a:ln>
            <a:solidFill>
              <a:sysClr val="window" lastClr="FFFFFF">
                <a:lumMod val="50000"/>
              </a:sysClr>
            </a:solidFill>
            <a:tailEnd type="triangle"/>
          </a:ln>
        </p:spPr>
        <p:style>
          <a:lnRef idx="1">
            <a:srgbClr val="FC546D"/>
          </a:lnRef>
          <a:fillRef idx="0">
            <a:srgbClr val="FC546D"/>
          </a:fillRef>
          <a:effectRef idx="0">
            <a:srgbClr val="FC546D"/>
          </a:effectRef>
          <a:fontRef idx="minor">
            <a:sysClr val="windowText" lastClr="000000"/>
          </a:fontRef>
        </p:style>
      </p:cxnSp>
      <p:cxnSp>
        <p:nvCxnSpPr>
          <p:cNvPr id="64" name="直接箭头连接符 63"/>
          <p:cNvCxnSpPr/>
          <p:nvPr>
            <p:custDataLst>
              <p:tags r:id="rId5"/>
            </p:custDataLst>
          </p:nvPr>
        </p:nvCxnSpPr>
        <p:spPr>
          <a:xfrm rot="13500000" flipH="1" flipV="1">
            <a:off x="5354419" y="3378044"/>
            <a:ext cx="3" cy="1287904"/>
          </a:xfrm>
          <a:prstGeom prst="straightConnector1">
            <a:avLst/>
          </a:prstGeom>
          <a:ln>
            <a:solidFill>
              <a:sysClr val="window" lastClr="FFFFFF">
                <a:lumMod val="50000"/>
              </a:sysClr>
            </a:solidFill>
            <a:tailEnd type="triangle"/>
          </a:ln>
        </p:spPr>
        <p:style>
          <a:lnRef idx="1">
            <a:srgbClr val="FC546D"/>
          </a:lnRef>
          <a:fillRef idx="0">
            <a:srgbClr val="FC546D"/>
          </a:fillRef>
          <a:effectRef idx="0">
            <a:srgbClr val="FC546D"/>
          </a:effectRef>
          <a:fontRef idx="minor">
            <a:sysClr val="windowText" lastClr="000000"/>
          </a:fontRef>
        </p:style>
      </p:cxnSp>
      <p:sp>
        <p:nvSpPr>
          <p:cNvPr id="87" name="椭圆 86"/>
          <p:cNvSpPr/>
          <p:nvPr>
            <p:custDataLst>
              <p:tags r:id="rId6"/>
            </p:custDataLst>
          </p:nvPr>
        </p:nvSpPr>
        <p:spPr>
          <a:xfrm>
            <a:off x="5877474" y="3071001"/>
            <a:ext cx="437053" cy="437053"/>
          </a:xfrm>
          <a:prstGeom prst="ellipse">
            <a:avLst/>
          </a:prstGeom>
          <a:solidFill>
            <a:sysClr val="window" lastClr="FFFFFF">
              <a:lumMod val="85000"/>
            </a:sysClr>
          </a:solidFill>
          <a:ln>
            <a:noFill/>
          </a:ln>
        </p:spPr>
        <p:style>
          <a:lnRef idx="2">
            <a:srgbClr val="FC546D">
              <a:shade val="50000"/>
            </a:srgbClr>
          </a:lnRef>
          <a:fillRef idx="1">
            <a:srgbClr val="FC546D"/>
          </a:fillRef>
          <a:effectRef idx="0">
            <a:srgbClr val="FC546D"/>
          </a:effectRef>
          <a:fontRef idx="minor">
            <a:sysClr val="window" lastClr="FFFFFF"/>
          </a:fontRef>
        </p:style>
        <p:txBody>
          <a:bodyPr rtlCol="0" anchor="ctr">
            <a:normAutofit fontScale="60000" lnSpcReduction="20000"/>
          </a:bodyPr>
          <a:p>
            <a:pPr algn="ctr">
              <a:lnSpc>
                <a:spcPct val="140000"/>
              </a:lnSpc>
            </a:pPr>
            <a:endParaRPr lang="zh-CN" altLang="en-US">
              <a:sym typeface="Arial" panose="020B0604020202020204" pitchFamily="34" charset="0"/>
            </a:endParaRPr>
          </a:p>
        </p:txBody>
      </p:sp>
      <p:sp>
        <p:nvSpPr>
          <p:cNvPr id="88" name="KSO_Shape"/>
          <p:cNvSpPr/>
          <p:nvPr>
            <p:custDataLst>
              <p:tags r:id="rId7"/>
            </p:custDataLst>
          </p:nvPr>
        </p:nvSpPr>
        <p:spPr bwMode="auto">
          <a:xfrm>
            <a:off x="5653414" y="2846203"/>
            <a:ext cx="885173" cy="886650"/>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ysClr val="window" lastClr="FFFFFF">
              <a:lumMod val="85000"/>
            </a:sysClr>
          </a:solidFill>
          <a:ln>
            <a:noFill/>
          </a:ln>
        </p:spPr>
        <p:txBody>
          <a:bodyPr wrap="square" anchor="ctr">
            <a:normAutofit/>
            <a:scene3d>
              <a:camera prst="orthographicFront"/>
              <a:lightRig rig="threePt" dir="t"/>
            </a:scene3d>
            <a:sp3d>
              <a:contourClr>
                <a:srgbClr val="FFFFFF"/>
              </a:contourClr>
            </a:sp3d>
          </a:bodyPr>
          <a:p>
            <a:pPr algn="ctr">
              <a:lnSpc>
                <a:spcPct val="120000"/>
              </a:lnSpc>
            </a:pPr>
            <a:endParaRPr lang="zh-CN" altLang="en-US" dirty="0">
              <a:solidFill>
                <a:srgbClr val="FFFFFF"/>
              </a:solidFill>
              <a:sym typeface="Arial" panose="020B0604020202020204" pitchFamily="34" charset="0"/>
            </a:endParaRPr>
          </a:p>
        </p:txBody>
      </p:sp>
      <p:sp>
        <p:nvSpPr>
          <p:cNvPr id="21" name="KSO_Shape"/>
          <p:cNvSpPr/>
          <p:nvPr>
            <p:custDataLst>
              <p:tags r:id="rId8"/>
            </p:custDataLst>
          </p:nvPr>
        </p:nvSpPr>
        <p:spPr bwMode="auto">
          <a:xfrm>
            <a:off x="5913282" y="3071001"/>
            <a:ext cx="365435" cy="358735"/>
          </a:xfrm>
          <a:custGeom>
            <a:avLst/>
            <a:gdLst>
              <a:gd name="T0" fmla="*/ 291065635 w 5643"/>
              <a:gd name="T1" fmla="*/ 74701230 h 5531"/>
              <a:gd name="T2" fmla="*/ 0 w 5643"/>
              <a:gd name="T3" fmla="*/ 631761781 h 5531"/>
              <a:gd name="T4" fmla="*/ 124221326 w 5643"/>
              <a:gd name="T5" fmla="*/ 234954587 h 5531"/>
              <a:gd name="T6" fmla="*/ 105986935 w 5643"/>
              <a:gd name="T7" fmla="*/ 239752000 h 5531"/>
              <a:gd name="T8" fmla="*/ 90259798 w 5643"/>
              <a:gd name="T9" fmla="*/ 249346489 h 5531"/>
              <a:gd name="T10" fmla="*/ 77837969 w 5643"/>
              <a:gd name="T11" fmla="*/ 262939104 h 5531"/>
              <a:gd name="T12" fmla="*/ 69860128 w 5643"/>
              <a:gd name="T13" fmla="*/ 279615264 h 5531"/>
              <a:gd name="T14" fmla="*/ 66897132 w 5643"/>
              <a:gd name="T15" fmla="*/ 298576357 h 5531"/>
              <a:gd name="T16" fmla="*/ 68264694 w 5643"/>
              <a:gd name="T17" fmla="*/ 509887056 h 5531"/>
              <a:gd name="T18" fmla="*/ 74760869 w 5643"/>
              <a:gd name="T19" fmla="*/ 527362841 h 5531"/>
              <a:gd name="T20" fmla="*/ 85587265 w 5643"/>
              <a:gd name="T21" fmla="*/ 542211865 h 5531"/>
              <a:gd name="T22" fmla="*/ 100402919 w 5643"/>
              <a:gd name="T23" fmla="*/ 553062763 h 5531"/>
              <a:gd name="T24" fmla="*/ 117839256 w 5643"/>
              <a:gd name="T25" fmla="*/ 559573369 h 5531"/>
              <a:gd name="T26" fmla="*/ 420757212 w 5643"/>
              <a:gd name="T27" fmla="*/ 560944059 h 5531"/>
              <a:gd name="T28" fmla="*/ 439675215 w 5643"/>
              <a:gd name="T29" fmla="*/ 557974457 h 5531"/>
              <a:gd name="T30" fmla="*/ 456314173 w 5643"/>
              <a:gd name="T31" fmla="*/ 549978880 h 5531"/>
              <a:gd name="T32" fmla="*/ 469876031 w 5643"/>
              <a:gd name="T33" fmla="*/ 537528732 h 5531"/>
              <a:gd name="T34" fmla="*/ 479448969 w 5643"/>
              <a:gd name="T35" fmla="*/ 521766140 h 5531"/>
              <a:gd name="T36" fmla="*/ 484121502 w 5643"/>
              <a:gd name="T37" fmla="*/ 503490392 h 5531"/>
              <a:gd name="T38" fmla="*/ 484121502 w 5643"/>
              <a:gd name="T39" fmla="*/ 292065751 h 5531"/>
              <a:gd name="T40" fmla="*/ 479448969 w 5643"/>
              <a:gd name="T41" fmla="*/ 273790002 h 5531"/>
              <a:gd name="T42" fmla="*/ 469876031 w 5643"/>
              <a:gd name="T43" fmla="*/ 257913130 h 5531"/>
              <a:gd name="T44" fmla="*/ 456314173 w 5643"/>
              <a:gd name="T45" fmla="*/ 245577262 h 5531"/>
              <a:gd name="T46" fmla="*/ 439675215 w 5643"/>
              <a:gd name="T47" fmla="*/ 237467405 h 5531"/>
              <a:gd name="T48" fmla="*/ 420757212 w 5643"/>
              <a:gd name="T49" fmla="*/ 234612083 h 5531"/>
              <a:gd name="T50" fmla="*/ 609596624 w 5643"/>
              <a:gd name="T51" fmla="*/ 236210996 h 5531"/>
              <a:gd name="T52" fmla="*/ 609596624 w 5643"/>
              <a:gd name="T53" fmla="*/ 277673510 h 5531"/>
              <a:gd name="T54" fmla="*/ 609596624 w 5643"/>
              <a:gd name="T55" fmla="*/ 318108176 h 5531"/>
              <a:gd name="T56" fmla="*/ 609596624 w 5643"/>
              <a:gd name="T57" fmla="*/ 359570691 h 5531"/>
              <a:gd name="T58" fmla="*/ 549423200 w 5643"/>
              <a:gd name="T59" fmla="*/ 417367200 h 5531"/>
              <a:gd name="T60" fmla="*/ 536089213 w 5643"/>
              <a:gd name="T61" fmla="*/ 422164613 h 5531"/>
              <a:gd name="T62" fmla="*/ 525490688 w 5643"/>
              <a:gd name="T63" fmla="*/ 434957265 h 5531"/>
              <a:gd name="T64" fmla="*/ 523325409 w 5643"/>
              <a:gd name="T65" fmla="*/ 446265285 h 5531"/>
              <a:gd name="T66" fmla="*/ 524578868 w 5643"/>
              <a:gd name="T67" fmla="*/ 455060487 h 5531"/>
              <a:gd name="T68" fmla="*/ 533923934 w 5643"/>
              <a:gd name="T69" fmla="*/ 468767045 h 5531"/>
              <a:gd name="T70" fmla="*/ 547941534 w 5643"/>
              <a:gd name="T71" fmla="*/ 475049090 h 5531"/>
              <a:gd name="T72" fmla="*/ 555349192 w 5643"/>
              <a:gd name="T73" fmla="*/ 475277651 h 5531"/>
              <a:gd name="T74" fmla="*/ 568569413 w 5643"/>
              <a:gd name="T75" fmla="*/ 470480237 h 5531"/>
              <a:gd name="T76" fmla="*/ 579167937 w 5643"/>
              <a:gd name="T77" fmla="*/ 457687586 h 5531"/>
              <a:gd name="T78" fmla="*/ 581447321 w 5643"/>
              <a:gd name="T79" fmla="*/ 446265285 h 5531"/>
              <a:gd name="T80" fmla="*/ 580079758 w 5643"/>
              <a:gd name="T81" fmla="*/ 437584364 h 5531"/>
              <a:gd name="T82" fmla="*/ 570848458 w 5643"/>
              <a:gd name="T83" fmla="*/ 423877806 h 5531"/>
              <a:gd name="T84" fmla="*/ 556830859 w 5643"/>
              <a:gd name="T85" fmla="*/ 417595423 h 5531"/>
              <a:gd name="T86" fmla="*/ 552386196 w 5643"/>
              <a:gd name="T87" fmla="*/ 499264380 h 5531"/>
              <a:gd name="T88" fmla="*/ 541103721 w 5643"/>
              <a:gd name="T89" fmla="*/ 501548638 h 5531"/>
              <a:gd name="T90" fmla="*/ 528225813 w 5643"/>
              <a:gd name="T91" fmla="*/ 512171313 h 5531"/>
              <a:gd name="T92" fmla="*/ 523439176 w 5643"/>
              <a:gd name="T93" fmla="*/ 525535367 h 5531"/>
              <a:gd name="T94" fmla="*/ 523553280 w 5643"/>
              <a:gd name="T95" fmla="*/ 532959879 h 5531"/>
              <a:gd name="T96" fmla="*/ 529935351 w 5643"/>
              <a:gd name="T97" fmla="*/ 546894998 h 5531"/>
              <a:gd name="T98" fmla="*/ 543725080 w 5643"/>
              <a:gd name="T99" fmla="*/ 556260926 h 5531"/>
              <a:gd name="T100" fmla="*/ 552386196 w 5643"/>
              <a:gd name="T101" fmla="*/ 557631615 h 5531"/>
              <a:gd name="T102" fmla="*/ 563782775 w 5643"/>
              <a:gd name="T103" fmla="*/ 555347358 h 5531"/>
              <a:gd name="T104" fmla="*/ 576432812 w 5643"/>
              <a:gd name="T105" fmla="*/ 544724683 h 5531"/>
              <a:gd name="T106" fmla="*/ 581333216 w 5643"/>
              <a:gd name="T107" fmla="*/ 531474909 h 5531"/>
              <a:gd name="T108" fmla="*/ 581105346 w 5643"/>
              <a:gd name="T109" fmla="*/ 524050397 h 5531"/>
              <a:gd name="T110" fmla="*/ 574723275 w 5643"/>
              <a:gd name="T111" fmla="*/ 510000998 h 5531"/>
              <a:gd name="T112" fmla="*/ 561047650 w 5643"/>
              <a:gd name="T113" fmla="*/ 500635070 h 5531"/>
              <a:gd name="T114" fmla="*/ 552386196 w 5643"/>
              <a:gd name="T115" fmla="*/ 499264380 h 55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643" h="5531">
                <a:moveTo>
                  <a:pt x="0" y="1511"/>
                </a:moveTo>
                <a:lnTo>
                  <a:pt x="1627" y="1511"/>
                </a:lnTo>
                <a:lnTo>
                  <a:pt x="645" y="270"/>
                </a:lnTo>
                <a:lnTo>
                  <a:pt x="987" y="0"/>
                </a:lnTo>
                <a:lnTo>
                  <a:pt x="2000" y="1279"/>
                </a:lnTo>
                <a:lnTo>
                  <a:pt x="2554" y="654"/>
                </a:lnTo>
                <a:lnTo>
                  <a:pt x="2881" y="944"/>
                </a:lnTo>
                <a:lnTo>
                  <a:pt x="2379" y="1511"/>
                </a:lnTo>
                <a:lnTo>
                  <a:pt x="5643" y="1511"/>
                </a:lnTo>
                <a:lnTo>
                  <a:pt x="5643" y="5531"/>
                </a:lnTo>
                <a:lnTo>
                  <a:pt x="0" y="5531"/>
                </a:lnTo>
                <a:lnTo>
                  <a:pt x="0" y="1511"/>
                </a:lnTo>
                <a:close/>
                <a:moveTo>
                  <a:pt x="1147" y="2054"/>
                </a:moveTo>
                <a:lnTo>
                  <a:pt x="1147" y="2054"/>
                </a:lnTo>
                <a:lnTo>
                  <a:pt x="1119" y="2055"/>
                </a:lnTo>
                <a:lnTo>
                  <a:pt x="1090" y="2057"/>
                </a:lnTo>
                <a:lnTo>
                  <a:pt x="1062" y="2060"/>
                </a:lnTo>
                <a:lnTo>
                  <a:pt x="1034" y="2066"/>
                </a:lnTo>
                <a:lnTo>
                  <a:pt x="1008" y="2072"/>
                </a:lnTo>
                <a:lnTo>
                  <a:pt x="981" y="2079"/>
                </a:lnTo>
                <a:lnTo>
                  <a:pt x="956" y="2088"/>
                </a:lnTo>
                <a:lnTo>
                  <a:pt x="930" y="2099"/>
                </a:lnTo>
                <a:lnTo>
                  <a:pt x="905" y="2109"/>
                </a:lnTo>
                <a:lnTo>
                  <a:pt x="881" y="2122"/>
                </a:lnTo>
                <a:lnTo>
                  <a:pt x="858" y="2136"/>
                </a:lnTo>
                <a:lnTo>
                  <a:pt x="834" y="2150"/>
                </a:lnTo>
                <a:lnTo>
                  <a:pt x="813" y="2166"/>
                </a:lnTo>
                <a:lnTo>
                  <a:pt x="792" y="2183"/>
                </a:lnTo>
                <a:lnTo>
                  <a:pt x="772" y="2200"/>
                </a:lnTo>
                <a:lnTo>
                  <a:pt x="751" y="2219"/>
                </a:lnTo>
                <a:lnTo>
                  <a:pt x="733" y="2238"/>
                </a:lnTo>
                <a:lnTo>
                  <a:pt x="715" y="2258"/>
                </a:lnTo>
                <a:lnTo>
                  <a:pt x="699" y="2280"/>
                </a:lnTo>
                <a:lnTo>
                  <a:pt x="683" y="2302"/>
                </a:lnTo>
                <a:lnTo>
                  <a:pt x="668" y="2324"/>
                </a:lnTo>
                <a:lnTo>
                  <a:pt x="656" y="2348"/>
                </a:lnTo>
                <a:lnTo>
                  <a:pt x="643" y="2372"/>
                </a:lnTo>
                <a:lnTo>
                  <a:pt x="631" y="2397"/>
                </a:lnTo>
                <a:lnTo>
                  <a:pt x="622" y="2422"/>
                </a:lnTo>
                <a:lnTo>
                  <a:pt x="613" y="2448"/>
                </a:lnTo>
                <a:lnTo>
                  <a:pt x="604" y="2474"/>
                </a:lnTo>
                <a:lnTo>
                  <a:pt x="599" y="2502"/>
                </a:lnTo>
                <a:lnTo>
                  <a:pt x="594" y="2530"/>
                </a:lnTo>
                <a:lnTo>
                  <a:pt x="591" y="2557"/>
                </a:lnTo>
                <a:lnTo>
                  <a:pt x="589" y="2586"/>
                </a:lnTo>
                <a:lnTo>
                  <a:pt x="587" y="2614"/>
                </a:lnTo>
                <a:lnTo>
                  <a:pt x="587" y="4351"/>
                </a:lnTo>
                <a:lnTo>
                  <a:pt x="589" y="4379"/>
                </a:lnTo>
                <a:lnTo>
                  <a:pt x="591" y="4408"/>
                </a:lnTo>
                <a:lnTo>
                  <a:pt x="594" y="4436"/>
                </a:lnTo>
                <a:lnTo>
                  <a:pt x="599" y="4464"/>
                </a:lnTo>
                <a:lnTo>
                  <a:pt x="604" y="4490"/>
                </a:lnTo>
                <a:lnTo>
                  <a:pt x="613" y="4517"/>
                </a:lnTo>
                <a:lnTo>
                  <a:pt x="622" y="4543"/>
                </a:lnTo>
                <a:lnTo>
                  <a:pt x="631" y="4568"/>
                </a:lnTo>
                <a:lnTo>
                  <a:pt x="643" y="4593"/>
                </a:lnTo>
                <a:lnTo>
                  <a:pt x="656" y="4617"/>
                </a:lnTo>
                <a:lnTo>
                  <a:pt x="668" y="4640"/>
                </a:lnTo>
                <a:lnTo>
                  <a:pt x="683" y="4664"/>
                </a:lnTo>
                <a:lnTo>
                  <a:pt x="699" y="4685"/>
                </a:lnTo>
                <a:lnTo>
                  <a:pt x="715" y="4706"/>
                </a:lnTo>
                <a:lnTo>
                  <a:pt x="733" y="4726"/>
                </a:lnTo>
                <a:lnTo>
                  <a:pt x="751" y="4747"/>
                </a:lnTo>
                <a:lnTo>
                  <a:pt x="772" y="4765"/>
                </a:lnTo>
                <a:lnTo>
                  <a:pt x="792" y="4783"/>
                </a:lnTo>
                <a:lnTo>
                  <a:pt x="813" y="4799"/>
                </a:lnTo>
                <a:lnTo>
                  <a:pt x="834" y="4815"/>
                </a:lnTo>
                <a:lnTo>
                  <a:pt x="858" y="4830"/>
                </a:lnTo>
                <a:lnTo>
                  <a:pt x="881" y="4842"/>
                </a:lnTo>
                <a:lnTo>
                  <a:pt x="905" y="4855"/>
                </a:lnTo>
                <a:lnTo>
                  <a:pt x="930" y="4867"/>
                </a:lnTo>
                <a:lnTo>
                  <a:pt x="956" y="4877"/>
                </a:lnTo>
                <a:lnTo>
                  <a:pt x="981" y="4885"/>
                </a:lnTo>
                <a:lnTo>
                  <a:pt x="1008" y="4894"/>
                </a:lnTo>
                <a:lnTo>
                  <a:pt x="1034" y="4899"/>
                </a:lnTo>
                <a:lnTo>
                  <a:pt x="1062" y="4904"/>
                </a:lnTo>
                <a:lnTo>
                  <a:pt x="1090" y="4907"/>
                </a:lnTo>
                <a:lnTo>
                  <a:pt x="1119" y="4911"/>
                </a:lnTo>
                <a:lnTo>
                  <a:pt x="1147" y="4911"/>
                </a:lnTo>
                <a:lnTo>
                  <a:pt x="3692" y="4911"/>
                </a:lnTo>
                <a:lnTo>
                  <a:pt x="3721" y="4911"/>
                </a:lnTo>
                <a:lnTo>
                  <a:pt x="3748" y="4907"/>
                </a:lnTo>
                <a:lnTo>
                  <a:pt x="3777" y="4904"/>
                </a:lnTo>
                <a:lnTo>
                  <a:pt x="3804" y="4899"/>
                </a:lnTo>
                <a:lnTo>
                  <a:pt x="3831" y="4894"/>
                </a:lnTo>
                <a:lnTo>
                  <a:pt x="3858" y="4885"/>
                </a:lnTo>
                <a:lnTo>
                  <a:pt x="3883" y="4877"/>
                </a:lnTo>
                <a:lnTo>
                  <a:pt x="3909" y="4867"/>
                </a:lnTo>
                <a:lnTo>
                  <a:pt x="3933" y="4855"/>
                </a:lnTo>
                <a:lnTo>
                  <a:pt x="3958" y="4842"/>
                </a:lnTo>
                <a:lnTo>
                  <a:pt x="3981" y="4830"/>
                </a:lnTo>
                <a:lnTo>
                  <a:pt x="4004" y="4815"/>
                </a:lnTo>
                <a:lnTo>
                  <a:pt x="4026" y="4799"/>
                </a:lnTo>
                <a:lnTo>
                  <a:pt x="4047" y="4783"/>
                </a:lnTo>
                <a:lnTo>
                  <a:pt x="4068" y="4765"/>
                </a:lnTo>
                <a:lnTo>
                  <a:pt x="4087" y="4747"/>
                </a:lnTo>
                <a:lnTo>
                  <a:pt x="4106" y="4726"/>
                </a:lnTo>
                <a:lnTo>
                  <a:pt x="4123" y="4706"/>
                </a:lnTo>
                <a:lnTo>
                  <a:pt x="4140" y="4685"/>
                </a:lnTo>
                <a:lnTo>
                  <a:pt x="4156" y="4664"/>
                </a:lnTo>
                <a:lnTo>
                  <a:pt x="4170" y="4640"/>
                </a:lnTo>
                <a:lnTo>
                  <a:pt x="4184" y="4617"/>
                </a:lnTo>
                <a:lnTo>
                  <a:pt x="4196" y="4593"/>
                </a:lnTo>
                <a:lnTo>
                  <a:pt x="4207" y="4568"/>
                </a:lnTo>
                <a:lnTo>
                  <a:pt x="4218" y="4543"/>
                </a:lnTo>
                <a:lnTo>
                  <a:pt x="4226" y="4517"/>
                </a:lnTo>
                <a:lnTo>
                  <a:pt x="4234" y="4490"/>
                </a:lnTo>
                <a:lnTo>
                  <a:pt x="4240" y="4464"/>
                </a:lnTo>
                <a:lnTo>
                  <a:pt x="4245" y="4436"/>
                </a:lnTo>
                <a:lnTo>
                  <a:pt x="4248" y="4408"/>
                </a:lnTo>
                <a:lnTo>
                  <a:pt x="4251" y="4379"/>
                </a:lnTo>
                <a:lnTo>
                  <a:pt x="4252" y="4351"/>
                </a:lnTo>
                <a:lnTo>
                  <a:pt x="4252" y="2614"/>
                </a:lnTo>
                <a:lnTo>
                  <a:pt x="4251" y="2586"/>
                </a:lnTo>
                <a:lnTo>
                  <a:pt x="4248" y="2557"/>
                </a:lnTo>
                <a:lnTo>
                  <a:pt x="4245" y="2530"/>
                </a:lnTo>
                <a:lnTo>
                  <a:pt x="4240" y="2502"/>
                </a:lnTo>
                <a:lnTo>
                  <a:pt x="4234" y="2474"/>
                </a:lnTo>
                <a:lnTo>
                  <a:pt x="4226" y="2448"/>
                </a:lnTo>
                <a:lnTo>
                  <a:pt x="4218" y="2422"/>
                </a:lnTo>
                <a:lnTo>
                  <a:pt x="4207" y="2397"/>
                </a:lnTo>
                <a:lnTo>
                  <a:pt x="4196" y="2372"/>
                </a:lnTo>
                <a:lnTo>
                  <a:pt x="4184" y="2348"/>
                </a:lnTo>
                <a:lnTo>
                  <a:pt x="4170" y="2324"/>
                </a:lnTo>
                <a:lnTo>
                  <a:pt x="4156" y="2302"/>
                </a:lnTo>
                <a:lnTo>
                  <a:pt x="4140" y="2280"/>
                </a:lnTo>
                <a:lnTo>
                  <a:pt x="4123" y="2258"/>
                </a:lnTo>
                <a:lnTo>
                  <a:pt x="4106" y="2238"/>
                </a:lnTo>
                <a:lnTo>
                  <a:pt x="4087" y="2219"/>
                </a:lnTo>
                <a:lnTo>
                  <a:pt x="4068" y="2200"/>
                </a:lnTo>
                <a:lnTo>
                  <a:pt x="4047" y="2183"/>
                </a:lnTo>
                <a:lnTo>
                  <a:pt x="4026" y="2166"/>
                </a:lnTo>
                <a:lnTo>
                  <a:pt x="4004" y="2150"/>
                </a:lnTo>
                <a:lnTo>
                  <a:pt x="3981" y="2136"/>
                </a:lnTo>
                <a:lnTo>
                  <a:pt x="3958" y="2122"/>
                </a:lnTo>
                <a:lnTo>
                  <a:pt x="3933" y="2109"/>
                </a:lnTo>
                <a:lnTo>
                  <a:pt x="3909" y="2099"/>
                </a:lnTo>
                <a:lnTo>
                  <a:pt x="3883" y="2088"/>
                </a:lnTo>
                <a:lnTo>
                  <a:pt x="3858" y="2079"/>
                </a:lnTo>
                <a:lnTo>
                  <a:pt x="3831" y="2072"/>
                </a:lnTo>
                <a:lnTo>
                  <a:pt x="3804" y="2066"/>
                </a:lnTo>
                <a:lnTo>
                  <a:pt x="3777" y="2060"/>
                </a:lnTo>
                <a:lnTo>
                  <a:pt x="3748" y="2057"/>
                </a:lnTo>
                <a:lnTo>
                  <a:pt x="3721" y="2055"/>
                </a:lnTo>
                <a:lnTo>
                  <a:pt x="3692" y="2054"/>
                </a:lnTo>
                <a:lnTo>
                  <a:pt x="1147" y="2054"/>
                </a:lnTo>
                <a:close/>
                <a:moveTo>
                  <a:pt x="4522" y="2068"/>
                </a:moveTo>
                <a:lnTo>
                  <a:pt x="4522" y="2268"/>
                </a:lnTo>
                <a:lnTo>
                  <a:pt x="5349" y="2268"/>
                </a:lnTo>
                <a:lnTo>
                  <a:pt x="5349" y="2068"/>
                </a:lnTo>
                <a:lnTo>
                  <a:pt x="4522" y="2068"/>
                </a:lnTo>
                <a:close/>
                <a:moveTo>
                  <a:pt x="4522" y="2431"/>
                </a:moveTo>
                <a:lnTo>
                  <a:pt x="4522" y="2632"/>
                </a:lnTo>
                <a:lnTo>
                  <a:pt x="5349" y="2632"/>
                </a:lnTo>
                <a:lnTo>
                  <a:pt x="5349" y="2431"/>
                </a:lnTo>
                <a:lnTo>
                  <a:pt x="4522" y="2431"/>
                </a:lnTo>
                <a:close/>
                <a:moveTo>
                  <a:pt x="4522" y="2785"/>
                </a:moveTo>
                <a:lnTo>
                  <a:pt x="4522" y="2985"/>
                </a:lnTo>
                <a:lnTo>
                  <a:pt x="5349" y="2985"/>
                </a:lnTo>
                <a:lnTo>
                  <a:pt x="5349" y="2785"/>
                </a:lnTo>
                <a:lnTo>
                  <a:pt x="4522" y="2785"/>
                </a:lnTo>
                <a:close/>
                <a:moveTo>
                  <a:pt x="4522" y="3148"/>
                </a:moveTo>
                <a:lnTo>
                  <a:pt x="4522" y="3349"/>
                </a:lnTo>
                <a:lnTo>
                  <a:pt x="5349" y="3349"/>
                </a:lnTo>
                <a:lnTo>
                  <a:pt x="5349" y="3148"/>
                </a:lnTo>
                <a:lnTo>
                  <a:pt x="4522" y="3148"/>
                </a:lnTo>
                <a:close/>
                <a:moveTo>
                  <a:pt x="4847" y="3653"/>
                </a:moveTo>
                <a:lnTo>
                  <a:pt x="4847" y="3653"/>
                </a:lnTo>
                <a:lnTo>
                  <a:pt x="4834" y="3653"/>
                </a:lnTo>
                <a:lnTo>
                  <a:pt x="4821" y="3654"/>
                </a:lnTo>
                <a:lnTo>
                  <a:pt x="4808" y="3656"/>
                </a:lnTo>
                <a:lnTo>
                  <a:pt x="4795" y="3658"/>
                </a:lnTo>
                <a:lnTo>
                  <a:pt x="4771" y="3664"/>
                </a:lnTo>
                <a:lnTo>
                  <a:pt x="4748" y="3673"/>
                </a:lnTo>
                <a:lnTo>
                  <a:pt x="4725" y="3683"/>
                </a:lnTo>
                <a:lnTo>
                  <a:pt x="4704" y="3696"/>
                </a:lnTo>
                <a:lnTo>
                  <a:pt x="4685" y="3711"/>
                </a:lnTo>
                <a:lnTo>
                  <a:pt x="4667" y="3727"/>
                </a:lnTo>
                <a:lnTo>
                  <a:pt x="4650" y="3745"/>
                </a:lnTo>
                <a:lnTo>
                  <a:pt x="4635" y="3764"/>
                </a:lnTo>
                <a:lnTo>
                  <a:pt x="4622" y="3786"/>
                </a:lnTo>
                <a:lnTo>
                  <a:pt x="4611" y="3808"/>
                </a:lnTo>
                <a:lnTo>
                  <a:pt x="4603" y="3831"/>
                </a:lnTo>
                <a:lnTo>
                  <a:pt x="4596" y="3856"/>
                </a:lnTo>
                <a:lnTo>
                  <a:pt x="4594" y="3869"/>
                </a:lnTo>
                <a:lnTo>
                  <a:pt x="4593" y="3881"/>
                </a:lnTo>
                <a:lnTo>
                  <a:pt x="4592" y="3894"/>
                </a:lnTo>
                <a:lnTo>
                  <a:pt x="4592" y="3907"/>
                </a:lnTo>
                <a:lnTo>
                  <a:pt x="4592" y="3921"/>
                </a:lnTo>
                <a:lnTo>
                  <a:pt x="4593" y="3934"/>
                </a:lnTo>
                <a:lnTo>
                  <a:pt x="4594" y="3946"/>
                </a:lnTo>
                <a:lnTo>
                  <a:pt x="4596" y="3959"/>
                </a:lnTo>
                <a:lnTo>
                  <a:pt x="4603" y="3984"/>
                </a:lnTo>
                <a:lnTo>
                  <a:pt x="4611" y="4007"/>
                </a:lnTo>
                <a:lnTo>
                  <a:pt x="4622" y="4029"/>
                </a:lnTo>
                <a:lnTo>
                  <a:pt x="4635" y="4051"/>
                </a:lnTo>
                <a:lnTo>
                  <a:pt x="4650" y="4070"/>
                </a:lnTo>
                <a:lnTo>
                  <a:pt x="4667" y="4088"/>
                </a:lnTo>
                <a:lnTo>
                  <a:pt x="4685" y="4104"/>
                </a:lnTo>
                <a:lnTo>
                  <a:pt x="4704" y="4119"/>
                </a:lnTo>
                <a:lnTo>
                  <a:pt x="4725" y="4131"/>
                </a:lnTo>
                <a:lnTo>
                  <a:pt x="4748" y="4142"/>
                </a:lnTo>
                <a:lnTo>
                  <a:pt x="4771" y="4151"/>
                </a:lnTo>
                <a:lnTo>
                  <a:pt x="4795" y="4157"/>
                </a:lnTo>
                <a:lnTo>
                  <a:pt x="4808" y="4159"/>
                </a:lnTo>
                <a:lnTo>
                  <a:pt x="4821" y="4161"/>
                </a:lnTo>
                <a:lnTo>
                  <a:pt x="4834" y="4162"/>
                </a:lnTo>
                <a:lnTo>
                  <a:pt x="4847" y="4162"/>
                </a:lnTo>
                <a:lnTo>
                  <a:pt x="4860" y="4162"/>
                </a:lnTo>
                <a:lnTo>
                  <a:pt x="4873" y="4161"/>
                </a:lnTo>
                <a:lnTo>
                  <a:pt x="4886" y="4159"/>
                </a:lnTo>
                <a:lnTo>
                  <a:pt x="4899" y="4157"/>
                </a:lnTo>
                <a:lnTo>
                  <a:pt x="4923" y="4151"/>
                </a:lnTo>
                <a:lnTo>
                  <a:pt x="4947" y="4142"/>
                </a:lnTo>
                <a:lnTo>
                  <a:pt x="4969" y="4131"/>
                </a:lnTo>
                <a:lnTo>
                  <a:pt x="4989" y="4119"/>
                </a:lnTo>
                <a:lnTo>
                  <a:pt x="5009" y="4104"/>
                </a:lnTo>
                <a:lnTo>
                  <a:pt x="5027" y="4088"/>
                </a:lnTo>
                <a:lnTo>
                  <a:pt x="5043" y="4070"/>
                </a:lnTo>
                <a:lnTo>
                  <a:pt x="5058" y="4051"/>
                </a:lnTo>
                <a:lnTo>
                  <a:pt x="5071" y="4029"/>
                </a:lnTo>
                <a:lnTo>
                  <a:pt x="5082" y="4007"/>
                </a:lnTo>
                <a:lnTo>
                  <a:pt x="5090" y="3984"/>
                </a:lnTo>
                <a:lnTo>
                  <a:pt x="5097" y="3959"/>
                </a:lnTo>
                <a:lnTo>
                  <a:pt x="5099" y="3946"/>
                </a:lnTo>
                <a:lnTo>
                  <a:pt x="5101" y="3934"/>
                </a:lnTo>
                <a:lnTo>
                  <a:pt x="5102" y="3921"/>
                </a:lnTo>
                <a:lnTo>
                  <a:pt x="5102" y="3907"/>
                </a:lnTo>
                <a:lnTo>
                  <a:pt x="5102" y="3894"/>
                </a:lnTo>
                <a:lnTo>
                  <a:pt x="5101" y="3881"/>
                </a:lnTo>
                <a:lnTo>
                  <a:pt x="5099" y="3869"/>
                </a:lnTo>
                <a:lnTo>
                  <a:pt x="5097" y="3856"/>
                </a:lnTo>
                <a:lnTo>
                  <a:pt x="5090" y="3831"/>
                </a:lnTo>
                <a:lnTo>
                  <a:pt x="5082" y="3808"/>
                </a:lnTo>
                <a:lnTo>
                  <a:pt x="5071" y="3786"/>
                </a:lnTo>
                <a:lnTo>
                  <a:pt x="5058" y="3764"/>
                </a:lnTo>
                <a:lnTo>
                  <a:pt x="5043" y="3745"/>
                </a:lnTo>
                <a:lnTo>
                  <a:pt x="5027" y="3727"/>
                </a:lnTo>
                <a:lnTo>
                  <a:pt x="5009" y="3711"/>
                </a:lnTo>
                <a:lnTo>
                  <a:pt x="4989" y="3696"/>
                </a:lnTo>
                <a:lnTo>
                  <a:pt x="4969" y="3683"/>
                </a:lnTo>
                <a:lnTo>
                  <a:pt x="4947" y="3673"/>
                </a:lnTo>
                <a:lnTo>
                  <a:pt x="4923" y="3664"/>
                </a:lnTo>
                <a:lnTo>
                  <a:pt x="4899" y="3658"/>
                </a:lnTo>
                <a:lnTo>
                  <a:pt x="4886" y="3656"/>
                </a:lnTo>
                <a:lnTo>
                  <a:pt x="4873" y="3654"/>
                </a:lnTo>
                <a:lnTo>
                  <a:pt x="4860" y="3653"/>
                </a:lnTo>
                <a:lnTo>
                  <a:pt x="4847" y="3653"/>
                </a:lnTo>
                <a:close/>
                <a:moveTo>
                  <a:pt x="4847" y="4371"/>
                </a:moveTo>
                <a:lnTo>
                  <a:pt x="4847" y="4371"/>
                </a:lnTo>
                <a:lnTo>
                  <a:pt x="4834" y="4372"/>
                </a:lnTo>
                <a:lnTo>
                  <a:pt x="4821" y="4373"/>
                </a:lnTo>
                <a:lnTo>
                  <a:pt x="4808" y="4374"/>
                </a:lnTo>
                <a:lnTo>
                  <a:pt x="4795" y="4376"/>
                </a:lnTo>
                <a:lnTo>
                  <a:pt x="4771" y="4383"/>
                </a:lnTo>
                <a:lnTo>
                  <a:pt x="4748" y="4391"/>
                </a:lnTo>
                <a:lnTo>
                  <a:pt x="4725" y="4402"/>
                </a:lnTo>
                <a:lnTo>
                  <a:pt x="4704" y="4415"/>
                </a:lnTo>
                <a:lnTo>
                  <a:pt x="4685" y="4430"/>
                </a:lnTo>
                <a:lnTo>
                  <a:pt x="4667" y="4447"/>
                </a:lnTo>
                <a:lnTo>
                  <a:pt x="4650" y="4465"/>
                </a:lnTo>
                <a:lnTo>
                  <a:pt x="4635" y="4484"/>
                </a:lnTo>
                <a:lnTo>
                  <a:pt x="4622" y="4505"/>
                </a:lnTo>
                <a:lnTo>
                  <a:pt x="4611" y="4527"/>
                </a:lnTo>
                <a:lnTo>
                  <a:pt x="4603" y="4551"/>
                </a:lnTo>
                <a:lnTo>
                  <a:pt x="4596" y="4575"/>
                </a:lnTo>
                <a:lnTo>
                  <a:pt x="4594" y="4588"/>
                </a:lnTo>
                <a:lnTo>
                  <a:pt x="4593" y="4601"/>
                </a:lnTo>
                <a:lnTo>
                  <a:pt x="4592" y="4614"/>
                </a:lnTo>
                <a:lnTo>
                  <a:pt x="4592" y="4626"/>
                </a:lnTo>
                <a:lnTo>
                  <a:pt x="4592" y="4639"/>
                </a:lnTo>
                <a:lnTo>
                  <a:pt x="4593" y="4653"/>
                </a:lnTo>
                <a:lnTo>
                  <a:pt x="4594" y="4666"/>
                </a:lnTo>
                <a:lnTo>
                  <a:pt x="4596" y="4677"/>
                </a:lnTo>
                <a:lnTo>
                  <a:pt x="4603" y="4702"/>
                </a:lnTo>
                <a:lnTo>
                  <a:pt x="4611" y="4725"/>
                </a:lnTo>
                <a:lnTo>
                  <a:pt x="4622" y="4748"/>
                </a:lnTo>
                <a:lnTo>
                  <a:pt x="4635" y="4769"/>
                </a:lnTo>
                <a:lnTo>
                  <a:pt x="4650" y="4788"/>
                </a:lnTo>
                <a:lnTo>
                  <a:pt x="4667" y="4807"/>
                </a:lnTo>
                <a:lnTo>
                  <a:pt x="4685" y="4823"/>
                </a:lnTo>
                <a:lnTo>
                  <a:pt x="4704" y="4838"/>
                </a:lnTo>
                <a:lnTo>
                  <a:pt x="4725" y="4851"/>
                </a:lnTo>
                <a:lnTo>
                  <a:pt x="4748" y="4862"/>
                </a:lnTo>
                <a:lnTo>
                  <a:pt x="4771" y="4870"/>
                </a:lnTo>
                <a:lnTo>
                  <a:pt x="4795" y="4877"/>
                </a:lnTo>
                <a:lnTo>
                  <a:pt x="4808" y="4879"/>
                </a:lnTo>
                <a:lnTo>
                  <a:pt x="4821" y="4880"/>
                </a:lnTo>
                <a:lnTo>
                  <a:pt x="4834" y="4881"/>
                </a:lnTo>
                <a:lnTo>
                  <a:pt x="4847" y="4882"/>
                </a:lnTo>
                <a:lnTo>
                  <a:pt x="4860" y="4881"/>
                </a:lnTo>
                <a:lnTo>
                  <a:pt x="4873" y="4880"/>
                </a:lnTo>
                <a:lnTo>
                  <a:pt x="4886" y="4879"/>
                </a:lnTo>
                <a:lnTo>
                  <a:pt x="4899" y="4877"/>
                </a:lnTo>
                <a:lnTo>
                  <a:pt x="4923" y="4870"/>
                </a:lnTo>
                <a:lnTo>
                  <a:pt x="4947" y="4862"/>
                </a:lnTo>
                <a:lnTo>
                  <a:pt x="4969" y="4851"/>
                </a:lnTo>
                <a:lnTo>
                  <a:pt x="4989" y="4838"/>
                </a:lnTo>
                <a:lnTo>
                  <a:pt x="5009" y="4823"/>
                </a:lnTo>
                <a:lnTo>
                  <a:pt x="5027" y="4807"/>
                </a:lnTo>
                <a:lnTo>
                  <a:pt x="5043" y="4788"/>
                </a:lnTo>
                <a:lnTo>
                  <a:pt x="5058" y="4769"/>
                </a:lnTo>
                <a:lnTo>
                  <a:pt x="5071" y="4748"/>
                </a:lnTo>
                <a:lnTo>
                  <a:pt x="5082" y="4725"/>
                </a:lnTo>
                <a:lnTo>
                  <a:pt x="5090" y="4702"/>
                </a:lnTo>
                <a:lnTo>
                  <a:pt x="5097" y="4677"/>
                </a:lnTo>
                <a:lnTo>
                  <a:pt x="5099" y="4666"/>
                </a:lnTo>
                <a:lnTo>
                  <a:pt x="5101" y="4653"/>
                </a:lnTo>
                <a:lnTo>
                  <a:pt x="5102" y="4639"/>
                </a:lnTo>
                <a:lnTo>
                  <a:pt x="5102" y="4626"/>
                </a:lnTo>
                <a:lnTo>
                  <a:pt x="5102" y="4614"/>
                </a:lnTo>
                <a:lnTo>
                  <a:pt x="5101" y="4601"/>
                </a:lnTo>
                <a:lnTo>
                  <a:pt x="5099" y="4588"/>
                </a:lnTo>
                <a:lnTo>
                  <a:pt x="5097" y="4575"/>
                </a:lnTo>
                <a:lnTo>
                  <a:pt x="5090" y="4551"/>
                </a:lnTo>
                <a:lnTo>
                  <a:pt x="5082" y="4527"/>
                </a:lnTo>
                <a:lnTo>
                  <a:pt x="5071" y="4505"/>
                </a:lnTo>
                <a:lnTo>
                  <a:pt x="5058" y="4484"/>
                </a:lnTo>
                <a:lnTo>
                  <a:pt x="5043" y="4465"/>
                </a:lnTo>
                <a:lnTo>
                  <a:pt x="5027" y="4447"/>
                </a:lnTo>
                <a:lnTo>
                  <a:pt x="5009" y="4430"/>
                </a:lnTo>
                <a:lnTo>
                  <a:pt x="4989" y="4415"/>
                </a:lnTo>
                <a:lnTo>
                  <a:pt x="4969" y="4402"/>
                </a:lnTo>
                <a:lnTo>
                  <a:pt x="4947" y="4391"/>
                </a:lnTo>
                <a:lnTo>
                  <a:pt x="4923" y="4383"/>
                </a:lnTo>
                <a:lnTo>
                  <a:pt x="4899" y="4376"/>
                </a:lnTo>
                <a:lnTo>
                  <a:pt x="4886" y="4374"/>
                </a:lnTo>
                <a:lnTo>
                  <a:pt x="4873" y="4373"/>
                </a:lnTo>
                <a:lnTo>
                  <a:pt x="4860" y="4372"/>
                </a:lnTo>
                <a:lnTo>
                  <a:pt x="4847" y="4371"/>
                </a:lnTo>
                <a:close/>
              </a:path>
            </a:pathLst>
          </a:custGeom>
          <a:solidFill>
            <a:sysClr val="window" lastClr="FFFFFF"/>
          </a:solidFill>
          <a:ln>
            <a:noFill/>
          </a:ln>
        </p:spPr>
        <p:txBody>
          <a:bodyPr wrap="square" tIns="504000" rIns="324000" anchor="ctr">
            <a:normAutofit fontScale="25000" lnSpcReduction="20000"/>
          </a:bodyPr>
          <a:p>
            <a:pPr>
              <a:lnSpc>
                <a:spcPct val="140000"/>
              </a:lnSpc>
            </a:pPr>
            <a:endParaRPr lang="zh-CN" altLang="en-US">
              <a:sym typeface="Arial" panose="020B0604020202020204" pitchFamily="34" charset="0"/>
            </a:endParaRPr>
          </a:p>
        </p:txBody>
      </p:sp>
      <p:sp>
        <p:nvSpPr>
          <p:cNvPr id="22" name="圆角矩形 21"/>
          <p:cNvSpPr/>
          <p:nvPr>
            <p:custDataLst>
              <p:tags r:id="rId9"/>
            </p:custDataLst>
          </p:nvPr>
        </p:nvSpPr>
        <p:spPr>
          <a:xfrm>
            <a:off x="1535710" y="1561058"/>
            <a:ext cx="3169085" cy="526093"/>
          </a:xfrm>
          <a:prstGeom prst="roundRect">
            <a:avLst>
              <a:gd name="adj" fmla="val 50000"/>
            </a:avLst>
          </a:prstGeom>
          <a:ln>
            <a:noFill/>
          </a:ln>
        </p:spPr>
        <p:style>
          <a:lnRef idx="2">
            <a:srgbClr val="FC546D">
              <a:shade val="50000"/>
            </a:srgbClr>
          </a:lnRef>
          <a:fillRef idx="1">
            <a:srgbClr val="FC546D"/>
          </a:fillRef>
          <a:effectRef idx="0">
            <a:srgbClr val="FC546D"/>
          </a:effectRef>
          <a:fontRef idx="minor">
            <a:sysClr val="window" lastClr="FFFFFF"/>
          </a:fontRef>
        </p:style>
        <p:txBody>
          <a:bodyPr rtlCol="0" anchor="ctr">
            <a:noAutofit/>
          </a:bodyPr>
          <a:p>
            <a:pPr algn="ctr">
              <a:lnSpc>
                <a:spcPct val="120000"/>
              </a:lnSpc>
            </a:pPr>
            <a:endParaRPr lang="zh-CN" altLang="en-US">
              <a:sym typeface="Arial" panose="020B0604020202020204" pitchFamily="34" charset="0"/>
            </a:endParaRPr>
          </a:p>
        </p:txBody>
      </p:sp>
      <p:sp>
        <p:nvSpPr>
          <p:cNvPr id="23" name="椭圆 22"/>
          <p:cNvSpPr/>
          <p:nvPr>
            <p:custDataLst>
              <p:tags r:id="rId10"/>
            </p:custDataLst>
          </p:nvPr>
        </p:nvSpPr>
        <p:spPr>
          <a:xfrm>
            <a:off x="4219236" y="1605140"/>
            <a:ext cx="437926" cy="437926"/>
          </a:xfrm>
          <a:prstGeom prst="ellipse">
            <a:avLst/>
          </a:prstGeom>
          <a:solidFill>
            <a:srgbClr val="FC546D">
              <a:lumMod val="60000"/>
              <a:lumOff val="40000"/>
            </a:srgbClr>
          </a:solidFill>
          <a:ln>
            <a:noFill/>
          </a:ln>
        </p:spPr>
        <p:style>
          <a:lnRef idx="2">
            <a:srgbClr val="FC546D">
              <a:shade val="50000"/>
            </a:srgbClr>
          </a:lnRef>
          <a:fillRef idx="1">
            <a:srgbClr val="FC546D"/>
          </a:fillRef>
          <a:effectRef idx="0">
            <a:srgbClr val="FC546D"/>
          </a:effectRef>
          <a:fontRef idx="minor">
            <a:sysClr val="window" lastClr="FFFFFF"/>
          </a:fontRef>
        </p:style>
        <p:txBody>
          <a:bodyPr rtlCol="0" anchor="ctr"/>
          <a:p>
            <a:pPr algn="ctr">
              <a:lnSpc>
                <a:spcPct val="120000"/>
              </a:lnSpc>
            </a:pPr>
            <a:endParaRPr lang="zh-CN" altLang="en-US"/>
          </a:p>
        </p:txBody>
      </p:sp>
      <p:sp>
        <p:nvSpPr>
          <p:cNvPr id="24" name="KSO_Shape"/>
          <p:cNvSpPr/>
          <p:nvPr>
            <p:custDataLst>
              <p:tags r:id="rId11"/>
            </p:custDataLst>
          </p:nvPr>
        </p:nvSpPr>
        <p:spPr bwMode="auto">
          <a:xfrm>
            <a:off x="4321169" y="1720727"/>
            <a:ext cx="234060" cy="206752"/>
          </a:xfrm>
          <a:custGeom>
            <a:avLst/>
            <a:gdLst>
              <a:gd name="T0" fmla="*/ 62870906 w 5806"/>
              <a:gd name="T1" fmla="*/ 551852761 h 5129"/>
              <a:gd name="T2" fmla="*/ 300681578 w 5806"/>
              <a:gd name="T3" fmla="*/ 144822472 h 5129"/>
              <a:gd name="T4" fmla="*/ 590705195 w 5806"/>
              <a:gd name="T5" fmla="*/ 54012371 h 5129"/>
              <a:gd name="T6" fmla="*/ 583169519 w 5806"/>
              <a:gd name="T7" fmla="*/ 45727558 h 5129"/>
              <a:gd name="T8" fmla="*/ 575310656 w 5806"/>
              <a:gd name="T9" fmla="*/ 38088418 h 5129"/>
              <a:gd name="T10" fmla="*/ 567020986 w 5806"/>
              <a:gd name="T11" fmla="*/ 31202562 h 5129"/>
              <a:gd name="T12" fmla="*/ 558301165 w 5806"/>
              <a:gd name="T13" fmla="*/ 24962049 h 5129"/>
              <a:gd name="T14" fmla="*/ 549257829 w 5806"/>
              <a:gd name="T15" fmla="*/ 19474493 h 5129"/>
              <a:gd name="T16" fmla="*/ 539891962 w 5806"/>
              <a:gd name="T17" fmla="*/ 14525325 h 5129"/>
              <a:gd name="T18" fmla="*/ 530202907 w 5806"/>
              <a:gd name="T19" fmla="*/ 10436725 h 5129"/>
              <a:gd name="T20" fmla="*/ 520406233 w 5806"/>
              <a:gd name="T21" fmla="*/ 6993796 h 5129"/>
              <a:gd name="T22" fmla="*/ 510286700 w 5806"/>
              <a:gd name="T23" fmla="*/ 4196212 h 5129"/>
              <a:gd name="T24" fmla="*/ 500059547 w 5806"/>
              <a:gd name="T25" fmla="*/ 2151912 h 5129"/>
              <a:gd name="T26" fmla="*/ 489724446 w 5806"/>
              <a:gd name="T27" fmla="*/ 753284 h 5129"/>
              <a:gd name="T28" fmla="*/ 479389674 w 5806"/>
              <a:gd name="T29" fmla="*/ 107612 h 5129"/>
              <a:gd name="T30" fmla="*/ 468946953 w 5806"/>
              <a:gd name="T31" fmla="*/ 322836 h 5129"/>
              <a:gd name="T32" fmla="*/ 458612181 w 5806"/>
              <a:gd name="T33" fmla="*/ 1075792 h 5129"/>
              <a:gd name="T34" fmla="*/ 448277080 w 5806"/>
              <a:gd name="T35" fmla="*/ 2582360 h 5129"/>
              <a:gd name="T36" fmla="*/ 438049927 w 5806"/>
              <a:gd name="T37" fmla="*/ 4841884 h 5129"/>
              <a:gd name="T38" fmla="*/ 427822774 w 5806"/>
              <a:gd name="T39" fmla="*/ 7854364 h 5129"/>
              <a:gd name="T40" fmla="*/ 417918480 w 5806"/>
              <a:gd name="T41" fmla="*/ 11727741 h 5129"/>
              <a:gd name="T42" fmla="*/ 408229426 w 5806"/>
              <a:gd name="T43" fmla="*/ 16246789 h 5129"/>
              <a:gd name="T44" fmla="*/ 398647991 w 5806"/>
              <a:gd name="T45" fmla="*/ 21411181 h 5129"/>
              <a:gd name="T46" fmla="*/ 389604983 w 5806"/>
              <a:gd name="T47" fmla="*/ 27329185 h 5129"/>
              <a:gd name="T48" fmla="*/ 577248467 w 5806"/>
              <a:gd name="T49" fmla="*/ 259087725 h 5129"/>
              <a:gd name="T50" fmla="*/ 584999711 w 5806"/>
              <a:gd name="T51" fmla="*/ 251340973 h 5129"/>
              <a:gd name="T52" fmla="*/ 592212528 w 5806"/>
              <a:gd name="T53" fmla="*/ 243163773 h 5129"/>
              <a:gd name="T54" fmla="*/ 598671678 w 5806"/>
              <a:gd name="T55" fmla="*/ 234556124 h 5129"/>
              <a:gd name="T56" fmla="*/ 604269872 w 5806"/>
              <a:gd name="T57" fmla="*/ 225518356 h 5129"/>
              <a:gd name="T58" fmla="*/ 609437258 w 5806"/>
              <a:gd name="T59" fmla="*/ 216372647 h 5129"/>
              <a:gd name="T60" fmla="*/ 613743687 w 5806"/>
              <a:gd name="T61" fmla="*/ 206796819 h 5129"/>
              <a:gd name="T62" fmla="*/ 617511361 w 5806"/>
              <a:gd name="T63" fmla="*/ 196898154 h 5129"/>
              <a:gd name="T64" fmla="*/ 620310457 w 5806"/>
              <a:gd name="T65" fmla="*/ 186891878 h 5129"/>
              <a:gd name="T66" fmla="*/ 622679075 w 5806"/>
              <a:gd name="T67" fmla="*/ 176777989 h 5129"/>
              <a:gd name="T68" fmla="*/ 624186079 w 5806"/>
              <a:gd name="T69" fmla="*/ 166341265 h 5129"/>
              <a:gd name="T70" fmla="*/ 624939745 w 5806"/>
              <a:gd name="T71" fmla="*/ 156119764 h 5129"/>
              <a:gd name="T72" fmla="*/ 625047365 w 5806"/>
              <a:gd name="T73" fmla="*/ 145575428 h 5129"/>
              <a:gd name="T74" fmla="*/ 624508938 w 5806"/>
              <a:gd name="T75" fmla="*/ 135246315 h 5129"/>
              <a:gd name="T76" fmla="*/ 623109554 w 5806"/>
              <a:gd name="T77" fmla="*/ 124809590 h 5129"/>
              <a:gd name="T78" fmla="*/ 621064123 w 5806"/>
              <a:gd name="T79" fmla="*/ 114588418 h 5129"/>
              <a:gd name="T80" fmla="*/ 618265027 w 5806"/>
              <a:gd name="T81" fmla="*/ 104474529 h 5129"/>
              <a:gd name="T82" fmla="*/ 614712592 w 5806"/>
              <a:gd name="T83" fmla="*/ 94467925 h 5129"/>
              <a:gd name="T84" fmla="*/ 610406163 w 5806"/>
              <a:gd name="T85" fmla="*/ 84676872 h 5129"/>
              <a:gd name="T86" fmla="*/ 605346397 w 5806"/>
              <a:gd name="T87" fmla="*/ 75101044 h 5129"/>
              <a:gd name="T88" fmla="*/ 599640584 w 5806"/>
              <a:gd name="T89" fmla="*/ 65955335 h 5129"/>
              <a:gd name="T90" fmla="*/ 592966194 w 5806"/>
              <a:gd name="T91" fmla="*/ 56917567 h 5129"/>
              <a:gd name="T92" fmla="*/ 549903875 w 5806"/>
              <a:gd name="T93" fmla="*/ 279315503 h 5129"/>
              <a:gd name="T94" fmla="*/ 359138435 w 5806"/>
              <a:gd name="T95" fmla="*/ 55841447 h 5129"/>
              <a:gd name="T96" fmla="*/ 352033238 w 5806"/>
              <a:gd name="T97" fmla="*/ 65417603 h 5129"/>
              <a:gd name="T98" fmla="*/ 345789327 w 5806"/>
              <a:gd name="T99" fmla="*/ 75531492 h 5129"/>
              <a:gd name="T100" fmla="*/ 340406373 w 5806"/>
              <a:gd name="T101" fmla="*/ 85860605 h 5129"/>
              <a:gd name="T102" fmla="*/ 335885033 w 5806"/>
              <a:gd name="T103" fmla="*/ 96619837 h 5129"/>
              <a:gd name="T104" fmla="*/ 332224650 w 5806"/>
              <a:gd name="T105" fmla="*/ 107594622 h 5129"/>
              <a:gd name="T106" fmla="*/ 494353734 w 5806"/>
              <a:gd name="T107" fmla="*/ 297714203 h 5129"/>
              <a:gd name="T108" fmla="*/ 505765032 w 5806"/>
              <a:gd name="T109" fmla="*/ 295885127 h 5129"/>
              <a:gd name="T110" fmla="*/ 517176658 w 5806"/>
              <a:gd name="T111" fmla="*/ 293195155 h 5129"/>
              <a:gd name="T112" fmla="*/ 528265096 w 5806"/>
              <a:gd name="T113" fmla="*/ 289429391 h 5129"/>
              <a:gd name="T114" fmla="*/ 539245915 w 5806"/>
              <a:gd name="T115" fmla="*/ 284803059 h 5129"/>
              <a:gd name="T116" fmla="*/ 549903875 w 5806"/>
              <a:gd name="T117" fmla="*/ 279315503 h 51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06" h="5129">
                <a:moveTo>
                  <a:pt x="2793" y="1346"/>
                </a:moveTo>
                <a:lnTo>
                  <a:pt x="4144" y="2972"/>
                </a:lnTo>
                <a:lnTo>
                  <a:pt x="584" y="5129"/>
                </a:lnTo>
                <a:lnTo>
                  <a:pt x="204" y="4858"/>
                </a:lnTo>
                <a:lnTo>
                  <a:pt x="0" y="4425"/>
                </a:lnTo>
                <a:lnTo>
                  <a:pt x="2793" y="1346"/>
                </a:lnTo>
                <a:close/>
                <a:moveTo>
                  <a:pt x="5487" y="502"/>
                </a:moveTo>
                <a:lnTo>
                  <a:pt x="5487" y="502"/>
                </a:lnTo>
                <a:lnTo>
                  <a:pt x="5464" y="476"/>
                </a:lnTo>
                <a:lnTo>
                  <a:pt x="5441" y="451"/>
                </a:lnTo>
                <a:lnTo>
                  <a:pt x="5417" y="425"/>
                </a:lnTo>
                <a:lnTo>
                  <a:pt x="5394" y="401"/>
                </a:lnTo>
                <a:lnTo>
                  <a:pt x="5369" y="378"/>
                </a:lnTo>
                <a:lnTo>
                  <a:pt x="5344" y="354"/>
                </a:lnTo>
                <a:lnTo>
                  <a:pt x="5319" y="333"/>
                </a:lnTo>
                <a:lnTo>
                  <a:pt x="5293" y="311"/>
                </a:lnTo>
                <a:lnTo>
                  <a:pt x="5267" y="290"/>
                </a:lnTo>
                <a:lnTo>
                  <a:pt x="5240" y="271"/>
                </a:lnTo>
                <a:lnTo>
                  <a:pt x="5214" y="250"/>
                </a:lnTo>
                <a:lnTo>
                  <a:pt x="5186" y="232"/>
                </a:lnTo>
                <a:lnTo>
                  <a:pt x="5159" y="214"/>
                </a:lnTo>
                <a:lnTo>
                  <a:pt x="5130" y="197"/>
                </a:lnTo>
                <a:lnTo>
                  <a:pt x="5102" y="181"/>
                </a:lnTo>
                <a:lnTo>
                  <a:pt x="5073" y="164"/>
                </a:lnTo>
                <a:lnTo>
                  <a:pt x="5044" y="149"/>
                </a:lnTo>
                <a:lnTo>
                  <a:pt x="5015" y="135"/>
                </a:lnTo>
                <a:lnTo>
                  <a:pt x="4985" y="122"/>
                </a:lnTo>
                <a:lnTo>
                  <a:pt x="4955" y="109"/>
                </a:lnTo>
                <a:lnTo>
                  <a:pt x="4925" y="97"/>
                </a:lnTo>
                <a:lnTo>
                  <a:pt x="4895" y="85"/>
                </a:lnTo>
                <a:lnTo>
                  <a:pt x="4864" y="74"/>
                </a:lnTo>
                <a:lnTo>
                  <a:pt x="4834" y="65"/>
                </a:lnTo>
                <a:lnTo>
                  <a:pt x="4803" y="55"/>
                </a:lnTo>
                <a:lnTo>
                  <a:pt x="4772" y="47"/>
                </a:lnTo>
                <a:lnTo>
                  <a:pt x="4740" y="39"/>
                </a:lnTo>
                <a:lnTo>
                  <a:pt x="4709" y="32"/>
                </a:lnTo>
                <a:lnTo>
                  <a:pt x="4677" y="25"/>
                </a:lnTo>
                <a:lnTo>
                  <a:pt x="4645" y="20"/>
                </a:lnTo>
                <a:lnTo>
                  <a:pt x="4613" y="14"/>
                </a:lnTo>
                <a:lnTo>
                  <a:pt x="4581" y="10"/>
                </a:lnTo>
                <a:lnTo>
                  <a:pt x="4549" y="7"/>
                </a:lnTo>
                <a:lnTo>
                  <a:pt x="4518" y="5"/>
                </a:lnTo>
                <a:lnTo>
                  <a:pt x="4486" y="3"/>
                </a:lnTo>
                <a:lnTo>
                  <a:pt x="4453" y="1"/>
                </a:lnTo>
                <a:lnTo>
                  <a:pt x="4420" y="0"/>
                </a:lnTo>
                <a:lnTo>
                  <a:pt x="4388" y="1"/>
                </a:lnTo>
                <a:lnTo>
                  <a:pt x="4356" y="3"/>
                </a:lnTo>
                <a:lnTo>
                  <a:pt x="4324" y="4"/>
                </a:lnTo>
                <a:lnTo>
                  <a:pt x="4292" y="7"/>
                </a:lnTo>
                <a:lnTo>
                  <a:pt x="4260" y="10"/>
                </a:lnTo>
                <a:lnTo>
                  <a:pt x="4227" y="14"/>
                </a:lnTo>
                <a:lnTo>
                  <a:pt x="4195" y="19"/>
                </a:lnTo>
                <a:lnTo>
                  <a:pt x="4164" y="24"/>
                </a:lnTo>
                <a:lnTo>
                  <a:pt x="4132" y="30"/>
                </a:lnTo>
                <a:lnTo>
                  <a:pt x="4100" y="38"/>
                </a:lnTo>
                <a:lnTo>
                  <a:pt x="4069" y="45"/>
                </a:lnTo>
                <a:lnTo>
                  <a:pt x="4037" y="54"/>
                </a:lnTo>
                <a:lnTo>
                  <a:pt x="4006" y="64"/>
                </a:lnTo>
                <a:lnTo>
                  <a:pt x="3974" y="73"/>
                </a:lnTo>
                <a:lnTo>
                  <a:pt x="3943" y="84"/>
                </a:lnTo>
                <a:lnTo>
                  <a:pt x="3912" y="96"/>
                </a:lnTo>
                <a:lnTo>
                  <a:pt x="3882" y="109"/>
                </a:lnTo>
                <a:lnTo>
                  <a:pt x="3852" y="122"/>
                </a:lnTo>
                <a:lnTo>
                  <a:pt x="3821" y="135"/>
                </a:lnTo>
                <a:lnTo>
                  <a:pt x="3792" y="151"/>
                </a:lnTo>
                <a:lnTo>
                  <a:pt x="3762" y="166"/>
                </a:lnTo>
                <a:lnTo>
                  <a:pt x="3733" y="182"/>
                </a:lnTo>
                <a:lnTo>
                  <a:pt x="3703" y="199"/>
                </a:lnTo>
                <a:lnTo>
                  <a:pt x="3675" y="217"/>
                </a:lnTo>
                <a:lnTo>
                  <a:pt x="3646" y="235"/>
                </a:lnTo>
                <a:lnTo>
                  <a:pt x="3619" y="254"/>
                </a:lnTo>
                <a:lnTo>
                  <a:pt x="3591" y="275"/>
                </a:lnTo>
                <a:lnTo>
                  <a:pt x="5362" y="2408"/>
                </a:lnTo>
                <a:lnTo>
                  <a:pt x="5387" y="2385"/>
                </a:lnTo>
                <a:lnTo>
                  <a:pt x="5411" y="2361"/>
                </a:lnTo>
                <a:lnTo>
                  <a:pt x="5434" y="2336"/>
                </a:lnTo>
                <a:lnTo>
                  <a:pt x="5457" y="2311"/>
                </a:lnTo>
                <a:lnTo>
                  <a:pt x="5479" y="2286"/>
                </a:lnTo>
                <a:lnTo>
                  <a:pt x="5501" y="2260"/>
                </a:lnTo>
                <a:lnTo>
                  <a:pt x="5521" y="2234"/>
                </a:lnTo>
                <a:lnTo>
                  <a:pt x="5542" y="2207"/>
                </a:lnTo>
                <a:lnTo>
                  <a:pt x="5561" y="2180"/>
                </a:lnTo>
                <a:lnTo>
                  <a:pt x="5579" y="2152"/>
                </a:lnTo>
                <a:lnTo>
                  <a:pt x="5596" y="2124"/>
                </a:lnTo>
                <a:lnTo>
                  <a:pt x="5613" y="2096"/>
                </a:lnTo>
                <a:lnTo>
                  <a:pt x="5631" y="2068"/>
                </a:lnTo>
                <a:lnTo>
                  <a:pt x="5646" y="2039"/>
                </a:lnTo>
                <a:lnTo>
                  <a:pt x="5661" y="2011"/>
                </a:lnTo>
                <a:lnTo>
                  <a:pt x="5675" y="1981"/>
                </a:lnTo>
                <a:lnTo>
                  <a:pt x="5689" y="1952"/>
                </a:lnTo>
                <a:lnTo>
                  <a:pt x="5701" y="1922"/>
                </a:lnTo>
                <a:lnTo>
                  <a:pt x="5713" y="1892"/>
                </a:lnTo>
                <a:lnTo>
                  <a:pt x="5725" y="1860"/>
                </a:lnTo>
                <a:lnTo>
                  <a:pt x="5736" y="1830"/>
                </a:lnTo>
                <a:lnTo>
                  <a:pt x="5745" y="1799"/>
                </a:lnTo>
                <a:lnTo>
                  <a:pt x="5754" y="1768"/>
                </a:lnTo>
                <a:lnTo>
                  <a:pt x="5762" y="1737"/>
                </a:lnTo>
                <a:lnTo>
                  <a:pt x="5770" y="1706"/>
                </a:lnTo>
                <a:lnTo>
                  <a:pt x="5778" y="1674"/>
                </a:lnTo>
                <a:lnTo>
                  <a:pt x="5784" y="1643"/>
                </a:lnTo>
                <a:lnTo>
                  <a:pt x="5789" y="1611"/>
                </a:lnTo>
                <a:lnTo>
                  <a:pt x="5794" y="1579"/>
                </a:lnTo>
                <a:lnTo>
                  <a:pt x="5798" y="1546"/>
                </a:lnTo>
                <a:lnTo>
                  <a:pt x="5801" y="1515"/>
                </a:lnTo>
                <a:lnTo>
                  <a:pt x="5803" y="1483"/>
                </a:lnTo>
                <a:lnTo>
                  <a:pt x="5805" y="1451"/>
                </a:lnTo>
                <a:lnTo>
                  <a:pt x="5806" y="1419"/>
                </a:lnTo>
                <a:lnTo>
                  <a:pt x="5806" y="1387"/>
                </a:lnTo>
                <a:lnTo>
                  <a:pt x="5806" y="1353"/>
                </a:lnTo>
                <a:lnTo>
                  <a:pt x="5805" y="1321"/>
                </a:lnTo>
                <a:lnTo>
                  <a:pt x="5803" y="1289"/>
                </a:lnTo>
                <a:lnTo>
                  <a:pt x="5801" y="1257"/>
                </a:lnTo>
                <a:lnTo>
                  <a:pt x="5797" y="1225"/>
                </a:lnTo>
                <a:lnTo>
                  <a:pt x="5794" y="1193"/>
                </a:lnTo>
                <a:lnTo>
                  <a:pt x="5788" y="1160"/>
                </a:lnTo>
                <a:lnTo>
                  <a:pt x="5783" y="1129"/>
                </a:lnTo>
                <a:lnTo>
                  <a:pt x="5776" y="1097"/>
                </a:lnTo>
                <a:lnTo>
                  <a:pt x="5769" y="1065"/>
                </a:lnTo>
                <a:lnTo>
                  <a:pt x="5760" y="1034"/>
                </a:lnTo>
                <a:lnTo>
                  <a:pt x="5752" y="1002"/>
                </a:lnTo>
                <a:lnTo>
                  <a:pt x="5743" y="971"/>
                </a:lnTo>
                <a:lnTo>
                  <a:pt x="5732" y="940"/>
                </a:lnTo>
                <a:lnTo>
                  <a:pt x="5722" y="908"/>
                </a:lnTo>
                <a:lnTo>
                  <a:pt x="5710" y="878"/>
                </a:lnTo>
                <a:lnTo>
                  <a:pt x="5697" y="847"/>
                </a:lnTo>
                <a:lnTo>
                  <a:pt x="5684" y="817"/>
                </a:lnTo>
                <a:lnTo>
                  <a:pt x="5670" y="787"/>
                </a:lnTo>
                <a:lnTo>
                  <a:pt x="5655" y="757"/>
                </a:lnTo>
                <a:lnTo>
                  <a:pt x="5639" y="727"/>
                </a:lnTo>
                <a:lnTo>
                  <a:pt x="5623" y="698"/>
                </a:lnTo>
                <a:lnTo>
                  <a:pt x="5606" y="669"/>
                </a:lnTo>
                <a:lnTo>
                  <a:pt x="5588" y="640"/>
                </a:lnTo>
                <a:lnTo>
                  <a:pt x="5570" y="613"/>
                </a:lnTo>
                <a:lnTo>
                  <a:pt x="5550" y="585"/>
                </a:lnTo>
                <a:lnTo>
                  <a:pt x="5530" y="557"/>
                </a:lnTo>
                <a:lnTo>
                  <a:pt x="5508" y="529"/>
                </a:lnTo>
                <a:lnTo>
                  <a:pt x="5487" y="502"/>
                </a:lnTo>
                <a:close/>
                <a:moveTo>
                  <a:pt x="5108" y="2596"/>
                </a:moveTo>
                <a:lnTo>
                  <a:pt x="3360" y="490"/>
                </a:lnTo>
                <a:lnTo>
                  <a:pt x="3336" y="519"/>
                </a:lnTo>
                <a:lnTo>
                  <a:pt x="3313" y="548"/>
                </a:lnTo>
                <a:lnTo>
                  <a:pt x="3292" y="578"/>
                </a:lnTo>
                <a:lnTo>
                  <a:pt x="3270" y="608"/>
                </a:lnTo>
                <a:lnTo>
                  <a:pt x="3250" y="639"/>
                </a:lnTo>
                <a:lnTo>
                  <a:pt x="3230" y="670"/>
                </a:lnTo>
                <a:lnTo>
                  <a:pt x="3212" y="702"/>
                </a:lnTo>
                <a:lnTo>
                  <a:pt x="3194" y="734"/>
                </a:lnTo>
                <a:lnTo>
                  <a:pt x="3178" y="766"/>
                </a:lnTo>
                <a:lnTo>
                  <a:pt x="3162" y="798"/>
                </a:lnTo>
                <a:lnTo>
                  <a:pt x="3147" y="831"/>
                </a:lnTo>
                <a:lnTo>
                  <a:pt x="3133" y="865"/>
                </a:lnTo>
                <a:lnTo>
                  <a:pt x="3120" y="898"/>
                </a:lnTo>
                <a:lnTo>
                  <a:pt x="3107" y="932"/>
                </a:lnTo>
                <a:lnTo>
                  <a:pt x="3096" y="965"/>
                </a:lnTo>
                <a:lnTo>
                  <a:pt x="3086" y="1000"/>
                </a:lnTo>
                <a:lnTo>
                  <a:pt x="4557" y="2772"/>
                </a:lnTo>
                <a:lnTo>
                  <a:pt x="4592" y="2767"/>
                </a:lnTo>
                <a:lnTo>
                  <a:pt x="4627" y="2763"/>
                </a:lnTo>
                <a:lnTo>
                  <a:pt x="4663" y="2757"/>
                </a:lnTo>
                <a:lnTo>
                  <a:pt x="4698" y="2750"/>
                </a:lnTo>
                <a:lnTo>
                  <a:pt x="4733" y="2743"/>
                </a:lnTo>
                <a:lnTo>
                  <a:pt x="4769" y="2734"/>
                </a:lnTo>
                <a:lnTo>
                  <a:pt x="4804" y="2725"/>
                </a:lnTo>
                <a:lnTo>
                  <a:pt x="4838" y="2714"/>
                </a:lnTo>
                <a:lnTo>
                  <a:pt x="4873" y="2702"/>
                </a:lnTo>
                <a:lnTo>
                  <a:pt x="4907" y="2690"/>
                </a:lnTo>
                <a:lnTo>
                  <a:pt x="4941" y="2676"/>
                </a:lnTo>
                <a:lnTo>
                  <a:pt x="4976" y="2662"/>
                </a:lnTo>
                <a:lnTo>
                  <a:pt x="5009" y="2647"/>
                </a:lnTo>
                <a:lnTo>
                  <a:pt x="5042" y="2630"/>
                </a:lnTo>
                <a:lnTo>
                  <a:pt x="5074" y="2614"/>
                </a:lnTo>
                <a:lnTo>
                  <a:pt x="5108" y="2596"/>
                </a:lnTo>
                <a:close/>
              </a:path>
            </a:pathLst>
          </a:custGeom>
          <a:solidFill>
            <a:sysClr val="window" lastClr="FFFFFF"/>
          </a:solidFill>
          <a:ln>
            <a:noFill/>
          </a:ln>
        </p:spPr>
        <p:txBody>
          <a:bodyPr wrap="square" anchor="ctr">
            <a:normAutofit fontScale="32500" lnSpcReduction="20000"/>
          </a:bodyPr>
          <a:p>
            <a:pPr>
              <a:lnSpc>
                <a:spcPct val="140000"/>
              </a:lnSpc>
            </a:pPr>
            <a:endParaRPr lang="zh-CN" altLang="en-US">
              <a:sym typeface="Arial" panose="020B0604020202020204" pitchFamily="34" charset="0"/>
            </a:endParaRPr>
          </a:p>
        </p:txBody>
      </p:sp>
      <p:sp>
        <p:nvSpPr>
          <p:cNvPr id="25" name="文本框 24"/>
          <p:cNvSpPr txBox="1"/>
          <p:nvPr>
            <p:custDataLst>
              <p:tags r:id="rId12"/>
            </p:custDataLst>
          </p:nvPr>
        </p:nvSpPr>
        <p:spPr>
          <a:xfrm>
            <a:off x="1437005" y="1586230"/>
            <a:ext cx="2728595" cy="475615"/>
          </a:xfrm>
          <a:prstGeom prst="rect">
            <a:avLst/>
          </a:prstGeom>
          <a:noFill/>
        </p:spPr>
        <p:txBody>
          <a:bodyPr wrap="square" rtlCol="0">
            <a:noAutofit/>
          </a:bodyPr>
          <a:p>
            <a:pPr algn="ctr">
              <a:lnSpc>
                <a:spcPct val="120000"/>
              </a:lnSpc>
            </a:pPr>
            <a:r>
              <a:rPr lang="zh-CN" altLang="en-US" sz="1900" b="1" spc="30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rPr>
              <a:t>（一）抗精神病药物</a:t>
            </a:r>
            <a:endParaRPr lang="zh-CN" altLang="en-US" sz="1900" b="1" spc="30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26" name="矩形 25"/>
          <p:cNvSpPr/>
          <p:nvPr>
            <p:custDataLst>
              <p:tags r:id="rId13"/>
            </p:custDataLst>
          </p:nvPr>
        </p:nvSpPr>
        <p:spPr>
          <a:xfrm>
            <a:off x="1633809" y="2148163"/>
            <a:ext cx="3070986" cy="698040"/>
          </a:xfrm>
          <a:prstGeom prst="rect">
            <a:avLst/>
          </a:prstGeom>
        </p:spPr>
        <p:txBody>
          <a:bodyPr wrap="square" lIns="91440" tIns="45720" rIns="91440" bIns="45720">
            <a:normAutofit/>
          </a:bodyPr>
          <a:p>
            <a:pPr algn="l">
              <a:lnSpc>
                <a:spcPct val="120000"/>
              </a:lnSpc>
            </a:pPr>
            <a:r>
              <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1. 临床应用</a:t>
            </a:r>
            <a:endPar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2. 不良反应与处理</a:t>
            </a:r>
            <a:endPar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79" name="圆角矩形 9"/>
          <p:cNvSpPr/>
          <p:nvPr>
            <p:custDataLst>
              <p:tags r:id="rId14"/>
            </p:custDataLst>
          </p:nvPr>
        </p:nvSpPr>
        <p:spPr>
          <a:xfrm>
            <a:off x="7487206" y="1561058"/>
            <a:ext cx="3169085" cy="526093"/>
          </a:xfrm>
          <a:prstGeom prst="roundRect">
            <a:avLst>
              <a:gd name="adj" fmla="val 50000"/>
            </a:avLst>
          </a:prstGeom>
          <a:solidFill>
            <a:srgbClr val="C9D748"/>
          </a:solidFill>
          <a:ln>
            <a:noFill/>
          </a:ln>
        </p:spPr>
        <p:style>
          <a:lnRef idx="2">
            <a:srgbClr val="FC546D">
              <a:shade val="50000"/>
            </a:srgbClr>
          </a:lnRef>
          <a:fillRef idx="1">
            <a:srgbClr val="FC546D"/>
          </a:fillRef>
          <a:effectRef idx="0">
            <a:srgbClr val="FC546D"/>
          </a:effectRef>
          <a:fontRef idx="minor">
            <a:sysClr val="window" lastClr="FFFFFF"/>
          </a:fontRef>
        </p:style>
        <p:txBody>
          <a:bodyPr rtlCol="0" anchor="ctr">
            <a:noAutofit/>
          </a:bodyPr>
          <a:p>
            <a:pPr algn="ctr">
              <a:lnSpc>
                <a:spcPct val="120000"/>
              </a:lnSpc>
            </a:pPr>
            <a:endParaRPr lang="zh-CN" altLang="en-US">
              <a:sym typeface="Arial" panose="020B0604020202020204" pitchFamily="34" charset="0"/>
            </a:endParaRPr>
          </a:p>
        </p:txBody>
      </p:sp>
      <p:sp>
        <p:nvSpPr>
          <p:cNvPr id="89" name="椭圆 88"/>
          <p:cNvSpPr/>
          <p:nvPr>
            <p:custDataLst>
              <p:tags r:id="rId15"/>
            </p:custDataLst>
          </p:nvPr>
        </p:nvSpPr>
        <p:spPr>
          <a:xfrm>
            <a:off x="10170732" y="1605140"/>
            <a:ext cx="437926" cy="437926"/>
          </a:xfrm>
          <a:prstGeom prst="ellipse">
            <a:avLst/>
          </a:prstGeom>
          <a:solidFill>
            <a:srgbClr val="C9D748">
              <a:lumMod val="60000"/>
              <a:lumOff val="40000"/>
            </a:srgbClr>
          </a:solidFill>
          <a:ln>
            <a:noFill/>
          </a:ln>
        </p:spPr>
        <p:style>
          <a:lnRef idx="2">
            <a:srgbClr val="FC546D">
              <a:shade val="50000"/>
            </a:srgbClr>
          </a:lnRef>
          <a:fillRef idx="1">
            <a:srgbClr val="FC546D"/>
          </a:fillRef>
          <a:effectRef idx="0">
            <a:srgbClr val="FC546D"/>
          </a:effectRef>
          <a:fontRef idx="minor">
            <a:sysClr val="window" lastClr="FFFFFF"/>
          </a:fontRef>
        </p:style>
        <p:txBody>
          <a:bodyPr rtlCol="0" anchor="ctr"/>
          <a:p>
            <a:pPr algn="ctr">
              <a:lnSpc>
                <a:spcPct val="120000"/>
              </a:lnSpc>
            </a:pPr>
            <a:endParaRPr lang="zh-CN" altLang="en-US"/>
          </a:p>
        </p:txBody>
      </p:sp>
      <p:sp>
        <p:nvSpPr>
          <p:cNvPr id="27" name="文本框 26"/>
          <p:cNvSpPr txBox="1"/>
          <p:nvPr>
            <p:custDataLst>
              <p:tags r:id="rId16"/>
            </p:custDataLst>
          </p:nvPr>
        </p:nvSpPr>
        <p:spPr>
          <a:xfrm>
            <a:off x="7585305" y="1586234"/>
            <a:ext cx="2531977" cy="475740"/>
          </a:xfrm>
          <a:prstGeom prst="rect">
            <a:avLst/>
          </a:prstGeom>
          <a:noFill/>
        </p:spPr>
        <p:txBody>
          <a:bodyPr wrap="square" rtlCol="0">
            <a:normAutofit/>
          </a:bodyPr>
          <a:p>
            <a:pPr algn="ctr">
              <a:lnSpc>
                <a:spcPct val="120000"/>
              </a:lnSpc>
            </a:pPr>
            <a:r>
              <a:rPr lang="zh-CN" altLang="en-US" sz="2000" b="1" spc="30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rPr>
              <a:t>（二）抗抑郁药物</a:t>
            </a:r>
            <a:endParaRPr lang="zh-CN" altLang="en-US" sz="2000" b="1" spc="30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85" name="矩形 84"/>
          <p:cNvSpPr/>
          <p:nvPr>
            <p:custDataLst>
              <p:tags r:id="rId17"/>
            </p:custDataLst>
          </p:nvPr>
        </p:nvSpPr>
        <p:spPr>
          <a:xfrm>
            <a:off x="7585075" y="2148205"/>
            <a:ext cx="3070860" cy="1106805"/>
          </a:xfrm>
          <a:prstGeom prst="rect">
            <a:avLst/>
          </a:prstGeom>
        </p:spPr>
        <p:txBody>
          <a:bodyPr wrap="square" lIns="91440" tIns="45720" rIns="91440" bIns="45720">
            <a:noAutofit/>
          </a:bodyPr>
          <a:p>
            <a:pPr algn="l">
              <a:lnSpc>
                <a:spcPct val="120000"/>
              </a:lnSpc>
            </a:pPr>
            <a:r>
              <a:rPr lang="zh-CN" altLang="en-US" sz="15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1. 三环类和四环类抗抑郁剂</a:t>
            </a:r>
            <a:endParaRPr lang="zh-CN" altLang="en-US" sz="15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2. 单胺氧化酶抑制剂（MOAI）</a:t>
            </a:r>
            <a:endParaRPr lang="zh-CN" altLang="en-US" sz="15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5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3. 新型抗抑郁剂</a:t>
            </a:r>
            <a:endParaRPr lang="zh-CN" altLang="en-US" sz="15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32" name="KSO_Shape"/>
          <p:cNvSpPr/>
          <p:nvPr>
            <p:custDataLst>
              <p:tags r:id="rId18"/>
            </p:custDataLst>
          </p:nvPr>
        </p:nvSpPr>
        <p:spPr>
          <a:xfrm>
            <a:off x="10289714" y="1738945"/>
            <a:ext cx="212542" cy="168971"/>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ysClr val="window" lastClr="FFFFFF"/>
          </a:solidFill>
          <a:ln w="12700">
            <a:noFill/>
          </a:ln>
        </p:spPr>
        <p:style>
          <a:lnRef idx="2">
            <a:srgbClr val="FC546D">
              <a:shade val="50000"/>
            </a:srgbClr>
          </a:lnRef>
          <a:fillRef idx="1">
            <a:srgbClr val="FC546D"/>
          </a:fillRef>
          <a:effectRef idx="0">
            <a:srgbClr val="FC546D"/>
          </a:effectRef>
          <a:fontRef idx="minor">
            <a:sysClr val="window" lastClr="FFFFFF"/>
          </a:fontRef>
        </p:style>
        <p:txBody>
          <a:bodyPr wrap="square" anchor="ctr">
            <a:normAutofit fontScale="25000" lnSpcReduction="20000"/>
          </a:bodyPr>
          <a:p>
            <a:pPr algn="ctr" eaLnBrk="1" hangingPunct="1">
              <a:lnSpc>
                <a:spcPct val="140000"/>
              </a:lnSpc>
            </a:pPr>
            <a:endParaRPr lang="zh-CN" altLang="en-US">
              <a:solidFill>
                <a:srgbClr val="FFFFFF"/>
              </a:solidFill>
              <a:sym typeface="Arial" panose="020B0604020202020204" pitchFamily="34" charset="0"/>
            </a:endParaRPr>
          </a:p>
        </p:txBody>
      </p:sp>
      <p:sp>
        <p:nvSpPr>
          <p:cNvPr id="91" name="圆角矩形 9"/>
          <p:cNvSpPr/>
          <p:nvPr>
            <p:custDataLst>
              <p:tags r:id="rId19"/>
            </p:custDataLst>
          </p:nvPr>
        </p:nvSpPr>
        <p:spPr>
          <a:xfrm>
            <a:off x="7487206" y="4519798"/>
            <a:ext cx="3169085" cy="526093"/>
          </a:xfrm>
          <a:prstGeom prst="roundRect">
            <a:avLst>
              <a:gd name="adj" fmla="val 50000"/>
            </a:avLst>
          </a:prstGeom>
          <a:solidFill>
            <a:srgbClr val="04C181"/>
          </a:solidFill>
          <a:ln>
            <a:noFill/>
          </a:ln>
        </p:spPr>
        <p:style>
          <a:lnRef idx="2">
            <a:srgbClr val="FC546D">
              <a:shade val="50000"/>
            </a:srgbClr>
          </a:lnRef>
          <a:fillRef idx="1">
            <a:srgbClr val="FC546D"/>
          </a:fillRef>
          <a:effectRef idx="0">
            <a:srgbClr val="FC546D"/>
          </a:effectRef>
          <a:fontRef idx="minor">
            <a:sysClr val="window" lastClr="FFFFFF"/>
          </a:fontRef>
        </p:style>
        <p:txBody>
          <a:bodyPr rtlCol="0" anchor="ctr">
            <a:noAutofit/>
          </a:bodyPr>
          <a:p>
            <a:pPr algn="ctr">
              <a:lnSpc>
                <a:spcPct val="120000"/>
              </a:lnSpc>
            </a:pPr>
            <a:endParaRPr lang="zh-CN" altLang="en-US">
              <a:sym typeface="Arial" panose="020B0604020202020204" pitchFamily="34" charset="0"/>
            </a:endParaRPr>
          </a:p>
        </p:txBody>
      </p:sp>
      <p:sp>
        <p:nvSpPr>
          <p:cNvPr id="92" name="椭圆 91"/>
          <p:cNvSpPr/>
          <p:nvPr>
            <p:custDataLst>
              <p:tags r:id="rId20"/>
            </p:custDataLst>
          </p:nvPr>
        </p:nvSpPr>
        <p:spPr>
          <a:xfrm>
            <a:off x="10170732" y="4563880"/>
            <a:ext cx="437926" cy="437926"/>
          </a:xfrm>
          <a:prstGeom prst="ellipse">
            <a:avLst/>
          </a:prstGeom>
          <a:solidFill>
            <a:srgbClr val="04C181">
              <a:lumMod val="20000"/>
              <a:lumOff val="80000"/>
              <a:alpha val="47000"/>
            </a:srgbClr>
          </a:solidFill>
          <a:ln>
            <a:noFill/>
          </a:ln>
        </p:spPr>
        <p:style>
          <a:lnRef idx="2">
            <a:srgbClr val="FC546D">
              <a:shade val="50000"/>
            </a:srgbClr>
          </a:lnRef>
          <a:fillRef idx="1">
            <a:srgbClr val="FC546D"/>
          </a:fillRef>
          <a:effectRef idx="0">
            <a:srgbClr val="FC546D"/>
          </a:effectRef>
          <a:fontRef idx="minor">
            <a:sysClr val="window" lastClr="FFFFFF"/>
          </a:fontRef>
        </p:style>
        <p:txBody>
          <a:bodyPr rtlCol="0" anchor="ctr"/>
          <a:p>
            <a:pPr algn="ctr">
              <a:lnSpc>
                <a:spcPct val="120000"/>
              </a:lnSpc>
            </a:pPr>
            <a:endParaRPr lang="zh-CN" altLang="en-US"/>
          </a:p>
        </p:txBody>
      </p:sp>
      <p:sp>
        <p:nvSpPr>
          <p:cNvPr id="93" name="文本框 92"/>
          <p:cNvSpPr txBox="1"/>
          <p:nvPr>
            <p:custDataLst>
              <p:tags r:id="rId21"/>
            </p:custDataLst>
          </p:nvPr>
        </p:nvSpPr>
        <p:spPr>
          <a:xfrm>
            <a:off x="7585305" y="4544974"/>
            <a:ext cx="2531977" cy="475740"/>
          </a:xfrm>
          <a:prstGeom prst="rect">
            <a:avLst/>
          </a:prstGeom>
          <a:noFill/>
        </p:spPr>
        <p:txBody>
          <a:bodyPr wrap="square" rtlCol="0">
            <a:normAutofit/>
          </a:bodyPr>
          <a:p>
            <a:pPr algn="ctr">
              <a:lnSpc>
                <a:spcPct val="120000"/>
              </a:lnSpc>
            </a:pPr>
            <a:r>
              <a:rPr lang="zh-CN" altLang="en-US" sz="2000" b="1" spc="30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rPr>
              <a:t>（四）抗焦虑药物</a:t>
            </a:r>
            <a:endParaRPr lang="zh-CN" altLang="en-US" sz="2000" b="1" spc="30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33" name="矩形 32"/>
          <p:cNvSpPr/>
          <p:nvPr>
            <p:custDataLst>
              <p:tags r:id="rId22"/>
            </p:custDataLst>
          </p:nvPr>
        </p:nvSpPr>
        <p:spPr>
          <a:xfrm>
            <a:off x="7585305" y="5106903"/>
            <a:ext cx="3070986" cy="698040"/>
          </a:xfrm>
          <a:prstGeom prst="rect">
            <a:avLst/>
          </a:prstGeom>
        </p:spPr>
        <p:txBody>
          <a:bodyPr wrap="square" lIns="91440" tIns="45720" rIns="91440" bIns="45720">
            <a:normAutofit/>
          </a:bodyPr>
          <a:p>
            <a:pPr algn="l">
              <a:lnSpc>
                <a:spcPct val="120000"/>
              </a:lnSpc>
            </a:pPr>
            <a:r>
              <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1. 苯二氮类药物</a:t>
            </a:r>
            <a:endPar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2. 非苯二氮类药物</a:t>
            </a:r>
            <a:endPar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57" name="KSO_Shape"/>
          <p:cNvSpPr/>
          <p:nvPr>
            <p:custDataLst>
              <p:tags r:id="rId23"/>
            </p:custDataLst>
          </p:nvPr>
        </p:nvSpPr>
        <p:spPr bwMode="auto">
          <a:xfrm>
            <a:off x="10298606" y="4681619"/>
            <a:ext cx="190645" cy="230973"/>
          </a:xfrm>
          <a:custGeom>
            <a:avLst/>
            <a:gdLst>
              <a:gd name="T0" fmla="*/ 692200 w 11137901"/>
              <a:gd name="T1" fmla="*/ 1439894 h 13493750"/>
              <a:gd name="T2" fmla="*/ 793869 w 11137901"/>
              <a:gd name="T3" fmla="*/ 1439894 h 13493750"/>
              <a:gd name="T4" fmla="*/ 793869 w 11137901"/>
              <a:gd name="T5" fmla="*/ 1800397 h 13493750"/>
              <a:gd name="T6" fmla="*/ 692200 w 11137901"/>
              <a:gd name="T7" fmla="*/ 1800397 h 13493750"/>
              <a:gd name="T8" fmla="*/ 1034911 w 11137901"/>
              <a:gd name="T9" fmla="*/ 1371903 h 13493750"/>
              <a:gd name="T10" fmla="*/ 1172588 w 11137901"/>
              <a:gd name="T11" fmla="*/ 1704870 h 13493750"/>
              <a:gd name="T12" fmla="*/ 1078967 w 11137901"/>
              <a:gd name="T13" fmla="*/ 1743843 h 13493750"/>
              <a:gd name="T14" fmla="*/ 940655 w 11137901"/>
              <a:gd name="T15" fmla="*/ 1410876 h 13493750"/>
              <a:gd name="T16" fmla="*/ 451370 w 11137901"/>
              <a:gd name="T17" fmla="*/ 1371903 h 13493750"/>
              <a:gd name="T18" fmla="*/ 544991 w 11137901"/>
              <a:gd name="T19" fmla="*/ 1410876 h 13493750"/>
              <a:gd name="T20" fmla="*/ 407313 w 11137901"/>
              <a:gd name="T21" fmla="*/ 1743843 h 13493750"/>
              <a:gd name="T22" fmla="*/ 313693 w 11137901"/>
              <a:gd name="T23" fmla="*/ 1704870 h 13493750"/>
              <a:gd name="T24" fmla="*/ 1231260 w 11137901"/>
              <a:gd name="T25" fmla="*/ 1216645 h 13493750"/>
              <a:gd name="T26" fmla="*/ 1486069 w 11137901"/>
              <a:gd name="T27" fmla="*/ 1472089 h 13493750"/>
              <a:gd name="T28" fmla="*/ 1414477 w 11137901"/>
              <a:gd name="T29" fmla="*/ 1543682 h 13493750"/>
              <a:gd name="T30" fmla="*/ 1159668 w 11137901"/>
              <a:gd name="T31" fmla="*/ 1288661 h 13493750"/>
              <a:gd name="T32" fmla="*/ 255021 w 11137901"/>
              <a:gd name="T33" fmla="*/ 1216645 h 13493750"/>
              <a:gd name="T34" fmla="*/ 326613 w 11137901"/>
              <a:gd name="T35" fmla="*/ 1288661 h 13493750"/>
              <a:gd name="T36" fmla="*/ 71592 w 11137901"/>
              <a:gd name="T37" fmla="*/ 1543682 h 13493750"/>
              <a:gd name="T38" fmla="*/ 0 w 11137901"/>
              <a:gd name="T39" fmla="*/ 1472089 h 13493750"/>
              <a:gd name="T40" fmla="*/ 520984 w 11137901"/>
              <a:gd name="T41" fmla="*/ 0 h 13493750"/>
              <a:gd name="T42" fmla="*/ 965297 w 11137901"/>
              <a:gd name="T43" fmla="*/ 0 h 13493750"/>
              <a:gd name="T44" fmla="*/ 1034424 w 11137901"/>
              <a:gd name="T45" fmla="*/ 69090 h 13493750"/>
              <a:gd name="T46" fmla="*/ 1034424 w 11137901"/>
              <a:gd name="T47" fmla="*/ 302394 h 13493750"/>
              <a:gd name="T48" fmla="*/ 1066983 w 11137901"/>
              <a:gd name="T49" fmla="*/ 364976 h 13493750"/>
              <a:gd name="T50" fmla="*/ 1292897 w 11137901"/>
              <a:gd name="T51" fmla="*/ 809054 h 13493750"/>
              <a:gd name="T52" fmla="*/ 742890 w 11137901"/>
              <a:gd name="T53" fmla="*/ 1358770 h 13493750"/>
              <a:gd name="T54" fmla="*/ 193384 w 11137901"/>
              <a:gd name="T55" fmla="*/ 809054 h 13493750"/>
              <a:gd name="T56" fmla="*/ 419298 w 11137901"/>
              <a:gd name="T57" fmla="*/ 364976 h 13493750"/>
              <a:gd name="T58" fmla="*/ 451857 w 11137901"/>
              <a:gd name="T59" fmla="*/ 302394 h 13493750"/>
              <a:gd name="T60" fmla="*/ 451857 w 11137901"/>
              <a:gd name="T61" fmla="*/ 69090 h 13493750"/>
              <a:gd name="T62" fmla="*/ 520984 w 11137901"/>
              <a:gd name="T63" fmla="*/ 0 h 134937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137901" h="13493750">
                <a:moveTo>
                  <a:pt x="5187950" y="10791825"/>
                </a:moveTo>
                <a:lnTo>
                  <a:pt x="5949950" y="10791825"/>
                </a:lnTo>
                <a:lnTo>
                  <a:pt x="5949950" y="13493750"/>
                </a:lnTo>
                <a:lnTo>
                  <a:pt x="5187950" y="13493750"/>
                </a:lnTo>
                <a:lnTo>
                  <a:pt x="5187950" y="10791825"/>
                </a:lnTo>
                <a:close/>
                <a:moveTo>
                  <a:pt x="7756525" y="10282238"/>
                </a:moveTo>
                <a:lnTo>
                  <a:pt x="8788401" y="12777788"/>
                </a:lnTo>
                <a:lnTo>
                  <a:pt x="8086726" y="13069888"/>
                </a:lnTo>
                <a:lnTo>
                  <a:pt x="7050088" y="10574338"/>
                </a:lnTo>
                <a:lnTo>
                  <a:pt x="7756525" y="10282238"/>
                </a:lnTo>
                <a:close/>
                <a:moveTo>
                  <a:pt x="3382963" y="10282238"/>
                </a:moveTo>
                <a:lnTo>
                  <a:pt x="4084638" y="10574338"/>
                </a:lnTo>
                <a:lnTo>
                  <a:pt x="3052763" y="13069888"/>
                </a:lnTo>
                <a:lnTo>
                  <a:pt x="2351088" y="12777788"/>
                </a:lnTo>
                <a:lnTo>
                  <a:pt x="3382963" y="10282238"/>
                </a:lnTo>
                <a:close/>
                <a:moveTo>
                  <a:pt x="9228138" y="9118600"/>
                </a:moveTo>
                <a:lnTo>
                  <a:pt x="11137901" y="11033125"/>
                </a:lnTo>
                <a:lnTo>
                  <a:pt x="10601326" y="11569700"/>
                </a:lnTo>
                <a:lnTo>
                  <a:pt x="8691563" y="9658350"/>
                </a:lnTo>
                <a:lnTo>
                  <a:pt x="9228138" y="9118600"/>
                </a:lnTo>
                <a:close/>
                <a:moveTo>
                  <a:pt x="1911350" y="9118600"/>
                </a:moveTo>
                <a:lnTo>
                  <a:pt x="2447925" y="9658350"/>
                </a:lnTo>
                <a:lnTo>
                  <a:pt x="536575" y="11569700"/>
                </a:lnTo>
                <a:lnTo>
                  <a:pt x="0" y="11033125"/>
                </a:lnTo>
                <a:lnTo>
                  <a:pt x="1911350" y="9118600"/>
                </a:lnTo>
                <a:close/>
                <a:moveTo>
                  <a:pt x="3904707" y="0"/>
                </a:moveTo>
                <a:cubicBezTo>
                  <a:pt x="4355225" y="0"/>
                  <a:pt x="6900648" y="0"/>
                  <a:pt x="7234781" y="0"/>
                </a:cubicBezTo>
                <a:cubicBezTo>
                  <a:pt x="7523863" y="0"/>
                  <a:pt x="7752876" y="232644"/>
                  <a:pt x="7752876" y="517821"/>
                </a:cubicBezTo>
                <a:cubicBezTo>
                  <a:pt x="7752876" y="893054"/>
                  <a:pt x="7752876" y="1545958"/>
                  <a:pt x="7752876" y="2266405"/>
                </a:cubicBezTo>
                <a:cubicBezTo>
                  <a:pt x="7752876" y="2461526"/>
                  <a:pt x="7850488" y="2630380"/>
                  <a:pt x="7996906" y="2735446"/>
                </a:cubicBezTo>
                <a:cubicBezTo>
                  <a:pt x="9025588" y="3485911"/>
                  <a:pt x="9690101" y="4694160"/>
                  <a:pt x="9690101" y="6063759"/>
                </a:cubicBezTo>
                <a:cubicBezTo>
                  <a:pt x="9690101" y="8341421"/>
                  <a:pt x="7846734" y="10183813"/>
                  <a:pt x="5567867" y="10183813"/>
                </a:cubicBezTo>
                <a:cubicBezTo>
                  <a:pt x="3292755" y="10183813"/>
                  <a:pt x="1449388" y="8341421"/>
                  <a:pt x="1449388" y="6063759"/>
                </a:cubicBezTo>
                <a:cubicBezTo>
                  <a:pt x="1449388" y="4694160"/>
                  <a:pt x="2113901" y="3485911"/>
                  <a:pt x="3142583" y="2735446"/>
                </a:cubicBezTo>
                <a:cubicBezTo>
                  <a:pt x="3289000" y="2630380"/>
                  <a:pt x="3386613" y="2461526"/>
                  <a:pt x="3386613" y="2266405"/>
                </a:cubicBezTo>
                <a:cubicBezTo>
                  <a:pt x="3386613" y="1545958"/>
                  <a:pt x="3386613" y="893054"/>
                  <a:pt x="3386613" y="517821"/>
                </a:cubicBezTo>
                <a:cubicBezTo>
                  <a:pt x="3386613" y="232644"/>
                  <a:pt x="3619380" y="0"/>
                  <a:pt x="3904707" y="0"/>
                </a:cubicBezTo>
                <a:close/>
              </a:path>
            </a:pathLst>
          </a:custGeom>
          <a:solidFill>
            <a:sysClr val="window" lastClr="FFFFFF"/>
          </a:solidFill>
          <a:ln>
            <a:noFill/>
          </a:ln>
        </p:spPr>
        <p:txBody>
          <a:bodyPr wrap="square" anchor="ctr" anchorCtr="1">
            <a:normAutofit fontScale="40000" lnSpcReduction="20000"/>
          </a:bodyPr>
          <a:p>
            <a:pPr>
              <a:lnSpc>
                <a:spcPct val="140000"/>
              </a:lnSpc>
            </a:pPr>
            <a:endParaRPr lang="zh-CN" altLang="en-US">
              <a:sym typeface="Arial" panose="020B0604020202020204" pitchFamily="34" charset="0"/>
            </a:endParaRPr>
          </a:p>
        </p:txBody>
      </p:sp>
      <p:sp>
        <p:nvSpPr>
          <p:cNvPr id="43" name="圆角矩形 9"/>
          <p:cNvSpPr/>
          <p:nvPr>
            <p:custDataLst>
              <p:tags r:id="rId24"/>
            </p:custDataLst>
          </p:nvPr>
        </p:nvSpPr>
        <p:spPr>
          <a:xfrm>
            <a:off x="1535710" y="4519798"/>
            <a:ext cx="3169085" cy="526093"/>
          </a:xfrm>
          <a:prstGeom prst="roundRect">
            <a:avLst>
              <a:gd name="adj" fmla="val 50000"/>
            </a:avLst>
          </a:prstGeom>
          <a:solidFill>
            <a:srgbClr val="FE8A57"/>
          </a:solidFill>
          <a:ln>
            <a:noFill/>
          </a:ln>
        </p:spPr>
        <p:style>
          <a:lnRef idx="2">
            <a:srgbClr val="FC546D">
              <a:shade val="50000"/>
            </a:srgbClr>
          </a:lnRef>
          <a:fillRef idx="1">
            <a:srgbClr val="FC546D"/>
          </a:fillRef>
          <a:effectRef idx="0">
            <a:srgbClr val="FC546D"/>
          </a:effectRef>
          <a:fontRef idx="minor">
            <a:sysClr val="window" lastClr="FFFFFF"/>
          </a:fontRef>
        </p:style>
        <p:txBody>
          <a:bodyPr rtlCol="0" anchor="ctr">
            <a:noAutofit/>
          </a:bodyPr>
          <a:p>
            <a:pPr algn="ctr">
              <a:lnSpc>
                <a:spcPct val="120000"/>
              </a:lnSpc>
            </a:pPr>
            <a:endParaRPr lang="zh-CN" altLang="en-US">
              <a:sym typeface="Arial" panose="020B0604020202020204" pitchFamily="34" charset="0"/>
            </a:endParaRPr>
          </a:p>
        </p:txBody>
      </p:sp>
      <p:sp>
        <p:nvSpPr>
          <p:cNvPr id="44" name="椭圆 43"/>
          <p:cNvSpPr/>
          <p:nvPr>
            <p:custDataLst>
              <p:tags r:id="rId25"/>
            </p:custDataLst>
          </p:nvPr>
        </p:nvSpPr>
        <p:spPr>
          <a:xfrm>
            <a:off x="4219236" y="4563880"/>
            <a:ext cx="437926" cy="437926"/>
          </a:xfrm>
          <a:prstGeom prst="ellipse">
            <a:avLst/>
          </a:prstGeom>
          <a:solidFill>
            <a:srgbClr val="FE8A57">
              <a:lumMod val="40000"/>
              <a:lumOff val="60000"/>
            </a:srgbClr>
          </a:solidFill>
          <a:ln>
            <a:noFill/>
          </a:ln>
        </p:spPr>
        <p:style>
          <a:lnRef idx="2">
            <a:srgbClr val="FC546D">
              <a:shade val="50000"/>
            </a:srgbClr>
          </a:lnRef>
          <a:fillRef idx="1">
            <a:srgbClr val="FC546D"/>
          </a:fillRef>
          <a:effectRef idx="0">
            <a:srgbClr val="FC546D"/>
          </a:effectRef>
          <a:fontRef idx="minor">
            <a:sysClr val="window" lastClr="FFFFFF"/>
          </a:fontRef>
        </p:style>
        <p:txBody>
          <a:bodyPr rtlCol="0" anchor="ctr"/>
          <a:p>
            <a:pPr algn="ctr">
              <a:lnSpc>
                <a:spcPct val="120000"/>
              </a:lnSpc>
            </a:pPr>
            <a:endParaRPr lang="zh-CN" altLang="en-US"/>
          </a:p>
        </p:txBody>
      </p:sp>
      <p:sp>
        <p:nvSpPr>
          <p:cNvPr id="34" name="文本框 33"/>
          <p:cNvSpPr txBox="1"/>
          <p:nvPr>
            <p:custDataLst>
              <p:tags r:id="rId26"/>
            </p:custDataLst>
          </p:nvPr>
        </p:nvSpPr>
        <p:spPr>
          <a:xfrm>
            <a:off x="1633809" y="4544974"/>
            <a:ext cx="2531977" cy="475740"/>
          </a:xfrm>
          <a:prstGeom prst="rect">
            <a:avLst/>
          </a:prstGeom>
          <a:noFill/>
        </p:spPr>
        <p:txBody>
          <a:bodyPr wrap="square" rtlCol="0">
            <a:normAutofit/>
          </a:bodyPr>
          <a:p>
            <a:pPr algn="ctr">
              <a:lnSpc>
                <a:spcPct val="120000"/>
              </a:lnSpc>
            </a:pPr>
            <a:r>
              <a:rPr lang="zh-CN" altLang="en-US" sz="2000" b="1" spc="30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rPr>
              <a:t>（三）抗躁狂药物</a:t>
            </a:r>
            <a:endParaRPr lang="zh-CN" altLang="en-US" sz="2000" b="1" spc="300">
              <a:solidFill>
                <a:sysClr val="window" lastClr="FFFFFF"/>
              </a:solidFill>
              <a:latin typeface="Arial" panose="020B0604020202020204" pitchFamily="34" charset="0"/>
              <a:ea typeface="宋体" panose="02010600030101010101" pitchFamily="2" charset="-122"/>
              <a:cs typeface="+mn-ea"/>
              <a:sym typeface="Arial" panose="020B0604020202020204" pitchFamily="34" charset="0"/>
            </a:endParaRPr>
          </a:p>
        </p:txBody>
      </p:sp>
      <p:sp>
        <p:nvSpPr>
          <p:cNvPr id="46" name="矩形 45"/>
          <p:cNvSpPr/>
          <p:nvPr>
            <p:custDataLst>
              <p:tags r:id="rId27"/>
            </p:custDataLst>
          </p:nvPr>
        </p:nvSpPr>
        <p:spPr>
          <a:xfrm>
            <a:off x="1633855" y="5106670"/>
            <a:ext cx="3070860" cy="1177925"/>
          </a:xfrm>
          <a:prstGeom prst="rect">
            <a:avLst/>
          </a:prstGeom>
        </p:spPr>
        <p:txBody>
          <a:bodyPr wrap="square" lIns="91440" tIns="45720" rIns="91440" bIns="45720">
            <a:noAutofit/>
          </a:bodyPr>
          <a:p>
            <a:pPr algn="l">
              <a:lnSpc>
                <a:spcPct val="120000"/>
              </a:lnSpc>
            </a:pPr>
            <a:r>
              <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1. 碳酸锂</a:t>
            </a:r>
            <a:endPar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2. 酰胺咪嗪（卡马西平）</a:t>
            </a:r>
            <a:endPar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a:p>
            <a:pPr algn="l">
              <a:lnSpc>
                <a:spcPct val="120000"/>
              </a:lnSpc>
            </a:pPr>
            <a:r>
              <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rPr>
              <a:t>3. 丙戊酸盐</a:t>
            </a:r>
            <a:endParaRPr lang="zh-CN" altLang="en-US" sz="1600" spc="150">
              <a:solidFill>
                <a:sysClr val="windowText" lastClr="000000">
                  <a:lumMod val="65000"/>
                  <a:lumOff val="35000"/>
                </a:sysClr>
              </a:solidFill>
              <a:latin typeface="Arial" panose="020B0604020202020204" pitchFamily="34" charset="0"/>
              <a:ea typeface="宋体" panose="02010600030101010101" pitchFamily="2" charset="-122"/>
              <a:cs typeface="宋体" panose="02010600030101010101" pitchFamily="2" charset="-122"/>
              <a:sym typeface="Arial" panose="020B0604020202020204" pitchFamily="34" charset="0"/>
            </a:endParaRPr>
          </a:p>
        </p:txBody>
      </p:sp>
      <p:sp>
        <p:nvSpPr>
          <p:cNvPr id="48" name="KSO_Shape"/>
          <p:cNvSpPr>
            <a:spLocks noChangeAspect="1"/>
          </p:cNvSpPr>
          <p:nvPr>
            <p:custDataLst>
              <p:tags r:id="rId28"/>
            </p:custDataLst>
          </p:nvPr>
        </p:nvSpPr>
        <p:spPr>
          <a:xfrm rot="2318691" flipH="1">
            <a:off x="4396799" y="4656346"/>
            <a:ext cx="82800" cy="252994"/>
          </a:xfrm>
          <a:custGeom>
            <a:avLst/>
            <a:gdLst>
              <a:gd name="connsiteX0" fmla="*/ 1125299 w 2250598"/>
              <a:gd name="connsiteY0" fmla="*/ 5484084 h 6849334"/>
              <a:gd name="connsiteX1" fmla="*/ 687149 w 2250598"/>
              <a:gd name="connsiteY1" fmla="*/ 5922234 h 6849334"/>
              <a:gd name="connsiteX2" fmla="*/ 1125299 w 2250598"/>
              <a:gd name="connsiteY2" fmla="*/ 6360384 h 6849334"/>
              <a:gd name="connsiteX3" fmla="*/ 1563449 w 2250598"/>
              <a:gd name="connsiteY3" fmla="*/ 5922234 h 6849334"/>
              <a:gd name="connsiteX4" fmla="*/ 1125299 w 2250598"/>
              <a:gd name="connsiteY4" fmla="*/ 5484084 h 6849334"/>
              <a:gd name="connsiteX5" fmla="*/ 690080 w 2250598"/>
              <a:gd name="connsiteY5" fmla="*/ 0 h 6849334"/>
              <a:gd name="connsiteX6" fmla="*/ 690080 w 2250598"/>
              <a:gd name="connsiteY6" fmla="*/ 905095 h 6849334"/>
              <a:gd name="connsiteX7" fmla="*/ 1560516 w 2250598"/>
              <a:gd name="connsiteY7" fmla="*/ 905095 h 6849334"/>
              <a:gd name="connsiteX8" fmla="*/ 1560516 w 2250598"/>
              <a:gd name="connsiteY8" fmla="*/ 0 h 6849334"/>
              <a:gd name="connsiteX9" fmla="*/ 1563316 w 2250598"/>
              <a:gd name="connsiteY9" fmla="*/ 869 h 6849334"/>
              <a:gd name="connsiteX10" fmla="*/ 2250598 w 2250598"/>
              <a:gd name="connsiteY10" fmla="*/ 1037736 h 6849334"/>
              <a:gd name="connsiteX11" fmla="*/ 1563316 w 2250598"/>
              <a:gd name="connsiteY11" fmla="*/ 2074604 h 6849334"/>
              <a:gd name="connsiteX12" fmla="*/ 1466059 w 2250598"/>
              <a:gd name="connsiteY12" fmla="*/ 2104794 h 6849334"/>
              <a:gd name="connsiteX13" fmla="*/ 1466059 w 2250598"/>
              <a:gd name="connsiteY13" fmla="*/ 5061748 h 6849334"/>
              <a:gd name="connsiteX14" fmla="*/ 1486168 w 2250598"/>
              <a:gd name="connsiteY14" fmla="*/ 5067990 h 6849334"/>
              <a:gd name="connsiteX15" fmla="*/ 2052399 w 2250598"/>
              <a:gd name="connsiteY15" fmla="*/ 5922234 h 6849334"/>
              <a:gd name="connsiteX16" fmla="*/ 1125299 w 2250598"/>
              <a:gd name="connsiteY16" fmla="*/ 6849334 h 6849334"/>
              <a:gd name="connsiteX17" fmla="*/ 198199 w 2250598"/>
              <a:gd name="connsiteY17" fmla="*/ 5922234 h 6849334"/>
              <a:gd name="connsiteX18" fmla="*/ 764430 w 2250598"/>
              <a:gd name="connsiteY18" fmla="*/ 5067990 h 6849334"/>
              <a:gd name="connsiteX19" fmla="*/ 784539 w 2250598"/>
              <a:gd name="connsiteY19" fmla="*/ 5061748 h 6849334"/>
              <a:gd name="connsiteX20" fmla="*/ 784539 w 2250598"/>
              <a:gd name="connsiteY20" fmla="*/ 2104794 h 6849334"/>
              <a:gd name="connsiteX21" fmla="*/ 687282 w 2250598"/>
              <a:gd name="connsiteY21" fmla="*/ 2074604 h 6849334"/>
              <a:gd name="connsiteX22" fmla="*/ 0 w 2250598"/>
              <a:gd name="connsiteY22" fmla="*/ 1037736 h 6849334"/>
              <a:gd name="connsiteX23" fmla="*/ 687282 w 2250598"/>
              <a:gd name="connsiteY23" fmla="*/ 869 h 684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0598" h="6849334">
                <a:moveTo>
                  <a:pt x="1125299" y="5484084"/>
                </a:moveTo>
                <a:cubicBezTo>
                  <a:pt x="883315" y="5484084"/>
                  <a:pt x="687149" y="5680250"/>
                  <a:pt x="687149" y="5922234"/>
                </a:cubicBezTo>
                <a:cubicBezTo>
                  <a:pt x="687149" y="6164218"/>
                  <a:pt x="883315" y="6360384"/>
                  <a:pt x="1125299" y="6360384"/>
                </a:cubicBezTo>
                <a:cubicBezTo>
                  <a:pt x="1367283" y="6360384"/>
                  <a:pt x="1563449" y="6164218"/>
                  <a:pt x="1563449" y="5922234"/>
                </a:cubicBezTo>
                <a:cubicBezTo>
                  <a:pt x="1563449" y="5680250"/>
                  <a:pt x="1367283" y="5484084"/>
                  <a:pt x="1125299" y="5484084"/>
                </a:cubicBezTo>
                <a:close/>
                <a:moveTo>
                  <a:pt x="690080" y="0"/>
                </a:moveTo>
                <a:lnTo>
                  <a:pt x="690080" y="905095"/>
                </a:lnTo>
                <a:lnTo>
                  <a:pt x="1560516" y="905095"/>
                </a:lnTo>
                <a:lnTo>
                  <a:pt x="1560516" y="0"/>
                </a:lnTo>
                <a:lnTo>
                  <a:pt x="1563316" y="869"/>
                </a:lnTo>
                <a:cubicBezTo>
                  <a:pt x="1967203" y="171698"/>
                  <a:pt x="2250598" y="571622"/>
                  <a:pt x="2250598" y="1037736"/>
                </a:cubicBezTo>
                <a:cubicBezTo>
                  <a:pt x="2250598" y="1503850"/>
                  <a:pt x="1967203" y="1903774"/>
                  <a:pt x="1563316" y="2074604"/>
                </a:cubicBezTo>
                <a:lnTo>
                  <a:pt x="1466059" y="2104794"/>
                </a:lnTo>
                <a:lnTo>
                  <a:pt x="1466059" y="5061748"/>
                </a:lnTo>
                <a:lnTo>
                  <a:pt x="1486168" y="5067990"/>
                </a:lnTo>
                <a:cubicBezTo>
                  <a:pt x="1818918" y="5208732"/>
                  <a:pt x="2052399" y="5538217"/>
                  <a:pt x="2052399" y="5922234"/>
                </a:cubicBezTo>
                <a:cubicBezTo>
                  <a:pt x="2052399" y="6434257"/>
                  <a:pt x="1637322" y="6849334"/>
                  <a:pt x="1125299" y="6849334"/>
                </a:cubicBezTo>
                <a:cubicBezTo>
                  <a:pt x="613276" y="6849334"/>
                  <a:pt x="198199" y="6434257"/>
                  <a:pt x="198199" y="5922234"/>
                </a:cubicBezTo>
                <a:cubicBezTo>
                  <a:pt x="198199" y="5538217"/>
                  <a:pt x="431680" y="5208732"/>
                  <a:pt x="764430" y="5067990"/>
                </a:cubicBezTo>
                <a:lnTo>
                  <a:pt x="784539" y="5061748"/>
                </a:lnTo>
                <a:lnTo>
                  <a:pt x="784539" y="2104794"/>
                </a:lnTo>
                <a:lnTo>
                  <a:pt x="687282" y="2074604"/>
                </a:lnTo>
                <a:cubicBezTo>
                  <a:pt x="283395" y="1903774"/>
                  <a:pt x="0" y="1503850"/>
                  <a:pt x="0" y="1037736"/>
                </a:cubicBezTo>
                <a:cubicBezTo>
                  <a:pt x="0" y="571622"/>
                  <a:pt x="283396" y="171698"/>
                  <a:pt x="687282" y="869"/>
                </a:cubicBezTo>
                <a:close/>
              </a:path>
            </a:pathLst>
          </a:custGeom>
          <a:solidFill>
            <a:sysClr val="window" lastClr="FFFFFF"/>
          </a:solidFill>
          <a:ln>
            <a:noFill/>
          </a:ln>
        </p:spPr>
        <p:style>
          <a:lnRef idx="2">
            <a:srgbClr val="FC546D">
              <a:shade val="50000"/>
            </a:srgbClr>
          </a:lnRef>
          <a:fillRef idx="1">
            <a:srgbClr val="FC546D"/>
          </a:fillRef>
          <a:effectRef idx="0">
            <a:srgbClr val="FC546D"/>
          </a:effectRef>
          <a:fontRef idx="minor">
            <a:sysClr val="window" lastClr="FFFFFF"/>
          </a:fontRef>
        </p:style>
        <p:txBody>
          <a:bodyPr wrap="square" anchor="ctr">
            <a:normAutofit fontScale="47500" lnSpcReduction="20000"/>
            <a:scene3d>
              <a:camera prst="orthographicFront"/>
              <a:lightRig rig="threePt" dir="t"/>
            </a:scene3d>
            <a:sp3d>
              <a:contourClr>
                <a:srgbClr val="FFFFFF"/>
              </a:contourClr>
            </a:sp3d>
          </a:bodyPr>
          <a:p>
            <a:pPr algn="ctr" eaLnBrk="1" hangingPunct="1">
              <a:lnSpc>
                <a:spcPct val="140000"/>
              </a:lnSpc>
            </a:pPr>
            <a:endParaRPr lang="zh-CN" altLang="en-US">
              <a:solidFill>
                <a:srgbClr val="FFFFFF"/>
              </a:solidFill>
              <a:sym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0275" y="588645"/>
            <a:ext cx="5688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二、抗精神病药物治疗的护理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 name="任意多边形 1"/>
          <p:cNvSpPr/>
          <p:nvPr>
            <p:custDataLst>
              <p:tags r:id="rId2"/>
            </p:custDataLst>
          </p:nvPr>
        </p:nvSpPr>
        <p:spPr>
          <a:xfrm rot="1684322">
            <a:off x="3191034" y="4485598"/>
            <a:ext cx="119883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4" name="任意多边形 3"/>
          <p:cNvSpPr/>
          <p:nvPr>
            <p:custDataLst>
              <p:tags r:id="rId3"/>
            </p:custDataLst>
          </p:nvPr>
        </p:nvSpPr>
        <p:spPr>
          <a:xfrm rot="4109832">
            <a:off x="2493176" y="4888949"/>
            <a:ext cx="84771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7" name="任意多边形 16"/>
          <p:cNvSpPr/>
          <p:nvPr>
            <p:custDataLst>
              <p:tags r:id="rId4"/>
            </p:custDataLst>
          </p:nvPr>
        </p:nvSpPr>
        <p:spPr>
          <a:xfrm rot="19858074">
            <a:off x="3229818" y="2572086"/>
            <a:ext cx="127892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5" name="任意多边形 4"/>
          <p:cNvSpPr/>
          <p:nvPr>
            <p:custDataLst>
              <p:tags r:id="rId5"/>
            </p:custDataLst>
          </p:nvPr>
        </p:nvSpPr>
        <p:spPr>
          <a:xfrm rot="17886709">
            <a:off x="2539541" y="2074340"/>
            <a:ext cx="101576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8" name="任意多边形 7"/>
          <p:cNvSpPr/>
          <p:nvPr>
            <p:custDataLst>
              <p:tags r:id="rId6"/>
            </p:custDataLst>
          </p:nvPr>
        </p:nvSpPr>
        <p:spPr>
          <a:xfrm>
            <a:off x="3567524" y="3519456"/>
            <a:ext cx="1311530"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6" name="椭圆 5"/>
          <p:cNvSpPr/>
          <p:nvPr>
            <p:custDataLst>
              <p:tags r:id="rId7"/>
            </p:custDataLst>
          </p:nvPr>
        </p:nvSpPr>
        <p:spPr>
          <a:xfrm>
            <a:off x="1244601" y="2746021"/>
            <a:ext cx="2476189" cy="2476189"/>
          </a:xfrm>
          <a:prstGeom prst="ellipse">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7" name="椭圆 6"/>
          <p:cNvSpPr/>
          <p:nvPr>
            <p:custDataLst>
              <p:tags r:id="rId8"/>
            </p:custDataLst>
          </p:nvPr>
        </p:nvSpPr>
        <p:spPr>
          <a:xfrm>
            <a:off x="1397868" y="2899288"/>
            <a:ext cx="2169656" cy="2169656"/>
          </a:xfrm>
          <a:prstGeom prst="ellipse">
            <a:avLst/>
          </a:prstGeom>
          <a:gradFill flip="none" rotWithShape="1">
            <a:gsLst>
              <a:gs pos="0">
                <a:srgbClr val="FFFFFF"/>
              </a:gs>
              <a:gs pos="100000">
                <a:srgbClr val="D9D9D9"/>
              </a:gs>
            </a:gsLst>
            <a:path path="circle">
              <a:fillToRect l="50000" t="50000" r="50000" b="50000"/>
            </a:path>
            <a:tileRect/>
          </a:gradFill>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rmAutofit/>
          </a:bodyPr>
          <a:p>
            <a:pPr algn="ctr">
              <a:lnSpc>
                <a:spcPct val="130000"/>
              </a:lnSpc>
            </a:pPr>
            <a:r>
              <a:rPr lang="da-DK" altLang="zh-CN" kern="0" dirty="0">
                <a:solidFill>
                  <a:srgbClr val="000000"/>
                </a:solidFill>
                <a:sym typeface="Arial" panose="020B0604020202020204" pitchFamily="34" charset="0"/>
              </a:rPr>
              <a:t>（一）潜在护理问题</a:t>
            </a:r>
            <a:endParaRPr lang="da-DK" altLang="zh-CN" kern="0" dirty="0">
              <a:solidFill>
                <a:srgbClr val="000000"/>
              </a:solidFill>
              <a:sym typeface="Arial" panose="020B0604020202020204" pitchFamily="34" charset="0"/>
            </a:endParaRPr>
          </a:p>
        </p:txBody>
      </p:sp>
      <p:sp>
        <p:nvSpPr>
          <p:cNvPr id="9" name="椭圆 8"/>
          <p:cNvSpPr/>
          <p:nvPr>
            <p:custDataLst>
              <p:tags r:id="rId9"/>
            </p:custDataLst>
          </p:nvPr>
        </p:nvSpPr>
        <p:spPr>
          <a:xfrm>
            <a:off x="4669403" y="3206194"/>
            <a:ext cx="1555842" cy="1555841"/>
          </a:xfrm>
          <a:prstGeom prst="ellipse">
            <a:avLst/>
          </a:prstGeom>
          <a:solidFill>
            <a:srgbClr val="E6B07A"/>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3. 感知觉改变</a:t>
            </a:r>
            <a:endParaRPr lang="en-US" altLang="zh-CN" kern="0" smtClean="0">
              <a:solidFill>
                <a:srgbClr val="FFFFFF"/>
              </a:solidFill>
              <a:sym typeface="Arial" panose="020B0604020202020204" pitchFamily="34" charset="0"/>
            </a:endParaRPr>
          </a:p>
        </p:txBody>
      </p:sp>
      <p:sp>
        <p:nvSpPr>
          <p:cNvPr id="10" name="椭圆 9"/>
          <p:cNvSpPr/>
          <p:nvPr>
            <p:custDataLst>
              <p:tags r:id="rId10"/>
            </p:custDataLst>
          </p:nvPr>
        </p:nvSpPr>
        <p:spPr>
          <a:xfrm>
            <a:off x="4159657" y="1786985"/>
            <a:ext cx="1345754" cy="1345754"/>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2. 身体活动功能障碍</a:t>
            </a:r>
            <a:endParaRPr lang="en-US" altLang="zh-CN" kern="0" smtClean="0">
              <a:solidFill>
                <a:srgbClr val="FFFFFF"/>
              </a:solidFill>
              <a:sym typeface="Arial" panose="020B0604020202020204" pitchFamily="34" charset="0"/>
            </a:endParaRPr>
          </a:p>
        </p:txBody>
      </p:sp>
      <p:sp>
        <p:nvSpPr>
          <p:cNvPr id="11" name="椭圆 10"/>
          <p:cNvSpPr/>
          <p:nvPr>
            <p:custDataLst>
              <p:tags r:id="rId11"/>
            </p:custDataLst>
          </p:nvPr>
        </p:nvSpPr>
        <p:spPr>
          <a:xfrm>
            <a:off x="2859507" y="1149056"/>
            <a:ext cx="1168566" cy="1168565"/>
          </a:xfrm>
          <a:prstGeom prst="ellipse">
            <a:avLst/>
          </a:prstGeom>
          <a:solidFill>
            <a:srgbClr val="B2BD2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1. 潜在危险性伤害</a:t>
            </a:r>
            <a:endParaRPr lang="en-US" altLang="zh-CN" kern="0" smtClean="0">
              <a:solidFill>
                <a:srgbClr val="FFFFFF"/>
              </a:solidFill>
              <a:sym typeface="Arial" panose="020B0604020202020204" pitchFamily="34" charset="0"/>
            </a:endParaRPr>
          </a:p>
        </p:txBody>
      </p:sp>
      <p:sp>
        <p:nvSpPr>
          <p:cNvPr id="12" name="椭圆 11"/>
          <p:cNvSpPr/>
          <p:nvPr>
            <p:custDataLst>
              <p:tags r:id="rId12"/>
            </p:custDataLst>
          </p:nvPr>
        </p:nvSpPr>
        <p:spPr>
          <a:xfrm>
            <a:off x="4057791" y="4768017"/>
            <a:ext cx="1345754" cy="1345754"/>
          </a:xfrm>
          <a:prstGeom prst="ellipse">
            <a:avLst/>
          </a:prstGeom>
          <a:solidFill>
            <a:srgbClr val="B2BD2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4. 思维过程改变</a:t>
            </a:r>
            <a:endParaRPr lang="en-US" altLang="zh-CN" kern="0" smtClean="0">
              <a:solidFill>
                <a:srgbClr val="FFFFFF"/>
              </a:solidFill>
              <a:sym typeface="Arial" panose="020B0604020202020204" pitchFamily="34" charset="0"/>
            </a:endParaRPr>
          </a:p>
        </p:txBody>
      </p:sp>
      <p:sp>
        <p:nvSpPr>
          <p:cNvPr id="16" name="椭圆 15"/>
          <p:cNvSpPr/>
          <p:nvPr>
            <p:custDataLst>
              <p:tags r:id="rId13"/>
            </p:custDataLst>
          </p:nvPr>
        </p:nvSpPr>
        <p:spPr>
          <a:xfrm>
            <a:off x="2660728" y="5477717"/>
            <a:ext cx="1142397" cy="1142397"/>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1600" kern="0" smtClean="0">
                <a:solidFill>
                  <a:srgbClr val="FFFFFF"/>
                </a:solidFill>
                <a:sym typeface="Arial" panose="020B0604020202020204" pitchFamily="34" charset="0"/>
              </a:rPr>
              <a:t>5. 营养状况改变</a:t>
            </a:r>
            <a:endParaRPr lang="en-US" altLang="zh-CN" sz="1600" kern="0" smtClean="0">
              <a:solidFill>
                <a:srgbClr val="FFFFFF"/>
              </a:solidFill>
              <a:sym typeface="Arial" panose="020B0604020202020204" pitchFamily="34" charset="0"/>
            </a:endParaRPr>
          </a:p>
        </p:txBody>
      </p:sp>
      <p:pic>
        <p:nvPicPr>
          <p:cNvPr id="13" name="图片 12"/>
          <p:cNvPicPr>
            <a:picLocks noChangeAspect="1"/>
          </p:cNvPicPr>
          <p:nvPr/>
        </p:nvPicPr>
        <p:blipFill>
          <a:blip r:embed="rId14"/>
          <a:stretch>
            <a:fillRect/>
          </a:stretch>
        </p:blipFill>
        <p:spPr>
          <a:xfrm>
            <a:off x="6819900" y="2030730"/>
            <a:ext cx="4762500" cy="30384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0275" y="588645"/>
            <a:ext cx="5688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二、抗精神病药物治疗的护理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 name="任意多边形 1"/>
          <p:cNvSpPr/>
          <p:nvPr>
            <p:custDataLst>
              <p:tags r:id="rId2"/>
            </p:custDataLst>
          </p:nvPr>
        </p:nvSpPr>
        <p:spPr>
          <a:xfrm rot="1684322">
            <a:off x="3191034" y="4485598"/>
            <a:ext cx="119883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4" name="任意多边形 3"/>
          <p:cNvSpPr/>
          <p:nvPr>
            <p:custDataLst>
              <p:tags r:id="rId3"/>
            </p:custDataLst>
          </p:nvPr>
        </p:nvSpPr>
        <p:spPr>
          <a:xfrm rot="4109832">
            <a:off x="2493176" y="4888949"/>
            <a:ext cx="84771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7" name="任意多边形 16"/>
          <p:cNvSpPr/>
          <p:nvPr>
            <p:custDataLst>
              <p:tags r:id="rId4"/>
            </p:custDataLst>
          </p:nvPr>
        </p:nvSpPr>
        <p:spPr>
          <a:xfrm rot="19858074">
            <a:off x="3229818" y="2572086"/>
            <a:ext cx="127892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5" name="任意多边形 4"/>
          <p:cNvSpPr/>
          <p:nvPr>
            <p:custDataLst>
              <p:tags r:id="rId5"/>
            </p:custDataLst>
          </p:nvPr>
        </p:nvSpPr>
        <p:spPr>
          <a:xfrm rot="17886709">
            <a:off x="2539541" y="2074340"/>
            <a:ext cx="101576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8" name="任意多边形 7"/>
          <p:cNvSpPr/>
          <p:nvPr>
            <p:custDataLst>
              <p:tags r:id="rId6"/>
            </p:custDataLst>
          </p:nvPr>
        </p:nvSpPr>
        <p:spPr>
          <a:xfrm>
            <a:off x="3567524" y="3519456"/>
            <a:ext cx="1311530"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6" name="椭圆 5"/>
          <p:cNvSpPr/>
          <p:nvPr>
            <p:custDataLst>
              <p:tags r:id="rId7"/>
            </p:custDataLst>
          </p:nvPr>
        </p:nvSpPr>
        <p:spPr>
          <a:xfrm>
            <a:off x="1244601" y="2746021"/>
            <a:ext cx="2476189" cy="2476189"/>
          </a:xfrm>
          <a:prstGeom prst="ellipse">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7" name="椭圆 6"/>
          <p:cNvSpPr/>
          <p:nvPr>
            <p:custDataLst>
              <p:tags r:id="rId8"/>
            </p:custDataLst>
          </p:nvPr>
        </p:nvSpPr>
        <p:spPr>
          <a:xfrm>
            <a:off x="1397868" y="2899288"/>
            <a:ext cx="2169656" cy="2169656"/>
          </a:xfrm>
          <a:prstGeom prst="ellipse">
            <a:avLst/>
          </a:prstGeom>
          <a:gradFill flip="none" rotWithShape="1">
            <a:gsLst>
              <a:gs pos="0">
                <a:srgbClr val="FFFFFF"/>
              </a:gs>
              <a:gs pos="100000">
                <a:srgbClr val="D9D9D9"/>
              </a:gs>
            </a:gsLst>
            <a:path path="circle">
              <a:fillToRect l="50000" t="50000" r="50000" b="50000"/>
            </a:path>
            <a:tileRect/>
          </a:gradFill>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rmAutofit/>
          </a:bodyPr>
          <a:p>
            <a:pPr algn="ctr">
              <a:lnSpc>
                <a:spcPct val="130000"/>
              </a:lnSpc>
            </a:pPr>
            <a:r>
              <a:rPr lang="da-DK" altLang="zh-CN" kern="0" dirty="0">
                <a:solidFill>
                  <a:srgbClr val="000000"/>
                </a:solidFill>
                <a:sym typeface="Arial" panose="020B0604020202020204" pitchFamily="34" charset="0"/>
              </a:rPr>
              <a:t>（一）潜在护理问题</a:t>
            </a:r>
            <a:endParaRPr lang="da-DK" altLang="zh-CN" kern="0" dirty="0">
              <a:solidFill>
                <a:srgbClr val="000000"/>
              </a:solidFill>
              <a:sym typeface="Arial" panose="020B0604020202020204" pitchFamily="34" charset="0"/>
            </a:endParaRPr>
          </a:p>
        </p:txBody>
      </p:sp>
      <p:sp>
        <p:nvSpPr>
          <p:cNvPr id="9" name="椭圆 8"/>
          <p:cNvSpPr/>
          <p:nvPr>
            <p:custDataLst>
              <p:tags r:id="rId9"/>
            </p:custDataLst>
          </p:nvPr>
        </p:nvSpPr>
        <p:spPr>
          <a:xfrm>
            <a:off x="4669403" y="3206194"/>
            <a:ext cx="1555842" cy="1555841"/>
          </a:xfrm>
          <a:prstGeom prst="ellipse">
            <a:avLst/>
          </a:prstGeom>
          <a:solidFill>
            <a:srgbClr val="7030A0"/>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8. 口腔黏膜改变</a:t>
            </a:r>
            <a:endParaRPr lang="en-US" altLang="zh-CN" kern="0" smtClean="0">
              <a:solidFill>
                <a:srgbClr val="FFFFFF"/>
              </a:solidFill>
              <a:sym typeface="Arial" panose="020B0604020202020204" pitchFamily="34" charset="0"/>
            </a:endParaRPr>
          </a:p>
        </p:txBody>
      </p:sp>
      <p:sp>
        <p:nvSpPr>
          <p:cNvPr id="10" name="椭圆 9"/>
          <p:cNvSpPr/>
          <p:nvPr>
            <p:custDataLst>
              <p:tags r:id="rId10"/>
            </p:custDataLst>
          </p:nvPr>
        </p:nvSpPr>
        <p:spPr>
          <a:xfrm>
            <a:off x="4159657" y="1786985"/>
            <a:ext cx="1345754" cy="1345754"/>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7. 排泄形态改变</a:t>
            </a:r>
            <a:endParaRPr lang="en-US" altLang="zh-CN" kern="0" smtClean="0">
              <a:solidFill>
                <a:srgbClr val="FFFFFF"/>
              </a:solidFill>
              <a:sym typeface="Arial" panose="020B0604020202020204" pitchFamily="34" charset="0"/>
            </a:endParaRPr>
          </a:p>
        </p:txBody>
      </p:sp>
      <p:sp>
        <p:nvSpPr>
          <p:cNvPr id="11" name="椭圆 10"/>
          <p:cNvSpPr/>
          <p:nvPr>
            <p:custDataLst>
              <p:tags r:id="rId11"/>
            </p:custDataLst>
          </p:nvPr>
        </p:nvSpPr>
        <p:spPr>
          <a:xfrm>
            <a:off x="2859507" y="1149056"/>
            <a:ext cx="1168566" cy="1168565"/>
          </a:xfrm>
          <a:prstGeom prst="ellipse">
            <a:avLst/>
          </a:prstGeom>
          <a:solidFill>
            <a:schemeClr val="accent5">
              <a:lumMod val="40000"/>
              <a:lumOff val="60000"/>
            </a:scheme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6. 睡眠形态紊乱</a:t>
            </a:r>
            <a:endParaRPr lang="en-US" altLang="zh-CN" kern="0" smtClean="0">
              <a:solidFill>
                <a:srgbClr val="FFFFFF"/>
              </a:solidFill>
              <a:sym typeface="Arial" panose="020B0604020202020204" pitchFamily="34" charset="0"/>
            </a:endParaRPr>
          </a:p>
        </p:txBody>
      </p:sp>
      <p:sp>
        <p:nvSpPr>
          <p:cNvPr id="12" name="椭圆 11"/>
          <p:cNvSpPr/>
          <p:nvPr>
            <p:custDataLst>
              <p:tags r:id="rId12"/>
            </p:custDataLst>
          </p:nvPr>
        </p:nvSpPr>
        <p:spPr>
          <a:xfrm>
            <a:off x="4057791" y="4768017"/>
            <a:ext cx="1345754" cy="1345754"/>
          </a:xfrm>
          <a:prstGeom prst="ellipse">
            <a:avLst/>
          </a:prstGeom>
          <a:solidFill>
            <a:schemeClr val="accent6">
              <a:lumMod val="60000"/>
              <a:lumOff val="40000"/>
            </a:scheme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9. 性功能障碍</a:t>
            </a:r>
            <a:endParaRPr lang="en-US" altLang="zh-CN" kern="0" smtClean="0">
              <a:solidFill>
                <a:srgbClr val="FFFFFF"/>
              </a:solidFill>
              <a:sym typeface="Arial" panose="020B0604020202020204" pitchFamily="34" charset="0"/>
            </a:endParaRPr>
          </a:p>
        </p:txBody>
      </p:sp>
      <p:sp>
        <p:nvSpPr>
          <p:cNvPr id="16" name="椭圆 15"/>
          <p:cNvSpPr/>
          <p:nvPr>
            <p:custDataLst>
              <p:tags r:id="rId13"/>
            </p:custDataLst>
          </p:nvPr>
        </p:nvSpPr>
        <p:spPr>
          <a:xfrm>
            <a:off x="2660728" y="5477717"/>
            <a:ext cx="1142397" cy="1142397"/>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lnSpcReduction="20000"/>
          </a:bodyPr>
          <a:p>
            <a:pPr algn="ctr"/>
            <a:r>
              <a:rPr lang="en-US" altLang="zh-CN" sz="1600" kern="0" smtClean="0">
                <a:solidFill>
                  <a:srgbClr val="FFFFFF"/>
                </a:solidFill>
                <a:sym typeface="Arial" panose="020B0604020202020204" pitchFamily="34" charset="0"/>
              </a:rPr>
              <a:t>10. 自我照顾能力缺失</a:t>
            </a:r>
            <a:endParaRPr lang="en-US" altLang="zh-CN" sz="1600" kern="0" smtClean="0">
              <a:solidFill>
                <a:srgbClr val="FFFFFF"/>
              </a:solidFill>
              <a:sym typeface="Arial" panose="020B0604020202020204" pitchFamily="34" charset="0"/>
            </a:endParaRPr>
          </a:p>
        </p:txBody>
      </p:sp>
      <p:pic>
        <p:nvPicPr>
          <p:cNvPr id="13" name="图片 12"/>
          <p:cNvPicPr>
            <a:picLocks noChangeAspect="1"/>
          </p:cNvPicPr>
          <p:nvPr/>
        </p:nvPicPr>
        <p:blipFill>
          <a:blip r:embed="rId14"/>
          <a:stretch>
            <a:fillRect/>
          </a:stretch>
        </p:blipFill>
        <p:spPr>
          <a:xfrm>
            <a:off x="6606540" y="1530350"/>
            <a:ext cx="4286250" cy="4238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0275" y="588645"/>
            <a:ext cx="568896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二、抗精神病药物治疗的护理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3" name="Freeform 7"/>
          <p:cNvSpPr/>
          <p:nvPr>
            <p:custDataLst>
              <p:tags r:id="rId2"/>
            </p:custDataLst>
          </p:nvPr>
        </p:nvSpPr>
        <p:spPr bwMode="auto">
          <a:xfrm>
            <a:off x="2349501" y="1228423"/>
            <a:ext cx="3678238" cy="2052638"/>
          </a:xfrm>
          <a:custGeom>
            <a:avLst/>
            <a:gdLst>
              <a:gd name="T0" fmla="*/ 209 w 456"/>
              <a:gd name="T1" fmla="*/ 199 h 254"/>
              <a:gd name="T2" fmla="*/ 0 w 456"/>
              <a:gd name="T3" fmla="*/ 199 h 254"/>
              <a:gd name="T4" fmla="*/ 0 w 456"/>
              <a:gd name="T5" fmla="*/ 254 h 254"/>
              <a:gd name="T6" fmla="*/ 257 w 456"/>
              <a:gd name="T7" fmla="*/ 254 h 254"/>
              <a:gd name="T8" fmla="*/ 456 w 456"/>
              <a:gd name="T9" fmla="*/ 55 h 254"/>
              <a:gd name="T10" fmla="*/ 456 w 456"/>
              <a:gd name="T11" fmla="*/ 0 h 254"/>
              <a:gd name="T12" fmla="*/ 209 w 456"/>
              <a:gd name="T13" fmla="*/ 199 h 254"/>
            </a:gdLst>
            <a:ahLst/>
            <a:cxnLst>
              <a:cxn ang="0">
                <a:pos x="T0" y="T1"/>
              </a:cxn>
              <a:cxn ang="0">
                <a:pos x="T2" y="T3"/>
              </a:cxn>
              <a:cxn ang="0">
                <a:pos x="T4" y="T5"/>
              </a:cxn>
              <a:cxn ang="0">
                <a:pos x="T6" y="T7"/>
              </a:cxn>
              <a:cxn ang="0">
                <a:pos x="T8" y="T9"/>
              </a:cxn>
              <a:cxn ang="0">
                <a:pos x="T10" y="T11"/>
              </a:cxn>
              <a:cxn ang="0">
                <a:pos x="T12" y="T13"/>
              </a:cxn>
            </a:cxnLst>
            <a:rect l="0" t="0" r="r" b="b"/>
            <a:pathLst>
              <a:path w="456" h="254">
                <a:moveTo>
                  <a:pt x="209" y="199"/>
                </a:moveTo>
                <a:cubicBezTo>
                  <a:pt x="0" y="199"/>
                  <a:pt x="0" y="199"/>
                  <a:pt x="0" y="199"/>
                </a:cubicBezTo>
                <a:cubicBezTo>
                  <a:pt x="0" y="254"/>
                  <a:pt x="0" y="254"/>
                  <a:pt x="0" y="254"/>
                </a:cubicBezTo>
                <a:cubicBezTo>
                  <a:pt x="32" y="254"/>
                  <a:pt x="232" y="254"/>
                  <a:pt x="257" y="254"/>
                </a:cubicBezTo>
                <a:cubicBezTo>
                  <a:pt x="261" y="146"/>
                  <a:pt x="348" y="59"/>
                  <a:pt x="456" y="55"/>
                </a:cubicBezTo>
                <a:cubicBezTo>
                  <a:pt x="456" y="0"/>
                  <a:pt x="456" y="0"/>
                  <a:pt x="456" y="0"/>
                </a:cubicBezTo>
                <a:cubicBezTo>
                  <a:pt x="337" y="4"/>
                  <a:pt x="237" y="87"/>
                  <a:pt x="209" y="199"/>
                </a:cubicBezTo>
                <a:close/>
              </a:path>
            </a:pathLst>
          </a:custGeom>
          <a:solidFill>
            <a:srgbClr val="F17900"/>
          </a:solidFill>
          <a:ln>
            <a:noFill/>
          </a:ln>
        </p:spPr>
        <p:txBody>
          <a:bodyPr vert="horz" wrap="square" lIns="91440" tIns="45720" rIns="91440" bIns="45720" numCol="1" anchor="t" anchorCtr="0" compatLnSpc="1"/>
          <a:p>
            <a:pPr>
              <a:lnSpc>
                <a:spcPct val="120000"/>
              </a:lnSpc>
            </a:pPr>
            <a:endParaRPr lang="en-US" dirty="0">
              <a:latin typeface="Arial" panose="020B0604020202020204" pitchFamily="34" charset="0"/>
              <a:ea typeface="宋体" panose="02010600030101010101" pitchFamily="2" charset="-122"/>
              <a:sym typeface="Arial" panose="020B0604020202020204" pitchFamily="34" charset="0"/>
            </a:endParaRPr>
          </a:p>
        </p:txBody>
      </p:sp>
      <p:sp>
        <p:nvSpPr>
          <p:cNvPr id="44" name="Rectangle 14"/>
          <p:cNvSpPr/>
          <p:nvPr>
            <p:custDataLst>
              <p:tags r:id="rId3"/>
            </p:custDataLst>
          </p:nvPr>
        </p:nvSpPr>
        <p:spPr>
          <a:xfrm>
            <a:off x="0" y="2839018"/>
            <a:ext cx="2349501" cy="442043"/>
          </a:xfrm>
          <a:prstGeom prst="rect">
            <a:avLst/>
          </a:prstGeom>
          <a:ln>
            <a:noFill/>
          </a:ln>
        </p:spPr>
        <p:style>
          <a:lnRef idx="2">
            <a:srgbClr val="F17900">
              <a:shade val="50000"/>
            </a:srgbClr>
          </a:lnRef>
          <a:fillRef idx="1">
            <a:srgbClr val="F17900"/>
          </a:fillRef>
          <a:effectRef idx="0">
            <a:srgbClr val="F17900"/>
          </a:effectRef>
          <a:fontRef idx="minor">
            <a:srgbClr val="FFFFFF"/>
          </a:fontRef>
        </p:style>
        <p:txBody>
          <a:bodyPr rtlCol="0" anchor="ctr"/>
          <a:p>
            <a:pPr algn="ctr">
              <a:lnSpc>
                <a:spcPct val="120000"/>
              </a:lnSpc>
            </a:pPr>
            <a:endParaRPr lang="en-US" dirty="0">
              <a:latin typeface="Arial" panose="020B0604020202020204" pitchFamily="34" charset="0"/>
              <a:ea typeface="宋体" panose="02010600030101010101" pitchFamily="2" charset="-122"/>
              <a:sym typeface="Arial" panose="020B0604020202020204" pitchFamily="34" charset="0"/>
            </a:endParaRPr>
          </a:p>
        </p:txBody>
      </p:sp>
      <p:sp>
        <p:nvSpPr>
          <p:cNvPr id="46" name="Freeform 8"/>
          <p:cNvSpPr/>
          <p:nvPr>
            <p:custDataLst>
              <p:tags r:id="rId4"/>
            </p:custDataLst>
          </p:nvPr>
        </p:nvSpPr>
        <p:spPr bwMode="auto">
          <a:xfrm>
            <a:off x="2349501" y="3411236"/>
            <a:ext cx="3678238" cy="2052638"/>
          </a:xfrm>
          <a:custGeom>
            <a:avLst/>
            <a:gdLst>
              <a:gd name="T0" fmla="*/ 257 w 456"/>
              <a:gd name="T1" fmla="*/ 0 h 254"/>
              <a:gd name="T2" fmla="*/ 0 w 456"/>
              <a:gd name="T3" fmla="*/ 0 h 254"/>
              <a:gd name="T4" fmla="*/ 0 w 456"/>
              <a:gd name="T5" fmla="*/ 55 h 254"/>
              <a:gd name="T6" fmla="*/ 209 w 456"/>
              <a:gd name="T7" fmla="*/ 55 h 254"/>
              <a:gd name="T8" fmla="*/ 456 w 456"/>
              <a:gd name="T9" fmla="*/ 254 h 254"/>
              <a:gd name="T10" fmla="*/ 456 w 456"/>
              <a:gd name="T11" fmla="*/ 199 h 254"/>
              <a:gd name="T12" fmla="*/ 257 w 456"/>
              <a:gd name="T13" fmla="*/ 0 h 254"/>
            </a:gdLst>
            <a:ahLst/>
            <a:cxnLst>
              <a:cxn ang="0">
                <a:pos x="T0" y="T1"/>
              </a:cxn>
              <a:cxn ang="0">
                <a:pos x="T2" y="T3"/>
              </a:cxn>
              <a:cxn ang="0">
                <a:pos x="T4" y="T5"/>
              </a:cxn>
              <a:cxn ang="0">
                <a:pos x="T6" y="T7"/>
              </a:cxn>
              <a:cxn ang="0">
                <a:pos x="T8" y="T9"/>
              </a:cxn>
              <a:cxn ang="0">
                <a:pos x="T10" y="T11"/>
              </a:cxn>
              <a:cxn ang="0">
                <a:pos x="T12" y="T13"/>
              </a:cxn>
            </a:cxnLst>
            <a:rect l="0" t="0" r="r" b="b"/>
            <a:pathLst>
              <a:path w="456" h="254">
                <a:moveTo>
                  <a:pt x="257" y="0"/>
                </a:moveTo>
                <a:cubicBezTo>
                  <a:pt x="232" y="0"/>
                  <a:pt x="32" y="0"/>
                  <a:pt x="0" y="0"/>
                </a:cubicBezTo>
                <a:cubicBezTo>
                  <a:pt x="0" y="55"/>
                  <a:pt x="0" y="55"/>
                  <a:pt x="0" y="55"/>
                </a:cubicBezTo>
                <a:cubicBezTo>
                  <a:pt x="209" y="55"/>
                  <a:pt x="209" y="55"/>
                  <a:pt x="209" y="55"/>
                </a:cubicBezTo>
                <a:cubicBezTo>
                  <a:pt x="237" y="167"/>
                  <a:pt x="337" y="250"/>
                  <a:pt x="456" y="254"/>
                </a:cubicBezTo>
                <a:cubicBezTo>
                  <a:pt x="456" y="199"/>
                  <a:pt x="456" y="199"/>
                  <a:pt x="456" y="199"/>
                </a:cubicBezTo>
                <a:cubicBezTo>
                  <a:pt x="348" y="195"/>
                  <a:pt x="261" y="108"/>
                  <a:pt x="257" y="0"/>
                </a:cubicBezTo>
                <a:close/>
              </a:path>
            </a:pathLst>
          </a:custGeom>
          <a:solidFill>
            <a:srgbClr val="7541F0"/>
          </a:solidFill>
          <a:ln>
            <a:noFill/>
          </a:ln>
        </p:spPr>
        <p:txBody>
          <a:bodyPr vert="horz" wrap="square" lIns="91440" tIns="45720" rIns="91440" bIns="45720" numCol="1" anchor="t" anchorCtr="0" compatLnSpc="1"/>
          <a:p>
            <a:pPr>
              <a:lnSpc>
                <a:spcPct val="120000"/>
              </a:lnSpc>
            </a:pPr>
            <a:endParaRPr lang="en-US" dirty="0">
              <a:latin typeface="Arial" panose="020B0604020202020204" pitchFamily="34" charset="0"/>
              <a:ea typeface="宋体" panose="02010600030101010101" pitchFamily="2" charset="-122"/>
              <a:sym typeface="Arial" panose="020B0604020202020204" pitchFamily="34" charset="0"/>
            </a:endParaRPr>
          </a:p>
        </p:txBody>
      </p:sp>
      <p:sp>
        <p:nvSpPr>
          <p:cNvPr id="47" name="Rectangle 15"/>
          <p:cNvSpPr/>
          <p:nvPr>
            <p:custDataLst>
              <p:tags r:id="rId5"/>
            </p:custDataLst>
          </p:nvPr>
        </p:nvSpPr>
        <p:spPr>
          <a:xfrm>
            <a:off x="0" y="3411235"/>
            <a:ext cx="2349501" cy="442043"/>
          </a:xfrm>
          <a:prstGeom prst="rect">
            <a:avLst/>
          </a:prstGeom>
          <a:solidFill>
            <a:srgbClr val="7541F0"/>
          </a:solidFill>
          <a:ln>
            <a:noFill/>
          </a:ln>
        </p:spPr>
        <p:style>
          <a:lnRef idx="2">
            <a:srgbClr val="F17900">
              <a:shade val="50000"/>
            </a:srgbClr>
          </a:lnRef>
          <a:fillRef idx="1">
            <a:srgbClr val="F17900"/>
          </a:fillRef>
          <a:effectRef idx="0">
            <a:srgbClr val="F17900"/>
          </a:effectRef>
          <a:fontRef idx="minor">
            <a:srgbClr val="FFFFFF"/>
          </a:fontRef>
        </p:style>
        <p:txBody>
          <a:bodyPr rtlCol="0" anchor="ctr"/>
          <a:p>
            <a:pPr algn="ctr">
              <a:lnSpc>
                <a:spcPct val="120000"/>
              </a:lnSpc>
            </a:pPr>
            <a:endParaRPr lang="en-US" dirty="0">
              <a:latin typeface="Arial" panose="020B0604020202020204" pitchFamily="34" charset="0"/>
              <a:ea typeface="宋体" panose="02010600030101010101" pitchFamily="2" charset="-122"/>
              <a:sym typeface="Arial" panose="020B0604020202020204" pitchFamily="34" charset="0"/>
            </a:endParaRPr>
          </a:p>
        </p:txBody>
      </p:sp>
      <p:sp>
        <p:nvSpPr>
          <p:cNvPr id="49" name="Freeform 5"/>
          <p:cNvSpPr/>
          <p:nvPr>
            <p:custDataLst>
              <p:tags r:id="rId6"/>
            </p:custDataLst>
          </p:nvPr>
        </p:nvSpPr>
        <p:spPr bwMode="auto">
          <a:xfrm>
            <a:off x="6156326" y="1228423"/>
            <a:ext cx="3670300" cy="2052638"/>
          </a:xfrm>
          <a:custGeom>
            <a:avLst/>
            <a:gdLst>
              <a:gd name="T0" fmla="*/ 246 w 455"/>
              <a:gd name="T1" fmla="*/ 199 h 254"/>
              <a:gd name="T2" fmla="*/ 0 w 455"/>
              <a:gd name="T3" fmla="*/ 0 h 254"/>
              <a:gd name="T4" fmla="*/ 0 w 455"/>
              <a:gd name="T5" fmla="*/ 55 h 254"/>
              <a:gd name="T6" fmla="*/ 199 w 455"/>
              <a:gd name="T7" fmla="*/ 254 h 254"/>
              <a:gd name="T8" fmla="*/ 455 w 455"/>
              <a:gd name="T9" fmla="*/ 254 h 254"/>
              <a:gd name="T10" fmla="*/ 455 w 455"/>
              <a:gd name="T11" fmla="*/ 199 h 254"/>
              <a:gd name="T12" fmla="*/ 246 w 455"/>
              <a:gd name="T13" fmla="*/ 199 h 254"/>
            </a:gdLst>
            <a:ahLst/>
            <a:cxnLst>
              <a:cxn ang="0">
                <a:pos x="T0" y="T1"/>
              </a:cxn>
              <a:cxn ang="0">
                <a:pos x="T2" y="T3"/>
              </a:cxn>
              <a:cxn ang="0">
                <a:pos x="T4" y="T5"/>
              </a:cxn>
              <a:cxn ang="0">
                <a:pos x="T6" y="T7"/>
              </a:cxn>
              <a:cxn ang="0">
                <a:pos x="T8" y="T9"/>
              </a:cxn>
              <a:cxn ang="0">
                <a:pos x="T10" y="T11"/>
              </a:cxn>
              <a:cxn ang="0">
                <a:pos x="T12" y="T13"/>
              </a:cxn>
            </a:cxnLst>
            <a:rect l="0" t="0" r="r" b="b"/>
            <a:pathLst>
              <a:path w="455" h="254">
                <a:moveTo>
                  <a:pt x="246" y="199"/>
                </a:moveTo>
                <a:cubicBezTo>
                  <a:pt x="219" y="87"/>
                  <a:pt x="119" y="4"/>
                  <a:pt x="0" y="0"/>
                </a:cubicBezTo>
                <a:cubicBezTo>
                  <a:pt x="0" y="55"/>
                  <a:pt x="0" y="55"/>
                  <a:pt x="0" y="55"/>
                </a:cubicBezTo>
                <a:cubicBezTo>
                  <a:pt x="107" y="59"/>
                  <a:pt x="195" y="146"/>
                  <a:pt x="199" y="254"/>
                </a:cubicBezTo>
                <a:cubicBezTo>
                  <a:pt x="228" y="254"/>
                  <a:pt x="424" y="254"/>
                  <a:pt x="455" y="254"/>
                </a:cubicBezTo>
                <a:cubicBezTo>
                  <a:pt x="455" y="199"/>
                  <a:pt x="455" y="199"/>
                  <a:pt x="455" y="199"/>
                </a:cubicBezTo>
                <a:lnTo>
                  <a:pt x="246" y="199"/>
                </a:lnTo>
                <a:close/>
              </a:path>
            </a:pathLst>
          </a:custGeom>
          <a:solidFill>
            <a:srgbClr val="FFA300"/>
          </a:solidFill>
          <a:ln>
            <a:noFill/>
          </a:ln>
        </p:spPr>
        <p:txBody>
          <a:bodyPr vert="horz" wrap="square" lIns="91440" tIns="45720" rIns="91440" bIns="45720" numCol="1" anchor="t" anchorCtr="0" compatLnSpc="1"/>
          <a:p>
            <a:pPr>
              <a:lnSpc>
                <a:spcPct val="120000"/>
              </a:lnSpc>
            </a:pPr>
            <a:endParaRPr lang="en-US" dirty="0">
              <a:latin typeface="Arial" panose="020B0604020202020204" pitchFamily="34" charset="0"/>
              <a:ea typeface="宋体" panose="02010600030101010101" pitchFamily="2" charset="-122"/>
              <a:sym typeface="Arial" panose="020B0604020202020204" pitchFamily="34" charset="0"/>
            </a:endParaRPr>
          </a:p>
        </p:txBody>
      </p:sp>
      <p:sp>
        <p:nvSpPr>
          <p:cNvPr id="50" name="Rectangle 16"/>
          <p:cNvSpPr/>
          <p:nvPr>
            <p:custDataLst>
              <p:tags r:id="rId7"/>
            </p:custDataLst>
          </p:nvPr>
        </p:nvSpPr>
        <p:spPr>
          <a:xfrm>
            <a:off x="9826626" y="2839018"/>
            <a:ext cx="2365374" cy="442043"/>
          </a:xfrm>
          <a:prstGeom prst="rect">
            <a:avLst/>
          </a:prstGeom>
          <a:solidFill>
            <a:srgbClr val="FFA300"/>
          </a:solidFill>
          <a:ln>
            <a:noFill/>
          </a:ln>
        </p:spPr>
        <p:style>
          <a:lnRef idx="2">
            <a:srgbClr val="F17900">
              <a:shade val="50000"/>
            </a:srgbClr>
          </a:lnRef>
          <a:fillRef idx="1">
            <a:srgbClr val="F17900"/>
          </a:fillRef>
          <a:effectRef idx="0">
            <a:srgbClr val="F17900"/>
          </a:effectRef>
          <a:fontRef idx="minor">
            <a:srgbClr val="FFFFFF"/>
          </a:fontRef>
        </p:style>
        <p:txBody>
          <a:bodyPr rtlCol="0" anchor="ctr"/>
          <a:p>
            <a:pPr algn="ctr">
              <a:lnSpc>
                <a:spcPct val="120000"/>
              </a:lnSpc>
            </a:pPr>
            <a:endParaRPr lang="en-US" dirty="0">
              <a:latin typeface="Arial" panose="020B0604020202020204" pitchFamily="34" charset="0"/>
              <a:ea typeface="宋体" panose="02010600030101010101" pitchFamily="2" charset="-122"/>
              <a:sym typeface="Arial" panose="020B0604020202020204" pitchFamily="34" charset="0"/>
            </a:endParaRPr>
          </a:p>
        </p:txBody>
      </p:sp>
      <p:sp>
        <p:nvSpPr>
          <p:cNvPr id="52" name="Freeform 6"/>
          <p:cNvSpPr/>
          <p:nvPr>
            <p:custDataLst>
              <p:tags r:id="rId8"/>
            </p:custDataLst>
          </p:nvPr>
        </p:nvSpPr>
        <p:spPr bwMode="auto">
          <a:xfrm>
            <a:off x="6156326" y="3411236"/>
            <a:ext cx="3670300" cy="2052638"/>
          </a:xfrm>
          <a:custGeom>
            <a:avLst/>
            <a:gdLst>
              <a:gd name="T0" fmla="*/ 199 w 455"/>
              <a:gd name="T1" fmla="*/ 0 h 254"/>
              <a:gd name="T2" fmla="*/ 0 w 455"/>
              <a:gd name="T3" fmla="*/ 199 h 254"/>
              <a:gd name="T4" fmla="*/ 0 w 455"/>
              <a:gd name="T5" fmla="*/ 254 h 254"/>
              <a:gd name="T6" fmla="*/ 246 w 455"/>
              <a:gd name="T7" fmla="*/ 55 h 254"/>
              <a:gd name="T8" fmla="*/ 455 w 455"/>
              <a:gd name="T9" fmla="*/ 55 h 254"/>
              <a:gd name="T10" fmla="*/ 455 w 455"/>
              <a:gd name="T11" fmla="*/ 0 h 254"/>
              <a:gd name="T12" fmla="*/ 199 w 455"/>
              <a:gd name="T13" fmla="*/ 0 h 254"/>
            </a:gdLst>
            <a:ahLst/>
            <a:cxnLst>
              <a:cxn ang="0">
                <a:pos x="T0" y="T1"/>
              </a:cxn>
              <a:cxn ang="0">
                <a:pos x="T2" y="T3"/>
              </a:cxn>
              <a:cxn ang="0">
                <a:pos x="T4" y="T5"/>
              </a:cxn>
              <a:cxn ang="0">
                <a:pos x="T6" y="T7"/>
              </a:cxn>
              <a:cxn ang="0">
                <a:pos x="T8" y="T9"/>
              </a:cxn>
              <a:cxn ang="0">
                <a:pos x="T10" y="T11"/>
              </a:cxn>
              <a:cxn ang="0">
                <a:pos x="T12" y="T13"/>
              </a:cxn>
            </a:cxnLst>
            <a:rect l="0" t="0" r="r" b="b"/>
            <a:pathLst>
              <a:path w="455" h="254">
                <a:moveTo>
                  <a:pt x="199" y="0"/>
                </a:moveTo>
                <a:cubicBezTo>
                  <a:pt x="195" y="108"/>
                  <a:pt x="107" y="195"/>
                  <a:pt x="0" y="199"/>
                </a:cubicBezTo>
                <a:cubicBezTo>
                  <a:pt x="0" y="254"/>
                  <a:pt x="0" y="254"/>
                  <a:pt x="0" y="254"/>
                </a:cubicBezTo>
                <a:cubicBezTo>
                  <a:pt x="119" y="250"/>
                  <a:pt x="219" y="167"/>
                  <a:pt x="246" y="55"/>
                </a:cubicBezTo>
                <a:cubicBezTo>
                  <a:pt x="455" y="55"/>
                  <a:pt x="455" y="55"/>
                  <a:pt x="455" y="55"/>
                </a:cubicBezTo>
                <a:cubicBezTo>
                  <a:pt x="455" y="0"/>
                  <a:pt x="455" y="0"/>
                  <a:pt x="455" y="0"/>
                </a:cubicBezTo>
                <a:cubicBezTo>
                  <a:pt x="363" y="0"/>
                  <a:pt x="291" y="0"/>
                  <a:pt x="199" y="0"/>
                </a:cubicBezTo>
                <a:close/>
              </a:path>
            </a:pathLst>
          </a:custGeom>
          <a:solidFill>
            <a:srgbClr val="F0393C"/>
          </a:solidFill>
          <a:ln>
            <a:noFill/>
          </a:ln>
        </p:spPr>
        <p:txBody>
          <a:bodyPr vert="horz" wrap="square" lIns="91440" tIns="45720" rIns="91440" bIns="45720" numCol="1" anchor="t" anchorCtr="0" compatLnSpc="1"/>
          <a:p>
            <a:pPr>
              <a:lnSpc>
                <a:spcPct val="120000"/>
              </a:lnSpc>
            </a:pPr>
            <a:endParaRPr lang="en-US" dirty="0">
              <a:latin typeface="Arial" panose="020B0604020202020204" pitchFamily="34" charset="0"/>
              <a:ea typeface="宋体" panose="02010600030101010101" pitchFamily="2" charset="-122"/>
              <a:sym typeface="Arial" panose="020B0604020202020204" pitchFamily="34" charset="0"/>
            </a:endParaRPr>
          </a:p>
        </p:txBody>
      </p:sp>
      <p:sp>
        <p:nvSpPr>
          <p:cNvPr id="57" name="Rectangle 17"/>
          <p:cNvSpPr/>
          <p:nvPr>
            <p:custDataLst>
              <p:tags r:id="rId9"/>
            </p:custDataLst>
          </p:nvPr>
        </p:nvSpPr>
        <p:spPr>
          <a:xfrm>
            <a:off x="9826626" y="3411235"/>
            <a:ext cx="2365374" cy="442043"/>
          </a:xfrm>
          <a:prstGeom prst="rect">
            <a:avLst/>
          </a:prstGeom>
          <a:solidFill>
            <a:srgbClr val="F0393C"/>
          </a:solidFill>
          <a:ln>
            <a:noFill/>
          </a:ln>
        </p:spPr>
        <p:style>
          <a:lnRef idx="2">
            <a:srgbClr val="F17900">
              <a:shade val="50000"/>
            </a:srgbClr>
          </a:lnRef>
          <a:fillRef idx="1">
            <a:srgbClr val="F17900"/>
          </a:fillRef>
          <a:effectRef idx="0">
            <a:srgbClr val="F17900"/>
          </a:effectRef>
          <a:fontRef idx="minor">
            <a:srgbClr val="FFFFFF"/>
          </a:fontRef>
        </p:style>
        <p:txBody>
          <a:bodyPr rtlCol="0" anchor="ctr"/>
          <a:p>
            <a:pPr algn="ctr">
              <a:lnSpc>
                <a:spcPct val="120000"/>
              </a:lnSpc>
            </a:pPr>
            <a:endParaRPr lang="en-US" dirty="0">
              <a:latin typeface="Arial" panose="020B0604020202020204" pitchFamily="34" charset="0"/>
              <a:ea typeface="宋体" panose="02010600030101010101" pitchFamily="2" charset="-122"/>
              <a:sym typeface="Arial" panose="020B0604020202020204" pitchFamily="34" charset="0"/>
            </a:endParaRPr>
          </a:p>
        </p:txBody>
      </p:sp>
      <p:sp>
        <p:nvSpPr>
          <p:cNvPr id="63" name="文本框 62"/>
          <p:cNvSpPr txBox="1"/>
          <p:nvPr>
            <p:custDataLst>
              <p:tags r:id="rId10"/>
            </p:custDataLst>
          </p:nvPr>
        </p:nvSpPr>
        <p:spPr>
          <a:xfrm>
            <a:off x="8081010" y="1640840"/>
            <a:ext cx="3058160" cy="1187450"/>
          </a:xfrm>
          <a:prstGeom prst="rect">
            <a:avLst/>
          </a:prstGeom>
          <a:noFill/>
        </p:spPr>
        <p:txBody>
          <a:bodyPr wrap="square" rtlCol="0">
            <a:noAutofit/>
          </a:bodyPr>
          <a:p>
            <a:pPr algn="l">
              <a:lnSpc>
                <a:spcPct val="120000"/>
              </a:lnSpc>
            </a:pPr>
            <a:r>
              <a:rPr lang="zh-CN" altLang="en-US" sz="1600" spc="15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rPr>
              <a:t>密切观察患者用药后的反应，包括药物治疗的效果及不良反应，为医生用药和调整剂量提供参考。</a:t>
            </a:r>
            <a:endParaRPr lang="zh-CN" altLang="en-US" sz="1600" spc="15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73" name="文本框 72"/>
          <p:cNvSpPr txBox="1"/>
          <p:nvPr>
            <p:custDataLst>
              <p:tags r:id="rId11"/>
            </p:custDataLst>
          </p:nvPr>
        </p:nvSpPr>
        <p:spPr>
          <a:xfrm>
            <a:off x="7620000" y="1221740"/>
            <a:ext cx="3519170" cy="419100"/>
          </a:xfrm>
          <a:prstGeom prst="rect">
            <a:avLst/>
          </a:prstGeom>
          <a:noFill/>
        </p:spPr>
        <p:txBody>
          <a:bodyPr wrap="square" rtlCol="0">
            <a:noAutofit/>
          </a:bodyPr>
          <a:p>
            <a:pPr algn="ctr">
              <a:lnSpc>
                <a:spcPct val="120000"/>
              </a:lnSpc>
            </a:pPr>
            <a:r>
              <a:rPr lang="zh-CN" altLang="en-US" sz="1500" b="1" spc="300">
                <a:solidFill>
                  <a:srgbClr val="F17900"/>
                </a:solidFill>
                <a:latin typeface="Arial" panose="020B0604020202020204" pitchFamily="34" charset="0"/>
                <a:ea typeface="宋体" panose="02010600030101010101" pitchFamily="2" charset="-122"/>
                <a:sym typeface="Arial" panose="020B0604020202020204" pitchFamily="34" charset="0"/>
              </a:rPr>
              <a:t>2. 改善现存或潜在的健康问题</a:t>
            </a:r>
            <a:endParaRPr lang="zh-CN" altLang="en-US" sz="1500" b="1" spc="300">
              <a:solidFill>
                <a:srgbClr val="F17900"/>
              </a:solidFill>
              <a:latin typeface="Arial" panose="020B0604020202020204" pitchFamily="34" charset="0"/>
              <a:ea typeface="宋体" panose="02010600030101010101" pitchFamily="2" charset="-122"/>
              <a:sym typeface="Arial" panose="020B0604020202020204" pitchFamily="34" charset="0"/>
            </a:endParaRPr>
          </a:p>
        </p:txBody>
      </p:sp>
      <p:cxnSp>
        <p:nvCxnSpPr>
          <p:cNvPr id="78" name="直接连接符 77"/>
          <p:cNvCxnSpPr/>
          <p:nvPr>
            <p:custDataLst>
              <p:tags r:id="rId12"/>
            </p:custDataLst>
          </p:nvPr>
        </p:nvCxnSpPr>
        <p:spPr>
          <a:xfrm>
            <a:off x="8414734" y="1698991"/>
            <a:ext cx="1676034" cy="0"/>
          </a:xfrm>
          <a:prstGeom prst="line">
            <a:avLst/>
          </a:prstGeom>
          <a:ln>
            <a:solidFill>
              <a:srgbClr val="000000">
                <a:lumMod val="50000"/>
                <a:lumOff val="50000"/>
              </a:srgbClr>
            </a:solidFill>
          </a:ln>
        </p:spPr>
        <p:style>
          <a:lnRef idx="1">
            <a:srgbClr val="F17900"/>
          </a:lnRef>
          <a:fillRef idx="0">
            <a:srgbClr val="F17900"/>
          </a:fillRef>
          <a:effectRef idx="0">
            <a:srgbClr val="F17900"/>
          </a:effectRef>
          <a:fontRef idx="minor">
            <a:srgbClr val="000000"/>
          </a:fontRef>
        </p:style>
      </p:cxnSp>
      <p:sp>
        <p:nvSpPr>
          <p:cNvPr id="80" name="文本框 79"/>
          <p:cNvSpPr txBox="1"/>
          <p:nvPr>
            <p:custDataLst>
              <p:tags r:id="rId13"/>
            </p:custDataLst>
          </p:nvPr>
        </p:nvSpPr>
        <p:spPr>
          <a:xfrm>
            <a:off x="8362315" y="5307965"/>
            <a:ext cx="2407920" cy="1418590"/>
          </a:xfrm>
          <a:prstGeom prst="rect">
            <a:avLst/>
          </a:prstGeom>
          <a:noFill/>
        </p:spPr>
        <p:txBody>
          <a:bodyPr wrap="square" rtlCol="0">
            <a:noAutofit/>
          </a:bodyPr>
          <a:p>
            <a:pPr algn="l">
              <a:lnSpc>
                <a:spcPct val="120000"/>
              </a:lnSpc>
            </a:pPr>
            <a:r>
              <a:rPr lang="zh-CN" altLang="en-US" sz="1500" spc="15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rPr>
              <a:t>特别是康复期患者，护士应主动介绍用药知识、服药方法、保管方法以及对一般药物副反应的观察及处理方法。</a:t>
            </a:r>
            <a:endParaRPr lang="zh-CN" altLang="en-US" sz="1500" spc="15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87" name="文本框 86"/>
          <p:cNvSpPr txBox="1"/>
          <p:nvPr>
            <p:custDataLst>
              <p:tags r:id="rId14"/>
            </p:custDataLst>
          </p:nvPr>
        </p:nvSpPr>
        <p:spPr>
          <a:xfrm>
            <a:off x="8362315" y="4464685"/>
            <a:ext cx="2251710" cy="674370"/>
          </a:xfrm>
          <a:prstGeom prst="rect">
            <a:avLst/>
          </a:prstGeom>
          <a:noFill/>
        </p:spPr>
        <p:txBody>
          <a:bodyPr wrap="square" rtlCol="0">
            <a:noAutofit/>
          </a:bodyPr>
          <a:p>
            <a:pPr algn="ctr">
              <a:lnSpc>
                <a:spcPct val="120000"/>
              </a:lnSpc>
            </a:pPr>
            <a:r>
              <a:rPr lang="zh-CN" altLang="en-US" sz="1500" b="1" spc="300" dirty="0">
                <a:solidFill>
                  <a:srgbClr val="F0393C"/>
                </a:solidFill>
                <a:latin typeface="Arial" panose="020B0604020202020204" pitchFamily="34" charset="0"/>
                <a:ea typeface="宋体" panose="02010600030101010101" pitchFamily="2" charset="-122"/>
                <a:sym typeface="Arial" panose="020B0604020202020204" pitchFamily="34" charset="0"/>
              </a:rPr>
              <a:t>4. 做好患者用药的健康指导工作</a:t>
            </a:r>
            <a:endParaRPr lang="zh-CN" altLang="en-US" sz="1500" b="1" spc="300" dirty="0">
              <a:solidFill>
                <a:srgbClr val="F0393C"/>
              </a:solidFill>
              <a:latin typeface="Arial" panose="020B0604020202020204" pitchFamily="34" charset="0"/>
              <a:ea typeface="宋体" panose="02010600030101010101" pitchFamily="2" charset="-122"/>
              <a:sym typeface="Arial" panose="020B0604020202020204" pitchFamily="34" charset="0"/>
            </a:endParaRPr>
          </a:p>
        </p:txBody>
      </p:sp>
      <p:cxnSp>
        <p:nvCxnSpPr>
          <p:cNvPr id="88" name="直接连接符 87"/>
          <p:cNvCxnSpPr/>
          <p:nvPr>
            <p:custDataLst>
              <p:tags r:id="rId15"/>
            </p:custDataLst>
          </p:nvPr>
        </p:nvCxnSpPr>
        <p:spPr>
          <a:xfrm>
            <a:off x="8472076" y="5284788"/>
            <a:ext cx="1676034" cy="0"/>
          </a:xfrm>
          <a:prstGeom prst="line">
            <a:avLst/>
          </a:prstGeom>
          <a:ln>
            <a:solidFill>
              <a:srgbClr val="000000">
                <a:lumMod val="50000"/>
                <a:lumOff val="50000"/>
              </a:srgbClr>
            </a:solidFill>
          </a:ln>
        </p:spPr>
        <p:style>
          <a:lnRef idx="1">
            <a:srgbClr val="F17900"/>
          </a:lnRef>
          <a:fillRef idx="0">
            <a:srgbClr val="F17900"/>
          </a:fillRef>
          <a:effectRef idx="0">
            <a:srgbClr val="F17900"/>
          </a:effectRef>
          <a:fontRef idx="minor">
            <a:srgbClr val="000000"/>
          </a:fontRef>
        </p:style>
      </p:cxnSp>
      <p:sp>
        <p:nvSpPr>
          <p:cNvPr id="90" name="文本框 89"/>
          <p:cNvSpPr txBox="1"/>
          <p:nvPr>
            <p:custDataLst>
              <p:tags r:id="rId16"/>
            </p:custDataLst>
          </p:nvPr>
        </p:nvSpPr>
        <p:spPr>
          <a:xfrm>
            <a:off x="1311275" y="5138420"/>
            <a:ext cx="3438525" cy="1588135"/>
          </a:xfrm>
          <a:prstGeom prst="rect">
            <a:avLst/>
          </a:prstGeom>
          <a:noFill/>
        </p:spPr>
        <p:txBody>
          <a:bodyPr wrap="square" rtlCol="0">
            <a:noAutofit/>
          </a:bodyPr>
          <a:p>
            <a:pPr algn="l">
              <a:lnSpc>
                <a:spcPct val="120000"/>
              </a:lnSpc>
            </a:pPr>
            <a:r>
              <a:rPr lang="zh-CN" altLang="en-US" sz="1500" spc="15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rPr>
              <a:t>在发药前应严格执行“三查八对”制度，为患者准备好温开水，看着患者服下，在不伤害患者自尊的情况下，认真检查患者是否真正服下，防止患者藏药。</a:t>
            </a:r>
            <a:endParaRPr lang="zh-CN" altLang="en-US" sz="1500" spc="15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92" name="文本框 91"/>
          <p:cNvSpPr txBox="1"/>
          <p:nvPr>
            <p:custDataLst>
              <p:tags r:id="rId17"/>
            </p:custDataLst>
          </p:nvPr>
        </p:nvSpPr>
        <p:spPr>
          <a:xfrm>
            <a:off x="1537970" y="4358005"/>
            <a:ext cx="2428240" cy="632460"/>
          </a:xfrm>
          <a:prstGeom prst="rect">
            <a:avLst/>
          </a:prstGeom>
          <a:noFill/>
        </p:spPr>
        <p:txBody>
          <a:bodyPr wrap="square" rtlCol="0">
            <a:noAutofit/>
          </a:bodyPr>
          <a:p>
            <a:pPr algn="ctr">
              <a:lnSpc>
                <a:spcPct val="120000"/>
              </a:lnSpc>
            </a:pPr>
            <a:r>
              <a:rPr lang="zh-CN" altLang="en-US" sz="1500" b="1" spc="300">
                <a:solidFill>
                  <a:srgbClr val="7541F0"/>
                </a:solidFill>
                <a:latin typeface="Arial" panose="020B0604020202020204" pitchFamily="34" charset="0"/>
                <a:ea typeface="宋体" panose="02010600030101010101" pitchFamily="2" charset="-122"/>
                <a:sym typeface="Arial" panose="020B0604020202020204" pitchFamily="34" charset="0"/>
              </a:rPr>
              <a:t>3. 认真执行服药制度，保证治疗安全和效果</a:t>
            </a:r>
            <a:endParaRPr lang="zh-CN" altLang="en-US" sz="1500" b="1" spc="300">
              <a:solidFill>
                <a:srgbClr val="7541F0"/>
              </a:solidFill>
              <a:latin typeface="Arial" panose="020B0604020202020204" pitchFamily="34" charset="0"/>
              <a:ea typeface="宋体" panose="02010600030101010101" pitchFamily="2" charset="-122"/>
              <a:sym typeface="Arial" panose="020B0604020202020204" pitchFamily="34" charset="0"/>
            </a:endParaRPr>
          </a:p>
        </p:txBody>
      </p:sp>
      <p:cxnSp>
        <p:nvCxnSpPr>
          <p:cNvPr id="93" name="直接连接符 92"/>
          <p:cNvCxnSpPr/>
          <p:nvPr>
            <p:custDataLst>
              <p:tags r:id="rId18"/>
            </p:custDataLst>
          </p:nvPr>
        </p:nvCxnSpPr>
        <p:spPr>
          <a:xfrm>
            <a:off x="1972339" y="5115511"/>
            <a:ext cx="1676034" cy="0"/>
          </a:xfrm>
          <a:prstGeom prst="line">
            <a:avLst/>
          </a:prstGeom>
          <a:ln>
            <a:solidFill>
              <a:srgbClr val="000000">
                <a:lumMod val="50000"/>
                <a:lumOff val="50000"/>
              </a:srgbClr>
            </a:solidFill>
          </a:ln>
        </p:spPr>
        <p:style>
          <a:lnRef idx="1">
            <a:srgbClr val="F17900"/>
          </a:lnRef>
          <a:fillRef idx="0">
            <a:srgbClr val="F17900"/>
          </a:fillRef>
          <a:effectRef idx="0">
            <a:srgbClr val="F17900"/>
          </a:effectRef>
          <a:fontRef idx="minor">
            <a:srgbClr val="000000"/>
          </a:fontRef>
        </p:style>
      </p:cxnSp>
      <p:sp>
        <p:nvSpPr>
          <p:cNvPr id="110" name="文本框 109"/>
          <p:cNvSpPr txBox="1"/>
          <p:nvPr>
            <p:custDataLst>
              <p:tags r:id="rId19"/>
            </p:custDataLst>
          </p:nvPr>
        </p:nvSpPr>
        <p:spPr>
          <a:xfrm>
            <a:off x="1310005" y="1732280"/>
            <a:ext cx="2884170" cy="882015"/>
          </a:xfrm>
          <a:prstGeom prst="rect">
            <a:avLst/>
          </a:prstGeom>
          <a:noFill/>
        </p:spPr>
        <p:txBody>
          <a:bodyPr wrap="square" rtlCol="0">
            <a:noAutofit/>
          </a:bodyPr>
          <a:p>
            <a:pPr algn="l">
              <a:lnSpc>
                <a:spcPct val="120000"/>
              </a:lnSpc>
            </a:pPr>
            <a:r>
              <a:rPr lang="zh-CN" altLang="en-US" sz="1500" spc="15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rPr>
              <a:t>多数重性精神病患者缺乏自知力，不认为自己有病，对治疗护理不合作。</a:t>
            </a:r>
            <a:endParaRPr lang="zh-CN" altLang="en-US" sz="1500" spc="15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112" name="文本框 111"/>
          <p:cNvSpPr txBox="1"/>
          <p:nvPr>
            <p:custDataLst>
              <p:tags r:id="rId20"/>
            </p:custDataLst>
          </p:nvPr>
        </p:nvSpPr>
        <p:spPr>
          <a:xfrm>
            <a:off x="1310640" y="1231900"/>
            <a:ext cx="2986405" cy="419100"/>
          </a:xfrm>
          <a:prstGeom prst="rect">
            <a:avLst/>
          </a:prstGeom>
          <a:noFill/>
        </p:spPr>
        <p:txBody>
          <a:bodyPr wrap="square" rtlCol="0">
            <a:noAutofit/>
          </a:bodyPr>
          <a:p>
            <a:pPr algn="ctr">
              <a:lnSpc>
                <a:spcPct val="120000"/>
              </a:lnSpc>
            </a:pPr>
            <a:r>
              <a:rPr lang="zh-CN" altLang="en-US" sz="1500" b="1" spc="300">
                <a:solidFill>
                  <a:srgbClr val="F17900"/>
                </a:solidFill>
                <a:latin typeface="Arial" panose="020B0604020202020204" pitchFamily="34" charset="0"/>
                <a:ea typeface="宋体" panose="02010600030101010101" pitchFamily="2" charset="-122"/>
                <a:sym typeface="Arial" panose="020B0604020202020204" pitchFamily="34" charset="0"/>
              </a:rPr>
              <a:t>1. 建立良好的护患关系</a:t>
            </a:r>
            <a:endParaRPr lang="zh-CN" altLang="en-US" sz="1500" b="1" spc="300">
              <a:solidFill>
                <a:srgbClr val="F17900"/>
              </a:solidFill>
              <a:latin typeface="Arial" panose="020B0604020202020204" pitchFamily="34" charset="0"/>
              <a:ea typeface="宋体" panose="02010600030101010101" pitchFamily="2" charset="-122"/>
              <a:sym typeface="Arial" panose="020B0604020202020204" pitchFamily="34" charset="0"/>
            </a:endParaRPr>
          </a:p>
        </p:txBody>
      </p:sp>
      <p:cxnSp>
        <p:nvCxnSpPr>
          <p:cNvPr id="113" name="直接连接符 112"/>
          <p:cNvCxnSpPr/>
          <p:nvPr>
            <p:custDataLst>
              <p:tags r:id="rId21"/>
            </p:custDataLst>
          </p:nvPr>
        </p:nvCxnSpPr>
        <p:spPr>
          <a:xfrm>
            <a:off x="1980847" y="1709350"/>
            <a:ext cx="1676034" cy="0"/>
          </a:xfrm>
          <a:prstGeom prst="line">
            <a:avLst/>
          </a:prstGeom>
          <a:ln>
            <a:solidFill>
              <a:srgbClr val="000000">
                <a:lumMod val="50000"/>
                <a:lumOff val="50000"/>
              </a:srgbClr>
            </a:solidFill>
          </a:ln>
        </p:spPr>
        <p:style>
          <a:lnRef idx="1">
            <a:srgbClr val="F17900"/>
          </a:lnRef>
          <a:fillRef idx="0">
            <a:srgbClr val="F17900"/>
          </a:fillRef>
          <a:effectRef idx="0">
            <a:srgbClr val="F17900"/>
          </a:effectRef>
          <a:fontRef idx="minor">
            <a:srgbClr val="000000"/>
          </a:fontRef>
        </p:style>
      </p:cxnSp>
      <p:sp>
        <p:nvSpPr>
          <p:cNvPr id="114" name="Freeform 26"/>
          <p:cNvSpPr/>
          <p:nvPr>
            <p:custDataLst>
              <p:tags r:id="rId22"/>
            </p:custDataLst>
          </p:nvPr>
        </p:nvSpPr>
        <p:spPr bwMode="auto">
          <a:xfrm>
            <a:off x="2605614" y="780427"/>
            <a:ext cx="451877" cy="376994"/>
          </a:xfrm>
          <a:custGeom>
            <a:avLst/>
            <a:gdLst>
              <a:gd name="T0" fmla="*/ 128 w 132"/>
              <a:gd name="T1" fmla="*/ 71 h 110"/>
              <a:gd name="T2" fmla="*/ 108 w 132"/>
              <a:gd name="T3" fmla="*/ 26 h 110"/>
              <a:gd name="T4" fmla="*/ 105 w 132"/>
              <a:gd name="T5" fmla="*/ 23 h 110"/>
              <a:gd name="T6" fmla="*/ 87 w 132"/>
              <a:gd name="T7" fmla="*/ 20 h 110"/>
              <a:gd name="T8" fmla="*/ 86 w 132"/>
              <a:gd name="T9" fmla="*/ 21 h 110"/>
              <a:gd name="T10" fmla="*/ 77 w 132"/>
              <a:gd name="T11" fmla="*/ 18 h 110"/>
              <a:gd name="T12" fmla="*/ 70 w 132"/>
              <a:gd name="T13" fmla="*/ 21 h 110"/>
              <a:gd name="T14" fmla="*/ 67 w 132"/>
              <a:gd name="T15" fmla="*/ 26 h 110"/>
              <a:gd name="T16" fmla="*/ 59 w 132"/>
              <a:gd name="T17" fmla="*/ 24 h 110"/>
              <a:gd name="T18" fmla="*/ 53 w 132"/>
              <a:gd name="T19" fmla="*/ 27 h 110"/>
              <a:gd name="T20" fmla="*/ 50 w 132"/>
              <a:gd name="T21" fmla="*/ 31 h 110"/>
              <a:gd name="T22" fmla="*/ 50 w 132"/>
              <a:gd name="T23" fmla="*/ 37 h 110"/>
              <a:gd name="T24" fmla="*/ 47 w 132"/>
              <a:gd name="T25" fmla="*/ 35 h 110"/>
              <a:gd name="T26" fmla="*/ 27 w 132"/>
              <a:gd name="T27" fmla="*/ 15 h 110"/>
              <a:gd name="T28" fmla="*/ 22 w 132"/>
              <a:gd name="T29" fmla="*/ 36 h 110"/>
              <a:gd name="T30" fmla="*/ 38 w 132"/>
              <a:gd name="T31" fmla="*/ 53 h 110"/>
              <a:gd name="T32" fmla="*/ 61 w 132"/>
              <a:gd name="T33" fmla="*/ 89 h 110"/>
              <a:gd name="T34" fmla="*/ 40 w 132"/>
              <a:gd name="T35" fmla="*/ 87 h 110"/>
              <a:gd name="T36" fmla="*/ 25 w 132"/>
              <a:gd name="T37" fmla="*/ 100 h 110"/>
              <a:gd name="T38" fmla="*/ 89 w 132"/>
              <a:gd name="T39" fmla="*/ 106 h 110"/>
              <a:gd name="T40" fmla="*/ 93 w 132"/>
              <a:gd name="T41" fmla="*/ 110 h 110"/>
              <a:gd name="T42" fmla="*/ 119 w 132"/>
              <a:gd name="T43" fmla="*/ 95 h 110"/>
              <a:gd name="T44" fmla="*/ 132 w 132"/>
              <a:gd name="T45" fmla="*/ 75 h 110"/>
              <a:gd name="T46" fmla="*/ 128 w 132"/>
              <a:gd name="T47" fmla="*/ 7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2" h="110">
                <a:moveTo>
                  <a:pt x="128" y="71"/>
                </a:moveTo>
                <a:cubicBezTo>
                  <a:pt x="119" y="58"/>
                  <a:pt x="128" y="62"/>
                  <a:pt x="108" y="26"/>
                </a:cubicBezTo>
                <a:cubicBezTo>
                  <a:pt x="106" y="24"/>
                  <a:pt x="106" y="23"/>
                  <a:pt x="105" y="23"/>
                </a:cubicBezTo>
                <a:cubicBezTo>
                  <a:pt x="98" y="16"/>
                  <a:pt x="92" y="15"/>
                  <a:pt x="87" y="20"/>
                </a:cubicBezTo>
                <a:cubicBezTo>
                  <a:pt x="87" y="21"/>
                  <a:pt x="87" y="21"/>
                  <a:pt x="86" y="21"/>
                </a:cubicBezTo>
                <a:cubicBezTo>
                  <a:pt x="83" y="19"/>
                  <a:pt x="80" y="18"/>
                  <a:pt x="77" y="18"/>
                </a:cubicBezTo>
                <a:cubicBezTo>
                  <a:pt x="75" y="18"/>
                  <a:pt x="72" y="19"/>
                  <a:pt x="70" y="21"/>
                </a:cubicBezTo>
                <a:cubicBezTo>
                  <a:pt x="69" y="22"/>
                  <a:pt x="68" y="24"/>
                  <a:pt x="67" y="26"/>
                </a:cubicBezTo>
                <a:cubicBezTo>
                  <a:pt x="64" y="24"/>
                  <a:pt x="62" y="24"/>
                  <a:pt x="59" y="24"/>
                </a:cubicBezTo>
                <a:cubicBezTo>
                  <a:pt x="57" y="24"/>
                  <a:pt x="55" y="25"/>
                  <a:pt x="53" y="27"/>
                </a:cubicBezTo>
                <a:cubicBezTo>
                  <a:pt x="52" y="28"/>
                  <a:pt x="51" y="30"/>
                  <a:pt x="50" y="31"/>
                </a:cubicBezTo>
                <a:cubicBezTo>
                  <a:pt x="50" y="33"/>
                  <a:pt x="50" y="35"/>
                  <a:pt x="50" y="37"/>
                </a:cubicBezTo>
                <a:cubicBezTo>
                  <a:pt x="47" y="35"/>
                  <a:pt x="47" y="35"/>
                  <a:pt x="47" y="35"/>
                </a:cubicBezTo>
                <a:cubicBezTo>
                  <a:pt x="47" y="35"/>
                  <a:pt x="41" y="30"/>
                  <a:pt x="27" y="15"/>
                </a:cubicBezTo>
                <a:cubicBezTo>
                  <a:pt x="14" y="0"/>
                  <a:pt x="0" y="12"/>
                  <a:pt x="22" y="36"/>
                </a:cubicBezTo>
                <a:cubicBezTo>
                  <a:pt x="44" y="59"/>
                  <a:pt x="38" y="53"/>
                  <a:pt x="38" y="53"/>
                </a:cubicBezTo>
                <a:cubicBezTo>
                  <a:pt x="38" y="53"/>
                  <a:pt x="66" y="83"/>
                  <a:pt x="61" y="89"/>
                </a:cubicBezTo>
                <a:cubicBezTo>
                  <a:pt x="59" y="93"/>
                  <a:pt x="50" y="88"/>
                  <a:pt x="40" y="87"/>
                </a:cubicBezTo>
                <a:cubicBezTo>
                  <a:pt x="29" y="86"/>
                  <a:pt x="17" y="92"/>
                  <a:pt x="25" y="100"/>
                </a:cubicBezTo>
                <a:cubicBezTo>
                  <a:pt x="34" y="107"/>
                  <a:pt x="83" y="105"/>
                  <a:pt x="89" y="106"/>
                </a:cubicBezTo>
                <a:cubicBezTo>
                  <a:pt x="93" y="110"/>
                  <a:pt x="93" y="110"/>
                  <a:pt x="93" y="110"/>
                </a:cubicBezTo>
                <a:cubicBezTo>
                  <a:pt x="102" y="107"/>
                  <a:pt x="112" y="102"/>
                  <a:pt x="119" y="95"/>
                </a:cubicBezTo>
                <a:cubicBezTo>
                  <a:pt x="124" y="90"/>
                  <a:pt x="129" y="83"/>
                  <a:pt x="132" y="75"/>
                </a:cubicBezTo>
                <a:cubicBezTo>
                  <a:pt x="132" y="75"/>
                  <a:pt x="130" y="74"/>
                  <a:pt x="128" y="71"/>
                </a:cubicBezTo>
                <a:close/>
              </a:path>
            </a:pathLst>
          </a:custGeom>
          <a:solidFill>
            <a:srgbClr val="F17900"/>
          </a:solidFill>
          <a:ln>
            <a:noFill/>
          </a:ln>
        </p:spPr>
        <p:txBody>
          <a:bodyPr vert="horz" wrap="square" lIns="91440" tIns="45720" rIns="91440" bIns="45720" numCol="1" anchor="t" anchorCtr="0" compatLnSpc="1"/>
          <a:p>
            <a:pPr algn="ctr">
              <a:lnSpc>
                <a:spcPct val="120000"/>
              </a:lnSpc>
            </a:pPr>
            <a:endParaRPr lang="en-US">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endParaRPr>
          </a:p>
        </p:txBody>
      </p:sp>
      <p:sp>
        <p:nvSpPr>
          <p:cNvPr id="115" name="Freeform 28"/>
          <p:cNvSpPr/>
          <p:nvPr>
            <p:custDataLst>
              <p:tags r:id="rId23"/>
            </p:custDataLst>
          </p:nvPr>
        </p:nvSpPr>
        <p:spPr bwMode="auto">
          <a:xfrm>
            <a:off x="2605703" y="3900800"/>
            <a:ext cx="464787" cy="457041"/>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rgbClr val="7541F0"/>
          </a:solidFill>
          <a:ln>
            <a:noFill/>
          </a:ln>
        </p:spPr>
        <p:txBody>
          <a:bodyPr vert="horz" wrap="square" lIns="91440" tIns="45720" rIns="91440" bIns="45720" numCol="1" anchor="t" anchorCtr="0" compatLnSpc="1"/>
          <a:p>
            <a:pPr>
              <a:lnSpc>
                <a:spcPct val="120000"/>
              </a:lnSpc>
            </a:pPr>
            <a:endParaRPr lang="en-US">
              <a:latin typeface="Arial" panose="020B0604020202020204" pitchFamily="34" charset="0"/>
              <a:ea typeface="宋体" panose="02010600030101010101" pitchFamily="2" charset="-122"/>
              <a:sym typeface="Arial" panose="020B0604020202020204" pitchFamily="34" charset="0"/>
            </a:endParaRPr>
          </a:p>
        </p:txBody>
      </p:sp>
      <p:sp>
        <p:nvSpPr>
          <p:cNvPr id="116" name="Freeform 25"/>
          <p:cNvSpPr/>
          <p:nvPr>
            <p:custDataLst>
              <p:tags r:id="rId24"/>
            </p:custDataLst>
          </p:nvPr>
        </p:nvSpPr>
        <p:spPr bwMode="auto">
          <a:xfrm>
            <a:off x="8992983" y="817489"/>
            <a:ext cx="374412" cy="371830"/>
          </a:xfrm>
          <a:custGeom>
            <a:avLst/>
            <a:gdLst>
              <a:gd name="T0" fmla="*/ 0 w 145"/>
              <a:gd name="T1" fmla="*/ 0 h 144"/>
              <a:gd name="T2" fmla="*/ 61 w 145"/>
              <a:gd name="T3" fmla="*/ 116 h 144"/>
              <a:gd name="T4" fmla="*/ 71 w 145"/>
              <a:gd name="T5" fmla="*/ 82 h 144"/>
              <a:gd name="T6" fmla="*/ 133 w 145"/>
              <a:gd name="T7" fmla="*/ 144 h 144"/>
              <a:gd name="T8" fmla="*/ 145 w 145"/>
              <a:gd name="T9" fmla="*/ 132 h 144"/>
              <a:gd name="T10" fmla="*/ 83 w 145"/>
              <a:gd name="T11" fmla="*/ 69 h 144"/>
              <a:gd name="T12" fmla="*/ 117 w 145"/>
              <a:gd name="T13" fmla="*/ 61 h 144"/>
              <a:gd name="T14" fmla="*/ 0 w 145"/>
              <a:gd name="T15" fmla="*/ 0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44">
                <a:moveTo>
                  <a:pt x="0" y="0"/>
                </a:moveTo>
                <a:lnTo>
                  <a:pt x="61" y="116"/>
                </a:lnTo>
                <a:lnTo>
                  <a:pt x="71" y="82"/>
                </a:lnTo>
                <a:lnTo>
                  <a:pt x="133" y="144"/>
                </a:lnTo>
                <a:lnTo>
                  <a:pt x="145" y="132"/>
                </a:lnTo>
                <a:lnTo>
                  <a:pt x="83" y="69"/>
                </a:lnTo>
                <a:lnTo>
                  <a:pt x="117" y="61"/>
                </a:lnTo>
                <a:lnTo>
                  <a:pt x="0" y="0"/>
                </a:lnTo>
                <a:close/>
              </a:path>
            </a:pathLst>
          </a:custGeom>
          <a:solidFill>
            <a:srgbClr val="FFA300"/>
          </a:solidFill>
          <a:ln>
            <a:noFill/>
          </a:ln>
        </p:spPr>
        <p:txBody>
          <a:bodyPr vert="horz" wrap="square" lIns="91440" tIns="45720" rIns="91440" bIns="45720" numCol="1" anchor="t" anchorCtr="0" compatLnSpc="1"/>
          <a:p>
            <a:pPr>
              <a:lnSpc>
                <a:spcPct val="120000"/>
              </a:lnSpc>
            </a:pPr>
            <a:endParaRPr lang="en-US">
              <a:latin typeface="Arial" panose="020B0604020202020204" pitchFamily="34" charset="0"/>
              <a:ea typeface="宋体" panose="02010600030101010101" pitchFamily="2" charset="-122"/>
              <a:sym typeface="Arial" panose="020B0604020202020204" pitchFamily="34" charset="0"/>
            </a:endParaRPr>
          </a:p>
        </p:txBody>
      </p:sp>
      <p:sp>
        <p:nvSpPr>
          <p:cNvPr id="117" name="Freeform 27"/>
          <p:cNvSpPr>
            <a:spLocks noEditPoints="1"/>
          </p:cNvSpPr>
          <p:nvPr>
            <p:custDataLst>
              <p:tags r:id="rId25"/>
            </p:custDataLst>
          </p:nvPr>
        </p:nvSpPr>
        <p:spPr bwMode="auto">
          <a:xfrm>
            <a:off x="9157262" y="3909372"/>
            <a:ext cx="444494" cy="449076"/>
          </a:xfrm>
          <a:custGeom>
            <a:avLst/>
            <a:gdLst>
              <a:gd name="T0" fmla="*/ 142 w 147"/>
              <a:gd name="T1" fmla="*/ 125 h 148"/>
              <a:gd name="T2" fmla="*/ 105 w 147"/>
              <a:gd name="T3" fmla="*/ 88 h 148"/>
              <a:gd name="T4" fmla="*/ 95 w 147"/>
              <a:gd name="T5" fmla="*/ 84 h 148"/>
              <a:gd name="T6" fmla="*/ 87 w 147"/>
              <a:gd name="T7" fmla="*/ 75 h 148"/>
              <a:gd name="T8" fmla="*/ 81 w 147"/>
              <a:gd name="T9" fmla="*/ 18 h 148"/>
              <a:gd name="T10" fmla="*/ 17 w 147"/>
              <a:gd name="T11" fmla="*/ 18 h 148"/>
              <a:gd name="T12" fmla="*/ 17 w 147"/>
              <a:gd name="T13" fmla="*/ 82 h 148"/>
              <a:gd name="T14" fmla="*/ 75 w 147"/>
              <a:gd name="T15" fmla="*/ 87 h 148"/>
              <a:gd name="T16" fmla="*/ 84 w 147"/>
              <a:gd name="T17" fmla="*/ 96 h 148"/>
              <a:gd name="T18" fmla="*/ 87 w 147"/>
              <a:gd name="T19" fmla="*/ 105 h 148"/>
              <a:gd name="T20" fmla="*/ 125 w 147"/>
              <a:gd name="T21" fmla="*/ 143 h 148"/>
              <a:gd name="T22" fmla="*/ 142 w 147"/>
              <a:gd name="T23" fmla="*/ 143 h 148"/>
              <a:gd name="T24" fmla="*/ 142 w 147"/>
              <a:gd name="T25" fmla="*/ 125 h 148"/>
              <a:gd name="T26" fmla="*/ 73 w 147"/>
              <a:gd name="T27" fmla="*/ 73 h 148"/>
              <a:gd name="T28" fmla="*/ 26 w 147"/>
              <a:gd name="T29" fmla="*/ 73 h 148"/>
              <a:gd name="T30" fmla="*/ 26 w 147"/>
              <a:gd name="T31" fmla="*/ 27 h 148"/>
              <a:gd name="T32" fmla="*/ 73 w 147"/>
              <a:gd name="T33" fmla="*/ 27 h 148"/>
              <a:gd name="T34" fmla="*/ 73 w 147"/>
              <a:gd name="T35" fmla="*/ 73 h 148"/>
              <a:gd name="T36" fmla="*/ 53 w 147"/>
              <a:gd name="T37" fmla="*/ 27 h 148"/>
              <a:gd name="T38" fmla="*/ 26 w 147"/>
              <a:gd name="T39" fmla="*/ 53 h 148"/>
              <a:gd name="T40" fmla="*/ 34 w 147"/>
              <a:gd name="T41" fmla="*/ 59 h 148"/>
              <a:gd name="T42" fmla="*/ 34 w 147"/>
              <a:gd name="T43" fmla="*/ 51 h 148"/>
              <a:gd name="T44" fmla="*/ 51 w 147"/>
              <a:gd name="T45" fmla="*/ 34 h 148"/>
              <a:gd name="T46" fmla="*/ 59 w 147"/>
              <a:gd name="T47" fmla="*/ 35 h 148"/>
              <a:gd name="T48" fmla="*/ 53 w 147"/>
              <a:gd name="T49" fmla="*/ 2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48">
                <a:moveTo>
                  <a:pt x="142" y="125"/>
                </a:moveTo>
                <a:cubicBezTo>
                  <a:pt x="105" y="88"/>
                  <a:pt x="105" y="88"/>
                  <a:pt x="105" y="88"/>
                </a:cubicBezTo>
                <a:cubicBezTo>
                  <a:pt x="102" y="85"/>
                  <a:pt x="99" y="84"/>
                  <a:pt x="95" y="84"/>
                </a:cubicBezTo>
                <a:cubicBezTo>
                  <a:pt x="87" y="75"/>
                  <a:pt x="87" y="75"/>
                  <a:pt x="87" y="75"/>
                </a:cubicBezTo>
                <a:cubicBezTo>
                  <a:pt x="99" y="58"/>
                  <a:pt x="97" y="33"/>
                  <a:pt x="81" y="18"/>
                </a:cubicBezTo>
                <a:cubicBezTo>
                  <a:pt x="64" y="0"/>
                  <a:pt x="35" y="0"/>
                  <a:pt x="17" y="18"/>
                </a:cubicBezTo>
                <a:cubicBezTo>
                  <a:pt x="0" y="35"/>
                  <a:pt x="0" y="64"/>
                  <a:pt x="17" y="82"/>
                </a:cubicBezTo>
                <a:cubicBezTo>
                  <a:pt x="33" y="97"/>
                  <a:pt x="57" y="99"/>
                  <a:pt x="75" y="87"/>
                </a:cubicBezTo>
                <a:cubicBezTo>
                  <a:pt x="84" y="96"/>
                  <a:pt x="84" y="96"/>
                  <a:pt x="84" y="96"/>
                </a:cubicBezTo>
                <a:cubicBezTo>
                  <a:pt x="84" y="99"/>
                  <a:pt x="85" y="102"/>
                  <a:pt x="87" y="105"/>
                </a:cubicBezTo>
                <a:cubicBezTo>
                  <a:pt x="125" y="143"/>
                  <a:pt x="125" y="143"/>
                  <a:pt x="125" y="143"/>
                </a:cubicBezTo>
                <a:cubicBezTo>
                  <a:pt x="130" y="148"/>
                  <a:pt x="138" y="148"/>
                  <a:pt x="142" y="143"/>
                </a:cubicBezTo>
                <a:cubicBezTo>
                  <a:pt x="147" y="138"/>
                  <a:pt x="147" y="130"/>
                  <a:pt x="142" y="125"/>
                </a:cubicBezTo>
                <a:close/>
                <a:moveTo>
                  <a:pt x="73" y="73"/>
                </a:moveTo>
                <a:cubicBezTo>
                  <a:pt x="60" y="86"/>
                  <a:pt x="39" y="86"/>
                  <a:pt x="26" y="73"/>
                </a:cubicBezTo>
                <a:cubicBezTo>
                  <a:pt x="13" y="60"/>
                  <a:pt x="13" y="39"/>
                  <a:pt x="26" y="27"/>
                </a:cubicBezTo>
                <a:cubicBezTo>
                  <a:pt x="39" y="14"/>
                  <a:pt x="60" y="14"/>
                  <a:pt x="73" y="27"/>
                </a:cubicBezTo>
                <a:cubicBezTo>
                  <a:pt x="86" y="39"/>
                  <a:pt x="86" y="60"/>
                  <a:pt x="73" y="73"/>
                </a:cubicBezTo>
                <a:close/>
                <a:moveTo>
                  <a:pt x="53" y="27"/>
                </a:moveTo>
                <a:cubicBezTo>
                  <a:pt x="39" y="24"/>
                  <a:pt x="23" y="39"/>
                  <a:pt x="26" y="53"/>
                </a:cubicBezTo>
                <a:cubicBezTo>
                  <a:pt x="28" y="59"/>
                  <a:pt x="33" y="61"/>
                  <a:pt x="34" y="59"/>
                </a:cubicBezTo>
                <a:cubicBezTo>
                  <a:pt x="36" y="57"/>
                  <a:pt x="34" y="54"/>
                  <a:pt x="34" y="51"/>
                </a:cubicBezTo>
                <a:cubicBezTo>
                  <a:pt x="32" y="42"/>
                  <a:pt x="42" y="32"/>
                  <a:pt x="51" y="34"/>
                </a:cubicBezTo>
                <a:cubicBezTo>
                  <a:pt x="54" y="35"/>
                  <a:pt x="57" y="36"/>
                  <a:pt x="59" y="35"/>
                </a:cubicBezTo>
                <a:cubicBezTo>
                  <a:pt x="61" y="33"/>
                  <a:pt x="58" y="28"/>
                  <a:pt x="53" y="27"/>
                </a:cubicBezTo>
                <a:close/>
              </a:path>
            </a:pathLst>
          </a:custGeom>
          <a:solidFill>
            <a:srgbClr val="F0393C"/>
          </a:solidFill>
          <a:ln>
            <a:noFill/>
          </a:ln>
        </p:spPr>
        <p:txBody>
          <a:bodyPr vert="horz" wrap="square" lIns="91440" tIns="45720" rIns="91440" bIns="45720" numCol="1" anchor="t" anchorCtr="0" compatLnSpc="1"/>
          <a:p>
            <a:pPr>
              <a:lnSpc>
                <a:spcPct val="120000"/>
              </a:lnSpc>
            </a:pPr>
            <a:endParaRPr lang="en-US">
              <a:latin typeface="Arial" panose="020B0604020202020204" pitchFamily="34" charset="0"/>
              <a:ea typeface="宋体" panose="02010600030101010101" pitchFamily="2" charset="-122"/>
              <a:sym typeface="Arial" panose="020B0604020202020204" pitchFamily="34" charset="0"/>
            </a:endParaRPr>
          </a:p>
        </p:txBody>
      </p:sp>
      <p:sp>
        <p:nvSpPr>
          <p:cNvPr id="118" name="文本框 117"/>
          <p:cNvSpPr txBox="1"/>
          <p:nvPr>
            <p:custDataLst>
              <p:tags r:id="rId26"/>
            </p:custDataLst>
          </p:nvPr>
        </p:nvSpPr>
        <p:spPr>
          <a:xfrm>
            <a:off x="4572000" y="3000375"/>
            <a:ext cx="3048000" cy="608523"/>
          </a:xfrm>
          <a:prstGeom prst="rect">
            <a:avLst/>
          </a:prstGeom>
          <a:noFill/>
        </p:spPr>
        <p:txBody>
          <a:bodyPr wrap="square" rtlCol="0">
            <a:normAutofit/>
          </a:bodyPr>
          <a:p>
            <a:pPr algn="ctr">
              <a:lnSpc>
                <a:spcPct val="120000"/>
              </a:lnSpc>
            </a:pPr>
            <a:r>
              <a:rPr lang="zh-CN" altLang="en-US" sz="2400" b="1" spc="30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rPr>
              <a:t>（二）护理措施</a:t>
            </a:r>
            <a:endParaRPr lang="zh-CN" altLang="en-US" sz="2400" b="1" spc="300">
              <a:solidFill>
                <a:srgbClr val="000000">
                  <a:lumMod val="65000"/>
                  <a:lumOff val="35000"/>
                </a:srgbClr>
              </a:solidFill>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44246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电痉挛治疗过程的护理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5_4*l_h_i*1_1_2"/>
  <p:tag name="KSO_WM_TEMPLATE_CATEGORY" val="diagram"/>
  <p:tag name="KSO_WM_TEMPLATE_INDEX" val="795"/>
  <p:tag name="KSO_WM_UNIT_LAYERLEVEL" val="1_1_1"/>
  <p:tag name="KSO_WM_TAG_VERSION" val="1.0"/>
  <p:tag name="KSO_WM_BEAUTIFY_FLAG" val="#wm#"/>
  <p:tag name="KSO_WM_UNIT_LINE_FORE_SCHEMECOLOR_INDEX" val="14"/>
  <p:tag name="KSO_WM_UNIT_LINE_FILL_TYPE" val="2"/>
</p:tagLst>
</file>

<file path=ppt/tags/tag10.xml><?xml version="1.0" encoding="utf-8"?>
<p:tagLst xmlns:p="http://schemas.openxmlformats.org/presentationml/2006/main">
  <p:tag name="KSO_WM_UNIT_VALUE" val="57*6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795_4*l_h_x*1_1_1"/>
  <p:tag name="KSO_WM_TEMPLATE_CATEGORY" val="diagram"/>
  <p:tag name="KSO_WM_TEMPLATE_INDEX" val="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795_4*l_h_a*1_1_1"/>
  <p:tag name="KSO_WM_TEMPLATE_CATEGORY" val="diagram"/>
  <p:tag name="KSO_WM_TEMPLATE_INDEX" val="795"/>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5_4*l_h_f*1_1_1"/>
  <p:tag name="KSO_WM_TEMPLATE_CATEGORY" val="diagram"/>
  <p:tag name="KSO_WM_TEMPLATE_INDEX" val="79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5_4*l_h_i*1_2_1"/>
  <p:tag name="KSO_WM_TEMPLATE_CATEGORY" val="diagram"/>
  <p:tag name="KSO_WM_TEMPLATE_INDEX" val="79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95_4*l_h_i*1_2_3"/>
  <p:tag name="KSO_WM_TEMPLATE_CATEGORY" val="diagram"/>
  <p:tag name="KSO_WM_TEMPLATE_INDEX" val="79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795_4*l_h_a*1_2_1"/>
  <p:tag name="KSO_WM_TEMPLATE_CATEGORY" val="diagram"/>
  <p:tag name="KSO_WM_TEMPLATE_INDEX" val="795"/>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5_4*l_h_f*1_2_1"/>
  <p:tag name="KSO_WM_TEMPLATE_CATEGORY" val="diagram"/>
  <p:tag name="KSO_WM_TEMPLATE_INDEX" val="79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7.xml><?xml version="1.0" encoding="utf-8"?>
<p:tagLst xmlns:p="http://schemas.openxmlformats.org/presentationml/2006/main">
  <p:tag name="KSO_WM_UNIT_VALUE" val="47*5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795_4*l_h_x*1_2_1"/>
  <p:tag name="KSO_WM_TEMPLATE_CATEGORY" val="diagram"/>
  <p:tag name="KSO_WM_TEMPLATE_INDEX" val="795"/>
  <p:tag name="KSO_WM_UNIT_LAYERLEVEL" val="1_1_1"/>
  <p:tag name="KSO_WM_TAG_VERSION" val="1.0"/>
  <p:tag name="KSO_WM_BEAUTIFY_FLAG" val="#wm#"/>
  <p:tag name="KSO_WM_UNIT_FILL_FORE_SCHEMECOLOR_INDEX" val="14"/>
  <p:tag name="KSO_WM_UNI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5_4*l_h_i*1_4_1"/>
  <p:tag name="KSO_WM_TEMPLATE_CATEGORY" val="diagram"/>
  <p:tag name="KSO_WM_TEMPLATE_INDEX" val="79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95_4*l_h_i*1_4_3"/>
  <p:tag name="KSO_WM_TEMPLATE_CATEGORY" val="diagram"/>
  <p:tag name="KSO_WM_TEMPLATE_INDEX" val="79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5_4*l_h_i*1_2_2"/>
  <p:tag name="KSO_WM_TEMPLATE_CATEGORY" val="diagram"/>
  <p:tag name="KSO_WM_TEMPLATE_INDEX" val="795"/>
  <p:tag name="KSO_WM_UNIT_LAYERLEVEL" val="1_1_1"/>
  <p:tag name="KSO_WM_TAG_VERSION" val="1.0"/>
  <p:tag name="KSO_WM_BEAUTIFY_FLAG" val="#wm#"/>
  <p:tag name="KSO_WM_UNIT_LINE_FORE_SCHEMECOLOR_INDEX" val="14"/>
  <p:tag name="KSO_WM_UNIT_LINE_FILL_TYPE" val="2"/>
</p:tagLst>
</file>

<file path=ppt/tags/tag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795_4*l_h_a*1_4_1"/>
  <p:tag name="KSO_WM_TEMPLATE_CATEGORY" val="diagram"/>
  <p:tag name="KSO_WM_TEMPLATE_INDEX" val="795"/>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5_4*l_h_f*1_4_1"/>
  <p:tag name="KSO_WM_TEMPLATE_CATEGORY" val="diagram"/>
  <p:tag name="KSO_WM_TEMPLATE_INDEX" val="79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2.xml><?xml version="1.0" encoding="utf-8"?>
<p:tagLst xmlns:p="http://schemas.openxmlformats.org/presentationml/2006/main">
  <p:tag name="KSO_WM_UNIT_VALUE" val="64*53"/>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795_4*l_h_x*1_4_1"/>
  <p:tag name="KSO_WM_TEMPLATE_CATEGORY" val="diagram"/>
  <p:tag name="KSO_WM_TEMPLATE_INDEX" val="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5_4*l_h_i*1_3_1"/>
  <p:tag name="KSO_WM_TEMPLATE_CATEGORY" val="diagram"/>
  <p:tag name="KSO_WM_TEMPLATE_INDEX" val="79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95_4*l_h_i*1_3_3"/>
  <p:tag name="KSO_WM_TEMPLATE_CATEGORY" val="diagram"/>
  <p:tag name="KSO_WM_TEMPLATE_INDEX" val="79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795_4*l_h_a*1_3_1"/>
  <p:tag name="KSO_WM_TEMPLATE_CATEGORY" val="diagram"/>
  <p:tag name="KSO_WM_TEMPLATE_INDEX" val="795"/>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5_4*l_h_f*1_3_1"/>
  <p:tag name="KSO_WM_TEMPLATE_CATEGORY" val="diagram"/>
  <p:tag name="KSO_WM_TEMPLATE_INDEX" val="795"/>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7.xml><?xml version="1.0" encoding="utf-8"?>
<p:tagLst xmlns:p="http://schemas.openxmlformats.org/presentationml/2006/main">
  <p:tag name="KSO_WM_UNIT_VALUE" val="70*2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795_4*l_h_x*1_3_1"/>
  <p:tag name="KSO_WM_TEMPLATE_CATEGORY" val="diagram"/>
  <p:tag name="KSO_WM_TEMPLATE_INDEX" val="795"/>
  <p:tag name="KSO_WM_UNIT_LAYERLEVEL" val="1_1_1"/>
  <p:tag name="KSO_WM_TAG_VERSION" val="1.0"/>
  <p:tag name="KSO_WM_BEAUTIFY_FLAG" val="#wm#"/>
  <p:tag name="KSO_WM_UNIT_FILL_FORE_SCHEMECOLOR_INDEX" val="14"/>
  <p:tag name="KSO_WM_UNI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1"/>
  <p:tag name="KSO_WM_UNIT_ID" val="diagram789_2*n_i*1_1"/>
  <p:tag name="KSO_WM_UNIT_CLEAR" val="1"/>
  <p:tag name="KSO_WM_UNIT_LAYERLEVEL" val="1_1"/>
  <p:tag name="KSO_WM_DIAGRAM_GROUP_CODE" val="n1-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2"/>
  <p:tag name="KSO_WM_UNIT_ID" val="diagram789_2*n_i*1_2"/>
  <p:tag name="KSO_WM_UNIT_CLEAR" val="1"/>
  <p:tag name="KSO_WM_UNIT_LAYERLEVEL" val="1_1"/>
  <p:tag name="KSO_WM_DIAGRAM_GROUP_CODE" val="n1-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5_4*l_h_i*1_4_2"/>
  <p:tag name="KSO_WM_TEMPLATE_CATEGORY" val="diagram"/>
  <p:tag name="KSO_WM_TEMPLATE_INDEX" val="795"/>
  <p:tag name="KSO_WM_UNIT_LAYERLEVEL" val="1_1_1"/>
  <p:tag name="KSO_WM_TAG_VERSION" val="1.0"/>
  <p:tag name="KSO_WM_BEAUTIFY_FLAG" val="#wm#"/>
  <p:tag name="KSO_WM_UNIT_LINE_FORE_SCHEMECOLOR_INDEX" val="14"/>
  <p:tag name="KSO_WM_UNIT_LINE_FILL_TYPE" val="2"/>
</p:tagLst>
</file>

<file path=ppt/tags/tag30.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3"/>
  <p:tag name="KSO_WM_UNIT_ID" val="diagram789_2*n_i*1_3"/>
  <p:tag name="KSO_WM_UNIT_CLEAR" val="1"/>
  <p:tag name="KSO_WM_UNIT_LAYERLEVEL" val="1_1"/>
  <p:tag name="KSO_WM_DIAGRAM_GROUP_CODE" val="n1-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4"/>
  <p:tag name="KSO_WM_UNIT_ID" val="diagram789_2*n_i*1_4"/>
  <p:tag name="KSO_WM_UNIT_CLEAR" val="1"/>
  <p:tag name="KSO_WM_UNIT_LAYERLEVEL" val="1_1"/>
  <p:tag name="KSO_WM_DIAGRAM_GROUP_CODE" val="n1-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5"/>
  <p:tag name="KSO_WM_UNIT_ID" val="diagram789_2*n_i*1_5"/>
  <p:tag name="KSO_WM_UNIT_CLEAR" val="1"/>
  <p:tag name="KSO_WM_UNIT_LAYERLEVEL" val="1_1"/>
  <p:tag name="KSO_WM_DIAGRAM_GROUP_CODE" val="n1-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6"/>
  <p:tag name="KSO_WM_UNIT_ID" val="diagram789_2*n_i*1_6"/>
  <p:tag name="KSO_WM_UNIT_CLEAR" val="1"/>
  <p:tag name="KSO_WM_UNIT_LAYERLEVEL" val="1_1"/>
  <p:tag name="KSO_WM_DIAGRAM_GROUP_CODE" val="n1-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1_1"/>
  <p:tag name="KSO_WM_UNIT_ID" val="diagram789_2*n_h_f*1_1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n1-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3"/>
  <p:tag name="KSO_WM_UNIT_ID" val="diagram789_2*n_h_f*1_2_3"/>
  <p:tag name="KSO_WM_UNIT_CLEAR" val="1"/>
  <p:tag name="KSO_WM_UNIT_LAYERLEVEL" val="1_1_1"/>
  <p:tag name="KSO_WM_UNIT_VALUE" val="30"/>
  <p:tag name="KSO_WM_UNIT_HIGHLIGHT" val="0"/>
  <p:tag name="KSO_WM_UNIT_COMPATIBLE" val="0"/>
  <p:tag name="KSO_WM_DIAGRAM_GROUP_CODE" val="n1-1"/>
  <p:tag name="KSO_WM_UNIT_PRESET_TEXT" val="LOREM"/>
  <p:tag name="KSO_WM_UNIT_FILL_FORE_SCHEMECOLOR_INDEX" val="7"/>
  <p:tag name="KSO_WM_UNI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2"/>
  <p:tag name="KSO_WM_UNIT_ID" val="diagram789_2*n_h_f*1_2_2"/>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1"/>
  <p:tag name="KSO_WM_UNIT_ID" val="diagram789_2*n_h_f*1_2_1"/>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4"/>
  <p:tag name="KSO_WM_UNIT_ID" val="diagram789_2*n_h_f*1_2_4"/>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5"/>
  <p:tag name="KSO_WM_UNIT_ID" val="diagram789_2*n_h_f*1_2_5"/>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5_4*l_h_i*1_3_2"/>
  <p:tag name="KSO_WM_TEMPLATE_CATEGORY" val="diagram"/>
  <p:tag name="KSO_WM_TEMPLATE_INDEX" val="795"/>
  <p:tag name="KSO_WM_UNIT_LAYERLEVEL" val="1_1_1"/>
  <p:tag name="KSO_WM_TAG_VERSION" val="1.0"/>
  <p:tag name="KSO_WM_BEAUTIFY_FLAG" val="#wm#"/>
  <p:tag name="KSO_WM_UNIT_LINE_FORE_SCHEMECOLOR_INDEX" val="14"/>
  <p:tag name="KSO_WM_UNIT_LINE_FILL_TYPE" val="2"/>
</p:tagLst>
</file>

<file path=ppt/tags/tag40.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1"/>
  <p:tag name="KSO_WM_UNIT_ID" val="diagram789_2*n_i*1_1"/>
  <p:tag name="KSO_WM_UNIT_CLEAR" val="1"/>
  <p:tag name="KSO_WM_UNIT_LAYERLEVEL" val="1_1"/>
  <p:tag name="KSO_WM_DIAGRAM_GROUP_CODE" val="n1-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2"/>
  <p:tag name="KSO_WM_UNIT_ID" val="diagram789_2*n_i*1_2"/>
  <p:tag name="KSO_WM_UNIT_CLEAR" val="1"/>
  <p:tag name="KSO_WM_UNIT_LAYERLEVEL" val="1_1"/>
  <p:tag name="KSO_WM_DIAGRAM_GROUP_CODE" val="n1-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3"/>
  <p:tag name="KSO_WM_UNIT_ID" val="diagram789_2*n_i*1_3"/>
  <p:tag name="KSO_WM_UNIT_CLEAR" val="1"/>
  <p:tag name="KSO_WM_UNIT_LAYERLEVEL" val="1_1"/>
  <p:tag name="KSO_WM_DIAGRAM_GROUP_CODE" val="n1-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4"/>
  <p:tag name="KSO_WM_UNIT_ID" val="diagram789_2*n_i*1_4"/>
  <p:tag name="KSO_WM_UNIT_CLEAR" val="1"/>
  <p:tag name="KSO_WM_UNIT_LAYERLEVEL" val="1_1"/>
  <p:tag name="KSO_WM_DIAGRAM_GROUP_CODE" val="n1-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5"/>
  <p:tag name="KSO_WM_UNIT_ID" val="diagram789_2*n_i*1_5"/>
  <p:tag name="KSO_WM_UNIT_CLEAR" val="1"/>
  <p:tag name="KSO_WM_UNIT_LAYERLEVEL" val="1_1"/>
  <p:tag name="KSO_WM_DIAGRAM_GROUP_CODE" val="n1-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6"/>
  <p:tag name="KSO_WM_UNIT_ID" val="diagram789_2*n_i*1_6"/>
  <p:tag name="KSO_WM_UNIT_CLEAR" val="1"/>
  <p:tag name="KSO_WM_UNIT_LAYERLEVEL" val="1_1"/>
  <p:tag name="KSO_WM_DIAGRAM_GROUP_CODE" val="n1-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1_1"/>
  <p:tag name="KSO_WM_UNIT_ID" val="diagram789_2*n_h_f*1_1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n1-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3"/>
  <p:tag name="KSO_WM_UNIT_ID" val="diagram789_2*n_h_f*1_2_3"/>
  <p:tag name="KSO_WM_UNIT_CLEAR" val="1"/>
  <p:tag name="KSO_WM_UNIT_LAYERLEVEL" val="1_1_1"/>
  <p:tag name="KSO_WM_UNIT_VALUE" val="30"/>
  <p:tag name="KSO_WM_UNIT_HIGHLIGHT" val="0"/>
  <p:tag name="KSO_WM_UNIT_COMPATIBLE" val="0"/>
  <p:tag name="KSO_WM_DIAGRAM_GROUP_CODE" val="n1-1"/>
  <p:tag name="KSO_WM_UNIT_PRESET_TEXT" val="LOREM"/>
  <p:tag name="KSO_WM_UNIT_FILL_FORE_SCHEMECOLOR_INDEX" val="7"/>
  <p:tag name="KSO_WM_UNI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2"/>
  <p:tag name="KSO_WM_UNIT_ID" val="diagram789_2*n_h_f*1_2_2"/>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1"/>
  <p:tag name="KSO_WM_UNIT_ID" val="diagram789_2*n_h_f*1_2_1"/>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795_4*l_i*1_1"/>
  <p:tag name="KSO_WM_TEMPLATE_CATEGORY" val="diagram"/>
  <p:tag name="KSO_WM_TEMPLATE_INDEX" val="795"/>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4"/>
  <p:tag name="KSO_WM_UNIT_ID" val="diagram789_2*n_h_f*1_2_4"/>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5"/>
  <p:tag name="KSO_WM_UNIT_ID" val="diagram789_2*n_h_f*1_2_5"/>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49_1*l_h_i*1_2_1"/>
  <p:tag name="KSO_WM_TEMPLATE_CATEGORY" val="diagram"/>
  <p:tag name="KSO_WM_TEMPLATE_INDEX" val="202034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3449_1*l_h_i*1_2_3"/>
  <p:tag name="KSO_WM_TEMPLATE_CATEGORY" val="diagram"/>
  <p:tag name="KSO_WM_TEMPLATE_INDEX" val="202034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449_1*l_h_i*1_3_1"/>
  <p:tag name="KSO_WM_TEMPLATE_CATEGORY" val="diagram"/>
  <p:tag name="KSO_WM_TEMPLATE_INDEX" val="20203449"/>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49_1*l_h_i*1_3_2"/>
  <p:tag name="KSO_WM_TEMPLATE_CATEGORY" val="diagram"/>
  <p:tag name="KSO_WM_TEMPLATE_INDEX" val="202034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49_1*l_h_i*1_1_1"/>
  <p:tag name="KSO_WM_TEMPLATE_CATEGORY" val="diagram"/>
  <p:tag name="KSO_WM_TEMPLATE_INDEX" val="202034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3449_1*l_h_i*1_1_3"/>
  <p:tag name="KSO_WM_TEMPLATE_CATEGORY" val="diagram"/>
  <p:tag name="KSO_WM_TEMPLATE_INDEX" val="202034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449_1*l_h_i*1_4_1"/>
  <p:tag name="KSO_WM_TEMPLATE_CATEGORY" val="diagram"/>
  <p:tag name="KSO_WM_TEMPLATE_INDEX" val="202034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449_1*l_h_i*1_4_2"/>
  <p:tag name="KSO_WM_TEMPLATE_CATEGORY" val="diagram"/>
  <p:tag name="KSO_WM_TEMPLATE_INDEX" val="202034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795_4*l_i*1_2"/>
  <p:tag name="KSO_WM_TEMPLATE_CATEGORY" val="diagram"/>
  <p:tag name="KSO_WM_TEMPLATE_INDEX" val="795"/>
  <p:tag name="KSO_WM_UNIT_LAYERLEVEL" val="1_1"/>
  <p:tag name="KSO_WM_TAG_VERSION" val="1.0"/>
  <p:tag name="KSO_WM_BEAUTIFY_FLAG" val="#wm#"/>
  <p:tag name="KSO_WM_UNIT_FILL_FORE_SCHEMECOLOR_INDEX" val="14"/>
  <p:tag name="KSO_WM_UNIT_FILL_TYPE" val="1"/>
</p:tagLst>
</file>

<file path=ppt/tags/tag60.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449_1*l_h_f*1_1_1"/>
  <p:tag name="KSO_WM_TEMPLATE_CATEGORY" val="diagram"/>
  <p:tag name="KSO_WM_TEMPLATE_INDEX" val="20203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449_1*l_h_a*1_1_1"/>
  <p:tag name="KSO_WM_TEMPLATE_CATEGORY" val="diagram"/>
  <p:tag name="KSO_WM_TEMPLATE_INDEX" val="20203449"/>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49_1*l_h_i*1_1_2"/>
  <p:tag name="KSO_WM_TEMPLATE_CATEGORY" val="diagram"/>
  <p:tag name="KSO_WM_TEMPLATE_INDEX" val="20203449"/>
  <p:tag name="KSO_WM_UNIT_LAYERLEVEL" val="1_1_1"/>
  <p:tag name="KSO_WM_TAG_VERSION" val="1.0"/>
  <p:tag name="KSO_WM_BEAUTIFY_FLAG" val="#wm#"/>
  <p:tag name="KSO_WM_UNIT_LINE_FORE_SCHEMECOLOR_INDEX" val="13"/>
  <p:tag name="KSO_WM_UNIT_LINE_FILL_TYPE" val="2"/>
</p:tagLst>
</file>

<file path=ppt/tags/tag63.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3449_1*l_h_f*1_4_1"/>
  <p:tag name="KSO_WM_TEMPLATE_CATEGORY" val="diagram"/>
  <p:tag name="KSO_WM_TEMPLATE_INDEX" val="20203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3449_1*l_h_a*1_4_1"/>
  <p:tag name="KSO_WM_TEMPLATE_CATEGORY" val="diagram"/>
  <p:tag name="KSO_WM_TEMPLATE_INDEX" val="20203449"/>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3449_1*l_h_i*1_4_3"/>
  <p:tag name="KSO_WM_TEMPLATE_CATEGORY" val="diagram"/>
  <p:tag name="KSO_WM_TEMPLATE_INDEX" val="20203449"/>
  <p:tag name="KSO_WM_UNIT_LAYERLEVEL" val="1_1_1"/>
  <p:tag name="KSO_WM_TAG_VERSION" val="1.0"/>
  <p:tag name="KSO_WM_BEAUTIFY_FLAG" val="#wm#"/>
  <p:tag name="KSO_WM_UNIT_LINE_FORE_SCHEMECOLOR_INDEX" val="13"/>
  <p:tag name="KSO_WM_UNIT_LINE_FILL_TYPE" val="2"/>
</p:tagLst>
</file>

<file path=ppt/tags/tag66.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449_1*l_h_f*1_3_1"/>
  <p:tag name="KSO_WM_TEMPLATE_CATEGORY" val="diagram"/>
  <p:tag name="KSO_WM_TEMPLATE_INDEX" val="20203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7.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449_1*l_h_a*1_3_1"/>
  <p:tag name="KSO_WM_TEMPLATE_CATEGORY" val="diagram"/>
  <p:tag name="KSO_WM_TEMPLATE_INDEX" val="20203449"/>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3449_1*l_h_i*1_3_3"/>
  <p:tag name="KSO_WM_TEMPLATE_CATEGORY" val="diagram"/>
  <p:tag name="KSO_WM_TEMPLATE_INDEX" val="20203449"/>
  <p:tag name="KSO_WM_UNIT_LAYERLEVEL" val="1_1_1"/>
  <p:tag name="KSO_WM_TAG_VERSION" val="1.0"/>
  <p:tag name="KSO_WM_BEAUTIFY_FLAG" val="#wm#"/>
  <p:tag name="KSO_WM_UNIT_LINE_FORE_SCHEMECOLOR_INDEX" val="13"/>
  <p:tag name="KSO_WM_UNIT_LINE_FILL_TYPE" val="2"/>
</p:tagLst>
</file>

<file path=ppt/tags/tag69.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449_1*l_h_f*1_2_1"/>
  <p:tag name="KSO_WM_TEMPLATE_CATEGORY" val="diagram"/>
  <p:tag name="KSO_WM_TEMPLATE_INDEX" val="20203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795_4*l_x*1_3"/>
  <p:tag name="KSO_WM_TEMPLATE_CATEGORY" val="diagram"/>
  <p:tag name="KSO_WM_TEMPLATE_INDEX" val="795"/>
  <p:tag name="KSO_WM_UNIT_LAYERLEVEL" val="1_1"/>
  <p:tag name="KSO_WM_TAG_VERSION" val="1.0"/>
  <p:tag name="KSO_WM_BEAUTIFY_FLAG" val="#wm#"/>
  <p:tag name="KSO_WM_UNIT_VALUE" val="100*101"/>
  <p:tag name="KSO_WM_UNIT_FILL_FORE_SCHEMECOLOR_INDEX" val="14"/>
  <p:tag name="KSO_WM_UNIT_FILL_TYPE" val="1"/>
  <p:tag name="KSO_WM_UNIT_TEXT_FILL_FORE_SCHEMECOLOR_INDEX" val="13"/>
  <p:tag name="KSO_WM_UNIT_TEXT_FILL_TYPE" val="1"/>
</p:tagLst>
</file>

<file path=ppt/tags/tag7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449_1*l_h_a*1_2_1"/>
  <p:tag name="KSO_WM_TEMPLATE_CATEGORY" val="diagram"/>
  <p:tag name="KSO_WM_TEMPLATE_INDEX" val="20203449"/>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49_1*l_h_i*1_2_2"/>
  <p:tag name="KSO_WM_TEMPLATE_CATEGORY" val="diagram"/>
  <p:tag name="KSO_WM_TEMPLATE_INDEX" val="20203449"/>
  <p:tag name="KSO_WM_UNIT_LAYERLEVEL" val="1_1_1"/>
  <p:tag name="KSO_WM_TAG_VERSION" val="1.0"/>
  <p:tag name="KSO_WM_BEAUTIFY_FLAG" val="#wm#"/>
  <p:tag name="KSO_WM_UNIT_LINE_FORE_SCHEMECOLOR_INDEX" val="13"/>
  <p:tag name="KSO_WM_UNIT_LINE_FILL_TYPE" val="2"/>
</p:tagLst>
</file>

<file path=ppt/tags/tag72.xml><?xml version="1.0" encoding="utf-8"?>
<p:tagLst xmlns:p="http://schemas.openxmlformats.org/presentationml/2006/main">
  <p:tag name="KSO_WM_UNIT_VALUE" val="105*1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3449_1*l_h_x*1_2_1"/>
  <p:tag name="KSO_WM_TEMPLATE_CATEGORY" val="diagram"/>
  <p:tag name="KSO_WM_TEMPLATE_INDEX" val="202034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VALUE" val="127*12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3449_1*l_h_x*1_3_1"/>
  <p:tag name="KSO_WM_TEMPLATE_CATEGORY" val="diagram"/>
  <p:tag name="KSO_WM_TEMPLATE_INDEX" val="20203449"/>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VALUE" val="103*10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3449_1*l_h_x*1_1_1"/>
  <p:tag name="KSO_WM_TEMPLATE_CATEGORY" val="diagram"/>
  <p:tag name="KSO_WM_TEMPLATE_INDEX" val="202034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VALUE" val="125*123"/>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3449_1*l_h_x*1_4_1"/>
  <p:tag name="KSO_WM_TEMPLATE_CATEGORY" val="diagram"/>
  <p:tag name="KSO_WM_TEMPLATE_INDEX" val="202034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03449_1*l_a*1_1"/>
  <p:tag name="KSO_WM_TEMPLATE_CATEGORY" val="diagram"/>
  <p:tag name="KSO_WM_TEMPLATE_INDEX" val="20203449"/>
  <p:tag name="KSO_WM_UNIT_LAYERLEVEL" val="1_1"/>
  <p:tag name="KSO_WM_TAG_VERSION" val="1.0"/>
  <p:tag name="KSO_WM_BEAUTIFY_FLAG" val="#wm#"/>
  <p:tag name="KSO_WM_UNIT_PRESET_TEXT" val="单击此处添加标题"/>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334_4*l_h_i*1_4_1"/>
  <p:tag name="KSO_WM_TEMPLATE_CATEGORY" val="diagram"/>
  <p:tag name="KSO_WM_TEMPLATE_INDEX" val="20203334"/>
  <p:tag name="KSO_WM_UNIT_LAYERLEVEL" val="1_1_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3334_4*l_h_i*1_5_1"/>
  <p:tag name="KSO_WM_TEMPLATE_CATEGORY" val="diagram"/>
  <p:tag name="KSO_WM_TEMPLATE_INDEX" val="20203334"/>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334_4*l_h_i*1_1_1"/>
  <p:tag name="KSO_WM_TEMPLATE_CATEGORY" val="diagram"/>
  <p:tag name="KSO_WM_TEMPLATE_INDEX" val="20203334"/>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5_4*l_h_i*1_1_1"/>
  <p:tag name="KSO_WM_TEMPLATE_CATEGORY" val="diagram"/>
  <p:tag name="KSO_WM_TEMPLATE_INDEX" val="79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334_4*l_h_i*1_2_1"/>
  <p:tag name="KSO_WM_TEMPLATE_CATEGORY" val="diagram"/>
  <p:tag name="KSO_WM_TEMPLATE_INDEX" val="20203334"/>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334_4*l_h_i*1_3_1"/>
  <p:tag name="KSO_WM_TEMPLATE_CATEGORY" val="diagram"/>
  <p:tag name="KSO_WM_TEMPLATE_INDEX" val="20203334"/>
  <p:tag name="KSO_WM_UNIT_LAYERLEVEL" val="1_1_1"/>
  <p:tag name="KSO_WM_TAG_VERSION" val="1.0"/>
  <p:tag name="KSO_WM_BEAUTIFY_FLAG" val="#wm#"/>
</p:tagLst>
</file>

<file path=ppt/tags/tag82.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334_4*l_h_a*1_3_1"/>
  <p:tag name="KSO_WM_TEMPLATE_CATEGORY" val="diagram"/>
  <p:tag name="KSO_WM_TEMPLATE_INDEX" val="20203334"/>
  <p:tag name="KSO_WM_UNIT_LAYERLEVEL" val="1_1_1"/>
  <p:tag name="KSO_WM_TAG_VERSION" val="1.0"/>
  <p:tag name="KSO_WM_BEAUTIFY_FLAG" val="#wm#"/>
  <p:tag name="KSO_WM_UNIT_TEXT_FILL_FORE_SCHEMECOLOR_INDEX" val="6"/>
  <p:tag name="KSO_WM_UNIT_TEXT_FILL_TYPE" val="1"/>
</p:tagLst>
</file>

<file path=ppt/tags/tag83.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334_4*l_h_a*1_2_1"/>
  <p:tag name="KSO_WM_TEMPLATE_CATEGORY" val="diagram"/>
  <p:tag name="KSO_WM_TEMPLATE_INDEX" val="20203334"/>
  <p:tag name="KSO_WM_UNIT_LAYERLEVEL" val="1_1_1"/>
  <p:tag name="KSO_WM_TAG_VERSION" val="1.0"/>
  <p:tag name="KSO_WM_BEAUTIFY_FLAG" val="#wm#"/>
  <p:tag name="KSO_WM_UNIT_TEXT_FILL_FORE_SCHEMECOLOR_INDEX" val="5"/>
  <p:tag name="KSO_WM_UNIT_TEXT_FILL_TYPE" val="1"/>
</p:tagLst>
</file>

<file path=ppt/tags/tag84.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3334_4*l_h_a*1_4_1"/>
  <p:tag name="KSO_WM_TEMPLATE_CATEGORY" val="diagram"/>
  <p:tag name="KSO_WM_TEMPLATE_INDEX" val="20203334"/>
  <p:tag name="KSO_WM_UNIT_LAYERLEVEL" val="1_1_1"/>
  <p:tag name="KSO_WM_TAG_VERSION" val="1.0"/>
  <p:tag name="KSO_WM_BEAUTIFY_FLAG" val="#wm#"/>
  <p:tag name="KSO_WM_UNIT_TEXT_FILL_FORE_SCHEMECOLOR_INDEX" val="7"/>
  <p:tag name="KSO_WM_UNIT_TEXT_FILL_TYPE" val="1"/>
</p:tagLst>
</file>

<file path=ppt/tags/tag85.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3334_4*l_h_a*1_5_1"/>
  <p:tag name="KSO_WM_TEMPLATE_CATEGORY" val="diagram"/>
  <p:tag name="KSO_WM_TEMPLATE_INDEX" val="20203334"/>
  <p:tag name="KSO_WM_UNIT_LAYERLEVEL" val="1_1_1"/>
  <p:tag name="KSO_WM_TAG_VERSION" val="1.0"/>
  <p:tag name="KSO_WM_BEAUTIFY_FLAG" val="#wm#"/>
  <p:tag name="KSO_WM_UNIT_TEXT_FILL_FORE_SCHEMECOLOR_INDEX" val="8"/>
  <p:tag name="KSO_WM_UNIT_TEXT_FILL_TYPE" val="1"/>
</p:tagLst>
</file>

<file path=ppt/tags/tag86.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334_4*l_h_a*1_1_1"/>
  <p:tag name="KSO_WM_TEMPLATE_CATEGORY" val="diagram"/>
  <p:tag name="KSO_WM_TEMPLATE_INDEX" val="20203334"/>
  <p:tag name="KSO_WM_UNIT_LAYERLEVEL" val="1_1_1"/>
  <p:tag name="KSO_WM_TAG_VERSION" val="1.0"/>
  <p:tag name="KSO_WM_BEAUTIFY_FLAG" val="#wm#"/>
  <p:tag name="KSO_WM_UNIT_TEXT_FILL_FORE_SCHEMECOLOR_INDEX" val="9"/>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334_4*l_h_i*1_2_2"/>
  <p:tag name="KSO_WM_TEMPLATE_CATEGORY" val="diagram"/>
  <p:tag name="KSO_WM_TEMPLATE_INDEX" val="20203334"/>
  <p:tag name="KSO_WM_UNIT_LAYERLEVEL" val="1_1_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334_4*l_h_i*1_3_2"/>
  <p:tag name="KSO_WM_TEMPLATE_CATEGORY" val="diagram"/>
  <p:tag name="KSO_WM_TEMPLATE_INDEX" val="20203334"/>
  <p:tag name="KSO_WM_UNIT_LAYERLEVEL" val="1_1_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334_4*l_h_i*1_4_2"/>
  <p:tag name="KSO_WM_TEMPLATE_CATEGORY" val="diagram"/>
  <p:tag name="KSO_WM_TEMPLATE_INDEX" val="20203334"/>
  <p:tag name="KSO_WM_UNIT_LAYERLEVEL" val="1_1_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95_4*l_h_i*1_1_3"/>
  <p:tag name="KSO_WM_TEMPLATE_CATEGORY" val="diagram"/>
  <p:tag name="KSO_WM_TEMPLATE_INDEX" val="79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3334_4*l_h_i*1_5_2"/>
  <p:tag name="KSO_WM_TEMPLATE_CATEGORY" val="diagram"/>
  <p:tag name="KSO_WM_TEMPLATE_INDEX" val="20203334"/>
  <p:tag name="KSO_WM_UNIT_LAYERLEVEL" val="1_1_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334_4*l_h_i*1_1_2"/>
  <p:tag name="KSO_WM_TEMPLATE_CATEGORY" val="diagram"/>
  <p:tag name="KSO_WM_TEMPLATE_INDEX" val="20203334"/>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2052</Words>
  <Application>WPS 演示</Application>
  <PresentationFormat>宽屏</PresentationFormat>
  <Paragraphs>222</Paragraphs>
  <Slides>19</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19</vt:i4>
      </vt:variant>
    </vt:vector>
  </HeadingPairs>
  <TitlesOfParts>
    <vt:vector size="33" baseType="lpstr">
      <vt:lpstr>Arial</vt:lpstr>
      <vt:lpstr>宋体</vt:lpstr>
      <vt:lpstr>Wingdings</vt:lpstr>
      <vt:lpstr>微软雅黑</vt:lpstr>
      <vt:lpstr>Calibri</vt:lpstr>
      <vt:lpstr>Arial Unicode MS</vt:lpstr>
      <vt:lpstr>Calibri Light</vt:lpstr>
      <vt:lpstr>方正黑体简体</vt:lpstr>
      <vt:lpstr>Noto Sans S Chinese Bold</vt:lpstr>
      <vt:lpstr>Source Sans Pro</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11</cp:revision>
  <dcterms:created xsi:type="dcterms:W3CDTF">2019-11-11T13:37:00Z</dcterms:created>
  <dcterms:modified xsi:type="dcterms:W3CDTF">2021-05-10T10:48:53Z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