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6"/>
  </p:handoutMasterIdLst>
  <p:sldIdLst>
    <p:sldId id="256" r:id="rId4"/>
    <p:sldId id="279" r:id="rId5"/>
    <p:sldId id="258" r:id="rId7"/>
    <p:sldId id="257" r:id="rId8"/>
    <p:sldId id="263" r:id="rId9"/>
    <p:sldId id="262" r:id="rId10"/>
    <p:sldId id="265" r:id="rId11"/>
    <p:sldId id="298" r:id="rId12"/>
    <p:sldId id="299" r:id="rId13"/>
    <p:sldId id="266" r:id="rId14"/>
    <p:sldId id="274" r:id="rId15"/>
    <p:sldId id="261" r:id="rId16"/>
    <p:sldId id="300" r:id="rId17"/>
    <p:sldId id="301" r:id="rId18"/>
    <p:sldId id="302" r:id="rId19"/>
    <p:sldId id="273" r:id="rId20"/>
    <p:sldId id="303" r:id="rId21"/>
    <p:sldId id="268" r:id="rId22"/>
    <p:sldId id="260" r:id="rId23"/>
    <p:sldId id="269" r:id="rId24"/>
    <p:sldId id="270" r:id="rId25"/>
  </p:sldIdLst>
  <p:sldSz cx="12192000" cy="6858000"/>
  <p:notesSz cx="7103745" cy="10234295"/>
  <p:embeddedFontLst>
    <p:embeddedFont>
      <p:font typeface="Calibri" panose="020F0502020204030204" charset="0"/>
      <p:regular r:id="rId30"/>
      <p:bold r:id="rId31"/>
      <p:italic r:id="rId32"/>
      <p:boldItalic r:id="rId33"/>
    </p:embeddedFont>
    <p:embeddedFont>
      <p:font typeface="Arial Unicode MS" panose="020B0604020202020204" charset="-122"/>
      <p:regular r:id="rId34"/>
    </p:embeddedFont>
    <p:embeddedFont>
      <p:font typeface="Calibri Light" panose="020F0302020204030204" charset="0"/>
      <p:regular r:id="rId35"/>
      <p:italic r:id="rId36"/>
    </p:embeddedFont>
    <p:embeddedFont>
      <p:font typeface="等线 Light" panose="02010600030101010101" charset="-122"/>
      <p:regular r:id="rId37"/>
    </p:embeddedFont>
    <p:embeddedFont>
      <p:font typeface="等线" panose="02010600030101010101" charset="-122"/>
      <p:regular r:id="rId38"/>
    </p:embeddedFont>
    <p:embeddedFont>
      <p:font typeface="黑体" panose="02010609060101010101" pitchFamily="49"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cs typeface="宋体" panose="02010600030101010101"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cs typeface="宋体" panose="02010600030101010101"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宋体" panose="02010600030101010101" pitchFamily="2" charset="-122"/>
            </a:endParaRPr>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宋体" panose="02010600030101010101" pitchFamily="2"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宋体" panose="02010600030101010101" pitchFamily="2"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宋体" panose="02010600030101010101" pitchFamily="2"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宋体" panose="02010600030101010101" pitchFamily="2"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8" Type="http://schemas.openxmlformats.org/officeDocument/2006/relationships/slideLayout" Target="../slideLayouts/slideLayout7.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3" Type="http://schemas.openxmlformats.org/officeDocument/2006/relationships/slideLayout" Target="../slideLayouts/slideLayout7.xml"/><Relationship Id="rId32" Type="http://schemas.openxmlformats.org/officeDocument/2006/relationships/tags" Target="../tags/tag59.xml"/><Relationship Id="rId31" Type="http://schemas.openxmlformats.org/officeDocument/2006/relationships/tags" Target="../tags/tag58.xml"/><Relationship Id="rId30" Type="http://schemas.openxmlformats.org/officeDocument/2006/relationships/tags" Target="../tags/tag57.xml"/><Relationship Id="rId3" Type="http://schemas.openxmlformats.org/officeDocument/2006/relationships/tags" Target="../tags/tag30.xml"/><Relationship Id="rId29" Type="http://schemas.openxmlformats.org/officeDocument/2006/relationships/tags" Target="../tags/tag56.xml"/><Relationship Id="rId28" Type="http://schemas.openxmlformats.org/officeDocument/2006/relationships/tags" Target="../tags/tag55.xml"/><Relationship Id="rId27" Type="http://schemas.openxmlformats.org/officeDocument/2006/relationships/tags" Target="../tags/tag54.xml"/><Relationship Id="rId26" Type="http://schemas.openxmlformats.org/officeDocument/2006/relationships/tags" Target="../tags/tag53.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tags" Target="../tags/tag60.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14.png"/><Relationship Id="rId4" Type="http://schemas.openxmlformats.org/officeDocument/2006/relationships/tags" Target="../tags/tag63.xml"/><Relationship Id="rId35" Type="http://schemas.openxmlformats.org/officeDocument/2006/relationships/slideLayout" Target="../slideLayouts/slideLayout7.xml"/><Relationship Id="rId34" Type="http://schemas.openxmlformats.org/officeDocument/2006/relationships/tags" Target="../tags/tag90.xml"/><Relationship Id="rId33" Type="http://schemas.openxmlformats.org/officeDocument/2006/relationships/tags" Target="../tags/tag89.xml"/><Relationship Id="rId32" Type="http://schemas.openxmlformats.org/officeDocument/2006/relationships/image" Target="../media/image16.png"/><Relationship Id="rId31" Type="http://schemas.openxmlformats.org/officeDocument/2006/relationships/tags" Target="../tags/tag88.xml"/><Relationship Id="rId30" Type="http://schemas.openxmlformats.org/officeDocument/2006/relationships/tags" Target="../tags/tag87.xml"/><Relationship Id="rId3" Type="http://schemas.openxmlformats.org/officeDocument/2006/relationships/tags" Target="../tags/tag62.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image" Target="../media/image15.png"/><Relationship Id="rId2" Type="http://schemas.openxmlformats.org/officeDocument/2006/relationships/tags" Target="../tags/tag61.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tags" Target="../tags/tag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精神障碍的症状学</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p:cNvSpPr txBox="1"/>
          <p:nvPr/>
        </p:nvSpPr>
        <p:spPr>
          <a:xfrm>
            <a:off x="6715125" y="1754505"/>
            <a:ext cx="2258060" cy="1076325"/>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（一）为了判定某一种精神活动属于病态或正常范围，一般应从三个方面进行对比分析</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6" name="文本框 5"/>
          <p:cNvSpPr txBox="1"/>
          <p:nvPr/>
        </p:nvSpPr>
        <p:spPr>
          <a:xfrm>
            <a:off x="6630670" y="4258310"/>
            <a:ext cx="2506345" cy="2061210"/>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（三）对精神症状的识别应注意以下方面的问题</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（1）在检查中首先应确定是否存在精神症状，且确定存在哪些症状。</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（2）应了解症状的强度、持续时间的长短，评定其严重程度。</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7" name="文本框 6"/>
          <p:cNvSpPr txBox="1"/>
          <p:nvPr/>
        </p:nvSpPr>
        <p:spPr>
          <a:xfrm>
            <a:off x="9137015" y="1754505"/>
            <a:ext cx="2891155" cy="2306955"/>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（二）精神症状具有以下特点</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（1）症状的出现不受患者意识的控制。</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（2）症状一旦出现，难以通过转移令其消失。</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（3）症状的内容与周围客观环境不相称。</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（4）症状会给患者带来不同程度的社会功能损害。</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9" name="文本框 8"/>
          <p:cNvSpPr txBox="1"/>
          <p:nvPr/>
        </p:nvSpPr>
        <p:spPr>
          <a:xfrm>
            <a:off x="9270365" y="4258310"/>
            <a:ext cx="2624455" cy="2061210"/>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（四）精神症状表现的影响因素</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异常的精神活动是一个很复杂的过程，而且个体差异很大，精神症状的表现一般受到以下因素影响。</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（1）个体因素</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00000"/>
              </a:lnSpc>
            </a:pPr>
            <a:r>
              <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（2）环境因素</a:t>
            </a:r>
            <a:endParaRPr sz="1600" b="1">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1033780" y="1676400"/>
            <a:ext cx="4762500" cy="4410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二、感知觉障碍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888480" y="407543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（二）知觉障碍</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888480" y="4524375"/>
            <a:ext cx="4029075"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错觉</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幻觉</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感知综合障碍</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（一）感觉障碍</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9" name="文本框 8"/>
          <p:cNvSpPr txBox="1"/>
          <p:nvPr/>
        </p:nvSpPr>
        <p:spPr>
          <a:xfrm>
            <a:off x="1090295" y="2348230"/>
            <a:ext cx="4564380" cy="156845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感觉障碍多见于神经系统器质性疾病和癔症。</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感觉过敏</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感觉减退</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50000"/>
              </a:lnSpc>
            </a:pPr>
            <a:r>
              <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内感性不适（体感异常）</a:t>
            </a:r>
            <a:endParaRPr sz="1600">
              <a:solidFill>
                <a:srgbClr val="5A84A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descr="c35772508da69772ce9a0b7864eb2df2a20d935e4d9fb-AtUCmD"/>
          <p:cNvPicPr>
            <a:picLocks noChangeAspect="1"/>
          </p:cNvPicPr>
          <p:nvPr/>
        </p:nvPicPr>
        <p:blipFill>
          <a:blip r:embed="rId2"/>
          <a:srcRect l="307" t="67045" r="-307" b="12058"/>
          <a:stretch>
            <a:fillRect/>
          </a:stretch>
        </p:blipFill>
        <p:spPr>
          <a:xfrm>
            <a:off x="768985" y="4474210"/>
            <a:ext cx="5168265" cy="2101850"/>
          </a:xfrm>
          <a:prstGeom prst="rect">
            <a:avLst/>
          </a:prstGeom>
        </p:spPr>
      </p:pic>
      <p:pic>
        <p:nvPicPr>
          <p:cNvPr id="10" name="图片 9" descr="c35772508da69772ce9a0b7864eb2df2a20d935e4d9fb-AtUCmD"/>
          <p:cNvPicPr>
            <a:picLocks noChangeAspect="1"/>
          </p:cNvPicPr>
          <p:nvPr/>
        </p:nvPicPr>
        <p:blipFill>
          <a:blip r:embed="rId2"/>
          <a:srcRect l="12" t="44065" r="-12" b="35038"/>
          <a:stretch>
            <a:fillRect/>
          </a:stretch>
        </p:blipFill>
        <p:spPr>
          <a:xfrm>
            <a:off x="6444615" y="1652905"/>
            <a:ext cx="5168265" cy="21018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三、思维障碍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p:cNvSpPr txBox="1"/>
          <p:nvPr/>
        </p:nvSpPr>
        <p:spPr>
          <a:xfrm>
            <a:off x="1938020" y="1624330"/>
            <a:ext cx="359854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1. 思维联想活动量和速度的障碍</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2. 思维联想连贯性障碍</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3. 思维属性障碍</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4. 思维逻辑性障碍</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文本框 21"/>
          <p:cNvSpPr txBox="1"/>
          <p:nvPr/>
        </p:nvSpPr>
        <p:spPr>
          <a:xfrm>
            <a:off x="1938020" y="1325245"/>
            <a:ext cx="243840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（一）思维形式障碍</a:t>
            </a:r>
            <a:endParaRPr lang="zh-CN" altLang="en-US"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p:cNvSpPr txBox="1"/>
          <p:nvPr/>
        </p:nvSpPr>
        <p:spPr>
          <a:xfrm>
            <a:off x="1938020" y="3386455"/>
            <a:ext cx="406463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妄想是一种重要的精神病性症状。它是指一种个人所独有的和与自我有切身关系的坚信不疑的观念，不接受事实与理性的纠正。</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（二）思维内容障碍</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p:cNvSpPr txBox="1"/>
          <p:nvPr/>
        </p:nvSpPr>
        <p:spPr>
          <a:xfrm>
            <a:off x="1938020" y="4899660"/>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超价观念是指由某种强烈情绪加强了的、在意识中占主导地位的错误观念，其发生一般均有事实的根据。</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（三）超价观念</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378575" y="1624330"/>
            <a:ext cx="4506595" cy="39884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三、思维障碍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63" name="直接连接符 62"/>
          <p:cNvCxnSpPr/>
          <p:nvPr>
            <p:custDataLst>
              <p:tags r:id="rId2"/>
            </p:custDataLst>
          </p:nvPr>
        </p:nvCxnSpPr>
        <p:spPr>
          <a:xfrm flipH="1">
            <a:off x="1750469" y="3470642"/>
            <a:ext cx="10438357" cy="0"/>
          </a:xfrm>
          <a:prstGeom prst="line">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8" name="椭圆 37"/>
          <p:cNvSpPr/>
          <p:nvPr>
            <p:custDataLst>
              <p:tags r:id="rId3"/>
            </p:custDataLst>
          </p:nvPr>
        </p:nvSpPr>
        <p:spPr>
          <a:xfrm>
            <a:off x="1447782"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8" name="任意多边形 57"/>
          <p:cNvSpPr/>
          <p:nvPr>
            <p:custDataLst>
              <p:tags r:id="rId4"/>
            </p:custDataLst>
          </p:nvPr>
        </p:nvSpPr>
        <p:spPr bwMode="auto">
          <a:xfrm>
            <a:off x="1596365" y="3256569"/>
            <a:ext cx="428145" cy="42814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1F74AD"/>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9" name="椭圆 38"/>
          <p:cNvSpPr/>
          <p:nvPr>
            <p:custDataLst>
              <p:tags r:id="rId5"/>
            </p:custDataLst>
          </p:nvPr>
        </p:nvSpPr>
        <p:spPr>
          <a:xfrm>
            <a:off x="3598578"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0" name="任意多边形 59"/>
          <p:cNvSpPr/>
          <p:nvPr>
            <p:custDataLst>
              <p:tags r:id="rId6"/>
            </p:custDataLst>
          </p:nvPr>
        </p:nvSpPr>
        <p:spPr bwMode="auto">
          <a:xfrm>
            <a:off x="3747161" y="3256569"/>
            <a:ext cx="428145" cy="4281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3498DB"/>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9" name="椭圆 68"/>
          <p:cNvSpPr/>
          <p:nvPr>
            <p:custDataLst>
              <p:tags r:id="rId7"/>
            </p:custDataLst>
          </p:nvPr>
        </p:nvSpPr>
        <p:spPr>
          <a:xfrm>
            <a:off x="5749373"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7" name="任意多边形 76"/>
          <p:cNvSpPr/>
          <p:nvPr>
            <p:custDataLst>
              <p:tags r:id="rId8"/>
            </p:custDataLst>
          </p:nvPr>
        </p:nvSpPr>
        <p:spPr bwMode="auto">
          <a:xfrm>
            <a:off x="5897957" y="3256568"/>
            <a:ext cx="428145" cy="42814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5" name="椭圆 74"/>
          <p:cNvSpPr/>
          <p:nvPr>
            <p:custDataLst>
              <p:tags r:id="rId9"/>
            </p:custDataLst>
          </p:nvPr>
        </p:nvSpPr>
        <p:spPr>
          <a:xfrm>
            <a:off x="10018905"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任意多边形 77"/>
          <p:cNvSpPr/>
          <p:nvPr>
            <p:custDataLst>
              <p:tags r:id="rId10"/>
            </p:custDataLst>
          </p:nvPr>
        </p:nvSpPr>
        <p:spPr bwMode="auto">
          <a:xfrm>
            <a:off x="10149034" y="3238115"/>
            <a:ext cx="465054" cy="46505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9BBB59"/>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2" name="椭圆 71"/>
          <p:cNvSpPr/>
          <p:nvPr>
            <p:custDataLst>
              <p:tags r:id="rId11"/>
            </p:custDataLst>
          </p:nvPr>
        </p:nvSpPr>
        <p:spPr>
          <a:xfrm>
            <a:off x="7869712"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0" name="任意多边形 79"/>
          <p:cNvSpPr/>
          <p:nvPr>
            <p:custDataLst>
              <p:tags r:id="rId12"/>
            </p:custDataLst>
          </p:nvPr>
        </p:nvSpPr>
        <p:spPr bwMode="auto">
          <a:xfrm>
            <a:off x="8018296" y="3256570"/>
            <a:ext cx="428145" cy="428145"/>
          </a:xfrm>
          <a:custGeom>
            <a:avLst/>
            <a:gdLst>
              <a:gd name="T0" fmla="*/ 3413 w 6827"/>
              <a:gd name="T1" fmla="*/ 0 h 6827"/>
              <a:gd name="T2" fmla="*/ 0 w 6827"/>
              <a:gd name="T3" fmla="*/ 3413 h 6827"/>
              <a:gd name="T4" fmla="*/ 3413 w 6827"/>
              <a:gd name="T5" fmla="*/ 6827 h 6827"/>
              <a:gd name="T6" fmla="*/ 3516 w 6827"/>
              <a:gd name="T7" fmla="*/ 6822 h 6827"/>
              <a:gd name="T8" fmla="*/ 3528 w 6827"/>
              <a:gd name="T9" fmla="*/ 6824 h 6827"/>
              <a:gd name="T10" fmla="*/ 3556 w 6827"/>
              <a:gd name="T11" fmla="*/ 6827 h 6827"/>
              <a:gd name="T12" fmla="*/ 3595 w 6827"/>
              <a:gd name="T13" fmla="*/ 6821 h 6827"/>
              <a:gd name="T14" fmla="*/ 3610 w 6827"/>
              <a:gd name="T15" fmla="*/ 6817 h 6827"/>
              <a:gd name="T16" fmla="*/ 6827 w 6827"/>
              <a:gd name="T17" fmla="*/ 3413 h 6827"/>
              <a:gd name="T18" fmla="*/ 3413 w 6827"/>
              <a:gd name="T19" fmla="*/ 0 h 6827"/>
              <a:gd name="T20" fmla="*/ 5442 w 6827"/>
              <a:gd name="T21" fmla="*/ 5791 h 6827"/>
              <a:gd name="T22" fmla="*/ 5355 w 6827"/>
              <a:gd name="T23" fmla="*/ 5696 h 6827"/>
              <a:gd name="T24" fmla="*/ 4606 w 6827"/>
              <a:gd name="T25" fmla="*/ 5447 h 6827"/>
              <a:gd name="T26" fmla="*/ 4194 w 6827"/>
              <a:gd name="T27" fmla="*/ 4752 h 6827"/>
              <a:gd name="T28" fmla="*/ 4567 w 6827"/>
              <a:gd name="T29" fmla="*/ 4061 h 6827"/>
              <a:gd name="T30" fmla="*/ 4586 w 6827"/>
              <a:gd name="T31" fmla="*/ 3946 h 6827"/>
              <a:gd name="T32" fmla="*/ 4683 w 6827"/>
              <a:gd name="T33" fmla="*/ 3861 h 6827"/>
              <a:gd name="T34" fmla="*/ 4820 w 6827"/>
              <a:gd name="T35" fmla="*/ 3303 h 6827"/>
              <a:gd name="T36" fmla="*/ 4816 w 6827"/>
              <a:gd name="T37" fmla="*/ 3269 h 6827"/>
              <a:gd name="T38" fmla="*/ 4693 w 6827"/>
              <a:gd name="T39" fmla="*/ 3080 h 6827"/>
              <a:gd name="T40" fmla="*/ 4693 w 6827"/>
              <a:gd name="T41" fmla="*/ 2418 h 6827"/>
              <a:gd name="T42" fmla="*/ 4437 w 6827"/>
              <a:gd name="T43" fmla="*/ 1738 h 6827"/>
              <a:gd name="T44" fmla="*/ 3413 w 6827"/>
              <a:gd name="T45" fmla="*/ 1138 h 6827"/>
              <a:gd name="T46" fmla="*/ 2133 w 6827"/>
              <a:gd name="T47" fmla="*/ 2418 h 6827"/>
              <a:gd name="T48" fmla="*/ 2133 w 6827"/>
              <a:gd name="T49" fmla="*/ 3080 h 6827"/>
              <a:gd name="T50" fmla="*/ 2011 w 6827"/>
              <a:gd name="T51" fmla="*/ 3269 h 6827"/>
              <a:gd name="T52" fmla="*/ 2007 w 6827"/>
              <a:gd name="T53" fmla="*/ 3303 h 6827"/>
              <a:gd name="T54" fmla="*/ 2143 w 6827"/>
              <a:gd name="T55" fmla="*/ 3861 h 6827"/>
              <a:gd name="T56" fmla="*/ 2227 w 6827"/>
              <a:gd name="T57" fmla="*/ 3942 h 6827"/>
              <a:gd name="T58" fmla="*/ 2260 w 6827"/>
              <a:gd name="T59" fmla="*/ 4061 h 6827"/>
              <a:gd name="T60" fmla="*/ 2632 w 6827"/>
              <a:gd name="T61" fmla="*/ 4752 h 6827"/>
              <a:gd name="T62" fmla="*/ 2230 w 6827"/>
              <a:gd name="T63" fmla="*/ 5443 h 6827"/>
              <a:gd name="T64" fmla="*/ 1472 w 6827"/>
              <a:gd name="T65" fmla="*/ 5696 h 6827"/>
              <a:gd name="T66" fmla="*/ 1383 w 6827"/>
              <a:gd name="T67" fmla="*/ 5790 h 6827"/>
              <a:gd name="T68" fmla="*/ 284 w 6827"/>
              <a:gd name="T69" fmla="*/ 3413 h 6827"/>
              <a:gd name="T70" fmla="*/ 3413 w 6827"/>
              <a:gd name="T71" fmla="*/ 284 h 6827"/>
              <a:gd name="T72" fmla="*/ 6542 w 6827"/>
              <a:gd name="T73" fmla="*/ 3413 h 6827"/>
              <a:gd name="T74" fmla="*/ 5442 w 6827"/>
              <a:gd name="T75" fmla="*/ 579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27" h="6827">
                <a:moveTo>
                  <a:pt x="3413" y="0"/>
                </a:moveTo>
                <a:cubicBezTo>
                  <a:pt x="1531" y="0"/>
                  <a:pt x="0" y="1531"/>
                  <a:pt x="0" y="3413"/>
                </a:cubicBezTo>
                <a:cubicBezTo>
                  <a:pt x="0" y="5296"/>
                  <a:pt x="1531" y="6827"/>
                  <a:pt x="3413" y="6827"/>
                </a:cubicBezTo>
                <a:cubicBezTo>
                  <a:pt x="3448" y="6827"/>
                  <a:pt x="3481" y="6822"/>
                  <a:pt x="3516" y="6822"/>
                </a:cubicBezTo>
                <a:lnTo>
                  <a:pt x="3528" y="6824"/>
                </a:lnTo>
                <a:cubicBezTo>
                  <a:pt x="3537" y="6826"/>
                  <a:pt x="3546" y="6827"/>
                  <a:pt x="3556" y="6827"/>
                </a:cubicBezTo>
                <a:cubicBezTo>
                  <a:pt x="3569" y="6827"/>
                  <a:pt x="3582" y="6825"/>
                  <a:pt x="3595" y="6821"/>
                </a:cubicBezTo>
                <a:lnTo>
                  <a:pt x="3610" y="6817"/>
                </a:lnTo>
                <a:cubicBezTo>
                  <a:pt x="5401" y="6713"/>
                  <a:pt x="6827" y="5229"/>
                  <a:pt x="6827" y="3413"/>
                </a:cubicBezTo>
                <a:cubicBezTo>
                  <a:pt x="6827" y="1531"/>
                  <a:pt x="5296" y="0"/>
                  <a:pt x="3413" y="0"/>
                </a:cubicBezTo>
                <a:close/>
                <a:moveTo>
                  <a:pt x="5442" y="5791"/>
                </a:moveTo>
                <a:cubicBezTo>
                  <a:pt x="5429" y="5747"/>
                  <a:pt x="5398" y="5711"/>
                  <a:pt x="5355" y="5696"/>
                </a:cubicBezTo>
                <a:lnTo>
                  <a:pt x="4606" y="5447"/>
                </a:lnTo>
                <a:cubicBezTo>
                  <a:pt x="4345" y="5338"/>
                  <a:pt x="4223" y="4920"/>
                  <a:pt x="4194" y="4752"/>
                </a:cubicBezTo>
                <a:cubicBezTo>
                  <a:pt x="4388" y="4572"/>
                  <a:pt x="4567" y="4304"/>
                  <a:pt x="4567" y="4061"/>
                </a:cubicBezTo>
                <a:cubicBezTo>
                  <a:pt x="4567" y="3979"/>
                  <a:pt x="4590" y="3947"/>
                  <a:pt x="4586" y="3946"/>
                </a:cubicBezTo>
                <a:cubicBezTo>
                  <a:pt x="4630" y="3935"/>
                  <a:pt x="4666" y="3904"/>
                  <a:pt x="4683" y="3861"/>
                </a:cubicBezTo>
                <a:cubicBezTo>
                  <a:pt x="4697" y="3826"/>
                  <a:pt x="4820" y="3514"/>
                  <a:pt x="4820" y="3303"/>
                </a:cubicBezTo>
                <a:cubicBezTo>
                  <a:pt x="4820" y="3291"/>
                  <a:pt x="4818" y="3280"/>
                  <a:pt x="4816" y="3269"/>
                </a:cubicBezTo>
                <a:cubicBezTo>
                  <a:pt x="4798" y="3197"/>
                  <a:pt x="4756" y="3125"/>
                  <a:pt x="4693" y="3080"/>
                </a:cubicBezTo>
                <a:lnTo>
                  <a:pt x="4693" y="2418"/>
                </a:lnTo>
                <a:cubicBezTo>
                  <a:pt x="4693" y="2009"/>
                  <a:pt x="4569" y="1837"/>
                  <a:pt x="4437" y="1738"/>
                </a:cubicBezTo>
                <a:cubicBezTo>
                  <a:pt x="4407" y="1534"/>
                  <a:pt x="4189" y="1138"/>
                  <a:pt x="3413" y="1138"/>
                </a:cubicBezTo>
                <a:cubicBezTo>
                  <a:pt x="2620" y="1138"/>
                  <a:pt x="2133" y="1884"/>
                  <a:pt x="2133" y="2418"/>
                </a:cubicBezTo>
                <a:lnTo>
                  <a:pt x="2133" y="3080"/>
                </a:lnTo>
                <a:cubicBezTo>
                  <a:pt x="2071" y="3125"/>
                  <a:pt x="2029" y="3197"/>
                  <a:pt x="2011" y="3269"/>
                </a:cubicBezTo>
                <a:cubicBezTo>
                  <a:pt x="2008" y="3280"/>
                  <a:pt x="2007" y="3292"/>
                  <a:pt x="2007" y="3303"/>
                </a:cubicBezTo>
                <a:cubicBezTo>
                  <a:pt x="2007" y="3514"/>
                  <a:pt x="2129" y="3826"/>
                  <a:pt x="2143" y="3861"/>
                </a:cubicBezTo>
                <a:cubicBezTo>
                  <a:pt x="2160" y="3904"/>
                  <a:pt x="2183" y="3931"/>
                  <a:pt x="2227" y="3942"/>
                </a:cubicBezTo>
                <a:cubicBezTo>
                  <a:pt x="2236" y="3947"/>
                  <a:pt x="2260" y="3979"/>
                  <a:pt x="2260" y="4061"/>
                </a:cubicBezTo>
                <a:cubicBezTo>
                  <a:pt x="2260" y="4304"/>
                  <a:pt x="2439" y="4572"/>
                  <a:pt x="2632" y="4752"/>
                </a:cubicBezTo>
                <a:cubicBezTo>
                  <a:pt x="2604" y="4919"/>
                  <a:pt x="2484" y="5338"/>
                  <a:pt x="2230" y="5443"/>
                </a:cubicBezTo>
                <a:lnTo>
                  <a:pt x="1472" y="5696"/>
                </a:lnTo>
                <a:cubicBezTo>
                  <a:pt x="1428" y="5711"/>
                  <a:pt x="1397" y="5747"/>
                  <a:pt x="1383" y="5790"/>
                </a:cubicBezTo>
                <a:cubicBezTo>
                  <a:pt x="712" y="5216"/>
                  <a:pt x="284" y="4364"/>
                  <a:pt x="284" y="3413"/>
                </a:cubicBezTo>
                <a:cubicBezTo>
                  <a:pt x="284" y="1688"/>
                  <a:pt x="1688" y="284"/>
                  <a:pt x="3413" y="284"/>
                </a:cubicBezTo>
                <a:cubicBezTo>
                  <a:pt x="5138" y="284"/>
                  <a:pt x="6542" y="1688"/>
                  <a:pt x="6542" y="3413"/>
                </a:cubicBezTo>
                <a:cubicBezTo>
                  <a:pt x="6542" y="4365"/>
                  <a:pt x="6114" y="5217"/>
                  <a:pt x="5442" y="5791"/>
                </a:cubicBezTo>
                <a:close/>
              </a:path>
            </a:pathLst>
          </a:custGeom>
          <a:solidFill>
            <a:srgbClr val="69A35B"/>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矩形 31"/>
          <p:cNvSpPr/>
          <p:nvPr>
            <p:custDataLst>
              <p:tags r:id="rId13"/>
            </p:custDataLst>
          </p:nvPr>
        </p:nvSpPr>
        <p:spPr bwMode="auto">
          <a:xfrm>
            <a:off x="1319326" y="1981807"/>
            <a:ext cx="982220" cy="45719"/>
          </a:xfrm>
          <a:prstGeom prst="rect">
            <a:avLst/>
          </a:prstGeom>
          <a:solidFill>
            <a:srgbClr val="1F74AD"/>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3" name="文本框 32"/>
          <p:cNvSpPr txBox="1"/>
          <p:nvPr>
            <p:custDataLst>
              <p:tags r:id="rId14"/>
            </p:custDataLst>
          </p:nvPr>
        </p:nvSpPr>
        <p:spPr bwMode="auto">
          <a:xfrm>
            <a:off x="848017" y="2068304"/>
            <a:ext cx="1924839" cy="787121"/>
          </a:xfrm>
          <a:prstGeom prst="rect">
            <a:avLst/>
          </a:prstGeom>
        </p:spPr>
        <p:txBody>
          <a:bodyPr wrap="square" lIns="91440" tIns="45720" rIns="91440" bIns="46800" anchor="t" anchorCtr="0">
            <a:normAutofit/>
          </a:bodyPr>
          <a:lstStyle/>
          <a:p>
            <a:pPr marL="0" indent="0" algn="l">
              <a:lnSpc>
                <a:spcPct val="120000"/>
              </a:lnSpc>
              <a:defRPr/>
            </a:pPr>
            <a:r>
              <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注意增强为主动注意的增强。</a:t>
            </a:r>
            <a:endPar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文本框 35"/>
          <p:cNvSpPr txBox="1"/>
          <p:nvPr>
            <p:custDataLst>
              <p:tags r:id="rId15"/>
            </p:custDataLst>
          </p:nvPr>
        </p:nvSpPr>
        <p:spPr bwMode="auto">
          <a:xfrm>
            <a:off x="848017" y="1514116"/>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fontScale="80000"/>
          </a:bodyPr>
          <a:lstStyle/>
          <a:p>
            <a:pPr algn="ctr">
              <a:lnSpc>
                <a:spcPct val="120000"/>
              </a:lnSpc>
              <a:buClr>
                <a:prstClr val="white"/>
              </a:buClr>
              <a:defRPr/>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（一）注意增强</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矩形 36"/>
          <p:cNvSpPr/>
          <p:nvPr>
            <p:custDataLst>
              <p:tags r:id="rId16"/>
            </p:custDataLst>
          </p:nvPr>
        </p:nvSpPr>
        <p:spPr bwMode="auto">
          <a:xfrm>
            <a:off x="5604889" y="1981807"/>
            <a:ext cx="982220" cy="45719"/>
          </a:xfrm>
          <a:prstGeom prst="rect">
            <a:avLst/>
          </a:prstGeom>
          <a:solidFill>
            <a:srgbClr val="1AA3AA"/>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0" name="文本框 39"/>
          <p:cNvSpPr txBox="1"/>
          <p:nvPr>
            <p:custDataLst>
              <p:tags r:id="rId17"/>
            </p:custDataLst>
          </p:nvPr>
        </p:nvSpPr>
        <p:spPr bwMode="auto">
          <a:xfrm>
            <a:off x="5133340" y="2068195"/>
            <a:ext cx="2332990" cy="787400"/>
          </a:xfrm>
          <a:prstGeom prst="rect">
            <a:avLst/>
          </a:prstGeom>
        </p:spPr>
        <p:txBody>
          <a:bodyPr wrap="square" lIns="91440" tIns="45720" rIns="91440" bIns="46800" anchor="t" anchorCtr="0">
            <a:normAutofit/>
          </a:bodyPr>
          <a:lstStyle/>
          <a:p>
            <a:pPr marL="0" indent="0" algn="l">
              <a:lnSpc>
                <a:spcPct val="120000"/>
              </a:lnSpc>
              <a:defRPr/>
            </a:pPr>
            <a:r>
              <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注意减退有主动及被动注意兴奋性减弱。</a:t>
            </a:r>
            <a:endPar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custDataLst>
              <p:tags r:id="rId18"/>
            </p:custDataLst>
          </p:nvPr>
        </p:nvSpPr>
        <p:spPr bwMode="auto">
          <a:xfrm>
            <a:off x="5133580" y="1514116"/>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fontScale="80000"/>
          </a:bodyPr>
          <a:lstStyle/>
          <a:p>
            <a:pPr algn="ctr">
              <a:lnSpc>
                <a:spcPct val="120000"/>
              </a:lnSpc>
              <a:buClr>
                <a:prstClr val="white"/>
              </a:buClr>
              <a:defRPr/>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（三）注意减退</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3" name="矩形 42"/>
          <p:cNvSpPr/>
          <p:nvPr>
            <p:custDataLst>
              <p:tags r:id="rId19"/>
            </p:custDataLst>
          </p:nvPr>
        </p:nvSpPr>
        <p:spPr bwMode="auto">
          <a:xfrm>
            <a:off x="9890453" y="1981807"/>
            <a:ext cx="982220" cy="45719"/>
          </a:xfrm>
          <a:prstGeom prst="rect">
            <a:avLst/>
          </a:prstGeom>
          <a:solidFill>
            <a:srgbClr val="9BBB59"/>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4" name="文本框 43"/>
          <p:cNvSpPr txBox="1"/>
          <p:nvPr>
            <p:custDataLst>
              <p:tags r:id="rId20"/>
            </p:custDataLst>
          </p:nvPr>
        </p:nvSpPr>
        <p:spPr bwMode="auto">
          <a:xfrm>
            <a:off x="8981440" y="1981835"/>
            <a:ext cx="2799080" cy="1169035"/>
          </a:xfrm>
          <a:prstGeom prst="rect">
            <a:avLst/>
          </a:prstGeom>
        </p:spPr>
        <p:txBody>
          <a:bodyPr wrap="square" lIns="91440" tIns="45720" rIns="91440" bIns="46800" anchor="t" anchorCtr="0">
            <a:noAutofit/>
          </a:bodyPr>
          <a:lstStyle/>
          <a:p>
            <a:pPr marL="0" indent="0" algn="l">
              <a:lnSpc>
                <a:spcPct val="120000"/>
              </a:lnSpc>
              <a:defRPr/>
            </a:pPr>
            <a:r>
              <a:rPr lang="zh-CN" altLang="en-US" sz="15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注意狭窄，是指注意范围的显著缩小，当注意集中于某一事物时，就不能再注意与之有关的其他事物。</a:t>
            </a:r>
            <a:endParaRPr lang="zh-CN" altLang="en-US" sz="15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custDataLst>
              <p:tags r:id="rId21"/>
            </p:custDataLst>
          </p:nvPr>
        </p:nvSpPr>
        <p:spPr bwMode="auto">
          <a:xfrm>
            <a:off x="9419144" y="1514116"/>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fontScale="80000"/>
          </a:bodyPr>
          <a:lstStyle/>
          <a:p>
            <a:pPr algn="ctr">
              <a:lnSpc>
                <a:spcPct val="120000"/>
              </a:lnSpc>
              <a:buClr>
                <a:prstClr val="white"/>
              </a:buClr>
              <a:defRPr/>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（五）注意狭窄</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6" name="矩形 45"/>
          <p:cNvSpPr/>
          <p:nvPr>
            <p:custDataLst>
              <p:tags r:id="rId22"/>
            </p:custDataLst>
          </p:nvPr>
        </p:nvSpPr>
        <p:spPr bwMode="auto">
          <a:xfrm>
            <a:off x="3470122" y="4470266"/>
            <a:ext cx="982220" cy="45719"/>
          </a:xfrm>
          <a:prstGeom prst="rect">
            <a:avLst/>
          </a:prstGeom>
          <a:solidFill>
            <a:srgbClr val="3498DB"/>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7" name="文本框 46"/>
          <p:cNvSpPr txBox="1"/>
          <p:nvPr>
            <p:custDataLst>
              <p:tags r:id="rId23"/>
            </p:custDataLst>
          </p:nvPr>
        </p:nvSpPr>
        <p:spPr bwMode="auto">
          <a:xfrm>
            <a:off x="2999105" y="4556760"/>
            <a:ext cx="2444750" cy="1012190"/>
          </a:xfrm>
          <a:prstGeom prst="rect">
            <a:avLst/>
          </a:prstGeom>
        </p:spPr>
        <p:txBody>
          <a:bodyPr wrap="square" lIns="91440" tIns="45720" rIns="91440" bIns="46800" anchor="t" anchorCtr="0">
            <a:normAutofit/>
          </a:bodyPr>
          <a:lstStyle/>
          <a:p>
            <a:pPr marL="0" indent="0" algn="l">
              <a:lnSpc>
                <a:spcPct val="120000"/>
              </a:lnSpc>
              <a:defRPr/>
            </a:pPr>
            <a:r>
              <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注意涣散为主动注意的不易集中，注意稳定性降低所致。</a:t>
            </a:r>
            <a:endPar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文本框 47"/>
          <p:cNvSpPr txBox="1"/>
          <p:nvPr>
            <p:custDataLst>
              <p:tags r:id="rId24"/>
            </p:custDataLst>
          </p:nvPr>
        </p:nvSpPr>
        <p:spPr bwMode="auto">
          <a:xfrm>
            <a:off x="2998813" y="4002575"/>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fontScale="80000"/>
          </a:bodyPr>
          <a:lstStyle/>
          <a:p>
            <a:pPr algn="ctr">
              <a:lnSpc>
                <a:spcPct val="120000"/>
              </a:lnSpc>
              <a:buClr>
                <a:prstClr val="white"/>
              </a:buClr>
              <a:defRPr/>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（二）注意涣散</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3" name="矩形 52"/>
          <p:cNvSpPr/>
          <p:nvPr>
            <p:custDataLst>
              <p:tags r:id="rId25"/>
            </p:custDataLst>
          </p:nvPr>
        </p:nvSpPr>
        <p:spPr bwMode="auto">
          <a:xfrm>
            <a:off x="7739657" y="4470266"/>
            <a:ext cx="982220" cy="45719"/>
          </a:xfrm>
          <a:prstGeom prst="rect">
            <a:avLst/>
          </a:prstGeom>
          <a:solidFill>
            <a:srgbClr val="69A35B"/>
          </a:solidFill>
          <a:ln>
            <a:noFill/>
          </a:ln>
        </p:spPr>
        <p:txBody>
          <a:bodyPr wrap="square" lIns="91440" tIns="45720" rIns="91440" bIns="45720" anchor="ctr">
            <a:normAutofit fontScale="25000" lnSpcReduction="20000"/>
          </a:bodyPr>
          <a:lstStyle/>
          <a:p>
            <a:pPr algn="ctr">
              <a:lnSpc>
                <a:spcPct val="140000"/>
              </a:lnSpc>
            </a:pPr>
            <a:endParaRPr>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文本框 53"/>
          <p:cNvSpPr txBox="1"/>
          <p:nvPr>
            <p:custDataLst>
              <p:tags r:id="rId26"/>
            </p:custDataLst>
          </p:nvPr>
        </p:nvSpPr>
        <p:spPr bwMode="auto">
          <a:xfrm>
            <a:off x="7268210" y="4556760"/>
            <a:ext cx="2518410" cy="1012190"/>
          </a:xfrm>
          <a:prstGeom prst="rect">
            <a:avLst/>
          </a:prstGeom>
        </p:spPr>
        <p:txBody>
          <a:bodyPr wrap="square" lIns="91440" tIns="45720" rIns="91440" bIns="46800" anchor="t" anchorCtr="0">
            <a:normAutofit/>
          </a:bodyPr>
          <a:lstStyle/>
          <a:p>
            <a:pPr marL="0" indent="0" algn="l">
              <a:lnSpc>
                <a:spcPct val="120000"/>
              </a:lnSpc>
              <a:defRPr/>
            </a:pPr>
            <a:r>
              <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注意转移主要表现为主动注意不能持久，注意稳定性降低。</a:t>
            </a:r>
            <a:endParaRPr lang="zh-CN" altLang="en-US" sz="1600" spc="15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5" name="文本框 54"/>
          <p:cNvSpPr txBox="1"/>
          <p:nvPr>
            <p:custDataLst>
              <p:tags r:id="rId27"/>
            </p:custDataLst>
          </p:nvPr>
        </p:nvSpPr>
        <p:spPr bwMode="auto">
          <a:xfrm>
            <a:off x="7268348" y="4002575"/>
            <a:ext cx="1924839"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fontScale="80000"/>
          </a:bodyPr>
          <a:lstStyle/>
          <a:p>
            <a:pPr algn="ctr">
              <a:lnSpc>
                <a:spcPct val="120000"/>
              </a:lnSpc>
              <a:buClr>
                <a:prstClr val="white"/>
              </a:buClr>
              <a:defRPr/>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（四）注意转移</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三、思维障碍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42" name="直接连接符 41"/>
          <p:cNvCxnSpPr/>
          <p:nvPr>
            <p:custDataLst>
              <p:tags r:id="rId2"/>
            </p:custDataLst>
          </p:nvPr>
        </p:nvCxnSpPr>
        <p:spPr>
          <a:xfrm>
            <a:off x="7221361" y="171253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3"/>
            </p:custDataLst>
          </p:nvPr>
        </p:nvCxnSpPr>
        <p:spPr>
          <a:xfrm rot="5400000" flipH="1" flipV="1">
            <a:off x="6860677" y="1751009"/>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4"/>
            </p:custDataLst>
          </p:nvPr>
        </p:nvCxnSpPr>
        <p:spPr>
          <a:xfrm>
            <a:off x="7658072" y="3221171"/>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 name="直接连接符 3"/>
          <p:cNvCxnSpPr/>
          <p:nvPr>
            <p:custDataLst>
              <p:tags r:id="rId5"/>
            </p:custDataLst>
          </p:nvPr>
        </p:nvCxnSpPr>
        <p:spPr>
          <a:xfrm rot="5400000" flipH="1" flipV="1">
            <a:off x="7297388" y="3259645"/>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5" name="直接连接符 4"/>
          <p:cNvCxnSpPr/>
          <p:nvPr>
            <p:custDataLst>
              <p:tags r:id="rId6"/>
            </p:custDataLst>
          </p:nvPr>
        </p:nvCxnSpPr>
        <p:spPr>
          <a:xfrm flipV="1">
            <a:off x="5818593" y="5252118"/>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6" name="直接连接符 5"/>
          <p:cNvCxnSpPr/>
          <p:nvPr>
            <p:custDataLst>
              <p:tags r:id="rId7"/>
            </p:custDataLst>
          </p:nvPr>
        </p:nvCxnSpPr>
        <p:spPr>
          <a:xfrm rot="16200000" flipH="1">
            <a:off x="5457909" y="4887158"/>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8"/>
            </p:custDataLst>
          </p:nvPr>
        </p:nvSpPr>
        <p:spPr bwMode="auto">
          <a:xfrm>
            <a:off x="4146911" y="282370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9" name="任意多边形 8"/>
          <p:cNvSpPr/>
          <p:nvPr>
            <p:custDataLst>
              <p:tags r:id="rId9"/>
            </p:custDataLst>
          </p:nvPr>
        </p:nvSpPr>
        <p:spPr bwMode="auto">
          <a:xfrm>
            <a:off x="5862875" y="164150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10" name="任意多边形 9"/>
          <p:cNvSpPr/>
          <p:nvPr>
            <p:custDataLst>
              <p:tags r:id="rId10"/>
            </p:custDataLst>
          </p:nvPr>
        </p:nvSpPr>
        <p:spPr bwMode="auto">
          <a:xfrm>
            <a:off x="4499806" y="164811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11" name="任意多边形 10"/>
          <p:cNvSpPr/>
          <p:nvPr>
            <p:custDataLst>
              <p:tags r:id="rId11"/>
            </p:custDataLst>
          </p:nvPr>
        </p:nvSpPr>
        <p:spPr bwMode="auto">
          <a:xfrm>
            <a:off x="4764479" y="421103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9BBB59"/>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12" name="任意多边形 11"/>
          <p:cNvSpPr/>
          <p:nvPr>
            <p:custDataLst>
              <p:tags r:id="rId12"/>
            </p:custDataLst>
          </p:nvPr>
        </p:nvSpPr>
        <p:spPr bwMode="auto">
          <a:xfrm>
            <a:off x="6502501" y="283694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69A35B"/>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29" name="任意多边形 28"/>
          <p:cNvSpPr/>
          <p:nvPr>
            <p:custDataLst>
              <p:tags r:id="rId13"/>
            </p:custDataLst>
          </p:nvPr>
        </p:nvSpPr>
        <p:spPr bwMode="auto">
          <a:xfrm>
            <a:off x="4678464" y="215982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31" name="任意多边形 30"/>
          <p:cNvSpPr/>
          <p:nvPr>
            <p:custDataLst>
              <p:tags r:id="rId14"/>
            </p:custDataLst>
          </p:nvPr>
        </p:nvSpPr>
        <p:spPr bwMode="auto">
          <a:xfrm>
            <a:off x="5244102" y="271948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7" name="任意多边形 6"/>
          <p:cNvSpPr/>
          <p:nvPr>
            <p:custDataLst>
              <p:tags r:id="rId15"/>
            </p:custDataLst>
          </p:nvPr>
        </p:nvSpPr>
        <p:spPr bwMode="auto">
          <a:xfrm>
            <a:off x="5204287" y="331273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13" name="任意多边形 12"/>
          <p:cNvSpPr/>
          <p:nvPr>
            <p:custDataLst>
              <p:tags r:id="rId16"/>
            </p:custDataLst>
          </p:nvPr>
        </p:nvSpPr>
        <p:spPr bwMode="auto">
          <a:xfrm>
            <a:off x="5431237" y="295041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34" name="任意多边形 33"/>
          <p:cNvSpPr/>
          <p:nvPr>
            <p:custDataLst>
              <p:tags r:id="rId17"/>
            </p:custDataLst>
          </p:nvPr>
        </p:nvSpPr>
        <p:spPr bwMode="auto">
          <a:xfrm>
            <a:off x="5622351" y="313754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35" name="椭圆 34"/>
          <p:cNvSpPr/>
          <p:nvPr>
            <p:custDataLst>
              <p:tags r:id="rId18"/>
            </p:custDataLst>
          </p:nvPr>
        </p:nvSpPr>
        <p:spPr bwMode="auto">
          <a:xfrm>
            <a:off x="5733834" y="3245049"/>
            <a:ext cx="119446" cy="115466"/>
          </a:xfrm>
          <a:prstGeom prst="ellipse">
            <a:avLst/>
          </a:prstGeom>
          <a:solidFill>
            <a:srgbClr val="1F74AD">
              <a:lumMod val="75000"/>
            </a:srgbClr>
          </a:solidFill>
          <a:ln w="9525">
            <a:noFill/>
            <a:round/>
          </a:ln>
        </p:spPr>
        <p:txBody>
          <a:bodyPr anchor="ctr"/>
          <a:p>
            <a:pPr algn="ctr">
              <a:lnSpc>
                <a:spcPct val="130000"/>
              </a:lnSpc>
            </a:pPr>
            <a:endParaRPr>
              <a:ea typeface="宋体" panose="02010600030101010101" pitchFamily="2" charset="-122"/>
              <a:cs typeface="宋体" panose="02010600030101010101" pitchFamily="2" charset="-122"/>
            </a:endParaRPr>
          </a:p>
        </p:txBody>
      </p:sp>
      <p:sp>
        <p:nvSpPr>
          <p:cNvPr id="25" name="文本框 24"/>
          <p:cNvSpPr txBox="1"/>
          <p:nvPr>
            <p:custDataLst>
              <p:tags r:id="rId19"/>
            </p:custDataLst>
          </p:nvPr>
        </p:nvSpPr>
        <p:spPr bwMode="auto">
          <a:xfrm>
            <a:off x="8110855" y="1358265"/>
            <a:ext cx="2419350" cy="477520"/>
          </a:xfrm>
          <a:prstGeom prst="rect">
            <a:avLst/>
          </a:prstGeom>
          <a:noFill/>
        </p:spPr>
        <p:txBody>
          <a:bodyPr wrap="square" lIns="90000" tIns="46800" rIns="90000" bIns="0" anchor="ctr">
            <a:noAutofit/>
          </a:bodyPr>
          <a:p>
            <a:pPr>
              <a:lnSpc>
                <a:spcPct val="120000"/>
              </a:lnSpc>
            </a:pPr>
            <a:r>
              <a:rPr lang="zh-CN" altLang="en-US" b="1" spc="300" dirty="0">
                <a:latin typeface="宋体" panose="02010600030101010101" pitchFamily="2" charset="-122"/>
                <a:ea typeface="宋体" panose="02010600030101010101" pitchFamily="2" charset="-122"/>
                <a:cs typeface="+mn-ea"/>
              </a:rPr>
              <a:t>（二）记忆减退</a:t>
            </a:r>
            <a:endParaRPr lang="zh-CN" altLang="en-US" b="1" spc="300" dirty="0">
              <a:latin typeface="宋体" panose="02010600030101010101" pitchFamily="2" charset="-122"/>
              <a:ea typeface="宋体" panose="02010600030101010101" pitchFamily="2" charset="-122"/>
              <a:cs typeface="+mn-ea"/>
            </a:endParaRPr>
          </a:p>
        </p:txBody>
      </p:sp>
      <p:sp>
        <p:nvSpPr>
          <p:cNvPr id="26" name="文本框 25"/>
          <p:cNvSpPr txBox="1"/>
          <p:nvPr>
            <p:custDataLst>
              <p:tags r:id="rId20"/>
            </p:custDataLst>
          </p:nvPr>
        </p:nvSpPr>
        <p:spPr bwMode="auto">
          <a:xfrm>
            <a:off x="8110855" y="1858010"/>
            <a:ext cx="2716530" cy="1056640"/>
          </a:xfrm>
          <a:prstGeom prst="rect">
            <a:avLst/>
          </a:prstGeom>
          <a:noFill/>
        </p:spPr>
        <p:txBody>
          <a:bodyPr wrap="square" lIns="90000" tIns="0" rIns="90000" bIns="46800">
            <a:normAutofit/>
          </a:bodyPr>
          <a:p>
            <a:pPr>
              <a:lnSpc>
                <a:spcPct val="12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记忆减退，是指记忆的三个基本过程普遍减退，临床上较多见。</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p:cNvSpPr txBox="1"/>
          <p:nvPr>
            <p:custDataLst>
              <p:tags r:id="rId21"/>
            </p:custDataLst>
          </p:nvPr>
        </p:nvSpPr>
        <p:spPr bwMode="auto">
          <a:xfrm>
            <a:off x="8547384" y="2892082"/>
            <a:ext cx="1855469" cy="477705"/>
          </a:xfrm>
          <a:prstGeom prst="rect">
            <a:avLst/>
          </a:prstGeom>
          <a:noFill/>
        </p:spPr>
        <p:txBody>
          <a:bodyPr wrap="square" lIns="90000" tIns="46800" rIns="90000" bIns="0" anchor="ctr">
            <a:normAutofit/>
          </a:bodyPr>
          <a:p>
            <a:pPr>
              <a:lnSpc>
                <a:spcPct val="120000"/>
              </a:lnSpc>
            </a:pPr>
            <a:r>
              <a:rPr lang="zh-CN" altLang="en-US" b="1" spc="300" dirty="0">
                <a:latin typeface="宋体" panose="02010600030101010101" pitchFamily="2" charset="-122"/>
                <a:ea typeface="宋体" panose="02010600030101010101" pitchFamily="2" charset="-122"/>
                <a:cs typeface="+mn-ea"/>
              </a:rPr>
              <a:t>（三）遗忘</a:t>
            </a:r>
            <a:endParaRPr lang="zh-CN" altLang="en-US" b="1" spc="300" dirty="0">
              <a:latin typeface="宋体" panose="02010600030101010101" pitchFamily="2" charset="-122"/>
              <a:ea typeface="宋体" panose="02010600030101010101" pitchFamily="2" charset="-122"/>
              <a:cs typeface="+mn-ea"/>
            </a:endParaRPr>
          </a:p>
        </p:txBody>
      </p:sp>
      <p:sp>
        <p:nvSpPr>
          <p:cNvPr id="22" name="文本框 21"/>
          <p:cNvSpPr txBox="1"/>
          <p:nvPr>
            <p:custDataLst>
              <p:tags r:id="rId22"/>
            </p:custDataLst>
          </p:nvPr>
        </p:nvSpPr>
        <p:spPr bwMode="auto">
          <a:xfrm>
            <a:off x="8547100" y="3391535"/>
            <a:ext cx="2716530" cy="694690"/>
          </a:xfrm>
          <a:prstGeom prst="rect">
            <a:avLst/>
          </a:prstGeom>
          <a:noFill/>
        </p:spPr>
        <p:txBody>
          <a:bodyPr wrap="square" lIns="90000" tIns="0" rIns="90000" bIns="46800">
            <a:noAutofit/>
          </a:bodyPr>
          <a:p>
            <a:pPr>
              <a:lnSpc>
                <a:spcPct val="12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遗忘，是指部分或全部地不能回忆以往的经验。</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p:cNvSpPr txBox="1"/>
          <p:nvPr>
            <p:custDataLst>
              <p:tags r:id="rId23"/>
            </p:custDataLst>
          </p:nvPr>
        </p:nvSpPr>
        <p:spPr bwMode="auto">
          <a:xfrm>
            <a:off x="6707905" y="4925716"/>
            <a:ext cx="1855469" cy="477705"/>
          </a:xfrm>
          <a:prstGeom prst="rect">
            <a:avLst/>
          </a:prstGeom>
          <a:noFill/>
        </p:spPr>
        <p:txBody>
          <a:bodyPr wrap="square" lIns="90000" tIns="46800" rIns="90000" bIns="0" anchor="ctr">
            <a:normAutofit/>
          </a:bodyPr>
          <a:p>
            <a:pPr>
              <a:lnSpc>
                <a:spcPct val="120000"/>
              </a:lnSpc>
            </a:pPr>
            <a:r>
              <a:rPr lang="zh-CN" altLang="en-US" b="1" spc="300" dirty="0">
                <a:latin typeface="宋体" panose="02010600030101010101" pitchFamily="2" charset="-122"/>
                <a:ea typeface="宋体" panose="02010600030101010101" pitchFamily="2" charset="-122"/>
                <a:cs typeface="+mn-ea"/>
              </a:rPr>
              <a:t>（四）错构</a:t>
            </a:r>
            <a:endParaRPr lang="zh-CN" altLang="en-US" b="1" spc="300" dirty="0">
              <a:latin typeface="宋体" panose="02010600030101010101" pitchFamily="2" charset="-122"/>
              <a:ea typeface="宋体" panose="02010600030101010101" pitchFamily="2" charset="-122"/>
              <a:cs typeface="+mn-ea"/>
            </a:endParaRPr>
          </a:p>
        </p:txBody>
      </p:sp>
      <p:sp>
        <p:nvSpPr>
          <p:cNvPr id="20" name="文本框 19"/>
          <p:cNvSpPr txBox="1"/>
          <p:nvPr>
            <p:custDataLst>
              <p:tags r:id="rId24"/>
            </p:custDataLst>
          </p:nvPr>
        </p:nvSpPr>
        <p:spPr bwMode="auto">
          <a:xfrm>
            <a:off x="6708140" y="5425440"/>
            <a:ext cx="3695065" cy="1150620"/>
          </a:xfrm>
          <a:prstGeom prst="rect">
            <a:avLst/>
          </a:prstGeom>
          <a:noFill/>
        </p:spPr>
        <p:txBody>
          <a:bodyPr wrap="square" lIns="90000" tIns="0" rIns="90000" bIns="46800">
            <a:noAutofit/>
          </a:bodyPr>
          <a:p>
            <a:pPr>
              <a:lnSpc>
                <a:spcPct val="120000"/>
              </a:lnSpc>
            </a:pPr>
            <a:r>
              <a:rPr lang="zh-CN" altLang="en-US" sz="15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错构是记忆的错误，对过去曾经历过的事件，在发生的地点、情节，特别是在时间上出现错误回忆，张冠李戴，并坚信自己是正确的。</a:t>
            </a:r>
            <a:endParaRPr lang="zh-CN" altLang="en-US" sz="15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4" name="直接连接符 13"/>
          <p:cNvCxnSpPr/>
          <p:nvPr>
            <p:custDataLst>
              <p:tags r:id="rId25"/>
            </p:custDataLst>
          </p:nvPr>
        </p:nvCxnSpPr>
        <p:spPr>
          <a:xfrm flipH="1">
            <a:off x="3447728" y="175223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15" name="直接连接符 14"/>
          <p:cNvCxnSpPr/>
          <p:nvPr>
            <p:custDataLst>
              <p:tags r:id="rId26"/>
            </p:custDataLst>
          </p:nvPr>
        </p:nvCxnSpPr>
        <p:spPr>
          <a:xfrm rot="16200000" flipV="1">
            <a:off x="4287453" y="179071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50" name="直接连接符 49"/>
          <p:cNvCxnSpPr/>
          <p:nvPr>
            <p:custDataLst>
              <p:tags r:id="rId27"/>
            </p:custDataLst>
          </p:nvPr>
        </p:nvCxnSpPr>
        <p:spPr>
          <a:xfrm flipH="1" flipV="1">
            <a:off x="3447728" y="468028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51" name="直接连接符 50"/>
          <p:cNvCxnSpPr/>
          <p:nvPr>
            <p:custDataLst>
              <p:tags r:id="rId28"/>
            </p:custDataLst>
          </p:nvPr>
        </p:nvCxnSpPr>
        <p:spPr>
          <a:xfrm rot="5400000">
            <a:off x="4287453" y="4315325"/>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29"/>
            </p:custDataLst>
          </p:nvPr>
        </p:nvSpPr>
        <p:spPr bwMode="auto">
          <a:xfrm>
            <a:off x="1295400" y="1440815"/>
            <a:ext cx="2152015" cy="477520"/>
          </a:xfrm>
          <a:prstGeom prst="rect">
            <a:avLst/>
          </a:prstGeom>
          <a:noFill/>
        </p:spPr>
        <p:txBody>
          <a:bodyPr wrap="square" lIns="90000" tIns="46800" rIns="90000" bIns="0" anchor="ctr">
            <a:noAutofit/>
          </a:bodyPr>
          <a:p>
            <a:pPr algn="l">
              <a:lnSpc>
                <a:spcPct val="120000"/>
              </a:lnSpc>
            </a:pPr>
            <a:r>
              <a:rPr lang="zh-CN" altLang="en-US" b="1" spc="300" dirty="0">
                <a:latin typeface="宋体" panose="02010600030101010101" pitchFamily="2" charset="-122"/>
                <a:ea typeface="宋体" panose="02010600030101010101" pitchFamily="2" charset="-122"/>
                <a:cs typeface="+mn-ea"/>
              </a:rPr>
              <a:t>（一）记忆增强</a:t>
            </a:r>
            <a:endParaRPr lang="zh-CN" altLang="en-US" b="1" spc="300" dirty="0">
              <a:latin typeface="宋体" panose="02010600030101010101" pitchFamily="2" charset="-122"/>
              <a:ea typeface="宋体" panose="02010600030101010101" pitchFamily="2" charset="-122"/>
              <a:cs typeface="+mn-ea"/>
            </a:endParaRPr>
          </a:p>
        </p:txBody>
      </p:sp>
      <p:sp>
        <p:nvSpPr>
          <p:cNvPr id="18" name="文本框 17"/>
          <p:cNvSpPr txBox="1"/>
          <p:nvPr>
            <p:custDataLst>
              <p:tags r:id="rId30"/>
            </p:custDataLst>
          </p:nvPr>
        </p:nvSpPr>
        <p:spPr bwMode="auto">
          <a:xfrm>
            <a:off x="532765" y="1940560"/>
            <a:ext cx="2915285" cy="1304290"/>
          </a:xfrm>
          <a:prstGeom prst="rect">
            <a:avLst/>
          </a:prstGeom>
          <a:noFill/>
        </p:spPr>
        <p:txBody>
          <a:bodyPr wrap="square" lIns="90000" tIns="0" rIns="90000" bIns="46800">
            <a:normAutofit/>
          </a:bodyPr>
          <a:p>
            <a:pPr algn="l">
              <a:lnSpc>
                <a:spcPct val="12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病态的记忆增强，对病前不能够回忆且不重要的事都能回忆起来。主要见于躁狂症和偏执状态患者。</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
        <p:nvSpPr>
          <p:cNvPr id="56" name="文本框 55"/>
          <p:cNvSpPr txBox="1"/>
          <p:nvPr>
            <p:custDataLst>
              <p:tags r:id="rId31"/>
            </p:custDataLst>
          </p:nvPr>
        </p:nvSpPr>
        <p:spPr bwMode="auto">
          <a:xfrm>
            <a:off x="1592258" y="4319846"/>
            <a:ext cx="1855469" cy="477705"/>
          </a:xfrm>
          <a:prstGeom prst="rect">
            <a:avLst/>
          </a:prstGeom>
          <a:noFill/>
        </p:spPr>
        <p:txBody>
          <a:bodyPr wrap="square" lIns="90000" tIns="46800" rIns="90000" bIns="0" anchor="ctr">
            <a:normAutofit/>
          </a:bodyPr>
          <a:p>
            <a:pPr algn="l">
              <a:lnSpc>
                <a:spcPct val="120000"/>
              </a:lnSpc>
            </a:pPr>
            <a:r>
              <a:rPr lang="zh-CN" altLang="en-US" b="1" spc="300" dirty="0">
                <a:latin typeface="宋体" panose="02010600030101010101" pitchFamily="2" charset="-122"/>
                <a:ea typeface="宋体" panose="02010600030101010101" pitchFamily="2" charset="-122"/>
                <a:cs typeface="+mn-ea"/>
              </a:rPr>
              <a:t>（五）虚构</a:t>
            </a:r>
            <a:endParaRPr lang="zh-CN" altLang="en-US" b="1" spc="300" dirty="0">
              <a:latin typeface="宋体" panose="02010600030101010101" pitchFamily="2" charset="-122"/>
              <a:ea typeface="宋体" panose="02010600030101010101" pitchFamily="2" charset="-122"/>
              <a:cs typeface="+mn-ea"/>
            </a:endParaRPr>
          </a:p>
        </p:txBody>
      </p:sp>
      <p:sp>
        <p:nvSpPr>
          <p:cNvPr id="57" name="文本框 56"/>
          <p:cNvSpPr txBox="1"/>
          <p:nvPr>
            <p:custDataLst>
              <p:tags r:id="rId32"/>
            </p:custDataLst>
          </p:nvPr>
        </p:nvSpPr>
        <p:spPr bwMode="auto">
          <a:xfrm>
            <a:off x="928370" y="4819650"/>
            <a:ext cx="3571875" cy="1233805"/>
          </a:xfrm>
          <a:prstGeom prst="rect">
            <a:avLst/>
          </a:prstGeom>
          <a:noFill/>
        </p:spPr>
        <p:txBody>
          <a:bodyPr wrap="square" lIns="90000" tIns="0" rIns="90000" bIns="46800">
            <a:noAutofit/>
          </a:bodyPr>
          <a:p>
            <a:pPr algn="l">
              <a:lnSpc>
                <a:spcPct val="120000"/>
              </a:lnSpc>
            </a:pPr>
            <a:r>
              <a:rPr lang="zh-CN" altLang="en-US" sz="15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由于虚构患者常有严重的记忆障碍，因而虚构的内容自己也不能再记住，所以其叙述的内容常常变化，且容易受暗示的影响。</a:t>
            </a:r>
            <a:endParaRPr lang="zh-CN" altLang="en-US" sz="15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六、智能障碍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MH_Text_2"/>
          <p:cNvSpPr/>
          <p:nvPr>
            <p:custDataLst>
              <p:tags r:id="rId2"/>
            </p:custDataLst>
          </p:nvPr>
        </p:nvSpPr>
        <p:spPr>
          <a:xfrm>
            <a:off x="6166485" y="1530985"/>
            <a:ext cx="5624830" cy="46139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445885" y="1726565"/>
            <a:ext cx="5066665" cy="4223385"/>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智能主要是认识过程（感知、记忆、思维过程）方面所表现的心理特征，是对既往获得的知识、经验的运用，用以解决新问题、形成新概念的能力，是智慧与能力的合称。智能包括观察力、记忆力、注意力、思维能力、想象能力等。在精神医学界，一般应用“智力”来替代智能。智力受先天因素与后天环境影响，临床上常常通过一些简单的提问与操作，了解患者的理解能力、分析概括能力、判断力、一般常识的保持、计算能力、记忆力等，可对智能是否有损害进行定性判断，对损害程度做出粗略判断。另外，可通过智力测验方法得出智商（IQ），对智能进行定量评价。智能障碍可分为先天性的精神发育不全与后天性的继发性痴呆两大类型。</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847725" y="2066925"/>
            <a:ext cx="5059045" cy="33870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七、情感障碍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custDataLst>
              <p:tags r:id="rId2"/>
            </p:custDataLst>
          </p:nvPr>
        </p:nvSpPr>
        <p:spPr>
          <a:xfrm>
            <a:off x="852678" y="1846882"/>
            <a:ext cx="2754307" cy="1235907"/>
          </a:xfrm>
          <a:prstGeom prst="rect">
            <a:avLst/>
          </a:prstGeom>
          <a:solidFill>
            <a:srgbClr val="C0504D"/>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7" name="矩形 6"/>
          <p:cNvSpPr/>
          <p:nvPr>
            <p:custDataLst>
              <p:tags r:id="rId3"/>
            </p:custDataLst>
          </p:nvPr>
        </p:nvSpPr>
        <p:spPr>
          <a:xfrm>
            <a:off x="852805" y="3082925"/>
            <a:ext cx="2747010" cy="2958465"/>
          </a:xfrm>
          <a:prstGeom prst="rect">
            <a:avLst/>
          </a:prstGeom>
          <a:solidFill>
            <a:sysClr val="window" lastClr="FFFFFF">
              <a:alpha val="87000"/>
            </a:sysClr>
          </a:solidFill>
          <a:ln>
            <a:solidFill>
              <a:srgbClr val="C0504D"/>
            </a:solid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pic>
        <p:nvPicPr>
          <p:cNvPr id="8" name="图片 7"/>
          <p:cNvPicPr>
            <a:picLocks noChangeAspect="1"/>
          </p:cNvPicPr>
          <p:nvPr>
            <p:custDataLst>
              <p:tags r:id="rId4"/>
            </p:custDataLst>
          </p:nvPr>
        </p:nvPicPr>
        <p:blipFill>
          <a:blip r:embed="rId5"/>
          <a:stretch>
            <a:fillRect/>
          </a:stretch>
        </p:blipFill>
        <p:spPr>
          <a:xfrm>
            <a:off x="1814003" y="2078727"/>
            <a:ext cx="772215" cy="772214"/>
          </a:xfrm>
          <a:prstGeom prst="rect">
            <a:avLst/>
          </a:prstGeom>
        </p:spPr>
      </p:pic>
      <p:sp>
        <p:nvSpPr>
          <p:cNvPr id="9" name="椭圆 8"/>
          <p:cNvSpPr/>
          <p:nvPr>
            <p:custDataLst>
              <p:tags r:id="rId6"/>
            </p:custDataLst>
          </p:nvPr>
        </p:nvSpPr>
        <p:spPr>
          <a:xfrm>
            <a:off x="1686509" y="3726670"/>
            <a:ext cx="146103" cy="146103"/>
          </a:xfrm>
          <a:prstGeom prst="ellipse">
            <a:avLst/>
          </a:prstGeom>
          <a:solidFill>
            <a:srgbClr val="C0504D"/>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0" name="椭圆 9"/>
          <p:cNvSpPr/>
          <p:nvPr>
            <p:custDataLst>
              <p:tags r:id="rId7"/>
            </p:custDataLst>
          </p:nvPr>
        </p:nvSpPr>
        <p:spPr>
          <a:xfrm>
            <a:off x="1895950" y="3726670"/>
            <a:ext cx="146103" cy="146103"/>
          </a:xfrm>
          <a:prstGeom prst="ellipse">
            <a:avLst/>
          </a:prstGeom>
          <a:solidFill>
            <a:srgbClr val="C0504D"/>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1" name="椭圆 10"/>
          <p:cNvSpPr/>
          <p:nvPr>
            <p:custDataLst>
              <p:tags r:id="rId8"/>
            </p:custDataLst>
          </p:nvPr>
        </p:nvSpPr>
        <p:spPr>
          <a:xfrm>
            <a:off x="2131543" y="3726670"/>
            <a:ext cx="146103" cy="146103"/>
          </a:xfrm>
          <a:prstGeom prst="ellipse">
            <a:avLst/>
          </a:prstGeom>
          <a:solidFill>
            <a:srgbClr val="C0504D"/>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2" name="椭圆 11"/>
          <p:cNvSpPr/>
          <p:nvPr>
            <p:custDataLst>
              <p:tags r:id="rId9"/>
            </p:custDataLst>
          </p:nvPr>
        </p:nvSpPr>
        <p:spPr>
          <a:xfrm>
            <a:off x="2340985" y="3726670"/>
            <a:ext cx="146103" cy="146103"/>
          </a:xfrm>
          <a:prstGeom prst="ellipse">
            <a:avLst/>
          </a:prstGeom>
          <a:solidFill>
            <a:srgbClr val="C0504D"/>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3" name="椭圆 12"/>
          <p:cNvSpPr/>
          <p:nvPr>
            <p:custDataLst>
              <p:tags r:id="rId10"/>
            </p:custDataLst>
          </p:nvPr>
        </p:nvSpPr>
        <p:spPr>
          <a:xfrm>
            <a:off x="2557969" y="3726670"/>
            <a:ext cx="146103" cy="146103"/>
          </a:xfrm>
          <a:prstGeom prst="ellipse">
            <a:avLst/>
          </a:prstGeom>
          <a:solidFill>
            <a:srgbClr val="C0504D"/>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4" name="MH_Text_1"/>
          <p:cNvSpPr txBox="1">
            <a:spLocks noChangeArrowheads="1"/>
          </p:cNvSpPr>
          <p:nvPr>
            <p:custDataLst>
              <p:tags r:id="rId11"/>
            </p:custDataLst>
          </p:nvPr>
        </p:nvSpPr>
        <p:spPr bwMode="auto">
          <a:xfrm>
            <a:off x="1205865" y="4127500"/>
            <a:ext cx="2143125" cy="177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ysClr val="windowText" lastClr="000000"/>
                </a:solidFill>
                <a:latin typeface="Calibri" panose="020F0502020204030204" charset="0"/>
                <a:ea typeface="宋体" panose="02010600030101010101" pitchFamily="2" charset="-122"/>
              </a:defRPr>
            </a:lvl1pPr>
            <a:lvl2pPr marL="742950" indent="-285750">
              <a:defRPr>
                <a:solidFill>
                  <a:sysClr val="windowText" lastClr="000000"/>
                </a:solidFill>
                <a:latin typeface="Calibri" panose="020F0502020204030204" charset="0"/>
                <a:ea typeface="宋体" panose="02010600030101010101" pitchFamily="2" charset="-122"/>
              </a:defRPr>
            </a:lvl2pPr>
            <a:lvl3pPr marL="1143000" indent="-228600">
              <a:defRPr>
                <a:solidFill>
                  <a:sysClr val="windowText" lastClr="000000"/>
                </a:solidFill>
                <a:latin typeface="Calibri" panose="020F0502020204030204" charset="0"/>
                <a:ea typeface="宋体" panose="02010600030101010101" pitchFamily="2" charset="-122"/>
              </a:defRPr>
            </a:lvl3pPr>
            <a:lvl4pPr marL="1600200" indent="-228600">
              <a:defRPr>
                <a:solidFill>
                  <a:sysClr val="windowText" lastClr="000000"/>
                </a:solidFill>
                <a:latin typeface="Calibri" panose="020F0502020204030204" charset="0"/>
                <a:ea typeface="宋体" panose="02010600030101010101" pitchFamily="2" charset="-122"/>
              </a:defRPr>
            </a:lvl4pPr>
            <a:lvl5pPr marL="2057400" indent="-228600">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9pPr>
          </a:lstStyle>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1. 情感高涨</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2. 情感低落</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3. 焦虑</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4. 恐惧</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p:txBody>
      </p:sp>
      <p:sp>
        <p:nvSpPr>
          <p:cNvPr id="15" name="矩形 14"/>
          <p:cNvSpPr/>
          <p:nvPr>
            <p:custDataLst>
              <p:tags r:id="rId12"/>
            </p:custDataLst>
          </p:nvPr>
        </p:nvSpPr>
        <p:spPr>
          <a:xfrm>
            <a:off x="571975" y="3207780"/>
            <a:ext cx="3175015" cy="368300"/>
          </a:xfrm>
          <a:prstGeom prst="rect">
            <a:avLst/>
          </a:prstGeom>
        </p:spPr>
        <p:txBody>
          <a:bodyPr wrap="square">
            <a:spAutoFit/>
          </a:bodyPr>
          <a:lstStyle/>
          <a:p>
            <a:pPr algn="ctr"/>
            <a:r>
              <a:rPr lang="zh-CN" altLang="en-US" b="1" dirty="0">
                <a:solidFill>
                  <a:prstClr val="black"/>
                </a:solidFill>
                <a:cs typeface="宋体" panose="02010600030101010101" pitchFamily="2" charset="-122"/>
              </a:rPr>
              <a:t>（一）情感性质的改变</a:t>
            </a:r>
            <a:endParaRPr lang="zh-CN" altLang="en-US" b="1" dirty="0">
              <a:solidFill>
                <a:prstClr val="black"/>
              </a:solidFill>
              <a:cs typeface="宋体" panose="02010600030101010101" pitchFamily="2" charset="-122"/>
            </a:endParaRPr>
          </a:p>
        </p:txBody>
      </p:sp>
      <p:sp>
        <p:nvSpPr>
          <p:cNvPr id="16" name="矩形 15"/>
          <p:cNvSpPr/>
          <p:nvPr>
            <p:custDataLst>
              <p:tags r:id="rId13"/>
            </p:custDataLst>
          </p:nvPr>
        </p:nvSpPr>
        <p:spPr>
          <a:xfrm>
            <a:off x="5066638" y="1846882"/>
            <a:ext cx="2754307" cy="1235907"/>
          </a:xfrm>
          <a:prstGeom prst="rect">
            <a:avLst/>
          </a:prstGeom>
          <a:solidFill>
            <a:srgbClr val="9BBB59"/>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7" name="矩形 16"/>
          <p:cNvSpPr/>
          <p:nvPr>
            <p:custDataLst>
              <p:tags r:id="rId14"/>
            </p:custDataLst>
          </p:nvPr>
        </p:nvSpPr>
        <p:spPr>
          <a:xfrm>
            <a:off x="5066665" y="3082925"/>
            <a:ext cx="2747010" cy="2958465"/>
          </a:xfrm>
          <a:prstGeom prst="rect">
            <a:avLst/>
          </a:prstGeom>
          <a:solidFill>
            <a:sysClr val="window" lastClr="FFFFFF">
              <a:alpha val="87000"/>
            </a:sysClr>
          </a:solidFill>
          <a:ln>
            <a:solidFill>
              <a:srgbClr val="9BBB59"/>
            </a:solid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8" name="椭圆 17"/>
          <p:cNvSpPr/>
          <p:nvPr>
            <p:custDataLst>
              <p:tags r:id="rId15"/>
            </p:custDataLst>
          </p:nvPr>
        </p:nvSpPr>
        <p:spPr>
          <a:xfrm>
            <a:off x="5900469" y="3726670"/>
            <a:ext cx="146103" cy="146103"/>
          </a:xfrm>
          <a:prstGeom prst="ellipse">
            <a:avLst/>
          </a:prstGeom>
          <a:solidFill>
            <a:srgbClr val="9BBB59"/>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19" name="椭圆 18"/>
          <p:cNvSpPr/>
          <p:nvPr>
            <p:custDataLst>
              <p:tags r:id="rId16"/>
            </p:custDataLst>
          </p:nvPr>
        </p:nvSpPr>
        <p:spPr>
          <a:xfrm>
            <a:off x="6109910" y="3726670"/>
            <a:ext cx="146103" cy="146103"/>
          </a:xfrm>
          <a:prstGeom prst="ellipse">
            <a:avLst/>
          </a:prstGeom>
          <a:solidFill>
            <a:srgbClr val="9BBB59"/>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20" name="椭圆 19"/>
          <p:cNvSpPr/>
          <p:nvPr>
            <p:custDataLst>
              <p:tags r:id="rId17"/>
            </p:custDataLst>
          </p:nvPr>
        </p:nvSpPr>
        <p:spPr>
          <a:xfrm>
            <a:off x="6345503" y="3726670"/>
            <a:ext cx="146103" cy="146103"/>
          </a:xfrm>
          <a:prstGeom prst="ellipse">
            <a:avLst/>
          </a:prstGeom>
          <a:solidFill>
            <a:srgbClr val="9BBB59"/>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21" name="椭圆 20"/>
          <p:cNvSpPr/>
          <p:nvPr>
            <p:custDataLst>
              <p:tags r:id="rId18"/>
            </p:custDataLst>
          </p:nvPr>
        </p:nvSpPr>
        <p:spPr>
          <a:xfrm>
            <a:off x="6554945" y="3726670"/>
            <a:ext cx="146103" cy="146103"/>
          </a:xfrm>
          <a:prstGeom prst="ellipse">
            <a:avLst/>
          </a:prstGeom>
          <a:solidFill>
            <a:srgbClr val="9BBB59"/>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pic>
        <p:nvPicPr>
          <p:cNvPr id="22" name="图片 21"/>
          <p:cNvPicPr>
            <a:picLocks noChangeAspect="1"/>
          </p:cNvPicPr>
          <p:nvPr>
            <p:custDataLst>
              <p:tags r:id="rId19"/>
            </p:custDataLst>
          </p:nvPr>
        </p:nvPicPr>
        <p:blipFill>
          <a:blip r:embed="rId20"/>
          <a:stretch>
            <a:fillRect/>
          </a:stretch>
        </p:blipFill>
        <p:spPr>
          <a:xfrm>
            <a:off x="6009416" y="2088429"/>
            <a:ext cx="762513" cy="762513"/>
          </a:xfrm>
          <a:prstGeom prst="rect">
            <a:avLst/>
          </a:prstGeom>
        </p:spPr>
      </p:pic>
      <p:sp>
        <p:nvSpPr>
          <p:cNvPr id="23" name="椭圆 22"/>
          <p:cNvSpPr/>
          <p:nvPr>
            <p:custDataLst>
              <p:tags r:id="rId21"/>
            </p:custDataLst>
          </p:nvPr>
        </p:nvSpPr>
        <p:spPr>
          <a:xfrm>
            <a:off x="6771929" y="3726670"/>
            <a:ext cx="146103" cy="146103"/>
          </a:xfrm>
          <a:prstGeom prst="ellipse">
            <a:avLst/>
          </a:prstGeom>
          <a:solidFill>
            <a:sysClr val="windowText" lastClr="000000">
              <a:lumMod val="50000"/>
              <a:lumOff val="50000"/>
            </a:sysClr>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24" name="MH_Text_1"/>
          <p:cNvSpPr txBox="1">
            <a:spLocks noChangeArrowheads="1"/>
          </p:cNvSpPr>
          <p:nvPr>
            <p:custDataLst>
              <p:tags r:id="rId22"/>
            </p:custDataLst>
          </p:nvPr>
        </p:nvSpPr>
        <p:spPr bwMode="auto">
          <a:xfrm>
            <a:off x="5420105" y="4127489"/>
            <a:ext cx="2143002" cy="125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ysClr val="windowText" lastClr="000000"/>
                </a:solidFill>
                <a:latin typeface="Calibri" panose="020F0502020204030204" charset="0"/>
                <a:ea typeface="宋体" panose="02010600030101010101" pitchFamily="2" charset="-122"/>
              </a:defRPr>
            </a:lvl1pPr>
            <a:lvl2pPr marL="742950" indent="-285750">
              <a:defRPr>
                <a:solidFill>
                  <a:sysClr val="windowText" lastClr="000000"/>
                </a:solidFill>
                <a:latin typeface="Calibri" panose="020F0502020204030204" charset="0"/>
                <a:ea typeface="宋体" panose="02010600030101010101" pitchFamily="2" charset="-122"/>
              </a:defRPr>
            </a:lvl2pPr>
            <a:lvl3pPr marL="1143000" indent="-228600">
              <a:defRPr>
                <a:solidFill>
                  <a:sysClr val="windowText" lastClr="000000"/>
                </a:solidFill>
                <a:latin typeface="Calibri" panose="020F0502020204030204" charset="0"/>
                <a:ea typeface="宋体" panose="02010600030101010101" pitchFamily="2" charset="-122"/>
              </a:defRPr>
            </a:lvl3pPr>
            <a:lvl4pPr marL="1600200" indent="-228600">
              <a:defRPr>
                <a:solidFill>
                  <a:sysClr val="windowText" lastClr="000000"/>
                </a:solidFill>
                <a:latin typeface="Calibri" panose="020F0502020204030204" charset="0"/>
                <a:ea typeface="宋体" panose="02010600030101010101" pitchFamily="2" charset="-122"/>
              </a:defRPr>
            </a:lvl4pPr>
            <a:lvl5pPr marL="2057400" indent="-228600">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9pPr>
          </a:lstStyle>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1. 情感不稳</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2. 情感淡漠</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3. 易激惹</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p:txBody>
      </p:sp>
      <p:sp>
        <p:nvSpPr>
          <p:cNvPr id="25" name="矩形 24"/>
          <p:cNvSpPr/>
          <p:nvPr>
            <p:custDataLst>
              <p:tags r:id="rId23"/>
            </p:custDataLst>
          </p:nvPr>
        </p:nvSpPr>
        <p:spPr>
          <a:xfrm>
            <a:off x="5066665" y="3207385"/>
            <a:ext cx="2747645" cy="368300"/>
          </a:xfrm>
          <a:prstGeom prst="rect">
            <a:avLst/>
          </a:prstGeom>
        </p:spPr>
        <p:txBody>
          <a:bodyPr wrap="square">
            <a:spAutoFit/>
          </a:bodyPr>
          <a:lstStyle/>
          <a:p>
            <a:pPr algn="ctr"/>
            <a:r>
              <a:rPr lang="zh-CN" altLang="en-US" b="1" dirty="0">
                <a:solidFill>
                  <a:prstClr val="black"/>
                </a:solidFill>
                <a:cs typeface="宋体" panose="02010600030101010101" pitchFamily="2" charset="-122"/>
              </a:rPr>
              <a:t>（二）情感波动性的改变</a:t>
            </a:r>
            <a:endParaRPr lang="zh-CN" altLang="en-US" b="1" dirty="0">
              <a:solidFill>
                <a:prstClr val="black"/>
              </a:solidFill>
              <a:cs typeface="宋体" panose="02010600030101010101" pitchFamily="2" charset="-122"/>
            </a:endParaRPr>
          </a:p>
        </p:txBody>
      </p:sp>
      <p:sp>
        <p:nvSpPr>
          <p:cNvPr id="26" name="矩形 25"/>
          <p:cNvSpPr/>
          <p:nvPr>
            <p:custDataLst>
              <p:tags r:id="rId24"/>
            </p:custDataLst>
          </p:nvPr>
        </p:nvSpPr>
        <p:spPr>
          <a:xfrm>
            <a:off x="9299438" y="1846882"/>
            <a:ext cx="2754307" cy="1235907"/>
          </a:xfrm>
          <a:prstGeom prst="rect">
            <a:avLst/>
          </a:prstGeom>
          <a:solidFill>
            <a:srgbClr val="8064A2"/>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27" name="矩形 26"/>
          <p:cNvSpPr/>
          <p:nvPr>
            <p:custDataLst>
              <p:tags r:id="rId25"/>
            </p:custDataLst>
          </p:nvPr>
        </p:nvSpPr>
        <p:spPr>
          <a:xfrm>
            <a:off x="9299575" y="3082925"/>
            <a:ext cx="2747010" cy="2958465"/>
          </a:xfrm>
          <a:prstGeom prst="rect">
            <a:avLst/>
          </a:prstGeom>
          <a:solidFill>
            <a:sysClr val="window" lastClr="FFFFFF">
              <a:alpha val="87000"/>
            </a:sysClr>
          </a:solidFill>
          <a:ln>
            <a:solidFill>
              <a:srgbClr val="8064A2"/>
            </a:solid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28" name="椭圆 27"/>
          <p:cNvSpPr/>
          <p:nvPr>
            <p:custDataLst>
              <p:tags r:id="rId26"/>
            </p:custDataLst>
          </p:nvPr>
        </p:nvSpPr>
        <p:spPr>
          <a:xfrm>
            <a:off x="10133269" y="3726670"/>
            <a:ext cx="146103" cy="146103"/>
          </a:xfrm>
          <a:prstGeom prst="ellipse">
            <a:avLst/>
          </a:prstGeom>
          <a:solidFill>
            <a:srgbClr val="8064A2"/>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29" name="椭圆 28"/>
          <p:cNvSpPr/>
          <p:nvPr>
            <p:custDataLst>
              <p:tags r:id="rId27"/>
            </p:custDataLst>
          </p:nvPr>
        </p:nvSpPr>
        <p:spPr>
          <a:xfrm>
            <a:off x="10342710" y="3726670"/>
            <a:ext cx="146103" cy="146103"/>
          </a:xfrm>
          <a:prstGeom prst="ellipse">
            <a:avLst/>
          </a:prstGeom>
          <a:solidFill>
            <a:srgbClr val="8064A2"/>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30" name="椭圆 29"/>
          <p:cNvSpPr/>
          <p:nvPr>
            <p:custDataLst>
              <p:tags r:id="rId28"/>
            </p:custDataLst>
          </p:nvPr>
        </p:nvSpPr>
        <p:spPr>
          <a:xfrm>
            <a:off x="10578303" y="3726670"/>
            <a:ext cx="146103" cy="146103"/>
          </a:xfrm>
          <a:prstGeom prst="ellipse">
            <a:avLst/>
          </a:prstGeom>
          <a:solidFill>
            <a:srgbClr val="8064A2"/>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31" name="椭圆 30"/>
          <p:cNvSpPr/>
          <p:nvPr>
            <p:custDataLst>
              <p:tags r:id="rId29"/>
            </p:custDataLst>
          </p:nvPr>
        </p:nvSpPr>
        <p:spPr>
          <a:xfrm>
            <a:off x="10787744" y="3726670"/>
            <a:ext cx="146103" cy="146103"/>
          </a:xfrm>
          <a:prstGeom prst="ellipse">
            <a:avLst/>
          </a:prstGeom>
          <a:solidFill>
            <a:sysClr val="windowText" lastClr="000000">
              <a:lumMod val="50000"/>
              <a:lumOff val="50000"/>
            </a:sysClr>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sp>
        <p:nvSpPr>
          <p:cNvPr id="32" name="椭圆 31"/>
          <p:cNvSpPr/>
          <p:nvPr>
            <p:custDataLst>
              <p:tags r:id="rId30"/>
            </p:custDataLst>
          </p:nvPr>
        </p:nvSpPr>
        <p:spPr>
          <a:xfrm>
            <a:off x="11004728" y="3726670"/>
            <a:ext cx="146103" cy="146103"/>
          </a:xfrm>
          <a:prstGeom prst="ellipse">
            <a:avLst/>
          </a:prstGeom>
          <a:solidFill>
            <a:sysClr val="windowText" lastClr="000000">
              <a:lumMod val="50000"/>
              <a:lumOff val="50000"/>
            </a:sysClr>
          </a:solidFill>
          <a:ln>
            <a:noFill/>
          </a:ln>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prstClr val="white"/>
              </a:solidFill>
              <a:cs typeface="宋体" panose="02010600030101010101" pitchFamily="2" charset="-122"/>
            </a:endParaRPr>
          </a:p>
        </p:txBody>
      </p:sp>
      <p:pic>
        <p:nvPicPr>
          <p:cNvPr id="33" name="图片 32"/>
          <p:cNvPicPr>
            <a:picLocks noChangeAspect="1"/>
          </p:cNvPicPr>
          <p:nvPr>
            <p:custDataLst>
              <p:tags r:id="rId31"/>
            </p:custDataLst>
          </p:nvPr>
        </p:nvPicPr>
        <p:blipFill>
          <a:blip r:embed="rId32">
            <a:extLst>
              <a:ext uri="{28A0092B-C50C-407E-A947-70E740481C1C}">
                <a14:useLocalDpi xmlns:a14="http://schemas.microsoft.com/office/drawing/2010/main" val="0"/>
              </a:ext>
            </a:extLst>
          </a:blip>
          <a:stretch>
            <a:fillRect/>
          </a:stretch>
        </p:blipFill>
        <p:spPr>
          <a:xfrm>
            <a:off x="10314596" y="2055025"/>
            <a:ext cx="819618" cy="819618"/>
          </a:xfrm>
          <a:prstGeom prst="rect">
            <a:avLst/>
          </a:prstGeom>
        </p:spPr>
      </p:pic>
      <p:sp>
        <p:nvSpPr>
          <p:cNvPr id="34" name="MH_Text_1"/>
          <p:cNvSpPr txBox="1">
            <a:spLocks noChangeArrowheads="1"/>
          </p:cNvSpPr>
          <p:nvPr>
            <p:custDataLst>
              <p:tags r:id="rId33"/>
            </p:custDataLst>
          </p:nvPr>
        </p:nvSpPr>
        <p:spPr bwMode="auto">
          <a:xfrm>
            <a:off x="9652904" y="4127489"/>
            <a:ext cx="2143002" cy="125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ysClr val="windowText" lastClr="000000"/>
                </a:solidFill>
                <a:latin typeface="Calibri" panose="020F0502020204030204" charset="0"/>
                <a:ea typeface="宋体" panose="02010600030101010101" pitchFamily="2" charset="-122"/>
              </a:defRPr>
            </a:lvl1pPr>
            <a:lvl2pPr marL="742950" indent="-285750">
              <a:defRPr>
                <a:solidFill>
                  <a:sysClr val="windowText" lastClr="000000"/>
                </a:solidFill>
                <a:latin typeface="Calibri" panose="020F0502020204030204" charset="0"/>
                <a:ea typeface="宋体" panose="02010600030101010101" pitchFamily="2" charset="-122"/>
              </a:defRPr>
            </a:lvl2pPr>
            <a:lvl3pPr marL="1143000" indent="-228600">
              <a:defRPr>
                <a:solidFill>
                  <a:sysClr val="windowText" lastClr="000000"/>
                </a:solidFill>
                <a:latin typeface="Calibri" panose="020F0502020204030204" charset="0"/>
                <a:ea typeface="宋体" panose="02010600030101010101" pitchFamily="2" charset="-122"/>
              </a:defRPr>
            </a:lvl3pPr>
            <a:lvl4pPr marL="1600200" indent="-228600">
              <a:defRPr>
                <a:solidFill>
                  <a:sysClr val="windowText" lastClr="000000"/>
                </a:solidFill>
                <a:latin typeface="Calibri" panose="020F0502020204030204" charset="0"/>
                <a:ea typeface="宋体" panose="02010600030101010101" pitchFamily="2" charset="-122"/>
              </a:defRPr>
            </a:lvl4pPr>
            <a:lvl5pPr marL="2057400" indent="-228600">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9pPr>
          </a:lstStyle>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1. 情感倒错</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a:p>
            <a:pPr latinLnBrk="1">
              <a:lnSpc>
                <a:spcPct val="150000"/>
              </a:lnSpc>
              <a:defRPr/>
            </a:pPr>
            <a:r>
              <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rPr>
              <a:t>2. 情感幼稚</a:t>
            </a:r>
            <a:endParaRPr lang="en-US" altLang="zh-CN" dirty="0">
              <a:solidFill>
                <a:prstClr val="black">
                  <a:lumMod val="95000"/>
                  <a:lumOff val="5000"/>
                </a:prstClr>
              </a:solidFill>
              <a:latin typeface="宋体" panose="02010600030101010101" pitchFamily="2" charset="-122"/>
              <a:ea typeface="黑体" panose="02010609060101010101" pitchFamily="49" charset="-122"/>
              <a:cs typeface="Arial" panose="020B0604020202020204" pitchFamily="34" charset="0"/>
              <a:sym typeface="Arial" panose="020B0604020202020204" pitchFamily="34" charset="0"/>
            </a:endParaRPr>
          </a:p>
        </p:txBody>
      </p:sp>
      <p:sp>
        <p:nvSpPr>
          <p:cNvPr id="35" name="矩形 34"/>
          <p:cNvSpPr/>
          <p:nvPr>
            <p:custDataLst>
              <p:tags r:id="rId34"/>
            </p:custDataLst>
          </p:nvPr>
        </p:nvSpPr>
        <p:spPr>
          <a:xfrm>
            <a:off x="9299575" y="3207385"/>
            <a:ext cx="2753995" cy="368300"/>
          </a:xfrm>
          <a:prstGeom prst="rect">
            <a:avLst/>
          </a:prstGeom>
        </p:spPr>
        <p:txBody>
          <a:bodyPr wrap="square">
            <a:spAutoFit/>
          </a:bodyPr>
          <a:lstStyle/>
          <a:p>
            <a:pPr algn="ctr"/>
            <a:r>
              <a:rPr lang="zh-CN" altLang="en-US" b="1" dirty="0">
                <a:solidFill>
                  <a:prstClr val="black"/>
                </a:solidFill>
                <a:cs typeface="宋体" panose="02010600030101010101" pitchFamily="2" charset="-122"/>
              </a:rPr>
              <a:t>（三）情感协调性的改变</a:t>
            </a:r>
            <a:endParaRPr lang="zh-CN" altLang="en-US" b="1" dirty="0">
              <a:solidFill>
                <a:prstClr val="black"/>
              </a:solidFill>
              <a:cs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八、意志障碍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613775" y="1509395"/>
            <a:ext cx="3082290" cy="46037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意志增强，是指意志活动增多。</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8613775" y="1301750"/>
            <a:ext cx="153860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意志增强</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p:cNvSpPr txBox="1"/>
          <p:nvPr/>
        </p:nvSpPr>
        <p:spPr>
          <a:xfrm>
            <a:off x="8613775" y="2705735"/>
            <a:ext cx="2898140" cy="46037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意志减弱，是指意志活动减少。</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文本框 12"/>
          <p:cNvSpPr txBox="1"/>
          <p:nvPr/>
        </p:nvSpPr>
        <p:spPr>
          <a:xfrm>
            <a:off x="8613775" y="2498090"/>
            <a:ext cx="193357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意志减弱</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8613775" y="3902075"/>
            <a:ext cx="3082290" cy="46037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意志缺乏，是指意志活动缺乏。</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文本框 15"/>
          <p:cNvSpPr txBox="1"/>
          <p:nvPr/>
        </p:nvSpPr>
        <p:spPr>
          <a:xfrm>
            <a:off x="8613775" y="3694430"/>
            <a:ext cx="218694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意志缺乏</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8613775" y="5103495"/>
            <a:ext cx="298323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矛盾意向是在患者的思维、情感与行动中，表现为对同一事物，同时出现两种完全相反的意向和情感。</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613775" y="4895850"/>
            <a:ext cx="153860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矛盾意向</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cxnSp>
        <p:nvCxnSpPr>
          <p:cNvPr id="10" name="直接连接符 9"/>
          <p:cNvCxnSpPr/>
          <p:nvPr/>
        </p:nvCxnSpPr>
        <p:spPr>
          <a:xfrm>
            <a:off x="8454390" y="150939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632700" y="145923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01</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7" name="直接连接符 16"/>
          <p:cNvCxnSpPr/>
          <p:nvPr/>
        </p:nvCxnSpPr>
        <p:spPr>
          <a:xfrm>
            <a:off x="8454390" y="269176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632700" y="264160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02</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9" name="直接连接符 18"/>
          <p:cNvCxnSpPr/>
          <p:nvPr/>
        </p:nvCxnSpPr>
        <p:spPr>
          <a:xfrm>
            <a:off x="8454390" y="387413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632700" y="382397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03</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21" name="直接连接符 20"/>
          <p:cNvCxnSpPr/>
          <p:nvPr/>
        </p:nvCxnSpPr>
        <p:spPr>
          <a:xfrm>
            <a:off x="8454390" y="505650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632700" y="500634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04</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nvPicPr>
        <p:blipFill>
          <a:blip r:embed="rId2"/>
          <a:stretch>
            <a:fillRect/>
          </a:stretch>
        </p:blipFill>
        <p:spPr>
          <a:xfrm>
            <a:off x="1329690" y="1509395"/>
            <a:ext cx="6060440" cy="4545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898900" y="588645"/>
            <a:ext cx="366585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九、动作与行为障碍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a63d933b79a72183db2552abd4d0c041"/>
          <p:cNvPicPr>
            <a:picLocks noChangeAspect="1"/>
          </p:cNvPicPr>
          <p:nvPr/>
        </p:nvPicPr>
        <p:blipFill>
          <a:blip r:embed="rId2"/>
          <a:srcRect r="66190" b="67710"/>
          <a:stretch>
            <a:fillRect/>
          </a:stretch>
        </p:blipFill>
        <p:spPr>
          <a:xfrm>
            <a:off x="2303145" y="1793240"/>
            <a:ext cx="1263650" cy="1207770"/>
          </a:xfrm>
          <a:prstGeom prst="rect">
            <a:avLst/>
          </a:prstGeom>
        </p:spPr>
      </p:pic>
      <p:sp>
        <p:nvSpPr>
          <p:cNvPr id="6" name="文本框 5"/>
          <p:cNvSpPr txBox="1"/>
          <p:nvPr/>
        </p:nvSpPr>
        <p:spPr>
          <a:xfrm>
            <a:off x="2360295" y="3046730"/>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（一）精神运动性兴奋</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5070475" y="307149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（二）精神运动性抑制</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7997825" y="3175635"/>
            <a:ext cx="187642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（三）刻板动作</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2" name="图片 11" descr="a63d933b79a72183db2552abd4d0c041"/>
          <p:cNvPicPr>
            <a:picLocks noChangeAspect="1"/>
          </p:cNvPicPr>
          <p:nvPr/>
        </p:nvPicPr>
        <p:blipFill>
          <a:blip r:embed="rId2"/>
          <a:srcRect l="34370" r="31310" b="67960"/>
          <a:stretch>
            <a:fillRect/>
          </a:stretch>
        </p:blipFill>
        <p:spPr>
          <a:xfrm>
            <a:off x="5160010" y="1739583"/>
            <a:ext cx="1408430" cy="1315085"/>
          </a:xfrm>
          <a:prstGeom prst="rect">
            <a:avLst/>
          </a:prstGeom>
        </p:spPr>
      </p:pic>
      <p:pic>
        <p:nvPicPr>
          <p:cNvPr id="13" name="图片 12" descr="a63d933b79a72183db2552abd4d0c041"/>
          <p:cNvPicPr>
            <a:picLocks noChangeAspect="1"/>
          </p:cNvPicPr>
          <p:nvPr/>
        </p:nvPicPr>
        <p:blipFill>
          <a:blip r:embed="rId2"/>
          <a:srcRect l="67470" r="1019" b="67960"/>
          <a:stretch>
            <a:fillRect/>
          </a:stretch>
        </p:blipFill>
        <p:spPr>
          <a:xfrm>
            <a:off x="8161655" y="1764030"/>
            <a:ext cx="1244600" cy="1266190"/>
          </a:xfrm>
          <a:prstGeom prst="rect">
            <a:avLst/>
          </a:prstGeom>
        </p:spPr>
      </p:pic>
      <p:pic>
        <p:nvPicPr>
          <p:cNvPr id="21" name="图片 20" descr="a63d933b79a72183db2552abd4d0c041"/>
          <p:cNvPicPr>
            <a:picLocks noChangeAspect="1"/>
          </p:cNvPicPr>
          <p:nvPr/>
        </p:nvPicPr>
        <p:blipFill>
          <a:blip r:embed="rId2"/>
          <a:srcRect l="442" t="32850" r="65748" b="34860"/>
          <a:stretch>
            <a:fillRect/>
          </a:stretch>
        </p:blipFill>
        <p:spPr>
          <a:xfrm>
            <a:off x="2303145" y="3989705"/>
            <a:ext cx="1263650" cy="1207770"/>
          </a:xfrm>
          <a:prstGeom prst="rect">
            <a:avLst/>
          </a:prstGeom>
        </p:spPr>
      </p:pic>
      <p:pic>
        <p:nvPicPr>
          <p:cNvPr id="22" name="图片 21" descr="a63d933b79a72183db2552abd4d0c041"/>
          <p:cNvPicPr>
            <a:picLocks noChangeAspect="1"/>
          </p:cNvPicPr>
          <p:nvPr/>
        </p:nvPicPr>
        <p:blipFill>
          <a:blip r:embed="rId2"/>
          <a:srcRect l="33194" t="33092" r="32486" b="34868"/>
          <a:stretch>
            <a:fillRect/>
          </a:stretch>
        </p:blipFill>
        <p:spPr>
          <a:xfrm>
            <a:off x="5135880" y="3936048"/>
            <a:ext cx="1408430" cy="1315085"/>
          </a:xfrm>
          <a:prstGeom prst="rect">
            <a:avLst/>
          </a:prstGeom>
        </p:spPr>
      </p:pic>
      <p:pic>
        <p:nvPicPr>
          <p:cNvPr id="23" name="图片 22" descr="a63d933b79a72183db2552abd4d0c041"/>
          <p:cNvPicPr>
            <a:picLocks noChangeAspect="1"/>
          </p:cNvPicPr>
          <p:nvPr/>
        </p:nvPicPr>
        <p:blipFill>
          <a:blip r:embed="rId2"/>
          <a:srcRect l="67904" t="33936" r="585" b="34024"/>
          <a:stretch>
            <a:fillRect/>
          </a:stretch>
        </p:blipFill>
        <p:spPr>
          <a:xfrm>
            <a:off x="8145145" y="3960495"/>
            <a:ext cx="1244600" cy="1266190"/>
          </a:xfrm>
          <a:prstGeom prst="rect">
            <a:avLst/>
          </a:prstGeom>
        </p:spPr>
      </p:pic>
      <p:sp>
        <p:nvSpPr>
          <p:cNvPr id="26" name="文本框 25"/>
          <p:cNvSpPr txBox="1"/>
          <p:nvPr/>
        </p:nvSpPr>
        <p:spPr>
          <a:xfrm>
            <a:off x="1993900" y="5463540"/>
            <a:ext cx="190500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（四）模仿动作</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9" name="文本框 28"/>
          <p:cNvSpPr txBox="1"/>
          <p:nvPr/>
        </p:nvSpPr>
        <p:spPr>
          <a:xfrm>
            <a:off x="5070475" y="5488305"/>
            <a:ext cx="153860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（五）作态</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2" name="文本框 31"/>
          <p:cNvSpPr txBox="1"/>
          <p:nvPr/>
        </p:nvSpPr>
        <p:spPr>
          <a:xfrm>
            <a:off x="7997825" y="5592445"/>
            <a:ext cx="199009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（六）被动服从</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3" name="图片 32" descr="dd271f03d8615f0e68e8a3af706d08a6"/>
          <p:cNvPicPr>
            <a:picLocks noChangeAspect="1"/>
          </p:cNvPicPr>
          <p:nvPr/>
        </p:nvPicPr>
        <p:blipFill>
          <a:blip r:embed="rId3"/>
          <a:stretch>
            <a:fillRect/>
          </a:stretch>
        </p:blipFill>
        <p:spPr>
          <a:xfrm>
            <a:off x="9536430" y="488950"/>
            <a:ext cx="2338070" cy="23380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1731584"/>
            <a:ext cx="8223250" cy="252793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单元二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精神障碍的基础知识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十、意识障碍</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4" name="MH_Text_2"/>
          <p:cNvSpPr/>
          <p:nvPr>
            <p:custDataLst>
              <p:tags r:id="rId2"/>
            </p:custDataLst>
          </p:nvPr>
        </p:nvSpPr>
        <p:spPr>
          <a:xfrm>
            <a:off x="7113270" y="2085340"/>
            <a:ext cx="3458210"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过去的“我”和现在的“我”是相互联系的统一个体。</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常见的自我意识障碍有以下几种</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1. 人格解体</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2. 人格转换</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3. 定向力障碍</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4. 自知力障碍</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MH_Text_1"/>
          <p:cNvSpPr/>
          <p:nvPr>
            <p:custDataLst>
              <p:tags r:id="rId3"/>
            </p:custDataLst>
          </p:nvPr>
        </p:nvSpPr>
        <p:spPr>
          <a:xfrm>
            <a:off x="874395" y="2084705"/>
            <a:ext cx="4182110" cy="3669665"/>
          </a:xfrm>
          <a:prstGeom prst="roundRect">
            <a:avLst>
              <a:gd name="adj" fmla="val 5242"/>
            </a:avLst>
          </a:prstGeom>
          <a:noFill/>
          <a:ln>
            <a:solidFill>
              <a:srgbClr val="FFBE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8000" rIns="828000" anchor="ctr"/>
          <a:lstStyle/>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意识水平减低</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（1）嗜睡（2）意识混浊（3）昏睡（4）昏迷</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意识范围改变</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（1）蒙眬状态（2）梦样状态</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 意识内容改变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意识内容改变是在精神活动抑制的背景上，出现了兴奋性症状，出现了幻觉、片断妄想、恐惧情绪、躁动不安等。</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2054" name="MH_SubTitle_1"/>
          <p:cNvSpPr/>
          <p:nvPr>
            <p:custDataLst>
              <p:tags r:id="rId4"/>
            </p:custDataLst>
          </p:nvPr>
        </p:nvSpPr>
        <p:spPr bwMode="auto">
          <a:xfrm>
            <a:off x="4733290" y="2700655"/>
            <a:ext cx="1570990" cy="2129155"/>
          </a:xfrm>
          <a:custGeom>
            <a:avLst/>
            <a:gdLst>
              <a:gd name="T0" fmla="*/ 1058029 w 1710887"/>
              <a:gd name="T1" fmla="*/ 0 h 2111188"/>
              <a:gd name="T2" fmla="*/ 1649582 w 1710887"/>
              <a:gd name="T3" fmla="*/ 180423 h 2111188"/>
              <a:gd name="T4" fmla="*/ 1714833 w 1710887"/>
              <a:gd name="T5" fmla="*/ 229140 h 2111188"/>
              <a:gd name="T6" fmla="*/ 1676017 w 1710887"/>
              <a:gd name="T7" fmla="*/ 258126 h 2111188"/>
              <a:gd name="T8" fmla="*/ 1290992 w 1710887"/>
              <a:gd name="T9" fmla="*/ 1073321 h 2111188"/>
              <a:gd name="T10" fmla="*/ 1676017 w 1710887"/>
              <a:gd name="T11" fmla="*/ 1888516 h 2111188"/>
              <a:gd name="T12" fmla="*/ 1692218 w 1710887"/>
              <a:gd name="T13" fmla="*/ 1900612 h 2111188"/>
              <a:gd name="T14" fmla="*/ 1649582 w 1710887"/>
              <a:gd name="T15" fmla="*/ 1932448 h 2111188"/>
              <a:gd name="T16" fmla="*/ 1058029 w 1710887"/>
              <a:gd name="T17" fmla="*/ 2112871 h 2111188"/>
              <a:gd name="T18" fmla="*/ 0 w 1710887"/>
              <a:gd name="T19" fmla="*/ 1056440 h 2111188"/>
              <a:gd name="T20" fmla="*/ 1058029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rgbClr val="000127"/>
          </a:solidFill>
          <a:ln w="38100">
            <a:solidFill>
              <a:srgbClr val="000127"/>
            </a:solidFill>
            <a:round/>
          </a:ln>
        </p:spPr>
        <p:txBody>
          <a:bodyPr lIns="216000" rIns="28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（一）周围环境意识障碍</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
        <p:nvSpPr>
          <p:cNvPr id="2055" name="MH_SubTitle_2"/>
          <p:cNvSpPr/>
          <p:nvPr>
            <p:custDataLst>
              <p:tags r:id="rId5"/>
            </p:custDataLst>
          </p:nvPr>
        </p:nvSpPr>
        <p:spPr bwMode="auto">
          <a:xfrm>
            <a:off x="6106796" y="2718118"/>
            <a:ext cx="1711325" cy="2111375"/>
          </a:xfrm>
          <a:custGeom>
            <a:avLst/>
            <a:gdLst>
              <a:gd name="T0" fmla="*/ 656804 w 1710886"/>
              <a:gd name="T1" fmla="*/ 0 h 2111188"/>
              <a:gd name="T2" fmla="*/ 1714841 w 1710886"/>
              <a:gd name="T3" fmla="*/ 1056440 h 2111188"/>
              <a:gd name="T4" fmla="*/ 656804 w 1710886"/>
              <a:gd name="T5" fmla="*/ 2112871 h 2111188"/>
              <a:gd name="T6" fmla="*/ 65253 w 1710886"/>
              <a:gd name="T7" fmla="*/ 1932448 h 2111188"/>
              <a:gd name="T8" fmla="*/ 0 w 1710886"/>
              <a:gd name="T9" fmla="*/ 1883731 h 2111188"/>
              <a:gd name="T10" fmla="*/ 38816 w 1710886"/>
              <a:gd name="T11" fmla="*/ 1854745 h 2111188"/>
              <a:gd name="T12" fmla="*/ 423845 w 1710886"/>
              <a:gd name="T13" fmla="*/ 1039550 h 2111188"/>
              <a:gd name="T14" fmla="*/ 38816 w 1710886"/>
              <a:gd name="T15" fmla="*/ 224355 h 2111188"/>
              <a:gd name="T16" fmla="*/ 22617 w 1710886"/>
              <a:gd name="T17" fmla="*/ 212259 h 2111188"/>
              <a:gd name="T18" fmla="*/ 65253 w 1710886"/>
              <a:gd name="T19" fmla="*/ 180423 h 2111188"/>
              <a:gd name="T20" fmla="*/ 656804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FFBE00"/>
          </a:solidFill>
          <a:ln w="38100">
            <a:noFill/>
            <a:round/>
          </a:ln>
        </p:spPr>
        <p:txBody>
          <a:bodyPr lIns="504000" rIns="180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（二）自我意识障碍</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宋体" panose="02010600030101010101" pitchFamily="2"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5385435" y="1402715"/>
            <a:ext cx="464629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精神障碍的病因学</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521017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精神障碍的诊断分类学</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521017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精神障碍的症状学</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773285" y="1638935"/>
            <a:ext cx="2792095" cy="27920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精神障碍的病因学</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一、生物学因素</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p:cNvSpPr txBox="1"/>
          <p:nvPr/>
        </p:nvSpPr>
        <p:spPr>
          <a:xfrm>
            <a:off x="1938020" y="1901190"/>
            <a:ext cx="359854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这种多基因遗传所致的患病倾向（又称遗传度）越高，受环境影响就越小，就越易患病。</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2" name="文本框 21"/>
          <p:cNvSpPr txBox="1"/>
          <p:nvPr/>
        </p:nvSpPr>
        <p:spPr>
          <a:xfrm>
            <a:off x="1938020" y="1693545"/>
            <a:ext cx="18459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（一）遗传因素</a:t>
            </a:r>
            <a:endParaRPr lang="zh-CN" altLang="en-US"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p:cNvSpPr txBox="1"/>
          <p:nvPr/>
        </p:nvSpPr>
        <p:spPr>
          <a:xfrm>
            <a:off x="1938020" y="3386455"/>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急性、慢性躯体感染和颅内感染，或者一些内脏器官、内分泌、代谢、营养、结缔组织和血液系统等疾病。</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（二）躯体因素</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颅脑的外伤引起脑组织损伤，也可导致短暂的或迟发而持久的精神障碍。</a:t>
            </a:r>
            <a:endParaRPr lang="zh-CN" altLang="en-US" sz="16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（三）理化因素</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336030" y="1390650"/>
            <a:ext cx="4572000" cy="4752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4133215" y="588645"/>
            <a:ext cx="34315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rPr>
              <a:t>二、社会心理学因素</a:t>
            </a:r>
            <a:endParaRPr lang="zh-CN" altLang="en-US" sz="2800" b="1">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5" name="组合 34"/>
          <p:cNvGrpSpPr/>
          <p:nvPr/>
        </p:nvGrpSpPr>
        <p:grpSpPr>
          <a:xfrm>
            <a:off x="1657985" y="2061210"/>
            <a:ext cx="2969260" cy="3285490"/>
            <a:chOff x="2611" y="3246"/>
            <a:chExt cx="4676" cy="5174"/>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695" y="4589"/>
              <a:ext cx="2220"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（一）精神应激因素</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2921" y="6725"/>
              <a:ext cx="4055" cy="169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精神应激通常是指生活中某些事件引起个体精神紧张和感到难于应付而造成心理压力。</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36" name="组合 35"/>
          <p:cNvGrpSpPr/>
          <p:nvPr/>
        </p:nvGrpSpPr>
        <p:grpSpPr>
          <a:xfrm>
            <a:off x="4735830" y="2061210"/>
            <a:ext cx="2969260" cy="4023995"/>
            <a:chOff x="7465" y="3246"/>
            <a:chExt cx="4676" cy="6337"/>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575" y="4589"/>
              <a:ext cx="1864"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（二）社会因素</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7742" y="6725"/>
              <a:ext cx="4121" cy="2858"/>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自然环境（如污染、噪声、生存空间过小）、社会环境（如社会动荡、社会大的变革）、移民（尤其是移民到另一个国家）等，均可能增加精神压力，诱发精神疾病。</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38" name="组合 37"/>
          <p:cNvGrpSpPr/>
          <p:nvPr/>
        </p:nvGrpSpPr>
        <p:grpSpPr>
          <a:xfrm>
            <a:off x="7813675" y="2061210"/>
            <a:ext cx="2969260" cy="3408680"/>
            <a:chOff x="11718" y="3246"/>
            <a:chExt cx="4676" cy="5368"/>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862" y="4589"/>
              <a:ext cx="1798"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（三）人格特征</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2062" y="6532"/>
              <a:ext cx="3989"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性格是在气质（一个人出生时固有的、独特的、稳定的心理特性）的基础上，由个体活动与社会环境相互作用而形成的。</a:t>
              </a:r>
              <a:endParaRPr lang="zh-CN" altLang="en-US" sz="1600" b="1">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26405" y="2522855"/>
            <a:ext cx="437261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精神障碍的诊断分类学</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4" name="MH_Text_2"/>
          <p:cNvSpPr/>
          <p:nvPr>
            <p:custDataLst>
              <p:tags r:id="rId2"/>
            </p:custDataLst>
          </p:nvPr>
        </p:nvSpPr>
        <p:spPr>
          <a:xfrm>
            <a:off x="5191760" y="1219835"/>
            <a:ext cx="5626100" cy="43218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5345430" y="1317625"/>
            <a:ext cx="5363210" cy="4223385"/>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疾病分类学的目的是把种类繁多的不同疾病按各自的特点和从属关系划分出病类、病种与病型，并列成系统，这样不但可加深对疾病的研究与认识，而且也有利于诊断、治疗与护理。人类在同疾病的长期斗争中，早已尝试过区分不同的精神疾病。在中国，公元前 3 ～前 2 世纪《黄帝内经》一书中就有对癫、狂、痫的划分。在西方国家，被称为医学之父的希波克拉底把精神疾病分为伴有发热的急性精神障碍、不伴发热的急性精神障碍（躁狂症）、不伴发热的慢性精神障碍（抑郁症）、癔病和类似异性装扮癖等。然而，直到19世纪末，精神病学虽然已经积累了相当多的临床资料，但却缺乏系统的整理，精神病学分类十分紊乱，医护人员之间几乎没有共同语言。</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296545" y="1464310"/>
            <a:ext cx="4744085" cy="3832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4" name="MH_Text_2"/>
          <p:cNvSpPr/>
          <p:nvPr>
            <p:custDataLst>
              <p:tags r:id="rId2"/>
            </p:custDataLst>
          </p:nvPr>
        </p:nvSpPr>
        <p:spPr>
          <a:xfrm>
            <a:off x="5191760" y="1219835"/>
            <a:ext cx="6204585" cy="43218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5345430" y="1317625"/>
            <a:ext cx="5701665" cy="3965575"/>
          </a:xfrm>
          <a:prstGeom prst="rect">
            <a:avLst/>
          </a:prstGeom>
          <a:noFill/>
        </p:spPr>
        <p:txBody>
          <a:bodyPr wrap="square" rtlCol="0">
            <a:spAutoFit/>
          </a:bodyPr>
          <a:p>
            <a:pPr algn="just">
              <a:lnSpc>
                <a:spcPct val="140000"/>
              </a:lnSpc>
              <a:defRPr/>
            </a:pPr>
            <a:r>
              <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知识链接</a:t>
            </a:r>
            <a:endParaRPr sz="200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ctr">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我国精神障碍的分类史</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公元前3～前2世纪，我国《黄帝内经》中即有癫、狂、痫的划分。后来，《难经》中沿用《黄帝内经》的分类，提出“重阳者狂，重阴者癫”的分类原则。其后，隋·巢元方（605 ～ 616）著《诸病源候论》和明·王肯堂（17 世纪初）著《证治准绳》中，也记载有精神疾病的分类。王肯堂最主要的贡献是把癫与痫两证明确划分，改变了以往精神病分类的混乱状况。清·陈士铎在《石室秘录》中将精神病划分为狂病、癫病、花癫和呆病四类。他们最主要的贡献是把混乱的症状描述分成大类小类，为以后的临床归纳提供了范例。</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371475" y="1903095"/>
            <a:ext cx="4463415" cy="3379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602153905"/>
  <p:tag name="MH_LIBRARY" val="GRAPHIC"/>
  <p:tag name="MH_TYPE" val="Text"/>
  <p:tag name="MH_ORDER"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3486_4*m_h_i*1_5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3486_4*m_h_i*1_5_3"/>
  <p:tag name="KSO_WM_TEMPLATE_CATEGORY" val="diagram"/>
  <p:tag name="KSO_WM_TEMPLATE_INDEX" val="2019348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3486_4*m_h_i*1_4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3486_4*m_h_i*1_4_2"/>
  <p:tag name="KSO_WM_TEMPLATE_CATEGORY" val="diagram"/>
  <p:tag name="KSO_WM_TEMPLATE_INDEX" val="2019348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3486_4*m_h_i*1_1_1"/>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3486_4*m_h_f*1_1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3486_4*m_h_a*1_1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3486_4*m_h_i*1_3_1"/>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3486_4*m_h_f*1_3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3486_4*m_h_a*1_3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xml><?xml version="1.0" encoding="utf-8"?>
<p:tagLst xmlns:p="http://schemas.openxmlformats.org/presentationml/2006/main">
  <p:tag name="MH" val="20170602153905"/>
  <p:tag name="MH_LIBRARY" val="GRAPHIC"/>
  <p:tag name="MH_TYPE" val="Text"/>
  <p:tag name="MH_ORDER"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3486_4*m_h_i*1_5_1"/>
  <p:tag name="KSO_WM_TEMPLATE_CATEGORY" val="diagram"/>
  <p:tag name="KSO_WM_TEMPLATE_INDEX" val="2019348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3486_4*m_h_f*1_5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93486_4*m_h_a*1_5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3486_4*m_h_i*1_2_1"/>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3486_4*m_h_f*1_2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3486_4*m_h_a*1_2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3486_4*m_h_i*1_4_1"/>
  <p:tag name="KSO_WM_TEMPLATE_CATEGORY" val="diagram"/>
  <p:tag name="KSO_WM_TEMPLATE_INDEX" val="2019348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3486_4*m_h_f*1_4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3486_4*m_h_a*1_4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5*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486_4*m_i*1_1"/>
  <p:tag name="KSO_WM_TEMPLATE_CATEGORY" val="diagram"/>
  <p:tag name="KSO_WM_TEMPLATE_INDEX" val="20193486"/>
  <p:tag name="KSO_WM_UNIT_LAYERLEVEL" val="1_1"/>
  <p:tag name="KSO_WM_TAG_VERSION" val="1.0"/>
  <p:tag name="KSO_WM_BEAUTIFY_FLAG" val="#wm#"/>
  <p:tag name="KSO_WM_UNIT_LINE_FORE_SCHEMECOLOR_INDEX" val="14"/>
  <p:tag name="KSO_WM_UNIT_LINE_FILL_TYPE" val="2"/>
</p:tagLst>
</file>

<file path=ppt/tags/tag3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5*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3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5*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3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5*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3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2"/>
  <p:tag name="KSO_WM_UNIT_ID" val="diagram20187873_5*q_h_i*1_4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3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3"/>
  <p:tag name="KSO_WM_UNIT_ID" val="diagram20187873_5*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3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5_1"/>
  <p:tag name="KSO_WM_UNIT_ID" val="diagram20187873_5*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5*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5*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1"/>
  <p:tag name="KSO_WM_UNIT_ID" val="diagram20187873_5*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5*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486_4*m_h_i*1_1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5*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5*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5*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5*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5*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5*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5*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47.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5*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5*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5*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486_4*m_h_i*1_1_3"/>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4_1"/>
  <p:tag name="KSO_WM_UNIT_ID" val="diagram20187873_5*q_h_a*1_4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4_1"/>
  <p:tag name="KSO_WM_UNIT_ID" val="diagram20187873_5*q_h_f*1_4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5*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5*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5_2"/>
  <p:tag name="KSO_WM_UNIT_ID" val="diagram20187873_5*q_h_i*1_5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5_3"/>
  <p:tag name="KSO_WM_UNIT_ID" val="diagram20187873_5*q_h_i*1_5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6.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5*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5*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5_1"/>
  <p:tag name="KSO_WM_UNIT_ID" val="diagram20187873_5*q_h_a*1_5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5_1"/>
  <p:tag name="KSO_WM_UNIT_ID" val="diagram20187873_5*q_h_f*1_5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486_4*m_h_i*1_2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0.xml><?xml version="1.0" encoding="utf-8"?>
<p:tagLst xmlns:p="http://schemas.openxmlformats.org/presentationml/2006/main">
  <p:tag name="MH" val="20170602153905"/>
  <p:tag name="MH_LIBRARY" val="GRAPHIC"/>
  <p:tag name="MH_TYPE" val="Text"/>
  <p:tag name="MH_ORDER" val="2"/>
</p:tagLst>
</file>

<file path=ppt/tags/tag61.xml><?xml version="1.0" encoding="utf-8"?>
<p:tagLst xmlns:p="http://schemas.openxmlformats.org/presentationml/2006/main">
  <p:tag name="KSO_WM_TEMPLATE_CATEGORY" val="diagram"/>
  <p:tag name="KSO_WM_TEMPLATE_INDEX" val="160812"/>
  <p:tag name="KSO_WM_UNIT_TYPE" val="r_i"/>
  <p:tag name="KSO_WM_UNIT_INDEX" val="1_1"/>
  <p:tag name="KSO_WM_UNIT_ID" val="257*r_i*1_1"/>
  <p:tag name="KSO_WM_UNIT_CLEAR" val="1"/>
  <p:tag name="KSO_WM_UNIT_LAYERLEVEL" val="1_1"/>
  <p:tag name="KSO_WM_BEAUTIFY_FLAG" val="#wm#"/>
  <p:tag name="KSO_WM_TAG_VERSION" val="1.0"/>
  <p:tag name="KSO_WM_DIAGRAM_GROUP_CODE" val="r1-1"/>
  <p:tag name="KSO_WM_UNIT_FILL_FORE_SCHEMECOLOR_INDEX" val="6"/>
  <p:tag name="KSO_WM_UNIT_FILL_TYPE" val="1"/>
</p:tagLst>
</file>

<file path=ppt/tags/tag62.xml><?xml version="1.0" encoding="utf-8"?>
<p:tagLst xmlns:p="http://schemas.openxmlformats.org/presentationml/2006/main">
  <p:tag name="KSO_WM_TEMPLATE_CATEGORY" val="diagram"/>
  <p:tag name="KSO_WM_TEMPLATE_INDEX" val="160812"/>
  <p:tag name="KSO_WM_UNIT_TYPE" val="r_i"/>
  <p:tag name="KSO_WM_UNIT_INDEX" val="1_2"/>
  <p:tag name="KSO_WM_UNIT_ID" val="257*r_i*1_2"/>
  <p:tag name="KSO_WM_UNIT_CLEAR" val="1"/>
  <p:tag name="KSO_WM_UNIT_LAYERLEVEL" val="1_1"/>
  <p:tag name="KSO_WM_BEAUTIFY_FLAG" val="#wm#"/>
  <p:tag name="KSO_WM_TAG_VERSION" val="1.0"/>
  <p:tag name="KSO_WM_DIAGRAM_GROUP_CODE" val="r1-1"/>
  <p:tag name="KSO_WM_UNIT_FILL_FORE_SCHEMECOLOR_INDEX" val="14"/>
  <p:tag name="KSO_WM_UNIT_FILL_TYPE" val="1"/>
</p:tagLst>
</file>

<file path=ppt/tags/tag63.xml><?xml version="1.0" encoding="utf-8"?>
<p:tagLst xmlns:p="http://schemas.openxmlformats.org/presentationml/2006/main">
  <p:tag name="KSO_WM_TEMPLATE_CATEGORY" val="diagram"/>
  <p:tag name="KSO_WM_TEMPLATE_INDEX" val="160812"/>
  <p:tag name="KSO_WM_UNIT_TYPE" val="r_i"/>
  <p:tag name="KSO_WM_UNIT_INDEX" val="1_3"/>
  <p:tag name="KSO_WM_UNIT_ID" val="257*r_i*1_3"/>
  <p:tag name="KSO_WM_UNIT_CLEAR" val="1"/>
  <p:tag name="KSO_WM_UNIT_LAYERLEVEL" val="1_1"/>
  <p:tag name="KSO_WM_BEAUTIFY_FLAG" val="#wm#"/>
  <p:tag name="KSO_WM_TAG_VERSION" val="1.0"/>
  <p:tag name="KSO_WM_DIAGRAM_GROUP_CODE" val="r1-1"/>
</p:tagLst>
</file>

<file path=ppt/tags/tag64.xml><?xml version="1.0" encoding="utf-8"?>
<p:tagLst xmlns:p="http://schemas.openxmlformats.org/presentationml/2006/main">
  <p:tag name="KSO_WM_TEMPLATE_CATEGORY" val="diagram"/>
  <p:tag name="KSO_WM_TEMPLATE_INDEX" val="160812"/>
  <p:tag name="KSO_WM_UNIT_TYPE" val="r_i"/>
  <p:tag name="KSO_WM_UNIT_INDEX" val="1_4"/>
  <p:tag name="KSO_WM_UNIT_ID" val="257*r_i*1_4"/>
  <p:tag name="KSO_WM_UNIT_CLEAR" val="1"/>
  <p:tag name="KSO_WM_UNIT_LAYERLEVEL" val="1_1"/>
  <p:tag name="KSO_WM_BEAUTIFY_FLAG" val="#wm#"/>
  <p:tag name="KSO_WM_TAG_VERSION" val="1.0"/>
  <p:tag name="KSO_WM_DIAGRAM_GROUP_CODE" val="r1-1"/>
  <p:tag name="KSO_WM_UNIT_FILL_FORE_SCHEMECOLOR_INDEX" val="6"/>
  <p:tag name="KSO_WM_UNIT_FILL_TYPE" val="1"/>
</p:tagLst>
</file>

<file path=ppt/tags/tag65.xml><?xml version="1.0" encoding="utf-8"?>
<p:tagLst xmlns:p="http://schemas.openxmlformats.org/presentationml/2006/main">
  <p:tag name="KSO_WM_TEMPLATE_CATEGORY" val="diagram"/>
  <p:tag name="KSO_WM_TEMPLATE_INDEX" val="160812"/>
  <p:tag name="KSO_WM_UNIT_TYPE" val="r_i"/>
  <p:tag name="KSO_WM_UNIT_INDEX" val="1_5"/>
  <p:tag name="KSO_WM_UNIT_ID" val="257*r_i*1_5"/>
  <p:tag name="KSO_WM_UNIT_CLEAR" val="1"/>
  <p:tag name="KSO_WM_UNIT_LAYERLEVEL" val="1_1"/>
  <p:tag name="KSO_WM_BEAUTIFY_FLAG" val="#wm#"/>
  <p:tag name="KSO_WM_TAG_VERSION" val="1.0"/>
  <p:tag name="KSO_WM_DIAGRAM_GROUP_CODE" val="r1-1"/>
  <p:tag name="KSO_WM_UNIT_FILL_FORE_SCHEMECOLOR_INDEX" val="6"/>
  <p:tag name="KSO_WM_UNIT_FILL_TYPE" val="1"/>
</p:tagLst>
</file>

<file path=ppt/tags/tag66.xml><?xml version="1.0" encoding="utf-8"?>
<p:tagLst xmlns:p="http://schemas.openxmlformats.org/presentationml/2006/main">
  <p:tag name="KSO_WM_TEMPLATE_CATEGORY" val="diagram"/>
  <p:tag name="KSO_WM_TEMPLATE_INDEX" val="160812"/>
  <p:tag name="KSO_WM_UNIT_TYPE" val="r_i"/>
  <p:tag name="KSO_WM_UNIT_INDEX" val="1_6"/>
  <p:tag name="KSO_WM_UNIT_ID" val="257*r_i*1_6"/>
  <p:tag name="KSO_WM_UNIT_CLEAR" val="1"/>
  <p:tag name="KSO_WM_UNIT_LAYERLEVEL" val="1_1"/>
  <p:tag name="KSO_WM_BEAUTIFY_FLAG" val="#wm#"/>
  <p:tag name="KSO_WM_TAG_VERSION" val="1.0"/>
  <p:tag name="KSO_WM_DIAGRAM_GROUP_CODE" val="r1-1"/>
  <p:tag name="KSO_WM_UNIT_FILL_FORE_SCHEMECOLOR_INDEX" val="6"/>
  <p:tag name="KSO_WM_UNIT_FILL_TYPE" val="1"/>
</p:tagLst>
</file>

<file path=ppt/tags/tag67.xml><?xml version="1.0" encoding="utf-8"?>
<p:tagLst xmlns:p="http://schemas.openxmlformats.org/presentationml/2006/main">
  <p:tag name="KSO_WM_TEMPLATE_CATEGORY" val="diagram"/>
  <p:tag name="KSO_WM_TEMPLATE_INDEX" val="160812"/>
  <p:tag name="KSO_WM_UNIT_TYPE" val="r_i"/>
  <p:tag name="KSO_WM_UNIT_INDEX" val="1_7"/>
  <p:tag name="KSO_WM_UNIT_ID" val="257*r_i*1_7"/>
  <p:tag name="KSO_WM_UNIT_CLEAR" val="1"/>
  <p:tag name="KSO_WM_UNIT_LAYERLEVEL" val="1_1"/>
  <p:tag name="KSO_WM_BEAUTIFY_FLAG" val="#wm#"/>
  <p:tag name="KSO_WM_TAG_VERSION" val="1.0"/>
  <p:tag name="KSO_WM_DIAGRAM_GROUP_CODE" val="r1-1"/>
  <p:tag name="KSO_WM_UNIT_FILL_FORE_SCHEMECOLOR_INDEX" val="6"/>
  <p:tag name="KSO_WM_UNIT_FILL_TYPE" val="1"/>
</p:tagLst>
</file>

<file path=ppt/tags/tag68.xml><?xml version="1.0" encoding="utf-8"?>
<p:tagLst xmlns:p="http://schemas.openxmlformats.org/presentationml/2006/main">
  <p:tag name="KSO_WM_TEMPLATE_CATEGORY" val="diagram"/>
  <p:tag name="KSO_WM_TEMPLATE_INDEX" val="160812"/>
  <p:tag name="KSO_WM_UNIT_TYPE" val="r_i"/>
  <p:tag name="KSO_WM_UNIT_INDEX" val="1_8"/>
  <p:tag name="KSO_WM_UNIT_ID" val="257*r_i*1_8"/>
  <p:tag name="KSO_WM_UNIT_CLEAR" val="1"/>
  <p:tag name="KSO_WM_UNIT_LAYERLEVEL" val="1_1"/>
  <p:tag name="KSO_WM_BEAUTIFY_FLAG" val="#wm#"/>
  <p:tag name="KSO_WM_TAG_VERSION" val="1.0"/>
  <p:tag name="KSO_WM_DIAGRAM_GROUP_CODE" val="r1-1"/>
  <p:tag name="KSO_WM_UNIT_FILL_FORE_SCHEMECOLOR_INDEX" val="6"/>
  <p:tag name="KSO_WM_UNIT_FILL_TYPE" val="1"/>
</p:tagLst>
</file>

<file path=ppt/tags/tag69.xml><?xml version="1.0" encoding="utf-8"?>
<p:tagLst xmlns:p="http://schemas.openxmlformats.org/presentationml/2006/main">
  <p:tag name="MH" val="20150921115827"/>
  <p:tag name="MH_LIBRARY" val="GRAPHIC"/>
  <p:tag name="MH_TYPE" val="Text"/>
  <p:tag name="MH_ORDER" val="1"/>
  <p:tag name="KSO_WM_TEMPLATE_CATEGORY" val="diagram"/>
  <p:tag name="KSO_WM_TEMPLATE_INDEX" val="160812"/>
  <p:tag name="KSO_WM_UNIT_TYPE" val="r_v"/>
  <p:tag name="KSO_WM_UNIT_INDEX" val="1_1"/>
  <p:tag name="KSO_WM_UNIT_ID" val="257*r_v*1_1"/>
  <p:tag name="KSO_WM_UNIT_CLEAR" val="1"/>
  <p:tag name="KSO_WM_UNIT_LAYERLEVEL" val="1_1"/>
  <p:tag name="KSO_WM_UNIT_DIAGRAM_CONTRAST_TITLE_CNT" val="3"/>
  <p:tag name="KSO_WM_UNIT_DIAGRAM_DIMENSION_TITLE_CNT" val="1"/>
  <p:tag name="KSO_WM_UNIT_VALUE" val="14"/>
  <p:tag name="KSO_WM_UNIT_HIGHLIGHT" val="0"/>
  <p:tag name="KSO_WM_UNIT_COMPATIBLE" val="0"/>
  <p:tag name="KSO_WM_UNIT_PRESET_TEXT_INDEX" val="3"/>
  <p:tag name="KSO_WM_UNIT_PRESET_TEXT_LEN" val="17"/>
  <p:tag name="KSO_WM_BEAUTIFY_FLAG" val="#wm#"/>
  <p:tag name="KSO_WM_TAG_VERSION" val="1.0"/>
  <p:tag name="KSO_WM_DIAGRAM_GROUP_CODE" val="r1-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486_4*m_h_i*1_2_3"/>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TEMPLATE_CATEGORY" val="diagram"/>
  <p:tag name="KSO_WM_TEMPLATE_INDEX" val="160812"/>
  <p:tag name="KSO_WM_UNIT_TYPE" val="r_t"/>
  <p:tag name="KSO_WM_UNIT_INDEX" val="1_1"/>
  <p:tag name="KSO_WM_UNIT_ID" val="257*r_t*1_1"/>
  <p:tag name="KSO_WM_UNIT_CLEAR" val="1"/>
  <p:tag name="KSO_WM_UNIT_LAYERLEVEL" val="1_1"/>
  <p:tag name="KSO_WM_UNIT_DIAGRAM_CONTRAST_TITLE_CNT" val="3"/>
  <p:tag name="KSO_WM_UNIT_DIAGRAM_DIMENSION_TITLE_CNT" val="1"/>
  <p:tag name="KSO_WM_UNIT_VALUE" val="7"/>
  <p:tag name="KSO_WM_UNIT_HIGHLIGHT" val="0"/>
  <p:tag name="KSO_WM_UNIT_COMPATIBLE" val="0"/>
  <p:tag name="KSO_WM_UNIT_PRESET_TEXT_INDEX" val="3"/>
  <p:tag name="KSO_WM_UNIT_PRESET_TEXT_LEN" val="5"/>
  <p:tag name="KSO_WM_BEAUTIFY_FLAG" val="#wm#"/>
  <p:tag name="KSO_WM_TAG_VERSION" val="1.0"/>
  <p:tag name="KSO_WM_DIAGRAM_GROUP_CODE" val="r1-1"/>
</p:tagLst>
</file>

<file path=ppt/tags/tag71.xml><?xml version="1.0" encoding="utf-8"?>
<p:tagLst xmlns:p="http://schemas.openxmlformats.org/presentationml/2006/main">
  <p:tag name="KSO_WM_TEMPLATE_CATEGORY" val="diagram"/>
  <p:tag name="KSO_WM_TEMPLATE_INDEX" val="160812"/>
  <p:tag name="KSO_WM_UNIT_TYPE" val="r_i"/>
  <p:tag name="KSO_WM_UNIT_INDEX" val="1_9"/>
  <p:tag name="KSO_WM_UNIT_ID" val="257*r_i*1_9"/>
  <p:tag name="KSO_WM_UNIT_CLEAR" val="1"/>
  <p:tag name="KSO_WM_UNIT_LAYERLEVEL" val="1_1"/>
  <p:tag name="KSO_WM_BEAUTIFY_FLAG" val="#wm#"/>
  <p:tag name="KSO_WM_TAG_VERSION" val="1.0"/>
  <p:tag name="KSO_WM_DIAGRAM_GROUP_CODE" val="r1-1"/>
  <p:tag name="KSO_WM_UNIT_FILL_FORE_SCHEMECOLOR_INDEX" val="7"/>
  <p:tag name="KSO_WM_UNIT_FILL_TYPE" val="1"/>
</p:tagLst>
</file>

<file path=ppt/tags/tag72.xml><?xml version="1.0" encoding="utf-8"?>
<p:tagLst xmlns:p="http://schemas.openxmlformats.org/presentationml/2006/main">
  <p:tag name="KSO_WM_TEMPLATE_CATEGORY" val="diagram"/>
  <p:tag name="KSO_WM_TEMPLATE_INDEX" val="160812"/>
  <p:tag name="KSO_WM_UNIT_TYPE" val="r_i"/>
  <p:tag name="KSO_WM_UNIT_INDEX" val="1_10"/>
  <p:tag name="KSO_WM_UNIT_ID" val="257*r_i*1_10"/>
  <p:tag name="KSO_WM_UNIT_CLEAR" val="1"/>
  <p:tag name="KSO_WM_UNIT_LAYERLEVEL" val="1_1"/>
  <p:tag name="KSO_WM_BEAUTIFY_FLAG" val="#wm#"/>
  <p:tag name="KSO_WM_TAG_VERSION" val="1.0"/>
  <p:tag name="KSO_WM_DIAGRAM_GROUP_CODE" val="r1-1"/>
  <p:tag name="KSO_WM_UNIT_FILL_FORE_SCHEMECOLOR_INDEX" val="14"/>
  <p:tag name="KSO_WM_UNIT_FILL_TYPE" val="1"/>
</p:tagLst>
</file>

<file path=ppt/tags/tag73.xml><?xml version="1.0" encoding="utf-8"?>
<p:tagLst xmlns:p="http://schemas.openxmlformats.org/presentationml/2006/main">
  <p:tag name="KSO_WM_TEMPLATE_CATEGORY" val="diagram"/>
  <p:tag name="KSO_WM_TEMPLATE_INDEX" val="160812"/>
  <p:tag name="KSO_WM_UNIT_TYPE" val="r_i"/>
  <p:tag name="KSO_WM_UNIT_INDEX" val="1_11"/>
  <p:tag name="KSO_WM_UNIT_ID" val="257*r_i*1_11"/>
  <p:tag name="KSO_WM_UNIT_CLEAR" val="1"/>
  <p:tag name="KSO_WM_UNIT_LAYERLEVEL" val="1_1"/>
  <p:tag name="KSO_WM_BEAUTIFY_FLAG" val="#wm#"/>
  <p:tag name="KSO_WM_TAG_VERSION" val="1.0"/>
  <p:tag name="KSO_WM_DIAGRAM_GROUP_CODE" val="r1-1"/>
  <p:tag name="KSO_WM_UNIT_FILL_FORE_SCHEMECOLOR_INDEX" val="7"/>
  <p:tag name="KSO_WM_UNIT_FILL_TYPE" val="1"/>
</p:tagLst>
</file>

<file path=ppt/tags/tag74.xml><?xml version="1.0" encoding="utf-8"?>
<p:tagLst xmlns:p="http://schemas.openxmlformats.org/presentationml/2006/main">
  <p:tag name="KSO_WM_TEMPLATE_CATEGORY" val="diagram"/>
  <p:tag name="KSO_WM_TEMPLATE_INDEX" val="160812"/>
  <p:tag name="KSO_WM_UNIT_TYPE" val="r_i"/>
  <p:tag name="KSO_WM_UNIT_INDEX" val="1_12"/>
  <p:tag name="KSO_WM_UNIT_ID" val="257*r_i*1_12"/>
  <p:tag name="KSO_WM_UNIT_CLEAR" val="1"/>
  <p:tag name="KSO_WM_UNIT_LAYERLEVEL" val="1_1"/>
  <p:tag name="KSO_WM_BEAUTIFY_FLAG" val="#wm#"/>
  <p:tag name="KSO_WM_TAG_VERSION" val="1.0"/>
  <p:tag name="KSO_WM_DIAGRAM_GROUP_CODE" val="r1-1"/>
  <p:tag name="KSO_WM_UNIT_FILL_FORE_SCHEMECOLOR_INDEX" val="7"/>
  <p:tag name="KSO_WM_UNIT_FILL_TYPE" val="1"/>
</p:tagLst>
</file>

<file path=ppt/tags/tag75.xml><?xml version="1.0" encoding="utf-8"?>
<p:tagLst xmlns:p="http://schemas.openxmlformats.org/presentationml/2006/main">
  <p:tag name="KSO_WM_TEMPLATE_CATEGORY" val="diagram"/>
  <p:tag name="KSO_WM_TEMPLATE_INDEX" val="160812"/>
  <p:tag name="KSO_WM_UNIT_TYPE" val="r_i"/>
  <p:tag name="KSO_WM_UNIT_INDEX" val="1_13"/>
  <p:tag name="KSO_WM_UNIT_ID" val="257*r_i*1_13"/>
  <p:tag name="KSO_WM_UNIT_CLEAR" val="1"/>
  <p:tag name="KSO_WM_UNIT_LAYERLEVEL" val="1_1"/>
  <p:tag name="KSO_WM_BEAUTIFY_FLAG" val="#wm#"/>
  <p:tag name="KSO_WM_TAG_VERSION" val="1.0"/>
  <p:tag name="KSO_WM_DIAGRAM_GROUP_CODE" val="r1-1"/>
  <p:tag name="KSO_WM_UNIT_FILL_FORE_SCHEMECOLOR_INDEX" val="7"/>
  <p:tag name="KSO_WM_UNIT_FILL_TYPE" val="1"/>
</p:tagLst>
</file>

<file path=ppt/tags/tag76.xml><?xml version="1.0" encoding="utf-8"?>
<p:tagLst xmlns:p="http://schemas.openxmlformats.org/presentationml/2006/main">
  <p:tag name="KSO_WM_TEMPLATE_CATEGORY" val="diagram"/>
  <p:tag name="KSO_WM_TEMPLATE_INDEX" val="160812"/>
  <p:tag name="KSO_WM_UNIT_TYPE" val="r_i"/>
  <p:tag name="KSO_WM_UNIT_INDEX" val="1_14"/>
  <p:tag name="KSO_WM_UNIT_ID" val="257*r_i*1_14"/>
  <p:tag name="KSO_WM_UNIT_CLEAR" val="1"/>
  <p:tag name="KSO_WM_UNIT_LAYERLEVEL" val="1_1"/>
  <p:tag name="KSO_WM_BEAUTIFY_FLAG" val="#wm#"/>
  <p:tag name="KSO_WM_TAG_VERSION" val="1.0"/>
  <p:tag name="KSO_WM_DIAGRAM_GROUP_CODE" val="r1-1"/>
  <p:tag name="KSO_WM_UNIT_FILL_FORE_SCHEMECOLOR_INDEX" val="7"/>
  <p:tag name="KSO_WM_UNIT_FILL_TYPE" val="1"/>
</p:tagLst>
</file>

<file path=ppt/tags/tag77.xml><?xml version="1.0" encoding="utf-8"?>
<p:tagLst xmlns:p="http://schemas.openxmlformats.org/presentationml/2006/main">
  <p:tag name="KSO_WM_TEMPLATE_CATEGORY" val="diagram"/>
  <p:tag name="KSO_WM_TEMPLATE_INDEX" val="160812"/>
  <p:tag name="KSO_WM_UNIT_TYPE" val="r_i"/>
  <p:tag name="KSO_WM_UNIT_INDEX" val="1_15"/>
  <p:tag name="KSO_WM_UNIT_ID" val="257*r_i*1_15"/>
  <p:tag name="KSO_WM_UNIT_CLEAR" val="1"/>
  <p:tag name="KSO_WM_UNIT_LAYERLEVEL" val="1_1"/>
  <p:tag name="KSO_WM_BEAUTIFY_FLAG" val="#wm#"/>
  <p:tag name="KSO_WM_TAG_VERSION" val="1.0"/>
  <p:tag name="KSO_WM_DIAGRAM_GROUP_CODE" val="r1-1"/>
</p:tagLst>
</file>

<file path=ppt/tags/tag78.xml><?xml version="1.0" encoding="utf-8"?>
<p:tagLst xmlns:p="http://schemas.openxmlformats.org/presentationml/2006/main">
  <p:tag name="KSO_WM_TEMPLATE_CATEGORY" val="diagram"/>
  <p:tag name="KSO_WM_TEMPLATE_INDEX" val="160812"/>
  <p:tag name="KSO_WM_UNIT_TYPE" val="r_i"/>
  <p:tag name="KSO_WM_UNIT_INDEX" val="1_16"/>
  <p:tag name="KSO_WM_UNIT_ID" val="257*r_i*1_16"/>
  <p:tag name="KSO_WM_UNIT_CLEAR" val="1"/>
  <p:tag name="KSO_WM_UNIT_LAYERLEVEL" val="1_1"/>
  <p:tag name="KSO_WM_BEAUTIFY_FLAG" val="#wm#"/>
  <p:tag name="KSO_WM_TAG_VERSION" val="1.0"/>
  <p:tag name="KSO_WM_DIAGRAM_GROUP_CODE" val="r1-1"/>
  <p:tag name="KSO_WM_UNIT_FILL_FORE_SCHEMECOLOR_INDEX" val="13"/>
  <p:tag name="KSO_WM_UNIT_FILL_TYPE" val="1"/>
</p:tagLst>
</file>

<file path=ppt/tags/tag79.xml><?xml version="1.0" encoding="utf-8"?>
<p:tagLst xmlns:p="http://schemas.openxmlformats.org/presentationml/2006/main">
  <p:tag name="MH" val="20150921115827"/>
  <p:tag name="MH_LIBRARY" val="GRAPHIC"/>
  <p:tag name="MH_TYPE" val="Text"/>
  <p:tag name="MH_ORDER" val="1"/>
  <p:tag name="KSO_WM_TEMPLATE_CATEGORY" val="diagram"/>
  <p:tag name="KSO_WM_TEMPLATE_INDEX" val="160812"/>
  <p:tag name="KSO_WM_UNIT_TYPE" val="r_v"/>
  <p:tag name="KSO_WM_UNIT_INDEX" val="1_2"/>
  <p:tag name="KSO_WM_UNIT_ID" val="257*r_v*1_2"/>
  <p:tag name="KSO_WM_UNIT_CLEAR" val="1"/>
  <p:tag name="KSO_WM_UNIT_LAYERLEVEL" val="1_1"/>
  <p:tag name="KSO_WM_UNIT_DIAGRAM_CONTRAST_TITLE_CNT" val="3"/>
  <p:tag name="KSO_WM_UNIT_DIAGRAM_DIMENSION_TITLE_CNT" val="1"/>
  <p:tag name="KSO_WM_UNIT_VALUE" val="14"/>
  <p:tag name="KSO_WM_UNIT_HIGHLIGHT" val="0"/>
  <p:tag name="KSO_WM_UNIT_COMPATIBLE" val="0"/>
  <p:tag name="KSO_WM_UNIT_PRESET_TEXT_INDEX" val="3"/>
  <p:tag name="KSO_WM_UNIT_PRESET_TEXT_LEN" val="17"/>
  <p:tag name="KSO_WM_BEAUTIFY_FLAG" val="#wm#"/>
  <p:tag name="KSO_WM_TAG_VERSION" val="1.0"/>
  <p:tag name="KSO_WM_DIAGRAM_GROUP_CODE" val="r1-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3486_4*m_h_i*1_3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TEMPLATE_CATEGORY" val="diagram"/>
  <p:tag name="KSO_WM_TEMPLATE_INDEX" val="160812"/>
  <p:tag name="KSO_WM_UNIT_TYPE" val="r_t"/>
  <p:tag name="KSO_WM_UNIT_INDEX" val="1_2"/>
  <p:tag name="KSO_WM_UNIT_ID" val="257*r_t*1_2"/>
  <p:tag name="KSO_WM_UNIT_CLEAR" val="1"/>
  <p:tag name="KSO_WM_UNIT_LAYERLEVEL" val="1_1"/>
  <p:tag name="KSO_WM_UNIT_DIAGRAM_CONTRAST_TITLE_CNT" val="3"/>
  <p:tag name="KSO_WM_UNIT_DIAGRAM_DIMENSION_TITLE_CNT" val="1"/>
  <p:tag name="KSO_WM_UNIT_VALUE" val="7"/>
  <p:tag name="KSO_WM_UNIT_HIGHLIGHT" val="0"/>
  <p:tag name="KSO_WM_UNIT_COMPATIBLE" val="0"/>
  <p:tag name="KSO_WM_UNIT_PRESET_TEXT_INDEX" val="3"/>
  <p:tag name="KSO_WM_UNIT_PRESET_TEXT_LEN" val="5"/>
  <p:tag name="KSO_WM_BEAUTIFY_FLAG" val="#wm#"/>
  <p:tag name="KSO_WM_TAG_VERSION" val="1.0"/>
  <p:tag name="KSO_WM_DIAGRAM_GROUP_CODE" val="r1-1"/>
</p:tagLst>
</file>

<file path=ppt/tags/tag81.xml><?xml version="1.0" encoding="utf-8"?>
<p:tagLst xmlns:p="http://schemas.openxmlformats.org/presentationml/2006/main">
  <p:tag name="KSO_WM_TEMPLATE_CATEGORY" val="diagram"/>
  <p:tag name="KSO_WM_TEMPLATE_INDEX" val="160812"/>
  <p:tag name="KSO_WM_UNIT_TYPE" val="r_i"/>
  <p:tag name="KSO_WM_UNIT_INDEX" val="1_17"/>
  <p:tag name="KSO_WM_UNIT_ID" val="257*r_i*1_17"/>
  <p:tag name="KSO_WM_UNIT_CLEAR" val="1"/>
  <p:tag name="KSO_WM_UNIT_LAYERLEVEL" val="1_1"/>
  <p:tag name="KSO_WM_BEAUTIFY_FLAG" val="#wm#"/>
  <p:tag name="KSO_WM_TAG_VERSION" val="1.0"/>
  <p:tag name="KSO_WM_DIAGRAM_GROUP_CODE" val="r1-1"/>
  <p:tag name="KSO_WM_UNIT_FILL_FORE_SCHEMECOLOR_INDEX" val="8"/>
  <p:tag name="KSO_WM_UNIT_FILL_TYPE" val="1"/>
</p:tagLst>
</file>

<file path=ppt/tags/tag82.xml><?xml version="1.0" encoding="utf-8"?>
<p:tagLst xmlns:p="http://schemas.openxmlformats.org/presentationml/2006/main">
  <p:tag name="KSO_WM_TEMPLATE_CATEGORY" val="diagram"/>
  <p:tag name="KSO_WM_TEMPLATE_INDEX" val="160812"/>
  <p:tag name="KSO_WM_UNIT_TYPE" val="r_i"/>
  <p:tag name="KSO_WM_UNIT_INDEX" val="1_18"/>
  <p:tag name="KSO_WM_UNIT_ID" val="257*r_i*1_18"/>
  <p:tag name="KSO_WM_UNIT_CLEAR" val="1"/>
  <p:tag name="KSO_WM_UNIT_LAYERLEVEL" val="1_1"/>
  <p:tag name="KSO_WM_BEAUTIFY_FLAG" val="#wm#"/>
  <p:tag name="KSO_WM_TAG_VERSION" val="1.0"/>
  <p:tag name="KSO_WM_DIAGRAM_GROUP_CODE" val="r1-1"/>
  <p:tag name="KSO_WM_UNIT_FILL_FORE_SCHEMECOLOR_INDEX" val="14"/>
  <p:tag name="KSO_WM_UNIT_FILL_TYPE" val="1"/>
</p:tagLst>
</file>

<file path=ppt/tags/tag83.xml><?xml version="1.0" encoding="utf-8"?>
<p:tagLst xmlns:p="http://schemas.openxmlformats.org/presentationml/2006/main">
  <p:tag name="KSO_WM_TEMPLATE_CATEGORY" val="diagram"/>
  <p:tag name="KSO_WM_TEMPLATE_INDEX" val="160812"/>
  <p:tag name="KSO_WM_UNIT_TYPE" val="r_i"/>
  <p:tag name="KSO_WM_UNIT_INDEX" val="1_19"/>
  <p:tag name="KSO_WM_UNIT_ID" val="257*r_i*1_19"/>
  <p:tag name="KSO_WM_UNIT_CLEAR" val="1"/>
  <p:tag name="KSO_WM_UNIT_LAYERLEVEL" val="1_1"/>
  <p:tag name="KSO_WM_BEAUTIFY_FLAG" val="#wm#"/>
  <p:tag name="KSO_WM_TAG_VERSION" val="1.0"/>
  <p:tag name="KSO_WM_DIAGRAM_GROUP_CODE" val="r1-1"/>
  <p:tag name="KSO_WM_UNIT_FILL_FORE_SCHEMECOLOR_INDEX" val="8"/>
  <p:tag name="KSO_WM_UNIT_FILL_TYPE" val="1"/>
</p:tagLst>
</file>

<file path=ppt/tags/tag84.xml><?xml version="1.0" encoding="utf-8"?>
<p:tagLst xmlns:p="http://schemas.openxmlformats.org/presentationml/2006/main">
  <p:tag name="KSO_WM_TEMPLATE_CATEGORY" val="diagram"/>
  <p:tag name="KSO_WM_TEMPLATE_INDEX" val="160812"/>
  <p:tag name="KSO_WM_UNIT_TYPE" val="r_i"/>
  <p:tag name="KSO_WM_UNIT_INDEX" val="1_20"/>
  <p:tag name="KSO_WM_UNIT_ID" val="257*r_i*1_20"/>
  <p:tag name="KSO_WM_UNIT_CLEAR" val="1"/>
  <p:tag name="KSO_WM_UNIT_LAYERLEVEL" val="1_1"/>
  <p:tag name="KSO_WM_BEAUTIFY_FLAG" val="#wm#"/>
  <p:tag name="KSO_WM_TAG_VERSION" val="1.0"/>
  <p:tag name="KSO_WM_DIAGRAM_GROUP_CODE" val="r1-1"/>
  <p:tag name="KSO_WM_UNIT_FILL_FORE_SCHEMECOLOR_INDEX" val="8"/>
  <p:tag name="KSO_WM_UNIT_FILL_TYPE" val="1"/>
</p:tagLst>
</file>

<file path=ppt/tags/tag85.xml><?xml version="1.0" encoding="utf-8"?>
<p:tagLst xmlns:p="http://schemas.openxmlformats.org/presentationml/2006/main">
  <p:tag name="KSO_WM_TEMPLATE_CATEGORY" val="diagram"/>
  <p:tag name="KSO_WM_TEMPLATE_INDEX" val="160812"/>
  <p:tag name="KSO_WM_UNIT_TYPE" val="r_i"/>
  <p:tag name="KSO_WM_UNIT_INDEX" val="1_21"/>
  <p:tag name="KSO_WM_UNIT_ID" val="257*r_i*1_21"/>
  <p:tag name="KSO_WM_UNIT_CLEAR" val="1"/>
  <p:tag name="KSO_WM_UNIT_LAYERLEVEL" val="1_1"/>
  <p:tag name="KSO_WM_BEAUTIFY_FLAG" val="#wm#"/>
  <p:tag name="KSO_WM_TAG_VERSION" val="1.0"/>
  <p:tag name="KSO_WM_DIAGRAM_GROUP_CODE" val="r1-1"/>
  <p:tag name="KSO_WM_UNIT_FILL_FORE_SCHEMECOLOR_INDEX" val="8"/>
  <p:tag name="KSO_WM_UNIT_FILL_TYPE" val="1"/>
</p:tagLst>
</file>

<file path=ppt/tags/tag86.xml><?xml version="1.0" encoding="utf-8"?>
<p:tagLst xmlns:p="http://schemas.openxmlformats.org/presentationml/2006/main">
  <p:tag name="KSO_WM_TEMPLATE_CATEGORY" val="diagram"/>
  <p:tag name="KSO_WM_TEMPLATE_INDEX" val="160812"/>
  <p:tag name="KSO_WM_UNIT_TYPE" val="r_i"/>
  <p:tag name="KSO_WM_UNIT_INDEX" val="1_22"/>
  <p:tag name="KSO_WM_UNIT_ID" val="257*r_i*1_22"/>
  <p:tag name="KSO_WM_UNIT_CLEAR" val="1"/>
  <p:tag name="KSO_WM_UNIT_LAYERLEVEL" val="1_1"/>
  <p:tag name="KSO_WM_BEAUTIFY_FLAG" val="#wm#"/>
  <p:tag name="KSO_WM_TAG_VERSION" val="1.0"/>
  <p:tag name="KSO_WM_DIAGRAM_GROUP_CODE" val="r1-1"/>
  <p:tag name="KSO_WM_UNIT_FILL_FORE_SCHEMECOLOR_INDEX" val="13"/>
  <p:tag name="KSO_WM_UNIT_FILL_TYPE" val="1"/>
</p:tagLst>
</file>

<file path=ppt/tags/tag87.xml><?xml version="1.0" encoding="utf-8"?>
<p:tagLst xmlns:p="http://schemas.openxmlformats.org/presentationml/2006/main">
  <p:tag name="KSO_WM_TEMPLATE_CATEGORY" val="diagram"/>
  <p:tag name="KSO_WM_TEMPLATE_INDEX" val="160812"/>
  <p:tag name="KSO_WM_UNIT_TYPE" val="r_i"/>
  <p:tag name="KSO_WM_UNIT_INDEX" val="1_23"/>
  <p:tag name="KSO_WM_UNIT_ID" val="257*r_i*1_23"/>
  <p:tag name="KSO_WM_UNIT_CLEAR" val="1"/>
  <p:tag name="KSO_WM_UNIT_LAYERLEVEL" val="1_1"/>
  <p:tag name="KSO_WM_BEAUTIFY_FLAG" val="#wm#"/>
  <p:tag name="KSO_WM_TAG_VERSION" val="1.0"/>
  <p:tag name="KSO_WM_DIAGRAM_GROUP_CODE" val="r1-1"/>
  <p:tag name="KSO_WM_UNIT_FILL_FORE_SCHEMECOLOR_INDEX" val="13"/>
  <p:tag name="KSO_WM_UNIT_FILL_TYPE" val="1"/>
</p:tagLst>
</file>

<file path=ppt/tags/tag88.xml><?xml version="1.0" encoding="utf-8"?>
<p:tagLst xmlns:p="http://schemas.openxmlformats.org/presentationml/2006/main">
  <p:tag name="KSO_WM_TEMPLATE_CATEGORY" val="diagram"/>
  <p:tag name="KSO_WM_TEMPLATE_INDEX" val="160812"/>
  <p:tag name="KSO_WM_UNIT_TYPE" val="r_i"/>
  <p:tag name="KSO_WM_UNIT_INDEX" val="1_24"/>
  <p:tag name="KSO_WM_UNIT_ID" val="257*r_i*1_24"/>
  <p:tag name="KSO_WM_UNIT_CLEAR" val="1"/>
  <p:tag name="KSO_WM_UNIT_LAYERLEVEL" val="1_1"/>
  <p:tag name="KSO_WM_BEAUTIFY_FLAG" val="#wm#"/>
  <p:tag name="KSO_WM_TAG_VERSION" val="1.0"/>
  <p:tag name="KSO_WM_DIAGRAM_GROUP_CODE" val="r1-1"/>
</p:tagLst>
</file>

<file path=ppt/tags/tag89.xml><?xml version="1.0" encoding="utf-8"?>
<p:tagLst xmlns:p="http://schemas.openxmlformats.org/presentationml/2006/main">
  <p:tag name="MH" val="20150921115827"/>
  <p:tag name="MH_LIBRARY" val="GRAPHIC"/>
  <p:tag name="MH_TYPE" val="Text"/>
  <p:tag name="MH_ORDER" val="1"/>
  <p:tag name="KSO_WM_TEMPLATE_CATEGORY" val="diagram"/>
  <p:tag name="KSO_WM_TEMPLATE_INDEX" val="160812"/>
  <p:tag name="KSO_WM_UNIT_TYPE" val="r_v"/>
  <p:tag name="KSO_WM_UNIT_INDEX" val="1_3"/>
  <p:tag name="KSO_WM_UNIT_ID" val="257*r_v*1_3"/>
  <p:tag name="KSO_WM_UNIT_CLEAR" val="1"/>
  <p:tag name="KSO_WM_UNIT_LAYERLEVEL" val="1_1"/>
  <p:tag name="KSO_WM_UNIT_DIAGRAM_CONTRAST_TITLE_CNT" val="3"/>
  <p:tag name="KSO_WM_UNIT_DIAGRAM_DIMENSION_TITLE_CNT" val="1"/>
  <p:tag name="KSO_WM_UNIT_VALUE" val="14"/>
  <p:tag name="KSO_WM_UNIT_HIGHLIGHT" val="0"/>
  <p:tag name="KSO_WM_UNIT_COMPATIBLE" val="0"/>
  <p:tag name="KSO_WM_UNIT_PRESET_TEXT_INDEX" val="3"/>
  <p:tag name="KSO_WM_UNIT_PRESET_TEXT_LEN" val="17"/>
  <p:tag name="KSO_WM_BEAUTIFY_FLAG" val="#wm#"/>
  <p:tag name="KSO_WM_TAG_VERSION" val="1.0"/>
  <p:tag name="KSO_WM_DIAGRAM_GROUP_CODE" val="r1-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486_4*m_h_i*1_3_3"/>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TEMPLATE_CATEGORY" val="diagram"/>
  <p:tag name="KSO_WM_TEMPLATE_INDEX" val="160812"/>
  <p:tag name="KSO_WM_UNIT_TYPE" val="r_t"/>
  <p:tag name="KSO_WM_UNIT_INDEX" val="1_3"/>
  <p:tag name="KSO_WM_UNIT_ID" val="257*r_t*1_3"/>
  <p:tag name="KSO_WM_UNIT_CLEAR" val="1"/>
  <p:tag name="KSO_WM_UNIT_LAYERLEVEL" val="1_1"/>
  <p:tag name="KSO_WM_UNIT_DIAGRAM_CONTRAST_TITLE_CNT" val="3"/>
  <p:tag name="KSO_WM_UNIT_DIAGRAM_DIMENSION_TITLE_CNT" val="1"/>
  <p:tag name="KSO_WM_UNIT_VALUE" val="7"/>
  <p:tag name="KSO_WM_UNIT_HIGHLIGHT" val="0"/>
  <p:tag name="KSO_WM_UNIT_COMPATIBLE" val="0"/>
  <p:tag name="KSO_WM_UNIT_PRESET_TEXT_INDEX" val="3"/>
  <p:tag name="KSO_WM_UNIT_PRESET_TEXT_LEN" val="5"/>
  <p:tag name="KSO_WM_BEAUTIFY_FLAG" val="#wm#"/>
  <p:tag name="KSO_WM_TAG_VERSION" val="1.0"/>
  <p:tag name="KSO_WM_DIAGRAM_GROUP_CODE" val="r1-1"/>
</p:tagLst>
</file>

<file path=ppt/tags/tag91.xml><?xml version="1.0" encoding="utf-8"?>
<p:tagLst xmlns:p="http://schemas.openxmlformats.org/presentationml/2006/main">
  <p:tag name="MH" val="20170602153905"/>
  <p:tag name="MH_LIBRARY" val="GRAPHIC"/>
  <p:tag name="MH_TYPE" val="Text"/>
  <p:tag name="MH_ORDER" val="2"/>
</p:tagLst>
</file>

<file path=ppt/tags/tag92.xml><?xml version="1.0" encoding="utf-8"?>
<p:tagLst xmlns:p="http://schemas.openxmlformats.org/presentationml/2006/main">
  <p:tag name="MH" val="20170602153905"/>
  <p:tag name="MH_LIBRARY" val="GRAPHIC"/>
  <p:tag name="MH_TYPE" val="Text"/>
  <p:tag name="MH_ORDER" val="1"/>
</p:tagLst>
</file>

<file path=ppt/tags/tag93.xml><?xml version="1.0" encoding="utf-8"?>
<p:tagLst xmlns:p="http://schemas.openxmlformats.org/presentationml/2006/main">
  <p:tag name="MH" val="20170602153905"/>
  <p:tag name="MH_LIBRARY" val="GRAPHIC"/>
  <p:tag name="MH_TYPE" val="SubTitle"/>
  <p:tag name="MH_ORDER" val="1"/>
</p:tagLst>
</file>

<file path=ppt/tags/tag94.xml><?xml version="1.0" encoding="utf-8"?>
<p:tagLst xmlns:p="http://schemas.openxmlformats.org/presentationml/2006/main">
  <p:tag name="MH" val="20170602153905"/>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2737</Words>
  <Application>WPS 演示</Application>
  <PresentationFormat>宽屏</PresentationFormat>
  <Paragraphs>255</Paragraphs>
  <Slides>21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黑体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11</cp:revision>
  <dcterms:created xsi:type="dcterms:W3CDTF">2019-11-11T13:37:00Z</dcterms:created>
  <dcterms:modified xsi:type="dcterms:W3CDTF">2021-05-10T07:12:10Z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