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5"/>
  </p:handoutMasterIdLst>
  <p:sldIdLst>
    <p:sldId id="256" r:id="rId4"/>
    <p:sldId id="279" r:id="rId5"/>
    <p:sldId id="258" r:id="rId7"/>
    <p:sldId id="257" r:id="rId8"/>
    <p:sldId id="272" r:id="rId9"/>
    <p:sldId id="298" r:id="rId10"/>
    <p:sldId id="265" r:id="rId11"/>
    <p:sldId id="263" r:id="rId12"/>
    <p:sldId id="261" r:id="rId13"/>
    <p:sldId id="270" r:id="rId14"/>
  </p:sldIdLst>
  <p:sldSz cx="12192000" cy="6858000"/>
  <p:notesSz cx="7103745" cy="10234295"/>
  <p:embeddedFontLst>
    <p:embeddedFont>
      <p:font typeface="Calibri" panose="020F0502020204030204" charset="0"/>
      <p:regular r:id="rId19"/>
      <p:bold r:id="rId20"/>
      <p:italic r:id="rId21"/>
      <p:boldItalic r:id="rId22"/>
    </p:embeddedFont>
    <p:embeddedFont>
      <p:font typeface="Calibri Light" panose="020F0302020204030204" charset="0"/>
      <p:regular r:id="rId23"/>
      <p:italic r:id="rId24"/>
    </p:embeddedFont>
    <p:embeddedFont>
      <p:font typeface="等线 Light" panose="02010600030101010101" charset="-122"/>
      <p:regular r:id="rId25"/>
    </p:embeddedFont>
    <p:embeddedFont>
      <p:font typeface="等线" panose="02010600030101010101"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7" Type="http://schemas.openxmlformats.org/officeDocument/2006/relationships/slideLayout" Target="../slideLayouts/slideLayout7.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516890" y="1638300"/>
            <a:ext cx="10410190" cy="2527935"/>
          </a:xfrm>
          <a:prstGeom prst="rect">
            <a:avLst/>
          </a:prstGeom>
          <a:noFill/>
        </p:spPr>
        <p:txBody>
          <a:bodyPr wrap="square">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单元七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器质性精神障碍患者的护理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7" name="文本框 16"/>
          <p:cNvSpPr txBox="1"/>
          <p:nvPr/>
        </p:nvSpPr>
        <p:spPr>
          <a:xfrm>
            <a:off x="5385435" y="1657985"/>
            <a:ext cx="443484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器质性精神障碍的临床特点</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983990"/>
            <a:ext cx="52095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器质性精神障碍的护理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3" name="图片 22" descr="b4064338496ee2cb6d081735c8306796"/>
          <p:cNvPicPr>
            <a:picLocks noChangeAspect="1"/>
          </p:cNvPicPr>
          <p:nvPr/>
        </p:nvPicPr>
        <p:blipFill>
          <a:blip r:embed="rId3"/>
          <a:stretch>
            <a:fillRect/>
          </a:stretch>
        </p:blipFill>
        <p:spPr>
          <a:xfrm>
            <a:off x="4076700" y="165798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983990"/>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531685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器质性精神障碍的临床特点</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一、谵妄综合征</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8783320" y="2218055"/>
            <a:ext cx="2673350"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意识障碍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2.注意缺陷</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广泛的认知功能障碍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情绪和行为障碍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5. 睡眠－觉醒周期的紊乱</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8540750" y="1911350"/>
            <a:ext cx="187642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（二）临床表现</a:t>
            </a:r>
            <a:endParaRPr sz="1600"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825230" y="4525645"/>
            <a:ext cx="2461260"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谵妄的远期损害取决于谵妄的持续时间、严重程度、诱因和躯体易感性，如果致病因素能被矫正，大多数患者的预后良好。</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8920480" y="4218940"/>
            <a:ext cx="153860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（四）预后</a:t>
            </a:r>
            <a:endParaRPr sz="1600"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450340" y="4525645"/>
            <a:ext cx="2348865"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病因治疗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控制兴奋躁动</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支持和对症治疗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注意安全，防止意外</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450340" y="4218940"/>
            <a:ext cx="1538605" cy="337185"/>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sym typeface="+mn-ea"/>
              </a:rPr>
              <a:t>（三）治疗</a:t>
            </a:r>
            <a:endParaRPr sz="1600"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1320165" y="2365375"/>
            <a:ext cx="2038350"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谵妄综合征是一组表现为广泛的认知障碍尤以意识障碍为主要特征的综合征。</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1175385" y="2058670"/>
            <a:ext cx="208851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（一）概念及病因</a:t>
            </a:r>
            <a:endParaRPr sz="1600" b="1">
              <a:solidFill>
                <a:srgbClr val="5A84AF"/>
              </a:solidFill>
              <a:latin typeface="宋体" panose="02010600030101010101" pitchFamily="2" charset="-122"/>
              <a:ea typeface="宋体" panose="02010600030101010101" pitchFamily="2" charset="-122"/>
              <a:sym typeface="+mn-ea"/>
            </a:endParaRPr>
          </a:p>
        </p:txBody>
      </p:sp>
      <p:pic>
        <p:nvPicPr>
          <p:cNvPr id="13" name="图片 12"/>
          <p:cNvPicPr>
            <a:picLocks noChangeAspect="1"/>
          </p:cNvPicPr>
          <p:nvPr/>
        </p:nvPicPr>
        <p:blipFill>
          <a:blip r:embed="rId2"/>
          <a:stretch>
            <a:fillRect/>
          </a:stretch>
        </p:blipFill>
        <p:spPr>
          <a:xfrm>
            <a:off x="3799205" y="2248535"/>
            <a:ext cx="4365625" cy="30619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274185" y="264160"/>
            <a:ext cx="336042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二、阿尔茨海默病</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4" name="圆角矩形 9"/>
          <p:cNvSpPr/>
          <p:nvPr>
            <p:custDataLst>
              <p:tags r:id="rId2"/>
            </p:custDataLst>
          </p:nvPr>
        </p:nvSpPr>
        <p:spPr bwMode="auto">
          <a:xfrm rot="20562185" flipH="1">
            <a:off x="4484609" y="5177959"/>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05</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53" name="圆角矩形 9"/>
          <p:cNvSpPr/>
          <p:nvPr>
            <p:custDataLst>
              <p:tags r:id="rId3"/>
            </p:custDataLst>
          </p:nvPr>
        </p:nvSpPr>
        <p:spPr bwMode="auto">
          <a:xfrm flipH="1">
            <a:off x="6792748" y="5277802"/>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04</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52" name="圆角矩形 7"/>
          <p:cNvSpPr/>
          <p:nvPr>
            <p:custDataLst>
              <p:tags r:id="rId4"/>
            </p:custDataLst>
          </p:nvPr>
        </p:nvSpPr>
        <p:spPr bwMode="auto">
          <a:xfrm rot="1068179" flipH="1">
            <a:off x="7591368" y="3117021"/>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03</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42" name="圆角矩形 5"/>
          <p:cNvSpPr/>
          <p:nvPr>
            <p:custDataLst>
              <p:tags r:id="rId5"/>
            </p:custDataLst>
          </p:nvPr>
        </p:nvSpPr>
        <p:spPr bwMode="auto">
          <a:xfrm rot="18314558">
            <a:off x="5737282" y="1762298"/>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02</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41" name="任意多边形: 形状 40"/>
          <p:cNvSpPr/>
          <p:nvPr>
            <p:custDataLst>
              <p:tags r:id="rId6"/>
            </p:custDataLst>
          </p:nvPr>
        </p:nvSpPr>
        <p:spPr bwMode="auto">
          <a:xfrm rot="20540937">
            <a:off x="4246082" y="409390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17" name="等腰三角形 16"/>
          <p:cNvSpPr/>
          <p:nvPr>
            <p:custDataLst>
              <p:tags r:id="rId7"/>
            </p:custDataLst>
          </p:nvPr>
        </p:nvSpPr>
        <p:spPr>
          <a:xfrm rot="4323977">
            <a:off x="5270779" y="3796838"/>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18" name="等腰三角形 17"/>
          <p:cNvSpPr/>
          <p:nvPr>
            <p:custDataLst>
              <p:tags r:id="rId8"/>
            </p:custDataLst>
          </p:nvPr>
        </p:nvSpPr>
        <p:spPr>
          <a:xfrm rot="8621083">
            <a:off x="5396816" y="3415020"/>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19" name="等腰三角形 18"/>
          <p:cNvSpPr/>
          <p:nvPr>
            <p:custDataLst>
              <p:tags r:id="rId9"/>
            </p:custDataLst>
          </p:nvPr>
        </p:nvSpPr>
        <p:spPr>
          <a:xfrm rot="12965842">
            <a:off x="5798567" y="3415739"/>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20" name="等腰三角形 19"/>
          <p:cNvSpPr/>
          <p:nvPr>
            <p:custDataLst>
              <p:tags r:id="rId10"/>
            </p:custDataLst>
          </p:nvPr>
        </p:nvSpPr>
        <p:spPr>
          <a:xfrm rot="17281612">
            <a:off x="5925105" y="3796386"/>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21" name="等腰三角形 20"/>
          <p:cNvSpPr/>
          <p:nvPr>
            <p:custDataLst>
              <p:tags r:id="rId11"/>
            </p:custDataLst>
          </p:nvPr>
        </p:nvSpPr>
        <p:spPr>
          <a:xfrm>
            <a:off x="5598054" y="4031081"/>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31" name="任意多边形: 形状 30"/>
          <p:cNvSpPr/>
          <p:nvPr>
            <p:custDataLst>
              <p:tags r:id="rId12"/>
            </p:custDataLst>
          </p:nvPr>
        </p:nvSpPr>
        <p:spPr bwMode="auto">
          <a:xfrm rot="3187702">
            <a:off x="4507146" y="257599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3" name="任意多边形: 形状 32"/>
          <p:cNvSpPr/>
          <p:nvPr>
            <p:custDataLst>
              <p:tags r:id="rId13"/>
            </p:custDataLst>
          </p:nvPr>
        </p:nvSpPr>
        <p:spPr bwMode="auto">
          <a:xfrm rot="7522563">
            <a:off x="5997338" y="239458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6" name="任意多边形: 形状 35"/>
          <p:cNvSpPr/>
          <p:nvPr>
            <p:custDataLst>
              <p:tags r:id="rId14"/>
            </p:custDataLst>
          </p:nvPr>
        </p:nvSpPr>
        <p:spPr bwMode="auto">
          <a:xfrm rot="11878314">
            <a:off x="6722649" y="372401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40" name="任意多边形: 形状 39"/>
          <p:cNvSpPr/>
          <p:nvPr>
            <p:custDataLst>
              <p:tags r:id="rId15"/>
            </p:custDataLst>
          </p:nvPr>
        </p:nvSpPr>
        <p:spPr bwMode="auto">
          <a:xfrm rot="16200000">
            <a:off x="5622751" y="4814390"/>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49" name="圆角矩形 3"/>
          <p:cNvSpPr/>
          <p:nvPr>
            <p:custDataLst>
              <p:tags r:id="rId16"/>
            </p:custDataLst>
          </p:nvPr>
        </p:nvSpPr>
        <p:spPr bwMode="auto">
          <a:xfrm rot="19467602">
            <a:off x="3878490" y="2988475"/>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01</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55" name="文本框 54"/>
          <p:cNvSpPr txBox="1"/>
          <p:nvPr>
            <p:custDataLst>
              <p:tags r:id="rId17"/>
            </p:custDataLst>
          </p:nvPr>
        </p:nvSpPr>
        <p:spPr bwMode="auto">
          <a:xfrm>
            <a:off x="8896617" y="2968340"/>
            <a:ext cx="251512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宋体" panose="02010600030101010101" pitchFamily="2" charset="-122"/>
                <a:ea typeface="宋体" panose="02010600030101010101" pitchFamily="2" charset="-122"/>
                <a:cs typeface="+mn-ea"/>
              </a:rPr>
              <a:t>（三）临床表现</a:t>
            </a:r>
            <a:endParaRPr lang="zh-CN" altLang="en-US" b="1" spc="300" dirty="0">
              <a:solidFill>
                <a:srgbClr val="1AA3AA"/>
              </a:solidFill>
              <a:effectLst/>
              <a:latin typeface="宋体" panose="02010600030101010101" pitchFamily="2" charset="-122"/>
              <a:ea typeface="宋体" panose="02010600030101010101" pitchFamily="2" charset="-122"/>
              <a:cs typeface="+mn-ea"/>
            </a:endParaRPr>
          </a:p>
        </p:txBody>
      </p:sp>
      <p:sp>
        <p:nvSpPr>
          <p:cNvPr id="56" name="文本框 55"/>
          <p:cNvSpPr txBox="1"/>
          <p:nvPr>
            <p:custDataLst>
              <p:tags r:id="rId18"/>
            </p:custDataLst>
          </p:nvPr>
        </p:nvSpPr>
        <p:spPr bwMode="auto">
          <a:xfrm>
            <a:off x="8896350" y="3390900"/>
            <a:ext cx="3136265" cy="1878330"/>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1. 记忆障碍 2. 言语障碍</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3.失认和失用4. 智力障碍</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5. 人格改变</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6. 进食、睡眠和行为障碍</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7. 精神症状 8. 灾难反应</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9. 神经系统症状</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57" name="文本框 56"/>
          <p:cNvSpPr txBox="1"/>
          <p:nvPr>
            <p:custDataLst>
              <p:tags r:id="rId19"/>
            </p:custDataLst>
          </p:nvPr>
        </p:nvSpPr>
        <p:spPr bwMode="auto">
          <a:xfrm>
            <a:off x="7909497" y="5131233"/>
            <a:ext cx="251512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69A35B"/>
                </a:solidFill>
                <a:effectLst/>
                <a:latin typeface="宋体" panose="02010600030101010101" pitchFamily="2" charset="-122"/>
                <a:ea typeface="宋体" panose="02010600030101010101" pitchFamily="2" charset="-122"/>
                <a:cs typeface="+mn-ea"/>
              </a:rPr>
              <a:t>（四）心理学检查</a:t>
            </a:r>
            <a:endParaRPr lang="zh-CN" altLang="en-US" b="1" spc="300" dirty="0">
              <a:solidFill>
                <a:srgbClr val="69A35B"/>
              </a:solidFill>
              <a:effectLst/>
              <a:latin typeface="宋体" panose="02010600030101010101" pitchFamily="2" charset="-122"/>
              <a:ea typeface="宋体" panose="02010600030101010101" pitchFamily="2" charset="-122"/>
              <a:cs typeface="+mn-ea"/>
            </a:endParaRPr>
          </a:p>
        </p:txBody>
      </p:sp>
      <p:sp>
        <p:nvSpPr>
          <p:cNvPr id="58" name="文本框 57"/>
          <p:cNvSpPr txBox="1"/>
          <p:nvPr>
            <p:custDataLst>
              <p:tags r:id="rId20"/>
            </p:custDataLst>
          </p:nvPr>
        </p:nvSpPr>
        <p:spPr bwMode="auto">
          <a:xfrm>
            <a:off x="7909560" y="5567680"/>
            <a:ext cx="3347085" cy="813435"/>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心理学检查是诊断有无痴呆及痴呆严重程度的重要方法。</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59" name="文本框 58"/>
          <p:cNvSpPr txBox="1"/>
          <p:nvPr>
            <p:custDataLst>
              <p:tags r:id="rId21"/>
            </p:custDataLst>
          </p:nvPr>
        </p:nvSpPr>
        <p:spPr bwMode="auto">
          <a:xfrm>
            <a:off x="1060286" y="5140123"/>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9BBB59"/>
                </a:solidFill>
                <a:effectLst/>
                <a:latin typeface="宋体" panose="02010600030101010101" pitchFamily="2" charset="-122"/>
                <a:ea typeface="宋体" panose="02010600030101010101" pitchFamily="2" charset="-122"/>
                <a:cs typeface="+mn-ea"/>
              </a:rPr>
              <a:t>（五）治疗原则</a:t>
            </a:r>
            <a:endParaRPr lang="zh-CN" altLang="en-US" b="1" spc="300">
              <a:solidFill>
                <a:srgbClr val="9BBB59"/>
              </a:solidFill>
              <a:effectLst/>
              <a:latin typeface="宋体" panose="02010600030101010101" pitchFamily="2" charset="-122"/>
              <a:ea typeface="宋体" panose="02010600030101010101" pitchFamily="2" charset="-122"/>
              <a:cs typeface="+mn-ea"/>
            </a:endParaRPr>
          </a:p>
        </p:txBody>
      </p:sp>
      <p:sp>
        <p:nvSpPr>
          <p:cNvPr id="60" name="文本框 59"/>
          <p:cNvSpPr txBox="1"/>
          <p:nvPr>
            <p:custDataLst>
              <p:tags r:id="rId22"/>
            </p:custDataLst>
          </p:nvPr>
        </p:nvSpPr>
        <p:spPr bwMode="auto">
          <a:xfrm>
            <a:off x="1060450" y="5567680"/>
            <a:ext cx="3681730" cy="982980"/>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促智药或改善认知功能的药物</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对症治疗</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3. 心理治疗和行为干预</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61" name="文本框 60"/>
          <p:cNvSpPr txBox="1"/>
          <p:nvPr>
            <p:custDataLst>
              <p:tags r:id="rId23"/>
            </p:custDataLst>
          </p:nvPr>
        </p:nvSpPr>
        <p:spPr bwMode="auto">
          <a:xfrm>
            <a:off x="1353936" y="2263831"/>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宋体" panose="02010600030101010101" pitchFamily="2" charset="-122"/>
                <a:ea typeface="宋体" panose="02010600030101010101" pitchFamily="2" charset="-122"/>
                <a:cs typeface="+mn-ea"/>
              </a:rPr>
              <a:t>（一）病因</a:t>
            </a:r>
            <a:endParaRPr lang="zh-CN" altLang="en-US" b="1" spc="300" dirty="0">
              <a:solidFill>
                <a:srgbClr val="1F74AD"/>
              </a:solidFill>
              <a:effectLst/>
              <a:latin typeface="宋体" panose="02010600030101010101" pitchFamily="2" charset="-122"/>
              <a:ea typeface="宋体" panose="02010600030101010101" pitchFamily="2" charset="-122"/>
              <a:cs typeface="+mn-ea"/>
            </a:endParaRPr>
          </a:p>
        </p:txBody>
      </p:sp>
      <p:sp>
        <p:nvSpPr>
          <p:cNvPr id="62" name="文本框 61"/>
          <p:cNvSpPr txBox="1"/>
          <p:nvPr>
            <p:custDataLst>
              <p:tags r:id="rId24"/>
            </p:custDataLst>
          </p:nvPr>
        </p:nvSpPr>
        <p:spPr bwMode="auto">
          <a:xfrm>
            <a:off x="1608570" y="2845925"/>
            <a:ext cx="2515188" cy="517065"/>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遗传学</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社会心理因素</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63" name="文本框 62"/>
          <p:cNvSpPr txBox="1"/>
          <p:nvPr>
            <p:custDataLst>
              <p:tags r:id="rId25"/>
            </p:custDataLst>
          </p:nvPr>
        </p:nvSpPr>
        <p:spPr bwMode="auto">
          <a:xfrm>
            <a:off x="7275639" y="1071398"/>
            <a:ext cx="251512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3498DB"/>
                </a:solidFill>
                <a:effectLst/>
                <a:latin typeface="宋体" panose="02010600030101010101" pitchFamily="2" charset="-122"/>
                <a:ea typeface="宋体" panose="02010600030101010101" pitchFamily="2" charset="-122"/>
                <a:cs typeface="+mn-ea"/>
              </a:rPr>
              <a:t>（二）发病机制</a:t>
            </a:r>
            <a:endParaRPr lang="zh-CN" altLang="en-US" b="1" spc="300" dirty="0">
              <a:solidFill>
                <a:srgbClr val="3498DB"/>
              </a:solidFill>
              <a:effectLst/>
              <a:latin typeface="宋体" panose="02010600030101010101" pitchFamily="2" charset="-122"/>
              <a:ea typeface="宋体" panose="02010600030101010101" pitchFamily="2" charset="-122"/>
              <a:cs typeface="+mn-ea"/>
            </a:endParaRPr>
          </a:p>
        </p:txBody>
      </p:sp>
      <p:sp>
        <p:nvSpPr>
          <p:cNvPr id="64" name="文本框 63"/>
          <p:cNvSpPr txBox="1"/>
          <p:nvPr>
            <p:custDataLst>
              <p:tags r:id="rId26"/>
            </p:custDataLst>
          </p:nvPr>
        </p:nvSpPr>
        <p:spPr bwMode="auto">
          <a:xfrm>
            <a:off x="7275830" y="1494155"/>
            <a:ext cx="2515235" cy="1009650"/>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1. 大脑皮质萎缩</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2. 神经元改变</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3. 胆碱能功能</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8564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器质性精神障碍的护理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37502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一、潜在护理问题</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693545"/>
            <a:ext cx="328866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（1）潜在的并发症。</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（2）睡眠形态紊乱。</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（3）有受伤的危险。</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（4）定向力障碍。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356360"/>
            <a:ext cx="268922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（一）生理功能方面</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771650" y="3718560"/>
            <a:ext cx="3931285"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（1）感知觉改变。（2）思维过程改变。</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（3）焦虑、恐惧。（4）潜在暴力行为。</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26199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（二）心理功能方面</a:t>
            </a:r>
            <a:endParaRPr lang="zh-CN" altLang="en-US" sz="12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（1）语言沟通障碍。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（2）社交能力受损。</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（3）自我概念紊乱。</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（4）自我照顾能力缺陷。</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（三）社会功能改变</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859780" y="1854200"/>
            <a:ext cx="4762500" cy="3571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二、护理措施</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829050"/>
            <a:ext cx="391223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（二）阿尔茨海默病的护理措施</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02907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基础护理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安全护理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主要问题的护理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 心理护理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5. 健康教育</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（一）谵妄的护理措施</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02907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一般护理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保证睡眠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安全护理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 心理护理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649720" y="1473835"/>
            <a:ext cx="4057015" cy="2153920"/>
          </a:xfrm>
          <a:prstGeom prst="rect">
            <a:avLst/>
          </a:prstGeom>
        </p:spPr>
      </p:pic>
      <p:pic>
        <p:nvPicPr>
          <p:cNvPr id="7" name="图片 6"/>
          <p:cNvPicPr>
            <a:picLocks noChangeAspect="1"/>
          </p:cNvPicPr>
          <p:nvPr/>
        </p:nvPicPr>
        <p:blipFill>
          <a:blip r:embed="rId3"/>
          <a:stretch>
            <a:fillRect/>
          </a:stretch>
        </p:blipFill>
        <p:spPr>
          <a:xfrm>
            <a:off x="1090295" y="3931285"/>
            <a:ext cx="4409440" cy="2598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6.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17.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3*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9.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3*q_h_f*1_4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20.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21.xml><?xml version="1.0" encoding="utf-8"?>
<p:tagLst xmlns:p="http://schemas.openxmlformats.org/presentationml/2006/main">
  <p:tag name="KSO_WM_TEMPLATE_CATEGORY" val="diagram"/>
  <p:tag name="KSO_WM_TEMPLATE_INDEX" val="20188904"/>
  <p:tag name="KSO_WM_UNIT_TYPE" val="q_h_f"/>
  <p:tag name="KSO_WM_UNIT_INDEX" val="1_5_1"/>
  <p:tag name="KSO_WM_UNIT_ID" val="diagram20188904_3*q_h_f*1_5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2.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3.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3*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4.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5.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3*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777</Words>
  <Application>WPS 演示</Application>
  <PresentationFormat>宽屏</PresentationFormat>
  <Paragraphs>136</Paragraphs>
  <Slides>10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10</vt:i4>
      </vt:variant>
    </vt:vector>
  </HeadingPairs>
  <TitlesOfParts>
    <vt:vector size="23"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9</cp:revision>
  <dcterms:created xsi:type="dcterms:W3CDTF">2019-11-11T13:37:00Z</dcterms:created>
  <dcterms:modified xsi:type="dcterms:W3CDTF">2021-05-10T13:37:48Z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