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17"/>
  </p:handoutMasterIdLst>
  <p:sldIdLst>
    <p:sldId id="256" r:id="rId4"/>
    <p:sldId id="279" r:id="rId5"/>
    <p:sldId id="258" r:id="rId7"/>
    <p:sldId id="257" r:id="rId8"/>
    <p:sldId id="273" r:id="rId9"/>
    <p:sldId id="298" r:id="rId10"/>
    <p:sldId id="263" r:id="rId11"/>
    <p:sldId id="299" r:id="rId12"/>
    <p:sldId id="265" r:id="rId13"/>
    <p:sldId id="261" r:id="rId14"/>
    <p:sldId id="300" r:id="rId15"/>
    <p:sldId id="270" r:id="rId16"/>
  </p:sldIdLst>
  <p:sldSz cx="12192000" cy="6858000"/>
  <p:notesSz cx="7103745" cy="10234295"/>
  <p:embeddedFontLst>
    <p:embeddedFont>
      <p:font typeface="Calibri" panose="020F0502020204030204" charset="0"/>
      <p:regular r:id="rId21"/>
      <p:bold r:id="rId22"/>
      <p:italic r:id="rId23"/>
      <p:boldItalic r:id="rId24"/>
    </p:embeddedFont>
    <p:embeddedFont>
      <p:font typeface="Calibri Light" panose="020F0302020204030204" charset="0"/>
      <p:regular r:id="rId25"/>
      <p:italic r:id="rId26"/>
    </p:embeddedFont>
    <p:embeddedFont>
      <p:font typeface="等线 Light" panose="02010600030101010101" charset="-122"/>
      <p:regular r:id="rId27"/>
    </p:embeddedFont>
    <p:embeddedFont>
      <p:font typeface="等线" panose="02010600030101010101" charset="-122"/>
      <p:regular r:id="rId2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font" Target="fonts/font8.fntdata"/><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6" Type="http://schemas.openxmlformats.org/officeDocument/2006/relationships/slideLayout" Target="../slideLayouts/slideLayout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tags" Target="../tags/tag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tags" Target="../tags/tag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344487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一、潜在护理问题</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382905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（二）家庭方面</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444615" y="4181475"/>
            <a:ext cx="5471795" cy="267652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（1）家庭功能：如提供患者生存、成长、安全等生理、心理、社会方面的基本需求。</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（2）家庭结构：包括发展过程、角色、责任，家庭规范以及价值观对患者的影响。</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（3）家庭情绪气氛。</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（4）家庭的社会支持系统。</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（5）家庭对患者所患精神疾病的知识和技能掌握的程度。</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（一）患者方面</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768985" y="2051685"/>
            <a:ext cx="5675630"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（1）收集主客观资料，了解患者在家庭作用改变前的情况</a:t>
            </a:r>
            <a:r>
              <a:rPr lang="zh-CN" sz="1600">
                <a:solidFill>
                  <a:srgbClr val="5A84AF"/>
                </a:solidFill>
                <a:latin typeface="宋体" panose="02010600030101010101" pitchFamily="2" charset="-122"/>
                <a:ea typeface="宋体" panose="02010600030101010101" pitchFamily="2" charset="-122"/>
                <a:sym typeface="+mn-ea"/>
              </a:rPr>
              <a:t>。</a:t>
            </a:r>
            <a:endParaRPr lang="zh-CN"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lang="zh-CN" sz="1600">
                <a:solidFill>
                  <a:srgbClr val="5A84AF"/>
                </a:solidFill>
                <a:latin typeface="宋体" panose="02010600030101010101" pitchFamily="2" charset="-122"/>
                <a:ea typeface="宋体" panose="02010600030101010101" pitchFamily="2" charset="-122"/>
                <a:sym typeface="+mn-ea"/>
              </a:rPr>
              <a:t>（2）阴性症状，如懒散、退缩、不讲究卫生等。</a:t>
            </a:r>
            <a:endParaRPr lang="zh-CN"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lang="zh-CN" sz="1600">
                <a:solidFill>
                  <a:srgbClr val="5A84AF"/>
                </a:solidFill>
                <a:latin typeface="宋体" panose="02010600030101010101" pitchFamily="2" charset="-122"/>
                <a:ea typeface="宋体" panose="02010600030101010101" pitchFamily="2" charset="-122"/>
                <a:sym typeface="+mn-ea"/>
              </a:rPr>
              <a:t>（3）生活技能，如对压力的应对能力以及社会交往能力等。</a:t>
            </a:r>
            <a:endParaRPr lang="zh-CN"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lang="zh-CN" sz="1600">
                <a:solidFill>
                  <a:srgbClr val="5A84AF"/>
                </a:solidFill>
                <a:latin typeface="宋体" panose="02010600030101010101" pitchFamily="2" charset="-122"/>
                <a:ea typeface="宋体" panose="02010600030101010101" pitchFamily="2" charset="-122"/>
                <a:sym typeface="+mn-ea"/>
              </a:rPr>
              <a:t>（4）患者的文化背景、职业角色以及对自身所患疾病的认识能力。</a:t>
            </a:r>
            <a:endParaRPr lang="zh-CN" sz="1600">
              <a:solidFill>
                <a:srgbClr val="5A84AF"/>
              </a:solidFill>
              <a:latin typeface="宋体" panose="02010600030101010101" pitchFamily="2" charset="-122"/>
              <a:ea typeface="宋体" panose="02010600030101010101" pitchFamily="2" charset="-122"/>
              <a:sym typeface="+mn-ea"/>
            </a:endParaRPr>
          </a:p>
        </p:txBody>
      </p:sp>
      <p:pic>
        <p:nvPicPr>
          <p:cNvPr id="6" name="图片 5" descr="c35772508da69772ce9a0b7864eb2df2a20d935e4d9fb-AtUCmD"/>
          <p:cNvPicPr>
            <a:picLocks noChangeAspect="1"/>
          </p:cNvPicPr>
          <p:nvPr/>
        </p:nvPicPr>
        <p:blipFill>
          <a:blip r:embed="rId2"/>
          <a:srcRect l="307" t="67045" r="-307" b="12058"/>
          <a:stretch>
            <a:fillRect/>
          </a:stretch>
        </p:blipFill>
        <p:spPr>
          <a:xfrm>
            <a:off x="768985" y="4474210"/>
            <a:ext cx="5168265" cy="2101850"/>
          </a:xfrm>
          <a:prstGeom prst="rect">
            <a:avLst/>
          </a:prstGeom>
        </p:spPr>
      </p:pic>
      <p:pic>
        <p:nvPicPr>
          <p:cNvPr id="10" name="图片 9" descr="c35772508da69772ce9a0b7864eb2df2a20d935e4d9fb-AtUCmD"/>
          <p:cNvPicPr>
            <a:picLocks noChangeAspect="1"/>
          </p:cNvPicPr>
          <p:nvPr/>
        </p:nvPicPr>
        <p:blipFill>
          <a:blip r:embed="rId2"/>
          <a:srcRect l="12" t="44065" r="-12" b="35038"/>
          <a:stretch>
            <a:fillRect/>
          </a:stretch>
        </p:blipFill>
        <p:spPr>
          <a:xfrm>
            <a:off x="6444615" y="1652905"/>
            <a:ext cx="5168265" cy="21018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344487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二、护理措施</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 name="泪滴形 2"/>
          <p:cNvSpPr/>
          <p:nvPr>
            <p:custDataLst>
              <p:tags r:id="rId2"/>
            </p:custDataLst>
          </p:nvPr>
        </p:nvSpPr>
        <p:spPr>
          <a:xfrm rot="18900000">
            <a:off x="5545081" y="1881630"/>
            <a:ext cx="1101839" cy="110149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11" name="文本框 10"/>
          <p:cNvSpPr txBox="1"/>
          <p:nvPr>
            <p:custDataLst>
              <p:tags r:id="rId3"/>
            </p:custDataLst>
          </p:nvPr>
        </p:nvSpPr>
        <p:spPr>
          <a:xfrm>
            <a:off x="5849123" y="1910878"/>
            <a:ext cx="469169" cy="404079"/>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13" name="泪滴形 12"/>
          <p:cNvSpPr/>
          <p:nvPr>
            <p:custDataLst>
              <p:tags r:id="rId4"/>
            </p:custDataLst>
          </p:nvPr>
        </p:nvSpPr>
        <p:spPr>
          <a:xfrm rot="1620000">
            <a:off x="6592992" y="2642982"/>
            <a:ext cx="1101839" cy="1101495"/>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14" name="文本框 13"/>
          <p:cNvSpPr txBox="1"/>
          <p:nvPr>
            <p:custDataLst>
              <p:tags r:id="rId5"/>
            </p:custDataLst>
          </p:nvPr>
        </p:nvSpPr>
        <p:spPr>
          <a:xfrm rot="4320000">
            <a:off x="7209353" y="2881280"/>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16" name="泪滴形 15"/>
          <p:cNvSpPr/>
          <p:nvPr>
            <p:custDataLst>
              <p:tags r:id="rId6"/>
            </p:custDataLst>
          </p:nvPr>
        </p:nvSpPr>
        <p:spPr>
          <a:xfrm rot="5940000">
            <a:off x="6192725" y="3874876"/>
            <a:ext cx="1101839" cy="1101495"/>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17" name="文本框 16"/>
          <p:cNvSpPr txBox="1"/>
          <p:nvPr>
            <p:custDataLst>
              <p:tags r:id="rId7"/>
            </p:custDataLst>
          </p:nvPr>
        </p:nvSpPr>
        <p:spPr>
          <a:xfrm rot="19569328">
            <a:off x="6706779" y="4474807"/>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03</a:t>
            </a:r>
            <a:endParaRPr lang="en-US" altLang="zh-CN" sz="2000" b="1" dirty="0">
              <a:solidFill>
                <a:sysClr val="window" lastClr="FFFFFF"/>
              </a:solidFill>
            </a:endParaRPr>
          </a:p>
        </p:txBody>
      </p:sp>
      <p:sp>
        <p:nvSpPr>
          <p:cNvPr id="19" name="泪滴形 18"/>
          <p:cNvSpPr/>
          <p:nvPr>
            <p:custDataLst>
              <p:tags r:id="rId8"/>
            </p:custDataLst>
          </p:nvPr>
        </p:nvSpPr>
        <p:spPr>
          <a:xfrm rot="10260000">
            <a:off x="4897436" y="3874876"/>
            <a:ext cx="1101839" cy="1101495"/>
          </a:xfrm>
          <a:prstGeom prst="teardrop">
            <a:avLst>
              <a:gd name="adj" fmla="val 200000"/>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20" name="文本框 19"/>
          <p:cNvSpPr txBox="1"/>
          <p:nvPr>
            <p:custDataLst>
              <p:tags r:id="rId9"/>
            </p:custDataLst>
          </p:nvPr>
        </p:nvSpPr>
        <p:spPr>
          <a:xfrm rot="2120846">
            <a:off x="5035942" y="4489258"/>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04</a:t>
            </a:r>
            <a:endParaRPr lang="en-US" altLang="zh-CN" sz="2000" b="1" dirty="0">
              <a:solidFill>
                <a:sysClr val="window" lastClr="FFFFFF"/>
              </a:solidFill>
            </a:endParaRPr>
          </a:p>
        </p:txBody>
      </p:sp>
      <p:sp>
        <p:nvSpPr>
          <p:cNvPr id="22" name="泪滴形 21"/>
          <p:cNvSpPr/>
          <p:nvPr>
            <p:custDataLst>
              <p:tags r:id="rId10"/>
            </p:custDataLst>
          </p:nvPr>
        </p:nvSpPr>
        <p:spPr>
          <a:xfrm rot="14580000">
            <a:off x="4497169" y="2642982"/>
            <a:ext cx="1101839" cy="1101495"/>
          </a:xfrm>
          <a:prstGeom prst="teardrop">
            <a:avLst>
              <a:gd name="adj" fmla="val 20000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23" name="文本框 22"/>
          <p:cNvSpPr txBox="1"/>
          <p:nvPr>
            <p:custDataLst>
              <p:tags r:id="rId11"/>
            </p:custDataLst>
          </p:nvPr>
        </p:nvSpPr>
        <p:spPr>
          <a:xfrm rot="17280000">
            <a:off x="4505881" y="2904662"/>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05</a:t>
            </a:r>
            <a:endParaRPr lang="en-US" altLang="zh-CN" sz="2000" b="1" dirty="0">
              <a:solidFill>
                <a:sysClr val="window" lastClr="FFFFFF"/>
              </a:solidFill>
            </a:endParaRPr>
          </a:p>
        </p:txBody>
      </p:sp>
      <p:sp>
        <p:nvSpPr>
          <p:cNvPr id="26" name="椭圆 25"/>
          <p:cNvSpPr/>
          <p:nvPr>
            <p:custDataLst>
              <p:tags r:id="rId12"/>
            </p:custDataLst>
          </p:nvPr>
        </p:nvSpPr>
        <p:spPr>
          <a:xfrm>
            <a:off x="5356202" y="2688973"/>
            <a:ext cx="1479597" cy="1480054"/>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27" name="椭圆 26"/>
          <p:cNvSpPr/>
          <p:nvPr>
            <p:custDataLst>
              <p:tags r:id="rId13"/>
            </p:custDataLst>
          </p:nvPr>
        </p:nvSpPr>
        <p:spPr>
          <a:xfrm>
            <a:off x="5552075" y="2884908"/>
            <a:ext cx="1087851" cy="1088188"/>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28" name="椭圆 27"/>
          <p:cNvSpPr/>
          <p:nvPr>
            <p:custDataLst>
              <p:tags r:id="rId14"/>
            </p:custDataLst>
          </p:nvPr>
        </p:nvSpPr>
        <p:spPr>
          <a:xfrm>
            <a:off x="5694513" y="3027389"/>
            <a:ext cx="802975" cy="803223"/>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29" name="任意多边形 17"/>
          <p:cNvSpPr/>
          <p:nvPr>
            <p:custDataLst>
              <p:tags r:id="rId15"/>
            </p:custDataLst>
          </p:nvPr>
        </p:nvSpPr>
        <p:spPr bwMode="auto">
          <a:xfrm>
            <a:off x="5892797" y="3233576"/>
            <a:ext cx="406406" cy="390849"/>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48" name="矩形 47"/>
          <p:cNvSpPr/>
          <p:nvPr>
            <p:custDataLst>
              <p:tags r:id="rId16"/>
            </p:custDataLst>
          </p:nvPr>
        </p:nvSpPr>
        <p:spPr bwMode="auto">
          <a:xfrm>
            <a:off x="637540" y="4678045"/>
            <a:ext cx="3432810" cy="142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500" spc="150">
                <a:latin typeface="宋体" panose="02010600030101010101" pitchFamily="2" charset="-122"/>
                <a:ea typeface="宋体" panose="02010600030101010101" pitchFamily="2" charset="-122"/>
              </a:rPr>
              <a:t>精神障碍患者在康复期也许会缺乏信心感、缺乏动力感、丧失自尊感、懒散、退缩、远离原来的社会群体、不能适应当前的社会环境。</a:t>
            </a:r>
            <a:endParaRPr lang="zh-CN" altLang="en-US" sz="1500" spc="150">
              <a:latin typeface="宋体" panose="02010600030101010101" pitchFamily="2" charset="-122"/>
              <a:ea typeface="宋体" panose="02010600030101010101" pitchFamily="2" charset="-122"/>
            </a:endParaRPr>
          </a:p>
        </p:txBody>
      </p:sp>
      <p:sp>
        <p:nvSpPr>
          <p:cNvPr id="49" name="文本框 48"/>
          <p:cNvSpPr txBox="1"/>
          <p:nvPr>
            <p:custDataLst>
              <p:tags r:id="rId17"/>
            </p:custDataLst>
          </p:nvPr>
        </p:nvSpPr>
        <p:spPr bwMode="auto">
          <a:xfrm>
            <a:off x="637440" y="4183583"/>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（四）生活技能训练</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51" name="矩形 50"/>
          <p:cNvSpPr/>
          <p:nvPr>
            <p:custDataLst>
              <p:tags r:id="rId18"/>
            </p:custDataLst>
          </p:nvPr>
        </p:nvSpPr>
        <p:spPr bwMode="auto">
          <a:xfrm>
            <a:off x="341630" y="3286760"/>
            <a:ext cx="3728720"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600" spc="150">
                <a:latin typeface="宋体" panose="02010600030101010101" pitchFamily="2" charset="-122"/>
                <a:ea typeface="宋体" panose="02010600030101010101" pitchFamily="2" charset="-122"/>
              </a:rPr>
              <a:t>家庭成员应协助患者重新建立或发展有效解决问题的能力，直到恢复原有的工作。</a:t>
            </a:r>
            <a:endParaRPr lang="zh-CN" altLang="en-US" sz="1600" spc="150">
              <a:latin typeface="宋体" panose="02010600030101010101" pitchFamily="2" charset="-122"/>
              <a:ea typeface="宋体" panose="02010600030101010101" pitchFamily="2" charset="-122"/>
            </a:endParaRPr>
          </a:p>
        </p:txBody>
      </p:sp>
      <p:sp>
        <p:nvSpPr>
          <p:cNvPr id="52" name="文本框 51"/>
          <p:cNvSpPr txBox="1"/>
          <p:nvPr>
            <p:custDataLst>
              <p:tags r:id="rId19"/>
            </p:custDataLst>
          </p:nvPr>
        </p:nvSpPr>
        <p:spPr bwMode="auto">
          <a:xfrm>
            <a:off x="292100" y="2884805"/>
            <a:ext cx="3827145" cy="45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（五）康复治疗的家庭护理</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54" name="矩形 53"/>
          <p:cNvSpPr/>
          <p:nvPr>
            <p:custDataLst>
              <p:tags r:id="rId20"/>
            </p:custDataLst>
          </p:nvPr>
        </p:nvSpPr>
        <p:spPr bwMode="auto">
          <a:xfrm>
            <a:off x="341630" y="2127885"/>
            <a:ext cx="343281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600" spc="150">
                <a:latin typeface="宋体" panose="02010600030101010101" pitchFamily="2" charset="-122"/>
                <a:ea typeface="宋体" panose="02010600030101010101" pitchFamily="2" charset="-122"/>
              </a:rPr>
              <a:t>与家庭成员一起讨论并制订康复护理计划。</a:t>
            </a:r>
            <a:endParaRPr lang="zh-CN" altLang="en-US" sz="1600" spc="150">
              <a:latin typeface="宋体" panose="02010600030101010101" pitchFamily="2" charset="-122"/>
              <a:ea typeface="宋体" panose="02010600030101010101" pitchFamily="2" charset="-122"/>
            </a:endParaRPr>
          </a:p>
        </p:txBody>
      </p:sp>
      <p:sp>
        <p:nvSpPr>
          <p:cNvPr id="55" name="文本框 54"/>
          <p:cNvSpPr txBox="1"/>
          <p:nvPr>
            <p:custDataLst>
              <p:tags r:id="rId21"/>
            </p:custDataLst>
          </p:nvPr>
        </p:nvSpPr>
        <p:spPr bwMode="auto">
          <a:xfrm>
            <a:off x="425985" y="1653768"/>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（一）一般护理</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57" name="矩形 56"/>
          <p:cNvSpPr/>
          <p:nvPr>
            <p:custDataLst>
              <p:tags r:id="rId22"/>
            </p:custDataLst>
          </p:nvPr>
        </p:nvSpPr>
        <p:spPr bwMode="auto">
          <a:xfrm>
            <a:off x="8361045" y="4040505"/>
            <a:ext cx="3193415" cy="1183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500" spc="150">
                <a:latin typeface="宋体" panose="02010600030101010101" pitchFamily="2" charset="-122"/>
                <a:ea typeface="宋体" panose="02010600030101010101" pitchFamily="2" charset="-122"/>
              </a:rPr>
              <a:t>为患者及其家属定期举办专题讲座，讲解精神卫生知识，加强他们对精神疾病及治疗方法和注意事项的认识和了解。</a:t>
            </a:r>
            <a:endParaRPr lang="zh-CN" altLang="en-US" sz="1500" spc="150">
              <a:latin typeface="宋体" panose="02010600030101010101" pitchFamily="2" charset="-122"/>
              <a:ea typeface="宋体" panose="02010600030101010101" pitchFamily="2" charset="-122"/>
            </a:endParaRPr>
          </a:p>
        </p:txBody>
      </p:sp>
      <p:sp>
        <p:nvSpPr>
          <p:cNvPr id="58" name="文本框 57"/>
          <p:cNvSpPr txBox="1"/>
          <p:nvPr>
            <p:custDataLst>
              <p:tags r:id="rId23"/>
            </p:custDataLst>
          </p:nvPr>
        </p:nvSpPr>
        <p:spPr bwMode="auto">
          <a:xfrm>
            <a:off x="8728363" y="3546049"/>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（三）健康教育</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60" name="矩形 59"/>
          <p:cNvSpPr/>
          <p:nvPr>
            <p:custDataLst>
              <p:tags r:id="rId24"/>
            </p:custDataLst>
          </p:nvPr>
        </p:nvSpPr>
        <p:spPr bwMode="auto">
          <a:xfrm>
            <a:off x="8728363" y="2765548"/>
            <a:ext cx="2826196" cy="546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rmAutofit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宋体" panose="02010600030101010101" pitchFamily="2" charset="-122"/>
                <a:ea typeface="宋体" panose="02010600030101010101" pitchFamily="2" charset="-122"/>
              </a:rPr>
              <a:t>维持用药护理是家庭护理的一个重要内容。</a:t>
            </a:r>
            <a:endParaRPr lang="zh-CN" altLang="en-US" sz="1600" spc="150">
              <a:latin typeface="宋体" panose="02010600030101010101" pitchFamily="2" charset="-122"/>
              <a:ea typeface="宋体" panose="02010600030101010101" pitchFamily="2" charset="-122"/>
            </a:endParaRPr>
          </a:p>
        </p:txBody>
      </p:sp>
      <p:sp>
        <p:nvSpPr>
          <p:cNvPr id="61" name="文本框 60"/>
          <p:cNvSpPr txBox="1"/>
          <p:nvPr>
            <p:custDataLst>
              <p:tags r:id="rId25"/>
            </p:custDataLst>
          </p:nvPr>
        </p:nvSpPr>
        <p:spPr bwMode="auto">
          <a:xfrm>
            <a:off x="8728363" y="2270982"/>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（二）用药护理</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672465" y="1550035"/>
            <a:ext cx="11327130" cy="2527935"/>
          </a:xfrm>
          <a:prstGeom prst="rect">
            <a:avLst/>
          </a:prstGeom>
          <a:noFill/>
        </p:spPr>
        <p:txBody>
          <a:bodyPr wrap="square">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单元六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社区精神卫生服务与家庭护理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7" name="文本框 16"/>
          <p:cNvSpPr txBox="1"/>
          <p:nvPr/>
        </p:nvSpPr>
        <p:spPr>
          <a:xfrm>
            <a:off x="5385435" y="1972945"/>
            <a:ext cx="4434840" cy="138366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社区精神卫生护理工作的范围和要求</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550545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精神病患者的家庭护理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3" name="图片 22" descr="b4064338496ee2cb6d081735c8306796"/>
          <p:cNvPicPr>
            <a:picLocks noChangeAspect="1"/>
          </p:cNvPicPr>
          <p:nvPr/>
        </p:nvPicPr>
        <p:blipFill>
          <a:blip r:embed="rId3"/>
          <a:stretch>
            <a:fillRect/>
          </a:stretch>
        </p:blipFill>
        <p:spPr>
          <a:xfrm>
            <a:off x="4076700" y="2219325"/>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979035" cy="1568450"/>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社区精神卫生护理工作的范围和要求</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527425" y="588645"/>
            <a:ext cx="506793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一、社区精神卫生护理概述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5173345" cy="368300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08750" y="2253615"/>
            <a:ext cx="4912360" cy="353441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社区是若干社会群体或社会组织聚集在一定地理区域，形成一个在生活上相互关联的集体。社区精神卫生服务又称社区精神医学，是以社区为单元开展精神疾病的预防、治疗和康复工作，目的是提高该社区居民的心理健康水平。社区精神医学的兴起是生物医学模式向生物—心理—社会医学模式发生根本转变的必然产物。开展社区精神卫生服务是当代精神病发展的重要方向，是我国精神病发展的必然趋势，是对医院服务有限资源的补充和延伸，也是为了更好地适应社区人群不断扩大的精神卫生实际需求。</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1103630" y="2066290"/>
            <a:ext cx="4762500" cy="3571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146425" y="574675"/>
            <a:ext cx="640778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二、我国精神卫生服务简况与发展趋势</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5173345" cy="368300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08750" y="2253615"/>
            <a:ext cx="4912360" cy="353441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社区精神卫生服务是为了减少社区精神障碍患者正常生活的阻碍。理想的社区精神卫生服务应具有以下特点：多部门协作（包括卫生、民政、公安、劳动、教育、残联等）、多学科团队（包括精神科医师、心理学家、精神科护士、职业治疗师、心理咨询师、社会工作者及管理者等）、连续性、综合性、效果最大化及便利性。中华人民共和国成立初期，我国精神卫生机构不足 10 所。当时精神卫生工作是以精神病医院为主，我国社区精神卫生服务工作是从 1958 年南京全国第一次精神病防治会议之后开始的。</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433705" y="2179320"/>
            <a:ext cx="5418455" cy="36087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2856865" y="532130"/>
            <a:ext cx="647827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三、社区精神卫生工作中的预防问题</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01190"/>
            <a:ext cx="328866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健康教育2. 心理咨询</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增进精神健康的保健工作</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4. 特殊预防工作</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184594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（一）一级预防</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93192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二级预防的目的是防止精神健康危害发生前期及发病期患者或需紧急照顾的急性期和危重患者的疾病进一步发展。</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（二）二级预防</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721100" cy="193802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三级预防的服务对象为需要康复和长期照顾的患者，防止病情恶化、防止残疾。帮助患者尽可能地恢复社会功能，预防疾病复发，减少功能残疾和并发症，提高患者生活质量。</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（三）三级预防</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5968365" y="2030730"/>
            <a:ext cx="5440045" cy="36233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2856865" y="532130"/>
            <a:ext cx="647827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四、社区精神卫生护理的程序</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61515"/>
            <a:ext cx="372173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评估对象包括患者、患者家属及社区。评估可通过观察、访谈的方法进行。</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患者评估2. 家属评估3. 社区评估</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184594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（一）护理评估</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93192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护理问题包括患者、家庭及社区互动中的潜能和问题。</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（二）护理问题</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01235"/>
            <a:ext cx="372110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对患者的护理措施</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对家庭的护理措施</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对社区的护理措施</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562475"/>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（三）护理措施</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264275" y="2045970"/>
            <a:ext cx="4743450" cy="3171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37261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精神病患者的家庭护理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tags/tag1.xml><?xml version="1.0" encoding="utf-8"?>
<p:tagLst xmlns:p="http://schemas.openxmlformats.org/presentationml/2006/main">
  <p:tag name="MH" val="20170602153905"/>
  <p:tag name="MH_LIBRARY" val="GRAPHIC"/>
  <p:tag name="MH_TYPE" val="Text"/>
  <p:tag name="MH_ORDER"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4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2"/>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5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5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5_2"/>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1"/>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2"/>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3"/>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4"/>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4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4_1"/>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4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4_1"/>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5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5_1"/>
  <p:tag name="KSO_WM_UNIT_TEXT_FILL_FORE_SCHEMECOLOR_INDEX" val="13"/>
  <p:tag name="KSO_WM_UNIT_TEXT_FILL_TYPE" val="1"/>
</p:tagLst>
</file>

<file path=ppt/tags/tag2.xml><?xml version="1.0" encoding="utf-8"?>
<p:tagLst xmlns:p="http://schemas.openxmlformats.org/presentationml/2006/main">
  <p:tag name="MH" val="20170602153905"/>
  <p:tag name="MH_LIBRARY" val="GRAPHIC"/>
  <p:tag name="MH_TYPE" val="Text"/>
  <p:tag name="MH_ORDER"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5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5_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1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1_1"/>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1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1_1"/>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3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3_1"/>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3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3_1"/>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2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2_1"/>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2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2_1"/>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1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1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2"/>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2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2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1"/>
  <p:tag name="KSO_WM_UNIT_TEXT_FILL_FORE_SCHEMECOLOR_INDEX" val="14"/>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3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3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1"/>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4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1430</Words>
  <Application>WPS 演示</Application>
  <PresentationFormat>宽屏</PresentationFormat>
  <Paragraphs>126</Paragraphs>
  <Slides>12</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10</cp:revision>
  <dcterms:created xsi:type="dcterms:W3CDTF">2019-11-11T13:37:00Z</dcterms:created>
  <dcterms:modified xsi:type="dcterms:W3CDTF">2021-05-10T13:21:34Z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