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9" r:id="rId3"/>
  </p:sldMasterIdLst>
  <p:notesMasterIdLst>
    <p:notesMasterId r:id="rId6"/>
  </p:notesMasterIdLst>
  <p:handoutMasterIdLst>
    <p:handoutMasterId r:id="rId18"/>
  </p:handoutMasterIdLst>
  <p:sldIdLst>
    <p:sldId id="256" r:id="rId4"/>
    <p:sldId id="279" r:id="rId5"/>
    <p:sldId id="258" r:id="rId7"/>
    <p:sldId id="257" r:id="rId8"/>
    <p:sldId id="273" r:id="rId9"/>
    <p:sldId id="263" r:id="rId10"/>
    <p:sldId id="298" r:id="rId11"/>
    <p:sldId id="299" r:id="rId12"/>
    <p:sldId id="300" r:id="rId13"/>
    <p:sldId id="265" r:id="rId14"/>
    <p:sldId id="261" r:id="rId15"/>
    <p:sldId id="301" r:id="rId16"/>
    <p:sldId id="270" r:id="rId17"/>
  </p:sldIdLst>
  <p:sldSz cx="12192000" cy="6858000"/>
  <p:notesSz cx="7103745" cy="10234295"/>
  <p:embeddedFontLst>
    <p:embeddedFont>
      <p:font typeface="Calibri" panose="020F0502020204030204" charset="0"/>
      <p:regular r:id="rId22"/>
      <p:bold r:id="rId23"/>
      <p:italic r:id="rId24"/>
      <p:boldItalic r:id="rId25"/>
    </p:embeddedFont>
    <p:embeddedFont>
      <p:font typeface="Calibri Light" panose="020F0302020204030204" charset="0"/>
      <p:regular r:id="rId26"/>
      <p:italic r:id="rId27"/>
    </p:embeddedFont>
    <p:embeddedFont>
      <p:font typeface="等线 Light" panose="02010600030101010101" charset="-122"/>
      <p:regular r:id="rId28"/>
    </p:embeddedFont>
    <p:embeddedFont>
      <p:font typeface="等线" panose="02010600030101010101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84AF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rgbClr val="127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rgbClr val="127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10.png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563880" y="1466215"/>
            <a:ext cx="753491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600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精神科护理（第二版）</a:t>
            </a:r>
            <a:endParaRPr lang="zh-CN" altLang="en-US" sz="600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236470" y="4064635"/>
            <a:ext cx="1972945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94"/>
              <a:ext cx="295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北京出版社</a:t>
              </a:r>
              <a:endParaRPr lang="zh-CN" altLang="en-US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椭圆 11"/>
          <p:cNvSpPr/>
          <p:nvPr/>
        </p:nvSpPr>
        <p:spPr>
          <a:xfrm>
            <a:off x="1792605" y="1875155"/>
            <a:ext cx="3107055" cy="3107055"/>
          </a:xfrm>
          <a:prstGeom prst="ellipse">
            <a:avLst/>
          </a:prstGeom>
          <a:noFill/>
          <a:ln w="25400">
            <a:solidFill>
              <a:srgbClr val="7ACA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 fontScale="70000"/>
          </a:bodyPr>
          <a:p>
            <a:pPr algn="ctr"/>
            <a:r>
              <a:rPr lang="en-US" altLang="zh-CN" sz="16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02</a:t>
            </a:r>
            <a:endParaRPr lang="en-US" altLang="zh-CN" sz="166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26405" y="2522855"/>
            <a:ext cx="39350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心境障碍患者的护理</a:t>
            </a:r>
            <a:endParaRPr lang="zh-CN" altLang="en-US" sz="32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27245" y="588645"/>
            <a:ext cx="3375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一、潜在护理问题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88480" y="3829050"/>
            <a:ext cx="35731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sz="20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（二）抑郁症的护理问题</a:t>
            </a:r>
            <a:endParaRPr lang="en-US" sz="20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88480" y="4227830"/>
            <a:ext cx="402907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（1）营养失调，低于机体需要量。</a:t>
            </a:r>
            <a:endParaRPr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（2）睡眠形态紊乱。</a:t>
            </a:r>
            <a:endParaRPr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（3）思维过程障碍。</a:t>
            </a:r>
            <a:endParaRPr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（4）有自杀的危险。</a:t>
            </a:r>
            <a:endParaRPr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（5）生活自理能力下降或丧失。</a:t>
            </a:r>
            <a:endParaRPr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（6）社交障碍。</a:t>
            </a:r>
            <a:endParaRPr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0295" y="1652905"/>
            <a:ext cx="35731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sz="20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（一）躁狂症的护理问题</a:t>
            </a:r>
            <a:endParaRPr lang="en-US" sz="20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90295" y="2051685"/>
            <a:ext cx="466344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（1）营养失调，低于机体需要量。</a:t>
            </a:r>
            <a:endParaRPr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（2）睡眠形态紊乱。</a:t>
            </a:r>
            <a:endParaRPr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（3）思维过程改变。</a:t>
            </a:r>
            <a:endParaRPr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（4）有暴力行为的危险（对自己或对他人）。</a:t>
            </a:r>
            <a:endParaRPr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（5）不合作。</a:t>
            </a:r>
            <a:endParaRPr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（6）生活自理能力下降。</a:t>
            </a:r>
            <a:endParaRPr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215" y="4444365"/>
            <a:ext cx="4644390" cy="22313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520" y="1346200"/>
            <a:ext cx="3507105" cy="24828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/>
        </p:nvSpPr>
        <p:spPr>
          <a:xfrm>
            <a:off x="4627245" y="588645"/>
            <a:ext cx="2937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二、护理措施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078230" y="1693545"/>
            <a:ext cx="525780" cy="525780"/>
          </a:xfrm>
          <a:prstGeom prst="ellipse">
            <a:avLst/>
          </a:prstGeom>
          <a:solidFill>
            <a:srgbClr val="5A84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en-US" altLang="zh-CN" sz="24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38020" y="1901190"/>
            <a:ext cx="35979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 安全护理2. 饮食护理3. 睡眠护理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 心理护理5. 特殊护理6. 用药护理　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38020" y="1693545"/>
            <a:ext cx="311531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（一）躁狂发作的护理措施</a:t>
            </a:r>
            <a:endParaRPr lang="zh-CN" altLang="en-US" sz="16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078230" y="3192780"/>
            <a:ext cx="525780" cy="525780"/>
          </a:xfrm>
          <a:prstGeom prst="ellipse">
            <a:avLst/>
          </a:prstGeom>
          <a:solidFill>
            <a:srgbClr val="5A84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en-US" altLang="zh-CN" sz="24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938020" y="3400425"/>
            <a:ext cx="35979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 安全护理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 心理护理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 基础护理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938020" y="3192780"/>
            <a:ext cx="32797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（二）抑郁发作的护理措施</a:t>
            </a:r>
            <a:endParaRPr lang="zh-CN" altLang="en-US" sz="16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078230" y="4692015"/>
            <a:ext cx="525780" cy="525780"/>
          </a:xfrm>
          <a:prstGeom prst="ellipse">
            <a:avLst/>
          </a:prstGeom>
          <a:solidFill>
            <a:srgbClr val="5A84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en-US" altLang="zh-CN" sz="24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938020" y="4899660"/>
            <a:ext cx="40074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（1）帮助患者认识自己的病态行为，尽量自我控制、自我干预，不发生自伤或伤人。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（2）帮助患者和家属正确对待疾病，了解疾病的病因及症状。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938020" y="4692015"/>
            <a:ext cx="20389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（三）健康教育</a:t>
            </a:r>
            <a:endParaRPr lang="zh-CN" altLang="en-US" sz="16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6650" y="1693545"/>
            <a:ext cx="5274310" cy="412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48970" y="1423670"/>
            <a:ext cx="627888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600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谢谢观看</a:t>
            </a:r>
            <a:endParaRPr lang="zh-CN" altLang="en-US" sz="600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490345" y="1638239"/>
            <a:ext cx="8223250" cy="25279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单元十　</a:t>
            </a:r>
            <a:endParaRPr lang="zh-CN" altLang="en-US" sz="66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宋体" panose="02010600030101010101" pitchFamily="2" charset="-122"/>
            </a:endParaRPr>
          </a:p>
          <a:p>
            <a:pPr algn="l">
              <a:lnSpc>
                <a:spcPct val="12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心境障碍患者的护理</a:t>
            </a:r>
            <a:endParaRPr lang="zh-CN" altLang="en-US" sz="66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9" name="Freeform 244"/>
          <p:cNvSpPr/>
          <p:nvPr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2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85435" y="1402715"/>
            <a:ext cx="40252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任务一　概述</a:t>
            </a:r>
            <a:endParaRPr lang="zh-CN" altLang="en-US" sz="28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85435" y="3629025"/>
            <a:ext cx="50266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任务二　心境障碍患者的护理</a:t>
            </a:r>
            <a:endParaRPr lang="zh-CN" altLang="en-US" sz="28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2" name="图片 21" descr="b4064338496ee2cb6d081735c83067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0" y="1402715"/>
            <a:ext cx="890905" cy="890905"/>
          </a:xfrm>
          <a:prstGeom prst="rect">
            <a:avLst/>
          </a:prstGeom>
        </p:spPr>
      </p:pic>
      <p:pic>
        <p:nvPicPr>
          <p:cNvPr id="30" name="图片 29" descr="b4064338496ee2cb6d081735c83067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0" y="3667125"/>
            <a:ext cx="890905" cy="890905"/>
          </a:xfrm>
          <a:prstGeom prst="rect">
            <a:avLst/>
          </a:prstGeom>
        </p:spPr>
      </p:pic>
      <p:pic>
        <p:nvPicPr>
          <p:cNvPr id="32" name="图片 31" descr="e589290c7580d2802bf7399b0600ded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720000">
            <a:off x="9218930" y="1725295"/>
            <a:ext cx="3275330" cy="32753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椭圆 11"/>
          <p:cNvSpPr/>
          <p:nvPr/>
        </p:nvSpPr>
        <p:spPr>
          <a:xfrm>
            <a:off x="1792605" y="1875155"/>
            <a:ext cx="3107055" cy="3107055"/>
          </a:xfrm>
          <a:prstGeom prst="ellipse">
            <a:avLst/>
          </a:prstGeom>
          <a:noFill/>
          <a:ln w="25400">
            <a:solidFill>
              <a:srgbClr val="7ACA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 fontScale="70000"/>
          </a:bodyPr>
          <a:p>
            <a:pPr algn="ctr"/>
            <a:r>
              <a:rPr lang="en-US" altLang="zh-CN" sz="16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01</a:t>
            </a:r>
            <a:endParaRPr lang="en-US" altLang="zh-CN" sz="166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26405" y="2522855"/>
            <a:ext cx="39350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概述</a:t>
            </a:r>
            <a:endParaRPr lang="zh-CN" altLang="en-US" sz="32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627245" y="588645"/>
            <a:ext cx="2937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一、发病率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MH_Text_2"/>
          <p:cNvSpPr/>
          <p:nvPr>
            <p:custDataLst>
              <p:tags r:id="rId2"/>
            </p:custDataLst>
          </p:nvPr>
        </p:nvSpPr>
        <p:spPr>
          <a:xfrm>
            <a:off x="6209665" y="2179320"/>
            <a:ext cx="5299710" cy="4208780"/>
          </a:xfrm>
          <a:prstGeom prst="roundRect">
            <a:avLst>
              <a:gd name="adj" fmla="val 5242"/>
            </a:avLst>
          </a:prstGeom>
          <a:noFill/>
          <a:ln>
            <a:solidFill>
              <a:srgbClr val="7ACAC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40000"/>
              </a:lnSpc>
              <a:defRPr/>
            </a:pPr>
            <a:endParaRPr lang="zh-CN" altLang="en-US" sz="1000" dirty="0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77940" y="2344420"/>
            <a:ext cx="4983480" cy="38785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40000"/>
              </a:lnSpc>
              <a:defRPr/>
            </a:pPr>
            <a:r>
              <a:rPr sz="16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心境障碍的发病率因性别、年龄、社会阶层、种族、婚姻状况和季节而有所不同。根据 1992 年国内在 12 个地区开展的精神疾病的流行病学调查的部分地区（全国 7 个地区）进行的复查，发现心境障碍的终身患病率为 0.83‰（16/19223），时点患病率为 0.52‰ （10/19223），且农村高于城市。2002 年江西 11 个城市的调查报告显示，抑郁症（包括抑郁发作和恶劣心境）的时点患病率为 0.95%，总患病率为 1.15%。患病率有逐年增加的趋势。西方国家心境障碍的终身患病率一般为 2% ～ 25% 之间，远远高于我国报道的数字，这可能与采用的诊断标准不一致有关。</a:t>
            </a:r>
            <a:endParaRPr sz="16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780" y="2468880"/>
            <a:ext cx="4762500" cy="321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/>
        </p:nvSpPr>
        <p:spPr>
          <a:xfrm>
            <a:off x="4627245" y="588645"/>
            <a:ext cx="2937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二、病因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" name="图片 16" descr="880fafc6bbe5a6c09bb8c2cf3bb357c902c85a2617676-MpbqF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9940" y="1811020"/>
            <a:ext cx="5499100" cy="4123690"/>
          </a:xfrm>
          <a:prstGeom prst="rect">
            <a:avLst/>
          </a:prstGeom>
        </p:spPr>
      </p:pic>
      <p:sp>
        <p:nvSpPr>
          <p:cNvPr id="20" name="椭圆 19"/>
          <p:cNvSpPr/>
          <p:nvPr/>
        </p:nvSpPr>
        <p:spPr>
          <a:xfrm>
            <a:off x="1078230" y="1693545"/>
            <a:ext cx="525780" cy="525780"/>
          </a:xfrm>
          <a:prstGeom prst="ellipse">
            <a:avLst/>
          </a:prstGeom>
          <a:solidFill>
            <a:srgbClr val="5A84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en-US" altLang="zh-CN" sz="24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38020" y="1901190"/>
            <a:ext cx="32886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 家系研究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 双 生 子 与 寄 养 子 研 究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38020" y="1693545"/>
            <a:ext cx="184594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（一）遗传因素</a:t>
            </a:r>
            <a:endParaRPr lang="zh-CN" altLang="en-US" sz="16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078230" y="3192780"/>
            <a:ext cx="525780" cy="525780"/>
          </a:xfrm>
          <a:prstGeom prst="ellipse">
            <a:avLst/>
          </a:prstGeom>
          <a:solidFill>
            <a:srgbClr val="5A84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en-US" altLang="zh-CN" sz="24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938020" y="3400425"/>
            <a:ext cx="35979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研究发现，抑郁症脑内多巴胺功能降低，躁狂症多巴胺功能增高。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938020" y="3192780"/>
            <a:ext cx="20389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（二）神经生化研究</a:t>
            </a:r>
            <a:endParaRPr lang="zh-CN" altLang="en-US" sz="16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078230" y="4692015"/>
            <a:ext cx="525780" cy="525780"/>
          </a:xfrm>
          <a:prstGeom prst="ellipse">
            <a:avLst/>
          </a:prstGeom>
          <a:solidFill>
            <a:srgbClr val="5A84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en-US" altLang="zh-CN" sz="24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938020" y="4899660"/>
            <a:ext cx="35979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 应激性生活事件的影响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 心理学理论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938020" y="4692015"/>
            <a:ext cx="20389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（三）心理社会因素</a:t>
            </a:r>
            <a:endParaRPr lang="zh-CN" altLang="en-US" sz="16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/>
        </p:nvSpPr>
        <p:spPr>
          <a:xfrm>
            <a:off x="4627245" y="588645"/>
            <a:ext cx="2937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三、临床表现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078230" y="1693545"/>
            <a:ext cx="525780" cy="525780"/>
          </a:xfrm>
          <a:prstGeom prst="ellipse">
            <a:avLst/>
          </a:prstGeom>
          <a:solidFill>
            <a:srgbClr val="5A84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en-US" altLang="zh-CN" sz="24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38020" y="1901190"/>
            <a:ext cx="32886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 情绪高涨2.思维奔逸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 活动增多4. 精神病性症状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 其他症状　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38020" y="1693545"/>
            <a:ext cx="184594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（一）躁狂发作</a:t>
            </a:r>
            <a:endParaRPr lang="zh-CN" altLang="en-US" sz="16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078230" y="3192780"/>
            <a:ext cx="525780" cy="525780"/>
          </a:xfrm>
          <a:prstGeom prst="ellipse">
            <a:avLst/>
          </a:prstGeom>
          <a:solidFill>
            <a:srgbClr val="5A84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en-US" altLang="zh-CN" sz="24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938020" y="3400425"/>
            <a:ext cx="35979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 核心症状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 心理症状群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 躯体症状群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938020" y="3192780"/>
            <a:ext cx="20389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（二）抑郁发作</a:t>
            </a:r>
            <a:endParaRPr lang="zh-CN" altLang="en-US" sz="16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078230" y="4692015"/>
            <a:ext cx="525780" cy="525780"/>
          </a:xfrm>
          <a:prstGeom prst="ellipse">
            <a:avLst/>
          </a:prstGeom>
          <a:solidFill>
            <a:srgbClr val="5A84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en-US" altLang="zh-CN" sz="24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938020" y="4899660"/>
            <a:ext cx="35979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双相障碍的临床特点是反复（至少两次）出现心境和活动水平明显紊乱，有时表现为心境高涨、精力充沛和活动增加等躁狂或轻躁狂症状。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938020" y="4692015"/>
            <a:ext cx="20389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（三）双相障碍</a:t>
            </a:r>
            <a:endParaRPr lang="zh-CN" altLang="en-US" sz="16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9445" y="1693545"/>
            <a:ext cx="5737860" cy="390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627245" y="588645"/>
            <a:ext cx="2937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四、治疗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" name="直接连接符 1"/>
          <p:cNvCxnSpPr/>
          <p:nvPr>
            <p:custDataLst>
              <p:tags r:id="rId2"/>
            </p:custDataLst>
          </p:nvPr>
        </p:nvCxnSpPr>
        <p:spPr>
          <a:xfrm>
            <a:off x="5467813" y="1071277"/>
            <a:ext cx="0" cy="5581745"/>
          </a:xfrm>
          <a:prstGeom prst="line">
            <a:avLst/>
          </a:prstGeom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7" name="任意多边形 6"/>
          <p:cNvSpPr/>
          <p:nvPr>
            <p:custDataLst>
              <p:tags r:id="rId3"/>
            </p:custDataLst>
          </p:nvPr>
        </p:nvSpPr>
        <p:spPr>
          <a:xfrm>
            <a:off x="5467814" y="3432228"/>
            <a:ext cx="679942" cy="834472"/>
          </a:xfrm>
          <a:custGeom>
            <a:avLst/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3498DB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>
            <p:custDataLst>
              <p:tags r:id="rId4"/>
            </p:custDataLst>
          </p:nvPr>
        </p:nvSpPr>
        <p:spPr>
          <a:xfrm>
            <a:off x="6147758" y="3782502"/>
            <a:ext cx="462737" cy="484199"/>
          </a:xfrm>
          <a:custGeom>
            <a:avLst/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8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sz="2000" spc="300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B</a:t>
            </a:r>
            <a:endParaRPr lang="zh-CN" altLang="en-US" sz="2000" spc="300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5" name="文本框 74"/>
          <p:cNvSpPr txBox="1"/>
          <p:nvPr>
            <p:custDataLst>
              <p:tags r:id="rId5"/>
            </p:custDataLst>
          </p:nvPr>
        </p:nvSpPr>
        <p:spPr>
          <a:xfrm>
            <a:off x="6672580" y="3496945"/>
            <a:ext cx="4732655" cy="105600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>
              <a:lnSpc>
                <a:spcPct val="120000"/>
              </a:lnSpc>
            </a:pPr>
            <a:r>
              <a:rPr lang="zh-CN" altLang="en-US" sz="1500" spc="150" dirty="0">
                <a:solidFill>
                  <a:srgbClr val="3498DB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（二）电痉挛治疗</a:t>
            </a:r>
            <a:endParaRPr lang="zh-CN" altLang="en-US" sz="1500" spc="150" dirty="0">
              <a:solidFill>
                <a:srgbClr val="3498DB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500" spc="150" dirty="0">
                <a:solidFill>
                  <a:srgbClr val="3498DB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药物治疗无效的抑郁症患者也可选用电痉挛疗法，对重症躁狂发作或对锂盐治疗无效的患者有一定疗效，可单独使用或合并药物治疗。</a:t>
            </a:r>
            <a:endParaRPr lang="zh-CN" altLang="en-US" sz="1500" spc="150" dirty="0">
              <a:solidFill>
                <a:srgbClr val="3498DB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>
            <p:custDataLst>
              <p:tags r:id="rId6"/>
            </p:custDataLst>
          </p:nvPr>
        </p:nvSpPr>
        <p:spPr>
          <a:xfrm>
            <a:off x="5467814" y="4897516"/>
            <a:ext cx="679942" cy="834473"/>
          </a:xfrm>
          <a:custGeom>
            <a:avLst/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1AA3AA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4" name="任意多边形 63"/>
          <p:cNvSpPr/>
          <p:nvPr>
            <p:custDataLst>
              <p:tags r:id="rId7"/>
            </p:custDataLst>
          </p:nvPr>
        </p:nvSpPr>
        <p:spPr>
          <a:xfrm>
            <a:off x="6147758" y="5247790"/>
            <a:ext cx="462737" cy="484200"/>
          </a:xfrm>
          <a:custGeom>
            <a:avLst/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8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sz="2000" spc="300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C</a:t>
            </a:r>
            <a:endParaRPr lang="zh-CN" altLang="en-US" sz="2000" spc="300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6" name="文本框 75"/>
          <p:cNvSpPr txBox="1"/>
          <p:nvPr>
            <p:custDataLst>
              <p:tags r:id="rId8"/>
            </p:custDataLst>
          </p:nvPr>
        </p:nvSpPr>
        <p:spPr>
          <a:xfrm>
            <a:off x="6672580" y="5222240"/>
            <a:ext cx="4930140" cy="104267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>
              <a:lnSpc>
                <a:spcPct val="120000"/>
              </a:lnSpc>
            </a:pPr>
            <a:r>
              <a:rPr lang="zh-CN" altLang="en-US" sz="1500" spc="150" dirty="0">
                <a:solidFill>
                  <a:srgbClr val="1AA3AA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（三）心理治疗</a:t>
            </a:r>
            <a:endParaRPr lang="zh-CN" altLang="en-US" sz="1500" spc="150" dirty="0">
              <a:solidFill>
                <a:srgbClr val="1AA3AA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500" spc="150" dirty="0">
                <a:solidFill>
                  <a:srgbClr val="1AA3AA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心理治疗的方法很多，常用的有支持性心理治疗、认知治疗、行为治疗、人际心理治疗、婚姻及家庭治疗等一系列的治疗技术，常贯穿于整个治疗过程。</a:t>
            </a:r>
            <a:endParaRPr lang="zh-CN" altLang="en-US" sz="1500" spc="150" dirty="0">
              <a:solidFill>
                <a:srgbClr val="1AA3AA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2" name="任意多边形 21"/>
          <p:cNvSpPr/>
          <p:nvPr>
            <p:custDataLst>
              <p:tags r:id="rId9"/>
            </p:custDataLst>
          </p:nvPr>
        </p:nvSpPr>
        <p:spPr>
          <a:xfrm>
            <a:off x="5467814" y="1966940"/>
            <a:ext cx="679942" cy="834472"/>
          </a:xfrm>
          <a:custGeom>
            <a:avLst/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1F74AD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3" name="任意多边形 22"/>
          <p:cNvSpPr/>
          <p:nvPr>
            <p:custDataLst>
              <p:tags r:id="rId10"/>
            </p:custDataLst>
          </p:nvPr>
        </p:nvSpPr>
        <p:spPr>
          <a:xfrm>
            <a:off x="6147758" y="2317214"/>
            <a:ext cx="462737" cy="484199"/>
          </a:xfrm>
          <a:custGeom>
            <a:avLst/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8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sz="2000" spc="300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</a:t>
            </a:r>
            <a:endParaRPr lang="zh-CN" altLang="en-US" sz="2000" spc="300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>
            <p:custDataLst>
              <p:tags r:id="rId11"/>
            </p:custDataLst>
          </p:nvPr>
        </p:nvSpPr>
        <p:spPr>
          <a:xfrm>
            <a:off x="6672580" y="1967230"/>
            <a:ext cx="4520565" cy="114427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>
              <a:lnSpc>
                <a:spcPct val="120000"/>
              </a:lnSpc>
            </a:pPr>
            <a:r>
              <a:rPr lang="zh-CN" altLang="en-US" sz="1500" spc="150">
                <a:solidFill>
                  <a:srgbClr val="1F74AD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（一）药物治疗</a:t>
            </a:r>
            <a:endParaRPr lang="zh-CN" altLang="en-US" sz="1500" spc="150">
              <a:solidFill>
                <a:srgbClr val="1F74AD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500" spc="150">
                <a:solidFill>
                  <a:srgbClr val="1F74AD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药物治疗是目前情感障碍最主要的治疗方法。</a:t>
            </a:r>
            <a:endParaRPr lang="zh-CN" altLang="en-US" sz="1500" spc="150">
              <a:solidFill>
                <a:srgbClr val="1F74AD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500" spc="150">
                <a:solidFill>
                  <a:srgbClr val="1F74AD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1. 躁狂发作</a:t>
            </a:r>
            <a:endParaRPr lang="zh-CN" altLang="en-US" sz="1500" spc="150">
              <a:solidFill>
                <a:srgbClr val="1F74AD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500" spc="150">
                <a:solidFill>
                  <a:srgbClr val="1F74AD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2. 抑郁发作</a:t>
            </a:r>
            <a:endParaRPr lang="zh-CN" altLang="en-US" sz="1500" spc="150">
              <a:solidFill>
                <a:srgbClr val="1F74AD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4810" y="1695450"/>
            <a:ext cx="4762500" cy="4036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627245" y="588645"/>
            <a:ext cx="2937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五、预后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60880" y="1254760"/>
            <a:ext cx="9146540" cy="779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40000"/>
              </a:lnSpc>
              <a:defRPr/>
            </a:pPr>
            <a:r>
              <a:rPr sz="16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心境障碍的预后较好，一般不导致明显的精神衰退。但如果病前又有适应不良人格、病情反复发作、发展为慢性、缺乏社会支持系统、未经治疗和治疗不充分者预后则较差。</a:t>
            </a:r>
            <a:endParaRPr sz="16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365" y="2623820"/>
            <a:ext cx="5263515" cy="32677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9270" y="2623185"/>
            <a:ext cx="5076825" cy="3268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70602153905"/>
  <p:tag name="MH_LIBRARY" val="GRAPHIC"/>
  <p:tag name="MH_TYPE" val="Text"/>
  <p:tag name="MH_ORDER" val="2"/>
</p:tagLst>
</file>

<file path=ppt/tags/tag10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1_2"/>
  <p:tag name="KSO_WM_UNIT_ID" val="diagram160404_2*m_h_i*1_1_2"/>
  <p:tag name="KSO_WM_TEMPLATE_CATEGORY" val="diagram"/>
  <p:tag name="KSO_WM_TEMPLATE_INDEX" val="16040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1.xml><?xml version="1.0" encoding="utf-8"?>
<p:tagLst xmlns:p="http://schemas.openxmlformats.org/presentationml/2006/main">
  <p:tag name="KSO_WM_UNIT_DIAGRAM_MODELTYPE" val="stripeEnum"/>
  <p:tag name="KSO_WM_UNIT_SUBTYPE" val="a"/>
  <p:tag name="KSO_WM_UNIT_PRESET_TEXT" val="单击此处添加文本具体内容，简明扼要的阐述您的观点。"/>
  <p:tag name="KSO_WM_UNIT_NOCLEAR" val="0"/>
  <p:tag name="KSO_WM_UNIT_VALUE" val="7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160404_2*m_h_f*1_1_1"/>
  <p:tag name="KSO_WM_TEMPLATE_CATEGORY" val="diagram"/>
  <p:tag name="KSO_WM_TEMPLATE_INDEX" val="160404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2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1"/>
  <p:tag name="KSO_WM_UNIT_ID" val="diagram160404_2*m_i*1_1"/>
  <p:tag name="KSO_WM_TEMPLATE_CATEGORY" val="diagram"/>
  <p:tag name="KSO_WM_TEMPLATE_INDEX" val="160404"/>
  <p:tag name="KSO_WM_UNIT_LAYERLEVEL" val="1_1"/>
  <p:tag name="KSO_WM_TAG_VERSION" val="1.0"/>
  <p:tag name="KSO_WM_BEAUTIFY_FLAG" val="#wm#"/>
  <p:tag name="KSO_WM_UNIT_LINE_FORE_SCHEMECOLOR_INDEX" val="5"/>
  <p:tag name="KSO_WM_UNIT_LINE_FILL_TYPE" val="2"/>
</p:tagLst>
</file>

<file path=ppt/tags/tag3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160404_2*m_h_i*1_2_1"/>
  <p:tag name="KSO_WM_TEMPLATE_CATEGORY" val="diagram"/>
  <p:tag name="KSO_WM_TEMPLATE_INDEX" val="160404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2_2"/>
  <p:tag name="KSO_WM_UNIT_ID" val="diagram160404_2*m_h_i*1_2_2"/>
  <p:tag name="KSO_WM_TEMPLATE_CATEGORY" val="diagram"/>
  <p:tag name="KSO_WM_TEMPLATE_INDEX" val="160404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5.xml><?xml version="1.0" encoding="utf-8"?>
<p:tagLst xmlns:p="http://schemas.openxmlformats.org/presentationml/2006/main">
  <p:tag name="KSO_WM_UNIT_DIAGRAM_MODELTYPE" val="stripeEnum"/>
  <p:tag name="KSO_WM_UNIT_SUBTYPE" val="a"/>
  <p:tag name="KSO_WM_UNIT_PRESET_TEXT" val="单击此处添加文本具体内容，简明扼要的阐述您的观点。"/>
  <p:tag name="KSO_WM_UNIT_NOCLEAR" val="0"/>
  <p:tag name="KSO_WM_UNIT_VALUE" val="7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160404_2*m_h_f*1_2_1"/>
  <p:tag name="KSO_WM_TEMPLATE_CATEGORY" val="diagram"/>
  <p:tag name="KSO_WM_TEMPLATE_INDEX" val="160404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6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160404_2*m_h_i*1_3_1"/>
  <p:tag name="KSO_WM_TEMPLATE_CATEGORY" val="diagram"/>
  <p:tag name="KSO_WM_TEMPLATE_INDEX" val="160404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7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3_2"/>
  <p:tag name="KSO_WM_UNIT_ID" val="diagram160404_2*m_h_i*1_3_2"/>
  <p:tag name="KSO_WM_TEMPLATE_CATEGORY" val="diagram"/>
  <p:tag name="KSO_WM_TEMPLATE_INDEX" val="160404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8.xml><?xml version="1.0" encoding="utf-8"?>
<p:tagLst xmlns:p="http://schemas.openxmlformats.org/presentationml/2006/main">
  <p:tag name="KSO_WM_UNIT_DIAGRAM_MODELTYPE" val="stripeEnum"/>
  <p:tag name="KSO_WM_UNIT_SUBTYPE" val="a"/>
  <p:tag name="KSO_WM_UNIT_PRESET_TEXT" val="单击此处添加文本具体内容，简明扼要的阐述您的观点。"/>
  <p:tag name="KSO_WM_UNIT_NOCLEAR" val="0"/>
  <p:tag name="KSO_WM_UNIT_VALUE" val="7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160404_2*m_h_f*1_3_1"/>
  <p:tag name="KSO_WM_TEMPLATE_CATEGORY" val="diagram"/>
  <p:tag name="KSO_WM_TEMPLATE_INDEX" val="160404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9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160404_2*m_h_i*1_1_1"/>
  <p:tag name="KSO_WM_TEMPLATE_CATEGORY" val="diagram"/>
  <p:tag name="KSO_WM_TEMPLATE_INDEX" val="16040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1235</Words>
  <Application>WPS 演示</Application>
  <PresentationFormat>宽屏</PresentationFormat>
  <Paragraphs>141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Calibri</vt:lpstr>
      <vt:lpstr>Arial Unicode MS</vt:lpstr>
      <vt:lpstr>Calibri Light</vt:lpstr>
      <vt:lpstr>方正黑体简体</vt:lpstr>
      <vt:lpstr>Noto Sans S Chinese Bold</vt:lpstr>
      <vt:lpstr>等线 Light</vt:lpstr>
      <vt:lpstr>等线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是的</cp:lastModifiedBy>
  <cp:revision>9</cp:revision>
  <dcterms:created xsi:type="dcterms:W3CDTF">2019-11-11T13:37:00Z</dcterms:created>
  <dcterms:modified xsi:type="dcterms:W3CDTF">2021-05-11T02:48:14Z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