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21"/>
  </p:handoutMasterIdLst>
  <p:sldIdLst>
    <p:sldId id="256" r:id="rId4"/>
    <p:sldId id="279" r:id="rId5"/>
    <p:sldId id="258" r:id="rId7"/>
    <p:sldId id="257" r:id="rId8"/>
    <p:sldId id="273" r:id="rId9"/>
    <p:sldId id="261" r:id="rId10"/>
    <p:sldId id="265" r:id="rId11"/>
    <p:sldId id="298" r:id="rId12"/>
    <p:sldId id="299" r:id="rId13"/>
    <p:sldId id="266" r:id="rId14"/>
    <p:sldId id="300" r:id="rId15"/>
    <p:sldId id="269" r:id="rId16"/>
    <p:sldId id="267" r:id="rId17"/>
    <p:sldId id="301" r:id="rId18"/>
    <p:sldId id="302" r:id="rId19"/>
    <p:sldId id="270" r:id="rId20"/>
  </p:sldIdLst>
  <p:sldSz cx="12192000" cy="6858000"/>
  <p:notesSz cx="7103745" cy="10234295"/>
  <p:embeddedFontLst>
    <p:embeddedFont>
      <p:font typeface="Calibri" panose="020F0502020204030204" charset="0"/>
      <p:regular r:id="rId25"/>
      <p:bold r:id="rId26"/>
      <p:italic r:id="rId27"/>
      <p:boldItalic r:id="rId28"/>
    </p:embeddedFont>
    <p:embeddedFont>
      <p:font typeface="Arial Unicode MS" panose="020B0604020202020204" charset="-122"/>
      <p:regular r:id="rId29"/>
    </p:embeddedFont>
    <p:embeddedFont>
      <p:font typeface="Calibri Light" panose="020F0302020204030204" charset="0"/>
      <p:regular r:id="rId30"/>
      <p:italic r:id="rId31"/>
    </p:embeddedFont>
    <p:embeddedFont>
      <p:font typeface="等线 Light" panose="02010600030101010101" charset="-122"/>
      <p:regular r:id="rId32"/>
    </p:embeddedFont>
    <p:embeddedFont>
      <p:font typeface="等线" panose="02010600030101010101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rgbClr val="12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63880" y="1466215"/>
            <a:ext cx="75349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精神科护理（第二版）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36470" y="4064635"/>
            <a:ext cx="1972945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94"/>
              <a:ext cx="295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北京出版社</a:t>
              </a:r>
              <a:endPara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65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出走行为的防范与护理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99305" y="193675"/>
            <a:ext cx="3444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Rounded Rectangle 12"/>
          <p:cNvSpPr/>
          <p:nvPr>
            <p:custDataLst>
              <p:tags r:id="rId2"/>
            </p:custDataLst>
          </p:nvPr>
        </p:nvSpPr>
        <p:spPr>
          <a:xfrm>
            <a:off x="6182360" y="1076325"/>
            <a:ext cx="4026535" cy="248793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F17900">
              <a:shade val="50000"/>
            </a:srgbClr>
          </a:lnRef>
          <a:fillRef idx="1">
            <a:srgbClr val="F17900"/>
          </a:fillRef>
          <a:effectRef idx="0">
            <a:srgbClr val="F17900"/>
          </a:effectRef>
          <a:fontRef idx="minor">
            <a:srgbClr val="FFFFFF"/>
          </a:fontRef>
        </p:style>
        <p:txBody>
          <a:bodyPr lIns="91440" tIns="45720" rIns="91440" bIns="45720" rtlCol="0" anchor="ctr"/>
          <a:p>
            <a:pPr algn="ctr"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9" name="Rounded Rectangle 14"/>
          <p:cNvSpPr/>
          <p:nvPr>
            <p:custDataLst>
              <p:tags r:id="rId3"/>
            </p:custDataLst>
          </p:nvPr>
        </p:nvSpPr>
        <p:spPr>
          <a:xfrm>
            <a:off x="6182360" y="3634740"/>
            <a:ext cx="4027170" cy="240284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rgbClr val="F17900">
              <a:shade val="50000"/>
            </a:srgbClr>
          </a:lnRef>
          <a:fillRef idx="1">
            <a:srgbClr val="F17900"/>
          </a:fillRef>
          <a:effectRef idx="0">
            <a:srgbClr val="F17900"/>
          </a:effectRef>
          <a:fontRef idx="minor">
            <a:srgbClr val="FFFFFF"/>
          </a:fontRef>
        </p:style>
        <p:txBody>
          <a:bodyPr lIns="91440" tIns="45720" rIns="91440" bIns="45720" rtlCol="0" anchor="ctr"/>
          <a:p>
            <a:pPr algn="ctr"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42" name="直接箭头连接符 141"/>
          <p:cNvCxnSpPr/>
          <p:nvPr>
            <p:custDataLst>
              <p:tags r:id="rId4"/>
            </p:custDataLst>
          </p:nvPr>
        </p:nvCxnSpPr>
        <p:spPr>
          <a:xfrm>
            <a:off x="1385665" y="3634447"/>
            <a:ext cx="9613373" cy="0"/>
          </a:xfrm>
          <a:prstGeom prst="straightConnector1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3" name="直接箭头连接符 142"/>
          <p:cNvCxnSpPr/>
          <p:nvPr>
            <p:custDataLst>
              <p:tags r:id="rId5"/>
            </p:custDataLst>
          </p:nvPr>
        </p:nvCxnSpPr>
        <p:spPr>
          <a:xfrm flipV="1">
            <a:off x="6102954" y="989428"/>
            <a:ext cx="0" cy="5280407"/>
          </a:xfrm>
          <a:prstGeom prst="straightConnector1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166" name="Freeform 25"/>
          <p:cNvSpPr/>
          <p:nvPr>
            <p:custDataLst>
              <p:tags r:id="rId6"/>
            </p:custDataLst>
          </p:nvPr>
        </p:nvSpPr>
        <p:spPr bwMode="auto">
          <a:xfrm>
            <a:off x="8043871" y="1418270"/>
            <a:ext cx="375347" cy="372759"/>
          </a:xfrm>
          <a:custGeom>
            <a:avLst/>
            <a:gdLst>
              <a:gd name="T0" fmla="*/ 0 w 145"/>
              <a:gd name="T1" fmla="*/ 0 h 144"/>
              <a:gd name="T2" fmla="*/ 61 w 145"/>
              <a:gd name="T3" fmla="*/ 116 h 144"/>
              <a:gd name="T4" fmla="*/ 71 w 145"/>
              <a:gd name="T5" fmla="*/ 82 h 144"/>
              <a:gd name="T6" fmla="*/ 133 w 145"/>
              <a:gd name="T7" fmla="*/ 144 h 144"/>
              <a:gd name="T8" fmla="*/ 145 w 145"/>
              <a:gd name="T9" fmla="*/ 132 h 144"/>
              <a:gd name="T10" fmla="*/ 83 w 145"/>
              <a:gd name="T11" fmla="*/ 69 h 144"/>
              <a:gd name="T12" fmla="*/ 117 w 145"/>
              <a:gd name="T13" fmla="*/ 61 h 144"/>
              <a:gd name="T14" fmla="*/ 0 w 145"/>
              <a:gd name="T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44">
                <a:moveTo>
                  <a:pt x="0" y="0"/>
                </a:moveTo>
                <a:lnTo>
                  <a:pt x="61" y="116"/>
                </a:lnTo>
                <a:lnTo>
                  <a:pt x="71" y="82"/>
                </a:lnTo>
                <a:lnTo>
                  <a:pt x="133" y="144"/>
                </a:lnTo>
                <a:lnTo>
                  <a:pt x="145" y="132"/>
                </a:lnTo>
                <a:lnTo>
                  <a:pt x="83" y="69"/>
                </a:lnTo>
                <a:lnTo>
                  <a:pt x="117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" name="Freeform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044303" y="4098340"/>
            <a:ext cx="445603" cy="450197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8" name="文本框 167"/>
          <p:cNvSpPr txBox="1"/>
          <p:nvPr>
            <p:custDataLst>
              <p:tags r:id="rId8"/>
            </p:custDataLst>
          </p:nvPr>
        </p:nvSpPr>
        <p:spPr>
          <a:xfrm>
            <a:off x="6491605" y="2100580"/>
            <a:ext cx="3407410" cy="10255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有走失的危险　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与幻觉、妄想、思念亲人或意识障碍等有关。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6492240" y="4700905"/>
            <a:ext cx="3407410" cy="11442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有受伤的危险　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与自我防御能力下降、意识障碍等有关。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41145" y="887730"/>
            <a:ext cx="4423410" cy="257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41145" y="3844290"/>
            <a:ext cx="4423410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Text_2"/>
          <p:cNvSpPr/>
          <p:nvPr>
            <p:custDataLst>
              <p:tags r:id="rId2"/>
            </p:custDataLst>
          </p:nvPr>
        </p:nvSpPr>
        <p:spPr>
          <a:xfrm>
            <a:off x="7113270" y="2085340"/>
            <a:ext cx="3458210" cy="3161665"/>
          </a:xfrm>
          <a:prstGeom prst="roundRect">
            <a:avLst>
              <a:gd name="adj" fmla="val 5242"/>
            </a:avLst>
          </a:prstGeom>
          <a:noFill/>
          <a:ln>
            <a:solidFill>
              <a:srgbClr val="7ACA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发现患者出走后，应立刻组织寻找并报告有关领导，并及时通知家属或单位协助寻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找。患者返院后对其要密切观察，劝导安慰，加强护理，护理人员要详细记录，认真交班。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MH_Text_1"/>
          <p:cNvSpPr/>
          <p:nvPr>
            <p:custDataLst>
              <p:tags r:id="rId3"/>
            </p:custDataLst>
          </p:nvPr>
        </p:nvSpPr>
        <p:spPr>
          <a:xfrm>
            <a:off x="1521460" y="2084705"/>
            <a:ext cx="3535045" cy="3162300"/>
          </a:xfrm>
          <a:prstGeom prst="roundRect">
            <a:avLst>
              <a:gd name="adj" fmla="val 5242"/>
            </a:avLst>
          </a:prstGeom>
          <a:noFill/>
          <a:ln>
            <a:solidFill>
              <a:srgbClr val="FFBE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828000" anchor="ctr"/>
          <a:lstStyle/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 增进沟通　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 加强安全管理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 丰富住院生活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4. 争取社会支持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5. 重点监护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4" name="MH_SubTitle_1"/>
          <p:cNvSpPr/>
          <p:nvPr>
            <p:custDataLst>
              <p:tags r:id="rId4"/>
            </p:custDataLst>
          </p:nvPr>
        </p:nvSpPr>
        <p:spPr bwMode="auto">
          <a:xfrm>
            <a:off x="4705350" y="2718435"/>
            <a:ext cx="1401445" cy="2129155"/>
          </a:xfrm>
          <a:custGeom>
            <a:avLst/>
            <a:gdLst>
              <a:gd name="T0" fmla="*/ 1058029 w 1710887"/>
              <a:gd name="T1" fmla="*/ 0 h 2111188"/>
              <a:gd name="T2" fmla="*/ 1649582 w 1710887"/>
              <a:gd name="T3" fmla="*/ 180423 h 2111188"/>
              <a:gd name="T4" fmla="*/ 1714833 w 1710887"/>
              <a:gd name="T5" fmla="*/ 229140 h 2111188"/>
              <a:gd name="T6" fmla="*/ 1676017 w 1710887"/>
              <a:gd name="T7" fmla="*/ 258126 h 2111188"/>
              <a:gd name="T8" fmla="*/ 1290992 w 1710887"/>
              <a:gd name="T9" fmla="*/ 1073321 h 2111188"/>
              <a:gd name="T10" fmla="*/ 1676017 w 1710887"/>
              <a:gd name="T11" fmla="*/ 1888516 h 2111188"/>
              <a:gd name="T12" fmla="*/ 1692218 w 1710887"/>
              <a:gd name="T13" fmla="*/ 1900612 h 2111188"/>
              <a:gd name="T14" fmla="*/ 1649582 w 1710887"/>
              <a:gd name="T15" fmla="*/ 1932448 h 2111188"/>
              <a:gd name="T16" fmla="*/ 1058029 w 1710887"/>
              <a:gd name="T17" fmla="*/ 2112871 h 2111188"/>
              <a:gd name="T18" fmla="*/ 0 w 1710887"/>
              <a:gd name="T19" fmla="*/ 1056440 h 2111188"/>
              <a:gd name="T20" fmla="*/ 1058029 w 1710887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7"/>
              <a:gd name="T34" fmla="*/ 0 h 2111188"/>
              <a:gd name="T35" fmla="*/ 1710887 w 1710887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7" h="2111188">
                <a:moveTo>
                  <a:pt x="1055594" y="0"/>
                </a:moveTo>
                <a:cubicBezTo>
                  <a:pt x="1274215" y="0"/>
                  <a:pt x="1477313" y="66460"/>
                  <a:pt x="1645786" y="180279"/>
                </a:cubicBezTo>
                <a:lnTo>
                  <a:pt x="1710887" y="228960"/>
                </a:lnTo>
                <a:lnTo>
                  <a:pt x="1672160" y="257919"/>
                </a:lnTo>
                <a:cubicBezTo>
                  <a:pt x="1437558" y="451530"/>
                  <a:pt x="1288022" y="744535"/>
                  <a:pt x="1288022" y="1072466"/>
                </a:cubicBezTo>
                <a:cubicBezTo>
                  <a:pt x="1288022" y="1400397"/>
                  <a:pt x="1437558" y="1693402"/>
                  <a:pt x="1672160" y="1887013"/>
                </a:cubicBezTo>
                <a:lnTo>
                  <a:pt x="1688324" y="1899100"/>
                </a:lnTo>
                <a:lnTo>
                  <a:pt x="1645786" y="1930909"/>
                </a:lnTo>
                <a:cubicBezTo>
                  <a:pt x="1477313" y="2044728"/>
                  <a:pt x="1274215" y="2111188"/>
                  <a:pt x="1055594" y="2111188"/>
                </a:cubicBezTo>
                <a:cubicBezTo>
                  <a:pt x="472606" y="2111188"/>
                  <a:pt x="0" y="1638582"/>
                  <a:pt x="0" y="1055594"/>
                </a:cubicBezTo>
                <a:cubicBezTo>
                  <a:pt x="0" y="472606"/>
                  <a:pt x="472606" y="0"/>
                  <a:pt x="1055594" y="0"/>
                </a:cubicBezTo>
                <a:close/>
              </a:path>
            </a:pathLst>
          </a:custGeom>
          <a:solidFill>
            <a:srgbClr val="000127"/>
          </a:solidFill>
          <a:ln w="38100">
            <a:solidFill>
              <a:srgbClr val="000127"/>
            </a:solidFill>
            <a:round/>
          </a:ln>
        </p:spPr>
        <p:txBody>
          <a:bodyPr lIns="216000" rIns="288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cs typeface="Arial Unicode MS" panose="020B0604020202020204" charset="-122"/>
                <a:sym typeface="宋体" panose="02010600030101010101" pitchFamily="2" charset="-122"/>
              </a:rPr>
              <a:t>（一）出走的预防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cs typeface="Arial Unicode MS" panose="020B0604020202020204" charset="-122"/>
              <a:sym typeface="宋体" panose="02010600030101010101" pitchFamily="2" charset="-122"/>
            </a:endParaRPr>
          </a:p>
        </p:txBody>
      </p:sp>
      <p:sp>
        <p:nvSpPr>
          <p:cNvPr id="2055" name="MH_SubTitle_2"/>
          <p:cNvSpPr/>
          <p:nvPr>
            <p:custDataLst>
              <p:tags r:id="rId5"/>
            </p:custDataLst>
          </p:nvPr>
        </p:nvSpPr>
        <p:spPr bwMode="auto">
          <a:xfrm>
            <a:off x="6106796" y="2718118"/>
            <a:ext cx="1711325" cy="2111375"/>
          </a:xfrm>
          <a:custGeom>
            <a:avLst/>
            <a:gdLst>
              <a:gd name="T0" fmla="*/ 656804 w 1710886"/>
              <a:gd name="T1" fmla="*/ 0 h 2111188"/>
              <a:gd name="T2" fmla="*/ 1714841 w 1710886"/>
              <a:gd name="T3" fmla="*/ 1056440 h 2111188"/>
              <a:gd name="T4" fmla="*/ 656804 w 1710886"/>
              <a:gd name="T5" fmla="*/ 2112871 h 2111188"/>
              <a:gd name="T6" fmla="*/ 65253 w 1710886"/>
              <a:gd name="T7" fmla="*/ 1932448 h 2111188"/>
              <a:gd name="T8" fmla="*/ 0 w 1710886"/>
              <a:gd name="T9" fmla="*/ 1883731 h 2111188"/>
              <a:gd name="T10" fmla="*/ 38816 w 1710886"/>
              <a:gd name="T11" fmla="*/ 1854745 h 2111188"/>
              <a:gd name="T12" fmla="*/ 423845 w 1710886"/>
              <a:gd name="T13" fmla="*/ 1039550 h 2111188"/>
              <a:gd name="T14" fmla="*/ 38816 w 1710886"/>
              <a:gd name="T15" fmla="*/ 224355 h 2111188"/>
              <a:gd name="T16" fmla="*/ 22617 w 1710886"/>
              <a:gd name="T17" fmla="*/ 212259 h 2111188"/>
              <a:gd name="T18" fmla="*/ 65253 w 1710886"/>
              <a:gd name="T19" fmla="*/ 180423 h 2111188"/>
              <a:gd name="T20" fmla="*/ 656804 w 1710886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6"/>
              <a:gd name="T34" fmla="*/ 0 h 2111188"/>
              <a:gd name="T35" fmla="*/ 1710886 w 1710886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6" h="2111188">
                <a:moveTo>
                  <a:pt x="655292" y="0"/>
                </a:moveTo>
                <a:cubicBezTo>
                  <a:pt x="1238280" y="0"/>
                  <a:pt x="1710886" y="472606"/>
                  <a:pt x="1710886" y="1055594"/>
                </a:cubicBezTo>
                <a:cubicBezTo>
                  <a:pt x="1710886" y="1638582"/>
                  <a:pt x="1238280" y="2111188"/>
                  <a:pt x="655292" y="2111188"/>
                </a:cubicBezTo>
                <a:cubicBezTo>
                  <a:pt x="436672" y="2111188"/>
                  <a:pt x="233574" y="2044728"/>
                  <a:pt x="65100" y="1930909"/>
                </a:cubicBezTo>
                <a:lnTo>
                  <a:pt x="0" y="1882228"/>
                </a:lnTo>
                <a:lnTo>
                  <a:pt x="38726" y="1853269"/>
                </a:lnTo>
                <a:cubicBezTo>
                  <a:pt x="273329" y="1659658"/>
                  <a:pt x="422864" y="1366653"/>
                  <a:pt x="422864" y="1038722"/>
                </a:cubicBezTo>
                <a:cubicBezTo>
                  <a:pt x="422864" y="710791"/>
                  <a:pt x="273329" y="417786"/>
                  <a:pt x="38726" y="224175"/>
                </a:cubicBezTo>
                <a:lnTo>
                  <a:pt x="22563" y="212088"/>
                </a:lnTo>
                <a:lnTo>
                  <a:pt x="65100" y="180279"/>
                </a:lnTo>
                <a:cubicBezTo>
                  <a:pt x="233574" y="66460"/>
                  <a:pt x="436672" y="0"/>
                  <a:pt x="655292" y="0"/>
                </a:cubicBezTo>
                <a:close/>
              </a:path>
            </a:pathLst>
          </a:custGeom>
          <a:solidFill>
            <a:srgbClr val="FFBE00"/>
          </a:solidFill>
          <a:ln w="38100">
            <a:noFill/>
            <a:round/>
          </a:ln>
        </p:spPr>
        <p:txBody>
          <a:bodyPr lIns="504000" rIns="18000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cs typeface="Arial Unicode MS" panose="020B0604020202020204" charset="-122"/>
                <a:sym typeface="宋体" panose="02010600030101010101" pitchFamily="2" charset="-122"/>
              </a:rPr>
              <a:t>（二）出走发生后的处理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cs typeface="Arial Unicode MS" panose="020B0604020202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3935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噎食的防范与护理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3684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3355" y="1596390"/>
            <a:ext cx="9478645" cy="3899535"/>
            <a:chOff x="1660" y="2607"/>
            <a:chExt cx="14927" cy="6141"/>
          </a:xfrm>
        </p:grpSpPr>
        <p:sp>
          <p:nvSpPr>
            <p:cNvPr id="4" name="文本框 3"/>
            <p:cNvSpPr txBox="1"/>
            <p:nvPr/>
          </p:nvSpPr>
          <p:spPr>
            <a:xfrm>
              <a:off x="9732" y="26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1. 有噎食的危险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732" y="3235"/>
              <a:ext cx="68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与抗精神病药物不良反应、脑器质性疾病有关。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0" y="7395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2. 窒息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8023"/>
              <a:ext cx="671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与进食过急有关。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55" y="1596390"/>
            <a:ext cx="4360545" cy="30403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075" y="2553970"/>
            <a:ext cx="4451985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99305" y="193675"/>
            <a:ext cx="3444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Snip Diagonal Corner Rectangle 22"/>
          <p:cNvSpPr/>
          <p:nvPr>
            <p:custDataLst>
              <p:tags r:id="rId2"/>
            </p:custDataLst>
          </p:nvPr>
        </p:nvSpPr>
        <p:spPr>
          <a:xfrm flipH="1">
            <a:off x="6130363" y="1135113"/>
            <a:ext cx="4468364" cy="2287560"/>
          </a:xfrm>
          <a:prstGeom prst="snip2DiagRect">
            <a:avLst/>
          </a:prstGeom>
          <a:solidFill>
            <a:srgbClr val="FFA300">
              <a:lumMod val="75000"/>
            </a:srgbClr>
          </a:solidFill>
          <a:ln w="25400">
            <a:noFill/>
          </a:ln>
        </p:spPr>
        <p:style>
          <a:lnRef idx="2">
            <a:srgbClr val="F17900">
              <a:hueOff val="0"/>
              <a:satOff val="0"/>
              <a:lumOff val="0"/>
              <a:alphaOff val="0"/>
            </a:srgbClr>
          </a:lnRef>
          <a:fillRef idx="1">
            <a:srgbClr val="FFFFFF">
              <a:alpha val="90000"/>
              <a:hueOff val="0"/>
              <a:satOff val="0"/>
              <a:lumOff val="0"/>
              <a:alphaOff val="0"/>
            </a:srgbClr>
          </a:fillRef>
          <a:effectRef idx="0">
            <a:srgbClr val="FFFFFF">
              <a:alpha val="90000"/>
              <a:hueOff val="0"/>
              <a:satOff val="0"/>
              <a:lumOff val="0"/>
              <a:alphaOff val="0"/>
            </a:srgbClr>
          </a:effectRef>
          <a:fontRef idx="minor">
            <a:srgbClr val="000000">
              <a:hueOff val="0"/>
              <a:satOff val="0"/>
              <a:lumOff val="0"/>
              <a:alphaOff val="0"/>
            </a:srgbClr>
          </a:fontRef>
        </p:style>
        <p:txBody>
          <a:bodyPr spcFirstLastPara="0" vert="horz" wrap="square" lIns="168108" tIns="168108" rIns="820584" bIns="520321" numCol="1" spcCol="953" anchor="t" anchorCtr="0">
            <a:noAutofit/>
          </a:bodyPr>
          <a:p>
            <a:pPr marL="304800" lvl="1" indent="-304800" defTabSz="1243965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id-ID" sz="28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9" name="Snip Diagonal Corner Rectangle 19"/>
          <p:cNvSpPr/>
          <p:nvPr>
            <p:custDataLst>
              <p:tags r:id="rId3"/>
            </p:custDataLst>
          </p:nvPr>
        </p:nvSpPr>
        <p:spPr>
          <a:xfrm>
            <a:off x="1592175" y="1132160"/>
            <a:ext cx="4468364" cy="2287560"/>
          </a:xfrm>
          <a:prstGeom prst="snip2DiagRect">
            <a:avLst/>
          </a:prstGeom>
          <a:solidFill>
            <a:srgbClr val="F17900">
              <a:lumMod val="75000"/>
            </a:srgbClr>
          </a:solidFill>
          <a:ln w="25400">
            <a:noFill/>
          </a:ln>
        </p:spPr>
        <p:style>
          <a:lnRef idx="2">
            <a:srgbClr val="F17900">
              <a:hueOff val="0"/>
              <a:satOff val="0"/>
              <a:lumOff val="0"/>
              <a:alphaOff val="0"/>
            </a:srgbClr>
          </a:lnRef>
          <a:fillRef idx="1">
            <a:srgbClr val="FFFFFF">
              <a:alpha val="90000"/>
              <a:hueOff val="0"/>
              <a:satOff val="0"/>
              <a:lumOff val="0"/>
              <a:alphaOff val="0"/>
            </a:srgbClr>
          </a:fillRef>
          <a:effectRef idx="0">
            <a:srgbClr val="FFFFFF">
              <a:alpha val="90000"/>
              <a:hueOff val="0"/>
              <a:satOff val="0"/>
              <a:lumOff val="0"/>
              <a:alphaOff val="0"/>
            </a:srgbClr>
          </a:effectRef>
          <a:fontRef idx="minor">
            <a:srgbClr val="000000">
              <a:hueOff val="0"/>
              <a:satOff val="0"/>
              <a:lumOff val="0"/>
              <a:alphaOff val="0"/>
            </a:srgbClr>
          </a:fontRef>
        </p:style>
        <p:txBody>
          <a:bodyPr spcFirstLastPara="0" vert="horz" wrap="square" lIns="168108" tIns="168108" rIns="820584" bIns="520321" numCol="1" spcCol="953" anchor="t" anchorCtr="0">
            <a:noAutofit/>
          </a:bodyPr>
          <a:p>
            <a:pPr marL="304800" lvl="1" indent="-304800" defTabSz="1243965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id-ID" sz="28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0" name="Pie 7"/>
          <p:cNvSpPr/>
          <p:nvPr>
            <p:custDataLst>
              <p:tags r:id="rId4"/>
            </p:custDataLst>
          </p:nvPr>
        </p:nvSpPr>
        <p:spPr>
          <a:xfrm>
            <a:off x="4612822" y="1972002"/>
            <a:ext cx="1447719" cy="1447719"/>
          </a:xfrm>
          <a:prstGeom prst="pieWedge">
            <a:avLst/>
          </a:prstGeom>
          <a:solidFill>
            <a:srgbClr val="F17900"/>
          </a:solidFill>
          <a:ln>
            <a:noFill/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F17900">
              <a:hueOff val="0"/>
              <a:satOff val="0"/>
              <a:lumOff val="0"/>
              <a:alphaOff val="0"/>
            </a:srgbClr>
          </a:fillRef>
          <a:effectRef idx="0">
            <a:srgbClr val="F17900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lIns="91440" tIns="45720" rIns="91440" bIns="45720"/>
          <a:p>
            <a:pPr>
              <a:lnSpc>
                <a:spcPct val="120000"/>
              </a:lnSpc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3" name="Pie 10"/>
          <p:cNvSpPr/>
          <p:nvPr>
            <p:custDataLst>
              <p:tags r:id="rId5"/>
            </p:custDataLst>
          </p:nvPr>
        </p:nvSpPr>
        <p:spPr>
          <a:xfrm rot="5400000">
            <a:off x="6127410" y="1972003"/>
            <a:ext cx="1447719" cy="1447719"/>
          </a:xfrm>
          <a:prstGeom prst="pieWedge">
            <a:avLst/>
          </a:prstGeom>
          <a:solidFill>
            <a:srgbClr val="FFA300"/>
          </a:solidFill>
          <a:ln>
            <a:noFill/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F17900">
              <a:hueOff val="0"/>
              <a:satOff val="0"/>
              <a:lumOff val="0"/>
              <a:alphaOff val="0"/>
            </a:srgbClr>
          </a:fillRef>
          <a:effectRef idx="0">
            <a:srgbClr val="F17900">
              <a:hueOff val="0"/>
              <a:satOff val="0"/>
              <a:lumOff val="0"/>
              <a:alphaOff val="0"/>
            </a:srgbClr>
          </a:effectRef>
          <a:fontRef idx="minor">
            <a:srgbClr val="FFFFFF"/>
          </a:fontRef>
        </p:style>
        <p:txBody>
          <a:bodyPr lIns="91440" tIns="45720" rIns="91440" bIns="45720"/>
          <a:p>
            <a:pPr>
              <a:lnSpc>
                <a:spcPct val="120000"/>
              </a:lnSpc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6"/>
            </p:custDataLst>
          </p:nvPr>
        </p:nvSpPr>
        <p:spPr>
          <a:xfrm>
            <a:off x="7721600" y="1911985"/>
            <a:ext cx="2719070" cy="1510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5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就地抢救，分秒必争，迅速用手抠出口咽部食物，也可刺激咽部使患者呕吐，将食物吐出，可同时配合背部叩击震颤，促使积食吐出。</a:t>
            </a:r>
            <a:endParaRPr lang="zh-CN" altLang="en-US" sz="15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7"/>
            </p:custDataLst>
          </p:nvPr>
        </p:nvSpPr>
        <p:spPr>
          <a:xfrm>
            <a:off x="8145150" y="1331843"/>
            <a:ext cx="2295295" cy="492938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1500" b="1" spc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（二）噎食后的护理</a:t>
            </a:r>
            <a:endParaRPr lang="zh-CN" altLang="en-US" sz="1500" b="1" spc="3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1" name="直接连接符 70"/>
          <p:cNvCxnSpPr/>
          <p:nvPr>
            <p:custDataLst>
              <p:tags r:id="rId8"/>
            </p:custDataLst>
          </p:nvPr>
        </p:nvCxnSpPr>
        <p:spPr>
          <a:xfrm>
            <a:off x="8305355" y="1889099"/>
            <a:ext cx="2040403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F17900"/>
          </a:lnRef>
          <a:fillRef idx="0">
            <a:srgbClr val="F17900"/>
          </a:fillRef>
          <a:effectRef idx="0">
            <a:srgbClr val="F17900"/>
          </a:effectRef>
          <a:fontRef idx="minor">
            <a:srgbClr val="000000"/>
          </a:fontRef>
        </p:style>
      </p:cxnSp>
      <p:sp>
        <p:nvSpPr>
          <p:cNvPr id="107" name="文本框 106"/>
          <p:cNvSpPr txBox="1"/>
          <p:nvPr>
            <p:custDataLst>
              <p:tags r:id="rId9"/>
            </p:custDataLst>
          </p:nvPr>
        </p:nvSpPr>
        <p:spPr>
          <a:xfrm>
            <a:off x="1702435" y="1887855"/>
            <a:ext cx="2896870" cy="1347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严密观察患者的病情和药物的不良反应，对服用抗精神病药物治疗者，要注意观察患者有无吞咽困难。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" name="文本框 108"/>
          <p:cNvSpPr txBox="1"/>
          <p:nvPr>
            <p:custDataLst>
              <p:tags r:id="rId10"/>
            </p:custDataLst>
          </p:nvPr>
        </p:nvSpPr>
        <p:spPr>
          <a:xfrm>
            <a:off x="1702205" y="1307917"/>
            <a:ext cx="2268510" cy="492938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（一）噎食的预防</a:t>
            </a:r>
            <a:endParaRPr lang="zh-CN" altLang="en-US" b="1" spc="3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0" name="直接连接符 109"/>
          <p:cNvCxnSpPr/>
          <p:nvPr>
            <p:custDataLst>
              <p:tags r:id="rId11"/>
            </p:custDataLst>
          </p:nvPr>
        </p:nvCxnSpPr>
        <p:spPr>
          <a:xfrm>
            <a:off x="1816893" y="1865173"/>
            <a:ext cx="2016593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F17900"/>
          </a:lnRef>
          <a:fillRef idx="0">
            <a:srgbClr val="F17900"/>
          </a:fillRef>
          <a:effectRef idx="0">
            <a:srgbClr val="F17900"/>
          </a:effectRef>
          <a:fontRef idx="minor">
            <a:srgbClr val="000000"/>
          </a:fontRef>
        </p:style>
      </p:cxnSp>
      <p:sp>
        <p:nvSpPr>
          <p:cNvPr id="111" name="Freeform 26"/>
          <p:cNvSpPr/>
          <p:nvPr>
            <p:custDataLst>
              <p:tags r:id="rId12"/>
            </p:custDataLst>
          </p:nvPr>
        </p:nvSpPr>
        <p:spPr bwMode="auto">
          <a:xfrm>
            <a:off x="5211740" y="2604882"/>
            <a:ext cx="496148" cy="413928"/>
          </a:xfrm>
          <a:custGeom>
            <a:avLst/>
            <a:gdLst>
              <a:gd name="T0" fmla="*/ 128 w 132"/>
              <a:gd name="T1" fmla="*/ 71 h 110"/>
              <a:gd name="T2" fmla="*/ 108 w 132"/>
              <a:gd name="T3" fmla="*/ 26 h 110"/>
              <a:gd name="T4" fmla="*/ 105 w 132"/>
              <a:gd name="T5" fmla="*/ 23 h 110"/>
              <a:gd name="T6" fmla="*/ 87 w 132"/>
              <a:gd name="T7" fmla="*/ 20 h 110"/>
              <a:gd name="T8" fmla="*/ 86 w 132"/>
              <a:gd name="T9" fmla="*/ 21 h 110"/>
              <a:gd name="T10" fmla="*/ 77 w 132"/>
              <a:gd name="T11" fmla="*/ 18 h 110"/>
              <a:gd name="T12" fmla="*/ 70 w 132"/>
              <a:gd name="T13" fmla="*/ 21 h 110"/>
              <a:gd name="T14" fmla="*/ 67 w 132"/>
              <a:gd name="T15" fmla="*/ 26 h 110"/>
              <a:gd name="T16" fmla="*/ 59 w 132"/>
              <a:gd name="T17" fmla="*/ 24 h 110"/>
              <a:gd name="T18" fmla="*/ 53 w 132"/>
              <a:gd name="T19" fmla="*/ 27 h 110"/>
              <a:gd name="T20" fmla="*/ 50 w 132"/>
              <a:gd name="T21" fmla="*/ 31 h 110"/>
              <a:gd name="T22" fmla="*/ 50 w 132"/>
              <a:gd name="T23" fmla="*/ 37 h 110"/>
              <a:gd name="T24" fmla="*/ 47 w 132"/>
              <a:gd name="T25" fmla="*/ 35 h 110"/>
              <a:gd name="T26" fmla="*/ 27 w 132"/>
              <a:gd name="T27" fmla="*/ 15 h 110"/>
              <a:gd name="T28" fmla="*/ 22 w 132"/>
              <a:gd name="T29" fmla="*/ 36 h 110"/>
              <a:gd name="T30" fmla="*/ 38 w 132"/>
              <a:gd name="T31" fmla="*/ 53 h 110"/>
              <a:gd name="T32" fmla="*/ 61 w 132"/>
              <a:gd name="T33" fmla="*/ 89 h 110"/>
              <a:gd name="T34" fmla="*/ 40 w 132"/>
              <a:gd name="T35" fmla="*/ 87 h 110"/>
              <a:gd name="T36" fmla="*/ 25 w 132"/>
              <a:gd name="T37" fmla="*/ 100 h 110"/>
              <a:gd name="T38" fmla="*/ 89 w 132"/>
              <a:gd name="T39" fmla="*/ 106 h 110"/>
              <a:gd name="T40" fmla="*/ 93 w 132"/>
              <a:gd name="T41" fmla="*/ 110 h 110"/>
              <a:gd name="T42" fmla="*/ 119 w 132"/>
              <a:gd name="T43" fmla="*/ 95 h 110"/>
              <a:gd name="T44" fmla="*/ 132 w 132"/>
              <a:gd name="T45" fmla="*/ 75 h 110"/>
              <a:gd name="T46" fmla="*/ 128 w 132"/>
              <a:gd name="T47" fmla="*/ 7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10">
                <a:moveTo>
                  <a:pt x="128" y="71"/>
                </a:moveTo>
                <a:cubicBezTo>
                  <a:pt x="119" y="58"/>
                  <a:pt x="128" y="62"/>
                  <a:pt x="108" y="26"/>
                </a:cubicBezTo>
                <a:cubicBezTo>
                  <a:pt x="106" y="24"/>
                  <a:pt x="106" y="23"/>
                  <a:pt x="105" y="23"/>
                </a:cubicBezTo>
                <a:cubicBezTo>
                  <a:pt x="98" y="16"/>
                  <a:pt x="92" y="15"/>
                  <a:pt x="87" y="20"/>
                </a:cubicBezTo>
                <a:cubicBezTo>
                  <a:pt x="87" y="21"/>
                  <a:pt x="87" y="21"/>
                  <a:pt x="86" y="21"/>
                </a:cubicBezTo>
                <a:cubicBezTo>
                  <a:pt x="83" y="19"/>
                  <a:pt x="80" y="18"/>
                  <a:pt x="77" y="18"/>
                </a:cubicBezTo>
                <a:cubicBezTo>
                  <a:pt x="75" y="18"/>
                  <a:pt x="72" y="19"/>
                  <a:pt x="70" y="21"/>
                </a:cubicBezTo>
                <a:cubicBezTo>
                  <a:pt x="69" y="22"/>
                  <a:pt x="68" y="24"/>
                  <a:pt x="67" y="26"/>
                </a:cubicBezTo>
                <a:cubicBezTo>
                  <a:pt x="64" y="24"/>
                  <a:pt x="62" y="24"/>
                  <a:pt x="59" y="24"/>
                </a:cubicBezTo>
                <a:cubicBezTo>
                  <a:pt x="57" y="24"/>
                  <a:pt x="55" y="25"/>
                  <a:pt x="53" y="27"/>
                </a:cubicBezTo>
                <a:cubicBezTo>
                  <a:pt x="52" y="28"/>
                  <a:pt x="51" y="30"/>
                  <a:pt x="50" y="31"/>
                </a:cubicBezTo>
                <a:cubicBezTo>
                  <a:pt x="50" y="33"/>
                  <a:pt x="50" y="35"/>
                  <a:pt x="50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1" y="30"/>
                  <a:pt x="27" y="15"/>
                </a:cubicBezTo>
                <a:cubicBezTo>
                  <a:pt x="14" y="0"/>
                  <a:pt x="0" y="12"/>
                  <a:pt x="22" y="36"/>
                </a:cubicBezTo>
                <a:cubicBezTo>
                  <a:pt x="44" y="59"/>
                  <a:pt x="38" y="53"/>
                  <a:pt x="38" y="53"/>
                </a:cubicBezTo>
                <a:cubicBezTo>
                  <a:pt x="38" y="53"/>
                  <a:pt x="66" y="83"/>
                  <a:pt x="61" y="89"/>
                </a:cubicBezTo>
                <a:cubicBezTo>
                  <a:pt x="59" y="93"/>
                  <a:pt x="50" y="88"/>
                  <a:pt x="40" y="87"/>
                </a:cubicBezTo>
                <a:cubicBezTo>
                  <a:pt x="29" y="86"/>
                  <a:pt x="17" y="92"/>
                  <a:pt x="25" y="100"/>
                </a:cubicBezTo>
                <a:cubicBezTo>
                  <a:pt x="34" y="107"/>
                  <a:pt x="83" y="105"/>
                  <a:pt x="89" y="106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102" y="107"/>
                  <a:pt x="112" y="102"/>
                  <a:pt x="119" y="95"/>
                </a:cubicBezTo>
                <a:cubicBezTo>
                  <a:pt x="124" y="90"/>
                  <a:pt x="129" y="83"/>
                  <a:pt x="132" y="75"/>
                </a:cubicBezTo>
                <a:cubicBezTo>
                  <a:pt x="132" y="75"/>
                  <a:pt x="130" y="74"/>
                  <a:pt x="128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algn="ctr"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Freeform 25"/>
          <p:cNvSpPr/>
          <p:nvPr>
            <p:custDataLst>
              <p:tags r:id="rId13"/>
            </p:custDataLst>
          </p:nvPr>
        </p:nvSpPr>
        <p:spPr bwMode="auto">
          <a:xfrm>
            <a:off x="6529830" y="2628808"/>
            <a:ext cx="434850" cy="431852"/>
          </a:xfrm>
          <a:custGeom>
            <a:avLst/>
            <a:gdLst>
              <a:gd name="T0" fmla="*/ 0 w 145"/>
              <a:gd name="T1" fmla="*/ 0 h 144"/>
              <a:gd name="T2" fmla="*/ 61 w 145"/>
              <a:gd name="T3" fmla="*/ 116 h 144"/>
              <a:gd name="T4" fmla="*/ 71 w 145"/>
              <a:gd name="T5" fmla="*/ 82 h 144"/>
              <a:gd name="T6" fmla="*/ 133 w 145"/>
              <a:gd name="T7" fmla="*/ 144 h 144"/>
              <a:gd name="T8" fmla="*/ 145 w 145"/>
              <a:gd name="T9" fmla="*/ 132 h 144"/>
              <a:gd name="T10" fmla="*/ 83 w 145"/>
              <a:gd name="T11" fmla="*/ 69 h 144"/>
              <a:gd name="T12" fmla="*/ 117 w 145"/>
              <a:gd name="T13" fmla="*/ 61 h 144"/>
              <a:gd name="T14" fmla="*/ 0 w 145"/>
              <a:gd name="T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44">
                <a:moveTo>
                  <a:pt x="0" y="0"/>
                </a:moveTo>
                <a:lnTo>
                  <a:pt x="61" y="116"/>
                </a:lnTo>
                <a:lnTo>
                  <a:pt x="71" y="82"/>
                </a:lnTo>
                <a:lnTo>
                  <a:pt x="133" y="144"/>
                </a:lnTo>
                <a:lnTo>
                  <a:pt x="145" y="132"/>
                </a:lnTo>
                <a:lnTo>
                  <a:pt x="83" y="69"/>
                </a:lnTo>
                <a:lnTo>
                  <a:pt x="117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92580" y="3564255"/>
            <a:ext cx="4368800" cy="3200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30290" y="3564255"/>
            <a:ext cx="446913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970" y="1423670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95375" y="830519"/>
            <a:ext cx="8223250" cy="37458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单元四　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精神疾病急危状态的防范与护理</a:t>
            </a:r>
            <a:endParaRPr lang="zh-CN" altLang="en-US" sz="66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2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5435" y="1402715"/>
            <a:ext cx="54508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任务一　暴力行为的防范与护理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85435" y="2508885"/>
            <a:ext cx="52806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　自杀行为的防范与护理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5435" y="3629025"/>
            <a:ext cx="57315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任务三　出走行为的防范与护理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85435" y="4721225"/>
            <a:ext cx="52806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任务四　噎食的防范与护理</a:t>
            </a:r>
            <a:endParaRPr lang="zh-CN" altLang="en-US" sz="28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" name="图片 21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402715"/>
            <a:ext cx="890905" cy="890905"/>
          </a:xfrm>
          <a:prstGeom prst="rect">
            <a:avLst/>
          </a:prstGeom>
        </p:spPr>
      </p:pic>
      <p:pic>
        <p:nvPicPr>
          <p:cNvPr id="23" name="图片 22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2589530"/>
            <a:ext cx="890905" cy="890905"/>
          </a:xfrm>
          <a:prstGeom prst="rect">
            <a:avLst/>
          </a:prstGeom>
        </p:spPr>
      </p:pic>
      <p:pic>
        <p:nvPicPr>
          <p:cNvPr id="30" name="图片 29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667125"/>
            <a:ext cx="890905" cy="890905"/>
          </a:xfrm>
          <a:prstGeom prst="rect">
            <a:avLst/>
          </a:prstGeom>
        </p:spPr>
      </p:pic>
      <p:pic>
        <p:nvPicPr>
          <p:cNvPr id="31" name="图片 30" descr="b4064338496ee2cb6d081735c8306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4721225"/>
            <a:ext cx="890905" cy="890905"/>
          </a:xfrm>
          <a:prstGeom prst="rect">
            <a:avLst/>
          </a:prstGeom>
        </p:spPr>
      </p:pic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720000">
            <a:off x="10298430" y="2422525"/>
            <a:ext cx="2712085" cy="27120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683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暴力行为的防范与护理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415790" y="574675"/>
            <a:ext cx="3346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1330" y="1239520"/>
            <a:ext cx="7705725" cy="435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  <a:defRPr/>
            </a:pPr>
            <a:r>
              <a:rPr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有暴力行为危险的患者与幻觉、妄想、焦虑、器质性损失等因素有密切关系。</a:t>
            </a:r>
            <a:endParaRPr sz="16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2181225"/>
            <a:ext cx="4762500" cy="3171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690" y="2181225"/>
            <a:ext cx="47625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8480" y="3829050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（二）暴力行为发生后的处理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8480" y="4100830"/>
            <a:ext cx="40290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寻求帮助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控制局面　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解除武装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 隔离与约束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 行为方式重建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0295" y="1652905"/>
            <a:ext cx="357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（一）暴力行为的预防</a:t>
            </a:r>
            <a:endParaRPr lang="en-US" sz="20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295" y="2051685"/>
            <a:ext cx="40290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 交流技巧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 服用药物　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环境管理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 患者教育</a:t>
            </a:r>
            <a:endParaRPr sz="16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3620135"/>
            <a:ext cx="4762500" cy="308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110615"/>
            <a:ext cx="4287520" cy="25095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792605" y="1875155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0000"/>
          </a:bodyPr>
          <a:p>
            <a:pPr algn="ctr"/>
            <a:r>
              <a:rPr lang="en-US" altLang="zh-CN" sz="16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lang="en-US" altLang="zh-CN" sz="16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6405" y="2522855"/>
            <a:ext cx="4852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自杀行为的防范与护理</a:t>
            </a:r>
            <a:endParaRPr lang="zh-CN" altLang="en-US" sz="3200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99305" y="193675"/>
            <a:ext cx="3444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一、潜在护理问题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Rounded Rectangle 12"/>
          <p:cNvSpPr/>
          <p:nvPr>
            <p:custDataLst>
              <p:tags r:id="rId2"/>
            </p:custDataLst>
          </p:nvPr>
        </p:nvSpPr>
        <p:spPr>
          <a:xfrm>
            <a:off x="6182360" y="1076325"/>
            <a:ext cx="4026535" cy="2487930"/>
          </a:xfrm>
          <a:prstGeom prst="roundRect">
            <a:avLst/>
          </a:prstGeom>
          <a:solidFill>
            <a:srgbClr val="FFA300"/>
          </a:solidFill>
          <a:ln>
            <a:noFill/>
          </a:ln>
        </p:spPr>
        <p:style>
          <a:lnRef idx="2">
            <a:srgbClr val="F17900">
              <a:shade val="50000"/>
            </a:srgbClr>
          </a:lnRef>
          <a:fillRef idx="1">
            <a:srgbClr val="F17900"/>
          </a:fillRef>
          <a:effectRef idx="0">
            <a:srgbClr val="F17900"/>
          </a:effectRef>
          <a:fontRef idx="minor">
            <a:srgbClr val="FFFFFF"/>
          </a:fontRef>
        </p:style>
        <p:txBody>
          <a:bodyPr lIns="91440" tIns="45720" rIns="91440" bIns="45720" rtlCol="0" anchor="ctr"/>
          <a:p>
            <a:pPr algn="ctr"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9" name="Rounded Rectangle 14"/>
          <p:cNvSpPr/>
          <p:nvPr>
            <p:custDataLst>
              <p:tags r:id="rId3"/>
            </p:custDataLst>
          </p:nvPr>
        </p:nvSpPr>
        <p:spPr>
          <a:xfrm>
            <a:off x="6182360" y="3705225"/>
            <a:ext cx="4027170" cy="2402840"/>
          </a:xfrm>
          <a:prstGeom prst="roundRect">
            <a:avLst/>
          </a:prstGeom>
          <a:solidFill>
            <a:srgbClr val="7541F0"/>
          </a:solidFill>
          <a:ln>
            <a:noFill/>
          </a:ln>
        </p:spPr>
        <p:style>
          <a:lnRef idx="2">
            <a:srgbClr val="F17900">
              <a:shade val="50000"/>
            </a:srgbClr>
          </a:lnRef>
          <a:fillRef idx="1">
            <a:srgbClr val="F17900"/>
          </a:fillRef>
          <a:effectRef idx="0">
            <a:srgbClr val="F17900"/>
          </a:effectRef>
          <a:fontRef idx="minor">
            <a:srgbClr val="FFFFFF"/>
          </a:fontRef>
        </p:style>
        <p:txBody>
          <a:bodyPr lIns="91440" tIns="45720" rIns="91440" bIns="45720" rtlCol="0" anchor="ctr"/>
          <a:p>
            <a:pPr algn="ctr"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42" name="直接箭头连接符 141"/>
          <p:cNvCxnSpPr/>
          <p:nvPr>
            <p:custDataLst>
              <p:tags r:id="rId4"/>
            </p:custDataLst>
          </p:nvPr>
        </p:nvCxnSpPr>
        <p:spPr>
          <a:xfrm>
            <a:off x="1385665" y="3634447"/>
            <a:ext cx="9613373" cy="0"/>
          </a:xfrm>
          <a:prstGeom prst="straightConnector1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3" name="直接箭头连接符 142"/>
          <p:cNvCxnSpPr/>
          <p:nvPr>
            <p:custDataLst>
              <p:tags r:id="rId5"/>
            </p:custDataLst>
          </p:nvPr>
        </p:nvCxnSpPr>
        <p:spPr>
          <a:xfrm flipV="1">
            <a:off x="6102954" y="989428"/>
            <a:ext cx="0" cy="5280407"/>
          </a:xfrm>
          <a:prstGeom prst="straightConnector1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166" name="Freeform 25"/>
          <p:cNvSpPr/>
          <p:nvPr>
            <p:custDataLst>
              <p:tags r:id="rId6"/>
            </p:custDataLst>
          </p:nvPr>
        </p:nvSpPr>
        <p:spPr bwMode="auto">
          <a:xfrm>
            <a:off x="8043871" y="1418270"/>
            <a:ext cx="375347" cy="372759"/>
          </a:xfrm>
          <a:custGeom>
            <a:avLst/>
            <a:gdLst>
              <a:gd name="T0" fmla="*/ 0 w 145"/>
              <a:gd name="T1" fmla="*/ 0 h 144"/>
              <a:gd name="T2" fmla="*/ 61 w 145"/>
              <a:gd name="T3" fmla="*/ 116 h 144"/>
              <a:gd name="T4" fmla="*/ 71 w 145"/>
              <a:gd name="T5" fmla="*/ 82 h 144"/>
              <a:gd name="T6" fmla="*/ 133 w 145"/>
              <a:gd name="T7" fmla="*/ 144 h 144"/>
              <a:gd name="T8" fmla="*/ 145 w 145"/>
              <a:gd name="T9" fmla="*/ 132 h 144"/>
              <a:gd name="T10" fmla="*/ 83 w 145"/>
              <a:gd name="T11" fmla="*/ 69 h 144"/>
              <a:gd name="T12" fmla="*/ 117 w 145"/>
              <a:gd name="T13" fmla="*/ 61 h 144"/>
              <a:gd name="T14" fmla="*/ 0 w 145"/>
              <a:gd name="T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44">
                <a:moveTo>
                  <a:pt x="0" y="0"/>
                </a:moveTo>
                <a:lnTo>
                  <a:pt x="61" y="116"/>
                </a:lnTo>
                <a:lnTo>
                  <a:pt x="71" y="82"/>
                </a:lnTo>
                <a:lnTo>
                  <a:pt x="133" y="144"/>
                </a:lnTo>
                <a:lnTo>
                  <a:pt x="145" y="132"/>
                </a:lnTo>
                <a:lnTo>
                  <a:pt x="83" y="69"/>
                </a:lnTo>
                <a:lnTo>
                  <a:pt x="117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" name="Freeform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044303" y="4098340"/>
            <a:ext cx="445603" cy="450197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>
              <a:lnSpc>
                <a:spcPct val="120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8" name="文本框 167"/>
          <p:cNvSpPr txBox="1"/>
          <p:nvPr>
            <p:custDataLst>
              <p:tags r:id="rId8"/>
            </p:custDataLst>
          </p:nvPr>
        </p:nvSpPr>
        <p:spPr>
          <a:xfrm>
            <a:off x="6491605" y="2100580"/>
            <a:ext cx="3407410" cy="10255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有暴力行为的危险（对自己）　与绝望的情绪、幻听有关。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6492240" y="4700905"/>
            <a:ext cx="3407410" cy="11442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无效应对　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与社会支持不足、处理事务的技巧缺乏有关。</a:t>
            </a:r>
            <a:endParaRPr lang="zh-CN" altLang="en-US" sz="1600" spc="15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92250" y="989330"/>
            <a:ext cx="4396105" cy="2487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2250" y="3791585"/>
            <a:ext cx="4396105" cy="247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27245" y="588645"/>
            <a:ext cx="293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二、护理措施</a:t>
            </a:r>
            <a:endParaRPr lang="zh-CN" altLang="en-US" sz="2800" b="1">
              <a:solidFill>
                <a:srgbClr val="5A84A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10005" y="1596390"/>
            <a:ext cx="9796780" cy="4710430"/>
            <a:chOff x="1450" y="2607"/>
            <a:chExt cx="15428" cy="7418"/>
          </a:xfrm>
        </p:grpSpPr>
        <p:pic>
          <p:nvPicPr>
            <p:cNvPr id="2" name="图片 1" descr="photo-1519494026892-80bbd2d6fd0d"/>
            <p:cNvPicPr>
              <a:picLocks noChangeAspect="1"/>
            </p:cNvPicPr>
            <p:nvPr/>
          </p:nvPicPr>
          <p:blipFill>
            <a:blip r:embed="rId2"/>
            <a:srcRect b="20348"/>
            <a:stretch>
              <a:fillRect/>
            </a:stretch>
          </p:blipFill>
          <p:spPr>
            <a:xfrm>
              <a:off x="1450" y="2714"/>
              <a:ext cx="6926" cy="375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732" y="26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（一）常见自杀的方式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732" y="3235"/>
              <a:ext cx="685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根据国内外资料显示，精神疾病患者多采用服毒、自缢、坠楼、撞墙、割腕、触电等方式进行自杀。当自杀行为发生时，护士应立即和医生一起对患者进行抢救。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pic>
          <p:nvPicPr>
            <p:cNvPr id="6" name="图片 5" descr="photo-1557825835-70d97c4aa567"/>
            <p:cNvPicPr>
              <a:picLocks noChangeAspect="1"/>
            </p:cNvPicPr>
            <p:nvPr/>
          </p:nvPicPr>
          <p:blipFill>
            <a:blip r:embed="rId3"/>
            <a:srcRect b="31878"/>
            <a:stretch>
              <a:fillRect/>
            </a:stretch>
          </p:blipFill>
          <p:spPr>
            <a:xfrm>
              <a:off x="9732" y="6779"/>
              <a:ext cx="7146" cy="32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660" y="7007"/>
              <a:ext cx="562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sz="20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（二）对常见自杀的紧急处理</a:t>
              </a:r>
              <a:endParaRPr lang="en-US" sz="20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0" y="8023"/>
              <a:ext cx="671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1. 服毒2. 自缢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3. 触电4. 撞击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sz="1600">
                  <a:solidFill>
                    <a:srgbClr val="5A84A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5. 坠楼6. 割腕</a:t>
              </a:r>
              <a:endParaRPr sz="1600">
                <a:solidFill>
                  <a:srgbClr val="5A84A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3453_1*l_h_i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3453_1*l_h_i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3453_1*l_i*1_1"/>
  <p:tag name="KSO_WM_TEMPLATE_CATEGORY" val="diagram"/>
  <p:tag name="KSO_WM_TEMPLATE_INDEX" val="20203453"/>
  <p:tag name="KSO_WM_UNIT_LAYERLEVEL" val="1_1"/>
  <p:tag name="KSO_WM_TAG_VERSION" val="1.0"/>
  <p:tag name="KSO_WM_BEAUTIFY_FLAG" val="#wm#"/>
  <p:tag name="KSO_WM_UNIT_LINE_FORE_SCHEMECOLOR_INDEX" val="16"/>
  <p:tag name="KSO_WM_UNIT_LINE_FILL_TYPE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3453_1*l_i*1_2"/>
  <p:tag name="KSO_WM_TEMPLATE_CATEGORY" val="diagram"/>
  <p:tag name="KSO_WM_TEMPLATE_INDEX" val="20203453"/>
  <p:tag name="KSO_WM_UNIT_LAYERLEVEL" val="1_1"/>
  <p:tag name="KSO_WM_TAG_VERSION" val="1.0"/>
  <p:tag name="KSO_WM_BEAUTIFY_FLAG" val="#wm#"/>
  <p:tag name="KSO_WM_UNIT_LINE_FORE_SCHEMECOLOR_INDEX" val="16"/>
  <p:tag name="KSO_WM_UNIT_LINE_FILL_TYPE" val="2"/>
</p:tagLst>
</file>

<file path=ppt/tags/tag13.xml><?xml version="1.0" encoding="utf-8"?>
<p:tagLst xmlns:p="http://schemas.openxmlformats.org/presentationml/2006/main">
  <p:tag name="KSO_WM_UNIT_VALUE" val="120*1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3453_1*l_h_x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UNIT_VALUE" val="145*14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03453_1*l_h_x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3453_1*l_h_f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3453_1*l_h_f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MH" val="20170602153905"/>
  <p:tag name="MH_LIBRARY" val="GRAPHIC"/>
  <p:tag name="MH_TYPE" val="Text"/>
  <p:tag name="MH_ORDER" val="2"/>
</p:tagLst>
</file>

<file path=ppt/tags/tag18.xml><?xml version="1.0" encoding="utf-8"?>
<p:tagLst xmlns:p="http://schemas.openxmlformats.org/presentationml/2006/main">
  <p:tag name="MH" val="20170602153905"/>
  <p:tag name="MH_LIBRARY" val="GRAPHIC"/>
  <p:tag name="MH_TYPE" val="Text"/>
  <p:tag name="MH_ORDER" val="1"/>
</p:tagLst>
</file>

<file path=ppt/tags/tag19.xml><?xml version="1.0" encoding="utf-8"?>
<p:tagLst xmlns:p="http://schemas.openxmlformats.org/presentationml/2006/main">
  <p:tag name="MH" val="20170602153905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3453_1*l_h_i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MH" val="20170602153905"/>
  <p:tag name="MH_LIBRARY" val="GRAPHIC"/>
  <p:tag name="MH_TYPE" val="SubTitle"/>
  <p:tag name="MH_ORDER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3452_1*l_h_i*1_2_2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03452_1*l_h_i*1_1_3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03452_1*l_h_i*1_1_4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03452_1*l_h_i*1_2_3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3452_1*l_h_f*1_2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3452_1*l_h_a*1_2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03452_1*l_h_i*1_2_4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8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3452_1*l_h_f*1_1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3452_1*l_h_a*1_1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3453_1*l_i*1_1"/>
  <p:tag name="KSO_WM_TEMPLATE_CATEGORY" val="diagram"/>
  <p:tag name="KSO_WM_TEMPLATE_INDEX" val="20203453"/>
  <p:tag name="KSO_WM_UNIT_LAYERLEVEL" val="1_1"/>
  <p:tag name="KSO_WM_TAG_VERSION" val="1.0"/>
  <p:tag name="KSO_WM_BEAUTIFY_FLAG" val="#wm#"/>
  <p:tag name="KSO_WM_UNIT_LINE_FORE_SCHEMECOLOR_INDEX" val="16"/>
  <p:tag name="KSO_WM_UNIT_LINE_FILL_TYPE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3452_1*l_h_i*1_1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3452_1*l_h_i*1_1_2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3452_1*l_h_i*1_2_1"/>
  <p:tag name="KSO_WM_TEMPLATE_CATEGORY" val="diagram"/>
  <p:tag name="KSO_WM_TEMPLATE_INDEX" val="2020345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3453_1*l_i*1_2"/>
  <p:tag name="KSO_WM_TEMPLATE_CATEGORY" val="diagram"/>
  <p:tag name="KSO_WM_TEMPLATE_INDEX" val="20203453"/>
  <p:tag name="KSO_WM_UNIT_LAYERLEVEL" val="1_1"/>
  <p:tag name="KSO_WM_TAG_VERSION" val="1.0"/>
  <p:tag name="KSO_WM_BEAUTIFY_FLAG" val="#wm#"/>
  <p:tag name="KSO_WM_UNIT_LINE_FORE_SCHEMECOLOR_INDEX" val="16"/>
  <p:tag name="KSO_WM_UNIT_LINE_FILL_TYPE" val="2"/>
</p:tagLst>
</file>

<file path=ppt/tags/tag5.xml><?xml version="1.0" encoding="utf-8"?>
<p:tagLst xmlns:p="http://schemas.openxmlformats.org/presentationml/2006/main">
  <p:tag name="KSO_WM_UNIT_VALUE" val="120*1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3453_1*l_h_x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UNIT_VALUE" val="145*14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03453_1*l_h_x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3453_1*l_h_f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3453_1*l_h_f*1_4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3453_1*l_h_i*1_2_1"/>
  <p:tag name="KSO_WM_TEMPLATE_CATEGORY" val="diagram"/>
  <p:tag name="KSO_WM_TEMPLATE_INDEX" val="2020345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</Words>
  <Application>WPS 演示</Application>
  <PresentationFormat>宽屏</PresentationFormat>
  <Paragraphs>119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方正黑体简体</vt:lpstr>
      <vt:lpstr>Noto Sans S Chinese Bold</vt:lpstr>
      <vt:lpstr>等线 Light</vt:lpstr>
      <vt:lpstr>等线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是的</cp:lastModifiedBy>
  <cp:revision>10</cp:revision>
  <dcterms:created xsi:type="dcterms:W3CDTF">2019-11-11T13:37:00Z</dcterms:created>
  <dcterms:modified xsi:type="dcterms:W3CDTF">2021-05-10T09:14:21Z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