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2"/>
  </p:handoutMasterIdLst>
  <p:sldIdLst>
    <p:sldId id="256" r:id="rId4"/>
    <p:sldId id="279" r:id="rId5"/>
    <p:sldId id="258" r:id="rId7"/>
    <p:sldId id="257" r:id="rId8"/>
    <p:sldId id="263" r:id="rId9"/>
    <p:sldId id="262" r:id="rId10"/>
    <p:sldId id="298" r:id="rId11"/>
    <p:sldId id="261" r:id="rId12"/>
    <p:sldId id="300" r:id="rId13"/>
    <p:sldId id="265" r:id="rId14"/>
    <p:sldId id="273" r:id="rId15"/>
    <p:sldId id="299" r:id="rId16"/>
    <p:sldId id="301" r:id="rId17"/>
    <p:sldId id="266" r:id="rId18"/>
    <p:sldId id="302" r:id="rId19"/>
    <p:sldId id="259" r:id="rId20"/>
    <p:sldId id="270" r:id="rId21"/>
  </p:sldIdLst>
  <p:sldSz cx="12192000" cy="6858000"/>
  <p:notesSz cx="7103745" cy="10234295"/>
  <p:embeddedFontLst>
    <p:embeddedFont>
      <p:font typeface="Calibri" panose="020F0502020204030204" charset="0"/>
      <p:regular r:id="rId26"/>
      <p:bold r:id="rId27"/>
      <p:italic r:id="rId28"/>
      <p:boldItalic r:id="rId29"/>
    </p:embeddedFont>
    <p:embeddedFont>
      <p:font typeface="Calibri Light" panose="020F0302020204030204" charset="0"/>
      <p:regular r:id="rId30"/>
      <p:italic r:id="rId31"/>
    </p:embeddedFont>
    <p:embeddedFont>
      <p:font typeface="等线 Light" panose="02010600030101010101" charset="-122"/>
      <p:regular r:id="rId32"/>
    </p:embeddedFont>
    <p:embeddedFont>
      <p:font typeface="等线" panose="02010600030101010101" charset="-122"/>
      <p:regular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font" Target="fonts/font8.fntdata"/><Relationship Id="rId32" Type="http://schemas.openxmlformats.org/officeDocument/2006/relationships/font" Target="fonts/font7.fntdata"/><Relationship Id="rId31" Type="http://schemas.openxmlformats.org/officeDocument/2006/relationships/font" Target="fonts/font6.fntdata"/><Relationship Id="rId30" Type="http://schemas.openxmlformats.org/officeDocument/2006/relationships/font" Target="fonts/font5.fntdata"/><Relationship Id="rId3" Type="http://schemas.openxmlformats.org/officeDocument/2006/relationships/slideMaster" Target="slideMasters/slideMaster2.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tags" Target="../tags/tag26.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3" Type="http://schemas.openxmlformats.org/officeDocument/2006/relationships/slideLayout" Target="../slideLayouts/slideLayout7.xml"/><Relationship Id="rId12" Type="http://schemas.openxmlformats.org/officeDocument/2006/relationships/image" Target="../media/image15.png"/><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slideLayout" Target="../slideLayouts/slideLayout7.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3" Type="http://schemas.openxmlformats.org/officeDocument/2006/relationships/slideLayout" Target="../slideLayouts/slideLayout7.xml"/><Relationship Id="rId12" Type="http://schemas.openxmlformats.org/officeDocument/2006/relationships/image" Target="../media/image9.png"/><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癔症的临床特点</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354330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一、病因与发病机制</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5173345" cy="372364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492240" y="2369185"/>
            <a:ext cx="4841240" cy="353441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有关癔症的遗传学研究结果至今尚无法定论。一般认为，心理社会因素是癔症的主要病因。急性的、能导致强烈的精神紧张、恐惧或尴尬难堪的应激事件是引起本病的重要因素，而幼年期的创伤性经历，如遭受精神虐待、躯体或性的摧残等则是成年后发生分离或转换性障碍的重要原因之一。具有情感反应强烈、易于接受暗示、表情夸张做作、喜欢寻求别人注意和自我中心等表演性人格特征的人，在受到挫折、出现心理冲突或接受暗示后容易产生癔症，其发病机理尚不完全清楚。</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1217295" y="2179320"/>
            <a:ext cx="4762500" cy="34099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二、临床表现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412559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（二）癔症性躯体障碍</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524375"/>
            <a:ext cx="4029075" cy="119888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癔症性运动障碍</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癔症性抽搐发作</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癔症性感觉障碍</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 癔症性精神障碍</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051685"/>
            <a:ext cx="4846320"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癔症性精神障碍又称分离性障碍，是指对过去经历与当今环境和自我身份的认知部分或完全不相符合，是癔症较常见的表现形式。主要表现为以下几种。</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癔症性遗忘        2. 癔症性漫游</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癔症性身份识别障碍4. 癔症性精神病</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181735" y="4067175"/>
            <a:ext cx="4295775" cy="2667000"/>
          </a:xfrm>
          <a:prstGeom prst="rect">
            <a:avLst/>
          </a:prstGeom>
        </p:spPr>
      </p:pic>
      <p:pic>
        <p:nvPicPr>
          <p:cNvPr id="7" name="图片 6"/>
          <p:cNvPicPr>
            <a:picLocks noChangeAspect="1"/>
          </p:cNvPicPr>
          <p:nvPr/>
        </p:nvPicPr>
        <p:blipFill>
          <a:blip r:embed="rId3"/>
          <a:stretch>
            <a:fillRect/>
          </a:stretch>
        </p:blipFill>
        <p:spPr>
          <a:xfrm>
            <a:off x="6888480" y="1447800"/>
            <a:ext cx="4229100" cy="23812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三、治疗</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412559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（二）药物和物理治疗</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524375"/>
            <a:ext cx="4860925" cy="156845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癔症患者在精神病性状态或痉挛发作时，难以配合心理治疗，需用药物控制病情后再进行心理疏导，因此，药物仅为对症治疗，主要是适当服用抗焦虑、抗抑郁药，一方面可以强化心理治疗效果</a:t>
            </a:r>
            <a:r>
              <a:rPr lang="zh-CN" sz="1600">
                <a:solidFill>
                  <a:srgbClr val="5A84AF"/>
                </a:solidFill>
                <a:latin typeface="宋体" panose="02010600030101010101" pitchFamily="2" charset="-122"/>
                <a:ea typeface="宋体" panose="02010600030101010101" pitchFamily="2" charset="-122"/>
                <a:sym typeface="+mn-ea"/>
              </a:rPr>
              <a:t>。</a:t>
            </a:r>
            <a:endParaRPr lang="zh-CN"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（一）心理治疗</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051685"/>
            <a:ext cx="4467225"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心理治疗是治疗此类疾病的基本措施。包括暗示疗法、催眠疗法、精神分析治疗、行为疗法和家庭疗法等。暗示疗法是治疗癔症的经典方法，特别适用于急性起病的患者，一般可分为觉醒时暗示和催眠暗示。</a:t>
            </a:r>
            <a:endParaRPr sz="1600">
              <a:solidFill>
                <a:srgbClr val="5A84AF"/>
              </a:solidFill>
              <a:latin typeface="宋体" panose="02010600030101010101" pitchFamily="2" charset="-122"/>
              <a:ea typeface="宋体" panose="02010600030101010101" pitchFamily="2" charset="-122"/>
              <a:sym typeface="+mn-ea"/>
            </a:endParaRPr>
          </a:p>
        </p:txBody>
      </p:sp>
      <p:pic>
        <p:nvPicPr>
          <p:cNvPr id="6" name="图片 5"/>
          <p:cNvPicPr>
            <a:picLocks noChangeAspect="1"/>
          </p:cNvPicPr>
          <p:nvPr/>
        </p:nvPicPr>
        <p:blipFill>
          <a:blip r:embed="rId2"/>
          <a:stretch>
            <a:fillRect/>
          </a:stretch>
        </p:blipFill>
        <p:spPr>
          <a:xfrm>
            <a:off x="1203325" y="3989705"/>
            <a:ext cx="4354195" cy="2722245"/>
          </a:xfrm>
          <a:prstGeom prst="rect">
            <a:avLst/>
          </a:prstGeom>
        </p:spPr>
      </p:pic>
      <p:pic>
        <p:nvPicPr>
          <p:cNvPr id="10" name="图片 9"/>
          <p:cNvPicPr>
            <a:picLocks noChangeAspect="1"/>
          </p:cNvPicPr>
          <p:nvPr/>
        </p:nvPicPr>
        <p:blipFill>
          <a:blip r:embed="rId3"/>
          <a:stretch>
            <a:fillRect/>
          </a:stretch>
        </p:blipFill>
        <p:spPr>
          <a:xfrm>
            <a:off x="6888480" y="1373505"/>
            <a:ext cx="4649470" cy="24885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03</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66788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神经症与癔症患者的护理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334708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一、潜在护理问题</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4" name="直接连接符 3"/>
          <p:cNvCxnSpPr/>
          <p:nvPr>
            <p:custDataLst>
              <p:tags r:id="rId2"/>
            </p:custDataLst>
          </p:nvPr>
        </p:nvCxnSpPr>
        <p:spPr>
          <a:xfrm>
            <a:off x="5777693" y="1043337"/>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5777694" y="3404288"/>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37" name="任意多边形 36"/>
          <p:cNvSpPr/>
          <p:nvPr>
            <p:custDataLst>
              <p:tags r:id="rId4"/>
            </p:custDataLst>
          </p:nvPr>
        </p:nvSpPr>
        <p:spPr>
          <a:xfrm>
            <a:off x="6457638" y="3754562"/>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5" name="文本框 74"/>
          <p:cNvSpPr txBox="1"/>
          <p:nvPr>
            <p:custDataLst>
              <p:tags r:id="rId5"/>
            </p:custDataLst>
          </p:nvPr>
        </p:nvSpPr>
        <p:spPr>
          <a:xfrm>
            <a:off x="6982460" y="3598545"/>
            <a:ext cx="4716145" cy="1098550"/>
          </a:xfrm>
          <a:prstGeom prst="rect">
            <a:avLst/>
          </a:prstGeom>
          <a:noFill/>
        </p:spPr>
        <p:txBody>
          <a:bodyPr wrap="square" rtlCol="0" anchor="ctr">
            <a:noAutofit/>
          </a:bodyPr>
          <a:p>
            <a:pPr>
              <a:lnSpc>
                <a:spcPct val="120000"/>
              </a:lnSpc>
            </a:pPr>
            <a:r>
              <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rPr>
              <a:t>（二）心理功能方面</a:t>
            </a:r>
            <a:endPar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rPr>
              <a:t>（1）恐惧。</a:t>
            </a:r>
            <a:endPar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rPr>
              <a:t>（2）焦虑。</a:t>
            </a:r>
            <a:endPar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rPr>
              <a:t>（3）抑郁。</a:t>
            </a:r>
            <a:endPar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p:txBody>
      </p:sp>
      <p:sp>
        <p:nvSpPr>
          <p:cNvPr id="63" name="任意多边形 62"/>
          <p:cNvSpPr/>
          <p:nvPr>
            <p:custDataLst>
              <p:tags r:id="rId6"/>
            </p:custDataLst>
          </p:nvPr>
        </p:nvSpPr>
        <p:spPr>
          <a:xfrm>
            <a:off x="5777694" y="486957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64" name="任意多边形 63"/>
          <p:cNvSpPr/>
          <p:nvPr>
            <p:custDataLst>
              <p:tags r:id="rId7"/>
            </p:custDataLst>
          </p:nvPr>
        </p:nvSpPr>
        <p:spPr>
          <a:xfrm>
            <a:off x="6457638" y="521985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6" name="文本框 75"/>
          <p:cNvSpPr txBox="1"/>
          <p:nvPr>
            <p:custDataLst>
              <p:tags r:id="rId8"/>
            </p:custDataLst>
          </p:nvPr>
        </p:nvSpPr>
        <p:spPr>
          <a:xfrm>
            <a:off x="6982460" y="4870450"/>
            <a:ext cx="4011295" cy="1520190"/>
          </a:xfrm>
          <a:prstGeom prst="rect">
            <a:avLst/>
          </a:prstGeom>
          <a:noFill/>
        </p:spPr>
        <p:txBody>
          <a:bodyPr wrap="square" rtlCol="0" anchor="ctr">
            <a:noAutofit/>
          </a:bodyPr>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（三）社会功能方面</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（1）潜在或现存的自杀、自伤行为。</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（2）有暴力、冲动行为的危险。</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（3）社交能力下降。</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（4）个人应对无效。</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p:txBody>
      </p:sp>
      <p:sp>
        <p:nvSpPr>
          <p:cNvPr id="22" name="任意多边形 21"/>
          <p:cNvSpPr/>
          <p:nvPr>
            <p:custDataLst>
              <p:tags r:id="rId9"/>
            </p:custDataLst>
          </p:nvPr>
        </p:nvSpPr>
        <p:spPr>
          <a:xfrm>
            <a:off x="5777694" y="1939000"/>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23" name="任意多边形 22"/>
          <p:cNvSpPr/>
          <p:nvPr>
            <p:custDataLst>
              <p:tags r:id="rId10"/>
            </p:custDataLst>
          </p:nvPr>
        </p:nvSpPr>
        <p:spPr>
          <a:xfrm>
            <a:off x="6457638" y="2289274"/>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24" name="文本框 23"/>
          <p:cNvSpPr txBox="1"/>
          <p:nvPr>
            <p:custDataLst>
              <p:tags r:id="rId11"/>
            </p:custDataLst>
          </p:nvPr>
        </p:nvSpPr>
        <p:spPr>
          <a:xfrm>
            <a:off x="6982460" y="1939290"/>
            <a:ext cx="3475355" cy="1465580"/>
          </a:xfrm>
          <a:prstGeom prst="rect">
            <a:avLst/>
          </a:prstGeom>
          <a:noFill/>
        </p:spPr>
        <p:txBody>
          <a:bodyPr wrap="square" rtlCol="0" anchor="ctr">
            <a:noAutofit/>
          </a:bodyPr>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（一）生理功能方面</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（1）睡眠形态紊乱。</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（2）潜在或现存的营养失调。</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（3）疼痛或躯体不适。</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（4）生活自理能力下降或丧失。</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p:txBody>
      </p:sp>
      <p:pic>
        <p:nvPicPr>
          <p:cNvPr id="3" name="图片 2"/>
          <p:cNvPicPr>
            <a:picLocks noChangeAspect="1"/>
          </p:cNvPicPr>
          <p:nvPr/>
        </p:nvPicPr>
        <p:blipFill>
          <a:blip r:embed="rId12"/>
          <a:stretch>
            <a:fillRect/>
          </a:stretch>
        </p:blipFill>
        <p:spPr>
          <a:xfrm>
            <a:off x="469265" y="1708150"/>
            <a:ext cx="5016500" cy="391033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6" name="文本框 5"/>
          <p:cNvSpPr txBox="1"/>
          <p:nvPr/>
        </p:nvSpPr>
        <p:spPr>
          <a:xfrm>
            <a:off x="1143635" y="3533140"/>
            <a:ext cx="2060575" cy="156845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加强安全护理，在安排房间时注意不要置癔症患者和同一症状较多的患者于同一房间，以免增加新症状，因其富有暗示性。</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3083560" y="2438400"/>
            <a:ext cx="1730375" cy="82994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生理功能方面</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心理功能方面</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3. 社会功能方面</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0" name="文本框 19"/>
          <p:cNvSpPr txBox="1"/>
          <p:nvPr/>
        </p:nvSpPr>
        <p:spPr>
          <a:xfrm>
            <a:off x="4643120" y="3533140"/>
            <a:ext cx="1707515" cy="255333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（1）癔症发作时，应将患者和家属隔离，避免围观。</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（2）如出现情感爆发或痉挛发作时，应将患者安置于单间，适当约束，必要时专人看护。</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6252210" y="2130425"/>
            <a:ext cx="1708785" cy="107632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告知家属对患者既要关心和尊重，又不能过分迁就和强制。</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nvGrpSpPr>
          <p:cNvPr id="2" name="组合 1"/>
          <p:cNvGrpSpPr/>
          <p:nvPr/>
        </p:nvGrpSpPr>
        <p:grpSpPr>
          <a:xfrm rot="16200000">
            <a:off x="4447540" y="19685"/>
            <a:ext cx="209550" cy="6817360"/>
            <a:chOff x="11899" y="32"/>
            <a:chExt cx="330" cy="10736"/>
          </a:xfrm>
          <a:solidFill>
            <a:srgbClr val="7ACACC"/>
          </a:solidFill>
        </p:grpSpPr>
        <p:cxnSp>
          <p:nvCxnSpPr>
            <p:cNvPr id="21" name="直接连接符 20"/>
            <p:cNvCxnSpPr/>
            <p:nvPr/>
          </p:nvCxnSpPr>
          <p:spPr>
            <a:xfrm>
              <a:off x="12063" y="32"/>
              <a:ext cx="0" cy="10736"/>
            </a:xfrm>
            <a:prstGeom prst="line">
              <a:avLst/>
            </a:prstGeom>
            <a:grpFill/>
            <a:ln w="15875">
              <a:solidFill>
                <a:srgbClr val="5A84AF"/>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11899" y="1930"/>
              <a:ext cx="330" cy="3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6" name="椭圆 25"/>
            <p:cNvSpPr/>
            <p:nvPr/>
          </p:nvSpPr>
          <p:spPr>
            <a:xfrm>
              <a:off x="11899" y="4023"/>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7" name="椭圆 26"/>
            <p:cNvSpPr/>
            <p:nvPr/>
          </p:nvSpPr>
          <p:spPr>
            <a:xfrm>
              <a:off x="11899" y="6114"/>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8" name="椭圆 27"/>
            <p:cNvSpPr/>
            <p:nvPr/>
          </p:nvSpPr>
          <p:spPr>
            <a:xfrm>
              <a:off x="11899" y="8205"/>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grpSp>
      <p:sp>
        <p:nvSpPr>
          <p:cNvPr id="29" name="文本框 28"/>
          <p:cNvSpPr txBox="1"/>
          <p:nvPr/>
        </p:nvSpPr>
        <p:spPr>
          <a:xfrm>
            <a:off x="1457960" y="2499995"/>
            <a:ext cx="1625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（一）安全护理</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p:cNvSpPr txBox="1"/>
          <p:nvPr/>
        </p:nvSpPr>
        <p:spPr>
          <a:xfrm>
            <a:off x="3204210" y="3550285"/>
            <a:ext cx="1322705" cy="1014730"/>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（二）神经症护理措施</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p:cNvSpPr txBox="1"/>
          <p:nvPr/>
        </p:nvSpPr>
        <p:spPr>
          <a:xfrm>
            <a:off x="4579620" y="2499995"/>
            <a:ext cx="175387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（三）癔症发作时的护理</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333490" y="3550285"/>
            <a:ext cx="1625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（四）健康教育</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二、护理措施</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9" name="图片 8" descr="doctor-medical-medicine-health-42273"/>
          <p:cNvPicPr>
            <a:picLocks noChangeAspect="1"/>
          </p:cNvPicPr>
          <p:nvPr/>
        </p:nvPicPr>
        <p:blipFill>
          <a:blip r:embed="rId2"/>
          <a:srcRect l="58510"/>
          <a:stretch>
            <a:fillRect/>
          </a:stretch>
        </p:blipFill>
        <p:spPr>
          <a:xfrm>
            <a:off x="8674735" y="1319530"/>
            <a:ext cx="3088005" cy="496189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954405" y="1209675"/>
            <a:ext cx="9944100" cy="2527935"/>
          </a:xfrm>
          <a:prstGeom prst="rect">
            <a:avLst/>
          </a:prstGeom>
          <a:noFill/>
        </p:spPr>
        <p:txBody>
          <a:bodyPr wrap="square">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单元十一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神经症和癔症患者的护理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73075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神经症的临床特点</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2508885"/>
            <a:ext cx="44348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癔症的临床特点</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560514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任务三　神经症与癔症患者的护理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2589530"/>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10218420" y="2326005"/>
            <a:ext cx="2425700" cy="24257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神经症的临床特点</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一、焦虑症</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01190"/>
            <a:ext cx="328866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遗传因素</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生化因素</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心理因素</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255079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（一）病因及发病机制</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59791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广泛性焦虑</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惊恐障碍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（二）临床表现</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59791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心理治疗</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药物治疗</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（三）治疗</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4986655" y="1693545"/>
            <a:ext cx="5095875" cy="385953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二、强迫症</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1657985" y="2061210"/>
            <a:ext cx="2969260" cy="3931920"/>
            <a:chOff x="2611" y="3246"/>
            <a:chExt cx="4676" cy="6192"/>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950" y="4372"/>
              <a:ext cx="1998"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（一）病因及发病机制</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p:cNvSpPr txBox="1"/>
            <p:nvPr/>
          </p:nvSpPr>
          <p:spPr>
            <a:xfrm>
              <a:off x="3048" y="7356"/>
              <a:ext cx="3211" cy="2082"/>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遗传因素</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生物化学</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3. 脑病理学</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4. 心理学理论</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5. 其他因素</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735830" y="2061210"/>
            <a:ext cx="2969260" cy="3193415"/>
            <a:chOff x="7465" y="3246"/>
            <a:chExt cx="4676" cy="5029"/>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620" y="4372"/>
              <a:ext cx="1975"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（二）临床表现</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nvSpPr>
          <p:spPr>
            <a:xfrm>
              <a:off x="7902" y="7356"/>
              <a:ext cx="3211" cy="919"/>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强迫观念</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强迫行为</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813675" y="2061210"/>
            <a:ext cx="2969260" cy="3193415"/>
            <a:chOff x="11718" y="3246"/>
            <a:chExt cx="4676" cy="5029"/>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562" y="4590"/>
              <a:ext cx="2397" cy="580"/>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（三）治疗</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12155" y="7356"/>
              <a:ext cx="3211" cy="919"/>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心理治疗</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药物治疗</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三、恐惧症</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01190"/>
            <a:ext cx="328866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遗传因素</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生化研究</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心理社会因素</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255079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（一）病因及发病机制</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59791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场所恐惧症</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社交恐惧症　</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特定的恐惧症</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（二）临床表现</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59791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行为疗法</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药物治疗</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（三）治疗</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4488815" y="1693545"/>
            <a:ext cx="6983095" cy="3855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334708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四、躯体形式障碍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 name="矩形 2"/>
          <p:cNvSpPr/>
          <p:nvPr>
            <p:custDataLst>
              <p:tags r:id="rId2"/>
            </p:custDataLst>
          </p:nvPr>
        </p:nvSpPr>
        <p:spPr>
          <a:xfrm>
            <a:off x="-1270" y="1581315"/>
            <a:ext cx="9782629" cy="809686"/>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39" name="Rectangle 10"/>
          <p:cNvSpPr/>
          <p:nvPr>
            <p:custDataLst>
              <p:tags r:id="rId3"/>
            </p:custDataLst>
          </p:nvPr>
        </p:nvSpPr>
        <p:spPr>
          <a:xfrm>
            <a:off x="9558849" y="1581315"/>
            <a:ext cx="2634421" cy="809686"/>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40" name="Isosceles Triangle 11"/>
          <p:cNvSpPr/>
          <p:nvPr>
            <p:custDataLst>
              <p:tags r:id="rId4"/>
            </p:custDataLst>
          </p:nvPr>
        </p:nvSpPr>
        <p:spPr>
          <a:xfrm rot="16200000">
            <a:off x="9012270" y="1844422"/>
            <a:ext cx="809688" cy="283473"/>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7" name="文本框 6"/>
          <p:cNvSpPr txBox="1"/>
          <p:nvPr>
            <p:custDataLst>
              <p:tags r:id="rId5"/>
            </p:custDataLst>
          </p:nvPr>
        </p:nvSpPr>
        <p:spPr>
          <a:xfrm>
            <a:off x="9925373" y="1620916"/>
            <a:ext cx="1901371" cy="730484"/>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宋体" panose="02010600030101010101" pitchFamily="2" charset="-122"/>
                <a:sym typeface="Arial" panose="020B0604020202020204" pitchFamily="34" charset="0"/>
              </a:rPr>
              <a:t>（一）病因及发病机制</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11" name="文本框 10"/>
          <p:cNvSpPr txBox="1"/>
          <p:nvPr>
            <p:custDataLst>
              <p:tags r:id="rId6"/>
            </p:custDataLst>
          </p:nvPr>
        </p:nvSpPr>
        <p:spPr>
          <a:xfrm>
            <a:off x="786029" y="1607469"/>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宋体" panose="02010600030101010101" pitchFamily="2" charset="-122"/>
                <a:sym typeface="Arial" panose="020B0604020202020204" pitchFamily="34" charset="0"/>
              </a:rPr>
              <a:t>1. 遗传因素2. 个性特征3. 神经生理学4. 心理社会因素　</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48" name="矩形 47"/>
          <p:cNvSpPr/>
          <p:nvPr>
            <p:custDataLst>
              <p:tags r:id="rId7"/>
            </p:custDataLst>
          </p:nvPr>
        </p:nvSpPr>
        <p:spPr>
          <a:xfrm>
            <a:off x="-1270" y="3024156"/>
            <a:ext cx="9782629" cy="809686"/>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34" name="Rectangle 9"/>
          <p:cNvSpPr/>
          <p:nvPr>
            <p:custDataLst>
              <p:tags r:id="rId8"/>
            </p:custDataLst>
          </p:nvPr>
        </p:nvSpPr>
        <p:spPr>
          <a:xfrm>
            <a:off x="9558849" y="3024156"/>
            <a:ext cx="2634421" cy="809686"/>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46" name="Isosceles Triangle 12"/>
          <p:cNvSpPr/>
          <p:nvPr>
            <p:custDataLst>
              <p:tags r:id="rId9"/>
            </p:custDataLst>
          </p:nvPr>
        </p:nvSpPr>
        <p:spPr>
          <a:xfrm rot="16200000">
            <a:off x="9012270" y="3287263"/>
            <a:ext cx="809688" cy="28347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50" name="文本框 49"/>
          <p:cNvSpPr txBox="1"/>
          <p:nvPr>
            <p:custDataLst>
              <p:tags r:id="rId10"/>
            </p:custDataLst>
          </p:nvPr>
        </p:nvSpPr>
        <p:spPr>
          <a:xfrm>
            <a:off x="9925685" y="3060700"/>
            <a:ext cx="2266315" cy="735965"/>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宋体" panose="02010600030101010101" pitchFamily="2" charset="-122"/>
                <a:sym typeface="Arial" panose="020B0604020202020204" pitchFamily="34" charset="0"/>
              </a:rPr>
              <a:t>（二）临床表现</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52" name="文本框 51"/>
          <p:cNvSpPr txBox="1"/>
          <p:nvPr>
            <p:custDataLst>
              <p:tags r:id="rId11"/>
            </p:custDataLst>
          </p:nvPr>
        </p:nvSpPr>
        <p:spPr>
          <a:xfrm>
            <a:off x="786130" y="3050540"/>
            <a:ext cx="7346950" cy="757555"/>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宋体" panose="02010600030101010101" pitchFamily="2" charset="-122"/>
                <a:sym typeface="Arial" panose="020B0604020202020204" pitchFamily="34" charset="0"/>
              </a:rPr>
              <a:t>1. 躯体化障碍2. 未分化躯体形式障碍3. 疑病障碍4. 躯体形式的疼痛障碍</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27" name="矩形 26"/>
          <p:cNvSpPr/>
          <p:nvPr>
            <p:custDataLst>
              <p:tags r:id="rId12"/>
            </p:custDataLst>
          </p:nvPr>
        </p:nvSpPr>
        <p:spPr>
          <a:xfrm>
            <a:off x="-1270" y="4466997"/>
            <a:ext cx="9782629" cy="809686"/>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30" name="Rectangle 10"/>
          <p:cNvSpPr/>
          <p:nvPr>
            <p:custDataLst>
              <p:tags r:id="rId13"/>
            </p:custDataLst>
          </p:nvPr>
        </p:nvSpPr>
        <p:spPr>
          <a:xfrm>
            <a:off x="9558849" y="4466997"/>
            <a:ext cx="2634421" cy="809686"/>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31" name="Isosceles Triangle 11"/>
          <p:cNvSpPr/>
          <p:nvPr>
            <p:custDataLst>
              <p:tags r:id="rId14"/>
            </p:custDataLst>
          </p:nvPr>
        </p:nvSpPr>
        <p:spPr>
          <a:xfrm rot="16200000">
            <a:off x="9012270" y="4730104"/>
            <a:ext cx="809688" cy="283473"/>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33" name="文本框 32"/>
          <p:cNvSpPr txBox="1"/>
          <p:nvPr>
            <p:custDataLst>
              <p:tags r:id="rId15"/>
            </p:custDataLst>
          </p:nvPr>
        </p:nvSpPr>
        <p:spPr>
          <a:xfrm>
            <a:off x="9925373" y="4506598"/>
            <a:ext cx="1901371" cy="730484"/>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宋体" panose="02010600030101010101" pitchFamily="2" charset="-122"/>
                <a:sym typeface="Arial" panose="020B0604020202020204" pitchFamily="34" charset="0"/>
              </a:rPr>
              <a:t>（三）治疗</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786029" y="4493151"/>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宋体" panose="02010600030101010101" pitchFamily="2" charset="-122"/>
                <a:sym typeface="Arial" panose="020B0604020202020204" pitchFamily="34" charset="0"/>
              </a:rPr>
              <a:t>1. 心理治疗2. 药物治疗3. 其他</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334708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五、神经衰弱</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4" name="直接连接符 3"/>
          <p:cNvCxnSpPr/>
          <p:nvPr>
            <p:custDataLst>
              <p:tags r:id="rId2"/>
            </p:custDataLst>
          </p:nvPr>
        </p:nvCxnSpPr>
        <p:spPr>
          <a:xfrm>
            <a:off x="5777693" y="1043337"/>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5777694" y="3404288"/>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37" name="任意多边形 36"/>
          <p:cNvSpPr/>
          <p:nvPr>
            <p:custDataLst>
              <p:tags r:id="rId4"/>
            </p:custDataLst>
          </p:nvPr>
        </p:nvSpPr>
        <p:spPr>
          <a:xfrm>
            <a:off x="6457638" y="3754562"/>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5" name="文本框 74"/>
          <p:cNvSpPr txBox="1"/>
          <p:nvPr>
            <p:custDataLst>
              <p:tags r:id="rId5"/>
            </p:custDataLst>
          </p:nvPr>
        </p:nvSpPr>
        <p:spPr>
          <a:xfrm>
            <a:off x="6982460" y="3598545"/>
            <a:ext cx="4716145" cy="1098550"/>
          </a:xfrm>
          <a:prstGeom prst="rect">
            <a:avLst/>
          </a:prstGeom>
          <a:noFill/>
        </p:spPr>
        <p:txBody>
          <a:bodyPr wrap="square" rtlCol="0" anchor="ctr">
            <a:noAutofit/>
          </a:bodyPr>
          <a:p>
            <a:pPr>
              <a:lnSpc>
                <a:spcPct val="120000"/>
              </a:lnSpc>
            </a:pPr>
            <a:r>
              <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rPr>
              <a:t>（二）临床表现</a:t>
            </a:r>
            <a:endPar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rPr>
              <a:t>1. 脑功能衰弱的症状</a:t>
            </a:r>
            <a:endPar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rPr>
              <a:t>2. 情绪症状</a:t>
            </a:r>
            <a:endPar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rPr>
              <a:t>3. 心理生理症状</a:t>
            </a:r>
            <a:endParaRPr lang="zh-CN" altLang="en-US" sz="15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p:txBody>
      </p:sp>
      <p:sp>
        <p:nvSpPr>
          <p:cNvPr id="63" name="任意多边形 62"/>
          <p:cNvSpPr/>
          <p:nvPr>
            <p:custDataLst>
              <p:tags r:id="rId6"/>
            </p:custDataLst>
          </p:nvPr>
        </p:nvSpPr>
        <p:spPr>
          <a:xfrm>
            <a:off x="5777694" y="486957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64" name="任意多边形 63"/>
          <p:cNvSpPr/>
          <p:nvPr>
            <p:custDataLst>
              <p:tags r:id="rId7"/>
            </p:custDataLst>
          </p:nvPr>
        </p:nvSpPr>
        <p:spPr>
          <a:xfrm>
            <a:off x="6457638" y="521985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6" name="文本框 75"/>
          <p:cNvSpPr txBox="1"/>
          <p:nvPr>
            <p:custDataLst>
              <p:tags r:id="rId8"/>
            </p:custDataLst>
          </p:nvPr>
        </p:nvSpPr>
        <p:spPr>
          <a:xfrm>
            <a:off x="6982460" y="5194300"/>
            <a:ext cx="4505325" cy="1196340"/>
          </a:xfrm>
          <a:prstGeom prst="rect">
            <a:avLst/>
          </a:prstGeom>
          <a:noFill/>
        </p:spPr>
        <p:txBody>
          <a:bodyPr wrap="square" rtlCol="0" anchor="ctr">
            <a:noAutofit/>
          </a:bodyPr>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（三）治疗</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1. 心理治疗</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2. 药物治疗</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3. 其他</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p:txBody>
      </p:sp>
      <p:sp>
        <p:nvSpPr>
          <p:cNvPr id="22" name="任意多边形 21"/>
          <p:cNvSpPr/>
          <p:nvPr>
            <p:custDataLst>
              <p:tags r:id="rId9"/>
            </p:custDataLst>
          </p:nvPr>
        </p:nvSpPr>
        <p:spPr>
          <a:xfrm>
            <a:off x="5777694" y="1939000"/>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23" name="任意多边形 22"/>
          <p:cNvSpPr/>
          <p:nvPr>
            <p:custDataLst>
              <p:tags r:id="rId10"/>
            </p:custDataLst>
          </p:nvPr>
        </p:nvSpPr>
        <p:spPr>
          <a:xfrm>
            <a:off x="6457638" y="2289274"/>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24" name="文本框 23"/>
          <p:cNvSpPr txBox="1"/>
          <p:nvPr>
            <p:custDataLst>
              <p:tags r:id="rId11"/>
            </p:custDataLst>
          </p:nvPr>
        </p:nvSpPr>
        <p:spPr>
          <a:xfrm>
            <a:off x="6982460" y="1939290"/>
            <a:ext cx="5027295" cy="1465580"/>
          </a:xfrm>
          <a:prstGeom prst="rect">
            <a:avLst/>
          </a:prstGeom>
          <a:noFill/>
        </p:spPr>
        <p:txBody>
          <a:bodyPr wrap="square" rtlCol="0" anchor="ctr">
            <a:noAutofit/>
          </a:bodyPr>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（一）病因及发病机制</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神经衰弱的病因与发病机制至今尚无定论。多数学者认为，生理、心理、社会和环境等诸多因素的综合作用是引起这一疾病的原因。大量的研究表明，各种不同人群中，以脑力劳动者患病率最高。</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p:txBody>
      </p:sp>
      <p:pic>
        <p:nvPicPr>
          <p:cNvPr id="5" name="图片 4"/>
          <p:cNvPicPr>
            <a:picLocks noChangeAspect="1"/>
          </p:cNvPicPr>
          <p:nvPr/>
        </p:nvPicPr>
        <p:blipFill>
          <a:blip r:embed="rId12"/>
          <a:stretch>
            <a:fillRect/>
          </a:stretch>
        </p:blipFill>
        <p:spPr>
          <a:xfrm>
            <a:off x="351790" y="1904365"/>
            <a:ext cx="4996180" cy="4108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2*l_h_i*1_1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Lst>
</file>

<file path=ppt/tags/tag10.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2*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2*l_h_i*1_3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Lst>
</file>

<file path=ppt/tags/tag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2*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Lst>
</file>

<file path=ppt/tags/tag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937_2*l_h_i*1_3_3"/>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Lst>
</file>

<file path=ppt/tags/tag14.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2*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5.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2*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2*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2*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2*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2*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2*l_h_i*1_1_2"/>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Lst>
</file>

<file path=ppt/tags/tag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2*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2*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2.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2*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2*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2*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5.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2*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26.xml><?xml version="1.0" encoding="utf-8"?>
<p:tagLst xmlns:p="http://schemas.openxmlformats.org/presentationml/2006/main">
  <p:tag name="MH" val="20170602153905"/>
  <p:tag name="MH_LIBRARY" val="GRAPHIC"/>
  <p:tag name="MH_TYPE" val="Text"/>
  <p:tag name="MH_ORDER" val="2"/>
</p:tagLst>
</file>

<file path=ppt/tags/tag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2*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2*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2*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937_2*l_h_i*1_1_3"/>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Lst>
</file>

<file path=ppt/tags/tag30.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2*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2*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2*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3.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2*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2*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2*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2*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4.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2*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2*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2*l_h_i*1_2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Lst>
</file>

<file path=ppt/tags/tag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2*l_h_i*1_2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Lst>
</file>

<file path=ppt/tags/tag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937_2*l_h_i*1_2_3"/>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Lst>
</file>

<file path=ppt/tags/tag9.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2*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1612</Words>
  <Application>WPS 演示</Application>
  <PresentationFormat>宽屏</PresentationFormat>
  <Paragraphs>211</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17</vt:i4>
      </vt:variant>
    </vt:vector>
  </HeadingPairs>
  <TitlesOfParts>
    <vt:vector size="32"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Noto Sans S Chinese Bold</vt:lpstr>
      <vt:lpstr>華康圓體 Std W3</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11</cp:revision>
  <dcterms:created xsi:type="dcterms:W3CDTF">2019-11-11T13:37:00Z</dcterms:created>
  <dcterms:modified xsi:type="dcterms:W3CDTF">2021-05-11T06:06:57Z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