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24"/>
  </p:handoutMasterIdLst>
  <p:sldIdLst>
    <p:sldId id="256" r:id="rId4"/>
    <p:sldId id="279" r:id="rId5"/>
    <p:sldId id="258" r:id="rId7"/>
    <p:sldId id="257" r:id="rId8"/>
    <p:sldId id="298" r:id="rId9"/>
    <p:sldId id="299" r:id="rId10"/>
    <p:sldId id="265" r:id="rId11"/>
    <p:sldId id="300" r:id="rId12"/>
    <p:sldId id="262" r:id="rId13"/>
    <p:sldId id="301" r:id="rId14"/>
    <p:sldId id="266" r:id="rId15"/>
    <p:sldId id="263" r:id="rId16"/>
    <p:sldId id="302" r:id="rId17"/>
    <p:sldId id="303" r:id="rId18"/>
    <p:sldId id="274" r:id="rId19"/>
    <p:sldId id="267" r:id="rId20"/>
    <p:sldId id="273" r:id="rId21"/>
    <p:sldId id="268" r:id="rId22"/>
    <p:sldId id="270" r:id="rId23"/>
  </p:sldIdLst>
  <p:sldSz cx="12192000" cy="6858000"/>
  <p:notesSz cx="7103745" cy="10234295"/>
  <p:embeddedFontLst>
    <p:embeddedFont>
      <p:font typeface="微软雅黑" panose="020B0503020204020204" charset="-122"/>
      <p:regular r:id="rId28"/>
    </p:embeddedFont>
    <p:embeddedFont>
      <p:font typeface="Calibri" panose="020F0502020204030204" charset="0"/>
      <p:regular r:id="rId29"/>
      <p:bold r:id="rId30"/>
      <p:italic r:id="rId31"/>
      <p:boldItalic r:id="rId32"/>
    </p:embeddedFont>
    <p:embeddedFont>
      <p:font typeface="Calibri Light" panose="020F0302020204030204" charset="0"/>
      <p:regular r:id="rId33"/>
      <p:italic r:id="rId34"/>
    </p:embeddedFont>
    <p:embeddedFont>
      <p:font typeface="等线 Light" panose="02010600030101010101" charset="-122"/>
      <p:regular r:id="rId35"/>
    </p:embeddedFont>
    <p:embeddedFont>
      <p:font typeface="等线" panose="02010600030101010101" charset="-122"/>
      <p:regular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font" Target="fonts/font9.fntdata"/><Relationship Id="rId35" Type="http://schemas.openxmlformats.org/officeDocument/2006/relationships/font" Target="fonts/font8.fntdata"/><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Master" Target="slideMasters/slideMaster2.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tags" Target="../tags/tag1.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护理心理学</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883920" y="4107180"/>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161790" y="588645"/>
            <a:ext cx="34029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三、生活事件</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302895" y="1553210"/>
            <a:ext cx="5676900" cy="489267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生活事件指人们在日常生活中面临的各种各样的问题，是造成心理应激并可能损害人的健康的主要刺激物。应激源就是各种生活事件，目前在心理应激研究领域，往往将生活事件和应激源视为同义词。为检测生活事件对个体的心理刺激强度，1967 年美国学者霍尔姆斯（Holmes）和雷赫（Rahe）通过对 5000 多人进行社会调查和实验所获得的资料编制了《社会再适应评定量表》（SRRS），将 43 项不同类型的生活事件予以量化，以“生活变化单位”（life change units，LCU）给予不同评分，划分等级，用以表示对个体的心理刺激强度。他们发现生活变化单位的升高与健康保持负相关。经研究发现，LCU 一年累计得分超过 300，第二年患病的可能性达 86%；若总分在 150 ～ 300 之间，次年患病的可能性达 50%；若总分在 150 以下者，次年基本健康。</a:t>
            </a:r>
            <a:endParaRPr sz="1600">
              <a:solidFill>
                <a:srgbClr val="5A84AF"/>
              </a:solidFill>
              <a:latin typeface="宋体" panose="02010600030101010101" pitchFamily="2" charset="-122"/>
              <a:ea typeface="宋体" panose="02010600030101010101" pitchFamily="2" charset="-122"/>
              <a:sym typeface="+mn-ea"/>
            </a:endParaRPr>
          </a:p>
        </p:txBody>
      </p:sp>
      <p:pic>
        <p:nvPicPr>
          <p:cNvPr id="4" name="图片 3"/>
          <p:cNvPicPr>
            <a:picLocks noChangeAspect="1"/>
          </p:cNvPicPr>
          <p:nvPr/>
        </p:nvPicPr>
        <p:blipFill>
          <a:blip r:embed="rId2"/>
          <a:stretch>
            <a:fillRect/>
          </a:stretch>
        </p:blipFill>
        <p:spPr>
          <a:xfrm>
            <a:off x="6268720" y="1720215"/>
            <a:ext cx="5340350" cy="42906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03</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应激反应</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3783965" y="588645"/>
            <a:ext cx="44570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一、应激的心理中介机制</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901190"/>
            <a:ext cx="3288665"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认知评价是个体根据自身的情况对应激源的性质和意义所作出的估计。</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693545"/>
            <a:ext cx="184594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（一）认知评价</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359791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个体的人格特征决定每个个体的适应能力。人格发育不健全，对应激事件的应对能力下降。</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（二）人格特征</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359791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社会支持指个体通过社会联系所获得的心理上的支持。</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03898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（三）社会支持</a:t>
            </a:r>
            <a:endParaRPr lang="zh-CN" altLang="en-US"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5831205" y="1901190"/>
            <a:ext cx="4762500" cy="3571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161790" y="588645"/>
            <a:ext cx="34029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二、应激的心理反应</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754380" y="2342515"/>
            <a:ext cx="4406900" cy="304609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应激的心理反应主要包括情绪反应和行为反应。</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应激的情绪反应　个体在应激时产生什么样的情绪反应以及其强度如何，受多种因素的影响，差异很大。</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应激的行为反应　伴随应激的心理反应，机体在外表行为上也会发生改变，这是机体为缓冲应激对个体自身的影响摆脱心身紧张状态而采取的应对行为策略，以顺应环境的需要。</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5951855" y="1830705"/>
            <a:ext cx="5086985" cy="40697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161790" y="588645"/>
            <a:ext cx="34029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三、应激的生理反应</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754380" y="1110615"/>
            <a:ext cx="10474960" cy="119888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在应激状态下，大脑皮层统一指挥和控制着人的各种活动，身体的生理反应主要是大脑通过自主神经系统、下丘脑—垂体—靶腺轴和免疫系统进行调节的，这些生理反应又通过反馈机制影响着神经系统、内分泌系统和免疫系统的功能，最终导致全身各个系统和器官出现各种生理反应（图 5-2）。</a:t>
            </a:r>
            <a:endParaRPr sz="1600">
              <a:solidFill>
                <a:srgbClr val="5A84AF"/>
              </a:solidFill>
              <a:latin typeface="宋体" panose="02010600030101010101" pitchFamily="2" charset="-122"/>
              <a:ea typeface="宋体" panose="02010600030101010101" pitchFamily="2" charset="-122"/>
              <a:sym typeface="+mn-ea"/>
            </a:endParaRPr>
          </a:p>
        </p:txBody>
      </p:sp>
      <p:pic>
        <p:nvPicPr>
          <p:cNvPr id="4" name="图片 3"/>
          <p:cNvPicPr>
            <a:picLocks noChangeAspect="1"/>
          </p:cNvPicPr>
          <p:nvPr/>
        </p:nvPicPr>
        <p:blipFill>
          <a:blip r:embed="rId2"/>
          <a:stretch>
            <a:fillRect/>
          </a:stretch>
        </p:blipFill>
        <p:spPr>
          <a:xfrm>
            <a:off x="1737360" y="2309495"/>
            <a:ext cx="8086090" cy="43491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四、应激与疾病</a:t>
            </a:r>
            <a:endParaRPr lang="zh-CN" altLang="en-US" sz="2800" b="1">
              <a:solidFill>
                <a:srgbClr val="5A84AF"/>
              </a:solidFill>
              <a:latin typeface="宋体" panose="02010600030101010101" pitchFamily="2" charset="-122"/>
              <a:ea typeface="宋体" panose="02010600030101010101" pitchFamily="2" charset="-122"/>
            </a:endParaRPr>
          </a:p>
        </p:txBody>
      </p:sp>
      <p:pic>
        <p:nvPicPr>
          <p:cNvPr id="2" name="图片 1" descr="photo-1516574187841-cb9cc2ca948b"/>
          <p:cNvPicPr>
            <a:picLocks noChangeAspect="1"/>
          </p:cNvPicPr>
          <p:nvPr/>
        </p:nvPicPr>
        <p:blipFill>
          <a:blip r:embed="rId2"/>
          <a:srcRect l="6388"/>
          <a:stretch>
            <a:fillRect/>
          </a:stretch>
        </p:blipFill>
        <p:spPr>
          <a:xfrm>
            <a:off x="641350" y="2120265"/>
            <a:ext cx="5527675" cy="3937000"/>
          </a:xfrm>
          <a:prstGeom prst="rect">
            <a:avLst/>
          </a:prstGeom>
        </p:spPr>
      </p:pic>
      <p:sp>
        <p:nvSpPr>
          <p:cNvPr id="38" name="文本框 37"/>
          <p:cNvSpPr txBox="1"/>
          <p:nvPr/>
        </p:nvSpPr>
        <p:spPr>
          <a:xfrm>
            <a:off x="6835140" y="2247265"/>
            <a:ext cx="1736090" cy="107632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1. 直接引起生理和心理反应，使人出现身体不适与精神痛苦</a:t>
            </a:r>
            <a:endParaRPr sz="1600" b="1">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7074535" y="4554855"/>
            <a:ext cx="1538605" cy="58356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3. 导致机体抗病能力下降</a:t>
            </a:r>
            <a:endParaRPr sz="1600" b="1">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9526905" y="2247265"/>
            <a:ext cx="1791970" cy="82994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2. 加重已有的精神和躯体疾病，或使旧病复发</a:t>
            </a:r>
            <a:endParaRPr sz="1600" b="1">
              <a:solidFill>
                <a:srgbClr val="5A84AF"/>
              </a:solidFill>
              <a:latin typeface="宋体" panose="02010600030101010101" pitchFamily="2" charset="-122"/>
              <a:ea typeface="宋体" panose="02010600030101010101" pitchFamily="2" charset="-122"/>
              <a:sym typeface="+mn-ea"/>
            </a:endParaRPr>
          </a:p>
        </p:txBody>
      </p:sp>
      <p:sp>
        <p:nvSpPr>
          <p:cNvPr id="9" name="文本框 8"/>
          <p:cNvSpPr txBox="1"/>
          <p:nvPr/>
        </p:nvSpPr>
        <p:spPr>
          <a:xfrm>
            <a:off x="9300210" y="4554855"/>
            <a:ext cx="2348230" cy="1568450"/>
          </a:xfrm>
          <a:prstGeom prst="rect">
            <a:avLst/>
          </a:prstGeom>
          <a:noFill/>
        </p:spPr>
        <p:txBody>
          <a:bodyPr wrap="square" rtlCol="0">
            <a:spAutoFit/>
          </a:bodyPr>
          <a:p>
            <a:pPr algn="l">
              <a:lnSpc>
                <a:spcPct val="100000"/>
              </a:lnSpc>
            </a:pPr>
            <a:r>
              <a:rPr sz="1600" b="1">
                <a:solidFill>
                  <a:srgbClr val="5A84AF"/>
                </a:solidFill>
                <a:latin typeface="宋体" panose="02010600030101010101" pitchFamily="2" charset="-122"/>
                <a:ea typeface="宋体" panose="02010600030101010101" pitchFamily="2" charset="-122"/>
                <a:sym typeface="+mn-ea"/>
              </a:rPr>
              <a:t>应激反应并不总是对人体是有害的，适度的心理应激是个体成长和发展的必要条件，也是维持个体正常功能活动的必要条件。</a:t>
            </a:r>
            <a:endParaRPr sz="1600" b="1">
              <a:solidFill>
                <a:srgbClr val="5A84AF"/>
              </a:solidFill>
              <a:latin typeface="宋体" panose="02010600030101010101" pitchFamily="2" charset="-122"/>
              <a:ea typeface="宋体" panose="02010600030101010101" pitchFamily="2" charset="-122"/>
              <a:sym typeface="+mn-ea"/>
            </a:endParaRPr>
          </a:p>
        </p:txBody>
      </p:sp>
      <p:cxnSp>
        <p:nvCxnSpPr>
          <p:cNvPr id="10" name="直接连接符 9"/>
          <p:cNvCxnSpPr/>
          <p:nvPr/>
        </p:nvCxnSpPr>
        <p:spPr>
          <a:xfrm>
            <a:off x="7060565" y="4088765"/>
            <a:ext cx="4404995" cy="0"/>
          </a:xfrm>
          <a:prstGeom prst="line">
            <a:avLst/>
          </a:prstGeom>
          <a:ln>
            <a:solidFill>
              <a:srgbClr val="5A84AF"/>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137015" y="1676400"/>
            <a:ext cx="0" cy="5055870"/>
          </a:xfrm>
          <a:prstGeom prst="line">
            <a:avLst/>
          </a:prstGeom>
          <a:ln>
            <a:solidFill>
              <a:srgbClr val="5A84AF"/>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04</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应激的预防与应对</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一、应对的概念</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4863465" cy="386461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44310" y="2344420"/>
            <a:ext cx="4531360" cy="3534410"/>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应对概念的含义是很广的，或者说应对是多维度的。如果从应对与应激过程的关系看，应对活动涉及应激作用过程的各个环节，包括生活事件、认知评价、社会支持和心身反应。如果从应对的主体角度看，应对活动涉及个体的心理活动、行为操作和躯体变化。如果从应对的指向看，有的应对是针对事件或问题的，称为问题关注性应对，包括事先应对和寻求社会支持。有的应对是针对个体情绪反应的，称为情绪关注性应对，包括心理防御、重新评价情境、宣泄、放松等方式。</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878840" y="2179320"/>
            <a:ext cx="4762500" cy="3705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988435" y="588645"/>
            <a:ext cx="398589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二、应激的预防与应对</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6" name="文本框 5"/>
          <p:cNvSpPr txBox="1"/>
          <p:nvPr/>
        </p:nvSpPr>
        <p:spPr>
          <a:xfrm>
            <a:off x="8613775" y="1459230"/>
            <a:ext cx="153860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消除应激源</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8613775" y="2498090"/>
            <a:ext cx="2089785" cy="64516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提高对应激认识和应对水平</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16" name="文本框 15"/>
          <p:cNvSpPr txBox="1"/>
          <p:nvPr/>
        </p:nvSpPr>
        <p:spPr>
          <a:xfrm>
            <a:off x="8613775" y="3839845"/>
            <a:ext cx="1905000"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寻求社会支持</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8613775" y="4895850"/>
            <a:ext cx="1538605" cy="64516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适当运动和松弛应对</a:t>
            </a:r>
            <a:endParaRPr lang="zh-CN" altLang="en-US" b="1">
              <a:solidFill>
                <a:srgbClr val="5A84AF"/>
              </a:solidFill>
              <a:latin typeface="宋体" panose="02010600030101010101" pitchFamily="2" charset="-122"/>
              <a:ea typeface="宋体" panose="02010600030101010101" pitchFamily="2" charset="-122"/>
              <a:sym typeface="+mn-ea"/>
            </a:endParaRPr>
          </a:p>
        </p:txBody>
      </p:sp>
      <p:cxnSp>
        <p:nvCxnSpPr>
          <p:cNvPr id="10" name="直接连接符 9"/>
          <p:cNvCxnSpPr/>
          <p:nvPr/>
        </p:nvCxnSpPr>
        <p:spPr>
          <a:xfrm>
            <a:off x="8454390" y="150939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7632700" y="145923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01</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7" name="直接连接符 16"/>
          <p:cNvCxnSpPr/>
          <p:nvPr/>
        </p:nvCxnSpPr>
        <p:spPr>
          <a:xfrm>
            <a:off x="8454390" y="269176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632700" y="264160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02</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9" name="直接连接符 18"/>
          <p:cNvCxnSpPr/>
          <p:nvPr/>
        </p:nvCxnSpPr>
        <p:spPr>
          <a:xfrm>
            <a:off x="8454390" y="387413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632700" y="382397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03</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21" name="直接连接符 20"/>
          <p:cNvCxnSpPr/>
          <p:nvPr/>
        </p:nvCxnSpPr>
        <p:spPr>
          <a:xfrm>
            <a:off x="8454390" y="505650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632700" y="500634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04</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p:cNvPicPr>
            <a:picLocks noChangeAspect="1"/>
          </p:cNvPicPr>
          <p:nvPr/>
        </p:nvPicPr>
        <p:blipFill>
          <a:blip r:embed="rId2"/>
          <a:stretch>
            <a:fillRect/>
          </a:stretch>
        </p:blipFill>
        <p:spPr>
          <a:xfrm>
            <a:off x="1513840" y="1522730"/>
            <a:ext cx="5493385" cy="38125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617345" y="2495489"/>
            <a:ext cx="8223250" cy="1309370"/>
          </a:xfrm>
          <a:prstGeom prst="rect">
            <a:avLst/>
          </a:prstGeom>
          <a:noFill/>
        </p:spPr>
        <p:txBody>
          <a:bodyPr>
            <a:spAutoFit/>
          </a:bodyPr>
          <a:lstStyle/>
          <a:p>
            <a:pPr algn="ctr">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rPr>
              <a:t>单元五　心理应激</a:t>
            </a:r>
            <a:endPar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402715"/>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应激的概述</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85435" y="2508885"/>
            <a:ext cx="443484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应激源</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任务三　应激反应</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1" name="文本框 20"/>
          <p:cNvSpPr txBox="1"/>
          <p:nvPr/>
        </p:nvSpPr>
        <p:spPr>
          <a:xfrm>
            <a:off x="5385435" y="4721225"/>
            <a:ext cx="457454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任务四　应激的预防与应对</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2589530"/>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1" name="图片 30" descr="b4064338496ee2cb6d081735c8306796"/>
          <p:cNvPicPr>
            <a:picLocks noChangeAspect="1"/>
          </p:cNvPicPr>
          <p:nvPr/>
        </p:nvPicPr>
        <p:blipFill>
          <a:blip r:embed="rId3"/>
          <a:stretch>
            <a:fillRect/>
          </a:stretch>
        </p:blipFill>
        <p:spPr>
          <a:xfrm>
            <a:off x="4076700" y="47212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应激的概述</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一、应激的概念</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343535" y="2177415"/>
            <a:ext cx="4818380" cy="415417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应激（stress）一词源于物理学术语，原意指“负荷”，即指一个系统在外力作用下，竭尽全力对抗时的超负荷过程。在其他领域还可译为紧张刺激、紧张反应、紧张状态和心理压力等。</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塞里是第一个将外界刺激（应激）和疾病与健康联系起来的学者，他使人们对疾病的认识进一步深化，将病因学的研究转入更广泛的领域。当前，在医学心理学领域中，应激的概念，包括三层含义。</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应激是一种刺激物</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应激是机体对刺激的反应</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应激是一种察觉到的威胁</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5676900" y="2534920"/>
            <a:ext cx="5619750" cy="36080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161790" y="588645"/>
            <a:ext cx="34029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二、心理应激的过程</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950595" y="1203960"/>
            <a:ext cx="10024110" cy="119888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目前比较一致的认识是应激是由应激刺激（应激源）、应激反应和其他许多相关因素所构成。而且这些因素之间的关系也是学者们不断探索的内容。由姜乾金等提出的“应激过程模型”将心理应激看作是由应激源（生活事件）到应激反应的多因素作用的过程，即应激输入、应激中介、应激反应和应激结果（图 5-1）。</a:t>
            </a:r>
            <a:endParaRPr sz="1600">
              <a:solidFill>
                <a:srgbClr val="5A84AF"/>
              </a:solidFill>
              <a:latin typeface="宋体" panose="02010600030101010101" pitchFamily="2" charset="-122"/>
              <a:ea typeface="宋体" panose="02010600030101010101" pitchFamily="2" charset="-122"/>
              <a:sym typeface="+mn-ea"/>
            </a:endParaRPr>
          </a:p>
        </p:txBody>
      </p:sp>
      <p:pic>
        <p:nvPicPr>
          <p:cNvPr id="4" name="图片 3"/>
          <p:cNvPicPr>
            <a:picLocks noChangeAspect="1"/>
          </p:cNvPicPr>
          <p:nvPr/>
        </p:nvPicPr>
        <p:blipFill>
          <a:blip r:embed="rId2"/>
          <a:stretch>
            <a:fillRect/>
          </a:stretch>
        </p:blipFill>
        <p:spPr>
          <a:xfrm>
            <a:off x="1896110" y="2679065"/>
            <a:ext cx="7934325" cy="31642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应激源</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161790" y="588645"/>
            <a:ext cx="34029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一、应激源的概念</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823595" y="1906270"/>
            <a:ext cx="4832985" cy="304609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应激源指能够引起个体产生应激的刺激，也就是应激的各种因素。应激输入就是个体感知应激源的过程。根据这一定义，应激源不仅包括客观刺激，同时也包括人的主观评价。例如，同班两个同学在期中考试中，外科护理学都考了 60 分，其中一位很满足认为成绩不错，没有任何应激；而另一位对自己要求较高，认为自己考得太差，既伤心又难过，产生了相对较强的应激。</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6367780" y="1906270"/>
            <a:ext cx="4762500" cy="3333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4148455" y="588645"/>
            <a:ext cx="341630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二、应激源的分类</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35" name="组合 34"/>
          <p:cNvGrpSpPr/>
          <p:nvPr/>
        </p:nvGrpSpPr>
        <p:grpSpPr>
          <a:xfrm>
            <a:off x="330835" y="1615440"/>
            <a:ext cx="4036695" cy="4872990"/>
            <a:chOff x="1298" y="3246"/>
            <a:chExt cx="6357" cy="7674"/>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545" y="4371"/>
              <a:ext cx="2218" cy="1452"/>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（一）根据应激源的来源分类</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p:cNvSpPr txBox="1"/>
            <p:nvPr/>
          </p:nvSpPr>
          <p:spPr>
            <a:xfrm>
              <a:off x="1298" y="6705"/>
              <a:ext cx="6357" cy="421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内部应激源　指产生于机体内部的各种需求或刺激，包括生理方面的如头痛、发热、外伤等和心理方面的如期望值过高、追求完善、懊恼、悔恨等。</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外部应激源　指产生于体外的各种刺激或需求，包括自然环境方面的如环境温度强烈变化，社会环境方面的如生活事件等。</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6" name="组合 35"/>
          <p:cNvGrpSpPr/>
          <p:nvPr/>
        </p:nvGrpSpPr>
        <p:grpSpPr>
          <a:xfrm>
            <a:off x="4411980" y="1248410"/>
            <a:ext cx="3678555" cy="5498465"/>
            <a:chOff x="6955" y="3246"/>
            <a:chExt cx="5793" cy="8659"/>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653" y="4207"/>
              <a:ext cx="1908" cy="1452"/>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（二）按应激源的内容分类</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p:cNvSpPr txBox="1"/>
            <p:nvPr/>
          </p:nvSpPr>
          <p:spPr>
            <a:xfrm>
              <a:off x="6955" y="6527"/>
              <a:ext cx="5793" cy="5378"/>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躯体性应激源　指直接作用于躯体的刺激因素。</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心理性应激源　指来自人们头脑中的紧张性信息。</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社会性应激源　社会性应激源范围极广，涉及生活中大大小小的事件。</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4. 文化性应激源　指观念、信仰、生活方式、语言、习俗等方面的变动给人带来的刺激。</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8" name="组合 37"/>
          <p:cNvGrpSpPr/>
          <p:nvPr/>
        </p:nvGrpSpPr>
        <p:grpSpPr>
          <a:xfrm>
            <a:off x="7912100" y="1628775"/>
            <a:ext cx="3326130" cy="4121150"/>
            <a:chOff x="11718" y="3246"/>
            <a:chExt cx="5238" cy="6490"/>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781" y="4217"/>
              <a:ext cx="2240" cy="1452"/>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（三）根据应激源的可控制性分类</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p:cNvSpPr txBox="1"/>
            <p:nvPr/>
          </p:nvSpPr>
          <p:spPr>
            <a:xfrm>
              <a:off x="12132" y="6684"/>
              <a:ext cx="4824" cy="3052"/>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控制性应激源　指个体可对其进行控制（如预防、减弱、消除等）的应激源。</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不可控制性应激源　指个体不能对其进行控制的应激源。</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spTree>
  </p:cSld>
  <p:clrMapOvr>
    <a:masterClrMapping/>
  </p:clrMapOvr>
</p:sld>
</file>

<file path=ppt/tags/tag1.xml><?xml version="1.0" encoding="utf-8"?>
<p:tagLst xmlns:p="http://schemas.openxmlformats.org/presentationml/2006/main">
  <p:tag name="MH" val="20170602153905"/>
  <p:tag name="MH_LIBRARY" val="GRAPHIC"/>
  <p:tag name="MH_TYPE" val="Text"/>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2198</Words>
  <Application>WPS 演示</Application>
  <PresentationFormat>宽屏</PresentationFormat>
  <Paragraphs>136</Paragraphs>
  <Slides>19</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19</vt:i4>
      </vt:variant>
    </vt:vector>
  </HeadingPairs>
  <TitlesOfParts>
    <vt:vector size="32"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8</cp:revision>
  <dcterms:created xsi:type="dcterms:W3CDTF">2019-11-11T13:37:00Z</dcterms:created>
  <dcterms:modified xsi:type="dcterms:W3CDTF">2021-05-07T13:54:04Z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