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0"/>
  </p:handoutMasterIdLst>
  <p:sldIdLst>
    <p:sldId id="256" r:id="rId4"/>
    <p:sldId id="279" r:id="rId5"/>
    <p:sldId id="258" r:id="rId7"/>
    <p:sldId id="257" r:id="rId8"/>
    <p:sldId id="261" r:id="rId9"/>
    <p:sldId id="269" r:id="rId10"/>
    <p:sldId id="263" r:id="rId11"/>
    <p:sldId id="262" r:id="rId12"/>
    <p:sldId id="265" r:id="rId13"/>
    <p:sldId id="260" r:id="rId14"/>
    <p:sldId id="299" r:id="rId15"/>
    <p:sldId id="300" r:id="rId16"/>
    <p:sldId id="301" r:id="rId17"/>
    <p:sldId id="302" r:id="rId18"/>
    <p:sldId id="270" r:id="rId19"/>
  </p:sldIdLst>
  <p:sldSz cx="12192000" cy="6858000"/>
  <p:notesSz cx="7103745" cy="10234295"/>
  <p:embeddedFontLst>
    <p:embeddedFont>
      <p:font typeface="Calibri" panose="020F0502020204030204" charset="0"/>
      <p:regular r:id="rId24"/>
      <p:bold r:id="rId25"/>
      <p:italic r:id="rId26"/>
      <p:boldItalic r:id="rId27"/>
    </p:embeddedFont>
    <p:embeddedFont>
      <p:font typeface="Arial Unicode MS" panose="020B0604020202020204" charset="-122"/>
      <p:regular r:id="rId28"/>
    </p:embeddedFont>
    <p:embeddedFont>
      <p:font typeface="Calibri Light" panose="020F0302020204030204" charset="0"/>
      <p:regular r:id="rId29"/>
      <p:italic r:id="rId30"/>
    </p:embeddedFont>
    <p:embeddedFont>
      <p:font typeface="等线 Light" panose="02010600030101010101" charset="-122"/>
      <p:regular r:id="rId31"/>
    </p:embeddedFont>
    <p:embeddedFont>
      <p:font typeface="等线" panose="02010600030101010101" charset="-122"/>
      <p:regular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font" Target="fonts/font9.fntdata"/><Relationship Id="rId31" Type="http://schemas.openxmlformats.org/officeDocument/2006/relationships/font" Target="fonts/font8.fntdata"/><Relationship Id="rId30" Type="http://schemas.openxmlformats.org/officeDocument/2006/relationships/font" Target="fonts/font7.fntdata"/><Relationship Id="rId3" Type="http://schemas.openxmlformats.org/officeDocument/2006/relationships/slideMaster" Target="slideMasters/slideMaster2.xml"/><Relationship Id="rId29" Type="http://schemas.openxmlformats.org/officeDocument/2006/relationships/font" Target="fonts/font6.fntdata"/><Relationship Id="rId28" Type="http://schemas.openxmlformats.org/officeDocument/2006/relationships/font" Target="fonts/font5.fntdata"/><Relationship Id="rId27" Type="http://schemas.openxmlformats.org/officeDocument/2006/relationships/font" Target="fonts/font4.fntdata"/><Relationship Id="rId26" Type="http://schemas.openxmlformats.org/officeDocument/2006/relationships/font" Target="fonts/font3.fntdata"/><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7" Type="http://schemas.openxmlformats.org/officeDocument/2006/relationships/slideLayout" Target="../slideLayouts/slideLayout7.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260215" y="588645"/>
            <a:ext cx="33045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一、原发性高血压</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2" name="图片 1" descr="a63d933b79a72183db2552abd4d0c041"/>
          <p:cNvPicPr>
            <a:picLocks noChangeAspect="1"/>
          </p:cNvPicPr>
          <p:nvPr/>
        </p:nvPicPr>
        <p:blipFill>
          <a:blip r:embed="rId2"/>
          <a:srcRect r="66190" b="67710"/>
          <a:stretch>
            <a:fillRect/>
          </a:stretch>
        </p:blipFill>
        <p:spPr>
          <a:xfrm>
            <a:off x="2303145" y="1793240"/>
            <a:ext cx="1263650" cy="1207770"/>
          </a:xfrm>
          <a:prstGeom prst="rect">
            <a:avLst/>
          </a:prstGeom>
        </p:spPr>
      </p:pic>
      <p:sp>
        <p:nvSpPr>
          <p:cNvPr id="5" name="文本框 4"/>
          <p:cNvSpPr txBox="1"/>
          <p:nvPr/>
        </p:nvSpPr>
        <p:spPr>
          <a:xfrm>
            <a:off x="1827530" y="2827020"/>
            <a:ext cx="2714625" cy="156845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（一）心理社会因素在高血压发生发展中的作用</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慢性应激</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人格特征</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婚姻状态</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4. 不良行为因素</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7644765" y="2890520"/>
            <a:ext cx="3138170" cy="107632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（二）高血压患者的心理反应</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原发性高血压常常是隐匿起病，高血压早期血压可在正常与异常之间波动。</a:t>
            </a:r>
            <a:endParaRPr lang="zh-CN" altLang="en-US" sz="1600">
              <a:solidFill>
                <a:srgbClr val="5A84AF"/>
              </a:solidFill>
              <a:latin typeface="宋体" panose="02010600030101010101" pitchFamily="2" charset="-122"/>
              <a:ea typeface="宋体" panose="02010600030101010101" pitchFamily="2" charset="-122"/>
              <a:sym typeface="+mn-ea"/>
            </a:endParaRPr>
          </a:p>
        </p:txBody>
      </p:sp>
      <p:pic>
        <p:nvPicPr>
          <p:cNvPr id="12" name="图片 11" descr="a63d933b79a72183db2552abd4d0c041"/>
          <p:cNvPicPr>
            <a:picLocks noChangeAspect="1"/>
          </p:cNvPicPr>
          <p:nvPr/>
        </p:nvPicPr>
        <p:blipFill>
          <a:blip r:embed="rId2"/>
          <a:srcRect l="34370" r="31310" b="67960"/>
          <a:stretch>
            <a:fillRect/>
          </a:stretch>
        </p:blipFill>
        <p:spPr>
          <a:xfrm>
            <a:off x="8509635" y="1685608"/>
            <a:ext cx="1408430" cy="1315085"/>
          </a:xfrm>
          <a:prstGeom prst="rect">
            <a:avLst/>
          </a:prstGeom>
        </p:spPr>
      </p:pic>
      <p:pic>
        <p:nvPicPr>
          <p:cNvPr id="22" name="图片 21" descr="a63d933b79a72183db2552abd4d0c041"/>
          <p:cNvPicPr>
            <a:picLocks noChangeAspect="1"/>
          </p:cNvPicPr>
          <p:nvPr/>
        </p:nvPicPr>
        <p:blipFill>
          <a:blip r:embed="rId2"/>
          <a:srcRect l="33194" t="33092" r="32486" b="34868"/>
          <a:stretch>
            <a:fillRect/>
          </a:stretch>
        </p:blipFill>
        <p:spPr>
          <a:xfrm>
            <a:off x="5135880" y="3936048"/>
            <a:ext cx="1408430" cy="1315085"/>
          </a:xfrm>
          <a:prstGeom prst="rect">
            <a:avLst/>
          </a:prstGeom>
        </p:spPr>
      </p:pic>
      <p:sp>
        <p:nvSpPr>
          <p:cNvPr id="28" name="文本框 27"/>
          <p:cNvSpPr txBox="1"/>
          <p:nvPr/>
        </p:nvSpPr>
        <p:spPr>
          <a:xfrm>
            <a:off x="4359910" y="5074920"/>
            <a:ext cx="2961005" cy="156845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（三）高血压的心理护理措施</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指导患者正确认识自身的行为特点和相关环境因素对高血压病的影响，纠正不良行为，改善环境因素，以消除紧张情绪，使高血压得以缓解。</a:t>
            </a:r>
            <a:endParaRPr lang="zh-CN" altLang="en-US" sz="1600">
              <a:solidFill>
                <a:srgbClr val="5A84AF"/>
              </a:solidFill>
              <a:latin typeface="宋体" panose="02010600030101010101" pitchFamily="2" charset="-122"/>
              <a:ea typeface="宋体" panose="02010600030101010101" pitchFamily="2" charset="-122"/>
              <a:sym typeface="+mn-ea"/>
            </a:endParaRPr>
          </a:p>
        </p:txBody>
      </p:sp>
      <p:pic>
        <p:nvPicPr>
          <p:cNvPr id="33" name="图片 32" descr="dd271f03d8615f0e68e8a3af706d08a6"/>
          <p:cNvPicPr>
            <a:picLocks noChangeAspect="1"/>
          </p:cNvPicPr>
          <p:nvPr/>
        </p:nvPicPr>
        <p:blipFill>
          <a:blip r:embed="rId3"/>
          <a:stretch>
            <a:fillRect/>
          </a:stretch>
        </p:blipFill>
        <p:spPr>
          <a:xfrm>
            <a:off x="9536430" y="488950"/>
            <a:ext cx="2338070" cy="23380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062730" y="588645"/>
            <a:ext cx="388302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二、冠心病</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1" name="圆角矩形 1"/>
          <p:cNvSpPr/>
          <p:nvPr>
            <p:custDataLst>
              <p:tags r:id="rId2"/>
            </p:custDataLst>
          </p:nvPr>
        </p:nvSpPr>
        <p:spPr>
          <a:xfrm>
            <a:off x="1722505" y="2748664"/>
            <a:ext cx="2393892" cy="377299"/>
          </a:xfrm>
          <a:prstGeom prst="roundRect">
            <a:avLst>
              <a:gd name="adj" fmla="val 50000"/>
            </a:avLst>
          </a:prstGeom>
          <a:gradFill flip="none" rotWithShape="1">
            <a:gsLst>
              <a:gs pos="50000">
                <a:srgbClr val="1F74AD">
                  <a:lumMod val="60000"/>
                  <a:lumOff val="40000"/>
                </a:srgbClr>
              </a:gs>
              <a:gs pos="0">
                <a:srgbClr val="1F74AD">
                  <a:lumMod val="60000"/>
                  <a:lumOff val="40000"/>
                </a:srgbClr>
              </a:gs>
              <a:gs pos="100000">
                <a:srgbClr val="1F74AD">
                  <a:lumMod val="20000"/>
                  <a:lumOff val="80000"/>
                </a:srgbClr>
              </a:gs>
              <a:gs pos="50000">
                <a:srgbClr val="1F74AD">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5000" lnSpcReduction="20000"/>
          </a:bodyPr>
          <a:p>
            <a:pPr algn="ctr">
              <a:lnSpc>
                <a:spcPct val="140000"/>
              </a:lnSpc>
            </a:pPr>
            <a:endParaRPr lang="zh-CN" altLang="en-US">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42" name="矩形 41"/>
          <p:cNvSpPr/>
          <p:nvPr>
            <p:custDataLst>
              <p:tags r:id="rId3"/>
            </p:custDataLst>
          </p:nvPr>
        </p:nvSpPr>
        <p:spPr>
          <a:xfrm>
            <a:off x="1722755" y="3735070"/>
            <a:ext cx="2340610" cy="1161415"/>
          </a:xfrm>
          <a:prstGeom prst="rect">
            <a:avLst/>
          </a:prstGeom>
        </p:spPr>
        <p:txBody>
          <a:bodyPr wrap="square" lIns="91440" tIns="0" rIns="91440" bIns="45720">
            <a:noAutofit/>
          </a:bodyPr>
          <a:p>
            <a:pPr>
              <a:lnSpc>
                <a:spcPct val="120000"/>
              </a:lnSpc>
            </a:pPr>
            <a:r>
              <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1. 压力因素</a:t>
            </a:r>
            <a:endPar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2. 情绪因素</a:t>
            </a:r>
            <a:endPar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3. 人格因素</a:t>
            </a:r>
            <a:endPar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4. 行为因素</a:t>
            </a:r>
            <a:endParaRPr lang="zh-CN" altLang="en-US" sz="16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43" name="矩形 42"/>
          <p:cNvSpPr/>
          <p:nvPr>
            <p:custDataLst>
              <p:tags r:id="rId4"/>
            </p:custDataLst>
          </p:nvPr>
        </p:nvSpPr>
        <p:spPr>
          <a:xfrm>
            <a:off x="1562100" y="3177540"/>
            <a:ext cx="2952750" cy="557530"/>
          </a:xfrm>
          <a:prstGeom prst="rect">
            <a:avLst/>
          </a:prstGeom>
        </p:spPr>
        <p:txBody>
          <a:bodyPr wrap="square" lIns="91440" tIns="45720" rIns="91440" bIns="0" anchor="b">
            <a:noAutofit/>
          </a:bodyPr>
          <a:p>
            <a:pPr>
              <a:lnSpc>
                <a:spcPct val="120000"/>
              </a:lnSpc>
            </a:pPr>
            <a:r>
              <a:rPr lang="zh-CN" altLang="en-US" sz="1500" b="1" spc="300">
                <a:solidFill>
                  <a:srgbClr val="1F74AD"/>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（一）心理社会因素在冠心病发生发展中的作用</a:t>
            </a:r>
            <a:endParaRPr lang="zh-CN" altLang="en-US" sz="1500" b="1" spc="300">
              <a:solidFill>
                <a:srgbClr val="1F74AD"/>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46" name="椭圆 45"/>
          <p:cNvSpPr/>
          <p:nvPr>
            <p:custDataLst>
              <p:tags r:id="rId5"/>
            </p:custDataLst>
          </p:nvPr>
        </p:nvSpPr>
        <p:spPr>
          <a:xfrm>
            <a:off x="1265190" y="2748663"/>
            <a:ext cx="377299" cy="377299"/>
          </a:xfrm>
          <a:prstGeom prst="ellipse">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宋体" panose="02010600030101010101" pitchFamily="2" charset="-122"/>
              <a:sym typeface="Arial" panose="020B0604020202020204" pitchFamily="34" charset="0"/>
            </a:endParaRPr>
          </a:p>
        </p:txBody>
      </p:sp>
      <p:sp>
        <p:nvSpPr>
          <p:cNvPr id="47" name="KSO_Shape"/>
          <p:cNvSpPr/>
          <p:nvPr>
            <p:custDataLst>
              <p:tags r:id="rId6"/>
            </p:custDataLst>
          </p:nvPr>
        </p:nvSpPr>
        <p:spPr>
          <a:xfrm>
            <a:off x="1345205" y="2844611"/>
            <a:ext cx="217269" cy="185402"/>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25000" lnSpcReduction="20000"/>
          </a:bodyPr>
          <a:p>
            <a:pPr algn="ctr" eaLnBrk="1" hangingPunct="1">
              <a:lnSpc>
                <a:spcPct val="140000"/>
              </a:lnSpc>
            </a:pPr>
            <a:endParaRPr lang="zh-CN" altLang="en-US">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49" name="圆角矩形 1"/>
          <p:cNvSpPr/>
          <p:nvPr>
            <p:custDataLst>
              <p:tags r:id="rId7"/>
            </p:custDataLst>
          </p:nvPr>
        </p:nvSpPr>
        <p:spPr>
          <a:xfrm>
            <a:off x="5242001" y="2748664"/>
            <a:ext cx="2393892" cy="377299"/>
          </a:xfrm>
          <a:prstGeom prst="roundRect">
            <a:avLst>
              <a:gd name="adj" fmla="val 50000"/>
            </a:avLst>
          </a:prstGeom>
          <a:gradFill flip="none" rotWithShape="1">
            <a:gsLst>
              <a:gs pos="71000">
                <a:srgbClr val="3498DB"/>
              </a:gs>
              <a:gs pos="0">
                <a:srgbClr val="3498DB"/>
              </a:gs>
              <a:gs pos="100000">
                <a:srgbClr val="3498DB">
                  <a:lumMod val="20000"/>
                  <a:lumOff val="80000"/>
                </a:srgbClr>
              </a:gs>
              <a:gs pos="71000">
                <a:srgbClr val="3498DB">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5000" lnSpcReduction="20000"/>
          </a:bodyPr>
          <a:p>
            <a:pPr algn="ctr">
              <a:lnSpc>
                <a:spcPct val="140000"/>
              </a:lnSpc>
            </a:pPr>
            <a:endParaRPr lang="zh-CN" altLang="en-US">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50" name="矩形 49"/>
          <p:cNvSpPr/>
          <p:nvPr>
            <p:custDataLst>
              <p:tags r:id="rId8"/>
            </p:custDataLst>
          </p:nvPr>
        </p:nvSpPr>
        <p:spPr>
          <a:xfrm>
            <a:off x="4514850" y="3876675"/>
            <a:ext cx="3330575" cy="1019810"/>
          </a:xfrm>
          <a:prstGeom prst="rect">
            <a:avLst/>
          </a:prstGeom>
        </p:spPr>
        <p:txBody>
          <a:bodyPr wrap="square" lIns="91440" tIns="0" rIns="91440" bIns="45720">
            <a:noAutofit/>
          </a:bodyPr>
          <a:p>
            <a:pPr>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1. 对诊断和症状的反应</a:t>
            </a:r>
            <a:endPar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2. 心肌梗死患者急性期心理反应</a:t>
            </a:r>
            <a:endPar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3. 心肌梗死患者康复期心理反应</a:t>
            </a:r>
            <a:endPar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51" name="矩形 50"/>
          <p:cNvSpPr/>
          <p:nvPr>
            <p:custDataLst>
              <p:tags r:id="rId9"/>
            </p:custDataLst>
          </p:nvPr>
        </p:nvSpPr>
        <p:spPr>
          <a:xfrm>
            <a:off x="5242560" y="3177540"/>
            <a:ext cx="2425065" cy="558165"/>
          </a:xfrm>
          <a:prstGeom prst="rect">
            <a:avLst/>
          </a:prstGeom>
        </p:spPr>
        <p:txBody>
          <a:bodyPr wrap="square" lIns="91440" tIns="45720" rIns="91440" bIns="0" anchor="b">
            <a:noAutofit/>
          </a:bodyPr>
          <a:p>
            <a:pPr>
              <a:lnSpc>
                <a:spcPct val="120000"/>
              </a:lnSpc>
            </a:pPr>
            <a:r>
              <a:rPr lang="zh-CN" altLang="en-US" sz="1500" b="1" spc="300">
                <a:solidFill>
                  <a:srgbClr val="3498DB"/>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（二）冠心病患者的心理反应</a:t>
            </a:r>
            <a:endParaRPr lang="zh-CN" altLang="en-US" sz="1500" b="1" spc="300">
              <a:solidFill>
                <a:srgbClr val="3498DB"/>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52" name="椭圆 51"/>
          <p:cNvSpPr/>
          <p:nvPr>
            <p:custDataLst>
              <p:tags r:id="rId10"/>
            </p:custDataLst>
          </p:nvPr>
        </p:nvSpPr>
        <p:spPr>
          <a:xfrm>
            <a:off x="4784686" y="2748663"/>
            <a:ext cx="377299" cy="377299"/>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宋体" panose="02010600030101010101" pitchFamily="2" charset="-122"/>
              <a:sym typeface="Arial" panose="020B0604020202020204" pitchFamily="34" charset="0"/>
            </a:endParaRPr>
          </a:p>
        </p:txBody>
      </p:sp>
      <p:sp>
        <p:nvSpPr>
          <p:cNvPr id="54" name="KSO_Shape"/>
          <p:cNvSpPr/>
          <p:nvPr>
            <p:custDataLst>
              <p:tags r:id="rId11"/>
            </p:custDataLst>
          </p:nvPr>
        </p:nvSpPr>
        <p:spPr bwMode="auto">
          <a:xfrm>
            <a:off x="4884033" y="2844610"/>
            <a:ext cx="185403" cy="18540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ysClr val="window" lastClr="FFFFFF"/>
          </a:solidFill>
          <a:ln>
            <a:noFill/>
          </a:ln>
        </p:spPr>
        <p:txBody>
          <a:bodyPr anchor="ctr">
            <a:normAutofit fontScale="25000" lnSpcReduction="20000"/>
          </a:bodyPr>
          <a:p>
            <a:pPr>
              <a:lnSpc>
                <a:spcPct val="140000"/>
              </a:lnSpc>
            </a:pPr>
            <a:endParaRPr lang="zh-CN" altLang="en-US">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81" name="圆角矩形 1"/>
          <p:cNvSpPr/>
          <p:nvPr>
            <p:custDataLst>
              <p:tags r:id="rId12"/>
            </p:custDataLst>
          </p:nvPr>
        </p:nvSpPr>
        <p:spPr>
          <a:xfrm>
            <a:off x="8761497" y="2748664"/>
            <a:ext cx="2393892" cy="377299"/>
          </a:xfrm>
          <a:prstGeom prst="roundRect">
            <a:avLst>
              <a:gd name="adj" fmla="val 50000"/>
            </a:avLst>
          </a:prstGeom>
          <a:gradFill flip="none" rotWithShape="1">
            <a:gsLst>
              <a:gs pos="62000">
                <a:srgbClr val="9BBB59"/>
              </a:gs>
              <a:gs pos="0">
                <a:srgbClr val="9BBB59"/>
              </a:gs>
              <a:gs pos="100000">
                <a:srgbClr val="9BBB59">
                  <a:lumMod val="20000"/>
                  <a:lumOff val="80000"/>
                </a:srgbClr>
              </a:gs>
              <a:gs pos="62000">
                <a:srgbClr val="9BBB59">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5000" lnSpcReduction="20000"/>
          </a:bodyPr>
          <a:p>
            <a:pPr algn="ctr">
              <a:lnSpc>
                <a:spcPct val="140000"/>
              </a:lnSpc>
            </a:pPr>
            <a:endParaRPr lang="zh-CN" altLang="en-US">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82" name="矩形 81"/>
          <p:cNvSpPr/>
          <p:nvPr>
            <p:custDataLst>
              <p:tags r:id="rId13"/>
            </p:custDataLst>
          </p:nvPr>
        </p:nvSpPr>
        <p:spPr>
          <a:xfrm>
            <a:off x="8422005" y="3735705"/>
            <a:ext cx="2765425" cy="1160780"/>
          </a:xfrm>
          <a:prstGeom prst="rect">
            <a:avLst/>
          </a:prstGeom>
        </p:spPr>
        <p:txBody>
          <a:bodyPr wrap="square" lIns="91440" tIns="0" rIns="91440" bIns="45720">
            <a:noAutofit/>
          </a:bodyPr>
          <a:p>
            <a:pPr>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1. 患者教育</a:t>
            </a:r>
            <a:endPar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2. 指导患者进行行为矫正</a:t>
            </a:r>
            <a:endPar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3. 要充分发挥利用社会支持系统的功能和作用</a:t>
            </a:r>
            <a:endParaRPr lang="zh-CN" altLang="en-US" sz="1500" spc="150">
              <a:solidFill>
                <a:srgbClr val="000000">
                  <a:lumMod val="65000"/>
                  <a:lumOff val="35000"/>
                </a:srgb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83" name="矩形 82"/>
          <p:cNvSpPr/>
          <p:nvPr>
            <p:custDataLst>
              <p:tags r:id="rId14"/>
            </p:custDataLst>
          </p:nvPr>
        </p:nvSpPr>
        <p:spPr>
          <a:xfrm>
            <a:off x="8681085" y="3126105"/>
            <a:ext cx="2506345" cy="608965"/>
          </a:xfrm>
          <a:prstGeom prst="rect">
            <a:avLst/>
          </a:prstGeom>
        </p:spPr>
        <p:txBody>
          <a:bodyPr wrap="square" lIns="91440" tIns="45720" rIns="91440" bIns="0" anchor="b">
            <a:noAutofit/>
          </a:bodyPr>
          <a:p>
            <a:pPr>
              <a:lnSpc>
                <a:spcPct val="120000"/>
              </a:lnSpc>
            </a:pPr>
            <a:r>
              <a:rPr lang="zh-CN" altLang="en-US" sz="1600" b="1" spc="300">
                <a:solidFill>
                  <a:srgbClr val="9BBB59"/>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（三）冠心病的心理护理措施</a:t>
            </a:r>
            <a:endParaRPr lang="zh-CN" altLang="en-US" sz="1600" b="1" spc="300">
              <a:solidFill>
                <a:srgbClr val="9BBB59"/>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84" name="椭圆 83"/>
          <p:cNvSpPr/>
          <p:nvPr>
            <p:custDataLst>
              <p:tags r:id="rId15"/>
            </p:custDataLst>
          </p:nvPr>
        </p:nvSpPr>
        <p:spPr>
          <a:xfrm>
            <a:off x="8304182" y="2748663"/>
            <a:ext cx="377299" cy="377299"/>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宋体" panose="02010600030101010101" pitchFamily="2" charset="-122"/>
              <a:sym typeface="Arial" panose="020B0604020202020204" pitchFamily="34" charset="0"/>
            </a:endParaRPr>
          </a:p>
        </p:txBody>
      </p:sp>
      <p:sp>
        <p:nvSpPr>
          <p:cNvPr id="18" name="KSO_Shape"/>
          <p:cNvSpPr/>
          <p:nvPr>
            <p:custDataLst>
              <p:tags r:id="rId16"/>
            </p:custDataLst>
          </p:nvPr>
        </p:nvSpPr>
        <p:spPr>
          <a:xfrm flipH="1">
            <a:off x="8421142" y="2857310"/>
            <a:ext cx="143378" cy="185403"/>
          </a:xfrm>
          <a:custGeom>
            <a:avLst/>
            <a:gdLst/>
            <a:ahLst/>
            <a:cxnLst/>
            <a:rect l="l" t="t" r="r" b="b"/>
            <a:pathLst>
              <a:path w="1259674" h="1629655">
                <a:moveTo>
                  <a:pt x="653835" y="765559"/>
                </a:moveTo>
                <a:lnTo>
                  <a:pt x="605838" y="765559"/>
                </a:lnTo>
                <a:cubicBezTo>
                  <a:pt x="586150" y="765559"/>
                  <a:pt x="570190" y="781519"/>
                  <a:pt x="570190" y="801207"/>
                </a:cubicBezTo>
                <a:lnTo>
                  <a:pt x="570190" y="1594007"/>
                </a:lnTo>
                <a:cubicBezTo>
                  <a:pt x="570190" y="1613695"/>
                  <a:pt x="586150" y="1629655"/>
                  <a:pt x="605838" y="1629655"/>
                </a:cubicBezTo>
                <a:lnTo>
                  <a:pt x="653835" y="1629655"/>
                </a:lnTo>
                <a:cubicBezTo>
                  <a:pt x="673523" y="1629655"/>
                  <a:pt x="689483" y="1613695"/>
                  <a:pt x="689483" y="1594007"/>
                </a:cubicBezTo>
                <a:lnTo>
                  <a:pt x="689483" y="801207"/>
                </a:lnTo>
                <a:cubicBezTo>
                  <a:pt x="689483" y="781519"/>
                  <a:pt x="673523" y="765559"/>
                  <a:pt x="653835" y="765559"/>
                </a:cubicBezTo>
                <a:close/>
                <a:moveTo>
                  <a:pt x="629837" y="293110"/>
                </a:moveTo>
                <a:cubicBezTo>
                  <a:pt x="540228" y="293110"/>
                  <a:pt x="467586" y="365752"/>
                  <a:pt x="467586" y="455361"/>
                </a:cubicBezTo>
                <a:cubicBezTo>
                  <a:pt x="467586" y="544970"/>
                  <a:pt x="540228" y="617612"/>
                  <a:pt x="629837" y="617612"/>
                </a:cubicBezTo>
                <a:cubicBezTo>
                  <a:pt x="719446" y="617612"/>
                  <a:pt x="792088" y="544970"/>
                  <a:pt x="792088" y="455361"/>
                </a:cubicBezTo>
                <a:cubicBezTo>
                  <a:pt x="792088" y="365752"/>
                  <a:pt x="719446" y="293110"/>
                  <a:pt x="629837" y="293110"/>
                </a:cubicBezTo>
                <a:close/>
                <a:moveTo>
                  <a:pt x="373285" y="134938"/>
                </a:moveTo>
                <a:cubicBezTo>
                  <a:pt x="285152" y="213464"/>
                  <a:pt x="230474" y="328028"/>
                  <a:pt x="230474" y="455361"/>
                </a:cubicBezTo>
                <a:cubicBezTo>
                  <a:pt x="230474" y="582697"/>
                  <a:pt x="285152" y="697259"/>
                  <a:pt x="373285" y="775786"/>
                </a:cubicBezTo>
                <a:lnTo>
                  <a:pt x="467586" y="709160"/>
                </a:lnTo>
                <a:cubicBezTo>
                  <a:pt x="391047" y="651060"/>
                  <a:pt x="342389" y="558892"/>
                  <a:pt x="342389" y="455361"/>
                </a:cubicBezTo>
                <a:cubicBezTo>
                  <a:pt x="342389" y="351830"/>
                  <a:pt x="391047" y="259663"/>
                  <a:pt x="467586" y="201563"/>
                </a:cubicBezTo>
                <a:close/>
                <a:moveTo>
                  <a:pt x="886389" y="134938"/>
                </a:moveTo>
                <a:lnTo>
                  <a:pt x="792088" y="201563"/>
                </a:lnTo>
                <a:cubicBezTo>
                  <a:pt x="868627" y="259663"/>
                  <a:pt x="917285" y="351830"/>
                  <a:pt x="917285" y="455361"/>
                </a:cubicBezTo>
                <a:cubicBezTo>
                  <a:pt x="917285" y="558892"/>
                  <a:pt x="868627" y="651060"/>
                  <a:pt x="792088" y="709160"/>
                </a:cubicBezTo>
                <a:lnTo>
                  <a:pt x="886389" y="775786"/>
                </a:lnTo>
                <a:cubicBezTo>
                  <a:pt x="974522" y="697259"/>
                  <a:pt x="1029200" y="582697"/>
                  <a:pt x="1029200" y="455361"/>
                </a:cubicBezTo>
                <a:cubicBezTo>
                  <a:pt x="1029200" y="328028"/>
                  <a:pt x="974522" y="213464"/>
                  <a:pt x="886389" y="134938"/>
                </a:cubicBezTo>
                <a:close/>
                <a:moveTo>
                  <a:pt x="182295" y="0"/>
                </a:moveTo>
                <a:cubicBezTo>
                  <a:pt x="68824" y="118079"/>
                  <a:pt x="0" y="278683"/>
                  <a:pt x="0" y="455362"/>
                </a:cubicBezTo>
                <a:cubicBezTo>
                  <a:pt x="0" y="632040"/>
                  <a:pt x="68824" y="792644"/>
                  <a:pt x="182293" y="910723"/>
                </a:cubicBezTo>
                <a:lnTo>
                  <a:pt x="278466" y="842776"/>
                </a:lnTo>
                <a:cubicBezTo>
                  <a:pt x="179286" y="743646"/>
                  <a:pt x="117943" y="606668"/>
                  <a:pt x="117943" y="455362"/>
                </a:cubicBezTo>
                <a:cubicBezTo>
                  <a:pt x="117943" y="304057"/>
                  <a:pt x="179287" y="167078"/>
                  <a:pt x="278467" y="67947"/>
                </a:cubicBezTo>
                <a:close/>
                <a:moveTo>
                  <a:pt x="1077379" y="0"/>
                </a:moveTo>
                <a:lnTo>
                  <a:pt x="981207" y="67947"/>
                </a:lnTo>
                <a:cubicBezTo>
                  <a:pt x="1080387" y="167078"/>
                  <a:pt x="1141731" y="304057"/>
                  <a:pt x="1141731" y="455362"/>
                </a:cubicBezTo>
                <a:cubicBezTo>
                  <a:pt x="1141731" y="606668"/>
                  <a:pt x="1080388" y="743646"/>
                  <a:pt x="981208" y="842776"/>
                </a:cubicBezTo>
                <a:lnTo>
                  <a:pt x="1077381" y="910723"/>
                </a:lnTo>
                <a:cubicBezTo>
                  <a:pt x="1190850" y="792644"/>
                  <a:pt x="1259674" y="632040"/>
                  <a:pt x="1259674" y="455362"/>
                </a:cubicBezTo>
                <a:cubicBezTo>
                  <a:pt x="1259674" y="278683"/>
                  <a:pt x="1190850" y="118079"/>
                  <a:pt x="1077379"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25000" lnSpcReduction="20000"/>
          </a:bodyPr>
          <a:p>
            <a:pPr algn="ctr" eaLnBrk="1" hangingPunct="1">
              <a:lnSpc>
                <a:spcPct val="140000"/>
              </a:lnSpc>
            </a:pPr>
            <a:endParaRPr lang="zh-CN" altLang="en-US">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977005" y="588645"/>
            <a:ext cx="51117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三、糖尿病</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655" y="1936750"/>
            <a:ext cx="3288665"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心理社会因素</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人格特征</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655" y="1416685"/>
            <a:ext cx="3482340" cy="64516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（一）心理社会因素在糖尿病发生发展中的作用</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655" y="3123565"/>
            <a:ext cx="490728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青少年发作的糖尿病病情波动性更大，对饮食和药物治疗的要求更为严格，这对成长中的他们来说是一个沉重的负担。身患糖尿病，影响了他们与同龄人的交往，妨碍了他们这一年龄阶段的心理发展。</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2899410"/>
            <a:ext cx="328866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（二）糖尿病患者的心理反应</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433578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积极开展健康教育</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改变行为方式</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支持疗法的应用</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39160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（三）糖尿病患者的心理护理措施</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845935" y="1693545"/>
            <a:ext cx="4083050" cy="3528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062730" y="588645"/>
            <a:ext cx="388302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四、消化性溃疡</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395720" y="3754755"/>
            <a:ext cx="467296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（二）消化性溃疡患者的心理护理措施</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649720" y="4153535"/>
            <a:ext cx="4813300" cy="82994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健康教育</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指导患者矫正不良的人格特征</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4616450" cy="706755"/>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（一）心理社会因素在消化性溃疡发生发展中的作用</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348230"/>
            <a:ext cx="4438650" cy="82994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心理应激因素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人格特征</a:t>
            </a:r>
            <a:endParaRPr sz="1600">
              <a:solidFill>
                <a:srgbClr val="5A84AF"/>
              </a:solidFill>
              <a:latin typeface="宋体" panose="02010600030101010101" pitchFamily="2" charset="-122"/>
              <a:ea typeface="宋体" panose="02010600030101010101" pitchFamily="2" charset="-122"/>
              <a:sym typeface="+mn-ea"/>
            </a:endParaRPr>
          </a:p>
        </p:txBody>
      </p:sp>
      <p:pic>
        <p:nvPicPr>
          <p:cNvPr id="10" name="图片 9"/>
          <p:cNvPicPr>
            <a:picLocks noChangeAspect="1"/>
          </p:cNvPicPr>
          <p:nvPr/>
        </p:nvPicPr>
        <p:blipFill>
          <a:blip r:embed="rId2"/>
          <a:stretch>
            <a:fillRect/>
          </a:stretch>
        </p:blipFill>
        <p:spPr>
          <a:xfrm>
            <a:off x="1090295" y="3341370"/>
            <a:ext cx="5086350" cy="2857500"/>
          </a:xfrm>
          <a:prstGeom prst="rect">
            <a:avLst/>
          </a:prstGeom>
        </p:spPr>
      </p:pic>
      <p:pic>
        <p:nvPicPr>
          <p:cNvPr id="11" name="图片 10"/>
          <p:cNvPicPr>
            <a:picLocks noChangeAspect="1"/>
          </p:cNvPicPr>
          <p:nvPr/>
        </p:nvPicPr>
        <p:blipFill>
          <a:blip r:embed="rId3"/>
          <a:stretch>
            <a:fillRect/>
          </a:stretch>
        </p:blipFill>
        <p:spPr>
          <a:xfrm>
            <a:off x="6541770" y="1311275"/>
            <a:ext cx="4075430" cy="24441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977005" y="588645"/>
            <a:ext cx="51117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五、恶性肿瘤</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655" y="1693545"/>
            <a:ext cx="328866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情绪因素</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人格特征</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行为因素</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110615"/>
            <a:ext cx="3482340" cy="64516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（一）心理社会因素在恶性肿瘤的发生发展中的影响</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655" y="3123565"/>
            <a:ext cx="490728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休克—恐惧期</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否认—怀疑期</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愤怒—沮丧期</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4. 接受—适应期</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2899410"/>
            <a:ext cx="376872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（二）恶性肿瘤患者的心理反应</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433578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帮助患者正确认识疾病，加强战胜疾病的信心。</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消除紧张压力，调整情绪状态，尤其注意正确识别患者的各种不良情绪反应，并给予积极有效的心理护理。</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39160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（三）恶性肿瘤患者的心理护理措施</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411595" y="1363980"/>
            <a:ext cx="5181600" cy="418401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2495489"/>
            <a:ext cx="8223250" cy="1309370"/>
          </a:xfrm>
          <a:prstGeom prst="rect">
            <a:avLst/>
          </a:prstGeom>
          <a:noFill/>
        </p:spPr>
        <p:txBody>
          <a:bodyPr>
            <a:spAutoFit/>
          </a:bodyPr>
          <a:lstStyle/>
          <a:p>
            <a:pPr algn="ctr">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单元六　心身疾病</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心身疾病概述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3694430"/>
            <a:ext cx="4434840"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常见的心身疾病的心理护理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385000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心身疾病概述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062730" y="588645"/>
            <a:ext cx="388302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一、心身疾病的概念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75475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（二）心身疾病的特点</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254750" y="4153535"/>
            <a:ext cx="5746750" cy="267652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（1）以躯体症状为主，有明显的病理生理过程。</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（2）某种个性特征是疾病发生的易患素质。</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（3）疾病的发生和发展与心理社会应激因素和情绪反应有关。</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（4）生物或躯体因素是某些心身疾病的发病基础，心理社会因素往往起“扳机”作用。</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（5）心身疾病通常发生在自主神经支配的系统或器官。</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（6）心身综合治疗比单用生物学治疗效果好。</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（一）心身疾病的定义</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348230"/>
            <a:ext cx="4438650" cy="119888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心身疾病又称心理生理疾病，是指心理社会因素在疾病发生、发展过程中起着重要作用的躯体器质性疾病和躯体功能性障碍。</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090295" y="3547110"/>
            <a:ext cx="4762500" cy="3028950"/>
          </a:xfrm>
          <a:prstGeom prst="rect">
            <a:avLst/>
          </a:prstGeom>
        </p:spPr>
      </p:pic>
      <p:pic>
        <p:nvPicPr>
          <p:cNvPr id="7" name="图片 6"/>
          <p:cNvPicPr>
            <a:picLocks noChangeAspect="1"/>
          </p:cNvPicPr>
          <p:nvPr/>
        </p:nvPicPr>
        <p:blipFill>
          <a:blip r:embed="rId3"/>
          <a:stretch>
            <a:fillRect/>
          </a:stretch>
        </p:blipFill>
        <p:spPr>
          <a:xfrm>
            <a:off x="6428740" y="1511300"/>
            <a:ext cx="5276850" cy="22434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907155" y="588645"/>
            <a:ext cx="566166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二、心身疾病的发病率及范围</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7113270" y="2085340"/>
            <a:ext cx="3458210"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心身疾病可按年龄来分类，如成年人、儿童；按学科分类，如内科、外科、妇科、</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儿科、眼科、皮肤科等；按机体各系统疾病分类，如心血管系统疾病、消化系统疾病、呼吸系统疾病、神经系统疾病等。</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MH_Text_1"/>
          <p:cNvSpPr/>
          <p:nvPr>
            <p:custDataLst>
              <p:tags r:id="rId3"/>
            </p:custDataLst>
          </p:nvPr>
        </p:nvSpPr>
        <p:spPr>
          <a:xfrm>
            <a:off x="1521460" y="2084705"/>
            <a:ext cx="3535045" cy="3162300"/>
          </a:xfrm>
          <a:prstGeom prst="roundRect">
            <a:avLst>
              <a:gd name="adj" fmla="val 5242"/>
            </a:avLst>
          </a:prstGeom>
          <a:noFill/>
          <a:ln>
            <a:solidFill>
              <a:srgbClr val="FFBE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8000" rIns="828000" anchor="ctr"/>
          <a:lstStyle/>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由于学者的观点及概念不一，心身疾病范围数据差异很大。心身疾病的流行病学调查结果，也不尽相同。调查一般人群中，曾有过心身疾病症状者，占了 3.6% ～ 60%，显然差距太大。</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2054" name="MH_SubTitle_1"/>
          <p:cNvSpPr/>
          <p:nvPr>
            <p:custDataLst>
              <p:tags r:id="rId4"/>
            </p:custDataLst>
          </p:nvPr>
        </p:nvSpPr>
        <p:spPr bwMode="auto">
          <a:xfrm>
            <a:off x="4523740" y="2700655"/>
            <a:ext cx="1766570" cy="2129155"/>
          </a:xfrm>
          <a:custGeom>
            <a:avLst/>
            <a:gdLst>
              <a:gd name="T0" fmla="*/ 1058029 w 1710887"/>
              <a:gd name="T1" fmla="*/ 0 h 2111188"/>
              <a:gd name="T2" fmla="*/ 1649582 w 1710887"/>
              <a:gd name="T3" fmla="*/ 180423 h 2111188"/>
              <a:gd name="T4" fmla="*/ 1714833 w 1710887"/>
              <a:gd name="T5" fmla="*/ 229140 h 2111188"/>
              <a:gd name="T6" fmla="*/ 1676017 w 1710887"/>
              <a:gd name="T7" fmla="*/ 258126 h 2111188"/>
              <a:gd name="T8" fmla="*/ 1290992 w 1710887"/>
              <a:gd name="T9" fmla="*/ 1073321 h 2111188"/>
              <a:gd name="T10" fmla="*/ 1676017 w 1710887"/>
              <a:gd name="T11" fmla="*/ 1888516 h 2111188"/>
              <a:gd name="T12" fmla="*/ 1692218 w 1710887"/>
              <a:gd name="T13" fmla="*/ 1900612 h 2111188"/>
              <a:gd name="T14" fmla="*/ 1649582 w 1710887"/>
              <a:gd name="T15" fmla="*/ 1932448 h 2111188"/>
              <a:gd name="T16" fmla="*/ 1058029 w 1710887"/>
              <a:gd name="T17" fmla="*/ 2112871 h 2111188"/>
              <a:gd name="T18" fmla="*/ 0 w 1710887"/>
              <a:gd name="T19" fmla="*/ 1056440 h 2111188"/>
              <a:gd name="T20" fmla="*/ 1058029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rgbClr val="000127"/>
          </a:solidFill>
          <a:ln w="38100">
            <a:solidFill>
              <a:srgbClr val="000127"/>
            </a:solidFill>
            <a:round/>
          </a:ln>
        </p:spPr>
        <p:txBody>
          <a:bodyPr lIns="216000" rIns="28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（一）心身疾病的发病率</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
        <p:nvSpPr>
          <p:cNvPr id="2055" name="MH_SubTitle_2"/>
          <p:cNvSpPr/>
          <p:nvPr>
            <p:custDataLst>
              <p:tags r:id="rId5"/>
            </p:custDataLst>
          </p:nvPr>
        </p:nvSpPr>
        <p:spPr bwMode="auto">
          <a:xfrm>
            <a:off x="5965190" y="2718435"/>
            <a:ext cx="1852930" cy="2111375"/>
          </a:xfrm>
          <a:custGeom>
            <a:avLst/>
            <a:gdLst>
              <a:gd name="T0" fmla="*/ 656804 w 1710886"/>
              <a:gd name="T1" fmla="*/ 0 h 2111188"/>
              <a:gd name="T2" fmla="*/ 1714841 w 1710886"/>
              <a:gd name="T3" fmla="*/ 1056440 h 2111188"/>
              <a:gd name="T4" fmla="*/ 656804 w 1710886"/>
              <a:gd name="T5" fmla="*/ 2112871 h 2111188"/>
              <a:gd name="T6" fmla="*/ 65253 w 1710886"/>
              <a:gd name="T7" fmla="*/ 1932448 h 2111188"/>
              <a:gd name="T8" fmla="*/ 0 w 1710886"/>
              <a:gd name="T9" fmla="*/ 1883731 h 2111188"/>
              <a:gd name="T10" fmla="*/ 38816 w 1710886"/>
              <a:gd name="T11" fmla="*/ 1854745 h 2111188"/>
              <a:gd name="T12" fmla="*/ 423845 w 1710886"/>
              <a:gd name="T13" fmla="*/ 1039550 h 2111188"/>
              <a:gd name="T14" fmla="*/ 38816 w 1710886"/>
              <a:gd name="T15" fmla="*/ 224355 h 2111188"/>
              <a:gd name="T16" fmla="*/ 22617 w 1710886"/>
              <a:gd name="T17" fmla="*/ 212259 h 2111188"/>
              <a:gd name="T18" fmla="*/ 65253 w 1710886"/>
              <a:gd name="T19" fmla="*/ 180423 h 2111188"/>
              <a:gd name="T20" fmla="*/ 656804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FFBE00"/>
          </a:solidFill>
          <a:ln w="38100">
            <a:noFill/>
            <a:round/>
          </a:ln>
        </p:spPr>
        <p:txBody>
          <a:bodyPr lIns="504000" rIns="180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（二）心身疾病的范围</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977005" y="588645"/>
            <a:ext cx="51117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三、心身疾病的致病因素</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情绪与心身疾病</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人格特征与心身疾病</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（一）心理因素</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655" y="3400425"/>
            <a:ext cx="454088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疾病的发生、发展不仅与自然因素有关，而且也受社会因素的影响，特别是与社会的变化、社会生产力发展水平及生活文化环境有关。</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（二）社会因素</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433578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躯体疾病引起患者的心理反应</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躯体疾病对患者生活质量的影响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3．不同的躯体疾病可以通过影响神经系统而直接或间接影响心理活动</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（三）生理因素</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607810" y="2061845"/>
            <a:ext cx="4762500" cy="31718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2976245" y="588645"/>
            <a:ext cx="526605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四、心身疾病的诊断和防治原则</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260" cy="3647440"/>
            <a:chOff x="2611" y="3246"/>
            <a:chExt cx="4676" cy="5744"/>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048" y="4808"/>
              <a:ext cx="3211" cy="580"/>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（一）诊断原则</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3048" y="7683"/>
              <a:ext cx="3803" cy="1307"/>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心身疾病的诊断要点</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心身疾病的诊断程序</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4188460"/>
            <a:chOff x="7465" y="3246"/>
            <a:chExt cx="4676" cy="6596"/>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388" y="4372"/>
              <a:ext cx="2439"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（二）心身疾病的治疗原则</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p:cNvSpPr txBox="1"/>
            <p:nvPr/>
          </p:nvSpPr>
          <p:spPr>
            <a:xfrm>
              <a:off x="7465" y="7372"/>
              <a:ext cx="4410" cy="247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心身疾病应采取心身相结合治疗的原则。但对于不同疾病有所侧重、必须重视和采</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取适当的心理治疗。</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13675" y="2061210"/>
            <a:ext cx="2969260" cy="4558030"/>
            <a:chOff x="11718" y="3246"/>
            <a:chExt cx="4676" cy="7178"/>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670" y="4372"/>
              <a:ext cx="2218"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（三）心身疾病的预防</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nvSpPr>
          <p:spPr>
            <a:xfrm>
              <a:off x="11903" y="6791"/>
              <a:ext cx="4491" cy="3633"/>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心身疾病是由心理、社会因素和生理因素相互作用而致病的，因此，在心身疾病的预防也要注意心、身两方面。从心理学的角度，心理卫生应成为心身疾病预防的重要内容和措施。</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524700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常见的心身疾病的心理护理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tags/tag1.xml><?xml version="1.0" encoding="utf-8"?>
<p:tagLst xmlns:p="http://schemas.openxmlformats.org/presentationml/2006/main">
  <p:tag name="MH" val="20170602153905"/>
  <p:tag name="MH_LIBRARY" val="GRAPHIC"/>
  <p:tag name="MH_TYPE" val="Text"/>
  <p:tag name="MH_ORDER"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Lst>
</file>

<file path=ppt/tags/tag12.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717_3*l_h_a*1_2_2"/>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VALUE" val="5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717_3*l_h_x*1_2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Lst>
</file>

<file path=ppt/tags/tag17.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717_3*l_h_a*1_3_2"/>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VALUE" val="5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717_3*l_h_x*1_3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2.xml><?xml version="1.0" encoding="utf-8"?>
<p:tagLst xmlns:p="http://schemas.openxmlformats.org/presentationml/2006/main">
  <p:tag name="MH" val="20170602153905"/>
  <p:tag name="MH_LIBRARY" val="GRAPHIC"/>
  <p:tag name="MH_TYPE" val="Text"/>
  <p:tag name="MH_ORDER" val="1"/>
</p:tagLst>
</file>

<file path=ppt/tags/tag3.xml><?xml version="1.0" encoding="utf-8"?>
<p:tagLst xmlns:p="http://schemas.openxmlformats.org/presentationml/2006/main">
  <p:tag name="MH" val="20170602153905"/>
  <p:tag name="MH_LIBRARY" val="GRAPHIC"/>
  <p:tag name="MH_TYPE" val="SubTitle"/>
  <p:tag name="MH_ORDER" val="1"/>
</p:tagLst>
</file>

<file path=ppt/tags/tag4.xml><?xml version="1.0" encoding="utf-8"?>
<p:tagLst xmlns:p="http://schemas.openxmlformats.org/presentationml/2006/main">
  <p:tag name="MH" val="20170602153905"/>
  <p:tag name="MH_LIBRARY" val="GRAPHIC"/>
  <p:tag name="MH_TYPE" val="SubTitle"/>
  <p:tag name="MH_ORDER"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Lst>
</file>

<file path=ppt/tags/tag7.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717_3*l_h_a*1_1_2"/>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VALUE" val="51*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717_3*l_h_x*1_1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1701</Words>
  <Application>WPS 演示</Application>
  <PresentationFormat>宽屏</PresentationFormat>
  <Paragraphs>184</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15</vt:i4>
      </vt:variant>
    </vt:vector>
  </HeadingPairs>
  <TitlesOfParts>
    <vt:vector size="28"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9</cp:revision>
  <dcterms:created xsi:type="dcterms:W3CDTF">2019-11-11T13:37:00Z</dcterms:created>
  <dcterms:modified xsi:type="dcterms:W3CDTF">2021-05-08T01:47:20Z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