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29"/>
  </p:handoutMasterIdLst>
  <p:sldIdLst>
    <p:sldId id="256" r:id="rId4"/>
    <p:sldId id="279" r:id="rId5"/>
    <p:sldId id="258" r:id="rId7"/>
    <p:sldId id="257" r:id="rId8"/>
    <p:sldId id="268" r:id="rId9"/>
    <p:sldId id="274" r:id="rId10"/>
    <p:sldId id="298" r:id="rId11"/>
    <p:sldId id="299" r:id="rId12"/>
    <p:sldId id="265" r:id="rId13"/>
    <p:sldId id="261" r:id="rId14"/>
    <p:sldId id="301" r:id="rId15"/>
    <p:sldId id="302" r:id="rId16"/>
    <p:sldId id="263" r:id="rId17"/>
    <p:sldId id="266" r:id="rId18"/>
    <p:sldId id="273" r:id="rId19"/>
    <p:sldId id="303" r:id="rId20"/>
    <p:sldId id="304" r:id="rId21"/>
    <p:sldId id="305" r:id="rId22"/>
    <p:sldId id="267" r:id="rId23"/>
    <p:sldId id="306" r:id="rId24"/>
    <p:sldId id="307" r:id="rId25"/>
    <p:sldId id="300" r:id="rId26"/>
    <p:sldId id="308" r:id="rId27"/>
    <p:sldId id="270" r:id="rId28"/>
  </p:sldIdLst>
  <p:sldSz cx="12192000" cy="6858000"/>
  <p:notesSz cx="7103745" cy="10234295"/>
  <p:embeddedFontLs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Calibri Light" panose="020F0302020204030204" charset="0"/>
      <p:regular r:id="rId37"/>
      <p:italic r:id="rId38"/>
    </p:embeddedFont>
    <p:embeddedFont>
      <p:font typeface="等线 Light" panose="02010600030101010101" charset="-122"/>
      <p:regular r:id="rId39"/>
    </p:embeddedFont>
    <p:embeddedFont>
      <p:font typeface="等线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0" Type="http://schemas.openxmlformats.org/officeDocument/2006/relationships/font" Target="fonts/font8.fntdata"/><Relationship Id="rId4" Type="http://schemas.openxmlformats.org/officeDocument/2006/relationships/slide" Target="slides/slide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tags" Target="../tags/tag19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tags" Target="../tags/tag2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2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tags" Target="../tags/tag4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tags" Target="../tags/tag43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护理心理学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3920" y="4107180"/>
            <a:ext cx="1972945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94"/>
              <a:ext cx="29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北京出版社</a:t>
              </a:r>
              <a:endParaRPr lang="zh-CN" altLang="en-US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24835" y="602615"/>
            <a:ext cx="556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一、儿童患者的心理与心理护理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660" y="1543685"/>
            <a:ext cx="577913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儿童患者的突出特点是年龄小，对疾病缺乏深刻的认识，心理活动多随治疗情境而迅速变化。儿童患者的心理问题可因不同年龄而表现不一。新生儿期患者易产生惊骇、哭闹，心理护理应以熟练、灵敏、轻巧的动作以减轻对患儿的刺激。婴儿期患者需要爱抚和亲近，特别需要母爱，离开母亲会感到十分不安，有“皮肤饥饿”现象，护士要多给予关心、体贴，满足患儿的心理需要。幼儿期患者易产生恐惧和抗拒心理，护士要多鼓励、保护患儿的自尊心，成为患儿的贴心人。学龄期儿童患者情绪较复杂，表现有恐惧、焦虑不安、孤独感，要求护士有热情、高度责任感、机智灵活、善于观察细小变化，及时发现问题，采取措施，防止突然事故发生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280" y="1842770"/>
            <a:ext cx="47529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24835" y="602615"/>
            <a:ext cx="556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二、青年患者的心理与心理护理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660" y="1543685"/>
            <a:ext cx="57791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青年期患病一般较重、较急，常在毫无思想准备的情况下发病，对疾病反应强烈，较易产生紧张、烦躁和焦虑不安，患者角色难以适应。青年正处在身强力壮的成熟阶段，而且正担负着学习和工作的繁重任务，自尊心强。因此，在疾病初期有些症状常被忽视，即使有所察觉，也认为能自然好转，从而否认自己有病，不愿屈服，拒绝就医，悲观失望。患有慢性病或可能致残的青年患者，极易产生悲观失望的消极情绪。但青年患者对接受治疗性的自护能力较强，只要使他们认识到治疗有利于疾病的早日康复，都能克服困难去完成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330" y="1626870"/>
            <a:ext cx="4596130" cy="333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24835" y="602615"/>
            <a:ext cx="556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三、中年患者的心理与心理护理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660" y="1543685"/>
            <a:ext cx="54825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言道“人到中年万事忧”，中年是人生一个重要的时期、紧张的时期、面临许多困扰的时期。这是人在体力精力达到顶点并开始向老年过渡的时期，面临着事业、家庭和生活中的各种问题。患病后可加重这些矛盾，会产生焦虑、急躁、易怒、紧张等不良情绪。生活经历形成的自我肯定，患者希望病房像工作单位、家庭一样接纳他、尊重他。一种对事业的追求，对工作强烈的责任感受，使患者对疾病抱有无所谓的态度，迫切要求早诊断、早治疗、早出院。因此护士要热情、关心、体贴、尊重患者，要使患者仍然感到自己是一个被尊重的人，是一个有用的人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205" y="1683385"/>
            <a:ext cx="47625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611880" y="588645"/>
            <a:ext cx="5617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四、老年患者的心理与心理护理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8230" y="169354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38020" y="1693545"/>
            <a:ext cx="2805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1．充分理解、尊敬老人，询问他们的愿望和要求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8230" y="3192780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38020" y="3192780"/>
            <a:ext cx="28054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多陪伴老人，多鼓励老人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78230" y="469201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8020" y="4692015"/>
            <a:ext cx="26784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及时发现老年人的异常心理，采取针对性的心理护理措施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205" y="1693545"/>
            <a:ext cx="5438140" cy="363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3935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病程不同阶段患者的心理与心理护理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一、急性期患者的心理与心理护理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2179320"/>
            <a:ext cx="4863465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3675" y="2336800"/>
            <a:ext cx="4531360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急性期患者大多病情危重，需要紧急处理，患者的心理反应往往非常强烈。常见的主要是情绪反应和行为反应，一般都有明显的惊慌、恐惧、焦虑、急躁、孤独、压抑等心理。惊慌、恐惧来自生命遭到威胁的不安感，害怕丧失健康能力和肢体残缺。焦虑、急躁来自疾病突然变化，与家人分离，学习、工作中断，经济损失。孤独的主要原因是因为社会信息剥夺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95" y="2259330"/>
            <a:ext cx="47625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二、慢性病患者的心理与心理护理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2179320"/>
            <a:ext cx="4863465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4310" y="2179320"/>
            <a:ext cx="4531360" cy="319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慢性病是有病程超过 3 个月，症状相对固定，常常缺乏特效治疗等特点的疾病。慢性病患者主要的心理特征有：主观感觉异常、情绪抑郁、怀疑心理、患者角色强化、药物依赖或拒药心理。慢性病患者常常把注意力转向自身，感觉异常敏感，而对其他事物很少关心。慢性病迁延不愈，给患者的事业、家庭、社会活动带来许多负面影响，使患者沮丧、失望、自卑和自责，对治疗缺乏信心，悲观失望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75" y="2169160"/>
            <a:ext cx="47625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三、康复期患者的心理与心理护理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2179320"/>
            <a:ext cx="4863465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4310" y="2336800"/>
            <a:ext cx="4531360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康复期是患者经过治疗摆脱疾病限制，逐步回到正常生活活动中去的过程。康复期的患者怀着欣慰愉快的心情等待出院，但仍存在退缩行为和焦虑的情绪。患者怕疾病治愈不彻底而形成迁延性慢性疾病，怕病情反复，怕出院后自己体力胜任不了原来的工作。护士要耐心向患者说明病情已好转，做好出院的保健、介绍服药、巩固疗效的知识等健康教育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85" y="1974215"/>
            <a:ext cx="47625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四、临终患者的心理与心理护理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2179320"/>
            <a:ext cx="5385435" cy="3655060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4310" y="2351405"/>
            <a:ext cx="5038725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生、老、病、死是人生的自然发展过程。死亡是客观规律，是人生命中的自然进程，是不可抗拒的。任何疾病的濒死阶段，都会给患者带来不同程度的肉体上和精神上的折磨。护士要理解濒死患者的心理需要，尽力使患者在死前处于舒适、宁静和安详的状态，使患者在生命最后一刻得到安慰，让患者安然死去。美国的库勒·罗斯将临终患者的心理分为五个阶段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 否认期2. 愤怒期3. 协议期4. 忧抑期5. 接受期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770" y="2221865"/>
            <a:ext cx="47529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04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3935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临床各科患者的心理与心理护理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01420" y="1860550"/>
            <a:ext cx="9789160" cy="2527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单元十二　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临床相关问题的心理护理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一、妇产科患者的心理与心理护理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泪滴形 30"/>
          <p:cNvSpPr/>
          <p:nvPr>
            <p:custDataLst>
              <p:tags r:id="rId2"/>
            </p:custDataLst>
          </p:nvPr>
        </p:nvSpPr>
        <p:spPr>
          <a:xfrm rot="16200000">
            <a:off x="4765963" y="2099135"/>
            <a:ext cx="1101839" cy="1101495"/>
          </a:xfrm>
          <a:prstGeom prst="teardrop">
            <a:avLst>
              <a:gd name="adj" fmla="val 200000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rot="18900000">
            <a:off x="4847713" y="2230643"/>
            <a:ext cx="469169" cy="4040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 dirty="0">
                <a:solidFill>
                  <a:sysClr val="window" lastClr="FFFFFF"/>
                </a:solidFill>
              </a:rPr>
              <a:t>01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34" name="泪滴形 33"/>
          <p:cNvSpPr/>
          <p:nvPr>
            <p:custDataLst>
              <p:tags r:id="rId4"/>
            </p:custDataLst>
          </p:nvPr>
        </p:nvSpPr>
        <p:spPr>
          <a:xfrm>
            <a:off x="6324199" y="2099135"/>
            <a:ext cx="1101839" cy="1101495"/>
          </a:xfrm>
          <a:prstGeom prst="teardrop">
            <a:avLst>
              <a:gd name="adj" fmla="val 200000"/>
            </a:avLst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5" name="文本框 34"/>
          <p:cNvSpPr txBox="1"/>
          <p:nvPr>
            <p:custDataLst>
              <p:tags r:id="rId5"/>
            </p:custDataLst>
          </p:nvPr>
        </p:nvSpPr>
        <p:spPr>
          <a:xfrm rot="2700000">
            <a:off x="6857734" y="2213258"/>
            <a:ext cx="469169" cy="4040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</a:rPr>
              <a:t>02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37" name="泪滴形 36"/>
          <p:cNvSpPr/>
          <p:nvPr>
            <p:custDataLst>
              <p:tags r:id="rId6"/>
            </p:custDataLst>
          </p:nvPr>
        </p:nvSpPr>
        <p:spPr>
          <a:xfrm rot="5400000">
            <a:off x="6324199" y="3657371"/>
            <a:ext cx="1101839" cy="1101495"/>
          </a:xfrm>
          <a:prstGeom prst="teardrop">
            <a:avLst>
              <a:gd name="adj" fmla="val 200000"/>
            </a:avLst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8" name="文本框 37"/>
          <p:cNvSpPr txBox="1"/>
          <p:nvPr>
            <p:custDataLst>
              <p:tags r:id="rId7"/>
            </p:custDataLst>
          </p:nvPr>
        </p:nvSpPr>
        <p:spPr>
          <a:xfrm rot="18906458">
            <a:off x="6875118" y="4223279"/>
            <a:ext cx="469169" cy="4040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</a:rPr>
              <a:t>03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40" name="泪滴形 39"/>
          <p:cNvSpPr/>
          <p:nvPr>
            <p:custDataLst>
              <p:tags r:id="rId8"/>
            </p:custDataLst>
          </p:nvPr>
        </p:nvSpPr>
        <p:spPr>
          <a:xfrm rot="10800000">
            <a:off x="4765963" y="3657371"/>
            <a:ext cx="1101839" cy="1101495"/>
          </a:xfrm>
          <a:prstGeom prst="teardrop">
            <a:avLst>
              <a:gd name="adj" fmla="val 200000"/>
            </a:avLst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 rot="2799534">
            <a:off x="4865098" y="4240663"/>
            <a:ext cx="469169" cy="4040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</a:rPr>
              <a:t>04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26" name="椭圆 25"/>
          <p:cNvSpPr/>
          <p:nvPr>
            <p:custDataLst>
              <p:tags r:id="rId10"/>
            </p:custDataLst>
          </p:nvPr>
        </p:nvSpPr>
        <p:spPr>
          <a:xfrm>
            <a:off x="5356202" y="2688973"/>
            <a:ext cx="1479597" cy="1480054"/>
          </a:xfrm>
          <a:prstGeom prst="ellipse">
            <a:avLst/>
          </a:prstGeom>
          <a:solidFill>
            <a:sysClr val="window" lastClr="FFFFFF">
              <a:alpha val="48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5552075" y="2884908"/>
            <a:ext cx="1087851" cy="1088188"/>
          </a:xfrm>
          <a:prstGeom prst="ellipse">
            <a:avLst/>
          </a:prstGeom>
          <a:solidFill>
            <a:sysClr val="window" lastClr="FFFFFF">
              <a:alpha val="48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5694512" y="3027389"/>
            <a:ext cx="802975" cy="803223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29" name="任意多边形 17"/>
          <p:cNvSpPr/>
          <p:nvPr>
            <p:custDataLst>
              <p:tags r:id="rId13"/>
            </p:custDataLst>
          </p:nvPr>
        </p:nvSpPr>
        <p:spPr bwMode="auto">
          <a:xfrm>
            <a:off x="5892798" y="3233576"/>
            <a:ext cx="406406" cy="390849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矩形 51"/>
          <p:cNvSpPr/>
          <p:nvPr>
            <p:custDataLst>
              <p:tags r:id="rId14"/>
            </p:custDataLst>
          </p:nvPr>
        </p:nvSpPr>
        <p:spPr bwMode="auto">
          <a:xfrm>
            <a:off x="8606790" y="4262120"/>
            <a:ext cx="34639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500" spc="150">
                <a:latin typeface="宋体" panose="02010600030101010101" pitchFamily="2" charset="-122"/>
                <a:ea typeface="宋体" panose="02010600030101010101" pitchFamily="2" charset="-122"/>
              </a:rPr>
              <a:t>计划生育手术大多施加于健康的妇女，她们并不需要通过手术解除病痛，却都害怕手术会带来痛苦。</a:t>
            </a:r>
            <a:endParaRPr lang="zh-CN" altLang="en-US" sz="1500" spc="1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5"/>
            </p:custDataLst>
          </p:nvPr>
        </p:nvSpPr>
        <p:spPr bwMode="auto">
          <a:xfrm>
            <a:off x="8728075" y="3545840"/>
            <a:ext cx="3221355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17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（三）计划生育手术妇女的心理与心理护理</a:t>
            </a:r>
            <a:endParaRPr lang="zh-CN" altLang="en-US" sz="1700" b="1" spc="30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>
            <p:custDataLst>
              <p:tags r:id="rId16"/>
            </p:custDataLst>
          </p:nvPr>
        </p:nvSpPr>
        <p:spPr bwMode="auto">
          <a:xfrm>
            <a:off x="8728075" y="2765425"/>
            <a:ext cx="3221355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500" spc="150">
                <a:latin typeface="宋体" panose="02010600030101010101" pitchFamily="2" charset="-122"/>
                <a:ea typeface="宋体" panose="02010600030101010101" pitchFamily="2" charset="-122"/>
              </a:rPr>
              <a:t>分娩是一个自然的生理过程，但由于产妇对分娩机制不了解，在分娩时出现紧张、恐惧的心情。</a:t>
            </a:r>
            <a:endParaRPr lang="zh-CN" altLang="en-US" sz="1500" spc="1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17"/>
            </p:custDataLst>
          </p:nvPr>
        </p:nvSpPr>
        <p:spPr bwMode="auto">
          <a:xfrm>
            <a:off x="8728075" y="1588770"/>
            <a:ext cx="312166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17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（二）分娩和人工流产妇女的心理与心理护理</a:t>
            </a:r>
            <a:endParaRPr lang="zh-CN" altLang="en-US" sz="1700" b="1" spc="30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矩形 57"/>
          <p:cNvSpPr/>
          <p:nvPr>
            <p:custDataLst>
              <p:tags r:id="rId18"/>
            </p:custDataLst>
          </p:nvPr>
        </p:nvSpPr>
        <p:spPr bwMode="auto">
          <a:xfrm>
            <a:off x="721995" y="4262120"/>
            <a:ext cx="3362325" cy="139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spc="150">
                <a:latin typeface="宋体" panose="02010600030101010101" pitchFamily="2" charset="-122"/>
                <a:ea typeface="宋体" panose="02010600030101010101" pitchFamily="2" charset="-122"/>
              </a:rPr>
              <a:t>更年期是卵巢功能逐渐衰退到最后丧失的一个过渡时期，其中以绝经的表现最为突出，一般在 45 ～ 55 岁年龄段出现。</a:t>
            </a:r>
            <a:endParaRPr lang="zh-CN" altLang="en-US" sz="1500" spc="1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19"/>
            </p:custDataLst>
          </p:nvPr>
        </p:nvSpPr>
        <p:spPr bwMode="auto">
          <a:xfrm>
            <a:off x="637540" y="3545840"/>
            <a:ext cx="3178810" cy="71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7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（四）更年期综合征患者的心理与心理护理</a:t>
            </a:r>
            <a:endParaRPr lang="zh-CN" altLang="en-US" sz="1700" b="1" spc="30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>
            <p:custDataLst>
              <p:tags r:id="rId20"/>
            </p:custDataLst>
          </p:nvPr>
        </p:nvSpPr>
        <p:spPr bwMode="auto">
          <a:xfrm>
            <a:off x="637540" y="2884805"/>
            <a:ext cx="317881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>
                <a:latin typeface="宋体" panose="02010600030101010101" pitchFamily="2" charset="-122"/>
                <a:ea typeface="宋体" panose="02010600030101010101" pitchFamily="2" charset="-122"/>
              </a:rPr>
              <a:t>妊娠妇女的恶心、呕吐是常见的症状。</a:t>
            </a:r>
            <a:endParaRPr lang="zh-CN" altLang="en-US" sz="1600" spc="1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21"/>
            </p:custDataLst>
          </p:nvPr>
        </p:nvSpPr>
        <p:spPr bwMode="auto">
          <a:xfrm>
            <a:off x="637540" y="2099310"/>
            <a:ext cx="2826385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7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（一）早孕反应妇女的心理与心理护理</a:t>
            </a:r>
            <a:endParaRPr lang="zh-CN" altLang="en-US" sz="1700" b="1" spc="300">
              <a:solidFill>
                <a:srgbClr val="000000">
                  <a:lumMod val="75000"/>
                  <a:lumOff val="2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二、儿科患者的心理与心理护理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2179320"/>
            <a:ext cx="4863465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3675" y="2336800"/>
            <a:ext cx="4531360" cy="284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评估患儿的心理行为问题的临床表现、整体健康状态以及心理行为问题的相关因素。在心理行为问题的相关因素评估上，需要着重评估患儿的家庭教养、明显的生活改变等有关情况。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在评估的基础上，判断患儿主要的心理行为问题并建立相应的护理诊断。在某些情况下，有必要判断患儿家长的心理行为问题并建立相应的护理诊断。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240" y="2325370"/>
            <a:ext cx="507682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38245" y="588645"/>
            <a:ext cx="5518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三、外科患者的心理与心理护理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3420" y="4125595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（二）手术患者的心理护理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8480" y="4524375"/>
            <a:ext cx="47199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手术对于患者是一种严重的心理应激，不仅有身体的创伤性刺激，而且会引起一定的心理反应，严重消极的心理反应可直接影响手术效果并增加并发症的发生率。因此，护士应对手术患者实施心理护理，减轻患者的消极心理反应，帮助患者顺利度过手术期，并取得最佳康复效果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0295" y="1110615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（一）外伤患者的心理护理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9595" y="1428115"/>
            <a:ext cx="55664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伤患者往往有明显的恐惧与焦虑的心理。护理工作者应以认真负责的精神对待，看到患者和家属主动上前迎接，迅速安排抢救室，在询问病情与尽快采取相应的急救措施的同时，应初步评估其焦虑程度和相关心理应激因素，并采用支持、安慰、解释等简单心理指导方法，使患者的安全感得到增强，从而使患者能尽快配合抢救治疗。在积极、娴熟、准确、及时的护理技术基础上，还应注意减轻患者的疼痛和痛苦，给予鼓励和支持，使患者看到生的希望，树立战胜疾病的信心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297940"/>
            <a:ext cx="3873500" cy="2827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4474210"/>
            <a:ext cx="5143500" cy="2235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20060" y="588645"/>
            <a:ext cx="585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四、ICU 患者的心理与心理护理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377940" y="1459865"/>
            <a:ext cx="5314315" cy="43808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7645" y="1538605"/>
            <a:ext cx="4954905" cy="4223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患者发生 ICU 综合征的心理反应有焦虑、抑郁、敌对、情绪不安等。因此，ICU 病房的布局、仪器的安装、灯光的照明、邻近病床的相对隔离、操作的举动等都应从心理护理角度出发，尽量减少对患者的不良刺激，创造一个宁静、舒适的 ICU 环境。并通过良好的护患关系，护士从言语、操作、病房气氛来给患者安全感、信任感，以消除患者对监护环境的恐惧感。精神过度紧张的患者，要妥善安排好治疗时间，减少记录仪、警铃等对患者的刺激，使患者重获昼醒夜眠的规律。患者家属的情绪同样是紧张不安的，应该把患者及其家属视为一个整体，要帮助家属稳定情绪，这对患者的监护、抢救工作都是有利的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35" y="1804670"/>
            <a:ext cx="5549265" cy="369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2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67605" y="1402715"/>
            <a:ext cx="55911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任务一　临床心身问题及心理护理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605" y="2666365"/>
            <a:ext cx="64052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　不同年龄患者心理与心理护理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68240" y="3629025"/>
            <a:ext cx="60375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任务三　病程不同阶段患者的心理与心理护理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66970" y="5012690"/>
            <a:ext cx="72250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任务四　临床各科患者的心理与心理护理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2" name="图片 21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402715"/>
            <a:ext cx="890905" cy="890905"/>
          </a:xfrm>
          <a:prstGeom prst="rect">
            <a:avLst/>
          </a:prstGeom>
        </p:spPr>
      </p:pic>
      <p:pic>
        <p:nvPicPr>
          <p:cNvPr id="23" name="图片 22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2589530"/>
            <a:ext cx="890905" cy="890905"/>
          </a:xfrm>
          <a:prstGeom prst="rect">
            <a:avLst/>
          </a:prstGeom>
        </p:spPr>
      </p:pic>
      <p:pic>
        <p:nvPicPr>
          <p:cNvPr id="30" name="图片 29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3667125"/>
            <a:ext cx="890905" cy="890905"/>
          </a:xfrm>
          <a:prstGeom prst="rect">
            <a:avLst/>
          </a:prstGeom>
        </p:spPr>
      </p:pic>
      <p:pic>
        <p:nvPicPr>
          <p:cNvPr id="31" name="图片 30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065" y="5012690"/>
            <a:ext cx="890905" cy="890905"/>
          </a:xfrm>
          <a:prstGeom prst="rect">
            <a:avLst/>
          </a:prstGeom>
        </p:spPr>
      </p:pic>
      <p:pic>
        <p:nvPicPr>
          <p:cNvPr id="32" name="图片 31" descr="e589290c7580d2802bf7399b0600de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20000">
            <a:off x="9956165" y="1880235"/>
            <a:ext cx="3096895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8920" y="2804795"/>
            <a:ext cx="4739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临床心身问题及心理护理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056380" y="588645"/>
            <a:ext cx="3508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一、焦虑的心理护理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3775" y="1509395"/>
            <a:ext cx="24326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临床症状评估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整体评估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3775" y="1264285"/>
            <a:ext cx="19608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（一）焦虑的评估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3775" y="2495550"/>
            <a:ext cx="24326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营养　2. 排泄　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活动 / 休息　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 应对 / 压力耐受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13775" y="2304415"/>
            <a:ext cx="2286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（二）相关护理诊断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3775" y="3902075"/>
            <a:ext cx="3345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（1）护理宣教和心理支持。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（2）综合采用认知矫正指导、行为训练、放松训练、生物反馈等有关心理护理技术。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3775" y="3694430"/>
            <a:ext cx="3344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（三）心理护理措施制定与实施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3775" y="5666105"/>
            <a:ext cx="3578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在动态评估的基础上，形成对心理护理效果的评价，判断心理护理成效的影响因素，指导心理护理的及时调整。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4410" y="5470525"/>
            <a:ext cx="3344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（四）心理护理效果评价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454390" y="150939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632700" y="145923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454390" y="269176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632700" y="264160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454390" y="387413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632700" y="3823970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454390" y="5470525"/>
            <a:ext cx="0" cy="360000"/>
          </a:xfrm>
          <a:prstGeom prst="line">
            <a:avLst/>
          </a:prstGeom>
          <a:ln w="15875">
            <a:solidFill>
              <a:srgbClr val="FFB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632700" y="5470525"/>
            <a:ext cx="80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lang="en-US" sz="24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85" y="1630680"/>
            <a:ext cx="5422265" cy="403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3529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二、抑郁的心理护理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32625" y="2247265"/>
            <a:ext cx="1538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（一）抑郁的评估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2625" y="4554855"/>
            <a:ext cx="201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（三）心理护理措施制定与实施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80270" y="2247265"/>
            <a:ext cx="1538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（二）相关护理诊断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22180" y="4554855"/>
            <a:ext cx="1791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（四）心理护理效果评价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060565" y="4088765"/>
            <a:ext cx="4404995" cy="0"/>
          </a:xfrm>
          <a:prstGeom prst="line">
            <a:avLst/>
          </a:prstGeom>
          <a:ln>
            <a:solidFill>
              <a:srgbClr val="5A84A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37015" y="1676400"/>
            <a:ext cx="0" cy="5055870"/>
          </a:xfrm>
          <a:prstGeom prst="line">
            <a:avLst/>
          </a:prstGeom>
          <a:ln>
            <a:solidFill>
              <a:srgbClr val="5A84A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890" y="1920875"/>
            <a:ext cx="5698490" cy="376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3529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三、失眠的心理护理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79260" y="2247265"/>
            <a:ext cx="21729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（一）失眠的评估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失眠是睡眠障碍最主要内容。</a:t>
            </a:r>
            <a:endParaRPr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3050" y="4554855"/>
            <a:ext cx="24263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（三）心理护理措施制定及实施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针对病因进行护理</a:t>
            </a:r>
            <a:endParaRPr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认知行为干预</a:t>
            </a:r>
            <a:endParaRPr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14180" y="2247265"/>
            <a:ext cx="22993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（二）相关护理诊断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失眠程度</a:t>
            </a:r>
            <a:endParaRPr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有关因素</a:t>
            </a:r>
            <a:endParaRPr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22180" y="4554855"/>
            <a:ext cx="1791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（四）心理护理效果评价</a:t>
            </a:r>
            <a:endParaRPr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060565" y="4088765"/>
            <a:ext cx="4404995" cy="0"/>
          </a:xfrm>
          <a:prstGeom prst="line">
            <a:avLst/>
          </a:prstGeom>
          <a:ln>
            <a:solidFill>
              <a:srgbClr val="5A84A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37015" y="1676400"/>
            <a:ext cx="0" cy="5055870"/>
          </a:xfrm>
          <a:prstGeom prst="line">
            <a:avLst/>
          </a:prstGeom>
          <a:ln>
            <a:solidFill>
              <a:srgbClr val="5A84A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0" y="1981835"/>
            <a:ext cx="5348605" cy="416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580890" y="278130"/>
            <a:ext cx="3529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四、疼痛的心理护理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椭圆 33"/>
          <p:cNvSpPr/>
          <p:nvPr>
            <p:custDataLst>
              <p:tags r:id="rId2"/>
            </p:custDataLst>
          </p:nvPr>
        </p:nvSpPr>
        <p:spPr>
          <a:xfrm>
            <a:off x="3660943" y="3617692"/>
            <a:ext cx="444951" cy="444952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5871346" y="5781834"/>
            <a:ext cx="444951" cy="444952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5876794" y="1317765"/>
            <a:ext cx="444951" cy="444952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>
            <p:custDataLst>
              <p:tags r:id="rId5"/>
            </p:custDataLst>
          </p:nvPr>
        </p:nvSpPr>
        <p:spPr>
          <a:xfrm>
            <a:off x="8117027" y="3584616"/>
            <a:ext cx="444951" cy="444952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6"/>
            </p:custDataLst>
          </p:nvPr>
        </p:nvSpPr>
        <p:spPr>
          <a:xfrm rot="5400000">
            <a:off x="5976942" y="2765154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7"/>
            </p:custDataLst>
          </p:nvPr>
        </p:nvSpPr>
        <p:spPr>
          <a:xfrm rot="10800000">
            <a:off x="5209872" y="372202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 rot="5400000" flipV="1">
            <a:off x="4451689" y="2950574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 flipH="1">
            <a:off x="5209872" y="217912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 rot="18907264" flipH="1">
            <a:off x="5954319" y="2987333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 bwMode="auto">
          <a:xfrm>
            <a:off x="4984717" y="3491473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 bwMode="auto">
          <a:xfrm>
            <a:off x="5869881" y="4386077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 bwMode="auto">
          <a:xfrm rot="5400000">
            <a:off x="5869881" y="2598769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4"/>
            </p:custDataLst>
          </p:nvPr>
        </p:nvSpPr>
        <p:spPr bwMode="auto">
          <a:xfrm rot="5400000">
            <a:off x="6751029" y="3491473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5"/>
            </p:custDataLst>
          </p:nvPr>
        </p:nvSpPr>
        <p:spPr bwMode="auto">
          <a:xfrm>
            <a:off x="1601470" y="5247005"/>
            <a:ext cx="4029075" cy="131826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1AA3AA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（三）心理护理措施制订及实施</a:t>
            </a:r>
            <a:endParaRPr lang="zh-CN" altLang="en-US" sz="1600" b="1" spc="300" dirty="0">
              <a:solidFill>
                <a:srgbClr val="1AA3AA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1AA3AA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疼痛的彻底解决虽然有赖于病因的治疗，但是，研究表明有效的心理护理往往能减轻和避免患者的疼痛。</a:t>
            </a:r>
            <a:endParaRPr lang="zh-CN" altLang="en-US" sz="1600" b="1" spc="300" dirty="0">
              <a:solidFill>
                <a:srgbClr val="1AA3AA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 bwMode="auto">
          <a:xfrm>
            <a:off x="8620760" y="3283585"/>
            <a:ext cx="3126740" cy="113982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500" b="1" spc="300" dirty="0">
                <a:solidFill>
                  <a:srgbClr val="3498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（二）护理诊断</a:t>
            </a:r>
            <a:endParaRPr lang="zh-CN" altLang="en-US" sz="1500" b="1" spc="300" dirty="0">
              <a:solidFill>
                <a:srgbClr val="3498DB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500" b="1" spc="300" dirty="0">
                <a:solidFill>
                  <a:srgbClr val="3498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在资料收集、整理、分析、评估的前提下，提出与疼痛相关的心理护理诊断。</a:t>
            </a:r>
            <a:endParaRPr lang="zh-CN" altLang="en-US" sz="1500" b="1" spc="300" dirty="0">
              <a:solidFill>
                <a:srgbClr val="3498DB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 bwMode="auto">
          <a:xfrm>
            <a:off x="843280" y="2818130"/>
            <a:ext cx="2648585" cy="168656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500" b="1" spc="300" dirty="0">
                <a:solidFill>
                  <a:srgbClr val="69A35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（四）效果评价</a:t>
            </a:r>
            <a:endParaRPr lang="zh-CN" altLang="en-US" sz="1500" b="1" spc="300" dirty="0">
              <a:solidFill>
                <a:srgbClr val="69A35B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500" b="1" spc="300" dirty="0">
                <a:solidFill>
                  <a:srgbClr val="69A35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评价是否达到解除或缓解疼痛的心理护理目的，对于判断心理护理措施是否合适以及修正护理措施都有重要意义。</a:t>
            </a:r>
            <a:endParaRPr lang="zh-CN" altLang="en-US" sz="1500" b="1" spc="300" dirty="0">
              <a:solidFill>
                <a:srgbClr val="69A35B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 bwMode="auto">
          <a:xfrm>
            <a:off x="6330950" y="965200"/>
            <a:ext cx="4169410" cy="9474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500" b="1" spc="300">
                <a:solidFill>
                  <a:srgbClr val="1F74AD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（一）评估</a:t>
            </a:r>
            <a:endParaRPr lang="zh-CN" altLang="en-US" sz="1500" b="1" spc="300">
              <a:solidFill>
                <a:srgbClr val="1F74AD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500" b="1" spc="300">
                <a:solidFill>
                  <a:srgbClr val="1F74AD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疼痛并不是单纯由机体受损害而引起，疼痛程度与损害程度也不一定一致。</a:t>
            </a:r>
            <a:endParaRPr lang="zh-CN" altLang="en-US" sz="1500" b="1" spc="300">
              <a:solidFill>
                <a:srgbClr val="1F74AD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58394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不同年龄患者心理与心理护理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1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4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4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7"/>
  <p:tag name="KSO_WM_UNIT_TEXT_FILL_TYPE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4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4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17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1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ags/tag18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19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1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21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1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2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3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4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i*1_4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2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i*1_1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i*1_2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2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i*1_3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3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i*1_4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4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f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VALUE" val="28"/>
  <p:tag name="KSO_WM_DIAGRAM_GROUP_CODE" val="q1-1"/>
  <p:tag name="KSO_WM_UNIT_TYPE" val="q_h_f"/>
  <p:tag name="KSO_WM_UNIT_INDEX" val="1_3_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a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ISCONTENTSTITLE" val="0"/>
  <p:tag name="KSO_WM_UNIT_PRESET_TEXT" val="添加标题"/>
  <p:tag name="KSO_WM_UNIT_NOCLEAR" val="0"/>
  <p:tag name="KSO_WM_UNIT_VALUE" val="11"/>
  <p:tag name="KSO_WM_DIAGRAM_GROUP_CODE" val="q1-1"/>
  <p:tag name="KSO_WM_UNIT_TYPE" val="q_h_a"/>
  <p:tag name="KSO_WM_UNIT_INDEX" val="1_3_1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f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VALUE" val="28"/>
  <p:tag name="KSO_WM_DIAGRAM_GROUP_CODE" val="q1-1"/>
  <p:tag name="KSO_WM_UNIT_TYPE" val="q_h_f"/>
  <p:tag name="KSO_WM_UNIT_INDEX" val="1_2_1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a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ISCONTENTSTITLE" val="0"/>
  <p:tag name="KSO_WM_UNIT_PRESET_TEXT" val="添加标题"/>
  <p:tag name="KSO_WM_UNIT_NOCLEAR" val="0"/>
  <p:tag name="KSO_WM_UNIT_VALUE" val="11"/>
  <p:tag name="KSO_WM_DIAGRAM_GROUP_CODE" val="q1-1"/>
  <p:tag name="KSO_WM_UNIT_TYPE" val="q_h_a"/>
  <p:tag name="KSO_WM_UNIT_INDEX" val="1_2_1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f*1_4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VALUE" val="28"/>
  <p:tag name="KSO_WM_DIAGRAM_GROUP_CODE" val="q1-1"/>
  <p:tag name="KSO_WM_UNIT_TYPE" val="q_h_f"/>
  <p:tag name="KSO_WM_UNIT_INDEX" val="1_4_1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a*1_4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ISCONTENTSTITLE" val="0"/>
  <p:tag name="KSO_WM_UNIT_PRESET_TEXT" val="添加标题"/>
  <p:tag name="KSO_WM_UNIT_NOCLEAR" val="0"/>
  <p:tag name="KSO_WM_UNIT_VALUE" val="11"/>
  <p:tag name="KSO_WM_DIAGRAM_GROUP_CODE" val="q1-1"/>
  <p:tag name="KSO_WM_UNIT_TYPE" val="q_h_a"/>
  <p:tag name="KSO_WM_UNIT_INDEX" val="1_4_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f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VALUE" val="28"/>
  <p:tag name="KSO_WM_DIAGRAM_GROUP_CODE" val="q1-1"/>
  <p:tag name="KSO_WM_UNIT_TYPE" val="q_h_f"/>
  <p:tag name="KSO_WM_UNIT_INDEX" val="1_1_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0517_2*q_h_a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ISCONTENTSTITLE" val="0"/>
  <p:tag name="KSO_WM_UNIT_PRESET_TEXT" val="添加标题"/>
  <p:tag name="KSO_WM_UNIT_NOCLEAR" val="0"/>
  <p:tag name="KSO_WM_UNIT_VALUE" val="11"/>
  <p:tag name="KSO_WM_DIAGRAM_GROUP_CODE" val="q1-1"/>
  <p:tag name="KSO_WM_UNIT_TYPE" val="q_h_a"/>
  <p:tag name="KSO_WM_UNIT_INDEX" val="1_1_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43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3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3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5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5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3444</Words>
  <Application>WPS 演示</Application>
  <PresentationFormat>宽屏</PresentationFormat>
  <Paragraphs>193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方正黑体简体</vt:lpstr>
      <vt:lpstr>Noto Sans S Chinese Bold</vt:lpstr>
      <vt:lpstr>等线 Light</vt:lpstr>
      <vt:lpstr>等线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Administrator</cp:lastModifiedBy>
  <cp:revision>8</cp:revision>
  <dcterms:created xsi:type="dcterms:W3CDTF">2019-11-11T13:37:00Z</dcterms:created>
  <dcterms:modified xsi:type="dcterms:W3CDTF">2021-05-09T04:44:07Z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