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40"/>
  </p:handoutMasterIdLst>
  <p:sldIdLst>
    <p:sldId id="256" r:id="rId4"/>
    <p:sldId id="279" r:id="rId5"/>
    <p:sldId id="258" r:id="rId7"/>
    <p:sldId id="257" r:id="rId8"/>
    <p:sldId id="263" r:id="rId9"/>
    <p:sldId id="261" r:id="rId10"/>
    <p:sldId id="265" r:id="rId11"/>
    <p:sldId id="302" r:id="rId12"/>
    <p:sldId id="303" r:id="rId13"/>
    <p:sldId id="266" r:id="rId14"/>
    <p:sldId id="301" r:id="rId15"/>
    <p:sldId id="273" r:id="rId16"/>
    <p:sldId id="304" r:id="rId17"/>
    <p:sldId id="305" r:id="rId18"/>
    <p:sldId id="300" r:id="rId19"/>
    <p:sldId id="306" r:id="rId20"/>
    <p:sldId id="267" r:id="rId21"/>
    <p:sldId id="264" r:id="rId22"/>
    <p:sldId id="333" r:id="rId23"/>
    <p:sldId id="259" r:id="rId24"/>
    <p:sldId id="334" r:id="rId25"/>
    <p:sldId id="298" r:id="rId26"/>
    <p:sldId id="262" r:id="rId27"/>
    <p:sldId id="269" r:id="rId28"/>
    <p:sldId id="272" r:id="rId29"/>
    <p:sldId id="299" r:id="rId30"/>
    <p:sldId id="335" r:id="rId31"/>
    <p:sldId id="336" r:id="rId32"/>
    <p:sldId id="337" r:id="rId33"/>
    <p:sldId id="338" r:id="rId34"/>
    <p:sldId id="339" r:id="rId35"/>
    <p:sldId id="274" r:id="rId36"/>
    <p:sldId id="341" r:id="rId37"/>
    <p:sldId id="271" r:id="rId38"/>
    <p:sldId id="270" r:id="rId39"/>
  </p:sldIdLst>
  <p:sldSz cx="12192000" cy="6858000"/>
  <p:notesSz cx="7103745" cy="10234295"/>
  <p:embeddedFontLst>
    <p:embeddedFont>
      <p:font typeface="Calibri" panose="020F0502020204030204" charset="0"/>
      <p:regular r:id="rId44"/>
      <p:bold r:id="rId45"/>
      <p:italic r:id="rId46"/>
      <p:boldItalic r:id="rId47"/>
    </p:embeddedFont>
    <p:embeddedFont>
      <p:font typeface="Arial Unicode MS" panose="020B0604020202020204" charset="-122"/>
      <p:regular r:id="rId48"/>
    </p:embeddedFont>
    <p:embeddedFont>
      <p:font typeface="Calibri Light" panose="020F0302020204030204" charset="0"/>
      <p:regular r:id="rId49"/>
      <p:italic r:id="rId50"/>
    </p:embeddedFont>
    <p:embeddedFont>
      <p:font typeface="等线 Light" panose="02010600030101010101" charset="-122"/>
      <p:regular r:id="rId51"/>
    </p:embeddedFont>
    <p:embeddedFont>
      <p:font typeface="等线" panose="02010600030101010101" charset="-122"/>
      <p:regular r:id="rId5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2" Type="http://schemas.openxmlformats.org/officeDocument/2006/relationships/font" Target="fonts/font9.fntdata"/><Relationship Id="rId51" Type="http://schemas.openxmlformats.org/officeDocument/2006/relationships/font" Target="fonts/font8.fntdata"/><Relationship Id="rId50" Type="http://schemas.openxmlformats.org/officeDocument/2006/relationships/font" Target="fonts/font7.fntdata"/><Relationship Id="rId5" Type="http://schemas.openxmlformats.org/officeDocument/2006/relationships/slide" Target="slides/slide2.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explosion val="1"/>
            <c:spPr>
              <a:solidFill>
                <a:schemeClr val="accent2"/>
              </a:solidFill>
              <a:ln w="19050">
                <a:noFill/>
              </a:ln>
              <a:effectLst/>
            </c:spPr>
          </c:dPt>
          <c:dPt>
            <c:idx val="1"/>
            <c:bubble3D val="0"/>
            <c:explosion val="0"/>
            <c:spPr>
              <a:solidFill>
                <a:schemeClr val="tx2"/>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3.2</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noFill/>
              </a:ln>
              <a:effectLst/>
            </c:spPr>
          </c:dPt>
          <c:dPt>
            <c:idx val="1"/>
            <c:bubble3D val="0"/>
            <c:spPr>
              <a:solidFill>
                <a:schemeClr val="accent6"/>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9</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012282497441"/>
          <c:y val="0.0579423403052572"/>
          <c:w val="0.634186284544524"/>
          <c:h val="0.875635952515545"/>
        </c:manualLayout>
      </c:layout>
      <c:doughnutChart>
        <c:varyColors val="1"/>
        <c:ser>
          <c:idx val="0"/>
          <c:order val="0"/>
          <c:tx>
            <c:strRef>
              <c:f>Sheet1!$B$1</c:f>
              <c:strCache>
                <c:ptCount val="1"/>
                <c:pt idx="0">
                  <c:v>销售额</c:v>
                </c:pt>
              </c:strCache>
            </c:strRef>
          </c:tx>
          <c:spPr/>
          <c:explosion val="0"/>
          <c:dPt>
            <c:idx val="0"/>
            <c:bubble3D val="0"/>
            <c:spPr>
              <a:solidFill>
                <a:srgbClr val="7ACACC"/>
              </a:solidFill>
              <a:ln w="19050">
                <a:noFill/>
              </a:ln>
              <a:effectLst/>
            </c:spPr>
          </c:dPt>
          <c:dPt>
            <c:idx val="1"/>
            <c:bubble3D val="0"/>
            <c:spPr>
              <a:solidFill>
                <a:schemeClr val="accent4"/>
              </a:solidFill>
              <a:ln w="19050">
                <a:noFill/>
              </a:ln>
              <a:effectLst/>
            </c:spPr>
          </c:dPt>
          <c:dPt>
            <c:idx val="2"/>
            <c:bubble3D val="0"/>
            <c:spPr>
              <a:solidFill>
                <a:schemeClr val="accent3"/>
              </a:solidFill>
              <a:ln w="19050">
                <a:solidFill>
                  <a:schemeClr val="lt1"/>
                </a:solidFill>
              </a:ln>
              <a:effectLst/>
            </c:spPr>
          </c:dPt>
          <c:dPt>
            <c:idx val="3"/>
            <c:bubble3D val="0"/>
            <c:spPr>
              <a:noFill/>
              <a:ln w="19050">
                <a:solidFill>
                  <a:schemeClr val="lt1"/>
                </a:solidFill>
              </a:ln>
              <a:effectLst/>
            </c:spPr>
          </c:dPt>
          <c:dLbls>
            <c:delete val="1"/>
          </c:dLbls>
          <c:cat>
            <c:strRef>
              <c:f>Sheet1!$A$2:$A$5</c:f>
              <c:strCache>
                <c:ptCount val="4"/>
                <c:pt idx="0">
                  <c:v>第一季度</c:v>
                </c:pt>
                <c:pt idx="1">
                  <c:v>第二季度</c:v>
                </c:pt>
              </c:strCache>
            </c:strRef>
          </c:cat>
          <c:val>
            <c:numRef>
              <c:f>Sheet1!$B$2:$B$5</c:f>
              <c:numCache>
                <c:formatCode>General</c:formatCode>
                <c:ptCount val="4"/>
                <c:pt idx="0">
                  <c:v>1.1</c:v>
                </c:pt>
                <c:pt idx="1">
                  <c:v>3.2</c:v>
                </c:pt>
              </c:numCache>
            </c:numRef>
          </c:val>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12.jpe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tags" Target="../tags/tag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tags" Target="../tags/tag4.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8" Type="http://schemas.openxmlformats.org/officeDocument/2006/relationships/slideLayout" Target="../slideLayouts/slideLayout7.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7" Type="http://schemas.openxmlformats.org/officeDocument/2006/relationships/slideLayout" Target="../slideLayouts/slideLayout7.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护理心理学</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883920" y="4107180"/>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03</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认知过程</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2362200" y="391160"/>
            <a:ext cx="746760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一、感觉、知觉</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444615" y="378841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（二）知觉</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444615" y="4088130"/>
            <a:ext cx="5621020" cy="2676525"/>
          </a:xfrm>
          <a:prstGeom prst="rect">
            <a:avLst/>
          </a:prstGeom>
          <a:noFill/>
        </p:spPr>
        <p:txBody>
          <a:bodyPr wrap="square" rtlCol="0">
            <a:spAutoFit/>
          </a:bodyPr>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1. 知觉的概念</a:t>
            </a:r>
            <a:r>
              <a:rPr sz="1600">
                <a:solidFill>
                  <a:srgbClr val="5A84AF"/>
                </a:solidFill>
                <a:latin typeface="宋体" panose="02010600030101010101" pitchFamily="2" charset="-122"/>
                <a:ea typeface="宋体" panose="02010600030101010101" pitchFamily="2" charset="-122"/>
                <a:sym typeface="+mn-ea"/>
              </a:rPr>
              <a:t>　知觉是人脑对直接作用于感觉器官的客观事物的整体反映。</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2. 知觉与感觉的区别与联系</a:t>
            </a:r>
            <a:endParaRPr sz="1600" b="1">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3. 知觉的特性</a:t>
            </a:r>
            <a:endParaRPr sz="1600" b="1">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4. 知觉的种类</a:t>
            </a:r>
            <a:r>
              <a:rPr sz="1600">
                <a:solidFill>
                  <a:srgbClr val="5A84AF"/>
                </a:solidFill>
                <a:latin typeface="宋体" panose="02010600030101010101" pitchFamily="2" charset="-122"/>
                <a:ea typeface="宋体" panose="02010600030101010101" pitchFamily="2" charset="-122"/>
                <a:sym typeface="+mn-ea"/>
              </a:rPr>
              <a:t>　传统的心理学领域内，通常把知觉分为四类。（1）空间知觉（2）时间知觉</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（3）运动知觉（4）错觉</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01219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（一）感觉</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1410970"/>
            <a:ext cx="4451985" cy="3046095"/>
          </a:xfrm>
          <a:prstGeom prst="rect">
            <a:avLst/>
          </a:prstGeom>
          <a:noFill/>
        </p:spPr>
        <p:txBody>
          <a:bodyPr wrap="square" rtlCol="0">
            <a:spAutoFit/>
          </a:bodyPr>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1. 感觉的概念</a:t>
            </a:r>
            <a:r>
              <a:rPr sz="1600">
                <a:solidFill>
                  <a:srgbClr val="5A84AF"/>
                </a:solidFill>
                <a:latin typeface="宋体" panose="02010600030101010101" pitchFamily="2" charset="-122"/>
                <a:ea typeface="宋体" panose="02010600030101010101" pitchFamily="2" charset="-122"/>
                <a:sym typeface="+mn-ea"/>
              </a:rPr>
              <a:t>　感觉是人脑对直接作用于感觉器官的客观事物的个别属性的反映。</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2. 感觉的种类</a:t>
            </a:r>
            <a:r>
              <a:rPr sz="1600">
                <a:solidFill>
                  <a:srgbClr val="5A84AF"/>
                </a:solidFill>
                <a:latin typeface="宋体" panose="02010600030101010101" pitchFamily="2" charset="-122"/>
                <a:ea typeface="宋体" panose="02010600030101010101" pitchFamily="2" charset="-122"/>
                <a:sym typeface="+mn-ea"/>
              </a:rPr>
              <a:t>　根据信息的种类，可以将感觉分为外部感觉和内部感觉两大类。</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3. 感受性与感觉阈限的定义</a:t>
            </a:r>
            <a:endParaRPr sz="1600" b="1">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感觉器官对适宜刺激的感觉能力叫感受性。</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能引起感觉的最小刺激量叫感觉阈限。</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4. 感觉的特性</a:t>
            </a:r>
            <a:endParaRPr sz="1600" b="1">
              <a:solidFill>
                <a:srgbClr val="5A84AF"/>
              </a:solidFill>
              <a:latin typeface="宋体" panose="02010600030101010101" pitchFamily="2" charset="-122"/>
              <a:ea typeface="宋体" panose="02010600030101010101" pitchFamily="2" charset="-122"/>
              <a:sym typeface="+mn-ea"/>
            </a:endParaRPr>
          </a:p>
        </p:txBody>
      </p:sp>
      <p:pic>
        <p:nvPicPr>
          <p:cNvPr id="6" name="图片 5" descr="c35772508da69772ce9a0b7864eb2df2a20d935e4d9fb-AtUCmD"/>
          <p:cNvPicPr>
            <a:picLocks noChangeAspect="1"/>
          </p:cNvPicPr>
          <p:nvPr/>
        </p:nvPicPr>
        <p:blipFill>
          <a:blip r:embed="rId2"/>
          <a:srcRect l="307" t="67045" r="-307" b="12058"/>
          <a:stretch>
            <a:fillRect/>
          </a:stretch>
        </p:blipFill>
        <p:spPr>
          <a:xfrm>
            <a:off x="768985" y="4474210"/>
            <a:ext cx="5168265" cy="2101850"/>
          </a:xfrm>
          <a:prstGeom prst="rect">
            <a:avLst/>
          </a:prstGeom>
        </p:spPr>
      </p:pic>
      <p:pic>
        <p:nvPicPr>
          <p:cNvPr id="10" name="图片 9" descr="c35772508da69772ce9a0b7864eb2df2a20d935e4d9fb-AtUCmD"/>
          <p:cNvPicPr>
            <a:picLocks noChangeAspect="1"/>
          </p:cNvPicPr>
          <p:nvPr/>
        </p:nvPicPr>
        <p:blipFill>
          <a:blip r:embed="rId2"/>
          <a:srcRect l="12" t="44065" r="-12" b="35038"/>
          <a:stretch>
            <a:fillRect/>
          </a:stretch>
        </p:blipFill>
        <p:spPr>
          <a:xfrm>
            <a:off x="6311900" y="1012190"/>
            <a:ext cx="5168265" cy="27432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二、记忆</a:t>
            </a:r>
            <a:endParaRPr lang="zh-CN" altLang="en-US" sz="2800" b="1">
              <a:solidFill>
                <a:srgbClr val="5A84AF"/>
              </a:solidFill>
              <a:latin typeface="宋体" panose="02010600030101010101" pitchFamily="2" charset="-122"/>
              <a:ea typeface="宋体" panose="02010600030101010101" pitchFamily="2" charset="-122"/>
            </a:endParaRPr>
          </a:p>
        </p:txBody>
      </p:sp>
      <p:pic>
        <p:nvPicPr>
          <p:cNvPr id="2" name="图片 1" descr="photo-1522426197515-ad17e39de88d"/>
          <p:cNvPicPr>
            <a:picLocks noChangeAspect="1"/>
          </p:cNvPicPr>
          <p:nvPr/>
        </p:nvPicPr>
        <p:blipFill>
          <a:blip r:embed="rId2"/>
          <a:stretch>
            <a:fillRect/>
          </a:stretch>
        </p:blipFill>
        <p:spPr>
          <a:xfrm>
            <a:off x="521335" y="2032635"/>
            <a:ext cx="5418455" cy="3870960"/>
          </a:xfrm>
          <a:prstGeom prst="rect">
            <a:avLst/>
          </a:prstGeom>
        </p:spPr>
      </p:pic>
      <p:sp>
        <p:nvSpPr>
          <p:cNvPr id="4" name="MH_Text_2"/>
          <p:cNvSpPr/>
          <p:nvPr>
            <p:custDataLst>
              <p:tags r:id="rId3"/>
            </p:custDataLst>
          </p:nvPr>
        </p:nvSpPr>
        <p:spPr>
          <a:xfrm>
            <a:off x="6377940" y="2179320"/>
            <a:ext cx="4863465" cy="316166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43675" y="2156460"/>
            <a:ext cx="4531360" cy="3233420"/>
          </a:xfrm>
          <a:prstGeom prst="rect">
            <a:avLst/>
          </a:prstGeom>
          <a:noFill/>
        </p:spPr>
        <p:txBody>
          <a:bodyPr wrap="square" rtlCol="0">
            <a:spAutoFit/>
          </a:bodyPr>
          <a:p>
            <a:pPr algn="just">
              <a:lnSpc>
                <a:spcPct val="140000"/>
              </a:lnSpc>
              <a:defRPr/>
            </a:pPr>
            <a:r>
              <a:rPr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（一）记忆的概念 </a:t>
            </a:r>
            <a:endParaRPr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记忆是过去的经验在人脑中的反映。从信息加工的观点来看，记忆就是对外界信息进行编码、存储和提取的过程。人们感知过的事物、思考过的问题、体验过的情感、从事过的活动，都不同程度地被保留在头脑中，在一定条件下能够恢复，这就是记忆。记忆在人类生活中具有重要意义，它连接着人们心理活动的过去和现在，是人们学</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习、工作和生活的基本能力。</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二、记忆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4863465" cy="316166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43675" y="2382520"/>
            <a:ext cx="4531360" cy="2544445"/>
          </a:xfrm>
          <a:prstGeom prst="rect">
            <a:avLst/>
          </a:prstGeom>
          <a:noFill/>
        </p:spPr>
        <p:txBody>
          <a:bodyPr wrap="square" rtlCol="0">
            <a:spAutoFit/>
          </a:bodyPr>
          <a:p>
            <a:pPr algn="just">
              <a:lnSpc>
                <a:spcPct val="140000"/>
              </a:lnSpc>
              <a:defRPr/>
            </a:pPr>
            <a:r>
              <a:rPr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（二）记忆的分类</a:t>
            </a:r>
            <a:endParaRPr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 根据记忆内容分类　</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（1）形象记忆</a:t>
            </a:r>
            <a:r>
              <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；（2）逻辑记忆；</a:t>
            </a:r>
            <a:endPar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（3）情绪记忆；（4）运动记忆。</a:t>
            </a:r>
            <a:endPar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2. 根据记忆时间分类　</a:t>
            </a:r>
            <a:endPar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（1）瞬时记忆；（2）短时记忆；</a:t>
            </a:r>
            <a:endPar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（3）长时记忆。</a:t>
            </a:r>
            <a:endParaRPr lang="zh-CN"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906145" y="2068830"/>
            <a:ext cx="4762500" cy="31718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二、记忆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3865880" y="1110615"/>
            <a:ext cx="4863465" cy="94615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4032250" y="1172210"/>
            <a:ext cx="4531360" cy="822960"/>
          </a:xfrm>
          <a:prstGeom prst="rect">
            <a:avLst/>
          </a:prstGeom>
          <a:noFill/>
        </p:spPr>
        <p:txBody>
          <a:bodyPr wrap="square" rtlCol="0">
            <a:spAutoFit/>
          </a:bodyPr>
          <a:p>
            <a:pPr algn="just">
              <a:lnSpc>
                <a:spcPct val="140000"/>
              </a:lnSpc>
              <a:defRPr/>
            </a:pPr>
            <a:r>
              <a:rPr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（三）记忆的过程</a:t>
            </a:r>
            <a:endParaRPr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记忆过程包括识记、保持和再现三个基本环节。</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10" name="流程图: 可选过程 9"/>
          <p:cNvSpPr/>
          <p:nvPr/>
        </p:nvSpPr>
        <p:spPr>
          <a:xfrm>
            <a:off x="1156970" y="2257425"/>
            <a:ext cx="4416425" cy="1961515"/>
          </a:xfrm>
          <a:prstGeom prst="flowChartAlternateProcess">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1" name="流程图: 可选过程 10"/>
          <p:cNvSpPr/>
          <p:nvPr/>
        </p:nvSpPr>
        <p:spPr>
          <a:xfrm>
            <a:off x="4089400" y="4684395"/>
            <a:ext cx="4416425" cy="1961515"/>
          </a:xfrm>
          <a:prstGeom prst="flowChartAlternateProcess">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2" name="流程图: 可选过程 11"/>
          <p:cNvSpPr/>
          <p:nvPr/>
        </p:nvSpPr>
        <p:spPr>
          <a:xfrm>
            <a:off x="6589395" y="2257425"/>
            <a:ext cx="4416425" cy="1961515"/>
          </a:xfrm>
          <a:prstGeom prst="flowChartAlternateProcess">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1355090" y="2499995"/>
            <a:ext cx="4019550" cy="1476375"/>
          </a:xfrm>
          <a:prstGeom prst="rect">
            <a:avLst/>
          </a:prstGeom>
          <a:noFill/>
        </p:spPr>
        <p:txBody>
          <a:bodyPr wrap="square" rtlCol="0">
            <a:spAutoFit/>
          </a:bodyPr>
          <a:p>
            <a:r>
              <a:rPr lang="zh-CN" altLang="en-US"/>
              <a:t>1. 识记　</a:t>
            </a:r>
            <a:endParaRPr lang="zh-CN" altLang="en-US"/>
          </a:p>
          <a:p>
            <a:r>
              <a:rPr lang="zh-CN" altLang="en-US"/>
              <a:t>识记是识别和记住事物，从而积累知识经验的过程。它是记忆的开始阶段，是再认和回忆的必要前提。在不同情况下，识记事物也有不同形式。</a:t>
            </a:r>
            <a:endParaRPr lang="zh-CN" altLang="en-US"/>
          </a:p>
        </p:txBody>
      </p:sp>
      <p:sp>
        <p:nvSpPr>
          <p:cNvPr id="14" name="文本框 13"/>
          <p:cNvSpPr txBox="1"/>
          <p:nvPr/>
        </p:nvSpPr>
        <p:spPr>
          <a:xfrm>
            <a:off x="4288155" y="4926965"/>
            <a:ext cx="4118610" cy="1198880"/>
          </a:xfrm>
          <a:prstGeom prst="rect">
            <a:avLst/>
          </a:prstGeom>
          <a:noFill/>
        </p:spPr>
        <p:txBody>
          <a:bodyPr wrap="square" rtlCol="0">
            <a:spAutoFit/>
          </a:bodyPr>
          <a:p>
            <a:r>
              <a:rPr lang="zh-CN" altLang="en-US"/>
              <a:t>3. 再现　</a:t>
            </a:r>
            <a:endParaRPr lang="zh-CN" altLang="en-US"/>
          </a:p>
          <a:p>
            <a:r>
              <a:rPr lang="zh-CN" altLang="en-US"/>
              <a:t>再现是记忆过程的最后一个环节，记忆好坏是通过再现表现出来的。它有两种基本形式，即再认和回忆。</a:t>
            </a:r>
            <a:endParaRPr lang="zh-CN" altLang="en-US"/>
          </a:p>
        </p:txBody>
      </p:sp>
      <p:sp>
        <p:nvSpPr>
          <p:cNvPr id="15" name="文本框 14"/>
          <p:cNvSpPr txBox="1"/>
          <p:nvPr/>
        </p:nvSpPr>
        <p:spPr>
          <a:xfrm>
            <a:off x="6787515" y="2499995"/>
            <a:ext cx="4076065" cy="1476375"/>
          </a:xfrm>
          <a:prstGeom prst="rect">
            <a:avLst/>
          </a:prstGeom>
          <a:noFill/>
        </p:spPr>
        <p:txBody>
          <a:bodyPr wrap="square" rtlCol="0">
            <a:spAutoFit/>
          </a:bodyPr>
          <a:p>
            <a:r>
              <a:rPr lang="zh-CN" altLang="en-US"/>
              <a:t>2. 保持　</a:t>
            </a:r>
            <a:endParaRPr lang="zh-CN" altLang="en-US"/>
          </a:p>
          <a:p>
            <a:r>
              <a:rPr lang="zh-CN" altLang="en-US"/>
              <a:t>保持是把知识经验储存在头脑中的过程。保持是识记和再现的中间环节，它在记忆过程中有着重要的作用，没有保持也就没有记忆。</a:t>
            </a: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三、思维、想象</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382905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（二）想象</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227830"/>
            <a:ext cx="4029075" cy="2306955"/>
          </a:xfrm>
          <a:prstGeom prst="rect">
            <a:avLst/>
          </a:prstGeom>
          <a:noFill/>
        </p:spPr>
        <p:txBody>
          <a:bodyPr wrap="square" rtlCol="0">
            <a:spAutoFit/>
          </a:bodyPr>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1. 想象的概念</a:t>
            </a:r>
            <a:r>
              <a:rPr sz="1600">
                <a:solidFill>
                  <a:srgbClr val="5A84AF"/>
                </a:solidFill>
                <a:latin typeface="宋体" panose="02010600030101010101" pitchFamily="2" charset="-122"/>
                <a:ea typeface="宋体" panose="02010600030101010101" pitchFamily="2" charset="-122"/>
                <a:sym typeface="+mn-ea"/>
              </a:rPr>
              <a:t>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想象是对头脑中已有的表象进行加工改造而形成新形象的过程。</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2. 想象的种类</a:t>
            </a:r>
            <a:r>
              <a:rPr sz="1600">
                <a:solidFill>
                  <a:srgbClr val="5A84AF"/>
                </a:solidFill>
                <a:latin typeface="宋体" panose="02010600030101010101" pitchFamily="2" charset="-122"/>
                <a:ea typeface="宋体" panose="02010600030101010101" pitchFamily="2" charset="-122"/>
                <a:sym typeface="+mn-ea"/>
              </a:rPr>
              <a:t>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根据有无预定目的，可把想象分为无意想象和有意想象两类。</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94945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（一）思维</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348230"/>
            <a:ext cx="4663440" cy="4154170"/>
          </a:xfrm>
          <a:prstGeom prst="rect">
            <a:avLst/>
          </a:prstGeom>
          <a:noFill/>
        </p:spPr>
        <p:txBody>
          <a:bodyPr wrap="square" rtlCol="0">
            <a:spAutoFit/>
          </a:bodyPr>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1. 思维的概念</a:t>
            </a:r>
            <a:r>
              <a:rPr sz="1600">
                <a:solidFill>
                  <a:srgbClr val="5A84AF"/>
                </a:solidFill>
                <a:latin typeface="宋体" panose="02010600030101010101" pitchFamily="2" charset="-122"/>
                <a:ea typeface="宋体" panose="02010600030101010101" pitchFamily="2" charset="-122"/>
                <a:sym typeface="+mn-ea"/>
              </a:rPr>
              <a:t>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思维是人脑对客观事物间接的、概括的反映。</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2. 思维的特征</a:t>
            </a:r>
            <a:r>
              <a:rPr sz="1600">
                <a:solidFill>
                  <a:srgbClr val="5A84AF"/>
                </a:solidFill>
                <a:latin typeface="宋体" panose="02010600030101010101" pitchFamily="2" charset="-122"/>
                <a:ea typeface="宋体" panose="02010600030101010101" pitchFamily="2" charset="-122"/>
                <a:sym typeface="+mn-ea"/>
              </a:rPr>
              <a:t>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（1）概括性（2）间接性</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3. 思维的过程和形式</a:t>
            </a:r>
            <a:r>
              <a:rPr sz="1600">
                <a:solidFill>
                  <a:srgbClr val="5A84AF"/>
                </a:solidFill>
                <a:latin typeface="宋体" panose="02010600030101010101" pitchFamily="2" charset="-122"/>
                <a:ea typeface="宋体" panose="02010600030101010101" pitchFamily="2" charset="-122"/>
                <a:sym typeface="+mn-ea"/>
              </a:rPr>
              <a:t>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思维是大脑对客观事物的信息进行复杂加工的过程，分析、综合、抽象、概括是思维的基本形式。</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4. 思维的分类</a:t>
            </a:r>
            <a:r>
              <a:rPr sz="1600">
                <a:solidFill>
                  <a:srgbClr val="5A84AF"/>
                </a:solidFill>
                <a:latin typeface="宋体" panose="02010600030101010101" pitchFamily="2" charset="-122"/>
                <a:ea typeface="宋体" panose="02010600030101010101" pitchFamily="2" charset="-122"/>
                <a:sym typeface="+mn-ea"/>
              </a:rPr>
              <a:t>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（1）根据思维形态可分为动作思维、形象思维和抽象思维。</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（2）根据思维方向可分为聚合思维和发散思维。</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6797040" y="1292860"/>
            <a:ext cx="4119880" cy="23545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四、意识、注意</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390588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（二）注意</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155440"/>
            <a:ext cx="4988560" cy="2676525"/>
          </a:xfrm>
          <a:prstGeom prst="rect">
            <a:avLst/>
          </a:prstGeom>
          <a:noFill/>
        </p:spPr>
        <p:txBody>
          <a:bodyPr wrap="square" rtlCol="0">
            <a:spAutoFit/>
          </a:bodyPr>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1. 注意的概念</a:t>
            </a:r>
            <a:r>
              <a:rPr sz="1600">
                <a:solidFill>
                  <a:srgbClr val="5A84AF"/>
                </a:solidFill>
                <a:latin typeface="宋体" panose="02010600030101010101" pitchFamily="2" charset="-122"/>
                <a:ea typeface="宋体" panose="02010600030101010101" pitchFamily="2" charset="-122"/>
                <a:sym typeface="+mn-ea"/>
              </a:rPr>
              <a:t>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注意是心理活动或意识活动对一定对象的指向和集中。</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2. 注意的种类</a:t>
            </a:r>
            <a:endParaRPr sz="1600" b="1">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（1）不随意注意（2）随意注意（3）随意后注意</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注意的特征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（1）注意广度（2）注意稳定性</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（3）注意分配（4）注意转移与注意分散</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22936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（一）意识</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1628140"/>
            <a:ext cx="4466590" cy="2676525"/>
          </a:xfrm>
          <a:prstGeom prst="rect">
            <a:avLst/>
          </a:prstGeom>
          <a:noFill/>
        </p:spPr>
        <p:txBody>
          <a:bodyPr wrap="square" rtlCol="0">
            <a:spAutoFit/>
          </a:bodyPr>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1. 意识的概念</a:t>
            </a:r>
            <a:r>
              <a:rPr sz="1600">
                <a:solidFill>
                  <a:srgbClr val="5A84AF"/>
                </a:solidFill>
                <a:latin typeface="宋体" panose="02010600030101010101" pitchFamily="2" charset="-122"/>
                <a:ea typeface="宋体" panose="02010600030101010101" pitchFamily="2" charset="-122"/>
                <a:sym typeface="+mn-ea"/>
              </a:rPr>
              <a:t>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意识是人类独有的一种高水平的心理活动，它是一个复杂的概念。</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b="1">
                <a:solidFill>
                  <a:srgbClr val="5A84AF"/>
                </a:solidFill>
                <a:latin typeface="宋体" panose="02010600030101010101" pitchFamily="2" charset="-122"/>
                <a:ea typeface="宋体" panose="02010600030101010101" pitchFamily="2" charset="-122"/>
                <a:sym typeface="+mn-ea"/>
              </a:rPr>
              <a:t>2. 几种不同的意识状态</a:t>
            </a:r>
            <a:r>
              <a:rPr sz="1600">
                <a:solidFill>
                  <a:srgbClr val="5A84AF"/>
                </a:solidFill>
                <a:latin typeface="宋体" panose="02010600030101010101" pitchFamily="2" charset="-122"/>
                <a:ea typeface="宋体" panose="02010600030101010101" pitchFamily="2" charset="-122"/>
                <a:sym typeface="+mn-ea"/>
              </a:rPr>
              <a:t>　</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（1）睡眠</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（2）催眠</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（3）白日梦</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1107440" y="4304665"/>
            <a:ext cx="4448810" cy="2378710"/>
          </a:xfrm>
          <a:prstGeom prst="rect">
            <a:avLst/>
          </a:prstGeom>
        </p:spPr>
      </p:pic>
      <p:pic>
        <p:nvPicPr>
          <p:cNvPr id="6" name="图片 5"/>
          <p:cNvPicPr>
            <a:picLocks noChangeAspect="1"/>
          </p:cNvPicPr>
          <p:nvPr/>
        </p:nvPicPr>
        <p:blipFill>
          <a:blip r:embed="rId3"/>
          <a:stretch>
            <a:fillRect/>
          </a:stretch>
        </p:blipFill>
        <p:spPr>
          <a:xfrm>
            <a:off x="7006590" y="1430655"/>
            <a:ext cx="4239895" cy="24758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04</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情绪与情感过程</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一、概述</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43" name="组合 42"/>
          <p:cNvGrpSpPr/>
          <p:nvPr/>
        </p:nvGrpSpPr>
        <p:grpSpPr>
          <a:xfrm>
            <a:off x="615950" y="2134235"/>
            <a:ext cx="5004435" cy="3508375"/>
            <a:chOff x="28" y="3359"/>
            <a:chExt cx="7881" cy="5525"/>
          </a:xfrm>
        </p:grpSpPr>
        <p:sp>
          <p:nvSpPr>
            <p:cNvPr id="12" name="文本框 11"/>
            <p:cNvSpPr txBox="1"/>
            <p:nvPr/>
          </p:nvSpPr>
          <p:spPr>
            <a:xfrm>
              <a:off x="28" y="4087"/>
              <a:ext cx="7881" cy="4797"/>
            </a:xfrm>
            <a:prstGeom prst="rect">
              <a:avLst/>
            </a:prstGeom>
            <a:noFill/>
          </p:spPr>
          <p:txBody>
            <a:bodyPr wrap="square" rtlCol="0">
              <a:spAutoFit/>
            </a:bodyPr>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1. 情绪和情感的概念</a:t>
              </a:r>
              <a:r>
                <a:rPr lang="zh-CN" altLang="en-US" sz="1600">
                  <a:solidFill>
                    <a:schemeClr val="tx1"/>
                  </a:solidFill>
                  <a:latin typeface="宋体" panose="02010600030101010101" pitchFamily="2" charset="-122"/>
                  <a:ea typeface="宋体" panose="02010600030101010101" pitchFamily="2" charset="-122"/>
                  <a:sym typeface="+mn-ea"/>
                </a:rPr>
                <a:t>　</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情绪和情感是人对客观事物的态度的体验，是人脑对客观事物与主体需要之间关系的反映。理解这一概念应注意以下几个方面。</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（1）需要是情绪和情感产生的基础。</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（2）情绪和情感是对事物态度的主观体验。</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（3）情绪与情感有其外部表现形式。</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（4）情绪和情感会引起一定的生理反应。</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2. 情绪和情感的区别与联系</a:t>
              </a:r>
              <a:r>
                <a:rPr lang="zh-CN" altLang="en-US" sz="1600">
                  <a:solidFill>
                    <a:schemeClr val="tx1"/>
                  </a:solidFill>
                  <a:latin typeface="宋体" panose="02010600030101010101" pitchFamily="2" charset="-122"/>
                  <a:ea typeface="宋体" panose="02010600030101010101" pitchFamily="2" charset="-122"/>
                  <a:sym typeface="+mn-ea"/>
                </a:rPr>
                <a:t>　</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情绪和情感是既有区别又有联系的两个概念。情绪和情感虽有区别，但又是同一类心理过程，因而存在着密切的联系。事实上，情绪和情感总是交融一体的。</a:t>
              </a:r>
              <a:endParaRPr lang="zh-CN" altLang="en-US" sz="1600">
                <a:solidFill>
                  <a:schemeClr val="tx1"/>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28" y="3359"/>
              <a:ext cx="5955" cy="580"/>
            </a:xfrm>
            <a:prstGeom prst="rect">
              <a:avLst/>
            </a:prstGeom>
            <a:noFill/>
          </p:spPr>
          <p:txBody>
            <a:bodyPr wrap="square" rtlCol="0">
              <a:spAutoFit/>
            </a:bodyPr>
            <a:p>
              <a:pPr algn="l">
                <a:lnSpc>
                  <a:spcPct val="100000"/>
                </a:lnSpc>
              </a:pPr>
              <a:r>
                <a:rPr b="1">
                  <a:solidFill>
                    <a:schemeClr val="tx1"/>
                  </a:solidFill>
                  <a:latin typeface="宋体" panose="02010600030101010101" pitchFamily="2" charset="-122"/>
                  <a:ea typeface="宋体" panose="02010600030101010101" pitchFamily="2" charset="-122"/>
                  <a:sym typeface="+mn-ea"/>
                </a:rPr>
                <a:t>（一）情绪和情感的概念</a:t>
              </a:r>
              <a:endParaRPr b="1">
                <a:solidFill>
                  <a:schemeClr val="tx1"/>
                </a:solidFill>
                <a:latin typeface="宋体" panose="02010600030101010101" pitchFamily="2" charset="-122"/>
                <a:ea typeface="宋体" panose="02010600030101010101" pitchFamily="2" charset="-122"/>
                <a:sym typeface="+mn-ea"/>
              </a:endParaRPr>
            </a:p>
          </p:txBody>
        </p:sp>
      </p:grpSp>
      <p:pic>
        <p:nvPicPr>
          <p:cNvPr id="5" name="图片 4"/>
          <p:cNvPicPr>
            <a:picLocks noChangeAspect="1"/>
          </p:cNvPicPr>
          <p:nvPr/>
        </p:nvPicPr>
        <p:blipFill>
          <a:blip r:embed="rId2"/>
          <a:stretch>
            <a:fillRect/>
          </a:stretch>
        </p:blipFill>
        <p:spPr>
          <a:xfrm>
            <a:off x="5919470" y="2134235"/>
            <a:ext cx="5267960" cy="35083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一、概述</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43" name="组合 42"/>
          <p:cNvGrpSpPr/>
          <p:nvPr/>
        </p:nvGrpSpPr>
        <p:grpSpPr>
          <a:xfrm>
            <a:off x="615950" y="2134235"/>
            <a:ext cx="5004435" cy="4246880"/>
            <a:chOff x="28" y="3359"/>
            <a:chExt cx="7881" cy="6688"/>
          </a:xfrm>
        </p:grpSpPr>
        <p:sp>
          <p:nvSpPr>
            <p:cNvPr id="12" name="文本框 11"/>
            <p:cNvSpPr txBox="1"/>
            <p:nvPr/>
          </p:nvSpPr>
          <p:spPr>
            <a:xfrm>
              <a:off x="28" y="4087"/>
              <a:ext cx="7881" cy="5960"/>
            </a:xfrm>
            <a:prstGeom prst="rect">
              <a:avLst/>
            </a:prstGeom>
            <a:noFill/>
          </p:spPr>
          <p:txBody>
            <a:bodyPr wrap="square" rtlCol="0">
              <a:spAutoFit/>
            </a:bodyPr>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1. 基本情绪与复合情绪</a:t>
              </a:r>
              <a:r>
                <a:rPr lang="zh-CN" altLang="en-US" sz="1600">
                  <a:solidFill>
                    <a:schemeClr val="tx1"/>
                  </a:solidFill>
                  <a:latin typeface="宋体" panose="02010600030101010101" pitchFamily="2" charset="-122"/>
                  <a:ea typeface="宋体" panose="02010600030101010101" pitchFamily="2" charset="-122"/>
                  <a:sym typeface="+mn-ea"/>
                </a:rPr>
                <a:t>　</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从生物进化的角度可把情绪分为基本情绪和复合情绪。基本情绪有快乐、愤怒、悲哀和恐惧四种，在此基础上可以派生出许多复杂的复合情绪。</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2. 心境、激情和应激</a:t>
              </a:r>
              <a:endParaRPr lang="zh-CN" altLang="en-US" sz="1600" b="1">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（1）心境：是比较微弱又比较持久的一种情绪状态。</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（2）激情：是一种强烈的、爆发的、短暂的情绪状态。</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（3）应激：是出乎意料的紧急事件所引起的极度紧张的情绪状态。</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3. 道德感、理智感和美感</a:t>
              </a:r>
              <a:endParaRPr lang="zh-CN" altLang="en-US" sz="1600" b="1">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（1）道德感：是根据一定的道德标准评价人的思想、意图和行为时所产生的情感体验。</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（2）理智感：是在智力活动过程中所产生的情感体验。</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（3）美感：是根据一定的审美标准评价事物时所产生的情感体验。</a:t>
              </a:r>
              <a:endParaRPr lang="zh-CN" altLang="en-US" sz="1600">
                <a:solidFill>
                  <a:schemeClr val="tx1"/>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28" y="3359"/>
              <a:ext cx="5955" cy="580"/>
            </a:xfrm>
            <a:prstGeom prst="rect">
              <a:avLst/>
            </a:prstGeom>
            <a:noFill/>
          </p:spPr>
          <p:txBody>
            <a:bodyPr wrap="square" rtlCol="0">
              <a:spAutoFit/>
            </a:bodyPr>
            <a:p>
              <a:pPr algn="l">
                <a:lnSpc>
                  <a:spcPct val="100000"/>
                </a:lnSpc>
              </a:pPr>
              <a:r>
                <a:rPr b="1">
                  <a:solidFill>
                    <a:schemeClr val="tx1"/>
                  </a:solidFill>
                  <a:latin typeface="宋体" panose="02010600030101010101" pitchFamily="2" charset="-122"/>
                  <a:ea typeface="宋体" panose="02010600030101010101" pitchFamily="2" charset="-122"/>
                  <a:sym typeface="+mn-ea"/>
                </a:rPr>
                <a:t>（二）情绪和情感的分类</a:t>
              </a:r>
              <a:endParaRPr b="1">
                <a:solidFill>
                  <a:schemeClr val="tx1"/>
                </a:solidFill>
                <a:latin typeface="宋体" panose="02010600030101010101" pitchFamily="2" charset="-122"/>
                <a:ea typeface="宋体" panose="02010600030101010101" pitchFamily="2" charset="-122"/>
                <a:sym typeface="+mn-ea"/>
              </a:endParaRPr>
            </a:p>
          </p:txBody>
        </p:sp>
      </p:grpSp>
      <p:pic>
        <p:nvPicPr>
          <p:cNvPr id="2" name="图片 1"/>
          <p:cNvPicPr>
            <a:picLocks noChangeAspect="1"/>
          </p:cNvPicPr>
          <p:nvPr/>
        </p:nvPicPr>
        <p:blipFill>
          <a:blip r:embed="rId2"/>
          <a:stretch>
            <a:fillRect/>
          </a:stretch>
        </p:blipFill>
        <p:spPr>
          <a:xfrm>
            <a:off x="5920740" y="2502535"/>
            <a:ext cx="5387340" cy="359537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264285" y="1638239"/>
            <a:ext cx="8223250" cy="2527935"/>
          </a:xfrm>
          <a:prstGeom prst="rect">
            <a:avLst/>
          </a:prstGeom>
          <a:noFill/>
        </p:spPr>
        <p:txBody>
          <a:bodyPr>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单元二　</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rPr>
              <a:t>心理学基础知识</a:t>
            </a:r>
            <a:endParaRPr lang="zh-CN" altLang="en-US" sz="6600" b="1" dirty="0">
              <a:solidFill>
                <a:srgbClr val="0070C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6" name="文本框 5"/>
          <p:cNvSpPr txBox="1"/>
          <p:nvPr/>
        </p:nvSpPr>
        <p:spPr>
          <a:xfrm>
            <a:off x="1313815" y="3533140"/>
            <a:ext cx="1820545" cy="181483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许多种动机和情绪行为的中枢在下丘脑。摄食中枢、厌食中枢和饮水中枢都在下丘脑，这些中枢的兴奋都与情绪反应有关。</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3134360" y="1755775"/>
            <a:ext cx="1731645" cy="156845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边缘系统包括边缘皮质（眶额区、扣带回、海马回和梨状区）以及与它们有联系的</a:t>
            </a:r>
            <a:endParaRPr lang="zh-CN" altLang="en-US" sz="1600" b="1">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主要结构。</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0" name="文本框 19"/>
          <p:cNvSpPr txBox="1"/>
          <p:nvPr/>
        </p:nvSpPr>
        <p:spPr>
          <a:xfrm>
            <a:off x="4794885" y="3582670"/>
            <a:ext cx="1538605" cy="107632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大脑皮质在情绪、情感过程中起着重要的作用。</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6153785" y="1262380"/>
            <a:ext cx="2186305" cy="2061210"/>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情绪过程不同于其他的心理过程，其主要表现为，在情绪活动过程中，总伴随着一系列的生理变化，也就是说，当某种情绪产生时，将引起自主神经系统的反应。</a:t>
            </a:r>
            <a:endParaRPr lang="zh-CN" altLang="en-US" sz="1600" b="1">
              <a:solidFill>
                <a:srgbClr val="5A84AF"/>
              </a:solidFill>
              <a:latin typeface="宋体" panose="02010600030101010101" pitchFamily="2" charset="-122"/>
              <a:ea typeface="宋体" panose="02010600030101010101" pitchFamily="2" charset="-122"/>
              <a:sym typeface="+mn-ea"/>
            </a:endParaRPr>
          </a:p>
        </p:txBody>
      </p:sp>
      <p:grpSp>
        <p:nvGrpSpPr>
          <p:cNvPr id="2" name="组合 1"/>
          <p:cNvGrpSpPr/>
          <p:nvPr/>
        </p:nvGrpSpPr>
        <p:grpSpPr>
          <a:xfrm rot="16200000">
            <a:off x="4447540" y="19685"/>
            <a:ext cx="209550" cy="6817360"/>
            <a:chOff x="11899" y="32"/>
            <a:chExt cx="330" cy="10736"/>
          </a:xfrm>
          <a:solidFill>
            <a:srgbClr val="7ACACC"/>
          </a:solidFill>
        </p:grpSpPr>
        <p:cxnSp>
          <p:nvCxnSpPr>
            <p:cNvPr id="21" name="直接连接符 20"/>
            <p:cNvCxnSpPr/>
            <p:nvPr/>
          </p:nvCxnSpPr>
          <p:spPr>
            <a:xfrm>
              <a:off x="12063" y="32"/>
              <a:ext cx="0" cy="10736"/>
            </a:xfrm>
            <a:prstGeom prst="line">
              <a:avLst/>
            </a:prstGeom>
            <a:grpFill/>
            <a:ln w="15875">
              <a:solidFill>
                <a:srgbClr val="5A84AF"/>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11899" y="1930"/>
              <a:ext cx="330" cy="3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6" name="椭圆 25"/>
            <p:cNvSpPr/>
            <p:nvPr/>
          </p:nvSpPr>
          <p:spPr>
            <a:xfrm>
              <a:off x="11899" y="4023"/>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7" name="椭圆 26"/>
            <p:cNvSpPr/>
            <p:nvPr/>
          </p:nvSpPr>
          <p:spPr>
            <a:xfrm>
              <a:off x="11899" y="6114"/>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8" name="椭圆 27"/>
            <p:cNvSpPr/>
            <p:nvPr/>
          </p:nvSpPr>
          <p:spPr>
            <a:xfrm>
              <a:off x="11899" y="8205"/>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grpSp>
      <p:sp>
        <p:nvSpPr>
          <p:cNvPr id="29" name="文本框 28"/>
          <p:cNvSpPr txBox="1"/>
          <p:nvPr/>
        </p:nvSpPr>
        <p:spPr>
          <a:xfrm>
            <a:off x="1334770" y="2499995"/>
            <a:ext cx="179959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（一）下丘脑与情绪</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p:cNvSpPr txBox="1"/>
          <p:nvPr/>
        </p:nvSpPr>
        <p:spPr>
          <a:xfrm>
            <a:off x="3134360" y="3582670"/>
            <a:ext cx="1462405"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（二）边缘系统与情绪</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p:cNvSpPr txBox="1"/>
          <p:nvPr/>
        </p:nvSpPr>
        <p:spPr>
          <a:xfrm>
            <a:off x="4797425" y="2192020"/>
            <a:ext cx="1198880" cy="1014730"/>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（三）大脑皮质与情绪</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6333490" y="3582670"/>
            <a:ext cx="200660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（四）自主神经系统的功能</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886200" y="320675"/>
            <a:ext cx="367919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二、情绪的生理机制</a:t>
            </a:r>
            <a:endParaRPr lang="zh-CN" altLang="en-US" sz="2800" b="1">
              <a:solidFill>
                <a:srgbClr val="5A84AF"/>
              </a:solidFill>
              <a:latin typeface="宋体" panose="02010600030101010101" pitchFamily="2" charset="-122"/>
              <a:ea typeface="宋体" panose="02010600030101010101" pitchFamily="2" charset="-122"/>
            </a:endParaRPr>
          </a:p>
        </p:txBody>
      </p:sp>
      <p:pic>
        <p:nvPicPr>
          <p:cNvPr id="9" name="图片 8" descr="doctor-medical-medicine-health-42273"/>
          <p:cNvPicPr>
            <a:picLocks noChangeAspect="1"/>
          </p:cNvPicPr>
          <p:nvPr/>
        </p:nvPicPr>
        <p:blipFill>
          <a:blip r:embed="rId2"/>
          <a:srcRect l="58510"/>
          <a:stretch>
            <a:fillRect/>
          </a:stretch>
        </p:blipFill>
        <p:spPr>
          <a:xfrm>
            <a:off x="8674735" y="1319530"/>
            <a:ext cx="3088005" cy="496189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三、情绪与健康</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4863465" cy="316166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43675" y="2156460"/>
            <a:ext cx="4531360" cy="2802255"/>
          </a:xfrm>
          <a:prstGeom prst="rect">
            <a:avLst/>
          </a:prstGeom>
          <a:noFill/>
        </p:spPr>
        <p:txBody>
          <a:bodyPr wrap="square" rtlCol="0">
            <a:spAutoFit/>
          </a:bodyPr>
          <a:p>
            <a:pPr algn="just">
              <a:lnSpc>
                <a:spcPct val="140000"/>
              </a:lnSpc>
              <a:defRPr/>
            </a:pPr>
            <a:r>
              <a:rPr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人的情绪活动总是或多或少伴随有机体的变化和外部表现，总是与神经系统的多种</a:t>
            </a:r>
            <a:endParaRPr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水平的机能相联系的。从情绪的生理机制研究表明，情绪既受大脑皮质的调节，又与边缘系统、脑干网状结构、植物神经系统以及内分泌系统有着非常密切的联系。因此，情绪活动能影响人的身心健康。</a:t>
            </a:r>
            <a:endParaRPr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1222375" y="2016760"/>
            <a:ext cx="4694555" cy="332422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80000"/>
          </a:bodyPr>
          <a:p>
            <a:pPr algn="ctr"/>
            <a:r>
              <a:rPr lang="en-US" altLang="zh-CN" sz="16600">
                <a:solidFill>
                  <a:srgbClr val="002060"/>
                </a:solidFill>
                <a:latin typeface="宋体" panose="02010600030101010101" pitchFamily="2" charset="-122"/>
                <a:ea typeface="宋体" panose="02010600030101010101" pitchFamily="2" charset="-122"/>
              </a:rPr>
              <a:t>05</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意志过程</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b="-23000"/>
          </a:stretch>
        </a:blipFill>
        <a:effectLst/>
      </p:bgPr>
    </p:bg>
    <p:spTree>
      <p:nvGrpSpPr>
        <p:cNvPr id="1" name=""/>
        <p:cNvGrpSpPr/>
        <p:nvPr/>
      </p:nvGrpSpPr>
      <p:grpSpPr/>
      <p:sp>
        <p:nvSpPr>
          <p:cNvPr id="16" name="文本框 15"/>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一、意志的概述</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35" name="组合 34"/>
          <p:cNvGrpSpPr/>
          <p:nvPr/>
        </p:nvGrpSpPr>
        <p:grpSpPr>
          <a:xfrm>
            <a:off x="1657985" y="2061210"/>
            <a:ext cx="2969895" cy="4377055"/>
            <a:chOff x="2611" y="3246"/>
            <a:chExt cx="4677" cy="6893"/>
          </a:xfrm>
        </p:grpSpPr>
        <p:graphicFrame>
          <p:nvGraphicFramePr>
            <p:cNvPr id="17" name="图表 16"/>
            <p:cNvGraphicFramePr/>
            <p:nvPr/>
          </p:nvGraphicFramePr>
          <p:xfrm>
            <a:off x="2611" y="3246"/>
            <a:ext cx="4676" cy="3703"/>
          </p:xfrm>
          <a:graphic>
            <a:graphicData uri="http://schemas.openxmlformats.org/drawingml/2006/chart">
              <c:chart xmlns:c="http://schemas.openxmlformats.org/drawingml/2006/chart" xmlns:r="http://schemas.openxmlformats.org/officeDocument/2006/relationships" r:id="rId1"/>
            </a:graphicData>
          </a:graphic>
        </p:graphicFrame>
        <p:sp>
          <p:nvSpPr>
            <p:cNvPr id="37" name="文本框 36"/>
            <p:cNvSpPr txBox="1"/>
            <p:nvPr/>
          </p:nvSpPr>
          <p:spPr>
            <a:xfrm>
              <a:off x="3504" y="4371"/>
              <a:ext cx="2576" cy="1452"/>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（一）意志行动是有自觉目的的行为</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p:cNvSpPr txBox="1"/>
            <p:nvPr/>
          </p:nvSpPr>
          <p:spPr>
            <a:xfrm>
              <a:off x="2891" y="6506"/>
              <a:ext cx="4397" cy="3633"/>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目的是行动的方向和结果，能够自觉地确立目的是人的行为的首要特征。从根本上讲，动物的行为不能达到自觉意识的水平，只能消极适应环境，所以动物没有意志。</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6" name="组合 35"/>
          <p:cNvGrpSpPr/>
          <p:nvPr/>
        </p:nvGrpSpPr>
        <p:grpSpPr>
          <a:xfrm>
            <a:off x="4735830" y="2061210"/>
            <a:ext cx="2969260" cy="4377055"/>
            <a:chOff x="7465" y="3246"/>
            <a:chExt cx="4676" cy="6893"/>
          </a:xfrm>
        </p:grpSpPr>
        <p:graphicFrame>
          <p:nvGraphicFramePr>
            <p:cNvPr id="20" name="图表 19"/>
            <p:cNvGraphicFramePr/>
            <p:nvPr/>
          </p:nvGraphicFramePr>
          <p:xfrm>
            <a:off x="7465" y="3246"/>
            <a:ext cx="4676" cy="3703"/>
          </p:xfrm>
          <a:graphic>
            <a:graphicData uri="http://schemas.openxmlformats.org/drawingml/2006/chart">
              <c:chart xmlns:c="http://schemas.openxmlformats.org/drawingml/2006/chart" xmlns:r="http://schemas.openxmlformats.org/officeDocument/2006/relationships" r:id="rId2"/>
            </a:graphicData>
          </a:graphic>
        </p:graphicFrame>
        <p:sp>
          <p:nvSpPr>
            <p:cNvPr id="24" name="文本框 23"/>
            <p:cNvSpPr txBox="1"/>
            <p:nvPr/>
          </p:nvSpPr>
          <p:spPr>
            <a:xfrm>
              <a:off x="8475" y="4153"/>
              <a:ext cx="2264" cy="1888"/>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（二）意志行动总是与克服困难相联系</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p:cNvSpPr txBox="1"/>
            <p:nvPr/>
          </p:nvSpPr>
          <p:spPr>
            <a:xfrm>
              <a:off x="7657" y="6506"/>
              <a:ext cx="4042" cy="3633"/>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意志行动是有自觉目的的行动，目的的确立与实现的过程中总会遇到各种各样的困难，因此，战胜和克服困难的过程，也就是意志行动的过程。</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grpSp>
        <p:nvGrpSpPr>
          <p:cNvPr id="38" name="组合 37"/>
          <p:cNvGrpSpPr/>
          <p:nvPr/>
        </p:nvGrpSpPr>
        <p:grpSpPr>
          <a:xfrm>
            <a:off x="7813675" y="2061210"/>
            <a:ext cx="2969260" cy="4746625"/>
            <a:chOff x="11718" y="3246"/>
            <a:chExt cx="4676" cy="7475"/>
          </a:xfrm>
        </p:grpSpPr>
        <p:graphicFrame>
          <p:nvGraphicFramePr>
            <p:cNvPr id="21" name="图表 20"/>
            <p:cNvGraphicFramePr/>
            <p:nvPr/>
          </p:nvGraphicFramePr>
          <p:xfrm>
            <a:off x="11718" y="3246"/>
            <a:ext cx="4676" cy="3703"/>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2803" y="4153"/>
              <a:ext cx="2151" cy="1888"/>
            </a:xfrm>
            <a:prstGeom prst="rect">
              <a:avLst/>
            </a:prstGeom>
            <a:noFill/>
          </p:spPr>
          <p:txBody>
            <a:bodyPr wrap="square" rtlCol="0">
              <a:spAutoFit/>
            </a:bodyPr>
            <a:p>
              <a:pPr algn="ctr"/>
              <a:r>
                <a:rPr lang="en-US">
                  <a:solidFill>
                    <a:srgbClr val="5A84AF"/>
                  </a:solidFill>
                  <a:latin typeface="宋体" panose="02010600030101010101" pitchFamily="2" charset="-122"/>
                  <a:ea typeface="宋体" panose="02010600030101010101" pitchFamily="2" charset="-122"/>
                  <a:cs typeface="宋体" panose="02010600030101010101" pitchFamily="2" charset="-122"/>
                </a:rPr>
                <a:t>（三）意志行动是以随意运动为基础的</a:t>
              </a:r>
              <a:endParaRPr lang="en-US">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p:cNvSpPr txBox="1"/>
            <p:nvPr/>
          </p:nvSpPr>
          <p:spPr>
            <a:xfrm>
              <a:off x="11718" y="6506"/>
              <a:ext cx="4640" cy="421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人的行动都是由简单的运动组成的，运动可分为不随意运动和随意运动两种。意志行动的这 3 个基本特征是互相关联的。目的是意志行动的前提，克服困难是意志行动的核心，随意动作则是意志行动的基础。</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2764790" y="588645"/>
            <a:ext cx="657733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二、意志行动过程及其心理分析</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7112000" y="2085340"/>
            <a:ext cx="3656965" cy="316166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执行决定阶段是意志行动的完成阶段和中心环节，是使行动计划付诸实施的阶段。意志行动只有经过执行决定阶段，才能达到预定目的。意志在执行决定阶段中的作用主要表现在两个方面。</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1. 意志对行动的调节</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cs typeface="宋体" panose="02010600030101010101" pitchFamily="2" charset="-122"/>
                <a:sym typeface="宋体" panose="02010600030101010101" pitchFamily="2" charset="-122"/>
              </a:rPr>
              <a:t>2. 克服内外困难</a:t>
            </a:r>
            <a:endParaRPr sz="16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MH_Text_1"/>
          <p:cNvSpPr/>
          <p:nvPr>
            <p:custDataLst>
              <p:tags r:id="rId3"/>
            </p:custDataLst>
          </p:nvPr>
        </p:nvSpPr>
        <p:spPr>
          <a:xfrm>
            <a:off x="1521460" y="2084705"/>
            <a:ext cx="3535045" cy="3162300"/>
          </a:xfrm>
          <a:prstGeom prst="roundRect">
            <a:avLst>
              <a:gd name="adj" fmla="val 5242"/>
            </a:avLst>
          </a:prstGeom>
          <a:noFill/>
          <a:ln>
            <a:solidFill>
              <a:srgbClr val="FFBE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08000" rIns="828000" anchor="ctr"/>
          <a:lstStyle/>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采取决定阶段是意志行动的开始阶段，也叫决策阶段，它决定着行动的方向，是意</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志行动的动因。这一阶段一般包含：冲突、确定目的、选择方法、制订计划等。</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2054" name="MH_SubTitle_1"/>
          <p:cNvSpPr/>
          <p:nvPr>
            <p:custDataLst>
              <p:tags r:id="rId4"/>
            </p:custDataLst>
          </p:nvPr>
        </p:nvSpPr>
        <p:spPr bwMode="auto">
          <a:xfrm>
            <a:off x="4381500" y="2700655"/>
            <a:ext cx="1823085" cy="2129155"/>
          </a:xfrm>
          <a:custGeom>
            <a:avLst/>
            <a:gdLst>
              <a:gd name="T0" fmla="*/ 1058029 w 1710887"/>
              <a:gd name="T1" fmla="*/ 0 h 2111188"/>
              <a:gd name="T2" fmla="*/ 1649582 w 1710887"/>
              <a:gd name="T3" fmla="*/ 180423 h 2111188"/>
              <a:gd name="T4" fmla="*/ 1714833 w 1710887"/>
              <a:gd name="T5" fmla="*/ 229140 h 2111188"/>
              <a:gd name="T6" fmla="*/ 1676017 w 1710887"/>
              <a:gd name="T7" fmla="*/ 258126 h 2111188"/>
              <a:gd name="T8" fmla="*/ 1290992 w 1710887"/>
              <a:gd name="T9" fmla="*/ 1073321 h 2111188"/>
              <a:gd name="T10" fmla="*/ 1676017 w 1710887"/>
              <a:gd name="T11" fmla="*/ 1888516 h 2111188"/>
              <a:gd name="T12" fmla="*/ 1692218 w 1710887"/>
              <a:gd name="T13" fmla="*/ 1900612 h 2111188"/>
              <a:gd name="T14" fmla="*/ 1649582 w 1710887"/>
              <a:gd name="T15" fmla="*/ 1932448 h 2111188"/>
              <a:gd name="T16" fmla="*/ 1058029 w 1710887"/>
              <a:gd name="T17" fmla="*/ 2112871 h 2111188"/>
              <a:gd name="T18" fmla="*/ 0 w 1710887"/>
              <a:gd name="T19" fmla="*/ 1056440 h 2111188"/>
              <a:gd name="T20" fmla="*/ 1058029 w 1710887"/>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7"/>
              <a:gd name="T34" fmla="*/ 0 h 2111188"/>
              <a:gd name="T35" fmla="*/ 1710887 w 1710887"/>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7" h="2111188">
                <a:moveTo>
                  <a:pt x="1055594" y="0"/>
                </a:moveTo>
                <a:cubicBezTo>
                  <a:pt x="1274215" y="0"/>
                  <a:pt x="1477313" y="66460"/>
                  <a:pt x="1645786" y="180279"/>
                </a:cubicBezTo>
                <a:lnTo>
                  <a:pt x="1710887" y="228960"/>
                </a:lnTo>
                <a:lnTo>
                  <a:pt x="1672160" y="257919"/>
                </a:lnTo>
                <a:cubicBezTo>
                  <a:pt x="1437558" y="451530"/>
                  <a:pt x="1288022" y="744535"/>
                  <a:pt x="1288022" y="1072466"/>
                </a:cubicBezTo>
                <a:cubicBezTo>
                  <a:pt x="1288022" y="1400397"/>
                  <a:pt x="1437558" y="1693402"/>
                  <a:pt x="1672160" y="1887013"/>
                </a:cubicBezTo>
                <a:lnTo>
                  <a:pt x="1688324" y="1899100"/>
                </a:lnTo>
                <a:lnTo>
                  <a:pt x="1645786" y="1930909"/>
                </a:lnTo>
                <a:cubicBezTo>
                  <a:pt x="1477313" y="2044728"/>
                  <a:pt x="1274215" y="2111188"/>
                  <a:pt x="1055594" y="2111188"/>
                </a:cubicBezTo>
                <a:cubicBezTo>
                  <a:pt x="472606" y="2111188"/>
                  <a:pt x="0" y="1638582"/>
                  <a:pt x="0" y="1055594"/>
                </a:cubicBezTo>
                <a:cubicBezTo>
                  <a:pt x="0" y="472606"/>
                  <a:pt x="472606" y="0"/>
                  <a:pt x="1055594" y="0"/>
                </a:cubicBezTo>
                <a:close/>
              </a:path>
            </a:pathLst>
          </a:custGeom>
          <a:solidFill>
            <a:srgbClr val="000127"/>
          </a:solidFill>
          <a:ln w="38100">
            <a:solidFill>
              <a:srgbClr val="000127"/>
            </a:solidFill>
            <a:round/>
          </a:ln>
        </p:spPr>
        <p:txBody>
          <a:bodyPr lIns="216000" rIns="288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rPr>
              <a:t>（一）采取决定阶段</a:t>
            </a:r>
            <a:endPar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endParaRPr>
          </a:p>
        </p:txBody>
      </p:sp>
      <p:sp>
        <p:nvSpPr>
          <p:cNvPr id="2055" name="MH_SubTitle_2"/>
          <p:cNvSpPr/>
          <p:nvPr>
            <p:custDataLst>
              <p:tags r:id="rId5"/>
            </p:custDataLst>
          </p:nvPr>
        </p:nvSpPr>
        <p:spPr bwMode="auto">
          <a:xfrm>
            <a:off x="5922645" y="2718435"/>
            <a:ext cx="1895475" cy="2111375"/>
          </a:xfrm>
          <a:custGeom>
            <a:avLst/>
            <a:gdLst>
              <a:gd name="T0" fmla="*/ 656804 w 1710886"/>
              <a:gd name="T1" fmla="*/ 0 h 2111188"/>
              <a:gd name="T2" fmla="*/ 1714841 w 1710886"/>
              <a:gd name="T3" fmla="*/ 1056440 h 2111188"/>
              <a:gd name="T4" fmla="*/ 656804 w 1710886"/>
              <a:gd name="T5" fmla="*/ 2112871 h 2111188"/>
              <a:gd name="T6" fmla="*/ 65253 w 1710886"/>
              <a:gd name="T7" fmla="*/ 1932448 h 2111188"/>
              <a:gd name="T8" fmla="*/ 0 w 1710886"/>
              <a:gd name="T9" fmla="*/ 1883731 h 2111188"/>
              <a:gd name="T10" fmla="*/ 38816 w 1710886"/>
              <a:gd name="T11" fmla="*/ 1854745 h 2111188"/>
              <a:gd name="T12" fmla="*/ 423845 w 1710886"/>
              <a:gd name="T13" fmla="*/ 1039550 h 2111188"/>
              <a:gd name="T14" fmla="*/ 38816 w 1710886"/>
              <a:gd name="T15" fmla="*/ 224355 h 2111188"/>
              <a:gd name="T16" fmla="*/ 22617 w 1710886"/>
              <a:gd name="T17" fmla="*/ 212259 h 2111188"/>
              <a:gd name="T18" fmla="*/ 65253 w 1710886"/>
              <a:gd name="T19" fmla="*/ 180423 h 2111188"/>
              <a:gd name="T20" fmla="*/ 656804 w 1710886"/>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6"/>
              <a:gd name="T34" fmla="*/ 0 h 2111188"/>
              <a:gd name="T35" fmla="*/ 1710886 w 1710886"/>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6" h="2111188">
                <a:moveTo>
                  <a:pt x="655292" y="0"/>
                </a:moveTo>
                <a:cubicBezTo>
                  <a:pt x="1238280" y="0"/>
                  <a:pt x="1710886" y="472606"/>
                  <a:pt x="1710886" y="1055594"/>
                </a:cubicBezTo>
                <a:cubicBezTo>
                  <a:pt x="1710886" y="1638582"/>
                  <a:pt x="1238280" y="2111188"/>
                  <a:pt x="655292" y="2111188"/>
                </a:cubicBezTo>
                <a:cubicBezTo>
                  <a:pt x="436672" y="2111188"/>
                  <a:pt x="233574" y="2044728"/>
                  <a:pt x="65100" y="1930909"/>
                </a:cubicBezTo>
                <a:lnTo>
                  <a:pt x="0" y="1882228"/>
                </a:lnTo>
                <a:lnTo>
                  <a:pt x="38726" y="1853269"/>
                </a:lnTo>
                <a:cubicBezTo>
                  <a:pt x="273329" y="1659658"/>
                  <a:pt x="422864" y="1366653"/>
                  <a:pt x="422864" y="1038722"/>
                </a:cubicBezTo>
                <a:cubicBezTo>
                  <a:pt x="422864" y="710791"/>
                  <a:pt x="273329" y="417786"/>
                  <a:pt x="38726" y="224175"/>
                </a:cubicBezTo>
                <a:lnTo>
                  <a:pt x="22563" y="212088"/>
                </a:lnTo>
                <a:lnTo>
                  <a:pt x="65100" y="180279"/>
                </a:lnTo>
                <a:cubicBezTo>
                  <a:pt x="233574" y="66460"/>
                  <a:pt x="436672" y="0"/>
                  <a:pt x="655292" y="0"/>
                </a:cubicBezTo>
                <a:close/>
              </a:path>
            </a:pathLst>
          </a:custGeom>
          <a:solidFill>
            <a:srgbClr val="FFBE00"/>
          </a:solidFill>
          <a:ln w="38100">
            <a:noFill/>
            <a:round/>
          </a:ln>
        </p:spPr>
        <p:txBody>
          <a:bodyPr lIns="504000" rIns="180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eaLnBrk="1" hangingPunct="1"/>
            <a:r>
              <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rPr>
              <a:t>（二）执行决定阶段</a:t>
            </a:r>
            <a:endParaRPr lang="zh-CN" altLang="en-US" b="1" dirty="0">
              <a:solidFill>
                <a:schemeClr val="bg1"/>
              </a:solidFill>
              <a:latin typeface="宋体" panose="02010600030101010101" pitchFamily="2" charset="-122"/>
              <a:cs typeface="Arial Unicode MS" panose="020B0604020202020204" charset="-122"/>
              <a:sym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三、意志品质</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7" name="文本框 36"/>
          <p:cNvSpPr txBox="1"/>
          <p:nvPr/>
        </p:nvSpPr>
        <p:spPr>
          <a:xfrm>
            <a:off x="8920480" y="2218055"/>
            <a:ext cx="2596515" cy="156845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这是指人善于明辨是非，适时地采取决定和执行决定的品质。果断性是以勇敢和深思熟虑为前提的，是个人的聪敏、学识、机智的有机结合。</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38" name="文本框 37"/>
          <p:cNvSpPr txBox="1"/>
          <p:nvPr/>
        </p:nvSpPr>
        <p:spPr>
          <a:xfrm>
            <a:off x="8878570" y="1911350"/>
            <a:ext cx="224409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2. 意志的果断性</a:t>
            </a:r>
            <a:endParaRPr b="1">
              <a:solidFill>
                <a:srgbClr val="5A84AF"/>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8921115" y="4525645"/>
            <a:ext cx="2595245"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这是人在意志行动中坚持执行决定，以充沛的精力和坚忍的毅力，百折不挠地克服一切困难，实现预定目的的品质。</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8920480" y="4218940"/>
            <a:ext cx="2300605"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4. 意志的坚忍性</a:t>
            </a:r>
            <a:endParaRPr b="1">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1051560" y="4546600"/>
            <a:ext cx="2601595" cy="82994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这是指人在意志行动中善于控制自己的情绪，约束自己言行的品质。</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245870" y="4239895"/>
            <a:ext cx="210185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3. 意志的自制性</a:t>
            </a:r>
            <a:endParaRPr b="1">
              <a:solidFill>
                <a:srgbClr val="5A84AF"/>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1051560" y="2365375"/>
            <a:ext cx="2602230"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这是指人的行动有明确的目的性，尤其是能充分地意识到行动结果的社会意义，使自己的行动服从社会、集体利益的一种品质。</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1245870" y="2058670"/>
            <a:ext cx="201803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1. 意志的自觉性</a:t>
            </a:r>
            <a:endParaRPr b="1">
              <a:solidFill>
                <a:srgbClr val="5A84AF"/>
              </a:solidFill>
              <a:latin typeface="宋体" panose="02010600030101010101" pitchFamily="2" charset="-122"/>
              <a:ea typeface="宋体" panose="02010600030101010101" pitchFamily="2" charset="-122"/>
              <a:sym typeface="+mn-ea"/>
            </a:endParaRPr>
          </a:p>
        </p:txBody>
      </p:sp>
      <p:pic>
        <p:nvPicPr>
          <p:cNvPr id="13" name="图片 12"/>
          <p:cNvPicPr>
            <a:picLocks noChangeAspect="1"/>
          </p:cNvPicPr>
          <p:nvPr/>
        </p:nvPicPr>
        <p:blipFill>
          <a:blip r:embed="rId2"/>
          <a:stretch>
            <a:fillRect/>
          </a:stretch>
        </p:blipFill>
        <p:spPr>
          <a:xfrm>
            <a:off x="4015105" y="2218055"/>
            <a:ext cx="4502150" cy="3001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80000"/>
          </a:bodyPr>
          <a:p>
            <a:pPr algn="ctr"/>
            <a:r>
              <a:rPr lang="en-US" altLang="zh-CN" sz="16600">
                <a:solidFill>
                  <a:srgbClr val="002060"/>
                </a:solidFill>
                <a:latin typeface="宋体" panose="02010600030101010101" pitchFamily="2" charset="-122"/>
                <a:ea typeface="宋体" panose="02010600030101010101" pitchFamily="2" charset="-122"/>
              </a:rPr>
              <a:t>06</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393509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个性</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598035" y="43370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一、概述</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69" name="泪滴形 68"/>
          <p:cNvSpPr/>
          <p:nvPr>
            <p:custDataLst>
              <p:tags r:id="rId2"/>
            </p:custDataLst>
          </p:nvPr>
        </p:nvSpPr>
        <p:spPr>
          <a:xfrm rot="18900000">
            <a:off x="5545455" y="1881505"/>
            <a:ext cx="1101725" cy="110172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70" name="文本框 69"/>
          <p:cNvSpPr txBox="1"/>
          <p:nvPr>
            <p:custDataLst>
              <p:tags r:id="rId3"/>
            </p:custDataLst>
          </p:nvPr>
        </p:nvSpPr>
        <p:spPr>
          <a:xfrm>
            <a:off x="5848985" y="1910715"/>
            <a:ext cx="469265" cy="40386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58" name="泪滴形 57"/>
          <p:cNvSpPr/>
          <p:nvPr>
            <p:custDataLst>
              <p:tags r:id="rId4"/>
            </p:custDataLst>
          </p:nvPr>
        </p:nvSpPr>
        <p:spPr>
          <a:xfrm rot="4500000">
            <a:off x="6403965" y="3367778"/>
            <a:ext cx="1101839" cy="1101496"/>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59" name="文本框 58"/>
          <p:cNvSpPr txBox="1"/>
          <p:nvPr>
            <p:custDataLst>
              <p:tags r:id="rId5"/>
            </p:custDataLst>
          </p:nvPr>
        </p:nvSpPr>
        <p:spPr>
          <a:xfrm rot="18198523">
            <a:off x="7003107" y="3865571"/>
            <a:ext cx="469169" cy="404080"/>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61" name="泪滴形 60"/>
          <p:cNvSpPr/>
          <p:nvPr>
            <p:custDataLst>
              <p:tags r:id="rId6"/>
            </p:custDataLst>
          </p:nvPr>
        </p:nvSpPr>
        <p:spPr>
          <a:xfrm rot="11700000">
            <a:off x="4686368" y="3367778"/>
            <a:ext cx="1101839" cy="1101496"/>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62" name="文本框 61"/>
          <p:cNvSpPr txBox="1"/>
          <p:nvPr>
            <p:custDataLst>
              <p:tags r:id="rId7"/>
            </p:custDataLst>
          </p:nvPr>
        </p:nvSpPr>
        <p:spPr>
          <a:xfrm rot="3501390">
            <a:off x="4732189" y="3886862"/>
            <a:ext cx="469169" cy="40408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03</a:t>
            </a:r>
            <a:endParaRPr lang="en-US" altLang="zh-CN" sz="2000" b="1" dirty="0">
              <a:solidFill>
                <a:sysClr val="window" lastClr="FFFFFF"/>
              </a:solidFill>
            </a:endParaRPr>
          </a:p>
        </p:txBody>
      </p:sp>
      <p:sp>
        <p:nvSpPr>
          <p:cNvPr id="64" name="椭圆 63"/>
          <p:cNvSpPr/>
          <p:nvPr>
            <p:custDataLst>
              <p:tags r:id="rId8"/>
            </p:custDataLst>
          </p:nvPr>
        </p:nvSpPr>
        <p:spPr>
          <a:xfrm>
            <a:off x="5356225" y="2689225"/>
            <a:ext cx="1479550" cy="1480185"/>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5" name="椭圆 64"/>
          <p:cNvSpPr/>
          <p:nvPr>
            <p:custDataLst>
              <p:tags r:id="rId9"/>
            </p:custDataLst>
          </p:nvPr>
        </p:nvSpPr>
        <p:spPr>
          <a:xfrm>
            <a:off x="5552440" y="2884805"/>
            <a:ext cx="1087755" cy="1088390"/>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6" name="椭圆 65"/>
          <p:cNvSpPr/>
          <p:nvPr>
            <p:custDataLst>
              <p:tags r:id="rId10"/>
            </p:custDataLst>
          </p:nvPr>
        </p:nvSpPr>
        <p:spPr>
          <a:xfrm>
            <a:off x="5694680" y="3027680"/>
            <a:ext cx="803275" cy="803275"/>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7" name="任意多边形 17"/>
          <p:cNvSpPr/>
          <p:nvPr>
            <p:custDataLst>
              <p:tags r:id="rId11"/>
            </p:custDataLst>
          </p:nvPr>
        </p:nvSpPr>
        <p:spPr bwMode="auto">
          <a:xfrm>
            <a:off x="5892800" y="3233420"/>
            <a:ext cx="406400" cy="39116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75" name="矩形 74"/>
          <p:cNvSpPr/>
          <p:nvPr>
            <p:custDataLst>
              <p:tags r:id="rId12"/>
            </p:custDataLst>
          </p:nvPr>
        </p:nvSpPr>
        <p:spPr bwMode="auto">
          <a:xfrm>
            <a:off x="8728075" y="3314065"/>
            <a:ext cx="3024505" cy="223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700" spc="150">
                <a:latin typeface="宋体" panose="02010600030101010101" pitchFamily="2" charset="-122"/>
                <a:ea typeface="宋体" panose="02010600030101010101" pitchFamily="2" charset="-122"/>
              </a:rPr>
              <a:t>个性是一个具有丰富内涵的概念，其中反映了人的多种本质特征。</a:t>
            </a:r>
            <a:endParaRPr lang="zh-CN" altLang="en-US" sz="1700" spc="150">
              <a:latin typeface="宋体" panose="02010600030101010101" pitchFamily="2" charset="-122"/>
              <a:ea typeface="宋体" panose="02010600030101010101" pitchFamily="2" charset="-122"/>
            </a:endParaRPr>
          </a:p>
          <a:p>
            <a:pPr algn="l">
              <a:lnSpc>
                <a:spcPct val="120000"/>
              </a:lnSpc>
            </a:pPr>
            <a:r>
              <a:rPr lang="zh-CN" altLang="en-US" sz="1700" spc="150">
                <a:latin typeface="宋体" panose="02010600030101010101" pitchFamily="2" charset="-122"/>
                <a:ea typeface="宋体" panose="02010600030101010101" pitchFamily="2" charset="-122"/>
              </a:rPr>
              <a:t>1. 独特性　</a:t>
            </a:r>
            <a:endParaRPr lang="zh-CN" altLang="en-US" sz="1700" spc="150">
              <a:latin typeface="宋体" panose="02010600030101010101" pitchFamily="2" charset="-122"/>
              <a:ea typeface="宋体" panose="02010600030101010101" pitchFamily="2" charset="-122"/>
            </a:endParaRPr>
          </a:p>
          <a:p>
            <a:pPr algn="l">
              <a:lnSpc>
                <a:spcPct val="120000"/>
              </a:lnSpc>
            </a:pPr>
            <a:r>
              <a:rPr lang="zh-CN" altLang="en-US" sz="1700" spc="150">
                <a:latin typeface="宋体" panose="02010600030101010101" pitchFamily="2" charset="-122"/>
                <a:ea typeface="宋体" panose="02010600030101010101" pitchFamily="2" charset="-122"/>
              </a:rPr>
              <a:t>2. 稳定性</a:t>
            </a:r>
            <a:endParaRPr lang="zh-CN" altLang="en-US" sz="1700" spc="150">
              <a:latin typeface="宋体" panose="02010600030101010101" pitchFamily="2" charset="-122"/>
              <a:ea typeface="宋体" panose="02010600030101010101" pitchFamily="2" charset="-122"/>
            </a:endParaRPr>
          </a:p>
          <a:p>
            <a:pPr algn="l">
              <a:lnSpc>
                <a:spcPct val="120000"/>
              </a:lnSpc>
            </a:pPr>
            <a:r>
              <a:rPr lang="zh-CN" altLang="en-US" sz="1700" spc="150">
                <a:latin typeface="宋体" panose="02010600030101010101" pitchFamily="2" charset="-122"/>
                <a:ea typeface="宋体" panose="02010600030101010101" pitchFamily="2" charset="-122"/>
              </a:rPr>
              <a:t>3. 整体性</a:t>
            </a:r>
            <a:endParaRPr lang="zh-CN" altLang="en-US" sz="1700" spc="150">
              <a:latin typeface="宋体" panose="02010600030101010101" pitchFamily="2" charset="-122"/>
              <a:ea typeface="宋体" panose="02010600030101010101" pitchFamily="2" charset="-122"/>
            </a:endParaRPr>
          </a:p>
          <a:p>
            <a:pPr algn="l">
              <a:lnSpc>
                <a:spcPct val="120000"/>
              </a:lnSpc>
            </a:pPr>
            <a:r>
              <a:rPr lang="zh-CN" altLang="en-US" sz="1700" spc="150">
                <a:latin typeface="宋体" panose="02010600030101010101" pitchFamily="2" charset="-122"/>
                <a:ea typeface="宋体" panose="02010600030101010101" pitchFamily="2" charset="-122"/>
              </a:rPr>
              <a:t>4. 功能性</a:t>
            </a:r>
            <a:endParaRPr lang="zh-CN" altLang="en-US" sz="1700" spc="150">
              <a:latin typeface="宋体" panose="02010600030101010101" pitchFamily="2" charset="-122"/>
              <a:ea typeface="宋体" panose="02010600030101010101" pitchFamily="2" charset="-122"/>
            </a:endParaRPr>
          </a:p>
        </p:txBody>
      </p:sp>
      <p:sp>
        <p:nvSpPr>
          <p:cNvPr id="76" name="文本框 75"/>
          <p:cNvSpPr txBox="1"/>
          <p:nvPr>
            <p:custDataLst>
              <p:tags r:id="rId13"/>
            </p:custDataLst>
          </p:nvPr>
        </p:nvSpPr>
        <p:spPr bwMode="auto">
          <a:xfrm>
            <a:off x="8728363" y="2819572"/>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（二）个性的特征</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77" name="矩形 76"/>
          <p:cNvSpPr/>
          <p:nvPr>
            <p:custDataLst>
              <p:tags r:id="rId14"/>
            </p:custDataLst>
          </p:nvPr>
        </p:nvSpPr>
        <p:spPr bwMode="auto">
          <a:xfrm>
            <a:off x="637540" y="4040505"/>
            <a:ext cx="3418205" cy="1226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500" spc="150">
                <a:latin typeface="宋体" panose="02010600030101010101" pitchFamily="2" charset="-122"/>
                <a:ea typeface="宋体" panose="02010600030101010101" pitchFamily="2" charset="-122"/>
              </a:rPr>
              <a:t>人的个性是一个复杂、多侧面、多层次的体系，它包含着各种成分，主要由个性倾向性、个性心理特征和自我意识三部分组成。</a:t>
            </a:r>
            <a:endParaRPr lang="zh-CN" altLang="en-US" sz="1500" spc="150">
              <a:latin typeface="宋体" panose="02010600030101010101" pitchFamily="2" charset="-122"/>
              <a:ea typeface="宋体" panose="02010600030101010101" pitchFamily="2" charset="-122"/>
            </a:endParaRPr>
          </a:p>
        </p:txBody>
      </p:sp>
      <p:sp>
        <p:nvSpPr>
          <p:cNvPr id="78" name="文本框 77"/>
          <p:cNvSpPr txBox="1"/>
          <p:nvPr>
            <p:custDataLst>
              <p:tags r:id="rId15"/>
            </p:custDataLst>
          </p:nvPr>
        </p:nvSpPr>
        <p:spPr bwMode="auto">
          <a:xfrm>
            <a:off x="637440" y="3546019"/>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（三）个性结构</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
        <p:nvSpPr>
          <p:cNvPr id="79" name="矩形 78"/>
          <p:cNvSpPr/>
          <p:nvPr>
            <p:custDataLst>
              <p:tags r:id="rId16"/>
            </p:custDataLst>
          </p:nvPr>
        </p:nvSpPr>
        <p:spPr bwMode="auto">
          <a:xfrm>
            <a:off x="637540" y="2111375"/>
            <a:ext cx="3740785" cy="1122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500" spc="150">
                <a:latin typeface="宋体" panose="02010600030101010101" pitchFamily="2" charset="-122"/>
                <a:ea typeface="宋体" panose="02010600030101010101" pitchFamily="2" charset="-122"/>
              </a:rPr>
              <a:t>现代心理学一般把个性定义为一个人的整体精神面貌，即一个人在一定社会条件下形成的、具有一定倾向的、比较稳定的心理特征的总和。</a:t>
            </a:r>
            <a:endParaRPr lang="zh-CN" altLang="en-US" sz="1500" spc="150">
              <a:latin typeface="宋体" panose="02010600030101010101" pitchFamily="2" charset="-122"/>
              <a:ea typeface="宋体" panose="02010600030101010101" pitchFamily="2" charset="-122"/>
            </a:endParaRPr>
          </a:p>
        </p:txBody>
      </p:sp>
      <p:sp>
        <p:nvSpPr>
          <p:cNvPr id="80" name="文本框 79"/>
          <p:cNvSpPr txBox="1"/>
          <p:nvPr>
            <p:custDataLst>
              <p:tags r:id="rId17"/>
            </p:custDataLst>
          </p:nvPr>
        </p:nvSpPr>
        <p:spPr bwMode="auto">
          <a:xfrm>
            <a:off x="637440" y="1653792"/>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宋体" panose="02010600030101010101" pitchFamily="2" charset="-122"/>
                <a:ea typeface="宋体" panose="02010600030101010101" pitchFamily="2" charset="-122"/>
              </a:rPr>
              <a:t>（一）个性的定义</a:t>
            </a:r>
            <a:endParaRPr lang="zh-CN" altLang="en-US" sz="2000" b="1" spc="300">
              <a:solidFill>
                <a:srgbClr val="000000">
                  <a:lumMod val="75000"/>
                  <a:lumOff val="25000"/>
                </a:srgbClr>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034790" y="546100"/>
            <a:ext cx="447548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二、需要、动机与挫折</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43" name="组合 42"/>
          <p:cNvGrpSpPr/>
          <p:nvPr/>
        </p:nvGrpSpPr>
        <p:grpSpPr>
          <a:xfrm>
            <a:off x="615950" y="2134235"/>
            <a:ext cx="4594860" cy="3508375"/>
            <a:chOff x="28" y="3359"/>
            <a:chExt cx="7236" cy="5525"/>
          </a:xfrm>
        </p:grpSpPr>
        <p:sp>
          <p:nvSpPr>
            <p:cNvPr id="12" name="文本框 11"/>
            <p:cNvSpPr txBox="1"/>
            <p:nvPr/>
          </p:nvSpPr>
          <p:spPr>
            <a:xfrm>
              <a:off x="28" y="4087"/>
              <a:ext cx="7236" cy="4797"/>
            </a:xfrm>
            <a:prstGeom prst="rect">
              <a:avLst/>
            </a:prstGeom>
            <a:noFill/>
          </p:spPr>
          <p:txBody>
            <a:bodyPr wrap="square" rtlCol="0">
              <a:spAutoFit/>
            </a:bodyPr>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1. 需要的概念</a:t>
              </a:r>
              <a:r>
                <a:rPr lang="zh-CN" altLang="en-US" sz="1600">
                  <a:solidFill>
                    <a:schemeClr val="tx1"/>
                  </a:solidFill>
                  <a:latin typeface="宋体" panose="02010600030101010101" pitchFamily="2" charset="-122"/>
                  <a:ea typeface="宋体" panose="02010600030101010101" pitchFamily="2" charset="-122"/>
                  <a:sym typeface="+mn-ea"/>
                </a:rPr>
                <a:t>　</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需要是机体内部的不平衡状态，是个体和社会的客观需求在人脑中的反映，是个人的心理活动与行为的基本动力。</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2. 需要的种类</a:t>
              </a:r>
              <a:r>
                <a:rPr lang="zh-CN" altLang="en-US" sz="1600">
                  <a:solidFill>
                    <a:schemeClr val="tx1"/>
                  </a:solidFill>
                  <a:latin typeface="宋体" panose="02010600030101010101" pitchFamily="2" charset="-122"/>
                  <a:ea typeface="宋体" panose="02010600030101010101" pitchFamily="2" charset="-122"/>
                  <a:sym typeface="+mn-ea"/>
                </a:rPr>
                <a:t>　</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人的需要是多种多样的，按需要的起源可分为自然需要和社会需要；按需要的指向对象可分为物质需要和精神需要。</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3. 马斯洛需要层次理论</a:t>
              </a:r>
              <a:r>
                <a:rPr lang="zh-CN" altLang="en-US" sz="1600">
                  <a:solidFill>
                    <a:schemeClr val="tx1"/>
                  </a:solidFill>
                  <a:latin typeface="宋体" panose="02010600030101010101" pitchFamily="2" charset="-122"/>
                  <a:ea typeface="宋体" panose="02010600030101010101" pitchFamily="2" charset="-122"/>
                  <a:sym typeface="+mn-ea"/>
                </a:rPr>
                <a:t>　</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美国心理学家马斯洛把人类的需要分为五个层次：生理的需要、安全的需要、归属与爱的需要、尊重的需要和自我实现的需要。</a:t>
              </a:r>
              <a:endParaRPr lang="zh-CN" altLang="en-US" sz="1600">
                <a:solidFill>
                  <a:schemeClr val="tx1"/>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28" y="3359"/>
              <a:ext cx="5955" cy="580"/>
            </a:xfrm>
            <a:prstGeom prst="rect">
              <a:avLst/>
            </a:prstGeom>
            <a:noFill/>
          </p:spPr>
          <p:txBody>
            <a:bodyPr wrap="square" rtlCol="0">
              <a:spAutoFit/>
            </a:bodyPr>
            <a:p>
              <a:pPr algn="l">
                <a:lnSpc>
                  <a:spcPct val="100000"/>
                </a:lnSpc>
              </a:pPr>
              <a:r>
                <a:rPr b="1">
                  <a:solidFill>
                    <a:schemeClr val="tx1"/>
                  </a:solidFill>
                  <a:latin typeface="宋体" panose="02010600030101010101" pitchFamily="2" charset="-122"/>
                  <a:ea typeface="宋体" panose="02010600030101010101" pitchFamily="2" charset="-122"/>
                  <a:sym typeface="+mn-ea"/>
                </a:rPr>
                <a:t>（一）需要</a:t>
              </a:r>
              <a:endParaRPr b="1">
                <a:solidFill>
                  <a:schemeClr val="tx1"/>
                </a:solidFill>
                <a:latin typeface="宋体" panose="02010600030101010101" pitchFamily="2" charset="-122"/>
                <a:ea typeface="宋体" panose="02010600030101010101" pitchFamily="2" charset="-122"/>
                <a:sym typeface="+mn-ea"/>
              </a:endParaRPr>
            </a:p>
          </p:txBody>
        </p:sp>
      </p:grpSp>
      <p:pic>
        <p:nvPicPr>
          <p:cNvPr id="2" name="图片 1"/>
          <p:cNvPicPr>
            <a:picLocks noChangeAspect="1"/>
          </p:cNvPicPr>
          <p:nvPr/>
        </p:nvPicPr>
        <p:blipFill>
          <a:blip r:embed="rId2"/>
          <a:stretch>
            <a:fillRect/>
          </a:stretch>
        </p:blipFill>
        <p:spPr>
          <a:xfrm>
            <a:off x="5577205" y="1864360"/>
            <a:ext cx="5622290" cy="3778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034790" y="546100"/>
            <a:ext cx="447548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二、需要、动机与挫折</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43" name="组合 42"/>
          <p:cNvGrpSpPr/>
          <p:nvPr/>
        </p:nvGrpSpPr>
        <p:grpSpPr>
          <a:xfrm>
            <a:off x="615950" y="2134235"/>
            <a:ext cx="4594860" cy="3508375"/>
            <a:chOff x="28" y="3359"/>
            <a:chExt cx="7236" cy="5525"/>
          </a:xfrm>
        </p:grpSpPr>
        <p:sp>
          <p:nvSpPr>
            <p:cNvPr id="12" name="文本框 11"/>
            <p:cNvSpPr txBox="1"/>
            <p:nvPr/>
          </p:nvSpPr>
          <p:spPr>
            <a:xfrm>
              <a:off x="28" y="4087"/>
              <a:ext cx="7236" cy="4797"/>
            </a:xfrm>
            <a:prstGeom prst="rect">
              <a:avLst/>
            </a:prstGeom>
            <a:noFill/>
          </p:spPr>
          <p:txBody>
            <a:bodyPr wrap="square" rtlCol="0">
              <a:spAutoFit/>
            </a:bodyPr>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1. 动机产生的条件</a:t>
              </a:r>
              <a:r>
                <a:rPr lang="zh-CN" altLang="en-US" sz="1600">
                  <a:solidFill>
                    <a:schemeClr val="tx1"/>
                  </a:solidFill>
                  <a:latin typeface="宋体" panose="02010600030101010101" pitchFamily="2" charset="-122"/>
                  <a:ea typeface="宋体" panose="02010600030101010101" pitchFamily="2" charset="-122"/>
                  <a:sym typeface="+mn-ea"/>
                </a:rPr>
                <a:t>　</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（1）主体需要是动机产生的内在条件。</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（2）客观诱因是动机产生的外在条件。</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2. 动机功能</a:t>
              </a:r>
              <a:r>
                <a:rPr lang="zh-CN" altLang="en-US" sz="1600">
                  <a:solidFill>
                    <a:schemeClr val="tx1"/>
                  </a:solidFill>
                  <a:latin typeface="宋体" panose="02010600030101010101" pitchFamily="2" charset="-122"/>
                  <a:ea typeface="宋体" panose="02010600030101010101" pitchFamily="2" charset="-122"/>
                  <a:sym typeface="+mn-ea"/>
                </a:rPr>
                <a:t>　</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（1）激活功能</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（2）指向功能</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（3）维持和调整功能</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b="1">
                  <a:solidFill>
                    <a:schemeClr val="tx1"/>
                  </a:solidFill>
                  <a:latin typeface="宋体" panose="02010600030101010101" pitchFamily="2" charset="-122"/>
                  <a:ea typeface="宋体" panose="02010600030101010101" pitchFamily="2" charset="-122"/>
                  <a:sym typeface="+mn-ea"/>
                </a:rPr>
                <a:t>3. 动机的分类</a:t>
              </a:r>
              <a:endParaRPr lang="zh-CN" altLang="en-US" sz="1600" b="1">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（1）根据动机的性质，可把动机分为生物性动机和社会性动机。</a:t>
              </a:r>
              <a:endParaRPr lang="zh-CN" altLang="en-US" sz="1600">
                <a:solidFill>
                  <a:schemeClr val="tx1"/>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（2）根据动机的意识水平，可把动机分为有意识动机和无意识动机。</a:t>
              </a:r>
              <a:endParaRPr lang="zh-CN" altLang="en-US" sz="1600">
                <a:solidFill>
                  <a:schemeClr val="tx1"/>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28" y="3359"/>
              <a:ext cx="5955" cy="580"/>
            </a:xfrm>
            <a:prstGeom prst="rect">
              <a:avLst/>
            </a:prstGeom>
            <a:noFill/>
          </p:spPr>
          <p:txBody>
            <a:bodyPr wrap="square" rtlCol="0">
              <a:spAutoFit/>
            </a:bodyPr>
            <a:p>
              <a:pPr algn="l">
                <a:lnSpc>
                  <a:spcPct val="100000"/>
                </a:lnSpc>
              </a:pPr>
              <a:r>
                <a:rPr b="1">
                  <a:solidFill>
                    <a:schemeClr val="tx1"/>
                  </a:solidFill>
                  <a:latin typeface="宋体" panose="02010600030101010101" pitchFamily="2" charset="-122"/>
                  <a:ea typeface="宋体" panose="02010600030101010101" pitchFamily="2" charset="-122"/>
                  <a:sym typeface="+mn-ea"/>
                </a:rPr>
                <a:t>（二）动机</a:t>
              </a:r>
              <a:endParaRPr b="1">
                <a:solidFill>
                  <a:schemeClr val="tx1"/>
                </a:solidFill>
                <a:latin typeface="宋体" panose="02010600030101010101" pitchFamily="2" charset="-122"/>
                <a:ea typeface="宋体" panose="02010600030101010101" pitchFamily="2" charset="-122"/>
                <a:sym typeface="+mn-ea"/>
              </a:endParaRPr>
            </a:p>
          </p:txBody>
        </p:sp>
      </p:grpSp>
      <p:pic>
        <p:nvPicPr>
          <p:cNvPr id="4" name="图片 3"/>
          <p:cNvPicPr>
            <a:picLocks noChangeAspect="1"/>
          </p:cNvPicPr>
          <p:nvPr/>
        </p:nvPicPr>
        <p:blipFill>
          <a:blip r:embed="rId2"/>
          <a:stretch>
            <a:fillRect/>
          </a:stretch>
        </p:blipFill>
        <p:spPr>
          <a:xfrm>
            <a:off x="5674360" y="2134235"/>
            <a:ext cx="5216525" cy="3477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linds(horizontal)">
                                      <p:cBhvr>
                                        <p:cTn id="1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4967605" y="1402715"/>
            <a:ext cx="547814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心理活动的社会学基础</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4975860" y="2508885"/>
            <a:ext cx="44348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任务三　认知过程</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4975860" y="3615055"/>
            <a:ext cx="464629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任务四　情绪与情感过程</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1" name="文本框 20"/>
          <p:cNvSpPr txBox="1"/>
          <p:nvPr/>
        </p:nvSpPr>
        <p:spPr>
          <a:xfrm>
            <a:off x="4975860" y="4721225"/>
            <a:ext cx="402526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任务五　意志过程</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316230"/>
            <a:ext cx="890905" cy="890905"/>
          </a:xfrm>
          <a:prstGeom prst="rect">
            <a:avLst/>
          </a:prstGeom>
        </p:spPr>
      </p:pic>
      <p:pic>
        <p:nvPicPr>
          <p:cNvPr id="23" name="图片 22" descr="b4064338496ee2cb6d081735c8306796"/>
          <p:cNvPicPr>
            <a:picLocks noChangeAspect="1"/>
          </p:cNvPicPr>
          <p:nvPr/>
        </p:nvPicPr>
        <p:blipFill>
          <a:blip r:embed="rId3"/>
          <a:stretch>
            <a:fillRect/>
          </a:stretch>
        </p:blipFill>
        <p:spPr>
          <a:xfrm>
            <a:off x="4076700" y="1511935"/>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2508885"/>
            <a:ext cx="890905" cy="890905"/>
          </a:xfrm>
          <a:prstGeom prst="rect">
            <a:avLst/>
          </a:prstGeom>
        </p:spPr>
      </p:pic>
      <p:pic>
        <p:nvPicPr>
          <p:cNvPr id="31" name="图片 30" descr="b4064338496ee2cb6d081735c8306796"/>
          <p:cNvPicPr>
            <a:picLocks noChangeAspect="1"/>
          </p:cNvPicPr>
          <p:nvPr/>
        </p:nvPicPr>
        <p:blipFill>
          <a:blip r:embed="rId3"/>
          <a:stretch>
            <a:fillRect/>
          </a:stretch>
        </p:blipFill>
        <p:spPr>
          <a:xfrm>
            <a:off x="4076700" y="361505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218930" y="1725295"/>
            <a:ext cx="3275330" cy="3275330"/>
          </a:xfrm>
          <a:prstGeom prst="rect">
            <a:avLst/>
          </a:prstGeom>
        </p:spPr>
      </p:pic>
      <p:sp>
        <p:nvSpPr>
          <p:cNvPr id="4" name="文本框 3"/>
          <p:cNvSpPr txBox="1"/>
          <p:nvPr/>
        </p:nvSpPr>
        <p:spPr>
          <a:xfrm>
            <a:off x="4967605" y="316230"/>
            <a:ext cx="547814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心理活动的生物学基础</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967605" y="5734685"/>
            <a:ext cx="547814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任务六　个性</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descr="b4064338496ee2cb6d081735c8306796"/>
          <p:cNvPicPr>
            <a:picLocks noChangeAspect="1"/>
          </p:cNvPicPr>
          <p:nvPr/>
        </p:nvPicPr>
        <p:blipFill>
          <a:blip r:embed="rId3"/>
          <a:stretch>
            <a:fillRect/>
          </a:stretch>
        </p:blipFill>
        <p:spPr>
          <a:xfrm>
            <a:off x="4084955" y="4721225"/>
            <a:ext cx="890905" cy="890905"/>
          </a:xfrm>
          <a:prstGeom prst="rect">
            <a:avLst/>
          </a:prstGeom>
        </p:spPr>
      </p:pic>
      <p:pic>
        <p:nvPicPr>
          <p:cNvPr id="7" name="图片 6" descr="b4064338496ee2cb6d081735c8306796"/>
          <p:cNvPicPr>
            <a:picLocks noChangeAspect="1"/>
          </p:cNvPicPr>
          <p:nvPr/>
        </p:nvPicPr>
        <p:blipFill>
          <a:blip r:embed="rId3"/>
          <a:stretch>
            <a:fillRect/>
          </a:stretch>
        </p:blipFill>
        <p:spPr>
          <a:xfrm>
            <a:off x="4084955" y="5734685"/>
            <a:ext cx="890905" cy="89090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034790" y="546100"/>
            <a:ext cx="447548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二、需要、动机与挫折</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43" name="组合 42"/>
          <p:cNvGrpSpPr/>
          <p:nvPr/>
        </p:nvGrpSpPr>
        <p:grpSpPr>
          <a:xfrm>
            <a:off x="615950" y="2134235"/>
            <a:ext cx="4594860" cy="3754120"/>
            <a:chOff x="28" y="3359"/>
            <a:chExt cx="7236" cy="5912"/>
          </a:xfrm>
        </p:grpSpPr>
        <p:sp>
          <p:nvSpPr>
            <p:cNvPr id="12" name="文本框 11"/>
            <p:cNvSpPr txBox="1"/>
            <p:nvPr/>
          </p:nvSpPr>
          <p:spPr>
            <a:xfrm>
              <a:off x="28" y="4087"/>
              <a:ext cx="7236" cy="5184"/>
            </a:xfrm>
            <a:prstGeom prst="rect">
              <a:avLst/>
            </a:prstGeom>
            <a:noFill/>
          </p:spPr>
          <p:txBody>
            <a:bodyPr wrap="square" rtlCol="0">
              <a:spAutoFit/>
            </a:bodyPr>
            <a:p>
              <a:pPr algn="l">
                <a:lnSpc>
                  <a:spcPct val="100000"/>
                </a:lnSpc>
              </a:pPr>
              <a:r>
                <a:rPr lang="zh-CN" altLang="en-US" sz="1600">
                  <a:solidFill>
                    <a:schemeClr val="tx1"/>
                  </a:solidFill>
                  <a:latin typeface="宋体" panose="02010600030101010101" pitchFamily="2" charset="-122"/>
                  <a:ea typeface="宋体" panose="02010600030101010101" pitchFamily="2" charset="-122"/>
                  <a:sym typeface="+mn-ea"/>
                </a:rPr>
                <a:t>动机会引导个体的行为指向目标。在实现目标的过程中并非都是一帆风顺的，往往会因为各种原因使之不能实现。动机受到干扰阻碍、被迫暂时放弃或完全受阻所导致的需要不能满足的情绪状态，称为挫折。在实现目标过程中受到阻碍时，可能会产生以下几种情况：①经过自己努力，提高克服障碍的能力，达到目标。②改变自己的行为方式，绕过障碍，达到目标。③如果障碍难以逾越，寻求能达到的替代目标。④如果障碍难以逾越，又无法寻找到替代目标，不能实现目标。前三种情况不会产生挫折感，只有第四种情况才会产生挫折感。由于挫折造成心理应激的原因、行为表现及应对措施参见单元五心理应激。</a:t>
              </a:r>
              <a:endParaRPr lang="zh-CN" altLang="en-US" sz="1600">
                <a:solidFill>
                  <a:schemeClr val="tx1"/>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28" y="3359"/>
              <a:ext cx="5955" cy="580"/>
            </a:xfrm>
            <a:prstGeom prst="rect">
              <a:avLst/>
            </a:prstGeom>
            <a:noFill/>
          </p:spPr>
          <p:txBody>
            <a:bodyPr wrap="square" rtlCol="0">
              <a:spAutoFit/>
            </a:bodyPr>
            <a:p>
              <a:pPr algn="l">
                <a:lnSpc>
                  <a:spcPct val="100000"/>
                </a:lnSpc>
              </a:pPr>
              <a:r>
                <a:rPr b="1">
                  <a:solidFill>
                    <a:schemeClr val="tx1"/>
                  </a:solidFill>
                  <a:latin typeface="宋体" panose="02010600030101010101" pitchFamily="2" charset="-122"/>
                  <a:ea typeface="宋体" panose="02010600030101010101" pitchFamily="2" charset="-122"/>
                  <a:sym typeface="+mn-ea"/>
                </a:rPr>
                <a:t>（三）挫折</a:t>
              </a:r>
              <a:endParaRPr b="1">
                <a:solidFill>
                  <a:schemeClr val="tx1"/>
                </a:solidFill>
                <a:latin typeface="宋体" panose="02010600030101010101" pitchFamily="2" charset="-122"/>
                <a:ea typeface="宋体" panose="02010600030101010101" pitchFamily="2" charset="-122"/>
                <a:sym typeface="+mn-ea"/>
              </a:endParaRPr>
            </a:p>
          </p:txBody>
        </p:sp>
      </p:grpSp>
      <p:pic>
        <p:nvPicPr>
          <p:cNvPr id="2" name="图片 1"/>
          <p:cNvPicPr>
            <a:picLocks noChangeAspect="1"/>
          </p:cNvPicPr>
          <p:nvPr/>
        </p:nvPicPr>
        <p:blipFill>
          <a:blip r:embed="rId2"/>
          <a:stretch>
            <a:fillRect/>
          </a:stretch>
        </p:blipFill>
        <p:spPr>
          <a:xfrm>
            <a:off x="5819775" y="2596515"/>
            <a:ext cx="4248150" cy="2895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linds(horizontal)">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034790" y="546100"/>
            <a:ext cx="447548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三、能力</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6" name="圆角矩形 7"/>
          <p:cNvSpPr/>
          <p:nvPr>
            <p:custDataLst>
              <p:tags r:id="rId2"/>
            </p:custDataLst>
          </p:nvPr>
        </p:nvSpPr>
        <p:spPr bwMode="auto">
          <a:xfrm flipH="1">
            <a:off x="6971543" y="4773095"/>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宋体" panose="02010600030101010101" pitchFamily="2" charset="-122"/>
                <a:ea typeface="宋体" panose="02010600030101010101" pitchFamily="2" charset="-122"/>
              </a:rPr>
              <a:t>03</a:t>
            </a:r>
            <a:endParaRPr lang="en-US" sz="2800">
              <a:solidFill>
                <a:sysClr val="window" lastClr="FFFFFF"/>
              </a:solidFill>
              <a:latin typeface="宋体" panose="02010600030101010101" pitchFamily="2" charset="-122"/>
              <a:ea typeface="宋体" panose="02010600030101010101" pitchFamily="2" charset="-122"/>
            </a:endParaRPr>
          </a:p>
        </p:txBody>
      </p:sp>
      <p:sp>
        <p:nvSpPr>
          <p:cNvPr id="4" name="圆角矩形 5"/>
          <p:cNvSpPr/>
          <p:nvPr>
            <p:custDataLst>
              <p:tags r:id="rId3"/>
            </p:custDataLst>
          </p:nvPr>
        </p:nvSpPr>
        <p:spPr bwMode="auto">
          <a:xfrm rot="19781968">
            <a:off x="6541392" y="1499691"/>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02</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24" name="等腰三角形 23"/>
          <p:cNvSpPr>
            <a:spLocks noChangeAspect="1"/>
          </p:cNvSpPr>
          <p:nvPr>
            <p:custDataLst>
              <p:tags r:id="rId4"/>
            </p:custDataLst>
          </p:nvPr>
        </p:nvSpPr>
        <p:spPr>
          <a:xfrm>
            <a:off x="5421421" y="3658689"/>
            <a:ext cx="1531651" cy="438713"/>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25" name="等腰三角形 24"/>
          <p:cNvSpPr>
            <a:spLocks noChangeAspect="1"/>
          </p:cNvSpPr>
          <p:nvPr>
            <p:custDataLst>
              <p:tags r:id="rId5"/>
            </p:custDataLst>
          </p:nvPr>
        </p:nvSpPr>
        <p:spPr>
          <a:xfrm rot="14400000">
            <a:off x="5626544" y="3291680"/>
            <a:ext cx="1531649" cy="43871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26" name="等腰三角形 25"/>
          <p:cNvSpPr>
            <a:spLocks noChangeAspect="1"/>
          </p:cNvSpPr>
          <p:nvPr>
            <p:custDataLst>
              <p:tags r:id="rId6"/>
            </p:custDataLst>
          </p:nvPr>
        </p:nvSpPr>
        <p:spPr>
          <a:xfrm rot="7172367">
            <a:off x="5216023" y="3300180"/>
            <a:ext cx="1531649" cy="438713"/>
          </a:xfrm>
          <a:prstGeom prst="triangl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32" name="任意多边形: 形状 31"/>
          <p:cNvSpPr/>
          <p:nvPr>
            <p:custDataLst>
              <p:tags r:id="rId7"/>
            </p:custDataLst>
          </p:nvPr>
        </p:nvSpPr>
        <p:spPr bwMode="auto">
          <a:xfrm rot="1746011">
            <a:off x="4343568" y="2698234"/>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34" name="任意多边形: 形状 33"/>
          <p:cNvSpPr/>
          <p:nvPr>
            <p:custDataLst>
              <p:tags r:id="rId8"/>
            </p:custDataLst>
          </p:nvPr>
        </p:nvSpPr>
        <p:spPr bwMode="auto">
          <a:xfrm rot="9007415">
            <a:off x="6423990" y="2367177"/>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35" name="任意多边形: 形状 34"/>
          <p:cNvSpPr/>
          <p:nvPr>
            <p:custDataLst>
              <p:tags r:id="rId9"/>
            </p:custDataLst>
          </p:nvPr>
        </p:nvSpPr>
        <p:spPr bwMode="auto">
          <a:xfrm rot="16200000">
            <a:off x="5674612" y="4259177"/>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宋体" panose="02010600030101010101" pitchFamily="2" charset="-122"/>
              <a:ea typeface="宋体" panose="02010600030101010101" pitchFamily="2" charset="-122"/>
            </a:endParaRPr>
          </a:p>
        </p:txBody>
      </p:sp>
      <p:sp>
        <p:nvSpPr>
          <p:cNvPr id="37" name="圆角矩形 3"/>
          <p:cNvSpPr/>
          <p:nvPr>
            <p:custDataLst>
              <p:tags r:id="rId10"/>
            </p:custDataLst>
          </p:nvPr>
        </p:nvSpPr>
        <p:spPr bwMode="auto">
          <a:xfrm rot="1783700">
            <a:off x="3872354" y="3537903"/>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宋体" panose="02010600030101010101" pitchFamily="2" charset="-122"/>
                <a:ea typeface="宋体" panose="02010600030101010101" pitchFamily="2" charset="-122"/>
              </a:rPr>
              <a:t>01</a:t>
            </a:r>
            <a:endParaRPr lang="en-US" sz="2800" dirty="0">
              <a:solidFill>
                <a:sysClr val="window" lastClr="FFFFFF"/>
              </a:solidFill>
              <a:latin typeface="宋体" panose="02010600030101010101" pitchFamily="2" charset="-122"/>
              <a:ea typeface="宋体" panose="02010600030101010101" pitchFamily="2" charset="-122"/>
            </a:endParaRPr>
          </a:p>
        </p:txBody>
      </p:sp>
      <p:sp>
        <p:nvSpPr>
          <p:cNvPr id="38" name="文本框 37"/>
          <p:cNvSpPr txBox="1"/>
          <p:nvPr>
            <p:custDataLst>
              <p:tags r:id="rId11"/>
            </p:custDataLst>
          </p:nvPr>
        </p:nvSpPr>
        <p:spPr bwMode="auto">
          <a:xfrm>
            <a:off x="679770" y="3451459"/>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F74AD"/>
                </a:solidFill>
                <a:effectLst/>
                <a:latin typeface="宋体" panose="02010600030101010101" pitchFamily="2" charset="-122"/>
                <a:ea typeface="宋体" panose="02010600030101010101" pitchFamily="2" charset="-122"/>
                <a:cs typeface="+mn-ea"/>
              </a:rPr>
              <a:t>（一）能力的概念</a:t>
            </a:r>
            <a:endParaRPr lang="zh-CN" altLang="en-US" b="1" spc="300" dirty="0">
              <a:solidFill>
                <a:srgbClr val="1F74AD"/>
              </a:solidFill>
              <a:effectLst/>
              <a:latin typeface="宋体" panose="02010600030101010101" pitchFamily="2" charset="-122"/>
              <a:ea typeface="宋体" panose="02010600030101010101" pitchFamily="2" charset="-122"/>
              <a:cs typeface="+mn-ea"/>
            </a:endParaRPr>
          </a:p>
        </p:txBody>
      </p:sp>
      <p:sp>
        <p:nvSpPr>
          <p:cNvPr id="39" name="文本框 38"/>
          <p:cNvSpPr txBox="1"/>
          <p:nvPr>
            <p:custDataLst>
              <p:tags r:id="rId12"/>
            </p:custDataLst>
          </p:nvPr>
        </p:nvSpPr>
        <p:spPr bwMode="auto">
          <a:xfrm>
            <a:off x="680085" y="3883660"/>
            <a:ext cx="2797810" cy="1123315"/>
          </a:xfrm>
          <a:prstGeom prst="rect">
            <a:avLst/>
          </a:prstGeom>
          <a:noFill/>
        </p:spPr>
        <p:txBody>
          <a:bodyPr wrap="square" lIns="90000" tIns="0" rIns="90000" bIns="46800" anchor="t" anchorCtr="0">
            <a:noAutofit/>
          </a:bodyPr>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能力是顺利、有效地完成某种活动所必需的心理条件，是个性的一种心理特征。</a:t>
            </a:r>
            <a:endParaRPr lang="zh-CN" altLang="en-US" sz="1500" b="0" spc="150" dirty="0">
              <a:solidFill>
                <a:srgbClr val="000000"/>
              </a:solidFill>
              <a:effectLst/>
              <a:latin typeface="宋体" panose="02010600030101010101" pitchFamily="2" charset="-122"/>
              <a:ea typeface="宋体" panose="02010600030101010101" pitchFamily="2" charset="-122"/>
            </a:endParaRPr>
          </a:p>
        </p:txBody>
      </p:sp>
      <p:sp>
        <p:nvSpPr>
          <p:cNvPr id="44" name="文本框 43"/>
          <p:cNvSpPr txBox="1"/>
          <p:nvPr>
            <p:custDataLst>
              <p:tags r:id="rId13"/>
            </p:custDataLst>
          </p:nvPr>
        </p:nvSpPr>
        <p:spPr bwMode="auto">
          <a:xfrm>
            <a:off x="7772995" y="1192956"/>
            <a:ext cx="2515187"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3498DB"/>
                </a:solidFill>
                <a:effectLst/>
                <a:latin typeface="宋体" panose="02010600030101010101" pitchFamily="2" charset="-122"/>
                <a:ea typeface="宋体" panose="02010600030101010101" pitchFamily="2" charset="-122"/>
                <a:cs typeface="+mn-ea"/>
              </a:rPr>
              <a:t>（二）能力的分类</a:t>
            </a:r>
            <a:endParaRPr lang="zh-CN" altLang="en-US" b="1" spc="300" dirty="0">
              <a:solidFill>
                <a:srgbClr val="3498DB"/>
              </a:solidFill>
              <a:effectLst/>
              <a:latin typeface="宋体" panose="02010600030101010101" pitchFamily="2" charset="-122"/>
              <a:ea typeface="宋体" panose="02010600030101010101" pitchFamily="2" charset="-122"/>
              <a:cs typeface="+mn-ea"/>
            </a:endParaRPr>
          </a:p>
        </p:txBody>
      </p:sp>
      <p:sp>
        <p:nvSpPr>
          <p:cNvPr id="45" name="文本框 44"/>
          <p:cNvSpPr txBox="1"/>
          <p:nvPr>
            <p:custDataLst>
              <p:tags r:id="rId14"/>
            </p:custDataLst>
          </p:nvPr>
        </p:nvSpPr>
        <p:spPr bwMode="auto">
          <a:xfrm>
            <a:off x="7773035" y="1615440"/>
            <a:ext cx="3517265" cy="1775460"/>
          </a:xfrm>
          <a:prstGeom prst="rect">
            <a:avLst/>
          </a:prstGeom>
          <a:noFill/>
        </p:spPr>
        <p:txBody>
          <a:bodyPr wrap="square" lIns="90000" tIns="0" rIns="90000" bIns="46800" anchor="t" anchorCtr="0">
            <a:noAutofit/>
          </a:bodyPr>
          <a:p>
            <a:pPr algn="l" latinLnBrk="0">
              <a:lnSpc>
                <a:spcPct val="120000"/>
              </a:lnSpc>
            </a:pPr>
            <a:r>
              <a:rPr lang="zh-CN" altLang="en-US" sz="1500" b="0" spc="150" dirty="0">
                <a:solidFill>
                  <a:srgbClr val="000000"/>
                </a:solidFill>
                <a:effectLst/>
                <a:latin typeface="宋体" panose="02010600030101010101" pitchFamily="2" charset="-122"/>
                <a:ea typeface="宋体" panose="02010600030101010101" pitchFamily="2" charset="-122"/>
              </a:rPr>
              <a:t>一般能力就是平常所说的智力，是指完成各种活动都必须具有的最基本的心理条件，像观察力、记忆力、思维能力、想象力等。特殊能力是指在某种专业活动或特殊职业活动中表现出来的那些能力。</a:t>
            </a:r>
            <a:endParaRPr lang="zh-CN" altLang="en-US" sz="1500" b="0" spc="150" dirty="0">
              <a:solidFill>
                <a:srgbClr val="000000"/>
              </a:solidFill>
              <a:effectLst/>
              <a:latin typeface="宋体" panose="02010600030101010101" pitchFamily="2" charset="-122"/>
              <a:ea typeface="宋体" panose="02010600030101010101" pitchFamily="2" charset="-122"/>
            </a:endParaRPr>
          </a:p>
        </p:txBody>
      </p:sp>
      <p:sp>
        <p:nvSpPr>
          <p:cNvPr id="63" name="文本框 62"/>
          <p:cNvSpPr txBox="1"/>
          <p:nvPr>
            <p:custDataLst>
              <p:tags r:id="rId15"/>
            </p:custDataLst>
          </p:nvPr>
        </p:nvSpPr>
        <p:spPr bwMode="auto">
          <a:xfrm>
            <a:off x="7875270" y="4283710"/>
            <a:ext cx="3064510" cy="615950"/>
          </a:xfrm>
          <a:prstGeom prst="rect">
            <a:avLst/>
          </a:prstGeom>
          <a:noFill/>
        </p:spPr>
        <p:txBody>
          <a:bodyPr wrap="square" lIns="90000" tIns="46800" rIns="90000" bIns="0" anchor="b" anchorCtr="0">
            <a:noAutofit/>
          </a:bodyPr>
          <a:p>
            <a:pPr algn="l" latinLnBrk="0">
              <a:lnSpc>
                <a:spcPct val="120000"/>
              </a:lnSpc>
            </a:pPr>
            <a:r>
              <a:rPr lang="zh-CN" altLang="en-US" sz="1700" b="1" spc="300" dirty="0">
                <a:solidFill>
                  <a:srgbClr val="1AA3AA"/>
                </a:solidFill>
                <a:effectLst/>
                <a:latin typeface="宋体" panose="02010600030101010101" pitchFamily="2" charset="-122"/>
                <a:ea typeface="宋体" panose="02010600030101010101" pitchFamily="2" charset="-122"/>
                <a:cs typeface="+mn-ea"/>
              </a:rPr>
              <a:t>（三）能力发展的一般趋势与个别差异</a:t>
            </a:r>
            <a:endParaRPr lang="zh-CN" altLang="en-US" sz="1700" b="1" spc="300" dirty="0">
              <a:solidFill>
                <a:srgbClr val="1AA3AA"/>
              </a:solidFill>
              <a:effectLst/>
              <a:latin typeface="宋体" panose="02010600030101010101" pitchFamily="2" charset="-122"/>
              <a:ea typeface="宋体" panose="02010600030101010101" pitchFamily="2" charset="-122"/>
              <a:cs typeface="+mn-ea"/>
            </a:endParaRPr>
          </a:p>
        </p:txBody>
      </p:sp>
      <p:sp>
        <p:nvSpPr>
          <p:cNvPr id="64" name="文本框 63"/>
          <p:cNvSpPr txBox="1"/>
          <p:nvPr>
            <p:custDataLst>
              <p:tags r:id="rId16"/>
            </p:custDataLst>
          </p:nvPr>
        </p:nvSpPr>
        <p:spPr bwMode="auto">
          <a:xfrm>
            <a:off x="7875270" y="5154930"/>
            <a:ext cx="2967355" cy="742315"/>
          </a:xfrm>
          <a:prstGeom prst="rect">
            <a:avLst/>
          </a:prstGeom>
          <a:noFill/>
        </p:spPr>
        <p:txBody>
          <a:bodyPr wrap="square" lIns="90000" tIns="0" rIns="90000" bIns="46800" anchor="t" anchorCtr="0">
            <a:noAutofit/>
          </a:bodyPr>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1. 能力发展的一般趋势</a:t>
            </a:r>
            <a:endParaRPr lang="zh-CN" altLang="en-US" sz="1600" b="0" spc="150" dirty="0">
              <a:solidFill>
                <a:srgbClr val="000000"/>
              </a:solidFill>
              <a:effectLst/>
              <a:latin typeface="宋体" panose="02010600030101010101" pitchFamily="2" charset="-122"/>
              <a:ea typeface="宋体" panose="02010600030101010101" pitchFamily="2" charset="-122"/>
            </a:endParaRPr>
          </a:p>
          <a:p>
            <a:pPr algn="l" latinLnBrk="0">
              <a:lnSpc>
                <a:spcPct val="120000"/>
              </a:lnSpc>
            </a:pPr>
            <a:r>
              <a:rPr lang="zh-CN" altLang="en-US" sz="1600" b="0" spc="150" dirty="0">
                <a:solidFill>
                  <a:srgbClr val="000000"/>
                </a:solidFill>
                <a:effectLst/>
                <a:latin typeface="宋体" panose="02010600030101010101" pitchFamily="2" charset="-122"/>
                <a:ea typeface="宋体" panose="02010600030101010101" pitchFamily="2" charset="-122"/>
              </a:rPr>
              <a:t>2. 能力的个别差异</a:t>
            </a:r>
            <a:endParaRPr lang="zh-CN" altLang="en-US" sz="1600" b="0" spc="150" dirty="0">
              <a:solidFill>
                <a:srgbClr val="000000"/>
              </a:solidFill>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四、气质</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7" name="文本框 36"/>
          <p:cNvSpPr txBox="1"/>
          <p:nvPr/>
        </p:nvSpPr>
        <p:spPr>
          <a:xfrm>
            <a:off x="6937375" y="2447925"/>
            <a:ext cx="2057400" cy="107632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气质是一个人心理活动表现在强度、速度、稳定性和灵活性等方面的心理特征。</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38" name="文本框 37"/>
          <p:cNvSpPr txBox="1"/>
          <p:nvPr/>
        </p:nvSpPr>
        <p:spPr>
          <a:xfrm>
            <a:off x="6581775" y="1979295"/>
            <a:ext cx="241300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（一）气质的概念</a:t>
            </a:r>
            <a:endParaRPr b="1">
              <a:solidFill>
                <a:srgbClr val="5A84AF"/>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6692265" y="4861560"/>
            <a:ext cx="2413000" cy="181483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气质类型是指在一类人身上共同具有的气质特性的有机结合。构成气质类型的气质特性有感受性、耐受性、敏捷性、可塑性、情绪的兴奋性和内外倾向性等。</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6692265" y="4554855"/>
            <a:ext cx="1920875"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（三）气质类型</a:t>
            </a:r>
            <a:endParaRPr b="1">
              <a:solidFill>
                <a:srgbClr val="5A84AF"/>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9138920" y="2347595"/>
            <a:ext cx="2751455" cy="156845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古希腊著名医学家希波克拉底按人的 4 种体液（血液、黏液、黄胆汁和黑胆汁）的混合比例来区分和命名气质，提出胆汁质、多血质、黏液质和抑郁质 4 种类型。</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9286875" y="1979295"/>
            <a:ext cx="248285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（二）气质类型学说</a:t>
            </a:r>
            <a:endParaRPr b="1">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9286875" y="4861560"/>
            <a:ext cx="2602865"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气质本身并无好坏之分</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 气质是职业选择的依据之一</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3. 气质与人的心身健康有关系</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9" name="文本框 8"/>
          <p:cNvSpPr txBox="1"/>
          <p:nvPr/>
        </p:nvSpPr>
        <p:spPr>
          <a:xfrm>
            <a:off x="9286240" y="4554855"/>
            <a:ext cx="2074545"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（四）气质的意义</a:t>
            </a:r>
            <a:endParaRPr b="1">
              <a:solidFill>
                <a:srgbClr val="5A84AF"/>
              </a:solidFill>
              <a:latin typeface="宋体" panose="02010600030101010101" pitchFamily="2" charset="-122"/>
              <a:ea typeface="宋体" panose="02010600030101010101" pitchFamily="2" charset="-122"/>
              <a:sym typeface="+mn-ea"/>
            </a:endParaRPr>
          </a:p>
        </p:txBody>
      </p:sp>
      <p:cxnSp>
        <p:nvCxnSpPr>
          <p:cNvPr id="10" name="直接连接符 9"/>
          <p:cNvCxnSpPr/>
          <p:nvPr/>
        </p:nvCxnSpPr>
        <p:spPr>
          <a:xfrm>
            <a:off x="7060565" y="4088765"/>
            <a:ext cx="4404995" cy="0"/>
          </a:xfrm>
          <a:prstGeom prst="line">
            <a:avLst/>
          </a:prstGeom>
          <a:ln>
            <a:solidFill>
              <a:srgbClr val="5A84AF"/>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137015" y="1676400"/>
            <a:ext cx="0" cy="5055870"/>
          </a:xfrm>
          <a:prstGeom prst="line">
            <a:avLst/>
          </a:prstGeom>
          <a:ln>
            <a:solidFill>
              <a:srgbClr val="5A84AF"/>
            </a:solidFill>
            <a:prstDash val="sysDash"/>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2"/>
          <a:stretch>
            <a:fillRect/>
          </a:stretch>
        </p:blipFill>
        <p:spPr>
          <a:xfrm>
            <a:off x="666750" y="1939925"/>
            <a:ext cx="5642610" cy="42437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五、性格</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375666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（二）性格的类型</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057015"/>
            <a:ext cx="4988560" cy="267652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由于性格现象的极端复杂性，目前还没有一种有充分科学根据的、为心理学界所公认的性格分类理论。流行的分类方法有下述四种。</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功能优势学说</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内外倾向学说</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独立顺从学说</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4. 根据性格对疾病的易感性分类</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107440" y="143065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（一）性格的概念</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107440" y="1741805"/>
            <a:ext cx="5356225" cy="193802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性格是指一个人在对现实的态度和相应的行为方式中表现出来的比较稳定的心理特征。</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性格表现在一个人对现实的态度和相应的行为方式中</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性格是一个人稳定的心理特征</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性格是个性中具有核心意义的心理特征</a:t>
            </a:r>
            <a:endParaRPr sz="1600">
              <a:solidFill>
                <a:srgbClr val="5A84AF"/>
              </a:solidFill>
              <a:latin typeface="宋体" panose="02010600030101010101" pitchFamily="2" charset="-122"/>
              <a:ea typeface="宋体" panose="02010600030101010101" pitchFamily="2" charset="-122"/>
              <a:sym typeface="+mn-ea"/>
            </a:endParaRPr>
          </a:p>
        </p:txBody>
      </p:sp>
      <p:pic>
        <p:nvPicPr>
          <p:cNvPr id="7" name="图片 6"/>
          <p:cNvPicPr>
            <a:picLocks noChangeAspect="1"/>
          </p:cNvPicPr>
          <p:nvPr/>
        </p:nvPicPr>
        <p:blipFill>
          <a:blip r:embed="rId2"/>
          <a:stretch>
            <a:fillRect/>
          </a:stretch>
        </p:blipFill>
        <p:spPr>
          <a:xfrm>
            <a:off x="1107440" y="3679825"/>
            <a:ext cx="5356225" cy="2924175"/>
          </a:xfrm>
          <a:prstGeom prst="rect">
            <a:avLst/>
          </a:prstGeom>
        </p:spPr>
      </p:pic>
      <p:pic>
        <p:nvPicPr>
          <p:cNvPr id="10" name="图片 9"/>
          <p:cNvPicPr>
            <a:picLocks noChangeAspect="1"/>
          </p:cNvPicPr>
          <p:nvPr/>
        </p:nvPicPr>
        <p:blipFill>
          <a:blip r:embed="rId3"/>
          <a:stretch>
            <a:fillRect/>
          </a:stretch>
        </p:blipFill>
        <p:spPr>
          <a:xfrm>
            <a:off x="6888480" y="1270635"/>
            <a:ext cx="4987925" cy="240919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六、人格理论</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9" name="组合 8"/>
          <p:cNvGrpSpPr/>
          <p:nvPr/>
        </p:nvGrpSpPr>
        <p:grpSpPr>
          <a:xfrm>
            <a:off x="1330960" y="1596390"/>
            <a:ext cx="9817100" cy="5114925"/>
            <a:chOff x="1660" y="2607"/>
            <a:chExt cx="15460" cy="8055"/>
          </a:xfrm>
        </p:grpSpPr>
        <p:sp>
          <p:nvSpPr>
            <p:cNvPr id="4" name="文本框 3"/>
            <p:cNvSpPr txBox="1"/>
            <p:nvPr/>
          </p:nvSpPr>
          <p:spPr>
            <a:xfrm>
              <a:off x="9732" y="2607"/>
              <a:ext cx="7388" cy="1113"/>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（一）人格结构的动力学理论——弗洛伊德的人格结构理论</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9732" y="3623"/>
              <a:ext cx="7388" cy="3052"/>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弗洛伊德（Freud，S.）是奥地利精神病医生，精神分析学派的创始人。他把人格结构分为 3 个层次，即本我、自我、超我。本我位于人格结构的最底层，是人的原始的无意识本能，特别是性本能组成的能量系统，包括人的各种生理需要。</a:t>
              </a:r>
              <a:endParaRPr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1660" y="6675"/>
              <a:ext cx="7669" cy="1113"/>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（二）人格特质理论——奥尔波特、卡特尔、艾森克的人格特质理论</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660" y="7610"/>
              <a:ext cx="7337" cy="3052"/>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特质也叫品质、特性，指基本的分析单位。人格特质理论的创始人奥尔波特认为在人的一般行为表现的背后隐藏着稳定的本质的心理结构。这种结构决定着人的行为反应方向和方式，并可以从结构中分析出不同单元，即特质。</a:t>
              </a:r>
              <a:endParaRPr sz="1600">
                <a:solidFill>
                  <a:srgbClr val="5A84AF"/>
                </a:solidFill>
                <a:latin typeface="宋体" panose="02010600030101010101" pitchFamily="2" charset="-122"/>
                <a:ea typeface="宋体" panose="02010600030101010101" pitchFamily="2" charset="-122"/>
                <a:sym typeface="+mn-ea"/>
              </a:endParaRPr>
            </a:p>
          </p:txBody>
        </p:sp>
      </p:grpSp>
      <p:pic>
        <p:nvPicPr>
          <p:cNvPr id="10" name="图片 9"/>
          <p:cNvPicPr>
            <a:picLocks noChangeAspect="1"/>
          </p:cNvPicPr>
          <p:nvPr/>
        </p:nvPicPr>
        <p:blipFill>
          <a:blip r:embed="rId2"/>
          <a:stretch>
            <a:fillRect/>
          </a:stretch>
        </p:blipFill>
        <p:spPr>
          <a:xfrm>
            <a:off x="1330960" y="1353185"/>
            <a:ext cx="4658995" cy="2826385"/>
          </a:xfrm>
          <a:prstGeom prst="rect">
            <a:avLst/>
          </a:prstGeom>
        </p:spPr>
      </p:pic>
      <p:pic>
        <p:nvPicPr>
          <p:cNvPr id="11" name="图片 10"/>
          <p:cNvPicPr>
            <a:picLocks noChangeAspect="1"/>
          </p:cNvPicPr>
          <p:nvPr/>
        </p:nvPicPr>
        <p:blipFill>
          <a:blip r:embed="rId3"/>
          <a:stretch>
            <a:fillRect/>
          </a:stretch>
        </p:blipFill>
        <p:spPr>
          <a:xfrm>
            <a:off x="6456680" y="4178935"/>
            <a:ext cx="4691380" cy="25323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45706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心理活动的生物学基础</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6" name="文本框 15"/>
          <p:cNvSpPr txBox="1"/>
          <p:nvPr/>
        </p:nvSpPr>
        <p:spPr>
          <a:xfrm>
            <a:off x="4627245" y="588645"/>
            <a:ext cx="358648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一、心理是脑的机能</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20" name="椭圆 19"/>
          <p:cNvSpPr/>
          <p:nvPr/>
        </p:nvSpPr>
        <p:spPr>
          <a:xfrm>
            <a:off x="1078230" y="169354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1</a:t>
            </a:r>
            <a:endParaRPr lang="en-US" altLang="zh-CN" sz="2400">
              <a:solidFill>
                <a:schemeClr val="bg1"/>
              </a:solidFill>
              <a:latin typeface="宋体" panose="02010600030101010101" pitchFamily="2" charset="-122"/>
              <a:ea typeface="宋体" panose="02010600030101010101" pitchFamily="2" charset="-122"/>
            </a:endParaRPr>
          </a:p>
        </p:txBody>
      </p:sp>
      <p:sp>
        <p:nvSpPr>
          <p:cNvPr id="21" name="文本框 20"/>
          <p:cNvSpPr txBox="1"/>
          <p:nvPr/>
        </p:nvSpPr>
        <p:spPr>
          <a:xfrm>
            <a:off x="1938020" y="1624330"/>
            <a:ext cx="3993515"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在整个脑干上分布着一个灰色的像渔网一样的组织叫脑干网状结构，调节着脑的兴奋水平，是调节睡眠与觉醒的神经结构，对保持注意和激活情绪起作用。</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2" name="文本框 21"/>
          <p:cNvSpPr txBox="1"/>
          <p:nvPr/>
        </p:nvSpPr>
        <p:spPr>
          <a:xfrm>
            <a:off x="1938020" y="1325245"/>
            <a:ext cx="3289300"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（一）脑干、间脑和小脑</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3" name="椭圆 22"/>
          <p:cNvSpPr/>
          <p:nvPr/>
        </p:nvSpPr>
        <p:spPr>
          <a:xfrm>
            <a:off x="1078230" y="3192780"/>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2</a:t>
            </a:r>
            <a:endParaRPr lang="en-US" altLang="zh-CN" sz="2400">
              <a:solidFill>
                <a:schemeClr val="bg1"/>
              </a:solidFill>
              <a:latin typeface="宋体" panose="02010600030101010101" pitchFamily="2" charset="-122"/>
              <a:ea typeface="宋体" panose="02010600030101010101" pitchFamily="2" charset="-122"/>
            </a:endParaRPr>
          </a:p>
        </p:txBody>
      </p:sp>
      <p:sp>
        <p:nvSpPr>
          <p:cNvPr id="24" name="文本框 23"/>
          <p:cNvSpPr txBox="1"/>
          <p:nvPr/>
        </p:nvSpPr>
        <p:spPr>
          <a:xfrm>
            <a:off x="1938020" y="3400425"/>
            <a:ext cx="4204970" cy="156845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边缘系统与动机、情绪状态和记忆过程有关。它参与体温、血压和血糖水平的调节并执行其他体内环境的调节活动。边缘系统由三个结构组成：海马、杏仁核和下丘脑。</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1938020" y="3192780"/>
            <a:ext cx="203898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（二）边缘系统</a:t>
            </a:r>
            <a:endParaRPr lang="zh-CN" altLang="en-US" b="1">
              <a:solidFill>
                <a:srgbClr val="5A84AF"/>
              </a:solidFill>
              <a:latin typeface="宋体" panose="02010600030101010101" pitchFamily="2" charset="-122"/>
              <a:ea typeface="宋体" panose="02010600030101010101" pitchFamily="2" charset="-122"/>
              <a:sym typeface="+mn-ea"/>
            </a:endParaRPr>
          </a:p>
        </p:txBody>
      </p:sp>
      <p:sp>
        <p:nvSpPr>
          <p:cNvPr id="26" name="椭圆 25"/>
          <p:cNvSpPr/>
          <p:nvPr/>
        </p:nvSpPr>
        <p:spPr>
          <a:xfrm>
            <a:off x="1078230" y="5085715"/>
            <a:ext cx="525780" cy="525780"/>
          </a:xfrm>
          <a:prstGeom prst="ellipse">
            <a:avLst/>
          </a:prstGeom>
          <a:solidFill>
            <a:srgbClr val="5A8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bg1"/>
                </a:solidFill>
                <a:latin typeface="宋体" panose="02010600030101010101" pitchFamily="2" charset="-122"/>
                <a:ea typeface="宋体" panose="02010600030101010101" pitchFamily="2" charset="-122"/>
              </a:rPr>
              <a:t>3</a:t>
            </a:r>
            <a:endParaRPr lang="en-US" altLang="zh-CN" sz="2400">
              <a:solidFill>
                <a:schemeClr val="bg1"/>
              </a:solidFill>
              <a:latin typeface="宋体" panose="02010600030101010101" pitchFamily="2" charset="-122"/>
              <a:ea typeface="宋体" panose="02010600030101010101" pitchFamily="2" charset="-122"/>
            </a:endParaRPr>
          </a:p>
        </p:txBody>
      </p:sp>
      <p:sp>
        <p:nvSpPr>
          <p:cNvPr id="27" name="文本框 26"/>
          <p:cNvSpPr txBox="1"/>
          <p:nvPr/>
        </p:nvSpPr>
        <p:spPr>
          <a:xfrm>
            <a:off x="1938020" y="5478145"/>
            <a:ext cx="399288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人类的大脑超过脑的任何其他部分，占据总重量的 2/3。它的作用是调节高级认知功能和情绪功能。</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1938020" y="5085715"/>
            <a:ext cx="2038985" cy="368300"/>
          </a:xfrm>
          <a:prstGeom prst="rect">
            <a:avLst/>
          </a:prstGeom>
          <a:noFill/>
        </p:spPr>
        <p:txBody>
          <a:bodyPr wrap="square" rtlCol="0">
            <a:spAutoFit/>
          </a:bodyPr>
          <a:p>
            <a:pPr algn="l">
              <a:lnSpc>
                <a:spcPct val="100000"/>
              </a:lnSpc>
            </a:pPr>
            <a:r>
              <a:rPr lang="zh-CN" altLang="en-US" b="1">
                <a:solidFill>
                  <a:srgbClr val="5A84AF"/>
                </a:solidFill>
                <a:latin typeface="宋体" panose="02010600030101010101" pitchFamily="2" charset="-122"/>
                <a:ea typeface="宋体" panose="02010600030101010101" pitchFamily="2" charset="-122"/>
                <a:sym typeface="+mn-ea"/>
              </a:rPr>
              <a:t>（三）大脑</a:t>
            </a:r>
            <a:endParaRPr lang="zh-CN" altLang="en-US" b="1">
              <a:solidFill>
                <a:srgbClr val="5A84AF"/>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6326505" y="1834515"/>
            <a:ext cx="4762500" cy="4133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2362200" y="391160"/>
            <a:ext cx="746760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二、脑的基本功能及大脑半球功能的不对称性</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695325" y="1431290"/>
            <a:ext cx="5255895" cy="378460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大脑两半球的解剖结构基本上是对称的，但其功能又是不对称的，这种功能的不对称性叫作“单侧化”。</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大脑两半球的分工和生活中用手的习惯有关，惯用右手的人，左半球言语功能占优势，和言语有关的，如概念的形成、逻辑推理、数学运算这些活动，左半球也占优势；右半球占优势的功能是不需要语言参加的空间知觉和形象思维活动，如音乐、美术能力，情绪的表达和识别能力等。左利手的人，有的和右利手的人相反，有的则没有单侧化的现象。左右手的分工形成后，右利手的人如果左半球受损伤，言语功能便会发生障碍。</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6337300" y="1431290"/>
            <a:ext cx="5020945" cy="3784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499610"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心理活动的社会学基础</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2362200" y="391160"/>
            <a:ext cx="746760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一、心理是人脑对客观现实的能动反映</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244475" y="1431290"/>
            <a:ext cx="6383020" cy="4523105"/>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客观现实是心理的内容和源泉，它包括自然环境和社会环境，其中社会生活、生产劳动、言语交往、人际关系、文化传统、风俗习惯是重要的、起决定作用的源泉。自 18世纪以来，世界各国先后发现 30 多个被野兽哺育大的孩子，有狼孩、猴孩、熊孩、羊孩等，他们都是人的孩子，但没有人的心理行为。他们不会说话，不能直立行走，不会使用双手拿东西。这表明人长期脱离社会环境，没有社会交往，就没有正常的心理。人对客观现实的反映是一个积极、能动的过程。人类社会的进步和发展是人与自然环境、社会环境相互适应、协调，根据人类需要不断改造自然、改造社会的结果。人脑不仅是一个转运站，而且是一个加工厂，是一个极其复杂的自我调节系统。人心理的能动性和创造性，就是人在实践中接受客观事物，通过人脑这个自我调节系统，对信息进行加工和处理，对行为进行调节实现的。</a:t>
            </a:r>
            <a:endParaRPr sz="1600">
              <a:solidFill>
                <a:srgbClr val="5A84AF"/>
              </a:solidFill>
              <a:latin typeface="宋体" panose="02010600030101010101" pitchFamily="2" charset="-122"/>
              <a:ea typeface="宋体" panose="02010600030101010101" pitchFamily="2" charset="-122"/>
              <a:sym typeface="+mn-ea"/>
            </a:endParaRPr>
          </a:p>
        </p:txBody>
      </p:sp>
      <p:pic>
        <p:nvPicPr>
          <p:cNvPr id="4" name="图片 3"/>
          <p:cNvPicPr>
            <a:picLocks noChangeAspect="1"/>
          </p:cNvPicPr>
          <p:nvPr/>
        </p:nvPicPr>
        <p:blipFill>
          <a:blip r:embed="rId2"/>
          <a:stretch>
            <a:fillRect/>
          </a:stretch>
        </p:blipFill>
        <p:spPr>
          <a:xfrm>
            <a:off x="6819265" y="1771650"/>
            <a:ext cx="4762500" cy="365887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2362200" y="391160"/>
            <a:ext cx="746760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二、人的社会化</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9" name="文本框 8"/>
          <p:cNvSpPr txBox="1"/>
          <p:nvPr/>
        </p:nvSpPr>
        <p:spPr>
          <a:xfrm>
            <a:off x="244475" y="1721485"/>
            <a:ext cx="5337810" cy="378460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人的社会化，是指在特定社会与文化环境中，一个自然人形成适应于该社会与文化的个性，掌握该社会公认的行为方式，转变为社会人的过程。刚刚出生的人，仅仅是生理特征上具有人类特征的一个生物，而不是社会学意义的人。他（她）必须度过一个特定的社会化期，以熟悉各种生活技能、获得个性和学习社会或群体的各种习惯，接受社会的教化，慢慢成人。</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个体的社会化是个体与社会环境相互作用，不断接受社会教化实现的，是一个逐步内化的心理发展过程，其中家庭、学校、社会文化是影响心身发展的主要因素。</a:t>
            </a:r>
            <a:endParaRPr sz="1600">
              <a:solidFill>
                <a:srgbClr val="5A84AF"/>
              </a:solidFill>
              <a:latin typeface="宋体" panose="02010600030101010101" pitchFamily="2" charset="-122"/>
              <a:ea typeface="宋体" panose="02010600030101010101" pitchFamily="2" charset="-122"/>
              <a:sym typeface="+mn-ea"/>
            </a:endParaRPr>
          </a:p>
        </p:txBody>
      </p:sp>
      <p:pic>
        <p:nvPicPr>
          <p:cNvPr id="5" name="图片 4"/>
          <p:cNvPicPr>
            <a:picLocks noChangeAspect="1"/>
          </p:cNvPicPr>
          <p:nvPr/>
        </p:nvPicPr>
        <p:blipFill>
          <a:blip r:embed="rId2"/>
          <a:stretch>
            <a:fillRect/>
          </a:stretch>
        </p:blipFill>
        <p:spPr>
          <a:xfrm>
            <a:off x="6127115" y="1721485"/>
            <a:ext cx="4762500" cy="4086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602153905"/>
  <p:tag name="MH_LIBRARY" val="GRAPHIC"/>
  <p:tag name="MH_TYPE" val="Text"/>
  <p:tag name="MH_ORDER"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17_1*q_h_i*1_1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17_1*q_h_i*1_2_1"/>
  <p:tag name="KSO_WM_TEMPLATE_CATEGORY" val="diagram"/>
  <p:tag name="KSO_WM_TEMPLATE_INDEX" val="2019051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17_1*q_h_i*1_2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17_1*q_h_i*1_3_2"/>
  <p:tag name="KSO_WM_TEMPLATE_CATEGORY" val="diagram"/>
  <p:tag name="KSO_WM_TEMPLATE_INDEX" val="2019051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17_1*q_h_i*1_3_1"/>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17_1*q_i*1_1"/>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17_1*q_i*1_2"/>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90517_1*q_i*1_3"/>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90517_1*q_i*1_4"/>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90517_1*q_h_f*1_2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MH" val="20170602153905"/>
  <p:tag name="MH_LIBRARY" val="GRAPHIC"/>
  <p:tag name="MH_TYPE" val="Text"/>
  <p:tag name="MH_ORDER" val="2"/>
</p:tagLst>
</file>

<file path=ppt/tags/tag20.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17_1*q_h_a*1_2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90517_1*q_h_f*1_3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17_1*q_h_a*1_3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23.xml><?xml version="1.0" encoding="utf-8"?>
<p:tagLst xmlns:p="http://schemas.openxmlformats.org/presentationml/2006/main">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90517_1*q_h_f*1_1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17_1*q_h_a*1_1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2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1*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26.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1*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8904_1*q_h_i*1_3_2"/>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1*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1*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xml><?xml version="1.0" encoding="utf-8"?>
<p:tagLst xmlns:p="http://schemas.openxmlformats.org/presentationml/2006/main">
  <p:tag name="MH" val="20170602153905"/>
  <p:tag name="MH_LIBRARY" val="GRAPHIC"/>
  <p:tag name="MH_TYPE" val="Text"/>
  <p:tag name="MH_ORDER" val="2"/>
</p:tagLst>
</file>

<file path=ppt/tags/tag3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1*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1*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3"/>
  <p:tag name="KSO_WM_UNIT_ID" val="diagram20188904_1*q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1*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34.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35.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1*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36.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37.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1*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38.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1*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39.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1*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4.xml><?xml version="1.0" encoding="utf-8"?>
<p:tagLst xmlns:p="http://schemas.openxmlformats.org/presentationml/2006/main">
  <p:tag name="MH" val="20170602153905"/>
  <p:tag name="MH_LIBRARY" val="GRAPHIC"/>
  <p:tag name="MH_TYPE" val="Text"/>
  <p:tag name="MH_ORDER" val="2"/>
</p:tagLst>
</file>

<file path=ppt/tags/tag5.xml><?xml version="1.0" encoding="utf-8"?>
<p:tagLst xmlns:p="http://schemas.openxmlformats.org/presentationml/2006/main">
  <p:tag name="MH" val="20170602153905"/>
  <p:tag name="MH_LIBRARY" val="GRAPHIC"/>
  <p:tag name="MH_TYPE" val="Text"/>
  <p:tag name="MH_ORDER" val="2"/>
</p:tagLst>
</file>

<file path=ppt/tags/tag6.xml><?xml version="1.0" encoding="utf-8"?>
<p:tagLst xmlns:p="http://schemas.openxmlformats.org/presentationml/2006/main">
  <p:tag name="MH" val="20170602153905"/>
  <p:tag name="MH_LIBRARY" val="GRAPHIC"/>
  <p:tag name="MH_TYPE" val="Text"/>
  <p:tag name="MH_ORDER" val="1"/>
</p:tagLst>
</file>

<file path=ppt/tags/tag7.xml><?xml version="1.0" encoding="utf-8"?>
<p:tagLst xmlns:p="http://schemas.openxmlformats.org/presentationml/2006/main">
  <p:tag name="MH" val="20170602153905"/>
  <p:tag name="MH_LIBRARY" val="GRAPHIC"/>
  <p:tag name="MH_TYPE" val="SubTitle"/>
  <p:tag name="MH_ORDER" val="1"/>
</p:tagLst>
</file>

<file path=ppt/tags/tag8.xml><?xml version="1.0" encoding="utf-8"?>
<p:tagLst xmlns:p="http://schemas.openxmlformats.org/presentationml/2006/main">
  <p:tag name="MH" val="20170602153905"/>
  <p:tag name="MH_LIBRARY" val="GRAPHIC"/>
  <p:tag name="MH_TYPE" val="SubTitle"/>
  <p:tag name="MH_ORDER"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17_1*q_h_i*1_1_1"/>
  <p:tag name="KSO_WM_TEMPLATE_CATEGORY" val="diagram"/>
  <p:tag name="KSO_WM_TEMPLATE_INDEX" val="2019051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5840</Words>
  <Application>WPS 演示</Application>
  <PresentationFormat>宽屏</PresentationFormat>
  <Paragraphs>394</Paragraphs>
  <Slides>35</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35</vt:i4>
      </vt:variant>
    </vt:vector>
  </HeadingPairs>
  <TitlesOfParts>
    <vt:vector size="50"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Noto Sans S Chinese Bold</vt:lpstr>
      <vt:lpstr>華康圓體 Std W3</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11</cp:revision>
  <dcterms:created xsi:type="dcterms:W3CDTF">2019-11-11T13:37:00Z</dcterms:created>
  <dcterms:modified xsi:type="dcterms:W3CDTF">2021-05-07T08:25:15Z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