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6"/>
  </p:notesMasterIdLst>
  <p:handoutMasterIdLst>
    <p:handoutMasterId r:id="rId22"/>
  </p:handoutMasterIdLst>
  <p:sldIdLst>
    <p:sldId id="256" r:id="rId4"/>
    <p:sldId id="279" r:id="rId5"/>
    <p:sldId id="258" r:id="rId7"/>
    <p:sldId id="257" r:id="rId8"/>
    <p:sldId id="273" r:id="rId9"/>
    <p:sldId id="274" r:id="rId10"/>
    <p:sldId id="259" r:id="rId11"/>
    <p:sldId id="265" r:id="rId12"/>
    <p:sldId id="299" r:id="rId13"/>
    <p:sldId id="300" r:id="rId14"/>
    <p:sldId id="260" r:id="rId15"/>
    <p:sldId id="301" r:id="rId16"/>
    <p:sldId id="302" r:id="rId17"/>
    <p:sldId id="261" r:id="rId18"/>
    <p:sldId id="272" r:id="rId19"/>
    <p:sldId id="268" r:id="rId20"/>
    <p:sldId id="270" r:id="rId21"/>
  </p:sldIdLst>
  <p:sldSz cx="12192000" cy="6858000"/>
  <p:notesSz cx="7103745" cy="10234295"/>
  <p:embeddedFontLst>
    <p:embeddedFont>
      <p:font typeface="微软雅黑" panose="020B0503020204020204" charset="-122"/>
      <p:regular r:id="rId26"/>
    </p:embeddedFont>
    <p:embeddedFont>
      <p:font typeface="Calibri" panose="020F0502020204030204" charset="0"/>
      <p:regular r:id="rId27"/>
      <p:bold r:id="rId28"/>
      <p:italic r:id="rId29"/>
      <p:boldItalic r:id="rId30"/>
    </p:embeddedFont>
    <p:embeddedFont>
      <p:font typeface="Calibri Light" panose="020F0302020204030204" charset="0"/>
      <p:regular r:id="rId31"/>
      <p:italic r:id="rId32"/>
    </p:embeddedFont>
    <p:embeddedFont>
      <p:font typeface="等线 Light" panose="02010600030101010101" charset="-122"/>
      <p:regular r:id="rId33"/>
    </p:embeddedFont>
    <p:embeddedFont>
      <p:font typeface="等线" panose="02010600030101010101" charset="-122"/>
      <p:regular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font" Target="fonts/font9.fntdata"/><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Master" Target="slideMasters/slideMaster2.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userDrawn="1"/>
        </p:nvSpPr>
        <p:spPr>
          <a:xfrm>
            <a:off x="0" y="6715125"/>
            <a:ext cx="12192000" cy="142875"/>
          </a:xfrm>
          <a:prstGeom prst="rect">
            <a:avLst/>
          </a:prstGeom>
          <a:solidFill>
            <a:srgbClr val="127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tags" Target="../tags/tag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tags" Target="../tags/tag4.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tags" Target="../tags/tag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护理心理学</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grpSp>
        <p:nvGrpSpPr>
          <p:cNvPr id="18" name="组合 17"/>
          <p:cNvGrpSpPr/>
          <p:nvPr/>
        </p:nvGrpSpPr>
        <p:grpSpPr>
          <a:xfrm>
            <a:off x="883920" y="4107180"/>
            <a:ext cx="1972945"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124" y="7094"/>
              <a:ext cx="2951" cy="580"/>
            </a:xfrm>
            <a:prstGeom prst="rect">
              <a:avLst/>
            </a:prstGeom>
            <a:noFill/>
          </p:spPr>
          <p:txBody>
            <a:bodyPr wrap="square" rtlCol="0">
              <a:spAutoFit/>
            </a:bodyPr>
            <a:p>
              <a:pPr algn="ctr"/>
              <a:r>
                <a:rPr lang="zh-CN" altLang="en-US">
                  <a:solidFill>
                    <a:schemeClr val="bg1"/>
                  </a:solidFill>
                  <a:latin typeface="宋体" panose="02010600030101010101" pitchFamily="2" charset="-122"/>
                  <a:ea typeface="宋体" panose="02010600030101010101" pitchFamily="2" charset="-122"/>
                </a:rPr>
                <a:t>北京出版社</a:t>
              </a:r>
              <a:endParaRPr lang="zh-CN" altLang="en-US">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385820" y="588645"/>
            <a:ext cx="52514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二、抑郁障碍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9662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4310" y="2395220"/>
            <a:ext cx="4531360" cy="353441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抑郁障碍亦称心境恶劣障碍，是指一种持久的心境低落状态，常伴有焦虑、躯体不适感和睡眠障碍。由于病程迁延，病人感到内心痛苦，常主动求治。抑郁障碍是慢性的心境低落，多数时间内感到疲倦、抑郁、兴趣减退、悲观、诸多抱怨、睡眠不佳、自感能力不足等。抑郁程度加重时也会萌生死的念头，但一般仍然要求治疗。</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焦虑情绪是其常伴随的症状。有时临床表现中焦虑似较突出，但仔细观察，从病因及症状分析，还是可以鉴别的。有时可有强迫症状出现。</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763905" y="2273935"/>
            <a:ext cx="4808220" cy="350964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三、人格障碍</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2" name="图片 1" descr="a63d933b79a72183db2552abd4d0c041"/>
          <p:cNvPicPr>
            <a:picLocks noChangeAspect="1"/>
          </p:cNvPicPr>
          <p:nvPr/>
        </p:nvPicPr>
        <p:blipFill>
          <a:blip r:embed="rId2"/>
          <a:srcRect r="66190" b="67710"/>
          <a:stretch>
            <a:fillRect/>
          </a:stretch>
        </p:blipFill>
        <p:spPr>
          <a:xfrm>
            <a:off x="2303145" y="1793240"/>
            <a:ext cx="1263650" cy="1207770"/>
          </a:xfrm>
          <a:prstGeom prst="rect">
            <a:avLst/>
          </a:prstGeom>
        </p:spPr>
      </p:pic>
      <p:sp>
        <p:nvSpPr>
          <p:cNvPr id="6" name="文本框 5"/>
          <p:cNvSpPr txBox="1"/>
          <p:nvPr/>
        </p:nvSpPr>
        <p:spPr>
          <a:xfrm>
            <a:off x="2360295" y="3046730"/>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 偏执型人格障碍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5070475" y="307149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2. 分裂型人格障碍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7997825" y="317563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3. 反社会型人格障碍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12" name="图片 11" descr="a63d933b79a72183db2552abd4d0c041"/>
          <p:cNvPicPr>
            <a:picLocks noChangeAspect="1"/>
          </p:cNvPicPr>
          <p:nvPr/>
        </p:nvPicPr>
        <p:blipFill>
          <a:blip r:embed="rId2"/>
          <a:srcRect l="34370" r="31310" b="67960"/>
          <a:stretch>
            <a:fillRect/>
          </a:stretch>
        </p:blipFill>
        <p:spPr>
          <a:xfrm>
            <a:off x="5160010" y="1739583"/>
            <a:ext cx="1408430" cy="1315085"/>
          </a:xfrm>
          <a:prstGeom prst="rect">
            <a:avLst/>
          </a:prstGeom>
        </p:spPr>
      </p:pic>
      <p:pic>
        <p:nvPicPr>
          <p:cNvPr id="13" name="图片 12" descr="a63d933b79a72183db2552abd4d0c041"/>
          <p:cNvPicPr>
            <a:picLocks noChangeAspect="1"/>
          </p:cNvPicPr>
          <p:nvPr/>
        </p:nvPicPr>
        <p:blipFill>
          <a:blip r:embed="rId2"/>
          <a:srcRect l="67470" r="1019" b="67960"/>
          <a:stretch>
            <a:fillRect/>
          </a:stretch>
        </p:blipFill>
        <p:spPr>
          <a:xfrm>
            <a:off x="8161655" y="1764030"/>
            <a:ext cx="1244600" cy="1266190"/>
          </a:xfrm>
          <a:prstGeom prst="rect">
            <a:avLst/>
          </a:prstGeom>
        </p:spPr>
      </p:pic>
      <p:pic>
        <p:nvPicPr>
          <p:cNvPr id="21" name="图片 20" descr="a63d933b79a72183db2552abd4d0c041"/>
          <p:cNvPicPr>
            <a:picLocks noChangeAspect="1"/>
          </p:cNvPicPr>
          <p:nvPr/>
        </p:nvPicPr>
        <p:blipFill>
          <a:blip r:embed="rId2"/>
          <a:srcRect l="442" t="32850" r="65748" b="34860"/>
          <a:stretch>
            <a:fillRect/>
          </a:stretch>
        </p:blipFill>
        <p:spPr>
          <a:xfrm>
            <a:off x="2303145" y="3989705"/>
            <a:ext cx="1263650" cy="1207770"/>
          </a:xfrm>
          <a:prstGeom prst="rect">
            <a:avLst/>
          </a:prstGeom>
        </p:spPr>
      </p:pic>
      <p:pic>
        <p:nvPicPr>
          <p:cNvPr id="22" name="图片 21" descr="a63d933b79a72183db2552abd4d0c041"/>
          <p:cNvPicPr>
            <a:picLocks noChangeAspect="1"/>
          </p:cNvPicPr>
          <p:nvPr/>
        </p:nvPicPr>
        <p:blipFill>
          <a:blip r:embed="rId2"/>
          <a:srcRect l="33194" t="33092" r="32486" b="34868"/>
          <a:stretch>
            <a:fillRect/>
          </a:stretch>
        </p:blipFill>
        <p:spPr>
          <a:xfrm>
            <a:off x="5135880" y="3936048"/>
            <a:ext cx="1408430" cy="1315085"/>
          </a:xfrm>
          <a:prstGeom prst="rect">
            <a:avLst/>
          </a:prstGeom>
        </p:spPr>
      </p:pic>
      <p:pic>
        <p:nvPicPr>
          <p:cNvPr id="23" name="图片 22" descr="a63d933b79a72183db2552abd4d0c041"/>
          <p:cNvPicPr>
            <a:picLocks noChangeAspect="1"/>
          </p:cNvPicPr>
          <p:nvPr/>
        </p:nvPicPr>
        <p:blipFill>
          <a:blip r:embed="rId2"/>
          <a:srcRect l="67904" t="33936" r="585" b="34024"/>
          <a:stretch>
            <a:fillRect/>
          </a:stretch>
        </p:blipFill>
        <p:spPr>
          <a:xfrm>
            <a:off x="8145145" y="3960495"/>
            <a:ext cx="1244600" cy="1266190"/>
          </a:xfrm>
          <a:prstGeom prst="rect">
            <a:avLst/>
          </a:prstGeom>
        </p:spPr>
      </p:pic>
      <p:sp>
        <p:nvSpPr>
          <p:cNvPr id="26" name="文本框 25"/>
          <p:cNvSpPr txBox="1"/>
          <p:nvPr/>
        </p:nvSpPr>
        <p:spPr>
          <a:xfrm>
            <a:off x="2360295" y="5463540"/>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4. 情绪不稳型人格障碍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9" name="文本框 28"/>
          <p:cNvSpPr txBox="1"/>
          <p:nvPr/>
        </p:nvSpPr>
        <p:spPr>
          <a:xfrm>
            <a:off x="5070475" y="548830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5. 表演型人格障碍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32" name="文本框 31"/>
          <p:cNvSpPr txBox="1"/>
          <p:nvPr/>
        </p:nvSpPr>
        <p:spPr>
          <a:xfrm>
            <a:off x="7997825" y="559244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6. 强迫型人格障碍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3" name="图片 32" descr="dd271f03d8615f0e68e8a3af706d08a6"/>
          <p:cNvPicPr>
            <a:picLocks noChangeAspect="1"/>
          </p:cNvPicPr>
          <p:nvPr/>
        </p:nvPicPr>
        <p:blipFill>
          <a:blip r:embed="rId3"/>
          <a:stretch>
            <a:fillRect/>
          </a:stretch>
        </p:blipFill>
        <p:spPr>
          <a:xfrm>
            <a:off x="9536430" y="488950"/>
            <a:ext cx="2338070" cy="233807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三、人格障碍</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2" name="图片 1" descr="a63d933b79a72183db2552abd4d0c041"/>
          <p:cNvPicPr>
            <a:picLocks noChangeAspect="1"/>
          </p:cNvPicPr>
          <p:nvPr/>
        </p:nvPicPr>
        <p:blipFill>
          <a:blip r:embed="rId2"/>
          <a:srcRect r="66190" b="67710"/>
          <a:stretch>
            <a:fillRect/>
          </a:stretch>
        </p:blipFill>
        <p:spPr>
          <a:xfrm>
            <a:off x="2303145" y="1793240"/>
            <a:ext cx="1263650" cy="1207770"/>
          </a:xfrm>
          <a:prstGeom prst="rect">
            <a:avLst/>
          </a:prstGeom>
        </p:spPr>
      </p:pic>
      <p:sp>
        <p:nvSpPr>
          <p:cNvPr id="6" name="文本框 5"/>
          <p:cNvSpPr txBox="1"/>
          <p:nvPr/>
        </p:nvSpPr>
        <p:spPr>
          <a:xfrm>
            <a:off x="2360295" y="3046730"/>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7. 回避型人格障碍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7997825" y="317563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8. 依赖型人格障碍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13" name="图片 12" descr="a63d933b79a72183db2552abd4d0c041"/>
          <p:cNvPicPr>
            <a:picLocks noChangeAspect="1"/>
          </p:cNvPicPr>
          <p:nvPr/>
        </p:nvPicPr>
        <p:blipFill>
          <a:blip r:embed="rId2"/>
          <a:srcRect l="67470" r="1019" b="67960"/>
          <a:stretch>
            <a:fillRect/>
          </a:stretch>
        </p:blipFill>
        <p:spPr>
          <a:xfrm>
            <a:off x="8161655" y="1764030"/>
            <a:ext cx="1244600" cy="1266190"/>
          </a:xfrm>
          <a:prstGeom prst="rect">
            <a:avLst/>
          </a:prstGeom>
        </p:spPr>
      </p:pic>
      <p:pic>
        <p:nvPicPr>
          <p:cNvPr id="21" name="图片 20" descr="a63d933b79a72183db2552abd4d0c041"/>
          <p:cNvPicPr>
            <a:picLocks noChangeAspect="1"/>
          </p:cNvPicPr>
          <p:nvPr/>
        </p:nvPicPr>
        <p:blipFill>
          <a:blip r:embed="rId2"/>
          <a:srcRect l="442" t="32850" r="65748" b="34860"/>
          <a:stretch>
            <a:fillRect/>
          </a:stretch>
        </p:blipFill>
        <p:spPr>
          <a:xfrm>
            <a:off x="2303145" y="3989705"/>
            <a:ext cx="1263650" cy="1207770"/>
          </a:xfrm>
          <a:prstGeom prst="rect">
            <a:avLst/>
          </a:prstGeom>
        </p:spPr>
      </p:pic>
      <p:pic>
        <p:nvPicPr>
          <p:cNvPr id="23" name="图片 22" descr="a63d933b79a72183db2552abd4d0c041"/>
          <p:cNvPicPr>
            <a:picLocks noChangeAspect="1"/>
          </p:cNvPicPr>
          <p:nvPr/>
        </p:nvPicPr>
        <p:blipFill>
          <a:blip r:embed="rId2"/>
          <a:srcRect l="67904" t="33936" r="585" b="34024"/>
          <a:stretch>
            <a:fillRect/>
          </a:stretch>
        </p:blipFill>
        <p:spPr>
          <a:xfrm>
            <a:off x="8145145" y="3960495"/>
            <a:ext cx="1244600" cy="1266190"/>
          </a:xfrm>
          <a:prstGeom prst="rect">
            <a:avLst/>
          </a:prstGeom>
        </p:spPr>
      </p:pic>
      <p:sp>
        <p:nvSpPr>
          <p:cNvPr id="26" name="文本框 25"/>
          <p:cNvSpPr txBox="1"/>
          <p:nvPr/>
        </p:nvSpPr>
        <p:spPr>
          <a:xfrm>
            <a:off x="2360295" y="5463540"/>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9. 自恋型人格障碍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32" name="文本框 31"/>
          <p:cNvSpPr txBox="1"/>
          <p:nvPr/>
        </p:nvSpPr>
        <p:spPr>
          <a:xfrm>
            <a:off x="7997825" y="5592445"/>
            <a:ext cx="1538605" cy="58356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10. 被动—攻击型人格障碍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pic>
        <p:nvPicPr>
          <p:cNvPr id="33" name="图片 32" descr="dd271f03d8615f0e68e8a3af706d08a6"/>
          <p:cNvPicPr>
            <a:picLocks noChangeAspect="1"/>
          </p:cNvPicPr>
          <p:nvPr/>
        </p:nvPicPr>
        <p:blipFill>
          <a:blip r:embed="rId3"/>
          <a:stretch>
            <a:fillRect/>
          </a:stretch>
        </p:blipFill>
        <p:spPr>
          <a:xfrm>
            <a:off x="9536430" y="488950"/>
            <a:ext cx="2338070" cy="2338070"/>
          </a:xfrm>
          <a:prstGeom prst="rect">
            <a:avLst/>
          </a:prstGeom>
        </p:spPr>
      </p:pic>
      <p:pic>
        <p:nvPicPr>
          <p:cNvPr id="4" name="图片 3"/>
          <p:cNvPicPr>
            <a:picLocks noChangeAspect="1"/>
          </p:cNvPicPr>
          <p:nvPr/>
        </p:nvPicPr>
        <p:blipFill>
          <a:blip r:embed="rId4"/>
          <a:stretch>
            <a:fillRect/>
          </a:stretch>
        </p:blipFill>
        <p:spPr>
          <a:xfrm>
            <a:off x="4069080" y="3001010"/>
            <a:ext cx="3758565" cy="2592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385820" y="588645"/>
            <a:ext cx="52514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四、性心理障碍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9662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4310" y="2395220"/>
            <a:ext cx="4531360" cy="353441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性心理障碍既往称性异常，又称性倒错、性歪曲、性精神障碍，类似人格障碍。它是指性对象和（或）性行为方面的异常。异常与正常的区分是人为的，因历史条件、社会背景、风俗习惯、道德规范不同而异。是否为性异常，要根据具体对象、具体情况加以考虑。如习惯上公认两性用阴茎—阴道方式性交才是正常的性行为，其他方式则认为是性异常。而在性心理咨询门诊中，医生对性欲缺乏者却指导他们用各种方法谋求性高潮，这些方法在其他场合下很多是被视为性异常的。</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892810" y="2571750"/>
            <a:ext cx="4762500" cy="3181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2" name="文本框 1"/>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五、睡眠障碍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文本框 3"/>
          <p:cNvSpPr txBox="1"/>
          <p:nvPr/>
        </p:nvSpPr>
        <p:spPr>
          <a:xfrm>
            <a:off x="6888480" y="3829050"/>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（二）睡眠觉醒障碍</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88480" y="4524375"/>
            <a:ext cx="4029075" cy="156845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梦呓</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睡行症</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梦魇</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4. 夜惊</a:t>
            </a:r>
            <a:endParaRPr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090295" y="1652905"/>
            <a:ext cx="3573145" cy="398780"/>
          </a:xfrm>
          <a:prstGeom prst="rect">
            <a:avLst/>
          </a:prstGeom>
          <a:noFill/>
        </p:spPr>
        <p:txBody>
          <a:bodyPr wrap="square" rtlCol="0">
            <a:spAutoFit/>
          </a:bodyPr>
          <a:p>
            <a:pPr algn="l"/>
            <a:r>
              <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（一）失眠</a:t>
            </a:r>
            <a:endParaRPr lang="en-US" sz="20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090295" y="2348230"/>
            <a:ext cx="4029075" cy="1198880"/>
          </a:xfrm>
          <a:prstGeom prst="rect">
            <a:avLst/>
          </a:prstGeom>
          <a:noFill/>
        </p:spPr>
        <p:txBody>
          <a:bodyPr wrap="square" rtlCol="0">
            <a:spAutoFit/>
          </a:bodyPr>
          <a:p>
            <a:pPr algn="just">
              <a:lnSpc>
                <a:spcPct val="150000"/>
              </a:lnSpc>
            </a:pPr>
            <a:r>
              <a:rPr sz="1600">
                <a:solidFill>
                  <a:srgbClr val="5A84AF"/>
                </a:solidFill>
                <a:latin typeface="宋体" panose="02010600030101010101" pitchFamily="2" charset="-122"/>
                <a:ea typeface="宋体" panose="02010600030101010101" pitchFamily="2" charset="-122"/>
                <a:sym typeface="+mn-ea"/>
              </a:rPr>
              <a:t>1. 失眠的类型</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2. 失眠的原因</a:t>
            </a:r>
            <a:endParaRPr sz="1600">
              <a:solidFill>
                <a:srgbClr val="5A84AF"/>
              </a:solidFill>
              <a:latin typeface="宋体" panose="02010600030101010101" pitchFamily="2" charset="-122"/>
              <a:ea typeface="宋体" panose="02010600030101010101" pitchFamily="2" charset="-122"/>
              <a:sym typeface="+mn-ea"/>
            </a:endParaRPr>
          </a:p>
          <a:p>
            <a:pPr algn="just">
              <a:lnSpc>
                <a:spcPct val="150000"/>
              </a:lnSpc>
            </a:pPr>
            <a:r>
              <a:rPr sz="1600">
                <a:solidFill>
                  <a:srgbClr val="5A84AF"/>
                </a:solidFill>
                <a:latin typeface="宋体" panose="02010600030101010101" pitchFamily="2" charset="-122"/>
                <a:ea typeface="宋体" panose="02010600030101010101" pitchFamily="2" charset="-122"/>
                <a:sym typeface="+mn-ea"/>
              </a:rPr>
              <a:t>3. 失眠的治疗</a:t>
            </a:r>
            <a:endParaRPr sz="1600">
              <a:solidFill>
                <a:srgbClr val="5A84AF"/>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090295" y="3547110"/>
            <a:ext cx="4752975" cy="2912745"/>
          </a:xfrm>
          <a:prstGeom prst="rect">
            <a:avLst/>
          </a:prstGeom>
        </p:spPr>
      </p:pic>
      <p:pic>
        <p:nvPicPr>
          <p:cNvPr id="7" name="图片 6"/>
          <p:cNvPicPr>
            <a:picLocks noChangeAspect="1"/>
          </p:cNvPicPr>
          <p:nvPr/>
        </p:nvPicPr>
        <p:blipFill>
          <a:blip r:embed="rId3"/>
          <a:stretch>
            <a:fillRect/>
          </a:stretch>
        </p:blipFill>
        <p:spPr>
          <a:xfrm>
            <a:off x="6466840" y="1299210"/>
            <a:ext cx="4450715" cy="252984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4627245" y="588645"/>
            <a:ext cx="29375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六、自杀行为</a:t>
            </a:r>
            <a:endParaRPr lang="zh-CN" altLang="en-US" sz="2800" b="1">
              <a:solidFill>
                <a:srgbClr val="5A84AF"/>
              </a:solidFill>
              <a:latin typeface="宋体" panose="02010600030101010101" pitchFamily="2" charset="-122"/>
              <a:ea typeface="宋体" panose="02010600030101010101" pitchFamily="2" charset="-122"/>
            </a:endParaRPr>
          </a:p>
        </p:txBody>
      </p:sp>
      <p:grpSp>
        <p:nvGrpSpPr>
          <p:cNvPr id="4" name="组合 3"/>
          <p:cNvGrpSpPr/>
          <p:nvPr/>
        </p:nvGrpSpPr>
        <p:grpSpPr>
          <a:xfrm>
            <a:off x="4069080" y="1898015"/>
            <a:ext cx="4052570" cy="3820160"/>
            <a:chOff x="6409" y="2392"/>
            <a:chExt cx="6382" cy="6016"/>
          </a:xfrm>
        </p:grpSpPr>
        <p:pic>
          <p:nvPicPr>
            <p:cNvPr id="2" name="图片 1" descr="photo-1560249951-69e059d8117f"/>
            <p:cNvPicPr>
              <a:picLocks noChangeAspect="1"/>
            </p:cNvPicPr>
            <p:nvPr/>
          </p:nvPicPr>
          <p:blipFill>
            <a:blip r:embed="rId2"/>
            <a:srcRect l="16667" t="150" r="12221"/>
            <a:stretch>
              <a:fillRect/>
            </a:stretch>
          </p:blipFill>
          <p:spPr>
            <a:xfrm>
              <a:off x="6409" y="2413"/>
              <a:ext cx="6383" cy="5975"/>
            </a:xfrm>
            <a:prstGeom prst="rect">
              <a:avLst/>
            </a:prstGeom>
          </p:spPr>
        </p:pic>
        <p:sp>
          <p:nvSpPr>
            <p:cNvPr id="9" name="矩形 8"/>
            <p:cNvSpPr/>
            <p:nvPr/>
          </p:nvSpPr>
          <p:spPr>
            <a:xfrm>
              <a:off x="6409" y="5305"/>
              <a:ext cx="6383" cy="191"/>
            </a:xfrm>
            <a:prstGeom prst="rect">
              <a:avLst/>
            </a:prstGeom>
            <a:solidFill>
              <a:srgbClr val="E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rot="16200000">
              <a:off x="6592" y="5295"/>
              <a:ext cx="6017" cy="210"/>
            </a:xfrm>
            <a:prstGeom prst="rect">
              <a:avLst/>
            </a:prstGeom>
            <a:solidFill>
              <a:srgbClr val="E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文本框 36"/>
          <p:cNvSpPr txBox="1"/>
          <p:nvPr/>
        </p:nvSpPr>
        <p:spPr>
          <a:xfrm>
            <a:off x="8543290" y="2218055"/>
            <a:ext cx="2730500"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精神障碍导致的自杀</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躯体疾病导致自杀</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普通人群自杀</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4. 宗教信徒自杀或集体自杀</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8122285" y="1789430"/>
            <a:ext cx="273812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（二）自杀的危险因素</a:t>
            </a:r>
            <a:endParaRPr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543290" y="4642485"/>
            <a:ext cx="2814955"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自杀的预防方向是提高人群的心理素质，使社会结构尽量合理，减少消极面，加强</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精神卫生服务。</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8278495" y="4218940"/>
            <a:ext cx="282892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（四）自杀的治疗与预防</a:t>
            </a:r>
            <a:endParaRPr b="1">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770890" y="4608195"/>
            <a:ext cx="2800350" cy="82994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 自杀的动机</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 自杀前的心理特点</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3. 自杀危险性的基本线索</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473710" y="4239895"/>
            <a:ext cx="339534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（三）自杀危险性评估与判断</a:t>
            </a:r>
            <a:endParaRPr b="1">
              <a:solidFill>
                <a:srgbClr val="5A84AF"/>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473710" y="2157730"/>
            <a:ext cx="3595370" cy="206121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自杀方法因国家、年代、民族、年龄、性别等有所不同。如美国以枪击为主，英国以汽车尾气中毒为主，我国以服毒（药）、自缢和跳楼较多，其他方法包括溺水、制造交通事故、刀伤、自焚等。自杀死亡者及男性自杀者，采用暴力性手段比较多，而自杀未遂者及女性自杀者则相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1713865" y="1849755"/>
            <a:ext cx="153860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（一）概述</a:t>
            </a:r>
            <a:endParaRPr b="1">
              <a:solidFill>
                <a:srgbClr val="5A84AF"/>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855085" y="588645"/>
            <a:ext cx="370967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七、常见的不良行为</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5" name="文本框 4"/>
          <p:cNvSpPr txBox="1"/>
          <p:nvPr/>
        </p:nvSpPr>
        <p:spPr>
          <a:xfrm>
            <a:off x="8613775" y="1299210"/>
            <a:ext cx="327977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烟瘾是一种由烟草中的活性成分尼古丁碱使烟民得到刺激并最终导致生理依赖的行为。</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8613775" y="1110615"/>
            <a:ext cx="153860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（一）烟瘾</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8613775" y="2705735"/>
            <a:ext cx="3279140" cy="829945"/>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酒瘾是一种对饮酒失去控制，且反复发生以中毒为结局的饮酒行为。</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8613775" y="2498090"/>
            <a:ext cx="153860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（二）酒瘾</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8613775" y="3696970"/>
            <a:ext cx="3279140"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药物依赖是一种对药物使用的不良适应方式，这种方式持续时间超过一个月或在长时间内周期性复发。</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8613775" y="3564890"/>
            <a:ext cx="1961515"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（三）药物依赖</a:t>
            </a:r>
            <a:endParaRPr lang="zh-CN" altLang="en-US" sz="1600" b="1">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8435340" y="5056505"/>
            <a:ext cx="3673475" cy="1198880"/>
          </a:xfrm>
          <a:prstGeom prst="rect">
            <a:avLst/>
          </a:prstGeom>
          <a:noFill/>
        </p:spPr>
        <p:txBody>
          <a:bodyPr wrap="square" rtlCol="0">
            <a:spAutoFit/>
          </a:bodyPr>
          <a:p>
            <a:pPr algn="l">
              <a:lnSpc>
                <a:spcPct val="150000"/>
              </a:lnSpc>
            </a:pPr>
            <a:r>
              <a:rPr lang="zh-CN" altLang="en-US" sz="1600">
                <a:solidFill>
                  <a:srgbClr val="5A84AF"/>
                </a:solidFill>
                <a:latin typeface="宋体" panose="02010600030101010101" pitchFamily="2" charset="-122"/>
                <a:ea typeface="宋体" panose="02010600030101010101" pitchFamily="2" charset="-122"/>
                <a:sym typeface="+mn-ea"/>
              </a:rPr>
              <a:t>神经性厌食症是一种多见于青少年女性的进食行为异常，特征为故意限制饮食，使体重降至明显低于正常的标准。</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8613775" y="4895850"/>
            <a:ext cx="2216150" cy="337185"/>
          </a:xfrm>
          <a:prstGeom prst="rect">
            <a:avLst/>
          </a:prstGeom>
          <a:noFill/>
        </p:spPr>
        <p:txBody>
          <a:bodyPr wrap="square" rtlCol="0">
            <a:spAutoFit/>
          </a:bodyPr>
          <a:p>
            <a:pPr algn="l">
              <a:lnSpc>
                <a:spcPct val="100000"/>
              </a:lnSpc>
            </a:pPr>
            <a:r>
              <a:rPr lang="zh-CN" altLang="en-US" sz="1600" b="1">
                <a:solidFill>
                  <a:srgbClr val="5A84AF"/>
                </a:solidFill>
                <a:latin typeface="宋体" panose="02010600030101010101" pitchFamily="2" charset="-122"/>
                <a:ea typeface="宋体" panose="02010600030101010101" pitchFamily="2" charset="-122"/>
                <a:sym typeface="+mn-ea"/>
              </a:rPr>
              <a:t>（四）进食障碍</a:t>
            </a:r>
            <a:endParaRPr lang="zh-CN" altLang="en-US" sz="1600"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8454390" y="150939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632700" y="145923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01</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7" name="直接连接符 16"/>
          <p:cNvCxnSpPr/>
          <p:nvPr/>
        </p:nvCxnSpPr>
        <p:spPr>
          <a:xfrm>
            <a:off x="8454390" y="269176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632700" y="264160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02</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19" name="直接连接符 18"/>
          <p:cNvCxnSpPr/>
          <p:nvPr/>
        </p:nvCxnSpPr>
        <p:spPr>
          <a:xfrm>
            <a:off x="8454390" y="387413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632700" y="382397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03</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cxnSp>
        <p:nvCxnSpPr>
          <p:cNvPr id="21" name="直接连接符 20"/>
          <p:cNvCxnSpPr/>
          <p:nvPr/>
        </p:nvCxnSpPr>
        <p:spPr>
          <a:xfrm>
            <a:off x="8454390" y="5056505"/>
            <a:ext cx="0" cy="360000"/>
          </a:xfrm>
          <a:prstGeom prst="line">
            <a:avLst/>
          </a:prstGeom>
          <a:ln w="15875">
            <a:solidFill>
              <a:srgbClr val="FFBE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632700" y="5006340"/>
            <a:ext cx="802640" cy="460375"/>
          </a:xfrm>
          <a:prstGeom prst="rect">
            <a:avLst/>
          </a:prstGeom>
          <a:noFill/>
        </p:spPr>
        <p:txBody>
          <a:bodyPr wrap="square" rtlCol="0">
            <a:spAutoFit/>
          </a:bodyPr>
          <a:p>
            <a:pPr algn="ctr"/>
            <a:r>
              <a:rPr lang="en-US" sz="2400">
                <a:solidFill>
                  <a:srgbClr val="5A84AF"/>
                </a:solidFill>
                <a:latin typeface="宋体" panose="02010600030101010101" pitchFamily="2" charset="-122"/>
                <a:ea typeface="宋体" panose="02010600030101010101" pitchFamily="2" charset="-122"/>
                <a:cs typeface="宋体" panose="02010600030101010101" pitchFamily="2" charset="-122"/>
              </a:rPr>
              <a:t>04</a:t>
            </a:r>
            <a:endParaRPr lang="en-US" sz="2400">
              <a:solidFill>
                <a:srgbClr val="5A84AF"/>
              </a:solidFill>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nvPicPr>
        <p:blipFill>
          <a:blip r:embed="rId2"/>
          <a:stretch>
            <a:fillRect/>
          </a:stretch>
        </p:blipFill>
        <p:spPr>
          <a:xfrm>
            <a:off x="1845945" y="1712595"/>
            <a:ext cx="5086350" cy="4041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rPr>
              <a:t>谢谢观看</a:t>
            </a:r>
            <a:endParaRPr lang="zh-CN" altLang="en-US" sz="6000">
              <a:solidFill>
                <a:schemeClr val="bg1"/>
              </a:solidFill>
              <a:effectLst>
                <a:outerShdw blurRad="50800" dist="38100" dir="5400000" algn="t" rotWithShape="0">
                  <a:prstClr val="black">
                    <a:alpha val="40000"/>
                  </a:prst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sp>
        <p:nvSpPr>
          <p:cNvPr id="13" name="文本框 12"/>
          <p:cNvSpPr txBox="1"/>
          <p:nvPr/>
        </p:nvSpPr>
        <p:spPr>
          <a:xfrm>
            <a:off x="1405255" y="1638239"/>
            <a:ext cx="8223250" cy="2527935"/>
          </a:xfrm>
          <a:prstGeom prst="rect">
            <a:avLst/>
          </a:prstGeom>
          <a:noFill/>
        </p:spPr>
        <p:txBody>
          <a:bodyPr>
            <a:spAutoFit/>
          </a:bodyPr>
          <a:lstStyle/>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rPr>
              <a:t>单元七　</a:t>
            </a:r>
            <a:endPar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endParaRPr>
          </a:p>
          <a:p>
            <a:pPr algn="l">
              <a:lnSpc>
                <a:spcPct val="120000"/>
              </a:lnSpc>
              <a:defRPr/>
            </a:pPr>
            <a:r>
              <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rPr>
              <a:t>异常心理与不良行为</a:t>
            </a:r>
            <a:endParaRPr lang="zh-CN" altLang="en-US" sz="6600" b="1" dirty="0">
              <a:solidFill>
                <a:srgbClr val="0070C0"/>
              </a:solidFill>
              <a:latin typeface="宋体" panose="02010600030101010101" pitchFamily="2" charset="-122"/>
              <a:ea typeface="宋体" panose="02010600030101010101" pitchFamily="2" charset="-122"/>
              <a:cs typeface="+mn-ea"/>
              <a:sym typeface="微软雅黑" panose="020B0503020204020204"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宋体" panose="02010600030101010101" pitchFamily="2" charset="-122"/>
                <a:ea typeface="宋体" panose="02010600030101010101" pitchFamily="2" charset="-122"/>
              </a:rPr>
              <a:t>目</a:t>
            </a:r>
            <a:endParaRPr lang="zh-CN" altLang="en-US" sz="9600" b="1">
              <a:solidFill>
                <a:srgbClr val="5A84AF"/>
              </a:solidFill>
              <a:latin typeface="宋体" panose="02010600030101010101" pitchFamily="2" charset="-122"/>
              <a:ea typeface="宋体" panose="02010600030101010101" pitchFamily="2" charset="-122"/>
            </a:endParaRPr>
          </a:p>
          <a:p>
            <a:r>
              <a:rPr lang="zh-CN" altLang="en-US" sz="9600" b="1">
                <a:solidFill>
                  <a:srgbClr val="5A84AF"/>
                </a:solidFill>
                <a:latin typeface="宋体" panose="02010600030101010101" pitchFamily="2" charset="-122"/>
                <a:ea typeface="宋体" panose="02010600030101010101" pitchFamily="2" charset="-122"/>
              </a:rPr>
              <a:t>录</a:t>
            </a:r>
            <a:endParaRPr lang="zh-CN" altLang="en-US" sz="9600" b="1">
              <a:solidFill>
                <a:srgbClr val="5A84AF"/>
              </a:solidFill>
              <a:latin typeface="宋体" panose="02010600030101010101" pitchFamily="2" charset="-122"/>
              <a:ea typeface="宋体" panose="02010600030101010101" pitchFamily="2" charset="-122"/>
            </a:endParaRPr>
          </a:p>
        </p:txBody>
      </p:sp>
      <p:sp>
        <p:nvSpPr>
          <p:cNvPr id="14" name="文本框 13"/>
          <p:cNvSpPr txBox="1"/>
          <p:nvPr/>
        </p:nvSpPr>
        <p:spPr>
          <a:xfrm>
            <a:off x="4967605" y="1402715"/>
            <a:ext cx="5589905"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任务一　正常心理与异常心理概述</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4967605" y="3667125"/>
            <a:ext cx="5590540" cy="737235"/>
          </a:xfrm>
          <a:prstGeom prst="rect">
            <a:avLst/>
          </a:prstGeom>
          <a:noFill/>
        </p:spPr>
        <p:txBody>
          <a:bodyPr wrap="square" rtlCol="0">
            <a:spAutoFit/>
          </a:bodyPr>
          <a:p>
            <a:pPr>
              <a:lnSpc>
                <a:spcPct val="150000"/>
              </a:lnSpc>
            </a:pPr>
            <a:r>
              <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任务二　若干异常心理与不良行为</a:t>
            </a:r>
            <a:endParaRPr lang="zh-CN" altLang="en-US" sz="28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21" descr="b4064338496ee2cb6d081735c8306796"/>
          <p:cNvPicPr>
            <a:picLocks noChangeAspect="1"/>
          </p:cNvPicPr>
          <p:nvPr/>
        </p:nvPicPr>
        <p:blipFill>
          <a:blip r:embed="rId3"/>
          <a:stretch>
            <a:fillRect/>
          </a:stretch>
        </p:blipFill>
        <p:spPr>
          <a:xfrm>
            <a:off x="4076700" y="1402715"/>
            <a:ext cx="890905" cy="890905"/>
          </a:xfrm>
          <a:prstGeom prst="rect">
            <a:avLst/>
          </a:prstGeom>
        </p:spPr>
      </p:pic>
      <p:pic>
        <p:nvPicPr>
          <p:cNvPr id="30" name="图片 29" descr="b4064338496ee2cb6d081735c8306796"/>
          <p:cNvPicPr>
            <a:picLocks noChangeAspect="1"/>
          </p:cNvPicPr>
          <p:nvPr/>
        </p:nvPicPr>
        <p:blipFill>
          <a:blip r:embed="rId3"/>
          <a:stretch>
            <a:fillRect/>
          </a:stretch>
        </p:blipFill>
        <p:spPr>
          <a:xfrm>
            <a:off x="4076700" y="3667125"/>
            <a:ext cx="890905" cy="890905"/>
          </a:xfrm>
          <a:prstGeom prst="rect">
            <a:avLst/>
          </a:prstGeom>
        </p:spPr>
      </p:pic>
      <p:pic>
        <p:nvPicPr>
          <p:cNvPr id="32" name="图片 31" descr="e589290c7580d2802bf7399b0600dedb"/>
          <p:cNvPicPr>
            <a:picLocks noChangeAspect="1"/>
          </p:cNvPicPr>
          <p:nvPr/>
        </p:nvPicPr>
        <p:blipFill>
          <a:blip r:embed="rId4"/>
          <a:stretch>
            <a:fillRect/>
          </a:stretch>
        </p:blipFill>
        <p:spPr>
          <a:xfrm rot="3720000">
            <a:off x="9322435" y="2139950"/>
            <a:ext cx="2922905" cy="29229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01</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992370"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正常心理与异常心理概述</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385820" y="588645"/>
            <a:ext cx="52514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一、正常与异常心理的概念</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161665"/>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4310" y="2150745"/>
            <a:ext cx="4531360" cy="319024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心理有正常和异常之分。正常的心理活动是一个完整的统一体，各个心理过程之间互相联系，互相影响，协调一致地在实践活动中发挥作用。正常的心理活动是具备正常功能的心理活动，或者说是不包含有精神病症状的心理活动。异常心理指个体心理过程或心理特征发生异常改变，是大脑结构或机能失调；或是指人对客观现实反映的紊乱和歪曲。异常心理常表现为自我概念异常，人际关系和生活适应障碍。</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906780" y="2254885"/>
            <a:ext cx="4762500" cy="2981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300730" y="588645"/>
            <a:ext cx="531241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二、正常和异常心理的判断标准</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37" name="文本框 36"/>
          <p:cNvSpPr txBox="1"/>
          <p:nvPr/>
        </p:nvSpPr>
        <p:spPr>
          <a:xfrm>
            <a:off x="6767830" y="2553970"/>
            <a:ext cx="2153920"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这里的内省经验指两个方面。其一是指患者的主观体验，其二是从观察者而言的。</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38" name="文本框 37"/>
          <p:cNvSpPr txBox="1"/>
          <p:nvPr/>
        </p:nvSpPr>
        <p:spPr>
          <a:xfrm>
            <a:off x="6384290" y="2247265"/>
            <a:ext cx="253746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（一）内省经验标准</a:t>
            </a:r>
            <a:endParaRPr b="1">
              <a:solidFill>
                <a:srgbClr val="5A84AF"/>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6767195" y="4861560"/>
            <a:ext cx="2153920" cy="82994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这种标准是将心理异常当作躯体疾病一样看待。</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6767195" y="4554855"/>
            <a:ext cx="1845945"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（三）医学标准</a:t>
            </a:r>
            <a:endParaRPr b="1">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9315450" y="2553970"/>
            <a:ext cx="2524125"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偏离平均值的程度越大，则越不正常。所谓正常与异常的界限是人为划定的，以统计数据为基础。</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9315450" y="2247265"/>
            <a:ext cx="238379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（二）统计学标准</a:t>
            </a:r>
            <a:endParaRPr b="1">
              <a:solidFill>
                <a:srgbClr val="5A84AF"/>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9315450" y="4861560"/>
            <a:ext cx="2524125" cy="107632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在正常情况下，人体维持着生理心理的平衡状态，人能依照社会生活的需要适应环境和改造环境。</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9315450" y="4554855"/>
            <a:ext cx="2383790" cy="368300"/>
          </a:xfrm>
          <a:prstGeom prst="rect">
            <a:avLst/>
          </a:prstGeom>
          <a:noFill/>
        </p:spPr>
        <p:txBody>
          <a:bodyPr wrap="square" rtlCol="0">
            <a:spAutoFit/>
          </a:bodyPr>
          <a:p>
            <a:pPr algn="ctr">
              <a:lnSpc>
                <a:spcPct val="100000"/>
              </a:lnSpc>
            </a:pPr>
            <a:r>
              <a:rPr b="1">
                <a:solidFill>
                  <a:srgbClr val="5A84AF"/>
                </a:solidFill>
                <a:latin typeface="宋体" panose="02010600030101010101" pitchFamily="2" charset="-122"/>
                <a:ea typeface="宋体" panose="02010600030101010101" pitchFamily="2" charset="-122"/>
                <a:sym typeface="+mn-ea"/>
              </a:rPr>
              <a:t>（四）社会适应标准</a:t>
            </a:r>
            <a:endParaRPr b="1">
              <a:solidFill>
                <a:srgbClr val="5A84AF"/>
              </a:solidFill>
              <a:latin typeface="宋体" panose="02010600030101010101" pitchFamily="2" charset="-122"/>
              <a:ea typeface="宋体" panose="02010600030101010101" pitchFamily="2" charset="-122"/>
              <a:sym typeface="+mn-ea"/>
            </a:endParaRPr>
          </a:p>
        </p:txBody>
      </p:sp>
      <p:cxnSp>
        <p:nvCxnSpPr>
          <p:cNvPr id="10" name="直接连接符 9"/>
          <p:cNvCxnSpPr/>
          <p:nvPr/>
        </p:nvCxnSpPr>
        <p:spPr>
          <a:xfrm>
            <a:off x="7060565" y="4088765"/>
            <a:ext cx="4404995" cy="0"/>
          </a:xfrm>
          <a:prstGeom prst="line">
            <a:avLst/>
          </a:prstGeom>
          <a:ln>
            <a:solidFill>
              <a:srgbClr val="5A84AF"/>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137015" y="1676400"/>
            <a:ext cx="0" cy="5055870"/>
          </a:xfrm>
          <a:prstGeom prst="line">
            <a:avLst/>
          </a:prstGeom>
          <a:ln>
            <a:solidFill>
              <a:srgbClr val="5A84AF"/>
            </a:solidFill>
            <a:prstDash val="sys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820420" y="1974215"/>
            <a:ext cx="5076825" cy="3717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5" name="文本框 4"/>
          <p:cNvSpPr txBox="1"/>
          <p:nvPr/>
        </p:nvSpPr>
        <p:spPr>
          <a:xfrm>
            <a:off x="1232535" y="3722370"/>
            <a:ext cx="2077085" cy="58356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（1）心理过程障碍</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（2）人格障碍</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3127375" y="1884680"/>
            <a:ext cx="1670685" cy="1322070"/>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临床医学对异常心理的分类：①心身疾病；②神经症；③人格障碍；④精神病。</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19" name="文本框 18"/>
          <p:cNvSpPr txBox="1"/>
          <p:nvPr/>
        </p:nvSpPr>
        <p:spPr>
          <a:xfrm>
            <a:off x="4596765" y="3533140"/>
            <a:ext cx="1625600" cy="279971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医学心理学对异常心理的分类：①轻度心理障碍；②严重心理障碍；③心理生理障碍；④大脑损害导致的心理障碍；⑤特殊条件下产生的心理障碍，包括药物、催眠、航空等。</a:t>
            </a:r>
            <a:endParaRPr lang="zh-CN" altLang="en-US" sz="1600">
              <a:solidFill>
                <a:srgbClr val="5A84AF"/>
              </a:solidFill>
              <a:latin typeface="宋体" panose="02010600030101010101" pitchFamily="2" charset="-122"/>
              <a:ea typeface="宋体" panose="02010600030101010101" pitchFamily="2" charset="-122"/>
              <a:sym typeface="+mn-ea"/>
            </a:endParaRPr>
          </a:p>
        </p:txBody>
      </p:sp>
      <p:sp>
        <p:nvSpPr>
          <p:cNvPr id="24" name="文本框 23"/>
          <p:cNvSpPr txBox="1"/>
          <p:nvPr/>
        </p:nvSpPr>
        <p:spPr>
          <a:xfrm>
            <a:off x="6137275" y="1017270"/>
            <a:ext cx="2452370" cy="2306955"/>
          </a:xfrm>
          <a:prstGeom prst="rect">
            <a:avLst/>
          </a:prstGeom>
          <a:noFill/>
        </p:spPr>
        <p:txBody>
          <a:bodyPr wrap="square" rtlCol="0">
            <a:spAutoFit/>
          </a:bodyPr>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世界卫生组织颁布的《国际疾病分类》（ICD）、美国精神医院学会编写的《精神疾病诊断及统计手册》（DSM）和中华精神科学会制定的《中国精神</a:t>
            </a:r>
            <a:endParaRPr lang="zh-CN" altLang="en-US" sz="1600">
              <a:solidFill>
                <a:srgbClr val="5A84AF"/>
              </a:solidFill>
              <a:latin typeface="宋体" panose="02010600030101010101" pitchFamily="2" charset="-122"/>
              <a:ea typeface="宋体" panose="02010600030101010101" pitchFamily="2" charset="-122"/>
              <a:sym typeface="+mn-ea"/>
            </a:endParaRPr>
          </a:p>
          <a:p>
            <a:pPr algn="l">
              <a:lnSpc>
                <a:spcPct val="100000"/>
              </a:lnSpc>
            </a:pPr>
            <a:r>
              <a:rPr lang="zh-CN" altLang="en-US" sz="1600">
                <a:solidFill>
                  <a:srgbClr val="5A84AF"/>
                </a:solidFill>
                <a:latin typeface="宋体" panose="02010600030101010101" pitchFamily="2" charset="-122"/>
                <a:ea typeface="宋体" panose="02010600030101010101" pitchFamily="2" charset="-122"/>
                <a:sym typeface="+mn-ea"/>
              </a:rPr>
              <a:t>疾病分类方案和统计手册》（CCMD）均对心理障碍做出了详细的分类。</a:t>
            </a:r>
            <a:endParaRPr lang="zh-CN" altLang="en-US" sz="1600">
              <a:solidFill>
                <a:srgbClr val="5A84AF"/>
              </a:solidFill>
              <a:latin typeface="宋体" panose="02010600030101010101" pitchFamily="2" charset="-122"/>
              <a:ea typeface="宋体" panose="02010600030101010101" pitchFamily="2" charset="-122"/>
              <a:sym typeface="+mn-ea"/>
            </a:endParaRPr>
          </a:p>
        </p:txBody>
      </p:sp>
      <p:grpSp>
        <p:nvGrpSpPr>
          <p:cNvPr id="2" name="组合 1"/>
          <p:cNvGrpSpPr/>
          <p:nvPr/>
        </p:nvGrpSpPr>
        <p:grpSpPr>
          <a:xfrm rot="16200000">
            <a:off x="4447540" y="19685"/>
            <a:ext cx="209550" cy="6817360"/>
            <a:chOff x="11899" y="32"/>
            <a:chExt cx="330" cy="10736"/>
          </a:xfrm>
          <a:solidFill>
            <a:srgbClr val="7ACACC"/>
          </a:solidFill>
        </p:grpSpPr>
        <p:cxnSp>
          <p:nvCxnSpPr>
            <p:cNvPr id="21" name="直接连接符 20"/>
            <p:cNvCxnSpPr/>
            <p:nvPr/>
          </p:nvCxnSpPr>
          <p:spPr>
            <a:xfrm>
              <a:off x="12063" y="32"/>
              <a:ext cx="0" cy="10736"/>
            </a:xfrm>
            <a:prstGeom prst="line">
              <a:avLst/>
            </a:prstGeom>
            <a:grpFill/>
            <a:ln w="15875">
              <a:solidFill>
                <a:srgbClr val="5A84A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899" y="1930"/>
              <a:ext cx="330" cy="3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6" name="椭圆 25"/>
            <p:cNvSpPr/>
            <p:nvPr/>
          </p:nvSpPr>
          <p:spPr>
            <a:xfrm>
              <a:off x="11899" y="4023"/>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7" name="椭圆 26"/>
            <p:cNvSpPr/>
            <p:nvPr/>
          </p:nvSpPr>
          <p:spPr>
            <a:xfrm>
              <a:off x="11899" y="6114"/>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sp>
          <p:nvSpPr>
            <p:cNvPr id="28" name="椭圆 27"/>
            <p:cNvSpPr/>
            <p:nvPr/>
          </p:nvSpPr>
          <p:spPr>
            <a:xfrm>
              <a:off x="11899" y="8205"/>
              <a:ext cx="329" cy="3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a:solidFill>
                  <a:srgbClr val="141E32"/>
                </a:solidFill>
                <a:latin typeface="方正黑体简体" panose="03000509000000000000" charset="-122"/>
                <a:ea typeface="方正黑体简体" panose="03000509000000000000" charset="-122"/>
              </a:endParaRPr>
            </a:p>
          </p:txBody>
        </p:sp>
      </p:grpSp>
      <p:sp>
        <p:nvSpPr>
          <p:cNvPr id="29" name="文本框 28"/>
          <p:cNvSpPr txBox="1"/>
          <p:nvPr/>
        </p:nvSpPr>
        <p:spPr>
          <a:xfrm>
            <a:off x="1457960" y="249999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1. 变态心理学分类　</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p:cNvSpPr txBox="1"/>
          <p:nvPr/>
        </p:nvSpPr>
        <p:spPr>
          <a:xfrm>
            <a:off x="3083560" y="366077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2. 临床医学分类</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nvSpPr>
        <p:spPr>
          <a:xfrm>
            <a:off x="4596765" y="2499995"/>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3. 医学心理学分类</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222365" y="3539490"/>
            <a:ext cx="1625600" cy="706755"/>
          </a:xfrm>
          <a:prstGeom prst="rect">
            <a:avLst/>
          </a:prstGeom>
          <a:noFill/>
        </p:spPr>
        <p:txBody>
          <a:bodyPr wrap="square" rtlCol="0">
            <a:spAutoFit/>
          </a:bodyPr>
          <a:p>
            <a:pPr algn="ctr"/>
            <a:r>
              <a:rPr lang="en-US" sz="2000">
                <a:solidFill>
                  <a:srgbClr val="FFBE00"/>
                </a:solidFill>
                <a:latin typeface="宋体" panose="02010600030101010101" pitchFamily="2" charset="-122"/>
                <a:ea typeface="宋体" panose="02010600030101010101" pitchFamily="2" charset="-122"/>
                <a:cs typeface="宋体" panose="02010600030101010101" pitchFamily="2" charset="-122"/>
              </a:rPr>
              <a:t>4. 精神病学分类</a:t>
            </a:r>
            <a:endParaRPr lang="en-US" sz="2000">
              <a:solidFill>
                <a:srgbClr val="FFBE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677920" y="137160"/>
            <a:ext cx="3886835"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三、异常心理的分类</a:t>
            </a:r>
            <a:endParaRPr lang="zh-CN" altLang="en-US" sz="2800" b="1">
              <a:solidFill>
                <a:srgbClr val="5A84AF"/>
              </a:solidFill>
              <a:latin typeface="宋体" panose="02010600030101010101" pitchFamily="2" charset="-122"/>
              <a:ea typeface="宋体" panose="02010600030101010101" pitchFamily="2" charset="-122"/>
            </a:endParaRPr>
          </a:p>
        </p:txBody>
      </p:sp>
      <p:pic>
        <p:nvPicPr>
          <p:cNvPr id="9" name="图片 8" descr="doctor-medical-medicine-health-42273"/>
          <p:cNvPicPr>
            <a:picLocks noChangeAspect="1"/>
          </p:cNvPicPr>
          <p:nvPr/>
        </p:nvPicPr>
        <p:blipFill>
          <a:blip r:embed="rId2"/>
          <a:srcRect l="58510"/>
          <a:stretch>
            <a:fillRect/>
          </a:stretch>
        </p:blipFill>
        <p:spPr>
          <a:xfrm>
            <a:off x="8674735" y="1319530"/>
            <a:ext cx="3088005" cy="496189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792605" y="187515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70000"/>
          </a:bodyPr>
          <a:p>
            <a:pPr algn="ctr"/>
            <a:r>
              <a:rPr lang="en-US" altLang="zh-CN" sz="16600">
                <a:solidFill>
                  <a:srgbClr val="002060"/>
                </a:solidFill>
                <a:latin typeface="宋体" panose="02010600030101010101" pitchFamily="2" charset="-122"/>
                <a:ea typeface="宋体" panose="02010600030101010101" pitchFamily="2" charset="-122"/>
              </a:rPr>
              <a:t>02</a:t>
            </a:r>
            <a:endParaRPr lang="en-US" altLang="zh-CN" sz="16600">
              <a:solidFill>
                <a:srgbClr val="002060"/>
              </a:solidFill>
              <a:latin typeface="宋体" panose="02010600030101010101" pitchFamily="2" charset="-122"/>
              <a:ea typeface="宋体" panose="02010600030101010101" pitchFamily="2" charset="-122"/>
            </a:endParaRPr>
          </a:p>
        </p:txBody>
      </p:sp>
      <p:sp>
        <p:nvSpPr>
          <p:cNvPr id="2" name="文本框 1"/>
          <p:cNvSpPr txBox="1"/>
          <p:nvPr/>
        </p:nvSpPr>
        <p:spPr>
          <a:xfrm>
            <a:off x="5526405" y="2522855"/>
            <a:ext cx="4852035" cy="829945"/>
          </a:xfrm>
          <a:prstGeom prst="rect">
            <a:avLst/>
          </a:prstGeom>
          <a:noFill/>
        </p:spPr>
        <p:txBody>
          <a:bodyPr wrap="square" rtlCol="0">
            <a:spAutoFit/>
          </a:bodyPr>
          <a:p>
            <a:pPr>
              <a:lnSpc>
                <a:spcPct val="150000"/>
              </a:lnSpc>
            </a:pPr>
            <a:r>
              <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rPr>
              <a:t>若干异常心理与不良行为</a:t>
            </a:r>
            <a:endParaRPr lang="zh-CN" altLang="en-US" sz="3200">
              <a:solidFill>
                <a:srgbClr val="5A84AF"/>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文本框 2"/>
          <p:cNvSpPr txBox="1"/>
          <p:nvPr/>
        </p:nvSpPr>
        <p:spPr>
          <a:xfrm>
            <a:off x="3385820" y="588645"/>
            <a:ext cx="5251450" cy="521970"/>
          </a:xfrm>
          <a:prstGeom prst="rect">
            <a:avLst/>
          </a:prstGeom>
          <a:noFill/>
        </p:spPr>
        <p:txBody>
          <a:bodyPr wrap="square" rtlCol="0">
            <a:spAutoFit/>
          </a:bodyPr>
          <a:p>
            <a:pPr algn="ctr"/>
            <a:r>
              <a:rPr lang="zh-CN" altLang="en-US" sz="2800" b="1">
                <a:solidFill>
                  <a:srgbClr val="5A84AF"/>
                </a:solidFill>
                <a:latin typeface="宋体" panose="02010600030101010101" pitchFamily="2" charset="-122"/>
                <a:ea typeface="宋体" panose="02010600030101010101" pitchFamily="2" charset="-122"/>
              </a:rPr>
              <a:t>一、焦虑障碍</a:t>
            </a:r>
            <a:endParaRPr lang="zh-CN" altLang="en-US" sz="2800" b="1">
              <a:solidFill>
                <a:srgbClr val="5A84AF"/>
              </a:solidFill>
              <a:latin typeface="宋体" panose="02010600030101010101" pitchFamily="2" charset="-122"/>
              <a:ea typeface="宋体" panose="02010600030101010101" pitchFamily="2" charset="-122"/>
            </a:endParaRPr>
          </a:p>
        </p:txBody>
      </p:sp>
      <p:sp>
        <p:nvSpPr>
          <p:cNvPr id="4" name="MH_Text_2"/>
          <p:cNvSpPr/>
          <p:nvPr>
            <p:custDataLst>
              <p:tags r:id="rId2"/>
            </p:custDataLst>
          </p:nvPr>
        </p:nvSpPr>
        <p:spPr>
          <a:xfrm>
            <a:off x="6377940" y="2179320"/>
            <a:ext cx="4863465" cy="3966210"/>
          </a:xfrm>
          <a:prstGeom prst="roundRect">
            <a:avLst>
              <a:gd name="adj" fmla="val 5242"/>
            </a:avLst>
          </a:prstGeom>
          <a:noFill/>
          <a:ln>
            <a:solidFill>
              <a:srgbClr val="7ACACC"/>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0" anchor="ct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40000"/>
              </a:lnSpc>
              <a:defRPr/>
            </a:pPr>
            <a:endParaRPr lang="zh-CN" altLang="en-US" sz="1000" dirty="0">
              <a:solidFill>
                <a:schemeClr val="accent1"/>
              </a:solidFill>
              <a:latin typeface="宋体" panose="02010600030101010101" pitchFamily="2" charset="-122"/>
              <a:cs typeface="宋体" panose="02010600030101010101" pitchFamily="2" charset="-122"/>
              <a:sym typeface="宋体" panose="02010600030101010101" pitchFamily="2" charset="-122"/>
            </a:endParaRPr>
          </a:p>
        </p:txBody>
      </p:sp>
      <p:sp>
        <p:nvSpPr>
          <p:cNvPr id="5" name="文本框 4"/>
          <p:cNvSpPr txBox="1"/>
          <p:nvPr/>
        </p:nvSpPr>
        <p:spPr>
          <a:xfrm>
            <a:off x="6544310" y="2150745"/>
            <a:ext cx="4531360" cy="3878580"/>
          </a:xfrm>
          <a:prstGeom prst="rect">
            <a:avLst/>
          </a:prstGeom>
          <a:noFill/>
        </p:spPr>
        <p:txBody>
          <a:bodyPr wrap="square" rtlCol="0">
            <a:spAutoFit/>
          </a:bodyPr>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焦虑（Anxiety）是一种内心紧张不安，预感到似乎将要发生某种不利情况而又难以应对的不愉快情绪过程。与恐惧不同，恐惧在面临危险时发生，而焦虑发生在危险或不利情况来临之前。焦虑是一种普遍现象，大概所有的人都体验过不同程度的焦虑。人们在考试前、接受医生检查、等待一次重要会见，常有焦虑体验。因为这种焦虑反应，人们会力图预防引起焦虑的不利情况，积极去做能减轻焦虑的活动，从这个意义上说，焦</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40000"/>
              </a:lnSpc>
              <a:defRPr/>
            </a:pPr>
            <a:r>
              <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虑是一种保护性反应。焦虑并不都是病理性的，只有焦虑过度时才成为一个医学问题。</a:t>
            </a:r>
            <a:endParaRPr sz="16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575945" y="2519680"/>
            <a:ext cx="5415915" cy="314007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70602153905"/>
  <p:tag name="MH_LIBRARY" val="GRAPHIC"/>
  <p:tag name="MH_TYPE" val="Text"/>
  <p:tag name="MH_ORDER" val="2"/>
</p:tagLst>
</file>

<file path=ppt/tags/tag2.xml><?xml version="1.0" encoding="utf-8"?>
<p:tagLst xmlns:p="http://schemas.openxmlformats.org/presentationml/2006/main">
  <p:tag name="MH" val="20170602153905"/>
  <p:tag name="MH_LIBRARY" val="GRAPHIC"/>
  <p:tag name="MH_TYPE" val="Text"/>
  <p:tag name="MH_ORDER" val="2"/>
</p:tagLst>
</file>

<file path=ppt/tags/tag3.xml><?xml version="1.0" encoding="utf-8"?>
<p:tagLst xmlns:p="http://schemas.openxmlformats.org/presentationml/2006/main">
  <p:tag name="MH" val="20170602153905"/>
  <p:tag name="MH_LIBRARY" val="GRAPHIC"/>
  <p:tag name="MH_TYPE" val="Text"/>
  <p:tag name="MH_ORDER" val="2"/>
</p:tagLst>
</file>

<file path=ppt/tags/tag4.xml><?xml version="1.0" encoding="utf-8"?>
<p:tagLst xmlns:p="http://schemas.openxmlformats.org/presentationml/2006/main">
  <p:tag name="MH" val="20170602153905"/>
  <p:tag name="MH_LIBRARY" val="GRAPHIC"/>
  <p:tag name="MH_TYPE" val="Text"/>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2088</Words>
  <Application>WPS 演示</Application>
  <PresentationFormat>宽屏</PresentationFormat>
  <Paragraphs>169</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Arial</vt:lpstr>
      <vt:lpstr>宋体</vt:lpstr>
      <vt:lpstr>Wingdings</vt:lpstr>
      <vt:lpstr>微软雅黑</vt:lpstr>
      <vt:lpstr>Calibri</vt:lpstr>
      <vt:lpstr>Arial Unicode MS</vt:lpstr>
      <vt:lpstr>Calibri Light</vt:lpstr>
      <vt:lpstr>方正黑体简体</vt:lpstr>
      <vt:lpstr>Noto Sans S Chinese Bold</vt:lpstr>
      <vt:lpstr>等线 Light</vt:lpstr>
      <vt:lpstr>等线</vt:lpstr>
      <vt:lpstr>Noto Sans S Chinese Bold</vt:lpstr>
      <vt:lpstr>華康圓體 Std W3</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8</cp:revision>
  <dcterms:created xsi:type="dcterms:W3CDTF">2019-11-11T13:37:00Z</dcterms:created>
  <dcterms:modified xsi:type="dcterms:W3CDTF">2021-05-08T02:56:18Z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