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24"/>
  </p:handoutMasterIdLst>
  <p:sldIdLst>
    <p:sldId id="256" r:id="rId4"/>
    <p:sldId id="279" r:id="rId5"/>
    <p:sldId id="258" r:id="rId7"/>
    <p:sldId id="257" r:id="rId8"/>
    <p:sldId id="268" r:id="rId9"/>
    <p:sldId id="299" r:id="rId10"/>
    <p:sldId id="265" r:id="rId11"/>
    <p:sldId id="263" r:id="rId12"/>
    <p:sldId id="261" r:id="rId13"/>
    <p:sldId id="266" r:id="rId14"/>
    <p:sldId id="262" r:id="rId15"/>
    <p:sldId id="300" r:id="rId16"/>
    <p:sldId id="267" r:id="rId17"/>
    <p:sldId id="269" r:id="rId18"/>
    <p:sldId id="301" r:id="rId19"/>
    <p:sldId id="298" r:id="rId20"/>
    <p:sldId id="271" r:id="rId21"/>
    <p:sldId id="302" r:id="rId22"/>
    <p:sldId id="270" r:id="rId23"/>
  </p:sldIdLst>
  <p:sldSz cx="12192000" cy="6858000"/>
  <p:notesSz cx="7103745" cy="10234295"/>
  <p:embeddedFontLst>
    <p:embeddedFont>
      <p:font typeface="微软雅黑" panose="020B0503020204020204" charset="-122"/>
      <p:regular r:id="rId28"/>
    </p:embeddedFont>
    <p:embeddedFont>
      <p:font typeface="Calibri" panose="020F0502020204030204" charset="0"/>
      <p:regular r:id="rId29"/>
      <p:bold r:id="rId30"/>
      <p:italic r:id="rId31"/>
      <p:boldItalic r:id="rId32"/>
    </p:embeddedFont>
    <p:embeddedFont>
      <p:font typeface="Arial Unicode MS" panose="020B0604020202020204" charset="-122"/>
      <p:regular r:id="rId33"/>
    </p:embeddedFont>
    <p:embeddedFont>
      <p:font typeface="Calibri Light" panose="020F0302020204030204" charset="0"/>
      <p:regular r:id="rId34"/>
      <p:italic r:id="rId35"/>
    </p:embeddedFont>
    <p:embeddedFont>
      <p:font typeface="等线" panose="02010600030101010101" charset="-122"/>
      <p:regular r:id="rId36"/>
    </p:embeddedFont>
    <p:embeddedFont>
      <p:font typeface="等线 Light" panose="02010600030101010101" charset="-122"/>
      <p:regular r:id="rId3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font" Target="fonts/font10.fntdata"/><Relationship Id="rId36" Type="http://schemas.openxmlformats.org/officeDocument/2006/relationships/font" Target="fonts/font9.fntdata"/><Relationship Id="rId35" Type="http://schemas.openxmlformats.org/officeDocument/2006/relationships/font" Target="fonts/font8.fntdata"/><Relationship Id="rId34" Type="http://schemas.openxmlformats.org/officeDocument/2006/relationships/font" Target="fonts/font7.fntdata"/><Relationship Id="rId33" Type="http://schemas.openxmlformats.org/officeDocument/2006/relationships/font" Target="fonts/font6.fntdata"/><Relationship Id="rId32" Type="http://schemas.openxmlformats.org/officeDocument/2006/relationships/font" Target="fonts/font5.fntdata"/><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Master" Target="slideMasters/slideMaster2.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explosion val="1"/>
            <c:spPr>
              <a:solidFill>
                <a:schemeClr val="accent2"/>
              </a:solidFill>
              <a:ln w="19050">
                <a:noFill/>
              </a:ln>
              <a:effectLst/>
            </c:spPr>
          </c:dPt>
          <c:dPt>
            <c:idx val="1"/>
            <c:bubble3D val="0"/>
            <c:explosion val="0"/>
            <c:spPr>
              <a:solidFill>
                <a:schemeClr val="tx2"/>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3.2</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noFill/>
              </a:ln>
              <a:effectLst/>
            </c:spPr>
          </c:dPt>
          <c:dPt>
            <c:idx val="1"/>
            <c:bubble3D val="0"/>
            <c:spPr>
              <a:solidFill>
                <a:schemeClr val="accent6"/>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9</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rgbClr val="7ACACC"/>
              </a:solidFill>
              <a:ln w="19050">
                <a:noFill/>
              </a:ln>
              <a:effectLst/>
            </c:spPr>
          </c:dPt>
          <c:dPt>
            <c:idx val="1"/>
            <c:bubble3D val="0"/>
            <c:spPr>
              <a:solidFill>
                <a:schemeClr val="accent4"/>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1.1</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护理心理学</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883920" y="4107180"/>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03</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认知理论</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b="-23000"/>
          </a:stretch>
        </a:blipFill>
        <a:effectLst/>
      </p:bgPr>
    </p:bg>
    <p:spTree>
      <p:nvGrpSpPr>
        <p:cNvPr id="1" name=""/>
        <p:cNvGrpSpPr/>
        <p:nvPr/>
      </p:nvGrpSpPr>
      <p:grpSpPr/>
      <p:sp>
        <p:nvSpPr>
          <p:cNvPr id="16" name="文本框 15"/>
          <p:cNvSpPr txBox="1"/>
          <p:nvPr/>
        </p:nvSpPr>
        <p:spPr>
          <a:xfrm>
            <a:off x="3837940" y="588645"/>
            <a:ext cx="448881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一、认知理论的主要内容</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35" name="组合 34"/>
          <p:cNvGrpSpPr/>
          <p:nvPr/>
        </p:nvGrpSpPr>
        <p:grpSpPr>
          <a:xfrm>
            <a:off x="1657985" y="2061210"/>
            <a:ext cx="2969260" cy="3820795"/>
            <a:chOff x="2611" y="3246"/>
            <a:chExt cx="4676" cy="6017"/>
          </a:xfrm>
        </p:grpSpPr>
        <p:graphicFrame>
          <p:nvGraphicFramePr>
            <p:cNvPr id="17" name="图表 16"/>
            <p:cNvGraphicFramePr/>
            <p:nvPr/>
          </p:nvGraphicFramePr>
          <p:xfrm>
            <a:off x="2611" y="3246"/>
            <a:ext cx="4676" cy="3703"/>
          </p:xfrm>
          <a:graphic>
            <a:graphicData uri="http://schemas.openxmlformats.org/drawingml/2006/chart">
              <c:chart xmlns:c="http://schemas.openxmlformats.org/drawingml/2006/chart" xmlns:r="http://schemas.openxmlformats.org/officeDocument/2006/relationships" r:id="rId1"/>
            </a:graphicData>
          </a:graphic>
        </p:graphicFrame>
        <p:sp>
          <p:nvSpPr>
            <p:cNvPr id="37" name="文本框 36"/>
            <p:cNvSpPr txBox="1"/>
            <p:nvPr/>
          </p:nvSpPr>
          <p:spPr>
            <a:xfrm>
              <a:off x="3864" y="4589"/>
              <a:ext cx="2170" cy="1016"/>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（一）认知心理学</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p:cNvSpPr txBox="1"/>
            <p:nvPr/>
          </p:nvSpPr>
          <p:spPr>
            <a:xfrm>
              <a:off x="2989" y="6793"/>
              <a:ext cx="3899" cy="247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认知心理学借助通信工程、信息论、计算机科学以及语言学的概念来解释人的认知过程。</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grpSp>
        <p:nvGrpSpPr>
          <p:cNvPr id="36" name="组合 35"/>
          <p:cNvGrpSpPr/>
          <p:nvPr/>
        </p:nvGrpSpPr>
        <p:grpSpPr>
          <a:xfrm>
            <a:off x="4735830" y="2061210"/>
            <a:ext cx="2969260" cy="4190365"/>
            <a:chOff x="7465" y="3246"/>
            <a:chExt cx="4676" cy="6599"/>
          </a:xfrm>
        </p:grpSpPr>
        <p:graphicFrame>
          <p:nvGraphicFramePr>
            <p:cNvPr id="20" name="图表 19"/>
            <p:cNvGraphicFramePr/>
            <p:nvPr/>
          </p:nvGraphicFramePr>
          <p:xfrm>
            <a:off x="7465" y="3246"/>
            <a:ext cx="4676" cy="370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8448" y="4372"/>
              <a:ext cx="2319" cy="1452"/>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（二）认知与情绪和行为的关系</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p:cNvSpPr txBox="1"/>
            <p:nvPr/>
          </p:nvSpPr>
          <p:spPr>
            <a:xfrm>
              <a:off x="7465" y="6793"/>
              <a:ext cx="4676" cy="3052"/>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情绪是个体对事件进行直觉评价的结果。直觉评价具有主观的和生理的两种成分，并受到以往记忆经验的影响，这就是再评价过程。</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grpSp>
        <p:nvGrpSpPr>
          <p:cNvPr id="38" name="组合 37"/>
          <p:cNvGrpSpPr/>
          <p:nvPr/>
        </p:nvGrpSpPr>
        <p:grpSpPr>
          <a:xfrm>
            <a:off x="7813675" y="2061210"/>
            <a:ext cx="3552825" cy="4796790"/>
            <a:chOff x="11718" y="3246"/>
            <a:chExt cx="5595" cy="7554"/>
          </a:xfrm>
        </p:grpSpPr>
        <p:graphicFrame>
          <p:nvGraphicFramePr>
            <p:cNvPr id="21" name="图表 20"/>
            <p:cNvGraphicFramePr/>
            <p:nvPr/>
          </p:nvGraphicFramePr>
          <p:xfrm>
            <a:off x="11718" y="3246"/>
            <a:ext cx="4676" cy="3703"/>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2526" y="4372"/>
              <a:ext cx="2519" cy="1452"/>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（三）与心理治疗有关的认知理论</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p:cNvSpPr txBox="1"/>
            <p:nvPr/>
          </p:nvSpPr>
          <p:spPr>
            <a:xfrm>
              <a:off x="11718" y="6585"/>
              <a:ext cx="5595" cy="421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认知心理学强调认知对于人的整个心理活动有重要作用的思想被应用到临床上，从而形成了认知治疗这一种独特的治疗方法。</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埃利斯（A .Ellis）的 ABC 理论</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贝克（A.T.Beck）的认知行为治疗假说</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979545" y="588645"/>
            <a:ext cx="393827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二、认知理论的评述</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653415" y="1713230"/>
            <a:ext cx="5200650" cy="341503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认知心理学采用信息加工的观点来解释人们的认知过程，为心理学研究和应用开辟了新的途径，对心理学的发展可谓是功不可没。认知理论对心理治疗领域产生了深刻的影响，它启迪了临床心理学家从认知的角度来考虑心理障碍的成因、干预与治疗，提出了认知治疗假说及方法和技术。认知疗法是目前发展最快的一种心理治疗方法。它吸收了行为治疗、患者中心疗法等合理内涵，在治疗抑郁症、恐惧症、成瘾行为、人际关系等各种心理和行为问题上取得了令人瞩目的效果。</a:t>
            </a:r>
            <a:endParaRPr sz="1600">
              <a:solidFill>
                <a:srgbClr val="5A84AF"/>
              </a:solidFill>
              <a:latin typeface="宋体" panose="02010600030101010101" pitchFamily="2" charset="-122"/>
              <a:ea typeface="宋体" panose="02010600030101010101" pitchFamily="2" charset="-122"/>
              <a:sym typeface="+mn-ea"/>
            </a:endParaRPr>
          </a:p>
        </p:txBody>
      </p:sp>
      <p:pic>
        <p:nvPicPr>
          <p:cNvPr id="4" name="图片 3"/>
          <p:cNvPicPr>
            <a:picLocks noChangeAspect="1"/>
          </p:cNvPicPr>
          <p:nvPr/>
        </p:nvPicPr>
        <p:blipFill>
          <a:blip r:embed="rId2"/>
          <a:stretch>
            <a:fillRect/>
          </a:stretch>
        </p:blipFill>
        <p:spPr>
          <a:xfrm>
            <a:off x="6178550" y="1713230"/>
            <a:ext cx="4864735" cy="34143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04</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人本主义理论</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555365" y="588645"/>
            <a:ext cx="495427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一、人本主义理论主要的内容</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7113270" y="2085340"/>
            <a:ext cx="3458210" cy="316166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r>
              <a:rPr sz="1600" dirty="0">
                <a:solidFill>
                  <a:schemeClr val="accent1"/>
                </a:solidFill>
                <a:latin typeface="宋体" panose="02010600030101010101" pitchFamily="2" charset="-122"/>
                <a:cs typeface="宋体" panose="02010600030101010101" pitchFamily="2" charset="-122"/>
                <a:sym typeface="宋体" panose="02010600030101010101" pitchFamily="2" charset="-122"/>
              </a:rPr>
              <a:t>预感到经验与自我不一致时，个体会运用防御机制（歪曲、否认、选择性知觉）来对经验进行加工，使之在意识水平上达到与自我相一致。如果防御成功，个体就不会出现适应障碍，若防御失败就会出现心理适应障碍。</a:t>
            </a:r>
            <a:endParaRPr sz="16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MH_Text_1"/>
          <p:cNvSpPr/>
          <p:nvPr>
            <p:custDataLst>
              <p:tags r:id="rId3"/>
            </p:custDataLst>
          </p:nvPr>
        </p:nvSpPr>
        <p:spPr>
          <a:xfrm>
            <a:off x="1521460" y="2084705"/>
            <a:ext cx="3535045" cy="3162300"/>
          </a:xfrm>
          <a:prstGeom prst="roundRect">
            <a:avLst>
              <a:gd name="adj" fmla="val 5242"/>
            </a:avLst>
          </a:prstGeom>
          <a:noFill/>
          <a:ln>
            <a:solidFill>
              <a:srgbClr val="FFBE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8000" rIns="828000" anchor="ctr"/>
          <a:lstStyle/>
          <a:p>
            <a:pPr algn="l">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满足了这种需要个体才能进入心理的自由状态，体现人</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l">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的本质和价值，产生深刻的幸福感，马斯洛称之为“顶峰体验”。马斯洛认为人类共有真、善、美、正义、欢乐等内在本性，具有共同的价值观和道德标准</a:t>
            </a:r>
            <a:r>
              <a:rPr lang="zh-CN"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endParaRPr lang="zh-CN"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2054" name="MH_SubTitle_1"/>
          <p:cNvSpPr/>
          <p:nvPr>
            <p:custDataLst>
              <p:tags r:id="rId4"/>
            </p:custDataLst>
          </p:nvPr>
        </p:nvSpPr>
        <p:spPr bwMode="auto">
          <a:xfrm>
            <a:off x="4198620" y="2700655"/>
            <a:ext cx="2063115" cy="2129155"/>
          </a:xfrm>
          <a:custGeom>
            <a:avLst/>
            <a:gdLst>
              <a:gd name="T0" fmla="*/ 1058029 w 1710887"/>
              <a:gd name="T1" fmla="*/ 0 h 2111188"/>
              <a:gd name="T2" fmla="*/ 1649582 w 1710887"/>
              <a:gd name="T3" fmla="*/ 180423 h 2111188"/>
              <a:gd name="T4" fmla="*/ 1714833 w 1710887"/>
              <a:gd name="T5" fmla="*/ 229140 h 2111188"/>
              <a:gd name="T6" fmla="*/ 1676017 w 1710887"/>
              <a:gd name="T7" fmla="*/ 258126 h 2111188"/>
              <a:gd name="T8" fmla="*/ 1290992 w 1710887"/>
              <a:gd name="T9" fmla="*/ 1073321 h 2111188"/>
              <a:gd name="T10" fmla="*/ 1676017 w 1710887"/>
              <a:gd name="T11" fmla="*/ 1888516 h 2111188"/>
              <a:gd name="T12" fmla="*/ 1692218 w 1710887"/>
              <a:gd name="T13" fmla="*/ 1900612 h 2111188"/>
              <a:gd name="T14" fmla="*/ 1649582 w 1710887"/>
              <a:gd name="T15" fmla="*/ 1932448 h 2111188"/>
              <a:gd name="T16" fmla="*/ 1058029 w 1710887"/>
              <a:gd name="T17" fmla="*/ 2112871 h 2111188"/>
              <a:gd name="T18" fmla="*/ 0 w 1710887"/>
              <a:gd name="T19" fmla="*/ 1056440 h 2111188"/>
              <a:gd name="T20" fmla="*/ 1058029 w 1710887"/>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7"/>
              <a:gd name="T34" fmla="*/ 0 h 2111188"/>
              <a:gd name="T35" fmla="*/ 1710887 w 1710887"/>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7" h="2111188">
                <a:moveTo>
                  <a:pt x="1055594" y="0"/>
                </a:moveTo>
                <a:cubicBezTo>
                  <a:pt x="1274215" y="0"/>
                  <a:pt x="1477313" y="66460"/>
                  <a:pt x="1645786" y="180279"/>
                </a:cubicBezTo>
                <a:lnTo>
                  <a:pt x="1710887" y="228960"/>
                </a:lnTo>
                <a:lnTo>
                  <a:pt x="1672160" y="257919"/>
                </a:lnTo>
                <a:cubicBezTo>
                  <a:pt x="1437558" y="451530"/>
                  <a:pt x="1288022" y="744535"/>
                  <a:pt x="1288022" y="1072466"/>
                </a:cubicBezTo>
                <a:cubicBezTo>
                  <a:pt x="1288022" y="1400397"/>
                  <a:pt x="1437558" y="1693402"/>
                  <a:pt x="1672160" y="1887013"/>
                </a:cubicBezTo>
                <a:lnTo>
                  <a:pt x="1688324" y="1899100"/>
                </a:lnTo>
                <a:lnTo>
                  <a:pt x="1645786" y="1930909"/>
                </a:lnTo>
                <a:cubicBezTo>
                  <a:pt x="1477313" y="2044728"/>
                  <a:pt x="1274215" y="2111188"/>
                  <a:pt x="1055594" y="2111188"/>
                </a:cubicBezTo>
                <a:cubicBezTo>
                  <a:pt x="472606" y="2111188"/>
                  <a:pt x="0" y="1638582"/>
                  <a:pt x="0" y="1055594"/>
                </a:cubicBezTo>
                <a:cubicBezTo>
                  <a:pt x="0" y="472606"/>
                  <a:pt x="472606" y="0"/>
                  <a:pt x="1055594" y="0"/>
                </a:cubicBezTo>
                <a:close/>
              </a:path>
            </a:pathLst>
          </a:custGeom>
          <a:solidFill>
            <a:srgbClr val="000127"/>
          </a:solidFill>
          <a:ln w="38100">
            <a:solidFill>
              <a:srgbClr val="000127"/>
            </a:solidFill>
            <a:round/>
          </a:ln>
        </p:spPr>
        <p:txBody>
          <a:bodyPr lIns="216000" rIns="288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rPr>
              <a:t>（一）马斯洛的需要和自我实现理论</a:t>
            </a:r>
            <a:endPar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endParaRPr>
          </a:p>
        </p:txBody>
      </p:sp>
      <p:sp>
        <p:nvSpPr>
          <p:cNvPr id="2055" name="MH_SubTitle_2"/>
          <p:cNvSpPr/>
          <p:nvPr>
            <p:custDataLst>
              <p:tags r:id="rId5"/>
            </p:custDataLst>
          </p:nvPr>
        </p:nvSpPr>
        <p:spPr bwMode="auto">
          <a:xfrm>
            <a:off x="5683250" y="2718435"/>
            <a:ext cx="2134870" cy="2111375"/>
          </a:xfrm>
          <a:custGeom>
            <a:avLst/>
            <a:gdLst>
              <a:gd name="T0" fmla="*/ 656804 w 1710886"/>
              <a:gd name="T1" fmla="*/ 0 h 2111188"/>
              <a:gd name="T2" fmla="*/ 1714841 w 1710886"/>
              <a:gd name="T3" fmla="*/ 1056440 h 2111188"/>
              <a:gd name="T4" fmla="*/ 656804 w 1710886"/>
              <a:gd name="T5" fmla="*/ 2112871 h 2111188"/>
              <a:gd name="T6" fmla="*/ 65253 w 1710886"/>
              <a:gd name="T7" fmla="*/ 1932448 h 2111188"/>
              <a:gd name="T8" fmla="*/ 0 w 1710886"/>
              <a:gd name="T9" fmla="*/ 1883731 h 2111188"/>
              <a:gd name="T10" fmla="*/ 38816 w 1710886"/>
              <a:gd name="T11" fmla="*/ 1854745 h 2111188"/>
              <a:gd name="T12" fmla="*/ 423845 w 1710886"/>
              <a:gd name="T13" fmla="*/ 1039550 h 2111188"/>
              <a:gd name="T14" fmla="*/ 38816 w 1710886"/>
              <a:gd name="T15" fmla="*/ 224355 h 2111188"/>
              <a:gd name="T16" fmla="*/ 22617 w 1710886"/>
              <a:gd name="T17" fmla="*/ 212259 h 2111188"/>
              <a:gd name="T18" fmla="*/ 65253 w 1710886"/>
              <a:gd name="T19" fmla="*/ 180423 h 2111188"/>
              <a:gd name="T20" fmla="*/ 656804 w 1710886"/>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6"/>
              <a:gd name="T34" fmla="*/ 0 h 2111188"/>
              <a:gd name="T35" fmla="*/ 1710886 w 1710886"/>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6" h="2111188">
                <a:moveTo>
                  <a:pt x="655292" y="0"/>
                </a:moveTo>
                <a:cubicBezTo>
                  <a:pt x="1238280" y="0"/>
                  <a:pt x="1710886" y="472606"/>
                  <a:pt x="1710886" y="1055594"/>
                </a:cubicBezTo>
                <a:cubicBezTo>
                  <a:pt x="1710886" y="1638582"/>
                  <a:pt x="1238280" y="2111188"/>
                  <a:pt x="655292" y="2111188"/>
                </a:cubicBezTo>
                <a:cubicBezTo>
                  <a:pt x="436672" y="2111188"/>
                  <a:pt x="233574" y="2044728"/>
                  <a:pt x="65100" y="1930909"/>
                </a:cubicBezTo>
                <a:lnTo>
                  <a:pt x="0" y="1882228"/>
                </a:lnTo>
                <a:lnTo>
                  <a:pt x="38726" y="1853269"/>
                </a:lnTo>
                <a:cubicBezTo>
                  <a:pt x="273329" y="1659658"/>
                  <a:pt x="422864" y="1366653"/>
                  <a:pt x="422864" y="1038722"/>
                </a:cubicBezTo>
                <a:cubicBezTo>
                  <a:pt x="422864" y="710791"/>
                  <a:pt x="273329" y="417786"/>
                  <a:pt x="38726" y="224175"/>
                </a:cubicBezTo>
                <a:lnTo>
                  <a:pt x="22563" y="212088"/>
                </a:lnTo>
                <a:lnTo>
                  <a:pt x="65100" y="180279"/>
                </a:lnTo>
                <a:cubicBezTo>
                  <a:pt x="233574" y="66460"/>
                  <a:pt x="436672" y="0"/>
                  <a:pt x="655292" y="0"/>
                </a:cubicBezTo>
                <a:close/>
              </a:path>
            </a:pathLst>
          </a:custGeom>
          <a:solidFill>
            <a:srgbClr val="FFBE00"/>
          </a:solidFill>
          <a:ln w="38100">
            <a:noFill/>
            <a:round/>
          </a:ln>
        </p:spPr>
        <p:txBody>
          <a:bodyPr lIns="504000" rIns="180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eaLnBrk="1" hangingPunct="1"/>
            <a:r>
              <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rPr>
              <a:t>（二）罗杰斯的自我理论</a:t>
            </a:r>
            <a:endPar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022090" y="588645"/>
            <a:ext cx="393827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二、人本主义理论评述</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653415" y="1713230"/>
            <a:ext cx="5200650" cy="378460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马斯洛通过对有自我实现倾向的人的研究，建立了以自我实现为核心的人格发展动机理论，罗杰斯则通过心理治疗实践逐渐形成了以人为中心和以潜能发展为主旨的现象学人格理论。人本主义心理学突破了行为主义和精神分析的理论模式，在心理学的研究对象、内容、方法和心理治疗诸方面独树一帜，构建了一个新的心理学理论体系。人本主义理论在方法论上主张实现实验和经验（或主观）两种研究范式的统一。有评论认为，弗洛伊德为我们提供了心理学病态的一半，而马斯洛则将心理健康的那一半补充完整。</a:t>
            </a:r>
            <a:endParaRPr sz="1600">
              <a:solidFill>
                <a:srgbClr val="5A84AF"/>
              </a:solidFill>
              <a:latin typeface="宋体" panose="02010600030101010101" pitchFamily="2" charset="-122"/>
              <a:ea typeface="宋体" panose="02010600030101010101" pitchFamily="2" charset="-122"/>
              <a:sym typeface="+mn-ea"/>
            </a:endParaRPr>
          </a:p>
        </p:txBody>
      </p:sp>
      <p:pic>
        <p:nvPicPr>
          <p:cNvPr id="5" name="图片 4"/>
          <p:cNvPicPr>
            <a:picLocks noChangeAspect="1"/>
          </p:cNvPicPr>
          <p:nvPr/>
        </p:nvPicPr>
        <p:blipFill>
          <a:blip r:embed="rId2"/>
          <a:stretch>
            <a:fillRect/>
          </a:stretch>
        </p:blipFill>
        <p:spPr>
          <a:xfrm>
            <a:off x="6086475" y="1745615"/>
            <a:ext cx="5049520" cy="3366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80000"/>
          </a:bodyPr>
          <a:p>
            <a:pPr algn="ctr"/>
            <a:r>
              <a:rPr lang="en-US" altLang="zh-CN" sz="16600">
                <a:solidFill>
                  <a:srgbClr val="002060"/>
                </a:solidFill>
                <a:latin typeface="宋体" panose="02010600030101010101" pitchFamily="2" charset="-122"/>
                <a:ea typeface="宋体" panose="02010600030101010101" pitchFamily="2" charset="-122"/>
              </a:rPr>
              <a:t>05</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心理生物学理论</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258820" y="588645"/>
            <a:ext cx="567499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一、心理生物学理论的主要内容</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9" name="组合 8"/>
          <p:cNvGrpSpPr/>
          <p:nvPr/>
        </p:nvGrpSpPr>
        <p:grpSpPr>
          <a:xfrm>
            <a:off x="1101090" y="1356995"/>
            <a:ext cx="9436100" cy="3414395"/>
            <a:chOff x="1298" y="2607"/>
            <a:chExt cx="14860" cy="5377"/>
          </a:xfrm>
        </p:grpSpPr>
        <p:sp>
          <p:nvSpPr>
            <p:cNvPr id="4" name="文本框 3"/>
            <p:cNvSpPr txBox="1"/>
            <p:nvPr/>
          </p:nvSpPr>
          <p:spPr>
            <a:xfrm>
              <a:off x="1399" y="2607"/>
              <a:ext cx="6161" cy="580"/>
            </a:xfrm>
            <a:prstGeom prst="rect">
              <a:avLst/>
            </a:prstGeom>
            <a:noFill/>
          </p:spPr>
          <p:txBody>
            <a:bodyPr wrap="square" rtlCol="0">
              <a:spAutoFit/>
            </a:bodyPr>
            <a:p>
              <a:pPr algn="l"/>
              <a:r>
                <a:rPr lang="en-US">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（一）心理生物学理论研究的内容</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1298" y="3187"/>
              <a:ext cx="7523" cy="3052"/>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现代医学和生物学的发展，尤其是现代以脑为中心的心理神经内分泌学和心理神经免疫学等学科的发展，极大地促进了心理生物学的研究。心理生物学研究对象主要是心理现象的生理机制，也可以说是研究在人大脑中产生心理活动的物质过程。</a:t>
              </a:r>
              <a:endParaRPr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8821" y="2607"/>
              <a:ext cx="7161" cy="580"/>
            </a:xfrm>
            <a:prstGeom prst="rect">
              <a:avLst/>
            </a:prstGeom>
            <a:noFill/>
          </p:spPr>
          <p:txBody>
            <a:bodyPr wrap="square" rtlCol="0">
              <a:spAutoFit/>
            </a:bodyPr>
            <a:p>
              <a:pPr algn="l"/>
              <a:r>
                <a:rPr lang="en-US">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（二）心理因素对机体生理的影响与机制</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8821" y="3187"/>
              <a:ext cx="7337" cy="4797"/>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心理因素能够对机体生理活动产生影响已成为不争的事实。心理生物学派的代表人物分别从不同的角度对这些影响、表现及产生机制做了研究与阐述。</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沃尔夫的心理应激理论</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巴甫洛夫的情绪理论</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坎农—巴德的情绪丘脑学说</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4. 塞里的应激理论</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5. 恩格尔的心理应激观点</a:t>
              </a:r>
              <a:endParaRPr sz="1600">
                <a:solidFill>
                  <a:srgbClr val="5A84AF"/>
                </a:solidFill>
                <a:latin typeface="宋体" panose="02010600030101010101" pitchFamily="2" charset="-122"/>
                <a:ea typeface="宋体" panose="02010600030101010101" pitchFamily="2" charset="-122"/>
                <a:sym typeface="+mn-ea"/>
              </a:endParaRPr>
            </a:p>
          </p:txBody>
        </p:sp>
      </p:grpSp>
      <p:pic>
        <p:nvPicPr>
          <p:cNvPr id="10" name="图片 9"/>
          <p:cNvPicPr>
            <a:picLocks noChangeAspect="1"/>
          </p:cNvPicPr>
          <p:nvPr/>
        </p:nvPicPr>
        <p:blipFill>
          <a:blip r:embed="rId2"/>
          <a:stretch>
            <a:fillRect/>
          </a:stretch>
        </p:blipFill>
        <p:spPr>
          <a:xfrm>
            <a:off x="918210" y="3663315"/>
            <a:ext cx="4762500" cy="3000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258820" y="588645"/>
            <a:ext cx="567499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二、心理生物学理论评述</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5" name="文本框 4"/>
          <p:cNvSpPr txBox="1"/>
          <p:nvPr/>
        </p:nvSpPr>
        <p:spPr>
          <a:xfrm>
            <a:off x="438785" y="1725295"/>
            <a:ext cx="5835015" cy="378460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心理生物学研究的特点是采用严格的实验设计、客观的测量手段和可靠的数理统计，能准确地揭示心身之间的某些本质联系。心理生物学越来越丰富的研究成果及其相应的有关理论和方法，有助于阐明多种疾病特别是心身疾病的发病、发展机制，并为其诊断、治疗、康复和预防提供科学依据。另外由于技术的先进性，心理生物学的研究也更加具有前沿性。</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但是，由于人的心理活动是生物、社会和多种其他因素交互作用的产物，而心理生物学侧重于生物科学的研究手段，试图以心理生物学的研究结果和生物学的理论观点来全面解释复杂的心理现象和心身关系显然有很大的局限性。</a:t>
            </a:r>
            <a:endParaRPr sz="1600">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663055" y="1725295"/>
            <a:ext cx="4876800" cy="37839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081405" y="1549974"/>
            <a:ext cx="8223250" cy="2527935"/>
          </a:xfrm>
          <a:prstGeom prst="rect">
            <a:avLst/>
          </a:prstGeom>
          <a:noFill/>
        </p:spPr>
        <p:txBody>
          <a:bodyPr>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微软雅黑" panose="020B0503020204020204" charset="-122"/>
              </a:rPr>
              <a:t>单元三　</a:t>
            </a:r>
            <a:endParaRPr lang="zh-CN" altLang="en-US" sz="6600" b="1" dirty="0">
              <a:solidFill>
                <a:srgbClr val="0070C0"/>
              </a:solidFill>
              <a:latin typeface="宋体" panose="02010600030101010101" pitchFamily="2" charset="-122"/>
              <a:ea typeface="宋体" panose="02010600030101010101" pitchFamily="2" charset="-122"/>
              <a:cs typeface="+mn-ea"/>
              <a:sym typeface="微软雅黑" panose="020B0503020204020204"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微软雅黑" panose="020B0503020204020204" charset="-122"/>
              </a:rPr>
              <a:t>心理学的基本理论</a:t>
            </a:r>
            <a:endParaRPr lang="zh-CN" altLang="en-US" sz="6600" b="1" dirty="0">
              <a:solidFill>
                <a:srgbClr val="0070C0"/>
              </a:solidFill>
              <a:latin typeface="宋体" panose="02010600030101010101" pitchFamily="2" charset="-122"/>
              <a:ea typeface="宋体" panose="02010600030101010101" pitchFamily="2" charset="-122"/>
              <a:cs typeface="+mn-ea"/>
              <a:sym typeface="微软雅黑" panose="020B0503020204020204"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402715"/>
            <a:ext cx="4025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精神分析理论</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5385435" y="2508885"/>
            <a:ext cx="443484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行为主义理论</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629025"/>
            <a:ext cx="4025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任务三　认知理论</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1" name="文本框 20"/>
          <p:cNvSpPr txBox="1"/>
          <p:nvPr/>
        </p:nvSpPr>
        <p:spPr>
          <a:xfrm>
            <a:off x="5385435" y="4721225"/>
            <a:ext cx="4025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任务四　人本主义理论</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2589530"/>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1" name="图片 30" descr="b4064338496ee2cb6d081735c8306796"/>
          <p:cNvPicPr>
            <a:picLocks noChangeAspect="1"/>
          </p:cNvPicPr>
          <p:nvPr/>
        </p:nvPicPr>
        <p:blipFill>
          <a:blip r:embed="rId3"/>
          <a:stretch>
            <a:fillRect/>
          </a:stretch>
        </p:blipFill>
        <p:spPr>
          <a:xfrm>
            <a:off x="4076700" y="47212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pic>
        <p:nvPicPr>
          <p:cNvPr id="4" name="图片 3" descr="b4064338496ee2cb6d081735c8306796"/>
          <p:cNvPicPr>
            <a:picLocks noChangeAspect="1"/>
          </p:cNvPicPr>
          <p:nvPr/>
        </p:nvPicPr>
        <p:blipFill>
          <a:blip r:embed="rId3"/>
          <a:stretch>
            <a:fillRect/>
          </a:stretch>
        </p:blipFill>
        <p:spPr>
          <a:xfrm>
            <a:off x="4076700" y="5577840"/>
            <a:ext cx="890905" cy="890905"/>
          </a:xfrm>
          <a:prstGeom prst="rect">
            <a:avLst/>
          </a:prstGeom>
        </p:spPr>
      </p:pic>
      <p:sp>
        <p:nvSpPr>
          <p:cNvPr id="5" name="文本框 4"/>
          <p:cNvSpPr txBox="1"/>
          <p:nvPr/>
        </p:nvSpPr>
        <p:spPr>
          <a:xfrm>
            <a:off x="5385435" y="5612130"/>
            <a:ext cx="460311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任务五　心理生物学理论</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精神分析理论</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472815" y="348615"/>
            <a:ext cx="514096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一、精神分析理论的主要内容</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5" name="文本框 4"/>
          <p:cNvSpPr txBox="1"/>
          <p:nvPr/>
        </p:nvSpPr>
        <p:spPr>
          <a:xfrm>
            <a:off x="7593965" y="1442720"/>
            <a:ext cx="416941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弗洛伊德经典精神分析理论的最重要的发现是潜意识。他把人的心理活动分为意识、潜意识和前意识三个层次。</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7632700" y="1197610"/>
            <a:ext cx="2433320"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（一）潜意识理论</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7632700" y="2864485"/>
            <a:ext cx="3787775"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精神分析学说认为，人格是由本我、自我和超我三部分构成。</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7546975" y="2591435"/>
            <a:ext cx="251904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（二）人格结构理论</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 name="文本框 1"/>
          <p:cNvSpPr txBox="1"/>
          <p:nvPr/>
        </p:nvSpPr>
        <p:spPr>
          <a:xfrm>
            <a:off x="7546975" y="3904615"/>
            <a:ext cx="421640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弗洛伊德认为，人的发展即是性心理的发展，精神分析理论认为人的心理在性本能驱力和环境的影响下，经历了五个发展阶段。</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16" name="文本框 15"/>
          <p:cNvSpPr txBox="1"/>
          <p:nvPr/>
        </p:nvSpPr>
        <p:spPr>
          <a:xfrm>
            <a:off x="7633335" y="3694430"/>
            <a:ext cx="251904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（三）性心理发展理论</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7633335" y="5516880"/>
            <a:ext cx="413004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自我防御机制是一个人为了保护自我、避免精神上的痛苦、缓解矛盾冲突、达到心理平衡而表现的心理反应体系。</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7633335" y="5171440"/>
            <a:ext cx="2780030"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（四）自我防御机制</a:t>
            </a:r>
            <a:endParaRPr lang="zh-CN" altLang="en-US" b="1">
              <a:solidFill>
                <a:srgbClr val="5A84AF"/>
              </a:solidFill>
              <a:latin typeface="宋体" panose="02010600030101010101" pitchFamily="2" charset="-122"/>
              <a:ea typeface="宋体" panose="02010600030101010101" pitchFamily="2" charset="-122"/>
              <a:sym typeface="+mn-ea"/>
            </a:endParaRPr>
          </a:p>
        </p:txBody>
      </p:sp>
      <p:cxnSp>
        <p:nvCxnSpPr>
          <p:cNvPr id="10" name="直接连接符 9"/>
          <p:cNvCxnSpPr/>
          <p:nvPr/>
        </p:nvCxnSpPr>
        <p:spPr>
          <a:xfrm>
            <a:off x="7466330" y="1442720"/>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830060" y="1409065"/>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01</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17" name="直接连接符 16"/>
          <p:cNvCxnSpPr/>
          <p:nvPr/>
        </p:nvCxnSpPr>
        <p:spPr>
          <a:xfrm>
            <a:off x="7466330" y="269176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6830060" y="2591435"/>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02</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19" name="直接连接符 18"/>
          <p:cNvCxnSpPr/>
          <p:nvPr/>
        </p:nvCxnSpPr>
        <p:spPr>
          <a:xfrm>
            <a:off x="7466330" y="3823970"/>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6830060" y="382397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03</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21" name="直接连接符 20"/>
          <p:cNvCxnSpPr/>
          <p:nvPr/>
        </p:nvCxnSpPr>
        <p:spPr>
          <a:xfrm>
            <a:off x="7466330" y="505650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830060" y="5056505"/>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04</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p:cNvPicPr>
            <a:picLocks noChangeAspect="1"/>
          </p:cNvPicPr>
          <p:nvPr/>
        </p:nvPicPr>
        <p:blipFill>
          <a:blip r:embed="rId2"/>
          <a:stretch>
            <a:fillRect/>
          </a:stretch>
        </p:blipFill>
        <p:spPr>
          <a:xfrm>
            <a:off x="858520" y="1565910"/>
            <a:ext cx="5732780" cy="37388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979545" y="588645"/>
            <a:ext cx="393827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二、精神分析理论评述</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653415" y="1713230"/>
            <a:ext cx="5200650" cy="415417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作为精神病学家，弗洛伊德创立的精神分析理论主要依赖于他对心理障碍，尤其是神经症的研究。因此，精神分析理论的主要贡献在病理心理学领域。在当时的年代，它不仅消除了心理障碍的神秘感和超自然解释，还开创了全新的研究领域，尤其是开创了以精神分析疗法为代表的深层次的心理治疗，被认为是现代心理治疗的开端。弗洛伊德过分强调早期性本能的压抑是人格发展不健全和心理疾病的主要原因，过分强调无意识冲突的作用而忽视了社会环境、文化对人格发展的影响。而且其结论大多来源于对精神病人的观察，与正常人的情况有较大的区别，因此结论的代表性也受到质疑。</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6111240" y="1867535"/>
            <a:ext cx="5485765" cy="38455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行为主义理论</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3497580" y="588645"/>
            <a:ext cx="511111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一、行为主义理论的主要内容</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471295"/>
            <a:ext cx="4377055"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经典条件反射就是某一中性环境刺激（无关刺激）通过反复与非条件刺激相结合的强化，最终成为条件刺激，引起了原本只有非条件刺激才能引起的行为反应的过程。</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217930"/>
            <a:ext cx="2974340"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（一）经典条件反射理论</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4377055"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虽然许多与情绪反应相联系的行为和习惯可能是应答性条件作用的结果，但人们普遍认为，人类更大范围的行为类型是通过操作性条件反射过程获得的。</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039745"/>
            <a:ext cx="3223260"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（二）操作性条件反射理论</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92696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5289550"/>
            <a:ext cx="4556760"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美国心理学家班杜拉是社会学习理论的创建者。社会学习理论提出了另一种学习形式，称作观察学习或模仿学习。社会学习理论家认为，人类的大量行为的获得不是通过条件作用的途径进行的。</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968875"/>
            <a:ext cx="2575560"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（三）社会学习理论</a:t>
            </a:r>
            <a:endParaRPr lang="zh-CN" altLang="en-US"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649720" y="1887855"/>
            <a:ext cx="5016500" cy="356489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3978275" y="588645"/>
            <a:ext cx="440499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二、行为主义理论的评述</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403352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（二）行为主义理论的局限性</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88480" y="4524375"/>
            <a:ext cx="4725035" cy="193802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（1）对人的行为的解释过于简单化。</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（2）环境决定论，行为主义理论家坚持刺激—反应模式，认为多数人的行为是两种条件作用的结果，一个人做什么和不做什么，不取决于人的自由意志，而取决于环境中的刺激。</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35699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（一）行为主义心理学的意义</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768985" y="1755775"/>
            <a:ext cx="5027295" cy="267652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（1）某些适应不良行为可以用学习理论来解释，这些解释大多数有实验依据。这有助于消除人们对异常行为的偏见。</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（2）行为观点的形成是基于严格控制的心理实验所发现的事实，而不只是依据推理。因此，与精神分析理论相比，行为主义理论更客观。</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（3）行为理论为心理障碍的治疗提供了有效的方法。</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901065" y="4432300"/>
            <a:ext cx="4762500" cy="2263140"/>
          </a:xfrm>
          <a:prstGeom prst="rect">
            <a:avLst/>
          </a:prstGeom>
        </p:spPr>
      </p:pic>
      <p:pic>
        <p:nvPicPr>
          <p:cNvPr id="7" name="图片 6"/>
          <p:cNvPicPr>
            <a:picLocks noChangeAspect="1"/>
          </p:cNvPicPr>
          <p:nvPr/>
        </p:nvPicPr>
        <p:blipFill>
          <a:blip r:embed="rId3"/>
          <a:stretch>
            <a:fillRect/>
          </a:stretch>
        </p:blipFill>
        <p:spPr>
          <a:xfrm>
            <a:off x="6789420" y="1356995"/>
            <a:ext cx="4823460" cy="26765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0602153905"/>
  <p:tag name="MH_LIBRARY" val="GRAPHIC"/>
  <p:tag name="MH_TYPE" val="Text"/>
  <p:tag name="MH_ORDER" val="2"/>
</p:tagLst>
</file>

<file path=ppt/tags/tag2.xml><?xml version="1.0" encoding="utf-8"?>
<p:tagLst xmlns:p="http://schemas.openxmlformats.org/presentationml/2006/main">
  <p:tag name="MH" val="20170602153905"/>
  <p:tag name="MH_LIBRARY" val="GRAPHIC"/>
  <p:tag name="MH_TYPE" val="Text"/>
  <p:tag name="MH_ORDER" val="1"/>
</p:tagLst>
</file>

<file path=ppt/tags/tag3.xml><?xml version="1.0" encoding="utf-8"?>
<p:tagLst xmlns:p="http://schemas.openxmlformats.org/presentationml/2006/main">
  <p:tag name="MH" val="20170602153905"/>
  <p:tag name="MH_LIBRARY" val="GRAPHIC"/>
  <p:tag name="MH_TYPE" val="SubTitle"/>
  <p:tag name="MH_ORDER" val="1"/>
</p:tagLst>
</file>

<file path=ppt/tags/tag4.xml><?xml version="1.0" encoding="utf-8"?>
<p:tagLst xmlns:p="http://schemas.openxmlformats.org/presentationml/2006/main">
  <p:tag name="MH" val="20170602153905"/>
  <p:tag name="MH_LIBRARY" val="GRAPHIC"/>
  <p:tag name="MH_TYPE" val="SubTitle"/>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2652</Words>
  <Application>WPS 演示</Application>
  <PresentationFormat>宽屏</PresentationFormat>
  <Paragraphs>160</Paragraphs>
  <Slides>19</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19</vt:i4>
      </vt:variant>
    </vt:vector>
  </HeadingPairs>
  <TitlesOfParts>
    <vt:vector size="32" baseType="lpstr">
      <vt:lpstr>Arial</vt:lpstr>
      <vt:lpstr>宋体</vt:lpstr>
      <vt:lpstr>Wingdings</vt:lpstr>
      <vt:lpstr>微软雅黑</vt:lpstr>
      <vt:lpstr>Calibri</vt:lpstr>
      <vt:lpstr>Arial Unicode MS</vt:lpstr>
      <vt:lpstr>Calibri Light</vt:lpstr>
      <vt:lpstr>方正黑体简体</vt:lpstr>
      <vt:lpstr>Noto Sans S Chinese Bold</vt:lpstr>
      <vt:lpstr>等线</vt:lpstr>
      <vt:lpstr>等线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8</cp:revision>
  <dcterms:created xsi:type="dcterms:W3CDTF">2019-11-11T13:37:00Z</dcterms:created>
  <dcterms:modified xsi:type="dcterms:W3CDTF">2021-05-07T09:29:07Z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