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19"/>
  </p:handoutMasterIdLst>
  <p:sldIdLst>
    <p:sldId id="256" r:id="rId4"/>
    <p:sldId id="279" r:id="rId5"/>
    <p:sldId id="258" r:id="rId7"/>
    <p:sldId id="257" r:id="rId8"/>
    <p:sldId id="261" r:id="rId9"/>
    <p:sldId id="299" r:id="rId10"/>
    <p:sldId id="300" r:id="rId11"/>
    <p:sldId id="318" r:id="rId12"/>
    <p:sldId id="319" r:id="rId13"/>
    <p:sldId id="265" r:id="rId14"/>
    <p:sldId id="274" r:id="rId15"/>
    <p:sldId id="320" r:id="rId16"/>
    <p:sldId id="298" r:id="rId17"/>
    <p:sldId id="270" r:id="rId18"/>
  </p:sldIdLst>
  <p:sldSz cx="12192000" cy="6858000"/>
  <p:notesSz cx="7103745" cy="10234295"/>
  <p:embeddedFontLst>
    <p:embeddedFont>
      <p:font typeface="Calibri Light" panose="020F0302020204030204" charset="0"/>
      <p:regular r:id="rId23"/>
      <p:italic r:id="rId24"/>
    </p:embeddedFont>
    <p:embeddedFont>
      <p:font typeface="等线 Light" panose="02010600030101010101" charset="-122"/>
      <p:regular r:id="rId25"/>
    </p:embeddedFont>
    <p:embeddedFont>
      <p:font typeface="等线" panose="02010600030101010101" charset="-122"/>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宋体" panose="02010600030101010101" pitchFamily="2"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宋体" panose="02010600030101010101"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宋体" panose="02010600030101010101"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mn-ea"/>
        <a:cs typeface="+mn-cs"/>
      </a:defRPr>
    </a:lvl1pPr>
    <a:lvl2pPr marL="457200" algn="l" defTabSz="914400" rtl="0" eaLnBrk="1" latinLnBrk="0" hangingPunct="1">
      <a:defRPr sz="1200" kern="1200">
        <a:solidFill>
          <a:schemeClr val="tx1"/>
        </a:solidFill>
        <a:latin typeface="宋体" panose="02010600030101010101" pitchFamily="2" charset="-122"/>
        <a:ea typeface="+mn-ea"/>
        <a:cs typeface="+mn-cs"/>
      </a:defRPr>
    </a:lvl2pPr>
    <a:lvl3pPr marL="914400" algn="l" defTabSz="914400" rtl="0" eaLnBrk="1" latinLnBrk="0" hangingPunct="1">
      <a:defRPr sz="1200" kern="1200">
        <a:solidFill>
          <a:schemeClr val="tx1"/>
        </a:solidFill>
        <a:latin typeface="宋体" panose="02010600030101010101" pitchFamily="2" charset="-122"/>
        <a:ea typeface="+mn-ea"/>
        <a:cs typeface="+mn-cs"/>
      </a:defRPr>
    </a:lvl3pPr>
    <a:lvl4pPr marL="1371600" algn="l" defTabSz="914400" rtl="0" eaLnBrk="1" latinLnBrk="0" hangingPunct="1">
      <a:defRPr sz="1200" kern="1200">
        <a:solidFill>
          <a:schemeClr val="tx1"/>
        </a:solidFill>
        <a:latin typeface="宋体" panose="02010600030101010101" pitchFamily="2" charset="-122"/>
        <a:ea typeface="+mn-ea"/>
        <a:cs typeface="+mn-cs"/>
      </a:defRPr>
    </a:lvl4pPr>
    <a:lvl5pPr marL="1828800" algn="l" defTabSz="914400" rtl="0" eaLnBrk="1" latinLnBrk="0" hangingPunct="1">
      <a:defRPr sz="1200" kern="1200">
        <a:solidFill>
          <a:schemeClr val="tx1"/>
        </a:solidFill>
        <a:latin typeface="宋体" panose="02010600030101010101"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3" Type="http://schemas.openxmlformats.org/officeDocument/2006/relationships/slideLayout" Target="../slideLayouts/slideLayout7.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7" Type="http://schemas.openxmlformats.org/officeDocument/2006/relationships/slideLayout" Target="../slideLayouts/slideLayout7.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2" Type="http://schemas.openxmlformats.org/officeDocument/2006/relationships/slideLayout" Target="../slideLayouts/slideLayout7.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5" Type="http://schemas.openxmlformats.org/officeDocument/2006/relationships/slideLayout" Target="../slideLayouts/slideLayout7.xml"/><Relationship Id="rId14" Type="http://schemas.openxmlformats.org/officeDocument/2006/relationships/image" Target="../media/image7.png"/><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7" Type="http://schemas.openxmlformats.org/officeDocument/2006/relationships/slideLayout" Target="../slideLayouts/slideLayout7.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7" Type="http://schemas.openxmlformats.org/officeDocument/2006/relationships/slideLayout" Target="../slideLayouts/slideLayout7.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护患沟通</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一、概述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7" name="文本框 36"/>
          <p:cNvSpPr txBox="1"/>
          <p:nvPr/>
        </p:nvSpPr>
        <p:spPr>
          <a:xfrm>
            <a:off x="6640830" y="2553970"/>
            <a:ext cx="2236470" cy="82994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沟通是指信息传递和交流的过程，它包括人际沟通和大众沟通。</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38" name="文本框 37"/>
          <p:cNvSpPr txBox="1"/>
          <p:nvPr/>
        </p:nvSpPr>
        <p:spPr>
          <a:xfrm>
            <a:off x="6355080" y="2247265"/>
            <a:ext cx="221615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（一）沟通的定义</a:t>
            </a:r>
            <a:endParaRPr b="1">
              <a:solidFill>
                <a:srgbClr val="5A84AF"/>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6640195" y="4861560"/>
            <a:ext cx="2496820"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沟通的功能包括：①信息的获取；②个体之间的思想交流与情感分享；③改善人际关系；④协调特定群体内部的统一行动等。</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6355080" y="4554855"/>
            <a:ext cx="225806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（三）沟通的功能</a:t>
            </a:r>
            <a:endParaRPr b="1">
              <a:solidFill>
                <a:srgbClr val="5A84AF"/>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9442450" y="2553970"/>
            <a:ext cx="1971040" cy="82994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沟通的基本过程</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沟通的特点</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沟通障碍</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9442450" y="2247265"/>
            <a:ext cx="1876425"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（二）沟通过程</a:t>
            </a:r>
            <a:endParaRPr b="1">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9441815" y="4861560"/>
            <a:ext cx="2595880" cy="181483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沟通有特定的目的，其效果如何与沟通的内容是否满足双方各自目的直接相关。护患关系中，虽然沟通的内容是多方面的，但双方都是围绕患者的心身健康为主题展开的。</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9" name="文本框 8"/>
          <p:cNvSpPr txBox="1"/>
          <p:nvPr/>
        </p:nvSpPr>
        <p:spPr>
          <a:xfrm>
            <a:off x="9264650" y="4554855"/>
            <a:ext cx="263144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（四）护患沟通的分期</a:t>
            </a:r>
            <a:endParaRPr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7060565" y="4088765"/>
            <a:ext cx="4404995" cy="0"/>
          </a:xfrm>
          <a:prstGeom prst="line">
            <a:avLst/>
          </a:prstGeom>
          <a:ln>
            <a:solidFill>
              <a:srgbClr val="5A84AF"/>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137015" y="1676400"/>
            <a:ext cx="0" cy="5055870"/>
          </a:xfrm>
          <a:prstGeom prst="line">
            <a:avLst/>
          </a:prstGeom>
          <a:ln>
            <a:solidFill>
              <a:srgbClr val="5A84AF"/>
            </a:solidFill>
            <a:prstDash val="sys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a:stretch>
            <a:fillRect/>
          </a:stretch>
        </p:blipFill>
        <p:spPr>
          <a:xfrm>
            <a:off x="935355" y="2160905"/>
            <a:ext cx="5507990" cy="3855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368165" y="109220"/>
            <a:ext cx="3656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二、护患沟通的原则</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5" name="组合 4"/>
          <p:cNvGrpSpPr/>
          <p:nvPr>
            <p:custDataLst>
              <p:tags r:id="rId2"/>
            </p:custDataLst>
          </p:nvPr>
        </p:nvGrpSpPr>
        <p:grpSpPr>
          <a:xfrm>
            <a:off x="962026" y="1881681"/>
            <a:ext cx="10267950" cy="2264598"/>
            <a:chOff x="364366" y="1749867"/>
            <a:chExt cx="11463269" cy="2528226"/>
          </a:xfrm>
        </p:grpSpPr>
        <p:grpSp>
          <p:nvGrpSpPr>
            <p:cNvPr id="8" name="组合 7"/>
            <p:cNvGrpSpPr/>
            <p:nvPr/>
          </p:nvGrpSpPr>
          <p:grpSpPr>
            <a:xfrm>
              <a:off x="364366" y="1749867"/>
              <a:ext cx="5263253" cy="2528226"/>
              <a:chOff x="254138" y="1749867"/>
              <a:chExt cx="5263253" cy="2528226"/>
            </a:xfrm>
          </p:grpSpPr>
          <p:sp>
            <p:nvSpPr>
              <p:cNvPr id="7" name="任意多边形 6"/>
              <p:cNvSpPr/>
              <p:nvPr>
                <p:custDataLst>
                  <p:tags r:id="rId3"/>
                </p:custDataLst>
              </p:nvPr>
            </p:nvSpPr>
            <p:spPr>
              <a:xfrm rot="18900000">
                <a:off x="254138"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1. 必要的解释</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1" name="任意多边形 10"/>
              <p:cNvSpPr/>
              <p:nvPr>
                <p:custDataLst>
                  <p:tags r:id="rId4"/>
                </p:custDataLst>
              </p:nvPr>
            </p:nvSpPr>
            <p:spPr>
              <a:xfrm>
                <a:off x="4514616"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A</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6" name="组合 5"/>
            <p:cNvGrpSpPr/>
            <p:nvPr/>
          </p:nvGrpSpPr>
          <p:grpSpPr>
            <a:xfrm>
              <a:off x="1914370" y="1749867"/>
              <a:ext cx="5263253" cy="2528226"/>
              <a:chOff x="1524742" y="1749867"/>
              <a:chExt cx="5263253" cy="2528226"/>
            </a:xfrm>
          </p:grpSpPr>
          <p:sp>
            <p:nvSpPr>
              <p:cNvPr id="10" name="任意多边形 9"/>
              <p:cNvSpPr/>
              <p:nvPr>
                <p:custDataLst>
                  <p:tags r:id="rId5"/>
                </p:custDataLst>
              </p:nvPr>
            </p:nvSpPr>
            <p:spPr>
              <a:xfrm rot="18900000">
                <a:off x="1524742"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2. 有针对性</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2" name="任意多边形 11"/>
              <p:cNvSpPr/>
              <p:nvPr>
                <p:custDataLst>
                  <p:tags r:id="rId6"/>
                </p:custDataLst>
              </p:nvPr>
            </p:nvSpPr>
            <p:spPr>
              <a:xfrm>
                <a:off x="5785220"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B</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9" name="组合 8"/>
            <p:cNvGrpSpPr/>
            <p:nvPr/>
          </p:nvGrpSpPr>
          <p:grpSpPr>
            <a:xfrm>
              <a:off x="3464374" y="1749867"/>
              <a:ext cx="5263253" cy="2528226"/>
              <a:chOff x="2795346" y="1749867"/>
              <a:chExt cx="5263253" cy="2528226"/>
            </a:xfrm>
          </p:grpSpPr>
          <p:sp>
            <p:nvSpPr>
              <p:cNvPr id="14" name="任意多边形 13"/>
              <p:cNvSpPr/>
              <p:nvPr>
                <p:custDataLst>
                  <p:tags r:id="rId7"/>
                </p:custDataLst>
              </p:nvPr>
            </p:nvSpPr>
            <p:spPr>
              <a:xfrm rot="18900000">
                <a:off x="2795346"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6B07A"/>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3. 及时反馈</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5" name="任意多边形 14"/>
              <p:cNvSpPr/>
              <p:nvPr>
                <p:custDataLst>
                  <p:tags r:id="rId8"/>
                </p:custDataLst>
              </p:nvPr>
            </p:nvSpPr>
            <p:spPr>
              <a:xfrm>
                <a:off x="7055824"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6B07A">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C</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13" name="组合 12"/>
            <p:cNvGrpSpPr/>
            <p:nvPr/>
          </p:nvGrpSpPr>
          <p:grpSpPr>
            <a:xfrm>
              <a:off x="5014378" y="1749867"/>
              <a:ext cx="5263253" cy="2528226"/>
              <a:chOff x="4065950" y="1749867"/>
              <a:chExt cx="5263253" cy="2528226"/>
            </a:xfrm>
          </p:grpSpPr>
          <p:sp>
            <p:nvSpPr>
              <p:cNvPr id="17" name="任意多边形 16"/>
              <p:cNvSpPr/>
              <p:nvPr>
                <p:custDataLst>
                  <p:tags r:id="rId9"/>
                </p:custDataLst>
              </p:nvPr>
            </p:nvSpPr>
            <p:spPr>
              <a:xfrm rot="18900000">
                <a:off x="4065950"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4. 增强信心</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8" name="任意多边形 17"/>
              <p:cNvSpPr/>
              <p:nvPr>
                <p:custDataLst>
                  <p:tags r:id="rId10"/>
                </p:custDataLst>
              </p:nvPr>
            </p:nvSpPr>
            <p:spPr>
              <a:xfrm>
                <a:off x="8326428"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D</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16" name="组合 15"/>
            <p:cNvGrpSpPr/>
            <p:nvPr/>
          </p:nvGrpSpPr>
          <p:grpSpPr>
            <a:xfrm>
              <a:off x="6564382" y="1749867"/>
              <a:ext cx="5263253" cy="2528226"/>
              <a:chOff x="5336554" y="1749867"/>
              <a:chExt cx="5263253" cy="2528226"/>
            </a:xfrm>
          </p:grpSpPr>
          <p:sp>
            <p:nvSpPr>
              <p:cNvPr id="20" name="任意多边形 19"/>
              <p:cNvSpPr/>
              <p:nvPr>
                <p:custDataLst>
                  <p:tags r:id="rId11"/>
                </p:custDataLst>
              </p:nvPr>
            </p:nvSpPr>
            <p:spPr>
              <a:xfrm rot="18900000">
                <a:off x="5336554"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5. 宽容和接纳</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21" name="任意多边形 20"/>
              <p:cNvSpPr/>
              <p:nvPr>
                <p:custDataLst>
                  <p:tags r:id="rId12"/>
                </p:custDataLst>
              </p:nvPr>
            </p:nvSpPr>
            <p:spPr>
              <a:xfrm>
                <a:off x="9597032"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E</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063365" y="588645"/>
            <a:ext cx="350139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三、护患沟通的技巧</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422402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2. 非言语沟通</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524375"/>
            <a:ext cx="450913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非言语沟通在人际交往中亦占有重要的地位，因为人们相互交流在许多情况不可能全部以言语的方式来表达，但可以通过面部表情、动作、目光接触、周围环境信息等手段表达自己的情感，从而达到交往的目的。</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1. 言语沟通</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980440" y="2051685"/>
            <a:ext cx="457898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言语是信息的一个重要来源。交往过程中，言语不仅担负着传递信息的功能，而且是激励或抑制双方情绪，影响其心理状态的手段。言语性沟通是用语言或文字进行的沟通，包括所说的话和所写的字，是传递信息的符号。</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980440" y="3989705"/>
            <a:ext cx="4578985" cy="2701925"/>
          </a:xfrm>
          <a:prstGeom prst="rect">
            <a:avLst/>
          </a:prstGeom>
        </p:spPr>
      </p:pic>
      <p:pic>
        <p:nvPicPr>
          <p:cNvPr id="7" name="图片 6"/>
          <p:cNvPicPr>
            <a:picLocks noChangeAspect="1"/>
          </p:cNvPicPr>
          <p:nvPr/>
        </p:nvPicPr>
        <p:blipFill>
          <a:blip r:embed="rId3"/>
          <a:stretch>
            <a:fillRect/>
          </a:stretch>
        </p:blipFill>
        <p:spPr>
          <a:xfrm>
            <a:off x="6888480" y="1652905"/>
            <a:ext cx="4624705" cy="23971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2495489"/>
            <a:ext cx="8223250" cy="1309370"/>
          </a:xfrm>
          <a:prstGeom prst="rect">
            <a:avLst/>
          </a:prstGeom>
          <a:noFill/>
        </p:spPr>
        <p:txBody>
          <a:bodyPr>
            <a:spAutoFit/>
          </a:bodyPr>
          <a:lstStyle/>
          <a:p>
            <a:pPr algn="ctr">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单元十　护患关系</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33578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护患关系的概述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35905" y="3820795"/>
            <a:ext cx="44348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护患沟通</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护患关系的概述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566920" y="109220"/>
            <a:ext cx="3148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一、人际关系概述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54" name="圆角矩形 9"/>
          <p:cNvSpPr/>
          <p:nvPr>
            <p:custDataLst>
              <p:tags r:id="rId2"/>
            </p:custDataLst>
          </p:nvPr>
        </p:nvSpPr>
        <p:spPr bwMode="auto">
          <a:xfrm rot="20562185" flipH="1">
            <a:off x="4527154" y="4894749"/>
            <a:ext cx="722142" cy="722141"/>
          </a:xfrm>
          <a:prstGeom prst="roundRect">
            <a:avLst/>
          </a:prstGeom>
          <a:solidFill>
            <a:srgbClr val="9BBB59"/>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05</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53" name="圆角矩形 9"/>
          <p:cNvSpPr/>
          <p:nvPr>
            <p:custDataLst>
              <p:tags r:id="rId3"/>
            </p:custDataLst>
          </p:nvPr>
        </p:nvSpPr>
        <p:spPr bwMode="auto">
          <a:xfrm flipH="1">
            <a:off x="6835293" y="4994592"/>
            <a:ext cx="722142" cy="722141"/>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04</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52" name="圆角矩形 7"/>
          <p:cNvSpPr/>
          <p:nvPr>
            <p:custDataLst>
              <p:tags r:id="rId4"/>
            </p:custDataLst>
          </p:nvPr>
        </p:nvSpPr>
        <p:spPr bwMode="auto">
          <a:xfrm rot="1068179" flipH="1">
            <a:off x="7633913" y="2833811"/>
            <a:ext cx="722142" cy="722141"/>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03</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42" name="圆角矩形 5"/>
          <p:cNvSpPr/>
          <p:nvPr>
            <p:custDataLst>
              <p:tags r:id="rId5"/>
            </p:custDataLst>
          </p:nvPr>
        </p:nvSpPr>
        <p:spPr bwMode="auto">
          <a:xfrm rot="18314558">
            <a:off x="5779827" y="1479088"/>
            <a:ext cx="722142" cy="722141"/>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02</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41" name="任意多边形: 形状 40"/>
          <p:cNvSpPr/>
          <p:nvPr>
            <p:custDataLst>
              <p:tags r:id="rId6"/>
            </p:custDataLst>
          </p:nvPr>
        </p:nvSpPr>
        <p:spPr bwMode="auto">
          <a:xfrm rot="20540937">
            <a:off x="4288627" y="3810691"/>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9BBB59"/>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17" name="等腰三角形 16"/>
          <p:cNvSpPr/>
          <p:nvPr>
            <p:custDataLst>
              <p:tags r:id="rId7"/>
            </p:custDataLst>
          </p:nvPr>
        </p:nvSpPr>
        <p:spPr>
          <a:xfrm rot="4323977">
            <a:off x="5313324" y="3513628"/>
            <a:ext cx="938239" cy="642734"/>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18" name="等腰三角形 17"/>
          <p:cNvSpPr/>
          <p:nvPr>
            <p:custDataLst>
              <p:tags r:id="rId8"/>
            </p:custDataLst>
          </p:nvPr>
        </p:nvSpPr>
        <p:spPr>
          <a:xfrm rot="8621083">
            <a:off x="5439361" y="3131810"/>
            <a:ext cx="938239" cy="642734"/>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19" name="等腰三角形 18"/>
          <p:cNvSpPr/>
          <p:nvPr>
            <p:custDataLst>
              <p:tags r:id="rId9"/>
            </p:custDataLst>
          </p:nvPr>
        </p:nvSpPr>
        <p:spPr>
          <a:xfrm rot="12965842">
            <a:off x="5841112" y="3132529"/>
            <a:ext cx="938239" cy="6427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20" name="等腰三角形 19"/>
          <p:cNvSpPr/>
          <p:nvPr>
            <p:custDataLst>
              <p:tags r:id="rId10"/>
            </p:custDataLst>
          </p:nvPr>
        </p:nvSpPr>
        <p:spPr>
          <a:xfrm rot="17281612">
            <a:off x="5967650" y="3513176"/>
            <a:ext cx="938239" cy="6427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21" name="等腰三角形 20"/>
          <p:cNvSpPr/>
          <p:nvPr>
            <p:custDataLst>
              <p:tags r:id="rId11"/>
            </p:custDataLst>
          </p:nvPr>
        </p:nvSpPr>
        <p:spPr>
          <a:xfrm>
            <a:off x="5640599" y="3747871"/>
            <a:ext cx="938239" cy="642734"/>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31" name="任意多边形: 形状 30"/>
          <p:cNvSpPr/>
          <p:nvPr>
            <p:custDataLst>
              <p:tags r:id="rId12"/>
            </p:custDataLst>
          </p:nvPr>
        </p:nvSpPr>
        <p:spPr bwMode="auto">
          <a:xfrm rot="3187702">
            <a:off x="4549691" y="2292788"/>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33" name="任意多边形: 形状 32"/>
          <p:cNvSpPr/>
          <p:nvPr>
            <p:custDataLst>
              <p:tags r:id="rId13"/>
            </p:custDataLst>
          </p:nvPr>
        </p:nvSpPr>
        <p:spPr bwMode="auto">
          <a:xfrm rot="7522563">
            <a:off x="6039883" y="2111373"/>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36" name="任意多边形: 形状 35"/>
          <p:cNvSpPr/>
          <p:nvPr>
            <p:custDataLst>
              <p:tags r:id="rId14"/>
            </p:custDataLst>
          </p:nvPr>
        </p:nvSpPr>
        <p:spPr bwMode="auto">
          <a:xfrm rot="11878314">
            <a:off x="6765194" y="3440806"/>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40" name="任意多边形: 形状 39"/>
          <p:cNvSpPr/>
          <p:nvPr>
            <p:custDataLst>
              <p:tags r:id="rId15"/>
            </p:custDataLst>
          </p:nvPr>
        </p:nvSpPr>
        <p:spPr bwMode="auto">
          <a:xfrm rot="16200000">
            <a:off x="5665296" y="4531180"/>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69A35B"/>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49" name="圆角矩形 3"/>
          <p:cNvSpPr/>
          <p:nvPr>
            <p:custDataLst>
              <p:tags r:id="rId16"/>
            </p:custDataLst>
          </p:nvPr>
        </p:nvSpPr>
        <p:spPr bwMode="auto">
          <a:xfrm rot="19467602">
            <a:off x="3921035" y="2705265"/>
            <a:ext cx="722142" cy="722141"/>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01</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55" name="文本框 54"/>
          <p:cNvSpPr txBox="1"/>
          <p:nvPr>
            <p:custDataLst>
              <p:tags r:id="rId17"/>
            </p:custDataLst>
          </p:nvPr>
        </p:nvSpPr>
        <p:spPr bwMode="auto">
          <a:xfrm>
            <a:off x="8938895" y="2343785"/>
            <a:ext cx="3007995" cy="711200"/>
          </a:xfrm>
          <a:prstGeom prst="rect">
            <a:avLst/>
          </a:prstGeom>
          <a:noFill/>
        </p:spPr>
        <p:txBody>
          <a:bodyPr wrap="square" lIns="90000" tIns="46800" rIns="90000" bIns="0" anchor="b" anchorCtr="0">
            <a:noAutofit/>
          </a:bodyPr>
          <a:p>
            <a:pPr algn="l" latinLnBrk="0">
              <a:lnSpc>
                <a:spcPct val="120000"/>
              </a:lnSpc>
            </a:pPr>
            <a:r>
              <a:rPr lang="zh-CN" altLang="en-US" b="1" spc="300" dirty="0">
                <a:solidFill>
                  <a:srgbClr val="1AA3AA"/>
                </a:solidFill>
                <a:effectLst/>
                <a:latin typeface="宋体" panose="02010600030101010101" pitchFamily="2" charset="-122"/>
                <a:ea typeface="宋体" panose="02010600030101010101" pitchFamily="2" charset="-122"/>
                <a:cs typeface="+mn-ea"/>
              </a:rPr>
              <a:t>（三）人际关系包含的心理成分</a:t>
            </a:r>
            <a:endParaRPr lang="zh-CN" altLang="en-US" b="1" spc="300" dirty="0">
              <a:solidFill>
                <a:srgbClr val="1AA3AA"/>
              </a:solidFill>
              <a:effectLst/>
              <a:latin typeface="宋体" panose="02010600030101010101" pitchFamily="2" charset="-122"/>
              <a:ea typeface="宋体" panose="02010600030101010101" pitchFamily="2" charset="-122"/>
              <a:cs typeface="+mn-ea"/>
            </a:endParaRPr>
          </a:p>
        </p:txBody>
      </p:sp>
      <p:sp>
        <p:nvSpPr>
          <p:cNvPr id="56" name="文本框 55"/>
          <p:cNvSpPr txBox="1"/>
          <p:nvPr>
            <p:custDataLst>
              <p:tags r:id="rId18"/>
            </p:custDataLst>
          </p:nvPr>
        </p:nvSpPr>
        <p:spPr bwMode="auto">
          <a:xfrm>
            <a:off x="8938895" y="3107690"/>
            <a:ext cx="3007995" cy="640715"/>
          </a:xfrm>
          <a:prstGeom prst="rect">
            <a:avLst/>
          </a:prstGeom>
          <a:noFill/>
        </p:spPr>
        <p:txBody>
          <a:bodyPr wrap="square" lIns="90000" tIns="0" rIns="90000" bIns="46800" anchor="t" anchorCtr="0">
            <a:noAutofit/>
          </a:bodyPr>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人际关系包含认知、情感和行为三个相互联系的成分。</a:t>
            </a:r>
            <a:endParaRPr lang="zh-CN" altLang="en-US" sz="1500" b="0" spc="150" dirty="0">
              <a:solidFill>
                <a:srgbClr val="000000"/>
              </a:solidFill>
              <a:effectLst/>
              <a:latin typeface="宋体" panose="02010600030101010101" pitchFamily="2" charset="-122"/>
              <a:ea typeface="宋体" panose="02010600030101010101" pitchFamily="2" charset="-122"/>
            </a:endParaRPr>
          </a:p>
        </p:txBody>
      </p:sp>
      <p:sp>
        <p:nvSpPr>
          <p:cNvPr id="57" name="文本框 56"/>
          <p:cNvSpPr txBox="1"/>
          <p:nvPr>
            <p:custDataLst>
              <p:tags r:id="rId19"/>
            </p:custDataLst>
          </p:nvPr>
        </p:nvSpPr>
        <p:spPr bwMode="auto">
          <a:xfrm>
            <a:off x="8783955" y="4857115"/>
            <a:ext cx="2981325" cy="369570"/>
          </a:xfrm>
          <a:prstGeom prst="rect">
            <a:avLst/>
          </a:prstGeom>
          <a:noFill/>
        </p:spPr>
        <p:txBody>
          <a:bodyPr wrap="square" lIns="90000" tIns="46800" rIns="90000" bIns="0" anchor="b" anchorCtr="0">
            <a:noAutofit/>
          </a:bodyPr>
          <a:p>
            <a:pPr algn="l" latinLnBrk="0">
              <a:lnSpc>
                <a:spcPct val="120000"/>
              </a:lnSpc>
            </a:pPr>
            <a:r>
              <a:rPr lang="zh-CN" altLang="en-US" sz="1700" b="1" spc="300" dirty="0">
                <a:solidFill>
                  <a:srgbClr val="69A35B"/>
                </a:solidFill>
                <a:effectLst/>
                <a:latin typeface="宋体" panose="02010600030101010101" pitchFamily="2" charset="-122"/>
                <a:ea typeface="宋体" panose="02010600030101010101" pitchFamily="2" charset="-122"/>
                <a:cs typeface="+mn-ea"/>
              </a:rPr>
              <a:t>（四）人际关系的种类</a:t>
            </a:r>
            <a:endParaRPr lang="zh-CN" altLang="en-US" sz="1700" b="1" spc="300" dirty="0">
              <a:solidFill>
                <a:srgbClr val="69A35B"/>
              </a:solidFill>
              <a:effectLst/>
              <a:latin typeface="宋体" panose="02010600030101010101" pitchFamily="2" charset="-122"/>
              <a:ea typeface="宋体" panose="02010600030101010101" pitchFamily="2" charset="-122"/>
              <a:cs typeface="+mn-ea"/>
            </a:endParaRPr>
          </a:p>
        </p:txBody>
      </p:sp>
      <p:sp>
        <p:nvSpPr>
          <p:cNvPr id="58" name="文本框 57"/>
          <p:cNvSpPr txBox="1"/>
          <p:nvPr>
            <p:custDataLst>
              <p:tags r:id="rId20"/>
            </p:custDataLst>
          </p:nvPr>
        </p:nvSpPr>
        <p:spPr bwMode="auto">
          <a:xfrm>
            <a:off x="8783955" y="5284470"/>
            <a:ext cx="2698750" cy="1066800"/>
          </a:xfrm>
          <a:prstGeom prst="rect">
            <a:avLst/>
          </a:prstGeom>
          <a:noFill/>
        </p:spPr>
        <p:txBody>
          <a:bodyPr wrap="square" lIns="90000" tIns="0" rIns="90000" bIns="46800" anchor="t" anchorCtr="0">
            <a:noAutofit/>
          </a:bodyPr>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1. 按需求性质</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2. 按喜欢程度</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3. 按双方相互地位</a:t>
            </a:r>
            <a:endParaRPr lang="zh-CN" altLang="en-US" sz="15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4. 按关系存在的时间</a:t>
            </a:r>
            <a:endParaRPr lang="zh-CN" altLang="en-US" sz="1500" b="0" spc="150" dirty="0">
              <a:solidFill>
                <a:srgbClr val="000000"/>
              </a:solidFill>
              <a:effectLst/>
              <a:latin typeface="宋体" panose="02010600030101010101" pitchFamily="2" charset="-122"/>
              <a:ea typeface="宋体" panose="02010600030101010101" pitchFamily="2" charset="-122"/>
            </a:endParaRPr>
          </a:p>
        </p:txBody>
      </p:sp>
      <p:sp>
        <p:nvSpPr>
          <p:cNvPr id="59" name="文本框 58"/>
          <p:cNvSpPr txBox="1"/>
          <p:nvPr>
            <p:custDataLst>
              <p:tags r:id="rId21"/>
            </p:custDataLst>
          </p:nvPr>
        </p:nvSpPr>
        <p:spPr bwMode="auto">
          <a:xfrm>
            <a:off x="553720" y="4857115"/>
            <a:ext cx="3317240" cy="369570"/>
          </a:xfrm>
          <a:prstGeom prst="rect">
            <a:avLst/>
          </a:prstGeom>
          <a:noFill/>
        </p:spPr>
        <p:txBody>
          <a:bodyPr wrap="square" lIns="90000" tIns="46800" rIns="90000" bIns="0" anchor="b" anchorCtr="0">
            <a:noAutofit/>
          </a:bodyPr>
          <a:p>
            <a:pPr algn="l" latinLnBrk="0">
              <a:lnSpc>
                <a:spcPct val="120000"/>
              </a:lnSpc>
            </a:pPr>
            <a:r>
              <a:rPr lang="zh-CN" altLang="en-US" sz="1700" b="1" spc="300">
                <a:solidFill>
                  <a:srgbClr val="9BBB59"/>
                </a:solidFill>
                <a:effectLst/>
                <a:latin typeface="宋体" panose="02010600030101010101" pitchFamily="2" charset="-122"/>
                <a:ea typeface="宋体" panose="02010600030101010101" pitchFamily="2" charset="-122"/>
                <a:cs typeface="+mn-ea"/>
              </a:rPr>
              <a:t>（五）影响人际关系的因素</a:t>
            </a:r>
            <a:endParaRPr lang="zh-CN" altLang="en-US" sz="1700" b="1" spc="300">
              <a:solidFill>
                <a:srgbClr val="9BBB59"/>
              </a:solidFill>
              <a:effectLst/>
              <a:latin typeface="宋体" panose="02010600030101010101" pitchFamily="2" charset="-122"/>
              <a:ea typeface="宋体" panose="02010600030101010101" pitchFamily="2" charset="-122"/>
              <a:cs typeface="+mn-ea"/>
            </a:endParaRPr>
          </a:p>
        </p:txBody>
      </p:sp>
      <p:sp>
        <p:nvSpPr>
          <p:cNvPr id="60" name="文本框 59"/>
          <p:cNvSpPr txBox="1"/>
          <p:nvPr>
            <p:custDataLst>
              <p:tags r:id="rId22"/>
            </p:custDataLst>
          </p:nvPr>
        </p:nvSpPr>
        <p:spPr bwMode="auto">
          <a:xfrm>
            <a:off x="1102995" y="5284470"/>
            <a:ext cx="2515235" cy="727710"/>
          </a:xfrm>
          <a:prstGeom prst="rect">
            <a:avLst/>
          </a:prstGeom>
          <a:noFill/>
        </p:spPr>
        <p:txBody>
          <a:bodyPr wrap="square" lIns="90000" tIns="0" rIns="90000" bIns="46800" anchor="t" anchorCtr="0">
            <a:noAutofit/>
          </a:bodyPr>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人际吸引</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人际关系障碍</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61" name="文本框 60"/>
          <p:cNvSpPr txBox="1"/>
          <p:nvPr>
            <p:custDataLst>
              <p:tags r:id="rId23"/>
            </p:custDataLst>
          </p:nvPr>
        </p:nvSpPr>
        <p:spPr bwMode="auto">
          <a:xfrm>
            <a:off x="719455" y="2099310"/>
            <a:ext cx="3058160" cy="369570"/>
          </a:xfrm>
          <a:prstGeom prst="rect">
            <a:avLst/>
          </a:prstGeom>
          <a:noFill/>
        </p:spPr>
        <p:txBody>
          <a:bodyPr wrap="square" lIns="90000" tIns="46800" rIns="90000" bIns="0" anchor="b" anchorCtr="0">
            <a:noAutofit/>
          </a:bodyPr>
          <a:p>
            <a:pPr algn="l" latinLnBrk="0">
              <a:lnSpc>
                <a:spcPct val="120000"/>
              </a:lnSpc>
            </a:pPr>
            <a:r>
              <a:rPr lang="zh-CN" altLang="en-US" b="1" spc="300" dirty="0">
                <a:solidFill>
                  <a:srgbClr val="1F74AD"/>
                </a:solidFill>
                <a:effectLst/>
                <a:latin typeface="宋体" panose="02010600030101010101" pitchFamily="2" charset="-122"/>
                <a:ea typeface="宋体" panose="02010600030101010101" pitchFamily="2" charset="-122"/>
                <a:cs typeface="+mn-ea"/>
              </a:rPr>
              <a:t>（一）人际关系的概念</a:t>
            </a:r>
            <a:endParaRPr lang="zh-CN" altLang="en-US" b="1" spc="300" dirty="0">
              <a:solidFill>
                <a:srgbClr val="1F74AD"/>
              </a:solidFill>
              <a:effectLst/>
              <a:latin typeface="宋体" panose="02010600030101010101" pitchFamily="2" charset="-122"/>
              <a:ea typeface="宋体" panose="02010600030101010101" pitchFamily="2" charset="-122"/>
              <a:cs typeface="+mn-ea"/>
            </a:endParaRPr>
          </a:p>
        </p:txBody>
      </p:sp>
      <p:sp>
        <p:nvSpPr>
          <p:cNvPr id="62" name="文本框 61"/>
          <p:cNvSpPr txBox="1"/>
          <p:nvPr>
            <p:custDataLst>
              <p:tags r:id="rId24"/>
            </p:custDataLst>
          </p:nvPr>
        </p:nvSpPr>
        <p:spPr bwMode="auto">
          <a:xfrm>
            <a:off x="719455" y="2531745"/>
            <a:ext cx="3151505" cy="1457960"/>
          </a:xfrm>
          <a:prstGeom prst="rect">
            <a:avLst/>
          </a:prstGeom>
          <a:noFill/>
        </p:spPr>
        <p:txBody>
          <a:bodyPr wrap="square" lIns="90000" tIns="0" rIns="90000" bIns="46800" anchor="t" anchorCtr="0">
            <a:noAutofit/>
          </a:bodyPr>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人际关系是人与人之间在物质交往与精神交往过程中，相互作用而形成的直接的心理关系。人际关系是一种社会心理现象，故又称心理距离。</a:t>
            </a:r>
            <a:endParaRPr lang="zh-CN" altLang="en-US" sz="1500" b="0" spc="150" dirty="0">
              <a:solidFill>
                <a:srgbClr val="000000"/>
              </a:solidFill>
              <a:effectLst/>
              <a:latin typeface="宋体" panose="02010600030101010101" pitchFamily="2" charset="-122"/>
              <a:ea typeface="宋体" panose="02010600030101010101" pitchFamily="2" charset="-122"/>
            </a:endParaRPr>
          </a:p>
        </p:txBody>
      </p:sp>
      <p:sp>
        <p:nvSpPr>
          <p:cNvPr id="63" name="文本框 62"/>
          <p:cNvSpPr txBox="1"/>
          <p:nvPr>
            <p:custDataLst>
              <p:tags r:id="rId25"/>
            </p:custDataLst>
          </p:nvPr>
        </p:nvSpPr>
        <p:spPr bwMode="auto">
          <a:xfrm>
            <a:off x="7318375" y="788035"/>
            <a:ext cx="3686175" cy="369570"/>
          </a:xfrm>
          <a:prstGeom prst="rect">
            <a:avLst/>
          </a:prstGeom>
          <a:noFill/>
        </p:spPr>
        <p:txBody>
          <a:bodyPr wrap="square" lIns="90000" tIns="46800" rIns="90000" bIns="0" anchor="b" anchorCtr="0">
            <a:noAutofit/>
          </a:bodyPr>
          <a:p>
            <a:pPr algn="l" latinLnBrk="0">
              <a:lnSpc>
                <a:spcPct val="120000"/>
              </a:lnSpc>
            </a:pPr>
            <a:r>
              <a:rPr lang="zh-CN" altLang="en-US" sz="1700" b="1" spc="300" dirty="0">
                <a:solidFill>
                  <a:srgbClr val="3498DB"/>
                </a:solidFill>
                <a:effectLst/>
                <a:latin typeface="宋体" panose="02010600030101010101" pitchFamily="2" charset="-122"/>
                <a:ea typeface="宋体" panose="02010600030101010101" pitchFamily="2" charset="-122"/>
                <a:cs typeface="+mn-ea"/>
              </a:rPr>
              <a:t>（二）人际关系的建立与发展</a:t>
            </a:r>
            <a:endParaRPr lang="zh-CN" altLang="en-US" sz="1700" b="1" spc="300" dirty="0">
              <a:solidFill>
                <a:srgbClr val="3498DB"/>
              </a:solidFill>
              <a:effectLst/>
              <a:latin typeface="宋体" panose="02010600030101010101" pitchFamily="2" charset="-122"/>
              <a:ea typeface="宋体" panose="02010600030101010101" pitchFamily="2" charset="-122"/>
              <a:cs typeface="+mn-ea"/>
            </a:endParaRPr>
          </a:p>
        </p:txBody>
      </p:sp>
      <p:sp>
        <p:nvSpPr>
          <p:cNvPr id="64" name="文本框 63"/>
          <p:cNvSpPr txBox="1"/>
          <p:nvPr>
            <p:custDataLst>
              <p:tags r:id="rId26"/>
            </p:custDataLst>
          </p:nvPr>
        </p:nvSpPr>
        <p:spPr bwMode="auto">
          <a:xfrm>
            <a:off x="7318375" y="1210945"/>
            <a:ext cx="3149600" cy="516890"/>
          </a:xfrm>
          <a:prstGeom prst="rect">
            <a:avLst/>
          </a:prstGeom>
          <a:noFill/>
        </p:spPr>
        <p:txBody>
          <a:bodyPr wrap="square" lIns="90000" tIns="0" rIns="90000" bIns="46800" anchor="t" anchorCtr="0">
            <a:noAutofit/>
          </a:bodyPr>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人际关系的形成</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人际关系的发展阶段</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endParaRPr lang="zh-CN" altLang="en-US" sz="1400" b="0" spc="150" dirty="0">
              <a:solidFill>
                <a:srgbClr val="000000"/>
              </a:solidFill>
              <a:effectLst/>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566920" y="109220"/>
            <a:ext cx="3148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二、护患关系</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12" name="直接连接符 11"/>
          <p:cNvCxnSpPr/>
          <p:nvPr>
            <p:custDataLst>
              <p:tags r:id="rId2"/>
            </p:custDataLst>
          </p:nvPr>
        </p:nvCxnSpPr>
        <p:spPr>
          <a:xfrm>
            <a:off x="2378653" y="3267139"/>
            <a:ext cx="7434695" cy="0"/>
          </a:xfrm>
          <a:prstGeom prst="line">
            <a:avLst/>
          </a:prstGeom>
          <a:ln>
            <a:solidFill>
              <a:srgbClr val="F8931D"/>
            </a:solidFill>
            <a:prstDash val="sysDash"/>
          </a:ln>
        </p:spPr>
        <p:style>
          <a:lnRef idx="1">
            <a:srgbClr val="FFCA08"/>
          </a:lnRef>
          <a:fillRef idx="0">
            <a:srgbClr val="FFCA08"/>
          </a:fillRef>
          <a:effectRef idx="0">
            <a:srgbClr val="FFCA08"/>
          </a:effectRef>
          <a:fontRef idx="minor">
            <a:srgbClr val="5F5F5F"/>
          </a:fontRef>
        </p:style>
      </p:cxnSp>
      <p:cxnSp>
        <p:nvCxnSpPr>
          <p:cNvPr id="13" name="直接连接符 12"/>
          <p:cNvCxnSpPr/>
          <p:nvPr>
            <p:custDataLst>
              <p:tags r:id="rId3"/>
            </p:custDataLst>
          </p:nvPr>
        </p:nvCxnSpPr>
        <p:spPr>
          <a:xfrm>
            <a:off x="2378653" y="3590856"/>
            <a:ext cx="7434695" cy="0"/>
          </a:xfrm>
          <a:prstGeom prst="line">
            <a:avLst/>
          </a:prstGeom>
          <a:ln>
            <a:solidFill>
              <a:srgbClr val="F8931D"/>
            </a:solidFill>
            <a:prstDash val="sysDash"/>
          </a:ln>
        </p:spPr>
        <p:style>
          <a:lnRef idx="1">
            <a:srgbClr val="FFCA08"/>
          </a:lnRef>
          <a:fillRef idx="0">
            <a:srgbClr val="FFCA08"/>
          </a:fillRef>
          <a:effectRef idx="0">
            <a:srgbClr val="FFCA08"/>
          </a:effectRef>
          <a:fontRef idx="minor">
            <a:srgbClr val="5F5F5F"/>
          </a:fontRef>
        </p:style>
      </p:cxnSp>
      <p:cxnSp>
        <p:nvCxnSpPr>
          <p:cNvPr id="25" name="直接箭头连接符 24"/>
          <p:cNvCxnSpPr/>
          <p:nvPr>
            <p:custDataLst>
              <p:tags r:id="rId4"/>
            </p:custDataLst>
          </p:nvPr>
        </p:nvCxnSpPr>
        <p:spPr>
          <a:xfrm flipV="1">
            <a:off x="3780349" y="2576543"/>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27" name="矩形 26"/>
          <p:cNvSpPr/>
          <p:nvPr>
            <p:custDataLst>
              <p:tags r:id="rId5"/>
            </p:custDataLst>
          </p:nvPr>
        </p:nvSpPr>
        <p:spPr>
          <a:xfrm>
            <a:off x="2908890" y="1443536"/>
            <a:ext cx="1742919" cy="113301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rPr>
              <a:t>（一）护患关系的概念</a:t>
            </a:r>
            <a:endPar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cxnSp>
        <p:nvCxnSpPr>
          <p:cNvPr id="28" name="直接箭头连接符 27"/>
          <p:cNvCxnSpPr/>
          <p:nvPr>
            <p:custDataLst>
              <p:tags r:id="rId6"/>
            </p:custDataLst>
          </p:nvPr>
        </p:nvCxnSpPr>
        <p:spPr>
          <a:xfrm flipV="1">
            <a:off x="6096001" y="2576543"/>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29" name="矩形 28"/>
          <p:cNvSpPr/>
          <p:nvPr>
            <p:custDataLst>
              <p:tags r:id="rId7"/>
            </p:custDataLst>
          </p:nvPr>
        </p:nvSpPr>
        <p:spPr>
          <a:xfrm>
            <a:off x="5224541" y="1443536"/>
            <a:ext cx="1742919" cy="113301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rPr>
              <a:t>（二）护患关系的特征</a:t>
            </a:r>
            <a:endPar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cxnSp>
        <p:nvCxnSpPr>
          <p:cNvPr id="30" name="直接箭头连接符 29"/>
          <p:cNvCxnSpPr/>
          <p:nvPr>
            <p:custDataLst>
              <p:tags r:id="rId8"/>
            </p:custDataLst>
          </p:nvPr>
        </p:nvCxnSpPr>
        <p:spPr>
          <a:xfrm flipV="1">
            <a:off x="8411653" y="2576543"/>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3" name="矩形 2"/>
          <p:cNvSpPr/>
          <p:nvPr>
            <p:custDataLst>
              <p:tags r:id="rId9"/>
            </p:custDataLst>
          </p:nvPr>
        </p:nvSpPr>
        <p:spPr>
          <a:xfrm>
            <a:off x="7540194" y="1443536"/>
            <a:ext cx="1742919" cy="113301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rPr>
              <a:t>（三）护患关系模式</a:t>
            </a:r>
            <a:endPar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cxnSp>
        <p:nvCxnSpPr>
          <p:cNvPr id="34" name="直接箭头连接符 33"/>
          <p:cNvCxnSpPr/>
          <p:nvPr>
            <p:custDataLst>
              <p:tags r:id="rId10"/>
            </p:custDataLst>
          </p:nvPr>
        </p:nvCxnSpPr>
        <p:spPr>
          <a:xfrm>
            <a:off x="3780349" y="3590857"/>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cxnSp>
        <p:nvCxnSpPr>
          <p:cNvPr id="4" name="直接箭头连接符 3"/>
          <p:cNvCxnSpPr/>
          <p:nvPr>
            <p:custDataLst>
              <p:tags r:id="rId11"/>
            </p:custDataLst>
          </p:nvPr>
        </p:nvCxnSpPr>
        <p:spPr>
          <a:xfrm>
            <a:off x="6096001" y="3590857"/>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cxnSp>
        <p:nvCxnSpPr>
          <p:cNvPr id="38" name="直接箭头连接符 37"/>
          <p:cNvCxnSpPr/>
          <p:nvPr>
            <p:custDataLst>
              <p:tags r:id="rId12"/>
            </p:custDataLst>
          </p:nvPr>
        </p:nvCxnSpPr>
        <p:spPr>
          <a:xfrm>
            <a:off x="8411653" y="3590857"/>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5" name="矩形 4"/>
          <p:cNvSpPr/>
          <p:nvPr>
            <p:custDataLst>
              <p:tags r:id="rId13"/>
            </p:custDataLst>
          </p:nvPr>
        </p:nvSpPr>
        <p:spPr>
          <a:xfrm>
            <a:off x="2908890" y="4281454"/>
            <a:ext cx="1742919" cy="113301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rPr>
              <a:t>（四）护患关系发展的基本过程</a:t>
            </a:r>
            <a:endPar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6" name="矩形 5"/>
          <p:cNvSpPr/>
          <p:nvPr>
            <p:custDataLst>
              <p:tags r:id="rId14"/>
            </p:custDataLst>
          </p:nvPr>
        </p:nvSpPr>
        <p:spPr>
          <a:xfrm>
            <a:off x="5224541" y="4281454"/>
            <a:ext cx="1742919" cy="113301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rPr>
              <a:t>（五）建立良好护患关系的措施</a:t>
            </a:r>
            <a:endPar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 name="矩形 6"/>
          <p:cNvSpPr/>
          <p:nvPr>
            <p:custDataLst>
              <p:tags r:id="rId15"/>
            </p:custDataLst>
          </p:nvPr>
        </p:nvSpPr>
        <p:spPr>
          <a:xfrm>
            <a:off x="7540194" y="4281454"/>
            <a:ext cx="1742919" cy="113301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rPr>
              <a:t>（六）护患关系的影响因素</a:t>
            </a:r>
            <a:endParaRPr lang="zh-CN" altLang="en-US" b="1" spc="15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44" name="椭圆 43"/>
          <p:cNvSpPr/>
          <p:nvPr>
            <p:custDataLst>
              <p:tags r:id="rId16"/>
            </p:custDataLst>
          </p:nvPr>
        </p:nvSpPr>
        <p:spPr>
          <a:xfrm flipH="1">
            <a:off x="3627396" y="2768886"/>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40000" lnSpcReduction="20000"/>
          </a:bodyPr>
          <a:p>
            <a:pPr algn="ctr">
              <a:lnSpc>
                <a:spcPct val="140000"/>
              </a:lnSpc>
            </a:pPr>
            <a:r>
              <a:rPr lang="en-US" altLang="zh-CN" dirty="0">
                <a:solidFill>
                  <a:sysClr val="window" lastClr="FFFFFF"/>
                </a:solidFill>
                <a:latin typeface="Arial" panose="020B0604020202020204" pitchFamily="34" charset="0"/>
                <a:ea typeface="宋体" panose="02010600030101010101" pitchFamily="2" charset="-122"/>
                <a:sym typeface="Arial" panose="020B0604020202020204" pitchFamily="34" charset="0"/>
              </a:rPr>
              <a:t>A</a:t>
            </a:r>
            <a:endParaRPr lang="zh-CN" altLang="en-US"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45" name="椭圆 44"/>
          <p:cNvSpPr/>
          <p:nvPr>
            <p:custDataLst>
              <p:tags r:id="rId17"/>
            </p:custDataLst>
          </p:nvPr>
        </p:nvSpPr>
        <p:spPr>
          <a:xfrm flipH="1">
            <a:off x="5943047" y="2768886"/>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40000" lnSpcReduction="20000"/>
          </a:bodyPr>
          <a:p>
            <a:pPr algn="ctr">
              <a:lnSpc>
                <a:spcPct val="140000"/>
              </a:lnSpc>
            </a:pPr>
            <a:r>
              <a:rPr lang="en-US" altLang="zh-CN" dirty="0">
                <a:solidFill>
                  <a:sysClr val="window" lastClr="FFFFFF"/>
                </a:solidFill>
                <a:latin typeface="Arial" panose="020B0604020202020204" pitchFamily="34" charset="0"/>
                <a:ea typeface="宋体" panose="02010600030101010101" pitchFamily="2" charset="-122"/>
                <a:sym typeface="Arial" panose="020B0604020202020204" pitchFamily="34" charset="0"/>
              </a:rPr>
              <a:t>B</a:t>
            </a:r>
            <a:endParaRPr lang="zh-CN" altLang="en-US"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46" name="椭圆 45"/>
          <p:cNvSpPr/>
          <p:nvPr>
            <p:custDataLst>
              <p:tags r:id="rId18"/>
            </p:custDataLst>
          </p:nvPr>
        </p:nvSpPr>
        <p:spPr>
          <a:xfrm flipH="1">
            <a:off x="8258699" y="2768886"/>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40000" lnSpcReduction="20000"/>
          </a:bodyPr>
          <a:p>
            <a:pPr algn="ctr">
              <a:lnSpc>
                <a:spcPct val="140000"/>
              </a:lnSpc>
            </a:pPr>
            <a:r>
              <a:rPr lang="en-US" altLang="zh-CN" dirty="0">
                <a:solidFill>
                  <a:sysClr val="window" lastClr="FFFFFF"/>
                </a:solidFill>
                <a:latin typeface="Arial" panose="020B0604020202020204" pitchFamily="34" charset="0"/>
                <a:ea typeface="宋体" panose="02010600030101010101" pitchFamily="2" charset="-122"/>
                <a:sym typeface="Arial" panose="020B0604020202020204" pitchFamily="34" charset="0"/>
              </a:rPr>
              <a:t>C</a:t>
            </a:r>
            <a:endParaRPr lang="zh-CN" altLang="en-US"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50" name="椭圆 49"/>
          <p:cNvSpPr/>
          <p:nvPr>
            <p:custDataLst>
              <p:tags r:id="rId19"/>
            </p:custDataLst>
          </p:nvPr>
        </p:nvSpPr>
        <p:spPr>
          <a:xfrm flipH="1">
            <a:off x="3627396" y="3783200"/>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40000" lnSpcReduction="20000"/>
          </a:bodyPr>
          <a:p>
            <a:pPr algn="ctr">
              <a:lnSpc>
                <a:spcPct val="140000"/>
              </a:lnSpc>
            </a:pPr>
            <a:r>
              <a:rPr lang="en-US" altLang="zh-CN" dirty="0">
                <a:solidFill>
                  <a:sysClr val="window" lastClr="FFFFFF"/>
                </a:solidFill>
                <a:latin typeface="Arial" panose="020B0604020202020204" pitchFamily="34" charset="0"/>
                <a:ea typeface="宋体" panose="02010600030101010101" pitchFamily="2" charset="-122"/>
                <a:sym typeface="Arial" panose="020B0604020202020204" pitchFamily="34" charset="0"/>
              </a:rPr>
              <a:t>D</a:t>
            </a:r>
            <a:endParaRPr lang="zh-CN" altLang="en-US"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51" name="椭圆 50"/>
          <p:cNvSpPr/>
          <p:nvPr>
            <p:custDataLst>
              <p:tags r:id="rId20"/>
            </p:custDataLst>
          </p:nvPr>
        </p:nvSpPr>
        <p:spPr>
          <a:xfrm flipH="1">
            <a:off x="5943047" y="3783200"/>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40000" lnSpcReduction="20000"/>
          </a:bodyPr>
          <a:p>
            <a:pPr algn="ctr">
              <a:lnSpc>
                <a:spcPct val="140000"/>
              </a:lnSpc>
            </a:pPr>
            <a:r>
              <a:rPr lang="en-US" altLang="zh-CN" dirty="0">
                <a:solidFill>
                  <a:sysClr val="window" lastClr="FFFFFF"/>
                </a:solidFill>
                <a:latin typeface="Arial" panose="020B0604020202020204" pitchFamily="34" charset="0"/>
                <a:ea typeface="宋体" panose="02010600030101010101" pitchFamily="2" charset="-122"/>
                <a:sym typeface="Arial" panose="020B0604020202020204" pitchFamily="34" charset="0"/>
              </a:rPr>
              <a:t>E</a:t>
            </a:r>
            <a:endParaRPr lang="zh-CN" altLang="en-US"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8" name="椭圆 7"/>
          <p:cNvSpPr/>
          <p:nvPr>
            <p:custDataLst>
              <p:tags r:id="rId21"/>
            </p:custDataLst>
          </p:nvPr>
        </p:nvSpPr>
        <p:spPr>
          <a:xfrm flipH="1">
            <a:off x="8258699" y="3783200"/>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40000" lnSpcReduction="20000"/>
          </a:bodyPr>
          <a:p>
            <a:pPr algn="ctr">
              <a:lnSpc>
                <a:spcPct val="140000"/>
              </a:lnSpc>
            </a:pPr>
            <a:r>
              <a:rPr lang="en-US" altLang="zh-CN" dirty="0">
                <a:solidFill>
                  <a:sysClr val="window" lastClr="FFFFFF"/>
                </a:solidFill>
                <a:latin typeface="Arial" panose="020B0604020202020204" pitchFamily="34" charset="0"/>
                <a:ea typeface="宋体" panose="02010600030101010101" pitchFamily="2" charset="-122"/>
                <a:sym typeface="Arial" panose="020B0604020202020204" pitchFamily="34" charset="0"/>
              </a:rPr>
              <a:t>F</a:t>
            </a:r>
            <a:endParaRPr lang="zh-CN" altLang="en-US"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566920" y="109220"/>
            <a:ext cx="3148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二、护患关系</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19" name="任意多边形 18"/>
          <p:cNvSpPr/>
          <p:nvPr>
            <p:custDataLst>
              <p:tags r:id="rId2"/>
            </p:custDataLst>
          </p:nvPr>
        </p:nvSpPr>
        <p:spPr>
          <a:xfrm rot="1684322">
            <a:off x="3191034" y="4485598"/>
            <a:ext cx="119883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20" name="任意多边形 19"/>
          <p:cNvSpPr/>
          <p:nvPr>
            <p:custDataLst>
              <p:tags r:id="rId3"/>
            </p:custDataLst>
          </p:nvPr>
        </p:nvSpPr>
        <p:spPr>
          <a:xfrm rot="4109832">
            <a:off x="2493176" y="4888949"/>
            <a:ext cx="84771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7" name="任意多边形 16"/>
          <p:cNvSpPr/>
          <p:nvPr>
            <p:custDataLst>
              <p:tags r:id="rId4"/>
            </p:custDataLst>
          </p:nvPr>
        </p:nvSpPr>
        <p:spPr>
          <a:xfrm rot="19858074">
            <a:off x="3229818" y="2572086"/>
            <a:ext cx="127892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8" name="任意多边形 17"/>
          <p:cNvSpPr/>
          <p:nvPr>
            <p:custDataLst>
              <p:tags r:id="rId5"/>
            </p:custDataLst>
          </p:nvPr>
        </p:nvSpPr>
        <p:spPr>
          <a:xfrm rot="17886709">
            <a:off x="2539541" y="2074340"/>
            <a:ext cx="101576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9" name="任意多边形 8"/>
          <p:cNvSpPr/>
          <p:nvPr>
            <p:custDataLst>
              <p:tags r:id="rId6"/>
            </p:custDataLst>
          </p:nvPr>
        </p:nvSpPr>
        <p:spPr>
          <a:xfrm>
            <a:off x="3567524" y="3519456"/>
            <a:ext cx="1311530"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0" name="椭圆 9"/>
          <p:cNvSpPr/>
          <p:nvPr>
            <p:custDataLst>
              <p:tags r:id="rId7"/>
            </p:custDataLst>
          </p:nvPr>
        </p:nvSpPr>
        <p:spPr>
          <a:xfrm>
            <a:off x="1244601" y="2746021"/>
            <a:ext cx="2476189" cy="2476189"/>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1" name="椭圆 10"/>
          <p:cNvSpPr/>
          <p:nvPr>
            <p:custDataLst>
              <p:tags r:id="rId8"/>
            </p:custDataLst>
          </p:nvPr>
        </p:nvSpPr>
        <p:spPr>
          <a:xfrm>
            <a:off x="1397868" y="2899288"/>
            <a:ext cx="2169656" cy="2169656"/>
          </a:xfrm>
          <a:prstGeom prst="ellipse">
            <a:avLst/>
          </a:prstGeom>
          <a:gradFill flip="none" rotWithShape="1">
            <a:gsLst>
              <a:gs pos="0">
                <a:srgbClr val="FFFFFF"/>
              </a:gs>
              <a:gs pos="100000">
                <a:srgbClr val="D9D9D9"/>
              </a:gs>
            </a:gsLst>
            <a:path path="circle">
              <a:fillToRect l="50000" t="50000" r="50000" b="50000"/>
            </a:path>
            <a:tileRect/>
          </a:gradFill>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rmAutofit/>
          </a:bodyPr>
          <a:p>
            <a:pPr algn="ctr">
              <a:lnSpc>
                <a:spcPct val="130000"/>
              </a:lnSpc>
            </a:pPr>
            <a:r>
              <a:rPr lang="da-DK" altLang="zh-CN" kern="0" dirty="0">
                <a:solidFill>
                  <a:srgbClr val="000000"/>
                </a:solidFill>
                <a:sym typeface="Arial" panose="020B0604020202020204" pitchFamily="34" charset="0"/>
              </a:rPr>
              <a:t>（二）护患关系的特征</a:t>
            </a:r>
            <a:endParaRPr lang="da-DK" altLang="zh-CN" kern="0" dirty="0">
              <a:solidFill>
                <a:srgbClr val="000000"/>
              </a:solidFill>
              <a:sym typeface="Arial" panose="020B0604020202020204" pitchFamily="34" charset="0"/>
            </a:endParaRPr>
          </a:p>
        </p:txBody>
      </p:sp>
      <p:sp>
        <p:nvSpPr>
          <p:cNvPr id="14" name="椭圆 13"/>
          <p:cNvSpPr/>
          <p:nvPr>
            <p:custDataLst>
              <p:tags r:id="rId9"/>
            </p:custDataLst>
          </p:nvPr>
        </p:nvSpPr>
        <p:spPr>
          <a:xfrm>
            <a:off x="4669403" y="3206194"/>
            <a:ext cx="1555842" cy="1555841"/>
          </a:xfrm>
          <a:prstGeom prst="ellipse">
            <a:avLst/>
          </a:prstGeom>
          <a:solidFill>
            <a:srgbClr val="E6B07A"/>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3. 护士是护患关系的主要影响者</a:t>
            </a:r>
            <a:endParaRPr lang="en-US" altLang="zh-CN" sz="1600" kern="0" smtClean="0">
              <a:solidFill>
                <a:srgbClr val="FFFFFF"/>
              </a:solidFill>
              <a:sym typeface="Arial" panose="020B0604020202020204" pitchFamily="34" charset="0"/>
            </a:endParaRPr>
          </a:p>
        </p:txBody>
      </p:sp>
      <p:sp>
        <p:nvSpPr>
          <p:cNvPr id="15" name="椭圆 14"/>
          <p:cNvSpPr/>
          <p:nvPr>
            <p:custDataLst>
              <p:tags r:id="rId10"/>
            </p:custDataLst>
          </p:nvPr>
        </p:nvSpPr>
        <p:spPr>
          <a:xfrm>
            <a:off x="4159657" y="1786985"/>
            <a:ext cx="1345754" cy="1345754"/>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2. 护患双方的地位是平等的</a:t>
            </a:r>
            <a:endParaRPr lang="en-US" altLang="zh-CN" sz="1600" kern="0" smtClean="0">
              <a:solidFill>
                <a:srgbClr val="FFFFFF"/>
              </a:solidFill>
              <a:sym typeface="Arial" panose="020B0604020202020204" pitchFamily="34" charset="0"/>
            </a:endParaRPr>
          </a:p>
        </p:txBody>
      </p:sp>
      <p:sp>
        <p:nvSpPr>
          <p:cNvPr id="16" name="椭圆 15"/>
          <p:cNvSpPr/>
          <p:nvPr>
            <p:custDataLst>
              <p:tags r:id="rId11"/>
            </p:custDataLst>
          </p:nvPr>
        </p:nvSpPr>
        <p:spPr>
          <a:xfrm>
            <a:off x="2859507" y="1149056"/>
            <a:ext cx="1168566" cy="1168565"/>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1. 明确的目的性</a:t>
            </a:r>
            <a:endParaRPr lang="en-US" altLang="zh-CN" sz="1600" kern="0" smtClean="0">
              <a:solidFill>
                <a:srgbClr val="FFFFFF"/>
              </a:solidFill>
              <a:sym typeface="Arial" panose="020B0604020202020204" pitchFamily="34" charset="0"/>
            </a:endParaRPr>
          </a:p>
        </p:txBody>
      </p:sp>
      <p:sp>
        <p:nvSpPr>
          <p:cNvPr id="21" name="椭圆 20"/>
          <p:cNvSpPr/>
          <p:nvPr>
            <p:custDataLst>
              <p:tags r:id="rId12"/>
            </p:custDataLst>
          </p:nvPr>
        </p:nvSpPr>
        <p:spPr>
          <a:xfrm>
            <a:off x="4057791" y="4768017"/>
            <a:ext cx="1345754" cy="1345754"/>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4. 护患关系的多元性</a:t>
            </a:r>
            <a:endParaRPr lang="en-US" altLang="zh-CN" sz="1600" kern="0" smtClean="0">
              <a:solidFill>
                <a:srgbClr val="FFFFFF"/>
              </a:solidFill>
              <a:sym typeface="Arial" panose="020B0604020202020204" pitchFamily="34" charset="0"/>
            </a:endParaRPr>
          </a:p>
        </p:txBody>
      </p:sp>
      <p:sp>
        <p:nvSpPr>
          <p:cNvPr id="22" name="椭圆 21"/>
          <p:cNvSpPr/>
          <p:nvPr>
            <p:custDataLst>
              <p:tags r:id="rId13"/>
            </p:custDataLst>
          </p:nvPr>
        </p:nvSpPr>
        <p:spPr>
          <a:xfrm>
            <a:off x="2660728" y="5477717"/>
            <a:ext cx="1142397" cy="1142397"/>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5. 护患关系的时限性</a:t>
            </a:r>
            <a:endParaRPr lang="en-US" altLang="zh-CN" sz="1600" kern="0" smtClean="0">
              <a:solidFill>
                <a:srgbClr val="FFFFFF"/>
              </a:solidFill>
              <a:sym typeface="Arial" panose="020B0604020202020204" pitchFamily="34" charset="0"/>
            </a:endParaRPr>
          </a:p>
        </p:txBody>
      </p:sp>
      <p:pic>
        <p:nvPicPr>
          <p:cNvPr id="23" name="图片 22"/>
          <p:cNvPicPr>
            <a:picLocks noChangeAspect="1"/>
          </p:cNvPicPr>
          <p:nvPr/>
        </p:nvPicPr>
        <p:blipFill>
          <a:blip r:embed="rId14"/>
          <a:stretch>
            <a:fillRect/>
          </a:stretch>
        </p:blipFill>
        <p:spPr>
          <a:xfrm>
            <a:off x="6758940" y="1419860"/>
            <a:ext cx="4572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566920" y="109220"/>
            <a:ext cx="3148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二、护患关系</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6" name="任意多边形 45"/>
          <p:cNvSpPr/>
          <p:nvPr>
            <p:custDataLst>
              <p:tags r:id="rId2"/>
            </p:custDataLst>
          </p:nvPr>
        </p:nvSpPr>
        <p:spPr>
          <a:xfrm>
            <a:off x="6553795" y="2156742"/>
            <a:ext cx="938645" cy="1425338"/>
          </a:xfrm>
          <a:custGeom>
            <a:avLst/>
            <a:gdLst>
              <a:gd name="connsiteX0" fmla="*/ 467181 w 938645"/>
              <a:gd name="connsiteY0" fmla="*/ 0 h 1425338"/>
              <a:gd name="connsiteX1" fmla="*/ 938645 w 938645"/>
              <a:gd name="connsiteY1" fmla="*/ 471464 h 1425338"/>
              <a:gd name="connsiteX2" fmla="*/ 467181 w 938645"/>
              <a:gd name="connsiteY2" fmla="*/ 942928 h 1425338"/>
              <a:gd name="connsiteX3" fmla="*/ 434953 w 938645"/>
              <a:gd name="connsiteY3" fmla="*/ 939679 h 1425338"/>
              <a:gd name="connsiteX4" fmla="*/ 438115 w 938645"/>
              <a:gd name="connsiteY4" fmla="*/ 948465 h 1425338"/>
              <a:gd name="connsiteX5" fmla="*/ 486518 w 938645"/>
              <a:gd name="connsiteY5" fmla="*/ 1251760 h 1425338"/>
              <a:gd name="connsiteX6" fmla="*/ 506780 w 938645"/>
              <a:gd name="connsiteY6" fmla="*/ 1254386 h 1425338"/>
              <a:gd name="connsiteX7" fmla="*/ 459923 w 938645"/>
              <a:gd name="connsiteY7" fmla="*/ 1425338 h 1425338"/>
              <a:gd name="connsiteX8" fmla="*/ 425143 w 938645"/>
              <a:gd name="connsiteY8" fmla="*/ 1243807 h 1425338"/>
              <a:gd name="connsiteX9" fmla="*/ 445394 w 938645"/>
              <a:gd name="connsiteY9" fmla="*/ 1246430 h 1425338"/>
              <a:gd name="connsiteX10" fmla="*/ 398195 w 938645"/>
              <a:gd name="connsiteY10" fmla="*/ 958859 h 1425338"/>
              <a:gd name="connsiteX11" fmla="*/ 355819 w 938645"/>
              <a:gd name="connsiteY11" fmla="*/ 841973 h 1425338"/>
              <a:gd name="connsiteX12" fmla="*/ 335359 w 938645"/>
              <a:gd name="connsiteY12" fmla="*/ 796559 h 1425338"/>
              <a:gd name="connsiteX13" fmla="*/ 301240 w 938645"/>
              <a:gd name="connsiteY13" fmla="*/ 730018 h 1425338"/>
              <a:gd name="connsiteX14" fmla="*/ 248530 w 938645"/>
              <a:gd name="connsiteY14" fmla="*/ 641709 h 1425338"/>
              <a:gd name="connsiteX15" fmla="*/ 214913 w 938645"/>
              <a:gd name="connsiteY15" fmla="*/ 597870 h 1425338"/>
              <a:gd name="connsiteX16" fmla="*/ 169523 w 938645"/>
              <a:gd name="connsiteY16" fmla="*/ 550261 h 1425338"/>
              <a:gd name="connsiteX17" fmla="*/ 66848 w 938645"/>
              <a:gd name="connsiteY17" fmla="*/ 469587 h 1425338"/>
              <a:gd name="connsiteX18" fmla="*/ 0 w 938645"/>
              <a:gd name="connsiteY18" fmla="*/ 428976 h 1425338"/>
              <a:gd name="connsiteX19" fmla="*/ 5295 w 938645"/>
              <a:gd name="connsiteY19" fmla="*/ 376448 h 1425338"/>
              <a:gd name="connsiteX20" fmla="*/ 467181 w 938645"/>
              <a:gd name="connsiteY20" fmla="*/ 0 h 142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38645" h="1425338">
                <a:moveTo>
                  <a:pt x="467181" y="0"/>
                </a:moveTo>
                <a:cubicBezTo>
                  <a:pt x="727563" y="0"/>
                  <a:pt x="938645" y="211082"/>
                  <a:pt x="938645" y="471464"/>
                </a:cubicBezTo>
                <a:cubicBezTo>
                  <a:pt x="938645" y="731846"/>
                  <a:pt x="727563" y="942928"/>
                  <a:pt x="467181" y="942928"/>
                </a:cubicBezTo>
                <a:lnTo>
                  <a:pt x="434953" y="939679"/>
                </a:lnTo>
                <a:lnTo>
                  <a:pt x="438115" y="948465"/>
                </a:lnTo>
                <a:cubicBezTo>
                  <a:pt x="466523" y="1046226"/>
                  <a:pt x="482920" y="1148230"/>
                  <a:pt x="486518" y="1251760"/>
                </a:cubicBezTo>
                <a:lnTo>
                  <a:pt x="506780" y="1254386"/>
                </a:lnTo>
                <a:lnTo>
                  <a:pt x="459923" y="1425338"/>
                </a:lnTo>
                <a:lnTo>
                  <a:pt x="425143" y="1243807"/>
                </a:lnTo>
                <a:lnTo>
                  <a:pt x="445394" y="1246430"/>
                </a:lnTo>
                <a:cubicBezTo>
                  <a:pt x="441404" y="1148231"/>
                  <a:pt x="425425" y="1051535"/>
                  <a:pt x="398195" y="958859"/>
                </a:cubicBezTo>
                <a:lnTo>
                  <a:pt x="355819" y="841973"/>
                </a:lnTo>
                <a:lnTo>
                  <a:pt x="335359" y="796559"/>
                </a:lnTo>
                <a:lnTo>
                  <a:pt x="301240" y="730018"/>
                </a:lnTo>
                <a:lnTo>
                  <a:pt x="248530" y="641709"/>
                </a:lnTo>
                <a:lnTo>
                  <a:pt x="214913" y="597870"/>
                </a:lnTo>
                <a:lnTo>
                  <a:pt x="169523" y="550261"/>
                </a:lnTo>
                <a:cubicBezTo>
                  <a:pt x="137327" y="520999"/>
                  <a:pt x="103017" y="494022"/>
                  <a:pt x="66848" y="469587"/>
                </a:cubicBezTo>
                <a:lnTo>
                  <a:pt x="0" y="428976"/>
                </a:lnTo>
                <a:lnTo>
                  <a:pt x="5295" y="376448"/>
                </a:lnTo>
                <a:cubicBezTo>
                  <a:pt x="49258" y="161610"/>
                  <a:pt x="239347" y="0"/>
                  <a:pt x="467181" y="0"/>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47" name="任意多边形 46"/>
          <p:cNvSpPr/>
          <p:nvPr>
            <p:custDataLst>
              <p:tags r:id="rId3"/>
            </p:custDataLst>
          </p:nvPr>
        </p:nvSpPr>
        <p:spPr>
          <a:xfrm rot="21043866">
            <a:off x="4793413" y="2098940"/>
            <a:ext cx="1354883" cy="934838"/>
          </a:xfrm>
          <a:custGeom>
            <a:avLst/>
            <a:gdLst>
              <a:gd name="connsiteX0" fmla="*/ 547473 w 1354883"/>
              <a:gd name="connsiteY0" fmla="*/ 6227 h 934838"/>
              <a:gd name="connsiteX1" fmla="*/ 942694 w 1354883"/>
              <a:gd name="connsiteY1" fmla="*/ 452155 h 934838"/>
              <a:gd name="connsiteX2" fmla="*/ 940527 w 1354883"/>
              <a:gd name="connsiteY2" fmla="*/ 487461 h 934838"/>
              <a:gd name="connsiteX3" fmla="*/ 1035038 w 1354883"/>
              <a:gd name="connsiteY3" fmla="*/ 465778 h 934838"/>
              <a:gd name="connsiteX4" fmla="*/ 1185304 w 1354883"/>
              <a:gd name="connsiteY4" fmla="*/ 450880 h 934838"/>
              <a:gd name="connsiteX5" fmla="*/ 1187870 w 1354883"/>
              <a:gd name="connsiteY5" fmla="*/ 430618 h 934838"/>
              <a:gd name="connsiteX6" fmla="*/ 1354883 w 1354883"/>
              <a:gd name="connsiteY6" fmla="*/ 477475 h 934838"/>
              <a:gd name="connsiteX7" fmla="*/ 1177535 w 1354883"/>
              <a:gd name="connsiteY7" fmla="*/ 512255 h 934838"/>
              <a:gd name="connsiteX8" fmla="*/ 1180098 w 1354883"/>
              <a:gd name="connsiteY8" fmla="*/ 492004 h 934838"/>
              <a:gd name="connsiteX9" fmla="*/ 899153 w 1354883"/>
              <a:gd name="connsiteY9" fmla="*/ 539203 h 934838"/>
              <a:gd name="connsiteX10" fmla="*/ 784961 w 1354883"/>
              <a:gd name="connsiteY10" fmla="*/ 581579 h 934838"/>
              <a:gd name="connsiteX11" fmla="*/ 740594 w 1354883"/>
              <a:gd name="connsiteY11" fmla="*/ 602039 h 934838"/>
              <a:gd name="connsiteX12" fmla="*/ 675586 w 1354883"/>
              <a:gd name="connsiteY12" fmla="*/ 636158 h 934838"/>
              <a:gd name="connsiteX13" fmla="*/ 589311 w 1354883"/>
              <a:gd name="connsiteY13" fmla="*/ 688868 h 934838"/>
              <a:gd name="connsiteX14" fmla="*/ 588105 w 1354883"/>
              <a:gd name="connsiteY14" fmla="*/ 689815 h 934838"/>
              <a:gd name="connsiteX15" fmla="*/ 506285 w 1354883"/>
              <a:gd name="connsiteY15" fmla="*/ 766814 h 934838"/>
              <a:gd name="connsiteX16" fmla="*/ 413784 w 1354883"/>
              <a:gd name="connsiteY16" fmla="*/ 889253 h 934838"/>
              <a:gd name="connsiteX17" fmla="*/ 388128 w 1354883"/>
              <a:gd name="connsiteY17" fmla="*/ 934838 h 934838"/>
              <a:gd name="connsiteX18" fmla="*/ 303365 w 1354883"/>
              <a:gd name="connsiteY18" fmla="*/ 912086 h 934838"/>
              <a:gd name="connsiteX19" fmla="*/ 6227 w 1354883"/>
              <a:gd name="connsiteY19" fmla="*/ 395597 h 934838"/>
              <a:gd name="connsiteX20" fmla="*/ 547473 w 1354883"/>
              <a:gd name="connsiteY20" fmla="*/ 6227 h 93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4883" h="934838">
                <a:moveTo>
                  <a:pt x="547473" y="6227"/>
                </a:moveTo>
                <a:cubicBezTo>
                  <a:pt x="772332" y="42924"/>
                  <a:pt x="933909" y="233041"/>
                  <a:pt x="942694" y="452155"/>
                </a:cubicBezTo>
                <a:lnTo>
                  <a:pt x="940527" y="487461"/>
                </a:lnTo>
                <a:lnTo>
                  <a:pt x="1035038" y="465778"/>
                </a:lnTo>
                <a:cubicBezTo>
                  <a:pt x="1084533" y="457678"/>
                  <a:pt x="1134732" y="452679"/>
                  <a:pt x="1185304" y="450880"/>
                </a:cubicBezTo>
                <a:lnTo>
                  <a:pt x="1187870" y="430618"/>
                </a:lnTo>
                <a:lnTo>
                  <a:pt x="1354883" y="477475"/>
                </a:lnTo>
                <a:lnTo>
                  <a:pt x="1177535" y="512255"/>
                </a:lnTo>
                <a:lnTo>
                  <a:pt x="1180098" y="492004"/>
                </a:lnTo>
                <a:cubicBezTo>
                  <a:pt x="1084161" y="495994"/>
                  <a:pt x="989694" y="511973"/>
                  <a:pt x="899153" y="539203"/>
                </a:cubicBezTo>
                <a:lnTo>
                  <a:pt x="784961" y="581579"/>
                </a:lnTo>
                <a:lnTo>
                  <a:pt x="740594" y="602039"/>
                </a:lnTo>
                <a:lnTo>
                  <a:pt x="675586" y="636158"/>
                </a:lnTo>
                <a:lnTo>
                  <a:pt x="589311" y="688868"/>
                </a:lnTo>
                <a:lnTo>
                  <a:pt x="588105" y="689815"/>
                </a:lnTo>
                <a:lnTo>
                  <a:pt x="506285" y="766814"/>
                </a:lnTo>
                <a:cubicBezTo>
                  <a:pt x="472222" y="804733"/>
                  <a:pt x="441233" y="845659"/>
                  <a:pt x="413784" y="889253"/>
                </a:cubicBezTo>
                <a:lnTo>
                  <a:pt x="388128" y="934838"/>
                </a:lnTo>
                <a:lnTo>
                  <a:pt x="303365" y="912086"/>
                </a:lnTo>
                <a:cubicBezTo>
                  <a:pt x="98412" y="834094"/>
                  <a:pt x="-30470" y="620456"/>
                  <a:pt x="6227" y="395597"/>
                </a:cubicBezTo>
                <a:cubicBezTo>
                  <a:pt x="48166" y="138615"/>
                  <a:pt x="290491" y="-35712"/>
                  <a:pt x="547473" y="6227"/>
                </a:cubicBezTo>
                <a:close/>
              </a:path>
            </a:pathLst>
          </a:cu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48" name="任意多边形 47"/>
          <p:cNvSpPr/>
          <p:nvPr>
            <p:custDataLst>
              <p:tags r:id="rId4"/>
            </p:custDataLst>
          </p:nvPr>
        </p:nvSpPr>
        <p:spPr>
          <a:xfrm rot="13124922">
            <a:off x="5141788" y="3903088"/>
            <a:ext cx="1505460" cy="928970"/>
          </a:xfrm>
          <a:custGeom>
            <a:avLst/>
            <a:gdLst>
              <a:gd name="connsiteX0" fmla="*/ 1505460 w 1505460"/>
              <a:gd name="connsiteY0" fmla="*/ 413973 h 928970"/>
              <a:gd name="connsiteX1" fmla="*/ 1294597 w 1505460"/>
              <a:gd name="connsiteY1" fmla="*/ 453127 h 928970"/>
              <a:gd name="connsiteX2" fmla="*/ 1297644 w 1505460"/>
              <a:gd name="connsiteY2" fmla="*/ 430329 h 928970"/>
              <a:gd name="connsiteX3" fmla="*/ 963606 w 1505460"/>
              <a:gd name="connsiteY3" fmla="*/ 483464 h 928970"/>
              <a:gd name="connsiteX4" fmla="*/ 827833 w 1505460"/>
              <a:gd name="connsiteY4" fmla="*/ 531169 h 928970"/>
              <a:gd name="connsiteX5" fmla="*/ 775082 w 1505460"/>
              <a:gd name="connsiteY5" fmla="*/ 554202 h 928970"/>
              <a:gd name="connsiteX6" fmla="*/ 697789 w 1505460"/>
              <a:gd name="connsiteY6" fmla="*/ 592612 h 928970"/>
              <a:gd name="connsiteX7" fmla="*/ 595210 w 1505460"/>
              <a:gd name="connsiteY7" fmla="*/ 651951 h 928970"/>
              <a:gd name="connsiteX8" fmla="*/ 534577 w 1505460"/>
              <a:gd name="connsiteY8" fmla="*/ 697015 h 928970"/>
              <a:gd name="connsiteX9" fmla="*/ 475507 w 1505460"/>
              <a:gd name="connsiteY9" fmla="*/ 761311 h 928970"/>
              <a:gd name="connsiteX10" fmla="*/ 375863 w 1505460"/>
              <a:gd name="connsiteY10" fmla="*/ 909006 h 928970"/>
              <a:gd name="connsiteX11" fmla="*/ 366327 w 1505460"/>
              <a:gd name="connsiteY11" fmla="*/ 928970 h 928970"/>
              <a:gd name="connsiteX12" fmla="*/ 331571 w 1505460"/>
              <a:gd name="connsiteY12" fmla="*/ 921757 h 928970"/>
              <a:gd name="connsiteX13" fmla="*/ 103786 w 1505460"/>
              <a:gd name="connsiteY13" fmla="*/ 766573 h 928970"/>
              <a:gd name="connsiteX14" fmla="*/ 176388 w 1505460"/>
              <a:gd name="connsiteY14" fmla="*/ 103786 h 928970"/>
              <a:gd name="connsiteX15" fmla="*/ 839174 w 1505460"/>
              <a:gd name="connsiteY15" fmla="*/ 176388 h 928970"/>
              <a:gd name="connsiteX16" fmla="*/ 941366 w 1505460"/>
              <a:gd name="connsiteY16" fmla="*/ 432367 h 928970"/>
              <a:gd name="connsiteX17" fmla="*/ 941234 w 1505460"/>
              <a:gd name="connsiteY17" fmla="*/ 442116 h 928970"/>
              <a:gd name="connsiteX18" fmla="*/ 951533 w 1505460"/>
              <a:gd name="connsiteY18" fmla="*/ 438523 h 928970"/>
              <a:gd name="connsiteX19" fmla="*/ 1303835 w 1505460"/>
              <a:gd name="connsiteY19" fmla="*/ 384033 h 928970"/>
              <a:gd name="connsiteX20" fmla="*/ 1306885 w 1505460"/>
              <a:gd name="connsiteY20" fmla="*/ 361223 h 92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5460" h="928970">
                <a:moveTo>
                  <a:pt x="1505460" y="413973"/>
                </a:moveTo>
                <a:lnTo>
                  <a:pt x="1294597" y="453127"/>
                </a:lnTo>
                <a:lnTo>
                  <a:pt x="1297644" y="430329"/>
                </a:lnTo>
                <a:cubicBezTo>
                  <a:pt x="1183577" y="434821"/>
                  <a:pt x="1071258" y="452809"/>
                  <a:pt x="963606" y="483464"/>
                </a:cubicBezTo>
                <a:lnTo>
                  <a:pt x="827833" y="531169"/>
                </a:lnTo>
                <a:lnTo>
                  <a:pt x="775082" y="554202"/>
                </a:lnTo>
                <a:lnTo>
                  <a:pt x="697789" y="592612"/>
                </a:lnTo>
                <a:lnTo>
                  <a:pt x="595210" y="651951"/>
                </a:lnTo>
                <a:lnTo>
                  <a:pt x="534577" y="697015"/>
                </a:lnTo>
                <a:lnTo>
                  <a:pt x="475507" y="761311"/>
                </a:lnTo>
                <a:cubicBezTo>
                  <a:pt x="437044" y="807663"/>
                  <a:pt x="403798" y="857179"/>
                  <a:pt x="375863" y="909006"/>
                </a:cubicBezTo>
                <a:lnTo>
                  <a:pt x="366327" y="928970"/>
                </a:lnTo>
                <a:lnTo>
                  <a:pt x="331571" y="921757"/>
                </a:lnTo>
                <a:cubicBezTo>
                  <a:pt x="244827" y="894891"/>
                  <a:pt x="164901" y="842724"/>
                  <a:pt x="103786" y="766573"/>
                </a:cubicBezTo>
                <a:cubicBezTo>
                  <a:pt x="-59189" y="563501"/>
                  <a:pt x="-26684" y="266761"/>
                  <a:pt x="176388" y="103786"/>
                </a:cubicBezTo>
                <a:cubicBezTo>
                  <a:pt x="379459" y="-59188"/>
                  <a:pt x="676199" y="-26683"/>
                  <a:pt x="839174" y="176388"/>
                </a:cubicBezTo>
                <a:cubicBezTo>
                  <a:pt x="900289" y="252540"/>
                  <a:pt x="933916" y="341864"/>
                  <a:pt x="941366" y="432367"/>
                </a:cubicBezTo>
                <a:lnTo>
                  <a:pt x="941234" y="442116"/>
                </a:lnTo>
                <a:lnTo>
                  <a:pt x="951533" y="438523"/>
                </a:lnTo>
                <a:cubicBezTo>
                  <a:pt x="1065090" y="406543"/>
                  <a:pt x="1183576" y="388084"/>
                  <a:pt x="1303835" y="384033"/>
                </a:cubicBezTo>
                <a:lnTo>
                  <a:pt x="1306885" y="361223"/>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30" name="椭圆 29"/>
          <p:cNvSpPr/>
          <p:nvPr>
            <p:custDataLst>
              <p:tags r:id="rId5"/>
            </p:custDataLst>
          </p:nvPr>
        </p:nvSpPr>
        <p:spPr>
          <a:xfrm>
            <a:off x="5506176" y="287295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31" name="文本框 30"/>
          <p:cNvSpPr txBox="1"/>
          <p:nvPr>
            <p:custDataLst>
              <p:tags r:id="rId6"/>
            </p:custDataLst>
          </p:nvPr>
        </p:nvSpPr>
        <p:spPr>
          <a:xfrm>
            <a:off x="5468620" y="3136265"/>
            <a:ext cx="1254125" cy="584835"/>
          </a:xfrm>
          <a:prstGeom prst="rect">
            <a:avLst/>
          </a:prstGeom>
          <a:noFill/>
        </p:spPr>
        <p:txBody>
          <a:bodyPr wrap="none" lIns="0" tIns="0" rIns="0" bIns="0" anchor="ctr">
            <a:normAutofit/>
          </a:bodyPr>
          <a:lstStyle/>
          <a:p>
            <a:pPr algn="ctr"/>
            <a:r>
              <a:rPr lang="zh-CN" altLang="en-US" b="1"/>
              <a:t>（三）护患</a:t>
            </a:r>
            <a:endParaRPr lang="zh-CN" altLang="en-US" b="1"/>
          </a:p>
          <a:p>
            <a:pPr algn="ctr"/>
            <a:r>
              <a:rPr lang="zh-CN" altLang="en-US" b="1"/>
              <a:t>关系模式</a:t>
            </a:r>
            <a:endParaRPr lang="zh-CN" altLang="en-US" b="1"/>
          </a:p>
        </p:txBody>
      </p:sp>
      <p:sp>
        <p:nvSpPr>
          <p:cNvPr id="29" name="任意多边形 28"/>
          <p:cNvSpPr/>
          <p:nvPr>
            <p:custDataLst>
              <p:tags r:id="rId7"/>
            </p:custDataLst>
          </p:nvPr>
        </p:nvSpPr>
        <p:spPr bwMode="auto">
          <a:xfrm>
            <a:off x="6831610" y="2459941"/>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8"/>
            </p:custDataLst>
          </p:nvPr>
        </p:nvSpPr>
        <p:spPr bwMode="auto">
          <a:xfrm>
            <a:off x="5940930" y="4450685"/>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25" name="任意多边形 24"/>
          <p:cNvSpPr/>
          <p:nvPr>
            <p:custDataLst>
              <p:tags r:id="rId9"/>
            </p:custDataLst>
          </p:nvPr>
        </p:nvSpPr>
        <p:spPr bwMode="auto">
          <a:xfrm>
            <a:off x="5069811" y="2411815"/>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cxnSp>
        <p:nvCxnSpPr>
          <p:cNvPr id="3" name="直接连接符 2"/>
          <p:cNvCxnSpPr/>
          <p:nvPr>
            <p:custDataLst>
              <p:tags r:id="rId10"/>
            </p:custDataLst>
          </p:nvPr>
        </p:nvCxnSpPr>
        <p:spPr>
          <a:xfrm>
            <a:off x="983432" y="3339623"/>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 name="文本框 3"/>
          <p:cNvSpPr txBox="1"/>
          <p:nvPr>
            <p:custDataLst>
              <p:tags r:id="rId11"/>
            </p:custDataLst>
          </p:nvPr>
        </p:nvSpPr>
        <p:spPr>
          <a:xfrm>
            <a:off x="1457109" y="1754889"/>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4276AA"/>
                </a:solidFill>
                <a:latin typeface="宋体" panose="02010600030101010101" pitchFamily="2" charset="-122"/>
                <a:ea typeface="宋体" panose="02010600030101010101" pitchFamily="2" charset="-122"/>
                <a:cs typeface="+mn-ea"/>
              </a:rPr>
              <a:t>1. 主动—被动型</a:t>
            </a:r>
            <a:endParaRPr lang="zh-CN" altLang="en-US" sz="2000" b="1" spc="300" dirty="0">
              <a:solidFill>
                <a:srgbClr val="4276AA"/>
              </a:solidFill>
              <a:latin typeface="宋体" panose="02010600030101010101" pitchFamily="2" charset="-122"/>
              <a:ea typeface="宋体" panose="02010600030101010101" pitchFamily="2" charset="-122"/>
              <a:cs typeface="+mn-ea"/>
            </a:endParaRPr>
          </a:p>
        </p:txBody>
      </p:sp>
      <p:sp>
        <p:nvSpPr>
          <p:cNvPr id="24" name="文本框 23"/>
          <p:cNvSpPr txBox="1"/>
          <p:nvPr>
            <p:custDataLst>
              <p:tags r:id="rId12"/>
            </p:custDataLst>
          </p:nvPr>
        </p:nvSpPr>
        <p:spPr>
          <a:xfrm>
            <a:off x="983615" y="2156460"/>
            <a:ext cx="3835400" cy="1238885"/>
          </a:xfrm>
          <a:prstGeom prst="rect">
            <a:avLst/>
          </a:prstGeom>
          <a:noFill/>
        </p:spPr>
        <p:txBody>
          <a:bodyPr wrap="square" lIns="90000" tIns="0" rIns="90000" bIns="46800">
            <a:normAutofit fontScale="25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6400" spc="150" dirty="0">
                <a:latin typeface="宋体" panose="02010600030101010101" pitchFamily="2" charset="-122"/>
                <a:ea typeface="宋体" panose="02010600030101010101" pitchFamily="2" charset="-122"/>
              </a:rPr>
              <a:t>甚至护士可以不说一句话或一个字完成某项护理操作，如给卧床患者换床单时，全然不顾患者体位不适、渴望交流的心理需要，随意搬动患者体位。</a:t>
            </a:r>
            <a:endParaRPr lang="zh-CN" altLang="en-US" sz="1600" spc="150" dirty="0">
              <a:latin typeface="宋体" panose="02010600030101010101" pitchFamily="2" charset="-122"/>
              <a:ea typeface="宋体" panose="02010600030101010101" pitchFamily="2" charset="-122"/>
            </a:endParaRPr>
          </a:p>
        </p:txBody>
      </p:sp>
      <p:sp>
        <p:nvSpPr>
          <p:cNvPr id="26" name="文本框 25"/>
          <p:cNvSpPr txBox="1"/>
          <p:nvPr>
            <p:custDataLst>
              <p:tags r:id="rId13"/>
            </p:custDataLst>
          </p:nvPr>
        </p:nvSpPr>
        <p:spPr>
          <a:xfrm>
            <a:off x="1457109" y="3741882"/>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40A693"/>
                </a:solidFill>
                <a:latin typeface="宋体" panose="02010600030101010101" pitchFamily="2" charset="-122"/>
                <a:ea typeface="宋体" panose="02010600030101010101" pitchFamily="2" charset="-122"/>
                <a:cs typeface="+mn-ea"/>
              </a:rPr>
              <a:t>3. 共同参与型</a:t>
            </a:r>
            <a:endParaRPr lang="zh-CN" altLang="en-US" sz="2000" b="1" spc="300" dirty="0">
              <a:solidFill>
                <a:srgbClr val="40A693"/>
              </a:solidFill>
              <a:latin typeface="宋体" panose="02010600030101010101" pitchFamily="2" charset="-122"/>
              <a:ea typeface="宋体" panose="02010600030101010101" pitchFamily="2" charset="-122"/>
              <a:cs typeface="+mn-ea"/>
            </a:endParaRPr>
          </a:p>
        </p:txBody>
      </p:sp>
      <p:sp>
        <p:nvSpPr>
          <p:cNvPr id="28" name="文本框 27"/>
          <p:cNvSpPr txBox="1"/>
          <p:nvPr>
            <p:custDataLst>
              <p:tags r:id="rId14"/>
            </p:custDataLst>
          </p:nvPr>
        </p:nvSpPr>
        <p:spPr>
          <a:xfrm>
            <a:off x="983615" y="4143375"/>
            <a:ext cx="3583305" cy="105791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500" spc="150" dirty="0">
                <a:latin typeface="宋体" panose="02010600030101010101" pitchFamily="2" charset="-122"/>
                <a:ea typeface="宋体" panose="02010600030101010101" pitchFamily="2" charset="-122"/>
              </a:rPr>
              <a:t>是指人际交往过程中，双方之间同处于平等的相互作用位置，护理人员与患者均是主动的，双方互相支持，共同配合。</a:t>
            </a:r>
            <a:endParaRPr lang="zh-CN" altLang="en-US" sz="1500" spc="150" dirty="0">
              <a:latin typeface="宋体" panose="02010600030101010101" pitchFamily="2" charset="-122"/>
              <a:ea typeface="宋体" panose="02010600030101010101" pitchFamily="2" charset="-122"/>
            </a:endParaRPr>
          </a:p>
        </p:txBody>
      </p:sp>
      <p:sp>
        <p:nvSpPr>
          <p:cNvPr id="33" name="文本框 32"/>
          <p:cNvSpPr txBox="1"/>
          <p:nvPr>
            <p:custDataLst>
              <p:tags r:id="rId15"/>
            </p:custDataLst>
          </p:nvPr>
        </p:nvSpPr>
        <p:spPr>
          <a:xfrm>
            <a:off x="8025908" y="2896340"/>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178AA1"/>
                </a:solidFill>
                <a:latin typeface="宋体" panose="02010600030101010101" pitchFamily="2" charset="-122"/>
                <a:ea typeface="宋体" panose="02010600030101010101" pitchFamily="2" charset="-122"/>
                <a:cs typeface="+mn-ea"/>
              </a:rPr>
              <a:t>2. 指导—合作型</a:t>
            </a:r>
            <a:endParaRPr lang="zh-CN" altLang="en-US" sz="2000" b="1" spc="300" dirty="0">
              <a:solidFill>
                <a:srgbClr val="178AA1"/>
              </a:solidFill>
              <a:latin typeface="宋体" panose="02010600030101010101" pitchFamily="2" charset="-122"/>
              <a:ea typeface="宋体" panose="02010600030101010101" pitchFamily="2" charset="-122"/>
              <a:cs typeface="+mn-ea"/>
            </a:endParaRPr>
          </a:p>
        </p:txBody>
      </p:sp>
      <p:sp>
        <p:nvSpPr>
          <p:cNvPr id="34" name="文本框 33"/>
          <p:cNvSpPr txBox="1"/>
          <p:nvPr>
            <p:custDataLst>
              <p:tags r:id="rId16"/>
            </p:custDataLst>
          </p:nvPr>
        </p:nvSpPr>
        <p:spPr>
          <a:xfrm>
            <a:off x="7715250" y="3328035"/>
            <a:ext cx="3428365" cy="81534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500" spc="150" dirty="0">
                <a:latin typeface="宋体" panose="02010600030101010101" pitchFamily="2" charset="-122"/>
                <a:ea typeface="宋体" panose="02010600030101010101" pitchFamily="2" charset="-122"/>
              </a:rPr>
              <a:t>当护士向患者询问病情时，患者要与之配合，回答问题，患者对护士提出的要求同样要绝对执行。</a:t>
            </a:r>
            <a:endParaRPr lang="zh-CN" altLang="en-US" sz="1500" spc="15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566920" y="109220"/>
            <a:ext cx="3148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二、护患关系</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6" name="任意多边形 45"/>
          <p:cNvSpPr/>
          <p:nvPr>
            <p:custDataLst>
              <p:tags r:id="rId2"/>
            </p:custDataLst>
          </p:nvPr>
        </p:nvSpPr>
        <p:spPr>
          <a:xfrm>
            <a:off x="6553795" y="2156742"/>
            <a:ext cx="938645" cy="1425338"/>
          </a:xfrm>
          <a:custGeom>
            <a:avLst/>
            <a:gdLst>
              <a:gd name="connsiteX0" fmla="*/ 467181 w 938645"/>
              <a:gd name="connsiteY0" fmla="*/ 0 h 1425338"/>
              <a:gd name="connsiteX1" fmla="*/ 938645 w 938645"/>
              <a:gd name="connsiteY1" fmla="*/ 471464 h 1425338"/>
              <a:gd name="connsiteX2" fmla="*/ 467181 w 938645"/>
              <a:gd name="connsiteY2" fmla="*/ 942928 h 1425338"/>
              <a:gd name="connsiteX3" fmla="*/ 434953 w 938645"/>
              <a:gd name="connsiteY3" fmla="*/ 939679 h 1425338"/>
              <a:gd name="connsiteX4" fmla="*/ 438115 w 938645"/>
              <a:gd name="connsiteY4" fmla="*/ 948465 h 1425338"/>
              <a:gd name="connsiteX5" fmla="*/ 486518 w 938645"/>
              <a:gd name="connsiteY5" fmla="*/ 1251760 h 1425338"/>
              <a:gd name="connsiteX6" fmla="*/ 506780 w 938645"/>
              <a:gd name="connsiteY6" fmla="*/ 1254386 h 1425338"/>
              <a:gd name="connsiteX7" fmla="*/ 459923 w 938645"/>
              <a:gd name="connsiteY7" fmla="*/ 1425338 h 1425338"/>
              <a:gd name="connsiteX8" fmla="*/ 425143 w 938645"/>
              <a:gd name="connsiteY8" fmla="*/ 1243807 h 1425338"/>
              <a:gd name="connsiteX9" fmla="*/ 445394 w 938645"/>
              <a:gd name="connsiteY9" fmla="*/ 1246430 h 1425338"/>
              <a:gd name="connsiteX10" fmla="*/ 398195 w 938645"/>
              <a:gd name="connsiteY10" fmla="*/ 958859 h 1425338"/>
              <a:gd name="connsiteX11" fmla="*/ 355819 w 938645"/>
              <a:gd name="connsiteY11" fmla="*/ 841973 h 1425338"/>
              <a:gd name="connsiteX12" fmla="*/ 335359 w 938645"/>
              <a:gd name="connsiteY12" fmla="*/ 796559 h 1425338"/>
              <a:gd name="connsiteX13" fmla="*/ 301240 w 938645"/>
              <a:gd name="connsiteY13" fmla="*/ 730018 h 1425338"/>
              <a:gd name="connsiteX14" fmla="*/ 248530 w 938645"/>
              <a:gd name="connsiteY14" fmla="*/ 641709 h 1425338"/>
              <a:gd name="connsiteX15" fmla="*/ 214913 w 938645"/>
              <a:gd name="connsiteY15" fmla="*/ 597870 h 1425338"/>
              <a:gd name="connsiteX16" fmla="*/ 169523 w 938645"/>
              <a:gd name="connsiteY16" fmla="*/ 550261 h 1425338"/>
              <a:gd name="connsiteX17" fmla="*/ 66848 w 938645"/>
              <a:gd name="connsiteY17" fmla="*/ 469587 h 1425338"/>
              <a:gd name="connsiteX18" fmla="*/ 0 w 938645"/>
              <a:gd name="connsiteY18" fmla="*/ 428976 h 1425338"/>
              <a:gd name="connsiteX19" fmla="*/ 5295 w 938645"/>
              <a:gd name="connsiteY19" fmla="*/ 376448 h 1425338"/>
              <a:gd name="connsiteX20" fmla="*/ 467181 w 938645"/>
              <a:gd name="connsiteY20" fmla="*/ 0 h 142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38645" h="1425338">
                <a:moveTo>
                  <a:pt x="467181" y="0"/>
                </a:moveTo>
                <a:cubicBezTo>
                  <a:pt x="727563" y="0"/>
                  <a:pt x="938645" y="211082"/>
                  <a:pt x="938645" y="471464"/>
                </a:cubicBezTo>
                <a:cubicBezTo>
                  <a:pt x="938645" y="731846"/>
                  <a:pt x="727563" y="942928"/>
                  <a:pt x="467181" y="942928"/>
                </a:cubicBezTo>
                <a:lnTo>
                  <a:pt x="434953" y="939679"/>
                </a:lnTo>
                <a:lnTo>
                  <a:pt x="438115" y="948465"/>
                </a:lnTo>
                <a:cubicBezTo>
                  <a:pt x="466523" y="1046226"/>
                  <a:pt x="482920" y="1148230"/>
                  <a:pt x="486518" y="1251760"/>
                </a:cubicBezTo>
                <a:lnTo>
                  <a:pt x="506780" y="1254386"/>
                </a:lnTo>
                <a:lnTo>
                  <a:pt x="459923" y="1425338"/>
                </a:lnTo>
                <a:lnTo>
                  <a:pt x="425143" y="1243807"/>
                </a:lnTo>
                <a:lnTo>
                  <a:pt x="445394" y="1246430"/>
                </a:lnTo>
                <a:cubicBezTo>
                  <a:pt x="441404" y="1148231"/>
                  <a:pt x="425425" y="1051535"/>
                  <a:pt x="398195" y="958859"/>
                </a:cubicBezTo>
                <a:lnTo>
                  <a:pt x="355819" y="841973"/>
                </a:lnTo>
                <a:lnTo>
                  <a:pt x="335359" y="796559"/>
                </a:lnTo>
                <a:lnTo>
                  <a:pt x="301240" y="730018"/>
                </a:lnTo>
                <a:lnTo>
                  <a:pt x="248530" y="641709"/>
                </a:lnTo>
                <a:lnTo>
                  <a:pt x="214913" y="597870"/>
                </a:lnTo>
                <a:lnTo>
                  <a:pt x="169523" y="550261"/>
                </a:lnTo>
                <a:cubicBezTo>
                  <a:pt x="137327" y="520999"/>
                  <a:pt x="103017" y="494022"/>
                  <a:pt x="66848" y="469587"/>
                </a:cubicBezTo>
                <a:lnTo>
                  <a:pt x="0" y="428976"/>
                </a:lnTo>
                <a:lnTo>
                  <a:pt x="5295" y="376448"/>
                </a:lnTo>
                <a:cubicBezTo>
                  <a:pt x="49258" y="161610"/>
                  <a:pt x="239347" y="0"/>
                  <a:pt x="467181" y="0"/>
                </a:cubicBezTo>
                <a:close/>
              </a:path>
            </a:pathLst>
          </a:custGeom>
          <a:solidFill>
            <a:schemeClr val="accent5"/>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47" name="任意多边形 46"/>
          <p:cNvSpPr/>
          <p:nvPr>
            <p:custDataLst>
              <p:tags r:id="rId3"/>
            </p:custDataLst>
          </p:nvPr>
        </p:nvSpPr>
        <p:spPr>
          <a:xfrm rot="21043866">
            <a:off x="4793413" y="2098940"/>
            <a:ext cx="1354883" cy="934838"/>
          </a:xfrm>
          <a:custGeom>
            <a:avLst/>
            <a:gdLst>
              <a:gd name="connsiteX0" fmla="*/ 547473 w 1354883"/>
              <a:gd name="connsiteY0" fmla="*/ 6227 h 934838"/>
              <a:gd name="connsiteX1" fmla="*/ 942694 w 1354883"/>
              <a:gd name="connsiteY1" fmla="*/ 452155 h 934838"/>
              <a:gd name="connsiteX2" fmla="*/ 940527 w 1354883"/>
              <a:gd name="connsiteY2" fmla="*/ 487461 h 934838"/>
              <a:gd name="connsiteX3" fmla="*/ 1035038 w 1354883"/>
              <a:gd name="connsiteY3" fmla="*/ 465778 h 934838"/>
              <a:gd name="connsiteX4" fmla="*/ 1185304 w 1354883"/>
              <a:gd name="connsiteY4" fmla="*/ 450880 h 934838"/>
              <a:gd name="connsiteX5" fmla="*/ 1187870 w 1354883"/>
              <a:gd name="connsiteY5" fmla="*/ 430618 h 934838"/>
              <a:gd name="connsiteX6" fmla="*/ 1354883 w 1354883"/>
              <a:gd name="connsiteY6" fmla="*/ 477475 h 934838"/>
              <a:gd name="connsiteX7" fmla="*/ 1177535 w 1354883"/>
              <a:gd name="connsiteY7" fmla="*/ 512255 h 934838"/>
              <a:gd name="connsiteX8" fmla="*/ 1180098 w 1354883"/>
              <a:gd name="connsiteY8" fmla="*/ 492004 h 934838"/>
              <a:gd name="connsiteX9" fmla="*/ 899153 w 1354883"/>
              <a:gd name="connsiteY9" fmla="*/ 539203 h 934838"/>
              <a:gd name="connsiteX10" fmla="*/ 784961 w 1354883"/>
              <a:gd name="connsiteY10" fmla="*/ 581579 h 934838"/>
              <a:gd name="connsiteX11" fmla="*/ 740594 w 1354883"/>
              <a:gd name="connsiteY11" fmla="*/ 602039 h 934838"/>
              <a:gd name="connsiteX12" fmla="*/ 675586 w 1354883"/>
              <a:gd name="connsiteY12" fmla="*/ 636158 h 934838"/>
              <a:gd name="connsiteX13" fmla="*/ 589311 w 1354883"/>
              <a:gd name="connsiteY13" fmla="*/ 688868 h 934838"/>
              <a:gd name="connsiteX14" fmla="*/ 588105 w 1354883"/>
              <a:gd name="connsiteY14" fmla="*/ 689815 h 934838"/>
              <a:gd name="connsiteX15" fmla="*/ 506285 w 1354883"/>
              <a:gd name="connsiteY15" fmla="*/ 766814 h 934838"/>
              <a:gd name="connsiteX16" fmla="*/ 413784 w 1354883"/>
              <a:gd name="connsiteY16" fmla="*/ 889253 h 934838"/>
              <a:gd name="connsiteX17" fmla="*/ 388128 w 1354883"/>
              <a:gd name="connsiteY17" fmla="*/ 934838 h 934838"/>
              <a:gd name="connsiteX18" fmla="*/ 303365 w 1354883"/>
              <a:gd name="connsiteY18" fmla="*/ 912086 h 934838"/>
              <a:gd name="connsiteX19" fmla="*/ 6227 w 1354883"/>
              <a:gd name="connsiteY19" fmla="*/ 395597 h 934838"/>
              <a:gd name="connsiteX20" fmla="*/ 547473 w 1354883"/>
              <a:gd name="connsiteY20" fmla="*/ 6227 h 93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4883" h="934838">
                <a:moveTo>
                  <a:pt x="547473" y="6227"/>
                </a:moveTo>
                <a:cubicBezTo>
                  <a:pt x="772332" y="42924"/>
                  <a:pt x="933909" y="233041"/>
                  <a:pt x="942694" y="452155"/>
                </a:cubicBezTo>
                <a:lnTo>
                  <a:pt x="940527" y="487461"/>
                </a:lnTo>
                <a:lnTo>
                  <a:pt x="1035038" y="465778"/>
                </a:lnTo>
                <a:cubicBezTo>
                  <a:pt x="1084533" y="457678"/>
                  <a:pt x="1134732" y="452679"/>
                  <a:pt x="1185304" y="450880"/>
                </a:cubicBezTo>
                <a:lnTo>
                  <a:pt x="1187870" y="430618"/>
                </a:lnTo>
                <a:lnTo>
                  <a:pt x="1354883" y="477475"/>
                </a:lnTo>
                <a:lnTo>
                  <a:pt x="1177535" y="512255"/>
                </a:lnTo>
                <a:lnTo>
                  <a:pt x="1180098" y="492004"/>
                </a:lnTo>
                <a:cubicBezTo>
                  <a:pt x="1084161" y="495994"/>
                  <a:pt x="989694" y="511973"/>
                  <a:pt x="899153" y="539203"/>
                </a:cubicBezTo>
                <a:lnTo>
                  <a:pt x="784961" y="581579"/>
                </a:lnTo>
                <a:lnTo>
                  <a:pt x="740594" y="602039"/>
                </a:lnTo>
                <a:lnTo>
                  <a:pt x="675586" y="636158"/>
                </a:lnTo>
                <a:lnTo>
                  <a:pt x="589311" y="688868"/>
                </a:lnTo>
                <a:lnTo>
                  <a:pt x="588105" y="689815"/>
                </a:lnTo>
                <a:lnTo>
                  <a:pt x="506285" y="766814"/>
                </a:lnTo>
                <a:cubicBezTo>
                  <a:pt x="472222" y="804733"/>
                  <a:pt x="441233" y="845659"/>
                  <a:pt x="413784" y="889253"/>
                </a:cubicBezTo>
                <a:lnTo>
                  <a:pt x="388128" y="934838"/>
                </a:lnTo>
                <a:lnTo>
                  <a:pt x="303365" y="912086"/>
                </a:lnTo>
                <a:cubicBezTo>
                  <a:pt x="98412" y="834094"/>
                  <a:pt x="-30470" y="620456"/>
                  <a:pt x="6227" y="395597"/>
                </a:cubicBezTo>
                <a:cubicBezTo>
                  <a:pt x="48166" y="138615"/>
                  <a:pt x="290491" y="-35712"/>
                  <a:pt x="547473" y="6227"/>
                </a:cubicBezTo>
                <a:close/>
              </a:path>
            </a:pathLst>
          </a:custGeom>
          <a:solidFill>
            <a:srgbClr val="00B0F0"/>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48" name="任意多边形 47"/>
          <p:cNvSpPr/>
          <p:nvPr>
            <p:custDataLst>
              <p:tags r:id="rId4"/>
            </p:custDataLst>
          </p:nvPr>
        </p:nvSpPr>
        <p:spPr>
          <a:xfrm rot="13124922">
            <a:off x="5141788" y="3903088"/>
            <a:ext cx="1505460" cy="928970"/>
          </a:xfrm>
          <a:custGeom>
            <a:avLst/>
            <a:gdLst>
              <a:gd name="connsiteX0" fmla="*/ 1505460 w 1505460"/>
              <a:gd name="connsiteY0" fmla="*/ 413973 h 928970"/>
              <a:gd name="connsiteX1" fmla="*/ 1294597 w 1505460"/>
              <a:gd name="connsiteY1" fmla="*/ 453127 h 928970"/>
              <a:gd name="connsiteX2" fmla="*/ 1297644 w 1505460"/>
              <a:gd name="connsiteY2" fmla="*/ 430329 h 928970"/>
              <a:gd name="connsiteX3" fmla="*/ 963606 w 1505460"/>
              <a:gd name="connsiteY3" fmla="*/ 483464 h 928970"/>
              <a:gd name="connsiteX4" fmla="*/ 827833 w 1505460"/>
              <a:gd name="connsiteY4" fmla="*/ 531169 h 928970"/>
              <a:gd name="connsiteX5" fmla="*/ 775082 w 1505460"/>
              <a:gd name="connsiteY5" fmla="*/ 554202 h 928970"/>
              <a:gd name="connsiteX6" fmla="*/ 697789 w 1505460"/>
              <a:gd name="connsiteY6" fmla="*/ 592612 h 928970"/>
              <a:gd name="connsiteX7" fmla="*/ 595210 w 1505460"/>
              <a:gd name="connsiteY7" fmla="*/ 651951 h 928970"/>
              <a:gd name="connsiteX8" fmla="*/ 534577 w 1505460"/>
              <a:gd name="connsiteY8" fmla="*/ 697015 h 928970"/>
              <a:gd name="connsiteX9" fmla="*/ 475507 w 1505460"/>
              <a:gd name="connsiteY9" fmla="*/ 761311 h 928970"/>
              <a:gd name="connsiteX10" fmla="*/ 375863 w 1505460"/>
              <a:gd name="connsiteY10" fmla="*/ 909006 h 928970"/>
              <a:gd name="connsiteX11" fmla="*/ 366327 w 1505460"/>
              <a:gd name="connsiteY11" fmla="*/ 928970 h 928970"/>
              <a:gd name="connsiteX12" fmla="*/ 331571 w 1505460"/>
              <a:gd name="connsiteY12" fmla="*/ 921757 h 928970"/>
              <a:gd name="connsiteX13" fmla="*/ 103786 w 1505460"/>
              <a:gd name="connsiteY13" fmla="*/ 766573 h 928970"/>
              <a:gd name="connsiteX14" fmla="*/ 176388 w 1505460"/>
              <a:gd name="connsiteY14" fmla="*/ 103786 h 928970"/>
              <a:gd name="connsiteX15" fmla="*/ 839174 w 1505460"/>
              <a:gd name="connsiteY15" fmla="*/ 176388 h 928970"/>
              <a:gd name="connsiteX16" fmla="*/ 941366 w 1505460"/>
              <a:gd name="connsiteY16" fmla="*/ 432367 h 928970"/>
              <a:gd name="connsiteX17" fmla="*/ 941234 w 1505460"/>
              <a:gd name="connsiteY17" fmla="*/ 442116 h 928970"/>
              <a:gd name="connsiteX18" fmla="*/ 951533 w 1505460"/>
              <a:gd name="connsiteY18" fmla="*/ 438523 h 928970"/>
              <a:gd name="connsiteX19" fmla="*/ 1303835 w 1505460"/>
              <a:gd name="connsiteY19" fmla="*/ 384033 h 928970"/>
              <a:gd name="connsiteX20" fmla="*/ 1306885 w 1505460"/>
              <a:gd name="connsiteY20" fmla="*/ 361223 h 92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5460" h="928970">
                <a:moveTo>
                  <a:pt x="1505460" y="413973"/>
                </a:moveTo>
                <a:lnTo>
                  <a:pt x="1294597" y="453127"/>
                </a:lnTo>
                <a:lnTo>
                  <a:pt x="1297644" y="430329"/>
                </a:lnTo>
                <a:cubicBezTo>
                  <a:pt x="1183577" y="434821"/>
                  <a:pt x="1071258" y="452809"/>
                  <a:pt x="963606" y="483464"/>
                </a:cubicBezTo>
                <a:lnTo>
                  <a:pt x="827833" y="531169"/>
                </a:lnTo>
                <a:lnTo>
                  <a:pt x="775082" y="554202"/>
                </a:lnTo>
                <a:lnTo>
                  <a:pt x="697789" y="592612"/>
                </a:lnTo>
                <a:lnTo>
                  <a:pt x="595210" y="651951"/>
                </a:lnTo>
                <a:lnTo>
                  <a:pt x="534577" y="697015"/>
                </a:lnTo>
                <a:lnTo>
                  <a:pt x="475507" y="761311"/>
                </a:lnTo>
                <a:cubicBezTo>
                  <a:pt x="437044" y="807663"/>
                  <a:pt x="403798" y="857179"/>
                  <a:pt x="375863" y="909006"/>
                </a:cubicBezTo>
                <a:lnTo>
                  <a:pt x="366327" y="928970"/>
                </a:lnTo>
                <a:lnTo>
                  <a:pt x="331571" y="921757"/>
                </a:lnTo>
                <a:cubicBezTo>
                  <a:pt x="244827" y="894891"/>
                  <a:pt x="164901" y="842724"/>
                  <a:pt x="103786" y="766573"/>
                </a:cubicBezTo>
                <a:cubicBezTo>
                  <a:pt x="-59189" y="563501"/>
                  <a:pt x="-26684" y="266761"/>
                  <a:pt x="176388" y="103786"/>
                </a:cubicBezTo>
                <a:cubicBezTo>
                  <a:pt x="379459" y="-59188"/>
                  <a:pt x="676199" y="-26683"/>
                  <a:pt x="839174" y="176388"/>
                </a:cubicBezTo>
                <a:cubicBezTo>
                  <a:pt x="900289" y="252540"/>
                  <a:pt x="933916" y="341864"/>
                  <a:pt x="941366" y="432367"/>
                </a:cubicBezTo>
                <a:lnTo>
                  <a:pt x="941234" y="442116"/>
                </a:lnTo>
                <a:lnTo>
                  <a:pt x="951533" y="438523"/>
                </a:lnTo>
                <a:cubicBezTo>
                  <a:pt x="1065090" y="406543"/>
                  <a:pt x="1183576" y="388084"/>
                  <a:pt x="1303835" y="384033"/>
                </a:cubicBezTo>
                <a:lnTo>
                  <a:pt x="1306885" y="361223"/>
                </a:lnTo>
                <a:close/>
              </a:path>
            </a:pathLst>
          </a:custGeom>
          <a:solidFill>
            <a:srgbClr val="00B050"/>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30" name="椭圆 29"/>
          <p:cNvSpPr/>
          <p:nvPr>
            <p:custDataLst>
              <p:tags r:id="rId5"/>
            </p:custDataLst>
          </p:nvPr>
        </p:nvSpPr>
        <p:spPr>
          <a:xfrm>
            <a:off x="5506176" y="287295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31" name="文本框 30"/>
          <p:cNvSpPr txBox="1"/>
          <p:nvPr>
            <p:custDataLst>
              <p:tags r:id="rId6"/>
            </p:custDataLst>
          </p:nvPr>
        </p:nvSpPr>
        <p:spPr>
          <a:xfrm>
            <a:off x="5184775" y="3136265"/>
            <a:ext cx="1821815" cy="584835"/>
          </a:xfrm>
          <a:prstGeom prst="rect">
            <a:avLst/>
          </a:prstGeom>
          <a:noFill/>
        </p:spPr>
        <p:txBody>
          <a:bodyPr wrap="none" lIns="0" tIns="0" rIns="0" bIns="0" anchor="ctr">
            <a:normAutofit/>
          </a:bodyPr>
          <a:lstStyle/>
          <a:p>
            <a:pPr algn="ctr"/>
            <a:r>
              <a:rPr lang="zh-CN" altLang="en-US" b="1"/>
              <a:t>（四）护患关系发</a:t>
            </a:r>
            <a:endParaRPr lang="zh-CN" altLang="en-US" b="1"/>
          </a:p>
          <a:p>
            <a:pPr algn="ctr"/>
            <a:r>
              <a:rPr lang="zh-CN" altLang="en-US" b="1"/>
              <a:t>展的基本过程</a:t>
            </a:r>
            <a:endParaRPr lang="zh-CN" altLang="en-US" b="1"/>
          </a:p>
        </p:txBody>
      </p:sp>
      <p:sp>
        <p:nvSpPr>
          <p:cNvPr id="29" name="任意多边形 28"/>
          <p:cNvSpPr/>
          <p:nvPr>
            <p:custDataLst>
              <p:tags r:id="rId7"/>
            </p:custDataLst>
          </p:nvPr>
        </p:nvSpPr>
        <p:spPr bwMode="auto">
          <a:xfrm>
            <a:off x="6831610" y="2459941"/>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8"/>
            </p:custDataLst>
          </p:nvPr>
        </p:nvSpPr>
        <p:spPr bwMode="auto">
          <a:xfrm>
            <a:off x="5940930" y="4450685"/>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25" name="任意多边形 24"/>
          <p:cNvSpPr/>
          <p:nvPr>
            <p:custDataLst>
              <p:tags r:id="rId9"/>
            </p:custDataLst>
          </p:nvPr>
        </p:nvSpPr>
        <p:spPr bwMode="auto">
          <a:xfrm>
            <a:off x="5069811" y="2411815"/>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cxnSp>
        <p:nvCxnSpPr>
          <p:cNvPr id="3" name="直接连接符 2"/>
          <p:cNvCxnSpPr/>
          <p:nvPr>
            <p:custDataLst>
              <p:tags r:id="rId10"/>
            </p:custDataLst>
          </p:nvPr>
        </p:nvCxnSpPr>
        <p:spPr>
          <a:xfrm>
            <a:off x="983432" y="3339623"/>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 name="文本框 3"/>
          <p:cNvSpPr txBox="1"/>
          <p:nvPr>
            <p:custDataLst>
              <p:tags r:id="rId11"/>
            </p:custDataLst>
          </p:nvPr>
        </p:nvSpPr>
        <p:spPr>
          <a:xfrm>
            <a:off x="1457109" y="1754889"/>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4276AA"/>
                </a:solidFill>
                <a:latin typeface="宋体" panose="02010600030101010101" pitchFamily="2" charset="-122"/>
                <a:ea typeface="宋体" panose="02010600030101010101" pitchFamily="2" charset="-122"/>
                <a:cs typeface="+mn-ea"/>
              </a:rPr>
              <a:t>1. 观察熟悉期</a:t>
            </a:r>
            <a:endParaRPr lang="zh-CN" altLang="en-US" sz="2000" b="1" spc="300" dirty="0">
              <a:solidFill>
                <a:srgbClr val="4276AA"/>
              </a:solidFill>
              <a:latin typeface="宋体" panose="02010600030101010101" pitchFamily="2" charset="-122"/>
              <a:ea typeface="宋体" panose="02010600030101010101" pitchFamily="2" charset="-122"/>
              <a:cs typeface="+mn-ea"/>
            </a:endParaRPr>
          </a:p>
        </p:txBody>
      </p:sp>
      <p:sp>
        <p:nvSpPr>
          <p:cNvPr id="24" name="文本框 23"/>
          <p:cNvSpPr txBox="1"/>
          <p:nvPr>
            <p:custDataLst>
              <p:tags r:id="rId12"/>
            </p:custDataLst>
          </p:nvPr>
        </p:nvSpPr>
        <p:spPr>
          <a:xfrm>
            <a:off x="983615" y="2156460"/>
            <a:ext cx="3583305" cy="1238885"/>
          </a:xfrm>
          <a:prstGeom prst="rect">
            <a:avLst/>
          </a:prstGeom>
          <a:noFill/>
        </p:spPr>
        <p:txBody>
          <a:bodyPr wrap="square" lIns="90000" tIns="0" rIns="90000" bIns="46800">
            <a:normAutofit fontScale="25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6400" spc="150" dirty="0">
                <a:latin typeface="宋体" panose="02010600030101010101" pitchFamily="2" charset="-122"/>
                <a:ea typeface="宋体" panose="02010600030101010101" pitchFamily="2" charset="-122"/>
              </a:rPr>
              <a:t>指患者与护士最初的接触阶段，是护患关系建立的初始期。这一时期的主要任务是护士与患者建立相互了解及信任关系。</a:t>
            </a:r>
            <a:endParaRPr lang="zh-CN" altLang="en-US" sz="6400" spc="150" dirty="0">
              <a:latin typeface="宋体" panose="02010600030101010101" pitchFamily="2" charset="-122"/>
              <a:ea typeface="宋体" panose="02010600030101010101" pitchFamily="2" charset="-122"/>
            </a:endParaRPr>
          </a:p>
        </p:txBody>
      </p:sp>
      <p:sp>
        <p:nvSpPr>
          <p:cNvPr id="26" name="文本框 25"/>
          <p:cNvSpPr txBox="1"/>
          <p:nvPr>
            <p:custDataLst>
              <p:tags r:id="rId13"/>
            </p:custDataLst>
          </p:nvPr>
        </p:nvSpPr>
        <p:spPr>
          <a:xfrm>
            <a:off x="1457109" y="3741882"/>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40A693"/>
                </a:solidFill>
                <a:latin typeface="宋体" panose="02010600030101010101" pitchFamily="2" charset="-122"/>
                <a:ea typeface="宋体" panose="02010600030101010101" pitchFamily="2" charset="-122"/>
                <a:cs typeface="+mn-ea"/>
              </a:rPr>
              <a:t>3. 终止评价期</a:t>
            </a:r>
            <a:endParaRPr lang="zh-CN" altLang="en-US" sz="2000" b="1" spc="300" dirty="0">
              <a:solidFill>
                <a:srgbClr val="40A693"/>
              </a:solidFill>
              <a:latin typeface="宋体" panose="02010600030101010101" pitchFamily="2" charset="-122"/>
              <a:ea typeface="宋体" panose="02010600030101010101" pitchFamily="2" charset="-122"/>
              <a:cs typeface="+mn-ea"/>
            </a:endParaRPr>
          </a:p>
        </p:txBody>
      </p:sp>
      <p:sp>
        <p:nvSpPr>
          <p:cNvPr id="28" name="文本框 27"/>
          <p:cNvSpPr txBox="1"/>
          <p:nvPr>
            <p:custDataLst>
              <p:tags r:id="rId14"/>
            </p:custDataLst>
          </p:nvPr>
        </p:nvSpPr>
        <p:spPr>
          <a:xfrm>
            <a:off x="983615" y="4143375"/>
            <a:ext cx="3046730" cy="105791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500" spc="150" dirty="0">
                <a:latin typeface="宋体" panose="02010600030101010101" pitchFamily="2" charset="-122"/>
                <a:ea typeface="宋体" panose="02010600030101010101" pitchFamily="2" charset="-122"/>
              </a:rPr>
              <a:t>护患之间通过密切合作，达到预期的护理目标，患者康复出院时，护患关系将进入终止阶段，是护患关系结束期。</a:t>
            </a:r>
            <a:endParaRPr lang="zh-CN" altLang="en-US" sz="1500" spc="150" dirty="0">
              <a:latin typeface="宋体" panose="02010600030101010101" pitchFamily="2" charset="-122"/>
              <a:ea typeface="宋体" panose="02010600030101010101" pitchFamily="2" charset="-122"/>
            </a:endParaRPr>
          </a:p>
        </p:txBody>
      </p:sp>
      <p:sp>
        <p:nvSpPr>
          <p:cNvPr id="33" name="文本框 32"/>
          <p:cNvSpPr txBox="1"/>
          <p:nvPr>
            <p:custDataLst>
              <p:tags r:id="rId15"/>
            </p:custDataLst>
          </p:nvPr>
        </p:nvSpPr>
        <p:spPr>
          <a:xfrm>
            <a:off x="8025908" y="2896340"/>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178AA1"/>
                </a:solidFill>
                <a:latin typeface="宋体" panose="02010600030101010101" pitchFamily="2" charset="-122"/>
                <a:ea typeface="宋体" panose="02010600030101010101" pitchFamily="2" charset="-122"/>
                <a:cs typeface="+mn-ea"/>
              </a:rPr>
              <a:t>2. 合作信任期</a:t>
            </a:r>
            <a:endParaRPr lang="zh-CN" altLang="en-US" sz="2000" b="1" spc="300" dirty="0">
              <a:solidFill>
                <a:srgbClr val="178AA1"/>
              </a:solidFill>
              <a:latin typeface="宋体" panose="02010600030101010101" pitchFamily="2" charset="-122"/>
              <a:ea typeface="宋体" panose="02010600030101010101" pitchFamily="2" charset="-122"/>
              <a:cs typeface="+mn-ea"/>
            </a:endParaRPr>
          </a:p>
        </p:txBody>
      </p:sp>
      <p:sp>
        <p:nvSpPr>
          <p:cNvPr id="34" name="文本框 33"/>
          <p:cNvSpPr txBox="1"/>
          <p:nvPr>
            <p:custDataLst>
              <p:tags r:id="rId16"/>
            </p:custDataLst>
          </p:nvPr>
        </p:nvSpPr>
        <p:spPr>
          <a:xfrm>
            <a:off x="7715250" y="3328035"/>
            <a:ext cx="3428365" cy="97028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500" spc="150" dirty="0">
                <a:latin typeface="宋体" panose="02010600030101010101" pitchFamily="2" charset="-122"/>
                <a:ea typeface="宋体" panose="02010600030101010101" pitchFamily="2" charset="-122"/>
              </a:rPr>
              <a:t>这个时期的主要任务是应用护理知识和技能来解决患者的各种身心问题，满足患者的需要。</a:t>
            </a:r>
            <a:endParaRPr lang="zh-CN" altLang="en-US" sz="1500" spc="15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2"/>
  <p:tag name="KSO_WM_UNIT_ID" val="diagram20188904_3*q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8904_3*q_h_i*1_4_3"/>
  <p:tag name="KSO_WM_TEMPLATE_CATEGORY" val="diagram"/>
  <p:tag name="KSO_WM_TEMPLATE_INDEX" val="2018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3*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3*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3*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3*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3*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6.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3*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17.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3*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3*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9.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3*q_h_f*1_4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3*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20.xml><?xml version="1.0" encoding="utf-8"?>
<p:tagLst xmlns:p="http://schemas.openxmlformats.org/presentationml/2006/main">
  <p:tag name="KSO_WM_TEMPLATE_CATEGORY" val="diagram"/>
  <p:tag name="KSO_WM_TEMPLATE_INDEX" val="20188904"/>
  <p:tag name="KSO_WM_UNIT_TYPE" val="q_h_a"/>
  <p:tag name="KSO_WM_UNIT_INDEX" val="1_5_1"/>
  <p:tag name="KSO_WM_UNIT_ID" val="diagram20188904_3*q_h_a*1_5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Lst>
</file>

<file path=ppt/tags/tag21.xml><?xml version="1.0" encoding="utf-8"?>
<p:tagLst xmlns:p="http://schemas.openxmlformats.org/presentationml/2006/main">
  <p:tag name="KSO_WM_TEMPLATE_CATEGORY" val="diagram"/>
  <p:tag name="KSO_WM_TEMPLATE_INDEX" val="20188904"/>
  <p:tag name="KSO_WM_UNIT_TYPE" val="q_h_f"/>
  <p:tag name="KSO_WM_UNIT_INDEX" val="1_5_1"/>
  <p:tag name="KSO_WM_UNIT_ID" val="diagram20188904_3*q_h_f*1_5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2.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3*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23.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3*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4.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3*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5.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3*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76_6*m_i*1_1"/>
  <p:tag name="KSO_WM_TEMPLATE_CATEGORY" val="diagram"/>
  <p:tag name="KSO_WM_TEMPLATE_INDEX" val="160476"/>
  <p:tag name="KSO_WM_UNIT_LAYERLEVEL" val="1_1"/>
  <p:tag name="KSO_WM_TAG_VERSION" val="1.0"/>
  <p:tag name="KSO_WM_BEAUTIFY_FLAG" val="#wm#"/>
  <p:tag name="KSO_WM_UNIT_LINE_FORE_SCHEMECOLOR_INDEX" val="6"/>
  <p:tag name="KSO_WM_UNIT_LINE_FILL_TYPE"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160476_6*m_i*1_2"/>
  <p:tag name="KSO_WM_TEMPLATE_CATEGORY" val="diagram"/>
  <p:tag name="KSO_WM_TEMPLATE_INDEX" val="160476"/>
  <p:tag name="KSO_WM_UNIT_LAYERLEVEL" val="1_1"/>
  <p:tag name="KSO_WM_TAG_VERSION" val="1.0"/>
  <p:tag name="KSO_WM_BEAUTIFY_FLAG" val="#wm#"/>
  <p:tag name="KSO_WM_UNIT_LINE_FORE_SCHEMECOLOR_INDEX" val="6"/>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76_6*m_h_i*1_1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29.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76_6*m_h_f*1_1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3*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76_6*m_h_i*1_2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31.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76_6*m_h_f*1_2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76_6*m_h_i*1_3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33.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76_6*m_h_f*1_3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76_6*m_h_i*1_4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76_6*m_h_i*1_5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160476_6*m_h_i*1_6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37.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76_6*m_h_f*1_4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76_6*m_h_f*1_5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160476_6*m_h_f*1_6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3*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76_6*m_h_i*1_1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76_6*m_h_i*1_2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76_6*m_h_i*1_3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476_6*m_h_i*1_4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160476_6*m_h_i*1_5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2"/>
  <p:tag name="KSO_WM_UNIT_ID" val="diagram160476_6*m_h_i*1_6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1"/>
  <p:tag name="KSO_WM_UNIT_ID" val="diagram789_2*n_i*1_1"/>
  <p:tag name="KSO_WM_UNIT_CLEAR" val="1"/>
  <p:tag name="KSO_WM_UNIT_LAYERLEVEL" val="1_1"/>
  <p:tag name="KSO_WM_DIAGRAM_GROUP_CODE" val="n1-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2"/>
  <p:tag name="KSO_WM_UNIT_ID" val="diagram789_2*n_i*1_2"/>
  <p:tag name="KSO_WM_UNIT_CLEAR" val="1"/>
  <p:tag name="KSO_WM_UNIT_LAYERLEVEL" val="1_1"/>
  <p:tag name="KSO_WM_DIAGRAM_GROUP_CODE" val="n1-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3"/>
  <p:tag name="KSO_WM_UNIT_ID" val="diagram789_2*n_i*1_3"/>
  <p:tag name="KSO_WM_UNIT_CLEAR" val="1"/>
  <p:tag name="KSO_WM_UNIT_LAYERLEVEL" val="1_1"/>
  <p:tag name="KSO_WM_DIAGRAM_GROUP_CODE" val="n1-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4"/>
  <p:tag name="KSO_WM_UNIT_ID" val="diagram789_2*n_i*1_4"/>
  <p:tag name="KSO_WM_UNIT_CLEAR" val="1"/>
  <p:tag name="KSO_WM_UNIT_LAYERLEVEL" val="1_1"/>
  <p:tag name="KSO_WM_DIAGRAM_GROUP_CODE" val="n1-1"/>
</p:tagLst>
</file>

<file path=ppt/tags/tag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1"/>
  <p:tag name="KSO_WM_UNIT_ID" val="diagram20188904_3*q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5"/>
  <p:tag name="KSO_WM_UNIT_ID" val="diagram789_2*n_i*1_5"/>
  <p:tag name="KSO_WM_UNIT_CLEAR" val="1"/>
  <p:tag name="KSO_WM_UNIT_LAYERLEVEL" val="1_1"/>
  <p:tag name="KSO_WM_DIAGRAM_GROUP_CODE" val="n1-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6"/>
  <p:tag name="KSO_WM_UNIT_ID" val="diagram789_2*n_i*1_6"/>
  <p:tag name="KSO_WM_UNIT_CLEAR" val="1"/>
  <p:tag name="KSO_WM_UNIT_LAYERLEVEL" val="1_1"/>
  <p:tag name="KSO_WM_DIAGRAM_GROUP_CODE" val="n1-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1_1"/>
  <p:tag name="KSO_WM_UNIT_ID" val="diagram789_2*n_h_f*1_1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n1-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3"/>
  <p:tag name="KSO_WM_UNIT_ID" val="diagram789_2*n_h_f*1_2_3"/>
  <p:tag name="KSO_WM_UNIT_CLEAR" val="1"/>
  <p:tag name="KSO_WM_UNIT_LAYERLEVEL" val="1_1_1"/>
  <p:tag name="KSO_WM_UNIT_VALUE" val="30"/>
  <p:tag name="KSO_WM_UNIT_HIGHLIGHT" val="0"/>
  <p:tag name="KSO_WM_UNIT_COMPATIBLE" val="0"/>
  <p:tag name="KSO_WM_DIAGRAM_GROUP_CODE" val="n1-1"/>
  <p:tag name="KSO_WM_UNIT_PRESET_TEXT" val="LOREM"/>
  <p:tag name="KSO_WM_UNIT_FILL_FORE_SCHEMECOLOR_INDEX" val="7"/>
  <p:tag name="KSO_WM_UNI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2"/>
  <p:tag name="KSO_WM_UNIT_ID" val="diagram789_2*n_h_f*1_2_2"/>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1"/>
  <p:tag name="KSO_WM_UNIT_ID" val="diagram789_2*n_h_f*1_2_1"/>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4"/>
  <p:tag name="KSO_WM_UNIT_ID" val="diagram789_2*n_h_f*1_2_4"/>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5"/>
  <p:tag name="KSO_WM_UNIT_ID" val="diagram789_2*n_h_f*1_2_5"/>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1*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1*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8904_3*q_h_i*1_5_3"/>
  <p:tag name="KSO_WM_TEMPLATE_CATEGORY" val="diagram"/>
  <p:tag name="KSO_WM_TEMPLATE_INDEX" val="2018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1*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1*q_i*1_2"/>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ISCONTENTSTITLE" val="0"/>
  <p:tag name="KSO_WM_UNIT_RELATE_UNITID" val="layout_q1"/>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g"/>
  <p:tag name="KSO_WM_UNIT_INDEX" val="1_1"/>
  <p:tag name="KSO_WM_UNIT_ID" val="diagram20186238_1*q_g*1_1"/>
  <p:tag name="KSO_WM_TEMPLATE_CATEGORY" val="diagram"/>
  <p:tag name="KSO_WM_TEMPLATE_INDEX" val="20186238"/>
  <p:tag name="KSO_WM_UNIT_LAYERLEVEL" val="1_1"/>
  <p:tag name="KSO_WM_TAG_VERSION" val="1.0"/>
  <p:tag name="KSO_WM_BEAUTIFY_FLAG" val="#wm#"/>
  <p:tag name="KSO_WM_UNIT_PRESET_TEXT" val="关键词"/>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1*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1*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1*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1*q_i*1_1"/>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1*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6238_1*q_h_f*1_1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1*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3*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6238_1*q_h_f*1_3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1*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7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6238_1*q_h_f*1_2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1*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1*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1*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1*q_i*1_2"/>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ISCONTENTSTITLE" val="0"/>
  <p:tag name="KSO_WM_UNIT_RELATE_UNITID" val="layout_q1"/>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g"/>
  <p:tag name="KSO_WM_UNIT_INDEX" val="1_1"/>
  <p:tag name="KSO_WM_UNIT_ID" val="diagram20186238_1*q_g*1_1"/>
  <p:tag name="KSO_WM_TEMPLATE_CATEGORY" val="diagram"/>
  <p:tag name="KSO_WM_TEMPLATE_INDEX" val="20186238"/>
  <p:tag name="KSO_WM_UNIT_LAYERLEVEL" val="1_1"/>
  <p:tag name="KSO_WM_TAG_VERSION" val="1.0"/>
  <p:tag name="KSO_WM_BEAUTIFY_FLAG" val="#wm#"/>
  <p:tag name="KSO_WM_UNIT_PRESET_TEXT" val="关键词"/>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1*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1*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3*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1*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1*q_i*1_1"/>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8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1*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6238_1*q_h_f*1_1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8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1*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6238_1*q_h_f*1_3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8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1*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6238_1*q_h_f*1_2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85_5*i*1"/>
  <p:tag name="KSO_WM_TEMPLATE_CATEGORY" val="diagram"/>
  <p:tag name="KSO_WM_TEMPLATE_INDEX" val="785"/>
  <p:tag name="KSO_WM_UNIT_LAYERLEVEL" val="1"/>
  <p:tag name="KSO_WM_TAG_VERSION" val="1.0"/>
  <p:tag name="KSO_WM_BEAUTIFY_FLAG" val="#wm#"/>
</p:tagLst>
</file>

<file path=ppt/tags/tag89.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5_5*l_h_f*1_1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8904_3*q_h_i*1_3_3"/>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5_5*l_h_i*1_1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5_5*l_h_f*1_2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5_5*l_h_i*1_2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3.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5_5*l_h_f*1_3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7"/>
  <p:tag name="KSO_WM_UNIT_FILL_TYPE" val="1"/>
  <p:tag name="KSO_WM_UNIT_TEXT_FILL_FORE_SCHEMECOLOR_INDEX" val="14"/>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5_5*l_h_i*1_3_1"/>
  <p:tag name="KSO_WM_TEMPLATE_CATEGORY" val="diagram"/>
  <p:tag name="KSO_WM_TEMPLATE_INDEX" val="78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5.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5_5*l_h_f*1_4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5_5*l_h_i*1_4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7.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5_5*l_h_f*1_5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5_5*l_h_i*1_5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1327</Words>
  <Application>WPS 演示</Application>
  <PresentationFormat>宽屏</PresentationFormat>
  <Paragraphs>187</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14</vt:i4>
      </vt:variant>
    </vt:vector>
  </HeadingPairs>
  <TitlesOfParts>
    <vt:vector size="27" baseType="lpstr">
      <vt:lpstr>Arial</vt:lpstr>
      <vt:lpstr>宋体</vt:lpstr>
      <vt:lpstr>Wingdings</vt:lpstr>
      <vt:lpstr>微软雅黑</vt:lpstr>
      <vt:lpstr>Arial Unicode MS</vt:lpstr>
      <vt:lpstr>Calibri Light</vt:lpstr>
      <vt:lpstr>方正黑体简体</vt:lpstr>
      <vt:lpstr>Noto Sans S Chinese Bold</vt:lpstr>
      <vt:lpstr>Calibri</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11</cp:revision>
  <dcterms:created xsi:type="dcterms:W3CDTF">2019-11-11T13:37:00Z</dcterms:created>
  <dcterms:modified xsi:type="dcterms:W3CDTF">2021-05-09T02:32:38Z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