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21"/>
  </p:handoutMasterIdLst>
  <p:sldIdLst>
    <p:sldId id="256" r:id="rId4"/>
    <p:sldId id="279" r:id="rId5"/>
    <p:sldId id="258" r:id="rId7"/>
    <p:sldId id="257" r:id="rId8"/>
    <p:sldId id="261" r:id="rId9"/>
    <p:sldId id="263" r:id="rId10"/>
    <p:sldId id="265" r:id="rId11"/>
    <p:sldId id="262" r:id="rId12"/>
    <p:sldId id="271" r:id="rId13"/>
    <p:sldId id="298" r:id="rId14"/>
    <p:sldId id="269" r:id="rId15"/>
    <p:sldId id="299" r:id="rId16"/>
    <p:sldId id="266" r:id="rId17"/>
    <p:sldId id="300" r:id="rId18"/>
    <p:sldId id="301" r:id="rId19"/>
    <p:sldId id="270" r:id="rId20"/>
  </p:sldIdLst>
  <p:sldSz cx="12192000" cy="6858000"/>
  <p:notesSz cx="7103745" cy="10234295"/>
  <p:embeddedFontLs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  <p:embeddedFont>
      <p:font typeface="Arial Unicode MS" panose="020B0604020202020204" charset="-122"/>
      <p:regular r:id="rId30"/>
    </p:embeddedFont>
    <p:embeddedFont>
      <p:font typeface="Calibri Light" panose="020F0302020204030204" charset="0"/>
      <p:regular r:id="rId31"/>
      <p:italic r:id="rId32"/>
    </p:embeddedFont>
    <p:embeddedFont>
      <p:font typeface="等线 Light" panose="02010600030101010101" charset="-122"/>
      <p:regular r:id="rId33"/>
    </p:embeddedFont>
    <p:embeddedFont>
      <p:font typeface="等线" panose="02010600030101010101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012282497441"/>
          <c:y val="0.0579423403052572"/>
          <c:w val="0.634186284544524"/>
          <c:h val="0.87563595251554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explosion val="1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012282497441"/>
          <c:y val="0.0579423403052572"/>
          <c:w val="0.634186284544524"/>
          <c:h val="0.87563595251554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012282497441"/>
          <c:y val="0.0579423403052572"/>
          <c:w val="0.634186284544524"/>
          <c:h val="0.87563595251554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7ACAC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12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rgbClr val="12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8970" y="1423670"/>
            <a:ext cx="62788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护理心理学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3920" y="4107180"/>
            <a:ext cx="1972945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94"/>
              <a:ext cx="295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北京出版社</a:t>
              </a:r>
              <a:endParaRPr lang="zh-CN" altLang="en-US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11880" y="588645"/>
            <a:ext cx="3952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三、青年期心理健康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30960" y="1596390"/>
            <a:ext cx="9664065" cy="5130800"/>
            <a:chOff x="1660" y="2607"/>
            <a:chExt cx="15219" cy="8080"/>
          </a:xfrm>
        </p:grpSpPr>
        <p:sp>
          <p:nvSpPr>
            <p:cNvPr id="4" name="文本框 3"/>
            <p:cNvSpPr txBox="1"/>
            <p:nvPr/>
          </p:nvSpPr>
          <p:spPr>
            <a:xfrm>
              <a:off x="9732" y="2607"/>
              <a:ext cx="714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（一）青年期主要的生理心理发展特征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732" y="3089"/>
              <a:ext cx="7147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在心理上，青年期的心理各个方面得到了全面的发展，主要表现在：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认知能力趋于完善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情绪情感丰富强烈趋于稳定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意志活动控制力日渐增强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4. 人格逐渐成熟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60" y="7007"/>
              <a:ext cx="562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（二）青年期心理健康措施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60" y="7635"/>
              <a:ext cx="7337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正确处理独立性与依赖性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正确解决理想与现实的矛盾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妥善处理热情坦率与闭锁性的矛盾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4. 培养成与败的心理承受力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5. 树立正确的恋爱观和择偶观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1596390"/>
            <a:ext cx="4380865" cy="2613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680" y="4209415"/>
            <a:ext cx="4537710" cy="246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3402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四、中年期心理健康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Text_2"/>
          <p:cNvSpPr/>
          <p:nvPr>
            <p:custDataLst>
              <p:tags r:id="rId2"/>
            </p:custDataLst>
          </p:nvPr>
        </p:nvSpPr>
        <p:spPr>
          <a:xfrm>
            <a:off x="7113270" y="2085340"/>
            <a:ext cx="3458210" cy="3161665"/>
          </a:xfrm>
          <a:prstGeom prst="roundRect">
            <a:avLst>
              <a:gd name="adj" fmla="val 5242"/>
            </a:avLst>
          </a:prstGeom>
          <a:noFill/>
          <a:ln>
            <a:solidFill>
              <a:srgbClr val="7ACA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1. 注意劳逸结合，避免心理疲劳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 妥善处理各种人际关系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 注重更年期心理保健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MH_Text_1"/>
          <p:cNvSpPr/>
          <p:nvPr>
            <p:custDataLst>
              <p:tags r:id="rId3"/>
            </p:custDataLst>
          </p:nvPr>
        </p:nvSpPr>
        <p:spPr>
          <a:xfrm>
            <a:off x="1253490" y="2084705"/>
            <a:ext cx="3803015" cy="3162300"/>
          </a:xfrm>
          <a:prstGeom prst="roundRect">
            <a:avLst>
              <a:gd name="adj" fmla="val 5242"/>
            </a:avLst>
          </a:prstGeom>
          <a:noFill/>
          <a:ln>
            <a:solidFill>
              <a:srgbClr val="FFBE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828000" anchor="ctr"/>
          <a:lstStyle/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中年人肩负着家庭和社会的重担，每天都要面临许多要处理和解决的问题，在日常生活中承受着较大的心理压力，影响着中年人的心身健康。中年期主要的心理问题有：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1. 心理疲劳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 婚姻适应不良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 更年期综合征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4" name="MH_SubTitle_1"/>
          <p:cNvSpPr/>
          <p:nvPr>
            <p:custDataLst>
              <p:tags r:id="rId4"/>
            </p:custDataLst>
          </p:nvPr>
        </p:nvSpPr>
        <p:spPr bwMode="auto">
          <a:xfrm>
            <a:off x="4269105" y="2700655"/>
            <a:ext cx="1837690" cy="2129155"/>
          </a:xfrm>
          <a:custGeom>
            <a:avLst/>
            <a:gdLst>
              <a:gd name="T0" fmla="*/ 1058029 w 1710887"/>
              <a:gd name="T1" fmla="*/ 0 h 2111188"/>
              <a:gd name="T2" fmla="*/ 1649582 w 1710887"/>
              <a:gd name="T3" fmla="*/ 180423 h 2111188"/>
              <a:gd name="T4" fmla="*/ 1714833 w 1710887"/>
              <a:gd name="T5" fmla="*/ 229140 h 2111188"/>
              <a:gd name="T6" fmla="*/ 1676017 w 1710887"/>
              <a:gd name="T7" fmla="*/ 258126 h 2111188"/>
              <a:gd name="T8" fmla="*/ 1290992 w 1710887"/>
              <a:gd name="T9" fmla="*/ 1073321 h 2111188"/>
              <a:gd name="T10" fmla="*/ 1676017 w 1710887"/>
              <a:gd name="T11" fmla="*/ 1888516 h 2111188"/>
              <a:gd name="T12" fmla="*/ 1692218 w 1710887"/>
              <a:gd name="T13" fmla="*/ 1900612 h 2111188"/>
              <a:gd name="T14" fmla="*/ 1649582 w 1710887"/>
              <a:gd name="T15" fmla="*/ 1932448 h 2111188"/>
              <a:gd name="T16" fmla="*/ 1058029 w 1710887"/>
              <a:gd name="T17" fmla="*/ 2112871 h 2111188"/>
              <a:gd name="T18" fmla="*/ 0 w 1710887"/>
              <a:gd name="T19" fmla="*/ 1056440 h 2111188"/>
              <a:gd name="T20" fmla="*/ 1058029 w 1710887"/>
              <a:gd name="T21" fmla="*/ 0 h 2111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0887"/>
              <a:gd name="T34" fmla="*/ 0 h 2111188"/>
              <a:gd name="T35" fmla="*/ 1710887 w 1710887"/>
              <a:gd name="T36" fmla="*/ 2111188 h 2111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0887" h="2111188">
                <a:moveTo>
                  <a:pt x="1055594" y="0"/>
                </a:moveTo>
                <a:cubicBezTo>
                  <a:pt x="1274215" y="0"/>
                  <a:pt x="1477313" y="66460"/>
                  <a:pt x="1645786" y="180279"/>
                </a:cubicBezTo>
                <a:lnTo>
                  <a:pt x="1710887" y="228960"/>
                </a:lnTo>
                <a:lnTo>
                  <a:pt x="1672160" y="257919"/>
                </a:lnTo>
                <a:cubicBezTo>
                  <a:pt x="1437558" y="451530"/>
                  <a:pt x="1288022" y="744535"/>
                  <a:pt x="1288022" y="1072466"/>
                </a:cubicBezTo>
                <a:cubicBezTo>
                  <a:pt x="1288022" y="1400397"/>
                  <a:pt x="1437558" y="1693402"/>
                  <a:pt x="1672160" y="1887013"/>
                </a:cubicBezTo>
                <a:lnTo>
                  <a:pt x="1688324" y="1899100"/>
                </a:lnTo>
                <a:lnTo>
                  <a:pt x="1645786" y="1930909"/>
                </a:lnTo>
                <a:cubicBezTo>
                  <a:pt x="1477313" y="2044728"/>
                  <a:pt x="1274215" y="2111188"/>
                  <a:pt x="1055594" y="2111188"/>
                </a:cubicBezTo>
                <a:cubicBezTo>
                  <a:pt x="472606" y="2111188"/>
                  <a:pt x="0" y="1638582"/>
                  <a:pt x="0" y="1055594"/>
                </a:cubicBezTo>
                <a:cubicBezTo>
                  <a:pt x="0" y="472606"/>
                  <a:pt x="472606" y="0"/>
                  <a:pt x="1055594" y="0"/>
                </a:cubicBezTo>
                <a:close/>
              </a:path>
            </a:pathLst>
          </a:custGeom>
          <a:solidFill>
            <a:srgbClr val="000127"/>
          </a:solidFill>
          <a:ln w="38100">
            <a:solidFill>
              <a:srgbClr val="000127"/>
            </a:solidFill>
            <a:round/>
          </a:ln>
        </p:spPr>
        <p:txBody>
          <a:bodyPr lIns="216000" rIns="28800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cs typeface="Arial Unicode MS" panose="020B0604020202020204" charset="-122"/>
                <a:sym typeface="宋体" panose="02010600030101010101" pitchFamily="2" charset="-122"/>
              </a:rPr>
              <a:t>（一）中年期主要的生理心理发展特征</a:t>
            </a:r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cs typeface="Arial Unicode MS" panose="020B0604020202020204" charset="-122"/>
              <a:sym typeface="宋体" panose="02010600030101010101" pitchFamily="2" charset="-122"/>
            </a:endParaRPr>
          </a:p>
        </p:txBody>
      </p:sp>
      <p:sp>
        <p:nvSpPr>
          <p:cNvPr id="2055" name="MH_SubTitle_2"/>
          <p:cNvSpPr/>
          <p:nvPr>
            <p:custDataLst>
              <p:tags r:id="rId5"/>
            </p:custDataLst>
          </p:nvPr>
        </p:nvSpPr>
        <p:spPr bwMode="auto">
          <a:xfrm>
            <a:off x="6106796" y="2718118"/>
            <a:ext cx="1711325" cy="2111375"/>
          </a:xfrm>
          <a:custGeom>
            <a:avLst/>
            <a:gdLst>
              <a:gd name="T0" fmla="*/ 656804 w 1710886"/>
              <a:gd name="T1" fmla="*/ 0 h 2111188"/>
              <a:gd name="T2" fmla="*/ 1714841 w 1710886"/>
              <a:gd name="T3" fmla="*/ 1056440 h 2111188"/>
              <a:gd name="T4" fmla="*/ 656804 w 1710886"/>
              <a:gd name="T5" fmla="*/ 2112871 h 2111188"/>
              <a:gd name="T6" fmla="*/ 65253 w 1710886"/>
              <a:gd name="T7" fmla="*/ 1932448 h 2111188"/>
              <a:gd name="T8" fmla="*/ 0 w 1710886"/>
              <a:gd name="T9" fmla="*/ 1883731 h 2111188"/>
              <a:gd name="T10" fmla="*/ 38816 w 1710886"/>
              <a:gd name="T11" fmla="*/ 1854745 h 2111188"/>
              <a:gd name="T12" fmla="*/ 423845 w 1710886"/>
              <a:gd name="T13" fmla="*/ 1039550 h 2111188"/>
              <a:gd name="T14" fmla="*/ 38816 w 1710886"/>
              <a:gd name="T15" fmla="*/ 224355 h 2111188"/>
              <a:gd name="T16" fmla="*/ 22617 w 1710886"/>
              <a:gd name="T17" fmla="*/ 212259 h 2111188"/>
              <a:gd name="T18" fmla="*/ 65253 w 1710886"/>
              <a:gd name="T19" fmla="*/ 180423 h 2111188"/>
              <a:gd name="T20" fmla="*/ 656804 w 1710886"/>
              <a:gd name="T21" fmla="*/ 0 h 2111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0886"/>
              <a:gd name="T34" fmla="*/ 0 h 2111188"/>
              <a:gd name="T35" fmla="*/ 1710886 w 1710886"/>
              <a:gd name="T36" fmla="*/ 2111188 h 2111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0886" h="2111188">
                <a:moveTo>
                  <a:pt x="655292" y="0"/>
                </a:moveTo>
                <a:cubicBezTo>
                  <a:pt x="1238280" y="0"/>
                  <a:pt x="1710886" y="472606"/>
                  <a:pt x="1710886" y="1055594"/>
                </a:cubicBezTo>
                <a:cubicBezTo>
                  <a:pt x="1710886" y="1638582"/>
                  <a:pt x="1238280" y="2111188"/>
                  <a:pt x="655292" y="2111188"/>
                </a:cubicBezTo>
                <a:cubicBezTo>
                  <a:pt x="436672" y="2111188"/>
                  <a:pt x="233574" y="2044728"/>
                  <a:pt x="65100" y="1930909"/>
                </a:cubicBezTo>
                <a:lnTo>
                  <a:pt x="0" y="1882228"/>
                </a:lnTo>
                <a:lnTo>
                  <a:pt x="38726" y="1853269"/>
                </a:lnTo>
                <a:cubicBezTo>
                  <a:pt x="273329" y="1659658"/>
                  <a:pt x="422864" y="1366653"/>
                  <a:pt x="422864" y="1038722"/>
                </a:cubicBezTo>
                <a:cubicBezTo>
                  <a:pt x="422864" y="710791"/>
                  <a:pt x="273329" y="417786"/>
                  <a:pt x="38726" y="224175"/>
                </a:cubicBezTo>
                <a:lnTo>
                  <a:pt x="22563" y="212088"/>
                </a:lnTo>
                <a:lnTo>
                  <a:pt x="65100" y="180279"/>
                </a:lnTo>
                <a:cubicBezTo>
                  <a:pt x="233574" y="66460"/>
                  <a:pt x="436672" y="0"/>
                  <a:pt x="655292" y="0"/>
                </a:cubicBezTo>
                <a:close/>
              </a:path>
            </a:pathLst>
          </a:custGeom>
          <a:solidFill>
            <a:srgbClr val="FFBE00"/>
          </a:solidFill>
          <a:ln w="38100">
            <a:noFill/>
            <a:round/>
          </a:ln>
        </p:spPr>
        <p:txBody>
          <a:bodyPr lIns="504000" rIns="18000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cs typeface="Arial Unicode MS" panose="020B0604020202020204" charset="-122"/>
                <a:sym typeface="宋体" panose="02010600030101010101" pitchFamily="2" charset="-122"/>
              </a:rPr>
              <a:t>（二）中年期心理健康措施</a:t>
            </a:r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cs typeface="Arial Unicode MS" panose="020B0604020202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11880" y="588645"/>
            <a:ext cx="3952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五、老年期心理健康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30960" y="1596390"/>
            <a:ext cx="10128885" cy="5130800"/>
            <a:chOff x="1660" y="2607"/>
            <a:chExt cx="15951" cy="8080"/>
          </a:xfrm>
        </p:grpSpPr>
        <p:sp>
          <p:nvSpPr>
            <p:cNvPr id="4" name="文本框 3"/>
            <p:cNvSpPr txBox="1"/>
            <p:nvPr/>
          </p:nvSpPr>
          <p:spPr>
            <a:xfrm>
              <a:off x="9732" y="2607"/>
              <a:ext cx="714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（一）老年期主要的生理心理发展特征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445" y="3089"/>
              <a:ext cx="8166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工作和生活环境的变化，常常会影响老年人的情绪状态，影响老年人的心身健康。老年期主要的心理问题有：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衰老感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离、退休综合征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“空巢”心理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4. 疑病心理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60" y="7007"/>
              <a:ext cx="562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（二）老年期心理健康措施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60" y="7635"/>
              <a:ext cx="7337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更新观念，减缓心理衰老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正确处理代际关系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豁达开朗，宽容大度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4. 生活规律，适当的劳动，适度锻炼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5. 老当益壮，积极交往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680" y="4209415"/>
            <a:ext cx="4818380" cy="24949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960" y="1597025"/>
            <a:ext cx="4745990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55854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特殊群体、社区的心理卫生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11880" y="588645"/>
            <a:ext cx="4446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一、特殊人群的心理卫生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30960" y="1596390"/>
            <a:ext cx="10128885" cy="5130800"/>
            <a:chOff x="1660" y="2607"/>
            <a:chExt cx="15951" cy="8080"/>
          </a:xfrm>
        </p:grpSpPr>
        <p:sp>
          <p:nvSpPr>
            <p:cNvPr id="4" name="文本框 3"/>
            <p:cNvSpPr txBox="1"/>
            <p:nvPr/>
          </p:nvSpPr>
          <p:spPr>
            <a:xfrm>
              <a:off x="9732" y="2607"/>
              <a:ext cx="714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（一）特殊职业群体的心理卫生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445" y="3089"/>
              <a:ext cx="8166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特殊职业群体的心理特点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从事特殊职业的人群最主要的心理状况与作业环境及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作业条件造成的心理压力有关</a:t>
              </a:r>
              <a:r>
                <a:rPr lang="zh-CN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。</a:t>
              </a:r>
              <a:endParaRPr lang="zh-CN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职业人群心理健康措施　</a:t>
              </a:r>
              <a:endParaRPr lang="zh-CN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对特殊职业人群开展心理卫生服务要针对产生心理问题的主、客观因素，开展预防性保健措施。</a:t>
              </a:r>
              <a:endParaRPr lang="zh-CN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60" y="7007"/>
              <a:ext cx="562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（二）残疾人心理卫生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60" y="7635"/>
              <a:ext cx="6915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躯体残疾包括器官残疾（如盲、聋、哑等）、肢体残疾，心理残疾包括智力、行为、人格残疾和精神障碍。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残疾人的心理特点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残疾人的心理健康措施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505" y="1490345"/>
            <a:ext cx="4394835" cy="27197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435" y="4210050"/>
            <a:ext cx="4295775" cy="2516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11880" y="588645"/>
            <a:ext cx="4446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二、社区心理卫生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30960" y="1596390"/>
            <a:ext cx="9959975" cy="5176520"/>
            <a:chOff x="1660" y="2607"/>
            <a:chExt cx="15685" cy="8152"/>
          </a:xfrm>
        </p:grpSpPr>
        <p:sp>
          <p:nvSpPr>
            <p:cNvPr id="4" name="文本框 3"/>
            <p:cNvSpPr txBox="1"/>
            <p:nvPr/>
          </p:nvSpPr>
          <p:spPr>
            <a:xfrm>
              <a:off x="9732" y="2607"/>
              <a:ext cx="714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（一）社区心理卫生状况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445" y="3089"/>
              <a:ext cx="7900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社区人口一般包括心理健康人群、心理亚健康人群、重点保护人群，部分社区还可能出现高危人群和精神疾病患者。在社区评价时，需分别了解各种群体的人口数量、比例、年龄分布、主要存在哪些心理卫生问题等。通过分析社区居民的人口及心理卫生状况，发现问题，为其提供有针对性的心理卫生措施。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60" y="6094"/>
              <a:ext cx="562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（二）社区心理卫生措施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60" y="6544"/>
              <a:ext cx="6915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探讨和分析影响因素，有助于采取相应的干预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措施，降低或消除不良因素对心理健康的影响。社区心理卫生健康措施有：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健康教育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建立心理健康资源中心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提供心理诊所的信息4. 建立社区活动中心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5. 组织活动小组6. 为精神病人提供社区服务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960" y="1440815"/>
            <a:ext cx="4391660" cy="23247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680" y="4209415"/>
            <a:ext cx="4737100" cy="2563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8970" y="1423670"/>
            <a:ext cx="62788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17345" y="2165289"/>
            <a:ext cx="8223250" cy="25279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单元四　</a:t>
            </a:r>
            <a:endParaRPr lang="zh-CN" altLang="en-US" sz="6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微软雅黑" panose="020B0503020204020204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心理发展与心理健康</a:t>
            </a:r>
            <a:endParaRPr lang="zh-CN" altLang="en-US" sz="6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2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67605" y="1402715"/>
            <a:ext cx="40252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任务一　概述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67605" y="2515870"/>
            <a:ext cx="55918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任务二　不同年龄阶段的心理健康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66970" y="3629025"/>
            <a:ext cx="61645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任务三　特殊群体、社区的心理卫生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2" name="图片 21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1402715"/>
            <a:ext cx="890905" cy="890905"/>
          </a:xfrm>
          <a:prstGeom prst="rect">
            <a:avLst/>
          </a:prstGeom>
        </p:spPr>
      </p:pic>
      <p:pic>
        <p:nvPicPr>
          <p:cNvPr id="23" name="图片 22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2589530"/>
            <a:ext cx="890905" cy="890905"/>
          </a:xfrm>
          <a:prstGeom prst="rect">
            <a:avLst/>
          </a:prstGeom>
        </p:spPr>
      </p:pic>
      <p:pic>
        <p:nvPicPr>
          <p:cNvPr id="30" name="图片 29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3667125"/>
            <a:ext cx="890905" cy="890905"/>
          </a:xfrm>
          <a:prstGeom prst="rect">
            <a:avLst/>
          </a:prstGeom>
        </p:spPr>
      </p:pic>
      <p:pic>
        <p:nvPicPr>
          <p:cNvPr id="32" name="图片 31" descr="e589290c7580d2802bf7399b0600ded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720000">
            <a:off x="9570085" y="1759585"/>
            <a:ext cx="3275330" cy="32753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3935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概述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27245" y="588645"/>
            <a:ext cx="3289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一、人的心理发展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88480" y="3829050"/>
            <a:ext cx="3573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（二）发展的基本观点</a:t>
            </a:r>
            <a:endParaRPr lang="en-US" sz="20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60160" y="4232275"/>
            <a:ext cx="50787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长期以来，哲学家、宗教学者、社会学家和科学家对人的发展问题争论不息，直到20 世纪 70 年代以后，心理毕生发展的观点才被人们普遍接受并重视。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发展是毕生的过程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发展是多维的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 发展是获得（成长）和丧失（衰退）的结合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8985" y="1793875"/>
            <a:ext cx="3573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（一）心理发展的定义</a:t>
            </a:r>
            <a:endParaRPr lang="en-US" sz="20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8985" y="2294255"/>
            <a:ext cx="51689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人的发展有两层含义：一是指人类种族在地球生物种系发生中的有关过程；一是指个体从生物学受孕到生理死亡整个时期所经历的变化过程</a:t>
            </a:r>
            <a:r>
              <a:rPr lang="zh-CN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。对于每一个健康发展的个体来说，随着其生物意义上的成熟，每一阶段也有着不同的心理上的任务和心理特征。</a:t>
            </a:r>
            <a:endParaRPr lang="zh-CN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85" y="4227830"/>
            <a:ext cx="5169535" cy="24707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160" y="1285240"/>
            <a:ext cx="5078095" cy="236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4330700" y="588645"/>
            <a:ext cx="3586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二、健康与心理健康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78230" y="169354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12595" y="2061845"/>
            <a:ext cx="3866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健康是不断发展着的概念，在不同历史时期，人类对健康的理解不尽相同。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12595" y="1693545"/>
            <a:ext cx="239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（一）健康新概念</a:t>
            </a:r>
            <a:endParaRPr lang="zh-CN" altLang="en-US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78230" y="3192780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04645" y="3561080"/>
            <a:ext cx="3973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心理健康是人的良好心理素质的表现，是人的整体健康状态的必要组成部分。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04645" y="3192780"/>
            <a:ext cx="3782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（二）心理健康与心理卫生的概念</a:t>
            </a:r>
            <a:endParaRPr lang="zh-CN" altLang="en-US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78230" y="4692015"/>
            <a:ext cx="525780" cy="525780"/>
          </a:xfrm>
          <a:prstGeom prst="ellipse">
            <a:avLst/>
          </a:prstGeom>
          <a:solidFill>
            <a:srgbClr val="5A8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04645" y="4759325"/>
            <a:ext cx="44811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我国的一些学者也提出了关于心理健康的标准，主要包括如下内容。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正常的智力2. 良好的环境适应能力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 适宜的心理自控力4. 良好的社会交往能力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 良好的心理康复能力6. 人格和谐完整</a:t>
            </a:r>
            <a:endParaRPr lang="zh-CN" altLang="en-US"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12595" y="4531995"/>
            <a:ext cx="2843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（三）心理健康的标准</a:t>
            </a:r>
            <a:endParaRPr lang="zh-CN" altLang="en-US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7925" y="2036445"/>
            <a:ext cx="5447665" cy="387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4880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不同年龄阶段的心理健康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3974465" y="588645"/>
            <a:ext cx="3985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一、儿童期心理健康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85470" y="2061210"/>
            <a:ext cx="3007995" cy="3750945"/>
            <a:chOff x="2611" y="3246"/>
            <a:chExt cx="4676" cy="5907"/>
          </a:xfrm>
        </p:grpSpPr>
        <p:graphicFrame>
          <p:nvGraphicFramePr>
            <p:cNvPr id="17" name="图表 16"/>
            <p:cNvGraphicFramePr/>
            <p:nvPr/>
          </p:nvGraphicFramePr>
          <p:xfrm>
            <a:off x="2611" y="3246"/>
            <a:ext cx="4676" cy="37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7" name="文本框 36"/>
            <p:cNvSpPr txBox="1"/>
            <p:nvPr/>
          </p:nvSpPr>
          <p:spPr>
            <a:xfrm>
              <a:off x="3488" y="4520"/>
              <a:ext cx="233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（一）婴儿期心理健康措施</a:t>
              </a:r>
              <a:endParaRPr lang="en-US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856" y="6683"/>
              <a:ext cx="418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丰富的营养</a:t>
              </a:r>
              <a:endPara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进行感官、动作、言语三大训练</a:t>
              </a:r>
              <a:endPara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游戏教育</a:t>
              </a:r>
              <a:endPara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974465" y="2061210"/>
            <a:ext cx="3077210" cy="4120515"/>
            <a:chOff x="7465" y="3246"/>
            <a:chExt cx="4846" cy="6489"/>
          </a:xfrm>
        </p:grpSpPr>
        <p:graphicFrame>
          <p:nvGraphicFramePr>
            <p:cNvPr id="20" name="图表 19"/>
            <p:cNvGraphicFramePr/>
            <p:nvPr/>
          </p:nvGraphicFramePr>
          <p:xfrm>
            <a:off x="7465" y="3246"/>
            <a:ext cx="4676" cy="37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4" name="文本框 23"/>
            <p:cNvSpPr txBox="1"/>
            <p:nvPr/>
          </p:nvSpPr>
          <p:spPr>
            <a:xfrm>
              <a:off x="8488" y="4520"/>
              <a:ext cx="2238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（二）幼儿期心理健康措施</a:t>
              </a:r>
              <a:endParaRPr lang="en-US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465" y="6683"/>
              <a:ext cx="4846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养成良好生活和行为习惯</a:t>
              </a:r>
              <a:endPara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丰富其游戏活动</a:t>
              </a:r>
              <a:endPara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注意培养孩子的独立性</a:t>
              </a:r>
              <a:endPara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4. 塑造良好的人格</a:t>
              </a:r>
              <a:endPara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5. 正确对待孩子的过失和错误</a:t>
              </a:r>
              <a:endPara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35545" y="1962785"/>
            <a:ext cx="3688080" cy="4587875"/>
            <a:chOff x="11302" y="3246"/>
            <a:chExt cx="5808" cy="7225"/>
          </a:xfrm>
        </p:grpSpPr>
        <p:graphicFrame>
          <p:nvGraphicFramePr>
            <p:cNvPr id="21" name="图表 20"/>
            <p:cNvGraphicFramePr/>
            <p:nvPr/>
          </p:nvGraphicFramePr>
          <p:xfrm>
            <a:off x="11718" y="3246"/>
            <a:ext cx="4676" cy="37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5" name="文本框 24"/>
            <p:cNvSpPr txBox="1"/>
            <p:nvPr/>
          </p:nvSpPr>
          <p:spPr>
            <a:xfrm>
              <a:off x="12402" y="4520"/>
              <a:ext cx="275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（三）童年期的心理卫生</a:t>
              </a:r>
              <a:endParaRPr lang="en-US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1302" y="6838"/>
              <a:ext cx="5808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童年期指 6 ～ 11、12 岁这一年龄段。这一时期也称为学龄期，脑的发育逐渐成熟，到 12 岁时脑的重量约为 1400 克，达到了成人的平均脑重。其中，额叶显著增大，大脑皮质的兴奋和抑制过程都在发展，但平衡能力较差。</a:t>
              </a:r>
              <a:endParaRPr lang="zh-CN" altLang="en-US"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11880" y="588645"/>
            <a:ext cx="3952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二、青少年期心理健康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30960" y="1596390"/>
            <a:ext cx="9664065" cy="4761230"/>
            <a:chOff x="1660" y="2607"/>
            <a:chExt cx="15219" cy="7498"/>
          </a:xfrm>
        </p:grpSpPr>
        <p:sp>
          <p:nvSpPr>
            <p:cNvPr id="4" name="文本框 3"/>
            <p:cNvSpPr txBox="1"/>
            <p:nvPr/>
          </p:nvSpPr>
          <p:spPr>
            <a:xfrm>
              <a:off x="9732" y="2607"/>
              <a:ext cx="714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（一）青春期主要的生理心理发展特征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732" y="3089"/>
              <a:ext cx="7147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青春期，又称少年期，是指从 11、12 ～ 15、16 岁这一年龄段，即青春发育期，是从儿童过渡到青年的阶段。这个阶段的少年生理心理发生巨大变化。其中在内分泌激素的作用下，男女少年第二性征相继出现，男性出现遗精，女性出现月经来潮。这时脑和神经系统发育基本完成。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60" y="7007"/>
              <a:ext cx="562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（二）青春期心理健康措施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60" y="7635"/>
              <a:ext cx="733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树立正确的自我意识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2. 建立和谐的人际关系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引导性心理健康发展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4. 培养情绪调节能力，保持稳定心理状态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960" y="1596390"/>
            <a:ext cx="4818380" cy="26123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680" y="4208780"/>
            <a:ext cx="4366260" cy="25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70602153905"/>
  <p:tag name="MH_LIBRARY" val="GRAPHIC"/>
  <p:tag name="MH_TYPE" val="Text"/>
  <p:tag name="MH_ORDER" val="2"/>
</p:tagLst>
</file>

<file path=ppt/tags/tag2.xml><?xml version="1.0" encoding="utf-8"?>
<p:tagLst xmlns:p="http://schemas.openxmlformats.org/presentationml/2006/main">
  <p:tag name="MH" val="20170602153905"/>
  <p:tag name="MH_LIBRARY" val="GRAPHIC"/>
  <p:tag name="MH_TYPE" val="Text"/>
  <p:tag name="MH_ORDER" val="1"/>
</p:tagLst>
</file>

<file path=ppt/tags/tag3.xml><?xml version="1.0" encoding="utf-8"?>
<p:tagLst xmlns:p="http://schemas.openxmlformats.org/presentationml/2006/main">
  <p:tag name="MH" val="20170602153905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70602153905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2080</Words>
  <Application>WPS 演示</Application>
  <PresentationFormat>宽屏</PresentationFormat>
  <Paragraphs>181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方正黑体简体</vt:lpstr>
      <vt:lpstr>Noto Sans S Chinese Bold</vt:lpstr>
      <vt:lpstr>等线 Light</vt:lpstr>
      <vt:lpstr>等线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Administrator</cp:lastModifiedBy>
  <cp:revision>8</cp:revision>
  <dcterms:created xsi:type="dcterms:W3CDTF">2019-11-11T13:37:00Z</dcterms:created>
  <dcterms:modified xsi:type="dcterms:W3CDTF">2021-05-07T13:21:19Z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