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15"/>
  </p:handoutMasterIdLst>
  <p:sldIdLst>
    <p:sldId id="256" r:id="rId4"/>
    <p:sldId id="279" r:id="rId5"/>
    <p:sldId id="258" r:id="rId7"/>
    <p:sldId id="257" r:id="rId8"/>
    <p:sldId id="263" r:id="rId9"/>
    <p:sldId id="259" r:id="rId10"/>
    <p:sldId id="265" r:id="rId11"/>
    <p:sldId id="273" r:id="rId12"/>
    <p:sldId id="262" r:id="rId13"/>
    <p:sldId id="270" r:id="rId14"/>
  </p:sldIdLst>
  <p:sldSz cx="12192000" cy="6858000"/>
  <p:notesSz cx="7103745" cy="10234295"/>
  <p:embeddedFontLst>
    <p:embeddedFont>
      <p:font typeface="微软雅黑" panose="020B0503020204020204" charset="-122"/>
      <p:regular r:id="rId19"/>
    </p:embeddedFont>
    <p:embeddedFont>
      <p:font typeface="Calibri" panose="020F0502020204030204" charset="0"/>
      <p:regular r:id="rId20"/>
      <p:bold r:id="rId21"/>
      <p:italic r:id="rId22"/>
      <p:boldItalic r:id="rId23"/>
    </p:embeddedFont>
    <p:embeddedFont>
      <p:font typeface="Calibri Light" panose="020F0302020204030204" charset="0"/>
      <p:regular r:id="rId24"/>
      <p:italic r:id="rId25"/>
    </p:embeddedFont>
    <p:embeddedFont>
      <p:font typeface="等线 Light" panose="02010600030101010101" charset="-122"/>
      <p:regular r:id="rId26"/>
    </p:embeddedFont>
    <p:embeddedFont>
      <p:font typeface="等线" panose="02010600030101010101" charset="-122"/>
      <p:regular r:id="rId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font" Target="fonts/font9.fntdata"/><Relationship Id="rId26" Type="http://schemas.openxmlformats.org/officeDocument/2006/relationships/font" Target="fonts/font8.fntdata"/><Relationship Id="rId25" Type="http://schemas.openxmlformats.org/officeDocument/2006/relationships/font" Target="fonts/font7.fntdata"/><Relationship Id="rId24" Type="http://schemas.openxmlformats.org/officeDocument/2006/relationships/font" Target="fonts/font6.fntdata"/><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tags" Target="../tags/tag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护理心理学</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883920" y="4107180"/>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617345" y="2495489"/>
            <a:ext cx="8223250" cy="1309370"/>
          </a:xfrm>
          <a:prstGeom prst="rect">
            <a:avLst/>
          </a:prstGeom>
          <a:noFill/>
        </p:spPr>
        <p:txBody>
          <a:bodyPr>
            <a:spAutoFit/>
          </a:bodyPr>
          <a:lstStyle/>
          <a:p>
            <a:pPr algn="ctr">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rPr>
              <a:t>单元九　护士心理</a:t>
            </a:r>
            <a:endPar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4877435" y="1402715"/>
            <a:ext cx="525272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护士角色及其心理特征</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4877435" y="3629025"/>
            <a:ext cx="596582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护士职业心理素质的培养</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42785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护士角色及其心理特征</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一、护士角色</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624330"/>
            <a:ext cx="409194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角色又称“脚色”，原意指戏剧舞台上的人物。后被引入社会心理学的理论中，称社会角色。社会角色是由人们的社会地位所决定，为社会所期望的行为模式。</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356360"/>
            <a:ext cx="2974340"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（一）护士角色的基本含义</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409194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护士执业，有按照国家有关规定获取工资报酬、享受福利待遇、参加社会保险的权利。任何单位或者个人不得克扣护士工资，降低或者取消护士福利等待遇。</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（二）护士的权利</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94220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5217795"/>
            <a:ext cx="359791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护士执业，应当遵守法律、法规、规章和诊疗技术规范的规定。</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94220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（三）护士的义务</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223635" y="1819275"/>
            <a:ext cx="5128895" cy="3836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6" name="文本框 5"/>
          <p:cNvSpPr txBox="1"/>
          <p:nvPr/>
        </p:nvSpPr>
        <p:spPr>
          <a:xfrm>
            <a:off x="1457960" y="3637915"/>
            <a:ext cx="1538605" cy="107632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观察力</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思维能力</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3. 注意力</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4. 记忆力　</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3083560" y="1884680"/>
            <a:ext cx="1731645" cy="132207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护士职业的道德核心是“利他”和“助人”，这是每个护士应当具备的道德感。</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0" name="文本框 19"/>
          <p:cNvSpPr txBox="1"/>
          <p:nvPr/>
        </p:nvSpPr>
        <p:spPr>
          <a:xfrm>
            <a:off x="4683760" y="3533140"/>
            <a:ext cx="1538605" cy="132207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护理工作是一项平凡而伟大的工作，也是一项艰苦复杂的工作。</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6098540" y="1884680"/>
            <a:ext cx="1862455" cy="132207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护理工作关系到人们的生命健康，其工作对象是患有各种各样疾病而又有各种个性特征的人。</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nvGrpSpPr>
          <p:cNvPr id="2" name="组合 1"/>
          <p:cNvGrpSpPr/>
          <p:nvPr/>
        </p:nvGrpSpPr>
        <p:grpSpPr>
          <a:xfrm rot="16200000">
            <a:off x="4447540" y="19685"/>
            <a:ext cx="209550" cy="6817360"/>
            <a:chOff x="11899" y="32"/>
            <a:chExt cx="330" cy="10736"/>
          </a:xfrm>
          <a:solidFill>
            <a:srgbClr val="7ACACC"/>
          </a:solidFill>
        </p:grpSpPr>
        <p:cxnSp>
          <p:nvCxnSpPr>
            <p:cNvPr id="21" name="直接连接符 20"/>
            <p:cNvCxnSpPr/>
            <p:nvPr/>
          </p:nvCxnSpPr>
          <p:spPr>
            <a:xfrm>
              <a:off x="12063" y="32"/>
              <a:ext cx="0" cy="10736"/>
            </a:xfrm>
            <a:prstGeom prst="line">
              <a:avLst/>
            </a:prstGeom>
            <a:grpFill/>
            <a:ln w="15875">
              <a:solidFill>
                <a:srgbClr val="5A84AF"/>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11899" y="1930"/>
              <a:ext cx="330" cy="3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6" name="椭圆 25"/>
            <p:cNvSpPr/>
            <p:nvPr/>
          </p:nvSpPr>
          <p:spPr>
            <a:xfrm>
              <a:off x="11899" y="4023"/>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7" name="椭圆 26"/>
            <p:cNvSpPr/>
            <p:nvPr/>
          </p:nvSpPr>
          <p:spPr>
            <a:xfrm>
              <a:off x="11899" y="6114"/>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8" name="椭圆 27"/>
            <p:cNvSpPr/>
            <p:nvPr/>
          </p:nvSpPr>
          <p:spPr>
            <a:xfrm>
              <a:off x="11899" y="8205"/>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grpSp>
      <p:sp>
        <p:nvSpPr>
          <p:cNvPr id="29" name="文本框 28"/>
          <p:cNvSpPr txBox="1"/>
          <p:nvPr/>
        </p:nvSpPr>
        <p:spPr>
          <a:xfrm>
            <a:off x="1457960" y="2499995"/>
            <a:ext cx="162560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（一）护士的认知特征</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p:cNvSpPr txBox="1"/>
          <p:nvPr/>
        </p:nvSpPr>
        <p:spPr>
          <a:xfrm>
            <a:off x="2816225" y="3637915"/>
            <a:ext cx="162560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（二）护士的情感特征</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p:cNvSpPr txBox="1"/>
          <p:nvPr/>
        </p:nvSpPr>
        <p:spPr>
          <a:xfrm>
            <a:off x="4596765" y="2499995"/>
            <a:ext cx="162560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（三）护士的意志品质</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6222365" y="3533140"/>
            <a:ext cx="189357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（四）护士的气质和性格</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886835" y="588645"/>
            <a:ext cx="367792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二、护士的心理特征</a:t>
            </a:r>
            <a:endParaRPr lang="zh-CN" altLang="en-US" sz="2800" b="1">
              <a:solidFill>
                <a:srgbClr val="5A84AF"/>
              </a:solidFill>
              <a:latin typeface="宋体" panose="02010600030101010101" pitchFamily="2" charset="-122"/>
              <a:ea typeface="宋体" panose="02010600030101010101" pitchFamily="2" charset="-122"/>
            </a:endParaRPr>
          </a:p>
        </p:txBody>
      </p:sp>
      <p:pic>
        <p:nvPicPr>
          <p:cNvPr id="9" name="图片 8" descr="doctor-medical-medicine-health-42273"/>
          <p:cNvPicPr>
            <a:picLocks noChangeAspect="1"/>
          </p:cNvPicPr>
          <p:nvPr/>
        </p:nvPicPr>
        <p:blipFill>
          <a:blip r:embed="rId2"/>
          <a:srcRect l="58510"/>
          <a:stretch>
            <a:fillRect/>
          </a:stretch>
        </p:blipFill>
        <p:spPr>
          <a:xfrm>
            <a:off x="8674735" y="1319530"/>
            <a:ext cx="3088005" cy="496189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880610"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护士职业心理素质的培养</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583305" y="588645"/>
            <a:ext cx="455993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一、护士职业角色化的概念</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4863465" cy="316166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43675" y="2336800"/>
            <a:ext cx="4531360" cy="2846070"/>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护士职业角色化是特指从事护理活动的人员通过在职业过程中与职业环境的相互作用来实现的一个逐渐内化的过程。护士的职业角色化，要通过职业教育、人才管理等途径对从事护理工作的个体施以积极的影响，使其符合护理职业角色要求。通过教育和管理手段让每个护理从业人员明确哪些是适宜的职业角色行为、哪些是不适宜的职业角色行为。</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798195" y="2179320"/>
            <a:ext cx="4752975" cy="3105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3590290" y="560705"/>
            <a:ext cx="501205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二、护士职业角色化的过程</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35" name="组合 34"/>
          <p:cNvGrpSpPr/>
          <p:nvPr/>
        </p:nvGrpSpPr>
        <p:grpSpPr>
          <a:xfrm>
            <a:off x="896491" y="1313815"/>
            <a:ext cx="3575179" cy="5246370"/>
            <a:chOff x="2610" y="3246"/>
            <a:chExt cx="4677" cy="8262"/>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680" y="4154"/>
              <a:ext cx="2228" cy="1888"/>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（一）角色知觉、角色学习、角色期望与角色适应的概念</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p:cNvSpPr txBox="1"/>
            <p:nvPr/>
          </p:nvSpPr>
          <p:spPr>
            <a:xfrm>
              <a:off x="2610" y="6711"/>
              <a:ext cx="4265" cy="4797"/>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角色知觉是个体在社会情境中对角色及其有关角色现象的整体反映。角色学习是指个人了解和掌握角色的行为规范、权利和义务、态度和</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情感、必要的知识和技能的过程。社会上的任何角色都有角色期望，所谓角色期望是群体或个体对某</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种角色应表现出的特定行为的期望。角色适应又称角色适称，是指个人在现实生活中扮演的角色符合社会</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对该角色应遵守的行为规范的要求，即角色与位置、身份匹配。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grpSp>
        <p:nvGrpSpPr>
          <p:cNvPr id="36" name="组合 35"/>
          <p:cNvGrpSpPr/>
          <p:nvPr/>
        </p:nvGrpSpPr>
        <p:grpSpPr>
          <a:xfrm>
            <a:off x="4735830" y="2061210"/>
            <a:ext cx="2969260" cy="3451860"/>
            <a:chOff x="7465" y="3246"/>
            <a:chExt cx="4676" cy="5436"/>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426" y="4320"/>
              <a:ext cx="2362" cy="1452"/>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（二）护士角色适应不良主要表现</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p:cNvSpPr txBox="1"/>
            <p:nvPr/>
          </p:nvSpPr>
          <p:spPr>
            <a:xfrm>
              <a:off x="8197" y="6600"/>
              <a:ext cx="3211" cy="2082"/>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角色冲突　</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角色混乱</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3. 角色阙如</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4. 角色减退</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5. 角色强化</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grpSp>
        <p:nvGrpSpPr>
          <p:cNvPr id="38" name="组合 37"/>
          <p:cNvGrpSpPr/>
          <p:nvPr/>
        </p:nvGrpSpPr>
        <p:grpSpPr>
          <a:xfrm>
            <a:off x="7799705" y="2061210"/>
            <a:ext cx="2969260" cy="3451860"/>
            <a:chOff x="11718" y="3246"/>
            <a:chExt cx="4676" cy="5436"/>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902" y="4320"/>
              <a:ext cx="2308" cy="1452"/>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（三）护士角色适应不良的调适</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11999" y="6600"/>
              <a:ext cx="3211" cy="2082"/>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树立献身护理事业的崇高理想</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不断学习相关的理论知识</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3. 加强实践锻炼</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spTree>
  </p:cSld>
  <p:clrMapOvr>
    <a:masterClrMapping/>
  </p:clrMapOvr>
</p:sld>
</file>

<file path=ppt/tags/tag1.xml><?xml version="1.0" encoding="utf-8"?>
<p:tagLst xmlns:p="http://schemas.openxmlformats.org/presentationml/2006/main">
  <p:tag name="MH" val="20170602153905"/>
  <p:tag name="MH_LIBRARY" val="GRAPHIC"/>
  <p:tag name="MH_TYPE" val="Text"/>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946</Words>
  <Application>WPS 演示</Application>
  <PresentationFormat>宽屏</PresentationFormat>
  <Paragraphs>91</Paragraphs>
  <Slides>10</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10</vt:i4>
      </vt:variant>
    </vt:vector>
  </HeadingPairs>
  <TitlesOfParts>
    <vt:vector size="25"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Noto Sans S Chinese Bold</vt:lpstr>
      <vt:lpstr>華康圓體 Std W3</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8</cp:revision>
  <dcterms:created xsi:type="dcterms:W3CDTF">2019-11-11T13:37:00Z</dcterms:created>
  <dcterms:modified xsi:type="dcterms:W3CDTF">2021-05-08T03:30:31Z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