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9" r:id="rId3"/>
  </p:sldMasterIdLst>
  <p:notesMasterIdLst>
    <p:notesMasterId r:id="rId6"/>
  </p:notesMasterIdLst>
  <p:handoutMasterIdLst>
    <p:handoutMasterId r:id="rId21"/>
  </p:handoutMasterIdLst>
  <p:sldIdLst>
    <p:sldId id="256" r:id="rId4"/>
    <p:sldId id="279" r:id="rId5"/>
    <p:sldId id="258" r:id="rId7"/>
    <p:sldId id="257" r:id="rId8"/>
    <p:sldId id="298" r:id="rId9"/>
    <p:sldId id="271" r:id="rId10"/>
    <p:sldId id="299" r:id="rId11"/>
    <p:sldId id="263" r:id="rId12"/>
    <p:sldId id="301" r:id="rId13"/>
    <p:sldId id="265" r:id="rId14"/>
    <p:sldId id="302" r:id="rId15"/>
    <p:sldId id="262" r:id="rId16"/>
    <p:sldId id="300" r:id="rId17"/>
    <p:sldId id="303" r:id="rId18"/>
    <p:sldId id="304" r:id="rId19"/>
    <p:sldId id="270" r:id="rId20"/>
  </p:sldIdLst>
  <p:sldSz cx="12192000" cy="6858000"/>
  <p:notesSz cx="7103745" cy="10234295"/>
  <p:embeddedFontLst>
    <p:embeddedFont>
      <p:font typeface="Calibri" panose="020F0502020204030204" charset="0"/>
      <p:regular r:id="rId25"/>
      <p:bold r:id="rId26"/>
      <p:italic r:id="rId27"/>
      <p:boldItalic r:id="rId28"/>
    </p:embeddedFont>
    <p:embeddedFont>
      <p:font typeface="Calibri Light" panose="020F0302020204030204" charset="0"/>
      <p:regular r:id="rId29"/>
      <p:italic r:id="rId30"/>
    </p:embeddedFont>
    <p:embeddedFont>
      <p:font typeface="等线" panose="02010600030101010101" charset="-122"/>
      <p:regular r:id="rId31"/>
    </p:embeddedFont>
    <p:embeddedFont>
      <p:font typeface="等线 Light" panose="02010600030101010101" charset="-122"/>
      <p:regular r:id="rId32"/>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2" Type="http://schemas.openxmlformats.org/officeDocument/2006/relationships/font" Target="fonts/font8.fntdata"/><Relationship Id="rId31" Type="http://schemas.openxmlformats.org/officeDocument/2006/relationships/font" Target="fonts/font7.fntdata"/><Relationship Id="rId30" Type="http://schemas.openxmlformats.org/officeDocument/2006/relationships/font" Target="fonts/font6.fntdata"/><Relationship Id="rId3" Type="http://schemas.openxmlformats.org/officeDocument/2006/relationships/slideMaster" Target="slideMasters/slideMaster2.xml"/><Relationship Id="rId29" Type="http://schemas.openxmlformats.org/officeDocument/2006/relationships/font" Target="fonts/font5.fntdata"/><Relationship Id="rId28" Type="http://schemas.openxmlformats.org/officeDocument/2006/relationships/font" Target="fonts/font4.fntdata"/><Relationship Id="rId27" Type="http://schemas.openxmlformats.org/officeDocument/2006/relationships/font" Target="fonts/font3.fntdata"/><Relationship Id="rId26" Type="http://schemas.openxmlformats.org/officeDocument/2006/relationships/font" Target="fonts/font2.fntdata"/><Relationship Id="rId25" Type="http://schemas.openxmlformats.org/officeDocument/2006/relationships/font" Target="fonts/font1.fntdata"/><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handoutMaster" Target="handoutMasters/handoutMaster1.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4012282497441"/>
          <c:y val="0.0579423403052572"/>
          <c:w val="0.634186284544524"/>
          <c:h val="0.875635952515545"/>
        </c:manualLayout>
      </c:layout>
      <c:doughnutChart>
        <c:varyColors val="1"/>
        <c:ser>
          <c:idx val="0"/>
          <c:order val="0"/>
          <c:tx>
            <c:strRef>
              <c:f>Sheet1!$B$1</c:f>
              <c:strCache>
                <c:ptCount val="1"/>
                <c:pt idx="0">
                  <c:v>销售额</c:v>
                </c:pt>
              </c:strCache>
            </c:strRef>
          </c:tx>
          <c:spPr/>
          <c:explosion val="0"/>
          <c:dPt>
            <c:idx val="0"/>
            <c:bubble3D val="0"/>
            <c:explosion val="1"/>
            <c:spPr>
              <a:solidFill>
                <a:schemeClr val="accent2"/>
              </a:solidFill>
              <a:ln w="19050">
                <a:noFill/>
              </a:ln>
              <a:effectLst/>
            </c:spPr>
          </c:dPt>
          <c:dPt>
            <c:idx val="1"/>
            <c:bubble3D val="0"/>
            <c:explosion val="0"/>
            <c:spPr>
              <a:solidFill>
                <a:schemeClr val="tx2"/>
              </a:solidFill>
              <a:ln w="19050">
                <a:noFill/>
              </a:ln>
              <a:effectLst/>
            </c:spPr>
          </c:dPt>
          <c:dPt>
            <c:idx val="2"/>
            <c:bubble3D val="0"/>
            <c:spPr>
              <a:solidFill>
                <a:schemeClr val="accent3"/>
              </a:solidFill>
              <a:ln w="19050">
                <a:solidFill>
                  <a:schemeClr val="lt1"/>
                </a:solidFill>
              </a:ln>
              <a:effectLst/>
            </c:spPr>
          </c:dPt>
          <c:dPt>
            <c:idx val="3"/>
            <c:bubble3D val="0"/>
            <c:spPr>
              <a:noFill/>
              <a:ln w="19050">
                <a:solidFill>
                  <a:schemeClr val="lt1"/>
                </a:solidFill>
              </a:ln>
              <a:effectLst/>
            </c:spPr>
          </c:dPt>
          <c:dLbls>
            <c:delete val="1"/>
          </c:dLbls>
          <c:cat>
            <c:strRef>
              <c:f>Sheet1!$A$2:$A$5</c:f>
              <c:strCache>
                <c:ptCount val="4"/>
                <c:pt idx="0">
                  <c:v>第一季度</c:v>
                </c:pt>
                <c:pt idx="1">
                  <c:v>第二季度</c:v>
                </c:pt>
              </c:strCache>
            </c:strRef>
          </c:cat>
          <c:val>
            <c:numRef>
              <c:f>Sheet1!$B$2:$B$5</c:f>
              <c:numCache>
                <c:formatCode>General</c:formatCode>
                <c:ptCount val="4"/>
                <c:pt idx="0">
                  <c:v>3.2</c:v>
                </c:pt>
                <c:pt idx="1">
                  <c:v>3.2</c:v>
                </c:pt>
              </c:numCache>
            </c:numRef>
          </c:val>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4012282497441"/>
          <c:y val="0.0579423403052572"/>
          <c:w val="0.634186284544524"/>
          <c:h val="0.875635952515545"/>
        </c:manualLayout>
      </c:layout>
      <c:doughnutChart>
        <c:varyColors val="1"/>
        <c:ser>
          <c:idx val="0"/>
          <c:order val="0"/>
          <c:tx>
            <c:strRef>
              <c:f>Sheet1!$B$1</c:f>
              <c:strCache>
                <c:ptCount val="1"/>
                <c:pt idx="0">
                  <c:v>销售额</c:v>
                </c:pt>
              </c:strCache>
            </c:strRef>
          </c:tx>
          <c:spPr/>
          <c:explosion val="0"/>
          <c:dPt>
            <c:idx val="0"/>
            <c:bubble3D val="0"/>
            <c:spPr>
              <a:solidFill>
                <a:schemeClr val="accent1"/>
              </a:solidFill>
              <a:ln w="19050">
                <a:noFill/>
              </a:ln>
              <a:effectLst/>
            </c:spPr>
          </c:dPt>
          <c:dPt>
            <c:idx val="1"/>
            <c:bubble3D val="0"/>
            <c:spPr>
              <a:solidFill>
                <a:schemeClr val="accent6"/>
              </a:solidFill>
              <a:ln w="19050">
                <a:noFill/>
              </a:ln>
              <a:effectLst/>
            </c:spPr>
          </c:dPt>
          <c:dPt>
            <c:idx val="2"/>
            <c:bubble3D val="0"/>
            <c:spPr>
              <a:solidFill>
                <a:schemeClr val="accent3"/>
              </a:solidFill>
              <a:ln w="19050">
                <a:solidFill>
                  <a:schemeClr val="lt1"/>
                </a:solidFill>
              </a:ln>
              <a:effectLst/>
            </c:spPr>
          </c:dPt>
          <c:dPt>
            <c:idx val="3"/>
            <c:bubble3D val="0"/>
            <c:spPr>
              <a:noFill/>
              <a:ln w="19050">
                <a:solidFill>
                  <a:schemeClr val="lt1"/>
                </a:solidFill>
              </a:ln>
              <a:effectLst/>
            </c:spPr>
          </c:dPt>
          <c:dLbls>
            <c:delete val="1"/>
          </c:dLbls>
          <c:cat>
            <c:strRef>
              <c:f>Sheet1!$A$2:$A$5</c:f>
              <c:strCache>
                <c:ptCount val="4"/>
                <c:pt idx="0">
                  <c:v>第一季度</c:v>
                </c:pt>
                <c:pt idx="1">
                  <c:v>第二季度</c:v>
                </c:pt>
              </c:strCache>
            </c:strRef>
          </c:cat>
          <c:val>
            <c:numRef>
              <c:f>Sheet1!$B$2:$B$5</c:f>
              <c:numCache>
                <c:formatCode>General</c:formatCode>
                <c:ptCount val="4"/>
                <c:pt idx="0">
                  <c:v>9</c:v>
                </c:pt>
                <c:pt idx="1">
                  <c:v>3.2</c:v>
                </c:pt>
              </c:numCache>
            </c:numRef>
          </c:val>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4012282497441"/>
          <c:y val="0.0579423403052572"/>
          <c:w val="0.634186284544524"/>
          <c:h val="0.875635952515545"/>
        </c:manualLayout>
      </c:layout>
      <c:doughnutChart>
        <c:varyColors val="1"/>
        <c:ser>
          <c:idx val="0"/>
          <c:order val="0"/>
          <c:tx>
            <c:strRef>
              <c:f>Sheet1!$B$1</c:f>
              <c:strCache>
                <c:ptCount val="1"/>
                <c:pt idx="0">
                  <c:v>销售额</c:v>
                </c:pt>
              </c:strCache>
            </c:strRef>
          </c:tx>
          <c:spPr/>
          <c:explosion val="0"/>
          <c:dPt>
            <c:idx val="0"/>
            <c:bubble3D val="0"/>
            <c:spPr>
              <a:solidFill>
                <a:srgbClr val="7ACACC"/>
              </a:solidFill>
              <a:ln w="19050">
                <a:noFill/>
              </a:ln>
              <a:effectLst/>
            </c:spPr>
          </c:dPt>
          <c:dPt>
            <c:idx val="1"/>
            <c:bubble3D val="0"/>
            <c:spPr>
              <a:solidFill>
                <a:schemeClr val="accent4"/>
              </a:solidFill>
              <a:ln w="19050">
                <a:noFill/>
              </a:ln>
              <a:effectLst/>
            </c:spPr>
          </c:dPt>
          <c:dPt>
            <c:idx val="2"/>
            <c:bubble3D val="0"/>
            <c:spPr>
              <a:solidFill>
                <a:schemeClr val="accent3"/>
              </a:solidFill>
              <a:ln w="19050">
                <a:solidFill>
                  <a:schemeClr val="lt1"/>
                </a:solidFill>
              </a:ln>
              <a:effectLst/>
            </c:spPr>
          </c:dPt>
          <c:dPt>
            <c:idx val="3"/>
            <c:bubble3D val="0"/>
            <c:spPr>
              <a:noFill/>
              <a:ln w="19050">
                <a:solidFill>
                  <a:schemeClr val="lt1"/>
                </a:solidFill>
              </a:ln>
              <a:effectLst/>
            </c:spPr>
          </c:dPt>
          <c:dLbls>
            <c:delete val="1"/>
          </c:dLbls>
          <c:cat>
            <c:strRef>
              <c:f>Sheet1!$A$2:$A$5</c:f>
              <c:strCache>
                <c:ptCount val="4"/>
                <c:pt idx="0">
                  <c:v>第一季度</c:v>
                </c:pt>
                <c:pt idx="1">
                  <c:v>第二季度</c:v>
                </c:pt>
              </c:strCache>
            </c:strRef>
          </c:cat>
          <c:val>
            <c:numRef>
              <c:f>Sheet1!$B$2:$B$5</c:f>
              <c:numCache>
                <c:formatCode>General</c:formatCode>
                <c:ptCount val="4"/>
                <c:pt idx="0">
                  <c:v>1.1</c:v>
                </c:pt>
                <c:pt idx="1">
                  <c:v>3.2</c:v>
                </c:pt>
              </c:numCache>
            </c:numRef>
          </c:val>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rgbClr val="127F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矩形 2"/>
          <p:cNvSpPr/>
          <p:nvPr userDrawn="1"/>
        </p:nvSpPr>
        <p:spPr>
          <a:xfrm>
            <a:off x="0" y="6715125"/>
            <a:ext cx="12192000" cy="142875"/>
          </a:xfrm>
          <a:prstGeom prst="rect">
            <a:avLst/>
          </a:prstGeom>
          <a:solidFill>
            <a:srgbClr val="127F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png"/><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6.png"/><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3" Type="http://schemas.openxmlformats.org/officeDocument/2006/relationships/slideLayout" Target="../slideLayouts/slideLayout7.xml"/><Relationship Id="rId22" Type="http://schemas.openxmlformats.org/officeDocument/2006/relationships/tags" Target="../tags/tag38.xml"/><Relationship Id="rId21" Type="http://schemas.openxmlformats.org/officeDocument/2006/relationships/tags" Target="../tags/tag37.xml"/><Relationship Id="rId20" Type="http://schemas.openxmlformats.org/officeDocument/2006/relationships/tags" Target="../tags/tag36.xml"/><Relationship Id="rId2" Type="http://schemas.openxmlformats.org/officeDocument/2006/relationships/tags" Target="../tags/tag18.xml"/><Relationship Id="rId19" Type="http://schemas.openxmlformats.org/officeDocument/2006/relationships/tags" Target="../tags/tag35.xml"/><Relationship Id="rId18" Type="http://schemas.openxmlformats.org/officeDocument/2006/relationships/tags" Target="../tags/tag34.xml"/><Relationship Id="rId17" Type="http://schemas.openxmlformats.org/officeDocument/2006/relationships/tags" Target="../tags/tag33.xml"/><Relationship Id="rId16" Type="http://schemas.openxmlformats.org/officeDocument/2006/relationships/tags" Target="../tags/tag32.xml"/><Relationship Id="rId15" Type="http://schemas.openxmlformats.org/officeDocument/2006/relationships/tags" Target="../tags/tag31.xml"/><Relationship Id="rId14" Type="http://schemas.openxmlformats.org/officeDocument/2006/relationships/tags" Target="../tags/tag30.xml"/><Relationship Id="rId13" Type="http://schemas.openxmlformats.org/officeDocument/2006/relationships/tags" Target="../tags/tag29.xml"/><Relationship Id="rId12" Type="http://schemas.openxmlformats.org/officeDocument/2006/relationships/tags" Target="../tags/tag28.xml"/><Relationship Id="rId11" Type="http://schemas.openxmlformats.org/officeDocument/2006/relationships/tags" Target="../tags/tag27.xml"/><Relationship Id="rId10" Type="http://schemas.openxmlformats.org/officeDocument/2006/relationships/tags" Target="../tags/tag26.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1.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png"/><Relationship Id="rId2" Type="http://schemas.openxmlformats.org/officeDocument/2006/relationships/tags" Target="../tags/tag1.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8" Type="http://schemas.openxmlformats.org/officeDocument/2006/relationships/slideLayout" Target="../slideLayouts/slideLayout7.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9" name="文本框 8"/>
          <p:cNvSpPr txBox="1"/>
          <p:nvPr/>
        </p:nvSpPr>
        <p:spPr>
          <a:xfrm>
            <a:off x="648970" y="1423670"/>
            <a:ext cx="627888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rPr>
              <a:t>护理心理学</a:t>
            </a:r>
            <a:endPar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endParaRPr>
          </a:p>
        </p:txBody>
      </p:sp>
      <p:grpSp>
        <p:nvGrpSpPr>
          <p:cNvPr id="18" name="组合 17"/>
          <p:cNvGrpSpPr/>
          <p:nvPr/>
        </p:nvGrpSpPr>
        <p:grpSpPr>
          <a:xfrm>
            <a:off x="883920" y="4107180"/>
            <a:ext cx="1972945"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8124" y="7094"/>
              <a:ext cx="2951" cy="580"/>
            </a:xfrm>
            <a:prstGeom prst="rect">
              <a:avLst/>
            </a:prstGeom>
            <a:noFill/>
          </p:spPr>
          <p:txBody>
            <a:bodyPr wrap="square" rtlCol="0">
              <a:spAutoFit/>
            </a:bodyPr>
            <a:p>
              <a:pPr algn="ctr"/>
              <a:r>
                <a:rPr lang="zh-CN" altLang="en-US">
                  <a:solidFill>
                    <a:schemeClr val="bg1"/>
                  </a:solidFill>
                  <a:latin typeface="宋体" panose="02010600030101010101" pitchFamily="2" charset="-122"/>
                  <a:ea typeface="宋体" panose="02010600030101010101" pitchFamily="2" charset="-122"/>
                </a:rPr>
                <a:t>北京出版社</a:t>
              </a:r>
              <a:endParaRPr lang="zh-CN" altLang="en-US">
                <a:solidFill>
                  <a:schemeClr val="bg1"/>
                </a:solidFill>
                <a:latin typeface="宋体" panose="02010600030101010101" pitchFamily="2" charset="-122"/>
                <a:ea typeface="宋体" panose="02010600030101010101" pitchFamily="2" charset="-122"/>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rPr>
              <a:t>02</a:t>
            </a:r>
            <a:endParaRPr lang="en-US" altLang="zh-CN" sz="16600">
              <a:solidFill>
                <a:srgbClr val="002060"/>
              </a:solidFill>
              <a:latin typeface="宋体" panose="02010600030101010101" pitchFamily="2" charset="-122"/>
              <a:ea typeface="宋体" panose="02010600030101010101" pitchFamily="2" charset="-122"/>
            </a:endParaRPr>
          </a:p>
        </p:txBody>
      </p:sp>
      <p:sp>
        <p:nvSpPr>
          <p:cNvPr id="2" name="文本框 1"/>
          <p:cNvSpPr txBox="1"/>
          <p:nvPr/>
        </p:nvSpPr>
        <p:spPr>
          <a:xfrm>
            <a:off x="5526405" y="2522855"/>
            <a:ext cx="3935095" cy="829945"/>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护理心理学概述</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4161790" y="193675"/>
            <a:ext cx="417893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一、护理心理学的概念</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8" name="文本框 7"/>
          <p:cNvSpPr txBox="1"/>
          <p:nvPr/>
        </p:nvSpPr>
        <p:spPr>
          <a:xfrm>
            <a:off x="1630680" y="800735"/>
            <a:ext cx="8862060" cy="829945"/>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护理心理学是护理学和心理学相结合的一门交叉学科，重点研究心理科学在护理工作中的应用，研究解决护理领域中的有关健康和疾病的心理行为问题。</a:t>
            </a:r>
            <a:endParaRPr sz="1600">
              <a:solidFill>
                <a:srgbClr val="5A84AF"/>
              </a:solidFill>
              <a:latin typeface="宋体" panose="02010600030101010101" pitchFamily="2" charset="-122"/>
              <a:ea typeface="宋体" panose="02010600030101010101" pitchFamily="2" charset="-122"/>
              <a:sym typeface="+mn-ea"/>
            </a:endParaRPr>
          </a:p>
        </p:txBody>
      </p:sp>
      <p:pic>
        <p:nvPicPr>
          <p:cNvPr id="10" name="图片 9"/>
          <p:cNvPicPr>
            <a:picLocks noChangeAspect="1"/>
          </p:cNvPicPr>
          <p:nvPr/>
        </p:nvPicPr>
        <p:blipFill>
          <a:blip r:embed="rId2"/>
          <a:stretch>
            <a:fillRect/>
          </a:stretch>
        </p:blipFill>
        <p:spPr>
          <a:xfrm>
            <a:off x="1630680" y="2013585"/>
            <a:ext cx="4573270" cy="3732530"/>
          </a:xfrm>
          <a:prstGeom prst="rect">
            <a:avLst/>
          </a:prstGeom>
        </p:spPr>
      </p:pic>
      <p:pic>
        <p:nvPicPr>
          <p:cNvPr id="11" name="图片 10"/>
          <p:cNvPicPr>
            <a:picLocks noChangeAspect="1"/>
          </p:cNvPicPr>
          <p:nvPr/>
        </p:nvPicPr>
        <p:blipFill>
          <a:blip r:embed="rId3"/>
          <a:stretch>
            <a:fillRect/>
          </a:stretch>
        </p:blipFill>
        <p:spPr>
          <a:xfrm>
            <a:off x="6452235" y="2013585"/>
            <a:ext cx="4762500" cy="37325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b="-23000"/>
          </a:stretch>
        </a:blipFill>
        <a:effectLst/>
      </p:bgPr>
    </p:bg>
    <p:spTree>
      <p:nvGrpSpPr>
        <p:cNvPr id="1" name=""/>
        <p:cNvGrpSpPr/>
        <p:nvPr/>
      </p:nvGrpSpPr>
      <p:grpSpPr/>
      <p:sp>
        <p:nvSpPr>
          <p:cNvPr id="16" name="文本框 15"/>
          <p:cNvSpPr txBox="1"/>
          <p:nvPr/>
        </p:nvSpPr>
        <p:spPr>
          <a:xfrm>
            <a:off x="3033395" y="870585"/>
            <a:ext cx="599884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二、医学模式的转变与护理学的发展</a:t>
            </a:r>
            <a:endParaRPr lang="zh-CN" altLang="en-US" sz="2800" b="1">
              <a:solidFill>
                <a:srgbClr val="5A84AF"/>
              </a:solidFill>
              <a:latin typeface="宋体" panose="02010600030101010101" pitchFamily="2" charset="-122"/>
              <a:ea typeface="宋体" panose="02010600030101010101" pitchFamily="2" charset="-122"/>
            </a:endParaRPr>
          </a:p>
        </p:txBody>
      </p:sp>
      <p:grpSp>
        <p:nvGrpSpPr>
          <p:cNvPr id="35" name="组合 34"/>
          <p:cNvGrpSpPr/>
          <p:nvPr/>
        </p:nvGrpSpPr>
        <p:grpSpPr>
          <a:xfrm>
            <a:off x="1657985" y="2061210"/>
            <a:ext cx="2969260" cy="3919855"/>
            <a:chOff x="2611" y="3246"/>
            <a:chExt cx="4676" cy="6173"/>
          </a:xfrm>
        </p:grpSpPr>
        <p:graphicFrame>
          <p:nvGraphicFramePr>
            <p:cNvPr id="17" name="图表 16"/>
            <p:cNvGraphicFramePr/>
            <p:nvPr/>
          </p:nvGraphicFramePr>
          <p:xfrm>
            <a:off x="2611" y="3246"/>
            <a:ext cx="4676" cy="3703"/>
          </p:xfrm>
          <a:graphic>
            <a:graphicData uri="http://schemas.openxmlformats.org/drawingml/2006/chart">
              <c:chart xmlns:c="http://schemas.openxmlformats.org/drawingml/2006/chart" xmlns:r="http://schemas.openxmlformats.org/officeDocument/2006/relationships" r:id="rId1"/>
            </a:graphicData>
          </a:graphic>
        </p:graphicFrame>
        <p:sp>
          <p:nvSpPr>
            <p:cNvPr id="37" name="文本框 36"/>
            <p:cNvSpPr txBox="1"/>
            <p:nvPr/>
          </p:nvSpPr>
          <p:spPr>
            <a:xfrm>
              <a:off x="3706" y="4589"/>
              <a:ext cx="2264" cy="1016"/>
            </a:xfrm>
            <a:prstGeom prst="rect">
              <a:avLst/>
            </a:prstGeom>
            <a:noFill/>
          </p:spPr>
          <p:txBody>
            <a:bodyPr wrap="square" rtlCol="0">
              <a:spAutoFit/>
            </a:bodyPr>
            <a:p>
              <a:pPr algn="l"/>
              <a:r>
                <a:rPr lang="en-US">
                  <a:solidFill>
                    <a:srgbClr val="5A84AF"/>
                  </a:solidFill>
                  <a:latin typeface="宋体" panose="02010600030101010101" pitchFamily="2" charset="-122"/>
                  <a:ea typeface="宋体" panose="02010600030101010101" pitchFamily="2" charset="-122"/>
                  <a:cs typeface="宋体" panose="02010600030101010101" pitchFamily="2" charset="-122"/>
                </a:rPr>
                <a:t>（一）生物医学模式</a:t>
              </a:r>
              <a:endParaRPr lang="en-US">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22" name="文本框 21"/>
            <p:cNvSpPr txBox="1"/>
            <p:nvPr/>
          </p:nvSpPr>
          <p:spPr>
            <a:xfrm>
              <a:off x="2830" y="6949"/>
              <a:ext cx="4238" cy="247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生物医学模式习惯将人看成是生物的人，在医疗过程中重视躯体的因素而忽视心理和社会的因素。</a:t>
              </a:r>
              <a:endParaRPr lang="zh-CN" altLang="en-US" sz="1600">
                <a:solidFill>
                  <a:srgbClr val="5A84AF"/>
                </a:solidFill>
                <a:latin typeface="宋体" panose="02010600030101010101" pitchFamily="2" charset="-122"/>
                <a:ea typeface="宋体" panose="02010600030101010101" pitchFamily="2" charset="-122"/>
                <a:sym typeface="+mn-ea"/>
              </a:endParaRPr>
            </a:p>
          </p:txBody>
        </p:sp>
      </p:grpSp>
      <p:grpSp>
        <p:nvGrpSpPr>
          <p:cNvPr id="36" name="组合 35"/>
          <p:cNvGrpSpPr/>
          <p:nvPr/>
        </p:nvGrpSpPr>
        <p:grpSpPr>
          <a:xfrm>
            <a:off x="4735830" y="2061210"/>
            <a:ext cx="2969260" cy="4658360"/>
            <a:chOff x="7465" y="3246"/>
            <a:chExt cx="4676" cy="7336"/>
          </a:xfrm>
        </p:grpSpPr>
        <p:graphicFrame>
          <p:nvGraphicFramePr>
            <p:cNvPr id="20" name="图表 19"/>
            <p:cNvGraphicFramePr/>
            <p:nvPr/>
          </p:nvGraphicFramePr>
          <p:xfrm>
            <a:off x="7465" y="3246"/>
            <a:ext cx="4676" cy="3703"/>
          </p:xfrm>
          <a:graphic>
            <a:graphicData uri="http://schemas.openxmlformats.org/drawingml/2006/chart">
              <c:chart xmlns:c="http://schemas.openxmlformats.org/drawingml/2006/chart" xmlns:r="http://schemas.openxmlformats.org/officeDocument/2006/relationships" r:id="rId2"/>
            </a:graphicData>
          </a:graphic>
        </p:graphicFrame>
        <p:sp>
          <p:nvSpPr>
            <p:cNvPr id="24" name="文本框 23"/>
            <p:cNvSpPr txBox="1"/>
            <p:nvPr/>
          </p:nvSpPr>
          <p:spPr>
            <a:xfrm>
              <a:off x="8336" y="4372"/>
              <a:ext cx="2564" cy="1452"/>
            </a:xfrm>
            <a:prstGeom prst="rect">
              <a:avLst/>
            </a:prstGeom>
            <a:noFill/>
          </p:spPr>
          <p:txBody>
            <a:bodyPr wrap="square" rtlCol="0">
              <a:spAutoFit/>
            </a:bodyPr>
            <a:p>
              <a:pPr algn="ctr"/>
              <a:r>
                <a:rPr lang="en-US">
                  <a:solidFill>
                    <a:srgbClr val="5A84AF"/>
                  </a:solidFill>
                  <a:latin typeface="宋体" panose="02010600030101010101" pitchFamily="2" charset="-122"/>
                  <a:ea typeface="宋体" panose="02010600030101010101" pitchFamily="2" charset="-122"/>
                  <a:cs typeface="宋体" panose="02010600030101010101" pitchFamily="2" charset="-122"/>
                </a:rPr>
                <a:t>（二）生物—心理—社会医学模式</a:t>
              </a:r>
              <a:endParaRPr lang="en-US">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28" name="文本框 27"/>
            <p:cNvSpPr txBox="1"/>
            <p:nvPr/>
          </p:nvSpPr>
          <p:spPr>
            <a:xfrm>
              <a:off x="7465" y="6949"/>
              <a:ext cx="4676" cy="3633"/>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实践证明心理、社会、行为因素与目前导致人类死亡的主要疾病有关。再加上物质文明的发展，人们对心理健康的需求不断增加。生物医学模式逐渐向整体观的医学模式转变。</a:t>
              </a:r>
              <a:endParaRPr lang="zh-CN" altLang="en-US" sz="1600">
                <a:solidFill>
                  <a:srgbClr val="5A84AF"/>
                </a:solidFill>
                <a:latin typeface="宋体" panose="02010600030101010101" pitchFamily="2" charset="-122"/>
                <a:ea typeface="宋体" panose="02010600030101010101" pitchFamily="2" charset="-122"/>
                <a:sym typeface="+mn-ea"/>
              </a:endParaRPr>
            </a:p>
          </p:txBody>
        </p:sp>
      </p:grpSp>
      <p:grpSp>
        <p:nvGrpSpPr>
          <p:cNvPr id="38" name="组合 37"/>
          <p:cNvGrpSpPr/>
          <p:nvPr/>
        </p:nvGrpSpPr>
        <p:grpSpPr>
          <a:xfrm>
            <a:off x="7813675" y="2061210"/>
            <a:ext cx="2969260" cy="4289425"/>
            <a:chOff x="11718" y="3246"/>
            <a:chExt cx="4676" cy="6755"/>
          </a:xfrm>
        </p:grpSpPr>
        <p:graphicFrame>
          <p:nvGraphicFramePr>
            <p:cNvPr id="21" name="图表 20"/>
            <p:cNvGraphicFramePr/>
            <p:nvPr/>
          </p:nvGraphicFramePr>
          <p:xfrm>
            <a:off x="11718" y="3246"/>
            <a:ext cx="4676" cy="3703"/>
          </p:xfrm>
          <a:graphic>
            <a:graphicData uri="http://schemas.openxmlformats.org/drawingml/2006/chart">
              <c:chart xmlns:c="http://schemas.openxmlformats.org/drawingml/2006/chart" xmlns:r="http://schemas.openxmlformats.org/officeDocument/2006/relationships" r:id="rId3"/>
            </a:graphicData>
          </a:graphic>
        </p:graphicFrame>
        <p:sp>
          <p:nvSpPr>
            <p:cNvPr id="25" name="文本框 24"/>
            <p:cNvSpPr txBox="1"/>
            <p:nvPr/>
          </p:nvSpPr>
          <p:spPr>
            <a:xfrm>
              <a:off x="12780" y="4371"/>
              <a:ext cx="2352" cy="1452"/>
            </a:xfrm>
            <a:prstGeom prst="rect">
              <a:avLst/>
            </a:prstGeom>
            <a:noFill/>
          </p:spPr>
          <p:txBody>
            <a:bodyPr wrap="square" rtlCol="0">
              <a:spAutoFit/>
            </a:bodyPr>
            <a:p>
              <a:pPr algn="l"/>
              <a:r>
                <a:rPr lang="en-US">
                  <a:solidFill>
                    <a:srgbClr val="5A84AF"/>
                  </a:solidFill>
                  <a:latin typeface="宋体" panose="02010600030101010101" pitchFamily="2" charset="-122"/>
                  <a:ea typeface="宋体" panose="02010600030101010101" pitchFamily="2" charset="-122"/>
                  <a:cs typeface="宋体" panose="02010600030101010101" pitchFamily="2" charset="-122"/>
                </a:rPr>
                <a:t>（三）新医学模式与护理学的发展</a:t>
              </a:r>
              <a:endParaRPr lang="en-US">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33" name="文本框 32"/>
            <p:cNvSpPr txBox="1"/>
            <p:nvPr/>
          </p:nvSpPr>
          <p:spPr>
            <a:xfrm>
              <a:off x="11926" y="6949"/>
              <a:ext cx="4468" cy="3052"/>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护理心理学的理论和实践也随之丰富起来。在现代医学模式的深刻影响下，护理心理学以前所未有的速度进入了一个快速发展的时期。</a:t>
              </a:r>
              <a:endParaRPr lang="zh-CN" altLang="en-US" sz="1600">
                <a:solidFill>
                  <a:srgbClr val="5A84AF"/>
                </a:solidFill>
                <a:latin typeface="宋体" panose="02010600030101010101" pitchFamily="2" charset="-122"/>
                <a:ea typeface="宋体" panose="02010600030101010101" pitchFamily="2" charset="-122"/>
                <a:sym typeface="+mn-ea"/>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6" name="文本框 15"/>
          <p:cNvSpPr txBox="1"/>
          <p:nvPr/>
        </p:nvSpPr>
        <p:spPr>
          <a:xfrm>
            <a:off x="3977640" y="588645"/>
            <a:ext cx="467296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三、学习护理心理学的意义</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20" name="椭圆 19"/>
          <p:cNvSpPr/>
          <p:nvPr/>
        </p:nvSpPr>
        <p:spPr>
          <a:xfrm>
            <a:off x="1078230" y="1693545"/>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1</a:t>
            </a:r>
            <a:endParaRPr lang="en-US" altLang="zh-CN" sz="2400">
              <a:solidFill>
                <a:schemeClr val="bg1"/>
              </a:solidFill>
              <a:latin typeface="宋体" panose="02010600030101010101" pitchFamily="2" charset="-122"/>
              <a:ea typeface="宋体" panose="02010600030101010101" pitchFamily="2" charset="-122"/>
            </a:endParaRPr>
          </a:p>
        </p:txBody>
      </p:sp>
      <p:sp>
        <p:nvSpPr>
          <p:cNvPr id="22" name="文本框 21"/>
          <p:cNvSpPr txBox="1"/>
          <p:nvPr/>
        </p:nvSpPr>
        <p:spPr>
          <a:xfrm>
            <a:off x="1754505" y="1693545"/>
            <a:ext cx="4357370" cy="645160"/>
          </a:xfrm>
          <a:prstGeom prst="rect">
            <a:avLst/>
          </a:prstGeom>
          <a:noFill/>
        </p:spPr>
        <p:txBody>
          <a:bodyPr wrap="square" rtlCol="0">
            <a:spAutoFit/>
          </a:bodyPr>
          <a:p>
            <a:pPr algn="l">
              <a:lnSpc>
                <a:spcPct val="100000"/>
              </a:lnSpc>
            </a:pPr>
            <a:r>
              <a:rPr lang="zh-CN" altLang="en-US" b="1">
                <a:solidFill>
                  <a:srgbClr val="5A84AF"/>
                </a:solidFill>
                <a:latin typeface="宋体" panose="02010600030101010101" pitchFamily="2" charset="-122"/>
                <a:ea typeface="宋体" panose="02010600030101010101" pitchFamily="2" charset="-122"/>
                <a:sym typeface="+mn-ea"/>
              </a:rPr>
              <a:t>（一）学习护理心理学有助于推动护理学实践技能的发展</a:t>
            </a:r>
            <a:endParaRPr lang="zh-CN" altLang="en-US" b="1">
              <a:solidFill>
                <a:srgbClr val="5A84AF"/>
              </a:solidFill>
              <a:latin typeface="宋体" panose="02010600030101010101" pitchFamily="2" charset="-122"/>
              <a:ea typeface="宋体" panose="02010600030101010101" pitchFamily="2" charset="-122"/>
              <a:sym typeface="+mn-ea"/>
            </a:endParaRPr>
          </a:p>
        </p:txBody>
      </p:sp>
      <p:sp>
        <p:nvSpPr>
          <p:cNvPr id="23" name="椭圆 22"/>
          <p:cNvSpPr/>
          <p:nvPr/>
        </p:nvSpPr>
        <p:spPr>
          <a:xfrm>
            <a:off x="1078230" y="3192780"/>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2</a:t>
            </a:r>
            <a:endParaRPr lang="en-US" altLang="zh-CN" sz="2400">
              <a:solidFill>
                <a:schemeClr val="bg1"/>
              </a:solidFill>
              <a:latin typeface="宋体" panose="02010600030101010101" pitchFamily="2" charset="-122"/>
              <a:ea typeface="宋体" panose="02010600030101010101" pitchFamily="2" charset="-122"/>
            </a:endParaRPr>
          </a:p>
        </p:txBody>
      </p:sp>
      <p:sp>
        <p:nvSpPr>
          <p:cNvPr id="25" name="文本框 24"/>
          <p:cNvSpPr txBox="1"/>
          <p:nvPr/>
        </p:nvSpPr>
        <p:spPr>
          <a:xfrm>
            <a:off x="1938020" y="3192780"/>
            <a:ext cx="4173220" cy="645160"/>
          </a:xfrm>
          <a:prstGeom prst="rect">
            <a:avLst/>
          </a:prstGeom>
          <a:noFill/>
        </p:spPr>
        <p:txBody>
          <a:bodyPr wrap="square" rtlCol="0">
            <a:spAutoFit/>
          </a:bodyPr>
          <a:p>
            <a:pPr algn="l">
              <a:lnSpc>
                <a:spcPct val="100000"/>
              </a:lnSpc>
            </a:pPr>
            <a:r>
              <a:rPr lang="zh-CN" altLang="en-US" b="1">
                <a:solidFill>
                  <a:srgbClr val="5A84AF"/>
                </a:solidFill>
                <a:latin typeface="宋体" panose="02010600030101010101" pitchFamily="2" charset="-122"/>
                <a:ea typeface="宋体" panose="02010600030101010101" pitchFamily="2" charset="-122"/>
                <a:sym typeface="+mn-ea"/>
              </a:rPr>
              <a:t>（二）学习护理心理学有助于全面提高护理质量</a:t>
            </a:r>
            <a:endParaRPr lang="zh-CN" altLang="en-US" b="1">
              <a:solidFill>
                <a:srgbClr val="5A84AF"/>
              </a:solidFill>
              <a:latin typeface="宋体" panose="02010600030101010101" pitchFamily="2" charset="-122"/>
              <a:ea typeface="宋体" panose="02010600030101010101" pitchFamily="2" charset="-122"/>
              <a:sym typeface="+mn-ea"/>
            </a:endParaRPr>
          </a:p>
        </p:txBody>
      </p:sp>
      <p:sp>
        <p:nvSpPr>
          <p:cNvPr id="26" name="椭圆 25"/>
          <p:cNvSpPr/>
          <p:nvPr/>
        </p:nvSpPr>
        <p:spPr>
          <a:xfrm>
            <a:off x="1078230" y="4692015"/>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3</a:t>
            </a:r>
            <a:endParaRPr lang="en-US" altLang="zh-CN" sz="2400">
              <a:solidFill>
                <a:schemeClr val="bg1"/>
              </a:solidFill>
              <a:latin typeface="宋体" panose="02010600030101010101" pitchFamily="2" charset="-122"/>
              <a:ea typeface="宋体" panose="02010600030101010101" pitchFamily="2" charset="-122"/>
            </a:endParaRPr>
          </a:p>
        </p:txBody>
      </p:sp>
      <p:sp>
        <p:nvSpPr>
          <p:cNvPr id="28" name="文本框 27"/>
          <p:cNvSpPr txBox="1"/>
          <p:nvPr/>
        </p:nvSpPr>
        <p:spPr>
          <a:xfrm>
            <a:off x="1938020" y="4692015"/>
            <a:ext cx="4173220" cy="645160"/>
          </a:xfrm>
          <a:prstGeom prst="rect">
            <a:avLst/>
          </a:prstGeom>
          <a:noFill/>
        </p:spPr>
        <p:txBody>
          <a:bodyPr wrap="square" rtlCol="0">
            <a:spAutoFit/>
          </a:bodyPr>
          <a:p>
            <a:pPr algn="l">
              <a:lnSpc>
                <a:spcPct val="100000"/>
              </a:lnSpc>
            </a:pPr>
            <a:r>
              <a:rPr lang="zh-CN" altLang="en-US" b="1">
                <a:solidFill>
                  <a:srgbClr val="5A84AF"/>
                </a:solidFill>
                <a:latin typeface="宋体" panose="02010600030101010101" pitchFamily="2" charset="-122"/>
                <a:ea typeface="宋体" panose="02010600030101010101" pitchFamily="2" charset="-122"/>
                <a:sym typeface="+mn-ea"/>
              </a:rPr>
              <a:t>（三）学习护理心理学有助于系统化整体护理的实施</a:t>
            </a:r>
            <a:endParaRPr lang="zh-CN" altLang="en-US" b="1">
              <a:solidFill>
                <a:srgbClr val="5A84AF"/>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2"/>
          <a:stretch>
            <a:fillRect/>
          </a:stretch>
        </p:blipFill>
        <p:spPr>
          <a:xfrm>
            <a:off x="6353175" y="1520190"/>
            <a:ext cx="4762500" cy="39909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3048000" y="193675"/>
            <a:ext cx="683006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四、护理心理学的研究对象与范围</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8" name="文本框 7"/>
          <p:cNvSpPr txBox="1"/>
          <p:nvPr/>
        </p:nvSpPr>
        <p:spPr>
          <a:xfrm>
            <a:off x="135255" y="1111885"/>
            <a:ext cx="6814820" cy="5262245"/>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人类具有生物属性，同时具有心理和社会的属性。护理心理学的研究对象是护理工作中的心理问题，主要包括：护理者、护理对象的心理问题以及护理环境对他们心理的影响，即将心理学中的基本理论用于护理实践，研究人们与健康有关的心理活动规律及相应的最佳护理，研究护理工作者的心理活动规律及护理环境对他们心理的影响。根据研究对象，护理心理学的研究范围主要包括以下几个方面的内容。</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（1）研究心理行为的生物学和社会学基础及其在健康和疾病中的意义。</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（2）研究心身相互作用的规律和机制。</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（3）研究心理行为因素在疾病的发生、发展、诊断、康复过程中的作用规律及其护理措施。</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（4）研究各种疾病过程中的心理行为变化及护理干预方法。</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（5）研究将心理学的知识和技术应用于人类的健康保持和疾病预防。</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（6）研究新型护患关系，建立适应现代社会发展的良好的护患关系。</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（7）研究心理健康教育的内容和方法及护理工作者良好心理素质的培养。</a:t>
            </a:r>
            <a:endParaRPr sz="1600">
              <a:solidFill>
                <a:srgbClr val="5A84AF"/>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2"/>
          <a:stretch>
            <a:fillRect/>
          </a:stretch>
        </p:blipFill>
        <p:spPr>
          <a:xfrm>
            <a:off x="7119620" y="1762125"/>
            <a:ext cx="4762500" cy="38487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3048000" y="193675"/>
            <a:ext cx="683006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五、护理心理学的研究方法</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34" name="椭圆 33"/>
          <p:cNvSpPr/>
          <p:nvPr>
            <p:custDataLst>
              <p:tags r:id="rId2"/>
            </p:custDataLst>
          </p:nvPr>
        </p:nvSpPr>
        <p:spPr>
          <a:xfrm>
            <a:off x="3646973" y="3307812"/>
            <a:ext cx="444951" cy="444952"/>
          </a:xfrm>
          <a:prstGeom prst="ellips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宋体" panose="02010600030101010101" pitchFamily="2" charset="-122"/>
              <a:ea typeface="宋体" panose="02010600030101010101" pitchFamily="2" charset="-122"/>
            </a:endParaRPr>
          </a:p>
        </p:txBody>
      </p:sp>
      <p:sp>
        <p:nvSpPr>
          <p:cNvPr id="32" name="椭圆 31"/>
          <p:cNvSpPr/>
          <p:nvPr>
            <p:custDataLst>
              <p:tags r:id="rId3"/>
            </p:custDataLst>
          </p:nvPr>
        </p:nvSpPr>
        <p:spPr>
          <a:xfrm>
            <a:off x="5857376" y="5471954"/>
            <a:ext cx="444951" cy="444952"/>
          </a:xfrm>
          <a:prstGeom prst="ellips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宋体" panose="02010600030101010101" pitchFamily="2" charset="-122"/>
              <a:ea typeface="宋体" panose="02010600030101010101" pitchFamily="2" charset="-122"/>
            </a:endParaRPr>
          </a:p>
        </p:txBody>
      </p:sp>
      <p:sp>
        <p:nvSpPr>
          <p:cNvPr id="30" name="椭圆 29"/>
          <p:cNvSpPr/>
          <p:nvPr>
            <p:custDataLst>
              <p:tags r:id="rId4"/>
            </p:custDataLst>
          </p:nvPr>
        </p:nvSpPr>
        <p:spPr>
          <a:xfrm>
            <a:off x="5862824" y="1007885"/>
            <a:ext cx="444951" cy="444952"/>
          </a:xfrm>
          <a:prstGeom prst="ellips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宋体" panose="02010600030101010101" pitchFamily="2" charset="-122"/>
              <a:ea typeface="宋体" panose="02010600030101010101" pitchFamily="2" charset="-122"/>
            </a:endParaRPr>
          </a:p>
        </p:txBody>
      </p:sp>
      <p:sp>
        <p:nvSpPr>
          <p:cNvPr id="28" name="椭圆 27"/>
          <p:cNvSpPr/>
          <p:nvPr>
            <p:custDataLst>
              <p:tags r:id="rId5"/>
            </p:custDataLst>
          </p:nvPr>
        </p:nvSpPr>
        <p:spPr>
          <a:xfrm>
            <a:off x="8103057" y="3274736"/>
            <a:ext cx="444951" cy="444952"/>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宋体" panose="02010600030101010101" pitchFamily="2" charset="-122"/>
              <a:ea typeface="宋体" panose="02010600030101010101" pitchFamily="2" charset="-122"/>
            </a:endParaRPr>
          </a:p>
        </p:txBody>
      </p:sp>
      <p:sp>
        <p:nvSpPr>
          <p:cNvPr id="4" name="任意多边形 3"/>
          <p:cNvSpPr/>
          <p:nvPr>
            <p:custDataLst>
              <p:tags r:id="rId6"/>
            </p:custDataLst>
          </p:nvPr>
        </p:nvSpPr>
        <p:spPr>
          <a:xfrm rot="5400000">
            <a:off x="5954082" y="2640694"/>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宋体" panose="02010600030101010101" pitchFamily="2" charset="-122"/>
              <a:ea typeface="宋体" panose="02010600030101010101" pitchFamily="2" charset="-122"/>
            </a:endParaRPr>
          </a:p>
        </p:txBody>
      </p:sp>
      <p:sp>
        <p:nvSpPr>
          <p:cNvPr id="5" name="任意多边形 4"/>
          <p:cNvSpPr/>
          <p:nvPr>
            <p:custDataLst>
              <p:tags r:id="rId7"/>
            </p:custDataLst>
          </p:nvPr>
        </p:nvSpPr>
        <p:spPr>
          <a:xfrm rot="10800000">
            <a:off x="5195902" y="3412145"/>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宋体" panose="02010600030101010101" pitchFamily="2" charset="-122"/>
              <a:ea typeface="宋体" panose="02010600030101010101" pitchFamily="2" charset="-122"/>
            </a:endParaRPr>
          </a:p>
        </p:txBody>
      </p:sp>
      <p:sp>
        <p:nvSpPr>
          <p:cNvPr id="6" name="任意多边形 5"/>
          <p:cNvSpPr/>
          <p:nvPr>
            <p:custDataLst>
              <p:tags r:id="rId8"/>
            </p:custDataLst>
          </p:nvPr>
        </p:nvSpPr>
        <p:spPr>
          <a:xfrm rot="5400000" flipV="1">
            <a:off x="4437719" y="2640694"/>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宋体" panose="02010600030101010101" pitchFamily="2" charset="-122"/>
              <a:ea typeface="宋体" panose="02010600030101010101" pitchFamily="2" charset="-122"/>
            </a:endParaRPr>
          </a:p>
        </p:txBody>
      </p:sp>
      <p:sp>
        <p:nvSpPr>
          <p:cNvPr id="7" name="任意多边形 6"/>
          <p:cNvSpPr/>
          <p:nvPr>
            <p:custDataLst>
              <p:tags r:id="rId9"/>
            </p:custDataLst>
          </p:nvPr>
        </p:nvSpPr>
        <p:spPr>
          <a:xfrm flipH="1">
            <a:off x="5195902" y="1869245"/>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宋体" panose="02010600030101010101" pitchFamily="2" charset="-122"/>
              <a:ea typeface="宋体" panose="02010600030101010101" pitchFamily="2" charset="-122"/>
            </a:endParaRPr>
          </a:p>
        </p:txBody>
      </p:sp>
      <p:sp>
        <p:nvSpPr>
          <p:cNvPr id="9" name="任意多边形 8"/>
          <p:cNvSpPr/>
          <p:nvPr>
            <p:custDataLst>
              <p:tags r:id="rId10"/>
            </p:custDataLst>
          </p:nvPr>
        </p:nvSpPr>
        <p:spPr>
          <a:xfrm rot="18907264" flipH="1">
            <a:off x="5940349" y="2677453"/>
            <a:ext cx="1269996" cy="639799"/>
          </a:xfrm>
          <a:custGeom>
            <a:avLst/>
            <a:gdLst>
              <a:gd name="connsiteX0" fmla="*/ 634998 w 1269996"/>
              <a:gd name="connsiteY0" fmla="*/ 0 h 639799"/>
              <a:gd name="connsiteX1" fmla="*/ 1267819 w 1269996"/>
              <a:gd name="connsiteY1" fmla="*/ 262123 h 639799"/>
              <a:gd name="connsiteX2" fmla="*/ 1269996 w 1269996"/>
              <a:gd name="connsiteY2" fmla="*/ 264762 h 639799"/>
              <a:gd name="connsiteX3" fmla="*/ 901061 w 1269996"/>
              <a:gd name="connsiteY3" fmla="*/ 639799 h 639799"/>
              <a:gd name="connsiteX4" fmla="*/ 896125 w 1269996"/>
              <a:gd name="connsiteY4" fmla="*/ 633817 h 639799"/>
              <a:gd name="connsiteX5" fmla="*/ 634998 w 1269996"/>
              <a:gd name="connsiteY5" fmla="*/ 525654 h 639799"/>
              <a:gd name="connsiteX6" fmla="*/ 373871 w 1269996"/>
              <a:gd name="connsiteY6" fmla="*/ 633817 h 639799"/>
              <a:gd name="connsiteX7" fmla="*/ 368936 w 1269996"/>
              <a:gd name="connsiteY7" fmla="*/ 639799 h 639799"/>
              <a:gd name="connsiteX8" fmla="*/ 0 w 1269996"/>
              <a:gd name="connsiteY8" fmla="*/ 264762 h 639799"/>
              <a:gd name="connsiteX9" fmla="*/ 2177 w 1269996"/>
              <a:gd name="connsiteY9" fmla="*/ 262123 h 639799"/>
              <a:gd name="connsiteX10" fmla="*/ 634998 w 1269996"/>
              <a:gd name="connsiteY10" fmla="*/ 0 h 63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9996" h="639799">
                <a:moveTo>
                  <a:pt x="634998" y="0"/>
                </a:moveTo>
                <a:cubicBezTo>
                  <a:pt x="882130" y="0"/>
                  <a:pt x="1105866" y="100170"/>
                  <a:pt x="1267819" y="262123"/>
                </a:cubicBezTo>
                <a:lnTo>
                  <a:pt x="1269996" y="264762"/>
                </a:lnTo>
                <a:lnTo>
                  <a:pt x="901061" y="639799"/>
                </a:lnTo>
                <a:lnTo>
                  <a:pt x="896125" y="633817"/>
                </a:lnTo>
                <a:cubicBezTo>
                  <a:pt x="829297" y="566988"/>
                  <a:pt x="736975" y="525654"/>
                  <a:pt x="634998" y="525654"/>
                </a:cubicBezTo>
                <a:cubicBezTo>
                  <a:pt x="533022" y="525654"/>
                  <a:pt x="440699" y="566988"/>
                  <a:pt x="373871" y="633817"/>
                </a:cubicBezTo>
                <a:lnTo>
                  <a:pt x="368936" y="639799"/>
                </a:lnTo>
                <a:lnTo>
                  <a:pt x="0" y="264762"/>
                </a:lnTo>
                <a:lnTo>
                  <a:pt x="2177" y="262123"/>
                </a:lnTo>
                <a:cubicBezTo>
                  <a:pt x="164130" y="100170"/>
                  <a:pt x="387866" y="0"/>
                  <a:pt x="634998" y="0"/>
                </a:cubicBez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宋体" panose="02010600030101010101" pitchFamily="2" charset="-122"/>
              <a:ea typeface="宋体" panose="02010600030101010101" pitchFamily="2" charset="-122"/>
            </a:endParaRPr>
          </a:p>
        </p:txBody>
      </p:sp>
      <p:sp>
        <p:nvSpPr>
          <p:cNvPr id="12" name="任意多边形 11"/>
          <p:cNvSpPr/>
          <p:nvPr>
            <p:custDataLst>
              <p:tags r:id="rId11"/>
            </p:custDataLst>
          </p:nvPr>
        </p:nvSpPr>
        <p:spPr bwMode="auto">
          <a:xfrm>
            <a:off x="4970747" y="3181593"/>
            <a:ext cx="461104" cy="4611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rgbClr val="69A35B"/>
          </a:solidFill>
          <a:ln>
            <a:noFill/>
          </a:ln>
        </p:spPr>
        <p:txBody>
          <a:bodyPr anchor="ctr"/>
          <a:p>
            <a:pPr algn="ctr" fontAlgn="auto">
              <a:lnSpc>
                <a:spcPct val="120000"/>
              </a:lnSpc>
            </a:pPr>
            <a:endParaRPr>
              <a:latin typeface="宋体" panose="02010600030101010101" pitchFamily="2" charset="-122"/>
              <a:ea typeface="宋体" panose="02010600030101010101" pitchFamily="2" charset="-122"/>
            </a:endParaRPr>
          </a:p>
        </p:txBody>
      </p:sp>
      <p:sp>
        <p:nvSpPr>
          <p:cNvPr id="13" name="任意多边形 12"/>
          <p:cNvSpPr/>
          <p:nvPr>
            <p:custDataLst>
              <p:tags r:id="rId12"/>
            </p:custDataLst>
          </p:nvPr>
        </p:nvSpPr>
        <p:spPr bwMode="auto">
          <a:xfrm>
            <a:off x="5855911" y="4076197"/>
            <a:ext cx="461104" cy="4611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rgbClr val="1AA3AA"/>
          </a:solidFill>
          <a:ln>
            <a:noFill/>
          </a:ln>
        </p:spPr>
        <p:txBody>
          <a:bodyPr anchor="ctr"/>
          <a:p>
            <a:pPr algn="ctr" fontAlgn="auto">
              <a:lnSpc>
                <a:spcPct val="120000"/>
              </a:lnSpc>
            </a:pPr>
            <a:endParaRPr>
              <a:latin typeface="宋体" panose="02010600030101010101" pitchFamily="2" charset="-122"/>
              <a:ea typeface="宋体" panose="02010600030101010101" pitchFamily="2" charset="-122"/>
            </a:endParaRPr>
          </a:p>
        </p:txBody>
      </p:sp>
      <p:sp>
        <p:nvSpPr>
          <p:cNvPr id="14" name="任意多边形 13"/>
          <p:cNvSpPr/>
          <p:nvPr>
            <p:custDataLst>
              <p:tags r:id="rId13"/>
            </p:custDataLst>
          </p:nvPr>
        </p:nvSpPr>
        <p:spPr bwMode="auto">
          <a:xfrm rot="5400000">
            <a:off x="5855911" y="2288889"/>
            <a:ext cx="461104" cy="461104"/>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rgbClr val="1F74AD"/>
          </a:solidFill>
          <a:ln>
            <a:noFill/>
          </a:ln>
        </p:spPr>
        <p:txBody>
          <a:bodyPr anchor="ctr"/>
          <a:p>
            <a:pPr algn="ctr" fontAlgn="auto">
              <a:lnSpc>
                <a:spcPct val="120000"/>
              </a:lnSpc>
            </a:pPr>
            <a:endParaRPr>
              <a:latin typeface="宋体" panose="02010600030101010101" pitchFamily="2" charset="-122"/>
              <a:ea typeface="宋体" panose="02010600030101010101" pitchFamily="2" charset="-122"/>
            </a:endParaRPr>
          </a:p>
        </p:txBody>
      </p:sp>
      <p:sp>
        <p:nvSpPr>
          <p:cNvPr id="15" name="任意多边形 14"/>
          <p:cNvSpPr/>
          <p:nvPr>
            <p:custDataLst>
              <p:tags r:id="rId14"/>
            </p:custDataLst>
          </p:nvPr>
        </p:nvSpPr>
        <p:spPr bwMode="auto">
          <a:xfrm rot="5400000">
            <a:off x="6737059" y="3181593"/>
            <a:ext cx="461104" cy="461104"/>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rgbClr val="3498DB"/>
          </a:solidFill>
          <a:ln>
            <a:noFill/>
          </a:ln>
        </p:spPr>
        <p:txBody>
          <a:bodyPr anchor="ctr"/>
          <a:p>
            <a:pPr algn="ctr" fontAlgn="auto">
              <a:lnSpc>
                <a:spcPct val="120000"/>
              </a:lnSpc>
            </a:pPr>
            <a:endParaRPr>
              <a:latin typeface="宋体" panose="02010600030101010101" pitchFamily="2" charset="-122"/>
              <a:ea typeface="宋体" panose="02010600030101010101" pitchFamily="2" charset="-122"/>
            </a:endParaRPr>
          </a:p>
        </p:txBody>
      </p:sp>
      <p:sp>
        <p:nvSpPr>
          <p:cNvPr id="26" name="文本框 25"/>
          <p:cNvSpPr txBox="1"/>
          <p:nvPr>
            <p:custDataLst>
              <p:tags r:id="rId15"/>
            </p:custDataLst>
          </p:nvPr>
        </p:nvSpPr>
        <p:spPr bwMode="auto">
          <a:xfrm>
            <a:off x="2956096" y="5146526"/>
            <a:ext cx="2787706" cy="444952"/>
          </a:xfrm>
          <a:prstGeom prst="rect">
            <a:avLst/>
          </a:prstGeom>
          <a:noFill/>
        </p:spPr>
        <p:txBody>
          <a:bodyPr wrap="square" lIns="90000" tIns="46800" rIns="90000" bIns="0" anchor="b" anchorCtr="0">
            <a:normAutofit/>
          </a:bodyPr>
          <a:p>
            <a:pPr algn="l" fontAlgn="auto">
              <a:lnSpc>
                <a:spcPct val="120000"/>
              </a:lnSpc>
            </a:pPr>
            <a:r>
              <a:rPr lang="zh-CN" altLang="en-US" b="1" spc="300" dirty="0">
                <a:solidFill>
                  <a:srgbClr val="1AA3AA"/>
                </a:solidFill>
                <a:effectLst/>
                <a:latin typeface="宋体" panose="02010600030101010101" pitchFamily="2" charset="-122"/>
                <a:ea typeface="宋体" panose="02010600030101010101" pitchFamily="2" charset="-122"/>
                <a:cs typeface="+mn-ea"/>
              </a:rPr>
              <a:t>（四）实验法</a:t>
            </a:r>
            <a:endParaRPr lang="zh-CN" altLang="en-US" b="1" spc="300" dirty="0">
              <a:solidFill>
                <a:srgbClr val="1AA3AA"/>
              </a:solidFill>
              <a:effectLst/>
              <a:latin typeface="宋体" panose="02010600030101010101" pitchFamily="2" charset="-122"/>
              <a:ea typeface="宋体" panose="02010600030101010101" pitchFamily="2" charset="-122"/>
              <a:cs typeface="+mn-ea"/>
            </a:endParaRPr>
          </a:p>
        </p:txBody>
      </p:sp>
      <p:sp>
        <p:nvSpPr>
          <p:cNvPr id="27" name="文本框 26"/>
          <p:cNvSpPr txBox="1"/>
          <p:nvPr>
            <p:custDataLst>
              <p:tags r:id="rId16"/>
            </p:custDataLst>
          </p:nvPr>
        </p:nvSpPr>
        <p:spPr bwMode="auto">
          <a:xfrm>
            <a:off x="2320925" y="5645785"/>
            <a:ext cx="3422650" cy="1092835"/>
          </a:xfrm>
          <a:prstGeom prst="rect">
            <a:avLst/>
          </a:prstGeom>
          <a:noFill/>
        </p:spPr>
        <p:txBody>
          <a:bodyPr wrap="square" lIns="90000" tIns="0" rIns="90000" bIns="46800">
            <a:noAutofit/>
          </a:bodyPr>
          <a:p>
            <a:pPr algn="l" fontAlgn="auto">
              <a:lnSpc>
                <a:spcPct val="120000"/>
              </a:lnSpc>
            </a:pPr>
            <a:r>
              <a:rPr lang="zh-CN" altLang="en-US" sz="1500" b="0" spc="150">
                <a:solidFill>
                  <a:srgbClr val="000000"/>
                </a:solidFill>
                <a:effectLst/>
                <a:latin typeface="宋体" panose="02010600030101010101" pitchFamily="2" charset="-122"/>
                <a:ea typeface="宋体" panose="02010600030101010101" pitchFamily="2" charset="-122"/>
              </a:rPr>
              <a:t>实验法（包括实验室实验和现场实验）是按研究目的控制或创设条件，以主动引起或改变被研究者的心理活动，从而进行研究的一种方法。</a:t>
            </a:r>
            <a:endParaRPr lang="zh-CN" altLang="en-US" sz="1500" b="0" spc="150">
              <a:solidFill>
                <a:srgbClr val="000000"/>
              </a:solidFill>
              <a:effectLst/>
              <a:latin typeface="宋体" panose="02010600030101010101" pitchFamily="2" charset="-122"/>
              <a:ea typeface="宋体" panose="02010600030101010101" pitchFamily="2" charset="-122"/>
            </a:endParaRPr>
          </a:p>
        </p:txBody>
      </p:sp>
      <p:sp>
        <p:nvSpPr>
          <p:cNvPr id="24" name="文本框 23"/>
          <p:cNvSpPr txBox="1"/>
          <p:nvPr>
            <p:custDataLst>
              <p:tags r:id="rId17"/>
            </p:custDataLst>
          </p:nvPr>
        </p:nvSpPr>
        <p:spPr bwMode="auto">
          <a:xfrm>
            <a:off x="8606725" y="2973560"/>
            <a:ext cx="2787706" cy="444952"/>
          </a:xfrm>
          <a:prstGeom prst="rect">
            <a:avLst/>
          </a:prstGeom>
          <a:noFill/>
        </p:spPr>
        <p:txBody>
          <a:bodyPr wrap="square" lIns="90000" tIns="46800" rIns="90000" bIns="0" anchor="b" anchorCtr="0">
            <a:normAutofit/>
          </a:bodyPr>
          <a:p>
            <a:pPr algn="l" fontAlgn="auto">
              <a:lnSpc>
                <a:spcPct val="120000"/>
              </a:lnSpc>
            </a:pPr>
            <a:r>
              <a:rPr lang="zh-CN" altLang="en-US" b="1" spc="300" dirty="0">
                <a:solidFill>
                  <a:srgbClr val="3498DB"/>
                </a:solidFill>
                <a:effectLst/>
                <a:latin typeface="宋体" panose="02010600030101010101" pitchFamily="2" charset="-122"/>
                <a:ea typeface="宋体" panose="02010600030101010101" pitchFamily="2" charset="-122"/>
                <a:cs typeface="+mn-ea"/>
              </a:rPr>
              <a:t>（二）调查法</a:t>
            </a:r>
            <a:endParaRPr lang="zh-CN" altLang="en-US" b="1" spc="300" dirty="0">
              <a:solidFill>
                <a:srgbClr val="3498DB"/>
              </a:solidFill>
              <a:effectLst/>
              <a:latin typeface="宋体" panose="02010600030101010101" pitchFamily="2" charset="-122"/>
              <a:ea typeface="宋体" panose="02010600030101010101" pitchFamily="2" charset="-122"/>
              <a:cs typeface="+mn-ea"/>
            </a:endParaRPr>
          </a:p>
        </p:txBody>
      </p:sp>
      <p:sp>
        <p:nvSpPr>
          <p:cNvPr id="25" name="文本框 24"/>
          <p:cNvSpPr txBox="1"/>
          <p:nvPr>
            <p:custDataLst>
              <p:tags r:id="rId18"/>
            </p:custDataLst>
          </p:nvPr>
        </p:nvSpPr>
        <p:spPr bwMode="auto">
          <a:xfrm>
            <a:off x="8606790" y="3472815"/>
            <a:ext cx="3168015" cy="965200"/>
          </a:xfrm>
          <a:prstGeom prst="rect">
            <a:avLst/>
          </a:prstGeom>
          <a:noFill/>
        </p:spPr>
        <p:txBody>
          <a:bodyPr wrap="square" lIns="90000" tIns="0" rIns="90000" bIns="46800">
            <a:noAutofit/>
          </a:bodyPr>
          <a:p>
            <a:pPr algn="l" fontAlgn="auto">
              <a:lnSpc>
                <a:spcPct val="120000"/>
              </a:lnSpc>
            </a:pPr>
            <a:r>
              <a:rPr lang="zh-CN" altLang="en-US" sz="1600" b="0" spc="150" dirty="0">
                <a:solidFill>
                  <a:srgbClr val="000000"/>
                </a:solidFill>
                <a:effectLst/>
                <a:latin typeface="宋体" panose="02010600030101010101" pitchFamily="2" charset="-122"/>
                <a:ea typeface="宋体" panose="02010600030101010101" pitchFamily="2" charset="-122"/>
              </a:rPr>
              <a:t>调查法是以提出问题的形式搜集被研究者各种有关材料来研究其心理的一种方法。</a:t>
            </a:r>
            <a:endParaRPr lang="zh-CN" altLang="en-US" sz="1600" b="0" spc="150" dirty="0">
              <a:solidFill>
                <a:srgbClr val="000000"/>
              </a:solidFill>
              <a:effectLst/>
              <a:latin typeface="宋体" panose="02010600030101010101" pitchFamily="2" charset="-122"/>
              <a:ea typeface="宋体" panose="02010600030101010101" pitchFamily="2" charset="-122"/>
            </a:endParaRPr>
          </a:p>
        </p:txBody>
      </p:sp>
      <p:sp>
        <p:nvSpPr>
          <p:cNvPr id="22" name="文本框 21"/>
          <p:cNvSpPr txBox="1"/>
          <p:nvPr>
            <p:custDataLst>
              <p:tags r:id="rId19"/>
            </p:custDataLst>
          </p:nvPr>
        </p:nvSpPr>
        <p:spPr bwMode="auto">
          <a:xfrm>
            <a:off x="673913" y="2973560"/>
            <a:ext cx="2787706" cy="444952"/>
          </a:xfrm>
          <a:prstGeom prst="rect">
            <a:avLst/>
          </a:prstGeom>
          <a:noFill/>
        </p:spPr>
        <p:txBody>
          <a:bodyPr wrap="square" lIns="90000" tIns="46800" rIns="90000" bIns="0" anchor="b" anchorCtr="0">
            <a:normAutofit/>
          </a:bodyPr>
          <a:p>
            <a:pPr algn="l" fontAlgn="auto">
              <a:lnSpc>
                <a:spcPct val="120000"/>
              </a:lnSpc>
            </a:pPr>
            <a:r>
              <a:rPr lang="zh-CN" altLang="en-US" b="1" spc="300" dirty="0">
                <a:solidFill>
                  <a:srgbClr val="69A35B"/>
                </a:solidFill>
                <a:effectLst/>
                <a:latin typeface="宋体" panose="02010600030101010101" pitchFamily="2" charset="-122"/>
                <a:ea typeface="宋体" panose="02010600030101010101" pitchFamily="2" charset="-122"/>
                <a:cs typeface="+mn-ea"/>
              </a:rPr>
              <a:t>（三）心理测验法</a:t>
            </a:r>
            <a:endParaRPr lang="zh-CN" altLang="en-US" b="1" spc="300" dirty="0">
              <a:solidFill>
                <a:srgbClr val="69A35B"/>
              </a:solidFill>
              <a:effectLst/>
              <a:latin typeface="宋体" panose="02010600030101010101" pitchFamily="2" charset="-122"/>
              <a:ea typeface="宋体" panose="02010600030101010101" pitchFamily="2" charset="-122"/>
              <a:cs typeface="+mn-ea"/>
            </a:endParaRPr>
          </a:p>
        </p:txBody>
      </p:sp>
      <p:sp>
        <p:nvSpPr>
          <p:cNvPr id="23" name="文本框 22"/>
          <p:cNvSpPr txBox="1"/>
          <p:nvPr>
            <p:custDataLst>
              <p:tags r:id="rId20"/>
            </p:custDataLst>
          </p:nvPr>
        </p:nvSpPr>
        <p:spPr bwMode="auto">
          <a:xfrm>
            <a:off x="673735" y="3472815"/>
            <a:ext cx="3112135" cy="1205865"/>
          </a:xfrm>
          <a:prstGeom prst="rect">
            <a:avLst/>
          </a:prstGeom>
          <a:noFill/>
        </p:spPr>
        <p:txBody>
          <a:bodyPr wrap="square" lIns="90000" tIns="0" rIns="90000" bIns="46800">
            <a:noAutofit/>
          </a:bodyPr>
          <a:p>
            <a:pPr algn="l" fontAlgn="auto">
              <a:lnSpc>
                <a:spcPct val="120000"/>
              </a:lnSpc>
            </a:pPr>
            <a:r>
              <a:rPr lang="zh-CN" altLang="en-US" sz="1500" b="0" spc="150" dirty="0">
                <a:solidFill>
                  <a:srgbClr val="000000"/>
                </a:solidFill>
                <a:effectLst/>
                <a:latin typeface="宋体" panose="02010600030101010101" pitchFamily="2" charset="-122"/>
                <a:ea typeface="宋体" panose="02010600030101010101" pitchFamily="2" charset="-122"/>
              </a:rPr>
              <a:t>心理测验法是通过运用标准化的心理量表对被研究者的某些心理品质进行测定，以研究心理现象的一种方法。</a:t>
            </a:r>
            <a:endParaRPr lang="zh-CN" altLang="en-US" sz="1500" b="0" spc="150" dirty="0">
              <a:solidFill>
                <a:srgbClr val="000000"/>
              </a:solidFill>
              <a:effectLst/>
              <a:latin typeface="宋体" panose="02010600030101010101" pitchFamily="2" charset="-122"/>
              <a:ea typeface="宋体" panose="02010600030101010101" pitchFamily="2" charset="-122"/>
            </a:endParaRPr>
          </a:p>
        </p:txBody>
      </p:sp>
      <p:sp>
        <p:nvSpPr>
          <p:cNvPr id="20" name="文本框 19"/>
          <p:cNvSpPr txBox="1"/>
          <p:nvPr>
            <p:custDataLst>
              <p:tags r:id="rId21"/>
            </p:custDataLst>
          </p:nvPr>
        </p:nvSpPr>
        <p:spPr bwMode="auto">
          <a:xfrm>
            <a:off x="6366492" y="692105"/>
            <a:ext cx="2787706" cy="444952"/>
          </a:xfrm>
          <a:prstGeom prst="rect">
            <a:avLst/>
          </a:prstGeom>
          <a:noFill/>
        </p:spPr>
        <p:txBody>
          <a:bodyPr wrap="square" lIns="90000" tIns="46800" rIns="90000" bIns="0" anchor="b" anchorCtr="0">
            <a:normAutofit/>
          </a:bodyPr>
          <a:p>
            <a:pPr algn="l" fontAlgn="auto">
              <a:lnSpc>
                <a:spcPct val="120000"/>
              </a:lnSpc>
            </a:pPr>
            <a:r>
              <a:rPr lang="zh-CN" altLang="en-US" b="1" spc="300">
                <a:solidFill>
                  <a:srgbClr val="1F74AD"/>
                </a:solidFill>
                <a:effectLst/>
                <a:latin typeface="宋体" panose="02010600030101010101" pitchFamily="2" charset="-122"/>
                <a:ea typeface="宋体" panose="02010600030101010101" pitchFamily="2" charset="-122"/>
                <a:cs typeface="+mn-ea"/>
              </a:rPr>
              <a:t>（一）观察法</a:t>
            </a:r>
            <a:endParaRPr lang="zh-CN" altLang="en-US" b="1" spc="300">
              <a:solidFill>
                <a:srgbClr val="1F74AD"/>
              </a:solidFill>
              <a:effectLst/>
              <a:latin typeface="宋体" panose="02010600030101010101" pitchFamily="2" charset="-122"/>
              <a:ea typeface="宋体" panose="02010600030101010101" pitchFamily="2" charset="-122"/>
              <a:cs typeface="+mn-ea"/>
            </a:endParaRPr>
          </a:p>
        </p:txBody>
      </p:sp>
      <p:sp>
        <p:nvSpPr>
          <p:cNvPr id="21" name="文本框 20"/>
          <p:cNvSpPr txBox="1"/>
          <p:nvPr>
            <p:custDataLst>
              <p:tags r:id="rId22"/>
            </p:custDataLst>
          </p:nvPr>
        </p:nvSpPr>
        <p:spPr bwMode="auto">
          <a:xfrm>
            <a:off x="6366510" y="1190625"/>
            <a:ext cx="4777105" cy="624840"/>
          </a:xfrm>
          <a:prstGeom prst="rect">
            <a:avLst/>
          </a:prstGeom>
          <a:noFill/>
        </p:spPr>
        <p:txBody>
          <a:bodyPr wrap="square" lIns="90000" tIns="0" rIns="90000" bIns="46800">
            <a:noAutofit/>
          </a:bodyPr>
          <a:p>
            <a:pPr algn="l" fontAlgn="auto">
              <a:lnSpc>
                <a:spcPct val="120000"/>
              </a:lnSpc>
            </a:pPr>
            <a:r>
              <a:rPr lang="zh-CN" altLang="en-US" sz="1500" b="0" spc="150">
                <a:solidFill>
                  <a:srgbClr val="000000"/>
                </a:solidFill>
                <a:effectLst/>
                <a:latin typeface="宋体" panose="02010600030101010101" pitchFamily="2" charset="-122"/>
                <a:ea typeface="宋体" panose="02010600030101010101" pitchFamily="2" charset="-122"/>
              </a:rPr>
              <a:t>观察法是通过有目的、有计划地观察被研究者的外部表现，研究其中的心理行为规律的一种方法。</a:t>
            </a:r>
            <a:endParaRPr lang="zh-CN" altLang="en-US" sz="1500" b="0" spc="150">
              <a:solidFill>
                <a:srgbClr val="000000"/>
              </a:solidFill>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9" name="文本框 8"/>
          <p:cNvSpPr txBox="1"/>
          <p:nvPr/>
        </p:nvSpPr>
        <p:spPr>
          <a:xfrm>
            <a:off x="648970" y="1423670"/>
            <a:ext cx="627888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rPr>
              <a:t>谢谢观看</a:t>
            </a:r>
            <a:endPar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sp>
        <p:nvSpPr>
          <p:cNvPr id="13" name="文本框 12"/>
          <p:cNvSpPr txBox="1"/>
          <p:nvPr/>
        </p:nvSpPr>
        <p:spPr>
          <a:xfrm>
            <a:off x="1617345" y="2495489"/>
            <a:ext cx="8223250" cy="1309370"/>
          </a:xfrm>
          <a:prstGeom prst="rect">
            <a:avLst/>
          </a:prstGeom>
          <a:noFill/>
        </p:spPr>
        <p:txBody>
          <a:bodyPr>
            <a:spAutoFit/>
          </a:bodyPr>
          <a:lstStyle/>
          <a:p>
            <a:pPr algn="ctr">
              <a:lnSpc>
                <a:spcPct val="120000"/>
              </a:lnSpc>
              <a:defRPr/>
            </a:pPr>
            <a:r>
              <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rPr>
              <a:t>单元一　绪论</a:t>
            </a:r>
            <a:endPar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9" name="Freeform 244"/>
          <p:cNvSpPr/>
          <p:nvPr/>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pic>
        <p:nvPicPr>
          <p:cNvPr id="2" name="图片 1" descr="9784873da7d5dd939555a422eff551ceed9e77a644dba-7A8xtg"/>
          <p:cNvPicPr>
            <a:picLocks noChangeAspect="1"/>
          </p:cNvPicPr>
          <p:nvPr/>
        </p:nvPicPr>
        <p:blipFill>
          <a:blip r:embed="rId2"/>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宋体" panose="02010600030101010101" pitchFamily="2" charset="-122"/>
                <a:ea typeface="宋体" panose="02010600030101010101" pitchFamily="2" charset="-122"/>
              </a:rPr>
              <a:t>目</a:t>
            </a:r>
            <a:endParaRPr lang="zh-CN" altLang="en-US" sz="9600" b="1">
              <a:solidFill>
                <a:srgbClr val="5A84AF"/>
              </a:solidFill>
              <a:latin typeface="宋体" panose="02010600030101010101" pitchFamily="2" charset="-122"/>
              <a:ea typeface="宋体" panose="02010600030101010101" pitchFamily="2" charset="-122"/>
            </a:endParaRPr>
          </a:p>
          <a:p>
            <a:r>
              <a:rPr lang="zh-CN" altLang="en-US" sz="9600" b="1">
                <a:solidFill>
                  <a:srgbClr val="5A84AF"/>
                </a:solidFill>
                <a:latin typeface="宋体" panose="02010600030101010101" pitchFamily="2" charset="-122"/>
                <a:ea typeface="宋体" panose="02010600030101010101" pitchFamily="2" charset="-122"/>
              </a:rPr>
              <a:t>录</a:t>
            </a:r>
            <a:endParaRPr lang="zh-CN" altLang="en-US" sz="9600" b="1">
              <a:solidFill>
                <a:srgbClr val="5A84AF"/>
              </a:solidFill>
              <a:latin typeface="宋体" panose="02010600030101010101" pitchFamily="2" charset="-122"/>
              <a:ea typeface="宋体" panose="02010600030101010101" pitchFamily="2" charset="-122"/>
            </a:endParaRPr>
          </a:p>
        </p:txBody>
      </p:sp>
      <p:sp>
        <p:nvSpPr>
          <p:cNvPr id="14" name="文本框 13"/>
          <p:cNvSpPr txBox="1"/>
          <p:nvPr/>
        </p:nvSpPr>
        <p:spPr>
          <a:xfrm>
            <a:off x="5385435" y="1896110"/>
            <a:ext cx="4025265" cy="73723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任务一　心理学概述</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7" name="文本框 16"/>
          <p:cNvSpPr txBox="1"/>
          <p:nvPr/>
        </p:nvSpPr>
        <p:spPr>
          <a:xfrm>
            <a:off x="5385435" y="4047490"/>
            <a:ext cx="4434840" cy="73723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任务二　护理心理学概述</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22" name="图片 21" descr="b4064338496ee2cb6d081735c8306796"/>
          <p:cNvPicPr>
            <a:picLocks noChangeAspect="1"/>
          </p:cNvPicPr>
          <p:nvPr/>
        </p:nvPicPr>
        <p:blipFill>
          <a:blip r:embed="rId3"/>
          <a:stretch>
            <a:fillRect/>
          </a:stretch>
        </p:blipFill>
        <p:spPr>
          <a:xfrm>
            <a:off x="4076700" y="1896110"/>
            <a:ext cx="890905" cy="890905"/>
          </a:xfrm>
          <a:prstGeom prst="rect">
            <a:avLst/>
          </a:prstGeom>
        </p:spPr>
      </p:pic>
      <p:pic>
        <p:nvPicPr>
          <p:cNvPr id="23" name="图片 22" descr="b4064338496ee2cb6d081735c8306796"/>
          <p:cNvPicPr>
            <a:picLocks noChangeAspect="1"/>
          </p:cNvPicPr>
          <p:nvPr/>
        </p:nvPicPr>
        <p:blipFill>
          <a:blip r:embed="rId3"/>
          <a:stretch>
            <a:fillRect/>
          </a:stretch>
        </p:blipFill>
        <p:spPr>
          <a:xfrm>
            <a:off x="4076700" y="4047490"/>
            <a:ext cx="890905" cy="890905"/>
          </a:xfrm>
          <a:prstGeom prst="rect">
            <a:avLst/>
          </a:prstGeom>
        </p:spPr>
      </p:pic>
      <p:pic>
        <p:nvPicPr>
          <p:cNvPr id="32" name="图片 31" descr="e589290c7580d2802bf7399b0600dedb"/>
          <p:cNvPicPr>
            <a:picLocks noChangeAspect="1"/>
          </p:cNvPicPr>
          <p:nvPr/>
        </p:nvPicPr>
        <p:blipFill>
          <a:blip r:embed="rId4"/>
          <a:stretch>
            <a:fillRect/>
          </a:stretch>
        </p:blipFill>
        <p:spPr>
          <a:xfrm rot="3720000">
            <a:off x="9218930" y="1725295"/>
            <a:ext cx="3275330" cy="327533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rPr>
              <a:t>01</a:t>
            </a:r>
            <a:endParaRPr lang="en-US" altLang="zh-CN" sz="16600">
              <a:solidFill>
                <a:srgbClr val="002060"/>
              </a:solidFill>
              <a:latin typeface="宋体" panose="02010600030101010101" pitchFamily="2" charset="-122"/>
              <a:ea typeface="宋体" panose="02010600030101010101" pitchFamily="2" charset="-122"/>
            </a:endParaRPr>
          </a:p>
        </p:txBody>
      </p:sp>
      <p:sp>
        <p:nvSpPr>
          <p:cNvPr id="2" name="文本框 1"/>
          <p:cNvSpPr txBox="1"/>
          <p:nvPr/>
        </p:nvSpPr>
        <p:spPr>
          <a:xfrm>
            <a:off x="5526405" y="2522855"/>
            <a:ext cx="3935095" cy="829945"/>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心理学概述</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4627245" y="588645"/>
            <a:ext cx="343154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一、心理学的概念</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9" name="文本框 8"/>
          <p:cNvSpPr txBox="1"/>
          <p:nvPr/>
        </p:nvSpPr>
        <p:spPr>
          <a:xfrm>
            <a:off x="610870" y="1721485"/>
            <a:ext cx="5426075" cy="3415030"/>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心理是怎样发生的，又是怎么发展的，遵循了什么样的规律？人的心理和动物的心理有什么联系？人的心理是不是由动物的心理发展来的？造成这种发展的条件是什么？</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从胚胎到婴儿再到成人，人的心理也是在发展的。那人的心理又是怎么发展的呢？决定人的心理发展的因素是什么？成人的心理活动遵循什么样的规律？这些问题都是心理学研究需要解答的问题。</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所以，心理学被定义为一门研究心理现象发生、发展和活动规律的科学。</a:t>
            </a:r>
            <a:endParaRPr sz="1600">
              <a:solidFill>
                <a:srgbClr val="5A84AF"/>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custDataLst>
              <p:tags r:id="rId2"/>
            </p:custDataLst>
          </p:nvPr>
        </p:nvPicPr>
        <p:blipFill>
          <a:blip r:embed="rId3"/>
          <a:stretch>
            <a:fillRect/>
          </a:stretch>
        </p:blipFill>
        <p:spPr>
          <a:xfrm>
            <a:off x="6452235" y="1721485"/>
            <a:ext cx="4762500" cy="31718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4147820" y="588645"/>
            <a:ext cx="417893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二、心理学研究的内容</a:t>
            </a:r>
            <a:endParaRPr lang="zh-CN" altLang="en-US" sz="2800" b="1">
              <a:solidFill>
                <a:srgbClr val="5A84AF"/>
              </a:solidFill>
              <a:latin typeface="宋体" panose="02010600030101010101" pitchFamily="2" charset="-122"/>
              <a:ea typeface="宋体" panose="02010600030101010101" pitchFamily="2" charset="-122"/>
            </a:endParaRPr>
          </a:p>
        </p:txBody>
      </p:sp>
      <p:grpSp>
        <p:nvGrpSpPr>
          <p:cNvPr id="9" name="组合 8"/>
          <p:cNvGrpSpPr/>
          <p:nvPr/>
        </p:nvGrpSpPr>
        <p:grpSpPr>
          <a:xfrm>
            <a:off x="1339215" y="1203960"/>
            <a:ext cx="10613390" cy="5516245"/>
            <a:chOff x="1673" y="1989"/>
            <a:chExt cx="16714" cy="8687"/>
          </a:xfrm>
        </p:grpSpPr>
        <p:sp>
          <p:nvSpPr>
            <p:cNvPr id="4" name="文本框 3"/>
            <p:cNvSpPr txBox="1"/>
            <p:nvPr/>
          </p:nvSpPr>
          <p:spPr>
            <a:xfrm>
              <a:off x="9732" y="1989"/>
              <a:ext cx="5627" cy="725"/>
            </a:xfrm>
            <a:prstGeom prst="rect">
              <a:avLst/>
            </a:prstGeom>
            <a:noFill/>
          </p:spPr>
          <p:txBody>
            <a:bodyPr wrap="square" rtlCol="0">
              <a:spAutoFit/>
            </a:bodyPr>
            <a:p>
              <a:pPr algn="l"/>
              <a:r>
                <a:rPr lang="en-US" sz="24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（一）心理过程</a:t>
              </a:r>
              <a:endParaRPr lang="en-US" sz="24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9732" y="2486"/>
              <a:ext cx="8655" cy="4215"/>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心理过程就是人的心理活动发生、发展的过程。具体而言，就是在客观事物的作用下、在一定的时间内，人脑反映客观现实的过程。一般包括三个方面：认知过程、情绪情感过程、意志过程。认知、情绪情感、意志过程简称为知、情、意。这三种心理过程是相互联系、彼此制约的。一方面，情绪情感和意志是在认知过程中产生和发展起来的；另一方面，人的情绪情感和意志对人的认知也会产生重要影响。</a:t>
              </a:r>
              <a:endParaRPr sz="1600">
                <a:solidFill>
                  <a:srgbClr val="5A84AF"/>
                </a:solidFill>
                <a:latin typeface="宋体" panose="02010600030101010101" pitchFamily="2" charset="-122"/>
                <a:ea typeface="宋体" panose="02010600030101010101" pitchFamily="2" charset="-122"/>
                <a:sym typeface="+mn-ea"/>
              </a:endParaRPr>
            </a:p>
          </p:txBody>
        </p:sp>
        <p:sp>
          <p:nvSpPr>
            <p:cNvPr id="7" name="文本框 6"/>
            <p:cNvSpPr txBox="1"/>
            <p:nvPr/>
          </p:nvSpPr>
          <p:spPr>
            <a:xfrm>
              <a:off x="1673" y="7481"/>
              <a:ext cx="5627" cy="725"/>
            </a:xfrm>
            <a:prstGeom prst="rect">
              <a:avLst/>
            </a:prstGeom>
            <a:noFill/>
          </p:spPr>
          <p:txBody>
            <a:bodyPr wrap="square" rtlCol="0">
              <a:spAutoFit/>
            </a:bodyPr>
            <a:p>
              <a:pPr algn="l"/>
              <a:r>
                <a:rPr lang="en-US" sz="24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（二）个性</a:t>
              </a:r>
              <a:endParaRPr lang="en-US" sz="24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1673" y="8206"/>
              <a:ext cx="7936" cy="2470"/>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个性是指在一定的社会条件下形成的，个人所具有的意识倾向性以及较稳定的各种心理特征的总和。个性由个性倾向性和个性心理特征两方面构成，而自我意识又对个性倾向及个性心理特征起调节控制作用。</a:t>
              </a:r>
              <a:endParaRPr sz="1600">
                <a:solidFill>
                  <a:srgbClr val="5A84AF"/>
                </a:solidFill>
                <a:latin typeface="宋体" panose="02010600030101010101" pitchFamily="2" charset="-122"/>
                <a:ea typeface="宋体" panose="02010600030101010101" pitchFamily="2" charset="-122"/>
                <a:sym typeface="+mn-ea"/>
              </a:endParaRPr>
            </a:p>
          </p:txBody>
        </p:sp>
      </p:grpSp>
      <p:pic>
        <p:nvPicPr>
          <p:cNvPr id="10" name="图片 9"/>
          <p:cNvPicPr>
            <a:picLocks noChangeAspect="1"/>
          </p:cNvPicPr>
          <p:nvPr/>
        </p:nvPicPr>
        <p:blipFill>
          <a:blip r:embed="rId2"/>
          <a:stretch>
            <a:fillRect/>
          </a:stretch>
        </p:blipFill>
        <p:spPr>
          <a:xfrm>
            <a:off x="1456690" y="1203960"/>
            <a:ext cx="4804410" cy="3394710"/>
          </a:xfrm>
          <a:prstGeom prst="rect">
            <a:avLst/>
          </a:prstGeom>
        </p:spPr>
      </p:pic>
      <p:pic>
        <p:nvPicPr>
          <p:cNvPr id="11" name="图片 10"/>
          <p:cNvPicPr>
            <a:picLocks noChangeAspect="1"/>
          </p:cNvPicPr>
          <p:nvPr/>
        </p:nvPicPr>
        <p:blipFill>
          <a:blip r:embed="rId3"/>
          <a:stretch>
            <a:fillRect/>
          </a:stretch>
        </p:blipFill>
        <p:spPr>
          <a:xfrm>
            <a:off x="6456680" y="4195445"/>
            <a:ext cx="5224780" cy="25247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4161790" y="193675"/>
            <a:ext cx="417893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三、人的心理本质</a:t>
            </a:r>
            <a:endParaRPr lang="zh-CN" altLang="en-US" sz="2800" b="1">
              <a:solidFill>
                <a:srgbClr val="5A84AF"/>
              </a:solidFill>
              <a:latin typeface="宋体" panose="02010600030101010101" pitchFamily="2" charset="-122"/>
              <a:ea typeface="宋体" panose="02010600030101010101" pitchFamily="2" charset="-122"/>
            </a:endParaRPr>
          </a:p>
        </p:txBody>
      </p:sp>
      <p:grpSp>
        <p:nvGrpSpPr>
          <p:cNvPr id="9" name="组合 8"/>
          <p:cNvGrpSpPr/>
          <p:nvPr/>
        </p:nvGrpSpPr>
        <p:grpSpPr>
          <a:xfrm>
            <a:off x="563880" y="831215"/>
            <a:ext cx="11332210" cy="6026785"/>
            <a:chOff x="452" y="1402"/>
            <a:chExt cx="17846" cy="9491"/>
          </a:xfrm>
        </p:grpSpPr>
        <p:sp>
          <p:nvSpPr>
            <p:cNvPr id="4" name="文本框 3"/>
            <p:cNvSpPr txBox="1"/>
            <p:nvPr/>
          </p:nvSpPr>
          <p:spPr>
            <a:xfrm>
              <a:off x="8888" y="1402"/>
              <a:ext cx="6648" cy="725"/>
            </a:xfrm>
            <a:prstGeom prst="rect">
              <a:avLst/>
            </a:prstGeom>
            <a:noFill/>
          </p:spPr>
          <p:txBody>
            <a:bodyPr wrap="square" rtlCol="0">
              <a:spAutoFit/>
            </a:bodyPr>
            <a:p>
              <a:pPr algn="l"/>
              <a:r>
                <a:rPr lang="en-US" sz="24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（一）心理活动是脑的机能</a:t>
              </a:r>
              <a:endParaRPr lang="en-US" sz="24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8743" y="2127"/>
              <a:ext cx="9555" cy="4215"/>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心理活动是脑的机能，脑是心理活动的器官。没有脑的心理，或者说没有脑的思维是不存在的。正常发育的大脑为心理的发展提供了物质基础。神经系统的基本活动方式是反射，这也是心理现象的基本产生方式。</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1. 从物种发展史来看，心理是物质发展到高级阶段的属性</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2．从个体发育来看，心理的发生、发展与脑的发育完善紧密相连</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3. 近代医学的研究证明，大脑不同的部位掌控不同的心理功能</a:t>
              </a:r>
              <a:endParaRPr sz="1600">
                <a:solidFill>
                  <a:srgbClr val="5A84AF"/>
                </a:solidFill>
                <a:latin typeface="宋体" panose="02010600030101010101" pitchFamily="2" charset="-122"/>
                <a:ea typeface="宋体" panose="02010600030101010101" pitchFamily="2" charset="-122"/>
                <a:sym typeface="+mn-ea"/>
              </a:endParaRPr>
            </a:p>
          </p:txBody>
        </p:sp>
        <p:sp>
          <p:nvSpPr>
            <p:cNvPr id="7" name="文本框 6"/>
            <p:cNvSpPr txBox="1"/>
            <p:nvPr/>
          </p:nvSpPr>
          <p:spPr>
            <a:xfrm>
              <a:off x="452" y="4771"/>
              <a:ext cx="8291" cy="725"/>
            </a:xfrm>
            <a:prstGeom prst="rect">
              <a:avLst/>
            </a:prstGeom>
            <a:noFill/>
          </p:spPr>
          <p:txBody>
            <a:bodyPr wrap="square" rtlCol="0">
              <a:spAutoFit/>
            </a:bodyPr>
            <a:p>
              <a:pPr algn="l"/>
              <a:r>
                <a:rPr lang="en-US" sz="24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（二）心理活动是对客观现实的反映</a:t>
              </a:r>
              <a:endParaRPr lang="en-US" sz="24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629" y="5515"/>
              <a:ext cx="7936" cy="5378"/>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心理作为脑的机能是以活动的形式存在的，脑的神经活动是生理的、生化的过程，这些过程中发生的对现实外界刺激作用的反映活动则是心理活动。环境刺激事件是心理活动的内容和源泉。因此，一切心理活动都是神经活动过程中对客观现实的反映，这个过程具有以下特点。</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1. 心理的内容是对客观现实的反映</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2. 心理是人脑对客观现实主观的反映</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3. 心理是人脑对客观现实的积极能动的反映</a:t>
              </a:r>
              <a:endParaRPr sz="1600">
                <a:solidFill>
                  <a:srgbClr val="5A84AF"/>
                </a:solidFill>
                <a:latin typeface="宋体" panose="02010600030101010101" pitchFamily="2" charset="-122"/>
                <a:ea typeface="宋体" panose="02010600030101010101" pitchFamily="2" charset="-122"/>
                <a:sym typeface="+mn-ea"/>
              </a:endParaRPr>
            </a:p>
          </p:txBody>
        </p:sp>
      </p:grpSp>
      <p:pic>
        <p:nvPicPr>
          <p:cNvPr id="2" name="图片 1"/>
          <p:cNvPicPr>
            <a:picLocks noChangeAspect="1"/>
          </p:cNvPicPr>
          <p:nvPr/>
        </p:nvPicPr>
        <p:blipFill>
          <a:blip r:embed="rId2"/>
          <a:stretch>
            <a:fillRect/>
          </a:stretch>
        </p:blipFill>
        <p:spPr>
          <a:xfrm>
            <a:off x="6574790" y="3968115"/>
            <a:ext cx="4960620" cy="2734945"/>
          </a:xfrm>
          <a:prstGeom prst="rect">
            <a:avLst/>
          </a:prstGeom>
        </p:spPr>
      </p:pic>
      <p:pic>
        <p:nvPicPr>
          <p:cNvPr id="6" name="图片 5"/>
          <p:cNvPicPr>
            <a:picLocks noChangeAspect="1"/>
          </p:cNvPicPr>
          <p:nvPr/>
        </p:nvPicPr>
        <p:blipFill>
          <a:blip r:embed="rId3"/>
          <a:stretch>
            <a:fillRect/>
          </a:stretch>
        </p:blipFill>
        <p:spPr>
          <a:xfrm>
            <a:off x="1151890" y="715645"/>
            <a:ext cx="3009900" cy="21399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6" name="文本框 15"/>
          <p:cNvSpPr txBox="1"/>
          <p:nvPr/>
        </p:nvSpPr>
        <p:spPr>
          <a:xfrm>
            <a:off x="4627245" y="588645"/>
            <a:ext cx="392557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四、心理学发展简史</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20" name="椭圆 19"/>
          <p:cNvSpPr/>
          <p:nvPr/>
        </p:nvSpPr>
        <p:spPr>
          <a:xfrm>
            <a:off x="1078230" y="1693545"/>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1</a:t>
            </a:r>
            <a:endParaRPr lang="en-US" altLang="zh-CN" sz="2400">
              <a:solidFill>
                <a:schemeClr val="bg1"/>
              </a:solidFill>
              <a:latin typeface="宋体" panose="02010600030101010101" pitchFamily="2" charset="-122"/>
              <a:ea typeface="宋体" panose="02010600030101010101" pitchFamily="2" charset="-122"/>
            </a:endParaRPr>
          </a:p>
        </p:txBody>
      </p:sp>
      <p:sp>
        <p:nvSpPr>
          <p:cNvPr id="21" name="文本框 20"/>
          <p:cNvSpPr txBox="1"/>
          <p:nvPr/>
        </p:nvSpPr>
        <p:spPr>
          <a:xfrm>
            <a:off x="1938020" y="2061845"/>
            <a:ext cx="4116070" cy="193802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心理学（psychology）一词，最早是由希腊语中的 psyche（灵魂）和 logos（学问）两个词组成的，意思是研究灵魂的学问。人类很早就试图对灵魂做出解释和说明，这些</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解释和说明形成了最初的心理学思想。</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2" name="文本框 21"/>
          <p:cNvSpPr txBox="1"/>
          <p:nvPr/>
        </p:nvSpPr>
        <p:spPr>
          <a:xfrm>
            <a:off x="1938020" y="1693545"/>
            <a:ext cx="2689225" cy="368300"/>
          </a:xfrm>
          <a:prstGeom prst="rect">
            <a:avLst/>
          </a:prstGeom>
          <a:noFill/>
        </p:spPr>
        <p:txBody>
          <a:bodyPr wrap="square" rtlCol="0">
            <a:spAutoFit/>
          </a:bodyPr>
          <a:p>
            <a:pPr algn="l">
              <a:lnSpc>
                <a:spcPct val="100000"/>
              </a:lnSpc>
            </a:pPr>
            <a:r>
              <a:rPr lang="zh-CN" altLang="en-US" b="1">
                <a:solidFill>
                  <a:srgbClr val="5A84AF"/>
                </a:solidFill>
                <a:latin typeface="宋体" panose="02010600030101010101" pitchFamily="2" charset="-122"/>
                <a:ea typeface="宋体" panose="02010600030101010101" pitchFamily="2" charset="-122"/>
                <a:sym typeface="+mn-ea"/>
              </a:rPr>
              <a:t>（一）心理学的起源</a:t>
            </a:r>
            <a:endParaRPr lang="zh-CN" altLang="en-US" b="1">
              <a:solidFill>
                <a:srgbClr val="5A84AF"/>
              </a:solidFill>
              <a:latin typeface="宋体" panose="02010600030101010101" pitchFamily="2" charset="-122"/>
              <a:ea typeface="宋体" panose="02010600030101010101" pitchFamily="2" charset="-122"/>
              <a:sym typeface="+mn-ea"/>
            </a:endParaRPr>
          </a:p>
        </p:txBody>
      </p:sp>
      <p:sp>
        <p:nvSpPr>
          <p:cNvPr id="23" name="椭圆 22"/>
          <p:cNvSpPr/>
          <p:nvPr/>
        </p:nvSpPr>
        <p:spPr>
          <a:xfrm>
            <a:off x="1078230" y="4674870"/>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2</a:t>
            </a:r>
            <a:endParaRPr lang="en-US" altLang="zh-CN" sz="2400">
              <a:solidFill>
                <a:schemeClr val="bg1"/>
              </a:solidFill>
              <a:latin typeface="宋体" panose="02010600030101010101" pitchFamily="2" charset="-122"/>
              <a:ea typeface="宋体" panose="02010600030101010101" pitchFamily="2" charset="-122"/>
            </a:endParaRPr>
          </a:p>
        </p:txBody>
      </p:sp>
      <p:sp>
        <p:nvSpPr>
          <p:cNvPr id="24" name="文本框 23"/>
          <p:cNvSpPr txBox="1"/>
          <p:nvPr/>
        </p:nvSpPr>
        <p:spPr>
          <a:xfrm>
            <a:off x="1938020" y="4950460"/>
            <a:ext cx="3597910" cy="156845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人类古代这些哲学先辈们的研究，虽然论及一些心理学中的重要问题，但因历史的局限，并未使心理学成为一门独立的科学。</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5" name="文本框 24"/>
          <p:cNvSpPr txBox="1"/>
          <p:nvPr/>
        </p:nvSpPr>
        <p:spPr>
          <a:xfrm>
            <a:off x="1938020" y="4674870"/>
            <a:ext cx="3598545" cy="368300"/>
          </a:xfrm>
          <a:prstGeom prst="rect">
            <a:avLst/>
          </a:prstGeom>
          <a:noFill/>
        </p:spPr>
        <p:txBody>
          <a:bodyPr wrap="square" rtlCol="0">
            <a:spAutoFit/>
          </a:bodyPr>
          <a:p>
            <a:pPr algn="l">
              <a:lnSpc>
                <a:spcPct val="100000"/>
              </a:lnSpc>
            </a:pPr>
            <a:r>
              <a:rPr lang="zh-CN" altLang="en-US" b="1">
                <a:solidFill>
                  <a:srgbClr val="5A84AF"/>
                </a:solidFill>
                <a:latin typeface="宋体" panose="02010600030101010101" pitchFamily="2" charset="-122"/>
                <a:ea typeface="宋体" panose="02010600030101010101" pitchFamily="2" charset="-122"/>
                <a:sym typeface="+mn-ea"/>
              </a:rPr>
              <a:t>（二）科学心理学的诞生与发展</a:t>
            </a:r>
            <a:endParaRPr lang="zh-CN" altLang="en-US" b="1">
              <a:solidFill>
                <a:srgbClr val="5A84AF"/>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2"/>
          <a:stretch>
            <a:fillRect/>
          </a:stretch>
        </p:blipFill>
        <p:spPr>
          <a:xfrm>
            <a:off x="6226175" y="2061845"/>
            <a:ext cx="5285105" cy="36442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6" name="文本框 15"/>
          <p:cNvSpPr txBox="1"/>
          <p:nvPr/>
        </p:nvSpPr>
        <p:spPr>
          <a:xfrm>
            <a:off x="4627245" y="588645"/>
            <a:ext cx="392557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五、心理学的分支学科</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31" name="泪滴形 30"/>
          <p:cNvSpPr/>
          <p:nvPr>
            <p:custDataLst>
              <p:tags r:id="rId2"/>
            </p:custDataLst>
          </p:nvPr>
        </p:nvSpPr>
        <p:spPr>
          <a:xfrm rot="16200000">
            <a:off x="4765963" y="2099135"/>
            <a:ext cx="1101839" cy="1101495"/>
          </a:xfrm>
          <a:prstGeom prst="teardrop">
            <a:avLst>
              <a:gd name="adj" fmla="val 200000"/>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solidFill>
                <a:srgbClr val="000000">
                  <a:lumMod val="85000"/>
                  <a:lumOff val="15000"/>
                </a:srgbClr>
              </a:solidFill>
            </a:endParaRPr>
          </a:p>
        </p:txBody>
      </p:sp>
      <p:sp>
        <p:nvSpPr>
          <p:cNvPr id="32" name="文本框 31"/>
          <p:cNvSpPr txBox="1"/>
          <p:nvPr>
            <p:custDataLst>
              <p:tags r:id="rId3"/>
            </p:custDataLst>
          </p:nvPr>
        </p:nvSpPr>
        <p:spPr>
          <a:xfrm rot="18900000">
            <a:off x="4847713" y="2230643"/>
            <a:ext cx="469169" cy="404079"/>
          </a:xfrm>
          <a:prstGeom prst="rect">
            <a:avLst/>
          </a:prstGeom>
          <a:noFill/>
        </p:spPr>
        <p:txBody>
          <a:bodyPr wrap="square" lIns="91440" tIns="45720" rIns="91440" bIns="45720">
            <a:normAutofit/>
          </a:bodyPr>
          <a:lstStyle/>
          <a:p>
            <a:pPr algn="ctr"/>
            <a:r>
              <a:rPr lang="en-US" altLang="zh-CN" sz="2000" b="1" dirty="0">
                <a:solidFill>
                  <a:sysClr val="window" lastClr="FFFFFF"/>
                </a:solidFill>
              </a:rPr>
              <a:t>01</a:t>
            </a:r>
            <a:endParaRPr lang="en-US" altLang="zh-CN" sz="2000" b="1" dirty="0">
              <a:solidFill>
                <a:sysClr val="window" lastClr="FFFFFF"/>
              </a:solidFill>
            </a:endParaRPr>
          </a:p>
        </p:txBody>
      </p:sp>
      <p:sp>
        <p:nvSpPr>
          <p:cNvPr id="34" name="泪滴形 33"/>
          <p:cNvSpPr/>
          <p:nvPr>
            <p:custDataLst>
              <p:tags r:id="rId4"/>
            </p:custDataLst>
          </p:nvPr>
        </p:nvSpPr>
        <p:spPr>
          <a:xfrm>
            <a:off x="6324199" y="2099135"/>
            <a:ext cx="1101839" cy="1101495"/>
          </a:xfrm>
          <a:prstGeom prst="teardrop">
            <a:avLst>
              <a:gd name="adj" fmla="val 200000"/>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solidFill>
                <a:srgbClr val="000000">
                  <a:lumMod val="85000"/>
                  <a:lumOff val="15000"/>
                </a:srgbClr>
              </a:solidFill>
            </a:endParaRPr>
          </a:p>
        </p:txBody>
      </p:sp>
      <p:sp>
        <p:nvSpPr>
          <p:cNvPr id="35" name="文本框 34"/>
          <p:cNvSpPr txBox="1"/>
          <p:nvPr>
            <p:custDataLst>
              <p:tags r:id="rId5"/>
            </p:custDataLst>
          </p:nvPr>
        </p:nvSpPr>
        <p:spPr>
          <a:xfrm rot="2700000">
            <a:off x="6857734" y="2213258"/>
            <a:ext cx="469169" cy="404079"/>
          </a:xfrm>
          <a:prstGeom prst="rect">
            <a:avLst/>
          </a:prstGeom>
          <a:noFill/>
        </p:spPr>
        <p:txBody>
          <a:bodyPr wrap="square" lIns="91440" tIns="45720" rIns="91440" bIns="45720">
            <a:normAutofit/>
          </a:bodyPr>
          <a:lstStyle/>
          <a:p>
            <a:pPr algn="ctr"/>
            <a:r>
              <a:rPr lang="en-US" altLang="zh-CN" sz="2000" b="1">
                <a:solidFill>
                  <a:sysClr val="window" lastClr="FFFFFF"/>
                </a:solidFill>
              </a:rPr>
              <a:t>02</a:t>
            </a:r>
            <a:endParaRPr lang="en-US" altLang="zh-CN" sz="2000" b="1" dirty="0">
              <a:solidFill>
                <a:sysClr val="window" lastClr="FFFFFF"/>
              </a:solidFill>
            </a:endParaRPr>
          </a:p>
        </p:txBody>
      </p:sp>
      <p:sp>
        <p:nvSpPr>
          <p:cNvPr id="37" name="泪滴形 36"/>
          <p:cNvSpPr/>
          <p:nvPr>
            <p:custDataLst>
              <p:tags r:id="rId6"/>
            </p:custDataLst>
          </p:nvPr>
        </p:nvSpPr>
        <p:spPr>
          <a:xfrm rot="5400000">
            <a:off x="6324199" y="3657371"/>
            <a:ext cx="1101839" cy="1101495"/>
          </a:xfrm>
          <a:prstGeom prst="teardrop">
            <a:avLst>
              <a:gd name="adj" fmla="val 200000"/>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solidFill>
                <a:srgbClr val="000000">
                  <a:lumMod val="85000"/>
                  <a:lumOff val="15000"/>
                </a:srgbClr>
              </a:solidFill>
            </a:endParaRPr>
          </a:p>
        </p:txBody>
      </p:sp>
      <p:sp>
        <p:nvSpPr>
          <p:cNvPr id="38" name="文本框 37"/>
          <p:cNvSpPr txBox="1"/>
          <p:nvPr>
            <p:custDataLst>
              <p:tags r:id="rId7"/>
            </p:custDataLst>
          </p:nvPr>
        </p:nvSpPr>
        <p:spPr>
          <a:xfrm rot="18906458">
            <a:off x="6875118" y="4223279"/>
            <a:ext cx="469169" cy="404079"/>
          </a:xfrm>
          <a:prstGeom prst="rect">
            <a:avLst/>
          </a:prstGeom>
          <a:noFill/>
        </p:spPr>
        <p:txBody>
          <a:bodyPr wrap="square" lIns="91440" tIns="45720" rIns="91440" bIns="45720">
            <a:normAutofit/>
          </a:bodyPr>
          <a:lstStyle/>
          <a:p>
            <a:pPr algn="ctr"/>
            <a:r>
              <a:rPr lang="en-US" altLang="zh-CN" sz="2000" b="1">
                <a:solidFill>
                  <a:sysClr val="window" lastClr="FFFFFF"/>
                </a:solidFill>
              </a:rPr>
              <a:t>03</a:t>
            </a:r>
            <a:endParaRPr lang="en-US" altLang="zh-CN" sz="2000" b="1" dirty="0">
              <a:solidFill>
                <a:sysClr val="window" lastClr="FFFFFF"/>
              </a:solidFill>
            </a:endParaRPr>
          </a:p>
        </p:txBody>
      </p:sp>
      <p:sp>
        <p:nvSpPr>
          <p:cNvPr id="40" name="泪滴形 39"/>
          <p:cNvSpPr/>
          <p:nvPr>
            <p:custDataLst>
              <p:tags r:id="rId8"/>
            </p:custDataLst>
          </p:nvPr>
        </p:nvSpPr>
        <p:spPr>
          <a:xfrm rot="10800000">
            <a:off x="4765963" y="3657371"/>
            <a:ext cx="1101839" cy="1101495"/>
          </a:xfrm>
          <a:prstGeom prst="teardrop">
            <a:avLst>
              <a:gd name="adj" fmla="val 200000"/>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solidFill>
                <a:srgbClr val="000000">
                  <a:lumMod val="85000"/>
                  <a:lumOff val="15000"/>
                </a:srgbClr>
              </a:solidFill>
            </a:endParaRPr>
          </a:p>
        </p:txBody>
      </p:sp>
      <p:sp>
        <p:nvSpPr>
          <p:cNvPr id="41" name="文本框 40"/>
          <p:cNvSpPr txBox="1"/>
          <p:nvPr>
            <p:custDataLst>
              <p:tags r:id="rId9"/>
            </p:custDataLst>
          </p:nvPr>
        </p:nvSpPr>
        <p:spPr>
          <a:xfrm rot="2799534">
            <a:off x="4865098" y="4240663"/>
            <a:ext cx="469169" cy="404079"/>
          </a:xfrm>
          <a:prstGeom prst="rect">
            <a:avLst/>
          </a:prstGeom>
          <a:noFill/>
        </p:spPr>
        <p:txBody>
          <a:bodyPr wrap="square" lIns="91440" tIns="45720" rIns="91440" bIns="45720">
            <a:normAutofit/>
          </a:bodyPr>
          <a:lstStyle/>
          <a:p>
            <a:pPr algn="ctr"/>
            <a:r>
              <a:rPr lang="en-US" altLang="zh-CN" sz="2000" b="1">
                <a:solidFill>
                  <a:sysClr val="window" lastClr="FFFFFF"/>
                </a:solidFill>
              </a:rPr>
              <a:t>04</a:t>
            </a:r>
            <a:endParaRPr lang="en-US" altLang="zh-CN" sz="2000" b="1" dirty="0">
              <a:solidFill>
                <a:sysClr val="window" lastClr="FFFFFF"/>
              </a:solidFill>
            </a:endParaRPr>
          </a:p>
        </p:txBody>
      </p:sp>
      <p:sp>
        <p:nvSpPr>
          <p:cNvPr id="26" name="椭圆 25"/>
          <p:cNvSpPr/>
          <p:nvPr>
            <p:custDataLst>
              <p:tags r:id="rId10"/>
            </p:custDataLst>
          </p:nvPr>
        </p:nvSpPr>
        <p:spPr>
          <a:xfrm>
            <a:off x="5356202" y="2688973"/>
            <a:ext cx="1479597" cy="1480054"/>
          </a:xfrm>
          <a:prstGeom prst="ellipse">
            <a:avLst/>
          </a:prstGeom>
          <a:solidFill>
            <a:sysClr val="window" lastClr="FFFFFF">
              <a:alpha val="48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p>
        </p:txBody>
      </p:sp>
      <p:sp>
        <p:nvSpPr>
          <p:cNvPr id="27" name="椭圆 26"/>
          <p:cNvSpPr/>
          <p:nvPr>
            <p:custDataLst>
              <p:tags r:id="rId11"/>
            </p:custDataLst>
          </p:nvPr>
        </p:nvSpPr>
        <p:spPr>
          <a:xfrm>
            <a:off x="5552075" y="2884908"/>
            <a:ext cx="1087851" cy="1088188"/>
          </a:xfrm>
          <a:prstGeom prst="ellipse">
            <a:avLst/>
          </a:prstGeom>
          <a:solidFill>
            <a:sysClr val="window" lastClr="FFFFFF">
              <a:alpha val="48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p>
        </p:txBody>
      </p:sp>
      <p:sp>
        <p:nvSpPr>
          <p:cNvPr id="28" name="椭圆 27"/>
          <p:cNvSpPr/>
          <p:nvPr>
            <p:custDataLst>
              <p:tags r:id="rId12"/>
            </p:custDataLst>
          </p:nvPr>
        </p:nvSpPr>
        <p:spPr>
          <a:xfrm>
            <a:off x="5694512" y="3027389"/>
            <a:ext cx="802975" cy="803223"/>
          </a:xfrm>
          <a:prstGeom prst="ellipse">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p>
        </p:txBody>
      </p:sp>
      <p:sp>
        <p:nvSpPr>
          <p:cNvPr id="29" name="任意多边形 17"/>
          <p:cNvSpPr/>
          <p:nvPr>
            <p:custDataLst>
              <p:tags r:id="rId13"/>
            </p:custDataLst>
          </p:nvPr>
        </p:nvSpPr>
        <p:spPr bwMode="auto">
          <a:xfrm>
            <a:off x="5892798" y="3233576"/>
            <a:ext cx="406406" cy="390849"/>
          </a:xfrm>
          <a:custGeom>
            <a:avLst/>
            <a:gdLst>
              <a:gd name="connsiteX0" fmla="*/ 61288 w 609549"/>
              <a:gd name="connsiteY0" fmla="*/ 383285 h 586216"/>
              <a:gd name="connsiteX1" fmla="*/ 71162 w 609549"/>
              <a:gd name="connsiteY1" fmla="*/ 387101 h 586216"/>
              <a:gd name="connsiteX2" fmla="*/ 120018 w 609549"/>
              <a:gd name="connsiteY2" fmla="*/ 435892 h 586216"/>
              <a:gd name="connsiteX3" fmla="*/ 120018 w 609549"/>
              <a:gd name="connsiteY3" fmla="*/ 454200 h 586216"/>
              <a:gd name="connsiteX4" fmla="*/ 56639 w 609549"/>
              <a:gd name="connsiteY4" fmla="*/ 517543 h 586216"/>
              <a:gd name="connsiteX5" fmla="*/ 35592 w 609549"/>
              <a:gd name="connsiteY5" fmla="*/ 513644 h 586216"/>
              <a:gd name="connsiteX6" fmla="*/ 51877 w 609549"/>
              <a:gd name="connsiteY6" fmla="*/ 388099 h 586216"/>
              <a:gd name="connsiteX7" fmla="*/ 61288 w 609549"/>
              <a:gd name="connsiteY7" fmla="*/ 383285 h 586216"/>
              <a:gd name="connsiteX8" fmla="*/ 235245 w 609549"/>
              <a:gd name="connsiteY8" fmla="*/ 302810 h 586216"/>
              <a:gd name="connsiteX9" fmla="*/ 306042 w 609549"/>
              <a:gd name="connsiteY9" fmla="*/ 373466 h 586216"/>
              <a:gd name="connsiteX10" fmla="*/ 258717 w 609549"/>
              <a:gd name="connsiteY10" fmla="*/ 420680 h 586216"/>
              <a:gd name="connsiteX11" fmla="*/ 230246 w 609549"/>
              <a:gd name="connsiteY11" fmla="*/ 550152 h 586216"/>
              <a:gd name="connsiteX12" fmla="*/ 92223 w 609549"/>
              <a:gd name="connsiteY12" fmla="*/ 575305 h 586216"/>
              <a:gd name="connsiteX13" fmla="*/ 88748 w 609549"/>
              <a:gd name="connsiteY13" fmla="*/ 556143 h 586216"/>
              <a:gd name="connsiteX14" fmla="*/ 165115 w 609549"/>
              <a:gd name="connsiteY14" fmla="*/ 479877 h 586216"/>
              <a:gd name="connsiteX15" fmla="*/ 165115 w 609549"/>
              <a:gd name="connsiteY15" fmla="*/ 446308 h 586216"/>
              <a:gd name="connsiteX16" fmla="*/ 88700 w 609549"/>
              <a:gd name="connsiteY16" fmla="*/ 369995 h 586216"/>
              <a:gd name="connsiteX17" fmla="*/ 92128 w 609549"/>
              <a:gd name="connsiteY17" fmla="*/ 350976 h 586216"/>
              <a:gd name="connsiteX18" fmla="*/ 189111 w 609549"/>
              <a:gd name="connsiteY18" fmla="*/ 348884 h 586216"/>
              <a:gd name="connsiteX19" fmla="*/ 257958 w 609549"/>
              <a:gd name="connsiteY19" fmla="*/ 161679 h 586216"/>
              <a:gd name="connsiteX20" fmla="*/ 317251 w 609549"/>
              <a:gd name="connsiteY20" fmla="*/ 220879 h 586216"/>
              <a:gd name="connsiteX21" fmla="*/ 388070 w 609549"/>
              <a:gd name="connsiteY21" fmla="*/ 291586 h 586216"/>
              <a:gd name="connsiteX22" fmla="*/ 604906 w 609549"/>
              <a:gd name="connsiteY22" fmla="*/ 508130 h 586216"/>
              <a:gd name="connsiteX23" fmla="*/ 604906 w 609549"/>
              <a:gd name="connsiteY23" fmla="*/ 530526 h 586216"/>
              <a:gd name="connsiteX24" fmla="*/ 556567 w 609549"/>
              <a:gd name="connsiteY24" fmla="*/ 578789 h 586216"/>
              <a:gd name="connsiteX25" fmla="*/ 545327 w 609549"/>
              <a:gd name="connsiteY25" fmla="*/ 583449 h 586216"/>
              <a:gd name="connsiteX26" fmla="*/ 534135 w 609549"/>
              <a:gd name="connsiteY26" fmla="*/ 578789 h 586216"/>
              <a:gd name="connsiteX27" fmla="*/ 317251 w 609549"/>
              <a:gd name="connsiteY27" fmla="*/ 362293 h 586216"/>
              <a:gd name="connsiteX28" fmla="*/ 246481 w 609549"/>
              <a:gd name="connsiteY28" fmla="*/ 291586 h 586216"/>
              <a:gd name="connsiteX29" fmla="*/ 187140 w 609549"/>
              <a:gd name="connsiteY29" fmla="*/ 232339 h 586216"/>
              <a:gd name="connsiteX30" fmla="*/ 58606 w 609549"/>
              <a:gd name="connsiteY30" fmla="*/ 160814 h 586216"/>
              <a:gd name="connsiteX31" fmla="*/ 126401 w 609549"/>
              <a:gd name="connsiteY31" fmla="*/ 228498 h 586216"/>
              <a:gd name="connsiteX32" fmla="*/ 111975 w 609549"/>
              <a:gd name="connsiteY32" fmla="*/ 242899 h 586216"/>
              <a:gd name="connsiteX33" fmla="*/ 119307 w 609549"/>
              <a:gd name="connsiteY33" fmla="*/ 250219 h 586216"/>
              <a:gd name="connsiteX34" fmla="*/ 119307 w 609549"/>
              <a:gd name="connsiteY34" fmla="*/ 277692 h 586216"/>
              <a:gd name="connsiteX35" fmla="*/ 115641 w 609549"/>
              <a:gd name="connsiteY35" fmla="*/ 281352 h 586216"/>
              <a:gd name="connsiteX36" fmla="*/ 88123 w 609549"/>
              <a:gd name="connsiteY36" fmla="*/ 281352 h 586216"/>
              <a:gd name="connsiteX37" fmla="*/ 5712 w 609549"/>
              <a:gd name="connsiteY37" fmla="*/ 199029 h 586216"/>
              <a:gd name="connsiteX38" fmla="*/ 5712 w 609549"/>
              <a:gd name="connsiteY38" fmla="*/ 171604 h 586216"/>
              <a:gd name="connsiteX39" fmla="*/ 9378 w 609549"/>
              <a:gd name="connsiteY39" fmla="*/ 167944 h 586216"/>
              <a:gd name="connsiteX40" fmla="*/ 36849 w 609549"/>
              <a:gd name="connsiteY40" fmla="*/ 167944 h 586216"/>
              <a:gd name="connsiteX41" fmla="*/ 44180 w 609549"/>
              <a:gd name="connsiteY41" fmla="*/ 175264 h 586216"/>
              <a:gd name="connsiteX42" fmla="*/ 585775 w 609549"/>
              <a:gd name="connsiteY42" fmla="*/ 66370 h 586216"/>
              <a:gd name="connsiteX43" fmla="*/ 595263 w 609549"/>
              <a:gd name="connsiteY43" fmla="*/ 73839 h 586216"/>
              <a:gd name="connsiteX44" fmla="*/ 578978 w 609549"/>
              <a:gd name="connsiteY44" fmla="*/ 199341 h 586216"/>
              <a:gd name="connsiteX45" fmla="*/ 559693 w 609549"/>
              <a:gd name="connsiteY45" fmla="*/ 200387 h 586216"/>
              <a:gd name="connsiteX46" fmla="*/ 510789 w 609549"/>
              <a:gd name="connsiteY46" fmla="*/ 151612 h 586216"/>
              <a:gd name="connsiteX47" fmla="*/ 510789 w 609549"/>
              <a:gd name="connsiteY47" fmla="*/ 133262 h 586216"/>
              <a:gd name="connsiteX48" fmla="*/ 574216 w 609549"/>
              <a:gd name="connsiteY48" fmla="*/ 69988 h 586216"/>
              <a:gd name="connsiteX49" fmla="*/ 585775 w 609549"/>
              <a:gd name="connsiteY49" fmla="*/ 66370 h 586216"/>
              <a:gd name="connsiteX50" fmla="*/ 158702 w 609549"/>
              <a:gd name="connsiteY50" fmla="*/ 26758 h 586216"/>
              <a:gd name="connsiteX51" fmla="*/ 172463 w 609549"/>
              <a:gd name="connsiteY51" fmla="*/ 32464 h 586216"/>
              <a:gd name="connsiteX52" fmla="*/ 179701 w 609549"/>
              <a:gd name="connsiteY52" fmla="*/ 39691 h 586216"/>
              <a:gd name="connsiteX53" fmla="*/ 246935 w 609549"/>
              <a:gd name="connsiteY53" fmla="*/ 106831 h 586216"/>
              <a:gd name="connsiteX54" fmla="*/ 254886 w 609549"/>
              <a:gd name="connsiteY54" fmla="*/ 114819 h 586216"/>
              <a:gd name="connsiteX55" fmla="*/ 257600 w 609549"/>
              <a:gd name="connsiteY55" fmla="*/ 138879 h 586216"/>
              <a:gd name="connsiteX56" fmla="*/ 254886 w 609549"/>
              <a:gd name="connsiteY56" fmla="*/ 142255 h 586216"/>
              <a:gd name="connsiteX57" fmla="*/ 252315 w 609549"/>
              <a:gd name="connsiteY57" fmla="*/ 144823 h 586216"/>
              <a:gd name="connsiteX58" fmla="*/ 246696 w 609549"/>
              <a:gd name="connsiteY58" fmla="*/ 150434 h 586216"/>
              <a:gd name="connsiteX59" fmla="*/ 175892 w 609549"/>
              <a:gd name="connsiteY59" fmla="*/ 221140 h 586216"/>
              <a:gd name="connsiteX60" fmla="*/ 172463 w 609549"/>
              <a:gd name="connsiteY60" fmla="*/ 224611 h 586216"/>
              <a:gd name="connsiteX61" fmla="*/ 170130 w 609549"/>
              <a:gd name="connsiteY61" fmla="*/ 226560 h 586216"/>
              <a:gd name="connsiteX62" fmla="*/ 162274 w 609549"/>
              <a:gd name="connsiteY62" fmla="*/ 229936 h 586216"/>
              <a:gd name="connsiteX63" fmla="*/ 158702 w 609549"/>
              <a:gd name="connsiteY63" fmla="*/ 230269 h 586216"/>
              <a:gd name="connsiteX64" fmla="*/ 144942 w 609549"/>
              <a:gd name="connsiteY64" fmla="*/ 224611 h 586216"/>
              <a:gd name="connsiteX65" fmla="*/ 137609 w 609549"/>
              <a:gd name="connsiteY65" fmla="*/ 217288 h 586216"/>
              <a:gd name="connsiteX66" fmla="*/ 69804 w 609549"/>
              <a:gd name="connsiteY66" fmla="*/ 149578 h 586216"/>
              <a:gd name="connsiteX67" fmla="*/ 62519 w 609549"/>
              <a:gd name="connsiteY67" fmla="*/ 142255 h 586216"/>
              <a:gd name="connsiteX68" fmla="*/ 62519 w 609549"/>
              <a:gd name="connsiteY68" fmla="*/ 114819 h 586216"/>
              <a:gd name="connsiteX69" fmla="*/ 144942 w 609549"/>
              <a:gd name="connsiteY69" fmla="*/ 32464 h 586216"/>
              <a:gd name="connsiteX70" fmla="*/ 158702 w 609549"/>
              <a:gd name="connsiteY70" fmla="*/ 26758 h 586216"/>
              <a:gd name="connsiteX71" fmla="*/ 254809 w 609549"/>
              <a:gd name="connsiteY71" fmla="*/ 6542 h 586216"/>
              <a:gd name="connsiteX72" fmla="*/ 321015 w 609549"/>
              <a:gd name="connsiteY72" fmla="*/ 29913 h 586216"/>
              <a:gd name="connsiteX73" fmla="*/ 260017 w 609549"/>
              <a:gd name="connsiteY73" fmla="*/ 97465 h 586216"/>
              <a:gd name="connsiteX74" fmla="*/ 193067 w 609549"/>
              <a:gd name="connsiteY74" fmla="*/ 30626 h 586216"/>
              <a:gd name="connsiteX75" fmla="*/ 254809 w 609549"/>
              <a:gd name="connsiteY75" fmla="*/ 6542 h 586216"/>
              <a:gd name="connsiteX76" fmla="*/ 503105 w 609549"/>
              <a:gd name="connsiteY76" fmla="*/ 953 h 586216"/>
              <a:gd name="connsiteX77" fmla="*/ 538560 w 609549"/>
              <a:gd name="connsiteY77" fmla="*/ 10911 h 586216"/>
              <a:gd name="connsiteX78" fmla="*/ 542083 w 609549"/>
              <a:gd name="connsiteY78" fmla="*/ 30073 h 586216"/>
              <a:gd name="connsiteX79" fmla="*/ 465709 w 609549"/>
              <a:gd name="connsiteY79" fmla="*/ 106341 h 586216"/>
              <a:gd name="connsiteX80" fmla="*/ 465709 w 609549"/>
              <a:gd name="connsiteY80" fmla="*/ 139911 h 586216"/>
              <a:gd name="connsiteX81" fmla="*/ 542131 w 609549"/>
              <a:gd name="connsiteY81" fmla="*/ 216227 h 586216"/>
              <a:gd name="connsiteX82" fmla="*/ 538655 w 609549"/>
              <a:gd name="connsiteY82" fmla="*/ 235246 h 586216"/>
              <a:gd name="connsiteX83" fmla="*/ 442187 w 609549"/>
              <a:gd name="connsiteY83" fmla="*/ 237528 h 586216"/>
              <a:gd name="connsiteX84" fmla="*/ 399238 w 609549"/>
              <a:gd name="connsiteY84" fmla="*/ 280370 h 586216"/>
              <a:gd name="connsiteX85" fmla="*/ 328482 w 609549"/>
              <a:gd name="connsiteY85" fmla="*/ 209712 h 586216"/>
              <a:gd name="connsiteX86" fmla="*/ 372240 w 609549"/>
              <a:gd name="connsiteY86" fmla="*/ 166015 h 586216"/>
              <a:gd name="connsiteX87" fmla="*/ 400571 w 609549"/>
              <a:gd name="connsiteY87" fmla="*/ 36064 h 586216"/>
              <a:gd name="connsiteX88" fmla="*/ 503105 w 609549"/>
              <a:gd name="connsiteY88" fmla="*/ 953 h 586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609549" h="586216">
                <a:moveTo>
                  <a:pt x="61288" y="383285"/>
                </a:moveTo>
                <a:cubicBezTo>
                  <a:pt x="64829" y="383106"/>
                  <a:pt x="68448" y="384367"/>
                  <a:pt x="71162" y="387101"/>
                </a:cubicBezTo>
                <a:lnTo>
                  <a:pt x="120018" y="435892"/>
                </a:lnTo>
                <a:cubicBezTo>
                  <a:pt x="125113" y="440933"/>
                  <a:pt x="125113" y="449160"/>
                  <a:pt x="120018" y="454200"/>
                </a:cubicBezTo>
                <a:lnTo>
                  <a:pt x="56639" y="517543"/>
                </a:lnTo>
                <a:cubicBezTo>
                  <a:pt x="50211" y="523963"/>
                  <a:pt x="39211" y="522013"/>
                  <a:pt x="35592" y="513644"/>
                </a:cubicBezTo>
                <a:cubicBezTo>
                  <a:pt x="17783" y="472794"/>
                  <a:pt x="23211" y="424288"/>
                  <a:pt x="51877" y="388099"/>
                </a:cubicBezTo>
                <a:cubicBezTo>
                  <a:pt x="54282" y="385079"/>
                  <a:pt x="57746" y="383463"/>
                  <a:pt x="61288" y="383285"/>
                </a:cubicBezTo>
                <a:close/>
                <a:moveTo>
                  <a:pt x="235245" y="302810"/>
                </a:moveTo>
                <a:lnTo>
                  <a:pt x="306042" y="373466"/>
                </a:lnTo>
                <a:lnTo>
                  <a:pt x="258717" y="420680"/>
                </a:lnTo>
                <a:cubicBezTo>
                  <a:pt x="274667" y="464329"/>
                  <a:pt x="265192" y="515300"/>
                  <a:pt x="230246" y="550152"/>
                </a:cubicBezTo>
                <a:cubicBezTo>
                  <a:pt x="192919" y="587430"/>
                  <a:pt x="137644" y="595798"/>
                  <a:pt x="92223" y="575305"/>
                </a:cubicBezTo>
                <a:cubicBezTo>
                  <a:pt x="84701" y="571882"/>
                  <a:pt x="82892" y="561992"/>
                  <a:pt x="88748" y="556143"/>
                </a:cubicBezTo>
                <a:lnTo>
                  <a:pt x="165115" y="479877"/>
                </a:lnTo>
                <a:cubicBezTo>
                  <a:pt x="174399" y="470605"/>
                  <a:pt x="174399" y="455580"/>
                  <a:pt x="165115" y="446308"/>
                </a:cubicBezTo>
                <a:lnTo>
                  <a:pt x="88700" y="369995"/>
                </a:lnTo>
                <a:cubicBezTo>
                  <a:pt x="82844" y="364194"/>
                  <a:pt x="84653" y="354399"/>
                  <a:pt x="92128" y="350976"/>
                </a:cubicBezTo>
                <a:cubicBezTo>
                  <a:pt x="122789" y="337092"/>
                  <a:pt x="157973" y="336379"/>
                  <a:pt x="189111" y="348884"/>
                </a:cubicBezTo>
                <a:close/>
                <a:moveTo>
                  <a:pt x="257958" y="161679"/>
                </a:moveTo>
                <a:lnTo>
                  <a:pt x="317251" y="220879"/>
                </a:lnTo>
                <a:lnTo>
                  <a:pt x="388070" y="291586"/>
                </a:lnTo>
                <a:lnTo>
                  <a:pt x="604906" y="508130"/>
                </a:lnTo>
                <a:cubicBezTo>
                  <a:pt x="611097" y="514311"/>
                  <a:pt x="611097" y="524344"/>
                  <a:pt x="604906" y="530526"/>
                </a:cubicBezTo>
                <a:lnTo>
                  <a:pt x="556567" y="578789"/>
                </a:lnTo>
                <a:cubicBezTo>
                  <a:pt x="553471" y="581880"/>
                  <a:pt x="549423" y="583449"/>
                  <a:pt x="545327" y="583449"/>
                </a:cubicBezTo>
                <a:cubicBezTo>
                  <a:pt x="541279" y="583449"/>
                  <a:pt x="537231" y="581880"/>
                  <a:pt x="534135" y="578789"/>
                </a:cubicBezTo>
                <a:lnTo>
                  <a:pt x="317251" y="362293"/>
                </a:lnTo>
                <a:lnTo>
                  <a:pt x="246481" y="291586"/>
                </a:lnTo>
                <a:lnTo>
                  <a:pt x="187140" y="232339"/>
                </a:lnTo>
                <a:close/>
                <a:moveTo>
                  <a:pt x="58606" y="160814"/>
                </a:moveTo>
                <a:lnTo>
                  <a:pt x="126401" y="228498"/>
                </a:lnTo>
                <a:lnTo>
                  <a:pt x="111975" y="242899"/>
                </a:lnTo>
                <a:lnTo>
                  <a:pt x="119307" y="250219"/>
                </a:lnTo>
                <a:cubicBezTo>
                  <a:pt x="126877" y="257824"/>
                  <a:pt x="126877" y="270087"/>
                  <a:pt x="119307" y="277692"/>
                </a:cubicBezTo>
                <a:lnTo>
                  <a:pt x="115641" y="281352"/>
                </a:lnTo>
                <a:cubicBezTo>
                  <a:pt x="108024" y="288909"/>
                  <a:pt x="95741" y="288909"/>
                  <a:pt x="88123" y="281352"/>
                </a:cubicBezTo>
                <a:lnTo>
                  <a:pt x="5712" y="199029"/>
                </a:lnTo>
                <a:cubicBezTo>
                  <a:pt x="-1905" y="191424"/>
                  <a:pt x="-1905" y="179161"/>
                  <a:pt x="5712" y="171604"/>
                </a:cubicBezTo>
                <a:lnTo>
                  <a:pt x="9378" y="167944"/>
                </a:lnTo>
                <a:cubicBezTo>
                  <a:pt x="16948" y="160339"/>
                  <a:pt x="29231" y="160339"/>
                  <a:pt x="36849" y="167944"/>
                </a:cubicBezTo>
                <a:lnTo>
                  <a:pt x="44180" y="175264"/>
                </a:lnTo>
                <a:close/>
                <a:moveTo>
                  <a:pt x="585775" y="66370"/>
                </a:moveTo>
                <a:cubicBezTo>
                  <a:pt x="589775" y="67101"/>
                  <a:pt x="593430" y="69680"/>
                  <a:pt x="595263" y="73839"/>
                </a:cubicBezTo>
                <a:cubicBezTo>
                  <a:pt x="613072" y="114675"/>
                  <a:pt x="607644" y="163212"/>
                  <a:pt x="578978" y="199341"/>
                </a:cubicBezTo>
                <a:cubicBezTo>
                  <a:pt x="574168" y="205379"/>
                  <a:pt x="565121" y="205854"/>
                  <a:pt x="559693" y="200387"/>
                </a:cubicBezTo>
                <a:lnTo>
                  <a:pt x="510789" y="151612"/>
                </a:lnTo>
                <a:cubicBezTo>
                  <a:pt x="505742" y="146526"/>
                  <a:pt x="505742" y="138349"/>
                  <a:pt x="510789" y="133262"/>
                </a:cubicBezTo>
                <a:lnTo>
                  <a:pt x="574216" y="69988"/>
                </a:lnTo>
                <a:cubicBezTo>
                  <a:pt x="577430" y="66756"/>
                  <a:pt x="581775" y="65639"/>
                  <a:pt x="585775" y="66370"/>
                </a:cubicBezTo>
                <a:close/>
                <a:moveTo>
                  <a:pt x="158702" y="26758"/>
                </a:moveTo>
                <a:cubicBezTo>
                  <a:pt x="163655" y="26758"/>
                  <a:pt x="168654" y="28660"/>
                  <a:pt x="172463" y="32464"/>
                </a:cubicBezTo>
                <a:lnTo>
                  <a:pt x="179701" y="39691"/>
                </a:lnTo>
                <a:lnTo>
                  <a:pt x="246935" y="106831"/>
                </a:lnTo>
                <a:lnTo>
                  <a:pt x="254886" y="114819"/>
                </a:lnTo>
                <a:cubicBezTo>
                  <a:pt x="261457" y="121334"/>
                  <a:pt x="262362" y="131414"/>
                  <a:pt x="257600" y="138879"/>
                </a:cubicBezTo>
                <a:cubicBezTo>
                  <a:pt x="256839" y="140068"/>
                  <a:pt x="255934" y="141209"/>
                  <a:pt x="254886" y="142255"/>
                </a:cubicBezTo>
                <a:lnTo>
                  <a:pt x="252315" y="144823"/>
                </a:lnTo>
                <a:lnTo>
                  <a:pt x="246696" y="150434"/>
                </a:lnTo>
                <a:lnTo>
                  <a:pt x="175892" y="221140"/>
                </a:lnTo>
                <a:lnTo>
                  <a:pt x="172463" y="224611"/>
                </a:lnTo>
                <a:cubicBezTo>
                  <a:pt x="171702" y="225324"/>
                  <a:pt x="170940" y="225990"/>
                  <a:pt x="170130" y="226560"/>
                </a:cubicBezTo>
                <a:cubicBezTo>
                  <a:pt x="167749" y="228319"/>
                  <a:pt x="165083" y="229413"/>
                  <a:pt x="162274" y="229936"/>
                </a:cubicBezTo>
                <a:cubicBezTo>
                  <a:pt x="161083" y="230174"/>
                  <a:pt x="159893" y="230269"/>
                  <a:pt x="158702" y="230269"/>
                </a:cubicBezTo>
                <a:cubicBezTo>
                  <a:pt x="153703" y="230269"/>
                  <a:pt x="148751" y="228367"/>
                  <a:pt x="144942" y="224611"/>
                </a:cubicBezTo>
                <a:lnTo>
                  <a:pt x="137609" y="217288"/>
                </a:lnTo>
                <a:lnTo>
                  <a:pt x="69804" y="149578"/>
                </a:lnTo>
                <a:lnTo>
                  <a:pt x="62519" y="142255"/>
                </a:lnTo>
                <a:cubicBezTo>
                  <a:pt x="54900" y="134647"/>
                  <a:pt x="54900" y="122380"/>
                  <a:pt x="62519" y="114819"/>
                </a:cubicBezTo>
                <a:lnTo>
                  <a:pt x="144942" y="32464"/>
                </a:lnTo>
                <a:cubicBezTo>
                  <a:pt x="148751" y="28660"/>
                  <a:pt x="153750" y="26758"/>
                  <a:pt x="158702" y="26758"/>
                </a:cubicBezTo>
                <a:close/>
                <a:moveTo>
                  <a:pt x="254809" y="6542"/>
                </a:moveTo>
                <a:cubicBezTo>
                  <a:pt x="277279" y="4029"/>
                  <a:pt x="300492" y="9424"/>
                  <a:pt x="321015" y="29913"/>
                </a:cubicBezTo>
                <a:cubicBezTo>
                  <a:pt x="380347" y="89193"/>
                  <a:pt x="337205" y="46124"/>
                  <a:pt x="260017" y="97465"/>
                </a:cubicBezTo>
                <a:lnTo>
                  <a:pt x="193067" y="30626"/>
                </a:lnTo>
                <a:cubicBezTo>
                  <a:pt x="210614" y="19479"/>
                  <a:pt x="232340" y="9056"/>
                  <a:pt x="254809" y="6542"/>
                </a:cubicBezTo>
                <a:close/>
                <a:moveTo>
                  <a:pt x="503105" y="953"/>
                </a:moveTo>
                <a:cubicBezTo>
                  <a:pt x="515252" y="2468"/>
                  <a:pt x="527216" y="5788"/>
                  <a:pt x="538560" y="10911"/>
                </a:cubicBezTo>
                <a:cubicBezTo>
                  <a:pt x="546131" y="14334"/>
                  <a:pt x="547940" y="24224"/>
                  <a:pt x="542083" y="30073"/>
                </a:cubicBezTo>
                <a:lnTo>
                  <a:pt x="465709" y="106341"/>
                </a:lnTo>
                <a:cubicBezTo>
                  <a:pt x="456424" y="115613"/>
                  <a:pt x="456424" y="130639"/>
                  <a:pt x="465709" y="139911"/>
                </a:cubicBezTo>
                <a:lnTo>
                  <a:pt x="542131" y="216227"/>
                </a:lnTo>
                <a:cubicBezTo>
                  <a:pt x="547940" y="222028"/>
                  <a:pt x="546178" y="231823"/>
                  <a:pt x="538655" y="235246"/>
                </a:cubicBezTo>
                <a:cubicBezTo>
                  <a:pt x="508181" y="249035"/>
                  <a:pt x="473184" y="249844"/>
                  <a:pt x="442187" y="237528"/>
                </a:cubicBezTo>
                <a:lnTo>
                  <a:pt x="399238" y="280370"/>
                </a:lnTo>
                <a:lnTo>
                  <a:pt x="328482" y="209712"/>
                </a:lnTo>
                <a:lnTo>
                  <a:pt x="372240" y="166015"/>
                </a:lnTo>
                <a:cubicBezTo>
                  <a:pt x="356051" y="122270"/>
                  <a:pt x="365527" y="71060"/>
                  <a:pt x="400571" y="36064"/>
                </a:cubicBezTo>
                <a:cubicBezTo>
                  <a:pt x="428569" y="8106"/>
                  <a:pt x="466664" y="-3592"/>
                  <a:pt x="503105" y="953"/>
                </a:cubicBezTo>
                <a:close/>
              </a:path>
            </a:pathLst>
          </a:custGeom>
          <a:solidFill>
            <a:sysClr val="window" lastClr="FFFFFF"/>
          </a:solidFill>
          <a:ln>
            <a:noFill/>
          </a:ln>
        </p:spPr>
        <p:txBody>
          <a:bodyPr/>
          <a:lstStyle/>
          <a:p>
            <a:endParaRPr lang="zh-CN" altLang="en-US"/>
          </a:p>
        </p:txBody>
      </p:sp>
      <p:sp>
        <p:nvSpPr>
          <p:cNvPr id="53" name="文本框 52"/>
          <p:cNvSpPr txBox="1"/>
          <p:nvPr>
            <p:custDataLst>
              <p:tags r:id="rId14"/>
            </p:custDataLst>
          </p:nvPr>
        </p:nvSpPr>
        <p:spPr bwMode="auto">
          <a:xfrm>
            <a:off x="8728075" y="3545840"/>
            <a:ext cx="3009900"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l">
              <a:lnSpc>
                <a:spcPct val="120000"/>
              </a:lnSpc>
              <a:spcBef>
                <a:spcPct val="0"/>
              </a:spcBef>
            </a:pPr>
            <a:r>
              <a:rPr lang="zh-CN" altLang="en-US" b="1" spc="300">
                <a:solidFill>
                  <a:srgbClr val="000000">
                    <a:lumMod val="75000"/>
                    <a:lumOff val="25000"/>
                  </a:srgbClr>
                </a:solidFill>
                <a:latin typeface="宋体" panose="02010600030101010101" pitchFamily="2" charset="-122"/>
                <a:ea typeface="宋体" panose="02010600030101010101" pitchFamily="2" charset="-122"/>
              </a:rPr>
              <a:t>4. 研究心理学的方法和技术的分支</a:t>
            </a:r>
            <a:endParaRPr lang="zh-CN" altLang="en-US" b="1" spc="300">
              <a:solidFill>
                <a:srgbClr val="000000">
                  <a:lumMod val="75000"/>
                  <a:lumOff val="25000"/>
                </a:srgbClr>
              </a:solidFill>
              <a:latin typeface="宋体" panose="02010600030101010101" pitchFamily="2" charset="-122"/>
              <a:ea typeface="宋体" panose="02010600030101010101" pitchFamily="2" charset="-122"/>
            </a:endParaRPr>
          </a:p>
        </p:txBody>
      </p:sp>
      <p:sp>
        <p:nvSpPr>
          <p:cNvPr id="56" name="文本框 55"/>
          <p:cNvSpPr txBox="1"/>
          <p:nvPr>
            <p:custDataLst>
              <p:tags r:id="rId15"/>
            </p:custDataLst>
          </p:nvPr>
        </p:nvSpPr>
        <p:spPr bwMode="auto">
          <a:xfrm>
            <a:off x="8728075" y="2036445"/>
            <a:ext cx="313690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l">
              <a:lnSpc>
                <a:spcPct val="120000"/>
              </a:lnSpc>
              <a:spcBef>
                <a:spcPct val="0"/>
              </a:spcBef>
            </a:pPr>
            <a:r>
              <a:rPr lang="zh-CN" altLang="en-US" sz="1900" b="1" spc="300">
                <a:solidFill>
                  <a:srgbClr val="000000">
                    <a:lumMod val="75000"/>
                    <a:lumOff val="25000"/>
                  </a:srgbClr>
                </a:solidFill>
                <a:latin typeface="宋体" panose="02010600030101010101" pitchFamily="2" charset="-122"/>
                <a:ea typeface="宋体" panose="02010600030101010101" pitchFamily="2" charset="-122"/>
              </a:rPr>
              <a:t>2. 研究不同主体心理活动规律的分支</a:t>
            </a:r>
            <a:endParaRPr lang="zh-CN" altLang="en-US" sz="1900" b="1" spc="300">
              <a:solidFill>
                <a:srgbClr val="000000">
                  <a:lumMod val="75000"/>
                  <a:lumOff val="25000"/>
                </a:srgbClr>
              </a:solidFill>
              <a:latin typeface="宋体" panose="02010600030101010101" pitchFamily="2" charset="-122"/>
              <a:ea typeface="宋体" panose="02010600030101010101" pitchFamily="2" charset="-122"/>
            </a:endParaRPr>
          </a:p>
        </p:txBody>
      </p:sp>
      <p:sp>
        <p:nvSpPr>
          <p:cNvPr id="59" name="文本框 58"/>
          <p:cNvSpPr txBox="1"/>
          <p:nvPr>
            <p:custDataLst>
              <p:tags r:id="rId16"/>
            </p:custDataLst>
          </p:nvPr>
        </p:nvSpPr>
        <p:spPr bwMode="auto">
          <a:xfrm>
            <a:off x="637540" y="3545840"/>
            <a:ext cx="3375660" cy="778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spcBef>
                <a:spcPct val="0"/>
              </a:spcBef>
            </a:pPr>
            <a:r>
              <a:rPr lang="zh-CN" altLang="en-US" sz="1700" b="1" spc="300">
                <a:solidFill>
                  <a:srgbClr val="000000">
                    <a:lumMod val="75000"/>
                    <a:lumOff val="25000"/>
                  </a:srgbClr>
                </a:solidFill>
                <a:latin typeface="宋体" panose="02010600030101010101" pitchFamily="2" charset="-122"/>
                <a:ea typeface="宋体" panose="02010600030101010101" pitchFamily="2" charset="-122"/>
              </a:rPr>
              <a:t>3. 研究不同社会实践领域中人的心理活动规律的分支</a:t>
            </a:r>
            <a:endParaRPr lang="zh-CN" altLang="en-US" sz="1700" b="1" spc="300">
              <a:solidFill>
                <a:srgbClr val="000000">
                  <a:lumMod val="75000"/>
                  <a:lumOff val="25000"/>
                </a:srgbClr>
              </a:solidFill>
              <a:latin typeface="宋体" panose="02010600030101010101" pitchFamily="2" charset="-122"/>
              <a:ea typeface="宋体" panose="02010600030101010101" pitchFamily="2" charset="-122"/>
            </a:endParaRPr>
          </a:p>
        </p:txBody>
      </p:sp>
      <p:sp>
        <p:nvSpPr>
          <p:cNvPr id="61" name="文本框 60"/>
          <p:cNvSpPr txBox="1"/>
          <p:nvPr>
            <p:custDataLst>
              <p:tags r:id="rId17"/>
            </p:custDataLst>
          </p:nvPr>
        </p:nvSpPr>
        <p:spPr bwMode="auto">
          <a:xfrm>
            <a:off x="637540" y="2036445"/>
            <a:ext cx="3375660" cy="756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spcBef>
                <a:spcPct val="0"/>
              </a:spcBef>
            </a:pPr>
            <a:r>
              <a:rPr lang="zh-CN" altLang="en-US" sz="1900" b="1" spc="300">
                <a:solidFill>
                  <a:srgbClr val="000000">
                    <a:lumMod val="75000"/>
                    <a:lumOff val="25000"/>
                  </a:srgbClr>
                </a:solidFill>
                <a:latin typeface="宋体" panose="02010600030101010101" pitchFamily="2" charset="-122"/>
                <a:ea typeface="宋体" panose="02010600030101010101" pitchFamily="2" charset="-122"/>
              </a:rPr>
              <a:t>1. 研究人的心理过程和个性心理的分支</a:t>
            </a:r>
            <a:endParaRPr lang="zh-CN" altLang="en-US" sz="1900" b="1" spc="300">
              <a:solidFill>
                <a:srgbClr val="000000">
                  <a:lumMod val="75000"/>
                  <a:lumOff val="25000"/>
                </a:srgbClr>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PLACING_PICTURE_USER_VIEWPORT" val="{&quot;height&quot;:4995,&quot;width&quot;:7500}"/>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2*q_i*1_1"/>
  <p:tag name="KSO_WM_TEMPLATE_CATEGORY" val="diagram"/>
  <p:tag name="KSO_WM_TEMPLATE_INDEX" val="20190517"/>
  <p:tag name="KSO_WM_UNIT_LAYERLEVEL" val="1_1"/>
  <p:tag name="KSO_WM_TAG_VERSION" val="1.0"/>
  <p:tag name="KSO_WM_BEAUTIFY_FLAG" val="#wm#"/>
  <p:tag name="KSO_WM_DIAGRAM_GROUP_CODE" val="q1-1"/>
  <p:tag name="KSO_WM_UNIT_TYPE" val="q_i"/>
  <p:tag name="KSO_WM_UNIT_INDEX" val="1_1"/>
  <p:tag name="KSO_WM_UNIT_FILL_FORE_SCHEMECOLOR_INDEX" val="14"/>
  <p:tag name="KSO_WM_UNIT_FILL_TYPE" val="1"/>
  <p:tag name="KSO_WM_UNIT_TEXT_FILL_FORE_SCHEMECOLOR_INDEX" val="2"/>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2*q_i*1_2"/>
  <p:tag name="KSO_WM_TEMPLATE_CATEGORY" val="diagram"/>
  <p:tag name="KSO_WM_TEMPLATE_INDEX" val="20190517"/>
  <p:tag name="KSO_WM_UNIT_LAYERLEVEL" val="1_1"/>
  <p:tag name="KSO_WM_TAG_VERSION" val="1.0"/>
  <p:tag name="KSO_WM_BEAUTIFY_FLAG" val="#wm#"/>
  <p:tag name="KSO_WM_DIAGRAM_GROUP_CODE" val="q1-1"/>
  <p:tag name="KSO_WM_UNIT_TYPE" val="q_i"/>
  <p:tag name="KSO_WM_UNIT_INDEX" val="1_2"/>
  <p:tag name="KSO_WM_UNIT_FILL_FORE_SCHEMECOLOR_INDEX" val="14"/>
  <p:tag name="KSO_WM_UNIT_FILL_TYPE" val="1"/>
  <p:tag name="KSO_WM_UNIT_TEXT_FILL_FORE_SCHEMECOLOR_INDEX" val="2"/>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2*q_i*1_3"/>
  <p:tag name="KSO_WM_TEMPLATE_CATEGORY" val="diagram"/>
  <p:tag name="KSO_WM_TEMPLATE_INDEX" val="20190517"/>
  <p:tag name="KSO_WM_UNIT_LAYERLEVEL" val="1_1"/>
  <p:tag name="KSO_WM_TAG_VERSION" val="1.0"/>
  <p:tag name="KSO_WM_BEAUTIFY_FLAG" val="#wm#"/>
  <p:tag name="KSO_WM_DIAGRAM_GROUP_CODE" val="q1-1"/>
  <p:tag name="KSO_WM_UNIT_TYPE" val="q_i"/>
  <p:tag name="KSO_WM_UNIT_INDEX" val="1_3"/>
  <p:tag name="KSO_WM_UNIT_FILL_FORE_SCHEMECOLOR_INDEX" val="14"/>
  <p:tag name="KSO_WM_UNIT_FILL_TYPE" val="1"/>
  <p:tag name="KSO_WM_UNIT_TEXT_FILL_FORE_SCHEMECOLOR_INDEX" val="2"/>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2*q_i*1_4"/>
  <p:tag name="KSO_WM_TEMPLATE_CATEGORY" val="diagram"/>
  <p:tag name="KSO_WM_TEMPLATE_INDEX" val="20190517"/>
  <p:tag name="KSO_WM_UNIT_LAYERLEVEL" val="1_1"/>
  <p:tag name="KSO_WM_TAG_VERSION" val="1.0"/>
  <p:tag name="KSO_WM_BEAUTIFY_FLAG" val="#wm#"/>
  <p:tag name="KSO_WM_DIAGRAM_GROUP_CODE" val="q1-1"/>
  <p:tag name="KSO_WM_UNIT_TYPE" val="q_i"/>
  <p:tag name="KSO_WM_UNIT_INDEX" val="1_4"/>
  <p:tag name="KSO_WM_UNIT_FILL_FORE_SCHEMECOLOR_INDEX" val="14"/>
  <p:tag name="KSO_WM_UNIT_FILL_TYPE" val="1"/>
  <p:tag name="KSO_WM_UNIT_TEXT_FILL_FORE_SCHEMECOLOR_INDEX" val="13"/>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2*q_h_a*1_3_1"/>
  <p:tag name="KSO_WM_TEMPLATE_CATEGORY" val="diagram"/>
  <p:tag name="KSO_WM_TEMPLATE_INDEX" val="20190517"/>
  <p:tag name="KSO_WM_UNIT_LAYERLEVEL" val="1_1_1"/>
  <p:tag name="KSO_WM_TAG_VERSION" val="1.0"/>
  <p:tag name="KSO_WM_BEAUTIFY_FLAG" val="#wm#"/>
  <p:tag name="KSO_WM_UNIT_ISCONTENTSTITLE" val="0"/>
  <p:tag name="KSO_WM_UNIT_PRESET_TEXT" val="添加标题"/>
  <p:tag name="KSO_WM_UNIT_NOCLEAR" val="0"/>
  <p:tag name="KSO_WM_UNIT_VALUE" val="11"/>
  <p:tag name="KSO_WM_DIAGRAM_GROUP_CODE" val="q1-1"/>
  <p:tag name="KSO_WM_UNIT_TYPE" val="q_h_a"/>
  <p:tag name="KSO_WM_UNIT_INDEX" val="1_3_1"/>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2*q_h_a*1_2_1"/>
  <p:tag name="KSO_WM_TEMPLATE_CATEGORY" val="diagram"/>
  <p:tag name="KSO_WM_TEMPLATE_INDEX" val="20190517"/>
  <p:tag name="KSO_WM_UNIT_LAYERLEVEL" val="1_1_1"/>
  <p:tag name="KSO_WM_TAG_VERSION" val="1.0"/>
  <p:tag name="KSO_WM_BEAUTIFY_FLAG" val="#wm#"/>
  <p:tag name="KSO_WM_UNIT_ISCONTENTSTITLE" val="0"/>
  <p:tag name="KSO_WM_UNIT_PRESET_TEXT" val="添加标题"/>
  <p:tag name="KSO_WM_UNIT_NOCLEAR" val="0"/>
  <p:tag name="KSO_WM_UNIT_VALUE" val="11"/>
  <p:tag name="KSO_WM_DIAGRAM_GROUP_CODE" val="q1-1"/>
  <p:tag name="KSO_WM_UNIT_TYPE" val="q_h_a"/>
  <p:tag name="KSO_WM_UNIT_INDEX" val="1_2_1"/>
  <p:tag name="KSO_WM_UNIT_TEXT_FILL_FORE_SCHEMECOLOR_INDEX" val="13"/>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2*q_h_a*1_4_1"/>
  <p:tag name="KSO_WM_TEMPLATE_CATEGORY" val="diagram"/>
  <p:tag name="KSO_WM_TEMPLATE_INDEX" val="20190517"/>
  <p:tag name="KSO_WM_UNIT_LAYERLEVEL" val="1_1_1"/>
  <p:tag name="KSO_WM_TAG_VERSION" val="1.0"/>
  <p:tag name="KSO_WM_BEAUTIFY_FLAG" val="#wm#"/>
  <p:tag name="KSO_WM_UNIT_ISCONTENTSTITLE" val="0"/>
  <p:tag name="KSO_WM_UNIT_PRESET_TEXT" val="添加标题"/>
  <p:tag name="KSO_WM_UNIT_NOCLEAR" val="0"/>
  <p:tag name="KSO_WM_UNIT_VALUE" val="11"/>
  <p:tag name="KSO_WM_DIAGRAM_GROUP_CODE" val="q1-1"/>
  <p:tag name="KSO_WM_UNIT_TYPE" val="q_h_a"/>
  <p:tag name="KSO_WM_UNIT_INDEX" val="1_4_1"/>
  <p:tag name="KSO_WM_UNIT_TEXT_FILL_FORE_SCHEMECOLOR_INDEX" val="13"/>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2*q_h_a*1_1_1"/>
  <p:tag name="KSO_WM_TEMPLATE_CATEGORY" val="diagram"/>
  <p:tag name="KSO_WM_TEMPLATE_INDEX" val="20190517"/>
  <p:tag name="KSO_WM_UNIT_LAYERLEVEL" val="1_1_1"/>
  <p:tag name="KSO_WM_TAG_VERSION" val="1.0"/>
  <p:tag name="KSO_WM_BEAUTIFY_FLAG" val="#wm#"/>
  <p:tag name="KSO_WM_UNIT_ISCONTENTSTITLE" val="0"/>
  <p:tag name="KSO_WM_UNIT_PRESET_TEXT" val="添加标题"/>
  <p:tag name="KSO_WM_UNIT_NOCLEAR" val="0"/>
  <p:tag name="KSO_WM_UNIT_VALUE" val="11"/>
  <p:tag name="KSO_WM_DIAGRAM_GROUP_CODE" val="q1-1"/>
  <p:tag name="KSO_WM_UNIT_TYPE" val="q_h_a"/>
  <p:tag name="KSO_WM_UNIT_INDEX" val="1_1_1"/>
  <p:tag name="KSO_WM_UNIT_TEXT_FILL_FORE_SCHEMECOLOR_INDEX" val="13"/>
  <p:tag name="KSO_WM_UNIT_TEXT_FILL_TYPE" val="1"/>
</p:tagLst>
</file>

<file path=ppt/tags/tag18.xml><?xml version="1.0" encoding="utf-8"?>
<p:tagLst xmlns:p="http://schemas.openxmlformats.org/presentationml/2006/main">
  <p:tag name="KSO_WM_TEMPLATE_CATEGORY" val="diagram"/>
  <p:tag name="KSO_WM_TEMPLATE_INDEX" val="20187697"/>
  <p:tag name="KSO_WM_UNIT_ID" val="diagram20187697_3*q_h_i*1_4_1"/>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4_1"/>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19.xml><?xml version="1.0" encoding="utf-8"?>
<p:tagLst xmlns:p="http://schemas.openxmlformats.org/presentationml/2006/main">
  <p:tag name="KSO_WM_TEMPLATE_CATEGORY" val="diagram"/>
  <p:tag name="KSO_WM_TEMPLATE_INDEX" val="20187697"/>
  <p:tag name="KSO_WM_UNIT_ID" val="diagram20187697_3*q_h_i*1_3_1"/>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3_1"/>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2*q_h_i*1_1_2"/>
  <p:tag name="KSO_WM_TEMPLATE_CATEGORY" val="diagram"/>
  <p:tag name="KSO_WM_TEMPLATE_INDEX" val="20190517"/>
  <p:tag name="KSO_WM_UNIT_LAYERLEVEL" val="1_1_1"/>
  <p:tag name="KSO_WM_TAG_VERSION" val="1.0"/>
  <p:tag name="KSO_WM_BEAUTIFY_FLAG" val="#wm#"/>
  <p:tag name="KSO_WM_DIAGRAM_GROUP_CODE" val="q1-1"/>
  <p:tag name="KSO_WM_UNIT_TYPE" val="q_h_i"/>
  <p:tag name="KSO_WM_UNIT_INDEX" val="1_1_2"/>
  <p:tag name="KSO_WM_UNIT_FILL_FORE_SCHEMECOLOR_INDEX" val="5"/>
  <p:tag name="KSO_WM_UNIT_FILL_TYPE" val="1"/>
  <p:tag name="KSO_WM_UNIT_TEXT_FILL_FORE_SCHEMECOLOR_INDEX" val="13"/>
  <p:tag name="KSO_WM_UNIT_TEXT_FILL_TYPE" val="1"/>
</p:tagLst>
</file>

<file path=ppt/tags/tag20.xml><?xml version="1.0" encoding="utf-8"?>
<p:tagLst xmlns:p="http://schemas.openxmlformats.org/presentationml/2006/main">
  <p:tag name="KSO_WM_TEMPLATE_CATEGORY" val="diagram"/>
  <p:tag name="KSO_WM_TEMPLATE_INDEX" val="20187697"/>
  <p:tag name="KSO_WM_UNIT_ID" val="diagram20187697_3*q_h_i*1_1_1"/>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1_1"/>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21.xml><?xml version="1.0" encoding="utf-8"?>
<p:tagLst xmlns:p="http://schemas.openxmlformats.org/presentationml/2006/main">
  <p:tag name="KSO_WM_TEMPLATE_CATEGORY" val="diagram"/>
  <p:tag name="KSO_WM_TEMPLATE_INDEX" val="20187697"/>
  <p:tag name="KSO_WM_UNIT_ID" val="diagram20187697_3*q_h_i*1_2_1"/>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2_1"/>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22.xml><?xml version="1.0" encoding="utf-8"?>
<p:tagLst xmlns:p="http://schemas.openxmlformats.org/presentationml/2006/main">
  <p:tag name="KSO_WM_TEMPLATE_CATEGORY" val="diagram"/>
  <p:tag name="KSO_WM_TEMPLATE_INDEX" val="20187697"/>
  <p:tag name="KSO_WM_UNIT_ID" val="diagram20187697_3*q_h_i*1_2_3"/>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2_3"/>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23.xml><?xml version="1.0" encoding="utf-8"?>
<p:tagLst xmlns:p="http://schemas.openxmlformats.org/presentationml/2006/main">
  <p:tag name="KSO_WM_TEMPLATE_CATEGORY" val="diagram"/>
  <p:tag name="KSO_WM_TEMPLATE_INDEX" val="20187697"/>
  <p:tag name="KSO_WM_UNIT_ID" val="diagram20187697_3*q_h_i*1_3_3"/>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3_3"/>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Lst>
</file>

<file path=ppt/tags/tag24.xml><?xml version="1.0" encoding="utf-8"?>
<p:tagLst xmlns:p="http://schemas.openxmlformats.org/presentationml/2006/main">
  <p:tag name="KSO_WM_TEMPLATE_CATEGORY" val="diagram"/>
  <p:tag name="KSO_WM_TEMPLATE_INDEX" val="20187697"/>
  <p:tag name="KSO_WM_UNIT_ID" val="diagram20187697_3*q_h_i*1_4_3"/>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4_3"/>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25.xml><?xml version="1.0" encoding="utf-8"?>
<p:tagLst xmlns:p="http://schemas.openxmlformats.org/presentationml/2006/main">
  <p:tag name="KSO_WM_TEMPLATE_CATEGORY" val="diagram"/>
  <p:tag name="KSO_WM_TEMPLATE_INDEX" val="20187697"/>
  <p:tag name="KSO_WM_UNIT_ID" val="diagram20187697_3*q_h_i*1_1_3"/>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1_3"/>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26.xml><?xml version="1.0" encoding="utf-8"?>
<p:tagLst xmlns:p="http://schemas.openxmlformats.org/presentationml/2006/main">
  <p:tag name="KSO_WM_TEMPLATE_CATEGORY" val="diagram"/>
  <p:tag name="KSO_WM_TEMPLATE_INDEX" val="20187697"/>
  <p:tag name="KSO_WM_UNIT_ID" val="diagram20187697_3*q_h_i*1_2_5"/>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2_5"/>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27.xml><?xml version="1.0" encoding="utf-8"?>
<p:tagLst xmlns:p="http://schemas.openxmlformats.org/presentationml/2006/main">
  <p:tag name="KSO_WM_TEMPLATE_CATEGORY" val="diagram"/>
  <p:tag name="KSO_WM_TEMPLATE_INDEX" val="20187697"/>
  <p:tag name="KSO_WM_UNIT_ID" val="diagram20187697_3*q_h_i*1_4_4"/>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4_4"/>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Lst>
</file>

<file path=ppt/tags/tag28.xml><?xml version="1.0" encoding="utf-8"?>
<p:tagLst xmlns:p="http://schemas.openxmlformats.org/presentationml/2006/main">
  <p:tag name="KSO_WM_TEMPLATE_CATEGORY" val="diagram"/>
  <p:tag name="KSO_WM_TEMPLATE_INDEX" val="20187697"/>
  <p:tag name="KSO_WM_UNIT_ID" val="diagram20187697_3*q_h_i*1_3_4"/>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3_4"/>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29.xml><?xml version="1.0" encoding="utf-8"?>
<p:tagLst xmlns:p="http://schemas.openxmlformats.org/presentationml/2006/main">
  <p:tag name="KSO_WM_TEMPLATE_CATEGORY" val="diagram"/>
  <p:tag name="KSO_WM_TEMPLATE_INDEX" val="20187697"/>
  <p:tag name="KSO_WM_UNIT_ID" val="diagram20187697_3*q_h_i*1_1_4"/>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1_4"/>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2*q_h_i*1_1_1"/>
  <p:tag name="KSO_WM_TEMPLATE_CATEGORY" val="diagram"/>
  <p:tag name="KSO_WM_TEMPLATE_INDEX" val="20190517"/>
  <p:tag name="KSO_WM_UNIT_LAYERLEVEL" val="1_1_1"/>
  <p:tag name="KSO_WM_TAG_VERSION" val="1.0"/>
  <p:tag name="KSO_WM_BEAUTIFY_FLAG" val="#wm#"/>
  <p:tag name="KSO_WM_DIAGRAM_GROUP_CODE" val="q1-1"/>
  <p:tag name="KSO_WM_UNIT_TYPE" val="q_h_i"/>
  <p:tag name="KSO_WM_UNIT_INDEX" val="1_1_1"/>
  <p:tag name="KSO_WM_UNIT_TEXT_FILL_FORE_SCHEMECOLOR_INDEX" val="14"/>
  <p:tag name="KSO_WM_UNIT_TEXT_FILL_TYPE" val="1"/>
</p:tagLst>
</file>

<file path=ppt/tags/tag30.xml><?xml version="1.0" encoding="utf-8"?>
<p:tagLst xmlns:p="http://schemas.openxmlformats.org/presentationml/2006/main">
  <p:tag name="KSO_WM_TEMPLATE_CATEGORY" val="diagram"/>
  <p:tag name="KSO_WM_TEMPLATE_INDEX" val="20187697"/>
  <p:tag name="KSO_WM_UNIT_ID" val="diagram20187697_3*q_h_i*1_2_4"/>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2_4"/>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Lst>
</file>

<file path=ppt/tags/tag31.xml><?xml version="1.0" encoding="utf-8"?>
<p:tagLst xmlns:p="http://schemas.openxmlformats.org/presentationml/2006/main">
  <p:tag name="KSO_WM_TEMPLATE_CATEGORY" val="diagram"/>
  <p:tag name="KSO_WM_TEMPLATE_INDEX" val="20187697"/>
  <p:tag name="KSO_WM_UNIT_ID" val="diagram20187697_3*q_h_a*1_3_1"/>
  <p:tag name="KSO_WM_UNIT_LAYERLEVEL" val="1_1_1"/>
  <p:tag name="KSO_WM_UNIT_HIGHLIGHT" val="0"/>
  <p:tag name="KSO_WM_UNIT_COMPATIBLE" val="0"/>
  <p:tag name="KSO_WM_BEAUTIFY_FLAG" val="#wm#"/>
  <p:tag name="KSO_WM_TAG_VERSION" val="1.0"/>
  <p:tag name="KSO_WM_UNIT_ISCONTENTSTITLE" val="0"/>
  <p:tag name="KSO_WM_DIAGRAM_GROUP_CODE" val="q1-1"/>
  <p:tag name="KSO_WM_UNIT_TYPE" val="q_h_a"/>
  <p:tag name="KSO_WM_UNIT_INDEX" val="1_3_1"/>
  <p:tag name="KSO_WM_UNIT_VALUE" val="6"/>
  <p:tag name="KSO_WM_UNIT_PRESET_TEXT" val="单击此处添加标题"/>
  <p:tag name="KSO_WM_UNIT_DIAGRAM_ISNUMVISUAL" val="0"/>
  <p:tag name="KSO_WM_UNIT_DIAGRAM_ISREFERUNIT" val="0"/>
  <p:tag name="KSO_WM_UNIT_NOCLEAR" val="0"/>
  <p:tag name="KSO_WM_UNIT_TEXT_FILL_FORE_SCHEMECOLOR_INDEX" val="7"/>
  <p:tag name="KSO_WM_UNIT_TEXT_FILL_TYPE" val="1"/>
</p:tagLst>
</file>

<file path=ppt/tags/tag32.xml><?xml version="1.0" encoding="utf-8"?>
<p:tagLst xmlns:p="http://schemas.openxmlformats.org/presentationml/2006/main">
  <p:tag name="KSO_WM_TEMPLATE_CATEGORY" val="diagram"/>
  <p:tag name="KSO_WM_TEMPLATE_INDEX" val="20187697"/>
  <p:tag name="KSO_WM_UNIT_ID" val="diagram20187697_3*q_h_f*1_3_1"/>
  <p:tag name="KSO_WM_UNIT_LAYERLEVEL" val="1_1_1"/>
  <p:tag name="KSO_WM_UNIT_HIGHLIGHT" val="0"/>
  <p:tag name="KSO_WM_UNIT_COMPATIBLE" val="0"/>
  <p:tag name="KSO_WM_BEAUTIFY_FLAG" val="#wm#"/>
  <p:tag name="KSO_WM_TAG_VERSION" val="1.0"/>
  <p:tag name="KSO_WM_DIAGRAM_GROUP_CODE" val="q1-1"/>
  <p:tag name="KSO_WM_UNIT_TYPE" val="q_h_f"/>
  <p:tag name="KSO_WM_UNIT_INDEX" val="1_3_1"/>
  <p:tag name="KSO_WM_UNIT_VALUE" val="34"/>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Lst>
</file>

<file path=ppt/tags/tag33.xml><?xml version="1.0" encoding="utf-8"?>
<p:tagLst xmlns:p="http://schemas.openxmlformats.org/presentationml/2006/main">
  <p:tag name="KSO_WM_TEMPLATE_CATEGORY" val="diagram"/>
  <p:tag name="KSO_WM_TEMPLATE_INDEX" val="20187697"/>
  <p:tag name="KSO_WM_UNIT_ID" val="diagram20187697_3*q_h_a*1_2_1"/>
  <p:tag name="KSO_WM_UNIT_LAYERLEVEL" val="1_1_1"/>
  <p:tag name="KSO_WM_UNIT_HIGHLIGHT" val="0"/>
  <p:tag name="KSO_WM_UNIT_COMPATIBLE" val="0"/>
  <p:tag name="KSO_WM_BEAUTIFY_FLAG" val="#wm#"/>
  <p:tag name="KSO_WM_TAG_VERSION" val="1.0"/>
  <p:tag name="KSO_WM_UNIT_ISCONTENTSTITLE" val="0"/>
  <p:tag name="KSO_WM_DIAGRAM_GROUP_CODE" val="q1-1"/>
  <p:tag name="KSO_WM_UNIT_TYPE" val="q_h_a"/>
  <p:tag name="KSO_WM_UNIT_INDEX" val="1_2_1"/>
  <p:tag name="KSO_WM_UNIT_VALUE" val="6"/>
  <p:tag name="KSO_WM_UNIT_PRESET_TEXT" val="单击此处添加标题"/>
  <p:tag name="KSO_WM_UNIT_DIAGRAM_ISNUMVISUAL" val="0"/>
  <p:tag name="KSO_WM_UNIT_DIAGRAM_ISREFERUNIT" val="0"/>
  <p:tag name="KSO_WM_UNIT_NOCLEAR" val="0"/>
  <p:tag name="KSO_WM_UNIT_TEXT_FILL_FORE_SCHEMECOLOR_INDEX" val="6"/>
  <p:tag name="KSO_WM_UNIT_TEXT_FILL_TYPE" val="1"/>
</p:tagLst>
</file>

<file path=ppt/tags/tag34.xml><?xml version="1.0" encoding="utf-8"?>
<p:tagLst xmlns:p="http://schemas.openxmlformats.org/presentationml/2006/main">
  <p:tag name="KSO_WM_TEMPLATE_CATEGORY" val="diagram"/>
  <p:tag name="KSO_WM_TEMPLATE_INDEX" val="20187697"/>
  <p:tag name="KSO_WM_UNIT_ID" val="diagram20187697_3*q_h_f*1_2_1"/>
  <p:tag name="KSO_WM_UNIT_LAYERLEVEL" val="1_1_1"/>
  <p:tag name="KSO_WM_UNIT_HIGHLIGHT" val="0"/>
  <p:tag name="KSO_WM_UNIT_COMPATIBLE" val="0"/>
  <p:tag name="KSO_WM_BEAUTIFY_FLAG" val="#wm#"/>
  <p:tag name="KSO_WM_TAG_VERSION" val="1.0"/>
  <p:tag name="KSO_WM_DIAGRAM_GROUP_CODE" val="q1-1"/>
  <p:tag name="KSO_WM_UNIT_TYPE" val="q_h_f"/>
  <p:tag name="KSO_WM_UNIT_INDEX" val="1_2_1"/>
  <p:tag name="KSO_WM_UNIT_VALUE" val="36"/>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Lst>
</file>

<file path=ppt/tags/tag35.xml><?xml version="1.0" encoding="utf-8"?>
<p:tagLst xmlns:p="http://schemas.openxmlformats.org/presentationml/2006/main">
  <p:tag name="KSO_WM_TEMPLATE_CATEGORY" val="diagram"/>
  <p:tag name="KSO_WM_TEMPLATE_INDEX" val="20187697"/>
  <p:tag name="KSO_WM_UNIT_ID" val="diagram20187697_3*q_h_a*1_4_1"/>
  <p:tag name="KSO_WM_UNIT_LAYERLEVEL" val="1_1_1"/>
  <p:tag name="KSO_WM_UNIT_HIGHLIGHT" val="0"/>
  <p:tag name="KSO_WM_UNIT_COMPATIBLE" val="0"/>
  <p:tag name="KSO_WM_BEAUTIFY_FLAG" val="#wm#"/>
  <p:tag name="KSO_WM_TAG_VERSION" val="1.0"/>
  <p:tag name="KSO_WM_UNIT_ISCONTENTSTITLE" val="0"/>
  <p:tag name="KSO_WM_DIAGRAM_GROUP_CODE" val="q1-1"/>
  <p:tag name="KSO_WM_UNIT_TYPE" val="q_h_a"/>
  <p:tag name="KSO_WM_UNIT_INDEX" val="1_4_1"/>
  <p:tag name="KSO_WM_UNIT_VALUE" val="6"/>
  <p:tag name="KSO_WM_UNIT_PRESET_TEXT" val="单击此处添加标题"/>
  <p:tag name="KSO_WM_UNIT_DIAGRAM_ISNUMVISUAL" val="0"/>
  <p:tag name="KSO_WM_UNIT_DIAGRAM_ISREFERUNIT" val="0"/>
  <p:tag name="KSO_WM_UNIT_NOCLEAR" val="0"/>
  <p:tag name="KSO_WM_UNIT_TEXT_FILL_FORE_SCHEMECOLOR_INDEX" val="8"/>
  <p:tag name="KSO_WM_UNIT_TEXT_FILL_TYPE" val="1"/>
</p:tagLst>
</file>

<file path=ppt/tags/tag36.xml><?xml version="1.0" encoding="utf-8"?>
<p:tagLst xmlns:p="http://schemas.openxmlformats.org/presentationml/2006/main">
  <p:tag name="KSO_WM_TEMPLATE_CATEGORY" val="diagram"/>
  <p:tag name="KSO_WM_TEMPLATE_INDEX" val="20187697"/>
  <p:tag name="KSO_WM_UNIT_ID" val="diagram20187697_3*q_h_f*1_4_1"/>
  <p:tag name="KSO_WM_UNIT_LAYERLEVEL" val="1_1_1"/>
  <p:tag name="KSO_WM_UNIT_HIGHLIGHT" val="0"/>
  <p:tag name="KSO_WM_UNIT_COMPATIBLE" val="0"/>
  <p:tag name="KSO_WM_BEAUTIFY_FLAG" val="#wm#"/>
  <p:tag name="KSO_WM_TAG_VERSION" val="1.0"/>
  <p:tag name="KSO_WM_DIAGRAM_GROUP_CODE" val="q1-1"/>
  <p:tag name="KSO_WM_UNIT_TYPE" val="q_h_f"/>
  <p:tag name="KSO_WM_UNIT_INDEX" val="1_4_1"/>
  <p:tag name="KSO_WM_UNIT_VALUE" val="34"/>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Lst>
</file>

<file path=ppt/tags/tag37.xml><?xml version="1.0" encoding="utf-8"?>
<p:tagLst xmlns:p="http://schemas.openxmlformats.org/presentationml/2006/main">
  <p:tag name="KSO_WM_TEMPLATE_CATEGORY" val="diagram"/>
  <p:tag name="KSO_WM_TEMPLATE_INDEX" val="20187697"/>
  <p:tag name="KSO_WM_UNIT_ID" val="diagram20187697_3*q_h_a*1_1_1"/>
  <p:tag name="KSO_WM_UNIT_LAYERLEVEL" val="1_1_1"/>
  <p:tag name="KSO_WM_UNIT_HIGHLIGHT" val="0"/>
  <p:tag name="KSO_WM_UNIT_COMPATIBLE" val="0"/>
  <p:tag name="KSO_WM_BEAUTIFY_FLAG" val="#wm#"/>
  <p:tag name="KSO_WM_TAG_VERSION" val="1.0"/>
  <p:tag name="KSO_WM_UNIT_ISCONTENTSTITLE" val="0"/>
  <p:tag name="KSO_WM_DIAGRAM_GROUP_CODE" val="q1-1"/>
  <p:tag name="KSO_WM_UNIT_TYPE" val="q_h_a"/>
  <p:tag name="KSO_WM_UNIT_INDEX" val="1_1_1"/>
  <p:tag name="KSO_WM_UNIT_VALUE" val="6"/>
  <p:tag name="KSO_WM_UNIT_PRESET_TEXT" val="单击此处添加标题"/>
  <p:tag name="KSO_WM_UNIT_DIAGRAM_ISNUMVISUAL" val="0"/>
  <p:tag name="KSO_WM_UNIT_DIAGRAM_ISREFERUNIT" val="0"/>
  <p:tag name="KSO_WM_UNIT_NOCLEAR" val="0"/>
  <p:tag name="KSO_WM_UNIT_TEXT_FILL_FORE_SCHEMECOLOR_INDEX" val="5"/>
  <p:tag name="KSO_WM_UNIT_TEXT_FILL_TYPE" val="1"/>
</p:tagLst>
</file>

<file path=ppt/tags/tag38.xml><?xml version="1.0" encoding="utf-8"?>
<p:tagLst xmlns:p="http://schemas.openxmlformats.org/presentationml/2006/main">
  <p:tag name="KSO_WM_TEMPLATE_CATEGORY" val="diagram"/>
  <p:tag name="KSO_WM_TEMPLATE_INDEX" val="20187697"/>
  <p:tag name="KSO_WM_UNIT_ID" val="diagram20187697_3*q_h_f*1_1_1"/>
  <p:tag name="KSO_WM_UNIT_LAYERLEVEL" val="1_1_1"/>
  <p:tag name="KSO_WM_UNIT_HIGHLIGHT" val="0"/>
  <p:tag name="KSO_WM_UNIT_COMPATIBLE" val="0"/>
  <p:tag name="KSO_WM_BEAUTIFY_FLAG" val="#wm#"/>
  <p:tag name="KSO_WM_TAG_VERSION" val="1.0"/>
  <p:tag name="KSO_WM_DIAGRAM_GROUP_CODE" val="q1-1"/>
  <p:tag name="KSO_WM_UNIT_TYPE" val="q_h_f"/>
  <p:tag name="KSO_WM_UNIT_INDEX" val="1_1_1"/>
  <p:tag name="KSO_WM_UNIT_VALUE" val="36"/>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2*q_h_i*1_2_1"/>
  <p:tag name="KSO_WM_TEMPLATE_CATEGORY" val="diagram"/>
  <p:tag name="KSO_WM_TEMPLATE_INDEX" val="20190517"/>
  <p:tag name="KSO_WM_UNIT_LAYERLEVEL" val="1_1_1"/>
  <p:tag name="KSO_WM_TAG_VERSION" val="1.0"/>
  <p:tag name="KSO_WM_BEAUTIFY_FLAG" val="#wm#"/>
  <p:tag name="KSO_WM_DIAGRAM_GROUP_CODE" val="q1-1"/>
  <p:tag name="KSO_WM_UNIT_TYPE" val="q_h_i"/>
  <p:tag name="KSO_WM_UNIT_INDEX" val="1_2_1"/>
  <p:tag name="KSO_WM_UNIT_FILL_FORE_SCHEMECOLOR_INDEX" val="6"/>
  <p:tag name="KSO_WM_UNIT_FILL_TYPE" val="1"/>
  <p:tag name="KSO_WM_UNIT_TEXT_FILL_FORE_SCHEMECOLOR_INDEX" val="13"/>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2*q_h_i*1_2_2"/>
  <p:tag name="KSO_WM_TEMPLATE_CATEGORY" val="diagram"/>
  <p:tag name="KSO_WM_TEMPLATE_INDEX" val="20190517"/>
  <p:tag name="KSO_WM_UNIT_LAYERLEVEL" val="1_1_1"/>
  <p:tag name="KSO_WM_TAG_VERSION" val="1.0"/>
  <p:tag name="KSO_WM_BEAUTIFY_FLAG" val="#wm#"/>
  <p:tag name="KSO_WM_DIAGRAM_GROUP_CODE" val="q1-1"/>
  <p:tag name="KSO_WM_UNIT_TYPE" val="q_h_i"/>
  <p:tag name="KSO_WM_UNIT_INDEX" val="1_2_2"/>
  <p:tag name="KSO_WM_UNIT_TEXT_FILL_FORE_SCHEMECOLOR_INDEX" val="14"/>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2*q_h_i*1_3_1"/>
  <p:tag name="KSO_WM_TEMPLATE_CATEGORY" val="diagram"/>
  <p:tag name="KSO_WM_TEMPLATE_INDEX" val="20190517"/>
  <p:tag name="KSO_WM_UNIT_LAYERLEVEL" val="1_1_1"/>
  <p:tag name="KSO_WM_TAG_VERSION" val="1.0"/>
  <p:tag name="KSO_WM_BEAUTIFY_FLAG" val="#wm#"/>
  <p:tag name="KSO_WM_DIAGRAM_GROUP_CODE" val="q1-1"/>
  <p:tag name="KSO_WM_UNIT_TYPE" val="q_h_i"/>
  <p:tag name="KSO_WM_UNIT_INDEX" val="1_3_1"/>
  <p:tag name="KSO_WM_UNIT_FILL_FORE_SCHEMECOLOR_INDEX" val="7"/>
  <p:tag name="KSO_WM_UNIT_FILL_TYPE" val="1"/>
  <p:tag name="KSO_WM_UNIT_TEXT_FILL_FORE_SCHEMECOLOR_INDEX" val="13"/>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2*q_h_i*1_3_2"/>
  <p:tag name="KSO_WM_TEMPLATE_CATEGORY" val="diagram"/>
  <p:tag name="KSO_WM_TEMPLATE_INDEX" val="20190517"/>
  <p:tag name="KSO_WM_UNIT_LAYERLEVEL" val="1_1_1"/>
  <p:tag name="KSO_WM_TAG_VERSION" val="1.0"/>
  <p:tag name="KSO_WM_BEAUTIFY_FLAG" val="#wm#"/>
  <p:tag name="KSO_WM_DIAGRAM_GROUP_CODE" val="q1-1"/>
  <p:tag name="KSO_WM_UNIT_TYPE" val="q_h_i"/>
  <p:tag name="KSO_WM_UNIT_INDEX" val="1_3_2"/>
  <p:tag name="KSO_WM_UNIT_TEXT_FILL_FORE_SCHEMECOLOR_INDEX" val="14"/>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2*q_h_i*1_4_1"/>
  <p:tag name="KSO_WM_TEMPLATE_CATEGORY" val="diagram"/>
  <p:tag name="KSO_WM_TEMPLATE_INDEX" val="20190517"/>
  <p:tag name="KSO_WM_UNIT_LAYERLEVEL" val="1_1_1"/>
  <p:tag name="KSO_WM_TAG_VERSION" val="1.0"/>
  <p:tag name="KSO_WM_BEAUTIFY_FLAG" val="#wm#"/>
  <p:tag name="KSO_WM_DIAGRAM_GROUP_CODE" val="q1-1"/>
  <p:tag name="KSO_WM_UNIT_TYPE" val="q_h_i"/>
  <p:tag name="KSO_WM_UNIT_INDEX" val="1_4_1"/>
  <p:tag name="KSO_WM_UNIT_FILL_FORE_SCHEMECOLOR_INDEX" val="8"/>
  <p:tag name="KSO_WM_UNIT_FILL_TYPE" val="1"/>
  <p:tag name="KSO_WM_UNIT_TEXT_FILL_FORE_SCHEMECOLOR_INDEX" val="13"/>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2*q_h_i*1_4_2"/>
  <p:tag name="KSO_WM_TEMPLATE_CATEGORY" val="diagram"/>
  <p:tag name="KSO_WM_TEMPLATE_INDEX" val="20190517"/>
  <p:tag name="KSO_WM_UNIT_LAYERLEVEL" val="1_1_1"/>
  <p:tag name="KSO_WM_TAG_VERSION" val="1.0"/>
  <p:tag name="KSO_WM_BEAUTIFY_FLAG" val="#wm#"/>
  <p:tag name="KSO_WM_DIAGRAM_GROUP_CODE" val="q1-1"/>
  <p:tag name="KSO_WM_UNIT_TYPE" val="q_h_i"/>
  <p:tag name="KSO_WM_UNIT_INDEX" val="1_4_2"/>
  <p:tag name="KSO_WM_UNIT_TEXT_FILL_FORE_SCHEMECOLOR_INDEX" val="14"/>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2259</Words>
  <Application>WPS 演示</Application>
  <PresentationFormat>宽屏</PresentationFormat>
  <Paragraphs>149</Paragraphs>
  <Slides>16</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16</vt:i4>
      </vt:variant>
    </vt:vector>
  </HeadingPairs>
  <TitlesOfParts>
    <vt:vector size="29" baseType="lpstr">
      <vt:lpstr>Arial</vt:lpstr>
      <vt:lpstr>宋体</vt:lpstr>
      <vt:lpstr>Wingdings</vt:lpstr>
      <vt:lpstr>微软雅黑</vt:lpstr>
      <vt:lpstr>Calibri</vt:lpstr>
      <vt:lpstr>Arial Unicode MS</vt:lpstr>
      <vt:lpstr>Calibri Light</vt:lpstr>
      <vt:lpstr>方正黑体简体</vt:lpstr>
      <vt:lpstr>Noto Sans S Chinese Bold</vt:lpstr>
      <vt:lpstr>等线</vt:lpstr>
      <vt:lpstr>等线 Light</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Administrator</cp:lastModifiedBy>
  <cp:revision>10</cp:revision>
  <dcterms:created xsi:type="dcterms:W3CDTF">2019-11-11T13:37:00Z</dcterms:created>
  <dcterms:modified xsi:type="dcterms:W3CDTF">2021-05-06T12:49:48Z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