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 id="2147483664" r:id="rId4"/>
    <p:sldMasterId id="2147483676" r:id="rId5"/>
  </p:sldMasterIdLst>
  <p:notesMasterIdLst>
    <p:notesMasterId r:id="rId9"/>
  </p:notesMasterIdLst>
  <p:handoutMasterIdLst>
    <p:handoutMasterId r:id="rId74"/>
  </p:handoutMasterIdLst>
  <p:sldIdLst>
    <p:sldId id="256" r:id="rId6"/>
    <p:sldId id="258" r:id="rId7"/>
    <p:sldId id="279" r:id="rId8"/>
    <p:sldId id="385" r:id="rId10"/>
    <p:sldId id="629" r:id="rId11"/>
    <p:sldId id="383" r:id="rId12"/>
    <p:sldId id="630" r:id="rId13"/>
    <p:sldId id="631" r:id="rId14"/>
    <p:sldId id="387" r:id="rId15"/>
    <p:sldId id="632" r:id="rId16"/>
    <p:sldId id="601" r:id="rId17"/>
    <p:sldId id="633" r:id="rId18"/>
    <p:sldId id="634" r:id="rId19"/>
    <p:sldId id="635" r:id="rId20"/>
    <p:sldId id="636" r:id="rId21"/>
    <p:sldId id="584" r:id="rId22"/>
    <p:sldId id="585" r:id="rId23"/>
    <p:sldId id="581" r:id="rId24"/>
    <p:sldId id="638" r:id="rId25"/>
    <p:sldId id="639" r:id="rId26"/>
    <p:sldId id="637" r:id="rId27"/>
    <p:sldId id="641" r:id="rId28"/>
    <p:sldId id="642" r:id="rId29"/>
    <p:sldId id="602" r:id="rId30"/>
    <p:sldId id="603" r:id="rId31"/>
    <p:sldId id="588" r:id="rId32"/>
    <p:sldId id="643" r:id="rId33"/>
    <p:sldId id="644" r:id="rId34"/>
    <p:sldId id="645" r:id="rId35"/>
    <p:sldId id="587" r:id="rId36"/>
    <p:sldId id="589" r:id="rId37"/>
    <p:sldId id="646" r:id="rId38"/>
    <p:sldId id="604" r:id="rId39"/>
    <p:sldId id="647" r:id="rId40"/>
    <p:sldId id="605" r:id="rId41"/>
    <p:sldId id="607" r:id="rId42"/>
    <p:sldId id="648" r:id="rId43"/>
    <p:sldId id="610" r:id="rId44"/>
    <p:sldId id="560" r:id="rId45"/>
    <p:sldId id="649" r:id="rId46"/>
    <p:sldId id="650" r:id="rId47"/>
    <p:sldId id="651" r:id="rId48"/>
    <p:sldId id="652" r:id="rId49"/>
    <p:sldId id="653" r:id="rId50"/>
    <p:sldId id="654" r:id="rId51"/>
    <p:sldId id="656" r:id="rId52"/>
    <p:sldId id="659" r:id="rId53"/>
    <p:sldId id="663" r:id="rId54"/>
    <p:sldId id="664" r:id="rId55"/>
    <p:sldId id="665" r:id="rId56"/>
    <p:sldId id="668" r:id="rId57"/>
    <p:sldId id="669" r:id="rId58"/>
    <p:sldId id="670" r:id="rId59"/>
    <p:sldId id="671" r:id="rId60"/>
    <p:sldId id="660" r:id="rId61"/>
    <p:sldId id="672" r:id="rId62"/>
    <p:sldId id="673" r:id="rId63"/>
    <p:sldId id="675" r:id="rId64"/>
    <p:sldId id="667" r:id="rId65"/>
    <p:sldId id="676" r:id="rId66"/>
    <p:sldId id="677" r:id="rId67"/>
    <p:sldId id="674" r:id="rId68"/>
    <p:sldId id="429" r:id="rId69"/>
    <p:sldId id="523" r:id="rId70"/>
    <p:sldId id="524" r:id="rId71"/>
    <p:sldId id="525" r:id="rId72"/>
    <p:sldId id="270" r:id="rId73"/>
  </p:sldIdLst>
  <p:sldSz cx="12192000" cy="6858000"/>
  <p:notesSz cx="7103745" cy="10234295"/>
  <p:embeddedFontLst>
    <p:embeddedFont>
      <p:font typeface="黑体" panose="02010600030101010101" charset="-122"/>
      <p:regular r:id="rId78"/>
    </p:embeddedFont>
    <p:embeddedFont>
      <p:font typeface="楷体_GB2312" panose="02010609030101010101" pitchFamily="1" charset="-122"/>
      <p:regular r:id="rId79"/>
    </p:embeddedFont>
    <p:embeddedFont>
      <p:font typeface="Impact" panose="020B0806030902050204" pitchFamily="34" charset="0"/>
      <p:regular r:id="rId80"/>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0" Type="http://schemas.openxmlformats.org/officeDocument/2006/relationships/font" Target="fonts/font3.fntdata"/><Relationship Id="rId8" Type="http://schemas.openxmlformats.org/officeDocument/2006/relationships/slide" Target="slides/slide3.xml"/><Relationship Id="rId79" Type="http://schemas.openxmlformats.org/officeDocument/2006/relationships/font" Target="fonts/font2.fntdata"/><Relationship Id="rId78" Type="http://schemas.openxmlformats.org/officeDocument/2006/relationships/font" Target="fonts/font1.fntdata"/><Relationship Id="rId77" Type="http://schemas.openxmlformats.org/officeDocument/2006/relationships/tableStyles" Target="tableStyles.xml"/><Relationship Id="rId76" Type="http://schemas.openxmlformats.org/officeDocument/2006/relationships/viewProps" Target="viewProps.xml"/><Relationship Id="rId75" Type="http://schemas.openxmlformats.org/officeDocument/2006/relationships/presProps" Target="presProps.xml"/><Relationship Id="rId74" Type="http://schemas.openxmlformats.org/officeDocument/2006/relationships/handoutMaster" Target="handoutMasters/handoutMaster1.xml"/><Relationship Id="rId73" Type="http://schemas.openxmlformats.org/officeDocument/2006/relationships/slide" Target="slides/slide67.xml"/><Relationship Id="rId72" Type="http://schemas.openxmlformats.org/officeDocument/2006/relationships/slide" Target="slides/slide66.xml"/><Relationship Id="rId71" Type="http://schemas.openxmlformats.org/officeDocument/2006/relationships/slide" Target="slides/slide65.xml"/><Relationship Id="rId70" Type="http://schemas.openxmlformats.org/officeDocument/2006/relationships/slide" Target="slides/slide64.xml"/><Relationship Id="rId7" Type="http://schemas.openxmlformats.org/officeDocument/2006/relationships/slide" Target="slides/slide2.xml"/><Relationship Id="rId69" Type="http://schemas.openxmlformats.org/officeDocument/2006/relationships/slide" Target="slides/slide63.xml"/><Relationship Id="rId68" Type="http://schemas.openxmlformats.org/officeDocument/2006/relationships/slide" Target="slides/slide62.xml"/><Relationship Id="rId67" Type="http://schemas.openxmlformats.org/officeDocument/2006/relationships/slide" Target="slides/slide61.xml"/><Relationship Id="rId66" Type="http://schemas.openxmlformats.org/officeDocument/2006/relationships/slide" Target="slides/slide60.xml"/><Relationship Id="rId65" Type="http://schemas.openxmlformats.org/officeDocument/2006/relationships/slide" Target="slides/slide59.xml"/><Relationship Id="rId64" Type="http://schemas.openxmlformats.org/officeDocument/2006/relationships/slide" Target="slides/slide58.xml"/><Relationship Id="rId63" Type="http://schemas.openxmlformats.org/officeDocument/2006/relationships/slide" Target="slides/slide57.xml"/><Relationship Id="rId62" Type="http://schemas.openxmlformats.org/officeDocument/2006/relationships/slide" Target="slides/slide56.xml"/><Relationship Id="rId61" Type="http://schemas.openxmlformats.org/officeDocument/2006/relationships/slide" Target="slides/slide55.xml"/><Relationship Id="rId60" Type="http://schemas.openxmlformats.org/officeDocument/2006/relationships/slide" Target="slides/slide54.xml"/><Relationship Id="rId6" Type="http://schemas.openxmlformats.org/officeDocument/2006/relationships/slide" Target="slides/slide1.xml"/><Relationship Id="rId59" Type="http://schemas.openxmlformats.org/officeDocument/2006/relationships/slide" Target="slides/slide53.xml"/><Relationship Id="rId58" Type="http://schemas.openxmlformats.org/officeDocument/2006/relationships/slide" Target="slides/slide52.xml"/><Relationship Id="rId57" Type="http://schemas.openxmlformats.org/officeDocument/2006/relationships/slide" Target="slides/slide51.xml"/><Relationship Id="rId56" Type="http://schemas.openxmlformats.org/officeDocument/2006/relationships/slide" Target="slides/slide50.xml"/><Relationship Id="rId55" Type="http://schemas.openxmlformats.org/officeDocument/2006/relationships/slide" Target="slides/slide49.xml"/><Relationship Id="rId54" Type="http://schemas.openxmlformats.org/officeDocument/2006/relationships/slide" Target="slides/slide48.xml"/><Relationship Id="rId53" Type="http://schemas.openxmlformats.org/officeDocument/2006/relationships/slide" Target="slides/slide47.xml"/><Relationship Id="rId52" Type="http://schemas.openxmlformats.org/officeDocument/2006/relationships/slide" Target="slides/slide46.xml"/><Relationship Id="rId51" Type="http://schemas.openxmlformats.org/officeDocument/2006/relationships/slide" Target="slides/slide45.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0030101010101" charset="-122"/>
              <a:ea typeface="黑体" panose="02010600030101010101" charset="-122"/>
              <a:cs typeface="黑体" panose="0201060003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0030101010101" charset="-122"/>
              </a:rPr>
            </a:fld>
            <a:endParaRPr lang="zh-CN" altLang="en-US">
              <a:ea typeface="黑体" panose="0201060003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0030101010101" charset="-122"/>
              <a:ea typeface="黑体" panose="02010600030101010101" charset="-122"/>
              <a:cs typeface="黑体" panose="0201060003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0030101010101" charset="-122"/>
              </a:rPr>
            </a:fld>
            <a:endParaRPr lang="zh-CN" altLang="en-US">
              <a:ea typeface="黑体" panose="0201060003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0030101010101" charset="-122"/>
                <a:ea typeface="黑体" panose="02010600030101010101" charset="-122"/>
                <a:cs typeface="黑体" panose="0201060003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0030101010101" charset="-122"/>
                <a:ea typeface="黑体" panose="02010600030101010101" charset="-122"/>
                <a:cs typeface="黑体" panose="0201060003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0030101010101" charset="-122"/>
                <a:ea typeface="黑体" panose="02010600030101010101" charset="-122"/>
                <a:cs typeface="黑体" panose="0201060003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0030101010101" charset="-122"/>
                <a:ea typeface="黑体" panose="02010600030101010101" charset="-122"/>
                <a:cs typeface="黑体" panose="0201060003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1pPr>
    <a:lvl2pPr marL="4572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2pPr>
    <a:lvl3pPr marL="9144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3pPr>
    <a:lvl4pPr marL="13716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4pPr>
    <a:lvl5pPr marL="18288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0030101010101" charset="-122"/>
                <a:sym typeface="黑体" panose="0201060003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003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003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b="0" kern="0">
              <a:solidFill>
                <a:prstClr val="black"/>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黑体" panose="02010600030101010101" charset="-122"/>
                <a:ea typeface="黑体" panose="02010600030101010101" charset="-122"/>
                <a:cs typeface="黑体" panose="02010600030101010101" charset="-122"/>
              </a:rPr>
              <a:t>&lt;&lt;&lt;&lt;&lt;&lt;&lt;&lt;&lt;&lt;&lt;&lt;&lt;&lt;&lt;&lt;&lt;&lt;&lt;&lt;&lt;&lt;&lt;&lt;&lt;&lt;&lt;&lt;&lt;&lt;&lt;&lt;&lt;&lt;&lt;</a:t>
            </a:r>
            <a:endParaRPr lang="en-US" altLang="zh-CN" sz="1600" b="1" dirty="0">
              <a:solidFill>
                <a:schemeClr val="bg1"/>
              </a:solidFill>
              <a:latin typeface="黑体" panose="02010600030101010101" charset="-122"/>
              <a:ea typeface="黑体" panose="02010600030101010101" charset="-122"/>
              <a:cs typeface="黑体" panose="0201060003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黑体" panose="02010600030101010101" charset="-122"/>
                <a:ea typeface="黑体" panose="02010600030101010101" charset="-122"/>
                <a:cs typeface="黑体" panose="02010600030101010101" charset="-122"/>
              </a:rPr>
              <a:t>&lt;&lt;&lt;&lt;&lt;&lt;&lt;&lt;&lt;&lt;&lt;&lt;&lt;&lt;&lt;&lt;&lt;&lt;&lt;&lt;&lt;&lt;&lt;&lt;&lt;&lt;&lt;&lt;&lt;&lt;&lt;&lt;&lt;&lt;&lt;</a:t>
            </a:r>
            <a:endParaRPr lang="en-US" altLang="zh-CN" sz="1600" b="1" dirty="0">
              <a:solidFill>
                <a:schemeClr val="bg1"/>
              </a:solidFill>
              <a:latin typeface="黑体" panose="02010600030101010101" charset="-122"/>
              <a:ea typeface="黑体" panose="02010600030101010101" charset="-122"/>
              <a:cs typeface="黑体" panose="0201060003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0030101010101"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1_竖版">
    <p:spTree>
      <p:nvGrpSpPr>
        <p:cNvPr id="1" name=""/>
        <p:cNvGrpSpPr/>
        <p:nvPr/>
      </p:nvGrpSpPr>
      <p:grpSpPr>
        <a:xfrm>
          <a:off x="0" y="0"/>
          <a:ext cx="0" cy="0"/>
          <a:chOff x="0" y="0"/>
          <a:chExt cx="0" cy="0"/>
        </a:xfrm>
      </p:grpSpPr>
      <p:sp>
        <p:nvSpPr>
          <p:cNvPr id="17" name="矩形 16"/>
          <p:cNvSpPr/>
          <p:nvPr userDrawn="1"/>
        </p:nvSpPr>
        <p:spPr>
          <a:xfrm>
            <a:off x="0" y="0"/>
            <a:ext cx="12192000" cy="665289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8" name="矩形 7"/>
          <p:cNvSpPr/>
          <p:nvPr userDrawn="1"/>
        </p:nvSpPr>
        <p:spPr>
          <a:xfrm>
            <a:off x="0" y="6652895"/>
            <a:ext cx="12192000" cy="20510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0030101010101" charset="-122"/>
            </a:endParaRPr>
          </a:p>
        </p:txBody>
      </p:sp>
      <p:sp>
        <p:nvSpPr>
          <p:cNvPr id="2" name="矩形 1"/>
          <p:cNvSpPr/>
          <p:nvPr userDrawn="1"/>
        </p:nvSpPr>
        <p:spPr>
          <a:xfrm>
            <a:off x="0" y="0"/>
            <a:ext cx="12192000" cy="6762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b="0" kern="0">
              <a:solidFill>
                <a:prstClr val="black"/>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黑体" panose="02010600030101010101" charset="-122"/>
                <a:ea typeface="黑体" panose="02010600030101010101" charset="-122"/>
                <a:cs typeface="黑体" panose="02010600030101010101" charset="-122"/>
              </a:rPr>
              <a:t>&lt;&lt;&lt;&lt;&lt;&lt;&lt;&lt;&lt;&lt;&lt;&lt;&lt;&lt;&lt;&lt;&lt;&lt;&lt;&lt;&lt;&lt;&lt;&lt;&lt;&lt;&lt;&lt;&lt;&lt;&lt;&lt;&lt;&lt;&lt;</a:t>
            </a:r>
            <a:endParaRPr lang="en-US" altLang="zh-CN" sz="1600" b="1" dirty="0">
              <a:solidFill>
                <a:schemeClr val="bg1"/>
              </a:solidFill>
              <a:latin typeface="黑体" panose="02010600030101010101" charset="-122"/>
              <a:ea typeface="黑体" panose="02010600030101010101" charset="-122"/>
              <a:cs typeface="黑体" panose="0201060003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黑体" panose="02010600030101010101" charset="-122"/>
                <a:ea typeface="黑体" panose="02010600030101010101" charset="-122"/>
                <a:cs typeface="黑体" panose="02010600030101010101" charset="-122"/>
              </a:rPr>
              <a:t>&lt;&lt;&lt;&lt;&lt;&lt;&lt;&lt;&lt;&lt;&lt;&lt;&lt;&lt;&lt;&lt;&lt;&lt;&lt;&lt;&lt;&lt;&lt;&lt;&lt;&lt;&lt;&lt;&lt;&lt;&lt;&lt;&lt;&lt;&lt;</a:t>
            </a:r>
            <a:endParaRPr lang="en-US" altLang="zh-CN" sz="1600" b="1" dirty="0">
              <a:solidFill>
                <a:schemeClr val="bg1"/>
              </a:solidFill>
              <a:latin typeface="黑体" panose="02010600030101010101" charset="-122"/>
              <a:ea typeface="黑体" panose="02010600030101010101" charset="-122"/>
              <a:cs typeface="黑体" panose="0201060003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0030101010101" charset="-122"/>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1_竖版">
    <p:spTree>
      <p:nvGrpSpPr>
        <p:cNvPr id="1" name=""/>
        <p:cNvGrpSpPr/>
        <p:nvPr/>
      </p:nvGrpSpPr>
      <p:grpSpPr>
        <a:xfrm>
          <a:off x="0" y="0"/>
          <a:ext cx="0" cy="0"/>
          <a:chOff x="0" y="0"/>
          <a:chExt cx="0" cy="0"/>
        </a:xfrm>
      </p:grpSpPr>
      <p:sp>
        <p:nvSpPr>
          <p:cNvPr id="17" name="矩形 16"/>
          <p:cNvSpPr/>
          <p:nvPr userDrawn="1"/>
        </p:nvSpPr>
        <p:spPr>
          <a:xfrm>
            <a:off x="0" y="0"/>
            <a:ext cx="12192000" cy="665289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8" name="矩形 7"/>
          <p:cNvSpPr/>
          <p:nvPr userDrawn="1"/>
        </p:nvSpPr>
        <p:spPr>
          <a:xfrm>
            <a:off x="0" y="6652895"/>
            <a:ext cx="12192000" cy="20510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0030101010101" charset="-122"/>
            </a:endParaRPr>
          </a:p>
        </p:txBody>
      </p:sp>
      <p:sp>
        <p:nvSpPr>
          <p:cNvPr id="2" name="矩形 1"/>
          <p:cNvSpPr/>
          <p:nvPr userDrawn="1"/>
        </p:nvSpPr>
        <p:spPr>
          <a:xfrm>
            <a:off x="0" y="0"/>
            <a:ext cx="12192000" cy="6762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b="0" kern="0">
              <a:solidFill>
                <a:prstClr val="black"/>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黑体" panose="02010600030101010101" charset="-122"/>
                <a:ea typeface="黑体" panose="02010600030101010101" charset="-122"/>
                <a:cs typeface="黑体" panose="02010600030101010101" charset="-122"/>
              </a:rPr>
              <a:t>&lt;&lt;&lt;&lt;&lt;&lt;&lt;&lt;&lt;&lt;&lt;&lt;&lt;&lt;&lt;&lt;&lt;&lt;&lt;&lt;&lt;&lt;&lt;&lt;&lt;&lt;&lt;&lt;&lt;&lt;&lt;&lt;&lt;&lt;&lt;</a:t>
            </a:r>
            <a:endParaRPr lang="en-US" altLang="zh-CN" sz="1600" b="1" dirty="0">
              <a:solidFill>
                <a:schemeClr val="bg1"/>
              </a:solidFill>
              <a:latin typeface="黑体" panose="02010600030101010101" charset="-122"/>
              <a:ea typeface="黑体" panose="02010600030101010101" charset="-122"/>
              <a:cs typeface="黑体" panose="0201060003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黑体" panose="02010600030101010101" charset="-122"/>
                <a:ea typeface="黑体" panose="02010600030101010101" charset="-122"/>
                <a:cs typeface="黑体" panose="02010600030101010101" charset="-122"/>
              </a:rPr>
              <a:t>&lt;&lt;&lt;&lt;&lt;&lt;&lt;&lt;&lt;&lt;&lt;&lt;&lt;&lt;&lt;&lt;&lt;&lt;&lt;&lt;&lt;&lt;&lt;&lt;&lt;&lt;&lt;&lt;&lt;&lt;&lt;&lt;&lt;&lt;&lt;</a:t>
            </a:r>
            <a:endParaRPr lang="en-US" altLang="zh-CN" sz="1600" b="1" dirty="0">
              <a:solidFill>
                <a:schemeClr val="bg1"/>
              </a:solidFill>
              <a:latin typeface="黑体" panose="02010600030101010101" charset="-122"/>
              <a:ea typeface="黑体" panose="02010600030101010101" charset="-122"/>
              <a:cs typeface="黑体" panose="0201060003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003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2" Type="http://schemas.openxmlformats.org/officeDocument/2006/relationships/theme" Target="../theme/theme3.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34.xml"/><Relationship Id="rId8" Type="http://schemas.openxmlformats.org/officeDocument/2006/relationships/slideLayout" Target="../slideLayouts/slideLayout33.xml"/><Relationship Id="rId7" Type="http://schemas.openxmlformats.org/officeDocument/2006/relationships/slideLayout" Target="../slideLayouts/slideLayout32.xml"/><Relationship Id="rId6" Type="http://schemas.openxmlformats.org/officeDocument/2006/relationships/slideLayout" Target="../slideLayouts/slideLayout31.xml"/><Relationship Id="rId5" Type="http://schemas.openxmlformats.org/officeDocument/2006/relationships/slideLayout" Target="../slideLayouts/slideLayout30.xml"/><Relationship Id="rId4" Type="http://schemas.openxmlformats.org/officeDocument/2006/relationships/slideLayout" Target="../slideLayouts/slideLayout29.xml"/><Relationship Id="rId3" Type="http://schemas.openxmlformats.org/officeDocument/2006/relationships/slideLayout" Target="../slideLayouts/slideLayout28.xml"/><Relationship Id="rId2" Type="http://schemas.openxmlformats.org/officeDocument/2006/relationships/slideLayout" Target="../slideLayouts/slideLayout27.xml"/><Relationship Id="rId12" Type="http://schemas.openxmlformats.org/officeDocument/2006/relationships/theme" Target="../theme/theme4.xml"/><Relationship Id="rId11" Type="http://schemas.openxmlformats.org/officeDocument/2006/relationships/slideLayout" Target="../slideLayouts/slideLayout36.xml"/><Relationship Id="rId10" Type="http://schemas.openxmlformats.org/officeDocument/2006/relationships/slideLayout" Target="../slideLayouts/slideLayout35.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0030101010101" charset="-122"/>
          <a:ea typeface="黑体" panose="02010600030101010101" charset="-122"/>
          <a:cs typeface="黑体" panose="0201060003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defTabSz="914400" rtl="0" eaLnBrk="1" latinLnBrk="0" hangingPunct="1">
        <a:lnSpc>
          <a:spcPct val="90000"/>
        </a:lnSpc>
        <a:spcBef>
          <a:spcPct val="0"/>
        </a:spcBef>
        <a:buNone/>
        <a:defRPr sz="4400" kern="1200">
          <a:solidFill>
            <a:schemeClr val="tx1"/>
          </a:solidFill>
          <a:latin typeface="黑体" panose="02010600030101010101" charset="-122"/>
          <a:ea typeface="黑体" panose="02010600030101010101" charset="-122"/>
          <a:cs typeface="黑体" panose="0201060003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0030101010101" charset="-122"/>
          <a:ea typeface="黑体" panose="02010600030101010101" charset="-122"/>
          <a:cs typeface="黑体" panose="0201060003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0030101010101" charset="-122"/>
          <a:ea typeface="黑体" panose="02010600030101010101" charset="-122"/>
          <a:cs typeface="黑体" panose="0201060003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audio" Target="../media/audio1.wav"/></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audio" Target="../media/audio1.wav"/></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4.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audio" Target="../media/audio1.wav"/></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audio" Target="../media/audio1.wav"/><Relationship Id="rId5" Type="http://schemas.openxmlformats.org/officeDocument/2006/relationships/image" Target="NULL" TargetMode="External"/><Relationship Id="rId4" Type="http://schemas.openxmlformats.org/officeDocument/2006/relationships/image" Target="../media/image16.jpeg"/><Relationship Id="rId3" Type="http://schemas.openxmlformats.org/officeDocument/2006/relationships/hyperlink" Target="http://image.baidu.com/i?ct=503316480&amp;z=276148250&amp;tn=baiduimagedetail&amp;word=&#30149;&#20154;" TargetMode="External"/><Relationship Id="rId2" Type="http://schemas.openxmlformats.org/officeDocument/2006/relationships/image" Target="../media/image15.jpeg"/><Relationship Id="rId1" Type="http://schemas.openxmlformats.org/officeDocument/2006/relationships/image" Target="../media/image14.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audio" Target="../media/audio1.wav"/></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audio" Target="../media/audio1.wav"/></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image" Target="../media/image10.png"/><Relationship Id="rId1" Type="http://schemas.openxmlformats.org/officeDocument/2006/relationships/image" Target="../media/image9.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24.xml"/><Relationship Id="rId4" Type="http://schemas.openxmlformats.org/officeDocument/2006/relationships/image" Target="../media/image18.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31.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image" Target="../media/image22.jpeg"/><Relationship Id="rId7" Type="http://schemas.openxmlformats.org/officeDocument/2006/relationships/hyperlink" Target="http://image.baidu.com/i?ct=503316480&amp;z=0&amp;tn=baiduimagedetail&amp;word=%C0%CF%C4%EA%B2%A1%C8%CB&amp;in=23&amp;cl=2&amp;cm=1&amp;sc=0&amp;lm=-1&amp;pn=22&amp;rn=1" TargetMode="External"/><Relationship Id="rId6" Type="http://schemas.openxmlformats.org/officeDocument/2006/relationships/image" Target="../media/image21.jpeg"/><Relationship Id="rId5" Type="http://schemas.openxmlformats.org/officeDocument/2006/relationships/hyperlink" Target="http://image.baidu.com/i?ct=503316480&amp;z=0&amp;tn=baiduimagedetail&amp;word=%B0%EF%D6%FA%C0%CF%C8%CB&amp;in=86&amp;cl=2&amp;cm=1&amp;sc=0&amp;lm=-1&amp;pn=85&amp;rn=1" TargetMode="External"/><Relationship Id="rId4" Type="http://schemas.openxmlformats.org/officeDocument/2006/relationships/image" Target="../media/image20.jpeg"/><Relationship Id="rId3" Type="http://schemas.openxmlformats.org/officeDocument/2006/relationships/hyperlink" Target="http://image.baidu.com/i?ct=503316480&amp;z=0&amp;tn=baiduimagedetail&amp;word=%BB%A4%C0%ED%C0%CF%C8%CB&amp;in=10&amp;cl=2&amp;cm=1&amp;sc=0&amp;lm=-1&amp;pn=9&amp;rn=1" TargetMode="External"/><Relationship Id="rId2" Type="http://schemas.openxmlformats.org/officeDocument/2006/relationships/image" Target="../media/image19.jpeg"/><Relationship Id="rId1" Type="http://schemas.openxmlformats.org/officeDocument/2006/relationships/hyperlink" Target="http://image.baidu.com/i?ct=503316480&amp;z=0&amp;tn=baiduimagedetail&amp;word=%B0%EF%D6%FA%C0%CF%C8%CB&amp;in=8&amp;cl=2&amp;cm=1&amp;sc=0&amp;lm=-1&amp;pn=7&amp;rn=1"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23.png"/><Relationship Id="rId1" Type="http://schemas.openxmlformats.org/officeDocument/2006/relationships/image" Target="../media/image11.png"/></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22.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2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26.jpeg"/><Relationship Id="rId3" Type="http://schemas.openxmlformats.org/officeDocument/2006/relationships/hyperlink" Target="http://image.baidu.com/i?ct=503316480&amp;z=0&amp;tn=baiduimagedetail&amp;word=%BE%AB%C9%F1%B2%A1%B2%A1%C8%CB&amp;in=60&amp;cl=2&amp;cm=1&amp;sc=0&amp;lm=-1&amp;pn=59&amp;rn=1" TargetMode="External"/><Relationship Id="rId2" Type="http://schemas.openxmlformats.org/officeDocument/2006/relationships/image" Target="../media/image25.jpeg"/><Relationship Id="rId1" Type="http://schemas.openxmlformats.org/officeDocument/2006/relationships/hyperlink" Target="http://image.baidu.com/i?ct=503316480&amp;z=0&amp;tn=baiduimagedetail&amp;word=%BE%AB%C9%F1%B2%A1%B2%A1%C8%CB&amp;in=4&amp;cl=2&amp;cm=1&amp;sc=0&amp;lm=-1&amp;pn=3&amp;rn=1" TargetMode="Externa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7.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3.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2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3.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8.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3.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18.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3.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8.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5.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3.pn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8.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 name="文本框 8"/>
          <p:cNvSpPr txBox="1"/>
          <p:nvPr/>
        </p:nvSpPr>
        <p:spPr>
          <a:xfrm>
            <a:off x="798830" y="762000"/>
            <a:ext cx="6278880" cy="2861310"/>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黑体" panose="02010600030101010101" charset="-122"/>
                <a:ea typeface="黑体" panose="02010600030101010101" charset="-122"/>
                <a:cs typeface="黑体" panose="02010600030101010101" charset="-122"/>
              </a:rPr>
              <a:t>护理伦理学</a:t>
            </a:r>
            <a:endParaRPr lang="zh-CN" altLang="en-US" sz="6000">
              <a:solidFill>
                <a:schemeClr val="bg1"/>
              </a:solidFill>
              <a:effectLst>
                <a:outerShdw blurRad="50800" dist="38100" dir="5400000" algn="t" rotWithShape="0">
                  <a:prstClr val="black">
                    <a:alpha val="40000"/>
                  </a:prstClr>
                </a:outerShdw>
              </a:effectLst>
              <a:latin typeface="黑体" panose="02010600030101010101" charset="-122"/>
              <a:ea typeface="黑体" panose="02010600030101010101" charset="-122"/>
              <a:cs typeface="黑体" panose="02010600030101010101" charset="-122"/>
            </a:endParaRPr>
          </a:p>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黑体" panose="02010600030101010101" charset="-122"/>
                <a:ea typeface="黑体" panose="02010600030101010101" charset="-122"/>
                <a:cs typeface="黑体" panose="02010600030101010101" charset="-122"/>
              </a:rPr>
              <a:t>（第二版）</a:t>
            </a:r>
            <a:endParaRPr lang="zh-CN" altLang="en-US" sz="6000">
              <a:solidFill>
                <a:schemeClr val="bg1"/>
              </a:solidFill>
              <a:effectLst>
                <a:outerShdw blurRad="50800" dist="38100" dir="5400000" algn="t"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grpSp>
        <p:nvGrpSpPr>
          <p:cNvPr id="18" name="组合 17"/>
          <p:cNvGrpSpPr/>
          <p:nvPr/>
        </p:nvGrpSpPr>
        <p:grpSpPr>
          <a:xfrm>
            <a:off x="1501775" y="4905375"/>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7" name="文本框 16"/>
            <p:cNvSpPr txBox="1"/>
            <p:nvPr/>
          </p:nvSpPr>
          <p:spPr>
            <a:xfrm>
              <a:off x="8124" y="7004"/>
              <a:ext cx="2951" cy="725"/>
            </a:xfrm>
            <a:prstGeom prst="rect">
              <a:avLst/>
            </a:prstGeom>
            <a:noFill/>
          </p:spPr>
          <p:txBody>
            <a:bodyPr wrap="square" rtlCol="0">
              <a:spAutoFit/>
            </a:bodyPr>
            <a:p>
              <a:pPr algn="ctr"/>
              <a:r>
                <a:rPr lang="zh-CN" altLang="en-US" sz="2400">
                  <a:solidFill>
                    <a:schemeClr val="bg1"/>
                  </a:solidFill>
                  <a:latin typeface="黑体" panose="02010600030101010101" charset="-122"/>
                  <a:ea typeface="黑体" panose="02010600030101010101" charset="-122"/>
                  <a:cs typeface="黑体" panose="02010600030101010101" charset="-122"/>
                </a:rPr>
                <a:t>北京出版社</a:t>
              </a:r>
              <a:endParaRPr lang="zh-CN" altLang="en-US" sz="2400">
                <a:solidFill>
                  <a:schemeClr val="bg1"/>
                </a:solidFill>
                <a:latin typeface="黑体" panose="02010600030101010101" charset="-122"/>
                <a:ea typeface="黑体" panose="02010600030101010101" charset="-122"/>
                <a:cs typeface="黑体" panose="02010600030101010101"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83895" y="1180465"/>
            <a:ext cx="62788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（一）妇科患者的特点和妇科护理的工作特点</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10243" name="文本占位符 10242"/>
          <p:cNvSpPr>
            <a:spLocks noGrp="1"/>
          </p:cNvSpPr>
          <p:nvPr>
            <p:ph type="body" idx="4294967295"/>
          </p:nvPr>
        </p:nvSpPr>
        <p:spPr>
          <a:xfrm>
            <a:off x="1418590" y="1926590"/>
            <a:ext cx="9853295" cy="3799205"/>
          </a:xfrm>
        </p:spPr>
        <p:txBody>
          <a:bodyPr/>
          <a:p>
            <a:pPr>
              <a:lnSpc>
                <a:spcPct val="150000"/>
              </a:lnSpc>
              <a:buFont typeface="Wingdings" panose="05000000000000000000" charset="0"/>
              <a:buChar char="Ø"/>
            </a:pPr>
            <a:r>
              <a:rPr lang="en-US" altLang="zh-CN" sz="2400" dirty="0">
                <a:solidFill>
                  <a:srgbClr val="0000FF"/>
                </a:solidFill>
                <a:latin typeface="楷体_GB2312" panose="02010609030101010101" pitchFamily="1" charset="-122"/>
                <a:ea typeface="楷体_GB2312" panose="02010609030101010101" pitchFamily="1" charset="-122"/>
              </a:rPr>
              <a:t>1.</a:t>
            </a:r>
            <a:r>
              <a:rPr lang="zh-CN" altLang="en-US" sz="2400" dirty="0">
                <a:solidFill>
                  <a:srgbClr val="0000FF"/>
                </a:solidFill>
                <a:latin typeface="楷体_GB2312" panose="02010609030101010101" pitchFamily="1" charset="-122"/>
                <a:ea typeface="楷体_GB2312" panose="02010609030101010101" pitchFamily="1" charset="-122"/>
              </a:rPr>
              <a:t>服务领域广泛</a:t>
            </a:r>
            <a:endParaRPr lang="zh-CN" altLang="en-US" sz="2400" dirty="0">
              <a:solidFill>
                <a:srgbClr val="0000FF"/>
              </a:solidFill>
              <a:latin typeface="楷体_GB2312" panose="02010609030101010101" pitchFamily="1" charset="-122"/>
              <a:ea typeface="楷体_GB2312" panose="02010609030101010101" pitchFamily="1" charset="-122"/>
            </a:endParaRPr>
          </a:p>
          <a:p>
            <a:pPr>
              <a:lnSpc>
                <a:spcPct val="150000"/>
              </a:lnSpc>
              <a:buFont typeface="Wingdings" panose="05000000000000000000" charset="0"/>
              <a:buChar char="Ø"/>
            </a:pPr>
            <a:r>
              <a:rPr lang="en-US" altLang="zh-CN" sz="2400" dirty="0">
                <a:solidFill>
                  <a:srgbClr val="0000FF"/>
                </a:solidFill>
                <a:latin typeface="楷体_GB2312" panose="02010609030101010101" pitchFamily="1" charset="-122"/>
                <a:ea typeface="楷体_GB2312" panose="02010609030101010101" pitchFamily="1" charset="-122"/>
              </a:rPr>
              <a:t>2.</a:t>
            </a:r>
            <a:r>
              <a:rPr lang="zh-CN" altLang="en-US" sz="2400" dirty="0">
                <a:solidFill>
                  <a:srgbClr val="0000FF"/>
                </a:solidFill>
                <a:latin typeface="楷体_GB2312" panose="02010609030101010101" pitchFamily="1" charset="-122"/>
                <a:ea typeface="楷体_GB2312" panose="02010609030101010101" pitchFamily="1" charset="-122"/>
              </a:rPr>
              <a:t>生殖系统的特殊性，决定了患病女性心理上的特殊反应。</a:t>
            </a:r>
            <a:endParaRPr lang="zh-CN" altLang="en-US" sz="2400" dirty="0">
              <a:solidFill>
                <a:srgbClr val="0000FF"/>
              </a:solidFill>
              <a:latin typeface="楷体_GB2312" panose="02010609030101010101" pitchFamily="1" charset="-122"/>
              <a:ea typeface="楷体_GB2312" panose="02010609030101010101" pitchFamily="1" charset="-122"/>
            </a:endParaRPr>
          </a:p>
          <a:p>
            <a:pPr>
              <a:lnSpc>
                <a:spcPct val="150000"/>
              </a:lnSpc>
              <a:buFont typeface="Wingdings" panose="05000000000000000000" charset="0"/>
              <a:buChar char="Ø"/>
            </a:pPr>
            <a:r>
              <a:rPr lang="en-US" altLang="zh-CN" sz="2400" dirty="0">
                <a:solidFill>
                  <a:srgbClr val="0000FF"/>
                </a:solidFill>
                <a:latin typeface="楷体_GB2312" panose="02010609030101010101" pitchFamily="1" charset="-122"/>
                <a:ea typeface="楷体_GB2312" panose="02010609030101010101" pitchFamily="1" charset="-122"/>
              </a:rPr>
              <a:t>3.</a:t>
            </a:r>
            <a:r>
              <a:rPr lang="zh-CN" altLang="en-US" sz="2400" dirty="0">
                <a:solidFill>
                  <a:srgbClr val="0000FF"/>
                </a:solidFill>
                <a:latin typeface="楷体_GB2312" panose="02010609030101010101" pitchFamily="1" charset="-122"/>
                <a:ea typeface="楷体_GB2312" panose="02010609030101010101" pitchFamily="1" charset="-122"/>
              </a:rPr>
              <a:t>生殖器官是女性身体最私密的部位，注意保护病人的隐私和尊严。</a:t>
            </a:r>
            <a:endParaRPr lang="zh-CN" altLang="en-US" sz="2400" dirty="0">
              <a:solidFill>
                <a:srgbClr val="0000FF"/>
              </a:solidFill>
              <a:latin typeface="楷体_GB2312" panose="02010609030101010101" pitchFamily="1" charset="-122"/>
              <a:ea typeface="楷体_GB2312" panose="02010609030101010101" pitchFamily="1" charset="-122"/>
            </a:endParaRPr>
          </a:p>
          <a:p>
            <a:pPr>
              <a:lnSpc>
                <a:spcPct val="150000"/>
              </a:lnSpc>
              <a:buFont typeface="Wingdings" panose="05000000000000000000" charset="0"/>
              <a:buChar char="Ø"/>
            </a:pPr>
            <a:r>
              <a:rPr lang="en-US" altLang="zh-CN" sz="2400" dirty="0">
                <a:solidFill>
                  <a:srgbClr val="0000FF"/>
                </a:solidFill>
                <a:latin typeface="楷体_GB2312" panose="02010609030101010101" pitchFamily="1" charset="-122"/>
                <a:ea typeface="楷体_GB2312" panose="02010609030101010101" pitchFamily="1" charset="-122"/>
              </a:rPr>
              <a:t>4. </a:t>
            </a:r>
            <a:r>
              <a:rPr lang="zh-CN" altLang="en-US" sz="2400" dirty="0">
                <a:solidFill>
                  <a:srgbClr val="0000FF"/>
                </a:solidFill>
                <a:latin typeface="楷体_GB2312" panose="02010609030101010101" pitchFamily="1" charset="-122"/>
                <a:ea typeface="楷体_GB2312" panose="02010609030101010101" pitchFamily="1" charset="-122"/>
              </a:rPr>
              <a:t>心理护理与健康教育并存。</a:t>
            </a:r>
            <a:endParaRPr lang="zh-CN" altLang="en-US" sz="2400" dirty="0">
              <a:solidFill>
                <a:srgbClr val="0000FF"/>
              </a:solidFill>
              <a:latin typeface="楷体_GB2312" panose="02010609030101010101" pitchFamily="1" charset="-122"/>
              <a:ea typeface="楷体_GB2312" panose="02010609030101010101" pitchFamily="1" charset="-122"/>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7875" y="633095"/>
            <a:ext cx="38404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（二）妇科护理的伦理规范</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7" name="Text Placeholder 30"/>
          <p:cNvSpPr txBox="1"/>
          <p:nvPr/>
        </p:nvSpPr>
        <p:spPr>
          <a:xfrm>
            <a:off x="3783824" y="2518075"/>
            <a:ext cx="3253804" cy="473710"/>
          </a:xfrm>
          <a:prstGeom prst="rect">
            <a:avLst/>
          </a:prstGeom>
          <a:solidFill>
            <a:srgbClr val="F1C963"/>
          </a:solidFill>
          <a:ln>
            <a:noFill/>
          </a:ln>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rgbClr val="F3745F"/>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rPr>
              <a:t>2.</a:t>
            </a:r>
            <a:r>
              <a:rPr lang="zh-CN" altLang="en-US"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rPr>
              <a:t>行为端庄、作风严谨</a:t>
            </a:r>
            <a:endParaRPr lang="zh-CN" altLang="en-US"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9" name="Text Placeholder 30"/>
          <p:cNvSpPr txBox="1"/>
          <p:nvPr/>
        </p:nvSpPr>
        <p:spPr>
          <a:xfrm>
            <a:off x="3783824" y="3319445"/>
            <a:ext cx="3253804" cy="473710"/>
          </a:xfrm>
          <a:prstGeom prst="rect">
            <a:avLst/>
          </a:prstGeom>
          <a:solidFill>
            <a:srgbClr val="126999"/>
          </a:solidFill>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latin typeface="Arial" panose="020B0604020202020204" pitchFamily="34" charset="0"/>
                <a:ea typeface="思源黑体 CN Medium" panose="020B0600000000000000" pitchFamily="34" charset="-122"/>
                <a:sym typeface="Arial" panose="020B0604020202020204" pitchFamily="34" charset="0"/>
              </a:rPr>
              <a:t>3.</a:t>
            </a:r>
            <a:r>
              <a:rPr lang="zh-CN" altLang="en-US" sz="2000" b="1" dirty="0">
                <a:latin typeface="Arial" panose="020B0604020202020204" pitchFamily="34" charset="0"/>
                <a:ea typeface="思源黑体 CN Medium" panose="020B0600000000000000" pitchFamily="34" charset="-122"/>
                <a:sym typeface="Arial" panose="020B0604020202020204" pitchFamily="34" charset="0"/>
              </a:rPr>
              <a:t>掌握心理、耐心指导</a:t>
            </a:r>
            <a:endParaRPr lang="zh-CN" altLang="en-US" sz="2000" b="1" dirty="0">
              <a:latin typeface="Arial" panose="020B0604020202020204" pitchFamily="34" charset="0"/>
              <a:ea typeface="思源黑体 CN Medium" panose="020B0600000000000000" pitchFamily="34" charset="-122"/>
              <a:sym typeface="Arial" panose="020B0604020202020204" pitchFamily="34" charset="0"/>
            </a:endParaRPr>
          </a:p>
        </p:txBody>
      </p:sp>
      <p:sp>
        <p:nvSpPr>
          <p:cNvPr id="11" name="Text Placeholder 30"/>
          <p:cNvSpPr txBox="1"/>
          <p:nvPr/>
        </p:nvSpPr>
        <p:spPr>
          <a:xfrm>
            <a:off x="3783824" y="4120815"/>
            <a:ext cx="3253804" cy="473710"/>
          </a:xfrm>
          <a:prstGeom prst="rect">
            <a:avLst/>
          </a:prstGeom>
          <a:solidFill>
            <a:srgbClr val="F1C963"/>
          </a:solidFill>
          <a:ln>
            <a:noFill/>
          </a:ln>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rgbClr val="F3745F"/>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rPr>
              <a:t>4.</a:t>
            </a:r>
            <a:r>
              <a:rPr lang="zh-CN" altLang="en-US"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rPr>
              <a:t>保守秘密、勿露隐私</a:t>
            </a:r>
            <a:endParaRPr lang="zh-CN" altLang="en-US"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13" name="Text Placeholder 30"/>
          <p:cNvSpPr txBox="1"/>
          <p:nvPr/>
        </p:nvSpPr>
        <p:spPr>
          <a:xfrm>
            <a:off x="3783824" y="1716426"/>
            <a:ext cx="3253804" cy="473989"/>
          </a:xfrm>
          <a:prstGeom prst="rect">
            <a:avLst/>
          </a:prstGeom>
          <a:solidFill>
            <a:srgbClr val="126999"/>
          </a:solidFill>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latin typeface="Arial" panose="020B0604020202020204" pitchFamily="34" charset="0"/>
                <a:ea typeface="思源黑体 CN Medium" panose="020B0600000000000000" pitchFamily="34" charset="-122"/>
                <a:sym typeface="Arial" panose="020B0604020202020204" pitchFamily="34" charset="0"/>
              </a:rPr>
              <a:t>1.</a:t>
            </a:r>
            <a:r>
              <a:rPr lang="zh-CN" altLang="en-US" sz="2000" b="1" dirty="0">
                <a:latin typeface="Arial" panose="020B0604020202020204" pitchFamily="34" charset="0"/>
                <a:ea typeface="思源黑体 CN Medium" panose="020B0600000000000000" pitchFamily="34" charset="-122"/>
                <a:sym typeface="Arial" panose="020B0604020202020204" pitchFamily="34" charset="0"/>
              </a:rPr>
              <a:t>态度诚恳、和蔼可亲</a:t>
            </a:r>
            <a:endParaRPr lang="zh-CN" altLang="en-US" sz="2000" b="1" dirty="0">
              <a:latin typeface="Arial" panose="020B0604020202020204" pitchFamily="34" charset="0"/>
              <a:ea typeface="思源黑体 CN Medium" panose="020B0600000000000000" pitchFamily="34" charset="-122"/>
              <a:sym typeface="Arial" panose="020B0604020202020204" pitchFamily="34" charset="0"/>
            </a:endParaRPr>
          </a:p>
        </p:txBody>
      </p:sp>
      <p:sp>
        <p:nvSpPr>
          <p:cNvPr id="5" name="Text Placeholder 30"/>
          <p:cNvSpPr txBox="1"/>
          <p:nvPr/>
        </p:nvSpPr>
        <p:spPr>
          <a:xfrm>
            <a:off x="3783824" y="4922185"/>
            <a:ext cx="3253804" cy="473710"/>
          </a:xfrm>
          <a:prstGeom prst="rect">
            <a:avLst/>
          </a:prstGeom>
          <a:solidFill>
            <a:srgbClr val="126999"/>
          </a:solidFill>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latin typeface="Arial" panose="020B0604020202020204" pitchFamily="34" charset="0"/>
                <a:ea typeface="思源黑体 CN Medium" panose="020B0600000000000000" pitchFamily="34" charset="-122"/>
                <a:sym typeface="Arial" panose="020B0604020202020204" pitchFamily="34" charset="0"/>
              </a:rPr>
              <a:t>5.</a:t>
            </a:r>
            <a:r>
              <a:rPr lang="zh-CN" altLang="en-US" sz="2000" b="1" dirty="0">
                <a:latin typeface="Arial" panose="020B0604020202020204" pitchFamily="34" charset="0"/>
                <a:ea typeface="思源黑体 CN Medium" panose="020B0600000000000000" pitchFamily="34" charset="-122"/>
                <a:sym typeface="Arial" panose="020B0604020202020204" pitchFamily="34" charset="0"/>
              </a:rPr>
              <a:t>做好家庭的健康指导</a:t>
            </a:r>
            <a:endParaRPr lang="zh-CN" altLang="en-US" sz="2000" b="1" dirty="0">
              <a:latin typeface="Arial" panose="020B0604020202020204" pitchFamily="34" charset="0"/>
              <a:ea typeface="思源黑体 CN Medium" panose="020B0600000000000000" pitchFamily="3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750"/>
                                        <p:tgtEl>
                                          <p:spTgt spid="13"/>
                                        </p:tgtEl>
                                      </p:cBhvr>
                                    </p:animEffect>
                                  </p:childTnLst>
                                </p:cTn>
                              </p:par>
                            </p:childTnLst>
                          </p:cTn>
                        </p:par>
                        <p:par>
                          <p:cTn id="8" fill="hold">
                            <p:stCondLst>
                              <p:cond delay="1000"/>
                            </p:stCondLst>
                            <p:childTnLst>
                              <p:par>
                                <p:cTn id="9" presetID="22" presetClass="entr" presetSubtype="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750"/>
                                        <p:tgtEl>
                                          <p:spTgt spid="7"/>
                                        </p:tgtEl>
                                      </p:cBhvr>
                                    </p:animEffect>
                                  </p:childTnLst>
                                </p:cTn>
                              </p:par>
                            </p:childTnLst>
                          </p:cTn>
                        </p:par>
                        <p:par>
                          <p:cTn id="12" fill="hold">
                            <p:stCondLst>
                              <p:cond delay="2000"/>
                            </p:stCondLst>
                            <p:childTnLst>
                              <p:par>
                                <p:cTn id="13" presetID="22" presetClass="entr" presetSubtype="2"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750"/>
                                        <p:tgtEl>
                                          <p:spTgt spid="9"/>
                                        </p:tgtEl>
                                      </p:cBhvr>
                                    </p:animEffect>
                                  </p:childTnLst>
                                </p:cTn>
                              </p:par>
                            </p:childTnLst>
                          </p:cTn>
                        </p:par>
                        <p:par>
                          <p:cTn id="16" fill="hold">
                            <p:stCondLst>
                              <p:cond delay="3000"/>
                            </p:stCondLst>
                            <p:childTnLst>
                              <p:par>
                                <p:cTn id="17" presetID="22" presetClass="entr" presetSubtype="2"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right)">
                                      <p:cBhvr>
                                        <p:cTn id="19" dur="750"/>
                                        <p:tgtEl>
                                          <p:spTgt spid="11"/>
                                        </p:tgtEl>
                                      </p:cBhvr>
                                    </p:animEffect>
                                  </p:childTnLst>
                                </p:cTn>
                              </p:par>
                            </p:childTnLst>
                          </p:cTn>
                        </p:par>
                        <p:par>
                          <p:cTn id="20" fill="hold">
                            <p:stCondLst>
                              <p:cond delay="4000"/>
                            </p:stCondLst>
                            <p:childTnLst>
                              <p:par>
                                <p:cTn id="21" presetID="22" presetClass="entr" presetSubtype="2"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right)">
                                      <p:cBhvr>
                                        <p:cTn id="23"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tmplLst>
          <p:tmpl lvl="0">
            <p:tnLst>
              <p:par>
                <p:cTn presetID="22" presetClass="entr" presetSubtype="2"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right)">
                      <p:cBhvr>
                        <p:cTn dur="750"/>
                        <p:tgtEl>
                          <p:spTgt spid="7"/>
                        </p:tgtEl>
                      </p:cBhvr>
                    </p:animEffect>
                  </p:childTnLst>
                </p:cTn>
              </p:par>
            </p:tnLst>
          </p:tmpl>
        </p:tmplLst>
      </p:bldP>
      <p:bldP spid="9" grpId="0" bldLvl="0" animBg="1">
        <p:tmplLst>
          <p:tmpl lvl="0">
            <p:tnLst>
              <p:par>
                <p:cTn presetID="22" presetClass="entr" presetSubtype="2"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wipe(right)">
                      <p:cBhvr>
                        <p:cTn dur="750"/>
                        <p:tgtEl>
                          <p:spTgt spid="9"/>
                        </p:tgtEl>
                      </p:cBhvr>
                    </p:animEffect>
                  </p:childTnLst>
                </p:cTn>
              </p:par>
            </p:tnLst>
          </p:tmpl>
        </p:tmplLst>
      </p:bldP>
      <p:bldP spid="11" grpId="0" bldLvl="0" animBg="1">
        <p:tmplLst>
          <p:tmpl lvl="0">
            <p:tnLst>
              <p:par>
                <p:cTn presetID="22" presetClass="entr" presetSubtype="2"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wipe(right)">
                      <p:cBhvr>
                        <p:cTn dur="750"/>
                        <p:tgtEl>
                          <p:spTgt spid="11"/>
                        </p:tgtEl>
                      </p:cBhvr>
                    </p:animEffect>
                  </p:childTnLst>
                </p:cTn>
              </p:par>
            </p:tnLst>
          </p:tmpl>
        </p:tmplLst>
      </p:bldP>
      <p:bldP spid="13" grpId="0" bldLvl="0" animBg="1">
        <p:tmplLst>
          <p:tmpl lvl="0">
            <p:tnLst>
              <p:par>
                <p:cTn presetID="22" presetClass="entr" presetSubtype="2"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wipe(right)">
                      <p:cBhvr>
                        <p:cTn dur="750"/>
                        <p:tgtEl>
                          <p:spTgt spid="13"/>
                        </p:tgtEl>
                      </p:cBhvr>
                    </p:animEffect>
                  </p:childTnLst>
                </p:cTn>
              </p:par>
            </p:tnLst>
          </p:tmpl>
        </p:tmplLst>
      </p:bldP>
      <p:bldP spid="5" grpId="0" bldLvl="0" animBg="1">
        <p:tmplLst>
          <p:tmpl lvl="0">
            <p:tnLst>
              <p:par>
                <p:cTn presetID="22" presetClass="entr" presetSubtype="2" fill="hold" nodeType="after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wipe(right)">
                      <p:cBhvr>
                        <p:cTn dur="750"/>
                        <p:tgtEl>
                          <p:spTgt spid="5"/>
                        </p:tgtEl>
                      </p:cBhvr>
                    </p:animEffect>
                  </p:childTnLst>
                </p:cTn>
              </p:par>
            </p:tnLst>
          </p:tmpl>
        </p:tmplLst>
      </p:b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6"/>
          <p:cNvSpPr txBox="1"/>
          <p:nvPr/>
        </p:nvSpPr>
        <p:spPr>
          <a:xfrm>
            <a:off x="2421255" y="1983740"/>
            <a:ext cx="7722870" cy="2890520"/>
          </a:xfrm>
          <a:prstGeom prst="rect">
            <a:avLst/>
          </a:prstGeom>
          <a:solidFill>
            <a:schemeClr val="accent4">
              <a:lumMod val="40000"/>
              <a:lumOff val="60000"/>
              <a:alpha val="65000"/>
            </a:schemeClr>
          </a:solidFill>
        </p:spPr>
        <p:txBody>
          <a:bodyPr wrap="square" lIns="121688" tIns="60844" rIns="121688" bIns="60844">
            <a:spAutoFit/>
          </a:bodyPr>
          <a:lstStyle/>
          <a:p>
            <a:pPr marL="285750" indent="-285750">
              <a:lnSpc>
                <a:spcPct val="150000"/>
              </a:lnSpc>
              <a:spcBef>
                <a:spcPts val="0"/>
              </a:spcBef>
              <a:spcAft>
                <a:spcPts val="0"/>
              </a:spcAft>
              <a:buFont typeface="Wingdings" panose="05000000000000000000" charset="0"/>
              <a:buChar char="u"/>
            </a:pPr>
            <a:r>
              <a:rPr lang="zh-CN" altLang="en-US" sz="2400">
                <a:solidFill>
                  <a:srgbClr val="0000FF"/>
                </a:solidFill>
                <a:latin typeface="楷体_GB2312" panose="02010609030101010101" pitchFamily="1" charset="-122"/>
                <a:ea typeface="楷体_GB2312" panose="02010609030101010101" pitchFamily="1" charset="-122"/>
                <a:sym typeface="+mn-ea"/>
              </a:rPr>
              <a:t>末婚妇女做人流手术</a:t>
            </a:r>
            <a:endParaRPr lang="zh-CN" altLang="en-US" sz="2400">
              <a:solidFill>
                <a:srgbClr val="0000FF"/>
              </a:solidFill>
              <a:latin typeface="楷体_GB2312" panose="02010609030101010101" pitchFamily="1" charset="-122"/>
              <a:ea typeface="楷体_GB2312" panose="02010609030101010101" pitchFamily="1" charset="-122"/>
            </a:endParaRPr>
          </a:p>
          <a:p>
            <a:pPr marL="285750" indent="-285750">
              <a:lnSpc>
                <a:spcPct val="150000"/>
              </a:lnSpc>
              <a:spcBef>
                <a:spcPts val="0"/>
              </a:spcBef>
              <a:spcAft>
                <a:spcPts val="0"/>
              </a:spcAft>
              <a:buFont typeface="Wingdings" panose="05000000000000000000" charset="0"/>
              <a:buChar char="u"/>
            </a:pPr>
            <a:r>
              <a:rPr lang="zh-CN" altLang="en-US" sz="2400">
                <a:solidFill>
                  <a:srgbClr val="0000FF"/>
                </a:solidFill>
                <a:latin typeface="楷体_GB2312" panose="02010609030101010101" pitchFamily="1" charset="-122"/>
                <a:ea typeface="楷体_GB2312" panose="02010609030101010101" pitchFamily="1" charset="-122"/>
                <a:sym typeface="+mn-ea"/>
              </a:rPr>
              <a:t>得了性病的就医者</a:t>
            </a:r>
            <a:endParaRPr lang="zh-CN" altLang="en-US" sz="2400">
              <a:solidFill>
                <a:srgbClr val="0000FF"/>
              </a:solidFill>
              <a:latin typeface="楷体_GB2312" panose="02010609030101010101" pitchFamily="1" charset="-122"/>
              <a:ea typeface="楷体_GB2312" panose="02010609030101010101" pitchFamily="1" charset="-122"/>
            </a:endParaRPr>
          </a:p>
          <a:p>
            <a:pPr marL="285750" indent="-285750">
              <a:lnSpc>
                <a:spcPct val="150000"/>
              </a:lnSpc>
              <a:spcBef>
                <a:spcPts val="0"/>
              </a:spcBef>
              <a:spcAft>
                <a:spcPts val="0"/>
              </a:spcAft>
              <a:buFont typeface="Wingdings" panose="05000000000000000000" charset="0"/>
              <a:buChar char="u"/>
            </a:pPr>
            <a:r>
              <a:rPr lang="zh-CN" altLang="en-US" sz="2400">
                <a:solidFill>
                  <a:srgbClr val="0000FF"/>
                </a:solidFill>
                <a:latin typeface="楷体_GB2312" panose="02010609030101010101" pitchFamily="1" charset="-122"/>
                <a:ea typeface="楷体_GB2312" panose="02010609030101010101" pitchFamily="1" charset="-122"/>
                <a:sym typeface="+mn-ea"/>
              </a:rPr>
              <a:t>性功能障碍的就医者</a:t>
            </a:r>
            <a:endParaRPr lang="zh-CN" altLang="en-US" sz="2400">
              <a:solidFill>
                <a:srgbClr val="0000FF"/>
              </a:solidFill>
              <a:latin typeface="楷体_GB2312" panose="02010609030101010101" pitchFamily="1" charset="-122"/>
              <a:ea typeface="楷体_GB2312" panose="02010609030101010101" pitchFamily="1" charset="-122"/>
            </a:endParaRPr>
          </a:p>
          <a:p>
            <a:pPr marL="285750" indent="-285750">
              <a:lnSpc>
                <a:spcPct val="150000"/>
              </a:lnSpc>
              <a:spcBef>
                <a:spcPts val="0"/>
              </a:spcBef>
              <a:spcAft>
                <a:spcPts val="0"/>
              </a:spcAft>
              <a:buFont typeface="Wingdings" panose="05000000000000000000" charset="0"/>
              <a:buChar char="u"/>
            </a:pPr>
            <a:r>
              <a:rPr lang="zh-CN" altLang="en-US" sz="2400">
                <a:solidFill>
                  <a:srgbClr val="0000FF"/>
                </a:solidFill>
                <a:latin typeface="楷体_GB2312" panose="02010609030101010101" pitchFamily="1" charset="-122"/>
                <a:ea typeface="楷体_GB2312" panose="02010609030101010101" pitchFamily="1" charset="-122"/>
                <a:sym typeface="+mn-ea"/>
              </a:rPr>
              <a:t>不能生育的就医者</a:t>
            </a:r>
            <a:endParaRPr lang="zh-CN" altLang="en-US" sz="2400">
              <a:solidFill>
                <a:srgbClr val="0000FF"/>
              </a:solidFill>
              <a:latin typeface="楷体_GB2312" panose="02010609030101010101" pitchFamily="1" charset="-122"/>
              <a:ea typeface="楷体_GB2312" panose="02010609030101010101" pitchFamily="1" charset="-122"/>
            </a:endParaRPr>
          </a:p>
          <a:p>
            <a:pPr marL="285750" indent="-285750">
              <a:lnSpc>
                <a:spcPct val="150000"/>
              </a:lnSpc>
              <a:spcBef>
                <a:spcPts val="0"/>
              </a:spcBef>
              <a:spcAft>
                <a:spcPts val="0"/>
              </a:spcAft>
              <a:buFont typeface="Wingdings" panose="05000000000000000000" charset="0"/>
              <a:buChar char="u"/>
            </a:pPr>
            <a:r>
              <a:rPr lang="zh-CN" altLang="en-US" sz="2400">
                <a:solidFill>
                  <a:srgbClr val="0000FF"/>
                </a:solidFill>
                <a:latin typeface="楷体_GB2312" panose="02010609030101010101" pitchFamily="1" charset="-122"/>
                <a:ea typeface="楷体_GB2312" panose="02010609030101010101" pitchFamily="1" charset="-122"/>
                <a:sym typeface="+mn-ea"/>
              </a:rPr>
              <a:t>年龄大了做人流的就医者</a:t>
            </a:r>
            <a:endParaRPr sz="2400"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2531" name="矩形 22530"/>
          <p:cNvSpPr/>
          <p:nvPr/>
        </p:nvSpPr>
        <p:spPr>
          <a:xfrm>
            <a:off x="2573020" y="1044575"/>
            <a:ext cx="7268845" cy="53213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gn="ctr">
              <a:spcBef>
                <a:spcPct val="0"/>
              </a:spcBef>
              <a:buClrTx/>
              <a:buNone/>
            </a:pPr>
            <a:r>
              <a:rPr sz="2400" dirty="0">
                <a:solidFill>
                  <a:srgbClr val="0000FF"/>
                </a:solidFill>
                <a:latin typeface="黑体" panose="02010600030101010101" charset="-122"/>
                <a:ea typeface="黑体" panose="02010600030101010101" charset="-122"/>
                <a:cs typeface="黑体" panose="02010600030101010101" charset="-122"/>
              </a:rPr>
              <a:t>尊重妇女的隐私</a:t>
            </a:r>
            <a:endParaRPr sz="2400" dirty="0">
              <a:solidFill>
                <a:srgbClr val="0000FF"/>
              </a:solidFill>
              <a:latin typeface="黑体" panose="02010600030101010101" charset="-122"/>
              <a:ea typeface="黑体" panose="02010600030101010101" charset="-122"/>
              <a:cs typeface="黑体" panose="02010600030101010101"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3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2531">
                                            <p:txEl>
                                              <p:charRg st="0" end="20"/>
                                            </p:txEl>
                                          </p:spTgt>
                                        </p:tgtEl>
                                        <p:attrNameLst>
                                          <p:attrName>style.visibility</p:attrName>
                                        </p:attrNameLst>
                                      </p:cBhvr>
                                      <p:to>
                                        <p:strVal val="visible"/>
                                      </p:to>
                                    </p:set>
                                    <p:anim calcmode="lin" valueType="num">
                                      <p:cBhvr additive="base">
                                        <p:cTn id="14" dur="500" fill="hold"/>
                                        <p:tgtEl>
                                          <p:spTgt spid="22531">
                                            <p:txEl>
                                              <p:charRg st="0" end="20"/>
                                            </p:txEl>
                                          </p:spTgt>
                                        </p:tgtEl>
                                        <p:attrNameLst>
                                          <p:attrName>ppt_x</p:attrName>
                                        </p:attrNameLst>
                                      </p:cBhvr>
                                      <p:tavLst>
                                        <p:tav tm="0">
                                          <p:val>
                                            <p:strVal val="0-#ppt_w/2"/>
                                          </p:val>
                                        </p:tav>
                                        <p:tav tm="100000">
                                          <p:val>
                                            <p:strVal val="#ppt_x"/>
                                          </p:val>
                                        </p:tav>
                                      </p:tavLst>
                                    </p:anim>
                                    <p:anim calcmode="lin" valueType="num">
                                      <p:cBhvr additive="base">
                                        <p:cTn id="15" dur="500" fill="hold"/>
                                        <p:tgtEl>
                                          <p:spTgt spid="22531">
                                            <p:txEl>
                                              <p:charRg st="0" end="2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1"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2531"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6"/>
          <p:cNvSpPr txBox="1"/>
          <p:nvPr/>
        </p:nvSpPr>
        <p:spPr>
          <a:xfrm>
            <a:off x="2421255" y="1983740"/>
            <a:ext cx="7722870" cy="2890520"/>
          </a:xfrm>
          <a:prstGeom prst="rect">
            <a:avLst/>
          </a:prstGeom>
          <a:solidFill>
            <a:schemeClr val="accent6">
              <a:lumMod val="40000"/>
              <a:lumOff val="60000"/>
            </a:schemeClr>
          </a:solidFill>
        </p:spPr>
        <p:txBody>
          <a:bodyPr wrap="square" lIns="121688" tIns="60844" rIns="121688" bIns="60844">
            <a:spAutoFit/>
          </a:bodyPr>
          <a:lstStyle/>
          <a:p>
            <a:pPr marL="285750" indent="-285750">
              <a:lnSpc>
                <a:spcPct val="150000"/>
              </a:lnSpc>
              <a:spcBef>
                <a:spcPts val="0"/>
              </a:spcBef>
              <a:spcAft>
                <a:spcPts val="0"/>
              </a:spcAft>
              <a:buFont typeface="Wingdings" panose="05000000000000000000" charset="0"/>
              <a:buChar char="u"/>
            </a:pPr>
            <a:r>
              <a:rPr lang="zh-CN" altLang="en-US" sz="2400">
                <a:solidFill>
                  <a:srgbClr val="0000FF"/>
                </a:solidFill>
                <a:latin typeface="楷体_GB2312" panose="02010609030101010101" pitchFamily="1" charset="-122"/>
                <a:ea typeface="楷体_GB2312" panose="02010609030101010101" pitchFamily="1" charset="-122"/>
                <a:sym typeface="+mn-ea"/>
              </a:rPr>
              <a:t>药物避孕</a:t>
            </a:r>
            <a:endParaRPr lang="zh-CN" altLang="en-US" sz="2400">
              <a:solidFill>
                <a:srgbClr val="0000FF"/>
              </a:solidFill>
              <a:latin typeface="楷体_GB2312" panose="02010609030101010101" pitchFamily="1" charset="-122"/>
              <a:ea typeface="楷体_GB2312" panose="02010609030101010101" pitchFamily="1" charset="-122"/>
              <a:sym typeface="+mn-ea"/>
            </a:endParaRPr>
          </a:p>
          <a:p>
            <a:pPr marL="285750" indent="-285750">
              <a:lnSpc>
                <a:spcPct val="150000"/>
              </a:lnSpc>
              <a:spcBef>
                <a:spcPts val="0"/>
              </a:spcBef>
              <a:spcAft>
                <a:spcPts val="0"/>
              </a:spcAft>
              <a:buFont typeface="Wingdings" panose="05000000000000000000" charset="0"/>
              <a:buChar char="u"/>
            </a:pPr>
            <a:r>
              <a:rPr lang="zh-CN" altLang="en-US" sz="2400">
                <a:solidFill>
                  <a:srgbClr val="0000FF"/>
                </a:solidFill>
                <a:latin typeface="楷体_GB2312" panose="02010609030101010101" pitchFamily="1" charset="-122"/>
                <a:ea typeface="楷体_GB2312" panose="02010609030101010101" pitchFamily="1" charset="-122"/>
                <a:sym typeface="+mn-ea"/>
              </a:rPr>
              <a:t>工具避孕</a:t>
            </a:r>
            <a:endParaRPr lang="zh-CN" altLang="en-US" sz="2400">
              <a:solidFill>
                <a:srgbClr val="0000FF"/>
              </a:solidFill>
              <a:latin typeface="楷体_GB2312" panose="02010609030101010101" pitchFamily="1" charset="-122"/>
              <a:ea typeface="楷体_GB2312" panose="02010609030101010101" pitchFamily="1" charset="-122"/>
              <a:sym typeface="+mn-ea"/>
            </a:endParaRPr>
          </a:p>
          <a:p>
            <a:pPr marL="285750" indent="-285750">
              <a:lnSpc>
                <a:spcPct val="150000"/>
              </a:lnSpc>
              <a:spcBef>
                <a:spcPts val="0"/>
              </a:spcBef>
              <a:spcAft>
                <a:spcPts val="0"/>
              </a:spcAft>
              <a:buFont typeface="Wingdings" panose="05000000000000000000" charset="0"/>
              <a:buChar char="u"/>
            </a:pPr>
            <a:r>
              <a:rPr lang="zh-CN" altLang="en-US" sz="2400">
                <a:solidFill>
                  <a:srgbClr val="0000FF"/>
                </a:solidFill>
                <a:latin typeface="楷体_GB2312" panose="02010609030101010101" pitchFamily="1" charset="-122"/>
                <a:ea typeface="楷体_GB2312" panose="02010609030101010101" pitchFamily="1" charset="-122"/>
                <a:sym typeface="+mn-ea"/>
              </a:rPr>
              <a:t>安全期避孕</a:t>
            </a:r>
            <a:endParaRPr lang="zh-CN" altLang="en-US" sz="2400">
              <a:solidFill>
                <a:srgbClr val="0000FF"/>
              </a:solidFill>
              <a:latin typeface="楷体_GB2312" panose="02010609030101010101" pitchFamily="1" charset="-122"/>
              <a:ea typeface="楷体_GB2312" panose="02010609030101010101" pitchFamily="1" charset="-122"/>
              <a:sym typeface="+mn-ea"/>
            </a:endParaRPr>
          </a:p>
          <a:p>
            <a:pPr marL="285750" indent="-285750">
              <a:lnSpc>
                <a:spcPct val="150000"/>
              </a:lnSpc>
              <a:spcBef>
                <a:spcPts val="0"/>
              </a:spcBef>
              <a:spcAft>
                <a:spcPts val="0"/>
              </a:spcAft>
              <a:buFont typeface="Wingdings" panose="05000000000000000000" charset="0"/>
              <a:buChar char="u"/>
            </a:pPr>
            <a:r>
              <a:rPr lang="zh-CN" altLang="en-US" sz="2400">
                <a:solidFill>
                  <a:srgbClr val="0000FF"/>
                </a:solidFill>
                <a:latin typeface="楷体_GB2312" panose="02010609030101010101" pitchFamily="1" charset="-122"/>
                <a:ea typeface="楷体_GB2312" panose="02010609030101010101" pitchFamily="1" charset="-122"/>
                <a:sym typeface="+mn-ea"/>
              </a:rPr>
              <a:t>其它：埋植药物法等</a:t>
            </a:r>
            <a:endParaRPr lang="zh-CN" altLang="en-US" sz="2400">
              <a:solidFill>
                <a:srgbClr val="0000FF"/>
              </a:solidFill>
              <a:latin typeface="楷体_GB2312" panose="02010609030101010101" pitchFamily="1" charset="-122"/>
              <a:ea typeface="楷体_GB2312" panose="02010609030101010101" pitchFamily="1" charset="-122"/>
              <a:sym typeface="+mn-ea"/>
            </a:endParaRPr>
          </a:p>
          <a:p>
            <a:pPr marL="285750" indent="-285750">
              <a:lnSpc>
                <a:spcPct val="150000"/>
              </a:lnSpc>
              <a:spcBef>
                <a:spcPts val="0"/>
              </a:spcBef>
              <a:spcAft>
                <a:spcPts val="0"/>
              </a:spcAft>
              <a:buFont typeface="Wingdings" panose="05000000000000000000" charset="0"/>
              <a:buChar char="u"/>
            </a:pPr>
            <a:r>
              <a:rPr lang="zh-CN" altLang="en-US" sz="2400">
                <a:solidFill>
                  <a:srgbClr val="0000FF"/>
                </a:solidFill>
                <a:latin typeface="楷体_GB2312" panose="02010609030101010101" pitchFamily="1" charset="-122"/>
                <a:ea typeface="楷体_GB2312" panose="02010609030101010101" pitchFamily="1" charset="-122"/>
                <a:sym typeface="+mn-ea"/>
              </a:rPr>
              <a:t>人工流产、绝育术是不是避孕法？</a:t>
            </a:r>
            <a:endParaRPr lang="zh-CN" altLang="en-US" sz="2400">
              <a:solidFill>
                <a:srgbClr val="0000FF"/>
              </a:solidFill>
              <a:latin typeface="楷体_GB2312" panose="02010609030101010101" pitchFamily="1" charset="-122"/>
              <a:ea typeface="楷体_GB2312" panose="02010609030101010101" pitchFamily="1" charset="-122"/>
              <a:sym typeface="+mn-ea"/>
            </a:endParaRPr>
          </a:p>
        </p:txBody>
      </p:sp>
      <p:sp>
        <p:nvSpPr>
          <p:cNvPr id="22531" name="矩形 22530"/>
          <p:cNvSpPr/>
          <p:nvPr/>
        </p:nvSpPr>
        <p:spPr>
          <a:xfrm>
            <a:off x="2573020" y="1044575"/>
            <a:ext cx="7268845" cy="53213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gn="ctr">
              <a:spcBef>
                <a:spcPct val="0"/>
              </a:spcBef>
              <a:buClrTx/>
              <a:buNone/>
            </a:pPr>
            <a:r>
              <a:rPr sz="2400" dirty="0">
                <a:solidFill>
                  <a:srgbClr val="0000FF"/>
                </a:solidFill>
                <a:latin typeface="黑体" panose="02010600030101010101" charset="-122"/>
                <a:ea typeface="黑体" panose="02010600030101010101" charset="-122"/>
                <a:cs typeface="黑体" panose="02010600030101010101" charset="-122"/>
              </a:rPr>
              <a:t>尊重妇女对避孕方式的知情选择权</a:t>
            </a:r>
            <a:endParaRPr sz="2400" dirty="0">
              <a:solidFill>
                <a:srgbClr val="0000FF"/>
              </a:solidFill>
              <a:latin typeface="黑体" panose="02010600030101010101" charset="-122"/>
              <a:ea typeface="黑体" panose="02010600030101010101" charset="-122"/>
              <a:cs typeface="黑体" panose="02010600030101010101"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3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2531">
                                            <p:txEl>
                                              <p:charRg st="0" end="20"/>
                                            </p:txEl>
                                          </p:spTgt>
                                        </p:tgtEl>
                                        <p:attrNameLst>
                                          <p:attrName>style.visibility</p:attrName>
                                        </p:attrNameLst>
                                      </p:cBhvr>
                                      <p:to>
                                        <p:strVal val="visible"/>
                                      </p:to>
                                    </p:set>
                                    <p:anim calcmode="lin" valueType="num">
                                      <p:cBhvr additive="base">
                                        <p:cTn id="14" dur="500" fill="hold"/>
                                        <p:tgtEl>
                                          <p:spTgt spid="22531">
                                            <p:txEl>
                                              <p:charRg st="0" end="20"/>
                                            </p:txEl>
                                          </p:spTgt>
                                        </p:tgtEl>
                                        <p:attrNameLst>
                                          <p:attrName>ppt_x</p:attrName>
                                        </p:attrNameLst>
                                      </p:cBhvr>
                                      <p:tavLst>
                                        <p:tav tm="0">
                                          <p:val>
                                            <p:strVal val="0-#ppt_w/2"/>
                                          </p:val>
                                        </p:tav>
                                        <p:tav tm="100000">
                                          <p:val>
                                            <p:strVal val="#ppt_x"/>
                                          </p:val>
                                        </p:tav>
                                      </p:tavLst>
                                    </p:anim>
                                    <p:anim calcmode="lin" valueType="num">
                                      <p:cBhvr additive="base">
                                        <p:cTn id="15" dur="500" fill="hold"/>
                                        <p:tgtEl>
                                          <p:spTgt spid="22531">
                                            <p:txEl>
                                              <p:charRg st="0" end="2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1"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2531"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6"/>
          <p:cNvSpPr txBox="1"/>
          <p:nvPr/>
        </p:nvSpPr>
        <p:spPr>
          <a:xfrm>
            <a:off x="1562100" y="1405255"/>
            <a:ext cx="9650730" cy="1851660"/>
          </a:xfrm>
          <a:prstGeom prst="rect">
            <a:avLst/>
          </a:prstGeom>
          <a:solidFill>
            <a:schemeClr val="accent5">
              <a:lumMod val="40000"/>
              <a:lumOff val="60000"/>
            </a:schemeClr>
          </a:solidFill>
        </p:spPr>
        <p:txBody>
          <a:bodyPr wrap="square" lIns="121688" tIns="60844" rIns="121688" bIns="60844">
            <a:spAutoFit/>
          </a:bodyPr>
          <a:lstStyle/>
          <a:p>
            <a:pPr indent="0">
              <a:lnSpc>
                <a:spcPct val="125000"/>
              </a:lnSpc>
              <a:spcBef>
                <a:spcPts val="0"/>
              </a:spcBef>
              <a:spcAft>
                <a:spcPts val="0"/>
              </a:spcAft>
              <a:buFont typeface="黑体" panose="02010600030101010101" charset="-122"/>
              <a:buNone/>
            </a:pPr>
            <a:r>
              <a:rPr lang="en-US"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rPr>
              <a:t>    </a:t>
            </a:r>
            <a:r>
              <a:rPr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rPr>
              <a:t>患者夏某，女，未婚，２０岁：因右下腹疼痛４小时急诊入院，医生检查右下腹压痛和反跳痛，立刻以“急性阑尾炎”安排手术。术中见阑尾正常，右侧输卵管妊娠破裂出血，及时切除右侧输卵管并结扎止血。术后追问患者月经史，已停经两个月。患者恳求医生为其</a:t>
            </a:r>
            <a:r>
              <a:rPr dirty="0">
                <a:solidFill>
                  <a:schemeClr val="accent2">
                    <a:lumMod val="75000"/>
                  </a:schemeClr>
                </a:solidFill>
                <a:latin typeface="黑体" panose="02010600030101010101" charset="-122"/>
                <a:ea typeface="黑体" panose="02010600030101010101" charset="-122"/>
                <a:cs typeface="黑体" panose="02010600030101010101" charset="-122"/>
                <a:sym typeface="黑体" panose="02010600030101010101" charset="-122"/>
              </a:rPr>
              <a:t>宫外孕</a:t>
            </a:r>
            <a:r>
              <a:rPr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rPr>
              <a:t>保密。当患者母亲追问病情时，医生作了保留性的陈述，为其女儿保密。患者母亲认为并非阑尾炎而进行手术，这是误诊误治，要求医生承担责任。</a:t>
            </a:r>
            <a:endParaRPr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4" name="对角圆角矩形 3"/>
          <p:cNvSpPr/>
          <p:nvPr/>
        </p:nvSpPr>
        <p:spPr>
          <a:xfrm>
            <a:off x="837746" y="599154"/>
            <a:ext cx="1896951" cy="459125"/>
          </a:xfrm>
          <a:prstGeom prst="round2DiagRect">
            <a:avLst>
              <a:gd name="adj1" fmla="val 30205"/>
              <a:gd name="adj2" fmla="val 0"/>
            </a:avLst>
          </a:prstGeom>
          <a:solidFill>
            <a:srgbClr val="59AEA6"/>
          </a:solidFill>
          <a:ln>
            <a:noFill/>
          </a:ln>
        </p:spPr>
        <p:style>
          <a:lnRef idx="2">
            <a:srgbClr val="59AEA6">
              <a:shade val="50000"/>
            </a:srgbClr>
          </a:lnRef>
          <a:fillRef idx="1">
            <a:srgbClr val="59AEA6"/>
          </a:fillRef>
          <a:effectRef idx="0">
            <a:srgbClr val="59AEA6"/>
          </a:effectRef>
          <a:fontRef idx="minor">
            <a:srgbClr val="FFFFFF"/>
          </a:fontRef>
        </p:style>
        <p:txBody>
          <a:bodyPr lIns="121688" tIns="60844" rIns="121688" bIns="60844" anchor="ctr"/>
          <a:lstStyle/>
          <a:p>
            <a:pPr algn="ctr">
              <a:defRPr/>
            </a:pPr>
            <a:r>
              <a:rPr lang="zh-CN" altLang="en-US" sz="2400" b="1" dirty="0">
                <a:solidFill>
                  <a:srgbClr val="FFFFFF">
                    <a:lumMod val="95000"/>
                  </a:srgbClr>
                </a:solidFill>
                <a:cs typeface="黑体" panose="02010600030101010101" charset="-122"/>
                <a:sym typeface="黑体" panose="02010600030101010101" charset="-122"/>
              </a:rPr>
              <a:t>案例</a:t>
            </a:r>
            <a:r>
              <a:rPr lang="en-US" altLang="zh-CN" sz="2400" b="1" dirty="0">
                <a:solidFill>
                  <a:srgbClr val="FFFFFF">
                    <a:lumMod val="95000"/>
                  </a:srgbClr>
                </a:solidFill>
                <a:cs typeface="黑体" panose="02010600030101010101" charset="-122"/>
                <a:sym typeface="黑体" panose="02010600030101010101" charset="-122"/>
              </a:rPr>
              <a:t>1</a:t>
            </a:r>
            <a:endParaRPr lang="en-US" altLang="zh-CN" sz="2400" b="1" dirty="0">
              <a:solidFill>
                <a:srgbClr val="FFFFFF">
                  <a:lumMod val="95000"/>
                </a:srgbClr>
              </a:solidFill>
              <a:cs typeface="黑体" panose="02010600030101010101" charset="-122"/>
              <a:sym typeface="黑体" panose="02010600030101010101" charset="-122"/>
            </a:endParaRPr>
          </a:p>
        </p:txBody>
      </p:sp>
      <p:sp>
        <p:nvSpPr>
          <p:cNvPr id="3" name="TextBox 6"/>
          <p:cNvSpPr txBox="1"/>
          <p:nvPr/>
        </p:nvSpPr>
        <p:spPr>
          <a:xfrm>
            <a:off x="1524635" y="3557270"/>
            <a:ext cx="9650730" cy="1851660"/>
          </a:xfrm>
          <a:prstGeom prst="rect">
            <a:avLst/>
          </a:prstGeom>
          <a:solidFill>
            <a:schemeClr val="accent2">
              <a:lumMod val="40000"/>
              <a:lumOff val="60000"/>
            </a:schemeClr>
          </a:solidFill>
        </p:spPr>
        <p:txBody>
          <a:bodyPr wrap="square" lIns="121688" tIns="60844" rIns="121688" bIns="60844">
            <a:spAutoFit/>
          </a:bodyPr>
          <a:p>
            <a:pPr indent="0">
              <a:lnSpc>
                <a:spcPct val="125000"/>
              </a:lnSpc>
              <a:spcBef>
                <a:spcPts val="0"/>
              </a:spcBef>
              <a:spcAft>
                <a:spcPts val="0"/>
              </a:spcAft>
              <a:buFont typeface="黑体" panose="02010600030101010101" charset="-122"/>
              <a:buNone/>
            </a:pPr>
            <a:r>
              <a:rPr lang="en-US" altLang="zh-CN" dirty="0">
                <a:solidFill>
                  <a:srgbClr val="FF3300"/>
                </a:solidFill>
                <a:latin typeface="Arial" panose="020B0604020202020204" pitchFamily="34" charset="0"/>
                <a:ea typeface="宋体" panose="02010600030101010101" pitchFamily="2" charset="-122"/>
                <a:sym typeface="+mn-ea"/>
              </a:rPr>
              <a:t>【</a:t>
            </a:r>
            <a:r>
              <a:rPr lang="zh-CN" altLang="en-US" dirty="0">
                <a:solidFill>
                  <a:srgbClr val="FF3300"/>
                </a:solidFill>
                <a:latin typeface="Arial" panose="020B0604020202020204" pitchFamily="34" charset="0"/>
                <a:ea typeface="宋体" panose="02010600030101010101" pitchFamily="2" charset="-122"/>
                <a:sym typeface="+mn-ea"/>
              </a:rPr>
              <a:t>伦理分析</a:t>
            </a:r>
            <a:r>
              <a:rPr lang="en-US" altLang="zh-CN" dirty="0">
                <a:solidFill>
                  <a:srgbClr val="FF3300"/>
                </a:solidFill>
                <a:latin typeface="Arial" panose="020B0604020202020204" pitchFamily="34" charset="0"/>
                <a:ea typeface="宋体" panose="02010600030101010101" pitchFamily="2" charset="-122"/>
                <a:sym typeface="+mn-ea"/>
              </a:rPr>
              <a:t>】</a:t>
            </a:r>
            <a:endParaRPr lang="en-US" altLang="zh-CN" dirty="0">
              <a:solidFill>
                <a:srgbClr val="FF3300"/>
              </a:solidFill>
              <a:latin typeface="Arial" panose="020B0604020202020204" pitchFamily="34" charset="0"/>
              <a:ea typeface="宋体" panose="02010600030101010101" pitchFamily="2" charset="-122"/>
              <a:sym typeface="+mn-ea"/>
            </a:endParaRPr>
          </a:p>
          <a:p>
            <a:pPr indent="0">
              <a:lnSpc>
                <a:spcPct val="125000"/>
              </a:lnSpc>
              <a:spcBef>
                <a:spcPts val="0"/>
              </a:spcBef>
              <a:spcAft>
                <a:spcPts val="0"/>
              </a:spcAft>
              <a:buFont typeface="黑体" panose="02010600030101010101" charset="-122"/>
              <a:buNone/>
            </a:pPr>
            <a:r>
              <a:rPr dirty="0">
                <a:latin typeface="黑体" panose="02010600030101010101" charset="-122"/>
                <a:ea typeface="黑体" panose="02010600030101010101" charset="-122"/>
                <a:cs typeface="黑体" panose="02010600030101010101" charset="-122"/>
                <a:sym typeface="黑体" panose="02010600030101010101" charset="-122"/>
              </a:rPr>
              <a:t>该案例属于误诊手术，其主要原因是患者隐瞒病史，应负主要责任。但是，医生询问病史和鉴别诊断不细也是一个原因，幸好患者是宫外孕，符合手术指征，从而减轻了医生的责任，但要吸取教训。医生尊重患者的权利，为其</a:t>
            </a:r>
            <a:r>
              <a:rPr dirty="0">
                <a:solidFill>
                  <a:schemeClr val="accent2">
                    <a:lumMod val="75000"/>
                  </a:schemeClr>
                </a:solidFill>
                <a:latin typeface="黑体" panose="02010600030101010101" charset="-122"/>
                <a:ea typeface="黑体" panose="02010600030101010101" charset="-122"/>
                <a:cs typeface="黑体" panose="02010600030101010101" charset="-122"/>
                <a:sym typeface="黑体" panose="02010600030101010101" charset="-122"/>
              </a:rPr>
              <a:t>保密</a:t>
            </a:r>
            <a:r>
              <a:rPr dirty="0">
                <a:latin typeface="黑体" panose="02010600030101010101" charset="-122"/>
                <a:ea typeface="黑体" panose="02010600030101010101" charset="-122"/>
                <a:cs typeface="黑体" panose="02010600030101010101" charset="-122"/>
                <a:sym typeface="黑体" panose="02010600030101010101" charset="-122"/>
              </a:rPr>
              <a:t>。家属在不了解真相时，要求追究医生责任是可以理解的，此时，医生应动员患者向家属</a:t>
            </a:r>
            <a:r>
              <a:rPr dirty="0">
                <a:solidFill>
                  <a:schemeClr val="accent2">
                    <a:lumMod val="75000"/>
                  </a:schemeClr>
                </a:solidFill>
                <a:latin typeface="黑体" panose="02010600030101010101" charset="-122"/>
                <a:ea typeface="黑体" panose="02010600030101010101" charset="-122"/>
                <a:cs typeface="黑体" panose="02010600030101010101" charset="-122"/>
                <a:sym typeface="黑体" panose="02010600030101010101" charset="-122"/>
              </a:rPr>
              <a:t>讲明真相</a:t>
            </a:r>
            <a:r>
              <a:rPr dirty="0">
                <a:latin typeface="黑体" panose="02010600030101010101" charset="-122"/>
                <a:ea typeface="黑体" panose="02010600030101010101" charset="-122"/>
                <a:cs typeface="黑体" panose="02010600030101010101" charset="-122"/>
                <a:sym typeface="黑体" panose="02010600030101010101" charset="-122"/>
              </a:rPr>
              <a:t>，这样能较好地解决纠纷。</a:t>
            </a:r>
            <a:endParaRPr dirty="0">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3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300"/>
                            </p:stCondLst>
                            <p:childTnLst>
                              <p:par>
                                <p:cTn id="17" presetID="42" presetClass="entr" presetSubtype="0" fill="hold" grpId="0" nodeType="afterEffect">
                                  <p:stCondLst>
                                    <p:cond delay="30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anim calcmode="lin" valueType="num">
                                      <p:cBhvr>
                                        <p:cTn id="20" dur="500" fill="hold"/>
                                        <p:tgtEl>
                                          <p:spTgt spid="3"/>
                                        </p:tgtEl>
                                        <p:attrNameLst>
                                          <p:attrName>ppt_x</p:attrName>
                                        </p:attrNameLst>
                                      </p:cBhvr>
                                      <p:tavLst>
                                        <p:tav tm="0">
                                          <p:val>
                                            <p:strVal val="#ppt_x"/>
                                          </p:val>
                                        </p:tav>
                                        <p:tav tm="100000">
                                          <p:val>
                                            <p:strVal val="#ppt_x"/>
                                          </p:val>
                                        </p:tav>
                                      </p:tavLst>
                                    </p:anim>
                                    <p:anim calcmode="lin" valueType="num">
                                      <p:cBhvr>
                                        <p:cTn id="21"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3"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6"/>
          <p:cNvSpPr txBox="1"/>
          <p:nvPr/>
        </p:nvSpPr>
        <p:spPr>
          <a:xfrm>
            <a:off x="1562100" y="1125220"/>
            <a:ext cx="9650730" cy="3236595"/>
          </a:xfrm>
          <a:prstGeom prst="rect">
            <a:avLst/>
          </a:prstGeom>
          <a:solidFill>
            <a:schemeClr val="accent5">
              <a:lumMod val="40000"/>
              <a:lumOff val="60000"/>
            </a:schemeClr>
          </a:solidFill>
        </p:spPr>
        <p:txBody>
          <a:bodyPr wrap="square" lIns="121688" tIns="60844" rIns="121688" bIns="60844">
            <a:spAutoFit/>
          </a:bodyPr>
          <a:lstStyle/>
          <a:p>
            <a:pPr indent="0">
              <a:lnSpc>
                <a:spcPct val="125000"/>
              </a:lnSpc>
              <a:spcBef>
                <a:spcPts val="0"/>
              </a:spcBef>
              <a:spcAft>
                <a:spcPts val="0"/>
              </a:spcAft>
              <a:buFont typeface="黑体" panose="02010600030101010101" charset="-122"/>
              <a:buNone/>
            </a:pPr>
            <a:r>
              <a:rPr lang="en-US"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rPr>
              <a:t>    </a:t>
            </a:r>
            <a:r>
              <a:rPr dirty="0">
                <a:latin typeface="黑体" panose="02010600030101010101" charset="-122"/>
                <a:ea typeface="黑体" panose="02010600030101010101" charset="-122"/>
                <a:cs typeface="黑体" panose="02010600030101010101" charset="-122"/>
                <a:sym typeface="黑体" panose="02010600030101010101" charset="-122"/>
              </a:rPr>
              <a:t>一对恋人到某医院进行婚前检查，医生在检查女方下腹时见有花纹，怀疑是“妊娠纹”。于是，医生问：“你生过孩子吗？”女方惊愕地回答：“没有！”医生又问：“那你腹部怎么会有妊娠纹？”女方解释说：“我以前较胖，现在瘦了会不会出现这种情况？请你进一步检查。”该医生又请另一医生检查，另一医生检查后说：“好象是妊娠纹”。但是，医生却在体检表上签上“正常”。</a:t>
            </a:r>
            <a:endParaRPr dirty="0">
              <a:latin typeface="黑体" panose="02010600030101010101" charset="-122"/>
              <a:ea typeface="黑体" panose="02010600030101010101" charset="-122"/>
              <a:cs typeface="黑体" panose="02010600030101010101" charset="-122"/>
              <a:sym typeface="黑体" panose="02010600030101010101" charset="-122"/>
            </a:endParaRPr>
          </a:p>
          <a:p>
            <a:pPr indent="0">
              <a:lnSpc>
                <a:spcPct val="125000"/>
              </a:lnSpc>
              <a:spcBef>
                <a:spcPts val="0"/>
              </a:spcBef>
              <a:spcAft>
                <a:spcPts val="0"/>
              </a:spcAft>
              <a:buFont typeface="黑体" panose="02010600030101010101" charset="-122"/>
              <a:buNone/>
            </a:pPr>
            <a:r>
              <a:rPr lang="en-US" dirty="0">
                <a:latin typeface="黑体" panose="02010600030101010101" charset="-122"/>
                <a:ea typeface="黑体" panose="02010600030101010101" charset="-122"/>
                <a:cs typeface="黑体" panose="02010600030101010101" charset="-122"/>
                <a:sym typeface="黑体" panose="02010600030101010101" charset="-122"/>
              </a:rPr>
              <a:t>    </a:t>
            </a:r>
            <a:r>
              <a:rPr dirty="0">
                <a:latin typeface="黑体" panose="02010600030101010101" charset="-122"/>
                <a:ea typeface="黑体" panose="02010600030101010101" charset="-122"/>
                <a:cs typeface="黑体" panose="02010600030101010101" charset="-122"/>
                <a:sym typeface="黑体" panose="02010600030101010101" charset="-122"/>
              </a:rPr>
              <a:t>女方的男友在屏风后面听到了医生的问话，就对女友产生了怀疑。他俩原计划婚前检查后就去登记结婚，男方却借口忘带户口簿而回家。后来，男方通过介绍人解除了婚约。为此，女方痛不欲生，并到医院要求领导就“妊娠纹”进一步检查，于是该院请上级医院重新检查，结果是外阴未婚型。因而，女方又向法院起诉该医院医生。</a:t>
            </a:r>
            <a:endParaRPr dirty="0">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4" name="对角圆角矩形 3"/>
          <p:cNvSpPr/>
          <p:nvPr/>
        </p:nvSpPr>
        <p:spPr>
          <a:xfrm>
            <a:off x="837746" y="599154"/>
            <a:ext cx="1896951" cy="459125"/>
          </a:xfrm>
          <a:prstGeom prst="round2DiagRect">
            <a:avLst>
              <a:gd name="adj1" fmla="val 30205"/>
              <a:gd name="adj2" fmla="val 0"/>
            </a:avLst>
          </a:prstGeom>
          <a:solidFill>
            <a:srgbClr val="59AEA6"/>
          </a:solidFill>
          <a:ln>
            <a:noFill/>
          </a:ln>
        </p:spPr>
        <p:style>
          <a:lnRef idx="2">
            <a:srgbClr val="59AEA6">
              <a:shade val="50000"/>
            </a:srgbClr>
          </a:lnRef>
          <a:fillRef idx="1">
            <a:srgbClr val="59AEA6"/>
          </a:fillRef>
          <a:effectRef idx="0">
            <a:srgbClr val="59AEA6"/>
          </a:effectRef>
          <a:fontRef idx="minor">
            <a:srgbClr val="FFFFFF"/>
          </a:fontRef>
        </p:style>
        <p:txBody>
          <a:bodyPr lIns="121688" tIns="60844" rIns="121688" bIns="60844" anchor="ctr"/>
          <a:lstStyle/>
          <a:p>
            <a:pPr algn="ctr">
              <a:defRPr/>
            </a:pPr>
            <a:r>
              <a:rPr lang="zh-CN" altLang="en-US" sz="2400" b="1" dirty="0">
                <a:solidFill>
                  <a:srgbClr val="FFFFFF">
                    <a:lumMod val="95000"/>
                  </a:srgbClr>
                </a:solidFill>
                <a:cs typeface="黑体" panose="02010600030101010101" charset="-122"/>
                <a:sym typeface="黑体" panose="02010600030101010101" charset="-122"/>
              </a:rPr>
              <a:t>案例</a:t>
            </a:r>
            <a:r>
              <a:rPr lang="en-US" altLang="zh-CN" sz="2400" b="1" dirty="0">
                <a:solidFill>
                  <a:srgbClr val="FFFFFF">
                    <a:lumMod val="95000"/>
                  </a:srgbClr>
                </a:solidFill>
                <a:cs typeface="黑体" panose="02010600030101010101" charset="-122"/>
                <a:sym typeface="黑体" panose="02010600030101010101" charset="-122"/>
              </a:rPr>
              <a:t>2</a:t>
            </a:r>
            <a:endParaRPr lang="en-US" altLang="zh-CN" sz="2400" b="1" dirty="0">
              <a:solidFill>
                <a:srgbClr val="FFFFFF">
                  <a:lumMod val="95000"/>
                </a:srgbClr>
              </a:solidFill>
              <a:cs typeface="黑体" panose="02010600030101010101" charset="-122"/>
              <a:sym typeface="黑体" panose="02010600030101010101" charset="-122"/>
            </a:endParaRPr>
          </a:p>
        </p:txBody>
      </p:sp>
      <p:sp>
        <p:nvSpPr>
          <p:cNvPr id="3" name="TextBox 6"/>
          <p:cNvSpPr txBox="1"/>
          <p:nvPr/>
        </p:nvSpPr>
        <p:spPr>
          <a:xfrm>
            <a:off x="1562100" y="4428490"/>
            <a:ext cx="9650730" cy="1851660"/>
          </a:xfrm>
          <a:prstGeom prst="rect">
            <a:avLst/>
          </a:prstGeom>
          <a:solidFill>
            <a:schemeClr val="accent2">
              <a:lumMod val="40000"/>
              <a:lumOff val="60000"/>
            </a:schemeClr>
          </a:solidFill>
        </p:spPr>
        <p:txBody>
          <a:bodyPr wrap="square" lIns="121688" tIns="60844" rIns="121688" bIns="60844">
            <a:spAutoFit/>
          </a:bodyPr>
          <a:p>
            <a:pPr indent="0">
              <a:lnSpc>
                <a:spcPct val="125000"/>
              </a:lnSpc>
              <a:spcBef>
                <a:spcPts val="0"/>
              </a:spcBef>
              <a:spcAft>
                <a:spcPts val="0"/>
              </a:spcAft>
              <a:buFont typeface="黑体" panose="02010600030101010101" charset="-122"/>
              <a:buNone/>
            </a:pPr>
            <a:r>
              <a:rPr lang="en-US" altLang="zh-CN" dirty="0">
                <a:solidFill>
                  <a:srgbClr val="FF3300"/>
                </a:solidFill>
                <a:latin typeface="Arial" panose="020B0604020202020204" pitchFamily="34" charset="0"/>
                <a:ea typeface="宋体" panose="02010600030101010101" pitchFamily="2" charset="-122"/>
                <a:sym typeface="+mn-ea"/>
              </a:rPr>
              <a:t>【</a:t>
            </a:r>
            <a:r>
              <a:rPr lang="zh-CN" altLang="en-US" dirty="0">
                <a:solidFill>
                  <a:srgbClr val="FF3300"/>
                </a:solidFill>
                <a:latin typeface="Arial" panose="020B0604020202020204" pitchFamily="34" charset="0"/>
                <a:ea typeface="宋体" panose="02010600030101010101" pitchFamily="2" charset="-122"/>
                <a:sym typeface="+mn-ea"/>
              </a:rPr>
              <a:t>伦理分析</a:t>
            </a:r>
            <a:r>
              <a:rPr lang="en-US" altLang="zh-CN" dirty="0">
                <a:solidFill>
                  <a:srgbClr val="FF3300"/>
                </a:solidFill>
                <a:latin typeface="Arial" panose="020B0604020202020204" pitchFamily="34" charset="0"/>
                <a:ea typeface="宋体" panose="02010600030101010101" pitchFamily="2" charset="-122"/>
                <a:sym typeface="+mn-ea"/>
              </a:rPr>
              <a:t>】</a:t>
            </a:r>
            <a:endParaRPr lang="en-US" altLang="zh-CN" dirty="0">
              <a:solidFill>
                <a:srgbClr val="FF3300"/>
              </a:solidFill>
              <a:latin typeface="Arial" panose="020B0604020202020204" pitchFamily="34" charset="0"/>
              <a:ea typeface="宋体" panose="02010600030101010101" pitchFamily="2" charset="-122"/>
              <a:sym typeface="+mn-ea"/>
            </a:endParaRPr>
          </a:p>
          <a:p>
            <a:pPr indent="0">
              <a:lnSpc>
                <a:spcPct val="125000"/>
              </a:lnSpc>
              <a:spcBef>
                <a:spcPts val="0"/>
              </a:spcBef>
              <a:spcAft>
                <a:spcPts val="0"/>
              </a:spcAft>
              <a:buFont typeface="黑体" panose="02010600030101010101" charset="-122"/>
              <a:buNone/>
            </a:pPr>
            <a:r>
              <a:rPr dirty="0">
                <a:latin typeface="黑体" panose="02010600030101010101" charset="-122"/>
                <a:ea typeface="黑体" panose="02010600030101010101" charset="-122"/>
                <a:cs typeface="黑体" panose="02010600030101010101" charset="-122"/>
                <a:sym typeface="黑体" panose="02010600030101010101" charset="-122"/>
              </a:rPr>
              <a:t>因为该医院医生的</a:t>
            </a:r>
            <a:r>
              <a:rPr dirty="0">
                <a:solidFill>
                  <a:schemeClr val="accent2">
                    <a:lumMod val="75000"/>
                  </a:schemeClr>
                </a:solidFill>
                <a:latin typeface="黑体" panose="02010600030101010101" charset="-122"/>
                <a:ea typeface="黑体" panose="02010600030101010101" charset="-122"/>
                <a:cs typeface="黑体" panose="02010600030101010101" charset="-122"/>
                <a:sym typeface="黑体" panose="02010600030101010101" charset="-122"/>
              </a:rPr>
              <a:t>语言不当</a:t>
            </a:r>
            <a:r>
              <a:rPr dirty="0">
                <a:latin typeface="黑体" panose="02010600030101010101" charset="-122"/>
                <a:ea typeface="黑体" panose="02010600030101010101" charset="-122"/>
                <a:cs typeface="黑体" panose="02010600030101010101" charset="-122"/>
                <a:sym typeface="黑体" panose="02010600030101010101" charset="-122"/>
              </a:rPr>
              <a:t>伤害了女方的男友，使之解除婚约，进一步也伤害了女方，这是女方上诉的原因。     </a:t>
            </a:r>
            <a:br>
              <a:rPr dirty="0">
                <a:latin typeface="黑体" panose="02010600030101010101" charset="-122"/>
                <a:ea typeface="黑体" panose="02010600030101010101" charset="-122"/>
                <a:cs typeface="黑体" panose="02010600030101010101" charset="-122"/>
                <a:sym typeface="黑体" panose="02010600030101010101" charset="-122"/>
              </a:rPr>
            </a:br>
            <a:r>
              <a:rPr dirty="0">
                <a:latin typeface="黑体" panose="02010600030101010101" charset="-122"/>
                <a:ea typeface="黑体" panose="02010600030101010101" charset="-122"/>
                <a:cs typeface="黑体" panose="02010600030101010101" charset="-122"/>
                <a:sym typeface="黑体" panose="02010600030101010101" charset="-122"/>
              </a:rPr>
              <a:t>该医院医生虽然在体检表上签上“正常”，但是缺乏足够根据的怀疑，并且让其女方男友听见，这就侵犯了女方的名誉权，因此是有责任的。</a:t>
            </a:r>
            <a:endParaRPr dirty="0">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3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300"/>
                            </p:stCondLst>
                            <p:childTnLst>
                              <p:par>
                                <p:cTn id="17" presetID="42" presetClass="entr" presetSubtype="0" fill="hold" grpId="0" nodeType="afterEffect">
                                  <p:stCondLst>
                                    <p:cond delay="30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anim calcmode="lin" valueType="num">
                                      <p:cBhvr>
                                        <p:cTn id="20" dur="500" fill="hold"/>
                                        <p:tgtEl>
                                          <p:spTgt spid="3"/>
                                        </p:tgtEl>
                                        <p:attrNameLst>
                                          <p:attrName>ppt_x</p:attrName>
                                        </p:attrNameLst>
                                      </p:cBhvr>
                                      <p:tavLst>
                                        <p:tav tm="0">
                                          <p:val>
                                            <p:strVal val="#ppt_x"/>
                                          </p:val>
                                        </p:tav>
                                        <p:tav tm="100000">
                                          <p:val>
                                            <p:strVal val="#ppt_x"/>
                                          </p:val>
                                        </p:tav>
                                      </p:tavLst>
                                    </p:anim>
                                    <p:anim calcmode="lin" valueType="num">
                                      <p:cBhvr>
                                        <p:cTn id="21"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3"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898080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二、母、婴护理伦理</a:t>
            </a:r>
            <a:endParaRPr sz="4000">
              <a:solidFill>
                <a:srgbClr val="FF0000"/>
              </a:solidFill>
              <a:ea typeface="黑体" panose="02010600030101010101" charset="-122"/>
              <a:cs typeface="黑体" panose="02010600030101010101" charset="-122"/>
            </a:endParaRPr>
          </a:p>
        </p:txBody>
      </p:sp>
      <p:sp>
        <p:nvSpPr>
          <p:cNvPr id="25603" name="文本占位符 25602"/>
          <p:cNvSpPr>
            <a:spLocks noGrp="1"/>
          </p:cNvSpPr>
          <p:nvPr>
            <p:ph type="body" idx="4294967295"/>
          </p:nvPr>
        </p:nvSpPr>
        <p:spPr>
          <a:xfrm>
            <a:off x="1725295" y="6285865"/>
            <a:ext cx="5407025" cy="3136900"/>
          </a:xfrm>
        </p:spPr>
        <p:txBody>
          <a:bodyPr>
            <a:noAutofit/>
          </a:bodyPr>
          <a:p>
            <a:pPr algn="l" eaLnBrk="1" hangingPunct="1">
              <a:lnSpc>
                <a:spcPct val="120000"/>
              </a:lnSpc>
              <a:buClr>
                <a:srgbClr val="993366"/>
              </a:buClr>
              <a:buFont typeface="Wingdings" panose="05000000000000000000" pitchFamily="2" charset="2"/>
              <a:buChar char="Ø"/>
            </a:pPr>
            <a:endParaRPr lang="zh-CN" altLang="en-US" sz="2400" dirty="0">
              <a:solidFill>
                <a:schemeClr val="tx1"/>
              </a:solidFill>
              <a:latin typeface="黑体" panose="02010600030101010101" charset="-122"/>
              <a:ea typeface="黑体" panose="02010600030101010101" charset="-122"/>
            </a:endParaRPr>
          </a:p>
          <a:p>
            <a:pPr algn="l" eaLnBrk="1" hangingPunct="1">
              <a:lnSpc>
                <a:spcPct val="120000"/>
              </a:lnSpc>
              <a:buClr>
                <a:srgbClr val="993366"/>
              </a:buClr>
              <a:buFont typeface="Wingdings" panose="05000000000000000000" pitchFamily="2" charset="2"/>
              <a:buChar char="Ø"/>
            </a:pPr>
            <a:endParaRPr lang="zh-CN" altLang="en-US" sz="2400" dirty="0">
              <a:solidFill>
                <a:schemeClr val="tx1"/>
              </a:solidFill>
              <a:latin typeface="黑体" panose="02010600030101010101" charset="-122"/>
              <a:ea typeface="黑体" panose="02010600030101010101" charset="-122"/>
            </a:endParaRPr>
          </a:p>
          <a:p>
            <a:pPr algn="l" eaLnBrk="1" hangingPunct="1">
              <a:lnSpc>
                <a:spcPct val="120000"/>
              </a:lnSpc>
              <a:buClr>
                <a:srgbClr val="993366"/>
              </a:buClr>
              <a:buFont typeface="Wingdings" panose="05000000000000000000" pitchFamily="2" charset="2"/>
              <a:buChar char="Ø"/>
            </a:pPr>
            <a:endParaRPr lang="zh-CN" altLang="en-US" sz="2400">
              <a:solidFill>
                <a:srgbClr val="0000FF"/>
              </a:solidFill>
            </a:endParaRPr>
          </a:p>
        </p:txBody>
      </p:sp>
      <p:sp>
        <p:nvSpPr>
          <p:cNvPr id="2" name="文本框 1"/>
          <p:cNvSpPr txBox="1"/>
          <p:nvPr/>
        </p:nvSpPr>
        <p:spPr>
          <a:xfrm>
            <a:off x="702945" y="1650365"/>
            <a:ext cx="41452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（一）母、婴护理的工作特点</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grpSp>
        <p:nvGrpSpPr>
          <p:cNvPr id="6" name="组合 5"/>
          <p:cNvGrpSpPr/>
          <p:nvPr/>
        </p:nvGrpSpPr>
        <p:grpSpPr>
          <a:xfrm>
            <a:off x="960639" y="2144479"/>
            <a:ext cx="3628774" cy="819752"/>
            <a:chOff x="6375400" y="3666141"/>
            <a:chExt cx="3499615" cy="790575"/>
          </a:xfrm>
        </p:grpSpPr>
        <p:sp>
          <p:nvSpPr>
            <p:cNvPr id="3" name="文本框 2"/>
            <p:cNvSpPr txBox="1"/>
            <p:nvPr/>
          </p:nvSpPr>
          <p:spPr>
            <a:xfrm>
              <a:off x="7260074" y="3870667"/>
              <a:ext cx="2614941" cy="381524"/>
            </a:xfrm>
            <a:prstGeom prst="rect">
              <a:avLst/>
            </a:prstGeom>
            <a:noFill/>
          </p:spPr>
          <p:txBody>
            <a:bodyPr wrap="none" rtlCol="0">
              <a:spAutoFit/>
            </a:bodyPr>
            <a:p>
              <a:pPr algn="l"/>
              <a:r>
                <a:rPr lang="en-US" altLang="zh-CN" sz="1980" b="1">
                  <a:solidFill>
                    <a:schemeClr val="accent1">
                      <a:lumMod val="75000"/>
                    </a:schemeClr>
                  </a:solidFill>
                  <a:cs typeface="+mn-ea"/>
                  <a:sym typeface="+mn-lt"/>
                </a:rPr>
                <a:t>1.</a:t>
              </a:r>
              <a:r>
                <a:rPr lang="zh-CN" altLang="en-US" sz="1980" b="1">
                  <a:solidFill>
                    <a:schemeClr val="accent1">
                      <a:lumMod val="75000"/>
                    </a:schemeClr>
                  </a:solidFill>
                  <a:cs typeface="+mn-ea"/>
                  <a:sym typeface="+mn-lt"/>
                </a:rPr>
                <a:t>以家庭为中心的护理</a:t>
              </a:r>
              <a:endParaRPr lang="zh-CN" altLang="en-US" sz="1980" b="1">
                <a:solidFill>
                  <a:schemeClr val="accent1">
                    <a:lumMod val="75000"/>
                  </a:schemeClr>
                </a:solidFill>
                <a:cs typeface="+mn-ea"/>
                <a:sym typeface="+mn-lt"/>
              </a:endParaRPr>
            </a:p>
          </p:txBody>
        </p:sp>
        <p:grpSp>
          <p:nvGrpSpPr>
            <p:cNvPr id="4" name="组合 3"/>
            <p:cNvGrpSpPr/>
            <p:nvPr/>
          </p:nvGrpSpPr>
          <p:grpSpPr>
            <a:xfrm>
              <a:off x="6375400" y="3666141"/>
              <a:ext cx="790575" cy="790575"/>
              <a:chOff x="6731000" y="3629025"/>
              <a:chExt cx="1057275" cy="1057275"/>
            </a:xfrm>
          </p:grpSpPr>
          <p:sp>
            <p:nvSpPr>
              <p:cNvPr id="5" name="对角圆角矩形 4"/>
              <p:cNvSpPr/>
              <p:nvPr/>
            </p:nvSpPr>
            <p:spPr>
              <a:xfrm>
                <a:off x="6731000" y="3629025"/>
                <a:ext cx="1057275" cy="1057275"/>
              </a:xfrm>
              <a:prstGeom prst="round2DiagRect">
                <a:avLst>
                  <a:gd name="adj1" fmla="val 50000"/>
                  <a:gd name="adj2" fmla="val 2088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7" name="图片 6"/>
              <p:cNvPicPr>
                <a:picLocks noChangeAspect="1"/>
              </p:cNvPicPr>
              <p:nvPr/>
            </p:nvPicPr>
            <p:blipFill>
              <a:blip r:embed="rId1" cstate="screen">
                <a:biLevel thresh="25000"/>
              </a:blip>
              <a:stretch>
                <a:fillRect/>
              </a:stretch>
            </p:blipFill>
            <p:spPr>
              <a:xfrm>
                <a:off x="6995352" y="3876052"/>
                <a:ext cx="675989" cy="592704"/>
              </a:xfrm>
              <a:prstGeom prst="rect">
                <a:avLst/>
              </a:prstGeom>
            </p:spPr>
          </p:pic>
        </p:grpSp>
      </p:grpSp>
      <p:grpSp>
        <p:nvGrpSpPr>
          <p:cNvPr id="9" name="组合 8"/>
          <p:cNvGrpSpPr/>
          <p:nvPr/>
        </p:nvGrpSpPr>
        <p:grpSpPr>
          <a:xfrm>
            <a:off x="960639" y="3039796"/>
            <a:ext cx="3628774" cy="819150"/>
            <a:chOff x="6375400" y="3666141"/>
            <a:chExt cx="3499616" cy="790575"/>
          </a:xfrm>
        </p:grpSpPr>
        <p:sp>
          <p:nvSpPr>
            <p:cNvPr id="19" name="文本框 18"/>
            <p:cNvSpPr txBox="1"/>
            <p:nvPr/>
          </p:nvSpPr>
          <p:spPr>
            <a:xfrm>
              <a:off x="7260074" y="3870667"/>
              <a:ext cx="2614942" cy="381805"/>
            </a:xfrm>
            <a:prstGeom prst="rect">
              <a:avLst/>
            </a:prstGeom>
            <a:noFill/>
          </p:spPr>
          <p:txBody>
            <a:bodyPr wrap="none" rtlCol="0">
              <a:spAutoFit/>
            </a:bodyPr>
            <a:p>
              <a:pPr algn="l"/>
              <a:r>
                <a:rPr lang="en-US" altLang="zh-CN" sz="1980" b="1">
                  <a:solidFill>
                    <a:schemeClr val="accent1">
                      <a:lumMod val="75000"/>
                    </a:schemeClr>
                  </a:solidFill>
                  <a:cs typeface="+mn-ea"/>
                  <a:sym typeface="+mn-lt"/>
                </a:rPr>
                <a:t>2.</a:t>
              </a:r>
              <a:r>
                <a:rPr lang="zh-CN" altLang="en-US" sz="1980" b="1">
                  <a:solidFill>
                    <a:schemeClr val="accent1">
                      <a:lumMod val="75000"/>
                    </a:schemeClr>
                  </a:solidFill>
                  <a:cs typeface="+mn-ea"/>
                  <a:sym typeface="+mn-lt"/>
                </a:rPr>
                <a:t>孕产妇心理的波动性</a:t>
              </a:r>
              <a:endParaRPr lang="zh-CN" altLang="en-US" sz="1980" b="1">
                <a:solidFill>
                  <a:schemeClr val="accent1">
                    <a:lumMod val="75000"/>
                  </a:schemeClr>
                </a:solidFill>
                <a:cs typeface="+mn-ea"/>
                <a:sym typeface="+mn-lt"/>
              </a:endParaRPr>
            </a:p>
          </p:txBody>
        </p:sp>
        <p:grpSp>
          <p:nvGrpSpPr>
            <p:cNvPr id="16" name="组合 15"/>
            <p:cNvGrpSpPr/>
            <p:nvPr/>
          </p:nvGrpSpPr>
          <p:grpSpPr>
            <a:xfrm>
              <a:off x="6375400" y="3666141"/>
              <a:ext cx="790575" cy="790575"/>
              <a:chOff x="6731000" y="3629025"/>
              <a:chExt cx="1057275" cy="1057275"/>
            </a:xfrm>
          </p:grpSpPr>
          <p:sp>
            <p:nvSpPr>
              <p:cNvPr id="17" name="对角圆角矩形 16"/>
              <p:cNvSpPr/>
              <p:nvPr/>
            </p:nvSpPr>
            <p:spPr>
              <a:xfrm>
                <a:off x="6731000" y="3629025"/>
                <a:ext cx="1057275" cy="1057275"/>
              </a:xfrm>
              <a:prstGeom prst="round2DiagRect">
                <a:avLst>
                  <a:gd name="adj1" fmla="val 50000"/>
                  <a:gd name="adj2" fmla="val 2088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18" name="图片 17"/>
              <p:cNvPicPr>
                <a:picLocks noChangeAspect="1"/>
              </p:cNvPicPr>
              <p:nvPr/>
            </p:nvPicPr>
            <p:blipFill>
              <a:blip r:embed="rId2" cstate="screen">
                <a:biLevel thresh="25000"/>
              </a:blip>
              <a:stretch>
                <a:fillRect/>
              </a:stretch>
            </p:blipFill>
            <p:spPr>
              <a:xfrm>
                <a:off x="6921643" y="3925184"/>
                <a:ext cx="675989" cy="464956"/>
              </a:xfrm>
              <a:prstGeom prst="rect">
                <a:avLst/>
              </a:prstGeom>
            </p:spPr>
          </p:pic>
        </p:grpSp>
      </p:grpSp>
      <p:grpSp>
        <p:nvGrpSpPr>
          <p:cNvPr id="14" name="组合 13"/>
          <p:cNvGrpSpPr/>
          <p:nvPr/>
        </p:nvGrpSpPr>
        <p:grpSpPr>
          <a:xfrm>
            <a:off x="960639" y="3934511"/>
            <a:ext cx="5650615" cy="819150"/>
            <a:chOff x="6375400" y="3666141"/>
            <a:chExt cx="5449493" cy="790575"/>
          </a:xfrm>
        </p:grpSpPr>
        <p:sp>
          <p:nvSpPr>
            <p:cNvPr id="26" name="文本框 25"/>
            <p:cNvSpPr txBox="1"/>
            <p:nvPr/>
          </p:nvSpPr>
          <p:spPr>
            <a:xfrm>
              <a:off x="7260074" y="3870667"/>
              <a:ext cx="4564819" cy="381805"/>
            </a:xfrm>
            <a:prstGeom prst="rect">
              <a:avLst/>
            </a:prstGeom>
            <a:noFill/>
          </p:spPr>
          <p:txBody>
            <a:bodyPr wrap="none" rtlCol="0">
              <a:spAutoFit/>
            </a:bodyPr>
            <a:p>
              <a:pPr algn="l"/>
              <a:r>
                <a:rPr lang="en-US" altLang="zh-CN" sz="1980" b="1">
                  <a:solidFill>
                    <a:schemeClr val="accent1">
                      <a:lumMod val="75000"/>
                    </a:schemeClr>
                  </a:solidFill>
                  <a:cs typeface="+mn-ea"/>
                  <a:sym typeface="+mn-lt"/>
                </a:rPr>
                <a:t>3.</a:t>
              </a:r>
              <a:r>
                <a:rPr lang="zh-CN" altLang="en-US" sz="1980" b="1">
                  <a:solidFill>
                    <a:schemeClr val="accent1">
                      <a:lumMod val="75000"/>
                    </a:schemeClr>
                  </a:solidFill>
                  <a:cs typeface="+mn-ea"/>
                  <a:sym typeface="+mn-lt"/>
                </a:rPr>
                <a:t>围产儿保健对护理工作提出了更高要求</a:t>
              </a:r>
              <a:endParaRPr lang="zh-CN" altLang="en-US" sz="1980" b="1">
                <a:solidFill>
                  <a:schemeClr val="accent1">
                    <a:lumMod val="75000"/>
                  </a:schemeClr>
                </a:solidFill>
                <a:cs typeface="+mn-ea"/>
                <a:sym typeface="+mn-lt"/>
              </a:endParaRPr>
            </a:p>
          </p:txBody>
        </p:sp>
        <p:grpSp>
          <p:nvGrpSpPr>
            <p:cNvPr id="23" name="组合 22"/>
            <p:cNvGrpSpPr/>
            <p:nvPr/>
          </p:nvGrpSpPr>
          <p:grpSpPr>
            <a:xfrm>
              <a:off x="6375400" y="3666141"/>
              <a:ext cx="790575" cy="790575"/>
              <a:chOff x="6731000" y="3629025"/>
              <a:chExt cx="1057275" cy="1057275"/>
            </a:xfrm>
          </p:grpSpPr>
          <p:sp>
            <p:nvSpPr>
              <p:cNvPr id="24" name="对角圆角矩形 23"/>
              <p:cNvSpPr/>
              <p:nvPr/>
            </p:nvSpPr>
            <p:spPr>
              <a:xfrm>
                <a:off x="6731000" y="3629025"/>
                <a:ext cx="1057275" cy="1057275"/>
              </a:xfrm>
              <a:prstGeom prst="round2DiagRect">
                <a:avLst>
                  <a:gd name="adj1" fmla="val 50000"/>
                  <a:gd name="adj2" fmla="val 2088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25" name="图片 24"/>
              <p:cNvPicPr>
                <a:picLocks noChangeAspect="1"/>
              </p:cNvPicPr>
              <p:nvPr/>
            </p:nvPicPr>
            <p:blipFill>
              <a:blip r:embed="rId3" cstate="screen">
                <a:biLevel thresh="25000"/>
              </a:blip>
              <a:stretch>
                <a:fillRect/>
              </a:stretch>
            </p:blipFill>
            <p:spPr>
              <a:xfrm>
                <a:off x="6978525" y="3819668"/>
                <a:ext cx="562225" cy="675989"/>
              </a:xfrm>
              <a:prstGeom prst="rect">
                <a:avLst/>
              </a:prstGeom>
            </p:spPr>
          </p:pic>
        </p:grpSp>
      </p:grpSp>
      <p:grpSp>
        <p:nvGrpSpPr>
          <p:cNvPr id="15" name="组合 14"/>
          <p:cNvGrpSpPr/>
          <p:nvPr/>
        </p:nvGrpSpPr>
        <p:grpSpPr>
          <a:xfrm>
            <a:off x="960639" y="4829226"/>
            <a:ext cx="5650614" cy="819150"/>
            <a:chOff x="6375400" y="3666141"/>
            <a:chExt cx="5449494" cy="790575"/>
          </a:xfrm>
        </p:grpSpPr>
        <p:sp>
          <p:nvSpPr>
            <p:cNvPr id="20" name="文本框 19"/>
            <p:cNvSpPr txBox="1"/>
            <p:nvPr/>
          </p:nvSpPr>
          <p:spPr>
            <a:xfrm>
              <a:off x="7260074" y="3870667"/>
              <a:ext cx="4564820" cy="381805"/>
            </a:xfrm>
            <a:prstGeom prst="rect">
              <a:avLst/>
            </a:prstGeom>
            <a:noFill/>
          </p:spPr>
          <p:txBody>
            <a:bodyPr wrap="none" rtlCol="0">
              <a:spAutoFit/>
            </a:bodyPr>
            <a:p>
              <a:pPr algn="l"/>
              <a:r>
                <a:rPr lang="en-US" altLang="zh-CN" sz="1980" b="1">
                  <a:solidFill>
                    <a:schemeClr val="accent1">
                      <a:lumMod val="75000"/>
                    </a:schemeClr>
                  </a:solidFill>
                  <a:cs typeface="+mn-ea"/>
                  <a:sym typeface="+mn-lt"/>
                </a:rPr>
                <a:t>4.</a:t>
              </a:r>
              <a:r>
                <a:rPr lang="zh-CN" altLang="en-US" sz="1980" b="1">
                  <a:solidFill>
                    <a:schemeClr val="accent1">
                      <a:lumMod val="75000"/>
                    </a:schemeClr>
                  </a:solidFill>
                  <a:cs typeface="+mn-ea"/>
                  <a:sym typeface="+mn-lt"/>
                </a:rPr>
                <a:t>现代化科学技术广泛应用于妇产科临床</a:t>
              </a:r>
              <a:endParaRPr lang="zh-CN" altLang="en-US" sz="1980" b="1">
                <a:solidFill>
                  <a:schemeClr val="accent1">
                    <a:lumMod val="75000"/>
                  </a:schemeClr>
                </a:solidFill>
                <a:cs typeface="+mn-ea"/>
                <a:sym typeface="+mn-lt"/>
              </a:endParaRPr>
            </a:p>
          </p:txBody>
        </p:sp>
        <p:grpSp>
          <p:nvGrpSpPr>
            <p:cNvPr id="21" name="组合 20"/>
            <p:cNvGrpSpPr/>
            <p:nvPr/>
          </p:nvGrpSpPr>
          <p:grpSpPr>
            <a:xfrm>
              <a:off x="6375400" y="3666141"/>
              <a:ext cx="790575" cy="790575"/>
              <a:chOff x="6731000" y="3629025"/>
              <a:chExt cx="1057275" cy="1057275"/>
            </a:xfrm>
          </p:grpSpPr>
          <p:sp>
            <p:nvSpPr>
              <p:cNvPr id="22" name="对角圆角矩形 21"/>
              <p:cNvSpPr/>
              <p:nvPr/>
            </p:nvSpPr>
            <p:spPr>
              <a:xfrm>
                <a:off x="6731000" y="3629025"/>
                <a:ext cx="1057275" cy="1057275"/>
              </a:xfrm>
              <a:prstGeom prst="round2DiagRect">
                <a:avLst>
                  <a:gd name="adj1" fmla="val 50000"/>
                  <a:gd name="adj2" fmla="val 2088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27" name="图片 26"/>
              <p:cNvPicPr>
                <a:picLocks noChangeAspect="1"/>
              </p:cNvPicPr>
              <p:nvPr/>
            </p:nvPicPr>
            <p:blipFill>
              <a:blip r:embed="rId2" cstate="screen">
                <a:biLevel thresh="25000"/>
              </a:blip>
              <a:stretch>
                <a:fillRect/>
              </a:stretch>
            </p:blipFill>
            <p:spPr>
              <a:xfrm>
                <a:off x="6921643" y="3925184"/>
                <a:ext cx="675989" cy="464956"/>
              </a:xfrm>
              <a:prstGeom prst="rect">
                <a:avLst/>
              </a:prstGeom>
            </p:spPr>
          </p:pic>
        </p:grpSp>
      </p:grpSp>
      <p:grpSp>
        <p:nvGrpSpPr>
          <p:cNvPr id="28" name="组合 27"/>
          <p:cNvGrpSpPr/>
          <p:nvPr/>
        </p:nvGrpSpPr>
        <p:grpSpPr>
          <a:xfrm>
            <a:off x="960639" y="5723941"/>
            <a:ext cx="4134234" cy="819150"/>
            <a:chOff x="6375400" y="3666141"/>
            <a:chExt cx="3987085" cy="790575"/>
          </a:xfrm>
        </p:grpSpPr>
        <p:sp>
          <p:nvSpPr>
            <p:cNvPr id="29" name="文本框 28"/>
            <p:cNvSpPr txBox="1"/>
            <p:nvPr/>
          </p:nvSpPr>
          <p:spPr>
            <a:xfrm>
              <a:off x="7260074" y="3870667"/>
              <a:ext cx="3102411" cy="381805"/>
            </a:xfrm>
            <a:prstGeom prst="rect">
              <a:avLst/>
            </a:prstGeom>
            <a:noFill/>
          </p:spPr>
          <p:txBody>
            <a:bodyPr wrap="none" rtlCol="0">
              <a:spAutoFit/>
            </a:bodyPr>
            <a:p>
              <a:pPr algn="l"/>
              <a:r>
                <a:rPr lang="en-US" altLang="zh-CN" sz="1980" b="1">
                  <a:solidFill>
                    <a:schemeClr val="accent1">
                      <a:lumMod val="75000"/>
                    </a:schemeClr>
                  </a:solidFill>
                  <a:cs typeface="+mn-ea"/>
                  <a:sym typeface="+mn-lt"/>
                </a:rPr>
                <a:t>5.</a:t>
              </a:r>
              <a:r>
                <a:rPr lang="zh-CN" altLang="en-US" sz="1980" b="1">
                  <a:solidFill>
                    <a:schemeClr val="accent1">
                      <a:lumMod val="75000"/>
                    </a:schemeClr>
                  </a:solidFill>
                  <a:cs typeface="+mn-ea"/>
                  <a:sym typeface="+mn-lt"/>
                </a:rPr>
                <a:t>婴儿生理、心理的特殊性</a:t>
              </a:r>
              <a:endParaRPr lang="zh-CN" altLang="en-US" sz="1980" b="1">
                <a:solidFill>
                  <a:schemeClr val="accent1">
                    <a:lumMod val="75000"/>
                  </a:schemeClr>
                </a:solidFill>
                <a:cs typeface="+mn-ea"/>
                <a:sym typeface="+mn-lt"/>
              </a:endParaRPr>
            </a:p>
          </p:txBody>
        </p:sp>
        <p:grpSp>
          <p:nvGrpSpPr>
            <p:cNvPr id="32" name="组合 31"/>
            <p:cNvGrpSpPr/>
            <p:nvPr/>
          </p:nvGrpSpPr>
          <p:grpSpPr>
            <a:xfrm>
              <a:off x="6375400" y="3666141"/>
              <a:ext cx="790575" cy="790575"/>
              <a:chOff x="6731000" y="3629025"/>
              <a:chExt cx="1057275" cy="1057275"/>
            </a:xfrm>
          </p:grpSpPr>
          <p:sp>
            <p:nvSpPr>
              <p:cNvPr id="33" name="对角圆角矩形 32"/>
              <p:cNvSpPr/>
              <p:nvPr/>
            </p:nvSpPr>
            <p:spPr>
              <a:xfrm>
                <a:off x="6731000" y="3629025"/>
                <a:ext cx="1057275" cy="1057275"/>
              </a:xfrm>
              <a:prstGeom prst="round2DiagRect">
                <a:avLst>
                  <a:gd name="adj1" fmla="val 50000"/>
                  <a:gd name="adj2" fmla="val 2088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40" name="图片 39"/>
              <p:cNvPicPr>
                <a:picLocks noChangeAspect="1"/>
              </p:cNvPicPr>
              <p:nvPr/>
            </p:nvPicPr>
            <p:blipFill>
              <a:blip r:embed="rId3" cstate="screen">
                <a:biLevel thresh="25000"/>
              </a:blip>
              <a:stretch>
                <a:fillRect/>
              </a:stretch>
            </p:blipFill>
            <p:spPr>
              <a:xfrm>
                <a:off x="6978525" y="3819668"/>
                <a:ext cx="562225" cy="675989"/>
              </a:xfrm>
              <a:prstGeom prst="rect">
                <a:avLst/>
              </a:prstGeom>
            </p:spPr>
          </p:pic>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anim calcmode="lin" valueType="num">
                                      <p:cBhvr>
                                        <p:cTn id="8" dur="750" fill="hold"/>
                                        <p:tgtEl>
                                          <p:spTgt spid="6"/>
                                        </p:tgtEl>
                                        <p:attrNameLst>
                                          <p:attrName>ppt_x</p:attrName>
                                        </p:attrNameLst>
                                      </p:cBhvr>
                                      <p:tavLst>
                                        <p:tav tm="0">
                                          <p:val>
                                            <p:strVal val="#ppt_x"/>
                                          </p:val>
                                        </p:tav>
                                        <p:tav tm="100000">
                                          <p:val>
                                            <p:strVal val="#ppt_x"/>
                                          </p:val>
                                        </p:tav>
                                      </p:tavLst>
                                    </p:anim>
                                    <p:anim calcmode="lin" valueType="num">
                                      <p:cBhvr>
                                        <p:cTn id="9" dur="75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750"/>
                                        <p:tgtEl>
                                          <p:spTgt spid="9"/>
                                        </p:tgtEl>
                                      </p:cBhvr>
                                    </p:animEffect>
                                    <p:anim calcmode="lin" valueType="num">
                                      <p:cBhvr>
                                        <p:cTn id="14" dur="750" fill="hold"/>
                                        <p:tgtEl>
                                          <p:spTgt spid="9"/>
                                        </p:tgtEl>
                                        <p:attrNameLst>
                                          <p:attrName>ppt_x</p:attrName>
                                        </p:attrNameLst>
                                      </p:cBhvr>
                                      <p:tavLst>
                                        <p:tav tm="0">
                                          <p:val>
                                            <p:strVal val="#ppt_x"/>
                                          </p:val>
                                        </p:tav>
                                        <p:tav tm="100000">
                                          <p:val>
                                            <p:strVal val="#ppt_x"/>
                                          </p:val>
                                        </p:tav>
                                      </p:tavLst>
                                    </p:anim>
                                    <p:anim calcmode="lin" valueType="num">
                                      <p:cBhvr>
                                        <p:cTn id="15" dur="75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750"/>
                                        <p:tgtEl>
                                          <p:spTgt spid="14"/>
                                        </p:tgtEl>
                                      </p:cBhvr>
                                    </p:animEffect>
                                    <p:anim calcmode="lin" valueType="num">
                                      <p:cBhvr>
                                        <p:cTn id="20" dur="750" fill="hold"/>
                                        <p:tgtEl>
                                          <p:spTgt spid="14"/>
                                        </p:tgtEl>
                                        <p:attrNameLst>
                                          <p:attrName>ppt_x</p:attrName>
                                        </p:attrNameLst>
                                      </p:cBhvr>
                                      <p:tavLst>
                                        <p:tav tm="0">
                                          <p:val>
                                            <p:strVal val="#ppt_x"/>
                                          </p:val>
                                        </p:tav>
                                        <p:tav tm="100000">
                                          <p:val>
                                            <p:strVal val="#ppt_x"/>
                                          </p:val>
                                        </p:tav>
                                      </p:tavLst>
                                    </p:anim>
                                    <p:anim calcmode="lin" valueType="num">
                                      <p:cBhvr>
                                        <p:cTn id="21" dur="750" fill="hold"/>
                                        <p:tgtEl>
                                          <p:spTgt spid="1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750"/>
                                        <p:tgtEl>
                                          <p:spTgt spid="15"/>
                                        </p:tgtEl>
                                      </p:cBhvr>
                                    </p:animEffect>
                                    <p:anim calcmode="lin" valueType="num">
                                      <p:cBhvr>
                                        <p:cTn id="26" dur="750" fill="hold"/>
                                        <p:tgtEl>
                                          <p:spTgt spid="15"/>
                                        </p:tgtEl>
                                        <p:attrNameLst>
                                          <p:attrName>ppt_x</p:attrName>
                                        </p:attrNameLst>
                                      </p:cBhvr>
                                      <p:tavLst>
                                        <p:tav tm="0">
                                          <p:val>
                                            <p:strVal val="#ppt_x"/>
                                          </p:val>
                                        </p:tav>
                                        <p:tav tm="100000">
                                          <p:val>
                                            <p:strVal val="#ppt_x"/>
                                          </p:val>
                                        </p:tav>
                                      </p:tavLst>
                                    </p:anim>
                                    <p:anim calcmode="lin" valueType="num">
                                      <p:cBhvr>
                                        <p:cTn id="27" dur="750" fill="hold"/>
                                        <p:tgtEl>
                                          <p:spTgt spid="1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750"/>
                                        <p:tgtEl>
                                          <p:spTgt spid="28"/>
                                        </p:tgtEl>
                                      </p:cBhvr>
                                    </p:animEffect>
                                    <p:anim calcmode="lin" valueType="num">
                                      <p:cBhvr>
                                        <p:cTn id="32" dur="750" fill="hold"/>
                                        <p:tgtEl>
                                          <p:spTgt spid="28"/>
                                        </p:tgtEl>
                                        <p:attrNameLst>
                                          <p:attrName>ppt_x</p:attrName>
                                        </p:attrNameLst>
                                      </p:cBhvr>
                                      <p:tavLst>
                                        <p:tav tm="0">
                                          <p:val>
                                            <p:strVal val="#ppt_x"/>
                                          </p:val>
                                        </p:tav>
                                        <p:tav tm="100000">
                                          <p:val>
                                            <p:strVal val="#ppt_x"/>
                                          </p:val>
                                        </p:tav>
                                      </p:tavLst>
                                    </p:anim>
                                    <p:anim calcmode="lin" valueType="num">
                                      <p:cBhvr>
                                        <p:cTn id="33" dur="75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7" name="矩形 16386"/>
          <p:cNvSpPr/>
          <p:nvPr/>
        </p:nvSpPr>
        <p:spPr>
          <a:xfrm>
            <a:off x="1210310" y="1680845"/>
            <a:ext cx="6379845" cy="3645535"/>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150000"/>
              </a:lnSpc>
              <a:spcBef>
                <a:spcPts val="0"/>
              </a:spcBef>
            </a:pPr>
            <a:r>
              <a:rPr sz="2400" b="0" dirty="0">
                <a:solidFill>
                  <a:srgbClr val="0000FF"/>
                </a:solidFill>
                <a:latin typeface="黑体" panose="02010600030101010101" charset="-122"/>
                <a:ea typeface="黑体" panose="02010600030101010101" charset="-122"/>
                <a:cs typeface="黑体" panose="02010600030101010101" charset="-122"/>
              </a:rPr>
              <a:t>1.从母子健康的道德出发做好孕产期保健 </a:t>
            </a:r>
            <a:endParaRPr sz="2400" b="0" dirty="0">
              <a:solidFill>
                <a:srgbClr val="0000FF"/>
              </a:solidFill>
              <a:latin typeface="黑体" panose="02010600030101010101" charset="-122"/>
              <a:ea typeface="黑体" panose="02010600030101010101" charset="-122"/>
              <a:cs typeface="黑体" panose="02010600030101010101" charset="-122"/>
            </a:endParaRPr>
          </a:p>
          <a:p>
            <a:pPr lvl="0">
              <a:lnSpc>
                <a:spcPct val="150000"/>
              </a:lnSpc>
              <a:spcBef>
                <a:spcPts val="0"/>
              </a:spcBef>
            </a:pPr>
            <a:r>
              <a:rPr sz="2400" b="0" dirty="0">
                <a:solidFill>
                  <a:srgbClr val="0000FF"/>
                </a:solidFill>
                <a:latin typeface="黑体" panose="02010600030101010101" charset="-122"/>
                <a:ea typeface="黑体" panose="02010600030101010101" charset="-122"/>
                <a:cs typeface="黑体" panose="02010600030101010101" charset="-122"/>
              </a:rPr>
              <a:t>2.针对妇产科病人特殊的心理变化做好心理护理，加强自身语言修养 </a:t>
            </a:r>
            <a:endParaRPr sz="2400" b="0" dirty="0">
              <a:solidFill>
                <a:srgbClr val="0000FF"/>
              </a:solidFill>
              <a:latin typeface="黑体" panose="02010600030101010101" charset="-122"/>
              <a:ea typeface="黑体" panose="02010600030101010101" charset="-122"/>
              <a:cs typeface="黑体" panose="02010600030101010101" charset="-122"/>
            </a:endParaRPr>
          </a:p>
          <a:p>
            <a:pPr lvl="0">
              <a:lnSpc>
                <a:spcPct val="150000"/>
              </a:lnSpc>
              <a:spcBef>
                <a:spcPts val="0"/>
              </a:spcBef>
            </a:pPr>
            <a:r>
              <a:rPr sz="2400" b="0" dirty="0">
                <a:solidFill>
                  <a:srgbClr val="0000FF"/>
                </a:solidFill>
                <a:latin typeface="黑体" panose="02010600030101010101" charset="-122"/>
                <a:ea typeface="黑体" panose="02010600030101010101" charset="-122"/>
                <a:cs typeface="黑体" panose="02010600030101010101" charset="-122"/>
              </a:rPr>
              <a:t>3.工作细致、认真，具有对病人、对社会高度的责任感</a:t>
            </a:r>
            <a:endParaRPr sz="2400" b="0" dirty="0">
              <a:solidFill>
                <a:srgbClr val="0000FF"/>
              </a:solidFill>
              <a:latin typeface="黑体" panose="02010600030101010101" charset="-122"/>
              <a:ea typeface="黑体" panose="02010600030101010101" charset="-122"/>
              <a:cs typeface="黑体" panose="02010600030101010101" charset="-122"/>
            </a:endParaRPr>
          </a:p>
          <a:p>
            <a:pPr lvl="0">
              <a:lnSpc>
                <a:spcPct val="150000"/>
              </a:lnSpc>
              <a:spcBef>
                <a:spcPts val="0"/>
              </a:spcBef>
            </a:pPr>
            <a:r>
              <a:rPr sz="2400" b="0" dirty="0">
                <a:solidFill>
                  <a:srgbClr val="0000FF"/>
                </a:solidFill>
                <a:latin typeface="黑体" panose="02010600030101010101" charset="-122"/>
                <a:ea typeface="黑体" panose="02010600030101010101" charset="-122"/>
                <a:cs typeface="黑体" panose="02010600030101010101" charset="-122"/>
              </a:rPr>
              <a:t>4.要有冷静和果断的作风</a:t>
            </a:r>
            <a:endParaRPr sz="2400" b="0" dirty="0">
              <a:solidFill>
                <a:srgbClr val="0000FF"/>
              </a:solidFill>
              <a:latin typeface="黑体" panose="02010600030101010101" charset="-122"/>
              <a:ea typeface="黑体" panose="02010600030101010101" charset="-122"/>
              <a:cs typeface="黑体" panose="02010600030101010101" charset="-122"/>
            </a:endParaRPr>
          </a:p>
        </p:txBody>
      </p:sp>
      <p:sp>
        <p:nvSpPr>
          <p:cNvPr id="5" name="文本框 4"/>
          <p:cNvSpPr txBox="1"/>
          <p:nvPr/>
        </p:nvSpPr>
        <p:spPr>
          <a:xfrm>
            <a:off x="1094740" y="843280"/>
            <a:ext cx="41452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（二）母、婴护理的伦理规范</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387">
                                            <p:txEl>
                                              <p:charRg st="0" end="29"/>
                                            </p:txEl>
                                          </p:spTgt>
                                        </p:tgtEl>
                                        <p:attrNameLst>
                                          <p:attrName>style.visibility</p:attrName>
                                        </p:attrNameLst>
                                      </p:cBhvr>
                                      <p:to>
                                        <p:strVal val="visible"/>
                                      </p:to>
                                    </p:set>
                                    <p:anim calcmode="lin" valueType="num">
                                      <p:cBhvr additive="base">
                                        <p:cTn id="7" dur="500" fill="hold"/>
                                        <p:tgtEl>
                                          <p:spTgt spid="16387">
                                            <p:txEl>
                                              <p:charRg st="0" end="29"/>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6387">
                                            <p:txEl>
                                              <p:charRg st="0" end="29"/>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whoosh.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6387">
                                            <p:txEl>
                                              <p:charRg st="1" end="1"/>
                                            </p:txEl>
                                          </p:spTgt>
                                        </p:tgtEl>
                                        <p:attrNameLst>
                                          <p:attrName>style.visibility</p:attrName>
                                        </p:attrNameLst>
                                      </p:cBhvr>
                                      <p:to>
                                        <p:strVal val="visible"/>
                                      </p:to>
                                    </p:set>
                                    <p:anim calcmode="lin" valueType="num">
                                      <p:cBhvr additive="base">
                                        <p:cTn id="13" dur="500" fill="hold"/>
                                        <p:tgtEl>
                                          <p:spTgt spid="16387">
                                            <p:txEl>
                                              <p:char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6387">
                                            <p:txEl>
                                              <p:char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1" name="whoosh.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6387">
                                            <p:txEl>
                                              <p:charRg st="2" end="2"/>
                                            </p:txEl>
                                          </p:spTgt>
                                        </p:tgtEl>
                                        <p:attrNameLst>
                                          <p:attrName>style.visibility</p:attrName>
                                        </p:attrNameLst>
                                      </p:cBhvr>
                                      <p:to>
                                        <p:strVal val="visible"/>
                                      </p:to>
                                    </p:set>
                                    <p:anim calcmode="lin" valueType="num">
                                      <p:cBhvr additive="base">
                                        <p:cTn id="19" dur="500" fill="hold"/>
                                        <p:tgtEl>
                                          <p:spTgt spid="16387">
                                            <p:txEl>
                                              <p:char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6387">
                                            <p:txEl>
                                              <p:char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1" name="whoosh.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6387">
                                            <p:txEl>
                                              <p:charRg st="3" end="3"/>
                                            </p:txEl>
                                          </p:spTgt>
                                        </p:tgtEl>
                                        <p:attrNameLst>
                                          <p:attrName>style.visibility</p:attrName>
                                        </p:attrNameLst>
                                      </p:cBhvr>
                                      <p:to>
                                        <p:strVal val="visible"/>
                                      </p:to>
                                    </p:set>
                                    <p:anim calcmode="lin" valueType="num">
                                      <p:cBhvr additive="base">
                                        <p:cTn id="25" dur="500" fill="hold"/>
                                        <p:tgtEl>
                                          <p:spTgt spid="16387">
                                            <p:txEl>
                                              <p:char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6387">
                                            <p:txEl>
                                              <p:char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1"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文本占位符 9218"/>
          <p:cNvSpPr>
            <a:spLocks noGrp="1"/>
          </p:cNvSpPr>
          <p:nvPr>
            <p:ph type="body" idx="4294967295"/>
          </p:nvPr>
        </p:nvSpPr>
        <p:spPr>
          <a:xfrm>
            <a:off x="1357630" y="546100"/>
            <a:ext cx="9937750" cy="575945"/>
          </a:xfrm>
        </p:spPr>
        <p:txBody>
          <a:bodyPr>
            <a:normAutofit lnSpcReduction="20000"/>
          </a:bodyPr>
          <a:p>
            <a:pPr>
              <a:lnSpc>
                <a:spcPct val="125000"/>
              </a:lnSpc>
              <a:spcAft>
                <a:spcPts val="0"/>
              </a:spcAft>
              <a:buNone/>
            </a:pPr>
            <a:r>
              <a:rPr lang="zh-CN" altLang="en-US" sz="2400">
                <a:solidFill>
                  <a:schemeClr val="accent2"/>
                </a:solidFill>
              </a:rPr>
              <a:t>（</a:t>
            </a:r>
            <a:r>
              <a:rPr lang="en-US" altLang="zh-CN" sz="2400">
                <a:solidFill>
                  <a:schemeClr val="accent2"/>
                </a:solidFill>
              </a:rPr>
              <a:t>1</a:t>
            </a:r>
            <a:r>
              <a:rPr lang="zh-CN" altLang="en-US" sz="2400">
                <a:solidFill>
                  <a:schemeClr val="accent2"/>
                </a:solidFill>
              </a:rPr>
              <a:t>）为母子健康考虑</a:t>
            </a:r>
            <a:endParaRPr lang="zh-CN" altLang="en-US" sz="2400">
              <a:solidFill>
                <a:schemeClr val="accent2"/>
              </a:solidFill>
            </a:endParaRPr>
          </a:p>
          <a:p>
            <a:pPr marL="0" indent="0" fontAlgn="auto">
              <a:lnSpc>
                <a:spcPct val="125000"/>
              </a:lnSpc>
              <a:spcBef>
                <a:spcPts val="0"/>
              </a:spcBef>
              <a:spcAft>
                <a:spcPts val="0"/>
              </a:spcAft>
              <a:buNone/>
            </a:pPr>
            <a:endParaRPr lang="zh-CN" altLang="en-US" sz="2400">
              <a:solidFill>
                <a:srgbClr val="0000FF"/>
              </a:solidFill>
            </a:endParaRPr>
          </a:p>
        </p:txBody>
      </p:sp>
      <p:sp>
        <p:nvSpPr>
          <p:cNvPr id="15363" name="矩形 15362"/>
          <p:cNvSpPr/>
          <p:nvPr/>
        </p:nvSpPr>
        <p:spPr>
          <a:xfrm>
            <a:off x="1357630" y="1122045"/>
            <a:ext cx="10320655" cy="3274695"/>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125000"/>
              </a:lnSpc>
              <a:spcBef>
                <a:spcPts val="20"/>
              </a:spcBef>
              <a:spcAft>
                <a:spcPts val="0"/>
              </a:spcAft>
            </a:pPr>
            <a:r>
              <a:rPr sz="2400" b="0" dirty="0">
                <a:solidFill>
                  <a:srgbClr val="0000FF"/>
                </a:solidFill>
                <a:latin typeface="黑体" panose="02010600030101010101" charset="-122"/>
                <a:ea typeface="黑体" panose="02010600030101010101" charset="-122"/>
                <a:cs typeface="黑体" panose="02010600030101010101" charset="-122"/>
              </a:rPr>
              <a:t>孕妇观察什么？</a:t>
            </a:r>
            <a:endParaRPr sz="2400" b="0" dirty="0">
              <a:solidFill>
                <a:srgbClr val="0000FF"/>
              </a:solidFill>
              <a:latin typeface="黑体" panose="02010600030101010101" charset="-122"/>
              <a:ea typeface="黑体" panose="02010600030101010101" charset="-122"/>
              <a:cs typeface="黑体" panose="02010600030101010101" charset="-122"/>
            </a:endParaRPr>
          </a:p>
          <a:p>
            <a:pPr lvl="0">
              <a:lnSpc>
                <a:spcPct val="125000"/>
              </a:lnSpc>
              <a:spcBef>
                <a:spcPts val="20"/>
              </a:spcBef>
              <a:spcAft>
                <a:spcPts val="0"/>
              </a:spcAft>
            </a:pPr>
            <a:r>
              <a:rPr sz="2400" b="0" dirty="0">
                <a:solidFill>
                  <a:srgbClr val="0000FF"/>
                </a:solidFill>
                <a:latin typeface="黑体" panose="02010600030101010101" charset="-122"/>
                <a:ea typeface="黑体" panose="02010600030101010101" charset="-122"/>
                <a:cs typeface="黑体" panose="02010600030101010101" charset="-122"/>
              </a:rPr>
              <a:t>分娩期观察什么？</a:t>
            </a:r>
            <a:endParaRPr sz="2400" b="0" dirty="0">
              <a:solidFill>
                <a:srgbClr val="0000FF"/>
              </a:solidFill>
              <a:latin typeface="黑体" panose="02010600030101010101" charset="-122"/>
              <a:ea typeface="黑体" panose="02010600030101010101" charset="-122"/>
              <a:cs typeface="黑体" panose="02010600030101010101" charset="-122"/>
            </a:endParaRPr>
          </a:p>
          <a:p>
            <a:pPr lvl="0">
              <a:lnSpc>
                <a:spcPct val="125000"/>
              </a:lnSpc>
              <a:spcBef>
                <a:spcPts val="20"/>
              </a:spcBef>
              <a:spcAft>
                <a:spcPts val="0"/>
              </a:spcAft>
            </a:pPr>
            <a:r>
              <a:rPr sz="2400" b="0" dirty="0">
                <a:solidFill>
                  <a:srgbClr val="0000FF"/>
                </a:solidFill>
                <a:latin typeface="黑体" panose="02010600030101010101" charset="-122"/>
                <a:ea typeface="黑体" panose="02010600030101010101" charset="-122"/>
                <a:cs typeface="黑体" panose="02010600030101010101" charset="-122"/>
              </a:rPr>
              <a:t>产后观察什么？</a:t>
            </a:r>
            <a:endParaRPr sz="2400" b="0" dirty="0">
              <a:solidFill>
                <a:srgbClr val="0000FF"/>
              </a:solidFill>
              <a:latin typeface="黑体" panose="02010600030101010101" charset="-122"/>
              <a:ea typeface="黑体" panose="02010600030101010101" charset="-122"/>
              <a:cs typeface="黑体" panose="02010600030101010101" charset="-122"/>
            </a:endParaRPr>
          </a:p>
          <a:p>
            <a:pPr lvl="0">
              <a:lnSpc>
                <a:spcPct val="125000"/>
              </a:lnSpc>
              <a:spcBef>
                <a:spcPts val="20"/>
              </a:spcBef>
              <a:spcAft>
                <a:spcPts val="0"/>
              </a:spcAft>
            </a:pPr>
            <a:r>
              <a:rPr sz="2400" b="0" dirty="0">
                <a:solidFill>
                  <a:srgbClr val="0000FF"/>
                </a:solidFill>
                <a:latin typeface="黑体" panose="02010600030101010101" charset="-122"/>
                <a:ea typeface="黑体" panose="02010600030101010101" charset="-122"/>
                <a:cs typeface="黑体" panose="02010600030101010101" charset="-122"/>
              </a:rPr>
              <a:t>胎儿观察什么？</a:t>
            </a:r>
            <a:endParaRPr sz="2400" b="0" dirty="0">
              <a:solidFill>
                <a:srgbClr val="0000FF"/>
              </a:solidFill>
              <a:latin typeface="黑体" panose="02010600030101010101" charset="-122"/>
              <a:ea typeface="黑体" panose="02010600030101010101" charset="-122"/>
              <a:cs typeface="黑体" panose="02010600030101010101" charset="-122"/>
            </a:endParaRPr>
          </a:p>
          <a:p>
            <a:pPr lvl="0">
              <a:lnSpc>
                <a:spcPct val="125000"/>
              </a:lnSpc>
              <a:spcBef>
                <a:spcPts val="20"/>
              </a:spcBef>
              <a:spcAft>
                <a:spcPts val="0"/>
              </a:spcAft>
            </a:pPr>
            <a:r>
              <a:rPr sz="2400" b="0" dirty="0">
                <a:solidFill>
                  <a:srgbClr val="0000FF"/>
                </a:solidFill>
                <a:latin typeface="黑体" panose="02010600030101010101" charset="-122"/>
                <a:ea typeface="黑体" panose="02010600030101010101" charset="-122"/>
                <a:cs typeface="黑体" panose="02010600030101010101" charset="-122"/>
              </a:rPr>
              <a:t>新生儿观察什么？</a:t>
            </a:r>
            <a:endParaRPr sz="2400" b="0" dirty="0">
              <a:solidFill>
                <a:srgbClr val="0000FF"/>
              </a:solidFill>
              <a:latin typeface="黑体" panose="02010600030101010101" charset="-122"/>
              <a:ea typeface="黑体" panose="02010600030101010101" charset="-122"/>
              <a:cs typeface="黑体" panose="02010600030101010101" charset="-122"/>
            </a:endParaRPr>
          </a:p>
        </p:txBody>
      </p:sp>
      <p:pic>
        <p:nvPicPr>
          <p:cNvPr id="21509" name="图片 21508" descr="u=586827883,1528512219&amp;gp=1"/>
          <p:cNvPicPr>
            <a:picLocks noChangeAspect="1"/>
          </p:cNvPicPr>
          <p:nvPr/>
        </p:nvPicPr>
        <p:blipFill>
          <a:blip r:embed="rId1"/>
          <a:stretch>
            <a:fillRect/>
          </a:stretch>
        </p:blipFill>
        <p:spPr>
          <a:xfrm>
            <a:off x="2018030" y="3778250"/>
            <a:ext cx="2175510" cy="2381250"/>
          </a:xfrm>
          <a:prstGeom prst="rect">
            <a:avLst/>
          </a:prstGeom>
          <a:noFill/>
          <a:ln w="9525">
            <a:noFill/>
          </a:ln>
        </p:spPr>
      </p:pic>
      <p:pic>
        <p:nvPicPr>
          <p:cNvPr id="21510" name="图片 21509" descr="u=2116866109,2524554419&amp;gp=0"/>
          <p:cNvPicPr>
            <a:picLocks noChangeAspect="1"/>
          </p:cNvPicPr>
          <p:nvPr/>
        </p:nvPicPr>
        <p:blipFill>
          <a:blip r:embed="rId2"/>
          <a:stretch>
            <a:fillRect/>
          </a:stretch>
        </p:blipFill>
        <p:spPr>
          <a:xfrm>
            <a:off x="8367395" y="3778250"/>
            <a:ext cx="2542540" cy="2381250"/>
          </a:xfrm>
          <a:prstGeom prst="rect">
            <a:avLst/>
          </a:prstGeom>
          <a:noFill/>
          <a:ln w="9525">
            <a:noFill/>
          </a:ln>
        </p:spPr>
      </p:pic>
      <p:pic>
        <p:nvPicPr>
          <p:cNvPr id="21511" name="图片 21510" descr="C:/Users/linruyi/Desktop/护理伦理学ppt/http:/it0.baidu.com/it/u=1509358432,2010666860&amp;gp=0.jpg">
            <a:hlinkClick r:id="rId3"/>
          </p:cNvPr>
          <p:cNvPicPr>
            <a:picLocks noChangeAspect="1"/>
          </p:cNvPicPr>
          <p:nvPr/>
        </p:nvPicPr>
        <p:blipFill>
          <a:blip r:embed="rId4" r:link="rId5"/>
          <a:stretch>
            <a:fillRect/>
          </a:stretch>
        </p:blipFill>
        <p:spPr>
          <a:xfrm>
            <a:off x="4756150" y="3937635"/>
            <a:ext cx="3048635" cy="214820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219">
                                            <p:txEl>
                                              <p:charRg st="0" end="5"/>
                                            </p:txEl>
                                          </p:spTgt>
                                        </p:tgtEl>
                                        <p:attrNameLst>
                                          <p:attrName>style.visibility</p:attrName>
                                        </p:attrNameLst>
                                      </p:cBhvr>
                                      <p:to>
                                        <p:strVal val="visible"/>
                                      </p:to>
                                    </p:set>
                                    <p:anim calcmode="lin" valueType="num">
                                      <p:cBhvr additive="base">
                                        <p:cTn id="7" dur="500" fill="hold"/>
                                        <p:tgtEl>
                                          <p:spTgt spid="9219">
                                            <p:txEl>
                                              <p:charRg st="0" end="5"/>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9219">
                                            <p:txEl>
                                              <p:charRg st="0"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6" name="whoosh.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5363">
                                            <p:txEl>
                                              <p:charRg st="0" end="29"/>
                                            </p:txEl>
                                          </p:spTgt>
                                        </p:tgtEl>
                                        <p:attrNameLst>
                                          <p:attrName>style.visibility</p:attrName>
                                        </p:attrNameLst>
                                      </p:cBhvr>
                                      <p:to>
                                        <p:strVal val="visible"/>
                                      </p:to>
                                    </p:set>
                                    <p:anim calcmode="lin" valueType="num">
                                      <p:cBhvr additive="base">
                                        <p:cTn id="13" dur="500" fill="hold"/>
                                        <p:tgtEl>
                                          <p:spTgt spid="15363">
                                            <p:txEl>
                                              <p:charRg st="0" end="29"/>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5363">
                                            <p:txEl>
                                              <p:charRg st="0" end="29"/>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6" name="whoosh.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5363">
                                            <p:txEl>
                                              <p:charRg st="1" end="1"/>
                                            </p:txEl>
                                          </p:spTgt>
                                        </p:tgtEl>
                                        <p:attrNameLst>
                                          <p:attrName>style.visibility</p:attrName>
                                        </p:attrNameLst>
                                      </p:cBhvr>
                                      <p:to>
                                        <p:strVal val="visible"/>
                                      </p:to>
                                    </p:set>
                                    <p:anim calcmode="lin" valueType="num">
                                      <p:cBhvr additive="base">
                                        <p:cTn id="19" dur="500" fill="hold"/>
                                        <p:tgtEl>
                                          <p:spTgt spid="15363">
                                            <p:txEl>
                                              <p:char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5363">
                                            <p:txEl>
                                              <p:char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6" name="whoosh.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5363">
                                            <p:txEl>
                                              <p:charRg st="2" end="2"/>
                                            </p:txEl>
                                          </p:spTgt>
                                        </p:tgtEl>
                                        <p:attrNameLst>
                                          <p:attrName>style.visibility</p:attrName>
                                        </p:attrNameLst>
                                      </p:cBhvr>
                                      <p:to>
                                        <p:strVal val="visible"/>
                                      </p:to>
                                    </p:set>
                                    <p:anim calcmode="lin" valueType="num">
                                      <p:cBhvr additive="base">
                                        <p:cTn id="25" dur="500" fill="hold"/>
                                        <p:tgtEl>
                                          <p:spTgt spid="15363">
                                            <p:txEl>
                                              <p:charRg st="2" end="2"/>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5363">
                                            <p:txEl>
                                              <p:char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6" name="whoosh.wav"/>
                                        </p:tgtEl>
                                      </p:cMediaNode>
                                    </p:audio>
                                  </p:sub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5363">
                                            <p:txEl>
                                              <p:charRg st="3" end="3"/>
                                            </p:txEl>
                                          </p:spTgt>
                                        </p:tgtEl>
                                        <p:attrNameLst>
                                          <p:attrName>style.visibility</p:attrName>
                                        </p:attrNameLst>
                                      </p:cBhvr>
                                      <p:to>
                                        <p:strVal val="visible"/>
                                      </p:to>
                                    </p:set>
                                    <p:anim calcmode="lin" valueType="num">
                                      <p:cBhvr additive="base">
                                        <p:cTn id="31" dur="500" fill="hold"/>
                                        <p:tgtEl>
                                          <p:spTgt spid="15363">
                                            <p:txEl>
                                              <p:charRg st="3" end="3"/>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5363">
                                            <p:txEl>
                                              <p:char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6" name="whoosh.wav"/>
                                        </p:tgtEl>
                                      </p:cMediaNode>
                                    </p:audio>
                                  </p:sub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5363">
                                            <p:txEl>
                                              <p:charRg st="4" end="4"/>
                                            </p:txEl>
                                          </p:spTgt>
                                        </p:tgtEl>
                                        <p:attrNameLst>
                                          <p:attrName>style.visibility</p:attrName>
                                        </p:attrNameLst>
                                      </p:cBhvr>
                                      <p:to>
                                        <p:strVal val="visible"/>
                                      </p:to>
                                    </p:set>
                                    <p:anim calcmode="lin" valueType="num">
                                      <p:cBhvr additive="base">
                                        <p:cTn id="37" dur="500" fill="hold"/>
                                        <p:tgtEl>
                                          <p:spTgt spid="15363">
                                            <p:txEl>
                                              <p:charRg st="4" end="4"/>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5363">
                                            <p:txEl>
                                              <p:char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6"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P spid="1536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357630" y="709295"/>
            <a:ext cx="6126480" cy="460375"/>
          </a:xfrm>
          <a:prstGeom prst="rect">
            <a:avLst/>
          </a:prstGeom>
          <a:noFill/>
        </p:spPr>
        <p:txBody>
          <a:bodyPr wrap="none" rtlCol="0" anchor="t">
            <a:spAutoFit/>
          </a:bodyPr>
          <a:p>
            <a:pPr algn="l"/>
            <a:r>
              <a:rPr lang="zh-CN" altLang="en-US" sz="2400" dirty="0">
                <a:solidFill>
                  <a:schemeClr val="accent2"/>
                </a:solidFill>
                <a:latin typeface="黑体" panose="02010600030101010101" charset="-122"/>
                <a:ea typeface="黑体" panose="02010600030101010101" charset="-122"/>
                <a:cs typeface="黑体" panose="02010600030101010101" charset="-122"/>
                <a:sym typeface="+mn-ea"/>
              </a:rPr>
              <a:t>（2）同情、关心、体贴患者，做好心理护理</a:t>
            </a:r>
            <a:endParaRPr lang="zh-CN" altLang="en-US" sz="2400" dirty="0">
              <a:solidFill>
                <a:schemeClr val="accent2"/>
              </a:solidFill>
              <a:latin typeface="黑体" panose="02010600030101010101" charset="-122"/>
              <a:ea typeface="黑体" panose="02010600030101010101" charset="-122"/>
              <a:cs typeface="黑体" panose="02010600030101010101" charset="-122"/>
              <a:sym typeface="+mn-ea"/>
            </a:endParaRPr>
          </a:p>
        </p:txBody>
      </p:sp>
      <p:sp>
        <p:nvSpPr>
          <p:cNvPr id="16387" name="矩形 16386"/>
          <p:cNvSpPr/>
          <p:nvPr/>
        </p:nvSpPr>
        <p:spPr>
          <a:xfrm>
            <a:off x="1482090" y="1611630"/>
            <a:ext cx="6204585" cy="411988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150000"/>
              </a:lnSpc>
              <a:spcBef>
                <a:spcPts val="0"/>
              </a:spcBef>
            </a:pPr>
            <a:r>
              <a:rPr sz="2400" b="0" dirty="0">
                <a:solidFill>
                  <a:srgbClr val="0000FF"/>
                </a:solidFill>
                <a:latin typeface="黑体" panose="02010600030101010101" charset="-122"/>
                <a:ea typeface="黑体" panose="02010600030101010101" charset="-122"/>
                <a:cs typeface="黑体" panose="02010600030101010101" charset="-122"/>
              </a:rPr>
              <a:t>她有一个不关心她和孩子的丈夫？</a:t>
            </a:r>
            <a:endParaRPr sz="2400" b="0" dirty="0">
              <a:solidFill>
                <a:srgbClr val="0000FF"/>
              </a:solidFill>
              <a:latin typeface="黑体" panose="02010600030101010101" charset="-122"/>
              <a:ea typeface="黑体" panose="02010600030101010101" charset="-122"/>
              <a:cs typeface="黑体" panose="02010600030101010101" charset="-122"/>
            </a:endParaRPr>
          </a:p>
          <a:p>
            <a:pPr lvl="0">
              <a:lnSpc>
                <a:spcPct val="150000"/>
              </a:lnSpc>
              <a:spcBef>
                <a:spcPts val="0"/>
              </a:spcBef>
            </a:pPr>
            <a:r>
              <a:rPr sz="2400" b="0" dirty="0">
                <a:solidFill>
                  <a:srgbClr val="0000FF"/>
                </a:solidFill>
                <a:latin typeface="黑体" panose="02010600030101010101" charset="-122"/>
                <a:ea typeface="黑体" panose="02010600030101010101" charset="-122"/>
                <a:cs typeface="黑体" panose="02010600030101010101" charset="-122"/>
              </a:rPr>
              <a:t>她生了一个畸形儿？</a:t>
            </a:r>
            <a:endParaRPr sz="2400" b="0" dirty="0">
              <a:solidFill>
                <a:srgbClr val="0000FF"/>
              </a:solidFill>
              <a:latin typeface="黑体" panose="02010600030101010101" charset="-122"/>
              <a:ea typeface="黑体" panose="02010600030101010101" charset="-122"/>
              <a:cs typeface="黑体" panose="02010600030101010101" charset="-122"/>
            </a:endParaRPr>
          </a:p>
          <a:p>
            <a:pPr lvl="0">
              <a:lnSpc>
                <a:spcPct val="150000"/>
              </a:lnSpc>
              <a:spcBef>
                <a:spcPts val="0"/>
              </a:spcBef>
            </a:pPr>
            <a:r>
              <a:rPr sz="2400" b="0" dirty="0">
                <a:solidFill>
                  <a:srgbClr val="0000FF"/>
                </a:solidFill>
                <a:latin typeface="黑体" panose="02010600030101010101" charset="-122"/>
                <a:ea typeface="黑体" panose="02010600030101010101" charset="-122"/>
                <a:cs typeface="黑体" panose="02010600030101010101" charset="-122"/>
              </a:rPr>
              <a:t>她生了一个畸形儿但死亡了？</a:t>
            </a:r>
            <a:endParaRPr sz="2400" b="0" dirty="0">
              <a:solidFill>
                <a:srgbClr val="0000FF"/>
              </a:solidFill>
              <a:latin typeface="黑体" panose="02010600030101010101" charset="-122"/>
              <a:ea typeface="黑体" panose="02010600030101010101" charset="-122"/>
              <a:cs typeface="黑体" panose="02010600030101010101" charset="-122"/>
            </a:endParaRPr>
          </a:p>
          <a:p>
            <a:pPr lvl="0">
              <a:lnSpc>
                <a:spcPct val="150000"/>
              </a:lnSpc>
              <a:spcBef>
                <a:spcPts val="0"/>
              </a:spcBef>
            </a:pPr>
            <a:r>
              <a:rPr sz="2400" b="0" dirty="0">
                <a:solidFill>
                  <a:srgbClr val="0000FF"/>
                </a:solidFill>
                <a:latin typeface="黑体" panose="02010600030101010101" charset="-122"/>
                <a:ea typeface="黑体" panose="02010600030101010101" charset="-122"/>
                <a:cs typeface="黑体" panose="02010600030101010101" charset="-122"/>
              </a:rPr>
              <a:t>她生了一个全家人都不喜欢的女孩？</a:t>
            </a:r>
            <a:endParaRPr sz="2400" b="0" dirty="0">
              <a:solidFill>
                <a:srgbClr val="0000FF"/>
              </a:solidFill>
              <a:latin typeface="黑体" panose="02010600030101010101" charset="-122"/>
              <a:ea typeface="黑体" panose="02010600030101010101" charset="-122"/>
              <a:cs typeface="黑体" panose="02010600030101010101" charset="-122"/>
            </a:endParaRPr>
          </a:p>
          <a:p>
            <a:pPr lvl="0">
              <a:lnSpc>
                <a:spcPct val="150000"/>
              </a:lnSpc>
              <a:spcBef>
                <a:spcPts val="0"/>
              </a:spcBef>
            </a:pPr>
            <a:r>
              <a:rPr sz="2400" b="0" dirty="0">
                <a:solidFill>
                  <a:srgbClr val="0000FF"/>
                </a:solidFill>
                <a:latin typeface="黑体" panose="02010600030101010101" charset="-122"/>
                <a:ea typeface="黑体" panose="02010600030101010101" charset="-122"/>
                <a:cs typeface="黑体" panose="02010600030101010101" charset="-122"/>
              </a:rPr>
              <a:t>她生完孩子，孩子就死亡了？</a:t>
            </a:r>
            <a:endParaRPr sz="2400" b="0" dirty="0">
              <a:solidFill>
                <a:srgbClr val="0000FF"/>
              </a:solidFill>
              <a:latin typeface="黑体" panose="02010600030101010101" charset="-122"/>
              <a:ea typeface="黑体" panose="02010600030101010101" charset="-122"/>
              <a:cs typeface="黑体" panose="02010600030101010101" charset="-122"/>
            </a:endParaRPr>
          </a:p>
          <a:p>
            <a:pPr lvl="0">
              <a:lnSpc>
                <a:spcPct val="150000"/>
              </a:lnSpc>
              <a:spcBef>
                <a:spcPts val="0"/>
              </a:spcBef>
            </a:pPr>
            <a:r>
              <a:rPr sz="2400" b="0" dirty="0">
                <a:solidFill>
                  <a:srgbClr val="0000FF"/>
                </a:solidFill>
                <a:latin typeface="黑体" panose="02010600030101010101" charset="-122"/>
                <a:ea typeface="黑体" panose="02010600030101010101" charset="-122"/>
                <a:cs typeface="黑体" panose="02010600030101010101" charset="-122"/>
              </a:rPr>
              <a:t>她的孩子在抢救？</a:t>
            </a:r>
            <a:endParaRPr sz="2400" b="0" dirty="0">
              <a:solidFill>
                <a:srgbClr val="0000FF"/>
              </a:solidFill>
              <a:latin typeface="黑体" panose="02010600030101010101" charset="-122"/>
              <a:ea typeface="黑体" panose="02010600030101010101" charset="-122"/>
              <a:cs typeface="黑体" panose="02010600030101010101" charset="-122"/>
            </a:endParaRPr>
          </a:p>
          <a:p>
            <a:pPr lvl="0">
              <a:lnSpc>
                <a:spcPct val="150000"/>
              </a:lnSpc>
              <a:spcBef>
                <a:spcPts val="0"/>
              </a:spcBef>
            </a:pPr>
            <a:r>
              <a:rPr sz="2400" b="0" dirty="0">
                <a:solidFill>
                  <a:srgbClr val="0000FF"/>
                </a:solidFill>
                <a:latin typeface="黑体" panose="02010600030101010101" charset="-122"/>
                <a:ea typeface="黑体" panose="02010600030101010101" charset="-122"/>
                <a:cs typeface="黑体" panose="02010600030101010101" charset="-122"/>
              </a:rPr>
              <a:t>她生了一个全家人都喜欢的孩子。</a:t>
            </a:r>
            <a:endParaRPr sz="2400" b="0" dirty="0">
              <a:solidFill>
                <a:srgbClr val="0000FF"/>
              </a:solidFill>
              <a:latin typeface="黑体" panose="02010600030101010101" charset="-122"/>
              <a:ea typeface="黑体" panose="02010600030101010101" charset="-122"/>
              <a:cs typeface="黑体" panose="0201060003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387">
                                            <p:txEl>
                                              <p:charRg st="0" end="29"/>
                                            </p:txEl>
                                          </p:spTgt>
                                        </p:tgtEl>
                                        <p:attrNameLst>
                                          <p:attrName>style.visibility</p:attrName>
                                        </p:attrNameLst>
                                      </p:cBhvr>
                                      <p:to>
                                        <p:strVal val="visible"/>
                                      </p:to>
                                    </p:set>
                                    <p:anim calcmode="lin" valueType="num">
                                      <p:cBhvr additive="base">
                                        <p:cTn id="7" dur="500" fill="hold"/>
                                        <p:tgtEl>
                                          <p:spTgt spid="16387">
                                            <p:txEl>
                                              <p:charRg st="0" end="29"/>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6387">
                                            <p:txEl>
                                              <p:charRg st="0" end="29"/>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pic>
        <p:nvPicPr>
          <p:cNvPr id="2" name="图片 1" descr="9784873da7d5dd939555a422eff551ceed9e77a644dba-7A8xtg"/>
          <p:cNvPicPr>
            <a:picLocks noChangeAspect="1"/>
          </p:cNvPicPr>
          <p:nvPr/>
        </p:nvPicPr>
        <p:blipFill>
          <a:blip r:embed="rId2"/>
          <a:srcRect l="12780" t="2600" r="33949" b="13746"/>
          <a:stretch>
            <a:fillRect/>
          </a:stretch>
        </p:blipFill>
        <p:spPr>
          <a:xfrm>
            <a:off x="-15875" y="-4445"/>
            <a:ext cx="3619500" cy="6865620"/>
          </a:xfrm>
          <a:prstGeom prst="rect">
            <a:avLst/>
          </a:prstGeom>
        </p:spPr>
      </p:pic>
      <p:sp>
        <p:nvSpPr>
          <p:cNvPr id="3" name="矩形 2"/>
          <p:cNvSpPr/>
          <p:nvPr/>
        </p:nvSpPr>
        <p:spPr>
          <a:xfrm>
            <a:off x="85090" y="153035"/>
            <a:ext cx="3411220" cy="6615430"/>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黑体" panose="02010600030101010101" charset="-122"/>
                <a:ea typeface="黑体" panose="02010600030101010101" charset="-122"/>
                <a:cs typeface="黑体" panose="02010600030101010101" charset="-122"/>
              </a:rPr>
              <a:t>目</a:t>
            </a:r>
            <a:endParaRPr lang="zh-CN" altLang="en-US" sz="9600" b="1">
              <a:solidFill>
                <a:srgbClr val="5A84AF"/>
              </a:solidFill>
              <a:latin typeface="黑体" panose="02010600030101010101" charset="-122"/>
              <a:ea typeface="黑体" panose="02010600030101010101" charset="-122"/>
              <a:cs typeface="黑体" panose="02010600030101010101" charset="-122"/>
            </a:endParaRPr>
          </a:p>
          <a:p>
            <a:r>
              <a:rPr lang="zh-CN" altLang="en-US" sz="9600" b="1">
                <a:solidFill>
                  <a:srgbClr val="5A84AF"/>
                </a:solidFill>
                <a:latin typeface="黑体" panose="02010600030101010101" charset="-122"/>
                <a:ea typeface="黑体" panose="02010600030101010101" charset="-122"/>
                <a:cs typeface="黑体" panose="02010600030101010101" charset="-122"/>
              </a:rPr>
              <a:t>录</a:t>
            </a:r>
            <a:endParaRPr lang="zh-CN" altLang="en-US" sz="9600" b="1">
              <a:solidFill>
                <a:srgbClr val="5A84AF"/>
              </a:solidFill>
              <a:latin typeface="黑体" panose="02010600030101010101" charset="-122"/>
              <a:ea typeface="黑体" panose="02010600030101010101" charset="-122"/>
              <a:cs typeface="黑体" panose="02010600030101010101" charset="-122"/>
            </a:endParaRPr>
          </a:p>
        </p:txBody>
      </p:sp>
      <p:pic>
        <p:nvPicPr>
          <p:cNvPr id="32" name="图片 31" descr="e589290c7580d2802bf7399b0600dedb"/>
          <p:cNvPicPr>
            <a:picLocks noChangeAspect="1"/>
          </p:cNvPicPr>
          <p:nvPr/>
        </p:nvPicPr>
        <p:blipFill>
          <a:blip r:embed="rId3"/>
          <a:stretch>
            <a:fillRect/>
          </a:stretch>
        </p:blipFill>
        <p:spPr>
          <a:xfrm rot="3720000">
            <a:off x="9135745" y="2011680"/>
            <a:ext cx="2922905" cy="2922905"/>
          </a:xfrm>
          <a:prstGeom prst="rect">
            <a:avLst/>
          </a:prstGeom>
        </p:spPr>
      </p:pic>
      <p:grpSp>
        <p:nvGrpSpPr>
          <p:cNvPr id="10" name="组合 9"/>
          <p:cNvGrpSpPr/>
          <p:nvPr/>
        </p:nvGrpSpPr>
        <p:grpSpPr>
          <a:xfrm>
            <a:off x="4022090" y="920750"/>
            <a:ext cx="6238240" cy="621030"/>
            <a:chOff x="6802" y="2048"/>
            <a:chExt cx="9824" cy="978"/>
          </a:xfrm>
        </p:grpSpPr>
        <p:sp>
          <p:nvSpPr>
            <p:cNvPr id="11" name="文本框 10"/>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单元一　绪论</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12" name="图片 11"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42" name="组合 41"/>
          <p:cNvGrpSpPr/>
          <p:nvPr/>
        </p:nvGrpSpPr>
        <p:grpSpPr>
          <a:xfrm>
            <a:off x="4022090" y="1460500"/>
            <a:ext cx="6238240" cy="621030"/>
            <a:chOff x="6802" y="2048"/>
            <a:chExt cx="9824" cy="978"/>
          </a:xfrm>
        </p:grpSpPr>
        <p:sp>
          <p:nvSpPr>
            <p:cNvPr id="43" name="文本框 42"/>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单元二　护理伦理学的理论基础和规范体系</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44" name="图片 43"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45" name="组合 44"/>
          <p:cNvGrpSpPr/>
          <p:nvPr/>
        </p:nvGrpSpPr>
        <p:grpSpPr>
          <a:xfrm>
            <a:off x="4022090" y="2000250"/>
            <a:ext cx="6238240" cy="621030"/>
            <a:chOff x="6802" y="2048"/>
            <a:chExt cx="9824" cy="978"/>
          </a:xfrm>
        </p:grpSpPr>
        <p:sp>
          <p:nvSpPr>
            <p:cNvPr id="46" name="文本框 45"/>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单元三　护理人际关系伦理</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47" name="图片 46"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48" name="组合 47"/>
          <p:cNvGrpSpPr/>
          <p:nvPr/>
        </p:nvGrpSpPr>
        <p:grpSpPr>
          <a:xfrm>
            <a:off x="4022090" y="2540000"/>
            <a:ext cx="6238240" cy="621030"/>
            <a:chOff x="6802" y="2048"/>
            <a:chExt cx="9824" cy="978"/>
          </a:xfrm>
        </p:grpSpPr>
        <p:sp>
          <p:nvSpPr>
            <p:cNvPr id="49" name="文本框 48"/>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单元四　整体护理伦理</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50" name="图片 49"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51" name="组合 50"/>
          <p:cNvGrpSpPr/>
          <p:nvPr/>
        </p:nvGrpSpPr>
        <p:grpSpPr>
          <a:xfrm>
            <a:off x="4022090" y="3079750"/>
            <a:ext cx="6238240" cy="621030"/>
            <a:chOff x="6802" y="2048"/>
            <a:chExt cx="9824" cy="978"/>
          </a:xfrm>
        </p:grpSpPr>
        <p:sp>
          <p:nvSpPr>
            <p:cNvPr id="52" name="文本框 51"/>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单元五　临床护理伦理</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53" name="图片 52"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54" name="组合 53"/>
          <p:cNvGrpSpPr/>
          <p:nvPr/>
        </p:nvGrpSpPr>
        <p:grpSpPr>
          <a:xfrm>
            <a:off x="4022090" y="3619500"/>
            <a:ext cx="6238240" cy="621030"/>
            <a:chOff x="6802" y="2048"/>
            <a:chExt cx="9824" cy="978"/>
          </a:xfrm>
        </p:grpSpPr>
        <p:sp>
          <p:nvSpPr>
            <p:cNvPr id="55" name="文本框 54"/>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单元六　社区卫生保健及康复护理伦理</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56" name="图片 55"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57" name="组合 56"/>
          <p:cNvGrpSpPr/>
          <p:nvPr/>
        </p:nvGrpSpPr>
        <p:grpSpPr>
          <a:xfrm>
            <a:off x="4022090" y="4159250"/>
            <a:ext cx="6238240" cy="621030"/>
            <a:chOff x="6802" y="2048"/>
            <a:chExt cx="9824" cy="978"/>
          </a:xfrm>
        </p:grpSpPr>
        <p:sp>
          <p:nvSpPr>
            <p:cNvPr id="58" name="文本框 57"/>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单元七　生命伦理护理</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59" name="图片 58"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60" name="组合 59"/>
          <p:cNvGrpSpPr/>
          <p:nvPr/>
        </p:nvGrpSpPr>
        <p:grpSpPr>
          <a:xfrm>
            <a:off x="4022090" y="4699000"/>
            <a:ext cx="6238240" cy="621030"/>
            <a:chOff x="6802" y="2048"/>
            <a:chExt cx="9824" cy="978"/>
          </a:xfrm>
        </p:grpSpPr>
        <p:sp>
          <p:nvSpPr>
            <p:cNvPr id="61" name="文本框 60"/>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单元八　护理科研中的伦理分析</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62" name="图片 61"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63" name="组合 62"/>
          <p:cNvGrpSpPr/>
          <p:nvPr/>
        </p:nvGrpSpPr>
        <p:grpSpPr>
          <a:xfrm>
            <a:off x="4022090" y="5238750"/>
            <a:ext cx="6238240" cy="621030"/>
            <a:chOff x="6802" y="2048"/>
            <a:chExt cx="9824" cy="978"/>
          </a:xfrm>
        </p:grpSpPr>
        <p:sp>
          <p:nvSpPr>
            <p:cNvPr id="64" name="文本框 63"/>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单元九　护理伦理决策的应用程序 </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65" name="图片 64"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66" name="组合 65"/>
          <p:cNvGrpSpPr/>
          <p:nvPr/>
        </p:nvGrpSpPr>
        <p:grpSpPr>
          <a:xfrm>
            <a:off x="4022090" y="5778500"/>
            <a:ext cx="6238240" cy="621030"/>
            <a:chOff x="6802" y="2048"/>
            <a:chExt cx="9824" cy="978"/>
          </a:xfrm>
        </p:grpSpPr>
        <p:sp>
          <p:nvSpPr>
            <p:cNvPr id="67" name="文本框 66"/>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单元十　护理道德评价、教育与修养</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68" name="图片 67" descr="b4064338496ee2cb6d081735c8306796"/>
            <p:cNvPicPr>
              <a:picLocks noChangeAspect="1"/>
            </p:cNvPicPr>
            <p:nvPr/>
          </p:nvPicPr>
          <p:blipFill>
            <a:blip r:embed="rId4"/>
            <a:stretch>
              <a:fillRect/>
            </a:stretch>
          </p:blipFill>
          <p:spPr>
            <a:xfrm>
              <a:off x="6802" y="2062"/>
              <a:ext cx="964" cy="964"/>
            </a:xfrm>
            <a:prstGeom prst="rect">
              <a:avLst/>
            </a:prstGeom>
          </p:spPr>
        </p:pic>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357630" y="504190"/>
            <a:ext cx="4602480" cy="460375"/>
          </a:xfrm>
          <a:prstGeom prst="rect">
            <a:avLst/>
          </a:prstGeom>
          <a:noFill/>
        </p:spPr>
        <p:txBody>
          <a:bodyPr wrap="none" rtlCol="0" anchor="t">
            <a:spAutoFit/>
          </a:bodyPr>
          <a:p>
            <a:pPr algn="l"/>
            <a:r>
              <a:rPr lang="zh-CN" altLang="en-US" sz="2400" dirty="0">
                <a:solidFill>
                  <a:schemeClr val="accent2"/>
                </a:solidFill>
                <a:latin typeface="黑体" panose="02010600030101010101" charset="-122"/>
                <a:ea typeface="黑体" panose="02010600030101010101" charset="-122"/>
                <a:cs typeface="黑体" panose="02010600030101010101" charset="-122"/>
                <a:sym typeface="+mn-ea"/>
              </a:rPr>
              <a:t>（3）不怕苦和脏具有工作责任感</a:t>
            </a:r>
            <a:endParaRPr lang="zh-CN" altLang="en-US" sz="2400" dirty="0">
              <a:solidFill>
                <a:schemeClr val="accent2"/>
              </a:solidFill>
              <a:latin typeface="黑体" panose="02010600030101010101" charset="-122"/>
              <a:ea typeface="黑体" panose="02010600030101010101" charset="-122"/>
              <a:cs typeface="黑体" panose="02010600030101010101" charset="-122"/>
              <a:sym typeface="+mn-ea"/>
            </a:endParaRPr>
          </a:p>
        </p:txBody>
      </p:sp>
      <p:sp>
        <p:nvSpPr>
          <p:cNvPr id="16387" name="矩形 16386"/>
          <p:cNvSpPr/>
          <p:nvPr/>
        </p:nvSpPr>
        <p:spPr>
          <a:xfrm>
            <a:off x="1482090" y="964565"/>
            <a:ext cx="6204585" cy="363474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140000"/>
              </a:lnSpc>
              <a:spcBef>
                <a:spcPts val="0"/>
              </a:spcBef>
            </a:pPr>
            <a:r>
              <a:rPr sz="2400" b="0" dirty="0">
                <a:solidFill>
                  <a:srgbClr val="0000FF"/>
                </a:solidFill>
                <a:latin typeface="黑体" panose="02010600030101010101" charset="-122"/>
                <a:ea typeface="黑体" panose="02010600030101010101" charset="-122"/>
                <a:cs typeface="黑体" panose="02010600030101010101" charset="-122"/>
              </a:rPr>
              <a:t>你能谈一谈对产科工作的看法吗？</a:t>
            </a:r>
            <a:endParaRPr sz="2400" b="0" dirty="0">
              <a:solidFill>
                <a:srgbClr val="0000FF"/>
              </a:solidFill>
              <a:latin typeface="黑体" panose="02010600030101010101" charset="-122"/>
              <a:ea typeface="黑体" panose="02010600030101010101" charset="-122"/>
              <a:cs typeface="黑体" panose="02010600030101010101" charset="-122"/>
            </a:endParaRPr>
          </a:p>
          <a:p>
            <a:pPr lvl="0">
              <a:lnSpc>
                <a:spcPct val="140000"/>
              </a:lnSpc>
              <a:spcBef>
                <a:spcPts val="0"/>
              </a:spcBef>
            </a:pPr>
            <a:r>
              <a:rPr sz="2400" b="0" dirty="0">
                <a:solidFill>
                  <a:srgbClr val="0000FF"/>
                </a:solidFill>
                <a:latin typeface="黑体" panose="02010600030101010101" charset="-122"/>
                <a:ea typeface="黑体" panose="02010600030101010101" charset="-122"/>
                <a:cs typeface="黑体" panose="02010600030101010101" charset="-122"/>
              </a:rPr>
              <a:t>当新生儿一落地就出现了窒息？</a:t>
            </a:r>
            <a:endParaRPr sz="2400" b="0" dirty="0">
              <a:solidFill>
                <a:srgbClr val="0000FF"/>
              </a:solidFill>
              <a:latin typeface="黑体" panose="02010600030101010101" charset="-122"/>
              <a:ea typeface="黑体" panose="02010600030101010101" charset="-122"/>
              <a:cs typeface="黑体" panose="02010600030101010101" charset="-122"/>
            </a:endParaRPr>
          </a:p>
          <a:p>
            <a:pPr lvl="0">
              <a:lnSpc>
                <a:spcPct val="140000"/>
              </a:lnSpc>
              <a:spcBef>
                <a:spcPts val="0"/>
              </a:spcBef>
            </a:pPr>
            <a:r>
              <a:rPr sz="2400" b="0" dirty="0">
                <a:solidFill>
                  <a:srgbClr val="0000FF"/>
                </a:solidFill>
                <a:latin typeface="黑体" panose="02010600030101010101" charset="-122"/>
                <a:ea typeface="黑体" panose="02010600030101010101" charset="-122"/>
                <a:cs typeface="黑体" panose="02010600030101010101" charset="-122"/>
              </a:rPr>
              <a:t>当人工破水时的羊水溅了你一身？</a:t>
            </a:r>
            <a:endParaRPr sz="2400" b="0" dirty="0">
              <a:solidFill>
                <a:srgbClr val="0000FF"/>
              </a:solidFill>
              <a:latin typeface="黑体" panose="02010600030101010101" charset="-122"/>
              <a:ea typeface="黑体" panose="02010600030101010101" charset="-122"/>
              <a:cs typeface="黑体" panose="02010600030101010101" charset="-122"/>
            </a:endParaRPr>
          </a:p>
          <a:p>
            <a:pPr lvl="0">
              <a:lnSpc>
                <a:spcPct val="140000"/>
              </a:lnSpc>
              <a:spcBef>
                <a:spcPts val="0"/>
              </a:spcBef>
            </a:pPr>
            <a:r>
              <a:rPr sz="2400" b="0" dirty="0">
                <a:solidFill>
                  <a:srgbClr val="0000FF"/>
                </a:solidFill>
                <a:latin typeface="黑体" panose="02010600030101010101" charset="-122"/>
                <a:ea typeface="黑体" panose="02010600030101010101" charset="-122"/>
                <a:cs typeface="黑体" panose="02010600030101010101" charset="-122"/>
              </a:rPr>
              <a:t>当产妇出现了产后大出血？</a:t>
            </a:r>
            <a:endParaRPr sz="2400" b="0" dirty="0">
              <a:solidFill>
                <a:srgbClr val="0000FF"/>
              </a:solidFill>
              <a:latin typeface="黑体" panose="02010600030101010101" charset="-122"/>
              <a:ea typeface="黑体" panose="02010600030101010101" charset="-122"/>
              <a:cs typeface="黑体" panose="02010600030101010101" charset="-122"/>
            </a:endParaRPr>
          </a:p>
          <a:p>
            <a:pPr lvl="0">
              <a:lnSpc>
                <a:spcPct val="140000"/>
              </a:lnSpc>
              <a:spcBef>
                <a:spcPts val="0"/>
              </a:spcBef>
            </a:pPr>
            <a:r>
              <a:rPr sz="2400" b="0" dirty="0">
                <a:solidFill>
                  <a:srgbClr val="0000FF"/>
                </a:solidFill>
                <a:latin typeface="黑体" panose="02010600030101010101" charset="-122"/>
                <a:ea typeface="黑体" panose="02010600030101010101" charset="-122"/>
                <a:cs typeface="黑体" panose="02010600030101010101" charset="-122"/>
              </a:rPr>
              <a:t>当为一个可爱的宝宝换尿布？</a:t>
            </a:r>
            <a:endParaRPr sz="2400" b="0" dirty="0">
              <a:solidFill>
                <a:srgbClr val="0000FF"/>
              </a:solidFill>
              <a:latin typeface="黑体" panose="02010600030101010101" charset="-122"/>
              <a:ea typeface="黑体" panose="02010600030101010101" charset="-122"/>
              <a:cs typeface="黑体" panose="02010600030101010101" charset="-122"/>
            </a:endParaRPr>
          </a:p>
          <a:p>
            <a:pPr lvl="0">
              <a:lnSpc>
                <a:spcPct val="140000"/>
              </a:lnSpc>
              <a:spcBef>
                <a:spcPts val="0"/>
              </a:spcBef>
            </a:pPr>
            <a:r>
              <a:rPr sz="2400" b="0" dirty="0">
                <a:solidFill>
                  <a:srgbClr val="0000FF"/>
                </a:solidFill>
                <a:latin typeface="黑体" panose="02010600030101010101" charset="-122"/>
                <a:ea typeface="黑体" panose="02010600030101010101" charset="-122"/>
                <a:cs typeface="黑体" panose="02010600030101010101" charset="-122"/>
              </a:rPr>
              <a:t>你知道产科的医护人员是怎样做的吗？</a:t>
            </a:r>
            <a:endParaRPr sz="2400" b="0" dirty="0">
              <a:solidFill>
                <a:srgbClr val="0000FF"/>
              </a:solidFill>
              <a:latin typeface="黑体" panose="02010600030101010101" charset="-122"/>
              <a:ea typeface="黑体" panose="02010600030101010101" charset="-122"/>
              <a:cs typeface="黑体" panose="02010600030101010101" charset="-122"/>
            </a:endParaRPr>
          </a:p>
        </p:txBody>
      </p:sp>
      <p:sp>
        <p:nvSpPr>
          <p:cNvPr id="2" name="文本框 1"/>
          <p:cNvSpPr txBox="1"/>
          <p:nvPr/>
        </p:nvSpPr>
        <p:spPr>
          <a:xfrm>
            <a:off x="1482090" y="4173855"/>
            <a:ext cx="3992880" cy="460375"/>
          </a:xfrm>
          <a:prstGeom prst="rect">
            <a:avLst/>
          </a:prstGeom>
          <a:noFill/>
        </p:spPr>
        <p:txBody>
          <a:bodyPr wrap="none" rtlCol="0" anchor="t">
            <a:spAutoFit/>
          </a:bodyPr>
          <a:p>
            <a:pPr algn="l"/>
            <a:r>
              <a:rPr lang="zh-CN" altLang="en-US" sz="2400" dirty="0">
                <a:solidFill>
                  <a:schemeClr val="accent2"/>
                </a:solidFill>
                <a:latin typeface="黑体" panose="02010600030101010101" charset="-122"/>
                <a:ea typeface="黑体" panose="02010600030101010101" charset="-122"/>
                <a:cs typeface="黑体" panose="02010600030101010101" charset="-122"/>
                <a:sym typeface="+mn-ea"/>
              </a:rPr>
              <a:t>（4）要有冷静和果断的作风</a:t>
            </a:r>
            <a:endParaRPr lang="zh-CN" altLang="en-US" sz="2400" dirty="0">
              <a:solidFill>
                <a:schemeClr val="accent2"/>
              </a:solidFill>
              <a:latin typeface="黑体" panose="02010600030101010101" charset="-122"/>
              <a:ea typeface="黑体" panose="02010600030101010101" charset="-122"/>
              <a:cs typeface="黑体" panose="02010600030101010101" charset="-122"/>
              <a:sym typeface="+mn-ea"/>
            </a:endParaRPr>
          </a:p>
        </p:txBody>
      </p:sp>
      <p:sp>
        <p:nvSpPr>
          <p:cNvPr id="3" name="矩形 2"/>
          <p:cNvSpPr/>
          <p:nvPr/>
        </p:nvSpPr>
        <p:spPr>
          <a:xfrm>
            <a:off x="1583055" y="4610100"/>
            <a:ext cx="6204585" cy="176911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140000"/>
              </a:lnSpc>
              <a:spcBef>
                <a:spcPts val="0"/>
              </a:spcBef>
            </a:pPr>
            <a:r>
              <a:rPr sz="2400" b="0" dirty="0">
                <a:solidFill>
                  <a:srgbClr val="0000FF"/>
                </a:solidFill>
                <a:latin typeface="黑体" panose="02010600030101010101" charset="-122"/>
                <a:ea typeface="黑体" panose="02010600030101010101" charset="-122"/>
                <a:cs typeface="黑体" panose="02010600030101010101" charset="-122"/>
              </a:rPr>
              <a:t>产后病人大出血，刚才还好好的…</a:t>
            </a:r>
            <a:endParaRPr sz="2400" b="0" dirty="0">
              <a:solidFill>
                <a:srgbClr val="0000FF"/>
              </a:solidFill>
              <a:latin typeface="黑体" panose="02010600030101010101" charset="-122"/>
              <a:ea typeface="黑体" panose="02010600030101010101" charset="-122"/>
              <a:cs typeface="黑体" panose="02010600030101010101" charset="-122"/>
            </a:endParaRPr>
          </a:p>
          <a:p>
            <a:pPr lvl="0">
              <a:lnSpc>
                <a:spcPct val="140000"/>
              </a:lnSpc>
              <a:spcBef>
                <a:spcPts val="0"/>
              </a:spcBef>
            </a:pPr>
            <a:r>
              <a:rPr sz="2400" b="0" dirty="0">
                <a:solidFill>
                  <a:srgbClr val="0000FF"/>
                </a:solidFill>
                <a:latin typeface="黑体" panose="02010600030101010101" charset="-122"/>
                <a:ea typeface="黑体" panose="02010600030101010101" charset="-122"/>
                <a:cs typeface="黑体" panose="02010600030101010101" charset="-122"/>
              </a:rPr>
              <a:t>输卵管妊娠破裂的紧急救护</a:t>
            </a:r>
            <a:endParaRPr sz="2400" b="0" dirty="0">
              <a:solidFill>
                <a:srgbClr val="0000FF"/>
              </a:solidFill>
              <a:latin typeface="黑体" panose="02010600030101010101" charset="-122"/>
              <a:ea typeface="黑体" panose="02010600030101010101" charset="-122"/>
              <a:cs typeface="黑体" panose="02010600030101010101" charset="-122"/>
            </a:endParaRPr>
          </a:p>
          <a:p>
            <a:pPr lvl="0">
              <a:lnSpc>
                <a:spcPct val="140000"/>
              </a:lnSpc>
              <a:spcBef>
                <a:spcPts val="0"/>
              </a:spcBef>
            </a:pPr>
            <a:r>
              <a:rPr sz="2400" b="0" dirty="0">
                <a:solidFill>
                  <a:srgbClr val="0000FF"/>
                </a:solidFill>
                <a:latin typeface="黑体" panose="02010600030101010101" charset="-122"/>
                <a:ea typeface="黑体" panose="02010600030101010101" charset="-122"/>
                <a:cs typeface="黑体" panose="02010600030101010101" charset="-122"/>
              </a:rPr>
              <a:t>新生儿的观察与变化</a:t>
            </a:r>
            <a:endParaRPr sz="2400" b="0" dirty="0">
              <a:solidFill>
                <a:srgbClr val="0000FF"/>
              </a:solidFill>
              <a:latin typeface="黑体" panose="02010600030101010101" charset="-122"/>
              <a:ea typeface="黑体" panose="02010600030101010101" charset="-122"/>
              <a:cs typeface="黑体" panose="0201060003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387">
                                            <p:txEl>
                                              <p:charRg st="0" end="29"/>
                                            </p:txEl>
                                          </p:spTgt>
                                        </p:tgtEl>
                                        <p:attrNameLst>
                                          <p:attrName>style.visibility</p:attrName>
                                        </p:attrNameLst>
                                      </p:cBhvr>
                                      <p:to>
                                        <p:strVal val="visible"/>
                                      </p:to>
                                    </p:set>
                                    <p:anim calcmode="lin" valueType="num">
                                      <p:cBhvr additive="base">
                                        <p:cTn id="7" dur="500" fill="hold"/>
                                        <p:tgtEl>
                                          <p:spTgt spid="16387">
                                            <p:txEl>
                                              <p:charRg st="0" end="29"/>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6387">
                                            <p:txEl>
                                              <p:charRg st="0" end="29"/>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whoosh.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6387">
                                            <p:txEl>
                                              <p:charRg st="1" end="1"/>
                                            </p:txEl>
                                          </p:spTgt>
                                        </p:tgtEl>
                                        <p:attrNameLst>
                                          <p:attrName>style.visibility</p:attrName>
                                        </p:attrNameLst>
                                      </p:cBhvr>
                                      <p:to>
                                        <p:strVal val="visible"/>
                                      </p:to>
                                    </p:set>
                                    <p:anim calcmode="lin" valueType="num">
                                      <p:cBhvr additive="base">
                                        <p:cTn id="13" dur="500" fill="hold"/>
                                        <p:tgtEl>
                                          <p:spTgt spid="16387">
                                            <p:txEl>
                                              <p:char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6387">
                                            <p:txEl>
                                              <p:char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1" name="whoosh.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6387">
                                            <p:txEl>
                                              <p:charRg st="2" end="2"/>
                                            </p:txEl>
                                          </p:spTgt>
                                        </p:tgtEl>
                                        <p:attrNameLst>
                                          <p:attrName>style.visibility</p:attrName>
                                        </p:attrNameLst>
                                      </p:cBhvr>
                                      <p:to>
                                        <p:strVal val="visible"/>
                                      </p:to>
                                    </p:set>
                                    <p:anim calcmode="lin" valueType="num">
                                      <p:cBhvr additive="base">
                                        <p:cTn id="19" dur="500" fill="hold"/>
                                        <p:tgtEl>
                                          <p:spTgt spid="16387">
                                            <p:txEl>
                                              <p:char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6387">
                                            <p:txEl>
                                              <p:char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1" name="whoosh.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6387">
                                            <p:txEl>
                                              <p:charRg st="3" end="3"/>
                                            </p:txEl>
                                          </p:spTgt>
                                        </p:tgtEl>
                                        <p:attrNameLst>
                                          <p:attrName>style.visibility</p:attrName>
                                        </p:attrNameLst>
                                      </p:cBhvr>
                                      <p:to>
                                        <p:strVal val="visible"/>
                                      </p:to>
                                    </p:set>
                                    <p:anim calcmode="lin" valueType="num">
                                      <p:cBhvr additive="base">
                                        <p:cTn id="25" dur="500" fill="hold"/>
                                        <p:tgtEl>
                                          <p:spTgt spid="16387">
                                            <p:txEl>
                                              <p:char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6387">
                                            <p:txEl>
                                              <p:char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1" name="whoosh.wav"/>
                                        </p:tgtEl>
                                      </p:cMediaNode>
                                    </p:audio>
                                  </p:sub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6387">
                                            <p:txEl>
                                              <p:charRg st="4" end="4"/>
                                            </p:txEl>
                                          </p:spTgt>
                                        </p:tgtEl>
                                        <p:attrNameLst>
                                          <p:attrName>style.visibility</p:attrName>
                                        </p:attrNameLst>
                                      </p:cBhvr>
                                      <p:to>
                                        <p:strVal val="visible"/>
                                      </p:to>
                                    </p:set>
                                    <p:anim calcmode="lin" valueType="num">
                                      <p:cBhvr additive="base">
                                        <p:cTn id="31" dur="500" fill="hold"/>
                                        <p:tgtEl>
                                          <p:spTgt spid="16387">
                                            <p:txEl>
                                              <p:char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6387">
                                            <p:txEl>
                                              <p:char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1" name="whoosh.wav"/>
                                        </p:tgtEl>
                                      </p:cMediaNode>
                                    </p:audio>
                                  </p:sub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6387">
                                            <p:txEl>
                                              <p:charRg st="5" end="5"/>
                                            </p:txEl>
                                          </p:spTgt>
                                        </p:tgtEl>
                                        <p:attrNameLst>
                                          <p:attrName>style.visibility</p:attrName>
                                        </p:attrNameLst>
                                      </p:cBhvr>
                                      <p:to>
                                        <p:strVal val="visible"/>
                                      </p:to>
                                    </p:set>
                                    <p:anim calcmode="lin" valueType="num">
                                      <p:cBhvr additive="base">
                                        <p:cTn id="37" dur="500" fill="hold"/>
                                        <p:tgtEl>
                                          <p:spTgt spid="16387">
                                            <p:txEl>
                                              <p:char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6387">
                                            <p:txEl>
                                              <p:charRg st="5"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1" name="whoosh.wav"/>
                                        </p:tgtEl>
                                      </p:cMediaNode>
                                    </p:audio>
                                  </p:sub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3">
                                            <p:txEl>
                                              <p:charRg st="0" end="29"/>
                                            </p:txEl>
                                          </p:spTgt>
                                        </p:tgtEl>
                                        <p:attrNameLst>
                                          <p:attrName>style.visibility</p:attrName>
                                        </p:attrNameLst>
                                      </p:cBhvr>
                                      <p:to>
                                        <p:strVal val="visible"/>
                                      </p:to>
                                    </p:set>
                                    <p:anim calcmode="lin" valueType="num">
                                      <p:cBhvr additive="base">
                                        <p:cTn id="43" dur="500" fill="hold"/>
                                        <p:tgtEl>
                                          <p:spTgt spid="3">
                                            <p:txEl>
                                              <p:charRg st="0" end="29"/>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
                                            <p:txEl>
                                              <p:charRg st="0" end="29"/>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1"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28930" y="822325"/>
            <a:ext cx="898080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三、儿科患者的护理伦理</a:t>
            </a:r>
            <a:endParaRPr sz="4000">
              <a:solidFill>
                <a:srgbClr val="FF0000"/>
              </a:solidFill>
              <a:ea typeface="黑体" panose="02010600030101010101" charset="-122"/>
              <a:cs typeface="黑体" panose="02010600030101010101" charset="-122"/>
            </a:endParaRPr>
          </a:p>
        </p:txBody>
      </p:sp>
      <p:grpSp>
        <p:nvGrpSpPr>
          <p:cNvPr id="30" name="Group 29"/>
          <p:cNvGrpSpPr/>
          <p:nvPr/>
        </p:nvGrpSpPr>
        <p:grpSpPr>
          <a:xfrm>
            <a:off x="4733537" y="2197854"/>
            <a:ext cx="3051403" cy="3452814"/>
            <a:chOff x="4650389" y="2171699"/>
            <a:chExt cx="3051403" cy="3452814"/>
          </a:xfrm>
        </p:grpSpPr>
        <p:sp>
          <p:nvSpPr>
            <p:cNvPr id="8" name="Shape 415"/>
            <p:cNvSpPr/>
            <p:nvPr/>
          </p:nvSpPr>
          <p:spPr>
            <a:xfrm>
              <a:off x="6201604" y="2171699"/>
              <a:ext cx="1500188" cy="1685925"/>
            </a:xfrm>
            <a:prstGeom prst="line">
              <a:avLst/>
            </a:prstGeom>
            <a:ln w="12700">
              <a:solidFill>
                <a:schemeClr val="bg1">
                  <a:lumMod val="75000"/>
                </a:schemeClr>
              </a:solidFill>
              <a:prstDash val="dash"/>
              <a:miter lim="400000"/>
            </a:ln>
          </p:spPr>
          <p:txBody>
            <a:bodyPr lIns="0" tIns="0" rIns="0" bIns="0"/>
            <a:p>
              <a:pPr defTabSz="228600">
                <a:defRPr sz="1200">
                  <a:solidFill>
                    <a:srgbClr val="000000"/>
                  </a:solidFill>
                  <a:latin typeface="Helvetica" panose="00000400000000000000"/>
                  <a:ea typeface="Helvetica" panose="00000400000000000000"/>
                  <a:cs typeface="Helvetica" panose="00000400000000000000"/>
                  <a:sym typeface="Helvetica" panose="00000400000000000000"/>
                </a:defRPr>
              </a:pPr>
              <a:endParaRPr sz="1200">
                <a:latin typeface="+mj-lt"/>
              </a:endParaRPr>
            </a:p>
          </p:txBody>
        </p:sp>
        <p:sp>
          <p:nvSpPr>
            <p:cNvPr id="10" name="Shape 416"/>
            <p:cNvSpPr/>
            <p:nvPr/>
          </p:nvSpPr>
          <p:spPr>
            <a:xfrm flipH="1">
              <a:off x="5563430" y="4424058"/>
              <a:ext cx="2068178" cy="1200455"/>
            </a:xfrm>
            <a:prstGeom prst="line">
              <a:avLst/>
            </a:prstGeom>
            <a:ln w="12700">
              <a:solidFill>
                <a:schemeClr val="bg1">
                  <a:lumMod val="75000"/>
                </a:schemeClr>
              </a:solidFill>
              <a:prstDash val="dash"/>
              <a:miter lim="400000"/>
            </a:ln>
          </p:spPr>
          <p:txBody>
            <a:bodyPr lIns="0" tIns="0" rIns="0" bIns="0"/>
            <a:p>
              <a:pPr defTabSz="228600">
                <a:defRPr sz="1200">
                  <a:solidFill>
                    <a:srgbClr val="000000"/>
                  </a:solidFill>
                  <a:latin typeface="Helvetica" panose="00000400000000000000"/>
                  <a:ea typeface="Helvetica" panose="00000400000000000000"/>
                  <a:cs typeface="Helvetica" panose="00000400000000000000"/>
                  <a:sym typeface="Helvetica" panose="00000400000000000000"/>
                </a:defRPr>
              </a:pPr>
              <a:endParaRPr sz="1200">
                <a:latin typeface="+mj-lt"/>
              </a:endParaRPr>
            </a:p>
          </p:txBody>
        </p:sp>
        <p:sp>
          <p:nvSpPr>
            <p:cNvPr id="11" name="Shape 417"/>
            <p:cNvSpPr/>
            <p:nvPr/>
          </p:nvSpPr>
          <p:spPr>
            <a:xfrm flipH="1">
              <a:off x="4650389" y="2405063"/>
              <a:ext cx="722541" cy="2546062"/>
            </a:xfrm>
            <a:prstGeom prst="line">
              <a:avLst/>
            </a:prstGeom>
            <a:ln w="12700">
              <a:solidFill>
                <a:schemeClr val="bg1">
                  <a:lumMod val="75000"/>
                </a:schemeClr>
              </a:solidFill>
              <a:prstDash val="dash"/>
              <a:miter lim="400000"/>
            </a:ln>
          </p:spPr>
          <p:txBody>
            <a:bodyPr lIns="0" tIns="0" rIns="0" bIns="0"/>
            <a:p>
              <a:pPr defTabSz="228600">
                <a:defRPr sz="1200">
                  <a:solidFill>
                    <a:srgbClr val="000000"/>
                  </a:solidFill>
                  <a:latin typeface="Helvetica" panose="00000400000000000000"/>
                  <a:ea typeface="Helvetica" panose="00000400000000000000"/>
                  <a:cs typeface="Helvetica" panose="00000400000000000000"/>
                  <a:sym typeface="Helvetica" panose="00000400000000000000"/>
                </a:defRPr>
              </a:pPr>
              <a:endParaRPr sz="1200">
                <a:latin typeface="+mj-lt"/>
              </a:endParaRPr>
            </a:p>
          </p:txBody>
        </p:sp>
      </p:grpSp>
      <p:sp>
        <p:nvSpPr>
          <p:cNvPr id="34" name="Shape 223"/>
          <p:cNvSpPr/>
          <p:nvPr/>
        </p:nvSpPr>
        <p:spPr bwMode="auto">
          <a:xfrm>
            <a:off x="5106035" y="2093595"/>
            <a:ext cx="1689100" cy="1790065"/>
          </a:xfrm>
          <a:custGeom>
            <a:avLst/>
            <a:gdLst>
              <a:gd name="T0" fmla="*/ 2147483646 w 21588"/>
              <a:gd name="T1" fmla="*/ 2147483646 h 21600"/>
              <a:gd name="T2" fmla="*/ 2147483646 w 21588"/>
              <a:gd name="T3" fmla="*/ 2147483646 h 21600"/>
              <a:gd name="T4" fmla="*/ 2147483646 w 21588"/>
              <a:gd name="T5" fmla="*/ 2147483646 h 21600"/>
              <a:gd name="T6" fmla="*/ 2147483646 w 21588"/>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88" h="21600" extrusionOk="0">
                <a:moveTo>
                  <a:pt x="9388" y="0"/>
                </a:moveTo>
                <a:cubicBezTo>
                  <a:pt x="9289" y="0"/>
                  <a:pt x="9192" y="29"/>
                  <a:pt x="9111" y="82"/>
                </a:cubicBezTo>
                <a:cubicBezTo>
                  <a:pt x="9024" y="140"/>
                  <a:pt x="8961" y="222"/>
                  <a:pt x="8929" y="317"/>
                </a:cubicBezTo>
                <a:cubicBezTo>
                  <a:pt x="8892" y="423"/>
                  <a:pt x="8853" y="528"/>
                  <a:pt x="8815" y="634"/>
                </a:cubicBezTo>
                <a:cubicBezTo>
                  <a:pt x="8739" y="845"/>
                  <a:pt x="8662" y="1057"/>
                  <a:pt x="8589" y="1269"/>
                </a:cubicBezTo>
                <a:cubicBezTo>
                  <a:pt x="8459" y="1642"/>
                  <a:pt x="8340" y="2016"/>
                  <a:pt x="8229" y="2393"/>
                </a:cubicBezTo>
                <a:cubicBezTo>
                  <a:pt x="6783" y="2776"/>
                  <a:pt x="5419" y="3492"/>
                  <a:pt x="4270" y="4537"/>
                </a:cubicBezTo>
                <a:cubicBezTo>
                  <a:pt x="3857" y="4449"/>
                  <a:pt x="3444" y="4366"/>
                  <a:pt x="3029" y="4287"/>
                </a:cubicBezTo>
                <a:cubicBezTo>
                  <a:pt x="2796" y="4242"/>
                  <a:pt x="2563" y="4198"/>
                  <a:pt x="2329" y="4154"/>
                </a:cubicBezTo>
                <a:cubicBezTo>
                  <a:pt x="2212" y="4132"/>
                  <a:pt x="2095" y="4112"/>
                  <a:pt x="1978" y="4089"/>
                </a:cubicBezTo>
                <a:cubicBezTo>
                  <a:pt x="1868" y="4066"/>
                  <a:pt x="1753" y="4080"/>
                  <a:pt x="1653" y="4128"/>
                </a:cubicBezTo>
                <a:cubicBezTo>
                  <a:pt x="1570" y="4168"/>
                  <a:pt x="1502" y="4228"/>
                  <a:pt x="1455" y="4303"/>
                </a:cubicBezTo>
                <a:cubicBezTo>
                  <a:pt x="1368" y="4445"/>
                  <a:pt x="1280" y="4589"/>
                  <a:pt x="1192" y="4731"/>
                </a:cubicBezTo>
                <a:cubicBezTo>
                  <a:pt x="1048" y="4967"/>
                  <a:pt x="903" y="5204"/>
                  <a:pt x="758" y="5440"/>
                </a:cubicBezTo>
                <a:cubicBezTo>
                  <a:pt x="614" y="5676"/>
                  <a:pt x="469" y="5910"/>
                  <a:pt x="324" y="6146"/>
                </a:cubicBezTo>
                <a:cubicBezTo>
                  <a:pt x="237" y="6289"/>
                  <a:pt x="150" y="6432"/>
                  <a:pt x="63" y="6575"/>
                </a:cubicBezTo>
                <a:cubicBezTo>
                  <a:pt x="14" y="6655"/>
                  <a:pt x="-7" y="6748"/>
                  <a:pt x="2" y="6840"/>
                </a:cubicBezTo>
                <a:cubicBezTo>
                  <a:pt x="12" y="6939"/>
                  <a:pt x="56" y="7031"/>
                  <a:pt x="129" y="7104"/>
                </a:cubicBezTo>
                <a:cubicBezTo>
                  <a:pt x="208" y="7187"/>
                  <a:pt x="288" y="7271"/>
                  <a:pt x="367" y="7354"/>
                </a:cubicBezTo>
                <a:cubicBezTo>
                  <a:pt x="526" y="7521"/>
                  <a:pt x="683" y="7687"/>
                  <a:pt x="843" y="7852"/>
                </a:cubicBezTo>
                <a:cubicBezTo>
                  <a:pt x="1126" y="8144"/>
                  <a:pt x="1417" y="8431"/>
                  <a:pt x="1715" y="8711"/>
                </a:cubicBezTo>
                <a:cubicBezTo>
                  <a:pt x="1356" y="10077"/>
                  <a:pt x="1356" y="11505"/>
                  <a:pt x="1711" y="12871"/>
                </a:cubicBezTo>
                <a:cubicBezTo>
                  <a:pt x="1423" y="13157"/>
                  <a:pt x="1135" y="13444"/>
                  <a:pt x="853" y="13735"/>
                </a:cubicBezTo>
                <a:cubicBezTo>
                  <a:pt x="693" y="13900"/>
                  <a:pt x="535" y="14067"/>
                  <a:pt x="376" y="14233"/>
                </a:cubicBezTo>
                <a:cubicBezTo>
                  <a:pt x="296" y="14316"/>
                  <a:pt x="217" y="14399"/>
                  <a:pt x="137" y="14482"/>
                </a:cubicBezTo>
                <a:cubicBezTo>
                  <a:pt x="60" y="14559"/>
                  <a:pt x="14" y="14658"/>
                  <a:pt x="8" y="14763"/>
                </a:cubicBezTo>
                <a:cubicBezTo>
                  <a:pt x="2" y="14850"/>
                  <a:pt x="24" y="14935"/>
                  <a:pt x="70" y="15011"/>
                </a:cubicBezTo>
                <a:cubicBezTo>
                  <a:pt x="157" y="15153"/>
                  <a:pt x="242" y="15296"/>
                  <a:pt x="329" y="15439"/>
                </a:cubicBezTo>
                <a:cubicBezTo>
                  <a:pt x="473" y="15676"/>
                  <a:pt x="618" y="15913"/>
                  <a:pt x="762" y="16149"/>
                </a:cubicBezTo>
                <a:cubicBezTo>
                  <a:pt x="906" y="16385"/>
                  <a:pt x="1049" y="16621"/>
                  <a:pt x="1192" y="16857"/>
                </a:cubicBezTo>
                <a:cubicBezTo>
                  <a:pt x="1279" y="17000"/>
                  <a:pt x="1367" y="17143"/>
                  <a:pt x="1454" y="17286"/>
                </a:cubicBezTo>
                <a:cubicBezTo>
                  <a:pt x="1503" y="17366"/>
                  <a:pt x="1577" y="17431"/>
                  <a:pt x="1666" y="17470"/>
                </a:cubicBezTo>
                <a:cubicBezTo>
                  <a:pt x="1763" y="17512"/>
                  <a:pt x="1872" y="17524"/>
                  <a:pt x="1976" y="17503"/>
                </a:cubicBezTo>
                <a:cubicBezTo>
                  <a:pt x="2093" y="17481"/>
                  <a:pt x="2208" y="17459"/>
                  <a:pt x="2325" y="17438"/>
                </a:cubicBezTo>
                <a:cubicBezTo>
                  <a:pt x="2559" y="17395"/>
                  <a:pt x="2794" y="17352"/>
                  <a:pt x="3028" y="17307"/>
                </a:cubicBezTo>
                <a:cubicBezTo>
                  <a:pt x="3436" y="17228"/>
                  <a:pt x="3843" y="17141"/>
                  <a:pt x="4247" y="17045"/>
                </a:cubicBezTo>
                <a:cubicBezTo>
                  <a:pt x="5402" y="18102"/>
                  <a:pt x="6775" y="18823"/>
                  <a:pt x="8231" y="19208"/>
                </a:cubicBezTo>
                <a:cubicBezTo>
                  <a:pt x="8353" y="19584"/>
                  <a:pt x="8478" y="19958"/>
                  <a:pt x="8609" y="20331"/>
                </a:cubicBezTo>
                <a:cubicBezTo>
                  <a:pt x="8684" y="20542"/>
                  <a:pt x="8760" y="20755"/>
                  <a:pt x="8836" y="20966"/>
                </a:cubicBezTo>
                <a:cubicBezTo>
                  <a:pt x="8874" y="21072"/>
                  <a:pt x="8911" y="21177"/>
                  <a:pt x="8948" y="21283"/>
                </a:cubicBezTo>
                <a:cubicBezTo>
                  <a:pt x="8982" y="21384"/>
                  <a:pt x="9053" y="21470"/>
                  <a:pt x="9147" y="21527"/>
                </a:cubicBezTo>
                <a:cubicBezTo>
                  <a:pt x="9225" y="21575"/>
                  <a:pt x="9316" y="21600"/>
                  <a:pt x="9409" y="21600"/>
                </a:cubicBezTo>
                <a:cubicBezTo>
                  <a:pt x="9584" y="21600"/>
                  <a:pt x="9759" y="21600"/>
                  <a:pt x="9934" y="21600"/>
                </a:cubicBezTo>
                <a:cubicBezTo>
                  <a:pt x="10225" y="21600"/>
                  <a:pt x="10517" y="21600"/>
                  <a:pt x="10808" y="21600"/>
                </a:cubicBezTo>
                <a:cubicBezTo>
                  <a:pt x="11099" y="21600"/>
                  <a:pt x="11390" y="21600"/>
                  <a:pt x="11681" y="21600"/>
                </a:cubicBezTo>
                <a:cubicBezTo>
                  <a:pt x="11857" y="21600"/>
                  <a:pt x="12032" y="21600"/>
                  <a:pt x="12207" y="21600"/>
                </a:cubicBezTo>
                <a:cubicBezTo>
                  <a:pt x="12306" y="21600"/>
                  <a:pt x="12403" y="21571"/>
                  <a:pt x="12484" y="21518"/>
                </a:cubicBezTo>
                <a:cubicBezTo>
                  <a:pt x="12571" y="21460"/>
                  <a:pt x="12636" y="21378"/>
                  <a:pt x="12667" y="21283"/>
                </a:cubicBezTo>
                <a:cubicBezTo>
                  <a:pt x="12705" y="21177"/>
                  <a:pt x="12742" y="21072"/>
                  <a:pt x="12780" y="20966"/>
                </a:cubicBezTo>
                <a:cubicBezTo>
                  <a:pt x="12856" y="20755"/>
                  <a:pt x="12933" y="20543"/>
                  <a:pt x="13006" y="20331"/>
                </a:cubicBezTo>
                <a:cubicBezTo>
                  <a:pt x="13136" y="19957"/>
                  <a:pt x="13257" y="19582"/>
                  <a:pt x="13368" y="19204"/>
                </a:cubicBezTo>
                <a:cubicBezTo>
                  <a:pt x="14806" y="18819"/>
                  <a:pt x="16164" y="18104"/>
                  <a:pt x="17308" y="17063"/>
                </a:cubicBezTo>
                <a:cubicBezTo>
                  <a:pt x="17720" y="17151"/>
                  <a:pt x="18131" y="17234"/>
                  <a:pt x="18545" y="17313"/>
                </a:cubicBezTo>
                <a:cubicBezTo>
                  <a:pt x="18779" y="17358"/>
                  <a:pt x="19013" y="17402"/>
                  <a:pt x="19247" y="17446"/>
                </a:cubicBezTo>
                <a:cubicBezTo>
                  <a:pt x="19364" y="17468"/>
                  <a:pt x="19481" y="17490"/>
                  <a:pt x="19598" y="17512"/>
                </a:cubicBezTo>
                <a:cubicBezTo>
                  <a:pt x="19708" y="17535"/>
                  <a:pt x="19823" y="17521"/>
                  <a:pt x="19923" y="17473"/>
                </a:cubicBezTo>
                <a:cubicBezTo>
                  <a:pt x="20006" y="17434"/>
                  <a:pt x="20074" y="17372"/>
                  <a:pt x="20121" y="17297"/>
                </a:cubicBezTo>
                <a:cubicBezTo>
                  <a:pt x="20208" y="17155"/>
                  <a:pt x="20295" y="17013"/>
                  <a:pt x="20382" y="16870"/>
                </a:cubicBezTo>
                <a:cubicBezTo>
                  <a:pt x="20526" y="16634"/>
                  <a:pt x="20671" y="16398"/>
                  <a:pt x="20816" y="16162"/>
                </a:cubicBezTo>
                <a:cubicBezTo>
                  <a:pt x="20961" y="15926"/>
                  <a:pt x="21106" y="15690"/>
                  <a:pt x="21250" y="15454"/>
                </a:cubicBezTo>
                <a:cubicBezTo>
                  <a:pt x="21337" y="15311"/>
                  <a:pt x="21426" y="15169"/>
                  <a:pt x="21513" y="15027"/>
                </a:cubicBezTo>
                <a:cubicBezTo>
                  <a:pt x="21562" y="14946"/>
                  <a:pt x="21583" y="14852"/>
                  <a:pt x="21574" y="14760"/>
                </a:cubicBezTo>
                <a:cubicBezTo>
                  <a:pt x="21564" y="14661"/>
                  <a:pt x="21518" y="14569"/>
                  <a:pt x="21446" y="14496"/>
                </a:cubicBezTo>
                <a:cubicBezTo>
                  <a:pt x="21366" y="14413"/>
                  <a:pt x="21288" y="14329"/>
                  <a:pt x="21209" y="14246"/>
                </a:cubicBezTo>
                <a:cubicBezTo>
                  <a:pt x="21050" y="14079"/>
                  <a:pt x="20891" y="13913"/>
                  <a:pt x="20731" y="13748"/>
                </a:cubicBezTo>
                <a:cubicBezTo>
                  <a:pt x="20448" y="13455"/>
                  <a:pt x="20157" y="13169"/>
                  <a:pt x="19859" y="12889"/>
                </a:cubicBezTo>
                <a:cubicBezTo>
                  <a:pt x="20217" y="11525"/>
                  <a:pt x="20219" y="10099"/>
                  <a:pt x="19865" y="8733"/>
                </a:cubicBezTo>
                <a:lnTo>
                  <a:pt x="19872" y="8743"/>
                </a:lnTo>
                <a:cubicBezTo>
                  <a:pt x="20165" y="8453"/>
                  <a:pt x="20455" y="8161"/>
                  <a:pt x="20742" y="7865"/>
                </a:cubicBezTo>
                <a:cubicBezTo>
                  <a:pt x="20902" y="7700"/>
                  <a:pt x="21060" y="7533"/>
                  <a:pt x="21219" y="7367"/>
                </a:cubicBezTo>
                <a:cubicBezTo>
                  <a:pt x="21299" y="7284"/>
                  <a:pt x="21378" y="7201"/>
                  <a:pt x="21458" y="7118"/>
                </a:cubicBezTo>
                <a:cubicBezTo>
                  <a:pt x="21535" y="7041"/>
                  <a:pt x="21581" y="6942"/>
                  <a:pt x="21587" y="6837"/>
                </a:cubicBezTo>
                <a:cubicBezTo>
                  <a:pt x="21593" y="6750"/>
                  <a:pt x="21573" y="6665"/>
                  <a:pt x="21527" y="6589"/>
                </a:cubicBezTo>
                <a:cubicBezTo>
                  <a:pt x="21440" y="6447"/>
                  <a:pt x="21353" y="6304"/>
                  <a:pt x="21266" y="6161"/>
                </a:cubicBezTo>
                <a:cubicBezTo>
                  <a:pt x="21122" y="5924"/>
                  <a:pt x="20979" y="5687"/>
                  <a:pt x="20835" y="5451"/>
                </a:cubicBezTo>
                <a:cubicBezTo>
                  <a:pt x="20691" y="5215"/>
                  <a:pt x="20546" y="4979"/>
                  <a:pt x="20403" y="4743"/>
                </a:cubicBezTo>
                <a:cubicBezTo>
                  <a:pt x="20316" y="4600"/>
                  <a:pt x="20230" y="4457"/>
                  <a:pt x="20143" y="4314"/>
                </a:cubicBezTo>
                <a:cubicBezTo>
                  <a:pt x="20094" y="4234"/>
                  <a:pt x="20018" y="4169"/>
                  <a:pt x="19929" y="4130"/>
                </a:cubicBezTo>
                <a:cubicBezTo>
                  <a:pt x="19832" y="4088"/>
                  <a:pt x="19725" y="4076"/>
                  <a:pt x="19621" y="4097"/>
                </a:cubicBezTo>
                <a:cubicBezTo>
                  <a:pt x="19504" y="4119"/>
                  <a:pt x="19387" y="4142"/>
                  <a:pt x="19270" y="4164"/>
                </a:cubicBezTo>
                <a:cubicBezTo>
                  <a:pt x="19036" y="4207"/>
                  <a:pt x="18801" y="4248"/>
                  <a:pt x="18567" y="4293"/>
                </a:cubicBezTo>
                <a:cubicBezTo>
                  <a:pt x="18153" y="4373"/>
                  <a:pt x="17740" y="4461"/>
                  <a:pt x="17331" y="4558"/>
                </a:cubicBezTo>
                <a:cubicBezTo>
                  <a:pt x="16182" y="3506"/>
                  <a:pt x="14817" y="2785"/>
                  <a:pt x="13370" y="2398"/>
                </a:cubicBezTo>
                <a:cubicBezTo>
                  <a:pt x="13247" y="2020"/>
                  <a:pt x="13118" y="1644"/>
                  <a:pt x="12986" y="1269"/>
                </a:cubicBezTo>
                <a:cubicBezTo>
                  <a:pt x="12911" y="1058"/>
                  <a:pt x="12835" y="845"/>
                  <a:pt x="12759" y="634"/>
                </a:cubicBezTo>
                <a:cubicBezTo>
                  <a:pt x="12721" y="528"/>
                  <a:pt x="12684" y="423"/>
                  <a:pt x="12647" y="317"/>
                </a:cubicBezTo>
                <a:cubicBezTo>
                  <a:pt x="12613" y="216"/>
                  <a:pt x="12544" y="130"/>
                  <a:pt x="12449" y="73"/>
                </a:cubicBezTo>
                <a:cubicBezTo>
                  <a:pt x="12372" y="25"/>
                  <a:pt x="12281" y="0"/>
                  <a:pt x="12188" y="0"/>
                </a:cubicBezTo>
                <a:cubicBezTo>
                  <a:pt x="12013" y="0"/>
                  <a:pt x="11836" y="0"/>
                  <a:pt x="11661" y="0"/>
                </a:cubicBezTo>
                <a:cubicBezTo>
                  <a:pt x="11370" y="0"/>
                  <a:pt x="11078" y="0"/>
                  <a:pt x="10787" y="0"/>
                </a:cubicBezTo>
                <a:cubicBezTo>
                  <a:pt x="10496" y="0"/>
                  <a:pt x="10206" y="0"/>
                  <a:pt x="9915" y="0"/>
                </a:cubicBezTo>
                <a:cubicBezTo>
                  <a:pt x="9740" y="0"/>
                  <a:pt x="9563" y="0"/>
                  <a:pt x="9388" y="0"/>
                </a:cubicBezTo>
                <a:close/>
                <a:moveTo>
                  <a:pt x="10787" y="5228"/>
                </a:moveTo>
                <a:cubicBezTo>
                  <a:pt x="12313" y="5228"/>
                  <a:pt x="13839" y="5771"/>
                  <a:pt x="15002" y="6859"/>
                </a:cubicBezTo>
                <a:cubicBezTo>
                  <a:pt x="17330" y="9035"/>
                  <a:pt x="17330" y="12565"/>
                  <a:pt x="15002" y="14741"/>
                </a:cubicBezTo>
                <a:cubicBezTo>
                  <a:pt x="12675" y="16917"/>
                  <a:pt x="8901" y="16917"/>
                  <a:pt x="6574" y="14741"/>
                </a:cubicBezTo>
                <a:cubicBezTo>
                  <a:pt x="4246" y="12565"/>
                  <a:pt x="4246" y="9035"/>
                  <a:pt x="6574" y="6859"/>
                </a:cubicBezTo>
                <a:cubicBezTo>
                  <a:pt x="7737" y="5771"/>
                  <a:pt x="9262" y="5228"/>
                  <a:pt x="10787" y="5228"/>
                </a:cubicBezTo>
                <a:close/>
              </a:path>
            </a:pathLst>
          </a:custGeom>
          <a:solidFill>
            <a:schemeClr val="accent1"/>
          </a:solidFill>
          <a:ln>
            <a:noFill/>
          </a:ln>
        </p:spPr>
        <p:txBody>
          <a:bodyPr lIns="13547" tIns="13547" rIns="13547" bIns="13547" anchor="ctr"/>
          <a:p>
            <a:endParaRPr lang="en-US" sz="900">
              <a:latin typeface="zihun95hao-shoukesong" panose="00000500000000000000" pitchFamily="2" charset="-122"/>
            </a:endParaRPr>
          </a:p>
        </p:txBody>
      </p:sp>
      <p:sp>
        <p:nvSpPr>
          <p:cNvPr id="35" name="Shape 223"/>
          <p:cNvSpPr/>
          <p:nvPr/>
        </p:nvSpPr>
        <p:spPr bwMode="auto">
          <a:xfrm rot="21113752">
            <a:off x="4453255" y="3785870"/>
            <a:ext cx="2075815" cy="2204085"/>
          </a:xfrm>
          <a:custGeom>
            <a:avLst/>
            <a:gdLst>
              <a:gd name="T0" fmla="*/ 2147483646 w 21588"/>
              <a:gd name="T1" fmla="*/ 2147483646 h 21600"/>
              <a:gd name="T2" fmla="*/ 2147483646 w 21588"/>
              <a:gd name="T3" fmla="*/ 2147483646 h 21600"/>
              <a:gd name="T4" fmla="*/ 2147483646 w 21588"/>
              <a:gd name="T5" fmla="*/ 2147483646 h 21600"/>
              <a:gd name="T6" fmla="*/ 2147483646 w 21588"/>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88" h="21600" extrusionOk="0">
                <a:moveTo>
                  <a:pt x="9388" y="0"/>
                </a:moveTo>
                <a:cubicBezTo>
                  <a:pt x="9289" y="0"/>
                  <a:pt x="9192" y="29"/>
                  <a:pt x="9111" y="82"/>
                </a:cubicBezTo>
                <a:cubicBezTo>
                  <a:pt x="9024" y="140"/>
                  <a:pt x="8961" y="222"/>
                  <a:pt x="8929" y="317"/>
                </a:cubicBezTo>
                <a:cubicBezTo>
                  <a:pt x="8892" y="423"/>
                  <a:pt x="8853" y="528"/>
                  <a:pt x="8815" y="634"/>
                </a:cubicBezTo>
                <a:cubicBezTo>
                  <a:pt x="8739" y="845"/>
                  <a:pt x="8662" y="1057"/>
                  <a:pt x="8589" y="1269"/>
                </a:cubicBezTo>
                <a:cubicBezTo>
                  <a:pt x="8459" y="1642"/>
                  <a:pt x="8340" y="2016"/>
                  <a:pt x="8229" y="2393"/>
                </a:cubicBezTo>
                <a:cubicBezTo>
                  <a:pt x="6783" y="2776"/>
                  <a:pt x="5419" y="3492"/>
                  <a:pt x="4270" y="4537"/>
                </a:cubicBezTo>
                <a:cubicBezTo>
                  <a:pt x="3857" y="4449"/>
                  <a:pt x="3444" y="4366"/>
                  <a:pt x="3029" y="4287"/>
                </a:cubicBezTo>
                <a:cubicBezTo>
                  <a:pt x="2796" y="4242"/>
                  <a:pt x="2563" y="4198"/>
                  <a:pt x="2329" y="4154"/>
                </a:cubicBezTo>
                <a:cubicBezTo>
                  <a:pt x="2212" y="4132"/>
                  <a:pt x="2095" y="4112"/>
                  <a:pt x="1978" y="4089"/>
                </a:cubicBezTo>
                <a:cubicBezTo>
                  <a:pt x="1868" y="4066"/>
                  <a:pt x="1753" y="4080"/>
                  <a:pt x="1653" y="4128"/>
                </a:cubicBezTo>
                <a:cubicBezTo>
                  <a:pt x="1570" y="4168"/>
                  <a:pt x="1502" y="4228"/>
                  <a:pt x="1455" y="4303"/>
                </a:cubicBezTo>
                <a:cubicBezTo>
                  <a:pt x="1368" y="4445"/>
                  <a:pt x="1280" y="4589"/>
                  <a:pt x="1192" y="4731"/>
                </a:cubicBezTo>
                <a:cubicBezTo>
                  <a:pt x="1048" y="4967"/>
                  <a:pt x="903" y="5204"/>
                  <a:pt x="758" y="5440"/>
                </a:cubicBezTo>
                <a:cubicBezTo>
                  <a:pt x="614" y="5676"/>
                  <a:pt x="469" y="5910"/>
                  <a:pt x="324" y="6146"/>
                </a:cubicBezTo>
                <a:cubicBezTo>
                  <a:pt x="237" y="6289"/>
                  <a:pt x="150" y="6432"/>
                  <a:pt x="63" y="6575"/>
                </a:cubicBezTo>
                <a:cubicBezTo>
                  <a:pt x="14" y="6655"/>
                  <a:pt x="-7" y="6748"/>
                  <a:pt x="2" y="6840"/>
                </a:cubicBezTo>
                <a:cubicBezTo>
                  <a:pt x="12" y="6939"/>
                  <a:pt x="56" y="7031"/>
                  <a:pt x="129" y="7104"/>
                </a:cubicBezTo>
                <a:cubicBezTo>
                  <a:pt x="208" y="7187"/>
                  <a:pt x="288" y="7271"/>
                  <a:pt x="367" y="7354"/>
                </a:cubicBezTo>
                <a:cubicBezTo>
                  <a:pt x="526" y="7521"/>
                  <a:pt x="683" y="7687"/>
                  <a:pt x="843" y="7852"/>
                </a:cubicBezTo>
                <a:cubicBezTo>
                  <a:pt x="1126" y="8144"/>
                  <a:pt x="1417" y="8431"/>
                  <a:pt x="1715" y="8711"/>
                </a:cubicBezTo>
                <a:cubicBezTo>
                  <a:pt x="1356" y="10077"/>
                  <a:pt x="1356" y="11505"/>
                  <a:pt x="1711" y="12871"/>
                </a:cubicBezTo>
                <a:cubicBezTo>
                  <a:pt x="1423" y="13157"/>
                  <a:pt x="1135" y="13444"/>
                  <a:pt x="853" y="13735"/>
                </a:cubicBezTo>
                <a:cubicBezTo>
                  <a:pt x="693" y="13900"/>
                  <a:pt x="535" y="14067"/>
                  <a:pt x="376" y="14233"/>
                </a:cubicBezTo>
                <a:cubicBezTo>
                  <a:pt x="296" y="14316"/>
                  <a:pt x="217" y="14399"/>
                  <a:pt x="137" y="14482"/>
                </a:cubicBezTo>
                <a:cubicBezTo>
                  <a:pt x="60" y="14559"/>
                  <a:pt x="14" y="14658"/>
                  <a:pt x="8" y="14763"/>
                </a:cubicBezTo>
                <a:cubicBezTo>
                  <a:pt x="2" y="14850"/>
                  <a:pt x="24" y="14935"/>
                  <a:pt x="70" y="15011"/>
                </a:cubicBezTo>
                <a:cubicBezTo>
                  <a:pt x="157" y="15153"/>
                  <a:pt x="242" y="15296"/>
                  <a:pt x="329" y="15439"/>
                </a:cubicBezTo>
                <a:cubicBezTo>
                  <a:pt x="473" y="15676"/>
                  <a:pt x="618" y="15913"/>
                  <a:pt x="762" y="16149"/>
                </a:cubicBezTo>
                <a:cubicBezTo>
                  <a:pt x="906" y="16385"/>
                  <a:pt x="1049" y="16621"/>
                  <a:pt x="1192" y="16857"/>
                </a:cubicBezTo>
                <a:cubicBezTo>
                  <a:pt x="1279" y="17000"/>
                  <a:pt x="1367" y="17143"/>
                  <a:pt x="1454" y="17286"/>
                </a:cubicBezTo>
                <a:cubicBezTo>
                  <a:pt x="1503" y="17366"/>
                  <a:pt x="1577" y="17431"/>
                  <a:pt x="1666" y="17470"/>
                </a:cubicBezTo>
                <a:cubicBezTo>
                  <a:pt x="1763" y="17512"/>
                  <a:pt x="1872" y="17524"/>
                  <a:pt x="1976" y="17503"/>
                </a:cubicBezTo>
                <a:cubicBezTo>
                  <a:pt x="2093" y="17481"/>
                  <a:pt x="2208" y="17459"/>
                  <a:pt x="2325" y="17438"/>
                </a:cubicBezTo>
                <a:cubicBezTo>
                  <a:pt x="2559" y="17395"/>
                  <a:pt x="2794" y="17352"/>
                  <a:pt x="3028" y="17307"/>
                </a:cubicBezTo>
                <a:cubicBezTo>
                  <a:pt x="3436" y="17228"/>
                  <a:pt x="3843" y="17141"/>
                  <a:pt x="4247" y="17045"/>
                </a:cubicBezTo>
                <a:cubicBezTo>
                  <a:pt x="5402" y="18102"/>
                  <a:pt x="6775" y="18823"/>
                  <a:pt x="8231" y="19208"/>
                </a:cubicBezTo>
                <a:cubicBezTo>
                  <a:pt x="8353" y="19584"/>
                  <a:pt x="8478" y="19958"/>
                  <a:pt x="8609" y="20331"/>
                </a:cubicBezTo>
                <a:cubicBezTo>
                  <a:pt x="8684" y="20542"/>
                  <a:pt x="8760" y="20755"/>
                  <a:pt x="8836" y="20966"/>
                </a:cubicBezTo>
                <a:cubicBezTo>
                  <a:pt x="8874" y="21072"/>
                  <a:pt x="8911" y="21177"/>
                  <a:pt x="8948" y="21283"/>
                </a:cubicBezTo>
                <a:cubicBezTo>
                  <a:pt x="8982" y="21384"/>
                  <a:pt x="9053" y="21470"/>
                  <a:pt x="9147" y="21527"/>
                </a:cubicBezTo>
                <a:cubicBezTo>
                  <a:pt x="9225" y="21575"/>
                  <a:pt x="9316" y="21600"/>
                  <a:pt x="9409" y="21600"/>
                </a:cubicBezTo>
                <a:cubicBezTo>
                  <a:pt x="9584" y="21600"/>
                  <a:pt x="9759" y="21600"/>
                  <a:pt x="9934" y="21600"/>
                </a:cubicBezTo>
                <a:cubicBezTo>
                  <a:pt x="10225" y="21600"/>
                  <a:pt x="10517" y="21600"/>
                  <a:pt x="10808" y="21600"/>
                </a:cubicBezTo>
                <a:cubicBezTo>
                  <a:pt x="11099" y="21600"/>
                  <a:pt x="11390" y="21600"/>
                  <a:pt x="11681" y="21600"/>
                </a:cubicBezTo>
                <a:cubicBezTo>
                  <a:pt x="11857" y="21600"/>
                  <a:pt x="12032" y="21600"/>
                  <a:pt x="12207" y="21600"/>
                </a:cubicBezTo>
                <a:cubicBezTo>
                  <a:pt x="12306" y="21600"/>
                  <a:pt x="12403" y="21571"/>
                  <a:pt x="12484" y="21518"/>
                </a:cubicBezTo>
                <a:cubicBezTo>
                  <a:pt x="12571" y="21460"/>
                  <a:pt x="12636" y="21378"/>
                  <a:pt x="12667" y="21283"/>
                </a:cubicBezTo>
                <a:cubicBezTo>
                  <a:pt x="12705" y="21177"/>
                  <a:pt x="12742" y="21072"/>
                  <a:pt x="12780" y="20966"/>
                </a:cubicBezTo>
                <a:cubicBezTo>
                  <a:pt x="12856" y="20755"/>
                  <a:pt x="12933" y="20543"/>
                  <a:pt x="13006" y="20331"/>
                </a:cubicBezTo>
                <a:cubicBezTo>
                  <a:pt x="13136" y="19957"/>
                  <a:pt x="13257" y="19582"/>
                  <a:pt x="13368" y="19204"/>
                </a:cubicBezTo>
                <a:cubicBezTo>
                  <a:pt x="14806" y="18819"/>
                  <a:pt x="16164" y="18104"/>
                  <a:pt x="17308" y="17063"/>
                </a:cubicBezTo>
                <a:cubicBezTo>
                  <a:pt x="17720" y="17151"/>
                  <a:pt x="18131" y="17234"/>
                  <a:pt x="18545" y="17313"/>
                </a:cubicBezTo>
                <a:cubicBezTo>
                  <a:pt x="18779" y="17358"/>
                  <a:pt x="19013" y="17402"/>
                  <a:pt x="19247" y="17446"/>
                </a:cubicBezTo>
                <a:cubicBezTo>
                  <a:pt x="19364" y="17468"/>
                  <a:pt x="19481" y="17490"/>
                  <a:pt x="19598" y="17512"/>
                </a:cubicBezTo>
                <a:cubicBezTo>
                  <a:pt x="19708" y="17535"/>
                  <a:pt x="19823" y="17521"/>
                  <a:pt x="19923" y="17473"/>
                </a:cubicBezTo>
                <a:cubicBezTo>
                  <a:pt x="20006" y="17434"/>
                  <a:pt x="20074" y="17372"/>
                  <a:pt x="20121" y="17297"/>
                </a:cubicBezTo>
                <a:cubicBezTo>
                  <a:pt x="20208" y="17155"/>
                  <a:pt x="20295" y="17013"/>
                  <a:pt x="20382" y="16870"/>
                </a:cubicBezTo>
                <a:cubicBezTo>
                  <a:pt x="20526" y="16634"/>
                  <a:pt x="20671" y="16398"/>
                  <a:pt x="20816" y="16162"/>
                </a:cubicBezTo>
                <a:cubicBezTo>
                  <a:pt x="20961" y="15926"/>
                  <a:pt x="21106" y="15690"/>
                  <a:pt x="21250" y="15454"/>
                </a:cubicBezTo>
                <a:cubicBezTo>
                  <a:pt x="21337" y="15311"/>
                  <a:pt x="21426" y="15169"/>
                  <a:pt x="21513" y="15027"/>
                </a:cubicBezTo>
                <a:cubicBezTo>
                  <a:pt x="21562" y="14946"/>
                  <a:pt x="21583" y="14852"/>
                  <a:pt x="21574" y="14760"/>
                </a:cubicBezTo>
                <a:cubicBezTo>
                  <a:pt x="21564" y="14661"/>
                  <a:pt x="21518" y="14569"/>
                  <a:pt x="21446" y="14496"/>
                </a:cubicBezTo>
                <a:cubicBezTo>
                  <a:pt x="21366" y="14413"/>
                  <a:pt x="21288" y="14329"/>
                  <a:pt x="21209" y="14246"/>
                </a:cubicBezTo>
                <a:cubicBezTo>
                  <a:pt x="21050" y="14079"/>
                  <a:pt x="20891" y="13913"/>
                  <a:pt x="20731" y="13748"/>
                </a:cubicBezTo>
                <a:cubicBezTo>
                  <a:pt x="20448" y="13455"/>
                  <a:pt x="20157" y="13169"/>
                  <a:pt x="19859" y="12889"/>
                </a:cubicBezTo>
                <a:cubicBezTo>
                  <a:pt x="20217" y="11525"/>
                  <a:pt x="20219" y="10099"/>
                  <a:pt x="19865" y="8733"/>
                </a:cubicBezTo>
                <a:lnTo>
                  <a:pt x="19872" y="8743"/>
                </a:lnTo>
                <a:cubicBezTo>
                  <a:pt x="20165" y="8453"/>
                  <a:pt x="20455" y="8161"/>
                  <a:pt x="20742" y="7865"/>
                </a:cubicBezTo>
                <a:cubicBezTo>
                  <a:pt x="20902" y="7700"/>
                  <a:pt x="21060" y="7533"/>
                  <a:pt x="21219" y="7367"/>
                </a:cubicBezTo>
                <a:cubicBezTo>
                  <a:pt x="21299" y="7284"/>
                  <a:pt x="21378" y="7201"/>
                  <a:pt x="21458" y="7118"/>
                </a:cubicBezTo>
                <a:cubicBezTo>
                  <a:pt x="21535" y="7041"/>
                  <a:pt x="21581" y="6942"/>
                  <a:pt x="21587" y="6837"/>
                </a:cubicBezTo>
                <a:cubicBezTo>
                  <a:pt x="21593" y="6750"/>
                  <a:pt x="21573" y="6665"/>
                  <a:pt x="21527" y="6589"/>
                </a:cubicBezTo>
                <a:cubicBezTo>
                  <a:pt x="21440" y="6447"/>
                  <a:pt x="21353" y="6304"/>
                  <a:pt x="21266" y="6161"/>
                </a:cubicBezTo>
                <a:cubicBezTo>
                  <a:pt x="21122" y="5924"/>
                  <a:pt x="20979" y="5687"/>
                  <a:pt x="20835" y="5451"/>
                </a:cubicBezTo>
                <a:cubicBezTo>
                  <a:pt x="20691" y="5215"/>
                  <a:pt x="20546" y="4979"/>
                  <a:pt x="20403" y="4743"/>
                </a:cubicBezTo>
                <a:cubicBezTo>
                  <a:pt x="20316" y="4600"/>
                  <a:pt x="20230" y="4457"/>
                  <a:pt x="20143" y="4314"/>
                </a:cubicBezTo>
                <a:cubicBezTo>
                  <a:pt x="20094" y="4234"/>
                  <a:pt x="20018" y="4169"/>
                  <a:pt x="19929" y="4130"/>
                </a:cubicBezTo>
                <a:cubicBezTo>
                  <a:pt x="19832" y="4088"/>
                  <a:pt x="19725" y="4076"/>
                  <a:pt x="19621" y="4097"/>
                </a:cubicBezTo>
                <a:cubicBezTo>
                  <a:pt x="19504" y="4119"/>
                  <a:pt x="19387" y="4142"/>
                  <a:pt x="19270" y="4164"/>
                </a:cubicBezTo>
                <a:cubicBezTo>
                  <a:pt x="19036" y="4207"/>
                  <a:pt x="18801" y="4248"/>
                  <a:pt x="18567" y="4293"/>
                </a:cubicBezTo>
                <a:cubicBezTo>
                  <a:pt x="18153" y="4373"/>
                  <a:pt x="17740" y="4461"/>
                  <a:pt x="17331" y="4558"/>
                </a:cubicBezTo>
                <a:cubicBezTo>
                  <a:pt x="16182" y="3506"/>
                  <a:pt x="14817" y="2785"/>
                  <a:pt x="13370" y="2398"/>
                </a:cubicBezTo>
                <a:cubicBezTo>
                  <a:pt x="13247" y="2020"/>
                  <a:pt x="13118" y="1644"/>
                  <a:pt x="12986" y="1269"/>
                </a:cubicBezTo>
                <a:cubicBezTo>
                  <a:pt x="12911" y="1058"/>
                  <a:pt x="12835" y="845"/>
                  <a:pt x="12759" y="634"/>
                </a:cubicBezTo>
                <a:cubicBezTo>
                  <a:pt x="12721" y="528"/>
                  <a:pt x="12684" y="423"/>
                  <a:pt x="12647" y="317"/>
                </a:cubicBezTo>
                <a:cubicBezTo>
                  <a:pt x="12613" y="216"/>
                  <a:pt x="12544" y="130"/>
                  <a:pt x="12449" y="73"/>
                </a:cubicBezTo>
                <a:cubicBezTo>
                  <a:pt x="12372" y="25"/>
                  <a:pt x="12281" y="0"/>
                  <a:pt x="12188" y="0"/>
                </a:cubicBezTo>
                <a:cubicBezTo>
                  <a:pt x="12013" y="0"/>
                  <a:pt x="11836" y="0"/>
                  <a:pt x="11661" y="0"/>
                </a:cubicBezTo>
                <a:cubicBezTo>
                  <a:pt x="11370" y="0"/>
                  <a:pt x="11078" y="0"/>
                  <a:pt x="10787" y="0"/>
                </a:cubicBezTo>
                <a:cubicBezTo>
                  <a:pt x="10496" y="0"/>
                  <a:pt x="10206" y="0"/>
                  <a:pt x="9915" y="0"/>
                </a:cubicBezTo>
                <a:cubicBezTo>
                  <a:pt x="9740" y="0"/>
                  <a:pt x="9563" y="0"/>
                  <a:pt x="9388" y="0"/>
                </a:cubicBezTo>
                <a:close/>
                <a:moveTo>
                  <a:pt x="10787" y="5228"/>
                </a:moveTo>
                <a:cubicBezTo>
                  <a:pt x="12313" y="5228"/>
                  <a:pt x="13839" y="5771"/>
                  <a:pt x="15002" y="6859"/>
                </a:cubicBezTo>
                <a:cubicBezTo>
                  <a:pt x="17330" y="9035"/>
                  <a:pt x="17330" y="12565"/>
                  <a:pt x="15002" y="14741"/>
                </a:cubicBezTo>
                <a:cubicBezTo>
                  <a:pt x="12675" y="16917"/>
                  <a:pt x="8901" y="16917"/>
                  <a:pt x="6574" y="14741"/>
                </a:cubicBezTo>
                <a:cubicBezTo>
                  <a:pt x="4246" y="12565"/>
                  <a:pt x="4246" y="9035"/>
                  <a:pt x="6574" y="6859"/>
                </a:cubicBezTo>
                <a:cubicBezTo>
                  <a:pt x="7737" y="5771"/>
                  <a:pt x="9262" y="5228"/>
                  <a:pt x="10787" y="5228"/>
                </a:cubicBezTo>
                <a:close/>
              </a:path>
            </a:pathLst>
          </a:custGeom>
          <a:solidFill>
            <a:schemeClr val="accent3"/>
          </a:solidFill>
          <a:ln>
            <a:noFill/>
          </a:ln>
        </p:spPr>
        <p:txBody>
          <a:bodyPr lIns="13547" tIns="13547" rIns="13547" bIns="13547" anchor="ctr"/>
          <a:p>
            <a:endParaRPr lang="en-US" sz="900" dirty="0">
              <a:latin typeface="zihun95hao-shoukesong" panose="00000500000000000000" pitchFamily="2" charset="-122"/>
            </a:endParaRPr>
          </a:p>
        </p:txBody>
      </p:sp>
      <p:sp>
        <p:nvSpPr>
          <p:cNvPr id="36" name="Shape 223"/>
          <p:cNvSpPr/>
          <p:nvPr/>
        </p:nvSpPr>
        <p:spPr bwMode="auto">
          <a:xfrm>
            <a:off x="6710750" y="3335768"/>
            <a:ext cx="1459242" cy="1561942"/>
          </a:xfrm>
          <a:custGeom>
            <a:avLst/>
            <a:gdLst>
              <a:gd name="T0" fmla="*/ 2147483646 w 21588"/>
              <a:gd name="T1" fmla="*/ 2147483646 h 21600"/>
              <a:gd name="T2" fmla="*/ 2147483646 w 21588"/>
              <a:gd name="T3" fmla="*/ 2147483646 h 21600"/>
              <a:gd name="T4" fmla="*/ 2147483646 w 21588"/>
              <a:gd name="T5" fmla="*/ 2147483646 h 21600"/>
              <a:gd name="T6" fmla="*/ 2147483646 w 21588"/>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88" h="21600" extrusionOk="0">
                <a:moveTo>
                  <a:pt x="9388" y="0"/>
                </a:moveTo>
                <a:cubicBezTo>
                  <a:pt x="9289" y="0"/>
                  <a:pt x="9192" y="29"/>
                  <a:pt x="9111" y="82"/>
                </a:cubicBezTo>
                <a:cubicBezTo>
                  <a:pt x="9024" y="140"/>
                  <a:pt x="8961" y="222"/>
                  <a:pt x="8929" y="317"/>
                </a:cubicBezTo>
                <a:cubicBezTo>
                  <a:pt x="8892" y="423"/>
                  <a:pt x="8853" y="528"/>
                  <a:pt x="8815" y="634"/>
                </a:cubicBezTo>
                <a:cubicBezTo>
                  <a:pt x="8739" y="845"/>
                  <a:pt x="8662" y="1057"/>
                  <a:pt x="8589" y="1269"/>
                </a:cubicBezTo>
                <a:cubicBezTo>
                  <a:pt x="8459" y="1642"/>
                  <a:pt x="8340" y="2016"/>
                  <a:pt x="8229" y="2393"/>
                </a:cubicBezTo>
                <a:cubicBezTo>
                  <a:pt x="6783" y="2776"/>
                  <a:pt x="5419" y="3492"/>
                  <a:pt x="4270" y="4537"/>
                </a:cubicBezTo>
                <a:cubicBezTo>
                  <a:pt x="3857" y="4449"/>
                  <a:pt x="3444" y="4366"/>
                  <a:pt x="3029" y="4287"/>
                </a:cubicBezTo>
                <a:cubicBezTo>
                  <a:pt x="2796" y="4242"/>
                  <a:pt x="2563" y="4198"/>
                  <a:pt x="2329" y="4154"/>
                </a:cubicBezTo>
                <a:cubicBezTo>
                  <a:pt x="2212" y="4132"/>
                  <a:pt x="2095" y="4112"/>
                  <a:pt x="1978" y="4089"/>
                </a:cubicBezTo>
                <a:cubicBezTo>
                  <a:pt x="1868" y="4066"/>
                  <a:pt x="1753" y="4080"/>
                  <a:pt x="1653" y="4128"/>
                </a:cubicBezTo>
                <a:cubicBezTo>
                  <a:pt x="1570" y="4168"/>
                  <a:pt x="1502" y="4228"/>
                  <a:pt x="1455" y="4303"/>
                </a:cubicBezTo>
                <a:cubicBezTo>
                  <a:pt x="1368" y="4445"/>
                  <a:pt x="1280" y="4589"/>
                  <a:pt x="1192" y="4731"/>
                </a:cubicBezTo>
                <a:cubicBezTo>
                  <a:pt x="1048" y="4967"/>
                  <a:pt x="903" y="5204"/>
                  <a:pt x="758" y="5440"/>
                </a:cubicBezTo>
                <a:cubicBezTo>
                  <a:pt x="614" y="5676"/>
                  <a:pt x="469" y="5910"/>
                  <a:pt x="324" y="6146"/>
                </a:cubicBezTo>
                <a:cubicBezTo>
                  <a:pt x="237" y="6289"/>
                  <a:pt x="150" y="6432"/>
                  <a:pt x="63" y="6575"/>
                </a:cubicBezTo>
                <a:cubicBezTo>
                  <a:pt x="14" y="6655"/>
                  <a:pt x="-7" y="6748"/>
                  <a:pt x="2" y="6840"/>
                </a:cubicBezTo>
                <a:cubicBezTo>
                  <a:pt x="12" y="6939"/>
                  <a:pt x="56" y="7031"/>
                  <a:pt x="129" y="7104"/>
                </a:cubicBezTo>
                <a:cubicBezTo>
                  <a:pt x="208" y="7187"/>
                  <a:pt x="288" y="7271"/>
                  <a:pt x="367" y="7354"/>
                </a:cubicBezTo>
                <a:cubicBezTo>
                  <a:pt x="526" y="7521"/>
                  <a:pt x="683" y="7687"/>
                  <a:pt x="843" y="7852"/>
                </a:cubicBezTo>
                <a:cubicBezTo>
                  <a:pt x="1126" y="8144"/>
                  <a:pt x="1417" y="8431"/>
                  <a:pt x="1715" y="8711"/>
                </a:cubicBezTo>
                <a:cubicBezTo>
                  <a:pt x="1356" y="10077"/>
                  <a:pt x="1356" y="11505"/>
                  <a:pt x="1711" y="12871"/>
                </a:cubicBezTo>
                <a:cubicBezTo>
                  <a:pt x="1423" y="13157"/>
                  <a:pt x="1135" y="13444"/>
                  <a:pt x="853" y="13735"/>
                </a:cubicBezTo>
                <a:cubicBezTo>
                  <a:pt x="693" y="13900"/>
                  <a:pt x="535" y="14067"/>
                  <a:pt x="376" y="14233"/>
                </a:cubicBezTo>
                <a:cubicBezTo>
                  <a:pt x="296" y="14316"/>
                  <a:pt x="217" y="14399"/>
                  <a:pt x="137" y="14482"/>
                </a:cubicBezTo>
                <a:cubicBezTo>
                  <a:pt x="60" y="14559"/>
                  <a:pt x="14" y="14658"/>
                  <a:pt x="8" y="14763"/>
                </a:cubicBezTo>
                <a:cubicBezTo>
                  <a:pt x="2" y="14850"/>
                  <a:pt x="24" y="14935"/>
                  <a:pt x="70" y="15011"/>
                </a:cubicBezTo>
                <a:cubicBezTo>
                  <a:pt x="157" y="15153"/>
                  <a:pt x="242" y="15296"/>
                  <a:pt x="329" y="15439"/>
                </a:cubicBezTo>
                <a:cubicBezTo>
                  <a:pt x="473" y="15676"/>
                  <a:pt x="618" y="15913"/>
                  <a:pt x="762" y="16149"/>
                </a:cubicBezTo>
                <a:cubicBezTo>
                  <a:pt x="906" y="16385"/>
                  <a:pt x="1049" y="16621"/>
                  <a:pt x="1192" y="16857"/>
                </a:cubicBezTo>
                <a:cubicBezTo>
                  <a:pt x="1279" y="17000"/>
                  <a:pt x="1367" y="17143"/>
                  <a:pt x="1454" y="17286"/>
                </a:cubicBezTo>
                <a:cubicBezTo>
                  <a:pt x="1503" y="17366"/>
                  <a:pt x="1577" y="17431"/>
                  <a:pt x="1666" y="17470"/>
                </a:cubicBezTo>
                <a:cubicBezTo>
                  <a:pt x="1763" y="17512"/>
                  <a:pt x="1872" y="17524"/>
                  <a:pt x="1976" y="17503"/>
                </a:cubicBezTo>
                <a:cubicBezTo>
                  <a:pt x="2093" y="17481"/>
                  <a:pt x="2208" y="17459"/>
                  <a:pt x="2325" y="17438"/>
                </a:cubicBezTo>
                <a:cubicBezTo>
                  <a:pt x="2559" y="17395"/>
                  <a:pt x="2794" y="17352"/>
                  <a:pt x="3028" y="17307"/>
                </a:cubicBezTo>
                <a:cubicBezTo>
                  <a:pt x="3436" y="17228"/>
                  <a:pt x="3843" y="17141"/>
                  <a:pt x="4247" y="17045"/>
                </a:cubicBezTo>
                <a:cubicBezTo>
                  <a:pt x="5402" y="18102"/>
                  <a:pt x="6775" y="18823"/>
                  <a:pt x="8231" y="19208"/>
                </a:cubicBezTo>
                <a:cubicBezTo>
                  <a:pt x="8353" y="19584"/>
                  <a:pt x="8478" y="19958"/>
                  <a:pt x="8609" y="20331"/>
                </a:cubicBezTo>
                <a:cubicBezTo>
                  <a:pt x="8684" y="20542"/>
                  <a:pt x="8760" y="20755"/>
                  <a:pt x="8836" y="20966"/>
                </a:cubicBezTo>
                <a:cubicBezTo>
                  <a:pt x="8874" y="21072"/>
                  <a:pt x="8911" y="21177"/>
                  <a:pt x="8948" y="21283"/>
                </a:cubicBezTo>
                <a:cubicBezTo>
                  <a:pt x="8982" y="21384"/>
                  <a:pt x="9053" y="21470"/>
                  <a:pt x="9147" y="21527"/>
                </a:cubicBezTo>
                <a:cubicBezTo>
                  <a:pt x="9225" y="21575"/>
                  <a:pt x="9316" y="21600"/>
                  <a:pt x="9409" y="21600"/>
                </a:cubicBezTo>
                <a:cubicBezTo>
                  <a:pt x="9584" y="21600"/>
                  <a:pt x="9759" y="21600"/>
                  <a:pt x="9934" y="21600"/>
                </a:cubicBezTo>
                <a:cubicBezTo>
                  <a:pt x="10225" y="21600"/>
                  <a:pt x="10517" y="21600"/>
                  <a:pt x="10808" y="21600"/>
                </a:cubicBezTo>
                <a:cubicBezTo>
                  <a:pt x="11099" y="21600"/>
                  <a:pt x="11390" y="21600"/>
                  <a:pt x="11681" y="21600"/>
                </a:cubicBezTo>
                <a:cubicBezTo>
                  <a:pt x="11857" y="21600"/>
                  <a:pt x="12032" y="21600"/>
                  <a:pt x="12207" y="21600"/>
                </a:cubicBezTo>
                <a:cubicBezTo>
                  <a:pt x="12306" y="21600"/>
                  <a:pt x="12403" y="21571"/>
                  <a:pt x="12484" y="21518"/>
                </a:cubicBezTo>
                <a:cubicBezTo>
                  <a:pt x="12571" y="21460"/>
                  <a:pt x="12636" y="21378"/>
                  <a:pt x="12667" y="21283"/>
                </a:cubicBezTo>
                <a:cubicBezTo>
                  <a:pt x="12705" y="21177"/>
                  <a:pt x="12742" y="21072"/>
                  <a:pt x="12780" y="20966"/>
                </a:cubicBezTo>
                <a:cubicBezTo>
                  <a:pt x="12856" y="20755"/>
                  <a:pt x="12933" y="20543"/>
                  <a:pt x="13006" y="20331"/>
                </a:cubicBezTo>
                <a:cubicBezTo>
                  <a:pt x="13136" y="19957"/>
                  <a:pt x="13257" y="19582"/>
                  <a:pt x="13368" y="19204"/>
                </a:cubicBezTo>
                <a:cubicBezTo>
                  <a:pt x="14806" y="18819"/>
                  <a:pt x="16164" y="18104"/>
                  <a:pt x="17308" y="17063"/>
                </a:cubicBezTo>
                <a:cubicBezTo>
                  <a:pt x="17720" y="17151"/>
                  <a:pt x="18131" y="17234"/>
                  <a:pt x="18545" y="17313"/>
                </a:cubicBezTo>
                <a:cubicBezTo>
                  <a:pt x="18779" y="17358"/>
                  <a:pt x="19013" y="17402"/>
                  <a:pt x="19247" y="17446"/>
                </a:cubicBezTo>
                <a:cubicBezTo>
                  <a:pt x="19364" y="17468"/>
                  <a:pt x="19481" y="17490"/>
                  <a:pt x="19598" y="17512"/>
                </a:cubicBezTo>
                <a:cubicBezTo>
                  <a:pt x="19708" y="17535"/>
                  <a:pt x="19823" y="17521"/>
                  <a:pt x="19923" y="17473"/>
                </a:cubicBezTo>
                <a:cubicBezTo>
                  <a:pt x="20006" y="17434"/>
                  <a:pt x="20074" y="17372"/>
                  <a:pt x="20121" y="17297"/>
                </a:cubicBezTo>
                <a:cubicBezTo>
                  <a:pt x="20208" y="17155"/>
                  <a:pt x="20295" y="17013"/>
                  <a:pt x="20382" y="16870"/>
                </a:cubicBezTo>
                <a:cubicBezTo>
                  <a:pt x="20526" y="16634"/>
                  <a:pt x="20671" y="16398"/>
                  <a:pt x="20816" y="16162"/>
                </a:cubicBezTo>
                <a:cubicBezTo>
                  <a:pt x="20961" y="15926"/>
                  <a:pt x="21106" y="15690"/>
                  <a:pt x="21250" y="15454"/>
                </a:cubicBezTo>
                <a:cubicBezTo>
                  <a:pt x="21337" y="15311"/>
                  <a:pt x="21426" y="15169"/>
                  <a:pt x="21513" y="15027"/>
                </a:cubicBezTo>
                <a:cubicBezTo>
                  <a:pt x="21562" y="14946"/>
                  <a:pt x="21583" y="14852"/>
                  <a:pt x="21574" y="14760"/>
                </a:cubicBezTo>
                <a:cubicBezTo>
                  <a:pt x="21564" y="14661"/>
                  <a:pt x="21518" y="14569"/>
                  <a:pt x="21446" y="14496"/>
                </a:cubicBezTo>
                <a:cubicBezTo>
                  <a:pt x="21366" y="14413"/>
                  <a:pt x="21288" y="14329"/>
                  <a:pt x="21209" y="14246"/>
                </a:cubicBezTo>
                <a:cubicBezTo>
                  <a:pt x="21050" y="14079"/>
                  <a:pt x="20891" y="13913"/>
                  <a:pt x="20731" y="13748"/>
                </a:cubicBezTo>
                <a:cubicBezTo>
                  <a:pt x="20448" y="13455"/>
                  <a:pt x="20157" y="13169"/>
                  <a:pt x="19859" y="12889"/>
                </a:cubicBezTo>
                <a:cubicBezTo>
                  <a:pt x="20217" y="11525"/>
                  <a:pt x="20219" y="10099"/>
                  <a:pt x="19865" y="8733"/>
                </a:cubicBezTo>
                <a:lnTo>
                  <a:pt x="19872" y="8743"/>
                </a:lnTo>
                <a:cubicBezTo>
                  <a:pt x="20165" y="8453"/>
                  <a:pt x="20455" y="8161"/>
                  <a:pt x="20742" y="7865"/>
                </a:cubicBezTo>
                <a:cubicBezTo>
                  <a:pt x="20902" y="7700"/>
                  <a:pt x="21060" y="7533"/>
                  <a:pt x="21219" y="7367"/>
                </a:cubicBezTo>
                <a:cubicBezTo>
                  <a:pt x="21299" y="7284"/>
                  <a:pt x="21378" y="7201"/>
                  <a:pt x="21458" y="7118"/>
                </a:cubicBezTo>
                <a:cubicBezTo>
                  <a:pt x="21535" y="7041"/>
                  <a:pt x="21581" y="6942"/>
                  <a:pt x="21587" y="6837"/>
                </a:cubicBezTo>
                <a:cubicBezTo>
                  <a:pt x="21593" y="6750"/>
                  <a:pt x="21573" y="6665"/>
                  <a:pt x="21527" y="6589"/>
                </a:cubicBezTo>
                <a:cubicBezTo>
                  <a:pt x="21440" y="6447"/>
                  <a:pt x="21353" y="6304"/>
                  <a:pt x="21266" y="6161"/>
                </a:cubicBezTo>
                <a:cubicBezTo>
                  <a:pt x="21122" y="5924"/>
                  <a:pt x="20979" y="5687"/>
                  <a:pt x="20835" y="5451"/>
                </a:cubicBezTo>
                <a:cubicBezTo>
                  <a:pt x="20691" y="5215"/>
                  <a:pt x="20546" y="4979"/>
                  <a:pt x="20403" y="4743"/>
                </a:cubicBezTo>
                <a:cubicBezTo>
                  <a:pt x="20316" y="4600"/>
                  <a:pt x="20230" y="4457"/>
                  <a:pt x="20143" y="4314"/>
                </a:cubicBezTo>
                <a:cubicBezTo>
                  <a:pt x="20094" y="4234"/>
                  <a:pt x="20018" y="4169"/>
                  <a:pt x="19929" y="4130"/>
                </a:cubicBezTo>
                <a:cubicBezTo>
                  <a:pt x="19832" y="4088"/>
                  <a:pt x="19725" y="4076"/>
                  <a:pt x="19621" y="4097"/>
                </a:cubicBezTo>
                <a:cubicBezTo>
                  <a:pt x="19504" y="4119"/>
                  <a:pt x="19387" y="4142"/>
                  <a:pt x="19270" y="4164"/>
                </a:cubicBezTo>
                <a:cubicBezTo>
                  <a:pt x="19036" y="4207"/>
                  <a:pt x="18801" y="4248"/>
                  <a:pt x="18567" y="4293"/>
                </a:cubicBezTo>
                <a:cubicBezTo>
                  <a:pt x="18153" y="4373"/>
                  <a:pt x="17740" y="4461"/>
                  <a:pt x="17331" y="4558"/>
                </a:cubicBezTo>
                <a:cubicBezTo>
                  <a:pt x="16182" y="3506"/>
                  <a:pt x="14817" y="2785"/>
                  <a:pt x="13370" y="2398"/>
                </a:cubicBezTo>
                <a:cubicBezTo>
                  <a:pt x="13247" y="2020"/>
                  <a:pt x="13118" y="1644"/>
                  <a:pt x="12986" y="1269"/>
                </a:cubicBezTo>
                <a:cubicBezTo>
                  <a:pt x="12911" y="1058"/>
                  <a:pt x="12835" y="845"/>
                  <a:pt x="12759" y="634"/>
                </a:cubicBezTo>
                <a:cubicBezTo>
                  <a:pt x="12721" y="528"/>
                  <a:pt x="12684" y="423"/>
                  <a:pt x="12647" y="317"/>
                </a:cubicBezTo>
                <a:cubicBezTo>
                  <a:pt x="12613" y="216"/>
                  <a:pt x="12544" y="130"/>
                  <a:pt x="12449" y="73"/>
                </a:cubicBezTo>
                <a:cubicBezTo>
                  <a:pt x="12372" y="25"/>
                  <a:pt x="12281" y="0"/>
                  <a:pt x="12188" y="0"/>
                </a:cubicBezTo>
                <a:cubicBezTo>
                  <a:pt x="12013" y="0"/>
                  <a:pt x="11836" y="0"/>
                  <a:pt x="11661" y="0"/>
                </a:cubicBezTo>
                <a:cubicBezTo>
                  <a:pt x="11370" y="0"/>
                  <a:pt x="11078" y="0"/>
                  <a:pt x="10787" y="0"/>
                </a:cubicBezTo>
                <a:cubicBezTo>
                  <a:pt x="10496" y="0"/>
                  <a:pt x="10206" y="0"/>
                  <a:pt x="9915" y="0"/>
                </a:cubicBezTo>
                <a:cubicBezTo>
                  <a:pt x="9740" y="0"/>
                  <a:pt x="9563" y="0"/>
                  <a:pt x="9388" y="0"/>
                </a:cubicBezTo>
                <a:close/>
                <a:moveTo>
                  <a:pt x="10787" y="5228"/>
                </a:moveTo>
                <a:cubicBezTo>
                  <a:pt x="12313" y="5228"/>
                  <a:pt x="13839" y="5771"/>
                  <a:pt x="15002" y="6859"/>
                </a:cubicBezTo>
                <a:cubicBezTo>
                  <a:pt x="17330" y="9035"/>
                  <a:pt x="17330" y="12565"/>
                  <a:pt x="15002" y="14741"/>
                </a:cubicBezTo>
                <a:cubicBezTo>
                  <a:pt x="12675" y="16917"/>
                  <a:pt x="8901" y="16917"/>
                  <a:pt x="6574" y="14741"/>
                </a:cubicBezTo>
                <a:cubicBezTo>
                  <a:pt x="4246" y="12565"/>
                  <a:pt x="4246" y="9035"/>
                  <a:pt x="6574" y="6859"/>
                </a:cubicBezTo>
                <a:cubicBezTo>
                  <a:pt x="7737" y="5771"/>
                  <a:pt x="9262" y="5228"/>
                  <a:pt x="10787" y="5228"/>
                </a:cubicBezTo>
                <a:close/>
              </a:path>
            </a:pathLst>
          </a:custGeom>
          <a:solidFill>
            <a:schemeClr val="accent2"/>
          </a:solidFill>
          <a:ln>
            <a:noFill/>
          </a:ln>
        </p:spPr>
        <p:txBody>
          <a:bodyPr lIns="13547" tIns="13547" rIns="13547" bIns="13547" anchor="ctr"/>
          <a:p>
            <a:endParaRPr lang="en-US" sz="900">
              <a:latin typeface="zihun95hao-shoukesong" panose="00000500000000000000" pitchFamily="2" charset="-122"/>
            </a:endParaRPr>
          </a:p>
        </p:txBody>
      </p:sp>
      <p:sp>
        <p:nvSpPr>
          <p:cNvPr id="37" name="Shape 172"/>
          <p:cNvSpPr/>
          <p:nvPr/>
        </p:nvSpPr>
        <p:spPr bwMode="auto">
          <a:xfrm>
            <a:off x="5764574" y="2818611"/>
            <a:ext cx="372144" cy="350424"/>
          </a:xfrm>
          <a:custGeom>
            <a:avLst/>
            <a:gdLst>
              <a:gd name="T0" fmla="*/ 1372785969 w 21600"/>
              <a:gd name="T1" fmla="*/ 1080291349 h 21600"/>
              <a:gd name="T2" fmla="*/ 1372785969 w 21600"/>
              <a:gd name="T3" fmla="*/ 1080291349 h 21600"/>
              <a:gd name="T4" fmla="*/ 1372785969 w 21600"/>
              <a:gd name="T5" fmla="*/ 1080291349 h 21600"/>
              <a:gd name="T6" fmla="*/ 1372785969 w 21600"/>
              <a:gd name="T7" fmla="*/ 108029134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chemeClr val="tx1">
              <a:lumMod val="50000"/>
              <a:lumOff val="50000"/>
            </a:schemeClr>
          </a:solidFill>
          <a:ln>
            <a:noFill/>
          </a:ln>
        </p:spPr>
        <p:txBody>
          <a:bodyPr lIns="22860" rIns="22860" anchor="ctr"/>
          <a:p>
            <a:endParaRPr lang="en-US" sz="900">
              <a:latin typeface="zihun95hao-shoukesong" panose="00000500000000000000" pitchFamily="2" charset="-122"/>
            </a:endParaRPr>
          </a:p>
        </p:txBody>
      </p:sp>
      <p:sp>
        <p:nvSpPr>
          <p:cNvPr id="38" name="Shape 174"/>
          <p:cNvSpPr/>
          <p:nvPr/>
        </p:nvSpPr>
        <p:spPr bwMode="auto">
          <a:xfrm>
            <a:off x="7318052" y="4007961"/>
            <a:ext cx="244638" cy="217556"/>
          </a:xfrm>
          <a:custGeom>
            <a:avLst/>
            <a:gdLst>
              <a:gd name="T0" fmla="*/ 1703835585 w 21600"/>
              <a:gd name="T1" fmla="*/ 1083583612 h 21489"/>
              <a:gd name="T2" fmla="*/ 1703835585 w 21600"/>
              <a:gd name="T3" fmla="*/ 1083583612 h 21489"/>
              <a:gd name="T4" fmla="*/ 1703835585 w 21600"/>
              <a:gd name="T5" fmla="*/ 1083583612 h 21489"/>
              <a:gd name="T6" fmla="*/ 1703835585 w 21600"/>
              <a:gd name="T7" fmla="*/ 1083583612 h 2148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489" extrusionOk="0">
                <a:moveTo>
                  <a:pt x="0" y="16876"/>
                </a:moveTo>
                <a:lnTo>
                  <a:pt x="0" y="21489"/>
                </a:lnTo>
                <a:lnTo>
                  <a:pt x="4090" y="21489"/>
                </a:lnTo>
                <a:lnTo>
                  <a:pt x="16041" y="8139"/>
                </a:lnTo>
                <a:lnTo>
                  <a:pt x="11912" y="3570"/>
                </a:lnTo>
                <a:lnTo>
                  <a:pt x="0" y="16876"/>
                </a:lnTo>
                <a:close/>
                <a:moveTo>
                  <a:pt x="19138" y="4723"/>
                </a:moveTo>
                <a:cubicBezTo>
                  <a:pt x="19535" y="4236"/>
                  <a:pt x="19535" y="3570"/>
                  <a:pt x="19138" y="3082"/>
                </a:cubicBezTo>
                <a:lnTo>
                  <a:pt x="16676" y="333"/>
                </a:lnTo>
                <a:cubicBezTo>
                  <a:pt x="16240" y="-111"/>
                  <a:pt x="15644" y="-111"/>
                  <a:pt x="15207" y="333"/>
                </a:cubicBezTo>
                <a:lnTo>
                  <a:pt x="13143" y="2417"/>
                </a:lnTo>
                <a:lnTo>
                  <a:pt x="17272" y="6986"/>
                </a:lnTo>
                <a:lnTo>
                  <a:pt x="19138" y="4723"/>
                </a:lnTo>
                <a:close/>
                <a:moveTo>
                  <a:pt x="9847" y="19183"/>
                </a:moveTo>
                <a:lnTo>
                  <a:pt x="7584" y="21489"/>
                </a:lnTo>
                <a:lnTo>
                  <a:pt x="21600" y="21489"/>
                </a:lnTo>
                <a:lnTo>
                  <a:pt x="21600" y="19183"/>
                </a:lnTo>
                <a:lnTo>
                  <a:pt x="9847" y="19183"/>
                </a:lnTo>
                <a:close/>
              </a:path>
            </a:pathLst>
          </a:custGeom>
          <a:solidFill>
            <a:schemeClr val="tx1">
              <a:lumMod val="50000"/>
              <a:lumOff val="50000"/>
            </a:schemeClr>
          </a:solidFill>
          <a:ln>
            <a:noFill/>
          </a:ln>
        </p:spPr>
        <p:txBody>
          <a:bodyPr lIns="22860" rIns="22860" anchor="ctr"/>
          <a:p>
            <a:endParaRPr lang="en-US" sz="900">
              <a:latin typeface="zihun95hao-shoukesong" panose="00000500000000000000" pitchFamily="2" charset="-122"/>
            </a:endParaRPr>
          </a:p>
        </p:txBody>
      </p:sp>
      <p:sp>
        <p:nvSpPr>
          <p:cNvPr id="39" name="Shape 175"/>
          <p:cNvSpPr/>
          <p:nvPr/>
        </p:nvSpPr>
        <p:spPr bwMode="auto">
          <a:xfrm>
            <a:off x="5275623" y="4715313"/>
            <a:ext cx="431684" cy="344342"/>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9537" y="0"/>
                </a:moveTo>
                <a:lnTo>
                  <a:pt x="2263" y="0"/>
                </a:lnTo>
                <a:cubicBezTo>
                  <a:pt x="1032" y="0"/>
                  <a:pt x="0" y="1053"/>
                  <a:pt x="0" y="2611"/>
                </a:cubicBezTo>
                <a:lnTo>
                  <a:pt x="0" y="18989"/>
                </a:lnTo>
                <a:cubicBezTo>
                  <a:pt x="0" y="20547"/>
                  <a:pt x="1032" y="21600"/>
                  <a:pt x="2263" y="21600"/>
                </a:cubicBezTo>
                <a:lnTo>
                  <a:pt x="19537" y="21600"/>
                </a:lnTo>
                <a:cubicBezTo>
                  <a:pt x="20568" y="21600"/>
                  <a:pt x="21600" y="20547"/>
                  <a:pt x="21600" y="18989"/>
                </a:cubicBezTo>
                <a:lnTo>
                  <a:pt x="21600" y="2611"/>
                </a:lnTo>
                <a:cubicBezTo>
                  <a:pt x="21600" y="1053"/>
                  <a:pt x="20568" y="0"/>
                  <a:pt x="19537" y="0"/>
                </a:cubicBezTo>
                <a:close/>
                <a:moveTo>
                  <a:pt x="19537" y="5221"/>
                </a:moveTo>
                <a:lnTo>
                  <a:pt x="10916" y="12253"/>
                </a:lnTo>
                <a:lnTo>
                  <a:pt x="2263" y="5221"/>
                </a:lnTo>
                <a:lnTo>
                  <a:pt x="2263" y="2611"/>
                </a:lnTo>
                <a:lnTo>
                  <a:pt x="10916" y="9389"/>
                </a:lnTo>
                <a:lnTo>
                  <a:pt x="19537" y="2611"/>
                </a:lnTo>
                <a:lnTo>
                  <a:pt x="19537" y="5221"/>
                </a:lnTo>
                <a:close/>
              </a:path>
            </a:pathLst>
          </a:custGeom>
          <a:solidFill>
            <a:schemeClr val="tx1">
              <a:lumMod val="50000"/>
              <a:lumOff val="50000"/>
            </a:schemeClr>
          </a:solidFill>
          <a:ln>
            <a:noFill/>
          </a:ln>
        </p:spPr>
        <p:txBody>
          <a:bodyPr lIns="22860" rIns="22860" anchor="ctr"/>
          <a:p>
            <a:endParaRPr lang="en-US" sz="900">
              <a:latin typeface="zihun95hao-shoukesong" panose="00000500000000000000" pitchFamily="2" charset="-122"/>
            </a:endParaRPr>
          </a:p>
        </p:txBody>
      </p:sp>
      <p:sp>
        <p:nvSpPr>
          <p:cNvPr id="31" name="TextBox 30"/>
          <p:cNvSpPr txBox="1"/>
          <p:nvPr/>
        </p:nvSpPr>
        <p:spPr>
          <a:xfrm>
            <a:off x="1958340" y="2452370"/>
            <a:ext cx="2774950" cy="1168400"/>
          </a:xfrm>
          <a:prstGeom prst="rect">
            <a:avLst/>
          </a:prstGeom>
          <a:noFill/>
        </p:spPr>
        <p:txBody>
          <a:bodyPr wrap="square" rtlCol="0">
            <a:spAutoFit/>
          </a:bodyPr>
          <a:p>
            <a:pPr algn="r">
              <a:lnSpc>
                <a:spcPct val="125000"/>
              </a:lnSpc>
              <a:spcBef>
                <a:spcPts val="0"/>
              </a:spcBef>
              <a:spcAft>
                <a:spcPts val="0"/>
              </a:spcAft>
            </a:pPr>
            <a:r>
              <a:rPr lang="en-US" sz="2800" dirty="0">
                <a:solidFill>
                  <a:schemeClr val="accent1">
                    <a:lumMod val="75000"/>
                  </a:schemeClr>
                </a:solidFill>
                <a:latin typeface="黑体" panose="02010600030101010101" charset="-122"/>
                <a:ea typeface="黑体" panose="02010600030101010101" charset="-122"/>
              </a:rPr>
              <a:t>(1)家属起着不可替代的作用</a:t>
            </a:r>
            <a:endParaRPr lang="en-US" sz="2800" dirty="0">
              <a:solidFill>
                <a:schemeClr val="accent1">
                  <a:lumMod val="75000"/>
                </a:schemeClr>
              </a:solidFill>
              <a:latin typeface="黑体" panose="02010600030101010101" charset="-122"/>
              <a:ea typeface="黑体" panose="02010600030101010101" charset="-122"/>
            </a:endParaRPr>
          </a:p>
        </p:txBody>
      </p:sp>
      <p:sp>
        <p:nvSpPr>
          <p:cNvPr id="12" name="TextBox 30"/>
          <p:cNvSpPr txBox="1"/>
          <p:nvPr/>
        </p:nvSpPr>
        <p:spPr>
          <a:xfrm>
            <a:off x="588645" y="4514215"/>
            <a:ext cx="3745230" cy="1168400"/>
          </a:xfrm>
          <a:prstGeom prst="rect">
            <a:avLst/>
          </a:prstGeom>
          <a:noFill/>
        </p:spPr>
        <p:txBody>
          <a:bodyPr wrap="square" rtlCol="0">
            <a:spAutoFit/>
          </a:bodyPr>
          <a:p>
            <a:pPr algn="r">
              <a:lnSpc>
                <a:spcPct val="125000"/>
              </a:lnSpc>
              <a:spcBef>
                <a:spcPts val="0"/>
              </a:spcBef>
              <a:spcAft>
                <a:spcPts val="0"/>
              </a:spcAft>
            </a:pPr>
            <a:r>
              <a:rPr lang="en-US" sz="2800" dirty="0">
                <a:solidFill>
                  <a:schemeClr val="accent1">
                    <a:lumMod val="75000"/>
                  </a:schemeClr>
                </a:solidFill>
                <a:latin typeface="黑体" panose="02010600030101010101" charset="-122"/>
                <a:ea typeface="黑体" panose="02010600030101010101" charset="-122"/>
              </a:rPr>
              <a:t>(2)护理人员承担着治病和育人的双重责任</a:t>
            </a:r>
            <a:endParaRPr lang="en-US" sz="2800" dirty="0">
              <a:solidFill>
                <a:schemeClr val="accent1">
                  <a:lumMod val="75000"/>
                </a:schemeClr>
              </a:solidFill>
              <a:latin typeface="黑体" panose="02010600030101010101" charset="-122"/>
              <a:ea typeface="黑体" panose="02010600030101010101" charset="-122"/>
            </a:endParaRPr>
          </a:p>
        </p:txBody>
      </p:sp>
      <p:sp>
        <p:nvSpPr>
          <p:cNvPr id="13" name="TextBox 30"/>
          <p:cNvSpPr txBox="1"/>
          <p:nvPr/>
        </p:nvSpPr>
        <p:spPr>
          <a:xfrm>
            <a:off x="8376920" y="3532505"/>
            <a:ext cx="2624455" cy="1168400"/>
          </a:xfrm>
          <a:prstGeom prst="rect">
            <a:avLst/>
          </a:prstGeom>
          <a:noFill/>
        </p:spPr>
        <p:txBody>
          <a:bodyPr wrap="square" rtlCol="0">
            <a:spAutoFit/>
          </a:bodyPr>
          <a:p>
            <a:pPr algn="r">
              <a:lnSpc>
                <a:spcPct val="125000"/>
              </a:lnSpc>
              <a:spcBef>
                <a:spcPts val="0"/>
              </a:spcBef>
              <a:spcAft>
                <a:spcPts val="0"/>
              </a:spcAft>
            </a:pPr>
            <a:r>
              <a:rPr lang="en-US" sz="2800" dirty="0">
                <a:solidFill>
                  <a:schemeClr val="accent1">
                    <a:lumMod val="75000"/>
                  </a:schemeClr>
                </a:solidFill>
                <a:latin typeface="黑体" panose="02010600030101010101" charset="-122"/>
                <a:ea typeface="黑体" panose="02010600030101010101" charset="-122"/>
              </a:rPr>
              <a:t>(3)医院和家庭双重监护责任</a:t>
            </a:r>
            <a:endParaRPr lang="en-US" sz="2800" dirty="0">
              <a:solidFill>
                <a:schemeClr val="accent1">
                  <a:lumMod val="75000"/>
                </a:schemeClr>
              </a:solidFill>
              <a:latin typeface="黑体" panose="02010600030101010101" charset="-122"/>
              <a:ea typeface="黑体" panose="02010600030101010101" charset="-122"/>
            </a:endParaRPr>
          </a:p>
        </p:txBody>
      </p:sp>
      <p:sp>
        <p:nvSpPr>
          <p:cNvPr id="2" name="文本框 1"/>
          <p:cNvSpPr txBox="1"/>
          <p:nvPr/>
        </p:nvSpPr>
        <p:spPr>
          <a:xfrm>
            <a:off x="702945" y="1650365"/>
            <a:ext cx="62788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（一）儿科患者的特点和儿科护理的工作特点</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fltVal val="0"/>
                                          </p:val>
                                        </p:tav>
                                        <p:tav tm="100000">
                                          <p:val>
                                            <p:strVal val="#ppt_w"/>
                                          </p:val>
                                        </p:tav>
                                      </p:tavLst>
                                    </p:anim>
                                    <p:anim calcmode="lin" valueType="num">
                                      <p:cBhvr>
                                        <p:cTn id="8" dur="1000" fill="hold"/>
                                        <p:tgtEl>
                                          <p:spTgt spid="30"/>
                                        </p:tgtEl>
                                        <p:attrNameLst>
                                          <p:attrName>ppt_h</p:attrName>
                                        </p:attrNameLst>
                                      </p:cBhvr>
                                      <p:tavLst>
                                        <p:tav tm="0">
                                          <p:val>
                                            <p:fltVal val="0"/>
                                          </p:val>
                                        </p:tav>
                                        <p:tav tm="100000">
                                          <p:val>
                                            <p:strVal val="#ppt_h"/>
                                          </p:val>
                                        </p:tav>
                                      </p:tavLst>
                                    </p:anim>
                                    <p:anim calcmode="lin" valueType="num">
                                      <p:cBhvr>
                                        <p:cTn id="9" dur="1000" fill="hold"/>
                                        <p:tgtEl>
                                          <p:spTgt spid="30"/>
                                        </p:tgtEl>
                                        <p:attrNameLst>
                                          <p:attrName>style.rotation</p:attrName>
                                        </p:attrNameLst>
                                      </p:cBhvr>
                                      <p:tavLst>
                                        <p:tav tm="0">
                                          <p:val>
                                            <p:fltVal val="90"/>
                                          </p:val>
                                        </p:tav>
                                        <p:tav tm="100000">
                                          <p:val>
                                            <p:fltVal val="0"/>
                                          </p:val>
                                        </p:tav>
                                      </p:tavLst>
                                    </p:anim>
                                    <p:animEffect transition="in" filter="fade">
                                      <p:cBhvr>
                                        <p:cTn id="10" dur="1000"/>
                                        <p:tgtEl>
                                          <p:spTgt spid="3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p:cTn id="13" dur="1000" fill="hold"/>
                                        <p:tgtEl>
                                          <p:spTgt spid="34"/>
                                        </p:tgtEl>
                                        <p:attrNameLst>
                                          <p:attrName>ppt_w</p:attrName>
                                        </p:attrNameLst>
                                      </p:cBhvr>
                                      <p:tavLst>
                                        <p:tav tm="0">
                                          <p:val>
                                            <p:fltVal val="0"/>
                                          </p:val>
                                        </p:tav>
                                        <p:tav tm="100000">
                                          <p:val>
                                            <p:strVal val="#ppt_w"/>
                                          </p:val>
                                        </p:tav>
                                      </p:tavLst>
                                    </p:anim>
                                    <p:anim calcmode="lin" valueType="num">
                                      <p:cBhvr>
                                        <p:cTn id="14" dur="1000" fill="hold"/>
                                        <p:tgtEl>
                                          <p:spTgt spid="34"/>
                                        </p:tgtEl>
                                        <p:attrNameLst>
                                          <p:attrName>ppt_h</p:attrName>
                                        </p:attrNameLst>
                                      </p:cBhvr>
                                      <p:tavLst>
                                        <p:tav tm="0">
                                          <p:val>
                                            <p:fltVal val="0"/>
                                          </p:val>
                                        </p:tav>
                                        <p:tav tm="100000">
                                          <p:val>
                                            <p:strVal val="#ppt_h"/>
                                          </p:val>
                                        </p:tav>
                                      </p:tavLst>
                                    </p:anim>
                                    <p:anim calcmode="lin" valueType="num">
                                      <p:cBhvr>
                                        <p:cTn id="15" dur="1000" fill="hold"/>
                                        <p:tgtEl>
                                          <p:spTgt spid="34"/>
                                        </p:tgtEl>
                                        <p:attrNameLst>
                                          <p:attrName>style.rotation</p:attrName>
                                        </p:attrNameLst>
                                      </p:cBhvr>
                                      <p:tavLst>
                                        <p:tav tm="0">
                                          <p:val>
                                            <p:fltVal val="90"/>
                                          </p:val>
                                        </p:tav>
                                        <p:tav tm="100000">
                                          <p:val>
                                            <p:fltVal val="0"/>
                                          </p:val>
                                        </p:tav>
                                      </p:tavLst>
                                    </p:anim>
                                    <p:animEffect transition="in" filter="fade">
                                      <p:cBhvr>
                                        <p:cTn id="16" dur="1000"/>
                                        <p:tgtEl>
                                          <p:spTgt spid="34"/>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p:cTn id="19" dur="1000" fill="hold"/>
                                        <p:tgtEl>
                                          <p:spTgt spid="35"/>
                                        </p:tgtEl>
                                        <p:attrNameLst>
                                          <p:attrName>ppt_w</p:attrName>
                                        </p:attrNameLst>
                                      </p:cBhvr>
                                      <p:tavLst>
                                        <p:tav tm="0">
                                          <p:val>
                                            <p:fltVal val="0"/>
                                          </p:val>
                                        </p:tav>
                                        <p:tav tm="100000">
                                          <p:val>
                                            <p:strVal val="#ppt_w"/>
                                          </p:val>
                                        </p:tav>
                                      </p:tavLst>
                                    </p:anim>
                                    <p:anim calcmode="lin" valueType="num">
                                      <p:cBhvr>
                                        <p:cTn id="20" dur="1000" fill="hold"/>
                                        <p:tgtEl>
                                          <p:spTgt spid="35"/>
                                        </p:tgtEl>
                                        <p:attrNameLst>
                                          <p:attrName>ppt_h</p:attrName>
                                        </p:attrNameLst>
                                      </p:cBhvr>
                                      <p:tavLst>
                                        <p:tav tm="0">
                                          <p:val>
                                            <p:fltVal val="0"/>
                                          </p:val>
                                        </p:tav>
                                        <p:tav tm="100000">
                                          <p:val>
                                            <p:strVal val="#ppt_h"/>
                                          </p:val>
                                        </p:tav>
                                      </p:tavLst>
                                    </p:anim>
                                    <p:anim calcmode="lin" valueType="num">
                                      <p:cBhvr>
                                        <p:cTn id="21" dur="1000" fill="hold"/>
                                        <p:tgtEl>
                                          <p:spTgt spid="35"/>
                                        </p:tgtEl>
                                        <p:attrNameLst>
                                          <p:attrName>style.rotation</p:attrName>
                                        </p:attrNameLst>
                                      </p:cBhvr>
                                      <p:tavLst>
                                        <p:tav tm="0">
                                          <p:val>
                                            <p:fltVal val="90"/>
                                          </p:val>
                                        </p:tav>
                                        <p:tav tm="100000">
                                          <p:val>
                                            <p:fltVal val="0"/>
                                          </p:val>
                                        </p:tav>
                                      </p:tavLst>
                                    </p:anim>
                                    <p:animEffect transition="in" filter="fade">
                                      <p:cBhvr>
                                        <p:cTn id="22" dur="1000"/>
                                        <p:tgtEl>
                                          <p:spTgt spid="35"/>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p:cTn id="25" dur="1000" fill="hold"/>
                                        <p:tgtEl>
                                          <p:spTgt spid="36"/>
                                        </p:tgtEl>
                                        <p:attrNameLst>
                                          <p:attrName>ppt_w</p:attrName>
                                        </p:attrNameLst>
                                      </p:cBhvr>
                                      <p:tavLst>
                                        <p:tav tm="0">
                                          <p:val>
                                            <p:fltVal val="0"/>
                                          </p:val>
                                        </p:tav>
                                        <p:tav tm="100000">
                                          <p:val>
                                            <p:strVal val="#ppt_w"/>
                                          </p:val>
                                        </p:tav>
                                      </p:tavLst>
                                    </p:anim>
                                    <p:anim calcmode="lin" valueType="num">
                                      <p:cBhvr>
                                        <p:cTn id="26" dur="1000" fill="hold"/>
                                        <p:tgtEl>
                                          <p:spTgt spid="36"/>
                                        </p:tgtEl>
                                        <p:attrNameLst>
                                          <p:attrName>ppt_h</p:attrName>
                                        </p:attrNameLst>
                                      </p:cBhvr>
                                      <p:tavLst>
                                        <p:tav tm="0">
                                          <p:val>
                                            <p:fltVal val="0"/>
                                          </p:val>
                                        </p:tav>
                                        <p:tav tm="100000">
                                          <p:val>
                                            <p:strVal val="#ppt_h"/>
                                          </p:val>
                                        </p:tav>
                                      </p:tavLst>
                                    </p:anim>
                                    <p:anim calcmode="lin" valueType="num">
                                      <p:cBhvr>
                                        <p:cTn id="27" dur="1000" fill="hold"/>
                                        <p:tgtEl>
                                          <p:spTgt spid="36"/>
                                        </p:tgtEl>
                                        <p:attrNameLst>
                                          <p:attrName>style.rotation</p:attrName>
                                        </p:attrNameLst>
                                      </p:cBhvr>
                                      <p:tavLst>
                                        <p:tav tm="0">
                                          <p:val>
                                            <p:fltVal val="90"/>
                                          </p:val>
                                        </p:tav>
                                        <p:tav tm="100000">
                                          <p:val>
                                            <p:fltVal val="0"/>
                                          </p:val>
                                        </p:tav>
                                      </p:tavLst>
                                    </p:anim>
                                    <p:animEffect transition="in" filter="fade">
                                      <p:cBhvr>
                                        <p:cTn id="28" dur="1000"/>
                                        <p:tgtEl>
                                          <p:spTgt spid="36"/>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1000" fill="hold"/>
                                        <p:tgtEl>
                                          <p:spTgt spid="37"/>
                                        </p:tgtEl>
                                        <p:attrNameLst>
                                          <p:attrName>ppt_w</p:attrName>
                                        </p:attrNameLst>
                                      </p:cBhvr>
                                      <p:tavLst>
                                        <p:tav tm="0">
                                          <p:val>
                                            <p:fltVal val="0"/>
                                          </p:val>
                                        </p:tav>
                                        <p:tav tm="100000">
                                          <p:val>
                                            <p:strVal val="#ppt_w"/>
                                          </p:val>
                                        </p:tav>
                                      </p:tavLst>
                                    </p:anim>
                                    <p:anim calcmode="lin" valueType="num">
                                      <p:cBhvr>
                                        <p:cTn id="32" dur="1000" fill="hold"/>
                                        <p:tgtEl>
                                          <p:spTgt spid="37"/>
                                        </p:tgtEl>
                                        <p:attrNameLst>
                                          <p:attrName>ppt_h</p:attrName>
                                        </p:attrNameLst>
                                      </p:cBhvr>
                                      <p:tavLst>
                                        <p:tav tm="0">
                                          <p:val>
                                            <p:fltVal val="0"/>
                                          </p:val>
                                        </p:tav>
                                        <p:tav tm="100000">
                                          <p:val>
                                            <p:strVal val="#ppt_h"/>
                                          </p:val>
                                        </p:tav>
                                      </p:tavLst>
                                    </p:anim>
                                    <p:anim calcmode="lin" valueType="num">
                                      <p:cBhvr>
                                        <p:cTn id="33" dur="1000" fill="hold"/>
                                        <p:tgtEl>
                                          <p:spTgt spid="37"/>
                                        </p:tgtEl>
                                        <p:attrNameLst>
                                          <p:attrName>style.rotation</p:attrName>
                                        </p:attrNameLst>
                                      </p:cBhvr>
                                      <p:tavLst>
                                        <p:tav tm="0">
                                          <p:val>
                                            <p:fltVal val="90"/>
                                          </p:val>
                                        </p:tav>
                                        <p:tav tm="100000">
                                          <p:val>
                                            <p:fltVal val="0"/>
                                          </p:val>
                                        </p:tav>
                                      </p:tavLst>
                                    </p:anim>
                                    <p:animEffect transition="in" filter="fade">
                                      <p:cBhvr>
                                        <p:cTn id="34" dur="1000"/>
                                        <p:tgtEl>
                                          <p:spTgt spid="37"/>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1000" fill="hold"/>
                                        <p:tgtEl>
                                          <p:spTgt spid="38"/>
                                        </p:tgtEl>
                                        <p:attrNameLst>
                                          <p:attrName>ppt_w</p:attrName>
                                        </p:attrNameLst>
                                      </p:cBhvr>
                                      <p:tavLst>
                                        <p:tav tm="0">
                                          <p:val>
                                            <p:fltVal val="0"/>
                                          </p:val>
                                        </p:tav>
                                        <p:tav tm="100000">
                                          <p:val>
                                            <p:strVal val="#ppt_w"/>
                                          </p:val>
                                        </p:tav>
                                      </p:tavLst>
                                    </p:anim>
                                    <p:anim calcmode="lin" valueType="num">
                                      <p:cBhvr>
                                        <p:cTn id="38" dur="1000" fill="hold"/>
                                        <p:tgtEl>
                                          <p:spTgt spid="38"/>
                                        </p:tgtEl>
                                        <p:attrNameLst>
                                          <p:attrName>ppt_h</p:attrName>
                                        </p:attrNameLst>
                                      </p:cBhvr>
                                      <p:tavLst>
                                        <p:tav tm="0">
                                          <p:val>
                                            <p:fltVal val="0"/>
                                          </p:val>
                                        </p:tav>
                                        <p:tav tm="100000">
                                          <p:val>
                                            <p:strVal val="#ppt_h"/>
                                          </p:val>
                                        </p:tav>
                                      </p:tavLst>
                                    </p:anim>
                                    <p:anim calcmode="lin" valueType="num">
                                      <p:cBhvr>
                                        <p:cTn id="39" dur="1000" fill="hold"/>
                                        <p:tgtEl>
                                          <p:spTgt spid="38"/>
                                        </p:tgtEl>
                                        <p:attrNameLst>
                                          <p:attrName>style.rotation</p:attrName>
                                        </p:attrNameLst>
                                      </p:cBhvr>
                                      <p:tavLst>
                                        <p:tav tm="0">
                                          <p:val>
                                            <p:fltVal val="90"/>
                                          </p:val>
                                        </p:tav>
                                        <p:tav tm="100000">
                                          <p:val>
                                            <p:fltVal val="0"/>
                                          </p:val>
                                        </p:tav>
                                      </p:tavLst>
                                    </p:anim>
                                    <p:animEffect transition="in" filter="fade">
                                      <p:cBhvr>
                                        <p:cTn id="40" dur="1000"/>
                                        <p:tgtEl>
                                          <p:spTgt spid="38"/>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p:cTn id="43" dur="1000" fill="hold"/>
                                        <p:tgtEl>
                                          <p:spTgt spid="39"/>
                                        </p:tgtEl>
                                        <p:attrNameLst>
                                          <p:attrName>ppt_w</p:attrName>
                                        </p:attrNameLst>
                                      </p:cBhvr>
                                      <p:tavLst>
                                        <p:tav tm="0">
                                          <p:val>
                                            <p:fltVal val="0"/>
                                          </p:val>
                                        </p:tav>
                                        <p:tav tm="100000">
                                          <p:val>
                                            <p:strVal val="#ppt_w"/>
                                          </p:val>
                                        </p:tav>
                                      </p:tavLst>
                                    </p:anim>
                                    <p:anim calcmode="lin" valueType="num">
                                      <p:cBhvr>
                                        <p:cTn id="44" dur="1000" fill="hold"/>
                                        <p:tgtEl>
                                          <p:spTgt spid="39"/>
                                        </p:tgtEl>
                                        <p:attrNameLst>
                                          <p:attrName>ppt_h</p:attrName>
                                        </p:attrNameLst>
                                      </p:cBhvr>
                                      <p:tavLst>
                                        <p:tav tm="0">
                                          <p:val>
                                            <p:fltVal val="0"/>
                                          </p:val>
                                        </p:tav>
                                        <p:tav tm="100000">
                                          <p:val>
                                            <p:strVal val="#ppt_h"/>
                                          </p:val>
                                        </p:tav>
                                      </p:tavLst>
                                    </p:anim>
                                    <p:anim calcmode="lin" valueType="num">
                                      <p:cBhvr>
                                        <p:cTn id="45" dur="1000" fill="hold"/>
                                        <p:tgtEl>
                                          <p:spTgt spid="39"/>
                                        </p:tgtEl>
                                        <p:attrNameLst>
                                          <p:attrName>style.rotation</p:attrName>
                                        </p:attrNameLst>
                                      </p:cBhvr>
                                      <p:tavLst>
                                        <p:tav tm="0">
                                          <p:val>
                                            <p:fltVal val="90"/>
                                          </p:val>
                                        </p:tav>
                                        <p:tav tm="100000">
                                          <p:val>
                                            <p:fltVal val="0"/>
                                          </p:val>
                                        </p:tav>
                                      </p:tavLst>
                                    </p:anim>
                                    <p:animEffect transition="in" filter="fade">
                                      <p:cBhvr>
                                        <p:cTn id="46" dur="1000"/>
                                        <p:tgtEl>
                                          <p:spTgt spid="39"/>
                                        </p:tgtEl>
                                      </p:cBhvr>
                                    </p:animEffect>
                                  </p:childTnLst>
                                </p:cTn>
                              </p:par>
                            </p:childTnLst>
                          </p:cTn>
                        </p:par>
                        <p:par>
                          <p:cTn id="47" fill="hold">
                            <p:stCondLst>
                              <p:cond delay="1000"/>
                            </p:stCondLst>
                            <p:childTnLst>
                              <p:par>
                                <p:cTn id="48" presetID="14" presetClass="entr" presetSubtype="10"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randombar(horizontal)">
                                      <p:cBhvr>
                                        <p:cTn id="50" dur="500"/>
                                        <p:tgtEl>
                                          <p:spTgt spid="31"/>
                                        </p:tgtEl>
                                      </p:cBhvr>
                                    </p:animEffect>
                                  </p:childTnLst>
                                </p:cTn>
                              </p:par>
                            </p:childTnLst>
                          </p:cTn>
                        </p:par>
                        <p:par>
                          <p:cTn id="51" fill="hold">
                            <p:stCondLst>
                              <p:cond delay="1500"/>
                            </p:stCondLst>
                            <p:childTnLst>
                              <p:par>
                                <p:cTn id="52" presetID="14" presetClass="entr" presetSubtype="10"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randombar(horizontal)">
                                      <p:cBhvr>
                                        <p:cTn id="54" dur="500"/>
                                        <p:tgtEl>
                                          <p:spTgt spid="12"/>
                                        </p:tgtEl>
                                      </p:cBhvr>
                                    </p:animEffect>
                                  </p:childTnLst>
                                </p:cTn>
                              </p:par>
                            </p:childTnLst>
                          </p:cTn>
                        </p:par>
                        <p:par>
                          <p:cTn id="55" fill="hold">
                            <p:stCondLst>
                              <p:cond delay="2000"/>
                            </p:stCondLst>
                            <p:childTnLst>
                              <p:par>
                                <p:cTn id="56" presetID="14" presetClass="entr" presetSubtype="1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randombar(horizontal)">
                                      <p:cBhvr>
                                        <p:cTn id="5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5" grpId="0" bldLvl="0" animBg="1"/>
      <p:bldP spid="36" grpId="0" bldLvl="0" animBg="1"/>
      <p:bldP spid="37" grpId="0" bldLvl="0" animBg="1"/>
      <p:bldP spid="38" grpId="0" bldLvl="0" animBg="1"/>
      <p:bldP spid="39" grpId="0" bldLvl="0" animBg="1"/>
      <p:bldP spid="31" grpId="0"/>
      <p:bldP spid="12"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TextBox 30"/>
          <p:cNvSpPr txBox="1"/>
          <p:nvPr/>
        </p:nvSpPr>
        <p:spPr>
          <a:xfrm>
            <a:off x="3740150" y="2191385"/>
            <a:ext cx="6730365" cy="629920"/>
          </a:xfrm>
          <a:prstGeom prst="rect">
            <a:avLst/>
          </a:prstGeom>
          <a:noFill/>
        </p:spPr>
        <p:txBody>
          <a:bodyPr wrap="square" rtlCol="0">
            <a:spAutoFit/>
          </a:bodyPr>
          <a:p>
            <a:pPr algn="l">
              <a:lnSpc>
                <a:spcPct val="125000"/>
              </a:lnSpc>
              <a:spcBef>
                <a:spcPts val="0"/>
              </a:spcBef>
              <a:spcAft>
                <a:spcPts val="0"/>
              </a:spcAft>
            </a:pPr>
            <a:r>
              <a:rPr lang="en-US" sz="2800" dirty="0">
                <a:solidFill>
                  <a:schemeClr val="accent1">
                    <a:lumMod val="75000"/>
                  </a:schemeClr>
                </a:solidFill>
                <a:latin typeface="黑体" panose="02010600030101010101" charset="-122"/>
                <a:ea typeface="黑体" panose="02010600030101010101" charset="-122"/>
              </a:rPr>
              <a:t>关心、爱护患儿</a:t>
            </a:r>
            <a:endParaRPr lang="en-US" sz="2800" dirty="0">
              <a:solidFill>
                <a:schemeClr val="accent1">
                  <a:lumMod val="75000"/>
                </a:schemeClr>
              </a:solidFill>
              <a:latin typeface="黑体" panose="02010600030101010101" charset="-122"/>
              <a:ea typeface="黑体" panose="02010600030101010101" charset="-122"/>
            </a:endParaRPr>
          </a:p>
        </p:txBody>
      </p:sp>
      <p:sp>
        <p:nvSpPr>
          <p:cNvPr id="2" name="文本框 1"/>
          <p:cNvSpPr txBox="1"/>
          <p:nvPr/>
        </p:nvSpPr>
        <p:spPr>
          <a:xfrm>
            <a:off x="864870" y="801370"/>
            <a:ext cx="38404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（二）儿科护理的伦理规范</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grpSp>
        <p:nvGrpSpPr>
          <p:cNvPr id="83" name="组合 82"/>
          <p:cNvGrpSpPr/>
          <p:nvPr/>
        </p:nvGrpSpPr>
        <p:grpSpPr>
          <a:xfrm>
            <a:off x="2295940" y="1518869"/>
            <a:ext cx="1278732" cy="1264359"/>
            <a:chOff x="4687558" y="3198077"/>
            <a:chExt cx="923169" cy="912793"/>
          </a:xfrm>
        </p:grpSpPr>
        <p:sp>
          <p:nvSpPr>
            <p:cNvPr id="109" name="圆角矩形 1"/>
            <p:cNvSpPr/>
            <p:nvPr/>
          </p:nvSpPr>
          <p:spPr>
            <a:xfrm flipH="1" flipV="1">
              <a:off x="4746310" y="3244184"/>
              <a:ext cx="864096" cy="866686"/>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chemeClr val="accent4"/>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p>
          </p:txBody>
        </p:sp>
        <p:sp>
          <p:nvSpPr>
            <p:cNvPr id="110" name="矩形 6"/>
            <p:cNvSpPr/>
            <p:nvPr/>
          </p:nvSpPr>
          <p:spPr>
            <a:xfrm flipH="1" flipV="1">
              <a:off x="4687558" y="3198077"/>
              <a:ext cx="561142" cy="555307"/>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chemeClr val="accent4"/>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p>
          </p:txBody>
        </p:sp>
        <p:sp>
          <p:nvSpPr>
            <p:cNvPr id="111" name="椭圆 110"/>
            <p:cNvSpPr/>
            <p:nvPr/>
          </p:nvSpPr>
          <p:spPr>
            <a:xfrm>
              <a:off x="5225745" y="3721454"/>
              <a:ext cx="346448" cy="346448"/>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p>
          </p:txBody>
        </p:sp>
        <p:sp>
          <p:nvSpPr>
            <p:cNvPr id="112" name="TextBox 63"/>
            <p:cNvSpPr txBox="1"/>
            <p:nvPr/>
          </p:nvSpPr>
          <p:spPr>
            <a:xfrm>
              <a:off x="5225745" y="3744897"/>
              <a:ext cx="384982" cy="332364"/>
            </a:xfrm>
            <a:prstGeom prst="rect">
              <a:avLst/>
            </a:prstGeom>
            <a:noFill/>
          </p:spPr>
          <p:txBody>
            <a:bodyPr wrap="square" rtlCol="0">
              <a:spAutoFit/>
            </a:bodyPr>
            <a:p>
              <a:pPr algn="ctr"/>
              <a:r>
                <a:rPr lang="en-US" altLang="zh-CN" sz="2400" dirty="0" smtClean="0">
                  <a:solidFill>
                    <a:schemeClr val="accent4"/>
                  </a:solidFill>
                  <a:latin typeface="Impact" panose="020B0806030902050204" pitchFamily="34" charset="0"/>
                </a:rPr>
                <a:t>01</a:t>
              </a:r>
              <a:endParaRPr lang="zh-CN" altLang="en-US" sz="2400" dirty="0">
                <a:solidFill>
                  <a:schemeClr val="accent4"/>
                </a:solidFill>
                <a:latin typeface="Impact" panose="020B0806030902050204" pitchFamily="34" charset="0"/>
              </a:endParaRPr>
            </a:p>
          </p:txBody>
        </p:sp>
      </p:grpSp>
      <p:grpSp>
        <p:nvGrpSpPr>
          <p:cNvPr id="84" name="组合 83"/>
          <p:cNvGrpSpPr/>
          <p:nvPr/>
        </p:nvGrpSpPr>
        <p:grpSpPr>
          <a:xfrm>
            <a:off x="2254860" y="2981555"/>
            <a:ext cx="1266668" cy="1252294"/>
            <a:chOff x="4696268" y="3206787"/>
            <a:chExt cx="914459" cy="904083"/>
          </a:xfrm>
        </p:grpSpPr>
        <p:sp>
          <p:nvSpPr>
            <p:cNvPr id="105" name="圆角矩形 1"/>
            <p:cNvSpPr/>
            <p:nvPr/>
          </p:nvSpPr>
          <p:spPr>
            <a:xfrm flipH="1" flipV="1">
              <a:off x="4746310" y="3244184"/>
              <a:ext cx="864096" cy="866686"/>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chemeClr val="accent3"/>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p>
          </p:txBody>
        </p:sp>
        <p:sp>
          <p:nvSpPr>
            <p:cNvPr id="106" name="矩形 6"/>
            <p:cNvSpPr/>
            <p:nvPr/>
          </p:nvSpPr>
          <p:spPr>
            <a:xfrm flipH="1" flipV="1">
              <a:off x="4696268" y="3206787"/>
              <a:ext cx="561142" cy="555307"/>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chemeClr val="accent3"/>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p>
          </p:txBody>
        </p:sp>
        <p:sp>
          <p:nvSpPr>
            <p:cNvPr id="107" name="椭圆 106"/>
            <p:cNvSpPr/>
            <p:nvPr/>
          </p:nvSpPr>
          <p:spPr>
            <a:xfrm>
              <a:off x="5225745" y="3721454"/>
              <a:ext cx="346448" cy="346448"/>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p>
          </p:txBody>
        </p:sp>
        <p:sp>
          <p:nvSpPr>
            <p:cNvPr id="108" name="TextBox 68"/>
            <p:cNvSpPr txBox="1"/>
            <p:nvPr/>
          </p:nvSpPr>
          <p:spPr>
            <a:xfrm>
              <a:off x="5225745" y="3744897"/>
              <a:ext cx="384982" cy="332364"/>
            </a:xfrm>
            <a:prstGeom prst="rect">
              <a:avLst/>
            </a:prstGeom>
            <a:noFill/>
          </p:spPr>
          <p:txBody>
            <a:bodyPr wrap="square" rtlCol="0">
              <a:spAutoFit/>
            </a:bodyPr>
            <a:p>
              <a:pPr algn="ctr"/>
              <a:r>
                <a:rPr lang="en-US" altLang="zh-CN" sz="2400" dirty="0" smtClean="0">
                  <a:solidFill>
                    <a:schemeClr val="accent3"/>
                  </a:solidFill>
                  <a:latin typeface="Impact" panose="020B0806030902050204" pitchFamily="34" charset="0"/>
                </a:rPr>
                <a:t>02</a:t>
              </a:r>
              <a:endParaRPr lang="zh-CN" altLang="en-US" sz="2400" dirty="0">
                <a:solidFill>
                  <a:schemeClr val="accent3"/>
                </a:solidFill>
                <a:latin typeface="Impact" panose="020B0806030902050204" pitchFamily="34" charset="0"/>
              </a:endParaRPr>
            </a:p>
          </p:txBody>
        </p:sp>
      </p:grpSp>
      <p:grpSp>
        <p:nvGrpSpPr>
          <p:cNvPr id="6" name="组合 5"/>
          <p:cNvGrpSpPr/>
          <p:nvPr/>
        </p:nvGrpSpPr>
        <p:grpSpPr>
          <a:xfrm>
            <a:off x="2326005" y="4387215"/>
            <a:ext cx="1252293" cy="1254157"/>
            <a:chOff x="10402" y="7183"/>
            <a:chExt cx="1972" cy="1975"/>
          </a:xfrm>
        </p:grpSpPr>
        <p:grpSp>
          <p:nvGrpSpPr>
            <p:cNvPr id="3" name="组合 2"/>
            <p:cNvGrpSpPr/>
            <p:nvPr/>
          </p:nvGrpSpPr>
          <p:grpSpPr>
            <a:xfrm rot="5400000" flipH="1">
              <a:off x="10400" y="7184"/>
              <a:ext cx="1975" cy="1972"/>
              <a:chOff x="4487274" y="2985416"/>
              <a:chExt cx="1254157" cy="1252293"/>
            </a:xfrm>
          </p:grpSpPr>
          <p:sp>
            <p:nvSpPr>
              <p:cNvPr id="79" name="圆角矩形 1"/>
              <p:cNvSpPr/>
              <p:nvPr/>
            </p:nvSpPr>
            <p:spPr>
              <a:xfrm>
                <a:off x="4487274" y="2985416"/>
                <a:ext cx="1196907" cy="1200494"/>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p>
            </p:txBody>
          </p:sp>
          <p:sp>
            <p:nvSpPr>
              <p:cNvPr id="80" name="矩形 6"/>
              <p:cNvSpPr/>
              <p:nvPr/>
            </p:nvSpPr>
            <p:spPr>
              <a:xfrm>
                <a:off x="4964162" y="3468523"/>
                <a:ext cx="777269" cy="769186"/>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p>
            </p:txBody>
          </p:sp>
          <p:sp>
            <p:nvSpPr>
              <p:cNvPr id="81" name="椭圆 80"/>
              <p:cNvSpPr/>
              <p:nvPr/>
            </p:nvSpPr>
            <p:spPr>
              <a:xfrm>
                <a:off x="4552467" y="3053972"/>
                <a:ext cx="479885" cy="479885"/>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p>
            </p:txBody>
          </p:sp>
        </p:grpSp>
        <p:sp>
          <p:nvSpPr>
            <p:cNvPr id="5" name="TextBox 68"/>
            <p:cNvSpPr txBox="1"/>
            <p:nvPr/>
          </p:nvSpPr>
          <p:spPr>
            <a:xfrm>
              <a:off x="11470" y="8314"/>
              <a:ext cx="840" cy="725"/>
            </a:xfrm>
            <a:prstGeom prst="rect">
              <a:avLst/>
            </a:prstGeom>
            <a:noFill/>
          </p:spPr>
          <p:txBody>
            <a:bodyPr wrap="square" rtlCol="0">
              <a:spAutoFit/>
            </a:bodyPr>
            <a:p>
              <a:pPr algn="ctr"/>
              <a:r>
                <a:rPr lang="en-US" altLang="zh-CN" sz="2400" dirty="0" smtClean="0">
                  <a:solidFill>
                    <a:schemeClr val="accent3"/>
                  </a:solidFill>
                  <a:latin typeface="Impact" panose="020B0806030902050204" pitchFamily="34" charset="0"/>
                </a:rPr>
                <a:t>03</a:t>
              </a:r>
              <a:endParaRPr lang="zh-CN" altLang="en-US" sz="2400" dirty="0">
                <a:solidFill>
                  <a:schemeClr val="accent3"/>
                </a:solidFill>
                <a:latin typeface="Impact" panose="020B0806030902050204" pitchFamily="34" charset="0"/>
              </a:endParaRPr>
            </a:p>
          </p:txBody>
        </p:sp>
      </p:grpSp>
      <p:sp>
        <p:nvSpPr>
          <p:cNvPr id="4" name="TextBox 30"/>
          <p:cNvSpPr txBox="1"/>
          <p:nvPr/>
        </p:nvSpPr>
        <p:spPr>
          <a:xfrm>
            <a:off x="3740150" y="3606165"/>
            <a:ext cx="7475855" cy="629920"/>
          </a:xfrm>
          <a:prstGeom prst="rect">
            <a:avLst/>
          </a:prstGeom>
          <a:noFill/>
        </p:spPr>
        <p:txBody>
          <a:bodyPr wrap="square" rtlCol="0">
            <a:spAutoFit/>
          </a:bodyPr>
          <a:p>
            <a:pPr algn="l">
              <a:lnSpc>
                <a:spcPct val="125000"/>
              </a:lnSpc>
              <a:spcBef>
                <a:spcPts val="0"/>
              </a:spcBef>
              <a:spcAft>
                <a:spcPts val="0"/>
              </a:spcAft>
            </a:pPr>
            <a:r>
              <a:rPr lang="en-US" sz="2800" dirty="0">
                <a:solidFill>
                  <a:schemeClr val="accent1">
                    <a:lumMod val="75000"/>
                  </a:schemeClr>
                </a:solidFill>
                <a:latin typeface="黑体" panose="02010600030101010101" charset="-122"/>
                <a:ea typeface="黑体" panose="02010600030101010101" charset="-122"/>
              </a:rPr>
              <a:t>细致观察，工作严谨，业务精湛，慎独修养</a:t>
            </a:r>
            <a:endParaRPr lang="en-US" sz="2800" dirty="0">
              <a:solidFill>
                <a:schemeClr val="accent1">
                  <a:lumMod val="75000"/>
                </a:schemeClr>
              </a:solidFill>
              <a:latin typeface="黑体" panose="02010600030101010101" charset="-122"/>
              <a:ea typeface="黑体" panose="02010600030101010101" charset="-122"/>
            </a:endParaRPr>
          </a:p>
        </p:txBody>
      </p:sp>
      <p:sp>
        <p:nvSpPr>
          <p:cNvPr id="7" name="TextBox 30"/>
          <p:cNvSpPr txBox="1"/>
          <p:nvPr/>
        </p:nvSpPr>
        <p:spPr>
          <a:xfrm>
            <a:off x="3740150" y="5020945"/>
            <a:ext cx="6730365" cy="629920"/>
          </a:xfrm>
          <a:prstGeom prst="rect">
            <a:avLst/>
          </a:prstGeom>
          <a:noFill/>
        </p:spPr>
        <p:txBody>
          <a:bodyPr wrap="square" rtlCol="0">
            <a:spAutoFit/>
          </a:bodyPr>
          <a:p>
            <a:pPr algn="l">
              <a:lnSpc>
                <a:spcPct val="125000"/>
              </a:lnSpc>
              <a:spcBef>
                <a:spcPts val="0"/>
              </a:spcBef>
              <a:spcAft>
                <a:spcPts val="0"/>
              </a:spcAft>
            </a:pPr>
            <a:r>
              <a:rPr lang="en-US" sz="2800" dirty="0">
                <a:solidFill>
                  <a:schemeClr val="accent1">
                    <a:lumMod val="75000"/>
                  </a:schemeClr>
                </a:solidFill>
                <a:latin typeface="黑体" panose="02010600030101010101" charset="-122"/>
                <a:ea typeface="黑体" panose="02010600030101010101" charset="-122"/>
              </a:rPr>
              <a:t>有效沟通，治病育人</a:t>
            </a:r>
            <a:endParaRPr lang="en-US" sz="2800" dirty="0">
              <a:solidFill>
                <a:schemeClr val="accent1">
                  <a:lumMod val="75000"/>
                </a:schemeClr>
              </a:solidFill>
              <a:latin typeface="黑体" panose="02010600030101010101" charset="-122"/>
              <a:ea typeface="黑体" panose="0201060003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randombar(horizontal)">
                                      <p:cBhvr>
                                        <p:cTn id="7" dur="500"/>
                                        <p:tgtEl>
                                          <p:spTgt spid="31"/>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ipe(up)">
                                      <p:cBhvr>
                                        <p:cTn id="11" dur="500"/>
                                        <p:tgtEl>
                                          <p:spTgt spid="8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84"/>
                                        </p:tgtEl>
                                        <p:attrNameLst>
                                          <p:attrName>style.visibility</p:attrName>
                                        </p:attrNameLst>
                                      </p:cBhvr>
                                      <p:to>
                                        <p:strVal val="visible"/>
                                      </p:to>
                                    </p:set>
                                    <p:animEffect transition="in" filter="wipe(left)">
                                      <p:cBhvr>
                                        <p:cTn id="15" dur="500"/>
                                        <p:tgtEl>
                                          <p:spTgt spid="84"/>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randombar(horizontal)">
                                      <p:cBhvr>
                                        <p:cTn id="19" dur="500"/>
                                        <p:tgtEl>
                                          <p:spTgt spid="4"/>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randombar(horizont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4"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6"/>
          <p:cNvSpPr txBox="1"/>
          <p:nvPr/>
        </p:nvSpPr>
        <p:spPr>
          <a:xfrm>
            <a:off x="2159635" y="1706880"/>
            <a:ext cx="8332470" cy="3444240"/>
          </a:xfrm>
          <a:prstGeom prst="rect">
            <a:avLst/>
          </a:prstGeom>
          <a:solidFill>
            <a:schemeClr val="accent5">
              <a:lumMod val="40000"/>
              <a:lumOff val="60000"/>
            </a:schemeClr>
          </a:solidFill>
        </p:spPr>
        <p:txBody>
          <a:bodyPr wrap="square" lIns="121688" tIns="60844" rIns="121688" bIns="60844">
            <a:spAutoFit/>
          </a:bodyPr>
          <a:lstStyle/>
          <a:p>
            <a:pPr indent="0">
              <a:lnSpc>
                <a:spcPct val="150000"/>
              </a:lnSpc>
              <a:spcBef>
                <a:spcPts val="0"/>
              </a:spcBef>
              <a:spcAft>
                <a:spcPts val="0"/>
              </a:spcAft>
              <a:buFont typeface="黑体" panose="02010600030101010101" charset="-122"/>
              <a:buNone/>
            </a:pPr>
            <a:r>
              <a:rPr lang="en-US" sz="2400"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rPr>
              <a:t>    </a:t>
            </a:r>
            <a:r>
              <a:rPr sz="2400"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rPr>
              <a:t>二十世纪八十年代，一个产科护士在婴儿室值夜班时，因听孩子的哭声心烦，将哭声大的孩子扣过去。因时间过长而致使孩子死亡。</a:t>
            </a:r>
            <a:endParaRPr sz="2400"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endParaRPr>
          </a:p>
          <a:p>
            <a:pPr indent="0">
              <a:lnSpc>
                <a:spcPct val="150000"/>
              </a:lnSpc>
              <a:spcBef>
                <a:spcPts val="0"/>
              </a:spcBef>
              <a:spcAft>
                <a:spcPts val="0"/>
              </a:spcAft>
              <a:buFont typeface="黑体" panose="02010600030101010101" charset="-122"/>
              <a:buNone/>
            </a:pPr>
            <a:r>
              <a:rPr lang="en-US" sz="2400"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rPr>
              <a:t>    </a:t>
            </a:r>
            <a:r>
              <a:rPr sz="2400"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rPr>
              <a:t>你听到这个实例一定会很生气或不理解，这个护士她想过会有这样的后果吗？</a:t>
            </a:r>
            <a:endParaRPr sz="2400"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endParaRPr>
          </a:p>
          <a:p>
            <a:pPr indent="0">
              <a:lnSpc>
                <a:spcPct val="150000"/>
              </a:lnSpc>
              <a:spcBef>
                <a:spcPts val="0"/>
              </a:spcBef>
              <a:spcAft>
                <a:spcPts val="0"/>
              </a:spcAft>
              <a:buFont typeface="黑体" panose="02010600030101010101" charset="-122"/>
              <a:buNone/>
            </a:pPr>
            <a:r>
              <a:rPr lang="en-US" sz="2400"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rPr>
              <a:t>    </a:t>
            </a:r>
            <a:r>
              <a:rPr sz="2400"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rPr>
              <a:t>请你用良心这个概念对其进行评价。</a:t>
            </a:r>
            <a:endParaRPr sz="2400"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4" name="对角圆角矩形 3"/>
          <p:cNvSpPr/>
          <p:nvPr/>
        </p:nvSpPr>
        <p:spPr>
          <a:xfrm>
            <a:off x="837746" y="599154"/>
            <a:ext cx="1896951" cy="459125"/>
          </a:xfrm>
          <a:prstGeom prst="round2DiagRect">
            <a:avLst>
              <a:gd name="adj1" fmla="val 30205"/>
              <a:gd name="adj2" fmla="val 0"/>
            </a:avLst>
          </a:prstGeom>
          <a:solidFill>
            <a:srgbClr val="59AEA6"/>
          </a:solidFill>
          <a:ln>
            <a:noFill/>
          </a:ln>
        </p:spPr>
        <p:style>
          <a:lnRef idx="2">
            <a:srgbClr val="59AEA6">
              <a:shade val="50000"/>
            </a:srgbClr>
          </a:lnRef>
          <a:fillRef idx="1">
            <a:srgbClr val="59AEA6"/>
          </a:fillRef>
          <a:effectRef idx="0">
            <a:srgbClr val="59AEA6"/>
          </a:effectRef>
          <a:fontRef idx="minor">
            <a:srgbClr val="FFFFFF"/>
          </a:fontRef>
        </p:style>
        <p:txBody>
          <a:bodyPr lIns="121688" tIns="60844" rIns="121688" bIns="60844" anchor="ctr"/>
          <a:lstStyle/>
          <a:p>
            <a:pPr algn="ctr">
              <a:defRPr/>
            </a:pPr>
            <a:r>
              <a:rPr lang="zh-CN" altLang="en-US" sz="2400" b="1" dirty="0">
                <a:solidFill>
                  <a:srgbClr val="FFFFFF">
                    <a:lumMod val="95000"/>
                  </a:srgbClr>
                </a:solidFill>
                <a:cs typeface="黑体" panose="02010600030101010101" charset="-122"/>
                <a:sym typeface="黑体" panose="02010600030101010101" charset="-122"/>
              </a:rPr>
              <a:t>案例分析</a:t>
            </a:r>
            <a:endParaRPr lang="zh-CN" altLang="en-US" sz="2400" b="1" dirty="0">
              <a:solidFill>
                <a:srgbClr val="FFFFFF">
                  <a:lumMod val="95000"/>
                </a:srgbClr>
              </a:solidFill>
              <a:cs typeface="黑体" panose="02010600030101010101" charset="-122"/>
              <a:sym typeface="黑体" panose="02010600030101010101"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3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椭圆 11"/>
          <p:cNvSpPr/>
          <p:nvPr/>
        </p:nvSpPr>
        <p:spPr>
          <a:xfrm>
            <a:off x="1817370" y="158940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0030101010101" charset="-122"/>
                <a:ea typeface="黑体" panose="02010600030101010101" charset="-122"/>
              </a:rPr>
              <a:t>任务三</a:t>
            </a:r>
            <a:endParaRPr lang="zh-CN" altLang="en-US" sz="4400">
              <a:solidFill>
                <a:srgbClr val="002060"/>
              </a:solidFill>
              <a:latin typeface="黑体" panose="02010600030101010101" charset="-122"/>
              <a:ea typeface="黑体" panose="02010600030101010101" charset="-122"/>
            </a:endParaRPr>
          </a:p>
        </p:txBody>
      </p:sp>
      <p:sp>
        <p:nvSpPr>
          <p:cNvPr id="2" name="文本框 1"/>
          <p:cNvSpPr txBox="1"/>
          <p:nvPr/>
        </p:nvSpPr>
        <p:spPr>
          <a:xfrm>
            <a:off x="5202555" y="2389505"/>
            <a:ext cx="6598920" cy="1198880"/>
          </a:xfrm>
          <a:prstGeom prst="rect">
            <a:avLst/>
          </a:prstGeom>
          <a:noFill/>
        </p:spPr>
        <p:txBody>
          <a:bodyPr wrap="square" rtlCol="0">
            <a:spAutoFit/>
          </a:bodyPr>
          <a:p>
            <a:pPr>
              <a:lnSpc>
                <a:spcPct val="150000"/>
              </a:lnSpc>
            </a:pPr>
            <a:r>
              <a:rPr lang="zh-CN" altLang="en-US" sz="4800">
                <a:solidFill>
                  <a:srgbClr val="5A84AF"/>
                </a:solidFill>
                <a:latin typeface="黑体" panose="02010600030101010101" charset="-122"/>
                <a:ea typeface="黑体" panose="02010600030101010101" charset="-122"/>
                <a:cs typeface="黑体" panose="02010600030101010101" charset="-122"/>
                <a:sym typeface="+mn-ea"/>
              </a:rPr>
              <a:t>老年患者的护理伦理</a:t>
            </a:r>
            <a:endParaRPr lang="zh-CN" altLang="en-US" sz="4800">
              <a:solidFill>
                <a:srgbClr val="5A84AF"/>
              </a:solidFill>
              <a:latin typeface="黑体" panose="02010600030101010101" charset="-122"/>
              <a:ea typeface="黑体" panose="02010600030101010101" charset="-122"/>
              <a:cs typeface="黑体" panose="02010600030101010101" charset="-122"/>
              <a:sym typeface="+mn-e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803" y="390842"/>
            <a:ext cx="10564260" cy="5543549"/>
          </a:xfrm>
          <a:prstGeom prst="rect">
            <a:avLst/>
          </a:prstGeom>
        </p:spPr>
      </p:pic>
      <p:sp>
        <p:nvSpPr>
          <p:cNvPr id="14" name="文本框 13"/>
          <p:cNvSpPr txBox="1"/>
          <p:nvPr/>
        </p:nvSpPr>
        <p:spPr>
          <a:xfrm>
            <a:off x="1887855" y="1721485"/>
            <a:ext cx="8415655" cy="3415030"/>
          </a:xfrm>
          <a:prstGeom prst="rect">
            <a:avLst/>
          </a:prstGeom>
          <a:noFill/>
        </p:spPr>
        <p:txBody>
          <a:bodyPr wrap="square" rtlCol="0">
            <a:spAutoFit/>
          </a:bodyPr>
          <a:lstStyle>
            <a:defPPr>
              <a:defRPr lang="zh-CN"/>
            </a:defPPr>
            <a:lvl1pPr algn="ctr">
              <a:defRPr sz="2000">
                <a:latin typeface="思源黑体 CN Bold" panose="020B0800000000000000" pitchFamily="34" charset="-122"/>
                <a:ea typeface="思源黑体 CN Bold" panose="020B0800000000000000" pitchFamily="34" charset="-122"/>
              </a:defRPr>
            </a:lvl1pPr>
          </a:lstStyle>
          <a:p>
            <a:pPr algn="l">
              <a:lnSpc>
                <a:spcPct val="150000"/>
              </a:lnSpc>
            </a:pPr>
            <a:r>
              <a:rPr sz="2400" dirty="0">
                <a:solidFill>
                  <a:srgbClr val="0262C5"/>
                </a:solidFill>
                <a:latin typeface="黑体" panose="02010600030101010101" charset="-122"/>
                <a:ea typeface="黑体" panose="02010600030101010101" charset="-122"/>
                <a:sym typeface="Arial" panose="020B0604020202020204" pitchFamily="34" charset="0"/>
              </a:rPr>
              <a:t>老龄化</a:t>
            </a:r>
            <a:r>
              <a:rPr lang="zh-CN" sz="2400" dirty="0">
                <a:solidFill>
                  <a:srgbClr val="0262C5"/>
                </a:solidFill>
                <a:latin typeface="黑体" panose="02010600030101010101" charset="-122"/>
                <a:ea typeface="黑体" panose="02010600030101010101" charset="-122"/>
                <a:sym typeface="Arial" panose="020B0604020202020204" pitchFamily="34" charset="0"/>
              </a:rPr>
              <a:t>：</a:t>
            </a:r>
            <a:r>
              <a:rPr sz="2400" dirty="0">
                <a:solidFill>
                  <a:srgbClr val="0262C5"/>
                </a:solidFill>
                <a:latin typeface="黑体" panose="02010600030101010101" charset="-122"/>
                <a:ea typeface="黑体" panose="02010600030101010101" charset="-122"/>
                <a:sym typeface="Arial" panose="020B0604020202020204" pitchFamily="34" charset="0"/>
              </a:rPr>
              <a:t>60岁或以上的老年人口占总人口的10%或65岁以上的老年人口占总人口的7%</a:t>
            </a:r>
            <a:r>
              <a:rPr lang="zh-CN" sz="2400" dirty="0">
                <a:solidFill>
                  <a:srgbClr val="0262C5"/>
                </a:solidFill>
                <a:latin typeface="黑体" panose="02010600030101010101" charset="-122"/>
                <a:ea typeface="黑体" panose="02010600030101010101" charset="-122"/>
                <a:sym typeface="Arial" panose="020B0604020202020204" pitchFamily="34" charset="0"/>
              </a:rPr>
              <a:t>。</a:t>
            </a:r>
            <a:endParaRPr sz="2400" dirty="0">
              <a:solidFill>
                <a:srgbClr val="0262C5"/>
              </a:solidFill>
              <a:latin typeface="黑体" panose="02010600030101010101" charset="-122"/>
              <a:ea typeface="黑体" panose="02010600030101010101" charset="-122"/>
              <a:sym typeface="Arial" panose="020B0604020202020204" pitchFamily="34" charset="0"/>
            </a:endParaRPr>
          </a:p>
          <a:p>
            <a:pPr algn="l">
              <a:lnSpc>
                <a:spcPct val="150000"/>
              </a:lnSpc>
            </a:pPr>
            <a:r>
              <a:rPr sz="2400" dirty="0">
                <a:solidFill>
                  <a:srgbClr val="0262C5"/>
                </a:solidFill>
                <a:latin typeface="黑体" panose="02010600030101010101" charset="-122"/>
                <a:ea typeface="黑体" panose="02010600030101010101" charset="-122"/>
                <a:sym typeface="Arial" panose="020B0604020202020204" pitchFamily="34" charset="0"/>
              </a:rPr>
              <a:t>我国有13个省市开始进入老龄化</a:t>
            </a:r>
            <a:r>
              <a:rPr lang="zh-CN" sz="2400" dirty="0">
                <a:solidFill>
                  <a:srgbClr val="0262C5"/>
                </a:solidFill>
                <a:latin typeface="黑体" panose="02010600030101010101" charset="-122"/>
                <a:ea typeface="黑体" panose="02010600030101010101" charset="-122"/>
                <a:sym typeface="Arial" panose="020B0604020202020204" pitchFamily="34" charset="0"/>
              </a:rPr>
              <a:t>：</a:t>
            </a:r>
            <a:r>
              <a:rPr sz="2400" dirty="0">
                <a:solidFill>
                  <a:srgbClr val="0262C5"/>
                </a:solidFill>
                <a:latin typeface="黑体" panose="02010600030101010101" charset="-122"/>
                <a:ea typeface="黑体" panose="02010600030101010101" charset="-122"/>
                <a:sym typeface="Arial" panose="020B0604020202020204" pitchFamily="34" charset="0"/>
              </a:rPr>
              <a:t>上海、北京、浙江等。</a:t>
            </a:r>
            <a:endParaRPr sz="2400" dirty="0">
              <a:solidFill>
                <a:srgbClr val="0262C5"/>
              </a:solidFill>
              <a:latin typeface="黑体" panose="02010600030101010101" charset="-122"/>
              <a:ea typeface="黑体" panose="02010600030101010101" charset="-122"/>
              <a:sym typeface="Arial" panose="020B0604020202020204" pitchFamily="34" charset="0"/>
            </a:endParaRPr>
          </a:p>
          <a:p>
            <a:pPr marL="342900" indent="-342900" algn="l">
              <a:lnSpc>
                <a:spcPct val="150000"/>
              </a:lnSpc>
              <a:buFont typeface="Wingdings" panose="05000000000000000000" charset="0"/>
              <a:buChar char="Ø"/>
            </a:pPr>
            <a:r>
              <a:rPr sz="2400" dirty="0">
                <a:solidFill>
                  <a:srgbClr val="0262C5"/>
                </a:solidFill>
                <a:latin typeface="黑体" panose="02010600030101010101" charset="-122"/>
                <a:ea typeface="黑体" panose="02010600030101010101" charset="-122"/>
                <a:sym typeface="Arial" panose="020B0604020202020204" pitchFamily="34" charset="0"/>
              </a:rPr>
              <a:t>你喜欢你的祖父祖母吗?</a:t>
            </a:r>
            <a:endParaRPr sz="2400" dirty="0">
              <a:solidFill>
                <a:srgbClr val="0262C5"/>
              </a:solidFill>
              <a:latin typeface="黑体" panose="02010600030101010101" charset="-122"/>
              <a:ea typeface="黑体" panose="02010600030101010101" charset="-122"/>
              <a:sym typeface="Arial" panose="020B0604020202020204" pitchFamily="34" charset="0"/>
            </a:endParaRPr>
          </a:p>
          <a:p>
            <a:pPr marL="342900" indent="-342900" algn="l">
              <a:lnSpc>
                <a:spcPct val="150000"/>
              </a:lnSpc>
              <a:buFont typeface="Wingdings" panose="05000000000000000000" charset="0"/>
              <a:buChar char="Ø"/>
            </a:pPr>
            <a:r>
              <a:rPr sz="2400" dirty="0">
                <a:solidFill>
                  <a:srgbClr val="0262C5"/>
                </a:solidFill>
                <a:latin typeface="黑体" panose="02010600030101010101" charset="-122"/>
                <a:ea typeface="黑体" panose="02010600030101010101" charset="-122"/>
                <a:sym typeface="Arial" panose="020B0604020202020204" pitchFamily="34" charset="0"/>
              </a:rPr>
              <a:t>你知道他们现在的想法并理解他们吗?你常同他们交谈吗?</a:t>
            </a:r>
            <a:endParaRPr sz="2400" dirty="0">
              <a:solidFill>
                <a:srgbClr val="0262C5"/>
              </a:solidFill>
              <a:latin typeface="黑体" panose="02010600030101010101" charset="-122"/>
              <a:ea typeface="黑体" panose="02010600030101010101" charset="-122"/>
              <a:sym typeface="Arial" panose="020B0604020202020204" pitchFamily="34" charset="0"/>
            </a:endParaRPr>
          </a:p>
          <a:p>
            <a:pPr marL="342900" indent="-342900" algn="l">
              <a:lnSpc>
                <a:spcPct val="150000"/>
              </a:lnSpc>
              <a:buFont typeface="Wingdings" panose="05000000000000000000" charset="0"/>
              <a:buChar char="Ø"/>
            </a:pPr>
            <a:r>
              <a:rPr sz="2400" dirty="0">
                <a:solidFill>
                  <a:srgbClr val="0262C5"/>
                </a:solidFill>
                <a:latin typeface="黑体" panose="02010600030101010101" charset="-122"/>
                <a:ea typeface="黑体" panose="02010600030101010101" charset="-122"/>
                <a:sym typeface="Arial" panose="020B0604020202020204" pitchFamily="34" charset="0"/>
              </a:rPr>
              <a:t>你怎样看待父母对你的希望或“唠叨”?</a:t>
            </a:r>
            <a:endParaRPr sz="2400" dirty="0">
              <a:solidFill>
                <a:srgbClr val="0262C5"/>
              </a:solidFill>
              <a:latin typeface="黑体" panose="02010600030101010101" charset="-122"/>
              <a:ea typeface="黑体" panose="02010600030101010101" charset="-122"/>
              <a:sym typeface="Arial" panose="020B0604020202020204" pitchFamily="34" charset="0"/>
            </a:endParaRPr>
          </a:p>
        </p:txBody>
      </p:sp>
      <p:pic>
        <p:nvPicPr>
          <p:cNvPr id="15" name="图片 14"/>
          <p:cNvPicPr>
            <a:picLocks noChangeAspect="1"/>
          </p:cNvPicPr>
          <p:nvPr/>
        </p:nvPicPr>
        <p:blipFill>
          <a:blip r:embed="rId2"/>
          <a:stretch>
            <a:fillRect/>
          </a:stretch>
        </p:blipFill>
        <p:spPr>
          <a:xfrm>
            <a:off x="6877646" y="4852249"/>
            <a:ext cx="4216677" cy="171578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1158049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一、老年患者的护理特点</a:t>
            </a:r>
            <a:endParaRPr sz="4000">
              <a:solidFill>
                <a:srgbClr val="FF0000"/>
              </a:solidFill>
              <a:ea typeface="黑体" panose="02010600030101010101" charset="-122"/>
              <a:cs typeface="黑体" panose="02010600030101010101" charset="-122"/>
            </a:endParaRPr>
          </a:p>
        </p:txBody>
      </p:sp>
      <p:pic>
        <p:nvPicPr>
          <p:cNvPr id="5" name="图片 4"/>
          <p:cNvPicPr>
            <a:picLocks noChangeAspect="1"/>
          </p:cNvPicPr>
          <p:nvPr/>
        </p:nvPicPr>
        <p:blipFill>
          <a:blip r:embed="rId1" cstate="screen"/>
          <a:stretch>
            <a:fillRect/>
          </a:stretch>
        </p:blipFill>
        <p:spPr>
          <a:xfrm>
            <a:off x="7461250" y="1442720"/>
            <a:ext cx="4435475" cy="4435475"/>
          </a:xfrm>
          <a:prstGeom prst="rect">
            <a:avLst/>
          </a:prstGeom>
        </p:spPr>
      </p:pic>
      <p:sp>
        <p:nvSpPr>
          <p:cNvPr id="38915" name="矩形 38914"/>
          <p:cNvSpPr/>
          <p:nvPr/>
        </p:nvSpPr>
        <p:spPr>
          <a:xfrm>
            <a:off x="1725930" y="1800225"/>
            <a:ext cx="3283585" cy="460375"/>
          </a:xfrm>
          <a:prstGeom prst="rect">
            <a:avLst/>
          </a:prstGeom>
          <a:noFill/>
          <a:ln w="9525">
            <a:noFill/>
          </a:ln>
        </p:spPr>
        <p:txBody>
          <a:bodyPr wrap="square" anchor="ctr" anchorCtr="0">
            <a:spAutoFit/>
          </a:bodyPr>
          <a:p>
            <a:pPr marL="342900" indent="-342900" algn="l" eaLnBrk="1" hangingPunct="1">
              <a:buFont typeface="Wingdings" panose="05000000000000000000" charset="0"/>
              <a:buChar char="Ø"/>
            </a:pPr>
            <a:r>
              <a:rPr lang="en-US" altLang="zh-CN" sz="2400" dirty="0">
                <a:solidFill>
                  <a:srgbClr val="0000FF"/>
                </a:solidFill>
                <a:latin typeface="黑体" panose="02010600030101010101" charset="-122"/>
                <a:ea typeface="黑体" panose="02010600030101010101" charset="-122"/>
                <a:cs typeface="黑体" panose="02010600030101010101" charset="-122"/>
              </a:rPr>
              <a:t>1</a:t>
            </a:r>
            <a:r>
              <a:rPr lang="zh-CN" altLang="en-US" sz="2400" dirty="0">
                <a:solidFill>
                  <a:srgbClr val="0000FF"/>
                </a:solidFill>
                <a:latin typeface="黑体" panose="02010600030101010101" charset="-122"/>
                <a:ea typeface="黑体" panose="02010600030101010101" charset="-122"/>
                <a:cs typeface="黑体" panose="02010600030101010101" charset="-122"/>
              </a:rPr>
              <a:t>．视力障碍</a:t>
            </a:r>
            <a:endParaRPr lang="zh-CN" altLang="en-US" sz="2400" dirty="0">
              <a:solidFill>
                <a:srgbClr val="0000FF"/>
              </a:solidFill>
              <a:latin typeface="黑体" panose="02010600030101010101" charset="-122"/>
              <a:ea typeface="黑体" panose="02010600030101010101" charset="-122"/>
              <a:cs typeface="黑体" panose="02010600030101010101" charset="-122"/>
            </a:endParaRPr>
          </a:p>
        </p:txBody>
      </p:sp>
      <p:sp>
        <p:nvSpPr>
          <p:cNvPr id="38916" name="矩形 38915"/>
          <p:cNvSpPr/>
          <p:nvPr/>
        </p:nvSpPr>
        <p:spPr>
          <a:xfrm>
            <a:off x="1725930" y="2329180"/>
            <a:ext cx="2772410" cy="460375"/>
          </a:xfrm>
          <a:prstGeom prst="rect">
            <a:avLst/>
          </a:prstGeom>
          <a:noFill/>
          <a:ln w="9525">
            <a:noFill/>
          </a:ln>
        </p:spPr>
        <p:txBody>
          <a:bodyPr wrap="square" anchor="ctr" anchorCtr="0">
            <a:spAutoFit/>
          </a:bodyPr>
          <a:p>
            <a:pPr marL="342900" indent="-342900" algn="l" eaLnBrk="1" hangingPunct="1">
              <a:buFont typeface="Wingdings" panose="05000000000000000000" charset="0"/>
              <a:buChar char="Ø"/>
            </a:pPr>
            <a:r>
              <a:rPr lang="en-US" altLang="zh-CN" sz="2400" dirty="0">
                <a:solidFill>
                  <a:srgbClr val="0000FF"/>
                </a:solidFill>
                <a:latin typeface="黑体" panose="02010600030101010101" charset="-122"/>
                <a:ea typeface="黑体" panose="02010600030101010101" charset="-122"/>
                <a:cs typeface="黑体" panose="02010600030101010101" charset="-122"/>
              </a:rPr>
              <a:t>2</a:t>
            </a:r>
            <a:r>
              <a:rPr lang="zh-CN" altLang="en-US" sz="2400" dirty="0">
                <a:solidFill>
                  <a:srgbClr val="0000FF"/>
                </a:solidFill>
                <a:latin typeface="黑体" panose="02010600030101010101" charset="-122"/>
                <a:ea typeface="黑体" panose="02010600030101010101" charset="-122"/>
                <a:cs typeface="黑体" panose="02010600030101010101" charset="-122"/>
              </a:rPr>
              <a:t>．听觉障碍</a:t>
            </a:r>
            <a:endParaRPr lang="zh-CN" altLang="en-US" sz="2400" dirty="0">
              <a:solidFill>
                <a:srgbClr val="0000FF"/>
              </a:solidFill>
              <a:latin typeface="黑体" panose="02010600030101010101" charset="-122"/>
              <a:ea typeface="黑体" panose="02010600030101010101" charset="-122"/>
              <a:cs typeface="黑体" panose="02010600030101010101" charset="-122"/>
            </a:endParaRPr>
          </a:p>
        </p:txBody>
      </p:sp>
      <p:sp>
        <p:nvSpPr>
          <p:cNvPr id="38918" name="矩形 38917"/>
          <p:cNvSpPr/>
          <p:nvPr/>
        </p:nvSpPr>
        <p:spPr>
          <a:xfrm>
            <a:off x="1725930" y="3387090"/>
            <a:ext cx="5272405" cy="460375"/>
          </a:xfrm>
          <a:prstGeom prst="rect">
            <a:avLst/>
          </a:prstGeom>
          <a:noFill/>
          <a:ln w="9525">
            <a:noFill/>
          </a:ln>
        </p:spPr>
        <p:txBody>
          <a:bodyPr wrap="square" anchor="ctr" anchorCtr="0">
            <a:spAutoFit/>
          </a:bodyPr>
          <a:p>
            <a:pPr marL="342900" indent="-342900" algn="l" eaLnBrk="1" hangingPunct="1">
              <a:buFont typeface="Wingdings" panose="05000000000000000000" charset="0"/>
              <a:buChar char="Ø"/>
            </a:pPr>
            <a:r>
              <a:rPr lang="en-US" altLang="zh-CN" sz="2400" dirty="0">
                <a:solidFill>
                  <a:srgbClr val="0000FF"/>
                </a:solidFill>
                <a:latin typeface="黑体" panose="02010600030101010101" charset="-122"/>
                <a:ea typeface="黑体" panose="02010600030101010101" charset="-122"/>
                <a:cs typeface="黑体" panose="02010600030101010101" charset="-122"/>
              </a:rPr>
              <a:t>4</a:t>
            </a:r>
            <a:r>
              <a:rPr lang="zh-CN" altLang="en-US" sz="2400" dirty="0">
                <a:solidFill>
                  <a:srgbClr val="0000FF"/>
                </a:solidFill>
                <a:latin typeface="黑体" panose="02010600030101010101" charset="-122"/>
                <a:ea typeface="黑体" panose="02010600030101010101" charset="-122"/>
                <a:cs typeface="黑体" panose="02010600030101010101" charset="-122"/>
              </a:rPr>
              <a:t>．消化、泌尿系统改变</a:t>
            </a:r>
            <a:r>
              <a:rPr lang="zh-CN" altLang="en-US" sz="2400" dirty="0">
                <a:solidFill>
                  <a:srgbClr val="0000FF"/>
                </a:solidFill>
                <a:effectLst>
                  <a:outerShdw blurRad="38100" dist="38100" dir="2700000">
                    <a:srgbClr val="C0C0C0"/>
                  </a:outerShdw>
                </a:effectLst>
                <a:latin typeface="黑体" panose="02010600030101010101" charset="-122"/>
                <a:ea typeface="黑体" panose="02010600030101010101" charset="-122"/>
                <a:cs typeface="黑体" panose="02010600030101010101" charset="-122"/>
              </a:rPr>
              <a:t> </a:t>
            </a:r>
            <a:endParaRPr lang="zh-CN" altLang="en-US" sz="2400" dirty="0">
              <a:solidFill>
                <a:srgbClr val="0000FF"/>
              </a:solidFill>
              <a:effectLst>
                <a:outerShdw blurRad="38100" dist="38100" dir="2700000">
                  <a:srgbClr val="C0C0C0"/>
                </a:outerShdw>
              </a:effectLst>
              <a:latin typeface="黑体" panose="02010600030101010101" charset="-122"/>
              <a:ea typeface="黑体" panose="02010600030101010101" charset="-122"/>
              <a:cs typeface="黑体" panose="02010600030101010101" charset="-122"/>
            </a:endParaRPr>
          </a:p>
        </p:txBody>
      </p:sp>
      <p:sp>
        <p:nvSpPr>
          <p:cNvPr id="38919" name="矩形 38918"/>
          <p:cNvSpPr/>
          <p:nvPr/>
        </p:nvSpPr>
        <p:spPr>
          <a:xfrm>
            <a:off x="1725930" y="3916045"/>
            <a:ext cx="3737610" cy="460375"/>
          </a:xfrm>
          <a:prstGeom prst="rect">
            <a:avLst/>
          </a:prstGeom>
          <a:noFill/>
          <a:ln w="9525">
            <a:noFill/>
          </a:ln>
        </p:spPr>
        <p:txBody>
          <a:bodyPr wrap="square" anchor="ctr" anchorCtr="0">
            <a:spAutoFit/>
          </a:bodyPr>
          <a:p>
            <a:pPr marL="342900" indent="-342900" algn="l" eaLnBrk="1" hangingPunct="1">
              <a:buFont typeface="Wingdings" panose="05000000000000000000" charset="0"/>
              <a:buChar char="Ø"/>
            </a:pPr>
            <a:r>
              <a:rPr lang="en-US" altLang="zh-CN" sz="2400" dirty="0">
                <a:solidFill>
                  <a:srgbClr val="0000FF"/>
                </a:solidFill>
                <a:latin typeface="黑体" panose="02010600030101010101" charset="-122"/>
                <a:ea typeface="黑体" panose="02010600030101010101" charset="-122"/>
                <a:cs typeface="黑体" panose="02010600030101010101" charset="-122"/>
              </a:rPr>
              <a:t>5</a:t>
            </a:r>
            <a:r>
              <a:rPr lang="zh-CN" altLang="en-US" sz="2400" dirty="0">
                <a:solidFill>
                  <a:srgbClr val="0000FF"/>
                </a:solidFill>
                <a:latin typeface="黑体" panose="02010600030101010101" charset="-122"/>
                <a:ea typeface="黑体" panose="02010600030101010101" charset="-122"/>
                <a:cs typeface="黑体" panose="02010600030101010101" charset="-122"/>
              </a:rPr>
              <a:t>．骨关节变化</a:t>
            </a:r>
            <a:endParaRPr lang="zh-CN" altLang="en-US" sz="2400" dirty="0">
              <a:solidFill>
                <a:srgbClr val="0000FF"/>
              </a:solidFill>
              <a:latin typeface="黑体" panose="02010600030101010101" charset="-122"/>
              <a:ea typeface="黑体" panose="02010600030101010101" charset="-122"/>
              <a:cs typeface="黑体" panose="02010600030101010101" charset="-122"/>
            </a:endParaRPr>
          </a:p>
        </p:txBody>
      </p:sp>
      <p:sp>
        <p:nvSpPr>
          <p:cNvPr id="38920" name="矩形 38919"/>
          <p:cNvSpPr/>
          <p:nvPr/>
        </p:nvSpPr>
        <p:spPr>
          <a:xfrm>
            <a:off x="1725930" y="4445000"/>
            <a:ext cx="3681730" cy="460375"/>
          </a:xfrm>
          <a:prstGeom prst="rect">
            <a:avLst/>
          </a:prstGeom>
          <a:noFill/>
          <a:ln w="9525">
            <a:noFill/>
          </a:ln>
        </p:spPr>
        <p:txBody>
          <a:bodyPr wrap="square" anchor="ctr" anchorCtr="0">
            <a:spAutoFit/>
          </a:bodyPr>
          <a:p>
            <a:pPr marL="342900" indent="-342900" algn="l" eaLnBrk="1" hangingPunct="1">
              <a:buFont typeface="Wingdings" panose="05000000000000000000" charset="0"/>
              <a:buChar char="Ø"/>
            </a:pPr>
            <a:r>
              <a:rPr lang="en-US" altLang="zh-CN" sz="2400" dirty="0">
                <a:solidFill>
                  <a:srgbClr val="0000FF"/>
                </a:solidFill>
                <a:latin typeface="黑体" panose="02010600030101010101" charset="-122"/>
                <a:ea typeface="黑体" panose="02010600030101010101" charset="-122"/>
                <a:cs typeface="黑体" panose="02010600030101010101" charset="-122"/>
              </a:rPr>
              <a:t>6</a:t>
            </a:r>
            <a:r>
              <a:rPr lang="zh-CN" altLang="en-US" sz="2400" dirty="0">
                <a:solidFill>
                  <a:srgbClr val="0000FF"/>
                </a:solidFill>
                <a:latin typeface="黑体" panose="02010600030101010101" charset="-122"/>
                <a:ea typeface="黑体" panose="02010600030101010101" charset="-122"/>
                <a:cs typeface="黑体" panose="02010600030101010101" charset="-122"/>
              </a:rPr>
              <a:t>．自我控制力差</a:t>
            </a:r>
            <a:endParaRPr lang="zh-CN" altLang="en-US" sz="2400" dirty="0">
              <a:solidFill>
                <a:srgbClr val="0000FF"/>
              </a:solidFill>
              <a:latin typeface="黑体" panose="02010600030101010101" charset="-122"/>
              <a:ea typeface="黑体" panose="02010600030101010101" charset="-122"/>
              <a:cs typeface="黑体" panose="02010600030101010101" charset="-122"/>
            </a:endParaRPr>
          </a:p>
        </p:txBody>
      </p:sp>
      <p:sp>
        <p:nvSpPr>
          <p:cNvPr id="38921" name="矩形 38920"/>
          <p:cNvSpPr/>
          <p:nvPr/>
        </p:nvSpPr>
        <p:spPr>
          <a:xfrm>
            <a:off x="1725930" y="4973955"/>
            <a:ext cx="2090420" cy="460375"/>
          </a:xfrm>
          <a:prstGeom prst="rect">
            <a:avLst/>
          </a:prstGeom>
          <a:noFill/>
          <a:ln w="9525">
            <a:noFill/>
          </a:ln>
        </p:spPr>
        <p:txBody>
          <a:bodyPr wrap="square" anchor="ctr" anchorCtr="0">
            <a:spAutoFit/>
          </a:bodyPr>
          <a:p>
            <a:pPr marL="342900" indent="-342900" algn="l" eaLnBrk="1" hangingPunct="1">
              <a:buFont typeface="Wingdings" panose="05000000000000000000" charset="0"/>
              <a:buChar char="Ø"/>
            </a:pPr>
            <a:r>
              <a:rPr lang="en-US" altLang="zh-CN" sz="2400" dirty="0">
                <a:solidFill>
                  <a:srgbClr val="0000FF"/>
                </a:solidFill>
                <a:latin typeface="黑体" panose="02010600030101010101" charset="-122"/>
                <a:ea typeface="黑体" panose="02010600030101010101" charset="-122"/>
                <a:cs typeface="黑体" panose="02010600030101010101" charset="-122"/>
              </a:rPr>
              <a:t>7</a:t>
            </a:r>
            <a:r>
              <a:rPr lang="zh-CN" altLang="en-US" sz="2400" dirty="0">
                <a:solidFill>
                  <a:srgbClr val="0000FF"/>
                </a:solidFill>
                <a:latin typeface="黑体" panose="02010600030101010101" charset="-122"/>
                <a:ea typeface="黑体" panose="02010600030101010101" charset="-122"/>
                <a:cs typeface="黑体" panose="02010600030101010101" charset="-122"/>
              </a:rPr>
              <a:t>．恐惧</a:t>
            </a:r>
            <a:r>
              <a:rPr lang="zh-CN" altLang="en-US" sz="2400" dirty="0">
                <a:solidFill>
                  <a:srgbClr val="0000FF"/>
                </a:solidFill>
                <a:effectLst>
                  <a:outerShdw blurRad="38100" dist="38100" dir="2700000">
                    <a:srgbClr val="C0C0C0"/>
                  </a:outerShdw>
                </a:effectLst>
                <a:latin typeface="黑体" panose="02010600030101010101" charset="-122"/>
                <a:ea typeface="黑体" panose="02010600030101010101" charset="-122"/>
                <a:cs typeface="黑体" panose="02010600030101010101" charset="-122"/>
              </a:rPr>
              <a:t> </a:t>
            </a:r>
            <a:endParaRPr lang="zh-CN" altLang="en-US" sz="2400" dirty="0">
              <a:solidFill>
                <a:srgbClr val="0000FF"/>
              </a:solidFill>
              <a:effectLst>
                <a:outerShdw blurRad="38100" dist="38100" dir="2700000">
                  <a:srgbClr val="C0C0C0"/>
                </a:outerShdw>
              </a:effectLst>
              <a:latin typeface="黑体" panose="02010600030101010101" charset="-122"/>
              <a:ea typeface="黑体" panose="02010600030101010101" charset="-122"/>
              <a:cs typeface="黑体" panose="02010600030101010101" charset="-122"/>
            </a:endParaRPr>
          </a:p>
        </p:txBody>
      </p:sp>
      <p:sp>
        <p:nvSpPr>
          <p:cNvPr id="38922" name="矩形 38921"/>
          <p:cNvSpPr/>
          <p:nvPr/>
        </p:nvSpPr>
        <p:spPr>
          <a:xfrm>
            <a:off x="1725930" y="5502910"/>
            <a:ext cx="1863090" cy="460375"/>
          </a:xfrm>
          <a:prstGeom prst="rect">
            <a:avLst/>
          </a:prstGeom>
          <a:noFill/>
          <a:ln w="9525">
            <a:noFill/>
          </a:ln>
        </p:spPr>
        <p:txBody>
          <a:bodyPr wrap="square" anchor="ctr" anchorCtr="0">
            <a:spAutoFit/>
          </a:bodyPr>
          <a:p>
            <a:pPr marL="342900" indent="-342900" algn="l" eaLnBrk="1" hangingPunct="1">
              <a:buFont typeface="Wingdings" panose="05000000000000000000" charset="0"/>
              <a:buChar char="Ø"/>
            </a:pPr>
            <a:r>
              <a:rPr lang="en-US" altLang="zh-CN" sz="2400" dirty="0">
                <a:solidFill>
                  <a:srgbClr val="0000FF"/>
                </a:solidFill>
                <a:latin typeface="黑体" panose="02010600030101010101" charset="-122"/>
                <a:ea typeface="黑体" panose="02010600030101010101" charset="-122"/>
                <a:cs typeface="黑体" panose="02010600030101010101" charset="-122"/>
              </a:rPr>
              <a:t>8</a:t>
            </a:r>
            <a:r>
              <a:rPr lang="zh-CN" altLang="en-US" sz="2400" dirty="0">
                <a:solidFill>
                  <a:srgbClr val="0000FF"/>
                </a:solidFill>
                <a:latin typeface="黑体" panose="02010600030101010101" charset="-122"/>
                <a:ea typeface="黑体" panose="02010600030101010101" charset="-122"/>
                <a:cs typeface="黑体" panose="02010600030101010101" charset="-122"/>
              </a:rPr>
              <a:t>．任性</a:t>
            </a:r>
            <a:endParaRPr lang="zh-CN" altLang="en-US" sz="2400" dirty="0">
              <a:solidFill>
                <a:srgbClr val="0000FF"/>
              </a:solidFill>
              <a:latin typeface="黑体" panose="02010600030101010101" charset="-122"/>
              <a:ea typeface="黑体" panose="02010600030101010101" charset="-122"/>
              <a:cs typeface="黑体" panose="02010600030101010101" charset="-122"/>
            </a:endParaRPr>
          </a:p>
        </p:txBody>
      </p:sp>
      <p:sp>
        <p:nvSpPr>
          <p:cNvPr id="38923" name="矩形 38922"/>
          <p:cNvSpPr/>
          <p:nvPr/>
        </p:nvSpPr>
        <p:spPr>
          <a:xfrm>
            <a:off x="1725930" y="6031865"/>
            <a:ext cx="1863090" cy="460375"/>
          </a:xfrm>
          <a:prstGeom prst="rect">
            <a:avLst/>
          </a:prstGeom>
          <a:noFill/>
          <a:ln w="9525">
            <a:noFill/>
          </a:ln>
        </p:spPr>
        <p:txBody>
          <a:bodyPr wrap="square" anchor="ctr" anchorCtr="0">
            <a:spAutoFit/>
          </a:bodyPr>
          <a:p>
            <a:pPr marL="342900" indent="-342900" algn="l" eaLnBrk="1" hangingPunct="1">
              <a:buFont typeface="Wingdings" panose="05000000000000000000" charset="0"/>
              <a:buChar char="Ø"/>
            </a:pPr>
            <a:r>
              <a:rPr lang="en-US" altLang="zh-CN" sz="2400" dirty="0">
                <a:solidFill>
                  <a:srgbClr val="0000FF"/>
                </a:solidFill>
                <a:latin typeface="黑体" panose="02010600030101010101" charset="-122"/>
                <a:ea typeface="黑体" panose="02010600030101010101" charset="-122"/>
                <a:cs typeface="黑体" panose="02010600030101010101" charset="-122"/>
              </a:rPr>
              <a:t>9</a:t>
            </a:r>
            <a:r>
              <a:rPr lang="zh-CN" altLang="en-US" sz="2400" dirty="0">
                <a:solidFill>
                  <a:srgbClr val="0000FF"/>
                </a:solidFill>
                <a:latin typeface="黑体" panose="02010600030101010101" charset="-122"/>
                <a:ea typeface="黑体" panose="02010600030101010101" charset="-122"/>
                <a:cs typeface="黑体" panose="02010600030101010101" charset="-122"/>
              </a:rPr>
              <a:t>．孤单</a:t>
            </a:r>
            <a:endParaRPr lang="zh-CN" altLang="en-US" sz="2400" dirty="0">
              <a:solidFill>
                <a:srgbClr val="0000FF"/>
              </a:solidFill>
              <a:latin typeface="黑体" panose="02010600030101010101" charset="-122"/>
              <a:ea typeface="黑体" panose="02010600030101010101" charset="-122"/>
              <a:cs typeface="黑体" panose="02010600030101010101" charset="-122"/>
            </a:endParaRPr>
          </a:p>
        </p:txBody>
      </p:sp>
      <p:sp>
        <p:nvSpPr>
          <p:cNvPr id="2" name="矩形 1"/>
          <p:cNvSpPr/>
          <p:nvPr/>
        </p:nvSpPr>
        <p:spPr>
          <a:xfrm>
            <a:off x="1725930" y="2858135"/>
            <a:ext cx="5272405" cy="460375"/>
          </a:xfrm>
          <a:prstGeom prst="rect">
            <a:avLst/>
          </a:prstGeom>
          <a:noFill/>
          <a:ln w="9525">
            <a:noFill/>
          </a:ln>
        </p:spPr>
        <p:txBody>
          <a:bodyPr wrap="square" anchor="ctr" anchorCtr="0">
            <a:spAutoFit/>
          </a:bodyPr>
          <a:p>
            <a:pPr marL="342900" indent="-342900" algn="l" eaLnBrk="1" hangingPunct="1">
              <a:buFont typeface="Wingdings" panose="05000000000000000000" charset="0"/>
              <a:buChar char="Ø"/>
            </a:pPr>
            <a:r>
              <a:rPr lang="en-US" altLang="zh-CN" sz="2400" dirty="0">
                <a:solidFill>
                  <a:srgbClr val="0000FF"/>
                </a:solidFill>
                <a:latin typeface="黑体" panose="02010600030101010101" charset="-122"/>
                <a:ea typeface="黑体" panose="02010600030101010101" charset="-122"/>
                <a:cs typeface="黑体" panose="02010600030101010101" charset="-122"/>
              </a:rPr>
              <a:t>3</a:t>
            </a:r>
            <a:r>
              <a:rPr lang="zh-CN" altLang="en-US" sz="2400" dirty="0">
                <a:solidFill>
                  <a:srgbClr val="0000FF"/>
                </a:solidFill>
                <a:latin typeface="黑体" panose="02010600030101010101" charset="-122"/>
                <a:ea typeface="黑体" panose="02010600030101010101" charset="-122"/>
                <a:cs typeface="黑体" panose="02010600030101010101" charset="-122"/>
              </a:rPr>
              <a:t>．心、脑、肺改变</a:t>
            </a:r>
            <a:endParaRPr lang="zh-CN" altLang="en-US" sz="2400" dirty="0">
              <a:solidFill>
                <a:srgbClr val="0000FF"/>
              </a:solidFill>
              <a:latin typeface="黑体" panose="02010600030101010101" charset="-122"/>
              <a:ea typeface="黑体" panose="02010600030101010101" charset="-122"/>
              <a:cs typeface="黑体" panose="02010600030101010101" charset="-122"/>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1918335"/>
            <a:ext cx="12192000" cy="3735705"/>
          </a:xfrm>
          <a:prstGeom prst="rect">
            <a:avLst/>
          </a:prstGeom>
          <a:solidFill>
            <a:schemeClr val="accent2">
              <a:lumMod val="40000"/>
              <a:lumOff val="60000"/>
            </a:schemeClr>
          </a:solidFill>
          <a:ln>
            <a:noFill/>
          </a:ln>
        </p:spPr>
        <p:style>
          <a:lnRef idx="2">
            <a:srgbClr val="21778B">
              <a:shade val="50000"/>
            </a:srgbClr>
          </a:lnRef>
          <a:fillRef idx="1">
            <a:srgbClr val="21778B"/>
          </a:fillRef>
          <a:effectRef idx="0">
            <a:srgbClr val="21778B"/>
          </a:effectRef>
          <a:fontRef idx="minor">
            <a:sysClr val="window" lastClr="FFFFFF"/>
          </a:fontRef>
        </p:style>
        <p:txBody>
          <a:bodyPr rtlCol="0" anchor="ctr"/>
          <a:lstStyle/>
          <a:p>
            <a:pPr algn="ctr"/>
            <a:endParaRPr kumimoji="1" lang="zh-CN" altLang="en-US">
              <a:solidFill>
                <a:schemeClr val="tx1"/>
              </a:solidFill>
            </a:endParaRPr>
          </a:p>
        </p:txBody>
      </p:sp>
      <p:sp>
        <p:nvSpPr>
          <p:cNvPr id="5" name="文本框 4"/>
          <p:cNvSpPr txBox="1"/>
          <p:nvPr/>
        </p:nvSpPr>
        <p:spPr>
          <a:xfrm>
            <a:off x="414655" y="2355850"/>
            <a:ext cx="11363325" cy="2861310"/>
          </a:xfrm>
          <a:prstGeom prst="rect">
            <a:avLst/>
          </a:prstGeom>
          <a:noFill/>
        </p:spPr>
        <p:txBody>
          <a:bodyPr wrap="square" rtlCol="0">
            <a:spAutoFit/>
          </a:bodyPr>
          <a:lstStyle/>
          <a:p>
            <a:pPr algn="l">
              <a:lnSpc>
                <a:spcPct val="150000"/>
              </a:lnSpc>
            </a:pPr>
            <a:r>
              <a:rPr lang="zh-CN" altLang="en-US" sz="2000" dirty="0">
                <a:solidFill>
                  <a:schemeClr val="tx1"/>
                </a:solidFill>
                <a:latin typeface="思源黑体 CN Bold" panose="020B0800000000000000" pitchFamily="34" charset="-122"/>
                <a:ea typeface="思源黑体 CN Bold" panose="020B0800000000000000" pitchFamily="34" charset="-122"/>
              </a:rPr>
              <a:t>《“十三五”国家老龄事业发展和养老体系建设规划》是为积极开展应对人口老龄化行动，推动老龄事业全面协调可持续发展，健全养老体系，根据《中华人民共和国老年人权益保障法》和《中华人民共和国国民经济和社会发展第十三个五年规划纲要》制定。由国务院于2017年2月28日印发并实施。</a:t>
            </a:r>
            <a:endParaRPr lang="zh-CN" altLang="en-US" sz="2000" dirty="0">
              <a:solidFill>
                <a:schemeClr val="tx1"/>
              </a:solidFill>
              <a:latin typeface="思源黑体 CN Bold" panose="020B0800000000000000" pitchFamily="34" charset="-122"/>
              <a:ea typeface="思源黑体 CN Bold" panose="020B0800000000000000" pitchFamily="34" charset="-122"/>
            </a:endParaRPr>
          </a:p>
          <a:p>
            <a:pPr algn="l">
              <a:lnSpc>
                <a:spcPct val="150000"/>
              </a:lnSpc>
            </a:pPr>
            <a:r>
              <a:rPr lang="zh-CN" altLang="en-US" sz="2000" dirty="0">
                <a:solidFill>
                  <a:schemeClr val="tx1"/>
                </a:solidFill>
                <a:latin typeface="思源黑体 CN Bold" panose="020B0800000000000000" pitchFamily="34" charset="-122"/>
                <a:ea typeface="思源黑体 CN Bold" panose="020B0800000000000000" pitchFamily="34" charset="-122"/>
              </a:rPr>
              <a:t>《十三五”国家老龄事业发展和养老体系建设规划》指出：到2020年，老龄事业发展整体水平明显提升，养老体系更加健全完善，及时应对、科学应对、综合应对人口老龄化的社会基础更加牢固。居家为基础、社区为依托、机构为补充、医养相结合的养老服务体系更加健全。</a:t>
            </a:r>
            <a:endParaRPr lang="zh-CN" altLang="en-US" sz="2000" dirty="0">
              <a:solidFill>
                <a:schemeClr val="tx1"/>
              </a:solidFill>
              <a:latin typeface="思源黑体 CN Bold" panose="020B0800000000000000" pitchFamily="34" charset="-122"/>
              <a:ea typeface="思源黑体 CN Bold" panose="020B0800000000000000" pitchFamily="34" charset="-122"/>
            </a:endParaRPr>
          </a:p>
        </p:txBody>
      </p:sp>
      <p:sp>
        <p:nvSpPr>
          <p:cNvPr id="7" name="文本框 6"/>
          <p:cNvSpPr txBox="1"/>
          <p:nvPr/>
        </p:nvSpPr>
        <p:spPr>
          <a:xfrm>
            <a:off x="1536065" y="758825"/>
            <a:ext cx="2214880" cy="706755"/>
          </a:xfrm>
          <a:prstGeom prst="rect">
            <a:avLst/>
          </a:prstGeom>
          <a:noFill/>
        </p:spPr>
        <p:txBody>
          <a:bodyPr wrap="none" rtlCol="0">
            <a:spAutoFit/>
          </a:bodyPr>
          <a:lstStyle/>
          <a:p>
            <a:r>
              <a:rPr kumimoji="1" lang="zh-CN" altLang="en-US" sz="4000">
                <a:solidFill>
                  <a:srgbClr val="23BBCB">
                    <a:lumMod val="50000"/>
                  </a:srgbClr>
                </a:solidFill>
                <a:latin typeface="思源黑体 CN Bold" panose="020B0800000000000000" pitchFamily="34" charset="-122"/>
                <a:ea typeface="思源黑体 CN Bold" panose="020B0800000000000000" pitchFamily="34" charset="-122"/>
              </a:rPr>
              <a:t>知识链接</a:t>
            </a:r>
            <a:endParaRPr kumimoji="1" lang="zh-CN" altLang="en-US" sz="4000">
              <a:solidFill>
                <a:srgbClr val="23BBCB">
                  <a:lumMod val="50000"/>
                </a:srgbClr>
              </a:solidFill>
              <a:latin typeface="思源黑体 CN Bold" panose="020B0800000000000000" pitchFamily="34" charset="-122"/>
              <a:ea typeface="思源黑体 CN Bold" panose="020B0800000000000000" pitchFamily="34" charset="-122"/>
            </a:endParaRPr>
          </a:p>
        </p:txBody>
      </p:sp>
      <p:cxnSp>
        <p:nvCxnSpPr>
          <p:cNvPr id="8" name="直接连接符 35"/>
          <p:cNvCxnSpPr/>
          <p:nvPr/>
        </p:nvCxnSpPr>
        <p:spPr>
          <a:xfrm>
            <a:off x="0" y="1071245"/>
            <a:ext cx="1371600" cy="0"/>
          </a:xfrm>
          <a:prstGeom prst="line">
            <a:avLst/>
          </a:prstGeom>
          <a:ln w="38100" cmpd="sng">
            <a:solidFill>
              <a:schemeClr val="accent1">
                <a:shade val="50000"/>
              </a:schemeClr>
            </a:solidFill>
            <a:prstDash val="solid"/>
          </a:ln>
        </p:spPr>
        <p:style>
          <a:lnRef idx="1">
            <a:srgbClr val="21778B"/>
          </a:lnRef>
          <a:fillRef idx="0">
            <a:srgbClr val="21778B"/>
          </a:fillRef>
          <a:effectRef idx="0">
            <a:srgbClr val="21778B"/>
          </a:effectRef>
          <a:fontRef idx="minor">
            <a:sysClr val="windowText" lastClr="000000"/>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6"/>
          <p:cNvSpPr txBox="1"/>
          <p:nvPr/>
        </p:nvSpPr>
        <p:spPr>
          <a:xfrm>
            <a:off x="2159635" y="1706880"/>
            <a:ext cx="8332470" cy="3444240"/>
          </a:xfrm>
          <a:prstGeom prst="rect">
            <a:avLst/>
          </a:prstGeom>
          <a:solidFill>
            <a:schemeClr val="accent5">
              <a:lumMod val="40000"/>
              <a:lumOff val="60000"/>
            </a:schemeClr>
          </a:solidFill>
        </p:spPr>
        <p:txBody>
          <a:bodyPr wrap="square" lIns="121688" tIns="60844" rIns="121688" bIns="60844">
            <a:spAutoFit/>
          </a:bodyPr>
          <a:lstStyle/>
          <a:p>
            <a:pPr indent="0">
              <a:lnSpc>
                <a:spcPct val="150000"/>
              </a:lnSpc>
              <a:spcBef>
                <a:spcPts val="0"/>
              </a:spcBef>
              <a:spcAft>
                <a:spcPts val="0"/>
              </a:spcAft>
              <a:buFont typeface="黑体" panose="02010600030101010101" charset="-122"/>
              <a:buNone/>
            </a:pPr>
            <a:r>
              <a:rPr lang="en-US" sz="2400"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rPr>
              <a:t>    </a:t>
            </a:r>
            <a:r>
              <a:rPr sz="2400"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rPr>
              <a:t>护士小王执夜班，一个人正忙得不</a:t>
            </a:r>
            <a:r>
              <a:rPr lang="zh-CN" sz="2400"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rPr>
              <a:t>可</a:t>
            </a:r>
            <a:r>
              <a:rPr sz="2400"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rPr>
              <a:t>开交时，一位老年患者要小便。</a:t>
            </a:r>
            <a:endParaRPr sz="2400"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endParaRPr>
          </a:p>
          <a:p>
            <a:pPr indent="0">
              <a:lnSpc>
                <a:spcPct val="150000"/>
              </a:lnSpc>
              <a:spcBef>
                <a:spcPts val="0"/>
              </a:spcBef>
              <a:spcAft>
                <a:spcPts val="0"/>
              </a:spcAft>
              <a:buFont typeface="黑体" panose="02010600030101010101" charset="-122"/>
              <a:buNone/>
            </a:pPr>
            <a:r>
              <a:rPr lang="en-US" sz="2400"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rPr>
              <a:t>    </a:t>
            </a:r>
            <a:r>
              <a:rPr sz="2400"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rPr>
              <a:t>患者按完呼叫器，小王赶到病室时，老年人已尿床。</a:t>
            </a:r>
            <a:endParaRPr sz="2400"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endParaRPr>
          </a:p>
          <a:p>
            <a:pPr indent="0">
              <a:lnSpc>
                <a:spcPct val="150000"/>
              </a:lnSpc>
              <a:spcBef>
                <a:spcPts val="0"/>
              </a:spcBef>
              <a:spcAft>
                <a:spcPts val="0"/>
              </a:spcAft>
              <a:buFont typeface="黑体" panose="02010600030101010101" charset="-122"/>
              <a:buNone/>
            </a:pPr>
            <a:r>
              <a:rPr sz="2400"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rPr>
              <a:t>小王边为病人收拾边说</a:t>
            </a:r>
            <a:r>
              <a:rPr lang="en-US" sz="2400"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rPr>
              <a:t>……</a:t>
            </a:r>
            <a:endParaRPr sz="2400"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endParaRPr>
          </a:p>
          <a:p>
            <a:pPr indent="0">
              <a:lnSpc>
                <a:spcPct val="150000"/>
              </a:lnSpc>
              <a:spcBef>
                <a:spcPts val="0"/>
              </a:spcBef>
              <a:spcAft>
                <a:spcPts val="0"/>
              </a:spcAft>
              <a:buFont typeface="黑体" panose="02010600030101010101" charset="-122"/>
              <a:buNone/>
            </a:pPr>
            <a:r>
              <a:rPr lang="en-US" sz="2400"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rPr>
              <a:t>    </a:t>
            </a:r>
            <a:r>
              <a:rPr sz="2400" dirty="0">
                <a:solidFill>
                  <a:schemeClr val="accent2">
                    <a:lumMod val="75000"/>
                  </a:schemeClr>
                </a:solidFill>
                <a:latin typeface="黑体" panose="02010600030101010101" charset="-122"/>
                <a:ea typeface="黑体" panose="02010600030101010101" charset="-122"/>
                <a:cs typeface="黑体" panose="02010600030101010101" charset="-122"/>
                <a:sym typeface="黑体" panose="02010600030101010101" charset="-122"/>
              </a:rPr>
              <a:t>请你将小王可能要说的话补充完全。护士小王她到底在说什么?</a:t>
            </a:r>
            <a:endParaRPr sz="2400" dirty="0">
              <a:solidFill>
                <a:schemeClr val="accent2">
                  <a:lumMod val="75000"/>
                </a:schemeClr>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4" name="对角圆角矩形 3"/>
          <p:cNvSpPr/>
          <p:nvPr/>
        </p:nvSpPr>
        <p:spPr>
          <a:xfrm>
            <a:off x="837746" y="599154"/>
            <a:ext cx="1896951" cy="459125"/>
          </a:xfrm>
          <a:prstGeom prst="round2DiagRect">
            <a:avLst>
              <a:gd name="adj1" fmla="val 30205"/>
              <a:gd name="adj2" fmla="val 0"/>
            </a:avLst>
          </a:prstGeom>
          <a:solidFill>
            <a:srgbClr val="59AEA6"/>
          </a:solidFill>
          <a:ln>
            <a:noFill/>
          </a:ln>
        </p:spPr>
        <p:style>
          <a:lnRef idx="2">
            <a:srgbClr val="59AEA6">
              <a:shade val="50000"/>
            </a:srgbClr>
          </a:lnRef>
          <a:fillRef idx="1">
            <a:srgbClr val="59AEA6"/>
          </a:fillRef>
          <a:effectRef idx="0">
            <a:srgbClr val="59AEA6"/>
          </a:effectRef>
          <a:fontRef idx="minor">
            <a:srgbClr val="FFFFFF"/>
          </a:fontRef>
        </p:style>
        <p:txBody>
          <a:bodyPr lIns="121688" tIns="60844" rIns="121688" bIns="60844" anchor="ctr"/>
          <a:lstStyle/>
          <a:p>
            <a:pPr algn="ctr">
              <a:defRPr/>
            </a:pPr>
            <a:r>
              <a:rPr lang="zh-CN" altLang="en-US" sz="2400" b="1" dirty="0">
                <a:solidFill>
                  <a:srgbClr val="FFFFFF">
                    <a:lumMod val="95000"/>
                  </a:srgbClr>
                </a:solidFill>
                <a:cs typeface="黑体" panose="02010600030101010101" charset="-122"/>
                <a:sym typeface="黑体" panose="02010600030101010101" charset="-122"/>
              </a:rPr>
              <a:t>案例</a:t>
            </a:r>
            <a:endParaRPr lang="zh-CN" altLang="en-US" sz="2400" b="1" dirty="0">
              <a:solidFill>
                <a:srgbClr val="FFFFFF">
                  <a:lumMod val="95000"/>
                </a:srgbClr>
              </a:solidFill>
              <a:cs typeface="黑体" panose="02010600030101010101" charset="-122"/>
              <a:sym typeface="黑体" panose="02010600030101010101"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3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1918335"/>
            <a:ext cx="12192000" cy="3872865"/>
          </a:xfrm>
          <a:prstGeom prst="rect">
            <a:avLst/>
          </a:prstGeom>
          <a:ln>
            <a:noFill/>
          </a:ln>
        </p:spPr>
        <p:style>
          <a:lnRef idx="2">
            <a:srgbClr val="21778B">
              <a:shade val="50000"/>
            </a:srgbClr>
          </a:lnRef>
          <a:fillRef idx="1">
            <a:srgbClr val="21778B"/>
          </a:fillRef>
          <a:effectRef idx="0">
            <a:srgbClr val="21778B"/>
          </a:effectRef>
          <a:fontRef idx="minor">
            <a:sysClr val="window" lastClr="FFFFFF"/>
          </a:fontRef>
        </p:style>
        <p:txBody>
          <a:bodyPr rtlCol="0" anchor="ctr"/>
          <a:lstStyle/>
          <a:p>
            <a:pPr algn="ctr"/>
            <a:endParaRPr kumimoji="1" lang="zh-CN" altLang="en-US"/>
          </a:p>
        </p:txBody>
      </p:sp>
      <p:sp>
        <p:nvSpPr>
          <p:cNvPr id="5" name="文本框 4"/>
          <p:cNvSpPr txBox="1"/>
          <p:nvPr/>
        </p:nvSpPr>
        <p:spPr>
          <a:xfrm>
            <a:off x="290195" y="2044700"/>
            <a:ext cx="11736705" cy="3610610"/>
          </a:xfrm>
          <a:prstGeom prst="rect">
            <a:avLst/>
          </a:prstGeom>
          <a:noFill/>
        </p:spPr>
        <p:txBody>
          <a:bodyPr wrap="square" rtlCol="0">
            <a:spAutoFit/>
          </a:bodyPr>
          <a:lstStyle/>
          <a:p>
            <a:pPr algn="ctr">
              <a:lnSpc>
                <a:spcPct val="130000"/>
              </a:lnSpc>
            </a:pPr>
            <a:r>
              <a:rPr lang="zh-CN" altLang="en-US" sz="1600" dirty="0">
                <a:solidFill>
                  <a:sysClr val="window" lastClr="FFFFFF">
                    <a:lumMod val="95000"/>
                  </a:sysClr>
                </a:solidFill>
                <a:latin typeface="思源黑体 CN Bold" panose="020B0800000000000000" pitchFamily="34" charset="-122"/>
                <a:ea typeface="思源黑体 CN Bold" panose="020B0800000000000000" pitchFamily="34" charset="-122"/>
              </a:rPr>
              <a:t>万千平凡织锦绣，我用青春护夕阳</a:t>
            </a:r>
            <a:endParaRPr lang="zh-CN" altLang="en-US" sz="1600" dirty="0">
              <a:solidFill>
                <a:sysClr val="window" lastClr="FFFFFF">
                  <a:lumMod val="95000"/>
                </a:sysClr>
              </a:solidFill>
              <a:latin typeface="思源黑体 CN Bold" panose="020B0800000000000000" pitchFamily="34" charset="-122"/>
              <a:ea typeface="思源黑体 CN Bold" panose="020B0800000000000000" pitchFamily="34" charset="-122"/>
            </a:endParaRPr>
          </a:p>
          <a:p>
            <a:pPr algn="ctr">
              <a:lnSpc>
                <a:spcPct val="130000"/>
              </a:lnSpc>
            </a:pPr>
            <a:r>
              <a:rPr lang="zh-CN" altLang="en-US" sz="1600" dirty="0">
                <a:solidFill>
                  <a:sysClr val="window" lastClr="FFFFFF">
                    <a:lumMod val="95000"/>
                  </a:sysClr>
                </a:solidFill>
                <a:latin typeface="思源黑体 CN Bold" panose="020B0800000000000000" pitchFamily="34" charset="-122"/>
                <a:ea typeface="思源黑体 CN Bold" panose="020B0800000000000000" pitchFamily="34" charset="-122"/>
              </a:rPr>
              <a:t>    ——记最美养老护理员郭静</a:t>
            </a:r>
            <a:endParaRPr lang="zh-CN" altLang="en-US" sz="1600" dirty="0">
              <a:solidFill>
                <a:sysClr val="window" lastClr="FFFFFF">
                  <a:lumMod val="95000"/>
                </a:sysClr>
              </a:solidFill>
              <a:latin typeface="思源黑体 CN Bold" panose="020B0800000000000000" pitchFamily="34" charset="-122"/>
              <a:ea typeface="思源黑体 CN Bold" panose="020B0800000000000000" pitchFamily="34" charset="-122"/>
            </a:endParaRPr>
          </a:p>
          <a:p>
            <a:pPr algn="l">
              <a:lnSpc>
                <a:spcPct val="130000"/>
              </a:lnSpc>
            </a:pPr>
            <a:r>
              <a:rPr lang="zh-CN" altLang="en-US" sz="1600" dirty="0">
                <a:solidFill>
                  <a:sysClr val="window" lastClr="FFFFFF">
                    <a:lumMod val="95000"/>
                  </a:sysClr>
                </a:solidFill>
                <a:latin typeface="思源黑体 CN Bold" panose="020B0800000000000000" pitchFamily="34" charset="-122"/>
                <a:ea typeface="思源黑体 CN Bold" panose="020B0800000000000000" pitchFamily="34" charset="-122"/>
              </a:rPr>
              <a:t>走进上海杨浦区社会福利院一分院，这个全院护理等级最重的区域，常常能看到一个阳光爱笑的90后女孩。她身穿干净整洁的粉红护理服，面带微笑地握着老人的手，时而为老人擦擦脸、翻翻衣领；时而和老人聊天，开心时还忍不住抱抱老人，这一幕如同孙女和奶奶般亲切贴心。</a:t>
            </a:r>
            <a:endParaRPr lang="zh-CN" altLang="en-US" sz="1600" dirty="0">
              <a:solidFill>
                <a:sysClr val="window" lastClr="FFFFFF">
                  <a:lumMod val="95000"/>
                </a:sysClr>
              </a:solidFill>
              <a:latin typeface="思源黑体 CN Bold" panose="020B0800000000000000" pitchFamily="34" charset="-122"/>
              <a:ea typeface="思源黑体 CN Bold" panose="020B0800000000000000" pitchFamily="34" charset="-122"/>
            </a:endParaRPr>
          </a:p>
          <a:p>
            <a:pPr algn="l">
              <a:lnSpc>
                <a:spcPct val="130000"/>
              </a:lnSpc>
            </a:pPr>
            <a:r>
              <a:rPr lang="zh-CN" altLang="en-US" sz="1600" dirty="0">
                <a:solidFill>
                  <a:sysClr val="window" lastClr="FFFFFF">
                    <a:lumMod val="95000"/>
                  </a:sysClr>
                </a:solidFill>
                <a:latin typeface="思源黑体 CN Bold" panose="020B0800000000000000" pitchFamily="34" charset="-122"/>
                <a:ea typeface="思源黑体 CN Bold" panose="020B0800000000000000" pitchFamily="34" charset="-122"/>
              </a:rPr>
              <a:t>她就是上海市“最美养老护理员”、福利院老人眼中的贴心小棉袄——郭静。</a:t>
            </a:r>
            <a:endParaRPr lang="zh-CN" altLang="en-US" sz="1600" dirty="0">
              <a:solidFill>
                <a:sysClr val="window" lastClr="FFFFFF">
                  <a:lumMod val="95000"/>
                </a:sysClr>
              </a:solidFill>
              <a:latin typeface="思源黑体 CN Bold" panose="020B0800000000000000" pitchFamily="34" charset="-122"/>
              <a:ea typeface="思源黑体 CN Bold" panose="020B0800000000000000" pitchFamily="34" charset="-122"/>
            </a:endParaRPr>
          </a:p>
          <a:p>
            <a:pPr algn="l">
              <a:lnSpc>
                <a:spcPct val="130000"/>
              </a:lnSpc>
            </a:pPr>
            <a:r>
              <a:rPr lang="zh-CN" altLang="en-US" sz="1600" dirty="0">
                <a:solidFill>
                  <a:sysClr val="window" lastClr="FFFFFF">
                    <a:lumMod val="95000"/>
                  </a:sysClr>
                </a:solidFill>
                <a:latin typeface="思源黑体 CN Bold" panose="020B0800000000000000" pitchFamily="34" charset="-122"/>
                <a:ea typeface="思源黑体 CN Bold" panose="020B0800000000000000" pitchFamily="34" charset="-122"/>
              </a:rPr>
              <a:t>  2012年刚满18岁的她，从江西省民政学校毕业，离开家乡，告别父母、进入上海市杨浦区社会福利院，走上繁琐劳累的护理岗位。在五年工作当中，她受过误解，遭过白眼，却从来没有萌生过退意，仍旧执着坚守在敬老爱老的一线岗位上。</a:t>
            </a:r>
            <a:endParaRPr lang="zh-CN" altLang="en-US" sz="1600" dirty="0">
              <a:solidFill>
                <a:sysClr val="window" lastClr="FFFFFF">
                  <a:lumMod val="95000"/>
                </a:sysClr>
              </a:solidFill>
              <a:latin typeface="思源黑体 CN Bold" panose="020B0800000000000000" pitchFamily="34" charset="-122"/>
              <a:ea typeface="思源黑体 CN Bold" panose="020B0800000000000000" pitchFamily="34" charset="-122"/>
            </a:endParaRPr>
          </a:p>
          <a:p>
            <a:pPr algn="l">
              <a:lnSpc>
                <a:spcPct val="130000"/>
              </a:lnSpc>
            </a:pPr>
            <a:r>
              <a:rPr lang="zh-CN" altLang="en-US" sz="1600" dirty="0">
                <a:solidFill>
                  <a:sysClr val="window" lastClr="FFFFFF">
                    <a:lumMod val="95000"/>
                  </a:sysClr>
                </a:solidFill>
                <a:latin typeface="思源黑体 CN Bold" panose="020B0800000000000000" pitchFamily="34" charset="-122"/>
                <a:ea typeface="思源黑体 CN Bold" panose="020B0800000000000000" pitchFamily="34" charset="-122"/>
              </a:rPr>
              <a:t>郭静在日记中曾经这样鼓励自己：每一份工作都不容易，每一份理解都要珍惜。我还年轻，我想用自己的坚持去告诉所有人，养老护理不是一份毫无价值的工作，一个有年轻人参与的行业，才有希望，才有将来，在这条养老道路上，我会一直坚持走下去。</a:t>
            </a:r>
            <a:endParaRPr lang="zh-CN" altLang="en-US" sz="1600" dirty="0">
              <a:solidFill>
                <a:sysClr val="window" lastClr="FFFFFF">
                  <a:lumMod val="95000"/>
                </a:sysClr>
              </a:solidFill>
              <a:latin typeface="思源黑体 CN Bold" panose="020B0800000000000000" pitchFamily="34" charset="-122"/>
              <a:ea typeface="思源黑体 CN Bold" panose="020B0800000000000000" pitchFamily="34" charset="-122"/>
            </a:endParaRPr>
          </a:p>
          <a:p>
            <a:pPr algn="r">
              <a:lnSpc>
                <a:spcPct val="130000"/>
              </a:lnSpc>
            </a:pPr>
            <a:r>
              <a:rPr lang="zh-CN" altLang="en-US" sz="1600" dirty="0">
                <a:solidFill>
                  <a:sysClr val="window" lastClr="FFFFFF">
                    <a:lumMod val="95000"/>
                  </a:sysClr>
                </a:solidFill>
                <a:latin typeface="思源黑体 CN Bold" panose="020B0800000000000000" pitchFamily="34" charset="-122"/>
                <a:ea typeface="思源黑体 CN Bold" panose="020B0800000000000000" pitchFamily="34" charset="-122"/>
              </a:rPr>
              <a:t>（摘自新华网）</a:t>
            </a:r>
            <a:endParaRPr lang="zh-CN" altLang="en-US" sz="1600" dirty="0">
              <a:solidFill>
                <a:sysClr val="window" lastClr="FFFFFF">
                  <a:lumMod val="95000"/>
                </a:sysClr>
              </a:solidFill>
              <a:latin typeface="思源黑体 CN Bold" panose="020B0800000000000000" pitchFamily="34" charset="-122"/>
              <a:ea typeface="思源黑体 CN Bold" panose="020B0800000000000000" pitchFamily="34" charset="-122"/>
            </a:endParaRPr>
          </a:p>
        </p:txBody>
      </p:sp>
      <p:sp>
        <p:nvSpPr>
          <p:cNvPr id="7" name="文本框 6"/>
          <p:cNvSpPr txBox="1"/>
          <p:nvPr/>
        </p:nvSpPr>
        <p:spPr>
          <a:xfrm>
            <a:off x="1536065" y="758825"/>
            <a:ext cx="2214880" cy="706755"/>
          </a:xfrm>
          <a:prstGeom prst="rect">
            <a:avLst/>
          </a:prstGeom>
          <a:noFill/>
        </p:spPr>
        <p:txBody>
          <a:bodyPr wrap="none" rtlCol="0">
            <a:spAutoFit/>
          </a:bodyPr>
          <a:lstStyle/>
          <a:p>
            <a:r>
              <a:rPr kumimoji="1" lang="zh-CN" altLang="en-US" sz="4000">
                <a:solidFill>
                  <a:srgbClr val="23BBCB">
                    <a:lumMod val="50000"/>
                  </a:srgbClr>
                </a:solidFill>
                <a:latin typeface="思源黑体 CN Bold" panose="020B0800000000000000" pitchFamily="34" charset="-122"/>
                <a:ea typeface="思源黑体 CN Bold" panose="020B0800000000000000" pitchFamily="34" charset="-122"/>
              </a:rPr>
              <a:t>课程思政</a:t>
            </a:r>
            <a:endParaRPr kumimoji="1" lang="zh-CN" altLang="en-US" sz="4000">
              <a:solidFill>
                <a:srgbClr val="23BBCB">
                  <a:lumMod val="50000"/>
                </a:srgbClr>
              </a:solidFill>
              <a:latin typeface="思源黑体 CN Bold" panose="020B0800000000000000" pitchFamily="34" charset="-122"/>
              <a:ea typeface="思源黑体 CN Bold" panose="020B0800000000000000" pitchFamily="34" charset="-122"/>
            </a:endParaRPr>
          </a:p>
        </p:txBody>
      </p:sp>
      <p:cxnSp>
        <p:nvCxnSpPr>
          <p:cNvPr id="8" name="直接连接符 35"/>
          <p:cNvCxnSpPr/>
          <p:nvPr/>
        </p:nvCxnSpPr>
        <p:spPr>
          <a:xfrm>
            <a:off x="0" y="1071245"/>
            <a:ext cx="1371600" cy="0"/>
          </a:xfrm>
          <a:prstGeom prst="line">
            <a:avLst/>
          </a:prstGeom>
          <a:ln w="38100" cmpd="sng">
            <a:solidFill>
              <a:schemeClr val="accent1">
                <a:shade val="50000"/>
              </a:schemeClr>
            </a:solidFill>
            <a:prstDash val="solid"/>
          </a:ln>
        </p:spPr>
        <p:style>
          <a:lnRef idx="1">
            <a:srgbClr val="21778B"/>
          </a:lnRef>
          <a:fillRef idx="0">
            <a:srgbClr val="21778B"/>
          </a:fillRef>
          <a:effectRef idx="0">
            <a:srgbClr val="21778B"/>
          </a:effectRef>
          <a:fontRef idx="minor">
            <a:sysClr val="windowText" lastClr="000000"/>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430020" y="1389380"/>
            <a:ext cx="8744585" cy="3138170"/>
          </a:xfrm>
          <a:prstGeom prst="rect">
            <a:avLst/>
          </a:prstGeom>
          <a:noFill/>
        </p:spPr>
        <p:txBody>
          <a:bodyPr wrap="square">
            <a:spAutoFit/>
          </a:bodyPr>
          <a:lstStyle/>
          <a:p>
            <a:pPr algn="l">
              <a:lnSpc>
                <a:spcPct val="150000"/>
              </a:lnSpc>
              <a:defRPr/>
            </a:pPr>
            <a:r>
              <a:rPr lang="zh-CN" altLang="en-US" sz="6600" b="1" dirty="0">
                <a:solidFill>
                  <a:srgbClr val="0070C0"/>
                </a:solidFill>
                <a:latin typeface="黑体" panose="02010600030101010101" charset="-122"/>
                <a:ea typeface="黑体" panose="02010600030101010101" charset="-122"/>
                <a:cs typeface="+mn-ea"/>
                <a:sym typeface="黑体" panose="02010600030101010101" charset="-122"/>
              </a:rPr>
              <a:t>单元五　</a:t>
            </a:r>
            <a:endParaRPr lang="zh-CN" altLang="en-US" sz="6600" b="1" dirty="0">
              <a:solidFill>
                <a:srgbClr val="0070C0"/>
              </a:solidFill>
              <a:latin typeface="黑体" panose="02010600030101010101" charset="-122"/>
              <a:ea typeface="黑体" panose="02010600030101010101" charset="-122"/>
              <a:cs typeface="+mn-ea"/>
              <a:sym typeface="黑体" panose="02010600030101010101" charset="-122"/>
            </a:endParaRPr>
          </a:p>
          <a:p>
            <a:pPr algn="ctr">
              <a:lnSpc>
                <a:spcPct val="150000"/>
              </a:lnSpc>
              <a:defRPr/>
            </a:pPr>
            <a:r>
              <a:rPr lang="zh-CN" altLang="en-US" sz="6600" b="1" dirty="0">
                <a:solidFill>
                  <a:srgbClr val="0070C0"/>
                </a:solidFill>
                <a:latin typeface="黑体" panose="02010600030101010101" charset="-122"/>
                <a:ea typeface="黑体" panose="02010600030101010101" charset="-122"/>
                <a:cs typeface="+mn-ea"/>
                <a:sym typeface="黑体" panose="02010600030101010101" charset="-122"/>
              </a:rPr>
              <a:t>临床护理伦理</a:t>
            </a:r>
            <a:endParaRPr lang="zh-CN" altLang="en-US" sz="6600" b="1" dirty="0">
              <a:solidFill>
                <a:srgbClr val="0070C0"/>
              </a:solidFill>
              <a:latin typeface="黑体" panose="02010600030101010101" charset="-122"/>
              <a:ea typeface="黑体" panose="02010600030101010101" charset="-122"/>
              <a:cs typeface="+mn-ea"/>
              <a:sym typeface="黑体" panose="02010600030101010101"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06070" y="847090"/>
            <a:ext cx="1158049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二、老年患者护理的伦理规范</a:t>
            </a:r>
            <a:endParaRPr sz="4000">
              <a:solidFill>
                <a:srgbClr val="FF0000"/>
              </a:solidFill>
              <a:ea typeface="黑体" panose="02010600030101010101" charset="-122"/>
              <a:cs typeface="黑体" panose="02010600030101010101" charset="-122"/>
            </a:endParaRPr>
          </a:p>
        </p:txBody>
      </p:sp>
      <p:grpSp>
        <p:nvGrpSpPr>
          <p:cNvPr id="6" name="组合 5"/>
          <p:cNvGrpSpPr/>
          <p:nvPr/>
        </p:nvGrpSpPr>
        <p:grpSpPr>
          <a:xfrm>
            <a:off x="792999" y="1706329"/>
            <a:ext cx="4386964" cy="819752"/>
            <a:chOff x="6375400" y="3666141"/>
            <a:chExt cx="4230819" cy="790575"/>
          </a:xfrm>
        </p:grpSpPr>
        <p:sp>
          <p:nvSpPr>
            <p:cNvPr id="11" name="文本框 10"/>
            <p:cNvSpPr txBox="1"/>
            <p:nvPr/>
          </p:nvSpPr>
          <p:spPr>
            <a:xfrm>
              <a:off x="7260074" y="3870667"/>
              <a:ext cx="3346145" cy="381524"/>
            </a:xfrm>
            <a:prstGeom prst="rect">
              <a:avLst/>
            </a:prstGeom>
            <a:noFill/>
          </p:spPr>
          <p:txBody>
            <a:bodyPr wrap="none" rtlCol="0">
              <a:spAutoFit/>
            </a:bodyPr>
            <a:p>
              <a:pPr algn="l"/>
              <a:r>
                <a:rPr lang="en-US" altLang="zh-CN" sz="1980" b="1">
                  <a:solidFill>
                    <a:schemeClr val="accent1">
                      <a:lumMod val="75000"/>
                    </a:schemeClr>
                  </a:solidFill>
                  <a:cs typeface="+mn-ea"/>
                  <a:sym typeface="+mn-lt"/>
                </a:rPr>
                <a:t>1.</a:t>
              </a:r>
              <a:r>
                <a:rPr lang="zh-CN" altLang="en-US" sz="1980" b="1">
                  <a:solidFill>
                    <a:schemeClr val="accent1">
                      <a:lumMod val="75000"/>
                    </a:schemeClr>
                  </a:solidFill>
                  <a:cs typeface="+mn-ea"/>
                  <a:sym typeface="+mn-lt"/>
                </a:rPr>
                <a:t>理解与尊重，维护老人权益</a:t>
              </a:r>
              <a:endParaRPr lang="zh-CN" altLang="en-US" sz="1980" b="1">
                <a:solidFill>
                  <a:schemeClr val="accent1">
                    <a:lumMod val="75000"/>
                  </a:schemeClr>
                </a:solidFill>
                <a:cs typeface="+mn-ea"/>
                <a:sym typeface="+mn-lt"/>
              </a:endParaRPr>
            </a:p>
          </p:txBody>
        </p:sp>
        <p:grpSp>
          <p:nvGrpSpPr>
            <p:cNvPr id="8" name="组合 7"/>
            <p:cNvGrpSpPr/>
            <p:nvPr/>
          </p:nvGrpSpPr>
          <p:grpSpPr>
            <a:xfrm>
              <a:off x="6375400" y="3666141"/>
              <a:ext cx="790575" cy="790575"/>
              <a:chOff x="6731000" y="3629025"/>
              <a:chExt cx="1057275" cy="1057275"/>
            </a:xfrm>
          </p:grpSpPr>
          <p:sp>
            <p:nvSpPr>
              <p:cNvPr id="4" name="对角圆角矩形 3"/>
              <p:cNvSpPr/>
              <p:nvPr/>
            </p:nvSpPr>
            <p:spPr>
              <a:xfrm>
                <a:off x="6731000" y="3629025"/>
                <a:ext cx="1057275" cy="1057275"/>
              </a:xfrm>
              <a:prstGeom prst="round2DiagRect">
                <a:avLst>
                  <a:gd name="adj1" fmla="val 50000"/>
                  <a:gd name="adj2" fmla="val 2088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10" name="图片 9"/>
              <p:cNvPicPr>
                <a:picLocks noChangeAspect="1"/>
              </p:cNvPicPr>
              <p:nvPr/>
            </p:nvPicPr>
            <p:blipFill>
              <a:blip r:embed="rId1" cstate="screen">
                <a:biLevel thresh="25000"/>
              </a:blip>
              <a:stretch>
                <a:fillRect/>
              </a:stretch>
            </p:blipFill>
            <p:spPr>
              <a:xfrm>
                <a:off x="6995352" y="3876052"/>
                <a:ext cx="675989" cy="592704"/>
              </a:xfrm>
              <a:prstGeom prst="rect">
                <a:avLst/>
              </a:prstGeom>
            </p:spPr>
          </p:pic>
        </p:grpSp>
      </p:grpSp>
      <p:grpSp>
        <p:nvGrpSpPr>
          <p:cNvPr id="5" name="组合 4"/>
          <p:cNvGrpSpPr/>
          <p:nvPr/>
        </p:nvGrpSpPr>
        <p:grpSpPr>
          <a:xfrm>
            <a:off x="792999" y="2671496"/>
            <a:ext cx="3881504" cy="819150"/>
            <a:chOff x="6375400" y="3666141"/>
            <a:chExt cx="3743351" cy="790575"/>
          </a:xfrm>
        </p:grpSpPr>
        <p:sp>
          <p:nvSpPr>
            <p:cNvPr id="19" name="文本框 18"/>
            <p:cNvSpPr txBox="1"/>
            <p:nvPr/>
          </p:nvSpPr>
          <p:spPr>
            <a:xfrm>
              <a:off x="7260074" y="3870667"/>
              <a:ext cx="2858677" cy="381805"/>
            </a:xfrm>
            <a:prstGeom prst="rect">
              <a:avLst/>
            </a:prstGeom>
            <a:noFill/>
          </p:spPr>
          <p:txBody>
            <a:bodyPr wrap="none" rtlCol="0">
              <a:spAutoFit/>
            </a:bodyPr>
            <a:p>
              <a:pPr algn="l"/>
              <a:r>
                <a:rPr lang="en-US" altLang="zh-CN" sz="1980" b="1">
                  <a:solidFill>
                    <a:schemeClr val="accent1">
                      <a:lumMod val="75000"/>
                    </a:schemeClr>
                  </a:solidFill>
                  <a:cs typeface="+mn-ea"/>
                  <a:sym typeface="+mn-lt"/>
                </a:rPr>
                <a:t>2.</a:t>
              </a:r>
              <a:r>
                <a:rPr lang="zh-CN" altLang="en-US" sz="1980" b="1">
                  <a:solidFill>
                    <a:schemeClr val="accent1">
                      <a:lumMod val="75000"/>
                    </a:schemeClr>
                  </a:solidFill>
                  <a:cs typeface="+mn-ea"/>
                  <a:sym typeface="+mn-lt"/>
                </a:rPr>
                <a:t>工作耐心、细致、认真</a:t>
              </a:r>
              <a:endParaRPr lang="zh-CN" altLang="en-US" sz="1980" b="1">
                <a:solidFill>
                  <a:schemeClr val="accent1">
                    <a:lumMod val="75000"/>
                  </a:schemeClr>
                </a:solidFill>
                <a:cs typeface="+mn-ea"/>
                <a:sym typeface="+mn-lt"/>
              </a:endParaRPr>
            </a:p>
          </p:txBody>
        </p:sp>
        <p:grpSp>
          <p:nvGrpSpPr>
            <p:cNvPr id="16" name="组合 15"/>
            <p:cNvGrpSpPr/>
            <p:nvPr/>
          </p:nvGrpSpPr>
          <p:grpSpPr>
            <a:xfrm>
              <a:off x="6375400" y="3666141"/>
              <a:ext cx="790575" cy="790575"/>
              <a:chOff x="6731000" y="3629025"/>
              <a:chExt cx="1057275" cy="1057275"/>
            </a:xfrm>
          </p:grpSpPr>
          <p:sp>
            <p:nvSpPr>
              <p:cNvPr id="17" name="对角圆角矩形 16"/>
              <p:cNvSpPr/>
              <p:nvPr/>
            </p:nvSpPr>
            <p:spPr>
              <a:xfrm>
                <a:off x="6731000" y="3629025"/>
                <a:ext cx="1057275" cy="1057275"/>
              </a:xfrm>
              <a:prstGeom prst="round2DiagRect">
                <a:avLst>
                  <a:gd name="adj1" fmla="val 50000"/>
                  <a:gd name="adj2" fmla="val 2088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18" name="图片 17"/>
              <p:cNvPicPr>
                <a:picLocks noChangeAspect="1"/>
              </p:cNvPicPr>
              <p:nvPr/>
            </p:nvPicPr>
            <p:blipFill>
              <a:blip r:embed="rId2" cstate="screen">
                <a:biLevel thresh="25000"/>
              </a:blip>
              <a:stretch>
                <a:fillRect/>
              </a:stretch>
            </p:blipFill>
            <p:spPr>
              <a:xfrm>
                <a:off x="6921643" y="3925184"/>
                <a:ext cx="675989" cy="464956"/>
              </a:xfrm>
              <a:prstGeom prst="rect">
                <a:avLst/>
              </a:prstGeom>
            </p:spPr>
          </p:pic>
        </p:grpSp>
      </p:grpSp>
      <p:grpSp>
        <p:nvGrpSpPr>
          <p:cNvPr id="13" name="组合 12"/>
          <p:cNvGrpSpPr/>
          <p:nvPr/>
        </p:nvGrpSpPr>
        <p:grpSpPr>
          <a:xfrm>
            <a:off x="792999" y="3636061"/>
            <a:ext cx="2870584" cy="819150"/>
            <a:chOff x="6375400" y="3666141"/>
            <a:chExt cx="2768412" cy="790575"/>
          </a:xfrm>
        </p:grpSpPr>
        <p:sp>
          <p:nvSpPr>
            <p:cNvPr id="26" name="文本框 25"/>
            <p:cNvSpPr txBox="1"/>
            <p:nvPr/>
          </p:nvSpPr>
          <p:spPr>
            <a:xfrm>
              <a:off x="7260074" y="3870667"/>
              <a:ext cx="1883738" cy="381805"/>
            </a:xfrm>
            <a:prstGeom prst="rect">
              <a:avLst/>
            </a:prstGeom>
            <a:noFill/>
          </p:spPr>
          <p:txBody>
            <a:bodyPr wrap="none" rtlCol="0">
              <a:spAutoFit/>
            </a:bodyPr>
            <a:p>
              <a:pPr algn="l"/>
              <a:r>
                <a:rPr lang="en-US" altLang="zh-CN" sz="1980" b="1">
                  <a:solidFill>
                    <a:schemeClr val="accent1">
                      <a:lumMod val="75000"/>
                    </a:schemeClr>
                  </a:solidFill>
                  <a:cs typeface="+mn-ea"/>
                  <a:sym typeface="+mn-lt"/>
                </a:rPr>
                <a:t>3.</a:t>
              </a:r>
              <a:r>
                <a:rPr lang="zh-CN" altLang="en-US" sz="1980" b="1">
                  <a:solidFill>
                    <a:schemeClr val="accent1">
                      <a:lumMod val="75000"/>
                    </a:schemeClr>
                  </a:solidFill>
                  <a:cs typeface="+mn-ea"/>
                  <a:sym typeface="+mn-lt"/>
                </a:rPr>
                <a:t>注重心理护理</a:t>
              </a:r>
              <a:endParaRPr lang="zh-CN" altLang="en-US" sz="1980" b="1">
                <a:solidFill>
                  <a:schemeClr val="accent1">
                    <a:lumMod val="75000"/>
                  </a:schemeClr>
                </a:solidFill>
                <a:cs typeface="+mn-ea"/>
                <a:sym typeface="+mn-lt"/>
              </a:endParaRPr>
            </a:p>
          </p:txBody>
        </p:sp>
        <p:grpSp>
          <p:nvGrpSpPr>
            <p:cNvPr id="23" name="组合 22"/>
            <p:cNvGrpSpPr/>
            <p:nvPr/>
          </p:nvGrpSpPr>
          <p:grpSpPr>
            <a:xfrm>
              <a:off x="6375400" y="3666141"/>
              <a:ext cx="790575" cy="790575"/>
              <a:chOff x="6731000" y="3629025"/>
              <a:chExt cx="1057275" cy="1057275"/>
            </a:xfrm>
          </p:grpSpPr>
          <p:sp>
            <p:nvSpPr>
              <p:cNvPr id="24" name="对角圆角矩形 23"/>
              <p:cNvSpPr/>
              <p:nvPr/>
            </p:nvSpPr>
            <p:spPr>
              <a:xfrm>
                <a:off x="6731000" y="3629025"/>
                <a:ext cx="1057275" cy="1057275"/>
              </a:xfrm>
              <a:prstGeom prst="round2DiagRect">
                <a:avLst>
                  <a:gd name="adj1" fmla="val 50000"/>
                  <a:gd name="adj2" fmla="val 2088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25" name="图片 24"/>
              <p:cNvPicPr>
                <a:picLocks noChangeAspect="1"/>
              </p:cNvPicPr>
              <p:nvPr/>
            </p:nvPicPr>
            <p:blipFill>
              <a:blip r:embed="rId3" cstate="screen">
                <a:biLevel thresh="25000"/>
              </a:blip>
              <a:stretch>
                <a:fillRect/>
              </a:stretch>
            </p:blipFill>
            <p:spPr>
              <a:xfrm>
                <a:off x="6978525" y="3819668"/>
                <a:ext cx="562225" cy="675989"/>
              </a:xfrm>
              <a:prstGeom prst="rect">
                <a:avLst/>
              </a:prstGeom>
            </p:spPr>
          </p:pic>
        </p:grpSp>
      </p:grpSp>
      <p:grpSp>
        <p:nvGrpSpPr>
          <p:cNvPr id="7" name="组合 6"/>
          <p:cNvGrpSpPr/>
          <p:nvPr/>
        </p:nvGrpSpPr>
        <p:grpSpPr>
          <a:xfrm>
            <a:off x="792999" y="4600626"/>
            <a:ext cx="2870584" cy="819150"/>
            <a:chOff x="6375400" y="3666141"/>
            <a:chExt cx="2768412" cy="790575"/>
          </a:xfrm>
        </p:grpSpPr>
        <p:sp>
          <p:nvSpPr>
            <p:cNvPr id="9" name="文本框 8"/>
            <p:cNvSpPr txBox="1"/>
            <p:nvPr/>
          </p:nvSpPr>
          <p:spPr>
            <a:xfrm>
              <a:off x="7260074" y="3870667"/>
              <a:ext cx="1883738" cy="381805"/>
            </a:xfrm>
            <a:prstGeom prst="rect">
              <a:avLst/>
            </a:prstGeom>
            <a:noFill/>
          </p:spPr>
          <p:txBody>
            <a:bodyPr wrap="none" rtlCol="0">
              <a:spAutoFit/>
            </a:bodyPr>
            <a:p>
              <a:pPr algn="l"/>
              <a:r>
                <a:rPr lang="en-US" altLang="zh-CN" sz="1980" b="1">
                  <a:solidFill>
                    <a:schemeClr val="accent1">
                      <a:lumMod val="75000"/>
                    </a:schemeClr>
                  </a:solidFill>
                  <a:cs typeface="+mn-ea"/>
                  <a:sym typeface="+mn-lt"/>
                </a:rPr>
                <a:t>4.</a:t>
              </a:r>
              <a:r>
                <a:rPr lang="zh-CN" altLang="en-US" sz="1980" b="1">
                  <a:solidFill>
                    <a:schemeClr val="accent1">
                      <a:lumMod val="75000"/>
                    </a:schemeClr>
                  </a:solidFill>
                  <a:cs typeface="+mn-ea"/>
                  <a:sym typeface="+mn-lt"/>
                </a:rPr>
                <a:t>加强语言沟通</a:t>
              </a:r>
              <a:endParaRPr lang="zh-CN" altLang="en-US" sz="1980" b="1">
                <a:solidFill>
                  <a:schemeClr val="accent1">
                    <a:lumMod val="75000"/>
                  </a:schemeClr>
                </a:solidFill>
                <a:cs typeface="+mn-ea"/>
                <a:sym typeface="+mn-lt"/>
              </a:endParaRPr>
            </a:p>
          </p:txBody>
        </p:sp>
        <p:grpSp>
          <p:nvGrpSpPr>
            <p:cNvPr id="12" name="组合 11"/>
            <p:cNvGrpSpPr/>
            <p:nvPr/>
          </p:nvGrpSpPr>
          <p:grpSpPr>
            <a:xfrm>
              <a:off x="6375400" y="3666141"/>
              <a:ext cx="790575" cy="790575"/>
              <a:chOff x="6731000" y="3629025"/>
              <a:chExt cx="1057275" cy="1057275"/>
            </a:xfrm>
          </p:grpSpPr>
          <p:sp>
            <p:nvSpPr>
              <p:cNvPr id="14" name="对角圆角矩形 13"/>
              <p:cNvSpPr/>
              <p:nvPr/>
            </p:nvSpPr>
            <p:spPr>
              <a:xfrm>
                <a:off x="6731000" y="3629025"/>
                <a:ext cx="1057275" cy="1057275"/>
              </a:xfrm>
              <a:prstGeom prst="round2DiagRect">
                <a:avLst>
                  <a:gd name="adj1" fmla="val 50000"/>
                  <a:gd name="adj2" fmla="val 2088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15" name="图片 14"/>
              <p:cNvPicPr>
                <a:picLocks noChangeAspect="1"/>
              </p:cNvPicPr>
              <p:nvPr/>
            </p:nvPicPr>
            <p:blipFill>
              <a:blip r:embed="rId2" cstate="screen">
                <a:biLevel thresh="25000"/>
              </a:blip>
              <a:stretch>
                <a:fillRect/>
              </a:stretch>
            </p:blipFill>
            <p:spPr>
              <a:xfrm>
                <a:off x="6921643" y="3925184"/>
                <a:ext cx="675989" cy="464956"/>
              </a:xfrm>
              <a:prstGeom prst="rect">
                <a:avLst/>
              </a:prstGeom>
            </p:spPr>
          </p:pic>
        </p:grpSp>
      </p:grpSp>
      <p:grpSp>
        <p:nvGrpSpPr>
          <p:cNvPr id="20" name="组合 19"/>
          <p:cNvGrpSpPr/>
          <p:nvPr/>
        </p:nvGrpSpPr>
        <p:grpSpPr>
          <a:xfrm>
            <a:off x="792999" y="5565191"/>
            <a:ext cx="4639694" cy="819150"/>
            <a:chOff x="6375400" y="3666141"/>
            <a:chExt cx="4474554" cy="790575"/>
          </a:xfrm>
        </p:grpSpPr>
        <p:sp>
          <p:nvSpPr>
            <p:cNvPr id="21" name="文本框 20"/>
            <p:cNvSpPr txBox="1"/>
            <p:nvPr/>
          </p:nvSpPr>
          <p:spPr>
            <a:xfrm>
              <a:off x="7260074" y="3870667"/>
              <a:ext cx="3589880" cy="381805"/>
            </a:xfrm>
            <a:prstGeom prst="rect">
              <a:avLst/>
            </a:prstGeom>
            <a:noFill/>
          </p:spPr>
          <p:txBody>
            <a:bodyPr wrap="none" rtlCol="0">
              <a:spAutoFit/>
            </a:bodyPr>
            <a:p>
              <a:pPr algn="l"/>
              <a:r>
                <a:rPr lang="en-US" altLang="zh-CN" sz="1980" b="1">
                  <a:solidFill>
                    <a:schemeClr val="accent1">
                      <a:lumMod val="75000"/>
                    </a:schemeClr>
                  </a:solidFill>
                  <a:cs typeface="+mn-ea"/>
                  <a:sym typeface="+mn-lt"/>
                </a:rPr>
                <a:t>5.</a:t>
              </a:r>
              <a:r>
                <a:rPr lang="zh-CN" altLang="en-US" sz="1980" b="1">
                  <a:solidFill>
                    <a:schemeClr val="accent1">
                      <a:lumMod val="75000"/>
                    </a:schemeClr>
                  </a:solidFill>
                  <a:cs typeface="+mn-ea"/>
                  <a:sym typeface="+mn-lt"/>
                </a:rPr>
                <a:t>为老人创造丰富有意义的生活</a:t>
              </a:r>
              <a:endParaRPr lang="zh-CN" altLang="en-US" sz="1980" b="1">
                <a:solidFill>
                  <a:schemeClr val="accent1">
                    <a:lumMod val="75000"/>
                  </a:schemeClr>
                </a:solidFill>
                <a:cs typeface="+mn-ea"/>
                <a:sym typeface="+mn-lt"/>
              </a:endParaRPr>
            </a:p>
          </p:txBody>
        </p:sp>
        <p:grpSp>
          <p:nvGrpSpPr>
            <p:cNvPr id="22" name="组合 21"/>
            <p:cNvGrpSpPr/>
            <p:nvPr/>
          </p:nvGrpSpPr>
          <p:grpSpPr>
            <a:xfrm>
              <a:off x="6375400" y="3666141"/>
              <a:ext cx="790575" cy="790575"/>
              <a:chOff x="6731000" y="3629025"/>
              <a:chExt cx="1057275" cy="1057275"/>
            </a:xfrm>
          </p:grpSpPr>
          <p:sp>
            <p:nvSpPr>
              <p:cNvPr id="27" name="对角圆角矩形 26"/>
              <p:cNvSpPr/>
              <p:nvPr/>
            </p:nvSpPr>
            <p:spPr>
              <a:xfrm>
                <a:off x="6731000" y="3629025"/>
                <a:ext cx="1057275" cy="1057275"/>
              </a:xfrm>
              <a:prstGeom prst="round2DiagRect">
                <a:avLst>
                  <a:gd name="adj1" fmla="val 50000"/>
                  <a:gd name="adj2" fmla="val 2088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28" name="图片 27"/>
              <p:cNvPicPr>
                <a:picLocks noChangeAspect="1"/>
              </p:cNvPicPr>
              <p:nvPr/>
            </p:nvPicPr>
            <p:blipFill>
              <a:blip r:embed="rId3" cstate="screen">
                <a:biLevel thresh="25000"/>
              </a:blip>
              <a:stretch>
                <a:fillRect/>
              </a:stretch>
            </p:blipFill>
            <p:spPr>
              <a:xfrm>
                <a:off x="6978525" y="3819668"/>
                <a:ext cx="562225" cy="675989"/>
              </a:xfrm>
              <a:prstGeom prst="rect">
                <a:avLst/>
              </a:prstGeom>
            </p:spPr>
          </p:pic>
        </p:grpSp>
      </p:grpSp>
      <p:pic>
        <p:nvPicPr>
          <p:cNvPr id="2" name="图片 1"/>
          <p:cNvPicPr>
            <a:picLocks noChangeAspect="1"/>
          </p:cNvPicPr>
          <p:nvPr/>
        </p:nvPicPr>
        <p:blipFill>
          <a:blip r:embed="rId4" cstate="screen"/>
          <a:stretch>
            <a:fillRect/>
          </a:stretch>
        </p:blipFill>
        <p:spPr>
          <a:xfrm>
            <a:off x="7078345" y="1367790"/>
            <a:ext cx="4727575" cy="472757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anim calcmode="lin" valueType="num">
                                      <p:cBhvr>
                                        <p:cTn id="8" dur="750" fill="hold"/>
                                        <p:tgtEl>
                                          <p:spTgt spid="6"/>
                                        </p:tgtEl>
                                        <p:attrNameLst>
                                          <p:attrName>ppt_x</p:attrName>
                                        </p:attrNameLst>
                                      </p:cBhvr>
                                      <p:tavLst>
                                        <p:tav tm="0">
                                          <p:val>
                                            <p:strVal val="#ppt_x"/>
                                          </p:val>
                                        </p:tav>
                                        <p:tav tm="100000">
                                          <p:val>
                                            <p:strVal val="#ppt_x"/>
                                          </p:val>
                                        </p:tav>
                                      </p:tavLst>
                                    </p:anim>
                                    <p:anim calcmode="lin" valueType="num">
                                      <p:cBhvr>
                                        <p:cTn id="9" dur="75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750"/>
                                        <p:tgtEl>
                                          <p:spTgt spid="5"/>
                                        </p:tgtEl>
                                      </p:cBhvr>
                                    </p:animEffect>
                                    <p:anim calcmode="lin" valueType="num">
                                      <p:cBhvr>
                                        <p:cTn id="14" dur="750" fill="hold"/>
                                        <p:tgtEl>
                                          <p:spTgt spid="5"/>
                                        </p:tgtEl>
                                        <p:attrNameLst>
                                          <p:attrName>ppt_x</p:attrName>
                                        </p:attrNameLst>
                                      </p:cBhvr>
                                      <p:tavLst>
                                        <p:tav tm="0">
                                          <p:val>
                                            <p:strVal val="#ppt_x"/>
                                          </p:val>
                                        </p:tav>
                                        <p:tav tm="100000">
                                          <p:val>
                                            <p:strVal val="#ppt_x"/>
                                          </p:val>
                                        </p:tav>
                                      </p:tavLst>
                                    </p:anim>
                                    <p:anim calcmode="lin" valueType="num">
                                      <p:cBhvr>
                                        <p:cTn id="15" dur="75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750"/>
                                        <p:tgtEl>
                                          <p:spTgt spid="13"/>
                                        </p:tgtEl>
                                      </p:cBhvr>
                                    </p:animEffect>
                                    <p:anim calcmode="lin" valueType="num">
                                      <p:cBhvr>
                                        <p:cTn id="20" dur="750" fill="hold"/>
                                        <p:tgtEl>
                                          <p:spTgt spid="13"/>
                                        </p:tgtEl>
                                        <p:attrNameLst>
                                          <p:attrName>ppt_x</p:attrName>
                                        </p:attrNameLst>
                                      </p:cBhvr>
                                      <p:tavLst>
                                        <p:tav tm="0">
                                          <p:val>
                                            <p:strVal val="#ppt_x"/>
                                          </p:val>
                                        </p:tav>
                                        <p:tav tm="100000">
                                          <p:val>
                                            <p:strVal val="#ppt_x"/>
                                          </p:val>
                                        </p:tav>
                                      </p:tavLst>
                                    </p:anim>
                                    <p:anim calcmode="lin" valueType="num">
                                      <p:cBhvr>
                                        <p:cTn id="21" dur="75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750"/>
                                        <p:tgtEl>
                                          <p:spTgt spid="7"/>
                                        </p:tgtEl>
                                      </p:cBhvr>
                                    </p:animEffect>
                                    <p:anim calcmode="lin" valueType="num">
                                      <p:cBhvr>
                                        <p:cTn id="26" dur="750" fill="hold"/>
                                        <p:tgtEl>
                                          <p:spTgt spid="7"/>
                                        </p:tgtEl>
                                        <p:attrNameLst>
                                          <p:attrName>ppt_x</p:attrName>
                                        </p:attrNameLst>
                                      </p:cBhvr>
                                      <p:tavLst>
                                        <p:tav tm="0">
                                          <p:val>
                                            <p:strVal val="#ppt_x"/>
                                          </p:val>
                                        </p:tav>
                                        <p:tav tm="100000">
                                          <p:val>
                                            <p:strVal val="#ppt_x"/>
                                          </p:val>
                                        </p:tav>
                                      </p:tavLst>
                                    </p:anim>
                                    <p:anim calcmode="lin" valueType="num">
                                      <p:cBhvr>
                                        <p:cTn id="27" dur="75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750"/>
                                        <p:tgtEl>
                                          <p:spTgt spid="20"/>
                                        </p:tgtEl>
                                      </p:cBhvr>
                                    </p:animEffect>
                                    <p:anim calcmode="lin" valueType="num">
                                      <p:cBhvr>
                                        <p:cTn id="32" dur="750" fill="hold"/>
                                        <p:tgtEl>
                                          <p:spTgt spid="20"/>
                                        </p:tgtEl>
                                        <p:attrNameLst>
                                          <p:attrName>ppt_x</p:attrName>
                                        </p:attrNameLst>
                                      </p:cBhvr>
                                      <p:tavLst>
                                        <p:tav tm="0">
                                          <p:val>
                                            <p:strVal val="#ppt_x"/>
                                          </p:val>
                                        </p:tav>
                                        <p:tav tm="100000">
                                          <p:val>
                                            <p:strVal val="#ppt_x"/>
                                          </p:val>
                                        </p:tav>
                                      </p:tavLst>
                                    </p:anim>
                                    <p:anim calcmode="lin" valueType="num">
                                      <p:cBhvr>
                                        <p:cTn id="33" dur="75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1986" name="图片 41985" descr="u=1895060320,4180279420&amp;gp=3">
            <a:hlinkClick r:id="rId1"/>
          </p:cNvPr>
          <p:cNvPicPr>
            <a:picLocks noChangeAspect="1"/>
          </p:cNvPicPr>
          <p:nvPr/>
        </p:nvPicPr>
        <p:blipFill>
          <a:blip r:embed="rId2"/>
          <a:stretch>
            <a:fillRect/>
          </a:stretch>
        </p:blipFill>
        <p:spPr>
          <a:xfrm>
            <a:off x="1299528" y="1676718"/>
            <a:ext cx="2736850" cy="2146300"/>
          </a:xfrm>
          <a:prstGeom prst="rect">
            <a:avLst/>
          </a:prstGeom>
          <a:noFill/>
          <a:ln w="9525">
            <a:noFill/>
          </a:ln>
        </p:spPr>
      </p:pic>
      <p:pic>
        <p:nvPicPr>
          <p:cNvPr id="41987" name="图片 41986" descr="u=3834711584,4211739766&amp;gp=3">
            <a:hlinkClick r:id="rId3"/>
          </p:cNvPr>
          <p:cNvPicPr>
            <a:picLocks noChangeAspect="1"/>
          </p:cNvPicPr>
          <p:nvPr/>
        </p:nvPicPr>
        <p:blipFill>
          <a:blip r:embed="rId4"/>
          <a:stretch>
            <a:fillRect/>
          </a:stretch>
        </p:blipFill>
        <p:spPr>
          <a:xfrm>
            <a:off x="6268403" y="4124643"/>
            <a:ext cx="3168650" cy="2149475"/>
          </a:xfrm>
          <a:prstGeom prst="rect">
            <a:avLst/>
          </a:prstGeom>
          <a:noFill/>
          <a:ln w="9525">
            <a:noFill/>
          </a:ln>
        </p:spPr>
      </p:pic>
      <p:pic>
        <p:nvPicPr>
          <p:cNvPr id="41988" name="图片 41987" descr="u=62125934,92221063&amp;gp=4">
            <a:hlinkClick r:id="rId5"/>
          </p:cNvPr>
          <p:cNvPicPr>
            <a:picLocks noChangeAspect="1"/>
          </p:cNvPicPr>
          <p:nvPr/>
        </p:nvPicPr>
        <p:blipFill>
          <a:blip r:embed="rId6"/>
          <a:stretch>
            <a:fillRect/>
          </a:stretch>
        </p:blipFill>
        <p:spPr>
          <a:xfrm>
            <a:off x="3493135" y="2964180"/>
            <a:ext cx="2665413" cy="2000250"/>
          </a:xfrm>
          <a:prstGeom prst="rect">
            <a:avLst/>
          </a:prstGeom>
          <a:noFill/>
          <a:ln w="9525">
            <a:noFill/>
          </a:ln>
        </p:spPr>
      </p:pic>
      <p:sp>
        <p:nvSpPr>
          <p:cNvPr id="41989" name="文本框 41988"/>
          <p:cNvSpPr txBox="1"/>
          <p:nvPr/>
        </p:nvSpPr>
        <p:spPr>
          <a:xfrm>
            <a:off x="3688080" y="710248"/>
            <a:ext cx="5400675" cy="521970"/>
          </a:xfrm>
          <a:prstGeom prst="rect">
            <a:avLst/>
          </a:prstGeom>
          <a:solidFill>
            <a:srgbClr val="FFFF66"/>
          </a:solidFill>
          <a:ln w="9525">
            <a:noFill/>
          </a:ln>
        </p:spPr>
        <p:txBody>
          <a:bodyPr>
            <a:spAutoFit/>
          </a:bodyPr>
          <a:p>
            <a:pPr algn="ctr" eaLnBrk="1" fontAlgn="ctr" hangingPunct="1">
              <a:spcBef>
                <a:spcPct val="50000"/>
              </a:spcBef>
            </a:pPr>
            <a:r>
              <a:rPr lang="zh-CN" altLang="en-US" sz="2800" dirty="0">
                <a:solidFill>
                  <a:srgbClr val="FF0000"/>
                </a:solidFill>
                <a:latin typeface="黑体" panose="02010600030101010101" charset="-122"/>
                <a:ea typeface="黑体" panose="02010600030101010101" charset="-122"/>
              </a:rPr>
              <a:t>请尊重和帮助老年人！</a:t>
            </a:r>
            <a:endParaRPr lang="zh-CN" altLang="en-US" sz="2800" dirty="0">
              <a:solidFill>
                <a:srgbClr val="FF0000"/>
              </a:solidFill>
              <a:latin typeface="黑体" panose="02010600030101010101" charset="-122"/>
              <a:ea typeface="黑体" panose="02010600030101010101" charset="-122"/>
            </a:endParaRPr>
          </a:p>
        </p:txBody>
      </p:sp>
      <p:pic>
        <p:nvPicPr>
          <p:cNvPr id="41990" name="图片 41989" descr="u=2334387980,658599871&amp;gp=16">
            <a:hlinkClick r:id="rId7"/>
          </p:cNvPr>
          <p:cNvPicPr>
            <a:picLocks noChangeAspect="1"/>
          </p:cNvPicPr>
          <p:nvPr/>
        </p:nvPicPr>
        <p:blipFill>
          <a:blip r:embed="rId8"/>
          <a:stretch>
            <a:fillRect/>
          </a:stretch>
        </p:blipFill>
        <p:spPr>
          <a:xfrm>
            <a:off x="6447790" y="1603693"/>
            <a:ext cx="3168650" cy="2149475"/>
          </a:xfrm>
          <a:prstGeom prst="rect">
            <a:avLst/>
          </a:prstGeom>
          <a:noFill/>
          <a:ln w="9525">
            <a:noFill/>
          </a:ln>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6"/>
          <p:cNvSpPr txBox="1"/>
          <p:nvPr/>
        </p:nvSpPr>
        <p:spPr>
          <a:xfrm>
            <a:off x="2159635" y="1706880"/>
            <a:ext cx="8332470" cy="2890520"/>
          </a:xfrm>
          <a:prstGeom prst="rect">
            <a:avLst/>
          </a:prstGeom>
          <a:solidFill>
            <a:schemeClr val="accent5">
              <a:lumMod val="40000"/>
              <a:lumOff val="60000"/>
            </a:schemeClr>
          </a:solidFill>
        </p:spPr>
        <p:txBody>
          <a:bodyPr wrap="square" lIns="121688" tIns="60844" rIns="121688" bIns="60844">
            <a:spAutoFit/>
          </a:bodyPr>
          <a:lstStyle/>
          <a:p>
            <a:pPr indent="0">
              <a:lnSpc>
                <a:spcPct val="150000"/>
              </a:lnSpc>
              <a:spcBef>
                <a:spcPts val="0"/>
              </a:spcBef>
              <a:spcAft>
                <a:spcPts val="0"/>
              </a:spcAft>
              <a:buFont typeface="黑体" panose="02010600030101010101" charset="-122"/>
              <a:buNone/>
            </a:pPr>
            <a:r>
              <a:rPr lang="en-US" sz="2400"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rPr>
              <a:t>    </a:t>
            </a:r>
            <a:r>
              <a:rPr sz="2400"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rPr>
              <a:t>一位79岁的母亲，因孤身一人被孩子由农村接到城市居住。看到母亲每天叹气不快乐，真不明白为什么住的好、环境好、吃的好、不用担心生活费用、不用工作、不用考虑钱多少等，反而不快乐呢?</a:t>
            </a:r>
            <a:endParaRPr sz="2400"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endParaRPr>
          </a:p>
          <a:p>
            <a:pPr indent="0">
              <a:lnSpc>
                <a:spcPct val="150000"/>
              </a:lnSpc>
              <a:spcBef>
                <a:spcPts val="0"/>
              </a:spcBef>
              <a:spcAft>
                <a:spcPts val="0"/>
              </a:spcAft>
              <a:buFont typeface="黑体" panose="02010600030101010101" charset="-122"/>
              <a:buNone/>
            </a:pPr>
            <a:r>
              <a:rPr lang="en-US" sz="2400" dirty="0">
                <a:solidFill>
                  <a:srgbClr val="000000">
                    <a:lumMod val="65000"/>
                    <a:lumOff val="35000"/>
                  </a:srgbClr>
                </a:solidFill>
                <a:latin typeface="黑体" panose="02010600030101010101" charset="-122"/>
                <a:ea typeface="黑体" panose="02010600030101010101" charset="-122"/>
                <a:cs typeface="黑体" panose="02010600030101010101" charset="-122"/>
                <a:sym typeface="黑体" panose="02010600030101010101" charset="-122"/>
              </a:rPr>
              <a:t>    </a:t>
            </a:r>
            <a:r>
              <a:rPr sz="2400" dirty="0">
                <a:solidFill>
                  <a:schemeClr val="accent2">
                    <a:lumMod val="75000"/>
                  </a:schemeClr>
                </a:solidFill>
                <a:latin typeface="黑体" panose="02010600030101010101" charset="-122"/>
                <a:ea typeface="黑体" panose="02010600030101010101" charset="-122"/>
                <a:cs typeface="黑体" panose="02010600030101010101" charset="-122"/>
                <a:sym typeface="黑体" panose="02010600030101010101" charset="-122"/>
              </a:rPr>
              <a:t>你知道为什么吗?</a:t>
            </a:r>
            <a:endParaRPr sz="2400" dirty="0">
              <a:solidFill>
                <a:schemeClr val="accent2">
                  <a:lumMod val="75000"/>
                </a:schemeClr>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4" name="对角圆角矩形 3"/>
          <p:cNvSpPr/>
          <p:nvPr/>
        </p:nvSpPr>
        <p:spPr>
          <a:xfrm>
            <a:off x="837746" y="599154"/>
            <a:ext cx="1896951" cy="459125"/>
          </a:xfrm>
          <a:prstGeom prst="round2DiagRect">
            <a:avLst>
              <a:gd name="adj1" fmla="val 30205"/>
              <a:gd name="adj2" fmla="val 0"/>
            </a:avLst>
          </a:prstGeom>
          <a:solidFill>
            <a:srgbClr val="59AEA6"/>
          </a:solidFill>
          <a:ln>
            <a:noFill/>
          </a:ln>
        </p:spPr>
        <p:style>
          <a:lnRef idx="2">
            <a:srgbClr val="59AEA6">
              <a:shade val="50000"/>
            </a:srgbClr>
          </a:lnRef>
          <a:fillRef idx="1">
            <a:srgbClr val="59AEA6"/>
          </a:fillRef>
          <a:effectRef idx="0">
            <a:srgbClr val="59AEA6"/>
          </a:effectRef>
          <a:fontRef idx="minor">
            <a:srgbClr val="FFFFFF"/>
          </a:fontRef>
        </p:style>
        <p:txBody>
          <a:bodyPr lIns="121688" tIns="60844" rIns="121688" bIns="60844" anchor="ctr"/>
          <a:lstStyle/>
          <a:p>
            <a:pPr algn="ctr">
              <a:defRPr/>
            </a:pPr>
            <a:r>
              <a:rPr lang="zh-CN" altLang="en-US" sz="2400" b="1" dirty="0">
                <a:solidFill>
                  <a:srgbClr val="FFFFFF">
                    <a:lumMod val="95000"/>
                  </a:srgbClr>
                </a:solidFill>
                <a:cs typeface="黑体" panose="02010600030101010101" charset="-122"/>
                <a:sym typeface="黑体" panose="02010600030101010101" charset="-122"/>
              </a:rPr>
              <a:t>案例</a:t>
            </a:r>
            <a:endParaRPr lang="zh-CN" altLang="en-US" sz="2400" b="1" dirty="0">
              <a:solidFill>
                <a:srgbClr val="FFFFFF">
                  <a:lumMod val="95000"/>
                </a:srgbClr>
              </a:solidFill>
              <a:cs typeface="黑体" panose="02010600030101010101" charset="-122"/>
              <a:sym typeface="黑体" panose="02010600030101010101"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3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椭圆 11"/>
          <p:cNvSpPr/>
          <p:nvPr/>
        </p:nvSpPr>
        <p:spPr>
          <a:xfrm>
            <a:off x="1817370" y="158940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0030101010101" charset="-122"/>
                <a:ea typeface="黑体" panose="02010600030101010101" charset="-122"/>
              </a:rPr>
              <a:t>任务四</a:t>
            </a:r>
            <a:endParaRPr lang="zh-CN" altLang="en-US" sz="4400">
              <a:solidFill>
                <a:srgbClr val="002060"/>
              </a:solidFill>
              <a:latin typeface="黑体" panose="02010600030101010101" charset="-122"/>
              <a:ea typeface="黑体" panose="02010600030101010101" charset="-122"/>
            </a:endParaRPr>
          </a:p>
        </p:txBody>
      </p:sp>
      <p:sp>
        <p:nvSpPr>
          <p:cNvPr id="2" name="文本框 1"/>
          <p:cNvSpPr txBox="1"/>
          <p:nvPr/>
        </p:nvSpPr>
        <p:spPr>
          <a:xfrm>
            <a:off x="5240020" y="2398395"/>
            <a:ext cx="6428105" cy="1198880"/>
          </a:xfrm>
          <a:prstGeom prst="rect">
            <a:avLst/>
          </a:prstGeom>
          <a:noFill/>
        </p:spPr>
        <p:txBody>
          <a:bodyPr wrap="square" rtlCol="0">
            <a:spAutoFit/>
          </a:bodyPr>
          <a:p>
            <a:pPr>
              <a:lnSpc>
                <a:spcPct val="150000"/>
              </a:lnSpc>
            </a:pPr>
            <a:r>
              <a:rPr lang="zh-CN" altLang="en-US" sz="4800">
                <a:solidFill>
                  <a:srgbClr val="5A84AF"/>
                </a:solidFill>
                <a:latin typeface="黑体" panose="02010600030101010101" charset="-122"/>
                <a:ea typeface="黑体" panose="02010600030101010101" charset="-122"/>
                <a:cs typeface="黑体" panose="02010600030101010101" charset="-122"/>
                <a:sym typeface="+mn-ea"/>
              </a:rPr>
              <a:t>精神病患者的护理伦理</a:t>
            </a:r>
            <a:endParaRPr lang="zh-CN" altLang="en-US" sz="4800">
              <a:solidFill>
                <a:srgbClr val="5A84AF"/>
              </a:solidFill>
              <a:latin typeface="黑体" panose="02010600030101010101" charset="-122"/>
              <a:ea typeface="黑体" panose="02010600030101010101" charset="-122"/>
              <a:cs typeface="黑体" panose="02010600030101010101" charset="-122"/>
              <a:sym typeface="+mn-ea"/>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1918335"/>
            <a:ext cx="12192000" cy="3872865"/>
          </a:xfrm>
          <a:prstGeom prst="rect">
            <a:avLst/>
          </a:prstGeom>
          <a:ln>
            <a:noFill/>
          </a:ln>
        </p:spPr>
        <p:style>
          <a:lnRef idx="2">
            <a:srgbClr val="21778B">
              <a:shade val="50000"/>
            </a:srgbClr>
          </a:lnRef>
          <a:fillRef idx="1">
            <a:srgbClr val="21778B"/>
          </a:fillRef>
          <a:effectRef idx="0">
            <a:srgbClr val="21778B"/>
          </a:effectRef>
          <a:fontRef idx="minor">
            <a:sysClr val="window" lastClr="FFFFFF"/>
          </a:fontRef>
        </p:style>
        <p:txBody>
          <a:bodyPr rtlCol="0" anchor="ctr"/>
          <a:lstStyle/>
          <a:p>
            <a:pPr algn="ctr"/>
            <a:endParaRPr kumimoji="1" lang="zh-CN" altLang="en-US"/>
          </a:p>
        </p:txBody>
      </p:sp>
      <p:sp>
        <p:nvSpPr>
          <p:cNvPr id="5" name="文本框 4"/>
          <p:cNvSpPr txBox="1"/>
          <p:nvPr/>
        </p:nvSpPr>
        <p:spPr>
          <a:xfrm>
            <a:off x="290195" y="2044700"/>
            <a:ext cx="11736705" cy="3290570"/>
          </a:xfrm>
          <a:prstGeom prst="rect">
            <a:avLst/>
          </a:prstGeom>
          <a:noFill/>
        </p:spPr>
        <p:txBody>
          <a:bodyPr wrap="square" rtlCol="0">
            <a:spAutoFit/>
          </a:bodyPr>
          <a:lstStyle/>
          <a:p>
            <a:pPr algn="ctr">
              <a:lnSpc>
                <a:spcPct val="130000"/>
              </a:lnSpc>
            </a:pPr>
            <a:r>
              <a:rPr lang="zh-CN" altLang="en-US" sz="1600" dirty="0">
                <a:solidFill>
                  <a:sysClr val="window" lastClr="FFFFFF">
                    <a:lumMod val="95000"/>
                  </a:sysClr>
                </a:solidFill>
                <a:latin typeface="思源黑体 CN Bold" panose="020B0800000000000000" pitchFamily="34" charset="-122"/>
                <a:ea typeface="思源黑体 CN Bold" panose="020B0800000000000000" pitchFamily="34" charset="-122"/>
              </a:rPr>
              <a:t>做病人心灵的“修理匠”</a:t>
            </a:r>
            <a:endParaRPr lang="zh-CN" altLang="en-US" sz="1600" dirty="0">
              <a:solidFill>
                <a:sysClr val="window" lastClr="FFFFFF">
                  <a:lumMod val="95000"/>
                </a:sysClr>
              </a:solidFill>
              <a:latin typeface="思源黑体 CN Bold" panose="020B0800000000000000" pitchFamily="34" charset="-122"/>
              <a:ea typeface="思源黑体 CN Bold" panose="020B0800000000000000" pitchFamily="34" charset="-122"/>
            </a:endParaRPr>
          </a:p>
          <a:p>
            <a:pPr algn="ctr">
              <a:lnSpc>
                <a:spcPct val="130000"/>
              </a:lnSpc>
            </a:pPr>
            <a:r>
              <a:rPr lang="zh-CN" altLang="en-US" sz="1600" dirty="0">
                <a:solidFill>
                  <a:sysClr val="window" lastClr="FFFFFF">
                    <a:lumMod val="95000"/>
                  </a:sysClr>
                </a:solidFill>
                <a:latin typeface="思源黑体 CN Bold" panose="020B0800000000000000" pitchFamily="34" charset="-122"/>
                <a:ea typeface="思源黑体 CN Bold" panose="020B0800000000000000" pitchFamily="34" charset="-122"/>
              </a:rPr>
              <a:t>      ——探秘精神科医护人员</a:t>
            </a:r>
            <a:endParaRPr lang="zh-CN" altLang="en-US" sz="1600" dirty="0">
              <a:solidFill>
                <a:sysClr val="window" lastClr="FFFFFF">
                  <a:lumMod val="95000"/>
                </a:sysClr>
              </a:solidFill>
              <a:latin typeface="思源黑体 CN Bold" panose="020B0800000000000000" pitchFamily="34" charset="-122"/>
              <a:ea typeface="思源黑体 CN Bold" panose="020B0800000000000000" pitchFamily="34" charset="-122"/>
            </a:endParaRPr>
          </a:p>
          <a:p>
            <a:pPr algn="l">
              <a:lnSpc>
                <a:spcPct val="130000"/>
              </a:lnSpc>
            </a:pPr>
            <a:r>
              <a:rPr lang="zh-CN" altLang="en-US" sz="1600" dirty="0">
                <a:solidFill>
                  <a:sysClr val="window" lastClr="FFFFFF">
                    <a:lumMod val="95000"/>
                  </a:sysClr>
                </a:solidFill>
                <a:latin typeface="思源黑体 CN Bold" panose="020B0800000000000000" pitchFamily="34" charset="-122"/>
                <a:ea typeface="思源黑体 CN Bold" panose="020B0800000000000000" pitchFamily="34" charset="-122"/>
              </a:rPr>
              <a:t>2018年8月19日，是首个“中国医师节”。这是继教师节、护理人员节、记者节后，中国设立的第四个行业性节日。这一天，在浙江省立同德医院的精神卫生中心，刚刚获评“最美浙江人·最美天使”的医护团队忙碌依旧。在外界看来，这群“天使”有几分神秘。</a:t>
            </a:r>
            <a:endParaRPr lang="zh-CN" altLang="en-US" sz="1600" dirty="0">
              <a:solidFill>
                <a:sysClr val="window" lastClr="FFFFFF">
                  <a:lumMod val="95000"/>
                </a:sysClr>
              </a:solidFill>
              <a:latin typeface="思源黑体 CN Bold" panose="020B0800000000000000" pitchFamily="34" charset="-122"/>
              <a:ea typeface="思源黑体 CN Bold" panose="020B0800000000000000" pitchFamily="34" charset="-122"/>
            </a:endParaRPr>
          </a:p>
          <a:p>
            <a:pPr algn="l">
              <a:lnSpc>
                <a:spcPct val="130000"/>
              </a:lnSpc>
            </a:pPr>
            <a:r>
              <a:rPr lang="zh-CN" altLang="en-US" sz="1600" dirty="0">
                <a:solidFill>
                  <a:sysClr val="window" lastClr="FFFFFF">
                    <a:lumMod val="95000"/>
                  </a:sysClr>
                </a:solidFill>
                <a:latin typeface="思源黑体 CN Bold" panose="020B0800000000000000" pitchFamily="34" charset="-122"/>
                <a:ea typeface="思源黑体 CN Bold" panose="020B0800000000000000" pitchFamily="34" charset="-122"/>
              </a:rPr>
              <a:t>“都说精神科医生就是靠‘嘴皮子吃饭’，其实精神疾病可不是说说话就能治好的。”面对外界的好奇，浙江省立同德医院精神一科主任医师金卫东似乎已经习以为常。“如果说外科医生是躯体的‘修理匠’，那精神科医护人员就是心灵的‘修理匠’。”</a:t>
            </a:r>
            <a:endParaRPr lang="zh-CN" altLang="en-US" sz="1600" dirty="0">
              <a:solidFill>
                <a:sysClr val="window" lastClr="FFFFFF">
                  <a:lumMod val="95000"/>
                </a:sysClr>
              </a:solidFill>
              <a:latin typeface="思源黑体 CN Bold" panose="020B0800000000000000" pitchFamily="34" charset="-122"/>
              <a:ea typeface="思源黑体 CN Bold" panose="020B0800000000000000" pitchFamily="34" charset="-122"/>
            </a:endParaRPr>
          </a:p>
          <a:p>
            <a:pPr algn="l">
              <a:lnSpc>
                <a:spcPct val="130000"/>
              </a:lnSpc>
            </a:pPr>
            <a:r>
              <a:rPr lang="zh-CN" altLang="en-US" sz="1600" dirty="0">
                <a:solidFill>
                  <a:sysClr val="window" lastClr="FFFFFF">
                    <a:lumMod val="95000"/>
                  </a:sysClr>
                </a:solidFill>
                <a:latin typeface="思源黑体 CN Bold" panose="020B0800000000000000" pitchFamily="34" charset="-122"/>
                <a:ea typeface="思源黑体 CN Bold" panose="020B0800000000000000" pitchFamily="34" charset="-122"/>
              </a:rPr>
              <a:t>时而喜怒无常、时而暴躁抑郁……日复一日，精神科医护人员与饱受精神障碍困扰的病人朝夕相处。汶川大地震、青海玉树地震……在条件艰苦的灾区，也留下他们进行心理救助和心理危机干预的身影。</a:t>
            </a:r>
            <a:endParaRPr lang="zh-CN" altLang="en-US" sz="1600" dirty="0">
              <a:solidFill>
                <a:sysClr val="window" lastClr="FFFFFF">
                  <a:lumMod val="95000"/>
                </a:sysClr>
              </a:solidFill>
              <a:latin typeface="思源黑体 CN Bold" panose="020B0800000000000000" pitchFamily="34" charset="-122"/>
              <a:ea typeface="思源黑体 CN Bold" panose="020B0800000000000000" pitchFamily="34" charset="-122"/>
            </a:endParaRPr>
          </a:p>
          <a:p>
            <a:pPr algn="r">
              <a:lnSpc>
                <a:spcPct val="130000"/>
              </a:lnSpc>
            </a:pPr>
            <a:r>
              <a:rPr lang="zh-CN" altLang="en-US" sz="1600" dirty="0">
                <a:solidFill>
                  <a:sysClr val="window" lastClr="FFFFFF">
                    <a:lumMod val="95000"/>
                  </a:sysClr>
                </a:solidFill>
                <a:latin typeface="思源黑体 CN Bold" panose="020B0800000000000000" pitchFamily="34" charset="-122"/>
                <a:ea typeface="思源黑体 CN Bold" panose="020B0800000000000000" pitchFamily="34" charset="-122"/>
              </a:rPr>
              <a:t>（摘自中国新闻网）</a:t>
            </a:r>
            <a:endParaRPr lang="zh-CN" altLang="en-US" sz="1600" dirty="0">
              <a:solidFill>
                <a:sysClr val="window" lastClr="FFFFFF">
                  <a:lumMod val="95000"/>
                </a:sysClr>
              </a:solidFill>
              <a:latin typeface="思源黑体 CN Bold" panose="020B0800000000000000" pitchFamily="34" charset="-122"/>
              <a:ea typeface="思源黑体 CN Bold" panose="020B0800000000000000" pitchFamily="34" charset="-122"/>
            </a:endParaRPr>
          </a:p>
        </p:txBody>
      </p:sp>
      <p:sp>
        <p:nvSpPr>
          <p:cNvPr id="7" name="文本框 6"/>
          <p:cNvSpPr txBox="1"/>
          <p:nvPr/>
        </p:nvSpPr>
        <p:spPr>
          <a:xfrm>
            <a:off x="1536065" y="758825"/>
            <a:ext cx="2214880" cy="706755"/>
          </a:xfrm>
          <a:prstGeom prst="rect">
            <a:avLst/>
          </a:prstGeom>
          <a:noFill/>
        </p:spPr>
        <p:txBody>
          <a:bodyPr wrap="none" rtlCol="0">
            <a:spAutoFit/>
          </a:bodyPr>
          <a:lstStyle/>
          <a:p>
            <a:r>
              <a:rPr kumimoji="1" lang="zh-CN" altLang="en-US" sz="4000">
                <a:solidFill>
                  <a:srgbClr val="23BBCB">
                    <a:lumMod val="50000"/>
                  </a:srgbClr>
                </a:solidFill>
                <a:latin typeface="思源黑体 CN Bold" panose="020B0800000000000000" pitchFamily="34" charset="-122"/>
                <a:ea typeface="思源黑体 CN Bold" panose="020B0800000000000000" pitchFamily="34" charset="-122"/>
              </a:rPr>
              <a:t>课程思政</a:t>
            </a:r>
            <a:endParaRPr kumimoji="1" lang="zh-CN" altLang="en-US" sz="4000">
              <a:solidFill>
                <a:srgbClr val="23BBCB">
                  <a:lumMod val="50000"/>
                </a:srgbClr>
              </a:solidFill>
              <a:latin typeface="思源黑体 CN Bold" panose="020B0800000000000000" pitchFamily="34" charset="-122"/>
              <a:ea typeface="思源黑体 CN Bold" panose="020B0800000000000000" pitchFamily="34" charset="-122"/>
            </a:endParaRPr>
          </a:p>
        </p:txBody>
      </p:sp>
      <p:cxnSp>
        <p:nvCxnSpPr>
          <p:cNvPr id="8" name="直接连接符 35"/>
          <p:cNvCxnSpPr/>
          <p:nvPr/>
        </p:nvCxnSpPr>
        <p:spPr>
          <a:xfrm>
            <a:off x="0" y="1071245"/>
            <a:ext cx="1371600" cy="0"/>
          </a:xfrm>
          <a:prstGeom prst="line">
            <a:avLst/>
          </a:prstGeom>
          <a:ln w="38100" cmpd="sng">
            <a:solidFill>
              <a:schemeClr val="accent1">
                <a:shade val="50000"/>
              </a:schemeClr>
            </a:solidFill>
            <a:prstDash val="solid"/>
          </a:ln>
        </p:spPr>
        <p:style>
          <a:lnRef idx="1">
            <a:srgbClr val="21778B"/>
          </a:lnRef>
          <a:fillRef idx="0">
            <a:srgbClr val="21778B"/>
          </a:fillRef>
          <a:effectRef idx="0">
            <a:srgbClr val="21778B"/>
          </a:effectRef>
          <a:fontRef idx="minor">
            <a:sysClr val="windowText" lastClr="000000"/>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1158049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一、精神病患者的护理特点</a:t>
            </a:r>
            <a:endParaRPr sz="4000">
              <a:solidFill>
                <a:srgbClr val="FF0000"/>
              </a:solidFill>
              <a:ea typeface="黑体" panose="02010600030101010101" charset="-122"/>
              <a:cs typeface="黑体" panose="02010600030101010101" charset="-122"/>
            </a:endParaRPr>
          </a:p>
        </p:txBody>
      </p:sp>
      <p:grpSp>
        <p:nvGrpSpPr>
          <p:cNvPr id="2" name="组合 1"/>
          <p:cNvGrpSpPr/>
          <p:nvPr/>
        </p:nvGrpSpPr>
        <p:grpSpPr>
          <a:xfrm>
            <a:off x="2234599" y="2540702"/>
            <a:ext cx="2520950" cy="2465813"/>
            <a:chOff x="5130833" y="1263981"/>
            <a:chExt cx="2520950" cy="2465813"/>
          </a:xfrm>
        </p:grpSpPr>
        <p:grpSp>
          <p:nvGrpSpPr>
            <p:cNvPr id="29" name="组合 28"/>
            <p:cNvGrpSpPr/>
            <p:nvPr/>
          </p:nvGrpSpPr>
          <p:grpSpPr>
            <a:xfrm>
              <a:off x="5130833" y="1765104"/>
              <a:ext cx="2520950" cy="1964690"/>
              <a:chOff x="5252753" y="1582224"/>
              <a:chExt cx="2520950" cy="1964690"/>
            </a:xfrm>
          </p:grpSpPr>
          <p:sp>
            <p:nvSpPr>
              <p:cNvPr id="30" name="矩形 29"/>
              <p:cNvSpPr/>
              <p:nvPr/>
            </p:nvSpPr>
            <p:spPr>
              <a:xfrm>
                <a:off x="5252753" y="1582224"/>
                <a:ext cx="2520950" cy="1964690"/>
              </a:xfrm>
              <a:prstGeom prst="rect">
                <a:avLst/>
              </a:prstGeom>
              <a:solidFill>
                <a:schemeClr val="accent6">
                  <a:lumMod val="40000"/>
                  <a:lumOff val="60000"/>
                </a:schemeClr>
              </a:solidFill>
              <a:ln>
                <a:noFill/>
              </a:ln>
              <a:effectLst>
                <a:outerShdw blurRad="508000" dist="304800" dir="5400000" algn="t" rotWithShape="0">
                  <a:srgbClr val="313C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31" name="文本框 30"/>
              <p:cNvSpPr txBox="1"/>
              <p:nvPr/>
            </p:nvSpPr>
            <p:spPr>
              <a:xfrm>
                <a:off x="5543913" y="2841916"/>
                <a:ext cx="1992538" cy="553085"/>
              </a:xfrm>
              <a:prstGeom prst="rect">
                <a:avLst/>
              </a:prstGeom>
              <a:noFill/>
              <a:ln>
                <a:noFill/>
              </a:ln>
            </p:spPr>
            <p:txBody>
              <a:bodyPr wrap="square" rtlCol="0">
                <a:spAutoFit/>
              </a:bodyPr>
              <a:p>
                <a:pPr algn="ctr">
                  <a:lnSpc>
                    <a:spcPct val="150000"/>
                  </a:lnSpc>
                </a:pPr>
                <a:r>
                  <a:rPr lang="zh-CN" altLang="en-US" sz="2000" b="1" dirty="0">
                    <a:latin typeface="Arial" panose="020B0604020202020204" pitchFamily="34" charset="0"/>
                    <a:ea typeface="思源黑体 CN Medium" panose="020B0600000000000000" pitchFamily="34" charset="-122"/>
                    <a:cs typeface="+mn-ea"/>
                    <a:sym typeface="Arial" panose="020B0604020202020204" pitchFamily="34" charset="0"/>
                  </a:rPr>
                  <a:t>重要性</a:t>
                </a:r>
                <a:endParaRPr lang="zh-CN" altLang="en-US" sz="2000" b="1" dirty="0">
                  <a:latin typeface="Arial" panose="020B0604020202020204" pitchFamily="34" charset="0"/>
                  <a:ea typeface="思源黑体 CN Medium" panose="020B0600000000000000" pitchFamily="34" charset="-122"/>
                  <a:cs typeface="+mn-ea"/>
                  <a:sym typeface="Arial" panose="020B0604020202020204" pitchFamily="34" charset="0"/>
                </a:endParaRPr>
              </a:p>
            </p:txBody>
          </p:sp>
          <p:grpSp>
            <p:nvGrpSpPr>
              <p:cNvPr id="32" name="组合 31"/>
              <p:cNvGrpSpPr/>
              <p:nvPr/>
            </p:nvGrpSpPr>
            <p:grpSpPr>
              <a:xfrm>
                <a:off x="6343332" y="2200566"/>
                <a:ext cx="393700" cy="501650"/>
                <a:chOff x="5964238" y="5456238"/>
                <a:chExt cx="393700" cy="501650"/>
              </a:xfrm>
              <a:solidFill>
                <a:srgbClr val="313C2E"/>
              </a:solidFill>
            </p:grpSpPr>
            <p:sp>
              <p:nvSpPr>
                <p:cNvPr id="33" name="Freeform 259"/>
                <p:cNvSpPr>
                  <a:spLocks noEditPoints="1"/>
                </p:cNvSpPr>
                <p:nvPr/>
              </p:nvSpPr>
              <p:spPr bwMode="auto">
                <a:xfrm>
                  <a:off x="6042025" y="5456238"/>
                  <a:ext cx="238125" cy="280988"/>
                </a:xfrm>
                <a:custGeom>
                  <a:avLst/>
                  <a:gdLst>
                    <a:gd name="T0" fmla="*/ 100 w 200"/>
                    <a:gd name="T1" fmla="*/ 0 h 235"/>
                    <a:gd name="T2" fmla="*/ 170 w 200"/>
                    <a:gd name="T3" fmla="*/ 19 h 235"/>
                    <a:gd name="T4" fmla="*/ 200 w 200"/>
                    <a:gd name="T5" fmla="*/ 92 h 235"/>
                    <a:gd name="T6" fmla="*/ 169 w 200"/>
                    <a:gd name="T7" fmla="*/ 186 h 235"/>
                    <a:gd name="T8" fmla="*/ 100 w 200"/>
                    <a:gd name="T9" fmla="*/ 235 h 235"/>
                    <a:gd name="T10" fmla="*/ 30 w 200"/>
                    <a:gd name="T11" fmla="*/ 186 h 235"/>
                    <a:gd name="T12" fmla="*/ 0 w 200"/>
                    <a:gd name="T13" fmla="*/ 92 h 235"/>
                    <a:gd name="T14" fmla="*/ 30 w 200"/>
                    <a:gd name="T15" fmla="*/ 19 h 235"/>
                    <a:gd name="T16" fmla="*/ 100 w 200"/>
                    <a:gd name="T17" fmla="*/ 0 h 235"/>
                    <a:gd name="T18" fmla="*/ 159 w 200"/>
                    <a:gd name="T19" fmla="*/ 33 h 235"/>
                    <a:gd name="T20" fmla="*/ 100 w 200"/>
                    <a:gd name="T21" fmla="*/ 18 h 235"/>
                    <a:gd name="T22" fmla="*/ 40 w 200"/>
                    <a:gd name="T23" fmla="*/ 33 h 235"/>
                    <a:gd name="T24" fmla="*/ 17 w 200"/>
                    <a:gd name="T25" fmla="*/ 92 h 235"/>
                    <a:gd name="T26" fmla="*/ 45 w 200"/>
                    <a:gd name="T27" fmla="*/ 177 h 235"/>
                    <a:gd name="T28" fmla="*/ 100 w 200"/>
                    <a:gd name="T29" fmla="*/ 217 h 235"/>
                    <a:gd name="T30" fmla="*/ 155 w 200"/>
                    <a:gd name="T31" fmla="*/ 177 h 235"/>
                    <a:gd name="T32" fmla="*/ 182 w 200"/>
                    <a:gd name="T33" fmla="*/ 92 h 235"/>
                    <a:gd name="T34" fmla="*/ 159 w 200"/>
                    <a:gd name="T35" fmla="*/ 3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235">
                      <a:moveTo>
                        <a:pt x="100" y="0"/>
                      </a:moveTo>
                      <a:cubicBezTo>
                        <a:pt x="127" y="0"/>
                        <a:pt x="151" y="5"/>
                        <a:pt x="170" y="19"/>
                      </a:cubicBezTo>
                      <a:cubicBezTo>
                        <a:pt x="188" y="33"/>
                        <a:pt x="200" y="56"/>
                        <a:pt x="200" y="92"/>
                      </a:cubicBezTo>
                      <a:cubicBezTo>
                        <a:pt x="200" y="126"/>
                        <a:pt x="187" y="160"/>
                        <a:pt x="169" y="186"/>
                      </a:cubicBezTo>
                      <a:cubicBezTo>
                        <a:pt x="149" y="215"/>
                        <a:pt x="123" y="235"/>
                        <a:pt x="100" y="235"/>
                      </a:cubicBezTo>
                      <a:cubicBezTo>
                        <a:pt x="76" y="235"/>
                        <a:pt x="50" y="215"/>
                        <a:pt x="30" y="186"/>
                      </a:cubicBezTo>
                      <a:cubicBezTo>
                        <a:pt x="12" y="160"/>
                        <a:pt x="0" y="126"/>
                        <a:pt x="0" y="92"/>
                      </a:cubicBezTo>
                      <a:cubicBezTo>
                        <a:pt x="0" y="56"/>
                        <a:pt x="11" y="33"/>
                        <a:pt x="30" y="19"/>
                      </a:cubicBezTo>
                      <a:cubicBezTo>
                        <a:pt x="48" y="5"/>
                        <a:pt x="73" y="0"/>
                        <a:pt x="100" y="0"/>
                      </a:cubicBezTo>
                      <a:close/>
                      <a:moveTo>
                        <a:pt x="159" y="33"/>
                      </a:moveTo>
                      <a:cubicBezTo>
                        <a:pt x="144" y="22"/>
                        <a:pt x="123" y="18"/>
                        <a:pt x="100" y="18"/>
                      </a:cubicBezTo>
                      <a:cubicBezTo>
                        <a:pt x="76" y="18"/>
                        <a:pt x="55" y="22"/>
                        <a:pt x="40" y="33"/>
                      </a:cubicBezTo>
                      <a:cubicBezTo>
                        <a:pt x="26" y="44"/>
                        <a:pt x="17" y="62"/>
                        <a:pt x="17" y="92"/>
                      </a:cubicBezTo>
                      <a:cubicBezTo>
                        <a:pt x="17" y="122"/>
                        <a:pt x="29" y="153"/>
                        <a:pt x="45" y="177"/>
                      </a:cubicBezTo>
                      <a:cubicBezTo>
                        <a:pt x="61" y="201"/>
                        <a:pt x="82" y="217"/>
                        <a:pt x="100" y="217"/>
                      </a:cubicBezTo>
                      <a:cubicBezTo>
                        <a:pt x="117" y="217"/>
                        <a:pt x="138" y="201"/>
                        <a:pt x="155" y="177"/>
                      </a:cubicBezTo>
                      <a:cubicBezTo>
                        <a:pt x="171" y="153"/>
                        <a:pt x="182" y="122"/>
                        <a:pt x="182" y="92"/>
                      </a:cubicBezTo>
                      <a:cubicBezTo>
                        <a:pt x="182" y="62"/>
                        <a:pt x="173" y="44"/>
                        <a:pt x="159" y="33"/>
                      </a:cubicBezTo>
                      <a:close/>
                    </a:path>
                  </a:pathLst>
                </a:custGeom>
                <a:solidFill>
                  <a:srgbClr val="F1C963"/>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34" name="Freeform 260"/>
                <p:cNvSpPr/>
                <p:nvPr/>
              </p:nvSpPr>
              <p:spPr bwMode="auto">
                <a:xfrm>
                  <a:off x="6086475" y="5470525"/>
                  <a:ext cx="184150" cy="133350"/>
                </a:xfrm>
                <a:custGeom>
                  <a:avLst/>
                  <a:gdLst>
                    <a:gd name="T0" fmla="*/ 1 w 154"/>
                    <a:gd name="T1" fmla="*/ 11 h 112"/>
                    <a:gd name="T2" fmla="*/ 4 w 154"/>
                    <a:gd name="T3" fmla="*/ 2 h 112"/>
                    <a:gd name="T4" fmla="*/ 13 w 154"/>
                    <a:gd name="T5" fmla="*/ 4 h 112"/>
                    <a:gd name="T6" fmla="*/ 145 w 154"/>
                    <a:gd name="T7" fmla="*/ 98 h 112"/>
                    <a:gd name="T8" fmla="*/ 148 w 154"/>
                    <a:gd name="T9" fmla="*/ 99 h 112"/>
                    <a:gd name="T10" fmla="*/ 153 w 154"/>
                    <a:gd name="T11" fmla="*/ 107 h 112"/>
                    <a:gd name="T12" fmla="*/ 145 w 154"/>
                    <a:gd name="T13" fmla="*/ 111 h 112"/>
                    <a:gd name="T14" fmla="*/ 142 w 154"/>
                    <a:gd name="T15" fmla="*/ 110 h 112"/>
                    <a:gd name="T16" fmla="*/ 1 w 154"/>
                    <a:gd name="T17" fmla="*/ 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112">
                      <a:moveTo>
                        <a:pt x="1" y="11"/>
                      </a:moveTo>
                      <a:cubicBezTo>
                        <a:pt x="0" y="8"/>
                        <a:pt x="1" y="4"/>
                        <a:pt x="4" y="2"/>
                      </a:cubicBezTo>
                      <a:cubicBezTo>
                        <a:pt x="7" y="0"/>
                        <a:pt x="11" y="1"/>
                        <a:pt x="13" y="4"/>
                      </a:cubicBezTo>
                      <a:cubicBezTo>
                        <a:pt x="50" y="71"/>
                        <a:pt x="83" y="80"/>
                        <a:pt x="145" y="98"/>
                      </a:cubicBezTo>
                      <a:cubicBezTo>
                        <a:pt x="148" y="99"/>
                        <a:pt x="148" y="99"/>
                        <a:pt x="148" y="99"/>
                      </a:cubicBezTo>
                      <a:cubicBezTo>
                        <a:pt x="152" y="100"/>
                        <a:pt x="154" y="103"/>
                        <a:pt x="153" y="107"/>
                      </a:cubicBezTo>
                      <a:cubicBezTo>
                        <a:pt x="152" y="110"/>
                        <a:pt x="148" y="112"/>
                        <a:pt x="145" y="111"/>
                      </a:cubicBezTo>
                      <a:cubicBezTo>
                        <a:pt x="142" y="110"/>
                        <a:pt x="142" y="110"/>
                        <a:pt x="142" y="110"/>
                      </a:cubicBezTo>
                      <a:cubicBezTo>
                        <a:pt x="76" y="92"/>
                        <a:pt x="41" y="82"/>
                        <a:pt x="1" y="11"/>
                      </a:cubicBezTo>
                      <a:close/>
                    </a:path>
                  </a:pathLst>
                </a:custGeom>
                <a:solidFill>
                  <a:srgbClr val="F1C963"/>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35" name="Freeform 261"/>
                <p:cNvSpPr/>
                <p:nvPr/>
              </p:nvSpPr>
              <p:spPr bwMode="auto">
                <a:xfrm>
                  <a:off x="6046788" y="5514975"/>
                  <a:ext cx="87312" cy="69850"/>
                </a:xfrm>
                <a:custGeom>
                  <a:avLst/>
                  <a:gdLst>
                    <a:gd name="T0" fmla="*/ 61 w 73"/>
                    <a:gd name="T1" fmla="*/ 3 h 58"/>
                    <a:gd name="T2" fmla="*/ 70 w 73"/>
                    <a:gd name="T3" fmla="*/ 2 h 58"/>
                    <a:gd name="T4" fmla="*/ 71 w 73"/>
                    <a:gd name="T5" fmla="*/ 11 h 58"/>
                    <a:gd name="T6" fmla="*/ 36 w 73"/>
                    <a:gd name="T7" fmla="*/ 45 h 58"/>
                    <a:gd name="T8" fmla="*/ 8 w 73"/>
                    <a:gd name="T9" fmla="*/ 57 h 58"/>
                    <a:gd name="T10" fmla="*/ 0 w 73"/>
                    <a:gd name="T11" fmla="*/ 52 h 58"/>
                    <a:gd name="T12" fmla="*/ 5 w 73"/>
                    <a:gd name="T13" fmla="*/ 44 h 58"/>
                    <a:gd name="T14" fmla="*/ 29 w 73"/>
                    <a:gd name="T15" fmla="*/ 34 h 58"/>
                    <a:gd name="T16" fmla="*/ 61 w 73"/>
                    <a:gd name="T17"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58">
                      <a:moveTo>
                        <a:pt x="61" y="3"/>
                      </a:moveTo>
                      <a:cubicBezTo>
                        <a:pt x="63" y="0"/>
                        <a:pt x="67" y="0"/>
                        <a:pt x="70" y="2"/>
                      </a:cubicBezTo>
                      <a:cubicBezTo>
                        <a:pt x="73" y="4"/>
                        <a:pt x="73" y="8"/>
                        <a:pt x="71" y="11"/>
                      </a:cubicBezTo>
                      <a:cubicBezTo>
                        <a:pt x="58" y="27"/>
                        <a:pt x="47" y="38"/>
                        <a:pt x="36" y="45"/>
                      </a:cubicBezTo>
                      <a:cubicBezTo>
                        <a:pt x="26" y="52"/>
                        <a:pt x="17" y="55"/>
                        <a:pt x="8" y="57"/>
                      </a:cubicBezTo>
                      <a:cubicBezTo>
                        <a:pt x="4" y="58"/>
                        <a:pt x="1" y="55"/>
                        <a:pt x="0" y="52"/>
                      </a:cubicBezTo>
                      <a:cubicBezTo>
                        <a:pt x="0" y="48"/>
                        <a:pt x="2" y="45"/>
                        <a:pt x="5" y="44"/>
                      </a:cubicBezTo>
                      <a:cubicBezTo>
                        <a:pt x="13" y="43"/>
                        <a:pt x="20" y="40"/>
                        <a:pt x="29" y="34"/>
                      </a:cubicBezTo>
                      <a:cubicBezTo>
                        <a:pt x="38" y="28"/>
                        <a:pt x="49" y="18"/>
                        <a:pt x="61" y="3"/>
                      </a:cubicBezTo>
                      <a:close/>
                    </a:path>
                  </a:pathLst>
                </a:custGeom>
                <a:solidFill>
                  <a:srgbClr val="F1C963"/>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36" name="Freeform 262"/>
                <p:cNvSpPr>
                  <a:spLocks noEditPoints="1"/>
                </p:cNvSpPr>
                <p:nvPr/>
              </p:nvSpPr>
              <p:spPr bwMode="auto">
                <a:xfrm>
                  <a:off x="5964238" y="5724525"/>
                  <a:ext cx="393700" cy="233363"/>
                </a:xfrm>
                <a:custGeom>
                  <a:avLst/>
                  <a:gdLst>
                    <a:gd name="T0" fmla="*/ 55 w 329"/>
                    <a:gd name="T1" fmla="*/ 54 h 196"/>
                    <a:gd name="T2" fmla="*/ 24 w 329"/>
                    <a:gd name="T3" fmla="*/ 104 h 196"/>
                    <a:gd name="T4" fmla="*/ 23 w 329"/>
                    <a:gd name="T5" fmla="*/ 179 h 196"/>
                    <a:gd name="T6" fmla="*/ 306 w 329"/>
                    <a:gd name="T7" fmla="*/ 179 h 196"/>
                    <a:gd name="T8" fmla="*/ 305 w 329"/>
                    <a:gd name="T9" fmla="*/ 104 h 196"/>
                    <a:gd name="T10" fmla="*/ 274 w 329"/>
                    <a:gd name="T11" fmla="*/ 54 h 196"/>
                    <a:gd name="T12" fmla="*/ 230 w 329"/>
                    <a:gd name="T13" fmla="*/ 38 h 196"/>
                    <a:gd name="T14" fmla="*/ 225 w 329"/>
                    <a:gd name="T15" fmla="*/ 30 h 196"/>
                    <a:gd name="T16" fmla="*/ 225 w 329"/>
                    <a:gd name="T17" fmla="*/ 30 h 196"/>
                    <a:gd name="T18" fmla="*/ 224 w 329"/>
                    <a:gd name="T19" fmla="*/ 21 h 196"/>
                    <a:gd name="T20" fmla="*/ 168 w 329"/>
                    <a:gd name="T21" fmla="*/ 40 h 196"/>
                    <a:gd name="T22" fmla="*/ 162 w 329"/>
                    <a:gd name="T23" fmla="*/ 40 h 196"/>
                    <a:gd name="T24" fmla="*/ 106 w 329"/>
                    <a:gd name="T25" fmla="*/ 21 h 196"/>
                    <a:gd name="T26" fmla="*/ 105 w 329"/>
                    <a:gd name="T27" fmla="*/ 30 h 196"/>
                    <a:gd name="T28" fmla="*/ 99 w 329"/>
                    <a:gd name="T29" fmla="*/ 38 h 196"/>
                    <a:gd name="T30" fmla="*/ 55 w 329"/>
                    <a:gd name="T31" fmla="*/ 54 h 196"/>
                    <a:gd name="T32" fmla="*/ 7 w 329"/>
                    <a:gd name="T33" fmla="*/ 100 h 196"/>
                    <a:gd name="T34" fmla="*/ 47 w 329"/>
                    <a:gd name="T35" fmla="*/ 39 h 196"/>
                    <a:gd name="T36" fmla="*/ 47 w 329"/>
                    <a:gd name="T37" fmla="*/ 39 h 196"/>
                    <a:gd name="T38" fmla="*/ 48 w 329"/>
                    <a:gd name="T39" fmla="*/ 38 h 196"/>
                    <a:gd name="T40" fmla="*/ 88 w 329"/>
                    <a:gd name="T41" fmla="*/ 23 h 196"/>
                    <a:gd name="T42" fmla="*/ 90 w 329"/>
                    <a:gd name="T43" fmla="*/ 8 h 196"/>
                    <a:gd name="T44" fmla="*/ 90 w 329"/>
                    <a:gd name="T45" fmla="*/ 8 h 196"/>
                    <a:gd name="T46" fmla="*/ 90 w 329"/>
                    <a:gd name="T47" fmla="*/ 7 h 196"/>
                    <a:gd name="T48" fmla="*/ 101 w 329"/>
                    <a:gd name="T49" fmla="*/ 1 h 196"/>
                    <a:gd name="T50" fmla="*/ 165 w 329"/>
                    <a:gd name="T51" fmla="*/ 23 h 196"/>
                    <a:gd name="T52" fmla="*/ 228 w 329"/>
                    <a:gd name="T53" fmla="*/ 1 h 196"/>
                    <a:gd name="T54" fmla="*/ 230 w 329"/>
                    <a:gd name="T55" fmla="*/ 1 h 196"/>
                    <a:gd name="T56" fmla="*/ 240 w 329"/>
                    <a:gd name="T57" fmla="*/ 8 h 196"/>
                    <a:gd name="T58" fmla="*/ 241 w 329"/>
                    <a:gd name="T59" fmla="*/ 23 h 196"/>
                    <a:gd name="T60" fmla="*/ 281 w 329"/>
                    <a:gd name="T61" fmla="*/ 38 h 196"/>
                    <a:gd name="T62" fmla="*/ 283 w 329"/>
                    <a:gd name="T63" fmla="*/ 39 h 196"/>
                    <a:gd name="T64" fmla="*/ 322 w 329"/>
                    <a:gd name="T65" fmla="*/ 100 h 196"/>
                    <a:gd name="T66" fmla="*/ 322 w 329"/>
                    <a:gd name="T67" fmla="*/ 189 h 196"/>
                    <a:gd name="T68" fmla="*/ 313 w 329"/>
                    <a:gd name="T69" fmla="*/ 196 h 196"/>
                    <a:gd name="T70" fmla="*/ 16 w 329"/>
                    <a:gd name="T71" fmla="*/ 196 h 196"/>
                    <a:gd name="T72" fmla="*/ 16 w 329"/>
                    <a:gd name="T73" fmla="*/ 196 h 196"/>
                    <a:gd name="T74" fmla="*/ 8 w 329"/>
                    <a:gd name="T75" fmla="*/ 189 h 196"/>
                    <a:gd name="T76" fmla="*/ 7 w 329"/>
                    <a:gd name="T77" fmla="*/ 10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9" h="196">
                      <a:moveTo>
                        <a:pt x="55" y="54"/>
                      </a:moveTo>
                      <a:cubicBezTo>
                        <a:pt x="39" y="65"/>
                        <a:pt x="29" y="83"/>
                        <a:pt x="24" y="104"/>
                      </a:cubicBezTo>
                      <a:cubicBezTo>
                        <a:pt x="18" y="128"/>
                        <a:pt x="19" y="155"/>
                        <a:pt x="23" y="179"/>
                      </a:cubicBezTo>
                      <a:cubicBezTo>
                        <a:pt x="306" y="179"/>
                        <a:pt x="306" y="179"/>
                        <a:pt x="306" y="179"/>
                      </a:cubicBezTo>
                      <a:cubicBezTo>
                        <a:pt x="311" y="155"/>
                        <a:pt x="311" y="128"/>
                        <a:pt x="305" y="104"/>
                      </a:cubicBezTo>
                      <a:cubicBezTo>
                        <a:pt x="300" y="83"/>
                        <a:pt x="290" y="65"/>
                        <a:pt x="274" y="54"/>
                      </a:cubicBezTo>
                      <a:cubicBezTo>
                        <a:pt x="230" y="38"/>
                        <a:pt x="230" y="38"/>
                        <a:pt x="230" y="38"/>
                      </a:cubicBezTo>
                      <a:cubicBezTo>
                        <a:pt x="227" y="36"/>
                        <a:pt x="225" y="34"/>
                        <a:pt x="225" y="30"/>
                      </a:cubicBezTo>
                      <a:cubicBezTo>
                        <a:pt x="225" y="30"/>
                        <a:pt x="225" y="30"/>
                        <a:pt x="225" y="30"/>
                      </a:cubicBezTo>
                      <a:cubicBezTo>
                        <a:pt x="224" y="21"/>
                        <a:pt x="224" y="21"/>
                        <a:pt x="224" y="21"/>
                      </a:cubicBezTo>
                      <a:cubicBezTo>
                        <a:pt x="168" y="40"/>
                        <a:pt x="168" y="40"/>
                        <a:pt x="168" y="40"/>
                      </a:cubicBezTo>
                      <a:cubicBezTo>
                        <a:pt x="166" y="41"/>
                        <a:pt x="164" y="41"/>
                        <a:pt x="162" y="40"/>
                      </a:cubicBezTo>
                      <a:cubicBezTo>
                        <a:pt x="106" y="21"/>
                        <a:pt x="106" y="21"/>
                        <a:pt x="106" y="21"/>
                      </a:cubicBezTo>
                      <a:cubicBezTo>
                        <a:pt x="105" y="30"/>
                        <a:pt x="105" y="30"/>
                        <a:pt x="105" y="30"/>
                      </a:cubicBezTo>
                      <a:cubicBezTo>
                        <a:pt x="104" y="34"/>
                        <a:pt x="102" y="37"/>
                        <a:pt x="99" y="38"/>
                      </a:cubicBezTo>
                      <a:cubicBezTo>
                        <a:pt x="55" y="54"/>
                        <a:pt x="55" y="54"/>
                        <a:pt x="55" y="54"/>
                      </a:cubicBezTo>
                      <a:close/>
                      <a:moveTo>
                        <a:pt x="7" y="100"/>
                      </a:moveTo>
                      <a:cubicBezTo>
                        <a:pt x="14" y="74"/>
                        <a:pt x="26" y="52"/>
                        <a:pt x="47" y="39"/>
                      </a:cubicBezTo>
                      <a:cubicBezTo>
                        <a:pt x="47" y="39"/>
                        <a:pt x="47" y="39"/>
                        <a:pt x="47" y="39"/>
                      </a:cubicBezTo>
                      <a:cubicBezTo>
                        <a:pt x="47" y="39"/>
                        <a:pt x="48" y="38"/>
                        <a:pt x="48" y="38"/>
                      </a:cubicBezTo>
                      <a:cubicBezTo>
                        <a:pt x="88" y="23"/>
                        <a:pt x="88" y="23"/>
                        <a:pt x="88" y="23"/>
                      </a:cubicBezTo>
                      <a:cubicBezTo>
                        <a:pt x="90" y="8"/>
                        <a:pt x="90" y="8"/>
                        <a:pt x="90" y="8"/>
                      </a:cubicBezTo>
                      <a:cubicBezTo>
                        <a:pt x="90" y="8"/>
                        <a:pt x="90" y="8"/>
                        <a:pt x="90" y="8"/>
                      </a:cubicBezTo>
                      <a:cubicBezTo>
                        <a:pt x="90" y="8"/>
                        <a:pt x="90" y="7"/>
                        <a:pt x="90" y="7"/>
                      </a:cubicBezTo>
                      <a:cubicBezTo>
                        <a:pt x="92" y="2"/>
                        <a:pt x="97" y="0"/>
                        <a:pt x="101" y="1"/>
                      </a:cubicBezTo>
                      <a:cubicBezTo>
                        <a:pt x="165" y="23"/>
                        <a:pt x="165" y="23"/>
                        <a:pt x="165" y="23"/>
                      </a:cubicBezTo>
                      <a:cubicBezTo>
                        <a:pt x="228" y="1"/>
                        <a:pt x="228" y="1"/>
                        <a:pt x="228" y="1"/>
                      </a:cubicBezTo>
                      <a:cubicBezTo>
                        <a:pt x="228" y="1"/>
                        <a:pt x="229" y="1"/>
                        <a:pt x="230" y="1"/>
                      </a:cubicBezTo>
                      <a:cubicBezTo>
                        <a:pt x="235" y="0"/>
                        <a:pt x="239" y="4"/>
                        <a:pt x="240" y="8"/>
                      </a:cubicBezTo>
                      <a:cubicBezTo>
                        <a:pt x="241" y="23"/>
                        <a:pt x="241" y="23"/>
                        <a:pt x="241" y="23"/>
                      </a:cubicBezTo>
                      <a:cubicBezTo>
                        <a:pt x="281" y="38"/>
                        <a:pt x="281" y="38"/>
                        <a:pt x="281" y="38"/>
                      </a:cubicBezTo>
                      <a:cubicBezTo>
                        <a:pt x="282" y="38"/>
                        <a:pt x="282" y="39"/>
                        <a:pt x="283" y="39"/>
                      </a:cubicBezTo>
                      <a:cubicBezTo>
                        <a:pt x="304" y="52"/>
                        <a:pt x="316" y="74"/>
                        <a:pt x="322" y="100"/>
                      </a:cubicBezTo>
                      <a:cubicBezTo>
                        <a:pt x="329" y="129"/>
                        <a:pt x="328" y="162"/>
                        <a:pt x="322" y="189"/>
                      </a:cubicBezTo>
                      <a:cubicBezTo>
                        <a:pt x="321" y="193"/>
                        <a:pt x="318" y="196"/>
                        <a:pt x="313" y="196"/>
                      </a:cubicBezTo>
                      <a:cubicBezTo>
                        <a:pt x="16" y="196"/>
                        <a:pt x="16" y="196"/>
                        <a:pt x="16" y="196"/>
                      </a:cubicBezTo>
                      <a:cubicBezTo>
                        <a:pt x="16" y="196"/>
                        <a:pt x="16" y="196"/>
                        <a:pt x="16" y="196"/>
                      </a:cubicBezTo>
                      <a:cubicBezTo>
                        <a:pt x="12" y="196"/>
                        <a:pt x="9" y="193"/>
                        <a:pt x="8" y="189"/>
                      </a:cubicBezTo>
                      <a:cubicBezTo>
                        <a:pt x="1" y="162"/>
                        <a:pt x="0" y="129"/>
                        <a:pt x="7" y="100"/>
                      </a:cubicBezTo>
                      <a:close/>
                    </a:path>
                  </a:pathLst>
                </a:custGeom>
                <a:solidFill>
                  <a:srgbClr val="F1C963"/>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37" name="Freeform 263"/>
                <p:cNvSpPr/>
                <p:nvPr/>
              </p:nvSpPr>
              <p:spPr bwMode="auto">
                <a:xfrm>
                  <a:off x="6124575" y="5767388"/>
                  <a:ext cx="165100" cy="185738"/>
                </a:xfrm>
                <a:custGeom>
                  <a:avLst/>
                  <a:gdLst>
                    <a:gd name="T0" fmla="*/ 13 w 139"/>
                    <a:gd name="T1" fmla="*/ 149 h 155"/>
                    <a:gd name="T2" fmla="*/ 6 w 139"/>
                    <a:gd name="T3" fmla="*/ 155 h 155"/>
                    <a:gd name="T4" fmla="*/ 0 w 139"/>
                    <a:gd name="T5" fmla="*/ 149 h 155"/>
                    <a:gd name="T6" fmla="*/ 0 w 139"/>
                    <a:gd name="T7" fmla="*/ 79 h 155"/>
                    <a:gd name="T8" fmla="*/ 3 w 139"/>
                    <a:gd name="T9" fmla="*/ 73 h 155"/>
                    <a:gd name="T10" fmla="*/ 69 w 139"/>
                    <a:gd name="T11" fmla="*/ 35 h 155"/>
                    <a:gd name="T12" fmla="*/ 128 w 139"/>
                    <a:gd name="T13" fmla="*/ 2 h 155"/>
                    <a:gd name="T14" fmla="*/ 137 w 139"/>
                    <a:gd name="T15" fmla="*/ 4 h 155"/>
                    <a:gd name="T16" fmla="*/ 134 w 139"/>
                    <a:gd name="T17" fmla="*/ 13 h 155"/>
                    <a:gd name="T18" fmla="*/ 75 w 139"/>
                    <a:gd name="T19" fmla="*/ 47 h 155"/>
                    <a:gd name="T20" fmla="*/ 13 w 139"/>
                    <a:gd name="T21" fmla="*/ 82 h 155"/>
                    <a:gd name="T22" fmla="*/ 13 w 139"/>
                    <a:gd name="T23" fmla="*/ 14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9" h="155">
                      <a:moveTo>
                        <a:pt x="13" y="149"/>
                      </a:moveTo>
                      <a:cubicBezTo>
                        <a:pt x="13" y="152"/>
                        <a:pt x="10" y="155"/>
                        <a:pt x="6" y="155"/>
                      </a:cubicBezTo>
                      <a:cubicBezTo>
                        <a:pt x="2" y="155"/>
                        <a:pt x="0" y="152"/>
                        <a:pt x="0" y="149"/>
                      </a:cubicBezTo>
                      <a:cubicBezTo>
                        <a:pt x="0" y="79"/>
                        <a:pt x="0" y="79"/>
                        <a:pt x="0" y="79"/>
                      </a:cubicBezTo>
                      <a:cubicBezTo>
                        <a:pt x="0" y="76"/>
                        <a:pt x="1" y="74"/>
                        <a:pt x="3" y="73"/>
                      </a:cubicBezTo>
                      <a:cubicBezTo>
                        <a:pt x="28" y="58"/>
                        <a:pt x="48" y="47"/>
                        <a:pt x="69" y="35"/>
                      </a:cubicBezTo>
                      <a:cubicBezTo>
                        <a:pt x="88" y="25"/>
                        <a:pt x="106" y="14"/>
                        <a:pt x="128" y="2"/>
                      </a:cubicBezTo>
                      <a:cubicBezTo>
                        <a:pt x="131" y="0"/>
                        <a:pt x="135" y="1"/>
                        <a:pt x="137" y="4"/>
                      </a:cubicBezTo>
                      <a:cubicBezTo>
                        <a:pt x="139" y="7"/>
                        <a:pt x="138" y="11"/>
                        <a:pt x="134" y="13"/>
                      </a:cubicBezTo>
                      <a:cubicBezTo>
                        <a:pt x="112" y="26"/>
                        <a:pt x="94" y="36"/>
                        <a:pt x="75" y="47"/>
                      </a:cubicBezTo>
                      <a:cubicBezTo>
                        <a:pt x="56" y="57"/>
                        <a:pt x="36" y="68"/>
                        <a:pt x="13" y="82"/>
                      </a:cubicBezTo>
                      <a:lnTo>
                        <a:pt x="13" y="149"/>
                      </a:lnTo>
                      <a:close/>
                    </a:path>
                  </a:pathLst>
                </a:custGeom>
                <a:solidFill>
                  <a:srgbClr val="F1C963"/>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38" name="Freeform 264"/>
                <p:cNvSpPr/>
                <p:nvPr/>
              </p:nvSpPr>
              <p:spPr bwMode="auto">
                <a:xfrm>
                  <a:off x="6153150" y="5753100"/>
                  <a:ext cx="15875" cy="98425"/>
                </a:xfrm>
                <a:custGeom>
                  <a:avLst/>
                  <a:gdLst>
                    <a:gd name="T0" fmla="*/ 0 w 13"/>
                    <a:gd name="T1" fmla="*/ 7 h 82"/>
                    <a:gd name="T2" fmla="*/ 7 w 13"/>
                    <a:gd name="T3" fmla="*/ 0 h 82"/>
                    <a:gd name="T4" fmla="*/ 13 w 13"/>
                    <a:gd name="T5" fmla="*/ 7 h 82"/>
                    <a:gd name="T6" fmla="*/ 13 w 13"/>
                    <a:gd name="T7" fmla="*/ 75 h 82"/>
                    <a:gd name="T8" fmla="*/ 7 w 13"/>
                    <a:gd name="T9" fmla="*/ 82 h 82"/>
                    <a:gd name="T10" fmla="*/ 0 w 13"/>
                    <a:gd name="T11" fmla="*/ 75 h 82"/>
                    <a:gd name="T12" fmla="*/ 0 w 13"/>
                    <a:gd name="T13" fmla="*/ 7 h 82"/>
                  </a:gdLst>
                  <a:ahLst/>
                  <a:cxnLst>
                    <a:cxn ang="0">
                      <a:pos x="T0" y="T1"/>
                    </a:cxn>
                    <a:cxn ang="0">
                      <a:pos x="T2" y="T3"/>
                    </a:cxn>
                    <a:cxn ang="0">
                      <a:pos x="T4" y="T5"/>
                    </a:cxn>
                    <a:cxn ang="0">
                      <a:pos x="T6" y="T7"/>
                    </a:cxn>
                    <a:cxn ang="0">
                      <a:pos x="T8" y="T9"/>
                    </a:cxn>
                    <a:cxn ang="0">
                      <a:pos x="T10" y="T11"/>
                    </a:cxn>
                    <a:cxn ang="0">
                      <a:pos x="T12" y="T13"/>
                    </a:cxn>
                  </a:cxnLst>
                  <a:rect l="0" t="0" r="r" b="b"/>
                  <a:pathLst>
                    <a:path w="13" h="82">
                      <a:moveTo>
                        <a:pt x="0" y="7"/>
                      </a:moveTo>
                      <a:cubicBezTo>
                        <a:pt x="0" y="3"/>
                        <a:pt x="3" y="0"/>
                        <a:pt x="7" y="0"/>
                      </a:cubicBezTo>
                      <a:cubicBezTo>
                        <a:pt x="10" y="0"/>
                        <a:pt x="13" y="3"/>
                        <a:pt x="13" y="7"/>
                      </a:cubicBezTo>
                      <a:cubicBezTo>
                        <a:pt x="13" y="75"/>
                        <a:pt x="13" y="75"/>
                        <a:pt x="13" y="75"/>
                      </a:cubicBezTo>
                      <a:cubicBezTo>
                        <a:pt x="13" y="79"/>
                        <a:pt x="10" y="82"/>
                        <a:pt x="7" y="82"/>
                      </a:cubicBezTo>
                      <a:cubicBezTo>
                        <a:pt x="3" y="82"/>
                        <a:pt x="0" y="79"/>
                        <a:pt x="0" y="75"/>
                      </a:cubicBezTo>
                      <a:lnTo>
                        <a:pt x="0" y="7"/>
                      </a:lnTo>
                      <a:close/>
                    </a:path>
                  </a:pathLst>
                </a:custGeom>
                <a:solidFill>
                  <a:srgbClr val="F1C963"/>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39" name="Freeform 265"/>
                <p:cNvSpPr/>
                <p:nvPr/>
              </p:nvSpPr>
              <p:spPr bwMode="auto">
                <a:xfrm>
                  <a:off x="6070600" y="5754688"/>
                  <a:ext cx="98425" cy="47625"/>
                </a:xfrm>
                <a:custGeom>
                  <a:avLst/>
                  <a:gdLst>
                    <a:gd name="T0" fmla="*/ 6 w 82"/>
                    <a:gd name="T1" fmla="*/ 14 h 40"/>
                    <a:gd name="T2" fmla="*/ 2 w 82"/>
                    <a:gd name="T3" fmla="*/ 6 h 40"/>
                    <a:gd name="T4" fmla="*/ 10 w 82"/>
                    <a:gd name="T5" fmla="*/ 2 h 40"/>
                    <a:gd name="T6" fmla="*/ 77 w 82"/>
                    <a:gd name="T7" fmla="*/ 26 h 40"/>
                    <a:gd name="T8" fmla="*/ 81 w 82"/>
                    <a:gd name="T9" fmla="*/ 35 h 40"/>
                    <a:gd name="T10" fmla="*/ 72 w 82"/>
                    <a:gd name="T11" fmla="*/ 39 h 40"/>
                    <a:gd name="T12" fmla="*/ 6 w 82"/>
                    <a:gd name="T13" fmla="*/ 14 h 40"/>
                  </a:gdLst>
                  <a:ahLst/>
                  <a:cxnLst>
                    <a:cxn ang="0">
                      <a:pos x="T0" y="T1"/>
                    </a:cxn>
                    <a:cxn ang="0">
                      <a:pos x="T2" y="T3"/>
                    </a:cxn>
                    <a:cxn ang="0">
                      <a:pos x="T4" y="T5"/>
                    </a:cxn>
                    <a:cxn ang="0">
                      <a:pos x="T6" y="T7"/>
                    </a:cxn>
                    <a:cxn ang="0">
                      <a:pos x="T8" y="T9"/>
                    </a:cxn>
                    <a:cxn ang="0">
                      <a:pos x="T10" y="T11"/>
                    </a:cxn>
                    <a:cxn ang="0">
                      <a:pos x="T12" y="T13"/>
                    </a:cxn>
                  </a:cxnLst>
                  <a:rect l="0" t="0" r="r" b="b"/>
                  <a:pathLst>
                    <a:path w="82" h="40">
                      <a:moveTo>
                        <a:pt x="6" y="14"/>
                      </a:moveTo>
                      <a:cubicBezTo>
                        <a:pt x="2" y="13"/>
                        <a:pt x="0" y="9"/>
                        <a:pt x="2" y="6"/>
                      </a:cubicBezTo>
                      <a:cubicBezTo>
                        <a:pt x="3" y="2"/>
                        <a:pt x="7" y="0"/>
                        <a:pt x="10" y="2"/>
                      </a:cubicBezTo>
                      <a:cubicBezTo>
                        <a:pt x="77" y="26"/>
                        <a:pt x="77" y="26"/>
                        <a:pt x="77" y="26"/>
                      </a:cubicBezTo>
                      <a:cubicBezTo>
                        <a:pt x="80" y="28"/>
                        <a:pt x="82" y="31"/>
                        <a:pt x="81" y="35"/>
                      </a:cubicBezTo>
                      <a:cubicBezTo>
                        <a:pt x="80" y="38"/>
                        <a:pt x="76" y="40"/>
                        <a:pt x="72" y="39"/>
                      </a:cubicBezTo>
                      <a:lnTo>
                        <a:pt x="6" y="14"/>
                      </a:lnTo>
                      <a:close/>
                    </a:path>
                  </a:pathLst>
                </a:custGeom>
                <a:solidFill>
                  <a:srgbClr val="F1C963"/>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40" name="Freeform 266"/>
                <p:cNvSpPr/>
                <p:nvPr/>
              </p:nvSpPr>
              <p:spPr bwMode="auto">
                <a:xfrm>
                  <a:off x="6151563" y="5754688"/>
                  <a:ext cx="98425" cy="47625"/>
                </a:xfrm>
                <a:custGeom>
                  <a:avLst/>
                  <a:gdLst>
                    <a:gd name="T0" fmla="*/ 72 w 82"/>
                    <a:gd name="T1" fmla="*/ 2 h 40"/>
                    <a:gd name="T2" fmla="*/ 81 w 82"/>
                    <a:gd name="T3" fmla="*/ 6 h 40"/>
                    <a:gd name="T4" fmla="*/ 77 w 82"/>
                    <a:gd name="T5" fmla="*/ 14 h 40"/>
                    <a:gd name="T6" fmla="*/ 10 w 82"/>
                    <a:gd name="T7" fmla="*/ 39 h 40"/>
                    <a:gd name="T8" fmla="*/ 2 w 82"/>
                    <a:gd name="T9" fmla="*/ 35 h 40"/>
                    <a:gd name="T10" fmla="*/ 5 w 82"/>
                    <a:gd name="T11" fmla="*/ 26 h 40"/>
                    <a:gd name="T12" fmla="*/ 72 w 82"/>
                    <a:gd name="T13" fmla="*/ 2 h 40"/>
                  </a:gdLst>
                  <a:ahLst/>
                  <a:cxnLst>
                    <a:cxn ang="0">
                      <a:pos x="T0" y="T1"/>
                    </a:cxn>
                    <a:cxn ang="0">
                      <a:pos x="T2" y="T3"/>
                    </a:cxn>
                    <a:cxn ang="0">
                      <a:pos x="T4" y="T5"/>
                    </a:cxn>
                    <a:cxn ang="0">
                      <a:pos x="T6" y="T7"/>
                    </a:cxn>
                    <a:cxn ang="0">
                      <a:pos x="T8" y="T9"/>
                    </a:cxn>
                    <a:cxn ang="0">
                      <a:pos x="T10" y="T11"/>
                    </a:cxn>
                    <a:cxn ang="0">
                      <a:pos x="T12" y="T13"/>
                    </a:cxn>
                  </a:cxnLst>
                  <a:rect l="0" t="0" r="r" b="b"/>
                  <a:pathLst>
                    <a:path w="82" h="40">
                      <a:moveTo>
                        <a:pt x="72" y="2"/>
                      </a:moveTo>
                      <a:cubicBezTo>
                        <a:pt x="76" y="0"/>
                        <a:pt x="80" y="2"/>
                        <a:pt x="81" y="6"/>
                      </a:cubicBezTo>
                      <a:cubicBezTo>
                        <a:pt x="82" y="9"/>
                        <a:pt x="80" y="13"/>
                        <a:pt x="77" y="14"/>
                      </a:cubicBezTo>
                      <a:cubicBezTo>
                        <a:pt x="10" y="39"/>
                        <a:pt x="10" y="39"/>
                        <a:pt x="10" y="39"/>
                      </a:cubicBezTo>
                      <a:cubicBezTo>
                        <a:pt x="7" y="40"/>
                        <a:pt x="3" y="38"/>
                        <a:pt x="2" y="35"/>
                      </a:cubicBezTo>
                      <a:cubicBezTo>
                        <a:pt x="0" y="31"/>
                        <a:pt x="2" y="28"/>
                        <a:pt x="5" y="26"/>
                      </a:cubicBezTo>
                      <a:lnTo>
                        <a:pt x="72" y="2"/>
                      </a:lnTo>
                      <a:close/>
                    </a:path>
                  </a:pathLst>
                </a:custGeom>
                <a:solidFill>
                  <a:srgbClr val="F1C963"/>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41" name="Freeform 267"/>
                <p:cNvSpPr>
                  <a:spLocks noEditPoints="1"/>
                </p:cNvSpPr>
                <p:nvPr/>
              </p:nvSpPr>
              <p:spPr bwMode="auto">
                <a:xfrm>
                  <a:off x="6076950" y="5581650"/>
                  <a:ext cx="79375" cy="57150"/>
                </a:xfrm>
                <a:custGeom>
                  <a:avLst/>
                  <a:gdLst>
                    <a:gd name="T0" fmla="*/ 17 w 66"/>
                    <a:gd name="T1" fmla="*/ 0 h 47"/>
                    <a:gd name="T2" fmla="*/ 49 w 66"/>
                    <a:gd name="T3" fmla="*/ 0 h 47"/>
                    <a:gd name="T4" fmla="*/ 61 w 66"/>
                    <a:gd name="T5" fmla="*/ 5 h 47"/>
                    <a:gd name="T6" fmla="*/ 66 w 66"/>
                    <a:gd name="T7" fmla="*/ 17 h 47"/>
                    <a:gd name="T8" fmla="*/ 66 w 66"/>
                    <a:gd name="T9" fmla="*/ 29 h 47"/>
                    <a:gd name="T10" fmla="*/ 66 w 66"/>
                    <a:gd name="T11" fmla="*/ 33 h 47"/>
                    <a:gd name="T12" fmla="*/ 61 w 66"/>
                    <a:gd name="T13" fmla="*/ 43 h 47"/>
                    <a:gd name="T14" fmla="*/ 51 w 66"/>
                    <a:gd name="T15" fmla="*/ 47 h 47"/>
                    <a:gd name="T16" fmla="*/ 51 w 66"/>
                    <a:gd name="T17" fmla="*/ 47 h 47"/>
                    <a:gd name="T18" fmla="*/ 48 w 66"/>
                    <a:gd name="T19" fmla="*/ 47 h 47"/>
                    <a:gd name="T20" fmla="*/ 16 w 66"/>
                    <a:gd name="T21" fmla="*/ 41 h 47"/>
                    <a:gd name="T22" fmla="*/ 4 w 66"/>
                    <a:gd name="T23" fmla="*/ 35 h 47"/>
                    <a:gd name="T24" fmla="*/ 0 w 66"/>
                    <a:gd name="T25" fmla="*/ 23 h 47"/>
                    <a:gd name="T26" fmla="*/ 0 w 66"/>
                    <a:gd name="T27" fmla="*/ 17 h 47"/>
                    <a:gd name="T28" fmla="*/ 5 w 66"/>
                    <a:gd name="T29" fmla="*/ 5 h 47"/>
                    <a:gd name="T30" fmla="*/ 17 w 66"/>
                    <a:gd name="T31" fmla="*/ 0 h 47"/>
                    <a:gd name="T32" fmla="*/ 49 w 66"/>
                    <a:gd name="T33" fmla="*/ 9 h 47"/>
                    <a:gd name="T34" fmla="*/ 17 w 66"/>
                    <a:gd name="T35" fmla="*/ 9 h 47"/>
                    <a:gd name="T36" fmla="*/ 11 w 66"/>
                    <a:gd name="T37" fmla="*/ 11 h 47"/>
                    <a:gd name="T38" fmla="*/ 8 w 66"/>
                    <a:gd name="T39" fmla="*/ 17 h 47"/>
                    <a:gd name="T40" fmla="*/ 8 w 66"/>
                    <a:gd name="T41" fmla="*/ 23 h 47"/>
                    <a:gd name="T42" fmla="*/ 11 w 66"/>
                    <a:gd name="T43" fmla="*/ 29 h 47"/>
                    <a:gd name="T44" fmla="*/ 18 w 66"/>
                    <a:gd name="T45" fmla="*/ 32 h 47"/>
                    <a:gd name="T46" fmla="*/ 50 w 66"/>
                    <a:gd name="T47" fmla="*/ 38 h 47"/>
                    <a:gd name="T48" fmla="*/ 51 w 66"/>
                    <a:gd name="T49" fmla="*/ 38 h 47"/>
                    <a:gd name="T50" fmla="*/ 51 w 66"/>
                    <a:gd name="T51" fmla="*/ 38 h 47"/>
                    <a:gd name="T52" fmla="*/ 55 w 66"/>
                    <a:gd name="T53" fmla="*/ 36 h 47"/>
                    <a:gd name="T54" fmla="*/ 57 w 66"/>
                    <a:gd name="T55" fmla="*/ 31 h 47"/>
                    <a:gd name="T56" fmla="*/ 58 w 66"/>
                    <a:gd name="T57" fmla="*/ 29 h 47"/>
                    <a:gd name="T58" fmla="*/ 58 w 66"/>
                    <a:gd name="T59" fmla="*/ 17 h 47"/>
                    <a:gd name="T60" fmla="*/ 55 w 66"/>
                    <a:gd name="T61" fmla="*/ 11 h 47"/>
                    <a:gd name="T62" fmla="*/ 49 w 66"/>
                    <a:gd name="T63" fmla="*/ 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6" h="47">
                      <a:moveTo>
                        <a:pt x="17" y="0"/>
                      </a:moveTo>
                      <a:cubicBezTo>
                        <a:pt x="49" y="0"/>
                        <a:pt x="49" y="0"/>
                        <a:pt x="49" y="0"/>
                      </a:cubicBezTo>
                      <a:cubicBezTo>
                        <a:pt x="54" y="0"/>
                        <a:pt x="58" y="2"/>
                        <a:pt x="61" y="5"/>
                      </a:cubicBezTo>
                      <a:cubicBezTo>
                        <a:pt x="64" y="8"/>
                        <a:pt x="66" y="13"/>
                        <a:pt x="66" y="17"/>
                      </a:cubicBezTo>
                      <a:cubicBezTo>
                        <a:pt x="66" y="29"/>
                        <a:pt x="66" y="29"/>
                        <a:pt x="66" y="29"/>
                      </a:cubicBezTo>
                      <a:cubicBezTo>
                        <a:pt x="66" y="30"/>
                        <a:pt x="66" y="32"/>
                        <a:pt x="66" y="33"/>
                      </a:cubicBezTo>
                      <a:cubicBezTo>
                        <a:pt x="65" y="36"/>
                        <a:pt x="64" y="40"/>
                        <a:pt x="61" y="43"/>
                      </a:cubicBezTo>
                      <a:cubicBezTo>
                        <a:pt x="58" y="45"/>
                        <a:pt x="55" y="47"/>
                        <a:pt x="51" y="47"/>
                      </a:cubicBezTo>
                      <a:cubicBezTo>
                        <a:pt x="51" y="47"/>
                        <a:pt x="51" y="47"/>
                        <a:pt x="51" y="47"/>
                      </a:cubicBezTo>
                      <a:cubicBezTo>
                        <a:pt x="50" y="47"/>
                        <a:pt x="49" y="47"/>
                        <a:pt x="48" y="47"/>
                      </a:cubicBezTo>
                      <a:cubicBezTo>
                        <a:pt x="16" y="41"/>
                        <a:pt x="16" y="41"/>
                        <a:pt x="16" y="41"/>
                      </a:cubicBezTo>
                      <a:cubicBezTo>
                        <a:pt x="12" y="40"/>
                        <a:pt x="8" y="38"/>
                        <a:pt x="4" y="35"/>
                      </a:cubicBezTo>
                      <a:cubicBezTo>
                        <a:pt x="1" y="32"/>
                        <a:pt x="0" y="28"/>
                        <a:pt x="0" y="23"/>
                      </a:cubicBezTo>
                      <a:cubicBezTo>
                        <a:pt x="0" y="17"/>
                        <a:pt x="0" y="17"/>
                        <a:pt x="0" y="17"/>
                      </a:cubicBezTo>
                      <a:cubicBezTo>
                        <a:pt x="0" y="13"/>
                        <a:pt x="2" y="8"/>
                        <a:pt x="5" y="5"/>
                      </a:cubicBezTo>
                      <a:cubicBezTo>
                        <a:pt x="8" y="2"/>
                        <a:pt x="12" y="0"/>
                        <a:pt x="17" y="0"/>
                      </a:cubicBezTo>
                      <a:close/>
                      <a:moveTo>
                        <a:pt x="49" y="9"/>
                      </a:moveTo>
                      <a:cubicBezTo>
                        <a:pt x="17" y="9"/>
                        <a:pt x="17" y="9"/>
                        <a:pt x="17" y="9"/>
                      </a:cubicBezTo>
                      <a:cubicBezTo>
                        <a:pt x="15" y="9"/>
                        <a:pt x="13" y="10"/>
                        <a:pt x="11" y="11"/>
                      </a:cubicBezTo>
                      <a:cubicBezTo>
                        <a:pt x="9" y="13"/>
                        <a:pt x="8" y="15"/>
                        <a:pt x="8" y="17"/>
                      </a:cubicBezTo>
                      <a:cubicBezTo>
                        <a:pt x="8" y="23"/>
                        <a:pt x="8" y="23"/>
                        <a:pt x="8" y="23"/>
                      </a:cubicBezTo>
                      <a:cubicBezTo>
                        <a:pt x="8" y="26"/>
                        <a:pt x="9" y="27"/>
                        <a:pt x="11" y="29"/>
                      </a:cubicBezTo>
                      <a:cubicBezTo>
                        <a:pt x="12" y="31"/>
                        <a:pt x="15" y="32"/>
                        <a:pt x="18" y="32"/>
                      </a:cubicBezTo>
                      <a:cubicBezTo>
                        <a:pt x="50" y="38"/>
                        <a:pt x="50" y="38"/>
                        <a:pt x="50" y="38"/>
                      </a:cubicBezTo>
                      <a:cubicBezTo>
                        <a:pt x="50" y="38"/>
                        <a:pt x="50" y="38"/>
                        <a:pt x="51" y="38"/>
                      </a:cubicBezTo>
                      <a:cubicBezTo>
                        <a:pt x="51" y="38"/>
                        <a:pt x="51" y="38"/>
                        <a:pt x="51" y="38"/>
                      </a:cubicBezTo>
                      <a:cubicBezTo>
                        <a:pt x="52" y="38"/>
                        <a:pt x="54" y="38"/>
                        <a:pt x="55" y="36"/>
                      </a:cubicBezTo>
                      <a:cubicBezTo>
                        <a:pt x="56" y="35"/>
                        <a:pt x="57" y="33"/>
                        <a:pt x="57" y="31"/>
                      </a:cubicBezTo>
                      <a:cubicBezTo>
                        <a:pt x="58" y="31"/>
                        <a:pt x="58" y="30"/>
                        <a:pt x="58" y="29"/>
                      </a:cubicBezTo>
                      <a:cubicBezTo>
                        <a:pt x="58" y="17"/>
                        <a:pt x="58" y="17"/>
                        <a:pt x="58" y="17"/>
                      </a:cubicBezTo>
                      <a:cubicBezTo>
                        <a:pt x="58" y="15"/>
                        <a:pt x="57" y="13"/>
                        <a:pt x="55" y="11"/>
                      </a:cubicBezTo>
                      <a:cubicBezTo>
                        <a:pt x="53" y="10"/>
                        <a:pt x="51" y="9"/>
                        <a:pt x="49" y="9"/>
                      </a:cubicBezTo>
                      <a:close/>
                    </a:path>
                  </a:pathLst>
                </a:custGeom>
                <a:solidFill>
                  <a:srgbClr val="F1C963"/>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42" name="Freeform 268"/>
                <p:cNvSpPr>
                  <a:spLocks noEditPoints="1"/>
                </p:cNvSpPr>
                <p:nvPr/>
              </p:nvSpPr>
              <p:spPr bwMode="auto">
                <a:xfrm>
                  <a:off x="6164263" y="5581650"/>
                  <a:ext cx="80962" cy="57150"/>
                </a:xfrm>
                <a:custGeom>
                  <a:avLst/>
                  <a:gdLst>
                    <a:gd name="T0" fmla="*/ 49 w 67"/>
                    <a:gd name="T1" fmla="*/ 9 h 47"/>
                    <a:gd name="T2" fmla="*/ 18 w 67"/>
                    <a:gd name="T3" fmla="*/ 9 h 47"/>
                    <a:gd name="T4" fmla="*/ 11 w 67"/>
                    <a:gd name="T5" fmla="*/ 11 h 47"/>
                    <a:gd name="T6" fmla="*/ 9 w 67"/>
                    <a:gd name="T7" fmla="*/ 17 h 47"/>
                    <a:gd name="T8" fmla="*/ 9 w 67"/>
                    <a:gd name="T9" fmla="*/ 29 h 47"/>
                    <a:gd name="T10" fmla="*/ 9 w 67"/>
                    <a:gd name="T11" fmla="*/ 31 h 47"/>
                    <a:gd name="T12" fmla="*/ 12 w 67"/>
                    <a:gd name="T13" fmla="*/ 36 h 47"/>
                    <a:gd name="T14" fmla="*/ 16 w 67"/>
                    <a:gd name="T15" fmla="*/ 38 h 47"/>
                    <a:gd name="T16" fmla="*/ 16 w 67"/>
                    <a:gd name="T17" fmla="*/ 38 h 47"/>
                    <a:gd name="T18" fmla="*/ 17 w 67"/>
                    <a:gd name="T19" fmla="*/ 38 h 47"/>
                    <a:gd name="T20" fmla="*/ 48 w 67"/>
                    <a:gd name="T21" fmla="*/ 32 h 47"/>
                    <a:gd name="T22" fmla="*/ 56 w 67"/>
                    <a:gd name="T23" fmla="*/ 29 h 47"/>
                    <a:gd name="T24" fmla="*/ 58 w 67"/>
                    <a:gd name="T25" fmla="*/ 23 h 47"/>
                    <a:gd name="T26" fmla="*/ 58 w 67"/>
                    <a:gd name="T27" fmla="*/ 17 h 47"/>
                    <a:gd name="T28" fmla="*/ 55 w 67"/>
                    <a:gd name="T29" fmla="*/ 11 h 47"/>
                    <a:gd name="T30" fmla="*/ 49 w 67"/>
                    <a:gd name="T31" fmla="*/ 9 h 47"/>
                    <a:gd name="T32" fmla="*/ 18 w 67"/>
                    <a:gd name="T33" fmla="*/ 0 h 47"/>
                    <a:gd name="T34" fmla="*/ 49 w 67"/>
                    <a:gd name="T35" fmla="*/ 0 h 47"/>
                    <a:gd name="T36" fmla="*/ 62 w 67"/>
                    <a:gd name="T37" fmla="*/ 5 h 47"/>
                    <a:gd name="T38" fmla="*/ 67 w 67"/>
                    <a:gd name="T39" fmla="*/ 17 h 47"/>
                    <a:gd name="T40" fmla="*/ 67 w 67"/>
                    <a:gd name="T41" fmla="*/ 23 h 47"/>
                    <a:gd name="T42" fmla="*/ 62 w 67"/>
                    <a:gd name="T43" fmla="*/ 35 h 47"/>
                    <a:gd name="T44" fmla="*/ 50 w 67"/>
                    <a:gd name="T45" fmla="*/ 41 h 47"/>
                    <a:gd name="T46" fmla="*/ 18 w 67"/>
                    <a:gd name="T47" fmla="*/ 47 h 47"/>
                    <a:gd name="T48" fmla="*/ 16 w 67"/>
                    <a:gd name="T49" fmla="*/ 47 h 47"/>
                    <a:gd name="T50" fmla="*/ 16 w 67"/>
                    <a:gd name="T51" fmla="*/ 47 h 47"/>
                    <a:gd name="T52" fmla="*/ 6 w 67"/>
                    <a:gd name="T53" fmla="*/ 43 h 47"/>
                    <a:gd name="T54" fmla="*/ 0 w 67"/>
                    <a:gd name="T55" fmla="*/ 33 h 47"/>
                    <a:gd name="T56" fmla="*/ 0 w 67"/>
                    <a:gd name="T57" fmla="*/ 29 h 47"/>
                    <a:gd name="T58" fmla="*/ 0 w 67"/>
                    <a:gd name="T59" fmla="*/ 17 h 47"/>
                    <a:gd name="T60" fmla="*/ 5 w 67"/>
                    <a:gd name="T61" fmla="*/ 5 h 47"/>
                    <a:gd name="T62" fmla="*/ 18 w 67"/>
                    <a:gd name="T6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47">
                      <a:moveTo>
                        <a:pt x="49" y="9"/>
                      </a:moveTo>
                      <a:cubicBezTo>
                        <a:pt x="18" y="9"/>
                        <a:pt x="18" y="9"/>
                        <a:pt x="18" y="9"/>
                      </a:cubicBezTo>
                      <a:cubicBezTo>
                        <a:pt x="15" y="9"/>
                        <a:pt x="13" y="10"/>
                        <a:pt x="11" y="11"/>
                      </a:cubicBezTo>
                      <a:cubicBezTo>
                        <a:pt x="10" y="13"/>
                        <a:pt x="9" y="15"/>
                        <a:pt x="9" y="17"/>
                      </a:cubicBezTo>
                      <a:cubicBezTo>
                        <a:pt x="9" y="29"/>
                        <a:pt x="9" y="29"/>
                        <a:pt x="9" y="29"/>
                      </a:cubicBezTo>
                      <a:cubicBezTo>
                        <a:pt x="9" y="30"/>
                        <a:pt x="9" y="31"/>
                        <a:pt x="9" y="31"/>
                      </a:cubicBezTo>
                      <a:cubicBezTo>
                        <a:pt x="9" y="33"/>
                        <a:pt x="10" y="35"/>
                        <a:pt x="12" y="36"/>
                      </a:cubicBezTo>
                      <a:cubicBezTo>
                        <a:pt x="13" y="38"/>
                        <a:pt x="14" y="38"/>
                        <a:pt x="16" y="38"/>
                      </a:cubicBezTo>
                      <a:cubicBezTo>
                        <a:pt x="16" y="38"/>
                        <a:pt x="16" y="38"/>
                        <a:pt x="16" y="38"/>
                      </a:cubicBezTo>
                      <a:cubicBezTo>
                        <a:pt x="16" y="38"/>
                        <a:pt x="17" y="38"/>
                        <a:pt x="17" y="38"/>
                      </a:cubicBezTo>
                      <a:cubicBezTo>
                        <a:pt x="48" y="32"/>
                        <a:pt x="48" y="32"/>
                        <a:pt x="48" y="32"/>
                      </a:cubicBezTo>
                      <a:cubicBezTo>
                        <a:pt x="51" y="32"/>
                        <a:pt x="54" y="31"/>
                        <a:pt x="56" y="29"/>
                      </a:cubicBezTo>
                      <a:cubicBezTo>
                        <a:pt x="57" y="27"/>
                        <a:pt x="58" y="26"/>
                        <a:pt x="58" y="23"/>
                      </a:cubicBezTo>
                      <a:cubicBezTo>
                        <a:pt x="58" y="17"/>
                        <a:pt x="58" y="17"/>
                        <a:pt x="58" y="17"/>
                      </a:cubicBezTo>
                      <a:cubicBezTo>
                        <a:pt x="58" y="15"/>
                        <a:pt x="57" y="13"/>
                        <a:pt x="55" y="11"/>
                      </a:cubicBezTo>
                      <a:cubicBezTo>
                        <a:pt x="54" y="10"/>
                        <a:pt x="52" y="9"/>
                        <a:pt x="49" y="9"/>
                      </a:cubicBezTo>
                      <a:close/>
                      <a:moveTo>
                        <a:pt x="18" y="0"/>
                      </a:moveTo>
                      <a:cubicBezTo>
                        <a:pt x="49" y="0"/>
                        <a:pt x="49" y="0"/>
                        <a:pt x="49" y="0"/>
                      </a:cubicBezTo>
                      <a:cubicBezTo>
                        <a:pt x="54" y="0"/>
                        <a:pt x="58" y="2"/>
                        <a:pt x="62" y="5"/>
                      </a:cubicBezTo>
                      <a:cubicBezTo>
                        <a:pt x="65" y="8"/>
                        <a:pt x="67" y="13"/>
                        <a:pt x="67" y="17"/>
                      </a:cubicBezTo>
                      <a:cubicBezTo>
                        <a:pt x="67" y="23"/>
                        <a:pt x="67" y="23"/>
                        <a:pt x="67" y="23"/>
                      </a:cubicBezTo>
                      <a:cubicBezTo>
                        <a:pt x="67" y="28"/>
                        <a:pt x="65" y="32"/>
                        <a:pt x="62" y="35"/>
                      </a:cubicBezTo>
                      <a:cubicBezTo>
                        <a:pt x="59" y="38"/>
                        <a:pt x="55" y="40"/>
                        <a:pt x="50" y="41"/>
                      </a:cubicBezTo>
                      <a:cubicBezTo>
                        <a:pt x="18" y="47"/>
                        <a:pt x="18" y="47"/>
                        <a:pt x="18" y="47"/>
                      </a:cubicBezTo>
                      <a:cubicBezTo>
                        <a:pt x="18" y="47"/>
                        <a:pt x="17" y="47"/>
                        <a:pt x="16" y="47"/>
                      </a:cubicBezTo>
                      <a:cubicBezTo>
                        <a:pt x="16" y="47"/>
                        <a:pt x="16" y="47"/>
                        <a:pt x="16" y="47"/>
                      </a:cubicBezTo>
                      <a:cubicBezTo>
                        <a:pt x="12" y="47"/>
                        <a:pt x="8" y="45"/>
                        <a:pt x="6" y="43"/>
                      </a:cubicBezTo>
                      <a:cubicBezTo>
                        <a:pt x="3" y="40"/>
                        <a:pt x="1" y="36"/>
                        <a:pt x="0" y="33"/>
                      </a:cubicBezTo>
                      <a:cubicBezTo>
                        <a:pt x="0" y="32"/>
                        <a:pt x="0" y="30"/>
                        <a:pt x="0" y="29"/>
                      </a:cubicBezTo>
                      <a:cubicBezTo>
                        <a:pt x="0" y="17"/>
                        <a:pt x="0" y="17"/>
                        <a:pt x="0" y="17"/>
                      </a:cubicBezTo>
                      <a:cubicBezTo>
                        <a:pt x="0" y="13"/>
                        <a:pt x="2" y="8"/>
                        <a:pt x="5" y="5"/>
                      </a:cubicBezTo>
                      <a:cubicBezTo>
                        <a:pt x="8" y="2"/>
                        <a:pt x="13" y="0"/>
                        <a:pt x="18" y="0"/>
                      </a:cubicBezTo>
                      <a:close/>
                    </a:path>
                  </a:pathLst>
                </a:custGeom>
                <a:solidFill>
                  <a:srgbClr val="F1C963"/>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43" name="Freeform 269"/>
                <p:cNvSpPr/>
                <p:nvPr/>
              </p:nvSpPr>
              <p:spPr bwMode="auto">
                <a:xfrm>
                  <a:off x="6146800" y="5602288"/>
                  <a:ext cx="26987" cy="15875"/>
                </a:xfrm>
                <a:custGeom>
                  <a:avLst/>
                  <a:gdLst>
                    <a:gd name="T0" fmla="*/ 6 w 22"/>
                    <a:gd name="T1" fmla="*/ 13 h 13"/>
                    <a:gd name="T2" fmla="*/ 0 w 22"/>
                    <a:gd name="T3" fmla="*/ 6 h 13"/>
                    <a:gd name="T4" fmla="*/ 6 w 22"/>
                    <a:gd name="T5" fmla="*/ 0 h 13"/>
                    <a:gd name="T6" fmla="*/ 16 w 22"/>
                    <a:gd name="T7" fmla="*/ 0 h 13"/>
                    <a:gd name="T8" fmla="*/ 22 w 22"/>
                    <a:gd name="T9" fmla="*/ 6 h 13"/>
                    <a:gd name="T10" fmla="*/ 16 w 22"/>
                    <a:gd name="T11" fmla="*/ 13 h 13"/>
                    <a:gd name="T12" fmla="*/ 6 w 22"/>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22" h="13">
                      <a:moveTo>
                        <a:pt x="6" y="13"/>
                      </a:moveTo>
                      <a:cubicBezTo>
                        <a:pt x="3" y="13"/>
                        <a:pt x="0" y="10"/>
                        <a:pt x="0" y="6"/>
                      </a:cubicBezTo>
                      <a:cubicBezTo>
                        <a:pt x="0" y="3"/>
                        <a:pt x="3" y="0"/>
                        <a:pt x="6" y="0"/>
                      </a:cubicBezTo>
                      <a:cubicBezTo>
                        <a:pt x="16" y="0"/>
                        <a:pt x="16" y="0"/>
                        <a:pt x="16" y="0"/>
                      </a:cubicBezTo>
                      <a:cubicBezTo>
                        <a:pt x="20" y="0"/>
                        <a:pt x="22" y="3"/>
                        <a:pt x="22" y="6"/>
                      </a:cubicBezTo>
                      <a:cubicBezTo>
                        <a:pt x="22" y="10"/>
                        <a:pt x="20" y="13"/>
                        <a:pt x="16" y="13"/>
                      </a:cubicBezTo>
                      <a:lnTo>
                        <a:pt x="6" y="13"/>
                      </a:lnTo>
                      <a:close/>
                    </a:path>
                  </a:pathLst>
                </a:custGeom>
                <a:solidFill>
                  <a:srgbClr val="F1C963"/>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grpSp>
        </p:grpSp>
        <p:sp>
          <p:nvSpPr>
            <p:cNvPr id="44" name="椭圆 43"/>
            <p:cNvSpPr/>
            <p:nvPr/>
          </p:nvSpPr>
          <p:spPr>
            <a:xfrm>
              <a:off x="6031877" y="1263981"/>
              <a:ext cx="718793" cy="718793"/>
            </a:xfrm>
            <a:prstGeom prst="ellipse">
              <a:avLst/>
            </a:prstGeom>
            <a:solidFill>
              <a:srgbClr val="F1C963"/>
            </a:solidFill>
            <a:ln w="19050">
              <a:noFill/>
            </a:ln>
            <a:effectLst>
              <a:outerShdw blurRad="342900" dist="381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dirty="0">
                  <a:latin typeface="Arial" panose="020B0604020202020204" pitchFamily="34" charset="0"/>
                  <a:ea typeface="思源黑体 CN Medium" panose="020B0600000000000000" pitchFamily="34" charset="-122"/>
                  <a:cs typeface="+mn-ea"/>
                  <a:sym typeface="Arial" panose="020B0604020202020204" pitchFamily="34" charset="0"/>
                </a:rPr>
                <a:t>01</a:t>
              </a:r>
              <a:endParaRPr lang="zh-CN" altLang="en-US" dirty="0">
                <a:latin typeface="Arial" panose="020B0604020202020204" pitchFamily="34" charset="0"/>
                <a:ea typeface="思源黑体 CN Medium" panose="020B0600000000000000" pitchFamily="34" charset="-122"/>
                <a:cs typeface="+mn-ea"/>
                <a:sym typeface="Arial" panose="020B0604020202020204" pitchFamily="34" charset="0"/>
              </a:endParaRPr>
            </a:p>
          </p:txBody>
        </p:sp>
      </p:grpSp>
      <p:grpSp>
        <p:nvGrpSpPr>
          <p:cNvPr id="45" name="组合 44"/>
          <p:cNvGrpSpPr/>
          <p:nvPr/>
        </p:nvGrpSpPr>
        <p:grpSpPr>
          <a:xfrm>
            <a:off x="5853461" y="2540702"/>
            <a:ext cx="2520950" cy="2465813"/>
            <a:chOff x="5130833" y="1263981"/>
            <a:chExt cx="2520950" cy="2465813"/>
          </a:xfrm>
        </p:grpSpPr>
        <p:grpSp>
          <p:nvGrpSpPr>
            <p:cNvPr id="46" name="组合 45"/>
            <p:cNvGrpSpPr/>
            <p:nvPr/>
          </p:nvGrpSpPr>
          <p:grpSpPr>
            <a:xfrm>
              <a:off x="5130833" y="1765104"/>
              <a:ext cx="2520950" cy="1964690"/>
              <a:chOff x="5252753" y="1582224"/>
              <a:chExt cx="2520950" cy="1964690"/>
            </a:xfrm>
          </p:grpSpPr>
          <p:sp>
            <p:nvSpPr>
              <p:cNvPr id="47" name="矩形 46"/>
              <p:cNvSpPr/>
              <p:nvPr/>
            </p:nvSpPr>
            <p:spPr>
              <a:xfrm>
                <a:off x="5252753" y="1582224"/>
                <a:ext cx="2520950" cy="1964690"/>
              </a:xfrm>
              <a:prstGeom prst="rect">
                <a:avLst/>
              </a:prstGeom>
              <a:solidFill>
                <a:schemeClr val="accent2">
                  <a:lumMod val="40000"/>
                  <a:lumOff val="60000"/>
                </a:schemeClr>
              </a:solidFill>
              <a:ln>
                <a:noFill/>
              </a:ln>
              <a:effectLst>
                <a:outerShdw blurRad="508000" dist="304800" dir="5400000" algn="t" rotWithShape="0">
                  <a:srgbClr val="313C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48" name="文本框 47"/>
              <p:cNvSpPr txBox="1"/>
              <p:nvPr/>
            </p:nvSpPr>
            <p:spPr>
              <a:xfrm>
                <a:off x="5521503" y="2841916"/>
                <a:ext cx="2037358" cy="553085"/>
              </a:xfrm>
              <a:prstGeom prst="rect">
                <a:avLst/>
              </a:prstGeom>
              <a:noFill/>
              <a:ln>
                <a:noFill/>
              </a:ln>
            </p:spPr>
            <p:txBody>
              <a:bodyPr wrap="square" rtlCol="0">
                <a:spAutoFit/>
              </a:bodyPr>
              <a:p>
                <a:pPr algn="ctr">
                  <a:lnSpc>
                    <a:spcPct val="150000"/>
                  </a:lnSpc>
                </a:pPr>
                <a:r>
                  <a:rPr lang="zh-CN" altLang="en-US" sz="2000" b="1" dirty="0">
                    <a:latin typeface="Arial" panose="020B0604020202020204" pitchFamily="34" charset="0"/>
                    <a:ea typeface="思源黑体 CN Medium" panose="020B0600000000000000" pitchFamily="34" charset="-122"/>
                    <a:cs typeface="+mn-ea"/>
                    <a:sym typeface="Arial" panose="020B0604020202020204" pitchFamily="34" charset="0"/>
                  </a:rPr>
                  <a:t>艰巨性</a:t>
                </a:r>
                <a:endParaRPr lang="zh-CN" altLang="en-US" sz="2000" b="1" dirty="0">
                  <a:latin typeface="Arial" panose="020B0604020202020204" pitchFamily="34" charset="0"/>
                  <a:ea typeface="思源黑体 CN Medium" panose="020B0600000000000000" pitchFamily="34" charset="-122"/>
                  <a:cs typeface="+mn-ea"/>
                  <a:sym typeface="Arial" panose="020B0604020202020204" pitchFamily="34" charset="0"/>
                </a:endParaRPr>
              </a:p>
            </p:txBody>
          </p:sp>
          <p:grpSp>
            <p:nvGrpSpPr>
              <p:cNvPr id="49" name="组合 48"/>
              <p:cNvGrpSpPr/>
              <p:nvPr/>
            </p:nvGrpSpPr>
            <p:grpSpPr>
              <a:xfrm>
                <a:off x="6343332" y="2200566"/>
                <a:ext cx="393700" cy="501650"/>
                <a:chOff x="5964238" y="5456238"/>
                <a:chExt cx="393700" cy="501650"/>
              </a:xfrm>
              <a:solidFill>
                <a:srgbClr val="313C2E"/>
              </a:solidFill>
            </p:grpSpPr>
            <p:sp>
              <p:nvSpPr>
                <p:cNvPr id="50" name="Freeform 259"/>
                <p:cNvSpPr>
                  <a:spLocks noEditPoints="1"/>
                </p:cNvSpPr>
                <p:nvPr/>
              </p:nvSpPr>
              <p:spPr bwMode="auto">
                <a:xfrm>
                  <a:off x="6042025" y="5456238"/>
                  <a:ext cx="238125" cy="280988"/>
                </a:xfrm>
                <a:custGeom>
                  <a:avLst/>
                  <a:gdLst>
                    <a:gd name="T0" fmla="*/ 100 w 200"/>
                    <a:gd name="T1" fmla="*/ 0 h 235"/>
                    <a:gd name="T2" fmla="*/ 170 w 200"/>
                    <a:gd name="T3" fmla="*/ 19 h 235"/>
                    <a:gd name="T4" fmla="*/ 200 w 200"/>
                    <a:gd name="T5" fmla="*/ 92 h 235"/>
                    <a:gd name="T6" fmla="*/ 169 w 200"/>
                    <a:gd name="T7" fmla="*/ 186 h 235"/>
                    <a:gd name="T8" fmla="*/ 100 w 200"/>
                    <a:gd name="T9" fmla="*/ 235 h 235"/>
                    <a:gd name="T10" fmla="*/ 30 w 200"/>
                    <a:gd name="T11" fmla="*/ 186 h 235"/>
                    <a:gd name="T12" fmla="*/ 0 w 200"/>
                    <a:gd name="T13" fmla="*/ 92 h 235"/>
                    <a:gd name="T14" fmla="*/ 30 w 200"/>
                    <a:gd name="T15" fmla="*/ 19 h 235"/>
                    <a:gd name="T16" fmla="*/ 100 w 200"/>
                    <a:gd name="T17" fmla="*/ 0 h 235"/>
                    <a:gd name="T18" fmla="*/ 159 w 200"/>
                    <a:gd name="T19" fmla="*/ 33 h 235"/>
                    <a:gd name="T20" fmla="*/ 100 w 200"/>
                    <a:gd name="T21" fmla="*/ 18 h 235"/>
                    <a:gd name="T22" fmla="*/ 40 w 200"/>
                    <a:gd name="T23" fmla="*/ 33 h 235"/>
                    <a:gd name="T24" fmla="*/ 17 w 200"/>
                    <a:gd name="T25" fmla="*/ 92 h 235"/>
                    <a:gd name="T26" fmla="*/ 45 w 200"/>
                    <a:gd name="T27" fmla="*/ 177 h 235"/>
                    <a:gd name="T28" fmla="*/ 100 w 200"/>
                    <a:gd name="T29" fmla="*/ 217 h 235"/>
                    <a:gd name="T30" fmla="*/ 155 w 200"/>
                    <a:gd name="T31" fmla="*/ 177 h 235"/>
                    <a:gd name="T32" fmla="*/ 182 w 200"/>
                    <a:gd name="T33" fmla="*/ 92 h 235"/>
                    <a:gd name="T34" fmla="*/ 159 w 200"/>
                    <a:gd name="T35" fmla="*/ 3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235">
                      <a:moveTo>
                        <a:pt x="100" y="0"/>
                      </a:moveTo>
                      <a:cubicBezTo>
                        <a:pt x="127" y="0"/>
                        <a:pt x="151" y="5"/>
                        <a:pt x="170" y="19"/>
                      </a:cubicBezTo>
                      <a:cubicBezTo>
                        <a:pt x="188" y="33"/>
                        <a:pt x="200" y="56"/>
                        <a:pt x="200" y="92"/>
                      </a:cubicBezTo>
                      <a:cubicBezTo>
                        <a:pt x="200" y="126"/>
                        <a:pt x="187" y="160"/>
                        <a:pt x="169" y="186"/>
                      </a:cubicBezTo>
                      <a:cubicBezTo>
                        <a:pt x="149" y="215"/>
                        <a:pt x="123" y="235"/>
                        <a:pt x="100" y="235"/>
                      </a:cubicBezTo>
                      <a:cubicBezTo>
                        <a:pt x="76" y="235"/>
                        <a:pt x="50" y="215"/>
                        <a:pt x="30" y="186"/>
                      </a:cubicBezTo>
                      <a:cubicBezTo>
                        <a:pt x="12" y="160"/>
                        <a:pt x="0" y="126"/>
                        <a:pt x="0" y="92"/>
                      </a:cubicBezTo>
                      <a:cubicBezTo>
                        <a:pt x="0" y="56"/>
                        <a:pt x="11" y="33"/>
                        <a:pt x="30" y="19"/>
                      </a:cubicBezTo>
                      <a:cubicBezTo>
                        <a:pt x="48" y="5"/>
                        <a:pt x="73" y="0"/>
                        <a:pt x="100" y="0"/>
                      </a:cubicBezTo>
                      <a:close/>
                      <a:moveTo>
                        <a:pt x="159" y="33"/>
                      </a:moveTo>
                      <a:cubicBezTo>
                        <a:pt x="144" y="22"/>
                        <a:pt x="123" y="18"/>
                        <a:pt x="100" y="18"/>
                      </a:cubicBezTo>
                      <a:cubicBezTo>
                        <a:pt x="76" y="18"/>
                        <a:pt x="55" y="22"/>
                        <a:pt x="40" y="33"/>
                      </a:cubicBezTo>
                      <a:cubicBezTo>
                        <a:pt x="26" y="44"/>
                        <a:pt x="17" y="62"/>
                        <a:pt x="17" y="92"/>
                      </a:cubicBezTo>
                      <a:cubicBezTo>
                        <a:pt x="17" y="122"/>
                        <a:pt x="29" y="153"/>
                        <a:pt x="45" y="177"/>
                      </a:cubicBezTo>
                      <a:cubicBezTo>
                        <a:pt x="61" y="201"/>
                        <a:pt x="82" y="217"/>
                        <a:pt x="100" y="217"/>
                      </a:cubicBezTo>
                      <a:cubicBezTo>
                        <a:pt x="117" y="217"/>
                        <a:pt x="138" y="201"/>
                        <a:pt x="155" y="177"/>
                      </a:cubicBezTo>
                      <a:cubicBezTo>
                        <a:pt x="171" y="153"/>
                        <a:pt x="182" y="122"/>
                        <a:pt x="182" y="92"/>
                      </a:cubicBezTo>
                      <a:cubicBezTo>
                        <a:pt x="182" y="62"/>
                        <a:pt x="173" y="44"/>
                        <a:pt x="159" y="33"/>
                      </a:cubicBezTo>
                      <a:close/>
                    </a:path>
                  </a:pathLst>
                </a:custGeom>
                <a:solidFill>
                  <a:srgbClr val="126999"/>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51" name="Freeform 260"/>
                <p:cNvSpPr/>
                <p:nvPr/>
              </p:nvSpPr>
              <p:spPr bwMode="auto">
                <a:xfrm>
                  <a:off x="6086475" y="5470525"/>
                  <a:ext cx="184150" cy="133350"/>
                </a:xfrm>
                <a:custGeom>
                  <a:avLst/>
                  <a:gdLst>
                    <a:gd name="T0" fmla="*/ 1 w 154"/>
                    <a:gd name="T1" fmla="*/ 11 h 112"/>
                    <a:gd name="T2" fmla="*/ 4 w 154"/>
                    <a:gd name="T3" fmla="*/ 2 h 112"/>
                    <a:gd name="T4" fmla="*/ 13 w 154"/>
                    <a:gd name="T5" fmla="*/ 4 h 112"/>
                    <a:gd name="T6" fmla="*/ 145 w 154"/>
                    <a:gd name="T7" fmla="*/ 98 h 112"/>
                    <a:gd name="T8" fmla="*/ 148 w 154"/>
                    <a:gd name="T9" fmla="*/ 99 h 112"/>
                    <a:gd name="T10" fmla="*/ 153 w 154"/>
                    <a:gd name="T11" fmla="*/ 107 h 112"/>
                    <a:gd name="T12" fmla="*/ 145 w 154"/>
                    <a:gd name="T13" fmla="*/ 111 h 112"/>
                    <a:gd name="T14" fmla="*/ 142 w 154"/>
                    <a:gd name="T15" fmla="*/ 110 h 112"/>
                    <a:gd name="T16" fmla="*/ 1 w 154"/>
                    <a:gd name="T17" fmla="*/ 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112">
                      <a:moveTo>
                        <a:pt x="1" y="11"/>
                      </a:moveTo>
                      <a:cubicBezTo>
                        <a:pt x="0" y="8"/>
                        <a:pt x="1" y="4"/>
                        <a:pt x="4" y="2"/>
                      </a:cubicBezTo>
                      <a:cubicBezTo>
                        <a:pt x="7" y="0"/>
                        <a:pt x="11" y="1"/>
                        <a:pt x="13" y="4"/>
                      </a:cubicBezTo>
                      <a:cubicBezTo>
                        <a:pt x="50" y="71"/>
                        <a:pt x="83" y="80"/>
                        <a:pt x="145" y="98"/>
                      </a:cubicBezTo>
                      <a:cubicBezTo>
                        <a:pt x="148" y="99"/>
                        <a:pt x="148" y="99"/>
                        <a:pt x="148" y="99"/>
                      </a:cubicBezTo>
                      <a:cubicBezTo>
                        <a:pt x="152" y="100"/>
                        <a:pt x="154" y="103"/>
                        <a:pt x="153" y="107"/>
                      </a:cubicBezTo>
                      <a:cubicBezTo>
                        <a:pt x="152" y="110"/>
                        <a:pt x="148" y="112"/>
                        <a:pt x="145" y="111"/>
                      </a:cubicBezTo>
                      <a:cubicBezTo>
                        <a:pt x="142" y="110"/>
                        <a:pt x="142" y="110"/>
                        <a:pt x="142" y="110"/>
                      </a:cubicBezTo>
                      <a:cubicBezTo>
                        <a:pt x="76" y="92"/>
                        <a:pt x="41" y="82"/>
                        <a:pt x="1" y="11"/>
                      </a:cubicBezTo>
                      <a:close/>
                    </a:path>
                  </a:pathLst>
                </a:custGeom>
                <a:solidFill>
                  <a:srgbClr val="126999"/>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52" name="Freeform 261"/>
                <p:cNvSpPr/>
                <p:nvPr/>
              </p:nvSpPr>
              <p:spPr bwMode="auto">
                <a:xfrm>
                  <a:off x="6046788" y="5514975"/>
                  <a:ext cx="87312" cy="69850"/>
                </a:xfrm>
                <a:custGeom>
                  <a:avLst/>
                  <a:gdLst>
                    <a:gd name="T0" fmla="*/ 61 w 73"/>
                    <a:gd name="T1" fmla="*/ 3 h 58"/>
                    <a:gd name="T2" fmla="*/ 70 w 73"/>
                    <a:gd name="T3" fmla="*/ 2 h 58"/>
                    <a:gd name="T4" fmla="*/ 71 w 73"/>
                    <a:gd name="T5" fmla="*/ 11 h 58"/>
                    <a:gd name="T6" fmla="*/ 36 w 73"/>
                    <a:gd name="T7" fmla="*/ 45 h 58"/>
                    <a:gd name="T8" fmla="*/ 8 w 73"/>
                    <a:gd name="T9" fmla="*/ 57 h 58"/>
                    <a:gd name="T10" fmla="*/ 0 w 73"/>
                    <a:gd name="T11" fmla="*/ 52 h 58"/>
                    <a:gd name="T12" fmla="*/ 5 w 73"/>
                    <a:gd name="T13" fmla="*/ 44 h 58"/>
                    <a:gd name="T14" fmla="*/ 29 w 73"/>
                    <a:gd name="T15" fmla="*/ 34 h 58"/>
                    <a:gd name="T16" fmla="*/ 61 w 73"/>
                    <a:gd name="T17"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58">
                      <a:moveTo>
                        <a:pt x="61" y="3"/>
                      </a:moveTo>
                      <a:cubicBezTo>
                        <a:pt x="63" y="0"/>
                        <a:pt x="67" y="0"/>
                        <a:pt x="70" y="2"/>
                      </a:cubicBezTo>
                      <a:cubicBezTo>
                        <a:pt x="73" y="4"/>
                        <a:pt x="73" y="8"/>
                        <a:pt x="71" y="11"/>
                      </a:cubicBezTo>
                      <a:cubicBezTo>
                        <a:pt x="58" y="27"/>
                        <a:pt x="47" y="38"/>
                        <a:pt x="36" y="45"/>
                      </a:cubicBezTo>
                      <a:cubicBezTo>
                        <a:pt x="26" y="52"/>
                        <a:pt x="17" y="55"/>
                        <a:pt x="8" y="57"/>
                      </a:cubicBezTo>
                      <a:cubicBezTo>
                        <a:pt x="4" y="58"/>
                        <a:pt x="1" y="55"/>
                        <a:pt x="0" y="52"/>
                      </a:cubicBezTo>
                      <a:cubicBezTo>
                        <a:pt x="0" y="48"/>
                        <a:pt x="2" y="45"/>
                        <a:pt x="5" y="44"/>
                      </a:cubicBezTo>
                      <a:cubicBezTo>
                        <a:pt x="13" y="43"/>
                        <a:pt x="20" y="40"/>
                        <a:pt x="29" y="34"/>
                      </a:cubicBezTo>
                      <a:cubicBezTo>
                        <a:pt x="38" y="28"/>
                        <a:pt x="49" y="18"/>
                        <a:pt x="61" y="3"/>
                      </a:cubicBezTo>
                      <a:close/>
                    </a:path>
                  </a:pathLst>
                </a:custGeom>
                <a:solidFill>
                  <a:srgbClr val="126999"/>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53" name="Freeform 262"/>
                <p:cNvSpPr>
                  <a:spLocks noEditPoints="1"/>
                </p:cNvSpPr>
                <p:nvPr/>
              </p:nvSpPr>
              <p:spPr bwMode="auto">
                <a:xfrm>
                  <a:off x="5964238" y="5724525"/>
                  <a:ext cx="393700" cy="233363"/>
                </a:xfrm>
                <a:custGeom>
                  <a:avLst/>
                  <a:gdLst>
                    <a:gd name="T0" fmla="*/ 55 w 329"/>
                    <a:gd name="T1" fmla="*/ 54 h 196"/>
                    <a:gd name="T2" fmla="*/ 24 w 329"/>
                    <a:gd name="T3" fmla="*/ 104 h 196"/>
                    <a:gd name="T4" fmla="*/ 23 w 329"/>
                    <a:gd name="T5" fmla="*/ 179 h 196"/>
                    <a:gd name="T6" fmla="*/ 306 w 329"/>
                    <a:gd name="T7" fmla="*/ 179 h 196"/>
                    <a:gd name="T8" fmla="*/ 305 w 329"/>
                    <a:gd name="T9" fmla="*/ 104 h 196"/>
                    <a:gd name="T10" fmla="*/ 274 w 329"/>
                    <a:gd name="T11" fmla="*/ 54 h 196"/>
                    <a:gd name="T12" fmla="*/ 230 w 329"/>
                    <a:gd name="T13" fmla="*/ 38 h 196"/>
                    <a:gd name="T14" fmla="*/ 225 w 329"/>
                    <a:gd name="T15" fmla="*/ 30 h 196"/>
                    <a:gd name="T16" fmla="*/ 225 w 329"/>
                    <a:gd name="T17" fmla="*/ 30 h 196"/>
                    <a:gd name="T18" fmla="*/ 224 w 329"/>
                    <a:gd name="T19" fmla="*/ 21 h 196"/>
                    <a:gd name="T20" fmla="*/ 168 w 329"/>
                    <a:gd name="T21" fmla="*/ 40 h 196"/>
                    <a:gd name="T22" fmla="*/ 162 w 329"/>
                    <a:gd name="T23" fmla="*/ 40 h 196"/>
                    <a:gd name="T24" fmla="*/ 106 w 329"/>
                    <a:gd name="T25" fmla="*/ 21 h 196"/>
                    <a:gd name="T26" fmla="*/ 105 w 329"/>
                    <a:gd name="T27" fmla="*/ 30 h 196"/>
                    <a:gd name="T28" fmla="*/ 99 w 329"/>
                    <a:gd name="T29" fmla="*/ 38 h 196"/>
                    <a:gd name="T30" fmla="*/ 55 w 329"/>
                    <a:gd name="T31" fmla="*/ 54 h 196"/>
                    <a:gd name="T32" fmla="*/ 7 w 329"/>
                    <a:gd name="T33" fmla="*/ 100 h 196"/>
                    <a:gd name="T34" fmla="*/ 47 w 329"/>
                    <a:gd name="T35" fmla="*/ 39 h 196"/>
                    <a:gd name="T36" fmla="*/ 47 w 329"/>
                    <a:gd name="T37" fmla="*/ 39 h 196"/>
                    <a:gd name="T38" fmla="*/ 48 w 329"/>
                    <a:gd name="T39" fmla="*/ 38 h 196"/>
                    <a:gd name="T40" fmla="*/ 88 w 329"/>
                    <a:gd name="T41" fmla="*/ 23 h 196"/>
                    <a:gd name="T42" fmla="*/ 90 w 329"/>
                    <a:gd name="T43" fmla="*/ 8 h 196"/>
                    <a:gd name="T44" fmla="*/ 90 w 329"/>
                    <a:gd name="T45" fmla="*/ 8 h 196"/>
                    <a:gd name="T46" fmla="*/ 90 w 329"/>
                    <a:gd name="T47" fmla="*/ 7 h 196"/>
                    <a:gd name="T48" fmla="*/ 101 w 329"/>
                    <a:gd name="T49" fmla="*/ 1 h 196"/>
                    <a:gd name="T50" fmla="*/ 165 w 329"/>
                    <a:gd name="T51" fmla="*/ 23 h 196"/>
                    <a:gd name="T52" fmla="*/ 228 w 329"/>
                    <a:gd name="T53" fmla="*/ 1 h 196"/>
                    <a:gd name="T54" fmla="*/ 230 w 329"/>
                    <a:gd name="T55" fmla="*/ 1 h 196"/>
                    <a:gd name="T56" fmla="*/ 240 w 329"/>
                    <a:gd name="T57" fmla="*/ 8 h 196"/>
                    <a:gd name="T58" fmla="*/ 241 w 329"/>
                    <a:gd name="T59" fmla="*/ 23 h 196"/>
                    <a:gd name="T60" fmla="*/ 281 w 329"/>
                    <a:gd name="T61" fmla="*/ 38 h 196"/>
                    <a:gd name="T62" fmla="*/ 283 w 329"/>
                    <a:gd name="T63" fmla="*/ 39 h 196"/>
                    <a:gd name="T64" fmla="*/ 322 w 329"/>
                    <a:gd name="T65" fmla="*/ 100 h 196"/>
                    <a:gd name="T66" fmla="*/ 322 w 329"/>
                    <a:gd name="T67" fmla="*/ 189 h 196"/>
                    <a:gd name="T68" fmla="*/ 313 w 329"/>
                    <a:gd name="T69" fmla="*/ 196 h 196"/>
                    <a:gd name="T70" fmla="*/ 16 w 329"/>
                    <a:gd name="T71" fmla="*/ 196 h 196"/>
                    <a:gd name="T72" fmla="*/ 16 w 329"/>
                    <a:gd name="T73" fmla="*/ 196 h 196"/>
                    <a:gd name="T74" fmla="*/ 8 w 329"/>
                    <a:gd name="T75" fmla="*/ 189 h 196"/>
                    <a:gd name="T76" fmla="*/ 7 w 329"/>
                    <a:gd name="T77" fmla="*/ 10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9" h="196">
                      <a:moveTo>
                        <a:pt x="55" y="54"/>
                      </a:moveTo>
                      <a:cubicBezTo>
                        <a:pt x="39" y="65"/>
                        <a:pt x="29" y="83"/>
                        <a:pt x="24" y="104"/>
                      </a:cubicBezTo>
                      <a:cubicBezTo>
                        <a:pt x="18" y="128"/>
                        <a:pt x="19" y="155"/>
                        <a:pt x="23" y="179"/>
                      </a:cubicBezTo>
                      <a:cubicBezTo>
                        <a:pt x="306" y="179"/>
                        <a:pt x="306" y="179"/>
                        <a:pt x="306" y="179"/>
                      </a:cubicBezTo>
                      <a:cubicBezTo>
                        <a:pt x="311" y="155"/>
                        <a:pt x="311" y="128"/>
                        <a:pt x="305" y="104"/>
                      </a:cubicBezTo>
                      <a:cubicBezTo>
                        <a:pt x="300" y="83"/>
                        <a:pt x="290" y="65"/>
                        <a:pt x="274" y="54"/>
                      </a:cubicBezTo>
                      <a:cubicBezTo>
                        <a:pt x="230" y="38"/>
                        <a:pt x="230" y="38"/>
                        <a:pt x="230" y="38"/>
                      </a:cubicBezTo>
                      <a:cubicBezTo>
                        <a:pt x="227" y="36"/>
                        <a:pt x="225" y="34"/>
                        <a:pt x="225" y="30"/>
                      </a:cubicBezTo>
                      <a:cubicBezTo>
                        <a:pt x="225" y="30"/>
                        <a:pt x="225" y="30"/>
                        <a:pt x="225" y="30"/>
                      </a:cubicBezTo>
                      <a:cubicBezTo>
                        <a:pt x="224" y="21"/>
                        <a:pt x="224" y="21"/>
                        <a:pt x="224" y="21"/>
                      </a:cubicBezTo>
                      <a:cubicBezTo>
                        <a:pt x="168" y="40"/>
                        <a:pt x="168" y="40"/>
                        <a:pt x="168" y="40"/>
                      </a:cubicBezTo>
                      <a:cubicBezTo>
                        <a:pt x="166" y="41"/>
                        <a:pt x="164" y="41"/>
                        <a:pt x="162" y="40"/>
                      </a:cubicBezTo>
                      <a:cubicBezTo>
                        <a:pt x="106" y="21"/>
                        <a:pt x="106" y="21"/>
                        <a:pt x="106" y="21"/>
                      </a:cubicBezTo>
                      <a:cubicBezTo>
                        <a:pt x="105" y="30"/>
                        <a:pt x="105" y="30"/>
                        <a:pt x="105" y="30"/>
                      </a:cubicBezTo>
                      <a:cubicBezTo>
                        <a:pt x="104" y="34"/>
                        <a:pt x="102" y="37"/>
                        <a:pt x="99" y="38"/>
                      </a:cubicBezTo>
                      <a:cubicBezTo>
                        <a:pt x="55" y="54"/>
                        <a:pt x="55" y="54"/>
                        <a:pt x="55" y="54"/>
                      </a:cubicBezTo>
                      <a:close/>
                      <a:moveTo>
                        <a:pt x="7" y="100"/>
                      </a:moveTo>
                      <a:cubicBezTo>
                        <a:pt x="14" y="74"/>
                        <a:pt x="26" y="52"/>
                        <a:pt x="47" y="39"/>
                      </a:cubicBezTo>
                      <a:cubicBezTo>
                        <a:pt x="47" y="39"/>
                        <a:pt x="47" y="39"/>
                        <a:pt x="47" y="39"/>
                      </a:cubicBezTo>
                      <a:cubicBezTo>
                        <a:pt x="47" y="39"/>
                        <a:pt x="48" y="38"/>
                        <a:pt x="48" y="38"/>
                      </a:cubicBezTo>
                      <a:cubicBezTo>
                        <a:pt x="88" y="23"/>
                        <a:pt x="88" y="23"/>
                        <a:pt x="88" y="23"/>
                      </a:cubicBezTo>
                      <a:cubicBezTo>
                        <a:pt x="90" y="8"/>
                        <a:pt x="90" y="8"/>
                        <a:pt x="90" y="8"/>
                      </a:cubicBezTo>
                      <a:cubicBezTo>
                        <a:pt x="90" y="8"/>
                        <a:pt x="90" y="8"/>
                        <a:pt x="90" y="8"/>
                      </a:cubicBezTo>
                      <a:cubicBezTo>
                        <a:pt x="90" y="8"/>
                        <a:pt x="90" y="7"/>
                        <a:pt x="90" y="7"/>
                      </a:cubicBezTo>
                      <a:cubicBezTo>
                        <a:pt x="92" y="2"/>
                        <a:pt x="97" y="0"/>
                        <a:pt x="101" y="1"/>
                      </a:cubicBezTo>
                      <a:cubicBezTo>
                        <a:pt x="165" y="23"/>
                        <a:pt x="165" y="23"/>
                        <a:pt x="165" y="23"/>
                      </a:cubicBezTo>
                      <a:cubicBezTo>
                        <a:pt x="228" y="1"/>
                        <a:pt x="228" y="1"/>
                        <a:pt x="228" y="1"/>
                      </a:cubicBezTo>
                      <a:cubicBezTo>
                        <a:pt x="228" y="1"/>
                        <a:pt x="229" y="1"/>
                        <a:pt x="230" y="1"/>
                      </a:cubicBezTo>
                      <a:cubicBezTo>
                        <a:pt x="235" y="0"/>
                        <a:pt x="239" y="4"/>
                        <a:pt x="240" y="8"/>
                      </a:cubicBezTo>
                      <a:cubicBezTo>
                        <a:pt x="241" y="23"/>
                        <a:pt x="241" y="23"/>
                        <a:pt x="241" y="23"/>
                      </a:cubicBezTo>
                      <a:cubicBezTo>
                        <a:pt x="281" y="38"/>
                        <a:pt x="281" y="38"/>
                        <a:pt x="281" y="38"/>
                      </a:cubicBezTo>
                      <a:cubicBezTo>
                        <a:pt x="282" y="38"/>
                        <a:pt x="282" y="39"/>
                        <a:pt x="283" y="39"/>
                      </a:cubicBezTo>
                      <a:cubicBezTo>
                        <a:pt x="304" y="52"/>
                        <a:pt x="316" y="74"/>
                        <a:pt x="322" y="100"/>
                      </a:cubicBezTo>
                      <a:cubicBezTo>
                        <a:pt x="329" y="129"/>
                        <a:pt x="328" y="162"/>
                        <a:pt x="322" y="189"/>
                      </a:cubicBezTo>
                      <a:cubicBezTo>
                        <a:pt x="321" y="193"/>
                        <a:pt x="318" y="196"/>
                        <a:pt x="313" y="196"/>
                      </a:cubicBezTo>
                      <a:cubicBezTo>
                        <a:pt x="16" y="196"/>
                        <a:pt x="16" y="196"/>
                        <a:pt x="16" y="196"/>
                      </a:cubicBezTo>
                      <a:cubicBezTo>
                        <a:pt x="16" y="196"/>
                        <a:pt x="16" y="196"/>
                        <a:pt x="16" y="196"/>
                      </a:cubicBezTo>
                      <a:cubicBezTo>
                        <a:pt x="12" y="196"/>
                        <a:pt x="9" y="193"/>
                        <a:pt x="8" y="189"/>
                      </a:cubicBezTo>
                      <a:cubicBezTo>
                        <a:pt x="1" y="162"/>
                        <a:pt x="0" y="129"/>
                        <a:pt x="7" y="100"/>
                      </a:cubicBezTo>
                      <a:close/>
                    </a:path>
                  </a:pathLst>
                </a:custGeom>
                <a:solidFill>
                  <a:srgbClr val="126999"/>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54" name="Freeform 263"/>
                <p:cNvSpPr/>
                <p:nvPr/>
              </p:nvSpPr>
              <p:spPr bwMode="auto">
                <a:xfrm>
                  <a:off x="6124575" y="5767388"/>
                  <a:ext cx="165100" cy="185738"/>
                </a:xfrm>
                <a:custGeom>
                  <a:avLst/>
                  <a:gdLst>
                    <a:gd name="T0" fmla="*/ 13 w 139"/>
                    <a:gd name="T1" fmla="*/ 149 h 155"/>
                    <a:gd name="T2" fmla="*/ 6 w 139"/>
                    <a:gd name="T3" fmla="*/ 155 h 155"/>
                    <a:gd name="T4" fmla="*/ 0 w 139"/>
                    <a:gd name="T5" fmla="*/ 149 h 155"/>
                    <a:gd name="T6" fmla="*/ 0 w 139"/>
                    <a:gd name="T7" fmla="*/ 79 h 155"/>
                    <a:gd name="T8" fmla="*/ 3 w 139"/>
                    <a:gd name="T9" fmla="*/ 73 h 155"/>
                    <a:gd name="T10" fmla="*/ 69 w 139"/>
                    <a:gd name="T11" fmla="*/ 35 h 155"/>
                    <a:gd name="T12" fmla="*/ 128 w 139"/>
                    <a:gd name="T13" fmla="*/ 2 h 155"/>
                    <a:gd name="T14" fmla="*/ 137 w 139"/>
                    <a:gd name="T15" fmla="*/ 4 h 155"/>
                    <a:gd name="T16" fmla="*/ 134 w 139"/>
                    <a:gd name="T17" fmla="*/ 13 h 155"/>
                    <a:gd name="T18" fmla="*/ 75 w 139"/>
                    <a:gd name="T19" fmla="*/ 47 h 155"/>
                    <a:gd name="T20" fmla="*/ 13 w 139"/>
                    <a:gd name="T21" fmla="*/ 82 h 155"/>
                    <a:gd name="T22" fmla="*/ 13 w 139"/>
                    <a:gd name="T23" fmla="*/ 14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9" h="155">
                      <a:moveTo>
                        <a:pt x="13" y="149"/>
                      </a:moveTo>
                      <a:cubicBezTo>
                        <a:pt x="13" y="152"/>
                        <a:pt x="10" y="155"/>
                        <a:pt x="6" y="155"/>
                      </a:cubicBezTo>
                      <a:cubicBezTo>
                        <a:pt x="2" y="155"/>
                        <a:pt x="0" y="152"/>
                        <a:pt x="0" y="149"/>
                      </a:cubicBezTo>
                      <a:cubicBezTo>
                        <a:pt x="0" y="79"/>
                        <a:pt x="0" y="79"/>
                        <a:pt x="0" y="79"/>
                      </a:cubicBezTo>
                      <a:cubicBezTo>
                        <a:pt x="0" y="76"/>
                        <a:pt x="1" y="74"/>
                        <a:pt x="3" y="73"/>
                      </a:cubicBezTo>
                      <a:cubicBezTo>
                        <a:pt x="28" y="58"/>
                        <a:pt x="48" y="47"/>
                        <a:pt x="69" y="35"/>
                      </a:cubicBezTo>
                      <a:cubicBezTo>
                        <a:pt x="88" y="25"/>
                        <a:pt x="106" y="14"/>
                        <a:pt x="128" y="2"/>
                      </a:cubicBezTo>
                      <a:cubicBezTo>
                        <a:pt x="131" y="0"/>
                        <a:pt x="135" y="1"/>
                        <a:pt x="137" y="4"/>
                      </a:cubicBezTo>
                      <a:cubicBezTo>
                        <a:pt x="139" y="7"/>
                        <a:pt x="138" y="11"/>
                        <a:pt x="134" y="13"/>
                      </a:cubicBezTo>
                      <a:cubicBezTo>
                        <a:pt x="112" y="26"/>
                        <a:pt x="94" y="36"/>
                        <a:pt x="75" y="47"/>
                      </a:cubicBezTo>
                      <a:cubicBezTo>
                        <a:pt x="56" y="57"/>
                        <a:pt x="36" y="68"/>
                        <a:pt x="13" y="82"/>
                      </a:cubicBezTo>
                      <a:lnTo>
                        <a:pt x="13" y="149"/>
                      </a:lnTo>
                      <a:close/>
                    </a:path>
                  </a:pathLst>
                </a:custGeom>
                <a:solidFill>
                  <a:srgbClr val="126999"/>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55" name="Freeform 264"/>
                <p:cNvSpPr/>
                <p:nvPr/>
              </p:nvSpPr>
              <p:spPr bwMode="auto">
                <a:xfrm>
                  <a:off x="6153150" y="5753100"/>
                  <a:ext cx="15875" cy="98425"/>
                </a:xfrm>
                <a:custGeom>
                  <a:avLst/>
                  <a:gdLst>
                    <a:gd name="T0" fmla="*/ 0 w 13"/>
                    <a:gd name="T1" fmla="*/ 7 h 82"/>
                    <a:gd name="T2" fmla="*/ 7 w 13"/>
                    <a:gd name="T3" fmla="*/ 0 h 82"/>
                    <a:gd name="T4" fmla="*/ 13 w 13"/>
                    <a:gd name="T5" fmla="*/ 7 h 82"/>
                    <a:gd name="T6" fmla="*/ 13 w 13"/>
                    <a:gd name="T7" fmla="*/ 75 h 82"/>
                    <a:gd name="T8" fmla="*/ 7 w 13"/>
                    <a:gd name="T9" fmla="*/ 82 h 82"/>
                    <a:gd name="T10" fmla="*/ 0 w 13"/>
                    <a:gd name="T11" fmla="*/ 75 h 82"/>
                    <a:gd name="T12" fmla="*/ 0 w 13"/>
                    <a:gd name="T13" fmla="*/ 7 h 82"/>
                  </a:gdLst>
                  <a:ahLst/>
                  <a:cxnLst>
                    <a:cxn ang="0">
                      <a:pos x="T0" y="T1"/>
                    </a:cxn>
                    <a:cxn ang="0">
                      <a:pos x="T2" y="T3"/>
                    </a:cxn>
                    <a:cxn ang="0">
                      <a:pos x="T4" y="T5"/>
                    </a:cxn>
                    <a:cxn ang="0">
                      <a:pos x="T6" y="T7"/>
                    </a:cxn>
                    <a:cxn ang="0">
                      <a:pos x="T8" y="T9"/>
                    </a:cxn>
                    <a:cxn ang="0">
                      <a:pos x="T10" y="T11"/>
                    </a:cxn>
                    <a:cxn ang="0">
                      <a:pos x="T12" y="T13"/>
                    </a:cxn>
                  </a:cxnLst>
                  <a:rect l="0" t="0" r="r" b="b"/>
                  <a:pathLst>
                    <a:path w="13" h="82">
                      <a:moveTo>
                        <a:pt x="0" y="7"/>
                      </a:moveTo>
                      <a:cubicBezTo>
                        <a:pt x="0" y="3"/>
                        <a:pt x="3" y="0"/>
                        <a:pt x="7" y="0"/>
                      </a:cubicBezTo>
                      <a:cubicBezTo>
                        <a:pt x="10" y="0"/>
                        <a:pt x="13" y="3"/>
                        <a:pt x="13" y="7"/>
                      </a:cubicBezTo>
                      <a:cubicBezTo>
                        <a:pt x="13" y="75"/>
                        <a:pt x="13" y="75"/>
                        <a:pt x="13" y="75"/>
                      </a:cubicBezTo>
                      <a:cubicBezTo>
                        <a:pt x="13" y="79"/>
                        <a:pt x="10" y="82"/>
                        <a:pt x="7" y="82"/>
                      </a:cubicBezTo>
                      <a:cubicBezTo>
                        <a:pt x="3" y="82"/>
                        <a:pt x="0" y="79"/>
                        <a:pt x="0" y="75"/>
                      </a:cubicBezTo>
                      <a:lnTo>
                        <a:pt x="0" y="7"/>
                      </a:lnTo>
                      <a:close/>
                    </a:path>
                  </a:pathLst>
                </a:custGeom>
                <a:solidFill>
                  <a:srgbClr val="126999"/>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56" name="Freeform 265"/>
                <p:cNvSpPr/>
                <p:nvPr/>
              </p:nvSpPr>
              <p:spPr bwMode="auto">
                <a:xfrm>
                  <a:off x="6070600" y="5754688"/>
                  <a:ext cx="98425" cy="47625"/>
                </a:xfrm>
                <a:custGeom>
                  <a:avLst/>
                  <a:gdLst>
                    <a:gd name="T0" fmla="*/ 6 w 82"/>
                    <a:gd name="T1" fmla="*/ 14 h 40"/>
                    <a:gd name="T2" fmla="*/ 2 w 82"/>
                    <a:gd name="T3" fmla="*/ 6 h 40"/>
                    <a:gd name="T4" fmla="*/ 10 w 82"/>
                    <a:gd name="T5" fmla="*/ 2 h 40"/>
                    <a:gd name="T6" fmla="*/ 77 w 82"/>
                    <a:gd name="T7" fmla="*/ 26 h 40"/>
                    <a:gd name="T8" fmla="*/ 81 w 82"/>
                    <a:gd name="T9" fmla="*/ 35 h 40"/>
                    <a:gd name="T10" fmla="*/ 72 w 82"/>
                    <a:gd name="T11" fmla="*/ 39 h 40"/>
                    <a:gd name="T12" fmla="*/ 6 w 82"/>
                    <a:gd name="T13" fmla="*/ 14 h 40"/>
                  </a:gdLst>
                  <a:ahLst/>
                  <a:cxnLst>
                    <a:cxn ang="0">
                      <a:pos x="T0" y="T1"/>
                    </a:cxn>
                    <a:cxn ang="0">
                      <a:pos x="T2" y="T3"/>
                    </a:cxn>
                    <a:cxn ang="0">
                      <a:pos x="T4" y="T5"/>
                    </a:cxn>
                    <a:cxn ang="0">
                      <a:pos x="T6" y="T7"/>
                    </a:cxn>
                    <a:cxn ang="0">
                      <a:pos x="T8" y="T9"/>
                    </a:cxn>
                    <a:cxn ang="0">
                      <a:pos x="T10" y="T11"/>
                    </a:cxn>
                    <a:cxn ang="0">
                      <a:pos x="T12" y="T13"/>
                    </a:cxn>
                  </a:cxnLst>
                  <a:rect l="0" t="0" r="r" b="b"/>
                  <a:pathLst>
                    <a:path w="82" h="40">
                      <a:moveTo>
                        <a:pt x="6" y="14"/>
                      </a:moveTo>
                      <a:cubicBezTo>
                        <a:pt x="2" y="13"/>
                        <a:pt x="0" y="9"/>
                        <a:pt x="2" y="6"/>
                      </a:cubicBezTo>
                      <a:cubicBezTo>
                        <a:pt x="3" y="2"/>
                        <a:pt x="7" y="0"/>
                        <a:pt x="10" y="2"/>
                      </a:cubicBezTo>
                      <a:cubicBezTo>
                        <a:pt x="77" y="26"/>
                        <a:pt x="77" y="26"/>
                        <a:pt x="77" y="26"/>
                      </a:cubicBezTo>
                      <a:cubicBezTo>
                        <a:pt x="80" y="28"/>
                        <a:pt x="82" y="31"/>
                        <a:pt x="81" y="35"/>
                      </a:cubicBezTo>
                      <a:cubicBezTo>
                        <a:pt x="80" y="38"/>
                        <a:pt x="76" y="40"/>
                        <a:pt x="72" y="39"/>
                      </a:cubicBezTo>
                      <a:lnTo>
                        <a:pt x="6" y="14"/>
                      </a:lnTo>
                      <a:close/>
                    </a:path>
                  </a:pathLst>
                </a:custGeom>
                <a:solidFill>
                  <a:srgbClr val="126999"/>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57" name="Freeform 266"/>
                <p:cNvSpPr/>
                <p:nvPr/>
              </p:nvSpPr>
              <p:spPr bwMode="auto">
                <a:xfrm>
                  <a:off x="6151563" y="5754688"/>
                  <a:ext cx="98425" cy="47625"/>
                </a:xfrm>
                <a:custGeom>
                  <a:avLst/>
                  <a:gdLst>
                    <a:gd name="T0" fmla="*/ 72 w 82"/>
                    <a:gd name="T1" fmla="*/ 2 h 40"/>
                    <a:gd name="T2" fmla="*/ 81 w 82"/>
                    <a:gd name="T3" fmla="*/ 6 h 40"/>
                    <a:gd name="T4" fmla="*/ 77 w 82"/>
                    <a:gd name="T5" fmla="*/ 14 h 40"/>
                    <a:gd name="T6" fmla="*/ 10 w 82"/>
                    <a:gd name="T7" fmla="*/ 39 h 40"/>
                    <a:gd name="T8" fmla="*/ 2 w 82"/>
                    <a:gd name="T9" fmla="*/ 35 h 40"/>
                    <a:gd name="T10" fmla="*/ 5 w 82"/>
                    <a:gd name="T11" fmla="*/ 26 h 40"/>
                    <a:gd name="T12" fmla="*/ 72 w 82"/>
                    <a:gd name="T13" fmla="*/ 2 h 40"/>
                  </a:gdLst>
                  <a:ahLst/>
                  <a:cxnLst>
                    <a:cxn ang="0">
                      <a:pos x="T0" y="T1"/>
                    </a:cxn>
                    <a:cxn ang="0">
                      <a:pos x="T2" y="T3"/>
                    </a:cxn>
                    <a:cxn ang="0">
                      <a:pos x="T4" y="T5"/>
                    </a:cxn>
                    <a:cxn ang="0">
                      <a:pos x="T6" y="T7"/>
                    </a:cxn>
                    <a:cxn ang="0">
                      <a:pos x="T8" y="T9"/>
                    </a:cxn>
                    <a:cxn ang="0">
                      <a:pos x="T10" y="T11"/>
                    </a:cxn>
                    <a:cxn ang="0">
                      <a:pos x="T12" y="T13"/>
                    </a:cxn>
                  </a:cxnLst>
                  <a:rect l="0" t="0" r="r" b="b"/>
                  <a:pathLst>
                    <a:path w="82" h="40">
                      <a:moveTo>
                        <a:pt x="72" y="2"/>
                      </a:moveTo>
                      <a:cubicBezTo>
                        <a:pt x="76" y="0"/>
                        <a:pt x="80" y="2"/>
                        <a:pt x="81" y="6"/>
                      </a:cubicBezTo>
                      <a:cubicBezTo>
                        <a:pt x="82" y="9"/>
                        <a:pt x="80" y="13"/>
                        <a:pt x="77" y="14"/>
                      </a:cubicBezTo>
                      <a:cubicBezTo>
                        <a:pt x="10" y="39"/>
                        <a:pt x="10" y="39"/>
                        <a:pt x="10" y="39"/>
                      </a:cubicBezTo>
                      <a:cubicBezTo>
                        <a:pt x="7" y="40"/>
                        <a:pt x="3" y="38"/>
                        <a:pt x="2" y="35"/>
                      </a:cubicBezTo>
                      <a:cubicBezTo>
                        <a:pt x="0" y="31"/>
                        <a:pt x="2" y="28"/>
                        <a:pt x="5" y="26"/>
                      </a:cubicBezTo>
                      <a:lnTo>
                        <a:pt x="72" y="2"/>
                      </a:lnTo>
                      <a:close/>
                    </a:path>
                  </a:pathLst>
                </a:custGeom>
                <a:solidFill>
                  <a:srgbClr val="126999"/>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58" name="Freeform 267"/>
                <p:cNvSpPr>
                  <a:spLocks noEditPoints="1"/>
                </p:cNvSpPr>
                <p:nvPr/>
              </p:nvSpPr>
              <p:spPr bwMode="auto">
                <a:xfrm>
                  <a:off x="6076950" y="5581650"/>
                  <a:ext cx="79375" cy="57150"/>
                </a:xfrm>
                <a:custGeom>
                  <a:avLst/>
                  <a:gdLst>
                    <a:gd name="T0" fmla="*/ 17 w 66"/>
                    <a:gd name="T1" fmla="*/ 0 h 47"/>
                    <a:gd name="T2" fmla="*/ 49 w 66"/>
                    <a:gd name="T3" fmla="*/ 0 h 47"/>
                    <a:gd name="T4" fmla="*/ 61 w 66"/>
                    <a:gd name="T5" fmla="*/ 5 h 47"/>
                    <a:gd name="T6" fmla="*/ 66 w 66"/>
                    <a:gd name="T7" fmla="*/ 17 h 47"/>
                    <a:gd name="T8" fmla="*/ 66 w 66"/>
                    <a:gd name="T9" fmla="*/ 29 h 47"/>
                    <a:gd name="T10" fmla="*/ 66 w 66"/>
                    <a:gd name="T11" fmla="*/ 33 h 47"/>
                    <a:gd name="T12" fmla="*/ 61 w 66"/>
                    <a:gd name="T13" fmla="*/ 43 h 47"/>
                    <a:gd name="T14" fmla="*/ 51 w 66"/>
                    <a:gd name="T15" fmla="*/ 47 h 47"/>
                    <a:gd name="T16" fmla="*/ 51 w 66"/>
                    <a:gd name="T17" fmla="*/ 47 h 47"/>
                    <a:gd name="T18" fmla="*/ 48 w 66"/>
                    <a:gd name="T19" fmla="*/ 47 h 47"/>
                    <a:gd name="T20" fmla="*/ 16 w 66"/>
                    <a:gd name="T21" fmla="*/ 41 h 47"/>
                    <a:gd name="T22" fmla="*/ 4 w 66"/>
                    <a:gd name="T23" fmla="*/ 35 h 47"/>
                    <a:gd name="T24" fmla="*/ 0 w 66"/>
                    <a:gd name="T25" fmla="*/ 23 h 47"/>
                    <a:gd name="T26" fmla="*/ 0 w 66"/>
                    <a:gd name="T27" fmla="*/ 17 h 47"/>
                    <a:gd name="T28" fmla="*/ 5 w 66"/>
                    <a:gd name="T29" fmla="*/ 5 h 47"/>
                    <a:gd name="T30" fmla="*/ 17 w 66"/>
                    <a:gd name="T31" fmla="*/ 0 h 47"/>
                    <a:gd name="T32" fmla="*/ 49 w 66"/>
                    <a:gd name="T33" fmla="*/ 9 h 47"/>
                    <a:gd name="T34" fmla="*/ 17 w 66"/>
                    <a:gd name="T35" fmla="*/ 9 h 47"/>
                    <a:gd name="T36" fmla="*/ 11 w 66"/>
                    <a:gd name="T37" fmla="*/ 11 h 47"/>
                    <a:gd name="T38" fmla="*/ 8 w 66"/>
                    <a:gd name="T39" fmla="*/ 17 h 47"/>
                    <a:gd name="T40" fmla="*/ 8 w 66"/>
                    <a:gd name="T41" fmla="*/ 23 h 47"/>
                    <a:gd name="T42" fmla="*/ 11 w 66"/>
                    <a:gd name="T43" fmla="*/ 29 h 47"/>
                    <a:gd name="T44" fmla="*/ 18 w 66"/>
                    <a:gd name="T45" fmla="*/ 32 h 47"/>
                    <a:gd name="T46" fmla="*/ 50 w 66"/>
                    <a:gd name="T47" fmla="*/ 38 h 47"/>
                    <a:gd name="T48" fmla="*/ 51 w 66"/>
                    <a:gd name="T49" fmla="*/ 38 h 47"/>
                    <a:gd name="T50" fmla="*/ 51 w 66"/>
                    <a:gd name="T51" fmla="*/ 38 h 47"/>
                    <a:gd name="T52" fmla="*/ 55 w 66"/>
                    <a:gd name="T53" fmla="*/ 36 h 47"/>
                    <a:gd name="T54" fmla="*/ 57 w 66"/>
                    <a:gd name="T55" fmla="*/ 31 h 47"/>
                    <a:gd name="T56" fmla="*/ 58 w 66"/>
                    <a:gd name="T57" fmla="*/ 29 h 47"/>
                    <a:gd name="T58" fmla="*/ 58 w 66"/>
                    <a:gd name="T59" fmla="*/ 17 h 47"/>
                    <a:gd name="T60" fmla="*/ 55 w 66"/>
                    <a:gd name="T61" fmla="*/ 11 h 47"/>
                    <a:gd name="T62" fmla="*/ 49 w 66"/>
                    <a:gd name="T63" fmla="*/ 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6" h="47">
                      <a:moveTo>
                        <a:pt x="17" y="0"/>
                      </a:moveTo>
                      <a:cubicBezTo>
                        <a:pt x="49" y="0"/>
                        <a:pt x="49" y="0"/>
                        <a:pt x="49" y="0"/>
                      </a:cubicBezTo>
                      <a:cubicBezTo>
                        <a:pt x="54" y="0"/>
                        <a:pt x="58" y="2"/>
                        <a:pt x="61" y="5"/>
                      </a:cubicBezTo>
                      <a:cubicBezTo>
                        <a:pt x="64" y="8"/>
                        <a:pt x="66" y="13"/>
                        <a:pt x="66" y="17"/>
                      </a:cubicBezTo>
                      <a:cubicBezTo>
                        <a:pt x="66" y="29"/>
                        <a:pt x="66" y="29"/>
                        <a:pt x="66" y="29"/>
                      </a:cubicBezTo>
                      <a:cubicBezTo>
                        <a:pt x="66" y="30"/>
                        <a:pt x="66" y="32"/>
                        <a:pt x="66" y="33"/>
                      </a:cubicBezTo>
                      <a:cubicBezTo>
                        <a:pt x="65" y="36"/>
                        <a:pt x="64" y="40"/>
                        <a:pt x="61" y="43"/>
                      </a:cubicBezTo>
                      <a:cubicBezTo>
                        <a:pt x="58" y="45"/>
                        <a:pt x="55" y="47"/>
                        <a:pt x="51" y="47"/>
                      </a:cubicBezTo>
                      <a:cubicBezTo>
                        <a:pt x="51" y="47"/>
                        <a:pt x="51" y="47"/>
                        <a:pt x="51" y="47"/>
                      </a:cubicBezTo>
                      <a:cubicBezTo>
                        <a:pt x="50" y="47"/>
                        <a:pt x="49" y="47"/>
                        <a:pt x="48" y="47"/>
                      </a:cubicBezTo>
                      <a:cubicBezTo>
                        <a:pt x="16" y="41"/>
                        <a:pt x="16" y="41"/>
                        <a:pt x="16" y="41"/>
                      </a:cubicBezTo>
                      <a:cubicBezTo>
                        <a:pt x="12" y="40"/>
                        <a:pt x="8" y="38"/>
                        <a:pt x="4" y="35"/>
                      </a:cubicBezTo>
                      <a:cubicBezTo>
                        <a:pt x="1" y="32"/>
                        <a:pt x="0" y="28"/>
                        <a:pt x="0" y="23"/>
                      </a:cubicBezTo>
                      <a:cubicBezTo>
                        <a:pt x="0" y="17"/>
                        <a:pt x="0" y="17"/>
                        <a:pt x="0" y="17"/>
                      </a:cubicBezTo>
                      <a:cubicBezTo>
                        <a:pt x="0" y="13"/>
                        <a:pt x="2" y="8"/>
                        <a:pt x="5" y="5"/>
                      </a:cubicBezTo>
                      <a:cubicBezTo>
                        <a:pt x="8" y="2"/>
                        <a:pt x="12" y="0"/>
                        <a:pt x="17" y="0"/>
                      </a:cubicBezTo>
                      <a:close/>
                      <a:moveTo>
                        <a:pt x="49" y="9"/>
                      </a:moveTo>
                      <a:cubicBezTo>
                        <a:pt x="17" y="9"/>
                        <a:pt x="17" y="9"/>
                        <a:pt x="17" y="9"/>
                      </a:cubicBezTo>
                      <a:cubicBezTo>
                        <a:pt x="15" y="9"/>
                        <a:pt x="13" y="10"/>
                        <a:pt x="11" y="11"/>
                      </a:cubicBezTo>
                      <a:cubicBezTo>
                        <a:pt x="9" y="13"/>
                        <a:pt x="8" y="15"/>
                        <a:pt x="8" y="17"/>
                      </a:cubicBezTo>
                      <a:cubicBezTo>
                        <a:pt x="8" y="23"/>
                        <a:pt x="8" y="23"/>
                        <a:pt x="8" y="23"/>
                      </a:cubicBezTo>
                      <a:cubicBezTo>
                        <a:pt x="8" y="26"/>
                        <a:pt x="9" y="27"/>
                        <a:pt x="11" y="29"/>
                      </a:cubicBezTo>
                      <a:cubicBezTo>
                        <a:pt x="12" y="31"/>
                        <a:pt x="15" y="32"/>
                        <a:pt x="18" y="32"/>
                      </a:cubicBezTo>
                      <a:cubicBezTo>
                        <a:pt x="50" y="38"/>
                        <a:pt x="50" y="38"/>
                        <a:pt x="50" y="38"/>
                      </a:cubicBezTo>
                      <a:cubicBezTo>
                        <a:pt x="50" y="38"/>
                        <a:pt x="50" y="38"/>
                        <a:pt x="51" y="38"/>
                      </a:cubicBezTo>
                      <a:cubicBezTo>
                        <a:pt x="51" y="38"/>
                        <a:pt x="51" y="38"/>
                        <a:pt x="51" y="38"/>
                      </a:cubicBezTo>
                      <a:cubicBezTo>
                        <a:pt x="52" y="38"/>
                        <a:pt x="54" y="38"/>
                        <a:pt x="55" y="36"/>
                      </a:cubicBezTo>
                      <a:cubicBezTo>
                        <a:pt x="56" y="35"/>
                        <a:pt x="57" y="33"/>
                        <a:pt x="57" y="31"/>
                      </a:cubicBezTo>
                      <a:cubicBezTo>
                        <a:pt x="58" y="31"/>
                        <a:pt x="58" y="30"/>
                        <a:pt x="58" y="29"/>
                      </a:cubicBezTo>
                      <a:cubicBezTo>
                        <a:pt x="58" y="17"/>
                        <a:pt x="58" y="17"/>
                        <a:pt x="58" y="17"/>
                      </a:cubicBezTo>
                      <a:cubicBezTo>
                        <a:pt x="58" y="15"/>
                        <a:pt x="57" y="13"/>
                        <a:pt x="55" y="11"/>
                      </a:cubicBezTo>
                      <a:cubicBezTo>
                        <a:pt x="53" y="10"/>
                        <a:pt x="51" y="9"/>
                        <a:pt x="49" y="9"/>
                      </a:cubicBezTo>
                      <a:close/>
                    </a:path>
                  </a:pathLst>
                </a:custGeom>
                <a:solidFill>
                  <a:srgbClr val="126999"/>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59" name="Freeform 268"/>
                <p:cNvSpPr>
                  <a:spLocks noEditPoints="1"/>
                </p:cNvSpPr>
                <p:nvPr/>
              </p:nvSpPr>
              <p:spPr bwMode="auto">
                <a:xfrm>
                  <a:off x="6164263" y="5581650"/>
                  <a:ext cx="80962" cy="57150"/>
                </a:xfrm>
                <a:custGeom>
                  <a:avLst/>
                  <a:gdLst>
                    <a:gd name="T0" fmla="*/ 49 w 67"/>
                    <a:gd name="T1" fmla="*/ 9 h 47"/>
                    <a:gd name="T2" fmla="*/ 18 w 67"/>
                    <a:gd name="T3" fmla="*/ 9 h 47"/>
                    <a:gd name="T4" fmla="*/ 11 w 67"/>
                    <a:gd name="T5" fmla="*/ 11 h 47"/>
                    <a:gd name="T6" fmla="*/ 9 w 67"/>
                    <a:gd name="T7" fmla="*/ 17 h 47"/>
                    <a:gd name="T8" fmla="*/ 9 w 67"/>
                    <a:gd name="T9" fmla="*/ 29 h 47"/>
                    <a:gd name="T10" fmla="*/ 9 w 67"/>
                    <a:gd name="T11" fmla="*/ 31 h 47"/>
                    <a:gd name="T12" fmla="*/ 12 w 67"/>
                    <a:gd name="T13" fmla="*/ 36 h 47"/>
                    <a:gd name="T14" fmla="*/ 16 w 67"/>
                    <a:gd name="T15" fmla="*/ 38 h 47"/>
                    <a:gd name="T16" fmla="*/ 16 w 67"/>
                    <a:gd name="T17" fmla="*/ 38 h 47"/>
                    <a:gd name="T18" fmla="*/ 17 w 67"/>
                    <a:gd name="T19" fmla="*/ 38 h 47"/>
                    <a:gd name="T20" fmla="*/ 48 w 67"/>
                    <a:gd name="T21" fmla="*/ 32 h 47"/>
                    <a:gd name="T22" fmla="*/ 56 w 67"/>
                    <a:gd name="T23" fmla="*/ 29 h 47"/>
                    <a:gd name="T24" fmla="*/ 58 w 67"/>
                    <a:gd name="T25" fmla="*/ 23 h 47"/>
                    <a:gd name="T26" fmla="*/ 58 w 67"/>
                    <a:gd name="T27" fmla="*/ 17 h 47"/>
                    <a:gd name="T28" fmla="*/ 55 w 67"/>
                    <a:gd name="T29" fmla="*/ 11 h 47"/>
                    <a:gd name="T30" fmla="*/ 49 w 67"/>
                    <a:gd name="T31" fmla="*/ 9 h 47"/>
                    <a:gd name="T32" fmla="*/ 18 w 67"/>
                    <a:gd name="T33" fmla="*/ 0 h 47"/>
                    <a:gd name="T34" fmla="*/ 49 w 67"/>
                    <a:gd name="T35" fmla="*/ 0 h 47"/>
                    <a:gd name="T36" fmla="*/ 62 w 67"/>
                    <a:gd name="T37" fmla="*/ 5 h 47"/>
                    <a:gd name="T38" fmla="*/ 67 w 67"/>
                    <a:gd name="T39" fmla="*/ 17 h 47"/>
                    <a:gd name="T40" fmla="*/ 67 w 67"/>
                    <a:gd name="T41" fmla="*/ 23 h 47"/>
                    <a:gd name="T42" fmla="*/ 62 w 67"/>
                    <a:gd name="T43" fmla="*/ 35 h 47"/>
                    <a:gd name="T44" fmla="*/ 50 w 67"/>
                    <a:gd name="T45" fmla="*/ 41 h 47"/>
                    <a:gd name="T46" fmla="*/ 18 w 67"/>
                    <a:gd name="T47" fmla="*/ 47 h 47"/>
                    <a:gd name="T48" fmla="*/ 16 w 67"/>
                    <a:gd name="T49" fmla="*/ 47 h 47"/>
                    <a:gd name="T50" fmla="*/ 16 w 67"/>
                    <a:gd name="T51" fmla="*/ 47 h 47"/>
                    <a:gd name="T52" fmla="*/ 6 w 67"/>
                    <a:gd name="T53" fmla="*/ 43 h 47"/>
                    <a:gd name="T54" fmla="*/ 0 w 67"/>
                    <a:gd name="T55" fmla="*/ 33 h 47"/>
                    <a:gd name="T56" fmla="*/ 0 w 67"/>
                    <a:gd name="T57" fmla="*/ 29 h 47"/>
                    <a:gd name="T58" fmla="*/ 0 w 67"/>
                    <a:gd name="T59" fmla="*/ 17 h 47"/>
                    <a:gd name="T60" fmla="*/ 5 w 67"/>
                    <a:gd name="T61" fmla="*/ 5 h 47"/>
                    <a:gd name="T62" fmla="*/ 18 w 67"/>
                    <a:gd name="T6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47">
                      <a:moveTo>
                        <a:pt x="49" y="9"/>
                      </a:moveTo>
                      <a:cubicBezTo>
                        <a:pt x="18" y="9"/>
                        <a:pt x="18" y="9"/>
                        <a:pt x="18" y="9"/>
                      </a:cubicBezTo>
                      <a:cubicBezTo>
                        <a:pt x="15" y="9"/>
                        <a:pt x="13" y="10"/>
                        <a:pt x="11" y="11"/>
                      </a:cubicBezTo>
                      <a:cubicBezTo>
                        <a:pt x="10" y="13"/>
                        <a:pt x="9" y="15"/>
                        <a:pt x="9" y="17"/>
                      </a:cubicBezTo>
                      <a:cubicBezTo>
                        <a:pt x="9" y="29"/>
                        <a:pt x="9" y="29"/>
                        <a:pt x="9" y="29"/>
                      </a:cubicBezTo>
                      <a:cubicBezTo>
                        <a:pt x="9" y="30"/>
                        <a:pt x="9" y="31"/>
                        <a:pt x="9" y="31"/>
                      </a:cubicBezTo>
                      <a:cubicBezTo>
                        <a:pt x="9" y="33"/>
                        <a:pt x="10" y="35"/>
                        <a:pt x="12" y="36"/>
                      </a:cubicBezTo>
                      <a:cubicBezTo>
                        <a:pt x="13" y="38"/>
                        <a:pt x="14" y="38"/>
                        <a:pt x="16" y="38"/>
                      </a:cubicBezTo>
                      <a:cubicBezTo>
                        <a:pt x="16" y="38"/>
                        <a:pt x="16" y="38"/>
                        <a:pt x="16" y="38"/>
                      </a:cubicBezTo>
                      <a:cubicBezTo>
                        <a:pt x="16" y="38"/>
                        <a:pt x="17" y="38"/>
                        <a:pt x="17" y="38"/>
                      </a:cubicBezTo>
                      <a:cubicBezTo>
                        <a:pt x="48" y="32"/>
                        <a:pt x="48" y="32"/>
                        <a:pt x="48" y="32"/>
                      </a:cubicBezTo>
                      <a:cubicBezTo>
                        <a:pt x="51" y="32"/>
                        <a:pt x="54" y="31"/>
                        <a:pt x="56" y="29"/>
                      </a:cubicBezTo>
                      <a:cubicBezTo>
                        <a:pt x="57" y="27"/>
                        <a:pt x="58" y="26"/>
                        <a:pt x="58" y="23"/>
                      </a:cubicBezTo>
                      <a:cubicBezTo>
                        <a:pt x="58" y="17"/>
                        <a:pt x="58" y="17"/>
                        <a:pt x="58" y="17"/>
                      </a:cubicBezTo>
                      <a:cubicBezTo>
                        <a:pt x="58" y="15"/>
                        <a:pt x="57" y="13"/>
                        <a:pt x="55" y="11"/>
                      </a:cubicBezTo>
                      <a:cubicBezTo>
                        <a:pt x="54" y="10"/>
                        <a:pt x="52" y="9"/>
                        <a:pt x="49" y="9"/>
                      </a:cubicBezTo>
                      <a:close/>
                      <a:moveTo>
                        <a:pt x="18" y="0"/>
                      </a:moveTo>
                      <a:cubicBezTo>
                        <a:pt x="49" y="0"/>
                        <a:pt x="49" y="0"/>
                        <a:pt x="49" y="0"/>
                      </a:cubicBezTo>
                      <a:cubicBezTo>
                        <a:pt x="54" y="0"/>
                        <a:pt x="58" y="2"/>
                        <a:pt x="62" y="5"/>
                      </a:cubicBezTo>
                      <a:cubicBezTo>
                        <a:pt x="65" y="8"/>
                        <a:pt x="67" y="13"/>
                        <a:pt x="67" y="17"/>
                      </a:cubicBezTo>
                      <a:cubicBezTo>
                        <a:pt x="67" y="23"/>
                        <a:pt x="67" y="23"/>
                        <a:pt x="67" y="23"/>
                      </a:cubicBezTo>
                      <a:cubicBezTo>
                        <a:pt x="67" y="28"/>
                        <a:pt x="65" y="32"/>
                        <a:pt x="62" y="35"/>
                      </a:cubicBezTo>
                      <a:cubicBezTo>
                        <a:pt x="59" y="38"/>
                        <a:pt x="55" y="40"/>
                        <a:pt x="50" y="41"/>
                      </a:cubicBezTo>
                      <a:cubicBezTo>
                        <a:pt x="18" y="47"/>
                        <a:pt x="18" y="47"/>
                        <a:pt x="18" y="47"/>
                      </a:cubicBezTo>
                      <a:cubicBezTo>
                        <a:pt x="18" y="47"/>
                        <a:pt x="17" y="47"/>
                        <a:pt x="16" y="47"/>
                      </a:cubicBezTo>
                      <a:cubicBezTo>
                        <a:pt x="16" y="47"/>
                        <a:pt x="16" y="47"/>
                        <a:pt x="16" y="47"/>
                      </a:cubicBezTo>
                      <a:cubicBezTo>
                        <a:pt x="12" y="47"/>
                        <a:pt x="8" y="45"/>
                        <a:pt x="6" y="43"/>
                      </a:cubicBezTo>
                      <a:cubicBezTo>
                        <a:pt x="3" y="40"/>
                        <a:pt x="1" y="36"/>
                        <a:pt x="0" y="33"/>
                      </a:cubicBezTo>
                      <a:cubicBezTo>
                        <a:pt x="0" y="32"/>
                        <a:pt x="0" y="30"/>
                        <a:pt x="0" y="29"/>
                      </a:cubicBezTo>
                      <a:cubicBezTo>
                        <a:pt x="0" y="17"/>
                        <a:pt x="0" y="17"/>
                        <a:pt x="0" y="17"/>
                      </a:cubicBezTo>
                      <a:cubicBezTo>
                        <a:pt x="0" y="13"/>
                        <a:pt x="2" y="8"/>
                        <a:pt x="5" y="5"/>
                      </a:cubicBezTo>
                      <a:cubicBezTo>
                        <a:pt x="8" y="2"/>
                        <a:pt x="13" y="0"/>
                        <a:pt x="18" y="0"/>
                      </a:cubicBezTo>
                      <a:close/>
                    </a:path>
                  </a:pathLst>
                </a:custGeom>
                <a:solidFill>
                  <a:srgbClr val="126999"/>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60" name="Freeform 269"/>
                <p:cNvSpPr/>
                <p:nvPr/>
              </p:nvSpPr>
              <p:spPr bwMode="auto">
                <a:xfrm>
                  <a:off x="6146800" y="5602288"/>
                  <a:ext cx="26987" cy="15875"/>
                </a:xfrm>
                <a:custGeom>
                  <a:avLst/>
                  <a:gdLst>
                    <a:gd name="T0" fmla="*/ 6 w 22"/>
                    <a:gd name="T1" fmla="*/ 13 h 13"/>
                    <a:gd name="T2" fmla="*/ 0 w 22"/>
                    <a:gd name="T3" fmla="*/ 6 h 13"/>
                    <a:gd name="T4" fmla="*/ 6 w 22"/>
                    <a:gd name="T5" fmla="*/ 0 h 13"/>
                    <a:gd name="T6" fmla="*/ 16 w 22"/>
                    <a:gd name="T7" fmla="*/ 0 h 13"/>
                    <a:gd name="T8" fmla="*/ 22 w 22"/>
                    <a:gd name="T9" fmla="*/ 6 h 13"/>
                    <a:gd name="T10" fmla="*/ 16 w 22"/>
                    <a:gd name="T11" fmla="*/ 13 h 13"/>
                    <a:gd name="T12" fmla="*/ 6 w 22"/>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22" h="13">
                      <a:moveTo>
                        <a:pt x="6" y="13"/>
                      </a:moveTo>
                      <a:cubicBezTo>
                        <a:pt x="3" y="13"/>
                        <a:pt x="0" y="10"/>
                        <a:pt x="0" y="6"/>
                      </a:cubicBezTo>
                      <a:cubicBezTo>
                        <a:pt x="0" y="3"/>
                        <a:pt x="3" y="0"/>
                        <a:pt x="6" y="0"/>
                      </a:cubicBezTo>
                      <a:cubicBezTo>
                        <a:pt x="16" y="0"/>
                        <a:pt x="16" y="0"/>
                        <a:pt x="16" y="0"/>
                      </a:cubicBezTo>
                      <a:cubicBezTo>
                        <a:pt x="20" y="0"/>
                        <a:pt x="22" y="3"/>
                        <a:pt x="22" y="6"/>
                      </a:cubicBezTo>
                      <a:cubicBezTo>
                        <a:pt x="22" y="10"/>
                        <a:pt x="20" y="13"/>
                        <a:pt x="16" y="13"/>
                      </a:cubicBezTo>
                      <a:lnTo>
                        <a:pt x="6" y="13"/>
                      </a:lnTo>
                      <a:close/>
                    </a:path>
                  </a:pathLst>
                </a:custGeom>
                <a:solidFill>
                  <a:srgbClr val="126999"/>
                </a:solidFill>
                <a:ln w="9525">
                  <a:noFill/>
                  <a:round/>
                </a:ln>
              </p:spPr>
              <p:txBody>
                <a:bodyPr vert="horz" wrap="square" lIns="91440" tIns="45720" rIns="91440" bIns="45720" numCol="1" anchor="t" anchorCtr="0" compatLnSpc="1"/>
                <a:p>
                  <a:pPr algn="ctr"/>
                  <a:endParaRPr lang="zh-CN" altLang="en-US">
                    <a:latin typeface="Arial" panose="020B0604020202020204" pitchFamily="34" charset="0"/>
                    <a:ea typeface="思源黑体 CN Medium" panose="020B0600000000000000" pitchFamily="34" charset="-122"/>
                    <a:cs typeface="+mn-ea"/>
                    <a:sym typeface="Arial" panose="020B0604020202020204" pitchFamily="34" charset="0"/>
                  </a:endParaRPr>
                </a:p>
              </p:txBody>
            </p:sp>
          </p:grpSp>
        </p:grpSp>
        <p:sp>
          <p:nvSpPr>
            <p:cNvPr id="61" name="椭圆 60"/>
            <p:cNvSpPr/>
            <p:nvPr/>
          </p:nvSpPr>
          <p:spPr>
            <a:xfrm>
              <a:off x="6031877" y="1263981"/>
              <a:ext cx="718793" cy="718793"/>
            </a:xfrm>
            <a:prstGeom prst="ellipse">
              <a:avLst/>
            </a:prstGeom>
            <a:solidFill>
              <a:srgbClr val="126999"/>
            </a:solidFill>
            <a:ln w="19050">
              <a:noFill/>
            </a:ln>
            <a:effectLst>
              <a:outerShdw blurRad="342900" dist="381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dirty="0">
                  <a:latin typeface="Arial" panose="020B0604020202020204" pitchFamily="34" charset="0"/>
                  <a:ea typeface="思源黑体 CN Medium" panose="020B0600000000000000" pitchFamily="34" charset="-122"/>
                  <a:cs typeface="+mn-ea"/>
                  <a:sym typeface="Arial" panose="020B0604020202020204" pitchFamily="34" charset="0"/>
                </a:rPr>
                <a:t>02</a:t>
              </a:r>
              <a:endParaRPr lang="zh-CN" altLang="en-US" dirty="0">
                <a:latin typeface="Arial" panose="020B0604020202020204" pitchFamily="34" charset="0"/>
                <a:ea typeface="思源黑体 CN Medium" panose="020B0600000000000000" pitchFamily="34" charset="-122"/>
                <a:cs typeface="+mn-ea"/>
                <a:sym typeface="Arial" panose="020B0604020202020204"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1158049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二、精神病患者护理的伦理规范</a:t>
            </a:r>
            <a:endParaRPr sz="4000">
              <a:solidFill>
                <a:srgbClr val="FF0000"/>
              </a:solidFill>
              <a:ea typeface="黑体" panose="02010600030101010101" charset="-122"/>
              <a:cs typeface="黑体" panose="02010600030101010101" charset="-122"/>
            </a:endParaRPr>
          </a:p>
        </p:txBody>
      </p:sp>
      <p:grpSp>
        <p:nvGrpSpPr>
          <p:cNvPr id="6" name="组合 5"/>
          <p:cNvGrpSpPr/>
          <p:nvPr/>
        </p:nvGrpSpPr>
        <p:grpSpPr>
          <a:xfrm>
            <a:off x="702829" y="2754675"/>
            <a:ext cx="6481445" cy="2306955"/>
            <a:chOff x="6375400" y="2973480"/>
            <a:chExt cx="6250751" cy="2224845"/>
          </a:xfrm>
        </p:grpSpPr>
        <p:sp>
          <p:nvSpPr>
            <p:cNvPr id="11" name="文本框 10"/>
            <p:cNvSpPr txBox="1"/>
            <p:nvPr/>
          </p:nvSpPr>
          <p:spPr>
            <a:xfrm>
              <a:off x="7260316" y="2973480"/>
              <a:ext cx="5365835" cy="2224845"/>
            </a:xfrm>
            <a:prstGeom prst="rect">
              <a:avLst/>
            </a:prstGeom>
            <a:noFill/>
          </p:spPr>
          <p:txBody>
            <a:bodyPr wrap="square" rtlCol="0">
              <a:spAutoFit/>
            </a:bodyPr>
            <a:p>
              <a:pPr marL="342900" indent="-342900" algn="l">
                <a:lnSpc>
                  <a:spcPct val="150000"/>
                </a:lnSpc>
                <a:buFont typeface="Wingdings" panose="05000000000000000000" charset="0"/>
                <a:buChar char="Ø"/>
              </a:pPr>
              <a:r>
                <a:rPr sz="2400" b="1">
                  <a:solidFill>
                    <a:schemeClr val="accent1">
                      <a:lumMod val="75000"/>
                    </a:schemeClr>
                  </a:solidFill>
                  <a:cs typeface="+mn-ea"/>
                  <a:sym typeface="+mn-lt"/>
                </a:rPr>
                <a:t>当你对精神病人有不尊重行为或语言或表情时，病人有没有感觉或者说有没有反应?</a:t>
              </a:r>
              <a:endParaRPr sz="2400" b="1">
                <a:solidFill>
                  <a:schemeClr val="accent1">
                    <a:lumMod val="75000"/>
                  </a:schemeClr>
                </a:solidFill>
                <a:cs typeface="+mn-ea"/>
                <a:sym typeface="+mn-lt"/>
              </a:endParaRPr>
            </a:p>
            <a:p>
              <a:pPr marL="342900" indent="-342900" algn="l">
                <a:lnSpc>
                  <a:spcPct val="150000"/>
                </a:lnSpc>
                <a:buFont typeface="Wingdings" panose="05000000000000000000" charset="0"/>
                <a:buChar char="Ø"/>
              </a:pPr>
              <a:r>
                <a:rPr sz="2400" b="1">
                  <a:solidFill>
                    <a:schemeClr val="accent1">
                      <a:lumMod val="75000"/>
                    </a:schemeClr>
                  </a:solidFill>
                  <a:cs typeface="+mn-ea"/>
                  <a:sym typeface="+mn-lt"/>
                </a:rPr>
                <a:t>精神病人真的什么都不明白不清楚吗?</a:t>
              </a:r>
              <a:endParaRPr sz="2400" b="1">
                <a:solidFill>
                  <a:schemeClr val="accent1">
                    <a:lumMod val="75000"/>
                  </a:schemeClr>
                </a:solidFill>
                <a:cs typeface="+mn-ea"/>
                <a:sym typeface="+mn-lt"/>
              </a:endParaRPr>
            </a:p>
          </p:txBody>
        </p:sp>
        <p:grpSp>
          <p:nvGrpSpPr>
            <p:cNvPr id="8" name="组合 7"/>
            <p:cNvGrpSpPr/>
            <p:nvPr/>
          </p:nvGrpSpPr>
          <p:grpSpPr>
            <a:xfrm>
              <a:off x="6375400" y="3666141"/>
              <a:ext cx="790575" cy="790575"/>
              <a:chOff x="6731000" y="3629025"/>
              <a:chExt cx="1057275" cy="1057275"/>
            </a:xfrm>
          </p:grpSpPr>
          <p:sp>
            <p:nvSpPr>
              <p:cNvPr id="3" name="对角圆角矩形 2"/>
              <p:cNvSpPr/>
              <p:nvPr/>
            </p:nvSpPr>
            <p:spPr>
              <a:xfrm>
                <a:off x="6731000" y="3629025"/>
                <a:ext cx="1057275" cy="1057275"/>
              </a:xfrm>
              <a:prstGeom prst="round2DiagRect">
                <a:avLst>
                  <a:gd name="adj1" fmla="val 50000"/>
                  <a:gd name="adj2" fmla="val 2088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cs typeface="+mn-ea"/>
                  <a:sym typeface="+mn-lt"/>
                </a:endParaRPr>
              </a:p>
            </p:txBody>
          </p:sp>
          <p:pic>
            <p:nvPicPr>
              <p:cNvPr id="10" name="图片 9"/>
              <p:cNvPicPr>
                <a:picLocks noChangeAspect="1"/>
              </p:cNvPicPr>
              <p:nvPr/>
            </p:nvPicPr>
            <p:blipFill>
              <a:blip r:embed="rId1" cstate="screen">
                <a:biLevel thresh="25000"/>
              </a:blip>
              <a:stretch>
                <a:fillRect/>
              </a:stretch>
            </p:blipFill>
            <p:spPr>
              <a:xfrm>
                <a:off x="6995352" y="3876052"/>
                <a:ext cx="675989" cy="592704"/>
              </a:xfrm>
              <a:prstGeom prst="rect">
                <a:avLst/>
              </a:prstGeom>
            </p:spPr>
          </p:pic>
        </p:grpSp>
      </p:grpSp>
      <p:sp>
        <p:nvSpPr>
          <p:cNvPr id="5" name="文本框 4"/>
          <p:cNvSpPr txBox="1"/>
          <p:nvPr/>
        </p:nvSpPr>
        <p:spPr>
          <a:xfrm>
            <a:off x="702945" y="1849120"/>
            <a:ext cx="44500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（一）尊重患者（人格和权利）</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pic>
        <p:nvPicPr>
          <p:cNvPr id="7" name="图片 6"/>
          <p:cNvPicPr>
            <a:picLocks noChangeAspect="1"/>
          </p:cNvPicPr>
          <p:nvPr/>
        </p:nvPicPr>
        <p:blipFill>
          <a:blip r:embed="rId2" cstate="screen"/>
          <a:stretch>
            <a:fillRect/>
          </a:stretch>
        </p:blipFill>
        <p:spPr>
          <a:xfrm>
            <a:off x="7713385" y="1700031"/>
            <a:ext cx="3993475" cy="399347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anim calcmode="lin" valueType="num">
                                      <p:cBhvr>
                                        <p:cTn id="8" dur="750" fill="hold"/>
                                        <p:tgtEl>
                                          <p:spTgt spid="6"/>
                                        </p:tgtEl>
                                        <p:attrNameLst>
                                          <p:attrName>ppt_x</p:attrName>
                                        </p:attrNameLst>
                                      </p:cBhvr>
                                      <p:tavLst>
                                        <p:tav tm="0">
                                          <p:val>
                                            <p:strVal val="#ppt_x"/>
                                          </p:val>
                                        </p:tav>
                                        <p:tav tm="100000">
                                          <p:val>
                                            <p:strVal val="#ppt_x"/>
                                          </p:val>
                                        </p:tav>
                                      </p:tavLst>
                                    </p:anim>
                                    <p:anim calcmode="lin" valueType="num">
                                      <p:cBhvr>
                                        <p:cTn id="9" dur="7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3" name="文本占位符 25602"/>
          <p:cNvSpPr>
            <a:spLocks noGrp="1"/>
          </p:cNvSpPr>
          <p:nvPr>
            <p:ph type="body" idx="4294967295"/>
          </p:nvPr>
        </p:nvSpPr>
        <p:spPr>
          <a:xfrm>
            <a:off x="0" y="6285865"/>
            <a:ext cx="5407025" cy="3136900"/>
          </a:xfrm>
        </p:spPr>
        <p:txBody>
          <a:bodyPr>
            <a:noAutofit/>
          </a:bodyPr>
          <a:p>
            <a:pPr algn="l" eaLnBrk="1" hangingPunct="1">
              <a:lnSpc>
                <a:spcPct val="120000"/>
              </a:lnSpc>
              <a:buClr>
                <a:srgbClr val="993366"/>
              </a:buClr>
              <a:buFont typeface="Wingdings" panose="05000000000000000000" pitchFamily="2" charset="2"/>
              <a:buChar char="Ø"/>
            </a:pPr>
            <a:endParaRPr lang="zh-CN" altLang="en-US" sz="2400" dirty="0">
              <a:solidFill>
                <a:schemeClr val="tx1"/>
              </a:solidFill>
              <a:latin typeface="黑体" panose="02010600030101010101" charset="-122"/>
              <a:ea typeface="黑体" panose="02010600030101010101" charset="-122"/>
            </a:endParaRPr>
          </a:p>
          <a:p>
            <a:pPr algn="l" eaLnBrk="1" hangingPunct="1">
              <a:lnSpc>
                <a:spcPct val="120000"/>
              </a:lnSpc>
              <a:buClr>
                <a:srgbClr val="993366"/>
              </a:buClr>
              <a:buFont typeface="Wingdings" panose="05000000000000000000" pitchFamily="2" charset="2"/>
              <a:buChar char="Ø"/>
            </a:pPr>
            <a:endParaRPr lang="zh-CN" altLang="en-US" sz="2400" dirty="0">
              <a:solidFill>
                <a:schemeClr val="tx1"/>
              </a:solidFill>
              <a:latin typeface="黑体" panose="02010600030101010101" charset="-122"/>
              <a:ea typeface="黑体" panose="02010600030101010101" charset="-122"/>
            </a:endParaRPr>
          </a:p>
          <a:p>
            <a:pPr algn="l" eaLnBrk="1" hangingPunct="1">
              <a:lnSpc>
                <a:spcPct val="120000"/>
              </a:lnSpc>
              <a:buClr>
                <a:srgbClr val="993366"/>
              </a:buClr>
              <a:buFont typeface="Wingdings" panose="05000000000000000000" pitchFamily="2" charset="2"/>
              <a:buChar char="Ø"/>
            </a:pPr>
            <a:endParaRPr lang="zh-CN" altLang="en-US" sz="2400">
              <a:solidFill>
                <a:srgbClr val="0000FF"/>
              </a:solidFill>
            </a:endParaRPr>
          </a:p>
        </p:txBody>
      </p:sp>
      <p:sp>
        <p:nvSpPr>
          <p:cNvPr id="2" name="文本框 1"/>
          <p:cNvSpPr txBox="1"/>
          <p:nvPr/>
        </p:nvSpPr>
        <p:spPr>
          <a:xfrm>
            <a:off x="1165860" y="736600"/>
            <a:ext cx="33832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（二） 保护患者的安全</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grpSp>
        <p:nvGrpSpPr>
          <p:cNvPr id="6" name="组合 5"/>
          <p:cNvGrpSpPr/>
          <p:nvPr/>
        </p:nvGrpSpPr>
        <p:grpSpPr>
          <a:xfrm>
            <a:off x="2080144" y="2194009"/>
            <a:ext cx="7799454" cy="819752"/>
            <a:chOff x="6375400" y="3666141"/>
            <a:chExt cx="7521848" cy="790575"/>
          </a:xfrm>
        </p:grpSpPr>
        <p:sp>
          <p:nvSpPr>
            <p:cNvPr id="3" name="文本框 2"/>
            <p:cNvSpPr txBox="1"/>
            <p:nvPr/>
          </p:nvSpPr>
          <p:spPr>
            <a:xfrm>
              <a:off x="7260074" y="3870667"/>
              <a:ext cx="6637174" cy="381524"/>
            </a:xfrm>
            <a:prstGeom prst="rect">
              <a:avLst/>
            </a:prstGeom>
            <a:noFill/>
          </p:spPr>
          <p:txBody>
            <a:bodyPr wrap="none" rtlCol="0">
              <a:spAutoFit/>
            </a:bodyPr>
            <a:p>
              <a:pPr algn="l"/>
              <a:r>
                <a:rPr sz="1980" b="1">
                  <a:solidFill>
                    <a:schemeClr val="accent1">
                      <a:lumMod val="75000"/>
                    </a:schemeClr>
                  </a:solidFill>
                  <a:cs typeface="+mn-ea"/>
                  <a:sym typeface="+mn-lt"/>
                </a:rPr>
                <a:t>1. 创造良好的住院环境，改变管理模式，使患者产生安全感</a:t>
              </a:r>
              <a:endParaRPr sz="1980" b="1">
                <a:solidFill>
                  <a:schemeClr val="accent1">
                    <a:lumMod val="75000"/>
                  </a:schemeClr>
                </a:solidFill>
                <a:cs typeface="+mn-ea"/>
                <a:sym typeface="+mn-lt"/>
              </a:endParaRPr>
            </a:p>
          </p:txBody>
        </p:sp>
        <p:grpSp>
          <p:nvGrpSpPr>
            <p:cNvPr id="4" name="组合 3"/>
            <p:cNvGrpSpPr/>
            <p:nvPr/>
          </p:nvGrpSpPr>
          <p:grpSpPr>
            <a:xfrm>
              <a:off x="6375400" y="3666141"/>
              <a:ext cx="790575" cy="790575"/>
              <a:chOff x="6731000" y="3629025"/>
              <a:chExt cx="1057275" cy="1057275"/>
            </a:xfrm>
          </p:grpSpPr>
          <p:sp>
            <p:nvSpPr>
              <p:cNvPr id="5" name="对角圆角矩形 4"/>
              <p:cNvSpPr/>
              <p:nvPr/>
            </p:nvSpPr>
            <p:spPr>
              <a:xfrm>
                <a:off x="6731000" y="3629025"/>
                <a:ext cx="1057275" cy="1057275"/>
              </a:xfrm>
              <a:prstGeom prst="round2DiagRect">
                <a:avLst>
                  <a:gd name="adj1" fmla="val 50000"/>
                  <a:gd name="adj2" fmla="val 2088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7" name="图片 6"/>
              <p:cNvPicPr>
                <a:picLocks noChangeAspect="1"/>
              </p:cNvPicPr>
              <p:nvPr/>
            </p:nvPicPr>
            <p:blipFill>
              <a:blip r:embed="rId1" cstate="screen">
                <a:biLevel thresh="25000"/>
              </a:blip>
              <a:stretch>
                <a:fillRect/>
              </a:stretch>
            </p:blipFill>
            <p:spPr>
              <a:xfrm>
                <a:off x="6995352" y="3876052"/>
                <a:ext cx="675989" cy="592704"/>
              </a:xfrm>
              <a:prstGeom prst="rect">
                <a:avLst/>
              </a:prstGeom>
            </p:spPr>
          </p:pic>
        </p:grpSp>
      </p:grpSp>
      <p:grpSp>
        <p:nvGrpSpPr>
          <p:cNvPr id="9" name="组合 8"/>
          <p:cNvGrpSpPr/>
          <p:nvPr/>
        </p:nvGrpSpPr>
        <p:grpSpPr>
          <a:xfrm>
            <a:off x="2080144" y="3401111"/>
            <a:ext cx="5524884" cy="819150"/>
            <a:chOff x="6375400" y="3666141"/>
            <a:chExt cx="5328238" cy="790575"/>
          </a:xfrm>
        </p:grpSpPr>
        <p:sp>
          <p:nvSpPr>
            <p:cNvPr id="19" name="文本框 18"/>
            <p:cNvSpPr txBox="1"/>
            <p:nvPr/>
          </p:nvSpPr>
          <p:spPr>
            <a:xfrm>
              <a:off x="7260074" y="3870667"/>
              <a:ext cx="4443564" cy="381805"/>
            </a:xfrm>
            <a:prstGeom prst="rect">
              <a:avLst/>
            </a:prstGeom>
            <a:noFill/>
          </p:spPr>
          <p:txBody>
            <a:bodyPr wrap="none" rtlCol="0">
              <a:spAutoFit/>
            </a:bodyPr>
            <a:p>
              <a:pPr algn="l"/>
              <a:r>
                <a:rPr sz="1980" b="1">
                  <a:solidFill>
                    <a:schemeClr val="accent1">
                      <a:lumMod val="75000"/>
                    </a:schemeClr>
                  </a:solidFill>
                  <a:cs typeface="+mn-ea"/>
                  <a:sym typeface="+mn-lt"/>
                </a:rPr>
                <a:t>2. 加强巡视，密切观察，保证患者安全</a:t>
              </a:r>
              <a:endParaRPr sz="1980" b="1">
                <a:solidFill>
                  <a:schemeClr val="accent1">
                    <a:lumMod val="75000"/>
                  </a:schemeClr>
                </a:solidFill>
                <a:cs typeface="+mn-ea"/>
                <a:sym typeface="+mn-lt"/>
              </a:endParaRPr>
            </a:p>
          </p:txBody>
        </p:sp>
        <p:grpSp>
          <p:nvGrpSpPr>
            <p:cNvPr id="16" name="组合 15"/>
            <p:cNvGrpSpPr/>
            <p:nvPr/>
          </p:nvGrpSpPr>
          <p:grpSpPr>
            <a:xfrm>
              <a:off x="6375400" y="3666141"/>
              <a:ext cx="790575" cy="790575"/>
              <a:chOff x="6731000" y="3629025"/>
              <a:chExt cx="1057275" cy="1057275"/>
            </a:xfrm>
          </p:grpSpPr>
          <p:sp>
            <p:nvSpPr>
              <p:cNvPr id="17" name="对角圆角矩形 16"/>
              <p:cNvSpPr/>
              <p:nvPr/>
            </p:nvSpPr>
            <p:spPr>
              <a:xfrm>
                <a:off x="6731000" y="3629025"/>
                <a:ext cx="1057275" cy="1057275"/>
              </a:xfrm>
              <a:prstGeom prst="round2DiagRect">
                <a:avLst>
                  <a:gd name="adj1" fmla="val 50000"/>
                  <a:gd name="adj2" fmla="val 2088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18" name="图片 17"/>
              <p:cNvPicPr>
                <a:picLocks noChangeAspect="1"/>
              </p:cNvPicPr>
              <p:nvPr/>
            </p:nvPicPr>
            <p:blipFill>
              <a:blip r:embed="rId2" cstate="screen">
                <a:biLevel thresh="25000"/>
              </a:blip>
              <a:stretch>
                <a:fillRect/>
              </a:stretch>
            </p:blipFill>
            <p:spPr>
              <a:xfrm>
                <a:off x="6921643" y="3925184"/>
                <a:ext cx="675989" cy="464956"/>
              </a:xfrm>
              <a:prstGeom prst="rect">
                <a:avLst/>
              </a:prstGeom>
            </p:spPr>
          </p:pic>
        </p:grpSp>
      </p:grpSp>
      <p:grpSp>
        <p:nvGrpSpPr>
          <p:cNvPr id="14" name="组合 13"/>
          <p:cNvGrpSpPr/>
          <p:nvPr/>
        </p:nvGrpSpPr>
        <p:grpSpPr>
          <a:xfrm>
            <a:off x="2080144" y="4607611"/>
            <a:ext cx="6030345" cy="819150"/>
            <a:chOff x="6375400" y="3666141"/>
            <a:chExt cx="5815707" cy="790575"/>
          </a:xfrm>
        </p:grpSpPr>
        <p:sp>
          <p:nvSpPr>
            <p:cNvPr id="26" name="文本框 25"/>
            <p:cNvSpPr txBox="1"/>
            <p:nvPr/>
          </p:nvSpPr>
          <p:spPr>
            <a:xfrm>
              <a:off x="7260074" y="3870667"/>
              <a:ext cx="4931033" cy="381805"/>
            </a:xfrm>
            <a:prstGeom prst="rect">
              <a:avLst/>
            </a:prstGeom>
            <a:noFill/>
          </p:spPr>
          <p:txBody>
            <a:bodyPr wrap="none" rtlCol="0">
              <a:spAutoFit/>
            </a:bodyPr>
            <a:p>
              <a:pPr algn="l"/>
              <a:r>
                <a:rPr sz="1980" b="1">
                  <a:solidFill>
                    <a:schemeClr val="accent1">
                      <a:lumMod val="75000"/>
                    </a:schemeClr>
                  </a:solidFill>
                  <a:cs typeface="+mn-ea"/>
                  <a:sym typeface="+mn-lt"/>
                </a:rPr>
                <a:t>3. 严格掌握适应证，合理选择治疗护理方法</a:t>
              </a:r>
              <a:endParaRPr sz="1980" b="1">
                <a:solidFill>
                  <a:schemeClr val="accent1">
                    <a:lumMod val="75000"/>
                  </a:schemeClr>
                </a:solidFill>
                <a:cs typeface="+mn-ea"/>
                <a:sym typeface="+mn-lt"/>
              </a:endParaRPr>
            </a:p>
          </p:txBody>
        </p:sp>
        <p:grpSp>
          <p:nvGrpSpPr>
            <p:cNvPr id="23" name="组合 22"/>
            <p:cNvGrpSpPr/>
            <p:nvPr/>
          </p:nvGrpSpPr>
          <p:grpSpPr>
            <a:xfrm>
              <a:off x="6375400" y="3666141"/>
              <a:ext cx="790575" cy="790575"/>
              <a:chOff x="6731000" y="3629025"/>
              <a:chExt cx="1057275" cy="1057275"/>
            </a:xfrm>
          </p:grpSpPr>
          <p:sp>
            <p:nvSpPr>
              <p:cNvPr id="24" name="对角圆角矩形 23"/>
              <p:cNvSpPr/>
              <p:nvPr/>
            </p:nvSpPr>
            <p:spPr>
              <a:xfrm>
                <a:off x="6731000" y="3629025"/>
                <a:ext cx="1057275" cy="1057275"/>
              </a:xfrm>
              <a:prstGeom prst="round2DiagRect">
                <a:avLst>
                  <a:gd name="adj1" fmla="val 50000"/>
                  <a:gd name="adj2" fmla="val 2088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25" name="图片 24"/>
              <p:cNvPicPr>
                <a:picLocks noChangeAspect="1"/>
              </p:cNvPicPr>
              <p:nvPr/>
            </p:nvPicPr>
            <p:blipFill>
              <a:blip r:embed="rId3" cstate="screen">
                <a:biLevel thresh="25000"/>
              </a:blip>
              <a:stretch>
                <a:fillRect/>
              </a:stretch>
            </p:blipFill>
            <p:spPr>
              <a:xfrm>
                <a:off x="6978525" y="3819668"/>
                <a:ext cx="562225" cy="675989"/>
              </a:xfrm>
              <a:prstGeom prst="rect">
                <a:avLst/>
              </a:prstGeom>
            </p:spPr>
          </p:pic>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anim calcmode="lin" valueType="num">
                                      <p:cBhvr>
                                        <p:cTn id="8" dur="750" fill="hold"/>
                                        <p:tgtEl>
                                          <p:spTgt spid="6"/>
                                        </p:tgtEl>
                                        <p:attrNameLst>
                                          <p:attrName>ppt_x</p:attrName>
                                        </p:attrNameLst>
                                      </p:cBhvr>
                                      <p:tavLst>
                                        <p:tav tm="0">
                                          <p:val>
                                            <p:strVal val="#ppt_x"/>
                                          </p:val>
                                        </p:tav>
                                        <p:tav tm="100000">
                                          <p:val>
                                            <p:strVal val="#ppt_x"/>
                                          </p:val>
                                        </p:tav>
                                      </p:tavLst>
                                    </p:anim>
                                    <p:anim calcmode="lin" valueType="num">
                                      <p:cBhvr>
                                        <p:cTn id="9" dur="75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750"/>
                                        <p:tgtEl>
                                          <p:spTgt spid="9"/>
                                        </p:tgtEl>
                                      </p:cBhvr>
                                    </p:animEffect>
                                    <p:anim calcmode="lin" valueType="num">
                                      <p:cBhvr>
                                        <p:cTn id="14" dur="750" fill="hold"/>
                                        <p:tgtEl>
                                          <p:spTgt spid="9"/>
                                        </p:tgtEl>
                                        <p:attrNameLst>
                                          <p:attrName>ppt_x</p:attrName>
                                        </p:attrNameLst>
                                      </p:cBhvr>
                                      <p:tavLst>
                                        <p:tav tm="0">
                                          <p:val>
                                            <p:strVal val="#ppt_x"/>
                                          </p:val>
                                        </p:tav>
                                        <p:tav tm="100000">
                                          <p:val>
                                            <p:strVal val="#ppt_x"/>
                                          </p:val>
                                        </p:tav>
                                      </p:tavLst>
                                    </p:anim>
                                    <p:anim calcmode="lin" valueType="num">
                                      <p:cBhvr>
                                        <p:cTn id="15" dur="75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750"/>
                                        <p:tgtEl>
                                          <p:spTgt spid="14"/>
                                        </p:tgtEl>
                                      </p:cBhvr>
                                    </p:animEffect>
                                    <p:anim calcmode="lin" valueType="num">
                                      <p:cBhvr>
                                        <p:cTn id="20" dur="750" fill="hold"/>
                                        <p:tgtEl>
                                          <p:spTgt spid="14"/>
                                        </p:tgtEl>
                                        <p:attrNameLst>
                                          <p:attrName>ppt_x</p:attrName>
                                        </p:attrNameLst>
                                      </p:cBhvr>
                                      <p:tavLst>
                                        <p:tav tm="0">
                                          <p:val>
                                            <p:strVal val="#ppt_x"/>
                                          </p:val>
                                        </p:tav>
                                        <p:tav tm="100000">
                                          <p:val>
                                            <p:strVal val="#ppt_x"/>
                                          </p:val>
                                        </p:tav>
                                      </p:tavLst>
                                    </p:anim>
                                    <p:anim calcmode="lin" valueType="num">
                                      <p:cBhvr>
                                        <p:cTn id="21" dur="75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803" y="390842"/>
            <a:ext cx="10564260" cy="5543549"/>
          </a:xfrm>
          <a:prstGeom prst="rect">
            <a:avLst/>
          </a:prstGeom>
        </p:spPr>
      </p:pic>
      <p:sp>
        <p:nvSpPr>
          <p:cNvPr id="14" name="文本框 13"/>
          <p:cNvSpPr txBox="1"/>
          <p:nvPr/>
        </p:nvSpPr>
        <p:spPr>
          <a:xfrm>
            <a:off x="2225675" y="2009140"/>
            <a:ext cx="7421880" cy="2306955"/>
          </a:xfrm>
          <a:prstGeom prst="rect">
            <a:avLst/>
          </a:prstGeom>
          <a:noFill/>
        </p:spPr>
        <p:txBody>
          <a:bodyPr wrap="square" rtlCol="0">
            <a:spAutoFit/>
          </a:bodyPr>
          <a:lstStyle>
            <a:defPPr>
              <a:defRPr lang="zh-CN"/>
            </a:defPPr>
            <a:lvl1pPr algn="ctr">
              <a:defRPr sz="2000">
                <a:latin typeface="思源黑体 CN Bold" panose="020B0800000000000000" pitchFamily="34" charset="-122"/>
                <a:ea typeface="思源黑体 CN Bold" panose="020B0800000000000000" pitchFamily="34" charset="-122"/>
              </a:defRPr>
            </a:lvl1pPr>
          </a:lstStyle>
          <a:p>
            <a:pPr algn="l">
              <a:lnSpc>
                <a:spcPct val="150000"/>
              </a:lnSpc>
            </a:pPr>
            <a:r>
              <a:rPr sz="2400" dirty="0">
                <a:solidFill>
                  <a:srgbClr val="0262C5"/>
                </a:solidFill>
                <a:latin typeface="黑体" panose="02010600030101010101" charset="-122"/>
                <a:ea typeface="黑体" panose="02010600030101010101" charset="-122"/>
                <a:sym typeface="Arial" panose="020B0604020202020204" pitchFamily="34" charset="0"/>
              </a:rPr>
              <a:t>精神科病人常发生的意外是</a:t>
            </a:r>
            <a:r>
              <a:rPr lang="zh-CN" sz="2400" dirty="0">
                <a:solidFill>
                  <a:srgbClr val="0262C5"/>
                </a:solidFill>
                <a:latin typeface="黑体" panose="02010600030101010101" charset="-122"/>
                <a:ea typeface="黑体" panose="02010600030101010101" charset="-122"/>
                <a:sym typeface="Arial" panose="020B0604020202020204" pitchFamily="34" charset="0"/>
              </a:rPr>
              <a:t>：</a:t>
            </a:r>
            <a:r>
              <a:rPr sz="2400" dirty="0">
                <a:solidFill>
                  <a:srgbClr val="0262C5"/>
                </a:solidFill>
                <a:latin typeface="黑体" panose="02010600030101010101" charset="-122"/>
                <a:ea typeface="黑体" panose="02010600030101010101" charset="-122"/>
                <a:sym typeface="Arial" panose="020B0604020202020204" pitchFamily="34" charset="0"/>
              </a:rPr>
              <a:t>病人被打了或打人了</a:t>
            </a:r>
            <a:r>
              <a:rPr lang="zh-CN" sz="2400" dirty="0">
                <a:solidFill>
                  <a:srgbClr val="0262C5"/>
                </a:solidFill>
                <a:latin typeface="黑体" panose="02010600030101010101" charset="-122"/>
                <a:ea typeface="黑体" panose="02010600030101010101" charset="-122"/>
                <a:sym typeface="Arial" panose="020B0604020202020204" pitchFamily="34" charset="0"/>
              </a:rPr>
              <a:t>；</a:t>
            </a:r>
            <a:r>
              <a:rPr sz="2400" dirty="0">
                <a:solidFill>
                  <a:srgbClr val="0262C5"/>
                </a:solidFill>
                <a:latin typeface="黑体" panose="02010600030101010101" charset="-122"/>
                <a:ea typeface="黑体" panose="02010600030101010101" charset="-122"/>
                <a:sym typeface="Arial" panose="020B0604020202020204" pitchFamily="34" charset="0"/>
              </a:rPr>
              <a:t>病人走失了或自杀了或走失的同时出现了意外</a:t>
            </a:r>
            <a:r>
              <a:rPr lang="zh-CN" sz="2400" dirty="0">
                <a:solidFill>
                  <a:srgbClr val="0262C5"/>
                </a:solidFill>
                <a:latin typeface="黑体" panose="02010600030101010101" charset="-122"/>
                <a:ea typeface="黑体" panose="02010600030101010101" charset="-122"/>
                <a:sym typeface="Arial" panose="020B0604020202020204" pitchFamily="34" charset="0"/>
              </a:rPr>
              <a:t>；</a:t>
            </a:r>
            <a:r>
              <a:rPr sz="2400" dirty="0">
                <a:solidFill>
                  <a:srgbClr val="0262C5"/>
                </a:solidFill>
                <a:latin typeface="黑体" panose="02010600030101010101" charset="-122"/>
                <a:ea typeface="黑体" panose="02010600030101010101" charset="-122"/>
                <a:sym typeface="Arial" panose="020B0604020202020204" pitchFamily="34" charset="0"/>
              </a:rPr>
              <a:t>前者是医护人员失职造成差错，后者是医护人员失职造成严重事故，要负法律责任。</a:t>
            </a:r>
            <a:endParaRPr sz="2400" dirty="0">
              <a:solidFill>
                <a:srgbClr val="0262C5"/>
              </a:solidFill>
              <a:latin typeface="黑体" panose="02010600030101010101" charset="-122"/>
              <a:ea typeface="黑体" panose="02010600030101010101"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9156" name="图片 49155"/>
          <p:cNvPicPr>
            <a:picLocks noChangeAspect="1"/>
          </p:cNvPicPr>
          <p:nvPr/>
        </p:nvPicPr>
        <p:blipFill>
          <a:blip r:embed="rId1"/>
          <a:stretch>
            <a:fillRect/>
          </a:stretch>
        </p:blipFill>
        <p:spPr>
          <a:xfrm>
            <a:off x="1561465" y="763905"/>
            <a:ext cx="9535795" cy="5122545"/>
          </a:xfrm>
          <a:prstGeom prst="rect">
            <a:avLst/>
          </a:prstGeom>
          <a:noFill/>
          <a:ln w="9525">
            <a:noFill/>
          </a:ln>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矩形 2"/>
          <p:cNvSpPr/>
          <p:nvPr/>
        </p:nvSpPr>
        <p:spPr>
          <a:xfrm>
            <a:off x="3898900" y="507365"/>
            <a:ext cx="6697345" cy="2925445"/>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endParaRPr lang="zh-CN" altLang="en-US" sz="100">
              <a:cs typeface="+mn-ea"/>
              <a:sym typeface="+mn-lt"/>
            </a:endParaRPr>
          </a:p>
        </p:txBody>
      </p:sp>
      <p:sp>
        <p:nvSpPr>
          <p:cNvPr id="4" name="矩形 3"/>
          <p:cNvSpPr/>
          <p:nvPr/>
        </p:nvSpPr>
        <p:spPr>
          <a:xfrm>
            <a:off x="4736656" y="334068"/>
            <a:ext cx="4686911" cy="4635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r>
              <a:rPr lang="zh-CN" altLang="en-US" sz="2500" b="1">
                <a:cs typeface="+mn-ea"/>
                <a:sym typeface="+mn-lt"/>
              </a:rPr>
              <a:t>知识目标</a:t>
            </a:r>
            <a:endParaRPr lang="zh-CN" altLang="en-US" sz="2500" b="1">
              <a:cs typeface="+mn-ea"/>
              <a:sym typeface="+mn-lt"/>
            </a:endParaRPr>
          </a:p>
        </p:txBody>
      </p:sp>
      <p:sp>
        <p:nvSpPr>
          <p:cNvPr id="5" name="六边形 4"/>
          <p:cNvSpPr/>
          <p:nvPr/>
        </p:nvSpPr>
        <p:spPr>
          <a:xfrm>
            <a:off x="882015" y="2660650"/>
            <a:ext cx="1938655" cy="1567180"/>
          </a:xfrm>
          <a:prstGeom prst="hexag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r>
              <a:rPr lang="zh-CN" altLang="en-US" sz="3200" b="1" dirty="0">
                <a:cs typeface="+mn-ea"/>
                <a:sym typeface="+mn-lt"/>
              </a:rPr>
              <a:t>学习目标</a:t>
            </a:r>
            <a:endParaRPr lang="zh-CN" altLang="en-US" sz="3200" b="1" dirty="0">
              <a:cs typeface="+mn-ea"/>
              <a:sym typeface="+mn-lt"/>
            </a:endParaRPr>
          </a:p>
        </p:txBody>
      </p:sp>
      <p:cxnSp>
        <p:nvCxnSpPr>
          <p:cNvPr id="6" name="直接箭头连接符 5"/>
          <p:cNvCxnSpPr>
            <a:stCxn id="5" idx="5"/>
          </p:cNvCxnSpPr>
          <p:nvPr/>
        </p:nvCxnSpPr>
        <p:spPr>
          <a:xfrm flipV="1">
            <a:off x="2428875" y="1266825"/>
            <a:ext cx="1395095" cy="1405890"/>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a:endCxn id="13" idx="1"/>
          </p:cNvCxnSpPr>
          <p:nvPr/>
        </p:nvCxnSpPr>
        <p:spPr>
          <a:xfrm>
            <a:off x="2820670" y="3444240"/>
            <a:ext cx="1078230" cy="101155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a:stCxn id="5" idx="1"/>
          </p:cNvCxnSpPr>
          <p:nvPr/>
        </p:nvCxnSpPr>
        <p:spPr>
          <a:xfrm>
            <a:off x="2428875" y="4239895"/>
            <a:ext cx="1282700" cy="14319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9" name="TextBox 9"/>
          <p:cNvSpPr txBox="1"/>
          <p:nvPr/>
        </p:nvSpPr>
        <p:spPr>
          <a:xfrm>
            <a:off x="4114800" y="917575"/>
            <a:ext cx="6146165" cy="2553335"/>
          </a:xfrm>
          <a:prstGeom prst="rect">
            <a:avLst/>
          </a:prstGeom>
          <a:noFill/>
        </p:spPr>
        <p:txBody>
          <a:bodyPr wrap="square" lIns="91459" tIns="45729" rIns="91459" bIns="45729" rtlCol="0">
            <a:spAutoFit/>
          </a:bodyPr>
          <a:p>
            <a:pPr algn="just">
              <a:lnSpc>
                <a:spcPct val="125000"/>
              </a:lnSpc>
              <a:spcBef>
                <a:spcPts val="0"/>
              </a:spcBef>
              <a:spcAft>
                <a:spcPts val="0"/>
              </a:spcAft>
            </a:pPr>
            <a:r>
              <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rPr>
              <a:t>1. 了解门、急诊患者的就诊特点、传染病在我国的发展情况。</a:t>
            </a:r>
            <a:endPar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endParaRPr>
          </a:p>
          <a:p>
            <a:pPr algn="just">
              <a:lnSpc>
                <a:spcPct val="125000"/>
              </a:lnSpc>
              <a:spcBef>
                <a:spcPts val="0"/>
              </a:spcBef>
              <a:spcAft>
                <a:spcPts val="0"/>
              </a:spcAft>
            </a:pPr>
            <a:r>
              <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rPr>
              <a:t>2. 熟悉妇幼护理的一般特点；老年患者的生理特点；精神病患者的生理特点；传染病患者的护理特点；手术分类及各类手术护理特点；癌症患者的生理特点及急诊、危重患者的护理特点。</a:t>
            </a:r>
            <a:endPar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endParaRPr>
          </a:p>
          <a:p>
            <a:pPr algn="just">
              <a:lnSpc>
                <a:spcPct val="125000"/>
              </a:lnSpc>
              <a:spcBef>
                <a:spcPts val="0"/>
              </a:spcBef>
              <a:spcAft>
                <a:spcPts val="0"/>
              </a:spcAft>
            </a:pPr>
            <a:r>
              <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rPr>
              <a:t>3. 掌握妇科患者的护理伦理、母婴的护理伦理、儿科患者的护理伦理、老年患者的护理伦理规范、精神病患者的护理伦理规范、传染病患者护理伦理规范、手术患者护理的伦理规范、癌症患者护理的伦理规范及急诊、危重患者护理的伦理规范。</a:t>
            </a:r>
            <a:endPar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endParaRPr>
          </a:p>
        </p:txBody>
      </p:sp>
      <p:sp>
        <p:nvSpPr>
          <p:cNvPr id="13" name="矩形 12"/>
          <p:cNvSpPr/>
          <p:nvPr/>
        </p:nvSpPr>
        <p:spPr>
          <a:xfrm>
            <a:off x="3898900" y="3776980"/>
            <a:ext cx="6697345" cy="135763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endParaRPr lang="zh-CN" altLang="en-US" sz="100">
              <a:cs typeface="+mn-ea"/>
              <a:sym typeface="+mn-lt"/>
            </a:endParaRPr>
          </a:p>
        </p:txBody>
      </p:sp>
      <p:sp>
        <p:nvSpPr>
          <p:cNvPr id="16" name="矩形 15"/>
          <p:cNvSpPr/>
          <p:nvPr/>
        </p:nvSpPr>
        <p:spPr>
          <a:xfrm>
            <a:off x="4736656" y="3603658"/>
            <a:ext cx="4686911" cy="4635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r>
              <a:rPr lang="zh-CN" altLang="en-US" sz="2500" b="1">
                <a:cs typeface="+mn-ea"/>
                <a:sym typeface="+mn-lt"/>
              </a:rPr>
              <a:t>能力目标</a:t>
            </a:r>
            <a:endParaRPr lang="zh-CN" altLang="en-US" sz="2500" b="1">
              <a:cs typeface="+mn-ea"/>
              <a:sym typeface="+mn-lt"/>
            </a:endParaRPr>
          </a:p>
        </p:txBody>
      </p:sp>
      <p:sp>
        <p:nvSpPr>
          <p:cNvPr id="18" name="矩形 17"/>
          <p:cNvSpPr/>
          <p:nvPr/>
        </p:nvSpPr>
        <p:spPr>
          <a:xfrm>
            <a:off x="3898900" y="5567680"/>
            <a:ext cx="6697345" cy="1020445"/>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endParaRPr lang="zh-CN" altLang="en-US" sz="100">
              <a:cs typeface="+mn-ea"/>
              <a:sym typeface="+mn-lt"/>
            </a:endParaRPr>
          </a:p>
        </p:txBody>
      </p:sp>
      <p:sp>
        <p:nvSpPr>
          <p:cNvPr id="10" name="矩形 9"/>
          <p:cNvSpPr/>
          <p:nvPr/>
        </p:nvSpPr>
        <p:spPr>
          <a:xfrm>
            <a:off x="4736656" y="5394333"/>
            <a:ext cx="4686911" cy="4635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r>
              <a:rPr lang="zh-CN" altLang="en-US" sz="2500" b="1">
                <a:cs typeface="+mn-ea"/>
                <a:sym typeface="+mn-lt"/>
              </a:rPr>
              <a:t>素质目标</a:t>
            </a:r>
            <a:endParaRPr lang="zh-CN" altLang="en-US" sz="2500" b="1">
              <a:cs typeface="+mn-ea"/>
              <a:sym typeface="+mn-lt"/>
            </a:endParaRPr>
          </a:p>
        </p:txBody>
      </p:sp>
      <p:sp>
        <p:nvSpPr>
          <p:cNvPr id="14" name="TextBox 9"/>
          <p:cNvSpPr txBox="1"/>
          <p:nvPr/>
        </p:nvSpPr>
        <p:spPr>
          <a:xfrm>
            <a:off x="4114800" y="4335780"/>
            <a:ext cx="6146165" cy="706755"/>
          </a:xfrm>
          <a:prstGeom prst="rect">
            <a:avLst/>
          </a:prstGeom>
          <a:noFill/>
        </p:spPr>
        <p:txBody>
          <a:bodyPr wrap="square" lIns="91459" tIns="45729" rIns="91459" bIns="45729" rtlCol="0">
            <a:spAutoFit/>
          </a:bodyPr>
          <a:p>
            <a:pPr algn="just">
              <a:lnSpc>
                <a:spcPct val="125000"/>
              </a:lnSpc>
              <a:spcBef>
                <a:spcPts val="0"/>
              </a:spcBef>
              <a:spcAft>
                <a:spcPts val="0"/>
              </a:spcAft>
            </a:pPr>
            <a:r>
              <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rPr>
              <a:t>1. 学会各中临床中常用的护理伦理规范。</a:t>
            </a:r>
            <a:endPar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endParaRPr>
          </a:p>
          <a:p>
            <a:pPr algn="just">
              <a:lnSpc>
                <a:spcPct val="125000"/>
              </a:lnSpc>
              <a:spcBef>
                <a:spcPts val="0"/>
              </a:spcBef>
              <a:spcAft>
                <a:spcPts val="0"/>
              </a:spcAft>
            </a:pPr>
            <a:r>
              <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rPr>
              <a:t>2. 会利用临床中常见的护理伦理规范解决护患中的伦理问题。</a:t>
            </a:r>
            <a:endPar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endParaRPr>
          </a:p>
        </p:txBody>
      </p:sp>
      <p:sp>
        <p:nvSpPr>
          <p:cNvPr id="15" name="TextBox 9"/>
          <p:cNvSpPr txBox="1"/>
          <p:nvPr/>
        </p:nvSpPr>
        <p:spPr>
          <a:xfrm>
            <a:off x="4114800" y="6017260"/>
            <a:ext cx="6146165" cy="398780"/>
          </a:xfrm>
          <a:prstGeom prst="rect">
            <a:avLst/>
          </a:prstGeom>
          <a:noFill/>
        </p:spPr>
        <p:txBody>
          <a:bodyPr wrap="square" lIns="91459" tIns="45729" rIns="91459" bIns="45729" rtlCol="0">
            <a:spAutoFit/>
          </a:bodyPr>
          <a:p>
            <a:pPr algn="just">
              <a:lnSpc>
                <a:spcPct val="125000"/>
              </a:lnSpc>
              <a:spcBef>
                <a:spcPts val="0"/>
              </a:spcBef>
              <a:spcAft>
                <a:spcPts val="0"/>
              </a:spcAft>
            </a:pPr>
            <a:r>
              <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rPr>
              <a:t>具备较强的特临床各科室护理的职业道德素养。</a:t>
            </a:r>
            <a:endPar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par>
                                <p:cTn id="15" presetID="22" presetClass="entr" presetSubtype="8"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outVertical)">
                                      <p:cBhvr>
                                        <p:cTn id="21" dur="500"/>
                                        <p:tgtEl>
                                          <p:spTgt spid="4"/>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12" presetClass="entr" presetSubtype="1" fill="hold" grpId="0" nodeType="afterEffect">
                                  <p:stCondLst>
                                    <p:cond delay="0"/>
                                  </p:stCondLst>
                                  <p:iterate type="lt">
                                    <p:tmPct val="0"/>
                                  </p:iterate>
                                  <p:childTnLst>
                                    <p:set>
                                      <p:cBhvr>
                                        <p:cTn id="29" dur="1" fill="hold">
                                          <p:stCondLst>
                                            <p:cond delay="0"/>
                                          </p:stCondLst>
                                        </p:cTn>
                                        <p:tgtEl>
                                          <p:spTgt spid="9"/>
                                        </p:tgtEl>
                                        <p:attrNameLst>
                                          <p:attrName>style.visibility</p:attrName>
                                        </p:attrNameLst>
                                      </p:cBhvr>
                                      <p:to>
                                        <p:strVal val="visible"/>
                                      </p:to>
                                    </p:set>
                                    <p:animEffect transition="in" filter="slide(fromTop)">
                                      <p:cBhvr>
                                        <p:cTn id="30" dur="500"/>
                                        <p:tgtEl>
                                          <p:spTgt spid="9"/>
                                        </p:tgtEl>
                                      </p:cBhvr>
                                    </p:animEffect>
                                  </p:childTnLst>
                                </p:cTn>
                              </p:par>
                            </p:childTnLst>
                          </p:cTn>
                        </p:par>
                        <p:par>
                          <p:cTn id="31" fill="hold">
                            <p:stCondLst>
                              <p:cond delay="2500"/>
                            </p:stCondLst>
                            <p:childTnLst>
                              <p:par>
                                <p:cTn id="32" presetID="16" presetClass="entr" presetSubtype="37"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barn(outVertical)">
                                      <p:cBhvr>
                                        <p:cTn id="34" dur="500"/>
                                        <p:tgtEl>
                                          <p:spTgt spid="16"/>
                                        </p:tgtEl>
                                      </p:cBhvr>
                                    </p:animEffect>
                                  </p:childTnLst>
                                </p:cTn>
                              </p:par>
                            </p:childTnLst>
                          </p:cTn>
                        </p:par>
                        <p:par>
                          <p:cTn id="35" fill="hold">
                            <p:stCondLst>
                              <p:cond delay="3000"/>
                            </p:stCondLst>
                            <p:childTnLst>
                              <p:par>
                                <p:cTn id="36" presetID="2" presetClass="entr" presetSubtype="1"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0-#ppt_h/2"/>
                                          </p:val>
                                        </p:tav>
                                        <p:tav tm="100000">
                                          <p:val>
                                            <p:strVal val="#ppt_y"/>
                                          </p:val>
                                        </p:tav>
                                      </p:tavLst>
                                    </p:anim>
                                  </p:childTnLst>
                                </p:cTn>
                              </p:par>
                            </p:childTnLst>
                          </p:cTn>
                        </p:par>
                        <p:par>
                          <p:cTn id="40" fill="hold">
                            <p:stCondLst>
                              <p:cond delay="3500"/>
                            </p:stCondLst>
                            <p:childTnLst>
                              <p:par>
                                <p:cTn id="41" presetID="16" presetClass="entr" presetSubtype="37"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arn(outVertical)">
                                      <p:cBhvr>
                                        <p:cTn id="43" dur="500"/>
                                        <p:tgtEl>
                                          <p:spTgt spid="10"/>
                                        </p:tgtEl>
                                      </p:cBhvr>
                                    </p:animEffect>
                                  </p:childTnLst>
                                </p:cTn>
                              </p:par>
                            </p:childTnLst>
                          </p:cTn>
                        </p:par>
                        <p:par>
                          <p:cTn id="44" fill="hold">
                            <p:stCondLst>
                              <p:cond delay="4000"/>
                            </p:stCondLst>
                            <p:childTnLst>
                              <p:par>
                                <p:cTn id="45" presetID="2"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ppt_x"/>
                                          </p:val>
                                        </p:tav>
                                        <p:tav tm="100000">
                                          <p:val>
                                            <p:strVal val="#ppt_x"/>
                                          </p:val>
                                        </p:tav>
                                      </p:tavLst>
                                    </p:anim>
                                    <p:anim calcmode="lin" valueType="num">
                                      <p:cBhvr additive="base">
                                        <p:cTn id="48" dur="500" fill="hold"/>
                                        <p:tgtEl>
                                          <p:spTgt spid="18"/>
                                        </p:tgtEl>
                                        <p:attrNameLst>
                                          <p:attrName>ppt_y</p:attrName>
                                        </p:attrNameLst>
                                      </p:cBhvr>
                                      <p:tavLst>
                                        <p:tav tm="0">
                                          <p:val>
                                            <p:strVal val="0-#ppt_h/2"/>
                                          </p:val>
                                        </p:tav>
                                        <p:tav tm="100000">
                                          <p:val>
                                            <p:strVal val="#ppt_y"/>
                                          </p:val>
                                        </p:tav>
                                      </p:tavLst>
                                    </p:anim>
                                  </p:childTnLst>
                                </p:cTn>
                              </p:par>
                            </p:childTnLst>
                          </p:cTn>
                        </p:par>
                        <p:par>
                          <p:cTn id="49" fill="hold">
                            <p:stCondLst>
                              <p:cond delay="4500"/>
                            </p:stCondLst>
                            <p:childTnLst>
                              <p:par>
                                <p:cTn id="50" presetID="12" presetClass="entr" presetSubtype="1" fill="hold" grpId="0" nodeType="afterEffect">
                                  <p:stCondLst>
                                    <p:cond delay="0"/>
                                  </p:stCondLst>
                                  <p:iterate type="lt">
                                    <p:tmPct val="0"/>
                                  </p:iterate>
                                  <p:childTnLst>
                                    <p:set>
                                      <p:cBhvr>
                                        <p:cTn id="51" dur="1" fill="hold">
                                          <p:stCondLst>
                                            <p:cond delay="0"/>
                                          </p:stCondLst>
                                        </p:cTn>
                                        <p:tgtEl>
                                          <p:spTgt spid="14"/>
                                        </p:tgtEl>
                                        <p:attrNameLst>
                                          <p:attrName>style.visibility</p:attrName>
                                        </p:attrNameLst>
                                      </p:cBhvr>
                                      <p:to>
                                        <p:strVal val="visible"/>
                                      </p:to>
                                    </p:set>
                                    <p:animEffect transition="in" filter="slide(fromTop)">
                                      <p:cBhvr>
                                        <p:cTn id="52" dur="500"/>
                                        <p:tgtEl>
                                          <p:spTgt spid="14"/>
                                        </p:tgtEl>
                                      </p:cBhvr>
                                    </p:animEffect>
                                  </p:childTnLst>
                                </p:cTn>
                              </p:par>
                            </p:childTnLst>
                          </p:cTn>
                        </p:par>
                        <p:par>
                          <p:cTn id="53" fill="hold">
                            <p:stCondLst>
                              <p:cond delay="5000"/>
                            </p:stCondLst>
                            <p:childTnLst>
                              <p:par>
                                <p:cTn id="54" presetID="12" presetClass="entr" presetSubtype="1" fill="hold" grpId="0" nodeType="afterEffect">
                                  <p:stCondLst>
                                    <p:cond delay="0"/>
                                  </p:stCondLst>
                                  <p:iterate type="lt">
                                    <p:tmPct val="0"/>
                                  </p:iterate>
                                  <p:childTnLst>
                                    <p:set>
                                      <p:cBhvr>
                                        <p:cTn id="55" dur="1" fill="hold">
                                          <p:stCondLst>
                                            <p:cond delay="0"/>
                                          </p:stCondLst>
                                        </p:cTn>
                                        <p:tgtEl>
                                          <p:spTgt spid="15"/>
                                        </p:tgtEl>
                                        <p:attrNameLst>
                                          <p:attrName>style.visibility</p:attrName>
                                        </p:attrNameLst>
                                      </p:cBhvr>
                                      <p:to>
                                        <p:strVal val="visible"/>
                                      </p:to>
                                    </p:set>
                                    <p:animEffect transition="in" filter="slide(fromTop)">
                                      <p:cBhvr>
                                        <p:cTn id="5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9" grpId="0"/>
      <p:bldP spid="13" grpId="0" bldLvl="0" animBg="1"/>
      <p:bldP spid="16" grpId="0" bldLvl="0" animBg="1"/>
      <p:bldP spid="18" grpId="0" bldLvl="0" animBg="1"/>
      <p:bldP spid="10" grpId="0" bldLvl="0" animBg="1"/>
      <p:bldP spid="14" grpId="0"/>
      <p:bldP spid="1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803" y="391477"/>
            <a:ext cx="10564260" cy="5543549"/>
          </a:xfrm>
          <a:prstGeom prst="rect">
            <a:avLst/>
          </a:prstGeom>
        </p:spPr>
      </p:pic>
      <p:sp>
        <p:nvSpPr>
          <p:cNvPr id="14" name="文本框 13"/>
          <p:cNvSpPr txBox="1"/>
          <p:nvPr/>
        </p:nvSpPr>
        <p:spPr>
          <a:xfrm>
            <a:off x="4316095" y="2009775"/>
            <a:ext cx="3030855" cy="2399665"/>
          </a:xfrm>
          <a:prstGeom prst="rect">
            <a:avLst/>
          </a:prstGeom>
          <a:noFill/>
        </p:spPr>
        <p:txBody>
          <a:bodyPr wrap="square" rtlCol="0">
            <a:spAutoFit/>
          </a:bodyPr>
          <a:lstStyle>
            <a:defPPr>
              <a:defRPr lang="zh-CN"/>
            </a:defPPr>
            <a:lvl1pPr algn="ctr">
              <a:defRPr sz="2000">
                <a:latin typeface="思源黑体 CN Bold" panose="020B0800000000000000" pitchFamily="34" charset="-122"/>
                <a:ea typeface="思源黑体 CN Bold" panose="020B0800000000000000" pitchFamily="34" charset="-122"/>
              </a:defRPr>
            </a:lvl1pPr>
          </a:lstStyle>
          <a:p>
            <a:pPr algn="ctr">
              <a:lnSpc>
                <a:spcPct val="150000"/>
              </a:lnSpc>
            </a:pPr>
            <a:r>
              <a:rPr sz="2800" dirty="0">
                <a:solidFill>
                  <a:schemeClr val="accent2">
                    <a:lumMod val="75000"/>
                  </a:schemeClr>
                </a:solidFill>
                <a:latin typeface="黑体" panose="02010600030101010101" charset="-122"/>
                <a:ea typeface="黑体" panose="02010600030101010101" charset="-122"/>
                <a:sym typeface="Arial" panose="020B0604020202020204" pitchFamily="34" charset="0"/>
              </a:rPr>
              <a:t>特殊干涉权的原则</a:t>
            </a:r>
            <a:endParaRPr sz="2800" dirty="0">
              <a:solidFill>
                <a:schemeClr val="accent2">
                  <a:lumMod val="75000"/>
                </a:schemeClr>
              </a:solidFill>
              <a:latin typeface="黑体" panose="02010600030101010101" charset="-122"/>
              <a:ea typeface="黑体" panose="02010600030101010101" charset="-122"/>
              <a:sym typeface="Arial" panose="020B0604020202020204" pitchFamily="34" charset="0"/>
            </a:endParaRPr>
          </a:p>
          <a:p>
            <a:pPr marL="342900" indent="-342900" algn="l">
              <a:lnSpc>
                <a:spcPct val="150000"/>
              </a:lnSpc>
              <a:buFont typeface="Wingdings" panose="05000000000000000000" charset="0"/>
              <a:buChar char="Ø"/>
            </a:pPr>
            <a:r>
              <a:rPr sz="2400" dirty="0">
                <a:solidFill>
                  <a:srgbClr val="0262C5"/>
                </a:solidFill>
                <a:latin typeface="黑体" panose="02010600030101010101" charset="-122"/>
                <a:ea typeface="黑体" panose="02010600030101010101" charset="-122"/>
                <a:sym typeface="Arial" panose="020B0604020202020204" pitchFamily="34" charset="0"/>
              </a:rPr>
              <a:t>有利于病人</a:t>
            </a:r>
            <a:endParaRPr sz="2400" dirty="0">
              <a:solidFill>
                <a:srgbClr val="0262C5"/>
              </a:solidFill>
              <a:latin typeface="黑体" panose="02010600030101010101" charset="-122"/>
              <a:ea typeface="黑体" panose="02010600030101010101" charset="-122"/>
              <a:sym typeface="Arial" panose="020B0604020202020204" pitchFamily="34" charset="0"/>
            </a:endParaRPr>
          </a:p>
          <a:p>
            <a:pPr marL="342900" indent="-342900" algn="l">
              <a:lnSpc>
                <a:spcPct val="150000"/>
              </a:lnSpc>
              <a:buFont typeface="Wingdings" panose="05000000000000000000" charset="0"/>
              <a:buChar char="Ø"/>
            </a:pPr>
            <a:r>
              <a:rPr sz="2400" dirty="0">
                <a:solidFill>
                  <a:srgbClr val="0262C5"/>
                </a:solidFill>
                <a:latin typeface="黑体" panose="02010600030101010101" charset="-122"/>
                <a:ea typeface="黑体" panose="02010600030101010101" charset="-122"/>
                <a:sym typeface="Arial" panose="020B0604020202020204" pitchFamily="34" charset="0"/>
              </a:rPr>
              <a:t>不伤害病人</a:t>
            </a:r>
            <a:endParaRPr sz="2400" dirty="0">
              <a:solidFill>
                <a:srgbClr val="0262C5"/>
              </a:solidFill>
              <a:latin typeface="黑体" panose="02010600030101010101" charset="-122"/>
              <a:ea typeface="黑体" panose="02010600030101010101" charset="-122"/>
              <a:sym typeface="Arial" panose="020B0604020202020204" pitchFamily="34" charset="0"/>
            </a:endParaRPr>
          </a:p>
          <a:p>
            <a:pPr marL="342900" indent="-342900" algn="l">
              <a:lnSpc>
                <a:spcPct val="150000"/>
              </a:lnSpc>
              <a:buFont typeface="Wingdings" panose="05000000000000000000" charset="0"/>
              <a:buChar char="Ø"/>
            </a:pPr>
            <a:r>
              <a:rPr sz="2400" dirty="0">
                <a:solidFill>
                  <a:srgbClr val="0262C5"/>
                </a:solidFill>
                <a:latin typeface="黑体" panose="02010600030101010101" charset="-122"/>
                <a:ea typeface="黑体" panose="02010600030101010101" charset="-122"/>
                <a:sym typeface="Arial" panose="020B0604020202020204" pitchFamily="34" charset="0"/>
              </a:rPr>
              <a:t>有利于治疗或康复</a:t>
            </a:r>
            <a:endParaRPr sz="2400" dirty="0">
              <a:solidFill>
                <a:srgbClr val="0262C5"/>
              </a:solidFill>
              <a:latin typeface="黑体" panose="02010600030101010101" charset="-122"/>
              <a:ea typeface="黑体" panose="02010600030101010101"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3" name="文本占位符 25602"/>
          <p:cNvSpPr>
            <a:spLocks noGrp="1"/>
          </p:cNvSpPr>
          <p:nvPr>
            <p:ph type="body" idx="4294967295"/>
          </p:nvPr>
        </p:nvSpPr>
        <p:spPr>
          <a:xfrm>
            <a:off x="0" y="6285865"/>
            <a:ext cx="5407025" cy="3136900"/>
          </a:xfrm>
        </p:spPr>
        <p:txBody>
          <a:bodyPr>
            <a:noAutofit/>
          </a:bodyPr>
          <a:p>
            <a:pPr algn="l" eaLnBrk="1" hangingPunct="1">
              <a:lnSpc>
                <a:spcPct val="120000"/>
              </a:lnSpc>
              <a:buClr>
                <a:srgbClr val="993366"/>
              </a:buClr>
              <a:buFont typeface="Wingdings" panose="05000000000000000000" pitchFamily="2" charset="2"/>
              <a:buChar char="Ø"/>
            </a:pPr>
            <a:endParaRPr lang="zh-CN" altLang="en-US" sz="2400" dirty="0">
              <a:solidFill>
                <a:schemeClr val="tx1"/>
              </a:solidFill>
              <a:latin typeface="黑体" panose="02010600030101010101" charset="-122"/>
              <a:ea typeface="黑体" panose="02010600030101010101" charset="-122"/>
            </a:endParaRPr>
          </a:p>
          <a:p>
            <a:pPr algn="l" eaLnBrk="1" hangingPunct="1">
              <a:lnSpc>
                <a:spcPct val="120000"/>
              </a:lnSpc>
              <a:buClr>
                <a:srgbClr val="993366"/>
              </a:buClr>
              <a:buFont typeface="Wingdings" panose="05000000000000000000" pitchFamily="2" charset="2"/>
              <a:buChar char="Ø"/>
            </a:pPr>
            <a:endParaRPr lang="zh-CN" altLang="en-US" sz="2400" dirty="0">
              <a:solidFill>
                <a:schemeClr val="tx1"/>
              </a:solidFill>
              <a:latin typeface="黑体" panose="02010600030101010101" charset="-122"/>
              <a:ea typeface="黑体" panose="02010600030101010101" charset="-122"/>
            </a:endParaRPr>
          </a:p>
          <a:p>
            <a:pPr algn="l" eaLnBrk="1" hangingPunct="1">
              <a:lnSpc>
                <a:spcPct val="120000"/>
              </a:lnSpc>
              <a:buClr>
                <a:srgbClr val="993366"/>
              </a:buClr>
              <a:buFont typeface="Wingdings" panose="05000000000000000000" pitchFamily="2" charset="2"/>
              <a:buChar char="Ø"/>
            </a:pPr>
            <a:endParaRPr lang="zh-CN" altLang="en-US" sz="2400">
              <a:solidFill>
                <a:srgbClr val="0000FF"/>
              </a:solidFill>
            </a:endParaRPr>
          </a:p>
        </p:txBody>
      </p:sp>
      <p:sp>
        <p:nvSpPr>
          <p:cNvPr id="2" name="文本框 1"/>
          <p:cNvSpPr txBox="1"/>
          <p:nvPr/>
        </p:nvSpPr>
        <p:spPr>
          <a:xfrm>
            <a:off x="1304925" y="736600"/>
            <a:ext cx="23164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（三）保守秘密</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3" name="文本框 2"/>
          <p:cNvSpPr txBox="1"/>
          <p:nvPr/>
        </p:nvSpPr>
        <p:spPr>
          <a:xfrm>
            <a:off x="1491615" y="1460500"/>
            <a:ext cx="8902700" cy="395605"/>
          </a:xfrm>
          <a:prstGeom prst="rect">
            <a:avLst/>
          </a:prstGeom>
          <a:noFill/>
        </p:spPr>
        <p:txBody>
          <a:bodyPr wrap="none" rtlCol="0">
            <a:spAutoFit/>
          </a:bodyPr>
          <a:p>
            <a:pPr algn="l"/>
            <a:r>
              <a:rPr sz="1980" b="1">
                <a:solidFill>
                  <a:schemeClr val="accent1">
                    <a:lumMod val="75000"/>
                  </a:schemeClr>
                </a:solidFill>
                <a:cs typeface="+mn-ea"/>
                <a:sym typeface="+mn-lt"/>
              </a:rPr>
              <a:t>当病人清醒或好转后，你将他发病时的表现告诉他或他人会出现什么样的后果?</a:t>
            </a:r>
            <a:endParaRPr sz="1980" b="1">
              <a:solidFill>
                <a:schemeClr val="accent1">
                  <a:lumMod val="75000"/>
                </a:schemeClr>
              </a:solidFill>
              <a:cs typeface="+mn-ea"/>
              <a:sym typeface="+mn-lt"/>
            </a:endParaRPr>
          </a:p>
        </p:txBody>
      </p:sp>
      <p:sp>
        <p:nvSpPr>
          <p:cNvPr id="8" name="文本框 7"/>
          <p:cNvSpPr txBox="1"/>
          <p:nvPr/>
        </p:nvSpPr>
        <p:spPr>
          <a:xfrm>
            <a:off x="1304925" y="2119630"/>
            <a:ext cx="35356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（四）正确对待异性患者</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pic>
        <p:nvPicPr>
          <p:cNvPr id="52227" name="图片 52226" descr="u=439662927,1426526686&amp;gp=14">
            <a:hlinkClick r:id="rId1"/>
          </p:cNvPr>
          <p:cNvPicPr>
            <a:picLocks noChangeAspect="1"/>
          </p:cNvPicPr>
          <p:nvPr/>
        </p:nvPicPr>
        <p:blipFill>
          <a:blip r:embed="rId2"/>
          <a:stretch>
            <a:fillRect/>
          </a:stretch>
        </p:blipFill>
        <p:spPr>
          <a:xfrm>
            <a:off x="2372360" y="3088005"/>
            <a:ext cx="3419475" cy="2368550"/>
          </a:xfrm>
          <a:prstGeom prst="rect">
            <a:avLst/>
          </a:prstGeom>
          <a:noFill/>
          <a:ln w="9525">
            <a:noFill/>
          </a:ln>
        </p:spPr>
      </p:pic>
      <p:pic>
        <p:nvPicPr>
          <p:cNvPr id="52228" name="图片 52227" descr="u=3258131727,226274047&amp;gp=30">
            <a:hlinkClick r:id="rId3"/>
          </p:cNvPr>
          <p:cNvPicPr>
            <a:picLocks noChangeAspect="1"/>
          </p:cNvPicPr>
          <p:nvPr/>
        </p:nvPicPr>
        <p:blipFill>
          <a:blip r:embed="rId4"/>
          <a:stretch>
            <a:fillRect/>
          </a:stretch>
        </p:blipFill>
        <p:spPr>
          <a:xfrm>
            <a:off x="6238875" y="3088005"/>
            <a:ext cx="3525520" cy="23685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52228"/>
                                        </p:tgtEl>
                                        <p:attrNameLst>
                                          <p:attrName>style.visibility</p:attrName>
                                        </p:attrNameLst>
                                      </p:cBhvr>
                                      <p:to>
                                        <p:strVal val="visible"/>
                                      </p:to>
                                    </p:set>
                                    <p:anim calcmode="lin" valueType="num">
                                      <p:cBhvr additive="base">
                                        <p:cTn id="7" dur="500" fill="hold"/>
                                        <p:tgtEl>
                                          <p:spTgt spid="52228"/>
                                        </p:tgtEl>
                                        <p:attrNameLst>
                                          <p:attrName>ppt_x</p:attrName>
                                        </p:attrNameLst>
                                      </p:cBhvr>
                                      <p:tavLst>
                                        <p:tav tm="0">
                                          <p:val>
                                            <p:strVal val="1+#ppt_w/2"/>
                                          </p:val>
                                        </p:tav>
                                        <p:tav tm="100000">
                                          <p:val>
                                            <p:strVal val="#ppt_x"/>
                                          </p:val>
                                        </p:tav>
                                      </p:tavLst>
                                    </p:anim>
                                    <p:anim calcmode="lin" valueType="num">
                                      <p:cBhvr additive="base">
                                        <p:cTn id="8" dur="500" fill="hold"/>
                                        <p:tgtEl>
                                          <p:spTgt spid="5222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52228"/>
                                        </p:tgtEl>
                                      </p:cBhvr>
                                    </p:animEffect>
                                    <p:set>
                                      <p:cBhvr>
                                        <p:cTn id="13" dur="1" fill="hold">
                                          <p:stCondLst>
                                            <p:cond delay="499"/>
                                          </p:stCondLst>
                                        </p:cTn>
                                        <p:tgtEl>
                                          <p:spTgt spid="52228"/>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55" presetClass="entr" presetSubtype="0" fill="hold" nodeType="clickEffect">
                                  <p:stCondLst>
                                    <p:cond delay="0"/>
                                  </p:stCondLst>
                                  <p:childTnLst>
                                    <p:set>
                                      <p:cBhvr>
                                        <p:cTn id="17" dur="1" fill="hold">
                                          <p:stCondLst>
                                            <p:cond delay="0"/>
                                          </p:stCondLst>
                                        </p:cTn>
                                        <p:tgtEl>
                                          <p:spTgt spid="52227"/>
                                        </p:tgtEl>
                                        <p:attrNameLst>
                                          <p:attrName>style.visibility</p:attrName>
                                        </p:attrNameLst>
                                      </p:cBhvr>
                                      <p:to>
                                        <p:strVal val="visible"/>
                                      </p:to>
                                    </p:set>
                                    <p:anim calcmode="lin" valueType="num">
                                      <p:cBhvr>
                                        <p:cTn id="18" dur="1000" fill="hold"/>
                                        <p:tgtEl>
                                          <p:spTgt spid="52227"/>
                                        </p:tgtEl>
                                        <p:attrNameLst>
                                          <p:attrName>ppt_w</p:attrName>
                                        </p:attrNameLst>
                                      </p:cBhvr>
                                      <p:tavLst>
                                        <p:tav tm="0">
                                          <p:val>
                                            <p:strVal val="#ppt_w*0.70"/>
                                          </p:val>
                                        </p:tav>
                                        <p:tav tm="100000">
                                          <p:val>
                                            <p:strVal val="#ppt_w"/>
                                          </p:val>
                                        </p:tav>
                                      </p:tavLst>
                                    </p:anim>
                                    <p:anim calcmode="lin" valueType="num">
                                      <p:cBhvr>
                                        <p:cTn id="19" dur="1000" fill="hold"/>
                                        <p:tgtEl>
                                          <p:spTgt spid="52227"/>
                                        </p:tgtEl>
                                        <p:attrNameLst>
                                          <p:attrName>ppt_h</p:attrName>
                                        </p:attrNameLst>
                                      </p:cBhvr>
                                      <p:tavLst>
                                        <p:tav tm="0">
                                          <p:val>
                                            <p:strVal val="#ppt_h"/>
                                          </p:val>
                                        </p:tav>
                                        <p:tav tm="100000">
                                          <p:val>
                                            <p:strVal val="#ppt_h"/>
                                          </p:val>
                                        </p:tav>
                                      </p:tavLst>
                                    </p:anim>
                                    <p:animEffect transition="in" filter="fade">
                                      <p:cBhvr>
                                        <p:cTn id="20" dur="1000"/>
                                        <p:tgtEl>
                                          <p:spTgt spid="52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3" name="文本占位符 25602"/>
          <p:cNvSpPr>
            <a:spLocks noGrp="1"/>
          </p:cNvSpPr>
          <p:nvPr>
            <p:ph type="body" idx="4294967295"/>
          </p:nvPr>
        </p:nvSpPr>
        <p:spPr>
          <a:xfrm>
            <a:off x="0" y="6285865"/>
            <a:ext cx="5407025" cy="3136900"/>
          </a:xfrm>
        </p:spPr>
        <p:txBody>
          <a:bodyPr>
            <a:noAutofit/>
          </a:bodyPr>
          <a:p>
            <a:pPr algn="l" eaLnBrk="1" hangingPunct="1">
              <a:lnSpc>
                <a:spcPct val="120000"/>
              </a:lnSpc>
              <a:buClr>
                <a:srgbClr val="993366"/>
              </a:buClr>
              <a:buFont typeface="Wingdings" panose="05000000000000000000" pitchFamily="2" charset="2"/>
              <a:buChar char="Ø"/>
            </a:pPr>
            <a:endParaRPr lang="zh-CN" altLang="en-US" sz="2400" dirty="0">
              <a:solidFill>
                <a:schemeClr val="tx1"/>
              </a:solidFill>
              <a:latin typeface="黑体" panose="02010600030101010101" charset="-122"/>
              <a:ea typeface="黑体" panose="02010600030101010101" charset="-122"/>
            </a:endParaRPr>
          </a:p>
          <a:p>
            <a:pPr algn="l" eaLnBrk="1" hangingPunct="1">
              <a:lnSpc>
                <a:spcPct val="120000"/>
              </a:lnSpc>
              <a:buClr>
                <a:srgbClr val="993366"/>
              </a:buClr>
              <a:buFont typeface="Wingdings" panose="05000000000000000000" pitchFamily="2" charset="2"/>
              <a:buChar char="Ø"/>
            </a:pPr>
            <a:endParaRPr lang="zh-CN" altLang="en-US" sz="2400" dirty="0">
              <a:solidFill>
                <a:schemeClr val="tx1"/>
              </a:solidFill>
              <a:latin typeface="黑体" panose="02010600030101010101" charset="-122"/>
              <a:ea typeface="黑体" panose="02010600030101010101" charset="-122"/>
            </a:endParaRPr>
          </a:p>
          <a:p>
            <a:pPr algn="l" eaLnBrk="1" hangingPunct="1">
              <a:lnSpc>
                <a:spcPct val="120000"/>
              </a:lnSpc>
              <a:buClr>
                <a:srgbClr val="993366"/>
              </a:buClr>
              <a:buFont typeface="Wingdings" panose="05000000000000000000" pitchFamily="2" charset="2"/>
              <a:buChar char="Ø"/>
            </a:pPr>
            <a:endParaRPr lang="zh-CN" altLang="en-US" sz="2400">
              <a:solidFill>
                <a:srgbClr val="0000FF"/>
              </a:solidFill>
            </a:endParaRPr>
          </a:p>
        </p:txBody>
      </p:sp>
      <p:sp>
        <p:nvSpPr>
          <p:cNvPr id="2" name="文本框 1"/>
          <p:cNvSpPr txBox="1"/>
          <p:nvPr/>
        </p:nvSpPr>
        <p:spPr>
          <a:xfrm>
            <a:off x="1304925" y="736600"/>
            <a:ext cx="29260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（五）恪守慎独原则</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3" name="文本框 2"/>
          <p:cNvSpPr txBox="1"/>
          <p:nvPr/>
        </p:nvSpPr>
        <p:spPr>
          <a:xfrm>
            <a:off x="1529080" y="1572895"/>
            <a:ext cx="4889500" cy="3415030"/>
          </a:xfrm>
          <a:prstGeom prst="rect">
            <a:avLst/>
          </a:prstGeom>
          <a:noFill/>
        </p:spPr>
        <p:txBody>
          <a:bodyPr wrap="square" rtlCol="0">
            <a:spAutoFit/>
          </a:bodyPr>
          <a:p>
            <a:pPr algn="l">
              <a:lnSpc>
                <a:spcPct val="150000"/>
              </a:lnSpc>
            </a:pPr>
            <a:r>
              <a:rPr sz="2400" b="1">
                <a:solidFill>
                  <a:schemeClr val="accent1">
                    <a:lumMod val="75000"/>
                  </a:schemeClr>
                </a:solidFill>
                <a:cs typeface="+mn-ea"/>
                <a:sym typeface="+mn-lt"/>
              </a:rPr>
              <a:t>精神科病人自我保护意识差或无能力;反应迟钝、主诉不准确或不清或不能主诉;没有能力监视或判断护士或医生职业行为的正确性，所以慎独在精神科是医护人员最重要的职业道德。</a:t>
            </a:r>
            <a:endParaRPr sz="2400" b="1">
              <a:solidFill>
                <a:schemeClr val="accent1">
                  <a:lumMod val="75000"/>
                </a:schemeClr>
              </a:solidFill>
              <a:cs typeface="+mn-ea"/>
              <a:sym typeface="+mn-lt"/>
            </a:endParaRPr>
          </a:p>
        </p:txBody>
      </p:sp>
      <p:pic>
        <p:nvPicPr>
          <p:cNvPr id="5" name="图片 4"/>
          <p:cNvPicPr>
            <a:picLocks noChangeAspect="1"/>
          </p:cNvPicPr>
          <p:nvPr/>
        </p:nvPicPr>
        <p:blipFill>
          <a:blip r:embed="rId1" cstate="screen"/>
          <a:stretch>
            <a:fillRect/>
          </a:stretch>
        </p:blipFill>
        <p:spPr>
          <a:xfrm>
            <a:off x="6710045" y="1413510"/>
            <a:ext cx="4942205" cy="4291330"/>
          </a:xfrm>
          <a:prstGeom prst="rect">
            <a:avLst/>
          </a:prstGeom>
        </p:spPr>
      </p:pic>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803" y="391477"/>
            <a:ext cx="10564260" cy="5543549"/>
          </a:xfrm>
          <a:prstGeom prst="rect">
            <a:avLst/>
          </a:prstGeom>
        </p:spPr>
      </p:pic>
      <p:sp>
        <p:nvSpPr>
          <p:cNvPr id="14" name="文本框 13"/>
          <p:cNvSpPr txBox="1"/>
          <p:nvPr/>
        </p:nvSpPr>
        <p:spPr>
          <a:xfrm>
            <a:off x="2039620" y="2044700"/>
            <a:ext cx="8341360" cy="2768600"/>
          </a:xfrm>
          <a:prstGeom prst="rect">
            <a:avLst/>
          </a:prstGeom>
          <a:noFill/>
        </p:spPr>
        <p:txBody>
          <a:bodyPr wrap="square" rtlCol="0">
            <a:spAutoFit/>
          </a:bodyPr>
          <a:lstStyle>
            <a:defPPr>
              <a:defRPr lang="zh-CN"/>
            </a:defPPr>
            <a:lvl1pPr algn="ctr">
              <a:defRPr sz="2000">
                <a:latin typeface="思源黑体 CN Bold" panose="020B0800000000000000" pitchFamily="34" charset="-122"/>
                <a:ea typeface="思源黑体 CN Bold" panose="020B0800000000000000" pitchFamily="34" charset="-122"/>
              </a:defRPr>
            </a:lvl1pPr>
          </a:lstStyle>
          <a:p>
            <a:pPr algn="ctr">
              <a:lnSpc>
                <a:spcPct val="150000"/>
              </a:lnSpc>
            </a:pPr>
            <a:r>
              <a:rPr sz="2800" dirty="0">
                <a:solidFill>
                  <a:schemeClr val="accent2">
                    <a:lumMod val="75000"/>
                  </a:schemeClr>
                </a:solidFill>
                <a:latin typeface="黑体" panose="02010600030101010101" charset="-122"/>
                <a:ea typeface="黑体" panose="02010600030101010101" charset="-122"/>
                <a:sym typeface="Arial" panose="020B0604020202020204" pitchFamily="34" charset="0"/>
              </a:rPr>
              <a:t>请你判断下列行为的正确性</a:t>
            </a:r>
            <a:endParaRPr sz="2800" dirty="0">
              <a:solidFill>
                <a:schemeClr val="accent2">
                  <a:lumMod val="75000"/>
                </a:schemeClr>
              </a:solidFill>
              <a:latin typeface="黑体" panose="02010600030101010101" charset="-122"/>
              <a:ea typeface="黑体" panose="02010600030101010101" charset="-122"/>
              <a:sym typeface="Arial" panose="020B0604020202020204" pitchFamily="34" charset="0"/>
            </a:endParaRPr>
          </a:p>
          <a:p>
            <a:pPr marL="342900" indent="-342900" algn="l">
              <a:lnSpc>
                <a:spcPct val="150000"/>
              </a:lnSpc>
              <a:buFont typeface="Wingdings" panose="05000000000000000000" charset="0"/>
              <a:buChar char="Ø"/>
            </a:pPr>
            <a:r>
              <a:rPr sz="2200" dirty="0">
                <a:solidFill>
                  <a:srgbClr val="0262C5"/>
                </a:solidFill>
                <a:latin typeface="黑体" panose="02010600030101010101" charset="-122"/>
                <a:ea typeface="黑体" panose="02010600030101010101" charset="-122"/>
                <a:sym typeface="Arial" panose="020B0604020202020204" pitchFamily="34" charset="0"/>
              </a:rPr>
              <a:t>1、病人顶撞了护士或护士担心病人伤害自己，将病人约束起来。</a:t>
            </a:r>
            <a:endParaRPr sz="2200" dirty="0">
              <a:solidFill>
                <a:srgbClr val="0262C5"/>
              </a:solidFill>
              <a:latin typeface="黑体" panose="02010600030101010101" charset="-122"/>
              <a:ea typeface="黑体" panose="02010600030101010101" charset="-122"/>
              <a:sym typeface="Arial" panose="020B0604020202020204" pitchFamily="34" charset="0"/>
            </a:endParaRPr>
          </a:p>
          <a:p>
            <a:pPr marL="342900" indent="-342900" algn="l">
              <a:lnSpc>
                <a:spcPct val="150000"/>
              </a:lnSpc>
              <a:buFont typeface="Wingdings" panose="05000000000000000000" charset="0"/>
              <a:buChar char="Ø"/>
            </a:pPr>
            <a:r>
              <a:rPr sz="2200" dirty="0">
                <a:solidFill>
                  <a:srgbClr val="0262C5"/>
                </a:solidFill>
                <a:latin typeface="黑体" panose="02010600030101010101" charset="-122"/>
                <a:ea typeface="黑体" panose="02010600030101010101" charset="-122"/>
                <a:sym typeface="Arial" panose="020B0604020202020204" pitchFamily="34" charset="0"/>
              </a:rPr>
              <a:t>2</a:t>
            </a:r>
            <a:r>
              <a:rPr lang="en-US" sz="2200" dirty="0">
                <a:solidFill>
                  <a:srgbClr val="0262C5"/>
                </a:solidFill>
                <a:latin typeface="黑体" panose="02010600030101010101" charset="-122"/>
                <a:ea typeface="黑体" panose="02010600030101010101" charset="-122"/>
                <a:sym typeface="Arial" panose="020B0604020202020204" pitchFamily="34" charset="0"/>
              </a:rPr>
              <a:t>.</a:t>
            </a:r>
            <a:r>
              <a:rPr sz="2200" dirty="0">
                <a:solidFill>
                  <a:srgbClr val="0262C5"/>
                </a:solidFill>
                <a:latin typeface="黑体" panose="02010600030101010101" charset="-122"/>
                <a:ea typeface="黑体" panose="02010600030101010101" charset="-122"/>
                <a:sym typeface="Arial" panose="020B0604020202020204" pitchFamily="34" charset="0"/>
              </a:rPr>
              <a:t>护士担心病人打人，将其约束起来。</a:t>
            </a:r>
            <a:endParaRPr sz="2200" dirty="0">
              <a:solidFill>
                <a:srgbClr val="0262C5"/>
              </a:solidFill>
              <a:latin typeface="黑体" panose="02010600030101010101" charset="-122"/>
              <a:ea typeface="黑体" panose="02010600030101010101" charset="-122"/>
              <a:sym typeface="Arial" panose="020B0604020202020204" pitchFamily="34" charset="0"/>
            </a:endParaRPr>
          </a:p>
          <a:p>
            <a:pPr marL="342900" indent="-342900" algn="l">
              <a:lnSpc>
                <a:spcPct val="150000"/>
              </a:lnSpc>
              <a:buFont typeface="Wingdings" panose="05000000000000000000" charset="0"/>
              <a:buChar char="Ø"/>
            </a:pPr>
            <a:r>
              <a:rPr sz="2200" dirty="0">
                <a:solidFill>
                  <a:srgbClr val="0262C5"/>
                </a:solidFill>
                <a:latin typeface="黑体" panose="02010600030101010101" charset="-122"/>
                <a:ea typeface="黑体" panose="02010600030101010101" charset="-122"/>
                <a:sym typeface="Arial" panose="020B0604020202020204" pitchFamily="34" charset="0"/>
              </a:rPr>
              <a:t>3</a:t>
            </a:r>
            <a:r>
              <a:rPr lang="en-US" sz="2200" dirty="0">
                <a:solidFill>
                  <a:srgbClr val="0262C5"/>
                </a:solidFill>
                <a:latin typeface="黑体" panose="02010600030101010101" charset="-122"/>
                <a:ea typeface="黑体" panose="02010600030101010101" charset="-122"/>
                <a:sym typeface="Arial" panose="020B0604020202020204" pitchFamily="34" charset="0"/>
              </a:rPr>
              <a:t>.</a:t>
            </a:r>
            <a:r>
              <a:rPr sz="2200" dirty="0">
                <a:solidFill>
                  <a:srgbClr val="0262C5"/>
                </a:solidFill>
                <a:latin typeface="黑体" panose="02010600030101010101" charset="-122"/>
                <a:ea typeface="黑体" panose="02010600030101010101" charset="-122"/>
                <a:sym typeface="Arial" panose="020B0604020202020204" pitchFamily="34" charset="0"/>
              </a:rPr>
              <a:t>病人最近常出现对他人的伤害行为，有一次甚至将同室病人伤成重伤，将其约束起来。</a:t>
            </a:r>
            <a:endParaRPr sz="2200" dirty="0">
              <a:solidFill>
                <a:srgbClr val="0262C5"/>
              </a:solidFill>
              <a:latin typeface="黑体" panose="02010600030101010101" charset="-122"/>
              <a:ea typeface="黑体" panose="02010600030101010101"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1155700"/>
            <a:ext cx="12192000" cy="5381625"/>
          </a:xfrm>
          <a:prstGeom prst="rect">
            <a:avLst/>
          </a:prstGeom>
          <a:solidFill>
            <a:schemeClr val="accent2">
              <a:lumMod val="40000"/>
              <a:lumOff val="60000"/>
            </a:schemeClr>
          </a:solidFill>
          <a:ln>
            <a:noFill/>
          </a:ln>
        </p:spPr>
        <p:style>
          <a:lnRef idx="2">
            <a:srgbClr val="21778B">
              <a:shade val="50000"/>
            </a:srgbClr>
          </a:lnRef>
          <a:fillRef idx="1">
            <a:srgbClr val="21778B"/>
          </a:fillRef>
          <a:effectRef idx="0">
            <a:srgbClr val="21778B"/>
          </a:effectRef>
          <a:fontRef idx="minor">
            <a:sysClr val="window" lastClr="FFFFFF"/>
          </a:fontRef>
        </p:style>
        <p:txBody>
          <a:bodyPr rtlCol="0" anchor="ctr"/>
          <a:lstStyle/>
          <a:p>
            <a:pPr algn="ctr"/>
            <a:endParaRPr kumimoji="1" lang="zh-CN" altLang="en-US" sz="1600"/>
          </a:p>
        </p:txBody>
      </p:sp>
      <p:sp>
        <p:nvSpPr>
          <p:cNvPr id="5" name="文本框 4"/>
          <p:cNvSpPr txBox="1"/>
          <p:nvPr/>
        </p:nvSpPr>
        <p:spPr>
          <a:xfrm>
            <a:off x="290195" y="1308735"/>
            <a:ext cx="11600180" cy="4984750"/>
          </a:xfrm>
          <a:prstGeom prst="rect">
            <a:avLst/>
          </a:prstGeom>
          <a:noFill/>
        </p:spPr>
        <p:txBody>
          <a:bodyPr wrap="square" rtlCol="0">
            <a:spAutoFit/>
          </a:bodyPr>
          <a:lstStyle/>
          <a:p>
            <a:pPr algn="ctr">
              <a:lnSpc>
                <a:spcPct val="150000"/>
              </a:lnSpc>
            </a:pPr>
            <a:r>
              <a:rPr lang="zh-CN" altLang="en-US" sz="2000" dirty="0">
                <a:solidFill>
                  <a:schemeClr val="tx1"/>
                </a:solidFill>
                <a:latin typeface="思源黑体 CN Bold" panose="020B0800000000000000" pitchFamily="34" charset="-122"/>
                <a:ea typeface="思源黑体 CN Bold" panose="020B0800000000000000" pitchFamily="34" charset="-122"/>
              </a:rPr>
              <a:t>夏威夷宣言</a:t>
            </a:r>
            <a:endParaRPr lang="zh-CN" altLang="en-US" sz="2000" dirty="0">
              <a:solidFill>
                <a:schemeClr val="tx1"/>
              </a:solidFill>
              <a:latin typeface="思源黑体 CN Bold" panose="020B0800000000000000" pitchFamily="34" charset="-122"/>
              <a:ea typeface="思源黑体 CN Bold" panose="020B0800000000000000" pitchFamily="34" charset="-122"/>
            </a:endParaRPr>
          </a:p>
          <a:p>
            <a:pPr algn="l">
              <a:lnSpc>
                <a:spcPct val="150000"/>
              </a:lnSpc>
            </a:pPr>
            <a:r>
              <a:rPr lang="zh-CN" altLang="en-US" sz="1600" dirty="0">
                <a:solidFill>
                  <a:schemeClr val="tx1"/>
                </a:solidFill>
                <a:latin typeface="思源黑体 CN Bold" panose="020B0800000000000000" pitchFamily="34" charset="-122"/>
                <a:ea typeface="思源黑体 CN Bold" panose="020B0800000000000000" pitchFamily="34" charset="-122"/>
              </a:rPr>
              <a:t>《夏威夷宣言》是指关于确立精神病学的道德内容和精神病科医生应有的社会责任及道德准则的医学伦理文件。1977年在夏威夷召开的第6届世界精神病学大会通过。主要内容包括：（1）精神病学的宗旨是促进精神健康，恢复病人自理生活的能力；精神病科医生应遵循公认的科学、道德和社会公益原则，尽最大努力为病人的切身利益服务。（2）每个病人应得到尽可能好的治疗，治疗中要尊重病人的人格，维持其对生命和健康的自主权利；（3）精神病科医生与病人的治疗关系应建立在彼此同意的基础上，互相信任，开诚布公，合作及彼此负责；（4）精神病科医生应把病情的性质，拟作出的诊断，治疗措施，包括可能的变化以及预后告知病人。</a:t>
            </a:r>
            <a:endParaRPr lang="zh-CN" altLang="en-US" sz="1600" dirty="0">
              <a:solidFill>
                <a:schemeClr val="tx1"/>
              </a:solidFill>
              <a:latin typeface="思源黑体 CN Bold" panose="020B0800000000000000" pitchFamily="34" charset="-122"/>
              <a:ea typeface="思源黑体 CN Bold" panose="020B0800000000000000" pitchFamily="34" charset="-122"/>
            </a:endParaRPr>
          </a:p>
          <a:p>
            <a:pPr algn="l">
              <a:lnSpc>
                <a:spcPct val="150000"/>
              </a:lnSpc>
            </a:pPr>
            <a:r>
              <a:rPr lang="zh-CN" altLang="en-US" sz="1600" dirty="0">
                <a:solidFill>
                  <a:schemeClr val="tx1"/>
                </a:solidFill>
                <a:latin typeface="思源黑体 CN Bold" panose="020B0800000000000000" pitchFamily="34" charset="-122"/>
                <a:ea typeface="思源黑体 CN Bold" panose="020B0800000000000000" pitchFamily="34" charset="-122"/>
              </a:rPr>
              <a:t>不能对病人进行违反其本人意愿的治疗，除非病人因病重不能表达自己的意愿，或对旁人构成严重威胁；促使强迫治疗势在必行的情况不再存在时，释放病人，除非病人自愿继续治疗；精神病科医生绝不能利用职权对任何个人或集体滥施治疗，也决不允许以不适当的私人欲望、感情或偏见来影响治疗；精神病科医生从病人处获悉的谈话内容，在检查或治疗过程中得到的资料均应予保密，不得公布；因教学需要公布病人病历时，应事先征得病人同意，并不得公布姓名；对儿童或不能表态的病人，应征得其家属同意。宣言要求精神病科医生对凡是违反宣言原则的治疗、教学或科研计划，应拒绝执行。</a:t>
            </a:r>
            <a:endParaRPr lang="zh-CN" altLang="en-US" sz="1600" dirty="0">
              <a:solidFill>
                <a:schemeClr val="tx1"/>
              </a:solidFill>
              <a:latin typeface="思源黑体 CN Bold" panose="020B0800000000000000" pitchFamily="34" charset="-122"/>
              <a:ea typeface="思源黑体 CN Bold" panose="020B0800000000000000" pitchFamily="34" charset="-122"/>
            </a:endParaRPr>
          </a:p>
          <a:p>
            <a:pPr algn="ctr">
              <a:lnSpc>
                <a:spcPct val="150000"/>
              </a:lnSpc>
            </a:pPr>
            <a:r>
              <a:rPr lang="zh-CN" altLang="en-US" sz="1600" dirty="0">
                <a:solidFill>
                  <a:schemeClr val="tx1"/>
                </a:solidFill>
                <a:latin typeface="思源黑体 CN Bold" panose="020B0800000000000000" pitchFamily="34" charset="-122"/>
                <a:ea typeface="思源黑体 CN Bold" panose="020B0800000000000000" pitchFamily="34" charset="-122"/>
              </a:rPr>
              <a:t>                  摘自--朱贻庭．伦理学大辞典：上海辞书出版社，2010</a:t>
            </a:r>
            <a:endParaRPr lang="zh-CN" altLang="en-US" sz="1600" dirty="0">
              <a:solidFill>
                <a:schemeClr val="tx1"/>
              </a:solidFill>
              <a:latin typeface="思源黑体 CN Bold" panose="020B0800000000000000" pitchFamily="34" charset="-122"/>
              <a:ea typeface="思源黑体 CN Bold" panose="020B0800000000000000" pitchFamily="34" charset="-122"/>
            </a:endParaRPr>
          </a:p>
        </p:txBody>
      </p:sp>
      <p:sp>
        <p:nvSpPr>
          <p:cNvPr id="7" name="文本框 6"/>
          <p:cNvSpPr txBox="1"/>
          <p:nvPr/>
        </p:nvSpPr>
        <p:spPr>
          <a:xfrm>
            <a:off x="1536065" y="312420"/>
            <a:ext cx="2214880" cy="706755"/>
          </a:xfrm>
          <a:prstGeom prst="rect">
            <a:avLst/>
          </a:prstGeom>
          <a:noFill/>
        </p:spPr>
        <p:txBody>
          <a:bodyPr wrap="none" rtlCol="0">
            <a:spAutoFit/>
          </a:bodyPr>
          <a:lstStyle/>
          <a:p>
            <a:r>
              <a:rPr kumimoji="1" lang="zh-CN" altLang="en-US" sz="4000">
                <a:solidFill>
                  <a:srgbClr val="23BBCB">
                    <a:lumMod val="50000"/>
                  </a:srgbClr>
                </a:solidFill>
                <a:latin typeface="思源黑体 CN Bold" panose="020B0800000000000000" pitchFamily="34" charset="-122"/>
                <a:ea typeface="思源黑体 CN Bold" panose="020B0800000000000000" pitchFamily="34" charset="-122"/>
              </a:rPr>
              <a:t>知识链接</a:t>
            </a:r>
            <a:endParaRPr kumimoji="1" lang="zh-CN" altLang="en-US" sz="4000">
              <a:solidFill>
                <a:srgbClr val="23BBCB">
                  <a:lumMod val="50000"/>
                </a:srgbClr>
              </a:solidFill>
              <a:latin typeface="思源黑体 CN Bold" panose="020B0800000000000000" pitchFamily="34" charset="-122"/>
              <a:ea typeface="思源黑体 CN Bold" panose="020B0800000000000000" pitchFamily="34" charset="-122"/>
            </a:endParaRPr>
          </a:p>
        </p:txBody>
      </p:sp>
      <p:cxnSp>
        <p:nvCxnSpPr>
          <p:cNvPr id="8" name="直接连接符 35"/>
          <p:cNvCxnSpPr/>
          <p:nvPr/>
        </p:nvCxnSpPr>
        <p:spPr>
          <a:xfrm>
            <a:off x="0" y="624840"/>
            <a:ext cx="1371600" cy="0"/>
          </a:xfrm>
          <a:prstGeom prst="line">
            <a:avLst/>
          </a:prstGeom>
          <a:ln w="38100" cmpd="sng">
            <a:solidFill>
              <a:schemeClr val="accent1">
                <a:shade val="50000"/>
              </a:schemeClr>
            </a:solidFill>
            <a:prstDash val="solid"/>
          </a:ln>
        </p:spPr>
        <p:style>
          <a:lnRef idx="1">
            <a:srgbClr val="21778B"/>
          </a:lnRef>
          <a:fillRef idx="0">
            <a:srgbClr val="21778B"/>
          </a:fillRef>
          <a:effectRef idx="0">
            <a:srgbClr val="21778B"/>
          </a:effectRef>
          <a:fontRef idx="minor">
            <a:sysClr val="windowText" lastClr="000000"/>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椭圆 11"/>
          <p:cNvSpPr/>
          <p:nvPr/>
        </p:nvSpPr>
        <p:spPr>
          <a:xfrm>
            <a:off x="1817370" y="158940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0030101010101" charset="-122"/>
                <a:ea typeface="黑体" panose="02010600030101010101" charset="-122"/>
              </a:rPr>
              <a:t>任务五</a:t>
            </a:r>
            <a:endParaRPr lang="en-US" altLang="zh-CN" sz="4400">
              <a:solidFill>
                <a:srgbClr val="002060"/>
              </a:solidFill>
              <a:latin typeface="黑体" panose="02010600030101010101" charset="-122"/>
              <a:ea typeface="黑体" panose="02010600030101010101" charset="-122"/>
            </a:endParaRPr>
          </a:p>
        </p:txBody>
      </p:sp>
      <p:sp>
        <p:nvSpPr>
          <p:cNvPr id="2" name="文本框 1"/>
          <p:cNvSpPr txBox="1"/>
          <p:nvPr/>
        </p:nvSpPr>
        <p:spPr>
          <a:xfrm>
            <a:off x="5202555" y="2389505"/>
            <a:ext cx="6598920" cy="1198880"/>
          </a:xfrm>
          <a:prstGeom prst="rect">
            <a:avLst/>
          </a:prstGeom>
          <a:noFill/>
        </p:spPr>
        <p:txBody>
          <a:bodyPr wrap="square" rtlCol="0">
            <a:spAutoFit/>
          </a:bodyPr>
          <a:p>
            <a:pPr>
              <a:lnSpc>
                <a:spcPct val="150000"/>
              </a:lnSpc>
            </a:pPr>
            <a:r>
              <a:rPr lang="zh-CN" altLang="en-US" sz="4800">
                <a:solidFill>
                  <a:srgbClr val="5A84AF"/>
                </a:solidFill>
                <a:latin typeface="黑体" panose="02010600030101010101" charset="-122"/>
                <a:ea typeface="黑体" panose="02010600030101010101" charset="-122"/>
                <a:cs typeface="黑体" panose="02010600030101010101" charset="-122"/>
                <a:sym typeface="+mn-ea"/>
              </a:rPr>
              <a:t>传染病患者的护理伦理</a:t>
            </a:r>
            <a:endParaRPr lang="zh-CN" altLang="en-US" sz="4800">
              <a:solidFill>
                <a:srgbClr val="5A84AF"/>
              </a:solidFill>
              <a:latin typeface="黑体" panose="02010600030101010101" charset="-122"/>
              <a:ea typeface="黑体" panose="02010600030101010101" charset="-122"/>
              <a:cs typeface="黑体" panose="02010600030101010101" charset="-122"/>
              <a:sym typeface="+mn-ea"/>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1158049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一、传染病患者的护理特点</a:t>
            </a:r>
            <a:endParaRPr sz="4000">
              <a:solidFill>
                <a:srgbClr val="FF0000"/>
              </a:solidFill>
              <a:ea typeface="黑体" panose="02010600030101010101" charset="-122"/>
              <a:cs typeface="黑体" panose="02010600030101010101" charset="-122"/>
            </a:endParaRPr>
          </a:p>
        </p:txBody>
      </p:sp>
      <p:grpSp>
        <p:nvGrpSpPr>
          <p:cNvPr id="15" name="组合 14"/>
          <p:cNvGrpSpPr/>
          <p:nvPr/>
        </p:nvGrpSpPr>
        <p:grpSpPr>
          <a:xfrm>
            <a:off x="767715" y="2804160"/>
            <a:ext cx="3347085" cy="2959735"/>
            <a:chOff x="1477" y="4223"/>
            <a:chExt cx="5271" cy="4661"/>
          </a:xfrm>
        </p:grpSpPr>
        <p:grpSp>
          <p:nvGrpSpPr>
            <p:cNvPr id="6" name="组合 5"/>
            <p:cNvGrpSpPr/>
            <p:nvPr/>
          </p:nvGrpSpPr>
          <p:grpSpPr>
            <a:xfrm>
              <a:off x="1477" y="4223"/>
              <a:ext cx="5271" cy="4661"/>
              <a:chOff x="8197911" y="2018650"/>
              <a:chExt cx="2822074" cy="2820692"/>
            </a:xfrm>
          </p:grpSpPr>
          <p:sp>
            <p:nvSpPr>
              <p:cNvPr id="7" name="椭圆 6"/>
              <p:cNvSpPr/>
              <p:nvPr/>
            </p:nvSpPr>
            <p:spPr>
              <a:xfrm>
                <a:off x="8198602" y="2018650"/>
                <a:ext cx="2820692" cy="2820692"/>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思源黑体 CN Medium" panose="020B0600000000000000" pitchFamily="34" charset="-122"/>
                  <a:sym typeface="Arial" panose="020B0604020202020204" pitchFamily="34" charset="0"/>
                </a:endParaRPr>
              </a:p>
            </p:txBody>
          </p:sp>
          <p:sp>
            <p:nvSpPr>
              <p:cNvPr id="8" name="椭圆 7"/>
              <p:cNvSpPr/>
              <p:nvPr/>
            </p:nvSpPr>
            <p:spPr>
              <a:xfrm rot="19665340">
                <a:off x="8197911" y="2170219"/>
                <a:ext cx="2822074" cy="2517555"/>
              </a:xfrm>
              <a:prstGeom prst="ellipse">
                <a:avLst/>
              </a:prstGeom>
              <a:solidFill>
                <a:srgbClr val="126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思源黑体 CN Medium" panose="020B0600000000000000" pitchFamily="34" charset="-122"/>
                  <a:sym typeface="Arial" panose="020B0604020202020204" pitchFamily="34" charset="0"/>
                </a:endParaRPr>
              </a:p>
            </p:txBody>
          </p:sp>
        </p:grpSp>
        <p:sp>
          <p:nvSpPr>
            <p:cNvPr id="3" name="文本框 2"/>
            <p:cNvSpPr txBox="1"/>
            <p:nvPr/>
          </p:nvSpPr>
          <p:spPr>
            <a:xfrm>
              <a:off x="2623" y="5675"/>
              <a:ext cx="2979" cy="1567"/>
            </a:xfrm>
            <a:prstGeom prst="rect">
              <a:avLst/>
            </a:prstGeom>
            <a:noFill/>
            <a:ln w="9525">
              <a:noFill/>
            </a:ln>
          </p:spPr>
          <p:txBody>
            <a:bodyPr wrap="square">
              <a:spAutoFit/>
            </a:bodyPr>
            <a:p>
              <a:pPr algn="ctr" eaLnBrk="1" hangingPunct="1">
                <a:lnSpc>
                  <a:spcPct val="105000"/>
                </a:lnSpc>
                <a:spcBef>
                  <a:spcPct val="25000"/>
                </a:spcBef>
                <a:spcAft>
                  <a:spcPct val="25000"/>
                </a:spcAft>
              </a:pPr>
              <a:r>
                <a:rPr lang="en-US" altLang="zh-CN" sz="2800" dirty="0">
                  <a:solidFill>
                    <a:schemeClr val="bg1"/>
                  </a:solidFill>
                  <a:latin typeface="黑体" panose="02010600030101010101" charset="-122"/>
                  <a:ea typeface="黑体" panose="02010600030101010101" charset="-122"/>
                </a:rPr>
                <a:t>1.</a:t>
              </a:r>
              <a:r>
                <a:rPr lang="zh-CN" altLang="en-US" sz="2800" dirty="0">
                  <a:solidFill>
                    <a:schemeClr val="bg1"/>
                  </a:solidFill>
                  <a:latin typeface="黑体" panose="02010600030101010101" charset="-122"/>
                  <a:ea typeface="黑体" panose="02010600030101010101" charset="-122"/>
                </a:rPr>
                <a:t>消毒隔离要求严</a:t>
              </a:r>
              <a:endParaRPr lang="zh-CN" altLang="en-US" sz="2800" dirty="0">
                <a:solidFill>
                  <a:schemeClr val="bg1"/>
                </a:solidFill>
                <a:latin typeface="黑体" panose="02010600030101010101" charset="-122"/>
                <a:ea typeface="黑体" panose="02010600030101010101" charset="-122"/>
              </a:endParaRPr>
            </a:p>
          </p:txBody>
        </p:sp>
      </p:grpSp>
      <p:grpSp>
        <p:nvGrpSpPr>
          <p:cNvPr id="14" name="组合 13"/>
          <p:cNvGrpSpPr/>
          <p:nvPr/>
        </p:nvGrpSpPr>
        <p:grpSpPr>
          <a:xfrm>
            <a:off x="4250055" y="2048510"/>
            <a:ext cx="3297555" cy="2966085"/>
            <a:chOff x="7692" y="2129"/>
            <a:chExt cx="5193" cy="4671"/>
          </a:xfrm>
        </p:grpSpPr>
        <p:grpSp>
          <p:nvGrpSpPr>
            <p:cNvPr id="18" name="组合 17"/>
            <p:cNvGrpSpPr/>
            <p:nvPr/>
          </p:nvGrpSpPr>
          <p:grpSpPr>
            <a:xfrm>
              <a:off x="7692" y="2129"/>
              <a:ext cx="5193" cy="4671"/>
              <a:chOff x="8197910" y="2018650"/>
              <a:chExt cx="2822074" cy="2820692"/>
            </a:xfrm>
          </p:grpSpPr>
          <p:sp>
            <p:nvSpPr>
              <p:cNvPr id="19" name="椭圆 18"/>
              <p:cNvSpPr/>
              <p:nvPr/>
            </p:nvSpPr>
            <p:spPr>
              <a:xfrm>
                <a:off x="8198602" y="2018650"/>
                <a:ext cx="2820692" cy="2820692"/>
              </a:xfrm>
              <a:prstGeom prst="ellipse">
                <a:avLst/>
              </a:prstGeom>
              <a:solidFill>
                <a:srgbClr val="F4D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思源黑体 CN Medium" panose="020B0600000000000000" pitchFamily="34" charset="-122"/>
                  <a:sym typeface="Arial" panose="020B0604020202020204" pitchFamily="34" charset="0"/>
                </a:endParaRPr>
              </a:p>
            </p:txBody>
          </p:sp>
          <p:sp>
            <p:nvSpPr>
              <p:cNvPr id="20" name="椭圆 19"/>
              <p:cNvSpPr/>
              <p:nvPr/>
            </p:nvSpPr>
            <p:spPr>
              <a:xfrm rot="19665340">
                <a:off x="8197910" y="2170220"/>
                <a:ext cx="2822074" cy="2517554"/>
              </a:xfrm>
              <a:prstGeom prst="ellipse">
                <a:avLst/>
              </a:prstGeom>
              <a:solidFill>
                <a:srgbClr val="F1C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思源黑体 CN Medium" panose="020B0600000000000000" pitchFamily="34" charset="-122"/>
                  <a:sym typeface="Arial" panose="020B0604020202020204" pitchFamily="34" charset="0"/>
                </a:endParaRPr>
              </a:p>
            </p:txBody>
          </p:sp>
        </p:grpSp>
        <p:sp>
          <p:nvSpPr>
            <p:cNvPr id="4" name="文本框 3"/>
            <p:cNvSpPr txBox="1"/>
            <p:nvPr/>
          </p:nvSpPr>
          <p:spPr>
            <a:xfrm>
              <a:off x="8886" y="3681"/>
              <a:ext cx="2763" cy="1567"/>
            </a:xfrm>
            <a:prstGeom prst="rect">
              <a:avLst/>
            </a:prstGeom>
            <a:noFill/>
            <a:ln w="9525">
              <a:noFill/>
            </a:ln>
          </p:spPr>
          <p:txBody>
            <a:bodyPr wrap="square">
              <a:spAutoFit/>
            </a:bodyPr>
            <a:p>
              <a:pPr algn="ctr" eaLnBrk="1" hangingPunct="1">
                <a:lnSpc>
                  <a:spcPct val="105000"/>
                </a:lnSpc>
                <a:spcBef>
                  <a:spcPct val="25000"/>
                </a:spcBef>
                <a:spcAft>
                  <a:spcPct val="25000"/>
                </a:spcAft>
              </a:pPr>
              <a:r>
                <a:rPr lang="en-US" altLang="zh-CN" sz="2800" dirty="0">
                  <a:solidFill>
                    <a:schemeClr val="bg1"/>
                  </a:solidFill>
                  <a:latin typeface="黑体" panose="02010600030101010101" charset="-122"/>
                  <a:ea typeface="黑体" panose="02010600030101010101" charset="-122"/>
                </a:rPr>
                <a:t>2.</a:t>
              </a:r>
              <a:r>
                <a:rPr lang="zh-CN" altLang="en-US" sz="2800" dirty="0">
                  <a:solidFill>
                    <a:schemeClr val="bg1"/>
                  </a:solidFill>
                  <a:latin typeface="黑体" panose="02010600030101010101" charset="-122"/>
                  <a:ea typeface="黑体" panose="02010600030101010101" charset="-122"/>
                </a:rPr>
                <a:t>心理护理任务重</a:t>
              </a:r>
              <a:endParaRPr lang="zh-CN" altLang="en-US" sz="2800" dirty="0">
                <a:solidFill>
                  <a:schemeClr val="bg1"/>
                </a:solidFill>
                <a:latin typeface="黑体" panose="02010600030101010101" charset="-122"/>
                <a:ea typeface="黑体" panose="02010600030101010101" charset="-122"/>
              </a:endParaRPr>
            </a:p>
          </p:txBody>
        </p:sp>
      </p:grpSp>
      <p:grpSp>
        <p:nvGrpSpPr>
          <p:cNvPr id="13" name="组合 12"/>
          <p:cNvGrpSpPr/>
          <p:nvPr/>
        </p:nvGrpSpPr>
        <p:grpSpPr>
          <a:xfrm>
            <a:off x="7656195" y="3118485"/>
            <a:ext cx="3183890" cy="2784475"/>
            <a:chOff x="13017" y="5189"/>
            <a:chExt cx="5014" cy="4385"/>
          </a:xfrm>
        </p:grpSpPr>
        <p:grpSp>
          <p:nvGrpSpPr>
            <p:cNvPr id="9" name="组合 8"/>
            <p:cNvGrpSpPr/>
            <p:nvPr/>
          </p:nvGrpSpPr>
          <p:grpSpPr>
            <a:xfrm>
              <a:off x="13017" y="5189"/>
              <a:ext cx="5014" cy="4385"/>
              <a:chOff x="8197911" y="2018650"/>
              <a:chExt cx="2822074" cy="2820692"/>
            </a:xfrm>
          </p:grpSpPr>
          <p:sp>
            <p:nvSpPr>
              <p:cNvPr id="10" name="椭圆 9"/>
              <p:cNvSpPr/>
              <p:nvPr/>
            </p:nvSpPr>
            <p:spPr>
              <a:xfrm>
                <a:off x="8198602" y="2018650"/>
                <a:ext cx="2820692" cy="2820692"/>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思源黑体 CN Medium" panose="020B0600000000000000" pitchFamily="34" charset="-122"/>
                  <a:sym typeface="Arial" panose="020B0604020202020204" pitchFamily="34" charset="0"/>
                </a:endParaRPr>
              </a:p>
            </p:txBody>
          </p:sp>
          <p:sp>
            <p:nvSpPr>
              <p:cNvPr id="11" name="椭圆 10"/>
              <p:cNvSpPr/>
              <p:nvPr/>
            </p:nvSpPr>
            <p:spPr>
              <a:xfrm rot="19665340">
                <a:off x="8197911" y="2170219"/>
                <a:ext cx="2822074" cy="2517555"/>
              </a:xfrm>
              <a:prstGeom prst="ellipse">
                <a:avLst/>
              </a:prstGeom>
              <a:solidFill>
                <a:srgbClr val="126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思源黑体 CN Medium" panose="020B0600000000000000" pitchFamily="34" charset="-122"/>
                  <a:sym typeface="Arial" panose="020B0604020202020204" pitchFamily="34" charset="0"/>
                </a:endParaRPr>
              </a:p>
            </p:txBody>
          </p:sp>
        </p:grpSp>
        <p:sp>
          <p:nvSpPr>
            <p:cNvPr id="12" name="文本框 11"/>
            <p:cNvSpPr txBox="1"/>
            <p:nvPr/>
          </p:nvSpPr>
          <p:spPr>
            <a:xfrm>
              <a:off x="14437" y="6598"/>
              <a:ext cx="2684" cy="1567"/>
            </a:xfrm>
            <a:prstGeom prst="rect">
              <a:avLst/>
            </a:prstGeom>
            <a:noFill/>
            <a:ln w="9525">
              <a:noFill/>
            </a:ln>
          </p:spPr>
          <p:txBody>
            <a:bodyPr wrap="square">
              <a:spAutoFit/>
            </a:bodyPr>
            <a:p>
              <a:pPr algn="ctr" eaLnBrk="1" hangingPunct="1">
                <a:lnSpc>
                  <a:spcPct val="105000"/>
                </a:lnSpc>
                <a:spcBef>
                  <a:spcPct val="25000"/>
                </a:spcBef>
                <a:spcAft>
                  <a:spcPct val="25000"/>
                </a:spcAft>
              </a:pPr>
              <a:r>
                <a:rPr lang="en-US" altLang="zh-CN" sz="2800" dirty="0">
                  <a:solidFill>
                    <a:schemeClr val="bg1"/>
                  </a:solidFill>
                  <a:latin typeface="黑体" panose="02010600030101010101" charset="-122"/>
                  <a:ea typeface="黑体" panose="02010600030101010101" charset="-122"/>
                </a:rPr>
                <a:t>3.</a:t>
              </a:r>
              <a:r>
                <a:rPr lang="zh-CN" altLang="en-US" sz="2800" dirty="0">
                  <a:solidFill>
                    <a:schemeClr val="bg1"/>
                  </a:solidFill>
                  <a:latin typeface="黑体" panose="02010600030101010101" charset="-122"/>
                  <a:ea typeface="黑体" panose="02010600030101010101" charset="-122"/>
                </a:rPr>
                <a:t>时间观念要求强</a:t>
              </a:r>
              <a:endParaRPr lang="zh-CN" altLang="en-US" sz="2800" dirty="0">
                <a:solidFill>
                  <a:schemeClr val="bg1"/>
                </a:solidFill>
                <a:latin typeface="黑体" panose="02010600030101010101" charset="-122"/>
                <a:ea typeface="黑体" panose="02010600030101010101" charset="-122"/>
              </a:endParaRPr>
            </a:p>
          </p:txBody>
        </p:sp>
      </p:gr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1918335"/>
            <a:ext cx="12192000" cy="3872865"/>
          </a:xfrm>
          <a:prstGeom prst="rect">
            <a:avLst/>
          </a:prstGeom>
          <a:ln>
            <a:noFill/>
          </a:ln>
        </p:spPr>
        <p:style>
          <a:lnRef idx="2">
            <a:srgbClr val="21778B">
              <a:shade val="50000"/>
            </a:srgbClr>
          </a:lnRef>
          <a:fillRef idx="1">
            <a:srgbClr val="21778B"/>
          </a:fillRef>
          <a:effectRef idx="0">
            <a:srgbClr val="21778B"/>
          </a:effectRef>
          <a:fontRef idx="minor">
            <a:sysClr val="window" lastClr="FFFFFF"/>
          </a:fontRef>
        </p:style>
        <p:txBody>
          <a:bodyPr rtlCol="0" anchor="ctr"/>
          <a:lstStyle/>
          <a:p>
            <a:pPr algn="ctr"/>
            <a:endParaRPr kumimoji="1" lang="zh-CN" altLang="en-US"/>
          </a:p>
        </p:txBody>
      </p:sp>
      <p:sp>
        <p:nvSpPr>
          <p:cNvPr id="5" name="文本框 4"/>
          <p:cNvSpPr txBox="1"/>
          <p:nvPr/>
        </p:nvSpPr>
        <p:spPr>
          <a:xfrm>
            <a:off x="538480" y="2408555"/>
            <a:ext cx="11115040" cy="2891790"/>
          </a:xfrm>
          <a:prstGeom prst="rect">
            <a:avLst/>
          </a:prstGeom>
          <a:noFill/>
        </p:spPr>
        <p:txBody>
          <a:bodyPr wrap="square" rtlCol="0">
            <a:spAutoFit/>
          </a:bodyPr>
          <a:lstStyle/>
          <a:p>
            <a:pPr algn="l">
              <a:lnSpc>
                <a:spcPct val="130000"/>
              </a:lnSpc>
            </a:pPr>
            <a:r>
              <a:rPr lang="zh-CN" altLang="en-US" sz="2000" dirty="0">
                <a:solidFill>
                  <a:sysClr val="window" lastClr="FFFFFF">
                    <a:lumMod val="95000"/>
                  </a:sysClr>
                </a:solidFill>
                <a:latin typeface="思源黑体 CN Bold" panose="020B0800000000000000" pitchFamily="34" charset="-122"/>
                <a:ea typeface="思源黑体 CN Bold" panose="020B0800000000000000" pitchFamily="34" charset="-122"/>
              </a:rPr>
              <a:t>2020年新冠肺炎爆发，疫情无情人有情，人间最美是精神。新冠肺炎疫情发生以来，数万名医务工作者驰援湖北，白衣执甲、逆行出征，挺立在疫情的“风暴眼”，铆在疫情防控斗争最前沿，被称为“最美逆行者”。习近平总书记强调：“全国广大医务工作者不忘初心、牢记使命，响应党的号召，义无反顾冲上疫情防控第一线，同时间赛跑，与病魔较量，顽强拼搏、日夜奋战，展现了对党、对人民高度负责的精神面貌。”“你们是最大的功臣，党和人民要给你们记头功。”我们要认真学习“最美逆行者”的崇高精神，昂扬起中国人民和中华民族最深沉的精神追求，为打赢疫情防控人民战争、总体战、阻击战提供强大精神动力。</a:t>
            </a:r>
            <a:endParaRPr lang="zh-CN" altLang="en-US" sz="2000" dirty="0">
              <a:solidFill>
                <a:sysClr val="window" lastClr="FFFFFF">
                  <a:lumMod val="95000"/>
                </a:sysClr>
              </a:solidFill>
              <a:latin typeface="思源黑体 CN Bold" panose="020B0800000000000000" pitchFamily="34" charset="-122"/>
              <a:ea typeface="思源黑体 CN Bold" panose="020B0800000000000000" pitchFamily="34" charset="-122"/>
            </a:endParaRPr>
          </a:p>
        </p:txBody>
      </p:sp>
      <p:sp>
        <p:nvSpPr>
          <p:cNvPr id="7" name="文本框 6"/>
          <p:cNvSpPr txBox="1"/>
          <p:nvPr/>
        </p:nvSpPr>
        <p:spPr>
          <a:xfrm>
            <a:off x="1536065" y="758825"/>
            <a:ext cx="2214880" cy="706755"/>
          </a:xfrm>
          <a:prstGeom prst="rect">
            <a:avLst/>
          </a:prstGeom>
          <a:noFill/>
        </p:spPr>
        <p:txBody>
          <a:bodyPr wrap="none" rtlCol="0">
            <a:spAutoFit/>
          </a:bodyPr>
          <a:lstStyle/>
          <a:p>
            <a:r>
              <a:rPr kumimoji="1" lang="zh-CN" altLang="en-US" sz="4000">
                <a:solidFill>
                  <a:srgbClr val="23BBCB">
                    <a:lumMod val="50000"/>
                  </a:srgbClr>
                </a:solidFill>
                <a:latin typeface="思源黑体 CN Bold" panose="020B0800000000000000" pitchFamily="34" charset="-122"/>
                <a:ea typeface="思源黑体 CN Bold" panose="020B0800000000000000" pitchFamily="34" charset="-122"/>
              </a:rPr>
              <a:t>课程思政</a:t>
            </a:r>
            <a:endParaRPr kumimoji="1" lang="zh-CN" altLang="en-US" sz="4000">
              <a:solidFill>
                <a:srgbClr val="23BBCB">
                  <a:lumMod val="50000"/>
                </a:srgbClr>
              </a:solidFill>
              <a:latin typeface="思源黑体 CN Bold" panose="020B0800000000000000" pitchFamily="34" charset="-122"/>
              <a:ea typeface="思源黑体 CN Bold" panose="020B0800000000000000" pitchFamily="34" charset="-122"/>
            </a:endParaRPr>
          </a:p>
        </p:txBody>
      </p:sp>
      <p:cxnSp>
        <p:nvCxnSpPr>
          <p:cNvPr id="8" name="直接连接符 35"/>
          <p:cNvCxnSpPr/>
          <p:nvPr/>
        </p:nvCxnSpPr>
        <p:spPr>
          <a:xfrm>
            <a:off x="0" y="1071245"/>
            <a:ext cx="1371600" cy="0"/>
          </a:xfrm>
          <a:prstGeom prst="line">
            <a:avLst/>
          </a:prstGeom>
          <a:ln w="38100" cmpd="sng">
            <a:solidFill>
              <a:schemeClr val="accent1">
                <a:shade val="50000"/>
              </a:schemeClr>
            </a:solidFill>
            <a:prstDash val="solid"/>
          </a:ln>
        </p:spPr>
        <p:style>
          <a:lnRef idx="1">
            <a:srgbClr val="21778B"/>
          </a:lnRef>
          <a:fillRef idx="0">
            <a:srgbClr val="21778B"/>
          </a:fillRef>
          <a:effectRef idx="0">
            <a:srgbClr val="21778B"/>
          </a:effectRef>
          <a:fontRef idx="minor">
            <a:sysClr val="windowText" lastClr="000000"/>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1158049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二、 传染病患者护理的伦理规范</a:t>
            </a:r>
            <a:endParaRPr sz="4000">
              <a:solidFill>
                <a:srgbClr val="FF0000"/>
              </a:solidFill>
              <a:ea typeface="黑体" panose="02010600030101010101" charset="-122"/>
              <a:cs typeface="黑体" panose="02010600030101010101" charset="-122"/>
            </a:endParaRPr>
          </a:p>
        </p:txBody>
      </p:sp>
      <p:sp>
        <p:nvSpPr>
          <p:cNvPr id="11" name="文本框 10"/>
          <p:cNvSpPr txBox="1"/>
          <p:nvPr/>
        </p:nvSpPr>
        <p:spPr>
          <a:xfrm>
            <a:off x="1620520" y="2754630"/>
            <a:ext cx="5563870" cy="2861310"/>
          </a:xfrm>
          <a:prstGeom prst="rect">
            <a:avLst/>
          </a:prstGeom>
          <a:noFill/>
        </p:spPr>
        <p:txBody>
          <a:bodyPr wrap="square" rtlCol="0">
            <a:spAutoFit/>
          </a:bodyPr>
          <a:p>
            <a:pPr marL="342900" indent="-342900" algn="l">
              <a:lnSpc>
                <a:spcPct val="150000"/>
              </a:lnSpc>
              <a:buFont typeface="Wingdings" panose="05000000000000000000" charset="0"/>
              <a:buChar char="Ø"/>
            </a:pPr>
            <a:r>
              <a:rPr sz="2400" b="1">
                <a:solidFill>
                  <a:schemeClr val="accent1">
                    <a:lumMod val="75000"/>
                  </a:schemeClr>
                </a:solidFill>
                <a:cs typeface="+mn-ea"/>
                <a:sym typeface="+mn-lt"/>
              </a:rPr>
              <a:t>1.爱岗敬业，无私奉献</a:t>
            </a:r>
            <a:endParaRPr sz="2400" b="1">
              <a:solidFill>
                <a:schemeClr val="accent1">
                  <a:lumMod val="75000"/>
                </a:schemeClr>
              </a:solidFill>
              <a:cs typeface="+mn-ea"/>
              <a:sym typeface="+mn-lt"/>
            </a:endParaRPr>
          </a:p>
          <a:p>
            <a:pPr marL="342900" indent="-342900" algn="l">
              <a:lnSpc>
                <a:spcPct val="150000"/>
              </a:lnSpc>
              <a:buFont typeface="Wingdings" panose="05000000000000000000" charset="0"/>
              <a:buChar char="Ø"/>
            </a:pPr>
            <a:r>
              <a:rPr sz="2400" b="1">
                <a:solidFill>
                  <a:schemeClr val="accent1">
                    <a:lumMod val="75000"/>
                  </a:schemeClr>
                </a:solidFill>
                <a:cs typeface="+mn-ea"/>
                <a:sym typeface="+mn-lt"/>
              </a:rPr>
              <a:t>2.预防为主，为社会会负责</a:t>
            </a:r>
            <a:endParaRPr sz="2400" b="1">
              <a:solidFill>
                <a:schemeClr val="accent1">
                  <a:lumMod val="75000"/>
                </a:schemeClr>
              </a:solidFill>
              <a:cs typeface="+mn-ea"/>
              <a:sym typeface="+mn-lt"/>
            </a:endParaRPr>
          </a:p>
          <a:p>
            <a:pPr marL="342900" indent="-342900" algn="l">
              <a:lnSpc>
                <a:spcPct val="150000"/>
              </a:lnSpc>
              <a:buFont typeface="Wingdings" panose="05000000000000000000" charset="0"/>
              <a:buChar char="Ø"/>
            </a:pPr>
            <a:r>
              <a:rPr sz="2400" b="1">
                <a:solidFill>
                  <a:schemeClr val="accent1">
                    <a:lumMod val="75000"/>
                  </a:schemeClr>
                </a:solidFill>
                <a:cs typeface="+mn-ea"/>
                <a:sym typeface="+mn-lt"/>
              </a:rPr>
              <a:t>3.严格消毒隔离制度</a:t>
            </a:r>
            <a:endParaRPr sz="2400" b="1">
              <a:solidFill>
                <a:schemeClr val="accent1">
                  <a:lumMod val="75000"/>
                </a:schemeClr>
              </a:solidFill>
              <a:cs typeface="+mn-ea"/>
              <a:sym typeface="+mn-lt"/>
            </a:endParaRPr>
          </a:p>
          <a:p>
            <a:pPr marL="342900" indent="-342900" algn="l">
              <a:lnSpc>
                <a:spcPct val="150000"/>
              </a:lnSpc>
              <a:buFont typeface="Wingdings" panose="05000000000000000000" charset="0"/>
              <a:buChar char="Ø"/>
            </a:pPr>
            <a:r>
              <a:rPr sz="2400" b="1">
                <a:solidFill>
                  <a:schemeClr val="accent1">
                    <a:lumMod val="75000"/>
                  </a:schemeClr>
                </a:solidFill>
                <a:cs typeface="+mn-ea"/>
                <a:sym typeface="+mn-lt"/>
              </a:rPr>
              <a:t>4.认真执行疫情报告制度</a:t>
            </a:r>
            <a:endParaRPr sz="2400" b="1">
              <a:solidFill>
                <a:schemeClr val="accent1">
                  <a:lumMod val="75000"/>
                </a:schemeClr>
              </a:solidFill>
              <a:cs typeface="+mn-ea"/>
              <a:sym typeface="+mn-lt"/>
            </a:endParaRPr>
          </a:p>
          <a:p>
            <a:pPr marL="342900" indent="-342900" algn="l">
              <a:lnSpc>
                <a:spcPct val="150000"/>
              </a:lnSpc>
              <a:buFont typeface="Wingdings" panose="05000000000000000000" charset="0"/>
              <a:buChar char="Ø"/>
            </a:pPr>
            <a:r>
              <a:rPr sz="2400" b="1">
                <a:solidFill>
                  <a:schemeClr val="accent1">
                    <a:lumMod val="75000"/>
                  </a:schemeClr>
                </a:solidFill>
                <a:cs typeface="+mn-ea"/>
                <a:sym typeface="+mn-lt"/>
              </a:rPr>
              <a:t>5.普及卫生知识，加强健康宣教</a:t>
            </a:r>
            <a:endParaRPr sz="2400" b="1">
              <a:solidFill>
                <a:schemeClr val="accent1">
                  <a:lumMod val="75000"/>
                </a:schemeClr>
              </a:solidFill>
              <a:cs typeface="+mn-ea"/>
              <a:sym typeface="+mn-lt"/>
            </a:endParaRPr>
          </a:p>
        </p:txBody>
      </p:sp>
      <p:sp>
        <p:nvSpPr>
          <p:cNvPr id="5" name="文本框 4"/>
          <p:cNvSpPr txBox="1"/>
          <p:nvPr/>
        </p:nvSpPr>
        <p:spPr>
          <a:xfrm>
            <a:off x="702945" y="1849120"/>
            <a:ext cx="55168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（一） 一般传染病患者护理的伦理要求</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pic>
        <p:nvPicPr>
          <p:cNvPr id="7" name="图片 6"/>
          <p:cNvPicPr>
            <a:picLocks noChangeAspect="1"/>
          </p:cNvPicPr>
          <p:nvPr/>
        </p:nvPicPr>
        <p:blipFill>
          <a:blip r:embed="rId1" cstate="screen"/>
          <a:stretch>
            <a:fillRect/>
          </a:stretch>
        </p:blipFill>
        <p:spPr>
          <a:xfrm>
            <a:off x="7713385" y="1700031"/>
            <a:ext cx="3993475" cy="3993475"/>
          </a:xfrm>
          <a:prstGeom prst="rect">
            <a:avLst/>
          </a:prstGeom>
        </p:spPr>
      </p:pic>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1620520" y="1920875"/>
            <a:ext cx="6123305" cy="3969385"/>
          </a:xfrm>
          <a:prstGeom prst="rect">
            <a:avLst/>
          </a:prstGeom>
          <a:noFill/>
        </p:spPr>
        <p:txBody>
          <a:bodyPr wrap="square" rtlCol="0">
            <a:spAutoFit/>
          </a:bodyPr>
          <a:p>
            <a:pPr marL="342900" indent="-342900" algn="l">
              <a:lnSpc>
                <a:spcPct val="150000"/>
              </a:lnSpc>
              <a:buFont typeface="Wingdings" panose="05000000000000000000" charset="0"/>
              <a:buChar char="Ø"/>
            </a:pPr>
            <a:r>
              <a:rPr sz="2400" b="1">
                <a:solidFill>
                  <a:schemeClr val="accent1">
                    <a:lumMod val="75000"/>
                  </a:schemeClr>
                </a:solidFill>
                <a:cs typeface="+mn-ea"/>
                <a:sym typeface="+mn-lt"/>
              </a:rPr>
              <a:t>1.思想重视，营造防止性传播疾病、艾滋病的良好环境</a:t>
            </a:r>
            <a:endParaRPr sz="2400" b="1">
              <a:solidFill>
                <a:schemeClr val="accent1">
                  <a:lumMod val="75000"/>
                </a:schemeClr>
              </a:solidFill>
              <a:cs typeface="+mn-ea"/>
              <a:sym typeface="+mn-lt"/>
            </a:endParaRPr>
          </a:p>
          <a:p>
            <a:pPr marL="342900" indent="-342900" algn="l">
              <a:lnSpc>
                <a:spcPct val="150000"/>
              </a:lnSpc>
              <a:buFont typeface="Wingdings" panose="05000000000000000000" charset="0"/>
              <a:buChar char="Ø"/>
            </a:pPr>
            <a:r>
              <a:rPr sz="2400" b="1">
                <a:solidFill>
                  <a:schemeClr val="accent1">
                    <a:lumMod val="75000"/>
                  </a:schemeClr>
                </a:solidFill>
                <a:cs typeface="+mn-ea"/>
                <a:sym typeface="+mn-lt"/>
              </a:rPr>
              <a:t>2.加强教育，预防为主</a:t>
            </a:r>
            <a:endParaRPr sz="2400" b="1">
              <a:solidFill>
                <a:schemeClr val="accent1">
                  <a:lumMod val="75000"/>
                </a:schemeClr>
              </a:solidFill>
              <a:cs typeface="+mn-ea"/>
              <a:sym typeface="+mn-lt"/>
            </a:endParaRPr>
          </a:p>
          <a:p>
            <a:pPr marL="342900" indent="-342900" algn="l">
              <a:lnSpc>
                <a:spcPct val="150000"/>
              </a:lnSpc>
              <a:buFont typeface="Wingdings" panose="05000000000000000000" charset="0"/>
              <a:buChar char="Ø"/>
            </a:pPr>
            <a:r>
              <a:rPr sz="2400" b="1">
                <a:solidFill>
                  <a:schemeClr val="accent1">
                    <a:lumMod val="75000"/>
                  </a:schemeClr>
                </a:solidFill>
                <a:cs typeface="+mn-ea"/>
                <a:sym typeface="+mn-lt"/>
              </a:rPr>
              <a:t>3.关心爱护，加强心理护理</a:t>
            </a:r>
            <a:endParaRPr sz="2400" b="1">
              <a:solidFill>
                <a:schemeClr val="accent1">
                  <a:lumMod val="75000"/>
                </a:schemeClr>
              </a:solidFill>
              <a:cs typeface="+mn-ea"/>
              <a:sym typeface="+mn-lt"/>
            </a:endParaRPr>
          </a:p>
          <a:p>
            <a:pPr marL="342900" indent="-342900" algn="l">
              <a:lnSpc>
                <a:spcPct val="150000"/>
              </a:lnSpc>
              <a:buFont typeface="Wingdings" panose="05000000000000000000" charset="0"/>
              <a:buChar char="Ø"/>
            </a:pPr>
            <a:r>
              <a:rPr sz="2400" b="1">
                <a:solidFill>
                  <a:schemeClr val="accent1">
                    <a:lumMod val="75000"/>
                  </a:schemeClr>
                </a:solidFill>
                <a:cs typeface="+mn-ea"/>
                <a:sym typeface="+mn-lt"/>
              </a:rPr>
              <a:t>4.尊重病人的权利，保护病人的隐私</a:t>
            </a:r>
            <a:endParaRPr sz="2400" b="1">
              <a:solidFill>
                <a:schemeClr val="accent1">
                  <a:lumMod val="75000"/>
                </a:schemeClr>
              </a:solidFill>
              <a:cs typeface="+mn-ea"/>
              <a:sym typeface="+mn-lt"/>
            </a:endParaRPr>
          </a:p>
          <a:p>
            <a:pPr marL="342900" indent="-342900" algn="l">
              <a:lnSpc>
                <a:spcPct val="150000"/>
              </a:lnSpc>
              <a:buFont typeface="Wingdings" panose="05000000000000000000" charset="0"/>
              <a:buChar char="Ø"/>
            </a:pPr>
            <a:r>
              <a:rPr sz="2400" b="1">
                <a:solidFill>
                  <a:schemeClr val="accent1">
                    <a:lumMod val="75000"/>
                  </a:schemeClr>
                </a:solidFill>
                <a:cs typeface="+mn-ea"/>
                <a:sym typeface="+mn-lt"/>
              </a:rPr>
              <a:t>5.尊重科学，防止交叉感染 </a:t>
            </a:r>
            <a:endParaRPr sz="2400" b="1">
              <a:solidFill>
                <a:schemeClr val="accent1">
                  <a:lumMod val="75000"/>
                </a:schemeClr>
              </a:solidFill>
              <a:cs typeface="+mn-ea"/>
              <a:sym typeface="+mn-lt"/>
            </a:endParaRPr>
          </a:p>
          <a:p>
            <a:pPr marL="342900" indent="-342900" algn="l">
              <a:lnSpc>
                <a:spcPct val="150000"/>
              </a:lnSpc>
              <a:buFont typeface="Wingdings" panose="05000000000000000000" charset="0"/>
              <a:buChar char="Ø"/>
            </a:pPr>
            <a:r>
              <a:rPr sz="2400" b="1">
                <a:solidFill>
                  <a:schemeClr val="accent1">
                    <a:lumMod val="75000"/>
                  </a:schemeClr>
                </a:solidFill>
                <a:cs typeface="+mn-ea"/>
                <a:sym typeface="+mn-lt"/>
              </a:rPr>
              <a:t>6.精心救护，提高艾滋病人的生命质量 </a:t>
            </a:r>
            <a:endParaRPr sz="2400" b="1">
              <a:solidFill>
                <a:schemeClr val="accent1">
                  <a:lumMod val="75000"/>
                </a:schemeClr>
              </a:solidFill>
              <a:cs typeface="+mn-ea"/>
              <a:sym typeface="+mn-lt"/>
            </a:endParaRPr>
          </a:p>
        </p:txBody>
      </p:sp>
      <p:sp>
        <p:nvSpPr>
          <p:cNvPr id="5" name="文本框 4"/>
          <p:cNvSpPr txBox="1"/>
          <p:nvPr/>
        </p:nvSpPr>
        <p:spPr>
          <a:xfrm>
            <a:off x="963930" y="803910"/>
            <a:ext cx="65836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（二）性传播疾病和艾滋病患者护理的伦理要求</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pic>
        <p:nvPicPr>
          <p:cNvPr id="4" name="图片 3"/>
          <p:cNvPicPr>
            <a:picLocks noChangeAspect="1"/>
          </p:cNvPicPr>
          <p:nvPr/>
        </p:nvPicPr>
        <p:blipFill>
          <a:blip r:embed="rId1" cstate="screen"/>
          <a:stretch>
            <a:fillRect/>
          </a:stretch>
        </p:blipFill>
        <p:spPr>
          <a:xfrm>
            <a:off x="8295005" y="415290"/>
            <a:ext cx="3281045" cy="49149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1918335"/>
            <a:ext cx="12192000" cy="3735705"/>
          </a:xfrm>
          <a:prstGeom prst="rect">
            <a:avLst/>
          </a:prstGeom>
          <a:ln>
            <a:noFill/>
          </a:ln>
        </p:spPr>
        <p:style>
          <a:lnRef idx="2">
            <a:srgbClr val="21778B">
              <a:shade val="50000"/>
            </a:srgbClr>
          </a:lnRef>
          <a:fillRef idx="1">
            <a:srgbClr val="21778B"/>
          </a:fillRef>
          <a:effectRef idx="0">
            <a:srgbClr val="21778B"/>
          </a:effectRef>
          <a:fontRef idx="minor">
            <a:sysClr val="window" lastClr="FFFFFF"/>
          </a:fontRef>
        </p:style>
        <p:txBody>
          <a:bodyPr rtlCol="0" anchor="ctr"/>
          <a:lstStyle/>
          <a:p>
            <a:pPr algn="ctr"/>
            <a:endParaRPr kumimoji="1" lang="zh-CN" altLang="en-US"/>
          </a:p>
        </p:txBody>
      </p:sp>
      <p:sp>
        <p:nvSpPr>
          <p:cNvPr id="5" name="文本框 4"/>
          <p:cNvSpPr txBox="1"/>
          <p:nvPr/>
        </p:nvSpPr>
        <p:spPr>
          <a:xfrm>
            <a:off x="421005" y="1994535"/>
            <a:ext cx="11349990" cy="3486785"/>
          </a:xfrm>
          <a:prstGeom prst="rect">
            <a:avLst/>
          </a:prstGeom>
          <a:noFill/>
        </p:spPr>
        <p:txBody>
          <a:bodyPr wrap="square" rtlCol="0">
            <a:spAutoFit/>
          </a:bodyPr>
          <a:lstStyle/>
          <a:p>
            <a:pPr algn="ctr">
              <a:lnSpc>
                <a:spcPct val="130000"/>
              </a:lnSpc>
            </a:pPr>
            <a:r>
              <a:rPr lang="zh-CN" altLang="en-US" sz="2400" dirty="0">
                <a:solidFill>
                  <a:sysClr val="window" lastClr="FFFFFF">
                    <a:lumMod val="95000"/>
                  </a:sysClr>
                </a:solidFill>
                <a:latin typeface="思源黑体 CN Bold" panose="020B0800000000000000" pitchFamily="34" charset="-122"/>
                <a:ea typeface="思源黑体 CN Bold" panose="020B0800000000000000" pitchFamily="34" charset="-122"/>
              </a:rPr>
              <a:t>让孩子带笑回家</a:t>
            </a:r>
            <a:endParaRPr lang="zh-CN" altLang="en-US" sz="2400" dirty="0">
              <a:solidFill>
                <a:sysClr val="window" lastClr="FFFFFF">
                  <a:lumMod val="95000"/>
                </a:sysClr>
              </a:solidFill>
              <a:latin typeface="思源黑体 CN Bold" panose="020B0800000000000000" pitchFamily="34" charset="-122"/>
              <a:ea typeface="思源黑体 CN Bold" panose="020B0800000000000000" pitchFamily="34" charset="-122"/>
            </a:endParaRPr>
          </a:p>
          <a:p>
            <a:pPr algn="ctr">
              <a:lnSpc>
                <a:spcPct val="130000"/>
              </a:lnSpc>
            </a:pPr>
            <a:r>
              <a:rPr lang="zh-CN" altLang="en-US" sz="2400" dirty="0">
                <a:solidFill>
                  <a:sysClr val="window" lastClr="FFFFFF">
                    <a:lumMod val="95000"/>
                  </a:sysClr>
                </a:solidFill>
                <a:latin typeface="思源黑体 CN Bold" panose="020B0800000000000000" pitchFamily="34" charset="-122"/>
                <a:ea typeface="思源黑体 CN Bold" panose="020B0800000000000000" pitchFamily="34" charset="-122"/>
              </a:rPr>
              <a:t>——记首都医科大学附属北京儿童医院急诊科主任王荃</a:t>
            </a:r>
            <a:endParaRPr lang="zh-CN" altLang="en-US" sz="2400" dirty="0">
              <a:solidFill>
                <a:sysClr val="window" lastClr="FFFFFF">
                  <a:lumMod val="95000"/>
                </a:sysClr>
              </a:solidFill>
              <a:latin typeface="思源黑体 CN Bold" panose="020B0800000000000000" pitchFamily="34" charset="-122"/>
              <a:ea typeface="思源黑体 CN Bold" panose="020B0800000000000000" pitchFamily="34" charset="-122"/>
            </a:endParaRPr>
          </a:p>
          <a:p>
            <a:pPr algn="l">
              <a:lnSpc>
                <a:spcPct val="110000"/>
              </a:lnSpc>
            </a:pPr>
            <a:r>
              <a:rPr lang="zh-CN" altLang="en-US" dirty="0">
                <a:solidFill>
                  <a:sysClr val="window" lastClr="FFFFFF">
                    <a:lumMod val="95000"/>
                  </a:sysClr>
                </a:solidFill>
                <a:latin typeface="思源黑体 CN Bold" panose="020B0800000000000000" pitchFamily="34" charset="-122"/>
                <a:ea typeface="思源黑体 CN Bold" panose="020B0800000000000000" pitchFamily="34" charset="-122"/>
              </a:rPr>
              <a:t>王荃，首都医科大学附属北京儿童医院急诊科主任，从医23年，她心系患者，淬炼医术。她带领着急诊科30人的小团队，每年接诊来自全国的患儿近20万人次、抢救急危重症患儿超过2万人次。“看到一个小生命被救过来，一切都值了！”她说。</a:t>
            </a:r>
            <a:endParaRPr lang="zh-CN" altLang="en-US" dirty="0">
              <a:solidFill>
                <a:sysClr val="window" lastClr="FFFFFF">
                  <a:lumMod val="95000"/>
                </a:sysClr>
              </a:solidFill>
              <a:latin typeface="思源黑体 CN Bold" panose="020B0800000000000000" pitchFamily="34" charset="-122"/>
              <a:ea typeface="思源黑体 CN Bold" panose="020B0800000000000000" pitchFamily="34" charset="-122"/>
            </a:endParaRPr>
          </a:p>
          <a:p>
            <a:pPr algn="l">
              <a:lnSpc>
                <a:spcPct val="110000"/>
              </a:lnSpc>
            </a:pPr>
            <a:r>
              <a:rPr lang="zh-CN" altLang="en-US" dirty="0">
                <a:solidFill>
                  <a:sysClr val="window" lastClr="FFFFFF">
                    <a:lumMod val="95000"/>
                  </a:sysClr>
                </a:solidFill>
                <a:latin typeface="思源黑体 CN Bold" panose="020B0800000000000000" pitchFamily="34" charset="-122"/>
                <a:ea typeface="思源黑体 CN Bold" panose="020B0800000000000000" pitchFamily="34" charset="-122"/>
              </a:rPr>
              <a:t>一个3岁儿童输液时哭了。一位年轻女医生安慰说：“宝宝不哭。”孩子说：“我没有哭，只是眼睛下雨了。”这让她瞬间深爱上儿科，儿科是这么美好！</a:t>
            </a:r>
            <a:endParaRPr lang="zh-CN" altLang="en-US" dirty="0">
              <a:solidFill>
                <a:sysClr val="window" lastClr="FFFFFF">
                  <a:lumMod val="95000"/>
                </a:sysClr>
              </a:solidFill>
              <a:latin typeface="思源黑体 CN Bold" panose="020B0800000000000000" pitchFamily="34" charset="-122"/>
              <a:ea typeface="思源黑体 CN Bold" panose="020B0800000000000000" pitchFamily="34" charset="-122"/>
            </a:endParaRPr>
          </a:p>
          <a:p>
            <a:pPr algn="l">
              <a:lnSpc>
                <a:spcPct val="110000"/>
              </a:lnSpc>
            </a:pPr>
            <a:r>
              <a:rPr lang="zh-CN" altLang="en-US" dirty="0">
                <a:solidFill>
                  <a:sysClr val="window" lastClr="FFFFFF">
                    <a:lumMod val="95000"/>
                  </a:sysClr>
                </a:solidFill>
                <a:latin typeface="思源黑体 CN Bold" panose="020B0800000000000000" pitchFamily="34" charset="-122"/>
                <a:ea typeface="思源黑体 CN Bold" panose="020B0800000000000000" pitchFamily="34" charset="-122"/>
              </a:rPr>
              <a:t>王荃查房，像过筛子一样，目的是不漏掉一个危重症患者。一楼有10张病床，二楼有30张留观床和10张急诊重症监护室床位，早上8时一次，下午4时一次，每天至少两次查房，是王荃的必修课。</a:t>
            </a:r>
            <a:endParaRPr lang="zh-CN" altLang="en-US" dirty="0">
              <a:solidFill>
                <a:sysClr val="window" lastClr="FFFFFF">
                  <a:lumMod val="95000"/>
                </a:sysClr>
              </a:solidFill>
              <a:latin typeface="思源黑体 CN Bold" panose="020B0800000000000000" pitchFamily="34" charset="-122"/>
              <a:ea typeface="思源黑体 CN Bold" panose="020B0800000000000000" pitchFamily="34" charset="-122"/>
            </a:endParaRPr>
          </a:p>
          <a:p>
            <a:pPr algn="r">
              <a:lnSpc>
                <a:spcPct val="110000"/>
              </a:lnSpc>
            </a:pPr>
            <a:r>
              <a:rPr lang="zh-CN" altLang="en-US" dirty="0">
                <a:solidFill>
                  <a:sysClr val="window" lastClr="FFFFFF">
                    <a:lumMod val="95000"/>
                  </a:sysClr>
                </a:solidFill>
                <a:latin typeface="思源黑体 CN Bold" panose="020B0800000000000000" pitchFamily="34" charset="-122"/>
                <a:ea typeface="思源黑体 CN Bold" panose="020B0800000000000000" pitchFamily="34" charset="-122"/>
              </a:rPr>
              <a:t>（摘自人民网-人民日报）</a:t>
            </a:r>
            <a:endParaRPr lang="zh-CN" altLang="en-US" dirty="0">
              <a:solidFill>
                <a:sysClr val="window" lastClr="FFFFFF">
                  <a:lumMod val="95000"/>
                </a:sysClr>
              </a:solidFill>
              <a:latin typeface="思源黑体 CN Bold" panose="020B0800000000000000" pitchFamily="34" charset="-122"/>
              <a:ea typeface="思源黑体 CN Bold" panose="020B0800000000000000" pitchFamily="34" charset="-122"/>
            </a:endParaRPr>
          </a:p>
        </p:txBody>
      </p:sp>
      <p:sp>
        <p:nvSpPr>
          <p:cNvPr id="7" name="文本框 6"/>
          <p:cNvSpPr txBox="1"/>
          <p:nvPr/>
        </p:nvSpPr>
        <p:spPr>
          <a:xfrm>
            <a:off x="1536065" y="758825"/>
            <a:ext cx="2214880" cy="706755"/>
          </a:xfrm>
          <a:prstGeom prst="rect">
            <a:avLst/>
          </a:prstGeom>
          <a:noFill/>
        </p:spPr>
        <p:txBody>
          <a:bodyPr wrap="none" rtlCol="0">
            <a:spAutoFit/>
          </a:bodyPr>
          <a:lstStyle/>
          <a:p>
            <a:r>
              <a:rPr kumimoji="1" lang="zh-CN" altLang="en-US" sz="4000">
                <a:solidFill>
                  <a:srgbClr val="23BBCB">
                    <a:lumMod val="50000"/>
                  </a:srgbClr>
                </a:solidFill>
                <a:latin typeface="思源黑体 CN Bold" panose="020B0800000000000000" pitchFamily="34" charset="-122"/>
                <a:ea typeface="思源黑体 CN Bold" panose="020B0800000000000000" pitchFamily="34" charset="-122"/>
              </a:rPr>
              <a:t>课程思政</a:t>
            </a:r>
            <a:endParaRPr kumimoji="1" lang="zh-CN" altLang="en-US" sz="4000">
              <a:solidFill>
                <a:srgbClr val="23BBCB">
                  <a:lumMod val="50000"/>
                </a:srgbClr>
              </a:solidFill>
              <a:latin typeface="思源黑体 CN Bold" panose="020B0800000000000000" pitchFamily="34" charset="-122"/>
              <a:ea typeface="思源黑体 CN Bold" panose="020B0800000000000000" pitchFamily="34" charset="-122"/>
            </a:endParaRPr>
          </a:p>
        </p:txBody>
      </p:sp>
      <p:cxnSp>
        <p:nvCxnSpPr>
          <p:cNvPr id="8" name="直接连接符 35"/>
          <p:cNvCxnSpPr/>
          <p:nvPr/>
        </p:nvCxnSpPr>
        <p:spPr>
          <a:xfrm>
            <a:off x="0" y="1071245"/>
            <a:ext cx="1371600" cy="0"/>
          </a:xfrm>
          <a:prstGeom prst="line">
            <a:avLst/>
          </a:prstGeom>
          <a:ln w="38100" cmpd="sng">
            <a:solidFill>
              <a:schemeClr val="accent1">
                <a:shade val="50000"/>
              </a:schemeClr>
            </a:solidFill>
            <a:prstDash val="solid"/>
          </a:ln>
        </p:spPr>
        <p:style>
          <a:lnRef idx="1">
            <a:srgbClr val="21778B"/>
          </a:lnRef>
          <a:fillRef idx="0">
            <a:srgbClr val="21778B"/>
          </a:fillRef>
          <a:effectRef idx="0">
            <a:srgbClr val="21778B"/>
          </a:effectRef>
          <a:fontRef idx="minor">
            <a:sysClr val="windowText" lastClr="000000"/>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椭圆 11"/>
          <p:cNvSpPr/>
          <p:nvPr/>
        </p:nvSpPr>
        <p:spPr>
          <a:xfrm>
            <a:off x="1817370" y="158940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0030101010101" charset="-122"/>
                <a:ea typeface="黑体" panose="02010600030101010101" charset="-122"/>
              </a:rPr>
              <a:t>任务六</a:t>
            </a:r>
            <a:endParaRPr lang="en-US" altLang="zh-CN" sz="4400">
              <a:solidFill>
                <a:srgbClr val="002060"/>
              </a:solidFill>
              <a:latin typeface="黑体" panose="02010600030101010101" charset="-122"/>
              <a:ea typeface="黑体" panose="02010600030101010101" charset="-122"/>
            </a:endParaRPr>
          </a:p>
        </p:txBody>
      </p:sp>
      <p:sp>
        <p:nvSpPr>
          <p:cNvPr id="2" name="文本框 1"/>
          <p:cNvSpPr txBox="1"/>
          <p:nvPr/>
        </p:nvSpPr>
        <p:spPr>
          <a:xfrm>
            <a:off x="5202555" y="2389505"/>
            <a:ext cx="6598920" cy="1198880"/>
          </a:xfrm>
          <a:prstGeom prst="rect">
            <a:avLst/>
          </a:prstGeom>
          <a:noFill/>
        </p:spPr>
        <p:txBody>
          <a:bodyPr wrap="square" rtlCol="0">
            <a:spAutoFit/>
          </a:bodyPr>
          <a:p>
            <a:pPr>
              <a:lnSpc>
                <a:spcPct val="150000"/>
              </a:lnSpc>
            </a:pPr>
            <a:r>
              <a:rPr lang="zh-CN" altLang="en-US" sz="4800">
                <a:solidFill>
                  <a:srgbClr val="5A84AF"/>
                </a:solidFill>
                <a:latin typeface="黑体" panose="02010600030101010101" charset="-122"/>
                <a:ea typeface="黑体" panose="02010600030101010101" charset="-122"/>
                <a:cs typeface="黑体" panose="02010600030101010101" charset="-122"/>
                <a:sym typeface="+mn-ea"/>
              </a:rPr>
              <a:t>手术患者的护理伦理</a:t>
            </a:r>
            <a:endParaRPr lang="zh-CN" altLang="en-US" sz="4800">
              <a:solidFill>
                <a:srgbClr val="5A84AF"/>
              </a:solidFill>
              <a:latin typeface="黑体" panose="02010600030101010101" charset="-122"/>
              <a:ea typeface="黑体" panose="02010600030101010101" charset="-122"/>
              <a:cs typeface="黑体" panose="02010600030101010101" charset="-122"/>
              <a:sym typeface="+mn-ea"/>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1158049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一、 手术患者的护理特点</a:t>
            </a:r>
            <a:endParaRPr sz="4000">
              <a:solidFill>
                <a:srgbClr val="FF0000"/>
              </a:solidFill>
              <a:ea typeface="黑体" panose="02010600030101010101" charset="-122"/>
              <a:cs typeface="黑体" panose="02010600030101010101" charset="-122"/>
            </a:endParaRPr>
          </a:p>
        </p:txBody>
      </p:sp>
      <p:pic>
        <p:nvPicPr>
          <p:cNvPr id="7" name="图片 6"/>
          <p:cNvPicPr>
            <a:picLocks noChangeAspect="1"/>
          </p:cNvPicPr>
          <p:nvPr/>
        </p:nvPicPr>
        <p:blipFill>
          <a:blip r:embed="rId1" cstate="screen"/>
          <a:stretch>
            <a:fillRect/>
          </a:stretch>
        </p:blipFill>
        <p:spPr>
          <a:xfrm>
            <a:off x="6705640" y="1787026"/>
            <a:ext cx="3993475" cy="3993475"/>
          </a:xfrm>
          <a:prstGeom prst="rect">
            <a:avLst/>
          </a:prstGeom>
        </p:spPr>
      </p:pic>
      <p:sp>
        <p:nvSpPr>
          <p:cNvPr id="2" name="Text Placeholder 30"/>
          <p:cNvSpPr txBox="1"/>
          <p:nvPr/>
        </p:nvSpPr>
        <p:spPr>
          <a:xfrm>
            <a:off x="1544814" y="2757470"/>
            <a:ext cx="3253804" cy="473710"/>
          </a:xfrm>
          <a:prstGeom prst="rect">
            <a:avLst/>
          </a:prstGeom>
          <a:solidFill>
            <a:srgbClr val="F1C963"/>
          </a:solidFill>
          <a:ln>
            <a:noFill/>
          </a:ln>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rgbClr val="F3745F"/>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rPr>
              <a:t>2.</a:t>
            </a:r>
            <a:r>
              <a:rPr lang="zh-CN" altLang="en-US"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rPr>
              <a:t>心理特点</a:t>
            </a:r>
            <a:endParaRPr lang="zh-CN" altLang="en-US"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9" name="Text Placeholder 30"/>
          <p:cNvSpPr txBox="1"/>
          <p:nvPr/>
        </p:nvSpPr>
        <p:spPr>
          <a:xfrm>
            <a:off x="1544814" y="3462320"/>
            <a:ext cx="3253804" cy="473710"/>
          </a:xfrm>
          <a:prstGeom prst="rect">
            <a:avLst/>
          </a:prstGeom>
          <a:solidFill>
            <a:srgbClr val="126999"/>
          </a:solidFill>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latin typeface="Arial" panose="020B0604020202020204" pitchFamily="34" charset="0"/>
                <a:ea typeface="思源黑体 CN Medium" panose="020B0600000000000000" pitchFamily="34" charset="-122"/>
                <a:sym typeface="Arial" panose="020B0604020202020204" pitchFamily="34" charset="0"/>
              </a:rPr>
              <a:t>3.</a:t>
            </a:r>
            <a:r>
              <a:rPr lang="zh-CN" altLang="en-US" sz="2000" b="1" dirty="0">
                <a:latin typeface="Arial" panose="020B0604020202020204" pitchFamily="34" charset="0"/>
                <a:ea typeface="思源黑体 CN Medium" panose="020B0600000000000000" pitchFamily="34" charset="-122"/>
                <a:sym typeface="Arial" panose="020B0604020202020204" pitchFamily="34" charset="0"/>
              </a:rPr>
              <a:t>严格性</a:t>
            </a:r>
            <a:endParaRPr lang="zh-CN" altLang="en-US" sz="2000" b="1" dirty="0">
              <a:latin typeface="Arial" panose="020B0604020202020204" pitchFamily="34" charset="0"/>
              <a:ea typeface="思源黑体 CN Medium" panose="020B0600000000000000" pitchFamily="34" charset="-122"/>
              <a:sym typeface="Arial" panose="020B0604020202020204" pitchFamily="34" charset="0"/>
            </a:endParaRPr>
          </a:p>
        </p:txBody>
      </p:sp>
      <p:sp>
        <p:nvSpPr>
          <p:cNvPr id="3" name="Text Placeholder 30"/>
          <p:cNvSpPr txBox="1"/>
          <p:nvPr/>
        </p:nvSpPr>
        <p:spPr>
          <a:xfrm>
            <a:off x="1544814" y="4167170"/>
            <a:ext cx="3253804" cy="473710"/>
          </a:xfrm>
          <a:prstGeom prst="rect">
            <a:avLst/>
          </a:prstGeom>
          <a:solidFill>
            <a:srgbClr val="F1C963"/>
          </a:solidFill>
          <a:ln>
            <a:noFill/>
          </a:ln>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rgbClr val="F3745F"/>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rPr>
              <a:t>4.</a:t>
            </a:r>
            <a:r>
              <a:rPr lang="zh-CN" altLang="en-US"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rPr>
              <a:t>时间观念强</a:t>
            </a:r>
            <a:endParaRPr lang="zh-CN" altLang="en-US"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13" name="Text Placeholder 30"/>
          <p:cNvSpPr txBox="1"/>
          <p:nvPr/>
        </p:nvSpPr>
        <p:spPr>
          <a:xfrm>
            <a:off x="1544814" y="2052341"/>
            <a:ext cx="3253804" cy="473989"/>
          </a:xfrm>
          <a:prstGeom prst="rect">
            <a:avLst/>
          </a:prstGeom>
          <a:solidFill>
            <a:srgbClr val="126999"/>
          </a:solidFill>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latin typeface="Arial" panose="020B0604020202020204" pitchFamily="34" charset="0"/>
                <a:ea typeface="思源黑体 CN Medium" panose="020B0600000000000000" pitchFamily="34" charset="-122"/>
                <a:sym typeface="Arial" panose="020B0604020202020204" pitchFamily="34" charset="0"/>
              </a:rPr>
              <a:t>1.</a:t>
            </a:r>
            <a:r>
              <a:rPr lang="zh-CN" altLang="en-US" sz="2000" b="1" dirty="0">
                <a:latin typeface="Arial" panose="020B0604020202020204" pitchFamily="34" charset="0"/>
                <a:ea typeface="思源黑体 CN Medium" panose="020B0600000000000000" pitchFamily="34" charset="-122"/>
                <a:sym typeface="Arial" panose="020B0604020202020204" pitchFamily="34" charset="0"/>
              </a:rPr>
              <a:t>生理特点</a:t>
            </a:r>
            <a:endParaRPr lang="zh-CN" altLang="en-US" sz="2000" b="1" dirty="0">
              <a:latin typeface="Arial" panose="020B0604020202020204" pitchFamily="34" charset="0"/>
              <a:ea typeface="思源黑体 CN Medium" panose="020B0600000000000000" pitchFamily="34" charset="-122"/>
              <a:sym typeface="Arial" panose="020B0604020202020204" pitchFamily="34" charset="0"/>
            </a:endParaRPr>
          </a:p>
        </p:txBody>
      </p:sp>
      <p:sp>
        <p:nvSpPr>
          <p:cNvPr id="4" name="Text Placeholder 30"/>
          <p:cNvSpPr txBox="1"/>
          <p:nvPr/>
        </p:nvSpPr>
        <p:spPr>
          <a:xfrm>
            <a:off x="1544814" y="5576870"/>
            <a:ext cx="3253804" cy="473710"/>
          </a:xfrm>
          <a:prstGeom prst="rect">
            <a:avLst/>
          </a:prstGeom>
          <a:solidFill>
            <a:srgbClr val="F1C963"/>
          </a:solidFill>
          <a:ln>
            <a:noFill/>
          </a:ln>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rgbClr val="F3745F"/>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rPr>
              <a:t>6.</a:t>
            </a:r>
            <a:r>
              <a:rPr lang="zh-CN" altLang="en-US"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rPr>
              <a:t>协作性</a:t>
            </a:r>
            <a:endParaRPr lang="zh-CN" altLang="en-US"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6" name="Text Placeholder 30"/>
          <p:cNvSpPr txBox="1"/>
          <p:nvPr/>
        </p:nvSpPr>
        <p:spPr>
          <a:xfrm>
            <a:off x="1544814" y="4872020"/>
            <a:ext cx="3253804" cy="473710"/>
          </a:xfrm>
          <a:prstGeom prst="rect">
            <a:avLst/>
          </a:prstGeom>
          <a:solidFill>
            <a:srgbClr val="126999"/>
          </a:solidFill>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latin typeface="Arial" panose="020B0604020202020204" pitchFamily="34" charset="0"/>
                <a:ea typeface="思源黑体 CN Medium" panose="020B0600000000000000" pitchFamily="34" charset="-122"/>
                <a:sym typeface="Arial" panose="020B0604020202020204" pitchFamily="34" charset="0"/>
              </a:rPr>
              <a:t>5.</a:t>
            </a:r>
            <a:r>
              <a:rPr lang="zh-CN" altLang="en-US" sz="2000" b="1" dirty="0">
                <a:latin typeface="Arial" panose="020B0604020202020204" pitchFamily="34" charset="0"/>
                <a:ea typeface="思源黑体 CN Medium" panose="020B0600000000000000" pitchFamily="34" charset="-122"/>
                <a:sym typeface="Arial" panose="020B0604020202020204" pitchFamily="34" charset="0"/>
              </a:rPr>
              <a:t>衔接性</a:t>
            </a:r>
            <a:endParaRPr lang="zh-CN" altLang="en-US" sz="2000" b="1" dirty="0">
              <a:latin typeface="Arial" panose="020B0604020202020204" pitchFamily="34" charset="0"/>
              <a:ea typeface="思源黑体 CN Medium" panose="020B0600000000000000" pitchFamily="3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750"/>
                                        <p:tgtEl>
                                          <p:spTgt spid="13"/>
                                        </p:tgtEl>
                                      </p:cBhvr>
                                    </p:animEffect>
                                  </p:childTnLst>
                                </p:cTn>
                              </p:par>
                            </p:childTnLst>
                          </p:cTn>
                        </p:par>
                        <p:par>
                          <p:cTn id="8" fill="hold">
                            <p:stCondLst>
                              <p:cond delay="1000"/>
                            </p:stCondLst>
                            <p:childTnLst>
                              <p:par>
                                <p:cTn id="9" presetID="22" presetClass="entr" presetSubtype="2"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right)">
                                      <p:cBhvr>
                                        <p:cTn id="11" dur="750"/>
                                        <p:tgtEl>
                                          <p:spTgt spid="2"/>
                                        </p:tgtEl>
                                      </p:cBhvr>
                                    </p:animEffect>
                                  </p:childTnLst>
                                </p:cTn>
                              </p:par>
                            </p:childTnLst>
                          </p:cTn>
                        </p:par>
                        <p:par>
                          <p:cTn id="12" fill="hold">
                            <p:stCondLst>
                              <p:cond delay="2000"/>
                            </p:stCondLst>
                            <p:childTnLst>
                              <p:par>
                                <p:cTn id="13" presetID="22" presetClass="entr" presetSubtype="2"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750"/>
                                        <p:tgtEl>
                                          <p:spTgt spid="9"/>
                                        </p:tgtEl>
                                      </p:cBhvr>
                                    </p:animEffect>
                                  </p:childTnLst>
                                </p:cTn>
                              </p:par>
                            </p:childTnLst>
                          </p:cTn>
                        </p:par>
                        <p:par>
                          <p:cTn id="16" fill="hold">
                            <p:stCondLst>
                              <p:cond delay="3000"/>
                            </p:stCondLst>
                            <p:childTnLst>
                              <p:par>
                                <p:cTn id="17" presetID="22" presetClass="entr" presetSubtype="2"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right)">
                                      <p:cBhvr>
                                        <p:cTn id="19" dur="750"/>
                                        <p:tgtEl>
                                          <p:spTgt spid="3"/>
                                        </p:tgtEl>
                                      </p:cBhvr>
                                    </p:animEffect>
                                  </p:childTnLst>
                                </p:cTn>
                              </p:par>
                            </p:childTnLst>
                          </p:cTn>
                        </p:par>
                        <p:par>
                          <p:cTn id="20" fill="hold">
                            <p:stCondLst>
                              <p:cond delay="4000"/>
                            </p:stCondLst>
                            <p:childTnLst>
                              <p:par>
                                <p:cTn id="21" presetID="22" presetClass="entr" presetSubtype="2"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right)">
                                      <p:cBhvr>
                                        <p:cTn id="23" dur="750"/>
                                        <p:tgtEl>
                                          <p:spTgt spid="6"/>
                                        </p:tgtEl>
                                      </p:cBhvr>
                                    </p:animEffect>
                                  </p:childTnLst>
                                </p:cTn>
                              </p:par>
                            </p:childTnLst>
                          </p:cTn>
                        </p:par>
                        <p:par>
                          <p:cTn id="24" fill="hold">
                            <p:stCondLst>
                              <p:cond delay="5000"/>
                            </p:stCondLst>
                            <p:childTnLst>
                              <p:par>
                                <p:cTn id="25" presetID="22" presetClass="entr" presetSubtype="2"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right)">
                                      <p:cBhvr>
                                        <p:cTn id="27"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tmplLst>
          <p:tmpl lvl="0">
            <p:tnLst>
              <p:par>
                <p:cTn presetID="22" presetClass="entr" presetSubtype="2" fill="hold" nodeType="after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wipe(right)">
                      <p:cBhvr>
                        <p:cTn dur="750"/>
                        <p:tgtEl>
                          <p:spTgt spid="2"/>
                        </p:tgtEl>
                      </p:cBhvr>
                    </p:animEffect>
                  </p:childTnLst>
                </p:cTn>
              </p:par>
            </p:tnLst>
          </p:tmpl>
        </p:tmplLst>
      </p:bldP>
      <p:bldP spid="9" grpId="0" bldLvl="0" animBg="1">
        <p:tmplLst>
          <p:tmpl lvl="0">
            <p:tnLst>
              <p:par>
                <p:cTn presetID="22" presetClass="entr" presetSubtype="2"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wipe(right)">
                      <p:cBhvr>
                        <p:cTn dur="750"/>
                        <p:tgtEl>
                          <p:spTgt spid="9"/>
                        </p:tgtEl>
                      </p:cBhvr>
                    </p:animEffect>
                  </p:childTnLst>
                </p:cTn>
              </p:par>
            </p:tnLst>
          </p:tmpl>
        </p:tmplLst>
      </p:bldP>
      <p:bldP spid="3" grpId="0" bldLvl="0" animBg="1">
        <p:tmplLst>
          <p:tmpl lvl="0">
            <p:tnLst>
              <p:par>
                <p:cTn presetID="22" presetClass="entr" presetSubtype="2"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right)">
                      <p:cBhvr>
                        <p:cTn dur="750"/>
                        <p:tgtEl>
                          <p:spTgt spid="3"/>
                        </p:tgtEl>
                      </p:cBhvr>
                    </p:animEffect>
                  </p:childTnLst>
                </p:cTn>
              </p:par>
            </p:tnLst>
          </p:tmpl>
        </p:tmplLst>
      </p:bldP>
      <p:bldP spid="13" grpId="0" bldLvl="0" animBg="1">
        <p:tmplLst>
          <p:tmpl lvl="0">
            <p:tnLst>
              <p:par>
                <p:cTn presetID="22" presetClass="entr" presetSubtype="2"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wipe(right)">
                      <p:cBhvr>
                        <p:cTn dur="750"/>
                        <p:tgtEl>
                          <p:spTgt spid="13"/>
                        </p:tgtEl>
                      </p:cBhvr>
                    </p:animEffect>
                  </p:childTnLst>
                </p:cTn>
              </p:par>
            </p:tnLst>
          </p:tmpl>
        </p:tmplLst>
      </p:bldP>
      <p:bldP spid="4" grpId="0" bldLvl="0" animBg="1">
        <p:tmplLst>
          <p:tmpl lvl="0">
            <p:tnLst>
              <p:par>
                <p:cTn presetID="22" presetClass="entr" presetSubtype="2"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wipe(right)">
                      <p:cBhvr>
                        <p:cTn dur="750"/>
                        <p:tgtEl>
                          <p:spTgt spid="4"/>
                        </p:tgtEl>
                      </p:cBhvr>
                    </p:animEffect>
                  </p:childTnLst>
                </p:cTn>
              </p:par>
            </p:tnLst>
          </p:tmpl>
        </p:tmplLst>
      </p:bldP>
      <p:bldP spid="6" grpId="0" bldLvl="0" animBg="1">
        <p:tmplLst>
          <p:tmpl lvl="0">
            <p:tnLst>
              <p:par>
                <p:cTn presetID="22" presetClass="entr" presetSubtype="2"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right)">
                      <p:cBhvr>
                        <p:cTn dur="750"/>
                        <p:tgtEl>
                          <p:spTgt spid="6"/>
                        </p:tgtEl>
                      </p:cBhvr>
                    </p:animEffect>
                  </p:childTnLst>
                </p:cTn>
              </p:par>
            </p:tnLst>
          </p:tmpl>
        </p:tmplLst>
      </p:b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1608455" y="1647190"/>
            <a:ext cx="6123305" cy="3969385"/>
          </a:xfrm>
          <a:prstGeom prst="rect">
            <a:avLst/>
          </a:prstGeom>
          <a:noFill/>
        </p:spPr>
        <p:txBody>
          <a:bodyPr wrap="square" rtlCol="0">
            <a:spAutoFit/>
          </a:bodyPr>
          <a:p>
            <a:pPr marL="342900" indent="-342900" algn="l">
              <a:lnSpc>
                <a:spcPct val="150000"/>
              </a:lnSpc>
              <a:buFont typeface="Wingdings" panose="05000000000000000000" charset="0"/>
              <a:buChar char="Ø"/>
            </a:pPr>
            <a:r>
              <a:rPr sz="2400" b="1">
                <a:solidFill>
                  <a:schemeClr val="accent1">
                    <a:lumMod val="75000"/>
                  </a:schemeClr>
                </a:solidFill>
                <a:cs typeface="+mn-ea"/>
                <a:sym typeface="+mn-lt"/>
              </a:rPr>
              <a:t>1.思想重视，营造防止性传播疾病、艾滋病的良好环境</a:t>
            </a:r>
            <a:endParaRPr sz="2400" b="1">
              <a:solidFill>
                <a:schemeClr val="accent1">
                  <a:lumMod val="75000"/>
                </a:schemeClr>
              </a:solidFill>
              <a:cs typeface="+mn-ea"/>
              <a:sym typeface="+mn-lt"/>
            </a:endParaRPr>
          </a:p>
          <a:p>
            <a:pPr marL="342900" indent="-342900" algn="l">
              <a:lnSpc>
                <a:spcPct val="150000"/>
              </a:lnSpc>
              <a:buFont typeface="Wingdings" panose="05000000000000000000" charset="0"/>
              <a:buChar char="Ø"/>
            </a:pPr>
            <a:r>
              <a:rPr sz="2400" b="1">
                <a:solidFill>
                  <a:schemeClr val="accent1">
                    <a:lumMod val="75000"/>
                  </a:schemeClr>
                </a:solidFill>
                <a:cs typeface="+mn-ea"/>
                <a:sym typeface="+mn-lt"/>
              </a:rPr>
              <a:t>2.加强教育，预防为主</a:t>
            </a:r>
            <a:endParaRPr sz="2400" b="1">
              <a:solidFill>
                <a:schemeClr val="accent1">
                  <a:lumMod val="75000"/>
                </a:schemeClr>
              </a:solidFill>
              <a:cs typeface="+mn-ea"/>
              <a:sym typeface="+mn-lt"/>
            </a:endParaRPr>
          </a:p>
          <a:p>
            <a:pPr marL="342900" indent="-342900" algn="l">
              <a:lnSpc>
                <a:spcPct val="150000"/>
              </a:lnSpc>
              <a:buFont typeface="Wingdings" panose="05000000000000000000" charset="0"/>
              <a:buChar char="Ø"/>
            </a:pPr>
            <a:r>
              <a:rPr sz="2400" b="1">
                <a:solidFill>
                  <a:schemeClr val="accent1">
                    <a:lumMod val="75000"/>
                  </a:schemeClr>
                </a:solidFill>
                <a:cs typeface="+mn-ea"/>
                <a:sym typeface="+mn-lt"/>
              </a:rPr>
              <a:t>3.关心爱护，加强心理护理</a:t>
            </a:r>
            <a:endParaRPr sz="2400" b="1">
              <a:solidFill>
                <a:schemeClr val="accent1">
                  <a:lumMod val="75000"/>
                </a:schemeClr>
              </a:solidFill>
              <a:cs typeface="+mn-ea"/>
              <a:sym typeface="+mn-lt"/>
            </a:endParaRPr>
          </a:p>
          <a:p>
            <a:pPr marL="342900" indent="-342900" algn="l">
              <a:lnSpc>
                <a:spcPct val="150000"/>
              </a:lnSpc>
              <a:buFont typeface="Wingdings" panose="05000000000000000000" charset="0"/>
              <a:buChar char="Ø"/>
            </a:pPr>
            <a:r>
              <a:rPr sz="2400" b="1">
                <a:solidFill>
                  <a:schemeClr val="accent1">
                    <a:lumMod val="75000"/>
                  </a:schemeClr>
                </a:solidFill>
                <a:cs typeface="+mn-ea"/>
                <a:sym typeface="+mn-lt"/>
              </a:rPr>
              <a:t>4.尊重病人的权利，保护病人的隐私</a:t>
            </a:r>
            <a:endParaRPr sz="2400" b="1">
              <a:solidFill>
                <a:schemeClr val="accent1">
                  <a:lumMod val="75000"/>
                </a:schemeClr>
              </a:solidFill>
              <a:cs typeface="+mn-ea"/>
              <a:sym typeface="+mn-lt"/>
            </a:endParaRPr>
          </a:p>
          <a:p>
            <a:pPr marL="342900" indent="-342900" algn="l">
              <a:lnSpc>
                <a:spcPct val="150000"/>
              </a:lnSpc>
              <a:buFont typeface="Wingdings" panose="05000000000000000000" charset="0"/>
              <a:buChar char="Ø"/>
            </a:pPr>
            <a:r>
              <a:rPr sz="2400" b="1">
                <a:solidFill>
                  <a:schemeClr val="accent1">
                    <a:lumMod val="75000"/>
                  </a:schemeClr>
                </a:solidFill>
                <a:cs typeface="+mn-ea"/>
                <a:sym typeface="+mn-lt"/>
              </a:rPr>
              <a:t>5.尊重科学，防止交叉感染 </a:t>
            </a:r>
            <a:endParaRPr sz="2400" b="1">
              <a:solidFill>
                <a:schemeClr val="accent1">
                  <a:lumMod val="75000"/>
                </a:schemeClr>
              </a:solidFill>
              <a:cs typeface="+mn-ea"/>
              <a:sym typeface="+mn-lt"/>
            </a:endParaRPr>
          </a:p>
          <a:p>
            <a:pPr marL="342900" indent="-342900" algn="l">
              <a:lnSpc>
                <a:spcPct val="150000"/>
              </a:lnSpc>
              <a:buFont typeface="Wingdings" panose="05000000000000000000" charset="0"/>
              <a:buChar char="Ø"/>
            </a:pPr>
            <a:r>
              <a:rPr sz="2400" b="1">
                <a:solidFill>
                  <a:schemeClr val="accent1">
                    <a:lumMod val="75000"/>
                  </a:schemeClr>
                </a:solidFill>
                <a:cs typeface="+mn-ea"/>
                <a:sym typeface="+mn-lt"/>
              </a:rPr>
              <a:t>6.精心救护，提高艾滋病人的生命质量 </a:t>
            </a:r>
            <a:endParaRPr sz="2400" b="1">
              <a:solidFill>
                <a:schemeClr val="accent1">
                  <a:lumMod val="75000"/>
                </a:schemeClr>
              </a:solidFill>
              <a:cs typeface="+mn-ea"/>
              <a:sym typeface="+mn-lt"/>
            </a:endParaRPr>
          </a:p>
        </p:txBody>
      </p:sp>
      <p:sp>
        <p:nvSpPr>
          <p:cNvPr id="5" name="文本框 4"/>
          <p:cNvSpPr txBox="1"/>
          <p:nvPr/>
        </p:nvSpPr>
        <p:spPr>
          <a:xfrm>
            <a:off x="963930" y="803910"/>
            <a:ext cx="65836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（二）性传播疾病和艾滋病患者护理的伦理要求</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pic>
        <p:nvPicPr>
          <p:cNvPr id="4" name="图片 3"/>
          <p:cNvPicPr>
            <a:picLocks noChangeAspect="1"/>
          </p:cNvPicPr>
          <p:nvPr/>
        </p:nvPicPr>
        <p:blipFill>
          <a:blip r:embed="rId1" cstate="screen"/>
          <a:stretch>
            <a:fillRect/>
          </a:stretch>
        </p:blipFill>
        <p:spPr>
          <a:xfrm>
            <a:off x="8295005" y="415290"/>
            <a:ext cx="3281045" cy="49149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1918335"/>
            <a:ext cx="12192000" cy="3735705"/>
          </a:xfrm>
          <a:prstGeom prst="rect">
            <a:avLst/>
          </a:prstGeom>
          <a:solidFill>
            <a:schemeClr val="accent2">
              <a:lumMod val="40000"/>
              <a:lumOff val="60000"/>
            </a:schemeClr>
          </a:solidFill>
          <a:ln>
            <a:noFill/>
          </a:ln>
        </p:spPr>
        <p:style>
          <a:lnRef idx="2">
            <a:srgbClr val="21778B">
              <a:shade val="50000"/>
            </a:srgbClr>
          </a:lnRef>
          <a:fillRef idx="1">
            <a:srgbClr val="21778B"/>
          </a:fillRef>
          <a:effectRef idx="0">
            <a:srgbClr val="21778B"/>
          </a:effectRef>
          <a:fontRef idx="minor">
            <a:sysClr val="window" lastClr="FFFFFF"/>
          </a:fontRef>
        </p:style>
        <p:txBody>
          <a:bodyPr rtlCol="0" anchor="ctr"/>
          <a:lstStyle/>
          <a:p>
            <a:pPr algn="ctr"/>
            <a:endParaRPr kumimoji="1" lang="zh-CN" altLang="en-US">
              <a:solidFill>
                <a:schemeClr val="tx1"/>
              </a:solidFill>
            </a:endParaRPr>
          </a:p>
        </p:txBody>
      </p:sp>
      <p:sp>
        <p:nvSpPr>
          <p:cNvPr id="5" name="文本框 4"/>
          <p:cNvSpPr txBox="1"/>
          <p:nvPr/>
        </p:nvSpPr>
        <p:spPr>
          <a:xfrm>
            <a:off x="414655" y="2586355"/>
            <a:ext cx="11363325" cy="2399665"/>
          </a:xfrm>
          <a:prstGeom prst="rect">
            <a:avLst/>
          </a:prstGeom>
          <a:noFill/>
        </p:spPr>
        <p:txBody>
          <a:bodyPr wrap="square" rtlCol="0">
            <a:spAutoFit/>
          </a:bodyPr>
          <a:lstStyle/>
          <a:p>
            <a:pPr algn="l">
              <a:lnSpc>
                <a:spcPct val="150000"/>
              </a:lnSpc>
            </a:pPr>
            <a:r>
              <a:rPr lang="zh-CN" altLang="en-US" sz="2000" dirty="0">
                <a:solidFill>
                  <a:schemeClr val="tx1"/>
                </a:solidFill>
                <a:latin typeface="思源黑体 CN Bold" panose="020B0800000000000000" pitchFamily="34" charset="-122"/>
                <a:ea typeface="思源黑体 CN Bold" panose="020B0800000000000000" pitchFamily="34" charset="-122"/>
              </a:rPr>
              <a:t>围术期是指从确定手术治疗时起，至与这次手术有关的治疗基本结束为止的一段时间。它包括手术前、手术中、手术后3个阶段。</a:t>
            </a:r>
            <a:endParaRPr lang="zh-CN" altLang="en-US" sz="2000" dirty="0">
              <a:solidFill>
                <a:schemeClr val="tx1"/>
              </a:solidFill>
              <a:latin typeface="思源黑体 CN Bold" panose="020B0800000000000000" pitchFamily="34" charset="-122"/>
              <a:ea typeface="思源黑体 CN Bold" panose="020B0800000000000000" pitchFamily="34" charset="-122"/>
            </a:endParaRPr>
          </a:p>
          <a:p>
            <a:pPr algn="l">
              <a:lnSpc>
                <a:spcPct val="150000"/>
              </a:lnSpc>
            </a:pPr>
            <a:r>
              <a:rPr lang="zh-CN" altLang="en-US" sz="2000" dirty="0">
                <a:solidFill>
                  <a:schemeClr val="tx1"/>
                </a:solidFill>
                <a:latin typeface="思源黑体 CN Bold" panose="020B0800000000000000" pitchFamily="34" charset="-122"/>
                <a:ea typeface="思源黑体 CN Bold" panose="020B0800000000000000" pitchFamily="34" charset="-122"/>
              </a:rPr>
              <a:t>围术期护理是指在围术期为病人提供全程、整体的护理。旨在加强术前至术后整个治疗期间病人的身心护理，通过全面评估，充分做好手术准备，并采取有效措施维护机体功能，提高手术安全性，减少术后并发症，促进病人康复。</a:t>
            </a:r>
            <a:endParaRPr lang="zh-CN" altLang="en-US" sz="2000" dirty="0">
              <a:solidFill>
                <a:schemeClr val="tx1"/>
              </a:solidFill>
              <a:latin typeface="思源黑体 CN Bold" panose="020B0800000000000000" pitchFamily="34" charset="-122"/>
              <a:ea typeface="思源黑体 CN Bold" panose="020B0800000000000000" pitchFamily="34" charset="-122"/>
            </a:endParaRPr>
          </a:p>
        </p:txBody>
      </p:sp>
      <p:sp>
        <p:nvSpPr>
          <p:cNvPr id="7" name="文本框 6"/>
          <p:cNvSpPr txBox="1"/>
          <p:nvPr/>
        </p:nvSpPr>
        <p:spPr>
          <a:xfrm>
            <a:off x="1536065" y="758825"/>
            <a:ext cx="2214880" cy="706755"/>
          </a:xfrm>
          <a:prstGeom prst="rect">
            <a:avLst/>
          </a:prstGeom>
          <a:noFill/>
        </p:spPr>
        <p:txBody>
          <a:bodyPr wrap="none" rtlCol="0">
            <a:spAutoFit/>
          </a:bodyPr>
          <a:lstStyle/>
          <a:p>
            <a:r>
              <a:rPr kumimoji="1" lang="zh-CN" altLang="en-US" sz="4000">
                <a:solidFill>
                  <a:srgbClr val="23BBCB">
                    <a:lumMod val="50000"/>
                  </a:srgbClr>
                </a:solidFill>
                <a:latin typeface="思源黑体 CN Bold" panose="020B0800000000000000" pitchFamily="34" charset="-122"/>
                <a:ea typeface="思源黑体 CN Bold" panose="020B0800000000000000" pitchFamily="34" charset="-122"/>
              </a:rPr>
              <a:t>知识链接</a:t>
            </a:r>
            <a:endParaRPr kumimoji="1" lang="zh-CN" altLang="en-US" sz="4000">
              <a:solidFill>
                <a:srgbClr val="23BBCB">
                  <a:lumMod val="50000"/>
                </a:srgbClr>
              </a:solidFill>
              <a:latin typeface="思源黑体 CN Bold" panose="020B0800000000000000" pitchFamily="34" charset="-122"/>
              <a:ea typeface="思源黑体 CN Bold" panose="020B0800000000000000" pitchFamily="34" charset="-122"/>
            </a:endParaRPr>
          </a:p>
        </p:txBody>
      </p:sp>
      <p:cxnSp>
        <p:nvCxnSpPr>
          <p:cNvPr id="8" name="直接连接符 35"/>
          <p:cNvCxnSpPr/>
          <p:nvPr/>
        </p:nvCxnSpPr>
        <p:spPr>
          <a:xfrm>
            <a:off x="0" y="1071245"/>
            <a:ext cx="1371600" cy="0"/>
          </a:xfrm>
          <a:prstGeom prst="line">
            <a:avLst/>
          </a:prstGeom>
          <a:ln w="38100" cmpd="sng">
            <a:solidFill>
              <a:schemeClr val="accent1">
                <a:shade val="50000"/>
              </a:schemeClr>
            </a:solidFill>
            <a:prstDash val="solid"/>
          </a:ln>
        </p:spPr>
        <p:style>
          <a:lnRef idx="1">
            <a:srgbClr val="21778B"/>
          </a:lnRef>
          <a:fillRef idx="0">
            <a:srgbClr val="21778B"/>
          </a:fillRef>
          <a:effectRef idx="0">
            <a:srgbClr val="21778B"/>
          </a:effectRef>
          <a:fontRef idx="minor">
            <a:sysClr val="windowText" lastClr="000000"/>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1158049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二、手术患者护理的伦理规范</a:t>
            </a:r>
            <a:endParaRPr sz="4000">
              <a:solidFill>
                <a:srgbClr val="FF0000"/>
              </a:solidFill>
              <a:ea typeface="黑体" panose="02010600030101010101" charset="-122"/>
              <a:cs typeface="黑体" panose="02010600030101010101" charset="-122"/>
            </a:endParaRPr>
          </a:p>
        </p:txBody>
      </p:sp>
      <p:sp>
        <p:nvSpPr>
          <p:cNvPr id="11" name="文本框 10"/>
          <p:cNvSpPr txBox="1"/>
          <p:nvPr/>
        </p:nvSpPr>
        <p:spPr>
          <a:xfrm>
            <a:off x="1620520" y="2754630"/>
            <a:ext cx="5563870" cy="2306955"/>
          </a:xfrm>
          <a:prstGeom prst="rect">
            <a:avLst/>
          </a:prstGeom>
          <a:noFill/>
        </p:spPr>
        <p:txBody>
          <a:bodyPr wrap="square" rtlCol="0">
            <a:spAutoFit/>
          </a:bodyPr>
          <a:p>
            <a:pPr marL="342900" indent="-342900" algn="l">
              <a:lnSpc>
                <a:spcPct val="150000"/>
              </a:lnSpc>
              <a:buFont typeface="Wingdings" panose="05000000000000000000" charset="0"/>
              <a:buChar char="Ø"/>
            </a:pPr>
            <a:r>
              <a:rPr sz="2400" b="1">
                <a:solidFill>
                  <a:schemeClr val="accent1">
                    <a:lumMod val="75000"/>
                  </a:schemeClr>
                </a:solidFill>
                <a:cs typeface="+mn-ea"/>
                <a:sym typeface="+mn-lt"/>
              </a:rPr>
              <a:t>1.调节心情，消除顾虑</a:t>
            </a:r>
            <a:endParaRPr sz="2400" b="1">
              <a:solidFill>
                <a:schemeClr val="accent1">
                  <a:lumMod val="75000"/>
                </a:schemeClr>
              </a:solidFill>
              <a:cs typeface="+mn-ea"/>
              <a:sym typeface="+mn-lt"/>
            </a:endParaRPr>
          </a:p>
          <a:p>
            <a:pPr marL="342900" indent="-342900" algn="l">
              <a:lnSpc>
                <a:spcPct val="150000"/>
              </a:lnSpc>
              <a:buFont typeface="Wingdings" panose="05000000000000000000" charset="0"/>
              <a:buChar char="Ø"/>
            </a:pPr>
            <a:r>
              <a:rPr sz="2400" b="1">
                <a:solidFill>
                  <a:schemeClr val="accent1">
                    <a:lumMod val="75000"/>
                  </a:schemeClr>
                </a:solidFill>
                <a:cs typeface="+mn-ea"/>
                <a:sym typeface="+mn-lt"/>
              </a:rPr>
              <a:t>2.优化环境，准备周全</a:t>
            </a:r>
            <a:endParaRPr sz="2400" b="1">
              <a:solidFill>
                <a:schemeClr val="accent1">
                  <a:lumMod val="75000"/>
                </a:schemeClr>
              </a:solidFill>
              <a:cs typeface="+mn-ea"/>
              <a:sym typeface="+mn-lt"/>
            </a:endParaRPr>
          </a:p>
          <a:p>
            <a:pPr marL="342900" indent="-342900" algn="l">
              <a:lnSpc>
                <a:spcPct val="150000"/>
              </a:lnSpc>
              <a:buFont typeface="Wingdings" panose="05000000000000000000" charset="0"/>
              <a:buChar char="Ø"/>
            </a:pPr>
            <a:r>
              <a:rPr sz="2400" b="1">
                <a:solidFill>
                  <a:schemeClr val="accent1">
                    <a:lumMod val="75000"/>
                  </a:schemeClr>
                </a:solidFill>
                <a:cs typeface="+mn-ea"/>
                <a:sym typeface="+mn-lt"/>
              </a:rPr>
              <a:t>3.掌握指征，优化方案</a:t>
            </a:r>
            <a:endParaRPr sz="2400" b="1">
              <a:solidFill>
                <a:schemeClr val="accent1">
                  <a:lumMod val="75000"/>
                </a:schemeClr>
              </a:solidFill>
              <a:cs typeface="+mn-ea"/>
              <a:sym typeface="+mn-lt"/>
            </a:endParaRPr>
          </a:p>
          <a:p>
            <a:pPr marL="342900" indent="-342900" algn="l">
              <a:lnSpc>
                <a:spcPct val="150000"/>
              </a:lnSpc>
              <a:buFont typeface="Wingdings" panose="05000000000000000000" charset="0"/>
              <a:buChar char="Ø"/>
            </a:pPr>
            <a:r>
              <a:rPr sz="2400" b="1">
                <a:solidFill>
                  <a:schemeClr val="accent1">
                    <a:lumMod val="75000"/>
                  </a:schemeClr>
                </a:solidFill>
                <a:cs typeface="+mn-ea"/>
                <a:sym typeface="+mn-lt"/>
              </a:rPr>
              <a:t>4.知情同意，手续完备</a:t>
            </a:r>
            <a:endParaRPr sz="2400" b="1">
              <a:solidFill>
                <a:schemeClr val="accent1">
                  <a:lumMod val="75000"/>
                </a:schemeClr>
              </a:solidFill>
              <a:cs typeface="+mn-ea"/>
              <a:sym typeface="+mn-lt"/>
            </a:endParaRPr>
          </a:p>
        </p:txBody>
      </p:sp>
      <p:sp>
        <p:nvSpPr>
          <p:cNvPr id="5" name="文本框 4"/>
          <p:cNvSpPr txBox="1"/>
          <p:nvPr/>
        </p:nvSpPr>
        <p:spPr>
          <a:xfrm>
            <a:off x="702945" y="1849120"/>
            <a:ext cx="38404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（一）术前护理的伦理规范</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pic>
        <p:nvPicPr>
          <p:cNvPr id="7" name="图片 6"/>
          <p:cNvPicPr>
            <a:picLocks noChangeAspect="1"/>
          </p:cNvPicPr>
          <p:nvPr/>
        </p:nvPicPr>
        <p:blipFill>
          <a:blip r:embed="rId1" cstate="screen"/>
          <a:stretch>
            <a:fillRect/>
          </a:stretch>
        </p:blipFill>
        <p:spPr>
          <a:xfrm>
            <a:off x="7713385" y="1700031"/>
            <a:ext cx="3993475" cy="3993475"/>
          </a:xfrm>
          <a:prstGeom prst="rect">
            <a:avLst/>
          </a:prstGeom>
        </p:spPr>
      </p:pic>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cstate="screen"/>
          <a:stretch>
            <a:fillRect/>
          </a:stretch>
        </p:blipFill>
        <p:spPr>
          <a:xfrm>
            <a:off x="6182360" y="1064895"/>
            <a:ext cx="4727575" cy="4727575"/>
          </a:xfrm>
          <a:prstGeom prst="rect">
            <a:avLst/>
          </a:prstGeom>
        </p:spPr>
      </p:pic>
      <p:sp>
        <p:nvSpPr>
          <p:cNvPr id="3" name="文本框 2"/>
          <p:cNvSpPr txBox="1"/>
          <p:nvPr/>
        </p:nvSpPr>
        <p:spPr>
          <a:xfrm>
            <a:off x="1125855" y="704215"/>
            <a:ext cx="38404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（二）术中护理的伦理规范</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29" name="文本框 28"/>
          <p:cNvSpPr txBox="1"/>
          <p:nvPr/>
        </p:nvSpPr>
        <p:spPr>
          <a:xfrm>
            <a:off x="1327785" y="1164590"/>
            <a:ext cx="5563870" cy="2861310"/>
          </a:xfrm>
          <a:prstGeom prst="rect">
            <a:avLst/>
          </a:prstGeom>
          <a:noFill/>
        </p:spPr>
        <p:txBody>
          <a:bodyPr wrap="square" rtlCol="0">
            <a:spAutoFit/>
          </a:bodyPr>
          <a:p>
            <a:pPr marL="342900" indent="-342900" algn="l">
              <a:lnSpc>
                <a:spcPct val="150000"/>
              </a:lnSpc>
              <a:buFont typeface="Wingdings" panose="05000000000000000000" charset="0"/>
              <a:buChar char="Ø"/>
            </a:pPr>
            <a:r>
              <a:rPr sz="2400" b="1">
                <a:solidFill>
                  <a:schemeClr val="accent1">
                    <a:lumMod val="75000"/>
                  </a:schemeClr>
                </a:solidFill>
                <a:cs typeface="+mn-ea"/>
                <a:sym typeface="+mn-lt"/>
              </a:rPr>
              <a:t>保持肃静，安抚患者</a:t>
            </a:r>
            <a:endParaRPr sz="2400" b="1">
              <a:solidFill>
                <a:schemeClr val="accent1">
                  <a:lumMod val="75000"/>
                </a:schemeClr>
              </a:solidFill>
              <a:cs typeface="+mn-ea"/>
              <a:sym typeface="+mn-lt"/>
            </a:endParaRPr>
          </a:p>
          <a:p>
            <a:pPr marL="342900" indent="-342900" algn="l">
              <a:lnSpc>
                <a:spcPct val="150000"/>
              </a:lnSpc>
              <a:buFont typeface="Wingdings" panose="05000000000000000000" charset="0"/>
              <a:buChar char="Ø"/>
            </a:pPr>
            <a:r>
              <a:rPr sz="2400" b="1">
                <a:solidFill>
                  <a:schemeClr val="accent1">
                    <a:lumMod val="75000"/>
                  </a:schemeClr>
                </a:solidFill>
                <a:cs typeface="+mn-ea"/>
                <a:sym typeface="+mn-lt"/>
              </a:rPr>
              <a:t>操作娴熟，一丝不苟</a:t>
            </a:r>
            <a:endParaRPr sz="2400" b="1">
              <a:solidFill>
                <a:schemeClr val="accent1">
                  <a:lumMod val="75000"/>
                </a:schemeClr>
              </a:solidFill>
              <a:cs typeface="+mn-ea"/>
              <a:sym typeface="+mn-lt"/>
            </a:endParaRPr>
          </a:p>
          <a:p>
            <a:pPr marL="342900" indent="-342900" algn="l">
              <a:lnSpc>
                <a:spcPct val="150000"/>
              </a:lnSpc>
              <a:buFont typeface="Wingdings" panose="05000000000000000000" charset="0"/>
              <a:buChar char="Ø"/>
            </a:pPr>
            <a:r>
              <a:rPr sz="2400" b="1">
                <a:solidFill>
                  <a:schemeClr val="accent1">
                    <a:lumMod val="75000"/>
                  </a:schemeClr>
                </a:solidFill>
                <a:cs typeface="+mn-ea"/>
                <a:sym typeface="+mn-lt"/>
              </a:rPr>
              <a:t>团结协作，勇担风险</a:t>
            </a:r>
            <a:endParaRPr sz="2400" b="1">
              <a:solidFill>
                <a:schemeClr val="accent1">
                  <a:lumMod val="75000"/>
                </a:schemeClr>
              </a:solidFill>
              <a:cs typeface="+mn-ea"/>
              <a:sym typeface="+mn-lt"/>
            </a:endParaRPr>
          </a:p>
          <a:p>
            <a:pPr marL="342900" indent="-342900" algn="l">
              <a:lnSpc>
                <a:spcPct val="150000"/>
              </a:lnSpc>
              <a:buFont typeface="Wingdings" panose="05000000000000000000" charset="0"/>
              <a:buChar char="Ø"/>
            </a:pPr>
            <a:r>
              <a:rPr sz="2400" b="1">
                <a:solidFill>
                  <a:schemeClr val="accent1">
                    <a:lumMod val="75000"/>
                  </a:schemeClr>
                </a:solidFill>
                <a:cs typeface="+mn-ea"/>
                <a:sym typeface="+mn-lt"/>
              </a:rPr>
              <a:t>精力充沛，作风顽强</a:t>
            </a:r>
            <a:endParaRPr sz="2400" b="1">
              <a:solidFill>
                <a:schemeClr val="accent1">
                  <a:lumMod val="75000"/>
                </a:schemeClr>
              </a:solidFill>
              <a:cs typeface="+mn-ea"/>
              <a:sym typeface="+mn-lt"/>
            </a:endParaRPr>
          </a:p>
          <a:p>
            <a:pPr marL="342900" indent="-342900" algn="l">
              <a:lnSpc>
                <a:spcPct val="150000"/>
              </a:lnSpc>
              <a:buFont typeface="Wingdings" panose="05000000000000000000" charset="0"/>
              <a:buChar char="Ø"/>
            </a:pPr>
            <a:r>
              <a:rPr sz="2400" b="1">
                <a:solidFill>
                  <a:schemeClr val="accent1">
                    <a:lumMod val="75000"/>
                  </a:schemeClr>
                </a:solidFill>
                <a:cs typeface="+mn-ea"/>
                <a:sym typeface="+mn-lt"/>
              </a:rPr>
              <a:t>理解家属，耐心解疑</a:t>
            </a:r>
            <a:endParaRPr sz="2400" b="1">
              <a:solidFill>
                <a:schemeClr val="accent1">
                  <a:lumMod val="75000"/>
                </a:schemeClr>
              </a:solidFill>
              <a:cs typeface="+mn-ea"/>
              <a:sym typeface="+mn-lt"/>
            </a:endParaRPr>
          </a:p>
        </p:txBody>
      </p:sp>
      <p:sp>
        <p:nvSpPr>
          <p:cNvPr id="30" name="文本框 29"/>
          <p:cNvSpPr txBox="1"/>
          <p:nvPr/>
        </p:nvSpPr>
        <p:spPr>
          <a:xfrm>
            <a:off x="1125855" y="4165600"/>
            <a:ext cx="38404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（三）术后护理的伦理规范</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31" name="文本框 30"/>
          <p:cNvSpPr txBox="1"/>
          <p:nvPr/>
        </p:nvSpPr>
        <p:spPr>
          <a:xfrm>
            <a:off x="1327785" y="4625975"/>
            <a:ext cx="5563870" cy="1198880"/>
          </a:xfrm>
          <a:prstGeom prst="rect">
            <a:avLst/>
          </a:prstGeom>
          <a:noFill/>
        </p:spPr>
        <p:txBody>
          <a:bodyPr wrap="square" rtlCol="0">
            <a:spAutoFit/>
          </a:bodyPr>
          <a:p>
            <a:pPr marL="342900" indent="-342900" algn="l">
              <a:lnSpc>
                <a:spcPct val="150000"/>
              </a:lnSpc>
              <a:buFont typeface="Wingdings" panose="05000000000000000000" charset="0"/>
              <a:buChar char="Ø"/>
            </a:pPr>
            <a:r>
              <a:rPr sz="2400" b="1">
                <a:solidFill>
                  <a:schemeClr val="accent1">
                    <a:lumMod val="75000"/>
                  </a:schemeClr>
                </a:solidFill>
                <a:cs typeface="+mn-ea"/>
                <a:sym typeface="+mn-lt"/>
              </a:rPr>
              <a:t>严密观察，防范意外</a:t>
            </a:r>
            <a:endParaRPr sz="2400" b="1">
              <a:solidFill>
                <a:schemeClr val="accent1">
                  <a:lumMod val="75000"/>
                </a:schemeClr>
              </a:solidFill>
              <a:cs typeface="+mn-ea"/>
              <a:sym typeface="+mn-lt"/>
            </a:endParaRPr>
          </a:p>
          <a:p>
            <a:pPr marL="342900" indent="-342900" algn="l">
              <a:lnSpc>
                <a:spcPct val="150000"/>
              </a:lnSpc>
              <a:buFont typeface="Wingdings" panose="05000000000000000000" charset="0"/>
              <a:buChar char="Ø"/>
            </a:pPr>
            <a:r>
              <a:rPr sz="2400" b="1">
                <a:solidFill>
                  <a:schemeClr val="accent1">
                    <a:lumMod val="75000"/>
                  </a:schemeClr>
                </a:solidFill>
                <a:cs typeface="+mn-ea"/>
                <a:sym typeface="+mn-lt"/>
              </a:rPr>
              <a:t>减轻痛苦，加速康复 </a:t>
            </a:r>
            <a:endParaRPr sz="2400" b="1">
              <a:solidFill>
                <a:schemeClr val="accent1">
                  <a:lumMod val="75000"/>
                </a:schemeClr>
              </a:solidFill>
              <a:cs typeface="+mn-ea"/>
              <a:sym typeface="+mn-lt"/>
            </a:endParaRP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椭圆 11"/>
          <p:cNvSpPr/>
          <p:nvPr/>
        </p:nvSpPr>
        <p:spPr>
          <a:xfrm>
            <a:off x="1817370" y="158940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0030101010101" charset="-122"/>
                <a:ea typeface="黑体" panose="02010600030101010101" charset="-122"/>
              </a:rPr>
              <a:t>任务七</a:t>
            </a:r>
            <a:endParaRPr lang="en-US" altLang="zh-CN" sz="4400">
              <a:solidFill>
                <a:srgbClr val="002060"/>
              </a:solidFill>
              <a:latin typeface="黑体" panose="02010600030101010101" charset="-122"/>
              <a:ea typeface="黑体" panose="02010600030101010101" charset="-122"/>
            </a:endParaRPr>
          </a:p>
        </p:txBody>
      </p:sp>
      <p:sp>
        <p:nvSpPr>
          <p:cNvPr id="2" name="文本框 1"/>
          <p:cNvSpPr txBox="1"/>
          <p:nvPr/>
        </p:nvSpPr>
        <p:spPr>
          <a:xfrm>
            <a:off x="5202555" y="2389505"/>
            <a:ext cx="6598920" cy="1198880"/>
          </a:xfrm>
          <a:prstGeom prst="rect">
            <a:avLst/>
          </a:prstGeom>
          <a:noFill/>
        </p:spPr>
        <p:txBody>
          <a:bodyPr wrap="square" rtlCol="0">
            <a:spAutoFit/>
          </a:bodyPr>
          <a:p>
            <a:pPr>
              <a:lnSpc>
                <a:spcPct val="150000"/>
              </a:lnSpc>
            </a:pPr>
            <a:r>
              <a:rPr lang="zh-CN" altLang="en-US" sz="4800">
                <a:solidFill>
                  <a:srgbClr val="5A84AF"/>
                </a:solidFill>
                <a:latin typeface="黑体" panose="02010600030101010101" charset="-122"/>
                <a:ea typeface="黑体" panose="02010600030101010101" charset="-122"/>
                <a:cs typeface="黑体" panose="02010600030101010101" charset="-122"/>
                <a:sym typeface="+mn-ea"/>
              </a:rPr>
              <a:t>癌症患者的护理伦理</a:t>
            </a:r>
            <a:endParaRPr lang="zh-CN" altLang="en-US" sz="4800">
              <a:solidFill>
                <a:srgbClr val="5A84AF"/>
              </a:solidFill>
              <a:latin typeface="黑体" panose="02010600030101010101" charset="-122"/>
              <a:ea typeface="黑体" panose="02010600030101010101" charset="-122"/>
              <a:cs typeface="黑体" panose="02010600030101010101" charset="-122"/>
              <a:sym typeface="+mn-ea"/>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1158049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一、 癌症患者的护理特点</a:t>
            </a:r>
            <a:endParaRPr sz="4000">
              <a:solidFill>
                <a:srgbClr val="FF0000"/>
              </a:solidFill>
              <a:ea typeface="黑体" panose="02010600030101010101" charset="-122"/>
              <a:cs typeface="黑体" panose="02010600030101010101" charset="-122"/>
            </a:endParaRPr>
          </a:p>
        </p:txBody>
      </p:sp>
      <p:pic>
        <p:nvPicPr>
          <p:cNvPr id="7" name="图片 6"/>
          <p:cNvPicPr>
            <a:picLocks noChangeAspect="1"/>
          </p:cNvPicPr>
          <p:nvPr/>
        </p:nvPicPr>
        <p:blipFill>
          <a:blip r:embed="rId1" cstate="screen"/>
          <a:stretch>
            <a:fillRect/>
          </a:stretch>
        </p:blipFill>
        <p:spPr>
          <a:xfrm>
            <a:off x="7439700" y="1787026"/>
            <a:ext cx="3993475" cy="3993475"/>
          </a:xfrm>
          <a:prstGeom prst="rect">
            <a:avLst/>
          </a:prstGeom>
        </p:spPr>
      </p:pic>
      <p:sp>
        <p:nvSpPr>
          <p:cNvPr id="11" name="文本框 10"/>
          <p:cNvSpPr txBox="1"/>
          <p:nvPr/>
        </p:nvSpPr>
        <p:spPr>
          <a:xfrm>
            <a:off x="1035685" y="1811020"/>
            <a:ext cx="6123305" cy="3969385"/>
          </a:xfrm>
          <a:prstGeom prst="rect">
            <a:avLst/>
          </a:prstGeom>
          <a:noFill/>
        </p:spPr>
        <p:txBody>
          <a:bodyPr wrap="square" rtlCol="0">
            <a:spAutoFit/>
          </a:bodyPr>
          <a:p>
            <a:pPr marL="342900" indent="-342900" algn="l">
              <a:lnSpc>
                <a:spcPct val="150000"/>
              </a:lnSpc>
              <a:buFont typeface="Wingdings" panose="05000000000000000000" charset="0"/>
              <a:buChar char="Ø"/>
            </a:pPr>
            <a:r>
              <a:rPr sz="2400" b="1">
                <a:solidFill>
                  <a:schemeClr val="accent1">
                    <a:lumMod val="75000"/>
                  </a:schemeClr>
                </a:solidFill>
                <a:cs typeface="+mn-ea"/>
                <a:sym typeface="+mn-lt"/>
              </a:rPr>
              <a:t>癌症患者的生理特点 ：癌症患者除了病变组织本身的病损外，还常常伴随其他器官的转移，多有强烈的身体不适，如疼痛、呕血、发热、淋巴肿大等。</a:t>
            </a:r>
            <a:endParaRPr sz="2400" b="1">
              <a:solidFill>
                <a:schemeClr val="accent1">
                  <a:lumMod val="75000"/>
                </a:schemeClr>
              </a:solidFill>
              <a:cs typeface="+mn-ea"/>
              <a:sym typeface="+mn-lt"/>
            </a:endParaRPr>
          </a:p>
          <a:p>
            <a:pPr marL="342900" indent="-342900" algn="l">
              <a:lnSpc>
                <a:spcPct val="150000"/>
              </a:lnSpc>
              <a:buFont typeface="Wingdings" panose="05000000000000000000" charset="0"/>
              <a:buChar char="Ø"/>
            </a:pPr>
            <a:r>
              <a:rPr sz="2400" b="1">
                <a:solidFill>
                  <a:schemeClr val="accent1">
                    <a:lumMod val="75000"/>
                  </a:schemeClr>
                </a:solidFill>
                <a:cs typeface="+mn-ea"/>
                <a:sym typeface="+mn-lt"/>
              </a:rPr>
              <a:t>癌症患者的心理特点 ：紧张和抑郁、怀疑和否认、愤怒和怨恨、痛苦和挣扎、接受和坦然。</a:t>
            </a:r>
            <a:endParaRPr sz="2400" b="1">
              <a:solidFill>
                <a:schemeClr val="accent1">
                  <a:lumMod val="75000"/>
                </a:schemeClr>
              </a:solidFill>
              <a:cs typeface="+mn-ea"/>
              <a:sym typeface="+mn-lt"/>
            </a:endParaRPr>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1158049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二、癌症患者护理的伦理规范</a:t>
            </a:r>
            <a:endParaRPr sz="4000">
              <a:solidFill>
                <a:srgbClr val="FF0000"/>
              </a:solidFill>
              <a:ea typeface="黑体" panose="02010600030101010101" charset="-122"/>
              <a:cs typeface="黑体" panose="02010600030101010101" charset="-122"/>
            </a:endParaRPr>
          </a:p>
        </p:txBody>
      </p:sp>
      <p:sp>
        <p:nvSpPr>
          <p:cNvPr id="11" name="文本框 10"/>
          <p:cNvSpPr txBox="1"/>
          <p:nvPr/>
        </p:nvSpPr>
        <p:spPr>
          <a:xfrm>
            <a:off x="1035685" y="1616710"/>
            <a:ext cx="6123305" cy="4661535"/>
          </a:xfrm>
          <a:prstGeom prst="rect">
            <a:avLst/>
          </a:prstGeom>
          <a:noFill/>
        </p:spPr>
        <p:txBody>
          <a:bodyPr wrap="square" rtlCol="0">
            <a:spAutoFit/>
          </a:bodyPr>
          <a:p>
            <a:pPr marL="342900" indent="-342900" algn="l">
              <a:lnSpc>
                <a:spcPct val="150000"/>
              </a:lnSpc>
              <a:buFont typeface="Wingdings" panose="05000000000000000000" charset="0"/>
              <a:buChar char="Ø"/>
            </a:pPr>
            <a:r>
              <a:rPr sz="2200">
                <a:solidFill>
                  <a:schemeClr val="accent1">
                    <a:lumMod val="75000"/>
                  </a:schemeClr>
                </a:solidFill>
                <a:cs typeface="+mn-ea"/>
                <a:sym typeface="+mn-lt"/>
              </a:rPr>
              <a:t>理解、关爱，给予患者心理支持</a:t>
            </a:r>
            <a:endParaRPr sz="2200">
              <a:solidFill>
                <a:schemeClr val="accent1">
                  <a:lumMod val="75000"/>
                </a:schemeClr>
              </a:solidFill>
              <a:cs typeface="+mn-ea"/>
              <a:sym typeface="+mn-lt"/>
            </a:endParaRPr>
          </a:p>
          <a:p>
            <a:pPr marL="342900" indent="-342900" algn="l">
              <a:lnSpc>
                <a:spcPct val="150000"/>
              </a:lnSpc>
              <a:buFont typeface="Wingdings" panose="05000000000000000000" charset="0"/>
              <a:buChar char="Ø"/>
            </a:pPr>
            <a:r>
              <a:rPr sz="2200">
                <a:solidFill>
                  <a:schemeClr val="accent1">
                    <a:lumMod val="75000"/>
                  </a:schemeClr>
                </a:solidFill>
                <a:cs typeface="+mn-ea"/>
                <a:sym typeface="+mn-lt"/>
              </a:rPr>
              <a:t>具有关心病人的态度 </a:t>
            </a:r>
            <a:endParaRPr sz="2200">
              <a:solidFill>
                <a:schemeClr val="accent1">
                  <a:lumMod val="75000"/>
                </a:schemeClr>
              </a:solidFill>
              <a:cs typeface="+mn-ea"/>
              <a:sym typeface="+mn-lt"/>
            </a:endParaRPr>
          </a:p>
          <a:p>
            <a:pPr marL="342900" indent="-342900" algn="l">
              <a:lnSpc>
                <a:spcPct val="150000"/>
              </a:lnSpc>
              <a:buFont typeface="Wingdings" panose="05000000000000000000" charset="0"/>
              <a:buChar char="Ø"/>
            </a:pPr>
            <a:r>
              <a:rPr sz="2200">
                <a:solidFill>
                  <a:schemeClr val="accent1">
                    <a:lumMod val="75000"/>
                  </a:schemeClr>
                </a:solidFill>
                <a:cs typeface="+mn-ea"/>
                <a:sym typeface="+mn-lt"/>
              </a:rPr>
              <a:t>具有同情心 </a:t>
            </a:r>
            <a:endParaRPr sz="2200">
              <a:solidFill>
                <a:schemeClr val="accent1">
                  <a:lumMod val="75000"/>
                </a:schemeClr>
              </a:solidFill>
              <a:cs typeface="+mn-ea"/>
              <a:sym typeface="+mn-lt"/>
            </a:endParaRPr>
          </a:p>
          <a:p>
            <a:pPr marL="342900" indent="-342900" algn="l">
              <a:lnSpc>
                <a:spcPct val="150000"/>
              </a:lnSpc>
              <a:buFont typeface="Wingdings" panose="05000000000000000000" charset="0"/>
              <a:buChar char="Ø"/>
            </a:pPr>
            <a:r>
              <a:rPr sz="2200">
                <a:solidFill>
                  <a:schemeClr val="accent1">
                    <a:lumMod val="75000"/>
                  </a:schemeClr>
                </a:solidFill>
                <a:cs typeface="+mn-ea"/>
                <a:sym typeface="+mn-lt"/>
              </a:rPr>
              <a:t>提供情感支持 </a:t>
            </a:r>
            <a:endParaRPr sz="2200">
              <a:solidFill>
                <a:schemeClr val="accent1">
                  <a:lumMod val="75000"/>
                </a:schemeClr>
              </a:solidFill>
              <a:cs typeface="+mn-ea"/>
              <a:sym typeface="+mn-lt"/>
            </a:endParaRPr>
          </a:p>
          <a:p>
            <a:pPr marL="342900" indent="-342900" algn="l">
              <a:lnSpc>
                <a:spcPct val="150000"/>
              </a:lnSpc>
              <a:buFont typeface="Wingdings" panose="05000000000000000000" charset="0"/>
              <a:buChar char="Ø"/>
            </a:pPr>
            <a:r>
              <a:rPr sz="2200">
                <a:solidFill>
                  <a:schemeClr val="accent1">
                    <a:lumMod val="75000"/>
                  </a:schemeClr>
                </a:solidFill>
                <a:cs typeface="+mn-ea"/>
                <a:sym typeface="+mn-lt"/>
              </a:rPr>
              <a:t>建立友好和支持性的病房气氛 </a:t>
            </a:r>
            <a:endParaRPr sz="2200">
              <a:solidFill>
                <a:schemeClr val="accent1">
                  <a:lumMod val="75000"/>
                </a:schemeClr>
              </a:solidFill>
              <a:cs typeface="+mn-ea"/>
              <a:sym typeface="+mn-lt"/>
            </a:endParaRPr>
          </a:p>
          <a:p>
            <a:pPr marL="342900" indent="-342900" algn="l">
              <a:lnSpc>
                <a:spcPct val="150000"/>
              </a:lnSpc>
              <a:buFont typeface="Wingdings" panose="05000000000000000000" charset="0"/>
              <a:buChar char="Ø"/>
            </a:pPr>
            <a:r>
              <a:rPr sz="2200">
                <a:solidFill>
                  <a:schemeClr val="accent1">
                    <a:lumMod val="75000"/>
                  </a:schemeClr>
                </a:solidFill>
                <a:cs typeface="+mn-ea"/>
                <a:sym typeface="+mn-lt"/>
              </a:rPr>
              <a:t>扎实的专业知识，提供信息支持 </a:t>
            </a:r>
            <a:endParaRPr sz="2200">
              <a:solidFill>
                <a:schemeClr val="accent1">
                  <a:lumMod val="75000"/>
                </a:schemeClr>
              </a:solidFill>
              <a:cs typeface="+mn-ea"/>
              <a:sym typeface="+mn-lt"/>
            </a:endParaRPr>
          </a:p>
          <a:p>
            <a:pPr marL="342900" indent="-342900" algn="l">
              <a:lnSpc>
                <a:spcPct val="150000"/>
              </a:lnSpc>
              <a:buFont typeface="Wingdings" panose="05000000000000000000" charset="0"/>
              <a:buChar char="Ø"/>
            </a:pPr>
            <a:r>
              <a:rPr sz="2200">
                <a:solidFill>
                  <a:schemeClr val="accent1">
                    <a:lumMod val="75000"/>
                  </a:schemeClr>
                </a:solidFill>
                <a:cs typeface="+mn-ea"/>
                <a:sym typeface="+mn-lt"/>
              </a:rPr>
              <a:t>熟练的操作技能，提供专业支持 </a:t>
            </a:r>
            <a:endParaRPr sz="2200">
              <a:solidFill>
                <a:schemeClr val="accent1">
                  <a:lumMod val="75000"/>
                </a:schemeClr>
              </a:solidFill>
              <a:cs typeface="+mn-ea"/>
              <a:sym typeface="+mn-lt"/>
            </a:endParaRPr>
          </a:p>
          <a:p>
            <a:pPr marL="342900" indent="-342900" algn="l">
              <a:lnSpc>
                <a:spcPct val="150000"/>
              </a:lnSpc>
              <a:buFont typeface="Wingdings" panose="05000000000000000000" charset="0"/>
              <a:buChar char="Ø"/>
            </a:pPr>
            <a:r>
              <a:rPr sz="2200">
                <a:solidFill>
                  <a:schemeClr val="accent1">
                    <a:lumMod val="75000"/>
                  </a:schemeClr>
                </a:solidFill>
                <a:cs typeface="+mn-ea"/>
                <a:sym typeface="+mn-lt"/>
              </a:rPr>
              <a:t>正确与患者进行语言沟通 </a:t>
            </a:r>
            <a:endParaRPr sz="2200">
              <a:solidFill>
                <a:schemeClr val="accent1">
                  <a:lumMod val="75000"/>
                </a:schemeClr>
              </a:solidFill>
              <a:cs typeface="+mn-ea"/>
              <a:sym typeface="+mn-lt"/>
            </a:endParaRPr>
          </a:p>
          <a:p>
            <a:pPr marL="342900" indent="-342900" algn="l">
              <a:lnSpc>
                <a:spcPct val="150000"/>
              </a:lnSpc>
              <a:buFont typeface="Wingdings" panose="05000000000000000000" charset="0"/>
              <a:buChar char="Ø"/>
            </a:pPr>
            <a:r>
              <a:rPr sz="2200">
                <a:solidFill>
                  <a:schemeClr val="accent1">
                    <a:lumMod val="75000"/>
                  </a:schemeClr>
                </a:solidFill>
                <a:cs typeface="+mn-ea"/>
                <a:sym typeface="+mn-lt"/>
              </a:rPr>
              <a:t>做好家庭护理 </a:t>
            </a:r>
            <a:endParaRPr sz="2200">
              <a:solidFill>
                <a:schemeClr val="accent1">
                  <a:lumMod val="75000"/>
                </a:schemeClr>
              </a:solidFill>
              <a:cs typeface="+mn-ea"/>
              <a:sym typeface="+mn-lt"/>
            </a:endParaRPr>
          </a:p>
        </p:txBody>
      </p:sp>
      <p:pic>
        <p:nvPicPr>
          <p:cNvPr id="4" name="图片 3"/>
          <p:cNvPicPr>
            <a:picLocks noChangeAspect="1"/>
          </p:cNvPicPr>
          <p:nvPr/>
        </p:nvPicPr>
        <p:blipFill>
          <a:blip r:embed="rId1" cstate="screen"/>
          <a:srcRect t="29109"/>
          <a:stretch>
            <a:fillRect/>
          </a:stretch>
        </p:blipFill>
        <p:spPr>
          <a:xfrm>
            <a:off x="8295005" y="1845945"/>
            <a:ext cx="3281045" cy="348424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1918335"/>
            <a:ext cx="12192000" cy="3872865"/>
          </a:xfrm>
          <a:prstGeom prst="rect">
            <a:avLst/>
          </a:prstGeom>
          <a:ln>
            <a:noFill/>
          </a:ln>
        </p:spPr>
        <p:style>
          <a:lnRef idx="2">
            <a:srgbClr val="21778B">
              <a:shade val="50000"/>
            </a:srgbClr>
          </a:lnRef>
          <a:fillRef idx="1">
            <a:srgbClr val="21778B"/>
          </a:fillRef>
          <a:effectRef idx="0">
            <a:srgbClr val="21778B"/>
          </a:effectRef>
          <a:fontRef idx="minor">
            <a:sysClr val="window" lastClr="FFFFFF"/>
          </a:fontRef>
        </p:style>
        <p:txBody>
          <a:bodyPr rtlCol="0" anchor="ctr"/>
          <a:lstStyle/>
          <a:p>
            <a:pPr algn="ctr"/>
            <a:endParaRPr kumimoji="1" lang="zh-CN" altLang="en-US"/>
          </a:p>
        </p:txBody>
      </p:sp>
      <p:sp>
        <p:nvSpPr>
          <p:cNvPr id="5" name="文本框 4"/>
          <p:cNvSpPr txBox="1"/>
          <p:nvPr/>
        </p:nvSpPr>
        <p:spPr>
          <a:xfrm>
            <a:off x="538480" y="2408555"/>
            <a:ext cx="11115040" cy="2891790"/>
          </a:xfrm>
          <a:prstGeom prst="rect">
            <a:avLst/>
          </a:prstGeom>
          <a:noFill/>
        </p:spPr>
        <p:txBody>
          <a:bodyPr wrap="square" rtlCol="0">
            <a:spAutoFit/>
          </a:bodyPr>
          <a:lstStyle/>
          <a:p>
            <a:pPr algn="l">
              <a:lnSpc>
                <a:spcPct val="130000"/>
              </a:lnSpc>
            </a:pPr>
            <a:r>
              <a:rPr lang="zh-CN" altLang="en-US" sz="2000" dirty="0">
                <a:solidFill>
                  <a:sysClr val="window" lastClr="FFFFFF">
                    <a:lumMod val="95000"/>
                  </a:sysClr>
                </a:solidFill>
                <a:latin typeface="思源黑体 CN Bold" panose="020B0800000000000000" pitchFamily="34" charset="-122"/>
                <a:ea typeface="思源黑体 CN Bold" panose="020B0800000000000000" pitchFamily="34" charset="-122"/>
              </a:rPr>
              <a:t>王威，来自黑龙江省伊春市，现在是北京煤炭总医院的一名护士，同时，也是一名优秀的宣讲员，她曾荣获2013年全国首届“寸草报春晖 共圆中国梦”演讲大赛全国总冠军，北京市“优秀网络宣讲员”称号、“最美护士”称号，被评为2014年“最美北京人”“首都十大健康卫士”候选人，荣获第29届北京五四青年奖章等多项殊荣。 站在演讲台上的王威笑靥如花，但她从8岁被诊断出癌症，11岁癌细胞转移，16岁癌症晚期，20岁生命将尽时，王威表示愿捐眼角膜和遗体。经过手术，医生摘除十个肿瘤，奇迹般康复！如今31岁的她已结婚生子，成为一名护士，拯救着其他人。她说要把爱传递下去！</a:t>
            </a:r>
            <a:endParaRPr lang="zh-CN" altLang="en-US" sz="2000" dirty="0">
              <a:solidFill>
                <a:sysClr val="window" lastClr="FFFFFF">
                  <a:lumMod val="95000"/>
                </a:sysClr>
              </a:solidFill>
              <a:latin typeface="思源黑体 CN Bold" panose="020B0800000000000000" pitchFamily="34" charset="-122"/>
              <a:ea typeface="思源黑体 CN Bold" panose="020B0800000000000000" pitchFamily="34" charset="-122"/>
            </a:endParaRPr>
          </a:p>
        </p:txBody>
      </p:sp>
      <p:sp>
        <p:nvSpPr>
          <p:cNvPr id="7" name="文本框 6"/>
          <p:cNvSpPr txBox="1"/>
          <p:nvPr/>
        </p:nvSpPr>
        <p:spPr>
          <a:xfrm>
            <a:off x="1536065" y="758825"/>
            <a:ext cx="2214880" cy="706755"/>
          </a:xfrm>
          <a:prstGeom prst="rect">
            <a:avLst/>
          </a:prstGeom>
          <a:noFill/>
        </p:spPr>
        <p:txBody>
          <a:bodyPr wrap="none" rtlCol="0">
            <a:spAutoFit/>
          </a:bodyPr>
          <a:lstStyle/>
          <a:p>
            <a:r>
              <a:rPr kumimoji="1" lang="zh-CN" altLang="en-US" sz="4000">
                <a:solidFill>
                  <a:srgbClr val="23BBCB">
                    <a:lumMod val="50000"/>
                  </a:srgbClr>
                </a:solidFill>
                <a:latin typeface="思源黑体 CN Bold" panose="020B0800000000000000" pitchFamily="34" charset="-122"/>
                <a:ea typeface="思源黑体 CN Bold" panose="020B0800000000000000" pitchFamily="34" charset="-122"/>
              </a:rPr>
              <a:t>课程思政</a:t>
            </a:r>
            <a:endParaRPr kumimoji="1" lang="zh-CN" altLang="en-US" sz="4000">
              <a:solidFill>
                <a:srgbClr val="23BBCB">
                  <a:lumMod val="50000"/>
                </a:srgbClr>
              </a:solidFill>
              <a:latin typeface="思源黑体 CN Bold" panose="020B0800000000000000" pitchFamily="34" charset="-122"/>
              <a:ea typeface="思源黑体 CN Bold" panose="020B0800000000000000" pitchFamily="34" charset="-122"/>
            </a:endParaRPr>
          </a:p>
        </p:txBody>
      </p:sp>
      <p:cxnSp>
        <p:nvCxnSpPr>
          <p:cNvPr id="8" name="直接连接符 35"/>
          <p:cNvCxnSpPr/>
          <p:nvPr/>
        </p:nvCxnSpPr>
        <p:spPr>
          <a:xfrm>
            <a:off x="0" y="1071245"/>
            <a:ext cx="1371600" cy="0"/>
          </a:xfrm>
          <a:prstGeom prst="line">
            <a:avLst/>
          </a:prstGeom>
          <a:ln w="38100" cmpd="sng">
            <a:solidFill>
              <a:schemeClr val="accent1">
                <a:shade val="50000"/>
              </a:schemeClr>
            </a:solidFill>
            <a:prstDash val="solid"/>
          </a:ln>
        </p:spPr>
        <p:style>
          <a:lnRef idx="1">
            <a:srgbClr val="21778B"/>
          </a:lnRef>
          <a:fillRef idx="0">
            <a:srgbClr val="21778B"/>
          </a:fillRef>
          <a:effectRef idx="0">
            <a:srgbClr val="21778B"/>
          </a:effectRef>
          <a:fontRef idx="minor">
            <a:sysClr val="windowText" lastClr="000000"/>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817370" y="158940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0030101010101" charset="-122"/>
                <a:ea typeface="黑体" panose="02010600030101010101" charset="-122"/>
                <a:cs typeface="黑体" panose="02010600030101010101" charset="-122"/>
              </a:rPr>
              <a:t>任务一</a:t>
            </a:r>
            <a:endParaRPr lang="zh-CN" altLang="en-US" sz="4400">
              <a:solidFill>
                <a:srgbClr val="002060"/>
              </a:solidFill>
              <a:latin typeface="黑体" panose="02010600030101010101" charset="-122"/>
              <a:ea typeface="黑体" panose="02010600030101010101" charset="-122"/>
              <a:cs typeface="黑体" panose="02010600030101010101" charset="-122"/>
            </a:endParaRPr>
          </a:p>
        </p:txBody>
      </p:sp>
      <p:sp>
        <p:nvSpPr>
          <p:cNvPr id="2" name="文本框 1"/>
          <p:cNvSpPr txBox="1"/>
          <p:nvPr/>
        </p:nvSpPr>
        <p:spPr>
          <a:xfrm>
            <a:off x="5240655" y="2338070"/>
            <a:ext cx="5269230" cy="1198880"/>
          </a:xfrm>
          <a:prstGeom prst="rect">
            <a:avLst/>
          </a:prstGeom>
          <a:noFill/>
        </p:spPr>
        <p:txBody>
          <a:bodyPr wrap="square" rtlCol="0">
            <a:spAutoFit/>
          </a:bodyPr>
          <a:p>
            <a:pPr>
              <a:lnSpc>
                <a:spcPct val="150000"/>
              </a:lnSpc>
            </a:pPr>
            <a:r>
              <a:rPr lang="zh-CN" altLang="en-US" sz="4800">
                <a:solidFill>
                  <a:srgbClr val="5A84AF"/>
                </a:solidFill>
                <a:latin typeface="黑体" panose="02010600030101010101" charset="-122"/>
                <a:ea typeface="黑体" panose="02010600030101010101" charset="-122"/>
                <a:cs typeface="黑体" panose="02010600030101010101" charset="-122"/>
                <a:sym typeface="+mn-ea"/>
              </a:rPr>
              <a:t>临床护理伦理概述</a:t>
            </a:r>
            <a:endParaRPr lang="zh-CN" altLang="en-US" sz="4800">
              <a:solidFill>
                <a:srgbClr val="5A84AF"/>
              </a:solidFill>
              <a:latin typeface="黑体" panose="02010600030101010101" charset="-122"/>
              <a:ea typeface="黑体" panose="02010600030101010101" charset="-122"/>
              <a:cs typeface="黑体" panose="02010600030101010101" charset="-122"/>
              <a:sym typeface="+mn-ea"/>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椭圆 11"/>
          <p:cNvSpPr/>
          <p:nvPr/>
        </p:nvSpPr>
        <p:spPr>
          <a:xfrm>
            <a:off x="1817370" y="158940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0030101010101" charset="-122"/>
                <a:ea typeface="黑体" panose="02010600030101010101" charset="-122"/>
              </a:rPr>
              <a:t>任务八</a:t>
            </a:r>
            <a:endParaRPr lang="en-US" altLang="zh-CN" sz="4400">
              <a:solidFill>
                <a:srgbClr val="002060"/>
              </a:solidFill>
              <a:latin typeface="黑体" panose="02010600030101010101" charset="-122"/>
              <a:ea typeface="黑体" panose="02010600030101010101" charset="-122"/>
            </a:endParaRPr>
          </a:p>
        </p:txBody>
      </p:sp>
      <p:sp>
        <p:nvSpPr>
          <p:cNvPr id="2" name="文本框 1"/>
          <p:cNvSpPr txBox="1"/>
          <p:nvPr/>
        </p:nvSpPr>
        <p:spPr>
          <a:xfrm>
            <a:off x="5140325" y="1891665"/>
            <a:ext cx="5143500" cy="2306955"/>
          </a:xfrm>
          <a:prstGeom prst="rect">
            <a:avLst/>
          </a:prstGeom>
          <a:noFill/>
        </p:spPr>
        <p:txBody>
          <a:bodyPr wrap="square" rtlCol="0">
            <a:spAutoFit/>
          </a:bodyPr>
          <a:p>
            <a:pPr>
              <a:lnSpc>
                <a:spcPct val="150000"/>
              </a:lnSpc>
            </a:pPr>
            <a:r>
              <a:rPr lang="zh-CN" altLang="en-US" sz="4800">
                <a:solidFill>
                  <a:srgbClr val="5A84AF"/>
                </a:solidFill>
                <a:latin typeface="黑体" panose="02010600030101010101" charset="-122"/>
                <a:ea typeface="黑体" panose="02010600030101010101" charset="-122"/>
                <a:cs typeface="黑体" panose="02010600030101010101" charset="-122"/>
                <a:sym typeface="+mn-ea"/>
              </a:rPr>
              <a:t>急诊、危重患者的护理伦理</a:t>
            </a:r>
            <a:endParaRPr lang="zh-CN" altLang="en-US" sz="4800">
              <a:solidFill>
                <a:srgbClr val="5A84AF"/>
              </a:solidFill>
              <a:latin typeface="黑体" panose="02010600030101010101" charset="-122"/>
              <a:ea typeface="黑体" panose="02010600030101010101" charset="-122"/>
              <a:cs typeface="黑体" panose="02010600030101010101" charset="-122"/>
              <a:sym typeface="+mn-ea"/>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1158049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一、急诊、危重患者的护理特点</a:t>
            </a:r>
            <a:endParaRPr sz="4000">
              <a:solidFill>
                <a:srgbClr val="FF0000"/>
              </a:solidFill>
              <a:ea typeface="黑体" panose="02010600030101010101" charset="-122"/>
              <a:cs typeface="黑体" panose="02010600030101010101" charset="-122"/>
            </a:endParaRPr>
          </a:p>
        </p:txBody>
      </p:sp>
      <p:pic>
        <p:nvPicPr>
          <p:cNvPr id="7" name="图片 6"/>
          <p:cNvPicPr>
            <a:picLocks noChangeAspect="1"/>
          </p:cNvPicPr>
          <p:nvPr/>
        </p:nvPicPr>
        <p:blipFill>
          <a:blip r:embed="rId1" cstate="screen"/>
          <a:stretch>
            <a:fillRect/>
          </a:stretch>
        </p:blipFill>
        <p:spPr>
          <a:xfrm>
            <a:off x="7439700" y="1787026"/>
            <a:ext cx="3993475" cy="3993475"/>
          </a:xfrm>
          <a:prstGeom prst="rect">
            <a:avLst/>
          </a:prstGeom>
        </p:spPr>
      </p:pic>
      <p:sp>
        <p:nvSpPr>
          <p:cNvPr id="11" name="文本框 10"/>
          <p:cNvSpPr txBox="1"/>
          <p:nvPr/>
        </p:nvSpPr>
        <p:spPr>
          <a:xfrm>
            <a:off x="1035685" y="2352675"/>
            <a:ext cx="5104130" cy="2861310"/>
          </a:xfrm>
          <a:prstGeom prst="rect">
            <a:avLst/>
          </a:prstGeom>
          <a:noFill/>
        </p:spPr>
        <p:txBody>
          <a:bodyPr wrap="square" rtlCol="0">
            <a:spAutoFit/>
          </a:bodyPr>
          <a:p>
            <a:pPr marL="342900" indent="-342900" algn="l">
              <a:lnSpc>
                <a:spcPct val="150000"/>
              </a:lnSpc>
              <a:buFont typeface="Wingdings" panose="05000000000000000000" charset="0"/>
              <a:buChar char="Ø"/>
            </a:pPr>
            <a:r>
              <a:rPr sz="2400" b="1">
                <a:solidFill>
                  <a:schemeClr val="accent1">
                    <a:lumMod val="75000"/>
                  </a:schemeClr>
                </a:solidFill>
                <a:cs typeface="+mn-ea"/>
                <a:sym typeface="+mn-lt"/>
              </a:rPr>
              <a:t>争分夺秒，全力以赴 </a:t>
            </a:r>
            <a:endParaRPr sz="2400" b="1">
              <a:solidFill>
                <a:schemeClr val="accent1">
                  <a:lumMod val="75000"/>
                </a:schemeClr>
              </a:solidFill>
              <a:cs typeface="+mn-ea"/>
              <a:sym typeface="+mn-lt"/>
            </a:endParaRPr>
          </a:p>
          <a:p>
            <a:pPr marL="342900" indent="-342900" algn="l">
              <a:lnSpc>
                <a:spcPct val="150000"/>
              </a:lnSpc>
              <a:buFont typeface="Wingdings" panose="05000000000000000000" charset="0"/>
              <a:buChar char="Ø"/>
            </a:pPr>
            <a:r>
              <a:rPr sz="2400" b="1">
                <a:solidFill>
                  <a:schemeClr val="accent1">
                    <a:lumMod val="75000"/>
                  </a:schemeClr>
                </a:solidFill>
                <a:cs typeface="+mn-ea"/>
                <a:sym typeface="+mn-lt"/>
              </a:rPr>
              <a:t>同心协力，密切配合 </a:t>
            </a:r>
            <a:endParaRPr sz="2400" b="1">
              <a:solidFill>
                <a:schemeClr val="accent1">
                  <a:lumMod val="75000"/>
                </a:schemeClr>
              </a:solidFill>
              <a:cs typeface="+mn-ea"/>
              <a:sym typeface="+mn-lt"/>
            </a:endParaRPr>
          </a:p>
          <a:p>
            <a:pPr marL="342900" indent="-342900" algn="l">
              <a:lnSpc>
                <a:spcPct val="150000"/>
              </a:lnSpc>
              <a:buFont typeface="Wingdings" panose="05000000000000000000" charset="0"/>
              <a:buChar char="Ø"/>
            </a:pPr>
            <a:r>
              <a:rPr sz="2400" b="1">
                <a:solidFill>
                  <a:schemeClr val="accent1">
                    <a:lumMod val="75000"/>
                  </a:schemeClr>
                </a:solidFill>
                <a:cs typeface="+mn-ea"/>
                <a:sym typeface="+mn-lt"/>
              </a:rPr>
              <a:t>救人危难，一视同仁</a:t>
            </a:r>
            <a:endParaRPr sz="2400" b="1">
              <a:solidFill>
                <a:schemeClr val="accent1">
                  <a:lumMod val="75000"/>
                </a:schemeClr>
              </a:solidFill>
              <a:cs typeface="+mn-ea"/>
              <a:sym typeface="+mn-lt"/>
            </a:endParaRPr>
          </a:p>
          <a:p>
            <a:pPr marL="342900" indent="-342900" algn="l">
              <a:lnSpc>
                <a:spcPct val="150000"/>
              </a:lnSpc>
              <a:buFont typeface="Wingdings" panose="05000000000000000000" charset="0"/>
              <a:buChar char="Ø"/>
            </a:pPr>
            <a:r>
              <a:rPr sz="2400" b="1">
                <a:solidFill>
                  <a:schemeClr val="accent1">
                    <a:lumMod val="75000"/>
                  </a:schemeClr>
                </a:solidFill>
                <a:cs typeface="+mn-ea"/>
                <a:sym typeface="+mn-lt"/>
              </a:rPr>
              <a:t>常备不懈，敢于负责 </a:t>
            </a:r>
            <a:endParaRPr sz="2400" b="1">
              <a:solidFill>
                <a:schemeClr val="accent1">
                  <a:lumMod val="75000"/>
                </a:schemeClr>
              </a:solidFill>
              <a:cs typeface="+mn-ea"/>
              <a:sym typeface="+mn-lt"/>
            </a:endParaRPr>
          </a:p>
          <a:p>
            <a:pPr marL="342900" indent="-342900" algn="l">
              <a:lnSpc>
                <a:spcPct val="150000"/>
              </a:lnSpc>
              <a:buFont typeface="Wingdings" panose="05000000000000000000" charset="0"/>
              <a:buChar char="Ø"/>
            </a:pPr>
            <a:r>
              <a:rPr sz="2400" b="1">
                <a:solidFill>
                  <a:schemeClr val="accent1">
                    <a:lumMod val="75000"/>
                  </a:schemeClr>
                </a:solidFill>
                <a:cs typeface="+mn-ea"/>
                <a:sym typeface="+mn-lt"/>
              </a:rPr>
              <a:t>同情理解，心理护理</a:t>
            </a:r>
            <a:endParaRPr sz="2400" b="1">
              <a:solidFill>
                <a:schemeClr val="accent1">
                  <a:lumMod val="75000"/>
                </a:schemeClr>
              </a:solidFill>
              <a:cs typeface="+mn-ea"/>
              <a:sym typeface="+mn-lt"/>
            </a:endParaRPr>
          </a:p>
        </p:txBody>
      </p:sp>
      <p:sp>
        <p:nvSpPr>
          <p:cNvPr id="5" name="文本框 4"/>
          <p:cNvSpPr txBox="1"/>
          <p:nvPr/>
        </p:nvSpPr>
        <p:spPr>
          <a:xfrm>
            <a:off x="855980" y="1786890"/>
            <a:ext cx="44500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（一）急诊患者护理的伦理规范</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1969135" y="2275840"/>
            <a:ext cx="3805555" cy="2306955"/>
          </a:xfrm>
          <a:prstGeom prst="rect">
            <a:avLst/>
          </a:prstGeom>
          <a:noFill/>
        </p:spPr>
        <p:txBody>
          <a:bodyPr wrap="square" rtlCol="0">
            <a:spAutoFit/>
          </a:bodyPr>
          <a:p>
            <a:pPr marL="342900" indent="-342900" algn="l">
              <a:lnSpc>
                <a:spcPct val="150000"/>
              </a:lnSpc>
              <a:buFont typeface="Wingdings" panose="05000000000000000000" charset="0"/>
              <a:buChar char="Ø"/>
            </a:pPr>
            <a:r>
              <a:rPr sz="2400" b="1">
                <a:solidFill>
                  <a:schemeClr val="accent1">
                    <a:lumMod val="75000"/>
                  </a:schemeClr>
                </a:solidFill>
                <a:cs typeface="+mn-ea"/>
                <a:sym typeface="+mn-lt"/>
              </a:rPr>
              <a:t>理解患者，任劳任怨 </a:t>
            </a:r>
            <a:endParaRPr sz="2400" b="1">
              <a:solidFill>
                <a:schemeClr val="accent1">
                  <a:lumMod val="75000"/>
                </a:schemeClr>
              </a:solidFill>
              <a:cs typeface="+mn-ea"/>
              <a:sym typeface="+mn-lt"/>
            </a:endParaRPr>
          </a:p>
          <a:p>
            <a:pPr marL="342900" indent="-342900" algn="l">
              <a:lnSpc>
                <a:spcPct val="150000"/>
              </a:lnSpc>
              <a:buFont typeface="Wingdings" panose="05000000000000000000" charset="0"/>
              <a:buChar char="Ø"/>
            </a:pPr>
            <a:r>
              <a:rPr sz="2400" b="1">
                <a:solidFill>
                  <a:schemeClr val="accent1">
                    <a:lumMod val="75000"/>
                  </a:schemeClr>
                </a:solidFill>
                <a:cs typeface="+mn-ea"/>
                <a:sym typeface="+mn-lt"/>
              </a:rPr>
              <a:t>认真负责，临危不乱</a:t>
            </a:r>
            <a:endParaRPr sz="2400" b="1">
              <a:solidFill>
                <a:schemeClr val="accent1">
                  <a:lumMod val="75000"/>
                </a:schemeClr>
              </a:solidFill>
              <a:cs typeface="+mn-ea"/>
              <a:sym typeface="+mn-lt"/>
            </a:endParaRPr>
          </a:p>
          <a:p>
            <a:pPr marL="342900" indent="-342900" algn="l">
              <a:lnSpc>
                <a:spcPct val="150000"/>
              </a:lnSpc>
              <a:buFont typeface="Wingdings" panose="05000000000000000000" charset="0"/>
              <a:buChar char="Ø"/>
            </a:pPr>
            <a:r>
              <a:rPr sz="2400" b="1">
                <a:solidFill>
                  <a:schemeClr val="accent1">
                    <a:lumMod val="75000"/>
                  </a:schemeClr>
                </a:solidFill>
                <a:cs typeface="+mn-ea"/>
                <a:sym typeface="+mn-lt"/>
              </a:rPr>
              <a:t>加强学习，提高素质</a:t>
            </a:r>
            <a:endParaRPr sz="2400" b="1">
              <a:solidFill>
                <a:schemeClr val="accent1">
                  <a:lumMod val="75000"/>
                </a:schemeClr>
              </a:solidFill>
              <a:cs typeface="+mn-ea"/>
              <a:sym typeface="+mn-lt"/>
            </a:endParaRPr>
          </a:p>
          <a:p>
            <a:pPr marL="342900" indent="-342900" algn="l">
              <a:lnSpc>
                <a:spcPct val="150000"/>
              </a:lnSpc>
              <a:buFont typeface="Wingdings" panose="05000000000000000000" charset="0"/>
              <a:buChar char="Ø"/>
            </a:pPr>
            <a:r>
              <a:rPr sz="2400" b="1">
                <a:solidFill>
                  <a:schemeClr val="accent1">
                    <a:lumMod val="75000"/>
                  </a:schemeClr>
                </a:solidFill>
                <a:cs typeface="+mn-ea"/>
                <a:sym typeface="+mn-lt"/>
              </a:rPr>
              <a:t>尊重科学，尊重病人</a:t>
            </a:r>
            <a:endParaRPr sz="2400" b="1">
              <a:solidFill>
                <a:schemeClr val="accent1">
                  <a:lumMod val="75000"/>
                </a:schemeClr>
              </a:solidFill>
              <a:cs typeface="+mn-ea"/>
              <a:sym typeface="+mn-lt"/>
            </a:endParaRPr>
          </a:p>
        </p:txBody>
      </p:sp>
      <p:sp>
        <p:nvSpPr>
          <p:cNvPr id="5" name="文本框 4"/>
          <p:cNvSpPr txBox="1"/>
          <p:nvPr/>
        </p:nvSpPr>
        <p:spPr>
          <a:xfrm>
            <a:off x="963930" y="803910"/>
            <a:ext cx="44500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（二）危重患者护理的伦理规范</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pic>
        <p:nvPicPr>
          <p:cNvPr id="4" name="图片 3"/>
          <p:cNvPicPr>
            <a:picLocks noChangeAspect="1"/>
          </p:cNvPicPr>
          <p:nvPr/>
        </p:nvPicPr>
        <p:blipFill>
          <a:blip r:embed="rId1" cstate="screen"/>
          <a:srcRect t="29109"/>
          <a:stretch>
            <a:fillRect/>
          </a:stretch>
        </p:blipFill>
        <p:spPr>
          <a:xfrm>
            <a:off x="8295005" y="1845945"/>
            <a:ext cx="3281045" cy="348424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5" name="矩形 54274"/>
          <p:cNvSpPr/>
          <p:nvPr/>
        </p:nvSpPr>
        <p:spPr>
          <a:xfrm>
            <a:off x="604838" y="517843"/>
            <a:ext cx="4802187" cy="922020"/>
          </a:xfrm>
          <a:prstGeom prst="rect">
            <a:avLst/>
          </a:prstGeom>
          <a:noFill/>
          <a:ln w="9525">
            <a:noFill/>
          </a:ln>
        </p:spPr>
        <p:txBody>
          <a:bodyPr>
            <a:spAutoFit/>
          </a:bodyPr>
          <a:p>
            <a:pPr algn="l" eaLnBrk="1" hangingPunct="1"/>
            <a:r>
              <a:rPr lang="zh-CN" altLang="en-US" sz="5400" dirty="0">
                <a:solidFill>
                  <a:srgbClr val="000099"/>
                </a:solidFill>
                <a:latin typeface="黑体" panose="02010600030101010101" charset="-122"/>
                <a:ea typeface="黑体" panose="02010600030101010101" charset="-122"/>
                <a:cs typeface="黑体" panose="02010600030101010101" charset="-122"/>
              </a:rPr>
              <a:t>思考与训练</a:t>
            </a:r>
            <a:endParaRPr lang="zh-CN" altLang="en-US" sz="5400" dirty="0">
              <a:solidFill>
                <a:srgbClr val="000099"/>
              </a:solidFill>
              <a:latin typeface="黑体" panose="02010600030101010101" charset="-122"/>
              <a:ea typeface="黑体" panose="02010600030101010101" charset="-122"/>
              <a:cs typeface="黑体" panose="02010600030101010101" charset="-122"/>
            </a:endParaRPr>
          </a:p>
        </p:txBody>
      </p:sp>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0030101010101" charset="-122"/>
              <a:ea typeface="黑体" panose="02010600030101010101" charset="-122"/>
              <a:cs typeface="黑体" panose="02010600030101010101" charset="-122"/>
            </a:endParaRPr>
          </a:p>
        </p:txBody>
      </p:sp>
      <p:sp>
        <p:nvSpPr>
          <p:cNvPr id="54278" name="文本框 54277"/>
          <p:cNvSpPr txBox="1"/>
          <p:nvPr/>
        </p:nvSpPr>
        <p:spPr>
          <a:xfrm>
            <a:off x="1649730" y="1602105"/>
            <a:ext cx="10217785" cy="4707890"/>
          </a:xfrm>
          <a:prstGeom prst="rect">
            <a:avLst/>
          </a:prstGeom>
          <a:noFill/>
          <a:ln w="9525">
            <a:noFill/>
          </a:ln>
        </p:spPr>
        <p:txBody>
          <a:bodyPr wrap="square">
            <a:spAutoFit/>
          </a:bodyPr>
          <a:p>
            <a:pPr indent="266700" algn="l">
              <a:lnSpc>
                <a:spcPct val="125000"/>
              </a:lnSpc>
              <a:spcBef>
                <a:spcPts val="0"/>
              </a:spcBef>
              <a:spcAft>
                <a:spcPts val="0"/>
              </a:spcAft>
            </a:pPr>
            <a:r>
              <a:rPr lang="zh-CN" altLang="en-US" sz="2400" b="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rPr>
              <a:t>一、名词解释</a:t>
            </a:r>
            <a:endParaRPr lang="zh-CN" altLang="en-US" sz="2400" b="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1.</a:t>
            </a:r>
            <a:r>
              <a:rPr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精神病　</a:t>
            </a:r>
            <a:endParaRPr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2.</a:t>
            </a:r>
            <a:r>
              <a:rPr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传染病</a:t>
            </a:r>
            <a:endParaRPr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rPr>
              <a:t>二、选择题</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1. 医院较长时间的护理对象是（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 病房患者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B.门诊患者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C.急诊患者</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 老年患者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E.手术患者</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2. 下列专科护理要求护士对患者严格进行隔离，不许互串病房的是（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 儿科护理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B.精神科护理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C.传染科护理</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 骨科护理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E.妇产科护理</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0030101010101" charset="-122"/>
              <a:ea typeface="黑体" panose="02010600030101010101" charset="-122"/>
              <a:cs typeface="黑体" panose="02010600030101010101" charset="-122"/>
            </a:endParaRPr>
          </a:p>
        </p:txBody>
      </p:sp>
      <p:sp>
        <p:nvSpPr>
          <p:cNvPr id="54278" name="文本框 54277"/>
          <p:cNvSpPr txBox="1"/>
          <p:nvPr/>
        </p:nvSpPr>
        <p:spPr>
          <a:xfrm>
            <a:off x="1250950" y="613410"/>
            <a:ext cx="10516235" cy="5631180"/>
          </a:xfrm>
          <a:prstGeom prst="rect">
            <a:avLst/>
          </a:prstGeom>
          <a:noFill/>
          <a:ln w="9525">
            <a:noFill/>
          </a:ln>
        </p:spPr>
        <p:txBody>
          <a:bodyPr wrap="square">
            <a:spAutoFit/>
          </a:bodyPr>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3. 老年生理、心理的变化为（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 自我控制力强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B.任性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C.孤单</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 视力障碍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E.听力障碍</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4. 母婴护理的特点是（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 心理波动较小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B.生理反应差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C.以家庭为中心</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 护理要求低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E.围产期护理要求低</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5. 下列做法中违背护理伦理学不伤害原则的是（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 紧急手术，未由家属或患者签署手术同意书</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 造成本可避免的伤害</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 造成本可避免的残疾</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 造成本可避免的死亡</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 发生故意伤害</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0030101010101" charset="-122"/>
              <a:ea typeface="黑体" panose="02010600030101010101" charset="-122"/>
              <a:cs typeface="黑体" panose="02010600030101010101" charset="-122"/>
            </a:endParaRPr>
          </a:p>
        </p:txBody>
      </p:sp>
      <p:sp>
        <p:nvSpPr>
          <p:cNvPr id="54278" name="文本框 54277"/>
          <p:cNvSpPr txBox="1"/>
          <p:nvPr/>
        </p:nvSpPr>
        <p:spPr>
          <a:xfrm>
            <a:off x="1536700" y="1015365"/>
            <a:ext cx="9794875" cy="3784600"/>
          </a:xfrm>
          <a:prstGeom prst="rect">
            <a:avLst/>
          </a:prstGeom>
          <a:noFill/>
          <a:ln w="9525">
            <a:noFill/>
          </a:ln>
        </p:spPr>
        <p:txBody>
          <a:bodyPr wrap="square">
            <a:spAutoFit/>
          </a:bodyPr>
          <a:p>
            <a:pPr indent="266700" algn="l">
              <a:lnSpc>
                <a:spcPct val="125000"/>
              </a:lnSpc>
              <a:spcBef>
                <a:spcPts val="0"/>
              </a:spcBef>
              <a:spcAft>
                <a:spcPts val="0"/>
              </a:spcAft>
            </a:pPr>
            <a:r>
              <a:rPr lang="zh-CN" altLang="en-US" sz="240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rPr>
              <a:t>三、简答题</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1. 产妇产后感觉被冷落，心情抑郁，常发脾气，护理人员应当怎样做？</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2. 要做好老年人的护理工作，需要注意些什么？</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3. 如何保护和尊重精神患者的人格尊严？</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4. 面对艾滋病患者，怎样做好护理工作？</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5. 术前、术后，护理人员应该注意些什么？</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6. 癌症晚期患者备受身心折磨希望能接受安乐死，护理人员该怎么办？</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7. 急诊科护理人员应如何对待打架斗殴致伤的患者？</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0030101010101" charset="-122"/>
              <a:ea typeface="黑体" panose="02010600030101010101" charset="-122"/>
              <a:cs typeface="黑体" panose="02010600030101010101" charset="-122"/>
            </a:endParaRPr>
          </a:p>
        </p:txBody>
      </p:sp>
      <p:sp>
        <p:nvSpPr>
          <p:cNvPr id="54278" name="文本框 54277"/>
          <p:cNvSpPr txBox="1"/>
          <p:nvPr/>
        </p:nvSpPr>
        <p:spPr>
          <a:xfrm>
            <a:off x="1076960" y="396240"/>
            <a:ext cx="10541000" cy="5908040"/>
          </a:xfrm>
          <a:prstGeom prst="rect">
            <a:avLst/>
          </a:prstGeom>
          <a:noFill/>
          <a:ln w="9525">
            <a:noFill/>
          </a:ln>
        </p:spPr>
        <p:txBody>
          <a:bodyPr wrap="square">
            <a:spAutoFit/>
          </a:bodyPr>
          <a:p>
            <a:pPr indent="266700" algn="l">
              <a:lnSpc>
                <a:spcPct val="150000"/>
              </a:lnSpc>
              <a:spcBef>
                <a:spcPts val="0"/>
              </a:spcBef>
              <a:spcAft>
                <a:spcPts val="0"/>
              </a:spcAft>
            </a:pPr>
            <a:r>
              <a:rPr lang="zh-CN" altLang="en-US" sz="240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rPr>
              <a:t>四、综合题</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50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◎案例分析</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0" algn="l" fontAlgn="auto">
              <a:lnSpc>
                <a:spcPct val="150000"/>
              </a:lnSpc>
              <a:spcBef>
                <a:spcPts val="0"/>
              </a:spcBef>
              <a:spcAft>
                <a:spcPts val="0"/>
              </a:spcAft>
            </a:pPr>
            <a:r>
              <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2011 年7 月27 日，一溺水老人被热心市民从河中救起，老人已重度昏迷，在场众人连忙拨打110 和120 求救，同时采用多种方法急救，但效果都欠佳。“你们让一下，我来试试！”危急时刻，与老人素不相识的护士余书华挤进人群，快速查看了溺水老人的心跳和瞳孔，之后她跪在老人的右边，俯下身子就口对口地为老人进行人工呼吸和胸外心脏按压。目击者说：“蓝衣女孩看上去很专业，双手将老人的嘴部打开，深吸气后俯身为老人进行人工呼吸，蓝衣女孩前后起码进行了4 分钟的人工呼吸，后来不停地按压老人的胸口”，直到120 急救人员赶到事发现场。她给急救医生交代老人之前的情况后，直到目送老人被抬上救护车离开，她也悄悄离开了现场。当天回到家后的余书华，曾经3 次打电话询问溺水者的情况。有些好心人拍下余书华的照片，发到网上寻找这位做好事不留名的护士，网友称她为“最美女孩”。</a:t>
            </a:r>
            <a:endPar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0" algn="l" fontAlgn="auto">
              <a:lnSpc>
                <a:spcPct val="150000"/>
              </a:lnSpc>
              <a:spcBef>
                <a:spcPts val="0"/>
              </a:spcBef>
              <a:spcAft>
                <a:spcPts val="0"/>
              </a:spcAft>
            </a:pPr>
            <a:r>
              <a:rPr lang="zh-CN" altLang="en-US" sz="2400" dirty="0">
                <a:solidFill>
                  <a:schemeClr val="accent2"/>
                </a:solidFill>
                <a:latin typeface="黑体" panose="02010600030101010101" charset="-122"/>
                <a:ea typeface="黑体" panose="02010600030101010101" charset="-122"/>
                <a:cs typeface="黑体" panose="02010600030101010101" charset="-122"/>
                <a:sym typeface="黑体" panose="02010600030101010101" charset="-122"/>
              </a:rPr>
              <a:t>问：请同学们用本单元学习的伦理知识，说说余书华为什么是“最美女孩”？</a:t>
            </a:r>
            <a:endParaRPr lang="zh-CN" altLang="en-US" sz="2400" dirty="0">
              <a:solidFill>
                <a:schemeClr val="accent2"/>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648970" y="1423670"/>
            <a:ext cx="627888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黑体" panose="02010600030101010101" charset="-122"/>
                <a:ea typeface="黑体" panose="02010600030101010101" charset="-122"/>
                <a:cs typeface="黑体" panose="02010600030101010101" charset="-122"/>
              </a:rPr>
              <a:t>谢谢观看</a:t>
            </a:r>
            <a:endParaRPr lang="zh-CN" altLang="en-US" sz="6000">
              <a:solidFill>
                <a:schemeClr val="bg1"/>
              </a:solidFill>
              <a:effectLst>
                <a:outerShdw blurRad="50800" dist="38100" dir="5400000" algn="t"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803" y="390842"/>
            <a:ext cx="10564260" cy="5543549"/>
          </a:xfrm>
          <a:prstGeom prst="rect">
            <a:avLst/>
          </a:prstGeom>
        </p:spPr>
      </p:pic>
      <p:sp>
        <p:nvSpPr>
          <p:cNvPr id="14" name="文本框 13"/>
          <p:cNvSpPr txBox="1"/>
          <p:nvPr/>
        </p:nvSpPr>
        <p:spPr>
          <a:xfrm>
            <a:off x="2030571" y="2065386"/>
            <a:ext cx="8129588" cy="1753235"/>
          </a:xfrm>
          <a:prstGeom prst="rect">
            <a:avLst/>
          </a:prstGeom>
          <a:noFill/>
        </p:spPr>
        <p:txBody>
          <a:bodyPr wrap="square" rtlCol="0">
            <a:spAutoFit/>
          </a:bodyPr>
          <a:lstStyle>
            <a:defPPr>
              <a:defRPr lang="zh-CN"/>
            </a:defPPr>
            <a:lvl1pPr algn="ctr">
              <a:defRPr sz="2000">
                <a:latin typeface="思源黑体 CN Bold" panose="020B0800000000000000" pitchFamily="34" charset="-122"/>
                <a:ea typeface="思源黑体 CN Bold" panose="020B0800000000000000" pitchFamily="34" charset="-122"/>
              </a:defRPr>
            </a:lvl1pPr>
          </a:lstStyle>
          <a:p>
            <a:pPr algn="l">
              <a:lnSpc>
                <a:spcPct val="150000"/>
              </a:lnSpc>
            </a:pPr>
            <a:r>
              <a:rPr sz="2400" dirty="0">
                <a:solidFill>
                  <a:srgbClr val="0262C5"/>
                </a:solidFill>
                <a:latin typeface="黑体" panose="02010600030101010101" charset="-122"/>
                <a:ea typeface="黑体" panose="02010600030101010101" charset="-122"/>
                <a:sym typeface="Arial" panose="020B0604020202020204" pitchFamily="34" charset="0"/>
              </a:rPr>
              <a:t>门诊：人员多、流动大，病种复杂，就诊时间短。</a:t>
            </a:r>
            <a:endParaRPr sz="2400" dirty="0">
              <a:solidFill>
                <a:srgbClr val="0262C5"/>
              </a:solidFill>
              <a:latin typeface="黑体" panose="02010600030101010101" charset="-122"/>
              <a:ea typeface="黑体" panose="02010600030101010101" charset="-122"/>
              <a:sym typeface="Arial" panose="020B0604020202020204" pitchFamily="34" charset="0"/>
            </a:endParaRPr>
          </a:p>
          <a:p>
            <a:pPr algn="l">
              <a:lnSpc>
                <a:spcPct val="150000"/>
              </a:lnSpc>
            </a:pPr>
            <a:r>
              <a:rPr sz="2400" dirty="0">
                <a:solidFill>
                  <a:srgbClr val="0262C5"/>
                </a:solidFill>
                <a:latin typeface="黑体" panose="02010600030101010101" charset="-122"/>
                <a:ea typeface="黑体" panose="02010600030101010101" charset="-122"/>
                <a:sym typeface="Arial" panose="020B0604020202020204" pitchFamily="34" charset="0"/>
              </a:rPr>
              <a:t>急诊：随机性强，时间性强，主动性强。</a:t>
            </a:r>
            <a:endParaRPr sz="2400" dirty="0">
              <a:solidFill>
                <a:srgbClr val="0262C5"/>
              </a:solidFill>
              <a:latin typeface="黑体" panose="02010600030101010101" charset="-122"/>
              <a:ea typeface="黑体" panose="02010600030101010101" charset="-122"/>
              <a:sym typeface="Arial" panose="020B0604020202020204" pitchFamily="34" charset="0"/>
            </a:endParaRPr>
          </a:p>
          <a:p>
            <a:pPr algn="l">
              <a:lnSpc>
                <a:spcPct val="150000"/>
              </a:lnSpc>
            </a:pPr>
            <a:r>
              <a:rPr sz="2400" dirty="0">
                <a:solidFill>
                  <a:srgbClr val="0262C5"/>
                </a:solidFill>
                <a:latin typeface="黑体" panose="02010600030101010101" charset="-122"/>
                <a:ea typeface="黑体" panose="02010600030101010101" charset="-122"/>
                <a:sym typeface="Arial" panose="020B0604020202020204" pitchFamily="34" charset="0"/>
              </a:rPr>
              <a:t>病房：全方位管理，管理难度大，服务时间长，工作任务重。</a:t>
            </a:r>
            <a:endParaRPr sz="2400" dirty="0">
              <a:solidFill>
                <a:srgbClr val="0262C5"/>
              </a:solidFill>
              <a:latin typeface="黑体" panose="02010600030101010101" charset="-122"/>
              <a:ea typeface="黑体" panose="02010600030101010101" charset="-122"/>
              <a:sym typeface="Arial" panose="020B0604020202020204" pitchFamily="34" charset="0"/>
            </a:endParaRPr>
          </a:p>
        </p:txBody>
      </p:sp>
      <p:pic>
        <p:nvPicPr>
          <p:cNvPr id="15" name="图片 14"/>
          <p:cNvPicPr>
            <a:picLocks noChangeAspect="1"/>
          </p:cNvPicPr>
          <p:nvPr/>
        </p:nvPicPr>
        <p:blipFill>
          <a:blip r:embed="rId2"/>
          <a:stretch>
            <a:fillRect/>
          </a:stretch>
        </p:blipFill>
        <p:spPr>
          <a:xfrm>
            <a:off x="6093421" y="4292814"/>
            <a:ext cx="4216677" cy="171578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817370" y="158940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0030101010101" charset="-122"/>
                <a:ea typeface="黑体" panose="02010600030101010101" charset="-122"/>
                <a:cs typeface="黑体" panose="02010600030101010101" charset="-122"/>
              </a:rPr>
              <a:t>任务二</a:t>
            </a:r>
            <a:endParaRPr lang="zh-CN" altLang="en-US" sz="4400">
              <a:solidFill>
                <a:srgbClr val="002060"/>
              </a:solidFill>
              <a:latin typeface="黑体" panose="02010600030101010101" charset="-122"/>
              <a:ea typeface="黑体" panose="02010600030101010101" charset="-122"/>
              <a:cs typeface="黑体" panose="02010600030101010101" charset="-122"/>
            </a:endParaRPr>
          </a:p>
        </p:txBody>
      </p:sp>
      <p:sp>
        <p:nvSpPr>
          <p:cNvPr id="2" name="文本框 1"/>
          <p:cNvSpPr txBox="1"/>
          <p:nvPr/>
        </p:nvSpPr>
        <p:spPr>
          <a:xfrm>
            <a:off x="5240655" y="2338070"/>
            <a:ext cx="5269230" cy="1198880"/>
          </a:xfrm>
          <a:prstGeom prst="rect">
            <a:avLst/>
          </a:prstGeom>
          <a:noFill/>
        </p:spPr>
        <p:txBody>
          <a:bodyPr wrap="square" rtlCol="0">
            <a:spAutoFit/>
          </a:bodyPr>
          <a:p>
            <a:pPr>
              <a:lnSpc>
                <a:spcPct val="150000"/>
              </a:lnSpc>
            </a:pPr>
            <a:r>
              <a:rPr lang="zh-CN" altLang="en-US" sz="4800">
                <a:solidFill>
                  <a:srgbClr val="5A84AF"/>
                </a:solidFill>
                <a:latin typeface="黑体" panose="02010600030101010101" charset="-122"/>
                <a:ea typeface="黑体" panose="02010600030101010101" charset="-122"/>
                <a:cs typeface="黑体" panose="02010600030101010101" charset="-122"/>
                <a:sym typeface="+mn-ea"/>
              </a:rPr>
              <a:t>妇幼护理伦理</a:t>
            </a:r>
            <a:endParaRPr lang="zh-CN" altLang="en-US" sz="4800">
              <a:solidFill>
                <a:srgbClr val="5A84AF"/>
              </a:solidFill>
              <a:latin typeface="黑体" panose="02010600030101010101" charset="-122"/>
              <a:ea typeface="黑体" panose="02010600030101010101" charset="-122"/>
              <a:cs typeface="黑体" panose="02010600030101010101" charset="-122"/>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8980805" cy="1696085"/>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一、妇科患者的护理伦理</a:t>
            </a:r>
            <a:endParaRPr sz="4000">
              <a:solidFill>
                <a:srgbClr val="FF0000"/>
              </a:solidFill>
              <a:ea typeface="黑体" panose="02010600030101010101" charset="-122"/>
              <a:cs typeface="黑体" panose="02010600030101010101" charset="-122"/>
            </a:endParaRPr>
          </a:p>
          <a:p>
            <a:pPr algn="l" eaLnBrk="1" hangingPunct="1">
              <a:lnSpc>
                <a:spcPct val="105000"/>
              </a:lnSpc>
              <a:spcBef>
                <a:spcPct val="25000"/>
              </a:spcBef>
              <a:spcAft>
                <a:spcPct val="25000"/>
              </a:spcAft>
            </a:pPr>
            <a:endParaRPr lang="en-US" altLang="zh-CN" sz="4000" dirty="0">
              <a:solidFill>
                <a:srgbClr val="FF0000"/>
              </a:solidFill>
              <a:latin typeface="Times New Roman" panose="02020603050405020304" pitchFamily="18" charset="0"/>
              <a:ea typeface="黑体" panose="02010600030101010101" charset="-122"/>
              <a:cs typeface="黑体" panose="02010600030101010101" charset="-122"/>
            </a:endParaRPr>
          </a:p>
        </p:txBody>
      </p:sp>
      <p:sp>
        <p:nvSpPr>
          <p:cNvPr id="9219" name="文本占位符 9218"/>
          <p:cNvSpPr>
            <a:spLocks noGrp="1"/>
          </p:cNvSpPr>
          <p:nvPr>
            <p:ph type="body" idx="1"/>
          </p:nvPr>
        </p:nvSpPr>
        <p:spPr>
          <a:xfrm>
            <a:off x="1141730" y="2134870"/>
            <a:ext cx="5279390" cy="2987675"/>
          </a:xfrm>
        </p:spPr>
        <p:txBody>
          <a:bodyPr>
            <a:noAutofit/>
          </a:bodyPr>
          <a:p>
            <a:pPr marL="0" indent="0">
              <a:lnSpc>
                <a:spcPct val="150000"/>
              </a:lnSpc>
              <a:buNone/>
            </a:pPr>
            <a:r>
              <a:rPr lang="zh-CN" altLang="en-US" sz="2300" dirty="0">
                <a:solidFill>
                  <a:srgbClr val="0000FF"/>
                </a:solidFill>
                <a:latin typeface="楷体_GB2312" panose="02010609030101010101" pitchFamily="1" charset="-122"/>
                <a:ea typeface="楷体_GB2312" panose="02010609030101010101" pitchFamily="1" charset="-122"/>
              </a:rPr>
              <a:t>妇产科区别于其它科室的关键在于：</a:t>
            </a:r>
            <a:endParaRPr lang="zh-CN" altLang="en-US" sz="2300" dirty="0">
              <a:solidFill>
                <a:srgbClr val="0000FF"/>
              </a:solidFill>
              <a:latin typeface="楷体_GB2312" panose="02010609030101010101" pitchFamily="1" charset="-122"/>
              <a:ea typeface="楷体_GB2312" panose="02010609030101010101" pitchFamily="1" charset="-122"/>
            </a:endParaRPr>
          </a:p>
          <a:p>
            <a:pPr>
              <a:lnSpc>
                <a:spcPct val="150000"/>
              </a:lnSpc>
              <a:buFont typeface="Wingdings" panose="05000000000000000000" charset="0"/>
              <a:buChar char="Ø"/>
            </a:pPr>
            <a:r>
              <a:rPr lang="en-US" altLang="zh-CN" sz="2300" dirty="0">
                <a:solidFill>
                  <a:srgbClr val="0000FF"/>
                </a:solidFill>
                <a:latin typeface="楷体_GB2312" panose="02010609030101010101" pitchFamily="1" charset="-122"/>
                <a:ea typeface="楷体_GB2312" panose="02010609030101010101" pitchFamily="1" charset="-122"/>
              </a:rPr>
              <a:t>1.</a:t>
            </a:r>
            <a:r>
              <a:rPr lang="zh-CN" altLang="en-US" sz="2300" dirty="0">
                <a:solidFill>
                  <a:srgbClr val="0000FF"/>
                </a:solidFill>
                <a:latin typeface="楷体_GB2312" panose="02010609030101010101" pitchFamily="1" charset="-122"/>
                <a:ea typeface="楷体_GB2312" panose="02010609030101010101" pitchFamily="1" charset="-122"/>
              </a:rPr>
              <a:t>服务对象特殊</a:t>
            </a:r>
            <a:endParaRPr lang="zh-CN" altLang="en-US" sz="2300" dirty="0">
              <a:solidFill>
                <a:srgbClr val="0000FF"/>
              </a:solidFill>
              <a:latin typeface="楷体_GB2312" panose="02010609030101010101" pitchFamily="1" charset="-122"/>
              <a:ea typeface="楷体_GB2312" panose="02010609030101010101" pitchFamily="1" charset="-122"/>
            </a:endParaRPr>
          </a:p>
          <a:p>
            <a:pPr>
              <a:lnSpc>
                <a:spcPct val="150000"/>
              </a:lnSpc>
              <a:buFont typeface="Wingdings" panose="05000000000000000000" charset="0"/>
              <a:buChar char="Ø"/>
            </a:pPr>
            <a:r>
              <a:rPr lang="en-US" altLang="zh-CN" sz="2300" dirty="0">
                <a:solidFill>
                  <a:srgbClr val="0000FF"/>
                </a:solidFill>
                <a:latin typeface="楷体_GB2312" panose="02010609030101010101" pitchFamily="1" charset="-122"/>
                <a:ea typeface="楷体_GB2312" panose="02010609030101010101" pitchFamily="1" charset="-122"/>
              </a:rPr>
              <a:t>2.</a:t>
            </a:r>
            <a:r>
              <a:rPr lang="zh-CN" altLang="en-US" sz="2300" dirty="0">
                <a:solidFill>
                  <a:srgbClr val="0000FF"/>
                </a:solidFill>
                <a:latin typeface="楷体_GB2312" panose="02010609030101010101" pitchFamily="1" charset="-122"/>
                <a:ea typeface="楷体_GB2312" panose="02010609030101010101" pitchFamily="1" charset="-122"/>
              </a:rPr>
              <a:t>护理与咨询并重</a:t>
            </a:r>
            <a:endParaRPr lang="zh-CN" altLang="en-US" sz="2300" dirty="0">
              <a:solidFill>
                <a:srgbClr val="0000FF"/>
              </a:solidFill>
              <a:latin typeface="楷体_GB2312" panose="02010609030101010101" pitchFamily="1" charset="-122"/>
              <a:ea typeface="楷体_GB2312" panose="02010609030101010101" pitchFamily="1" charset="-122"/>
            </a:endParaRPr>
          </a:p>
          <a:p>
            <a:pPr>
              <a:lnSpc>
                <a:spcPct val="150000"/>
              </a:lnSpc>
              <a:buFont typeface="Wingdings" panose="05000000000000000000" charset="0"/>
              <a:buChar char="Ø"/>
            </a:pPr>
            <a:r>
              <a:rPr lang="en-US" altLang="zh-CN" sz="2300" dirty="0">
                <a:solidFill>
                  <a:srgbClr val="0000FF"/>
                </a:solidFill>
                <a:latin typeface="楷体_GB2312" panose="02010609030101010101" pitchFamily="1" charset="-122"/>
                <a:ea typeface="楷体_GB2312" panose="02010609030101010101" pitchFamily="1" charset="-122"/>
              </a:rPr>
              <a:t>3.</a:t>
            </a:r>
            <a:r>
              <a:rPr lang="zh-CN" altLang="en-US" sz="2300" dirty="0">
                <a:solidFill>
                  <a:srgbClr val="0000FF"/>
                </a:solidFill>
                <a:latin typeface="楷体_GB2312" panose="02010609030101010101" pitchFamily="1" charset="-122"/>
                <a:ea typeface="楷体_GB2312" panose="02010609030101010101" pitchFamily="1" charset="-122"/>
              </a:rPr>
              <a:t>心理与躯体护理任务重</a:t>
            </a:r>
            <a:endParaRPr lang="zh-CN" altLang="en-US" sz="2300" dirty="0">
              <a:solidFill>
                <a:srgbClr val="0000FF"/>
              </a:solidFill>
              <a:latin typeface="楷体_GB2312" panose="02010609030101010101" pitchFamily="1" charset="-122"/>
              <a:ea typeface="楷体_GB2312" panose="02010609030101010101" pitchFamily="1" charset="-122"/>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8159</Words>
  <Application>WPS 演示</Application>
  <PresentationFormat>宽屏</PresentationFormat>
  <Paragraphs>539</Paragraphs>
  <Slides>67</Slides>
  <Notes>0</Notes>
  <HiddenSlides>0</HiddenSlides>
  <MMClips>0</MMClips>
  <ScaleCrop>false</ScaleCrop>
  <HeadingPairs>
    <vt:vector size="6" baseType="variant">
      <vt:variant>
        <vt:lpstr>已用的字体</vt:lpstr>
      </vt:variant>
      <vt:variant>
        <vt:i4>24</vt:i4>
      </vt:variant>
      <vt:variant>
        <vt:lpstr>主题</vt:lpstr>
      </vt:variant>
      <vt:variant>
        <vt:i4>4</vt:i4>
      </vt:variant>
      <vt:variant>
        <vt:lpstr>幻灯片标题</vt:lpstr>
      </vt:variant>
      <vt:variant>
        <vt:i4>67</vt:i4>
      </vt:variant>
    </vt:vector>
  </HeadingPairs>
  <TitlesOfParts>
    <vt:vector size="95" baseType="lpstr">
      <vt:lpstr>Arial</vt:lpstr>
      <vt:lpstr>宋体</vt:lpstr>
      <vt:lpstr>Wingdings</vt:lpstr>
      <vt:lpstr>黑体</vt:lpstr>
      <vt:lpstr>Arial</vt:lpstr>
      <vt:lpstr>Times New Roman</vt:lpstr>
      <vt:lpstr>Verdana</vt:lpstr>
      <vt:lpstr>隶书</vt:lpstr>
      <vt:lpstr>思源黑体 CN Medium</vt:lpstr>
      <vt:lpstr>Helvetica</vt:lpstr>
      <vt:lpstr>zihun95hao-shoukesong</vt:lpstr>
      <vt:lpstr>微软雅黑</vt:lpstr>
      <vt:lpstr>Arial Unicode MS</vt:lpstr>
      <vt:lpstr>思源黑体 CN Bold</vt:lpstr>
      <vt:lpstr>Wingdings</vt:lpstr>
      <vt:lpstr>字魂152号-机甲超级黑</vt:lpstr>
      <vt:lpstr>楷体_GB2312</vt:lpstr>
      <vt:lpstr>Impact</vt:lpstr>
      <vt:lpstr>華康魏碑GB5 Std  W7</vt:lpstr>
      <vt:lpstr>華康圓體 Std W5</vt:lpstr>
      <vt:lpstr>汉仪长宋简</vt:lpstr>
      <vt:lpstr>楷体</vt:lpstr>
      <vt:lpstr>華康圓體 Std W8</vt:lpstr>
      <vt:lpstr>华康少女文字W5(P)</vt:lpstr>
      <vt:lpstr>Office 主题</vt: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单金枝</cp:lastModifiedBy>
  <cp:revision>27</cp:revision>
  <dcterms:created xsi:type="dcterms:W3CDTF">2019-11-11T13:37:00Z</dcterms:created>
  <dcterms:modified xsi:type="dcterms:W3CDTF">2021-08-02T07:50:47Z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2052-11.1.0.10667</vt:lpwstr>
  </property>
  <property fmtid="{D5CDD505-2E9C-101B-9397-08002B2CF9AE}" pid="3" name="ICV">
    <vt:lpwstr>14FD09CDA4994C979D66E442471F6DBE</vt:lpwstr>
  </property>
</Properties>
</file>