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8"/>
  </p:notesMasterIdLst>
  <p:handoutMasterIdLst>
    <p:handoutMasterId r:id="rId69"/>
  </p:handoutMasterIdLst>
  <p:sldIdLst>
    <p:sldId id="256" r:id="rId5"/>
    <p:sldId id="258" r:id="rId6"/>
    <p:sldId id="279" r:id="rId7"/>
    <p:sldId id="385" r:id="rId9"/>
    <p:sldId id="630" r:id="rId10"/>
    <p:sldId id="383" r:id="rId11"/>
    <p:sldId id="692" r:id="rId12"/>
    <p:sldId id="693" r:id="rId13"/>
    <p:sldId id="695" r:id="rId14"/>
    <p:sldId id="696" r:id="rId15"/>
    <p:sldId id="697" r:id="rId16"/>
    <p:sldId id="631" r:id="rId17"/>
    <p:sldId id="698" r:id="rId18"/>
    <p:sldId id="699" r:id="rId19"/>
    <p:sldId id="700" r:id="rId20"/>
    <p:sldId id="701" r:id="rId21"/>
    <p:sldId id="702" r:id="rId22"/>
    <p:sldId id="703" r:id="rId23"/>
    <p:sldId id="704" r:id="rId24"/>
    <p:sldId id="705" r:id="rId25"/>
    <p:sldId id="706" r:id="rId26"/>
    <p:sldId id="707" r:id="rId27"/>
    <p:sldId id="387" r:id="rId28"/>
    <p:sldId id="632" r:id="rId29"/>
    <p:sldId id="633" r:id="rId30"/>
    <p:sldId id="601" r:id="rId31"/>
    <p:sldId id="712" r:id="rId32"/>
    <p:sldId id="713" r:id="rId33"/>
    <p:sldId id="714" r:id="rId34"/>
    <p:sldId id="724" r:id="rId35"/>
    <p:sldId id="715" r:id="rId36"/>
    <p:sldId id="716" r:id="rId37"/>
    <p:sldId id="725" r:id="rId38"/>
    <p:sldId id="727" r:id="rId39"/>
    <p:sldId id="728" r:id="rId40"/>
    <p:sldId id="718" r:id="rId41"/>
    <p:sldId id="717" r:id="rId42"/>
    <p:sldId id="729" r:id="rId43"/>
    <p:sldId id="719" r:id="rId44"/>
    <p:sldId id="730" r:id="rId45"/>
    <p:sldId id="731" r:id="rId46"/>
    <p:sldId id="732" r:id="rId47"/>
    <p:sldId id="733" r:id="rId48"/>
    <p:sldId id="735" r:id="rId49"/>
    <p:sldId id="736" r:id="rId50"/>
    <p:sldId id="734" r:id="rId51"/>
    <p:sldId id="737" r:id="rId52"/>
    <p:sldId id="738" r:id="rId53"/>
    <p:sldId id="739" r:id="rId54"/>
    <p:sldId id="740" r:id="rId55"/>
    <p:sldId id="741" r:id="rId56"/>
    <p:sldId id="429" r:id="rId57"/>
    <p:sldId id="523" r:id="rId58"/>
    <p:sldId id="742" r:id="rId59"/>
    <p:sldId id="743" r:id="rId60"/>
    <p:sldId id="744" r:id="rId61"/>
    <p:sldId id="745" r:id="rId62"/>
    <p:sldId id="746" r:id="rId63"/>
    <p:sldId id="747" r:id="rId64"/>
    <p:sldId id="748" r:id="rId65"/>
    <p:sldId id="524" r:id="rId66"/>
    <p:sldId id="525" r:id="rId67"/>
    <p:sldId id="270" r:id="rId68"/>
  </p:sldIdLst>
  <p:sldSz cx="12192000" cy="6858000"/>
  <p:notesSz cx="7103745" cy="10234295"/>
  <p:embeddedFontLst>
    <p:embeddedFont>
      <p:font typeface="黑体" panose="02010600030101010101" charset="-122"/>
      <p:regular r:id="rId73"/>
    </p:embeddedFont>
    <p:embeddedFont>
      <p:font typeface="Verdana" panose="020B0604030504040204" pitchFamily="2" charset="0"/>
      <p:regular r:id="rId74"/>
      <p:bold r:id="rId75"/>
      <p:italic r:id="rId76"/>
      <p:boldItalic r:id="rId7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3.xml"/><Relationship Id="rId69" Type="http://schemas.openxmlformats.org/officeDocument/2006/relationships/handoutMaster" Target="handoutMasters/handoutMaster1.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9.jpeg"/><Relationship Id="rId1" Type="http://schemas.openxmlformats.org/officeDocument/2006/relationships/hyperlink" Target="http://image.baidu.com/i?ct=503316480&amp;z=0&amp;tn=baiduimagedetail&amp;word=%C1%D9%D6%D5%B9%D8%BB%B3&amp;in=29720&amp;cl=2&amp;cm=1&amp;sc=0&amp;lm=-1&amp;pn=19&amp;rn=1&amp;di=7369071780&amp;ln=2000&amp;fr=&amp;ic=0&amp;s=0&amp;se=1" TargetMode="Externa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jpeg"/><Relationship Id="rId1" Type="http://schemas.openxmlformats.org/officeDocument/2006/relationships/hyperlink" Target="http://image.baidu.com/i?ct=503316480&amp;z=0&amp;tn=baiduimagedetail&amp;word=%C1%D9%D6%D5%B9%D8%BB%B3&amp;in=28278&amp;cl=2&amp;cm=1&amp;sc=0&amp;lm=-1&amp;pn=24&amp;rn=1&amp;di=8689851165&amp;ln=2000&amp;fr=&amp;ic=0&amp;s=0&amp;se=1"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4145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（二）生命伦理学的基本原则</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410335" y="1620520"/>
            <a:ext cx="9663430" cy="3616325"/>
          </a:xfrm>
        </p:spPr>
        <p:txBody>
          <a:bodyPr>
            <a:noAutofit/>
          </a:bodyPr>
          <a:p>
            <a:pPr>
              <a:lnSpc>
                <a:spcPct val="110000"/>
              </a:lnSpc>
              <a:buFont typeface="Wingdings" panose="05000000000000000000" charset="0"/>
              <a:buChar char="Ø"/>
            </a:pPr>
            <a:r>
              <a:rPr lang="en-US" altLang="zh-CN" sz="2400" dirty="0">
                <a:solidFill>
                  <a:srgbClr val="0000FF"/>
                </a:solidFill>
              </a:rPr>
              <a:t>1</a:t>
            </a:r>
            <a:r>
              <a:rPr lang="zh-CN" altLang="en-US" sz="2400" dirty="0">
                <a:solidFill>
                  <a:srgbClr val="0000FF"/>
                </a:solidFill>
              </a:rPr>
              <a:t>．有利原则   </a:t>
            </a:r>
            <a:endParaRPr lang="zh-CN" altLang="en-US" sz="2400" dirty="0">
              <a:solidFill>
                <a:srgbClr val="0000FF"/>
              </a:solidFill>
            </a:endParaRPr>
          </a:p>
          <a:p>
            <a:pPr marL="0" indent="0">
              <a:lnSpc>
                <a:spcPct val="110000"/>
              </a:lnSpc>
              <a:buNone/>
            </a:pPr>
            <a:r>
              <a:rPr lang="zh-CN" altLang="en-US" sz="2400" dirty="0">
                <a:solidFill>
                  <a:srgbClr val="0000FF"/>
                </a:solidFill>
              </a:rPr>
              <a:t>不做不应该做的事以及做应该做的事。生命伦理学的最基本原则。</a:t>
            </a:r>
            <a:endParaRPr lang="zh-CN" altLang="en-US" sz="2400" dirty="0">
              <a:solidFill>
                <a:srgbClr val="0000FF"/>
              </a:solidFill>
            </a:endParaRPr>
          </a:p>
          <a:p>
            <a:pPr>
              <a:lnSpc>
                <a:spcPct val="110000"/>
              </a:lnSpc>
              <a:buFont typeface="Wingdings" panose="05000000000000000000" charset="0"/>
              <a:buChar char="Ø"/>
            </a:pPr>
            <a:r>
              <a:rPr lang="en-US" altLang="zh-CN" sz="2400" dirty="0">
                <a:solidFill>
                  <a:srgbClr val="0000FF"/>
                </a:solidFill>
              </a:rPr>
              <a:t>2</a:t>
            </a:r>
            <a:r>
              <a:rPr lang="zh-CN" altLang="en-US" sz="2400" dirty="0">
                <a:solidFill>
                  <a:srgbClr val="0000FF"/>
                </a:solidFill>
              </a:rPr>
              <a:t>．尊重原则  </a:t>
            </a:r>
            <a:endParaRPr lang="zh-CN" altLang="en-US" sz="2400" dirty="0">
              <a:solidFill>
                <a:srgbClr val="0000FF"/>
              </a:solidFill>
            </a:endParaRPr>
          </a:p>
          <a:p>
            <a:pPr marL="0" indent="0">
              <a:lnSpc>
                <a:spcPct val="110000"/>
              </a:lnSpc>
              <a:buNone/>
            </a:pPr>
            <a:r>
              <a:rPr lang="zh-CN" altLang="en-US" sz="2400" dirty="0">
                <a:solidFill>
                  <a:srgbClr val="0000FF"/>
                </a:solidFill>
              </a:rPr>
              <a:t>主要是对人的尊重，</a:t>
            </a:r>
            <a:endParaRPr lang="zh-CN" altLang="en-US" sz="2400" dirty="0">
              <a:solidFill>
                <a:srgbClr val="0000FF"/>
              </a:solidFill>
            </a:endParaRPr>
          </a:p>
          <a:p>
            <a:pPr>
              <a:lnSpc>
                <a:spcPct val="110000"/>
              </a:lnSpc>
              <a:buFont typeface="Wingdings" panose="05000000000000000000" charset="0"/>
              <a:buChar char="Ø"/>
            </a:pPr>
            <a:r>
              <a:rPr lang="en-US" altLang="zh-CN" sz="2400" dirty="0">
                <a:solidFill>
                  <a:srgbClr val="0000FF"/>
                </a:solidFill>
              </a:rPr>
              <a:t>3</a:t>
            </a:r>
            <a:r>
              <a:rPr lang="zh-CN" altLang="en-US" sz="2400" dirty="0">
                <a:solidFill>
                  <a:srgbClr val="0000FF"/>
                </a:solidFill>
              </a:rPr>
              <a:t>．公正原则   </a:t>
            </a:r>
            <a:endParaRPr lang="zh-CN" altLang="en-US" sz="2400" dirty="0">
              <a:solidFill>
                <a:srgbClr val="0000FF"/>
              </a:solidFill>
            </a:endParaRPr>
          </a:p>
          <a:p>
            <a:pPr marL="0" indent="0">
              <a:lnSpc>
                <a:spcPct val="110000"/>
              </a:lnSpc>
              <a:buNone/>
            </a:pPr>
            <a:r>
              <a:rPr lang="zh-CN" altLang="en-US" sz="2400" dirty="0">
                <a:solidFill>
                  <a:srgbClr val="0000FF"/>
                </a:solidFill>
              </a:rPr>
              <a:t>包括分配公正、程序公正和回报公正。</a:t>
            </a:r>
            <a:endParaRPr lang="zh-CN" altLang="en-US" sz="2400" dirty="0">
              <a:solidFill>
                <a:srgbClr val="0000FF"/>
              </a:solidFill>
            </a:endParaRPr>
          </a:p>
          <a:p>
            <a:pPr>
              <a:lnSpc>
                <a:spcPct val="110000"/>
              </a:lnSpc>
              <a:buFont typeface="Wingdings" panose="05000000000000000000" charset="0"/>
              <a:buChar char="Ø"/>
            </a:pPr>
            <a:r>
              <a:rPr lang="en-US" altLang="zh-CN" sz="2400" dirty="0">
                <a:solidFill>
                  <a:srgbClr val="0000FF"/>
                </a:solidFill>
              </a:rPr>
              <a:t>4</a:t>
            </a:r>
            <a:r>
              <a:rPr lang="zh-CN" altLang="en-US" sz="2400" dirty="0">
                <a:solidFill>
                  <a:srgbClr val="0000FF"/>
                </a:solidFill>
              </a:rPr>
              <a:t>．互助原则</a:t>
            </a:r>
            <a:endParaRPr lang="zh-CN" altLang="en-US" sz="2400" dirty="0">
              <a:solidFill>
                <a:srgbClr val="0000FF"/>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421005" y="2205990"/>
            <a:ext cx="11349990" cy="3107690"/>
          </a:xfrm>
          <a:prstGeom prst="rect">
            <a:avLst/>
          </a:prstGeom>
          <a:noFill/>
        </p:spPr>
        <p:txBody>
          <a:bodyPr wrap="square" rtlCol="0">
            <a:spAutoFit/>
          </a:bodyPr>
          <a:lstStyle/>
          <a:p>
            <a:pPr algn="l">
              <a:lnSpc>
                <a:spcPct val="140000"/>
              </a:lnSpc>
            </a:pPr>
            <a:r>
              <a:rPr lang="zh-CN" altLang="en-US" sz="2000" dirty="0">
                <a:solidFill>
                  <a:sysClr val="window" lastClr="FFFFFF">
                    <a:lumMod val="95000"/>
                  </a:sysClr>
                </a:solidFill>
                <a:latin typeface="黑体" panose="02010600030101010101" charset="-122"/>
                <a:ea typeface="黑体" panose="02010600030101010101" charset="-122"/>
              </a:rPr>
              <a:t>生命的暗示无所不在，疫情与突发灾难更是对我们每个人的教育。在2020年这场“冠脉肺炎抗疫”之战中，我们再次感受了人类生命的脆弱，一颗小小的病毒竟然可以使成千上百人陷入生命危机，使上亿民众陷入焦虑与恐慌。随着调查的深入，发现病毒居然来自于野生动物身上。非洲的埃博拉，17年前的非典，都与猎食野生动物有关。惨痛的教训必须让我们意识到，在大自然面前，人类是渺小的，我们要敬畏生命，尊重生命。</a:t>
            </a:r>
            <a:endParaRPr lang="zh-CN" altLang="en-US" sz="20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2000" dirty="0">
                <a:solidFill>
                  <a:sysClr val="window" lastClr="FFFFFF">
                    <a:lumMod val="95000"/>
                  </a:sysClr>
                </a:solidFill>
                <a:latin typeface="黑体" panose="02010600030101010101" charset="-122"/>
                <a:ea typeface="黑体" panose="02010600030101010101" charset="-122"/>
              </a:rPr>
              <a:t>敬畏自然，归根到底就是要敬畏生命，敬畏我们自身。我们学会认知生命、珍惜生命、尊重生命、热爱生命，树立珍视和热爱生命的价值观。</a:t>
            </a:r>
            <a:endParaRPr lang="zh-CN" altLang="en-US" sz="2000"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任务二</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2338070"/>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临终患者护理伦理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一、临终患者的特点及需求</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58215" y="2771775"/>
            <a:ext cx="5188585" cy="1903730"/>
          </a:xfrm>
        </p:spPr>
        <p:txBody>
          <a:bodyPr>
            <a:noAutofit/>
          </a:bodyPr>
          <a:p>
            <a:pPr marL="0" indent="0" fontAlgn="auto">
              <a:lnSpc>
                <a:spcPct val="120000"/>
              </a:lnSpc>
              <a:buNone/>
            </a:pPr>
            <a:r>
              <a:rPr sz="2300" dirty="0">
                <a:solidFill>
                  <a:srgbClr val="0000FF"/>
                </a:solidFill>
              </a:rPr>
              <a:t>临终是指由于疾病末期或意外事故造成人体主要器官生理功能衰竭，用现有的医疗技术不能治愈，生命过程即将终结的阶段。</a:t>
            </a:r>
            <a:endParaRPr sz="2300" dirty="0">
              <a:solidFill>
                <a:srgbClr val="0000FF"/>
              </a:solidFill>
            </a:endParaRPr>
          </a:p>
        </p:txBody>
      </p:sp>
      <p:sp>
        <p:nvSpPr>
          <p:cNvPr id="5" name="文本框 4"/>
          <p:cNvSpPr txBox="1"/>
          <p:nvPr/>
        </p:nvSpPr>
        <p:spPr>
          <a:xfrm>
            <a:off x="758825" y="1964055"/>
            <a:ext cx="3535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（一）生命伦理学的概念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3" name="图片 2"/>
          <p:cNvPicPr>
            <a:picLocks noChangeAspect="1"/>
          </p:cNvPicPr>
          <p:nvPr/>
        </p:nvPicPr>
        <p:blipFill>
          <a:blip r:embed="rId1"/>
          <a:stretch>
            <a:fillRect/>
          </a:stretch>
        </p:blipFill>
        <p:spPr>
          <a:xfrm>
            <a:off x="6871335" y="2329815"/>
            <a:ext cx="4986020" cy="2647950"/>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（二）临终患者的生理特点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410335" y="1334770"/>
            <a:ext cx="9999345" cy="3616325"/>
          </a:xfrm>
        </p:spPr>
        <p:txBody>
          <a:bodyPr>
            <a:noAutofit/>
          </a:bodyPr>
          <a:p>
            <a:pPr>
              <a:lnSpc>
                <a:spcPct val="120000"/>
              </a:lnSpc>
              <a:buFont typeface="Wingdings" panose="05000000000000000000" charset="0"/>
              <a:buChar char="Ø"/>
            </a:pPr>
            <a:r>
              <a:rPr sz="2400" dirty="0">
                <a:solidFill>
                  <a:srgbClr val="0000FF"/>
                </a:solidFill>
              </a:rPr>
              <a:t>临终患者多数器官衰竭或老化，消化功能下降，具有恶心、呕吐、便秘、呼吸困难等躯体症状，特别是癌症晚期的患者，其主要的症状是疼痛，患者是难以忍受的，因而会引起临终患者虚弱、食欲不振、焦虑和抑郁等生理和精神上的痛苦。</a:t>
            </a:r>
            <a:endParaRPr sz="2400" dirty="0">
              <a:solidFill>
                <a:srgbClr val="0000FF"/>
              </a:solidFill>
            </a:endParaRPr>
          </a:p>
        </p:txBody>
      </p:sp>
      <p:pic>
        <p:nvPicPr>
          <p:cNvPr id="3" name="图片 2"/>
          <p:cNvPicPr>
            <a:picLocks noChangeAspect="1"/>
          </p:cNvPicPr>
          <p:nvPr/>
        </p:nvPicPr>
        <p:blipFill>
          <a:blip r:embed="rId1"/>
          <a:stretch>
            <a:fillRect/>
          </a:stretch>
        </p:blipFill>
        <p:spPr>
          <a:xfrm>
            <a:off x="3404870" y="3348355"/>
            <a:ext cx="5381625" cy="2971800"/>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（三）临终患者的心理特点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384935" y="1906905"/>
            <a:ext cx="2821305" cy="2845435"/>
          </a:xfrm>
        </p:spPr>
        <p:txBody>
          <a:bodyPr>
            <a:noAutofit/>
          </a:bodyPr>
          <a:p>
            <a:pPr>
              <a:lnSpc>
                <a:spcPct val="110000"/>
              </a:lnSpc>
              <a:buFont typeface="Wingdings" panose="05000000000000000000" charset="0"/>
              <a:buChar char="Ø"/>
            </a:pPr>
            <a:r>
              <a:rPr sz="2400" dirty="0">
                <a:solidFill>
                  <a:srgbClr val="0000FF"/>
                </a:solidFill>
              </a:rPr>
              <a:t>1．否认期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2．愤怒期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3．协议期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4．抑郁期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5．接受期</a:t>
            </a:r>
            <a:endParaRPr sz="2400" dirty="0">
              <a:solidFill>
                <a:srgbClr val="0000FF"/>
              </a:solidFill>
            </a:endParaRPr>
          </a:p>
        </p:txBody>
      </p:sp>
      <p:pic>
        <p:nvPicPr>
          <p:cNvPr id="4" name="图片 3"/>
          <p:cNvPicPr>
            <a:picLocks noChangeAspect="1"/>
          </p:cNvPicPr>
          <p:nvPr/>
        </p:nvPicPr>
        <p:blipFill>
          <a:blip r:embed="rId1"/>
          <a:stretch>
            <a:fillRect/>
          </a:stretch>
        </p:blipFill>
        <p:spPr>
          <a:xfrm>
            <a:off x="4618355" y="1546860"/>
            <a:ext cx="6135370" cy="3491865"/>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（四）临终病人的需求</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459865" y="2449195"/>
            <a:ext cx="3493135" cy="1663065"/>
          </a:xfrm>
        </p:spPr>
        <p:txBody>
          <a:bodyPr>
            <a:noAutofit/>
          </a:bodyPr>
          <a:p>
            <a:pPr>
              <a:lnSpc>
                <a:spcPct val="110000"/>
              </a:lnSpc>
              <a:buFont typeface="Wingdings" panose="05000000000000000000" charset="0"/>
              <a:buChar char="Ø"/>
            </a:pPr>
            <a:r>
              <a:rPr sz="2400" dirty="0">
                <a:solidFill>
                  <a:srgbClr val="0000FF"/>
                </a:solidFill>
              </a:rPr>
              <a:t>1．生理方面的需求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2．心理方面的需求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3．社会方面的需求</a:t>
            </a:r>
            <a:endParaRPr sz="2400" dirty="0">
              <a:solidFill>
                <a:srgbClr val="0000FF"/>
              </a:solidFill>
            </a:endParaRPr>
          </a:p>
        </p:txBody>
      </p:sp>
      <p:pic>
        <p:nvPicPr>
          <p:cNvPr id="15364" name="图片 15363" descr="11501_20061220_1042"/>
          <p:cNvPicPr>
            <a:picLocks noChangeAspect="1"/>
          </p:cNvPicPr>
          <p:nvPr/>
        </p:nvPicPr>
        <p:blipFill>
          <a:blip r:embed="rId1"/>
          <a:stretch>
            <a:fillRect/>
          </a:stretch>
        </p:blipFill>
        <p:spPr>
          <a:xfrm>
            <a:off x="6517005" y="883920"/>
            <a:ext cx="4480560" cy="5090160"/>
          </a:xfrm>
          <a:prstGeom prst="rect">
            <a:avLst/>
          </a:prstGeom>
          <a:noFill/>
          <a:ln w="9525">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二、临终关怀及其伦理要求</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58215" y="2535555"/>
            <a:ext cx="6171565" cy="3708400"/>
          </a:xfrm>
        </p:spPr>
        <p:txBody>
          <a:bodyPr>
            <a:noAutofit/>
          </a:bodyPr>
          <a:p>
            <a:pPr marL="0" indent="0" fontAlgn="auto">
              <a:lnSpc>
                <a:spcPct val="120000"/>
              </a:lnSpc>
              <a:buNone/>
            </a:pPr>
            <a:r>
              <a:rPr sz="2300" dirty="0">
                <a:solidFill>
                  <a:srgbClr val="0000FF"/>
                </a:solidFill>
              </a:rPr>
              <a:t>临终关怀是指社会各阶层(医生、护士、社会工作者，宗教人员、志愿人员以及政府和慈善团体等)组成的团体，为临终病人及其家属所提供的生理、心理、社会的全面支持与照护</a:t>
            </a:r>
            <a:r>
              <a:rPr lang="zh-CN" sz="2300" dirty="0">
                <a:solidFill>
                  <a:srgbClr val="0000FF"/>
                </a:solidFill>
              </a:rPr>
              <a:t>。</a:t>
            </a:r>
            <a:endParaRPr lang="zh-CN" sz="2300" dirty="0">
              <a:solidFill>
                <a:srgbClr val="0000FF"/>
              </a:solidFill>
            </a:endParaRPr>
          </a:p>
          <a:p>
            <a:pPr marL="0" indent="0" fontAlgn="auto">
              <a:lnSpc>
                <a:spcPct val="120000"/>
              </a:lnSpc>
              <a:buNone/>
            </a:pPr>
            <a:r>
              <a:rPr lang="zh-CN" sz="2300" dirty="0">
                <a:solidFill>
                  <a:srgbClr val="0000FF"/>
                </a:solidFill>
              </a:rPr>
              <a:t>临终关怀组织的创始：现代较健全的临终关怀组织始于1967年英国伦敦的“圣•克里斯多佛临终关怀机构”（St.Christopher Hospice）。其创始人是桑德斯博士（D.C.Saunders）。 </a:t>
            </a:r>
            <a:endParaRPr lang="zh-CN" sz="23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（一）临终关怀的概念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6388" name="图片 16387" descr="W020061120500560317318"/>
          <p:cNvPicPr>
            <a:picLocks noChangeAspect="1"/>
          </p:cNvPicPr>
          <p:nvPr/>
        </p:nvPicPr>
        <p:blipFill>
          <a:blip r:embed="rId1"/>
          <a:stretch>
            <a:fillRect/>
          </a:stretch>
        </p:blipFill>
        <p:spPr>
          <a:xfrm>
            <a:off x="7225665" y="2535555"/>
            <a:ext cx="4631690" cy="3063875"/>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0335" y="621030"/>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（二）临终关怀的目的</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410335" y="1334770"/>
            <a:ext cx="10272395" cy="1042035"/>
          </a:xfrm>
        </p:spPr>
        <p:txBody>
          <a:bodyPr>
            <a:noAutofit/>
          </a:bodyPr>
          <a:p>
            <a:pPr>
              <a:lnSpc>
                <a:spcPct val="110000"/>
              </a:lnSpc>
              <a:buFont typeface="Wingdings" panose="05000000000000000000" charset="0"/>
              <a:buChar char="Ø"/>
            </a:pPr>
            <a:r>
              <a:rPr sz="2400" dirty="0">
                <a:solidFill>
                  <a:srgbClr val="0000FF"/>
                </a:solidFill>
              </a:rPr>
              <a:t>不是以延长患者生存时间为重，而是以提高临终患者的生存质量为宗旨，使临终患者舒适安宁的走完人生的最后旅程，并给家属以安慰和居丧照护。</a:t>
            </a:r>
            <a:endParaRPr sz="2400" dirty="0">
              <a:solidFill>
                <a:srgbClr val="0000FF"/>
              </a:solidFill>
            </a:endParaRPr>
          </a:p>
        </p:txBody>
      </p:sp>
      <p:sp>
        <p:nvSpPr>
          <p:cNvPr id="4" name="文本框 3"/>
          <p:cNvSpPr txBox="1"/>
          <p:nvPr/>
        </p:nvSpPr>
        <p:spPr>
          <a:xfrm>
            <a:off x="1410335" y="278828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（三）临终关怀的内容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5" name="文本占位符 12289"/>
          <p:cNvSpPr>
            <a:spLocks noGrp="1"/>
          </p:cNvSpPr>
          <p:nvPr/>
        </p:nvSpPr>
        <p:spPr>
          <a:xfrm>
            <a:off x="1410335" y="3502025"/>
            <a:ext cx="6988175" cy="24720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buFont typeface="Wingdings" panose="05000000000000000000" charset="0"/>
              <a:buChar char="Ø"/>
            </a:pPr>
            <a:r>
              <a:rPr sz="2400" dirty="0">
                <a:solidFill>
                  <a:srgbClr val="0000FF"/>
                </a:solidFill>
              </a:rPr>
              <a:t>1．生理方面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2．心理方面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3．社会方面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4．对病人家属的关怀</a:t>
            </a:r>
            <a:endParaRPr sz="2400" dirty="0">
              <a:solidFill>
                <a:srgbClr val="0000FF"/>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（四）临终关怀的工作原则</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384935" y="1906905"/>
            <a:ext cx="2821305" cy="2845435"/>
          </a:xfrm>
        </p:spPr>
        <p:txBody>
          <a:bodyPr>
            <a:noAutofit/>
          </a:bodyPr>
          <a:p>
            <a:pPr>
              <a:lnSpc>
                <a:spcPct val="110000"/>
              </a:lnSpc>
              <a:buFont typeface="Wingdings" panose="05000000000000000000" charset="0"/>
              <a:buChar char="Ø"/>
            </a:pPr>
            <a:r>
              <a:rPr sz="2400" dirty="0">
                <a:solidFill>
                  <a:srgbClr val="0000FF"/>
                </a:solidFill>
              </a:rPr>
              <a:t>照护为主的原则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适度治疗的原则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注重心理的原则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整体服务的原则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人道主义的原则</a:t>
            </a:r>
            <a:endParaRPr sz="2400" dirty="0">
              <a:solidFill>
                <a:srgbClr val="0000FF"/>
              </a:solidFill>
            </a:endParaRPr>
          </a:p>
        </p:txBody>
      </p:sp>
      <p:pic>
        <p:nvPicPr>
          <p:cNvPr id="4" name="图片 3"/>
          <p:cNvPicPr>
            <a:picLocks noChangeAspect="1"/>
          </p:cNvPicPr>
          <p:nvPr/>
        </p:nvPicPr>
        <p:blipFill>
          <a:blip r:embed="rId1"/>
          <a:stretch>
            <a:fillRect/>
          </a:stretch>
        </p:blipFill>
        <p:spPr>
          <a:xfrm>
            <a:off x="4618355" y="1546860"/>
            <a:ext cx="6135370" cy="349186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53035"/>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135745" y="2011680"/>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（五）临终关怀的伦理意义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858010" y="2279015"/>
            <a:ext cx="4575810" cy="2907665"/>
          </a:xfrm>
        </p:spPr>
        <p:txBody>
          <a:bodyPr>
            <a:noAutofit/>
          </a:bodyPr>
          <a:p>
            <a:pPr>
              <a:lnSpc>
                <a:spcPct val="110000"/>
              </a:lnSpc>
              <a:buFont typeface="Wingdings" panose="05000000000000000000" charset="0"/>
              <a:buChar char="Ø"/>
            </a:pPr>
            <a:r>
              <a:rPr sz="2400" dirty="0">
                <a:solidFill>
                  <a:srgbClr val="0000FF"/>
                </a:solidFill>
              </a:rPr>
              <a:t>体现了人道主义精神</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生命和死亡观念的转变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体现了医学道德水平的提高和社会文明的进步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节约卫生资源 </a:t>
            </a:r>
            <a:endParaRPr sz="2400" dirty="0">
              <a:solidFill>
                <a:srgbClr val="0000FF"/>
              </a:solidFill>
            </a:endParaRPr>
          </a:p>
        </p:txBody>
      </p:sp>
      <p:pic>
        <p:nvPicPr>
          <p:cNvPr id="21508" name="图片 21507" descr="u=711513192,194089771&amp;fm=0&amp;gp=0">
            <a:hlinkClick r:id="rId1"/>
          </p:cNvPr>
          <p:cNvPicPr>
            <a:picLocks noChangeAspect="1"/>
          </p:cNvPicPr>
          <p:nvPr/>
        </p:nvPicPr>
        <p:blipFill>
          <a:blip r:embed="rId2"/>
          <a:stretch>
            <a:fillRect/>
          </a:stretch>
        </p:blipFill>
        <p:spPr>
          <a:xfrm>
            <a:off x="7223760" y="1939290"/>
            <a:ext cx="4174490" cy="3247390"/>
          </a:xfrm>
          <a:prstGeom prst="rect">
            <a:avLst/>
          </a:prstGeom>
          <a:noFill/>
          <a:ln w="9525">
            <a:noFill/>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（六）临终关怀的伦理要求</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584325" y="2108835"/>
            <a:ext cx="4575810" cy="2907665"/>
          </a:xfrm>
        </p:spPr>
        <p:txBody>
          <a:bodyPr>
            <a:noAutofit/>
          </a:bodyPr>
          <a:p>
            <a:pPr>
              <a:lnSpc>
                <a:spcPct val="110000"/>
              </a:lnSpc>
              <a:buFont typeface="Wingdings" panose="05000000000000000000" charset="0"/>
              <a:buChar char="Ø"/>
            </a:pPr>
            <a:r>
              <a:rPr sz="2400" dirty="0">
                <a:solidFill>
                  <a:srgbClr val="0000FF"/>
                </a:solidFill>
              </a:rPr>
              <a:t>保护临终病人的权利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理解临终病人的心理行为</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帮助临终病人解除痛苦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照顾和关心临终病人的家属 </a:t>
            </a:r>
            <a:endParaRPr sz="2400" dirty="0">
              <a:solidFill>
                <a:srgbClr val="0000FF"/>
              </a:solidFill>
            </a:endParaRPr>
          </a:p>
          <a:p>
            <a:pPr>
              <a:lnSpc>
                <a:spcPct val="110000"/>
              </a:lnSpc>
              <a:buFont typeface="Wingdings" panose="05000000000000000000" charset="0"/>
              <a:buChar char="Ø"/>
            </a:pPr>
            <a:r>
              <a:rPr sz="2400" dirty="0">
                <a:solidFill>
                  <a:srgbClr val="0000FF"/>
                </a:solidFill>
              </a:rPr>
              <a:t>创造适宜临终病人的环境 </a:t>
            </a:r>
            <a:endParaRPr sz="2400" dirty="0">
              <a:solidFill>
                <a:srgbClr val="0000FF"/>
              </a:solidFill>
            </a:endParaRPr>
          </a:p>
        </p:txBody>
      </p:sp>
      <p:pic>
        <p:nvPicPr>
          <p:cNvPr id="22532" name="图片 22531" descr="u=2537152335,3878833175&amp;fm=0&amp;gp=0">
            <a:hlinkClick r:id="rId1"/>
          </p:cNvPr>
          <p:cNvPicPr>
            <a:picLocks noChangeAspect="1"/>
          </p:cNvPicPr>
          <p:nvPr/>
        </p:nvPicPr>
        <p:blipFill>
          <a:blip r:embed="rId2"/>
          <a:stretch>
            <a:fillRect/>
          </a:stretch>
        </p:blipFill>
        <p:spPr>
          <a:xfrm>
            <a:off x="6612255" y="1914525"/>
            <a:ext cx="4257040" cy="3296285"/>
          </a:xfrm>
          <a:prstGeom prst="rect">
            <a:avLst/>
          </a:prstGeom>
          <a:noFill/>
          <a:ln w="9525">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421005" y="2205990"/>
            <a:ext cx="11349990" cy="2630170"/>
          </a:xfrm>
          <a:prstGeom prst="rect">
            <a:avLst/>
          </a:prstGeom>
          <a:noFill/>
        </p:spPr>
        <p:txBody>
          <a:bodyPr wrap="square" rtlCol="0">
            <a:spAutoFit/>
          </a:bodyPr>
          <a:lstStyle/>
          <a:p>
            <a:pPr algn="l">
              <a:lnSpc>
                <a:spcPct val="150000"/>
              </a:lnSpc>
            </a:pPr>
            <a:r>
              <a:rPr lang="zh-CN" altLang="en-US" sz="2200" dirty="0">
                <a:solidFill>
                  <a:sysClr val="window" lastClr="FFFFFF">
                    <a:lumMod val="95000"/>
                  </a:sysClr>
                </a:solidFill>
                <a:latin typeface="黑体" panose="02010600030101010101" charset="-122"/>
                <a:ea typeface="黑体" panose="02010600030101010101" charset="-122"/>
              </a:rPr>
              <a:t>近年来，国外悄悄兴起“死亡哲学”的研究和教育，以图从道德哲学的高度对“生”与“死”进行重新评价，让自己的一生不仅有一个美好幸福的“生”，而且有一个幸福安乐的“死”。 正确认识死亡，看待死亡是一种现实需要，特别是在医院，每天都会面临死亡现象，医护人员对死亡的正确认识，既能对患者家属开展有效的死亡教育，同时也会对自身产生相当的影响。所以死亡教育对于整个社会、尤其是医疗卫生行业来说都非常重要。</a:t>
            </a:r>
            <a:endParaRPr lang="zh-CN" altLang="en-US" sz="2200"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三、安乐死的伦理问题</a:t>
            </a:r>
            <a:endParaRPr sz="4000">
              <a:solidFill>
                <a:srgbClr val="FF0000"/>
              </a:solidFill>
              <a:ea typeface="黑体" panose="02010600030101010101" charset="-122"/>
              <a:cs typeface="黑体" panose="02010600030101010101" charset="-122"/>
            </a:endParaRPr>
          </a:p>
        </p:txBody>
      </p:sp>
      <p:sp>
        <p:nvSpPr>
          <p:cNvPr id="9219" name="文本占位符 9218"/>
          <p:cNvSpPr>
            <a:spLocks noGrp="1"/>
          </p:cNvSpPr>
          <p:nvPr>
            <p:ph type="body" idx="1"/>
          </p:nvPr>
        </p:nvSpPr>
        <p:spPr>
          <a:xfrm>
            <a:off x="1092200" y="2348865"/>
            <a:ext cx="10877550" cy="2987675"/>
          </a:xfrm>
        </p:spPr>
        <p:txBody>
          <a:bodyPr>
            <a:noAutofit/>
          </a:bodyPr>
          <a:p>
            <a:pPr fontAlgn="auto">
              <a:lnSpc>
                <a:spcPct val="150000"/>
              </a:lnSpc>
              <a:spcBef>
                <a:spcPts val="0"/>
              </a:spcBef>
              <a:buFont typeface="Wingdings" panose="05000000000000000000" charset="0"/>
              <a:buChar char="Ø"/>
            </a:pPr>
            <a:r>
              <a:rPr lang="zh-CN" altLang="en-US" sz="2300" dirty="0">
                <a:solidFill>
                  <a:srgbClr val="0000FF"/>
                </a:solidFill>
              </a:rPr>
              <a:t>安乐死一词源自希腊文“euthanasia”，由 (good）及 (death)二字根组成，本意是指“无痛苦、幸福地死亡”。即“好死”或“善终”之谓。</a:t>
            </a:r>
            <a:endParaRPr lang="zh-CN" altLang="en-US" sz="2300" dirty="0">
              <a:solidFill>
                <a:srgbClr val="0000FF"/>
              </a:solidFill>
            </a:endParaRPr>
          </a:p>
          <a:p>
            <a:pPr fontAlgn="auto">
              <a:lnSpc>
                <a:spcPct val="150000"/>
              </a:lnSpc>
              <a:spcBef>
                <a:spcPts val="0"/>
              </a:spcBef>
              <a:buFont typeface="Wingdings" panose="05000000000000000000" charset="0"/>
              <a:buChar char="Ø"/>
            </a:pPr>
            <a:r>
              <a:rPr lang="zh-CN" altLang="en-US" sz="2300" dirty="0">
                <a:solidFill>
                  <a:srgbClr val="0000FF"/>
                </a:solidFill>
              </a:rPr>
              <a:t>安乐死是指对患有不治之症、濒临死亡的病人，由于其精神和躯体的极端痛苦，由病人和其家属的强烈要求下，经医生鉴定及有关部门认可而采用医学的方法，使患者在无痛苦的状态下度过死亡阶段的全过程。</a:t>
            </a:r>
            <a:endParaRPr lang="zh-CN" altLang="en-US" sz="2300" dirty="0">
              <a:solidFill>
                <a:srgbClr val="0000FF"/>
              </a:solidFill>
            </a:endParaRPr>
          </a:p>
          <a:p>
            <a:pPr fontAlgn="auto">
              <a:lnSpc>
                <a:spcPct val="150000"/>
              </a:lnSpc>
              <a:spcBef>
                <a:spcPts val="0"/>
              </a:spcBef>
              <a:buFont typeface="Wingdings" panose="05000000000000000000" charset="0"/>
              <a:buChar char="Ø"/>
            </a:pPr>
            <a:r>
              <a:rPr lang="zh-CN" altLang="en-US" sz="2300">
                <a:solidFill>
                  <a:srgbClr val="0000FF"/>
                </a:solidFill>
                <a:sym typeface="+mn-ea"/>
              </a:rPr>
              <a:t>安乐死的目的</a:t>
            </a:r>
            <a:r>
              <a:rPr lang="en-US" altLang="zh-CN" sz="2300">
                <a:solidFill>
                  <a:srgbClr val="0000FF"/>
                </a:solidFill>
                <a:sym typeface="+mn-ea"/>
              </a:rPr>
              <a:t>:</a:t>
            </a:r>
            <a:r>
              <a:rPr lang="zh-CN" altLang="en-US" sz="2300">
                <a:solidFill>
                  <a:srgbClr val="0000FF"/>
                </a:solidFill>
                <a:sym typeface="+mn-ea"/>
              </a:rPr>
              <a:t>避免死亡的痛苦折磨，代之以相对舒适和幸福的感受 </a:t>
            </a:r>
            <a:endParaRPr lang="zh-CN" altLang="en-US" sz="2300">
              <a:solidFill>
                <a:srgbClr val="0000FF"/>
              </a:solidFill>
            </a:endParaRPr>
          </a:p>
          <a:p>
            <a:pPr fontAlgn="auto">
              <a:lnSpc>
                <a:spcPct val="150000"/>
              </a:lnSpc>
              <a:spcBef>
                <a:spcPts val="0"/>
              </a:spcBef>
              <a:buFont typeface="Wingdings" panose="05000000000000000000" charset="0"/>
              <a:buChar char="Ø"/>
            </a:pPr>
            <a:r>
              <a:rPr lang="zh-CN" altLang="en-US" sz="2300">
                <a:solidFill>
                  <a:srgbClr val="0000FF"/>
                </a:solidFill>
                <a:sym typeface="+mn-ea"/>
              </a:rPr>
              <a:t>安乐死的对象</a:t>
            </a:r>
            <a:r>
              <a:rPr lang="en-US" altLang="zh-CN" sz="2300">
                <a:solidFill>
                  <a:srgbClr val="0000FF"/>
                </a:solidFill>
                <a:sym typeface="+mn-ea"/>
              </a:rPr>
              <a:t>:</a:t>
            </a:r>
            <a:r>
              <a:rPr lang="zh-CN" altLang="en-US" sz="2300">
                <a:solidFill>
                  <a:srgbClr val="0000FF"/>
                </a:solidFill>
                <a:sym typeface="+mn-ea"/>
              </a:rPr>
              <a:t>濒临死亡的患者。</a:t>
            </a:r>
            <a:endParaRPr lang="zh-CN" altLang="en-US" sz="2300" dirty="0">
              <a:solidFill>
                <a:srgbClr val="0000FF"/>
              </a:solidFill>
            </a:endParaRPr>
          </a:p>
        </p:txBody>
      </p:sp>
      <p:sp>
        <p:nvSpPr>
          <p:cNvPr id="5" name="文本框 4"/>
          <p:cNvSpPr txBox="1"/>
          <p:nvPr/>
        </p:nvSpPr>
        <p:spPr>
          <a:xfrm>
            <a:off x="746125" y="175260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（一）安乐死的概念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18870" y="433705"/>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（二）安乐死的分类</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0243" name="文本占位符 10242"/>
          <p:cNvSpPr>
            <a:spLocks noGrp="1"/>
          </p:cNvSpPr>
          <p:nvPr>
            <p:ph type="body" idx="4294967295"/>
          </p:nvPr>
        </p:nvSpPr>
        <p:spPr>
          <a:xfrm>
            <a:off x="1317625" y="894080"/>
            <a:ext cx="9679940" cy="1933575"/>
          </a:xfrm>
        </p:spPr>
        <p:txBody>
          <a:bodyPr>
            <a:normAutofit lnSpcReduction="10000"/>
          </a:bodyPr>
          <a:p>
            <a:pPr>
              <a:lnSpc>
                <a:spcPct val="150000"/>
              </a:lnSpc>
              <a:buFont typeface="Wingdings" panose="05000000000000000000" charset="0"/>
              <a:buChar char="Ø"/>
            </a:pPr>
            <a:r>
              <a:rPr sz="2400" dirty="0">
                <a:solidFill>
                  <a:srgbClr val="0000FF"/>
                </a:solidFill>
              </a:rPr>
              <a:t>1. 现代伦理学把安乐死按照“作为”与“不作为”分为</a:t>
            </a:r>
            <a:r>
              <a:rPr lang="en-US" sz="2400" dirty="0">
                <a:solidFill>
                  <a:srgbClr val="0000FF"/>
                </a:solidFill>
              </a:rPr>
              <a:t>主动安乐死和被动安乐死</a:t>
            </a:r>
            <a:endParaRPr lang="en-US" sz="2400" dirty="0">
              <a:solidFill>
                <a:srgbClr val="0000FF"/>
              </a:solidFill>
            </a:endParaRPr>
          </a:p>
        </p:txBody>
      </p:sp>
      <p:sp>
        <p:nvSpPr>
          <p:cNvPr id="43011" name="矩形 43010"/>
          <p:cNvSpPr/>
          <p:nvPr/>
        </p:nvSpPr>
        <p:spPr>
          <a:xfrm>
            <a:off x="1318260" y="2143125"/>
            <a:ext cx="9556115" cy="34912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buBlip>
                <a:blip r:embed="rId1"/>
              </a:buBlip>
            </a:pPr>
            <a:r>
              <a:rPr lang="zh-CN" altLang="en-US" sz="2400" b="0" u="sng" dirty="0">
                <a:solidFill>
                  <a:srgbClr val="F92F5A"/>
                </a:solidFill>
                <a:latin typeface="黑体" panose="02010600030101010101" charset="-122"/>
                <a:ea typeface="黑体" panose="02010600030101010101" charset="-122"/>
              </a:rPr>
              <a:t>主动安乐死</a:t>
            </a:r>
            <a:r>
              <a:rPr lang="zh-CN" altLang="en-US" sz="2400" dirty="0">
                <a:solidFill>
                  <a:srgbClr val="000000"/>
                </a:solidFill>
                <a:latin typeface="黑体" panose="02010600030101010101" charset="-122"/>
                <a:ea typeface="黑体" panose="02010600030101010101" charset="-122"/>
              </a:rPr>
              <a:t>是指积极安乐死，是指对符合安乐死条件的病人，医生用药物等措施主动结束病人痛苦的生命或加速其死亡的过程，使病人安宁、舒适地死去。</a:t>
            </a:r>
            <a:endParaRPr lang="zh-CN" altLang="en-US" sz="2400" dirty="0">
              <a:solidFill>
                <a:srgbClr val="000000"/>
              </a:solidFill>
              <a:latin typeface="黑体" panose="02010600030101010101" charset="-122"/>
              <a:ea typeface="黑体" panose="02010600030101010101" charset="-122"/>
            </a:endParaRPr>
          </a:p>
          <a:p>
            <a:pPr lvl="0">
              <a:lnSpc>
                <a:spcPct val="125000"/>
              </a:lnSpc>
              <a:buBlip>
                <a:blip r:embed="rId1"/>
              </a:buBlip>
            </a:pPr>
            <a:r>
              <a:rPr lang="zh-CN" altLang="en-US" sz="2400" b="0" u="sng" dirty="0">
                <a:solidFill>
                  <a:srgbClr val="FF0066"/>
                </a:solidFill>
                <a:latin typeface="黑体" panose="02010600030101010101" charset="-122"/>
                <a:ea typeface="黑体" panose="02010600030101010101" charset="-122"/>
              </a:rPr>
              <a:t>被动安乐死</a:t>
            </a:r>
            <a:r>
              <a:rPr lang="zh-CN" altLang="en-US" sz="2400" dirty="0">
                <a:solidFill>
                  <a:srgbClr val="000000"/>
                </a:solidFill>
                <a:latin typeface="黑体" panose="02010600030101010101" charset="-122"/>
                <a:ea typeface="黑体" panose="02010600030101010101" charset="-122"/>
              </a:rPr>
              <a:t>则是指消极安乐死。是指对符合安乐死条件的病人，包括脑死亡的患者，虽然没有向医生主动提出自愿死亡的要求，但医生停止或撤销其治疗和抢救措施，任其自然死亡。即不以人工干预的方法来延长病人痛苦的死亡过程 。</a:t>
            </a:r>
            <a:endParaRPr lang="en-US" altLang="zh-CN" sz="2400" dirty="0">
              <a:solidFill>
                <a:srgbClr val="000000"/>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513205" y="1016635"/>
            <a:ext cx="10097135" cy="2336165"/>
          </a:xfrm>
          <a:prstGeom prst="rect">
            <a:avLst/>
          </a:prstGeom>
          <a:solidFill>
            <a:schemeClr val="accent4">
              <a:lumMod val="40000"/>
              <a:lumOff val="60000"/>
              <a:alpha val="65000"/>
            </a:schemeClr>
          </a:solidFill>
        </p:spPr>
        <p:txBody>
          <a:bodyPr wrap="square" lIns="121688" tIns="60844" rIns="121688" bIns="60844">
            <a:spAutoFit/>
          </a:bodyPr>
          <a:lstStyle/>
          <a:p>
            <a:pPr indent="0">
              <a:lnSpc>
                <a:spcPct val="150000"/>
              </a:lnSpc>
              <a:spcBef>
                <a:spcPts val="0"/>
              </a:spcBef>
              <a:spcAft>
                <a:spcPts val="0"/>
              </a:spcAft>
              <a:buNone/>
            </a:pPr>
            <a:r>
              <a:rPr lang="zh-CN" altLang="en-US" sz="2400">
                <a:solidFill>
                  <a:srgbClr val="0000FF"/>
                </a:solidFill>
                <a:latin typeface="黑体" panose="02010600030101010101" charset="-122"/>
                <a:ea typeface="黑体" panose="02010600030101010101" charset="-122"/>
                <a:sym typeface="+mn-ea"/>
              </a:rPr>
              <a:t>公共政策学家认为存在根本区别。</a:t>
            </a:r>
            <a:endParaRPr lang="zh-CN" altLang="en-US" sz="2400">
              <a:solidFill>
                <a:srgbClr val="0000FF"/>
              </a:solidFill>
              <a:latin typeface="黑体" panose="02010600030101010101" charset="-122"/>
              <a:ea typeface="黑体" panose="02010600030101010101" charset="-122"/>
              <a:sym typeface="+mn-ea"/>
            </a:endParaRPr>
          </a:p>
          <a:p>
            <a:pPr indent="0">
              <a:lnSpc>
                <a:spcPct val="150000"/>
              </a:lnSpc>
              <a:spcBef>
                <a:spcPts val="0"/>
              </a:spcBef>
              <a:spcAft>
                <a:spcPts val="0"/>
              </a:spcAft>
              <a:buNone/>
            </a:pPr>
            <a:r>
              <a:rPr lang="zh-CN" altLang="en-US" sz="2400">
                <a:solidFill>
                  <a:srgbClr val="0000FF"/>
                </a:solidFill>
                <a:latin typeface="黑体" panose="02010600030101010101" charset="-122"/>
                <a:ea typeface="黑体" panose="02010600030101010101" charset="-122"/>
                <a:sym typeface="+mn-ea"/>
              </a:rPr>
              <a:t>（1）被动安乐死，患者死于疾病；主动安乐死，患者死于另一人的行为。</a:t>
            </a:r>
            <a:endParaRPr lang="zh-CN" altLang="en-US" sz="2400">
              <a:solidFill>
                <a:srgbClr val="0000FF"/>
              </a:solidFill>
              <a:latin typeface="黑体" panose="02010600030101010101" charset="-122"/>
              <a:ea typeface="黑体" panose="02010600030101010101" charset="-122"/>
              <a:sym typeface="+mn-ea"/>
            </a:endParaRPr>
          </a:p>
          <a:p>
            <a:pPr indent="0">
              <a:lnSpc>
                <a:spcPct val="150000"/>
              </a:lnSpc>
              <a:spcBef>
                <a:spcPts val="0"/>
              </a:spcBef>
              <a:spcAft>
                <a:spcPts val="0"/>
              </a:spcAft>
              <a:buNone/>
            </a:pPr>
            <a:r>
              <a:rPr lang="zh-CN" altLang="en-US" sz="2400">
                <a:solidFill>
                  <a:srgbClr val="0000FF"/>
                </a:solidFill>
                <a:latin typeface="黑体" panose="02010600030101010101" charset="-122"/>
                <a:ea typeface="黑体" panose="02010600030101010101" charset="-122"/>
                <a:sym typeface="+mn-ea"/>
              </a:rPr>
              <a:t>（2）主动安乐死排除了纠正误诊的可能，而撤消或终止治疗，还有发现、纠正误诊的可能。</a:t>
            </a:r>
            <a:endParaRPr lang="zh-CN" altLang="en-US" sz="2400">
              <a:solidFill>
                <a:srgbClr val="0000FF"/>
              </a:solidFill>
              <a:latin typeface="黑体" panose="02010600030101010101" charset="-122"/>
              <a:ea typeface="黑体" panose="02010600030101010101" charset="-122"/>
              <a:sym typeface="+mn-ea"/>
            </a:endParaRPr>
          </a:p>
        </p:txBody>
      </p:sp>
      <p:sp>
        <p:nvSpPr>
          <p:cNvPr id="22531" name="矩形 22530"/>
          <p:cNvSpPr/>
          <p:nvPr/>
        </p:nvSpPr>
        <p:spPr>
          <a:xfrm>
            <a:off x="2548255" y="484505"/>
            <a:ext cx="7268845" cy="5321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ctr">
              <a:spcBef>
                <a:spcPct val="0"/>
              </a:spcBef>
              <a:buClrTx/>
              <a:buNone/>
            </a:pPr>
            <a:r>
              <a:rPr lang="zh-CN" altLang="en-US" sz="2400" dirty="0">
                <a:solidFill>
                  <a:srgbClr val="F92F5A"/>
                </a:solidFill>
                <a:latin typeface="黑体" panose="02010600030101010101" charset="-122"/>
                <a:ea typeface="黑体" panose="02010600030101010101" charset="-122"/>
                <a:sym typeface="+mn-ea"/>
              </a:rPr>
              <a:t>你认为主动和被动安乐死有无本质区别？</a:t>
            </a:r>
            <a:endParaRPr sz="2400" dirty="0">
              <a:solidFill>
                <a:srgbClr val="0000FF"/>
              </a:solidFill>
              <a:latin typeface="黑体" panose="02010600030101010101" charset="-122"/>
              <a:ea typeface="黑体" panose="02010600030101010101" charset="-122"/>
              <a:cs typeface="黑体" panose="02010600030101010101" charset="-122"/>
            </a:endParaRPr>
          </a:p>
        </p:txBody>
      </p:sp>
      <p:sp>
        <p:nvSpPr>
          <p:cNvPr id="10243" name="文本占位符 10242"/>
          <p:cNvSpPr>
            <a:spLocks noGrp="1"/>
          </p:cNvSpPr>
          <p:nvPr>
            <p:ph type="body" idx="4294967295"/>
          </p:nvPr>
        </p:nvSpPr>
        <p:spPr>
          <a:xfrm>
            <a:off x="1181100" y="3352800"/>
            <a:ext cx="10003155" cy="864235"/>
          </a:xfrm>
        </p:spPr>
        <p:txBody>
          <a:bodyPr>
            <a:normAutofit lnSpcReduction="10000"/>
          </a:bodyPr>
          <a:p>
            <a:pPr>
              <a:lnSpc>
                <a:spcPct val="150000"/>
              </a:lnSpc>
              <a:buFont typeface="Wingdings" panose="05000000000000000000" charset="0"/>
              <a:buChar char="Ø"/>
            </a:pPr>
            <a:r>
              <a:rPr sz="2400" dirty="0">
                <a:solidFill>
                  <a:srgbClr val="0000FF"/>
                </a:solidFill>
              </a:rPr>
              <a:t>2. 根据患者是否“同意”又将安乐死分为</a:t>
            </a:r>
            <a:r>
              <a:rPr lang="en-US" sz="2400" dirty="0">
                <a:solidFill>
                  <a:srgbClr val="0000FF"/>
                </a:solidFill>
              </a:rPr>
              <a:t>自愿安乐死和非自愿安乐死</a:t>
            </a:r>
            <a:endParaRPr lang="en-US" sz="2400" dirty="0">
              <a:solidFill>
                <a:srgbClr val="0000FF"/>
              </a:solidFill>
            </a:endParaRPr>
          </a:p>
        </p:txBody>
      </p:sp>
      <p:sp>
        <p:nvSpPr>
          <p:cNvPr id="45060" name="矩形 45059"/>
          <p:cNvSpPr/>
          <p:nvPr/>
        </p:nvSpPr>
        <p:spPr>
          <a:xfrm>
            <a:off x="1181100" y="4187825"/>
            <a:ext cx="10506075" cy="19431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15000"/>
              </a:lnSpc>
              <a:buBlip>
                <a:blip r:embed="rId1"/>
              </a:buBlip>
            </a:pPr>
            <a:r>
              <a:rPr lang="zh-CN" altLang="en-US" sz="2400" b="0" u="sng" dirty="0">
                <a:solidFill>
                  <a:srgbClr val="F92F5A"/>
                </a:solidFill>
                <a:latin typeface="黑体" panose="02010600030101010101" charset="-122"/>
                <a:ea typeface="黑体" panose="02010600030101010101" charset="-122"/>
              </a:rPr>
              <a:t>自愿安乐死</a:t>
            </a:r>
            <a:r>
              <a:rPr lang="zh-CN" altLang="en-US" sz="2400" dirty="0">
                <a:solidFill>
                  <a:srgbClr val="000000"/>
                </a:solidFill>
                <a:latin typeface="黑体" panose="02010600030101010101" charset="-122"/>
                <a:ea typeface="黑体" panose="02010600030101010101" charset="-122"/>
              </a:rPr>
              <a:t>是指病人本人要求安乐死，或者有过这种愿望，或对安乐死表示过自愿</a:t>
            </a:r>
            <a:r>
              <a:rPr lang="zh-CN" altLang="en-US" sz="2400" dirty="0">
                <a:ea typeface="黑体" panose="02010600030101010101" charset="-122"/>
              </a:rPr>
              <a:t> </a:t>
            </a:r>
            <a:endParaRPr lang="zh-CN" altLang="en-US" sz="2400" dirty="0">
              <a:solidFill>
                <a:srgbClr val="000000"/>
              </a:solidFill>
              <a:latin typeface="黑体" panose="02010600030101010101" charset="-122"/>
              <a:ea typeface="黑体" panose="02010600030101010101" charset="-122"/>
            </a:endParaRPr>
          </a:p>
          <a:p>
            <a:pPr lvl="0">
              <a:lnSpc>
                <a:spcPct val="115000"/>
              </a:lnSpc>
              <a:buBlip>
                <a:blip r:embed="rId1"/>
              </a:buBlip>
            </a:pPr>
            <a:r>
              <a:rPr lang="zh-CN" altLang="en-US" sz="2400" b="0" u="sng" dirty="0">
                <a:solidFill>
                  <a:srgbClr val="FF0066"/>
                </a:solidFill>
                <a:latin typeface="黑体" panose="02010600030101010101" charset="-122"/>
                <a:ea typeface="黑体" panose="02010600030101010101" charset="-122"/>
              </a:rPr>
              <a:t>非自愿安乐死</a:t>
            </a:r>
            <a:r>
              <a:rPr lang="zh-CN" altLang="en-US" sz="2400" dirty="0">
                <a:solidFill>
                  <a:srgbClr val="000000"/>
                </a:solidFill>
                <a:latin typeface="黑体" panose="02010600030101010101" charset="-122"/>
                <a:ea typeface="黑体" panose="02010600030101010101" charset="-122"/>
              </a:rPr>
              <a:t>则是指对那些无行为能力的病人，如婴儿、脑死亡者、植物人等，没有安乐死的意愿，而由家属或其他有关人员提出建议实施安乐死。 </a:t>
            </a:r>
            <a:endParaRPr lang="en-US" altLang="zh-CN" sz="2400" dirty="0">
              <a:solidFill>
                <a:srgbClr val="000000"/>
              </a:solidFill>
              <a:latin typeface="黑体" panose="02010600030101010101" charset="-122"/>
              <a:ea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2531">
                                            <p:txEl>
                                              <p:charRg st="0" end="20"/>
                                            </p:txEl>
                                          </p:spTgt>
                                        </p:tgtEl>
                                        <p:attrNameLst>
                                          <p:attrName>style.visibility</p:attrName>
                                        </p:attrNameLst>
                                      </p:cBhvr>
                                      <p:to>
                                        <p:strVal val="visible"/>
                                      </p:to>
                                    </p:set>
                                    <p:anim calcmode="lin" valueType="num">
                                      <p:cBhvr additive="base">
                                        <p:cTn id="14" dur="500" fill="hold"/>
                                        <p:tgtEl>
                                          <p:spTgt spid="22531">
                                            <p:txEl>
                                              <p:charRg st="0" end="2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2531">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253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535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（三）安乐死实施的原则</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51807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黑体" panose="02010600030101010101" charset="-122"/>
                <a:sym typeface="Arial" panose="020B0604020202020204" pitchFamily="34" charset="0"/>
              </a:rPr>
              <a:t>2.</a:t>
            </a:r>
            <a:r>
              <a:rPr lang="zh-CN" altLang="en-US" sz="2000" b="1" dirty="0">
                <a:solidFill>
                  <a:schemeClr val="bg1"/>
                </a:solidFill>
                <a:latin typeface="Arial" panose="020B0604020202020204" pitchFamily="34" charset="0"/>
                <a:ea typeface="黑体" panose="02010600030101010101" charset="-122"/>
                <a:sym typeface="Arial" panose="020B0604020202020204" pitchFamily="34" charset="0"/>
              </a:rPr>
              <a:t>自主性原则</a:t>
            </a:r>
            <a:endParaRPr lang="zh-CN" altLang="en-US"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3783824" y="331944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3.</a:t>
            </a:r>
            <a:r>
              <a:rPr lang="zh-CN" altLang="en-US" sz="2000" b="1" dirty="0">
                <a:latin typeface="Arial" panose="020B0604020202020204" pitchFamily="34" charset="0"/>
                <a:ea typeface="黑体" panose="02010600030101010101" charset="-122"/>
                <a:sym typeface="Arial" panose="020B0604020202020204" pitchFamily="34" charset="0"/>
              </a:rPr>
              <a:t>目的性原则</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sp>
        <p:nvSpPr>
          <p:cNvPr id="11" name="Text Placeholder 30"/>
          <p:cNvSpPr txBox="1"/>
          <p:nvPr/>
        </p:nvSpPr>
        <p:spPr>
          <a:xfrm>
            <a:off x="3783824" y="412081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黑体" panose="02010600030101010101" charset="-122"/>
                <a:sym typeface="Arial" panose="020B0604020202020204" pitchFamily="34" charset="0"/>
              </a:rPr>
              <a:t>4.</a:t>
            </a:r>
            <a:r>
              <a:rPr lang="zh-CN" altLang="en-US" sz="2000" b="1" dirty="0">
                <a:solidFill>
                  <a:schemeClr val="bg1"/>
                </a:solidFill>
                <a:latin typeface="Arial" panose="020B0604020202020204" pitchFamily="34" charset="0"/>
                <a:ea typeface="黑体" panose="02010600030101010101" charset="-122"/>
                <a:sym typeface="Arial" panose="020B0604020202020204" pitchFamily="34" charset="0"/>
              </a:rPr>
              <a:t>专业化原则</a:t>
            </a:r>
            <a:endParaRPr lang="zh-CN" altLang="en-US"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1.</a:t>
            </a:r>
            <a:r>
              <a:rPr lang="zh-CN" altLang="en-US" sz="2000" b="1" dirty="0">
                <a:latin typeface="Arial" panose="020B0604020202020204" pitchFamily="34" charset="0"/>
                <a:ea typeface="黑体" panose="02010600030101010101" charset="-122"/>
                <a:sym typeface="Arial" panose="020B0604020202020204" pitchFamily="34" charset="0"/>
              </a:rPr>
              <a:t>客观性原则</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sp>
        <p:nvSpPr>
          <p:cNvPr id="5" name="Text Placeholder 30"/>
          <p:cNvSpPr txBox="1"/>
          <p:nvPr/>
        </p:nvSpPr>
        <p:spPr>
          <a:xfrm>
            <a:off x="3783824" y="492218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5.</a:t>
            </a:r>
            <a:r>
              <a:rPr lang="zh-CN" altLang="en-US" sz="2000" b="1" dirty="0">
                <a:latin typeface="Arial" panose="020B0604020202020204" pitchFamily="34" charset="0"/>
                <a:ea typeface="黑体" panose="02010600030101010101" charset="-122"/>
                <a:sym typeface="Arial" panose="020B0604020202020204" pitchFamily="34" charset="0"/>
              </a:rPr>
              <a:t>法制化原则</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5" grpId="0" bldLvl="0" animBg="1">
        <p:tmplLst>
          <p:tmpl lvl="0">
            <p:tnLst>
              <p:par>
                <p:cTn presetID="22" presetClass="entr" presetSubtype="2"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right)">
                      <p:cBhvr>
                        <p:cTn dur="750"/>
                        <p:tgtEl>
                          <p:spTgt spid="5"/>
                        </p:tgtEl>
                      </p:cBhvr>
                    </p:animEffect>
                  </p:childTnLst>
                </p:cTn>
              </p:par>
            </p:tnLst>
          </p:tmpl>
        </p:tmplLst>
      </p:b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18870" y="433705"/>
            <a:ext cx="3535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（四）安乐死的伦理争议</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0243" name="文本占位符 10242"/>
          <p:cNvSpPr>
            <a:spLocks noGrp="1"/>
          </p:cNvSpPr>
          <p:nvPr>
            <p:ph type="body" idx="4294967295"/>
          </p:nvPr>
        </p:nvSpPr>
        <p:spPr>
          <a:xfrm>
            <a:off x="1379855" y="1311910"/>
            <a:ext cx="9131300" cy="4234180"/>
          </a:xfrm>
        </p:spPr>
        <p:txBody>
          <a:bodyPr>
            <a:normAutofit fontScale="25000"/>
          </a:bodyPr>
          <a:p>
            <a:pPr>
              <a:lnSpc>
                <a:spcPct val="130000"/>
              </a:lnSpc>
              <a:buFont typeface="Wingdings" panose="05000000000000000000" charset="0"/>
              <a:buChar char="Ø"/>
            </a:pPr>
            <a:r>
              <a:rPr sz="9600" dirty="0">
                <a:solidFill>
                  <a:srgbClr val="0000FF"/>
                </a:solidFill>
              </a:rPr>
              <a:t>1. 支持安乐死的观点</a:t>
            </a:r>
            <a:endParaRPr sz="9600" dirty="0">
              <a:solidFill>
                <a:srgbClr val="0000FF"/>
              </a:solidFill>
            </a:endParaRPr>
          </a:p>
          <a:p>
            <a:pPr marL="0" indent="0">
              <a:lnSpc>
                <a:spcPct val="130000"/>
              </a:lnSpc>
              <a:buNone/>
            </a:pPr>
            <a:r>
              <a:rPr sz="9600" dirty="0">
                <a:solidFill>
                  <a:schemeClr val="tx1"/>
                </a:solidFill>
              </a:rPr>
              <a:t>（1）安乐死的对象仅限于濒临死亡且痛苦不堪的患者，安乐死的实施可解除患者的痛苦，符合患者的权益和人道主义原则。</a:t>
            </a:r>
            <a:endParaRPr sz="9600" dirty="0">
              <a:solidFill>
                <a:schemeClr val="tx1"/>
              </a:solidFill>
            </a:endParaRPr>
          </a:p>
          <a:p>
            <a:pPr marL="0" indent="0">
              <a:lnSpc>
                <a:spcPct val="130000"/>
              </a:lnSpc>
              <a:buNone/>
            </a:pPr>
            <a:r>
              <a:rPr sz="9600" dirty="0">
                <a:solidFill>
                  <a:schemeClr val="tx1"/>
                </a:solidFill>
              </a:rPr>
              <a:t>（2）避免卫生资源的浪费，有利于合理调整卫生资源，充分发挥资源的效益。</a:t>
            </a:r>
            <a:endParaRPr sz="9600" dirty="0">
              <a:solidFill>
                <a:schemeClr val="tx1"/>
              </a:solidFill>
            </a:endParaRPr>
          </a:p>
          <a:p>
            <a:pPr marL="0" indent="0">
              <a:lnSpc>
                <a:spcPct val="130000"/>
              </a:lnSpc>
              <a:buNone/>
            </a:pPr>
            <a:r>
              <a:rPr sz="9600" dirty="0">
                <a:solidFill>
                  <a:schemeClr val="tx1"/>
                </a:solidFill>
              </a:rPr>
              <a:t>（3）人的生命应该是有价值的，安乐死让濒死且痛苦不堪的患者终止生命是对患者生命价值最大的尊重。</a:t>
            </a:r>
            <a:endParaRPr sz="9600" dirty="0">
              <a:solidFill>
                <a:schemeClr val="tx1"/>
              </a:solidFill>
            </a:endParaRPr>
          </a:p>
          <a:p>
            <a:pPr marL="0" indent="0">
              <a:lnSpc>
                <a:spcPct val="130000"/>
              </a:lnSpc>
              <a:buNone/>
            </a:pPr>
            <a:r>
              <a:rPr sz="9600" dirty="0">
                <a:solidFill>
                  <a:schemeClr val="tx1"/>
                </a:solidFill>
              </a:rPr>
              <a:t>（4）符合尊重原则，人有选择死亡的权利。</a:t>
            </a:r>
            <a:endParaRPr sz="9600" dirty="0">
              <a:solidFill>
                <a:schemeClr val="tx1"/>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文本占位符 10242"/>
          <p:cNvSpPr>
            <a:spLocks noGrp="1"/>
          </p:cNvSpPr>
          <p:nvPr>
            <p:ph type="body" idx="4294967295"/>
          </p:nvPr>
        </p:nvSpPr>
        <p:spPr>
          <a:xfrm>
            <a:off x="1379855" y="975995"/>
            <a:ext cx="10226040" cy="4234180"/>
          </a:xfrm>
        </p:spPr>
        <p:txBody>
          <a:bodyPr>
            <a:normAutofit fontScale="25000"/>
          </a:bodyPr>
          <a:p>
            <a:pPr>
              <a:lnSpc>
                <a:spcPct val="130000"/>
              </a:lnSpc>
              <a:buFont typeface="Wingdings" panose="05000000000000000000" charset="0"/>
              <a:buChar char="Ø"/>
            </a:pPr>
            <a:r>
              <a:rPr sz="9600" dirty="0">
                <a:solidFill>
                  <a:srgbClr val="0000FF"/>
                </a:solidFill>
              </a:rPr>
              <a:t>2. 反对安乐死的观点</a:t>
            </a:r>
            <a:endParaRPr sz="9600" dirty="0">
              <a:solidFill>
                <a:srgbClr val="0000FF"/>
              </a:solidFill>
            </a:endParaRPr>
          </a:p>
          <a:p>
            <a:pPr marL="0" indent="0">
              <a:lnSpc>
                <a:spcPct val="130000"/>
              </a:lnSpc>
              <a:buNone/>
            </a:pPr>
            <a:r>
              <a:rPr sz="9600" dirty="0">
                <a:solidFill>
                  <a:schemeClr val="tx1"/>
                </a:solidFill>
              </a:rPr>
              <a:t>（1）安乐死违背我国现行法律。</a:t>
            </a:r>
            <a:endParaRPr sz="9600" dirty="0">
              <a:solidFill>
                <a:schemeClr val="tx1"/>
              </a:solidFill>
            </a:endParaRPr>
          </a:p>
          <a:p>
            <a:pPr marL="0" indent="0">
              <a:lnSpc>
                <a:spcPct val="130000"/>
              </a:lnSpc>
              <a:buNone/>
            </a:pPr>
            <a:r>
              <a:rPr sz="9600" dirty="0">
                <a:solidFill>
                  <a:schemeClr val="tx1"/>
                </a:solidFill>
              </a:rPr>
              <a:t>（2）救死扶伤是医务人员的神圣职责，而安乐死是变相的杀人。</a:t>
            </a:r>
            <a:endParaRPr sz="9600" dirty="0">
              <a:solidFill>
                <a:schemeClr val="tx1"/>
              </a:solidFill>
            </a:endParaRPr>
          </a:p>
          <a:p>
            <a:pPr marL="0" indent="0">
              <a:lnSpc>
                <a:spcPct val="130000"/>
              </a:lnSpc>
              <a:buNone/>
            </a:pPr>
            <a:r>
              <a:rPr sz="9600" dirty="0">
                <a:solidFill>
                  <a:schemeClr val="tx1"/>
                </a:solidFill>
              </a:rPr>
              <a:t>（3）只要生命存在，就有治愈的希望，安乐死不利于科学研究，无益于科学进步。</a:t>
            </a:r>
            <a:endParaRPr sz="9600" dirty="0">
              <a:solidFill>
                <a:schemeClr val="tx1"/>
              </a:solidFill>
            </a:endParaRPr>
          </a:p>
          <a:p>
            <a:pPr marL="0" indent="0">
              <a:lnSpc>
                <a:spcPct val="130000"/>
              </a:lnSpc>
              <a:buNone/>
            </a:pPr>
            <a:r>
              <a:rPr sz="9600" dirty="0">
                <a:solidFill>
                  <a:schemeClr val="tx1"/>
                </a:solidFill>
              </a:rPr>
              <a:t>（4）安乐死是消极的生命态度，是悲观绝望的生命观。</a:t>
            </a:r>
            <a:endParaRPr sz="9600" dirty="0">
              <a:solidFill>
                <a:schemeClr val="tx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文本占位符 10242"/>
          <p:cNvSpPr>
            <a:spLocks noGrp="1"/>
          </p:cNvSpPr>
          <p:nvPr>
            <p:ph type="body" idx="4294967295"/>
          </p:nvPr>
        </p:nvSpPr>
        <p:spPr>
          <a:xfrm>
            <a:off x="1379855" y="975995"/>
            <a:ext cx="10226040" cy="4867910"/>
          </a:xfrm>
        </p:spPr>
        <p:txBody>
          <a:bodyPr>
            <a:normAutofit fontScale="25000"/>
          </a:bodyPr>
          <a:p>
            <a:pPr>
              <a:lnSpc>
                <a:spcPct val="130000"/>
              </a:lnSpc>
              <a:buFont typeface="Wingdings" panose="05000000000000000000" charset="0"/>
              <a:buChar char="Ø"/>
            </a:pPr>
            <a:r>
              <a:rPr sz="9600" dirty="0">
                <a:solidFill>
                  <a:srgbClr val="0000FF"/>
                </a:solidFill>
              </a:rPr>
              <a:t>3. 区别对待安乐死的观点</a:t>
            </a:r>
            <a:endParaRPr sz="9600" dirty="0">
              <a:solidFill>
                <a:srgbClr val="0000FF"/>
              </a:solidFill>
            </a:endParaRPr>
          </a:p>
          <a:p>
            <a:pPr marL="0" indent="0">
              <a:lnSpc>
                <a:spcPct val="130000"/>
              </a:lnSpc>
              <a:buNone/>
            </a:pPr>
            <a:r>
              <a:rPr sz="9600" dirty="0">
                <a:solidFill>
                  <a:schemeClr val="tx1"/>
                </a:solidFill>
              </a:rPr>
              <a:t>（1）对无法救治且极度痛苦的患者，只要其有要求、家属同意，且手续完备，即可实施安乐死。</a:t>
            </a:r>
            <a:endParaRPr sz="9600" dirty="0">
              <a:solidFill>
                <a:schemeClr val="tx1"/>
              </a:solidFill>
            </a:endParaRPr>
          </a:p>
          <a:p>
            <a:pPr marL="0" indent="0">
              <a:lnSpc>
                <a:spcPct val="130000"/>
              </a:lnSpc>
              <a:buNone/>
            </a:pPr>
            <a:r>
              <a:rPr sz="9600" dirty="0">
                <a:solidFill>
                  <a:schemeClr val="tx1"/>
                </a:solidFill>
              </a:rPr>
              <a:t>（2）有些患者虽无救治希望且极度痛苦，但患者清醒，又无安乐死的愿望，则不可放弃治疗，即使家属或有关人员要求对其实施安乐死，医生亦不能实施。对于已昏迷的临终患者，其昏迷前无明确意向表示实施安乐死，要持慎重态度。</a:t>
            </a:r>
            <a:endParaRPr sz="9600" dirty="0">
              <a:solidFill>
                <a:schemeClr val="tx1"/>
              </a:solidFill>
            </a:endParaRPr>
          </a:p>
          <a:p>
            <a:pPr marL="0" indent="0">
              <a:lnSpc>
                <a:spcPct val="130000"/>
              </a:lnSpc>
              <a:buNone/>
            </a:pPr>
            <a:r>
              <a:rPr sz="9600" dirty="0">
                <a:solidFill>
                  <a:schemeClr val="tx1"/>
                </a:solidFill>
              </a:rPr>
              <a:t>（3）对自愿安乐死要采取慎重态度，除非有充分的证据证明确为“不治之症”，否则不能实施安乐死。</a:t>
            </a:r>
            <a:endParaRPr sz="9600" dirty="0">
              <a:solidFill>
                <a:schemeClr val="tx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30020" y="1389380"/>
            <a:ext cx="874458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单元七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生命伦理护理</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27320" y="1878965"/>
            <a:ext cx="5081905"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死亡定义与标准的伦理分析</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一、死亡的概念与标准</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57580" y="2522855"/>
            <a:ext cx="10724515" cy="3296920"/>
          </a:xfrm>
        </p:spPr>
        <p:txBody>
          <a:bodyPr>
            <a:noAutofit/>
          </a:bodyPr>
          <a:p>
            <a:pPr marL="0" indent="0" fontAlgn="auto">
              <a:lnSpc>
                <a:spcPct val="120000"/>
              </a:lnSpc>
              <a:buNone/>
            </a:pPr>
            <a:r>
              <a:rPr sz="2300" dirty="0">
                <a:solidFill>
                  <a:srgbClr val="0000FF"/>
                </a:solidFill>
              </a:rPr>
              <a:t>死亡是生命活动的终止，是人的本质特征的消失，是不可抗拒的自然规律。传统医</a:t>
            </a:r>
            <a:endParaRPr sz="2300" dirty="0">
              <a:solidFill>
                <a:srgbClr val="0000FF"/>
              </a:solidFill>
            </a:endParaRPr>
          </a:p>
          <a:p>
            <a:pPr marL="0" indent="0" fontAlgn="auto">
              <a:lnSpc>
                <a:spcPct val="120000"/>
              </a:lnSpc>
              <a:buNone/>
            </a:pPr>
            <a:r>
              <a:rPr sz="2300" dirty="0">
                <a:solidFill>
                  <a:srgbClr val="0000FF"/>
                </a:solidFill>
              </a:rPr>
              <a:t>学认为，死亡的定义就是心跳呼吸的停止。随着医学的发展，经过多年的研究与争论，现代医学把人的生命的主导器官由心脏转向了大脑，从而提出了脑死亡的概念。</a:t>
            </a:r>
            <a:endParaRPr sz="2300" dirty="0">
              <a:solidFill>
                <a:srgbClr val="0000FF"/>
              </a:solidFill>
            </a:endParaRPr>
          </a:p>
          <a:p>
            <a:pPr marL="0" indent="0" fontAlgn="auto">
              <a:lnSpc>
                <a:spcPct val="120000"/>
              </a:lnSpc>
              <a:buNone/>
            </a:pPr>
            <a:r>
              <a:rPr sz="2300" dirty="0">
                <a:solidFill>
                  <a:srgbClr val="0000FF"/>
                </a:solidFill>
              </a:rPr>
              <a:t>脑死亡即全脑死亡，为大脑、小脑和脑干的不可逆死亡，是指由某种病理原因引起</a:t>
            </a:r>
            <a:endParaRPr sz="2300" dirty="0">
              <a:solidFill>
                <a:srgbClr val="0000FF"/>
              </a:solidFill>
            </a:endParaRPr>
          </a:p>
          <a:p>
            <a:pPr marL="0" indent="0" fontAlgn="auto">
              <a:lnSpc>
                <a:spcPct val="120000"/>
              </a:lnSpc>
              <a:buNone/>
            </a:pPr>
            <a:r>
              <a:rPr sz="2300" dirty="0">
                <a:solidFill>
                  <a:srgbClr val="0000FF"/>
                </a:solidFill>
              </a:rPr>
              <a:t>脑组织缺血、缺氧而坏死，致使脑组织功能和呼吸中枢功能达到不可逆转的消失阶段，最终必然导致的病理死亡。</a:t>
            </a:r>
            <a:endParaRPr sz="2300" dirty="0">
              <a:solidFill>
                <a:srgbClr val="0000FF"/>
              </a:solidFill>
            </a:endParaRPr>
          </a:p>
        </p:txBody>
      </p:sp>
      <p:sp>
        <p:nvSpPr>
          <p:cNvPr id="5" name="文本框 4"/>
          <p:cNvSpPr txBox="1"/>
          <p:nvPr/>
        </p:nvSpPr>
        <p:spPr>
          <a:xfrm>
            <a:off x="758825" y="183959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（一）死亡的概念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6490" y="645160"/>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（二）死亡的标准</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372870" y="1292225"/>
            <a:ext cx="4911090" cy="4749165"/>
          </a:xfrm>
        </p:spPr>
        <p:txBody>
          <a:bodyPr>
            <a:noAutofit/>
          </a:bodyPr>
          <a:p>
            <a:pPr>
              <a:lnSpc>
                <a:spcPct val="110000"/>
              </a:lnSpc>
              <a:buFont typeface="Wingdings" panose="05000000000000000000" charset="0"/>
              <a:buChar char="Ø"/>
            </a:pPr>
            <a:r>
              <a:rPr sz="2400" dirty="0">
                <a:solidFill>
                  <a:srgbClr val="0000FF"/>
                </a:solidFill>
              </a:rPr>
              <a:t>1. 传统心肺死亡标准</a:t>
            </a:r>
            <a:endParaRPr sz="2400" dirty="0">
              <a:solidFill>
                <a:srgbClr val="0000FF"/>
              </a:solidFill>
            </a:endParaRPr>
          </a:p>
          <a:p>
            <a:pPr marL="0" indent="0">
              <a:lnSpc>
                <a:spcPct val="110000"/>
              </a:lnSpc>
              <a:buNone/>
            </a:pPr>
            <a:r>
              <a:rPr sz="2400" dirty="0">
                <a:solidFill>
                  <a:schemeClr val="tx1"/>
                </a:solidFill>
              </a:rPr>
              <a:t>传统的死亡标准是心肺功能的停止，简称“心肺标准”，但是心跳和呼吸的停止并非死亡的本质特征。随着心肺复苏术、心脏起搏器、除颤器、呼吸机的使用，很多呼吸、心跳停止的患者又恢复了生命，这说明传统的死亡标准已不符合现代医学的发展，必须寻找一种更科学的死亡标准。</a:t>
            </a:r>
            <a:endParaRPr sz="2400" dirty="0">
              <a:solidFill>
                <a:schemeClr val="tx1"/>
              </a:solidFill>
            </a:endParaRPr>
          </a:p>
          <a:p>
            <a:pPr>
              <a:lnSpc>
                <a:spcPct val="110000"/>
              </a:lnSpc>
              <a:buFont typeface="Wingdings" panose="05000000000000000000" charset="0"/>
              <a:buChar char="Ø"/>
            </a:pPr>
            <a:endParaRPr sz="2400" dirty="0">
              <a:solidFill>
                <a:schemeClr val="tx1"/>
              </a:solidFill>
            </a:endParaRPr>
          </a:p>
        </p:txBody>
      </p:sp>
      <p:pic>
        <p:nvPicPr>
          <p:cNvPr id="4" name="图片 3"/>
          <p:cNvPicPr>
            <a:picLocks noChangeAspect="1"/>
          </p:cNvPicPr>
          <p:nvPr/>
        </p:nvPicPr>
        <p:blipFill>
          <a:blip r:embed="rId1"/>
          <a:stretch>
            <a:fillRect/>
          </a:stretch>
        </p:blipFill>
        <p:spPr>
          <a:xfrm>
            <a:off x="6672580" y="1796415"/>
            <a:ext cx="4709160" cy="3265805"/>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占位符 12289"/>
          <p:cNvSpPr>
            <a:spLocks noGrp="1"/>
          </p:cNvSpPr>
          <p:nvPr>
            <p:ph type="body" idx="1"/>
          </p:nvPr>
        </p:nvSpPr>
        <p:spPr>
          <a:xfrm>
            <a:off x="1472565" y="656590"/>
            <a:ext cx="9999345" cy="5544185"/>
          </a:xfrm>
        </p:spPr>
        <p:txBody>
          <a:bodyPr>
            <a:noAutofit/>
          </a:bodyPr>
          <a:p>
            <a:pPr indent="0" fontAlgn="auto">
              <a:lnSpc>
                <a:spcPct val="120000"/>
              </a:lnSpc>
              <a:spcBef>
                <a:spcPts val="0"/>
              </a:spcBef>
              <a:buFont typeface="Wingdings" panose="05000000000000000000" charset="0"/>
              <a:buChar char="Ø"/>
            </a:pPr>
            <a:r>
              <a:rPr sz="2400" dirty="0">
                <a:solidFill>
                  <a:srgbClr val="0000FF"/>
                </a:solidFill>
              </a:rPr>
              <a:t>2. 现代脑死亡标准</a:t>
            </a:r>
            <a:endParaRPr sz="2400" dirty="0">
              <a:solidFill>
                <a:srgbClr val="0000FF"/>
              </a:solidFill>
            </a:endParaRPr>
          </a:p>
          <a:p>
            <a:pPr marL="0" indent="0" fontAlgn="auto">
              <a:lnSpc>
                <a:spcPct val="120000"/>
              </a:lnSpc>
              <a:spcBef>
                <a:spcPts val="0"/>
              </a:spcBef>
              <a:buNone/>
            </a:pPr>
            <a:r>
              <a:rPr sz="2400" dirty="0">
                <a:solidFill>
                  <a:schemeClr val="tx1"/>
                </a:solidFill>
              </a:rPr>
              <a:t>脑死亡标准也叫“哈佛标准”。世界卫生组织公布的标准，强调死亡包括大脑、小脑和脑干在内的整个脑机能的不可逆丧失。目前世界上已有80 多个国家和地区承认了脑死亡标准。</a:t>
            </a:r>
            <a:endParaRPr sz="2400" dirty="0">
              <a:solidFill>
                <a:schemeClr val="tx1"/>
              </a:solidFill>
            </a:endParaRPr>
          </a:p>
          <a:p>
            <a:pPr marL="0" indent="0" fontAlgn="auto">
              <a:lnSpc>
                <a:spcPct val="120000"/>
              </a:lnSpc>
              <a:spcBef>
                <a:spcPts val="0"/>
              </a:spcBef>
              <a:buNone/>
            </a:pPr>
            <a:r>
              <a:rPr sz="2400" dirty="0">
                <a:solidFill>
                  <a:schemeClr val="tx1"/>
                </a:solidFill>
              </a:rPr>
              <a:t>1968 年，在世界第22 次医学大会上，美国哈佛大学医学院特设委员会提出了脑死亡诊断标准，即著名的哈佛标准。</a:t>
            </a:r>
            <a:endParaRPr sz="2400" dirty="0">
              <a:solidFill>
                <a:schemeClr val="tx1"/>
              </a:solidFill>
            </a:endParaRPr>
          </a:p>
          <a:p>
            <a:pPr marL="0" indent="0" fontAlgn="auto">
              <a:lnSpc>
                <a:spcPct val="120000"/>
              </a:lnSpc>
              <a:spcBef>
                <a:spcPts val="0"/>
              </a:spcBef>
              <a:buNone/>
            </a:pPr>
            <a:r>
              <a:rPr sz="2400" dirty="0">
                <a:solidFill>
                  <a:schemeClr val="tx1"/>
                </a:solidFill>
              </a:rPr>
              <a:t>（1）对外界刺激和内部需要无感受性和反应性，即不可逆的深度昏迷。</a:t>
            </a:r>
            <a:endParaRPr sz="2400" dirty="0">
              <a:solidFill>
                <a:schemeClr val="tx1"/>
              </a:solidFill>
            </a:endParaRPr>
          </a:p>
          <a:p>
            <a:pPr marL="0" indent="0" fontAlgn="auto">
              <a:lnSpc>
                <a:spcPct val="120000"/>
              </a:lnSpc>
              <a:spcBef>
                <a:spcPts val="0"/>
              </a:spcBef>
              <a:buNone/>
            </a:pPr>
            <a:r>
              <a:rPr sz="2400" dirty="0">
                <a:solidFill>
                  <a:schemeClr val="tx1"/>
                </a:solidFill>
              </a:rPr>
              <a:t>（2）无自主肌肉运动和自主呼吸。</a:t>
            </a:r>
            <a:endParaRPr sz="2400" dirty="0">
              <a:solidFill>
                <a:schemeClr val="tx1"/>
              </a:solidFill>
            </a:endParaRPr>
          </a:p>
          <a:p>
            <a:pPr marL="0" indent="0" fontAlgn="auto">
              <a:lnSpc>
                <a:spcPct val="120000"/>
              </a:lnSpc>
              <a:spcBef>
                <a:spcPts val="0"/>
              </a:spcBef>
              <a:buNone/>
            </a:pPr>
            <a:r>
              <a:rPr sz="2400" dirty="0">
                <a:solidFill>
                  <a:schemeClr val="tx1"/>
                </a:solidFill>
              </a:rPr>
              <a:t>（3）无反射（主要是诱导反射）。</a:t>
            </a:r>
            <a:endParaRPr sz="2400" dirty="0">
              <a:solidFill>
                <a:schemeClr val="tx1"/>
              </a:solidFill>
            </a:endParaRPr>
          </a:p>
          <a:p>
            <a:pPr marL="0" indent="0" fontAlgn="auto">
              <a:lnSpc>
                <a:spcPct val="120000"/>
              </a:lnSpc>
              <a:spcBef>
                <a:spcPts val="0"/>
              </a:spcBef>
              <a:buNone/>
            </a:pPr>
            <a:r>
              <a:rPr sz="2400" dirty="0">
                <a:solidFill>
                  <a:schemeClr val="tx1"/>
                </a:solidFill>
              </a:rPr>
              <a:t>（4）脑电波消失（脑电图平直）。</a:t>
            </a:r>
            <a:endParaRPr sz="2400" dirty="0">
              <a:solidFill>
                <a:schemeClr val="tx1"/>
              </a:solidFill>
            </a:endParaRPr>
          </a:p>
          <a:p>
            <a:pPr marL="0" indent="0" fontAlgn="auto">
              <a:lnSpc>
                <a:spcPct val="120000"/>
              </a:lnSpc>
              <a:spcBef>
                <a:spcPts val="0"/>
              </a:spcBef>
              <a:buNone/>
            </a:pPr>
            <a:r>
              <a:rPr sz="2400" dirty="0">
                <a:solidFill>
                  <a:schemeClr val="tx1"/>
                </a:solidFill>
              </a:rPr>
              <a:t>在排除体温过低（&lt;32℃）和服用大量中枢抑制药物两种情况外，持续24 小时观察及每次不少于10 分钟，反复测试结果无变化后即可以宣布死亡。</a:t>
            </a:r>
            <a:endParaRPr sz="2400" dirty="0">
              <a:solidFill>
                <a:schemeClr val="tx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 Placeholder 30"/>
          <p:cNvSpPr txBox="1"/>
          <p:nvPr/>
        </p:nvSpPr>
        <p:spPr>
          <a:xfrm>
            <a:off x="3572510" y="3027680"/>
            <a:ext cx="3713480" cy="473710"/>
          </a:xfrm>
          <a:prstGeom prst="rect">
            <a:avLst/>
          </a:prstGeom>
          <a:solidFill>
            <a:srgbClr val="F1C963"/>
          </a:solidFill>
          <a:ln>
            <a:noFill/>
          </a:ln>
        </p:spPr>
        <p:txBody>
          <a:bodyPr vert="horz" lIns="91440" tIns="91440" rIns="91440" bIns="9144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solidFill>
                  <a:schemeClr val="bg1"/>
                </a:solidFill>
                <a:latin typeface="Arial" panose="020B0604020202020204" pitchFamily="34" charset="0"/>
                <a:ea typeface="黑体" panose="02010600030101010101" charset="-122"/>
                <a:sym typeface="Arial" panose="020B0604020202020204" pitchFamily="34" charset="0"/>
              </a:rPr>
              <a:t>2.</a:t>
            </a:r>
            <a:r>
              <a:rPr lang="zh-CN" altLang="en-US" sz="1600" b="1" dirty="0">
                <a:solidFill>
                  <a:schemeClr val="bg1"/>
                </a:solidFill>
                <a:latin typeface="Arial" panose="020B0604020202020204" pitchFamily="34" charset="0"/>
                <a:ea typeface="黑体" panose="02010600030101010101" charset="-122"/>
                <a:sym typeface="Arial" panose="020B0604020202020204" pitchFamily="34" charset="0"/>
              </a:rPr>
              <a:t>有利于合理、有效地利用卫生资源</a:t>
            </a:r>
            <a:endParaRPr lang="zh-CN" altLang="en-US" sz="16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3572510" y="3829050"/>
            <a:ext cx="3713480"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latin typeface="Arial" panose="020B0604020202020204" pitchFamily="34" charset="0"/>
                <a:ea typeface="黑体" panose="02010600030101010101" charset="-122"/>
                <a:sym typeface="Arial" panose="020B0604020202020204" pitchFamily="34" charset="0"/>
              </a:rPr>
              <a:t>3.</a:t>
            </a:r>
            <a:r>
              <a:rPr lang="zh-CN" altLang="en-US" sz="1600" b="1" dirty="0">
                <a:latin typeface="Arial" panose="020B0604020202020204" pitchFamily="34" charset="0"/>
                <a:ea typeface="黑体" panose="02010600030101010101" charset="-122"/>
                <a:sym typeface="Arial" panose="020B0604020202020204" pitchFamily="34" charset="0"/>
              </a:rPr>
              <a:t>有利于器官移植医学的发展</a:t>
            </a:r>
            <a:endParaRPr lang="zh-CN" altLang="en-US" sz="1600" b="1" dirty="0">
              <a:latin typeface="Arial" panose="020B0604020202020204" pitchFamily="34" charset="0"/>
              <a:ea typeface="黑体" panose="02010600030101010101" charset="-122"/>
              <a:sym typeface="Arial" panose="020B0604020202020204" pitchFamily="34" charset="0"/>
            </a:endParaRPr>
          </a:p>
        </p:txBody>
      </p:sp>
      <p:sp>
        <p:nvSpPr>
          <p:cNvPr id="11" name="Text Placeholder 30"/>
          <p:cNvSpPr txBox="1"/>
          <p:nvPr/>
        </p:nvSpPr>
        <p:spPr>
          <a:xfrm>
            <a:off x="3572510" y="4630420"/>
            <a:ext cx="3713480"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solidFill>
                  <a:schemeClr val="bg1"/>
                </a:solidFill>
                <a:latin typeface="Arial" panose="020B0604020202020204" pitchFamily="34" charset="0"/>
                <a:ea typeface="黑体" panose="02010600030101010101" charset="-122"/>
                <a:sym typeface="Arial" panose="020B0604020202020204" pitchFamily="34" charset="0"/>
              </a:rPr>
              <a:t>4.</a:t>
            </a:r>
            <a:r>
              <a:rPr lang="zh-CN" altLang="en-US" sz="1600" b="1" dirty="0">
                <a:solidFill>
                  <a:schemeClr val="bg1"/>
                </a:solidFill>
                <a:latin typeface="Arial" panose="020B0604020202020204" pitchFamily="34" charset="0"/>
                <a:ea typeface="黑体" panose="02010600030101010101" charset="-122"/>
                <a:sym typeface="Arial" panose="020B0604020202020204" pitchFamily="34" charset="0"/>
              </a:rPr>
              <a:t>有利于法律的实施和精神文明建设</a:t>
            </a:r>
            <a:endParaRPr lang="zh-CN" altLang="en-US" sz="16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3572510" y="2226310"/>
            <a:ext cx="3713480"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latin typeface="Arial" panose="020B0604020202020204" pitchFamily="34" charset="0"/>
                <a:ea typeface="黑体" panose="02010600030101010101" charset="-122"/>
                <a:sym typeface="Arial" panose="020B0604020202020204" pitchFamily="34" charset="0"/>
              </a:rPr>
              <a:t>1.</a:t>
            </a:r>
            <a:r>
              <a:rPr lang="zh-CN" altLang="en-US" sz="1600" b="1" dirty="0">
                <a:latin typeface="Arial" panose="020B0604020202020204" pitchFamily="34" charset="0"/>
                <a:ea typeface="黑体" panose="02010600030101010101" charset="-122"/>
                <a:sym typeface="Arial" panose="020B0604020202020204" pitchFamily="34" charset="0"/>
              </a:rPr>
              <a:t>有利于正确、科学地确定死亡</a:t>
            </a:r>
            <a:endParaRPr lang="zh-CN" altLang="en-US" sz="1600" b="1" dirty="0">
              <a:latin typeface="Arial" panose="020B0604020202020204" pitchFamily="34" charset="0"/>
              <a:ea typeface="黑体" panose="02010600030101010101" charset="-122"/>
              <a:sym typeface="Arial" panose="020B0604020202020204" pitchFamily="34" charset="0"/>
            </a:endParaRPr>
          </a:p>
        </p:txBody>
      </p:sp>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二、脑死亡标准的伦理意义</a:t>
            </a:r>
            <a:endParaRPr sz="4000">
              <a:solidFill>
                <a:srgbClr val="FF0000"/>
              </a:solidFill>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任务四</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40020" y="2398395"/>
            <a:ext cx="6428105"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器官移植的伦理分析</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一、器官移植概述</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58215" y="2535555"/>
            <a:ext cx="6171565" cy="3708400"/>
          </a:xfrm>
        </p:spPr>
        <p:txBody>
          <a:bodyPr>
            <a:noAutofit/>
          </a:bodyPr>
          <a:p>
            <a:pPr marL="0" indent="0" fontAlgn="auto">
              <a:lnSpc>
                <a:spcPct val="120000"/>
              </a:lnSpc>
              <a:buNone/>
            </a:pPr>
            <a:r>
              <a:rPr sz="2300" dirty="0">
                <a:solidFill>
                  <a:srgbClr val="0000FF"/>
                </a:solidFill>
              </a:rPr>
              <a:t>器官移植是摘除供体健康的器官移植到受体体内，去置换被损害、丧失功能而无法</a:t>
            </a:r>
            <a:endParaRPr sz="2300" dirty="0">
              <a:solidFill>
                <a:srgbClr val="0000FF"/>
              </a:solidFill>
            </a:endParaRPr>
          </a:p>
          <a:p>
            <a:pPr marL="0" indent="0" fontAlgn="auto">
              <a:lnSpc>
                <a:spcPct val="120000"/>
              </a:lnSpc>
              <a:buNone/>
            </a:pPr>
            <a:r>
              <a:rPr sz="2300" dirty="0">
                <a:solidFill>
                  <a:srgbClr val="0000FF"/>
                </a:solidFill>
              </a:rPr>
              <a:t>挽救的衰竭器官，以挽救患者生命的一项高新医学技术。器官移植不仅包括肾、心、肝、</a:t>
            </a:r>
            <a:endParaRPr sz="2300" dirty="0">
              <a:solidFill>
                <a:srgbClr val="0000FF"/>
              </a:solidFill>
            </a:endParaRPr>
          </a:p>
          <a:p>
            <a:pPr marL="0" indent="0" fontAlgn="auto">
              <a:lnSpc>
                <a:spcPct val="120000"/>
              </a:lnSpc>
              <a:buNone/>
            </a:pPr>
            <a:r>
              <a:rPr sz="2300" dirty="0">
                <a:solidFill>
                  <a:srgbClr val="0000FF"/>
                </a:solidFill>
              </a:rPr>
              <a:t>肺等实质脏器的移植及其联合移植，还包括血液、骨髓、角膜等组织、细胞移植。</a:t>
            </a:r>
            <a:endParaRPr sz="23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（一）器官移植的含义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3" name="图片 2"/>
          <p:cNvPicPr>
            <a:picLocks noChangeAspect="1"/>
          </p:cNvPicPr>
          <p:nvPr/>
        </p:nvPicPr>
        <p:blipFill>
          <a:blip r:embed="rId1"/>
          <a:stretch>
            <a:fillRect/>
          </a:stretch>
        </p:blipFill>
        <p:spPr>
          <a:xfrm>
            <a:off x="7196455" y="2296160"/>
            <a:ext cx="4660900" cy="3272155"/>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（二）器官移植的类型</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0659" name="文本占位符 70658"/>
          <p:cNvSpPr>
            <a:spLocks noGrp="1"/>
          </p:cNvSpPr>
          <p:nvPr>
            <p:ph type="body" idx="1"/>
          </p:nvPr>
        </p:nvSpPr>
        <p:spPr>
          <a:xfrm>
            <a:off x="1375410" y="1217930"/>
            <a:ext cx="10372090" cy="5069205"/>
          </a:xfrm>
        </p:spPr>
        <p:txBody>
          <a:bodyPr/>
          <a:p>
            <a:pPr indent="0" fontAlgn="auto">
              <a:lnSpc>
                <a:spcPct val="130000"/>
              </a:lnSpc>
              <a:spcBef>
                <a:spcPts val="0"/>
              </a:spcBef>
              <a:buFont typeface="Wingdings" panose="05000000000000000000" charset="0"/>
              <a:buChar char="Ø"/>
            </a:pPr>
            <a:r>
              <a:rPr lang="zh-CN" altLang="en-US" sz="2400" dirty="0">
                <a:solidFill>
                  <a:srgbClr val="0000FF"/>
                </a:solidFill>
              </a:rPr>
              <a:t>自体移植  </a:t>
            </a:r>
            <a:endParaRPr lang="zh-CN" altLang="en-US" sz="2400" dirty="0">
              <a:solidFill>
                <a:srgbClr val="0000FF"/>
              </a:solidFill>
            </a:endParaRPr>
          </a:p>
          <a:p>
            <a:pPr marL="0" indent="0" fontAlgn="auto">
              <a:lnSpc>
                <a:spcPct val="130000"/>
              </a:lnSpc>
              <a:spcBef>
                <a:spcPts val="0"/>
              </a:spcBef>
              <a:buNone/>
            </a:pPr>
            <a:r>
              <a:rPr lang="zh-CN" altLang="en-US" sz="2400" dirty="0">
                <a:solidFill>
                  <a:srgbClr val="0000FF"/>
                </a:solidFill>
              </a:rPr>
              <a:t>即供者和受者为同一个体，此种移植不会发生排斥反应。</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r>
              <a:rPr lang="zh-CN" altLang="en-US" sz="2400" dirty="0">
                <a:solidFill>
                  <a:srgbClr val="0000FF"/>
                </a:solidFill>
              </a:rPr>
              <a:t>同质移植  </a:t>
            </a:r>
            <a:endParaRPr lang="zh-CN" altLang="en-US" sz="2400" dirty="0">
              <a:solidFill>
                <a:srgbClr val="0000FF"/>
              </a:solidFill>
            </a:endParaRPr>
          </a:p>
          <a:p>
            <a:pPr marL="0" indent="0" fontAlgn="auto">
              <a:lnSpc>
                <a:spcPct val="130000"/>
              </a:lnSpc>
              <a:spcBef>
                <a:spcPts val="0"/>
              </a:spcBef>
              <a:buNone/>
            </a:pPr>
            <a:r>
              <a:rPr lang="zh-CN" altLang="en-US" sz="2400" dirty="0">
                <a:solidFill>
                  <a:srgbClr val="0000FF"/>
                </a:solidFill>
              </a:rPr>
              <a:t>即供者与受者虽非同一个体，但有着完全相同的抗原结构，指相同基因不同个体之间的移植，这种移植如同自体移植，一般也不会发生排斥反应。</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r>
              <a:rPr lang="zh-CN" altLang="en-US" sz="2400" dirty="0">
                <a:solidFill>
                  <a:srgbClr val="0000FF"/>
                </a:solidFill>
              </a:rPr>
              <a:t>同种异体移植  </a:t>
            </a:r>
            <a:endParaRPr lang="zh-CN" altLang="en-US" sz="2400" dirty="0">
              <a:solidFill>
                <a:srgbClr val="0000FF"/>
              </a:solidFill>
            </a:endParaRPr>
          </a:p>
          <a:p>
            <a:pPr marL="0" indent="0" fontAlgn="auto">
              <a:lnSpc>
                <a:spcPct val="130000"/>
              </a:lnSpc>
              <a:spcBef>
                <a:spcPts val="0"/>
              </a:spcBef>
              <a:buNone/>
            </a:pPr>
            <a:r>
              <a:rPr lang="zh-CN" altLang="en-US" sz="2400" dirty="0">
                <a:solidFill>
                  <a:srgbClr val="0000FF"/>
                </a:solidFill>
              </a:rPr>
              <a:t>指供者与受者属于同一种属但不是同一个体，临床大多数移植属此类型，常出现排斥反应。</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r>
              <a:rPr lang="zh-CN" altLang="en-US" sz="2400" dirty="0">
                <a:solidFill>
                  <a:srgbClr val="0000FF"/>
                </a:solidFill>
              </a:rPr>
              <a:t>异种移植  </a:t>
            </a:r>
            <a:endParaRPr lang="zh-CN" altLang="en-US" sz="2400" dirty="0">
              <a:solidFill>
                <a:srgbClr val="0000FF"/>
              </a:solidFill>
            </a:endParaRPr>
          </a:p>
          <a:p>
            <a:pPr marL="0" indent="0" fontAlgn="auto">
              <a:lnSpc>
                <a:spcPct val="130000"/>
              </a:lnSpc>
              <a:spcBef>
                <a:spcPts val="0"/>
              </a:spcBef>
              <a:buNone/>
            </a:pPr>
            <a:r>
              <a:rPr lang="zh-CN" altLang="en-US" sz="2400" dirty="0">
                <a:solidFill>
                  <a:srgbClr val="0000FF"/>
                </a:solidFill>
              </a:rPr>
              <a:t>指不同种属之间的移植，此种移植可产生严重的排斥反应。</a:t>
            </a:r>
            <a:endParaRPr lang="zh-CN" altLang="en-US" sz="2400" dirty="0">
              <a:solidFill>
                <a:srgbClr val="0000FF"/>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二、器官来源及受者选择的伦理分析</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79805" y="2771775"/>
            <a:ext cx="2788285" cy="2725420"/>
          </a:xfrm>
        </p:spPr>
        <p:txBody>
          <a:bodyPr>
            <a:noAutofit/>
          </a:bodyPr>
          <a:p>
            <a:pPr fontAlgn="auto">
              <a:lnSpc>
                <a:spcPct val="120000"/>
              </a:lnSpc>
              <a:buFont typeface="Wingdings" panose="05000000000000000000" charset="0"/>
              <a:buChar char="Ø"/>
            </a:pPr>
            <a:r>
              <a:rPr sz="2300" dirty="0">
                <a:solidFill>
                  <a:srgbClr val="0000FF"/>
                </a:solidFill>
              </a:rPr>
              <a:t>活体器官</a:t>
            </a:r>
            <a:endParaRPr sz="2300" dirty="0">
              <a:solidFill>
                <a:srgbClr val="0000FF"/>
              </a:solidFill>
            </a:endParaRPr>
          </a:p>
          <a:p>
            <a:pPr fontAlgn="auto">
              <a:lnSpc>
                <a:spcPct val="120000"/>
              </a:lnSpc>
              <a:buFont typeface="Wingdings" panose="05000000000000000000" charset="0"/>
              <a:buChar char="Ø"/>
            </a:pPr>
            <a:r>
              <a:rPr sz="2300" dirty="0">
                <a:solidFill>
                  <a:srgbClr val="0000FF"/>
                </a:solidFill>
              </a:rPr>
              <a:t>尸体器官</a:t>
            </a:r>
            <a:endParaRPr sz="2300" dirty="0">
              <a:solidFill>
                <a:srgbClr val="0000FF"/>
              </a:solidFill>
            </a:endParaRPr>
          </a:p>
          <a:p>
            <a:pPr fontAlgn="auto">
              <a:lnSpc>
                <a:spcPct val="120000"/>
              </a:lnSpc>
              <a:buFont typeface="Wingdings" panose="05000000000000000000" charset="0"/>
              <a:buChar char="Ø"/>
            </a:pPr>
            <a:r>
              <a:rPr sz="2300" dirty="0">
                <a:solidFill>
                  <a:srgbClr val="0000FF"/>
                </a:solidFill>
              </a:rPr>
              <a:t>胎儿器官</a:t>
            </a:r>
            <a:endParaRPr sz="2300" dirty="0">
              <a:solidFill>
                <a:srgbClr val="0000FF"/>
              </a:solidFill>
            </a:endParaRPr>
          </a:p>
          <a:p>
            <a:pPr fontAlgn="auto">
              <a:lnSpc>
                <a:spcPct val="120000"/>
              </a:lnSpc>
              <a:buFont typeface="Wingdings" panose="05000000000000000000" charset="0"/>
              <a:buChar char="Ø"/>
            </a:pPr>
            <a:r>
              <a:rPr sz="2300" dirty="0">
                <a:solidFill>
                  <a:srgbClr val="0000FF"/>
                </a:solidFill>
              </a:rPr>
              <a:t>异种器官</a:t>
            </a:r>
            <a:endParaRPr sz="2300" dirty="0">
              <a:solidFill>
                <a:srgbClr val="0000FF"/>
              </a:solidFill>
            </a:endParaRPr>
          </a:p>
          <a:p>
            <a:pPr fontAlgn="auto">
              <a:lnSpc>
                <a:spcPct val="120000"/>
              </a:lnSpc>
              <a:buFont typeface="Wingdings" panose="05000000000000000000" charset="0"/>
              <a:buChar char="Ø"/>
            </a:pPr>
            <a:r>
              <a:rPr sz="2300" dirty="0">
                <a:solidFill>
                  <a:srgbClr val="0000FF"/>
                </a:solidFill>
              </a:rPr>
              <a:t>人造器官</a:t>
            </a:r>
            <a:endParaRPr sz="23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a:t>
            </a:r>
            <a:r>
              <a:rPr lang="zh-CN" altLang="en-US" sz="2400">
                <a:ea typeface="黑体" panose="02010600030101010101" charset="-122"/>
                <a:sym typeface="+mn-ea"/>
              </a:rPr>
              <a:t>器官来源主渠道</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2" name="图片 1"/>
          <p:cNvPicPr>
            <a:picLocks noChangeAspect="1"/>
          </p:cNvPicPr>
          <p:nvPr/>
        </p:nvPicPr>
        <p:blipFill>
          <a:blip r:embed="rId1"/>
          <a:stretch>
            <a:fillRect/>
          </a:stretch>
        </p:blipFill>
        <p:spPr>
          <a:xfrm>
            <a:off x="7197725" y="2560320"/>
            <a:ext cx="4436110" cy="3148330"/>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0335" y="621030"/>
            <a:ext cx="7193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（二）器官受体的伦理问题主要涉及器官的分配问题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261110" y="1247775"/>
            <a:ext cx="10272395" cy="4973320"/>
          </a:xfrm>
        </p:spPr>
        <p:txBody>
          <a:bodyPr>
            <a:noAutofit/>
          </a:bodyPr>
          <a:p>
            <a:pPr marL="0" indent="0" fontAlgn="auto">
              <a:lnSpc>
                <a:spcPct val="130000"/>
              </a:lnSpc>
              <a:spcBef>
                <a:spcPts val="0"/>
              </a:spcBef>
              <a:buNone/>
            </a:pPr>
            <a:r>
              <a:rPr sz="2000" dirty="0">
                <a:solidFill>
                  <a:srgbClr val="0000FF"/>
                </a:solidFill>
              </a:rPr>
              <a:t>需求量大的受体与有限的供体之间存在着尖锐的矛盾。在供体供不应求的情况下优先给谁移植，是按先后排队顺序还是按出钱的多少或是按病情的严重程度？对康复希望很小的患者实施器官移植术是否合适？如此等等。因此，医生面临着受体选择的伦理问题，必须做到公正。</a:t>
            </a:r>
            <a:endParaRPr sz="2000" dirty="0">
              <a:solidFill>
                <a:srgbClr val="0000FF"/>
              </a:solidFill>
            </a:endParaRPr>
          </a:p>
          <a:p>
            <a:pPr marL="0" indent="0" fontAlgn="auto">
              <a:lnSpc>
                <a:spcPct val="130000"/>
              </a:lnSpc>
              <a:spcBef>
                <a:spcPts val="0"/>
              </a:spcBef>
              <a:buNone/>
            </a:pPr>
            <a:r>
              <a:rPr sz="2000" dirty="0">
                <a:solidFill>
                  <a:srgbClr val="0000FF"/>
                </a:solidFill>
              </a:rPr>
              <a:t>美国医院伦理委员会制订了若干准则：①照顾性原则；②前瞻性原则；③家庭角色原则；④科研价值原则；⑤余年寿命原则。目前我国器官移植受体的选择采用的标准有：①医学标准：主要从受体的血缘关系、心理素质引起并发症可能性、受体抵抗力等方面进行综合考虑。②社会标准：即生命的价值标准，年龄在30 岁以下的受体优先分配；个人支付能力强和社会价值相对较大的受体优先分配。</a:t>
            </a:r>
            <a:endParaRPr sz="2000" dirty="0">
              <a:solidFill>
                <a:srgbClr val="0000FF"/>
              </a:solidFill>
            </a:endParaRPr>
          </a:p>
          <a:p>
            <a:pPr marL="0" indent="0" fontAlgn="auto">
              <a:lnSpc>
                <a:spcPct val="130000"/>
              </a:lnSpc>
              <a:spcBef>
                <a:spcPts val="0"/>
              </a:spcBef>
              <a:buNone/>
            </a:pPr>
            <a:r>
              <a:rPr sz="2000" dirty="0">
                <a:solidFill>
                  <a:srgbClr val="0000FF"/>
                </a:solidFill>
              </a:rPr>
              <a:t>器官受体的伦理问题还涉及受体的知情同意原则，器官移植手术的技术难度大、风险高、医疗费用昂贵，医生将有关信息详尽告知患者和家属，在患者知情同意的情况下实施手术是非常重要的。</a:t>
            </a:r>
            <a:endParaRPr sz="2000" dirty="0">
              <a:solidFill>
                <a:srgbClr val="0000FF"/>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7070725" cy="26562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3" idx="1"/>
          </p:cNvCxnSpPr>
          <p:nvPr/>
        </p:nvCxnSpPr>
        <p:spPr>
          <a:xfrm>
            <a:off x="2820670" y="3444240"/>
            <a:ext cx="1078230" cy="93472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27830"/>
            <a:ext cx="1364615" cy="165163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845185"/>
            <a:ext cx="6743065" cy="224536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了解生命伦理学的诞生、临终患者的需求、死亡的概念、器官移植的含义及人类辅助生殖技术的含义。</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熟悉生命伦理学的概念、临终患者的需求、临终关怀的含义、安乐死的含义、死亡及脑死亡的标准、器官移植的分类、人类辅助生殖技术的道德价值。</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掌握生命伦理学的基本原则、临终关怀及安乐死的伦理要求、器官来源及受者选择的伦理分析、人类辅助生殖技术的伦理问题及伦理原则。</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3390900"/>
            <a:ext cx="7070725" cy="197548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321757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5676265"/>
            <a:ext cx="7071360" cy="84836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550291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735070"/>
            <a:ext cx="6743065" cy="163004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学会生命伦理学的基本原则、临终关怀及安乐死的伦理要求、器官来源及受者选择的伦理分析、人类辅助生殖技术的伦理问题及伦理原则。</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会利用生命伦理学的基本原则、临终关怀及安乐死的伦理要求、器官来源及受者选择的伦理分析、人类辅助生殖技术的伦理问题及伦理原则来解决临床中的伦理问题。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6041390"/>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具备较强的处理生命伦理事件的护理伦理理念。</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421005" y="2019935"/>
            <a:ext cx="11586210" cy="3322955"/>
          </a:xfrm>
          <a:prstGeom prst="rect">
            <a:avLst/>
          </a:prstGeom>
          <a:noFill/>
        </p:spPr>
        <p:txBody>
          <a:bodyPr wrap="square" rtlCol="0">
            <a:spAutoFit/>
          </a:bodyPr>
          <a:lstStyle/>
          <a:p>
            <a:pPr algn="l">
              <a:lnSpc>
                <a:spcPct val="150000"/>
              </a:lnSpc>
            </a:pPr>
            <a:r>
              <a:rPr lang="zh-CN" altLang="en-US" sz="2000" dirty="0">
                <a:solidFill>
                  <a:sysClr val="window" lastClr="FFFFFF">
                    <a:lumMod val="95000"/>
                  </a:sysClr>
                </a:solidFill>
                <a:latin typeface="黑体" panose="02010600030101010101" charset="-122"/>
                <a:ea typeface="黑体" panose="02010600030101010101" charset="-122"/>
              </a:rPr>
              <a:t>2015年，在纪念抗战胜利70周年阅兵上，张玉华将军坐在老战士方队的受阅车上，用被子弹打穿的右手敬了一个标准的军礼，让所有人为之动容。</a:t>
            </a:r>
            <a:endParaRPr lang="zh-CN" altLang="en-US" sz="2000" dirty="0">
              <a:solidFill>
                <a:sysClr val="window" lastClr="FFFFFF">
                  <a:lumMod val="95000"/>
                </a:sysClr>
              </a:solidFill>
              <a:latin typeface="黑体" panose="02010600030101010101" charset="-122"/>
              <a:ea typeface="黑体" panose="02010600030101010101" charset="-122"/>
            </a:endParaRPr>
          </a:p>
          <a:p>
            <a:pPr algn="l">
              <a:lnSpc>
                <a:spcPct val="150000"/>
              </a:lnSpc>
            </a:pPr>
            <a:r>
              <a:rPr lang="zh-CN" altLang="en-US" sz="2000" dirty="0">
                <a:solidFill>
                  <a:sysClr val="window" lastClr="FFFFFF">
                    <a:lumMod val="95000"/>
                  </a:sysClr>
                </a:solidFill>
                <a:latin typeface="黑体" panose="02010600030101010101" charset="-122"/>
                <a:ea typeface="黑体" panose="02010600030101010101" charset="-122"/>
              </a:rPr>
              <a:t>当时，不少网友感慨道：“终于明白为何70周年要阅兵了，因为这些可敬的抗战老战士，也许等不到下一个十年了。”</a:t>
            </a:r>
            <a:endParaRPr lang="zh-CN" altLang="en-US" sz="2000" dirty="0">
              <a:solidFill>
                <a:sysClr val="window" lastClr="FFFFFF">
                  <a:lumMod val="95000"/>
                </a:sysClr>
              </a:solidFill>
              <a:latin typeface="黑体" panose="02010600030101010101" charset="-122"/>
              <a:ea typeface="黑体" panose="02010600030101010101" charset="-122"/>
            </a:endParaRPr>
          </a:p>
          <a:p>
            <a:pPr algn="l">
              <a:lnSpc>
                <a:spcPct val="150000"/>
              </a:lnSpc>
            </a:pPr>
            <a:r>
              <a:rPr lang="zh-CN" altLang="en-US" sz="2000" dirty="0">
                <a:solidFill>
                  <a:sysClr val="window" lastClr="FFFFFF">
                    <a:lumMod val="95000"/>
                  </a:sysClr>
                </a:solidFill>
                <a:latin typeface="黑体" panose="02010600030101010101" charset="-122"/>
                <a:ea typeface="黑体" panose="02010600030101010101" charset="-122"/>
              </a:rPr>
              <a:t>一语成谶，2017年，这位老战士走了，永远离开了我们。张玉华将军离休后坚持做慈善，大部分收入都用于帮助贫困群众，曾在2010年获得“中国好人”殊荣。如今，老将军离别，依旧不忘奉献，其家人遵其嘱托，在老将军逝世后将眼角膜（眼球）捐献给患者和医学事业……</a:t>
            </a:r>
            <a:endParaRPr lang="zh-CN" altLang="en-US" sz="2000"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任务五</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52085" y="1900555"/>
            <a:ext cx="4562475"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生育生殖技术的伦理分析</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一、人类辅助生殖技术及其道德</a:t>
            </a:r>
            <a:r>
              <a:rPr lang="zh-CN" sz="4000">
                <a:solidFill>
                  <a:srgbClr val="FF0000"/>
                </a:solidFill>
                <a:ea typeface="黑体" panose="02010600030101010101" charset="-122"/>
                <a:cs typeface="黑体" panose="02010600030101010101" charset="-122"/>
              </a:rPr>
              <a:t>价值</a:t>
            </a:r>
            <a:endParaRPr lang="zh-CN"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634365" y="2535555"/>
            <a:ext cx="5039995" cy="2912110"/>
          </a:xfrm>
        </p:spPr>
        <p:txBody>
          <a:bodyPr>
            <a:noAutofit/>
          </a:bodyPr>
          <a:p>
            <a:pPr marL="0" indent="0" fontAlgn="auto">
              <a:lnSpc>
                <a:spcPct val="120000"/>
              </a:lnSpc>
              <a:buNone/>
            </a:pPr>
            <a:r>
              <a:rPr sz="2300" dirty="0">
                <a:solidFill>
                  <a:srgbClr val="0000FF"/>
                </a:solidFill>
              </a:rPr>
              <a:t>人类辅助生殖技术（human assisted reproductive technology，ART）是指运用医学技术和方法对配子、合子和胚胎进行人工操作，代替自然生殖，以达到受孕目的的技术，亦称医学助孕技术（medical assisted pregnancy，MAP）。</a:t>
            </a:r>
            <a:endParaRPr sz="2300" dirty="0">
              <a:solidFill>
                <a:srgbClr val="0000FF"/>
              </a:solidFill>
            </a:endParaRPr>
          </a:p>
          <a:p>
            <a:pPr marL="0" indent="0" fontAlgn="auto">
              <a:lnSpc>
                <a:spcPct val="120000"/>
              </a:lnSpc>
              <a:buNone/>
            </a:pPr>
            <a:endParaRPr sz="2300" dirty="0">
              <a:solidFill>
                <a:srgbClr val="0000FF"/>
              </a:solidFill>
            </a:endParaRPr>
          </a:p>
        </p:txBody>
      </p:sp>
      <p:sp>
        <p:nvSpPr>
          <p:cNvPr id="5" name="文本框 4"/>
          <p:cNvSpPr txBox="1"/>
          <p:nvPr/>
        </p:nvSpPr>
        <p:spPr>
          <a:xfrm>
            <a:off x="758825" y="196405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（一）人类辅助生殖技术的概念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2" name="图片 1"/>
          <p:cNvPicPr>
            <a:picLocks noChangeAspect="1"/>
          </p:cNvPicPr>
          <p:nvPr/>
        </p:nvPicPr>
        <p:blipFill>
          <a:blip r:embed="rId1"/>
          <a:stretch>
            <a:fillRect/>
          </a:stretch>
        </p:blipFill>
        <p:spPr>
          <a:xfrm>
            <a:off x="5969000" y="2294890"/>
            <a:ext cx="5676900" cy="3152775"/>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（二）人类辅助生殖技术的种类</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0659" name="文本占位符 70658"/>
          <p:cNvSpPr>
            <a:spLocks noGrp="1"/>
          </p:cNvSpPr>
          <p:nvPr>
            <p:ph type="body" idx="1"/>
          </p:nvPr>
        </p:nvSpPr>
        <p:spPr>
          <a:xfrm>
            <a:off x="1375410" y="1217930"/>
            <a:ext cx="6192520" cy="4994275"/>
          </a:xfrm>
        </p:spPr>
        <p:txBody>
          <a:bodyPr>
            <a:noAutofit/>
          </a:bodyPr>
          <a:p>
            <a:pPr indent="0" fontAlgn="auto">
              <a:lnSpc>
                <a:spcPct val="130000"/>
              </a:lnSpc>
              <a:spcBef>
                <a:spcPts val="0"/>
              </a:spcBef>
              <a:buFont typeface="Wingdings" panose="05000000000000000000" charset="0"/>
              <a:buChar char="Ø"/>
            </a:pPr>
            <a:r>
              <a:rPr lang="zh-CN" altLang="en-US" sz="2400" dirty="0">
                <a:solidFill>
                  <a:srgbClr val="0000FF"/>
                </a:solidFill>
              </a:rPr>
              <a:t>1.人工授精：是用人工技术将精子注入母体，使精子和卵子自然结合，达到妊娠目的的一种方式。</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r>
              <a:rPr lang="zh-CN" altLang="en-US" sz="2400" dirty="0">
                <a:solidFill>
                  <a:srgbClr val="0000FF"/>
                </a:solidFill>
              </a:rPr>
              <a:t>2.体外授精：又称“试管婴儿”，是指用人工方法使精子和卵子在体外特定场所结合形成胚胎并植入子宫发育的技术。</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r>
              <a:rPr lang="zh-CN" altLang="en-US" sz="2400" dirty="0">
                <a:solidFill>
                  <a:srgbClr val="0000FF"/>
                </a:solidFill>
              </a:rPr>
              <a:t>3.无性生殖：克隆繁殖，是用细胞融接技术把单一供体细胞核移植到去核的卵子中，从而创造出与供体细胞遗传上完全相同的机体的生殖方式。 </a:t>
            </a:r>
            <a:endParaRPr lang="zh-CN" altLang="en-US" sz="2400" dirty="0">
              <a:solidFill>
                <a:srgbClr val="0000FF"/>
              </a:solidFill>
            </a:endParaRPr>
          </a:p>
          <a:p>
            <a:pPr indent="0" fontAlgn="auto">
              <a:lnSpc>
                <a:spcPct val="130000"/>
              </a:lnSpc>
              <a:spcBef>
                <a:spcPts val="0"/>
              </a:spcBef>
              <a:buFont typeface="Wingdings" panose="05000000000000000000" charset="0"/>
              <a:buChar char="Ø"/>
            </a:pPr>
            <a:endParaRPr lang="zh-CN" altLang="en-US" sz="1600" dirty="0">
              <a:solidFill>
                <a:srgbClr val="0000FF"/>
              </a:solidFill>
            </a:endParaRPr>
          </a:p>
        </p:txBody>
      </p:sp>
      <p:pic>
        <p:nvPicPr>
          <p:cNvPr id="3" name="图片 2"/>
          <p:cNvPicPr>
            <a:picLocks noChangeAspect="1"/>
          </p:cNvPicPr>
          <p:nvPr/>
        </p:nvPicPr>
        <p:blipFill>
          <a:blip r:embed="rId1"/>
          <a:stretch>
            <a:fillRect/>
          </a:stretch>
        </p:blipFill>
        <p:spPr>
          <a:xfrm>
            <a:off x="7741285" y="1719580"/>
            <a:ext cx="3712845" cy="3793490"/>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0335" y="621030"/>
            <a:ext cx="5059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（三）人类辅助生殖技术的道德价值</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389380" y="1081405"/>
            <a:ext cx="9998075" cy="4973320"/>
          </a:xfrm>
        </p:spPr>
        <p:txBody>
          <a:bodyPr>
            <a:noAutofit/>
          </a:bodyPr>
          <a:p>
            <a:pPr marL="0" indent="0" fontAlgn="auto">
              <a:lnSpc>
                <a:spcPct val="130000"/>
              </a:lnSpc>
              <a:spcBef>
                <a:spcPts val="0"/>
              </a:spcBef>
              <a:buNone/>
            </a:pPr>
            <a:r>
              <a:rPr sz="2400" dirty="0">
                <a:solidFill>
                  <a:srgbClr val="0000FF"/>
                </a:solidFill>
              </a:rPr>
              <a:t>（1）人类辅助生殖技术给许多不育家庭带来了福音，增进了不育家庭的幸福，改善了不育家庭的生活质量。人类辅助生殖技术不仅保护不育家庭享有生殖健康的合法权益，还满足了他们精神上的需要，促进了家庭美满和社会安定。</a:t>
            </a:r>
            <a:endParaRPr sz="2400" dirty="0">
              <a:solidFill>
                <a:srgbClr val="0000FF"/>
              </a:solidFill>
            </a:endParaRPr>
          </a:p>
          <a:p>
            <a:pPr marL="0" indent="0" fontAlgn="auto">
              <a:lnSpc>
                <a:spcPct val="130000"/>
              </a:lnSpc>
              <a:spcBef>
                <a:spcPts val="0"/>
              </a:spcBef>
              <a:buNone/>
            </a:pPr>
            <a:r>
              <a:rPr sz="2400" dirty="0">
                <a:solidFill>
                  <a:srgbClr val="0000FF"/>
                </a:solidFill>
              </a:rPr>
              <a:t>（2）实施人类辅助生殖技术为计划生育提供生殖保险。我国目前主要的绝育术是输精管结扎和输卵管结扎。为保证夫妇绝育后，一旦他们的子女夭折仍能恢复生育，可将男子一定量的精液置于冷冻库保存，以解除绝育夫妇的后顾之忧。</a:t>
            </a:r>
            <a:endParaRPr sz="2400" dirty="0">
              <a:solidFill>
                <a:srgbClr val="0000FF"/>
              </a:solidFill>
            </a:endParaRPr>
          </a:p>
          <a:p>
            <a:pPr marL="0" indent="0" fontAlgn="auto">
              <a:lnSpc>
                <a:spcPct val="130000"/>
              </a:lnSpc>
              <a:spcBef>
                <a:spcPts val="0"/>
              </a:spcBef>
              <a:buNone/>
            </a:pPr>
            <a:r>
              <a:rPr sz="2400" dirty="0">
                <a:solidFill>
                  <a:srgbClr val="0000FF"/>
                </a:solidFill>
              </a:rPr>
              <a:t>（3）生殖技术是实现人类优生的重要手段。人类的遗传病具有先天性、遗传性、终生性、发病率高、难以防治等特点，因此，择优劣汰，实现优生，提高人口素质是当代生命科学面临的重大任务。</a:t>
            </a:r>
            <a:endParaRPr sz="2400" dirty="0">
              <a:solidFill>
                <a:srgbClr val="0000FF"/>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421005" y="2019935"/>
            <a:ext cx="11586210" cy="3322955"/>
          </a:xfrm>
          <a:prstGeom prst="rect">
            <a:avLst/>
          </a:prstGeom>
          <a:noFill/>
        </p:spPr>
        <p:txBody>
          <a:bodyPr wrap="square" rtlCol="0">
            <a:spAutoFit/>
          </a:bodyPr>
          <a:lstStyle/>
          <a:p>
            <a:pPr algn="l">
              <a:lnSpc>
                <a:spcPct val="150000"/>
              </a:lnSpc>
            </a:pPr>
            <a:r>
              <a:rPr lang="zh-CN" altLang="en-US" sz="2000" dirty="0">
                <a:solidFill>
                  <a:sysClr val="window" lastClr="FFFFFF">
                    <a:lumMod val="95000"/>
                  </a:sysClr>
                </a:solidFill>
                <a:latin typeface="黑体" panose="02010600030101010101" charset="-122"/>
                <a:ea typeface="黑体" panose="02010600030101010101" charset="-122"/>
              </a:rPr>
              <a:t>2016 年1 月5 日，《中共中央、国务院关于实施全面两孩政策改革完善计划生育服务管理的决定》公布，明确从2016 年开始实施全面两孩政策。这意味着，从2016 年1 月1 日起全国各地同步实施该政策，我国正式进入“全面两孩”时代。</a:t>
            </a:r>
            <a:endParaRPr lang="zh-CN" altLang="en-US" sz="2000" dirty="0">
              <a:solidFill>
                <a:sysClr val="window" lastClr="FFFFFF">
                  <a:lumMod val="95000"/>
                </a:sysClr>
              </a:solidFill>
              <a:latin typeface="黑体" panose="02010600030101010101" charset="-122"/>
              <a:ea typeface="黑体" panose="02010600030101010101" charset="-122"/>
            </a:endParaRPr>
          </a:p>
          <a:p>
            <a:pPr algn="l">
              <a:lnSpc>
                <a:spcPct val="150000"/>
              </a:lnSpc>
            </a:pPr>
            <a:r>
              <a:rPr lang="zh-CN" altLang="en-US" sz="2000" dirty="0">
                <a:solidFill>
                  <a:sysClr val="window" lastClr="FFFFFF">
                    <a:lumMod val="95000"/>
                  </a:sysClr>
                </a:solidFill>
                <a:latin typeface="黑体" panose="02010600030101010101" charset="-122"/>
                <a:ea typeface="黑体" panose="02010600030101010101" charset="-122"/>
              </a:rPr>
              <a:t>面对新形势，《决定》同时部署了人口和计划生育改革发展工作。新形势下计划生育基本国策有了新的内涵。人口和计划生育工作发生“三个转变”：由控制人口数量为主向调控总量、提升素质和优化结构并举转变；由管理为主向更加注重服务家庭转变；由主要依靠政府力量向政府、社会和公民多元共治转变。</a:t>
            </a:r>
            <a:endParaRPr lang="zh-CN" altLang="en-US" sz="2000"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二、人类辅助生殖技术的伦理学问题及伦理原则</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79805" y="2771775"/>
            <a:ext cx="10392410" cy="3397250"/>
          </a:xfrm>
        </p:spPr>
        <p:txBody>
          <a:bodyPr>
            <a:noAutofit/>
          </a:bodyPr>
          <a:p>
            <a:pPr indent="0" fontAlgn="auto">
              <a:lnSpc>
                <a:spcPct val="120000"/>
              </a:lnSpc>
              <a:spcBef>
                <a:spcPts val="0"/>
              </a:spcBef>
              <a:buFont typeface="Wingdings" panose="05000000000000000000" charset="0"/>
              <a:buChar char="Ø"/>
            </a:pPr>
            <a:r>
              <a:rPr sz="2300" dirty="0">
                <a:solidFill>
                  <a:srgbClr val="0000FF"/>
                </a:solidFill>
              </a:rPr>
              <a:t>1. 对婚姻关系的影响</a:t>
            </a:r>
            <a:endParaRPr sz="2300" dirty="0">
              <a:solidFill>
                <a:srgbClr val="0000FF"/>
              </a:solidFill>
            </a:endParaRPr>
          </a:p>
          <a:p>
            <a:pPr marL="0" indent="0" fontAlgn="auto">
              <a:lnSpc>
                <a:spcPct val="120000"/>
              </a:lnSpc>
              <a:spcBef>
                <a:spcPts val="0"/>
              </a:spcBef>
              <a:buNone/>
            </a:pPr>
            <a:r>
              <a:rPr sz="2300" dirty="0">
                <a:solidFill>
                  <a:schemeClr val="tx1"/>
                </a:solidFill>
              </a:rPr>
              <a:t>人类辅助生殖技术用人工的手段干预了自然生殖，打破了人们传统观念中的男女通过性的结合才能生儿育女这一自然规律，这给传统家庭造成了什么样的冲击？外源基因的侵入，造成一家多族化，亲子代之间的血缘纽带也被割断，婚姻的价值是否受到影响？</a:t>
            </a:r>
            <a:endParaRPr sz="2300" dirty="0">
              <a:solidFill>
                <a:schemeClr val="tx1"/>
              </a:solidFill>
            </a:endParaRPr>
          </a:p>
          <a:p>
            <a:pPr marL="0" indent="0" fontAlgn="auto">
              <a:lnSpc>
                <a:spcPct val="120000"/>
              </a:lnSpc>
              <a:spcBef>
                <a:spcPts val="0"/>
              </a:spcBef>
              <a:buNone/>
            </a:pPr>
            <a:r>
              <a:rPr sz="2300" dirty="0">
                <a:solidFill>
                  <a:schemeClr val="tx1"/>
                </a:solidFill>
              </a:rPr>
              <a:t>目前大部分人认为婚姻的基础是爱情，而不是性。对于无子女的夫妇，在双方互盲、知情同意等原则下，辅助生殖技术将会促进家庭幸福，有利于社会和谐。</a:t>
            </a:r>
            <a:endParaRPr sz="2300" dirty="0">
              <a:solidFill>
                <a:schemeClr val="tx1"/>
              </a:solidFill>
            </a:endParaRPr>
          </a:p>
          <a:p>
            <a:pPr marL="0" indent="0" fontAlgn="auto">
              <a:lnSpc>
                <a:spcPct val="120000"/>
              </a:lnSpc>
              <a:buFont typeface="Wingdings" panose="05000000000000000000" charset="0"/>
              <a:buNone/>
            </a:pPr>
            <a:endParaRPr sz="2300" dirty="0">
              <a:solidFill>
                <a:schemeClr val="tx1"/>
              </a:solidFill>
            </a:endParaRPr>
          </a:p>
        </p:txBody>
      </p:sp>
      <p:sp>
        <p:nvSpPr>
          <p:cNvPr id="5" name="文本框 4"/>
          <p:cNvSpPr txBox="1"/>
          <p:nvPr/>
        </p:nvSpPr>
        <p:spPr>
          <a:xfrm>
            <a:off x="758825" y="1964055"/>
            <a:ext cx="5364480" cy="460375"/>
          </a:xfrm>
          <a:prstGeom prst="rect">
            <a:avLst/>
          </a:prstGeom>
          <a:noFill/>
        </p:spPr>
        <p:txBody>
          <a:bodyPr wrap="none" rtlCol="0" anchor="t">
            <a:spAutoFit/>
          </a:bodyPr>
          <a:p>
            <a:pPr algn="l"/>
            <a:r>
              <a:rPr lang="zh-CN" altLang="en-US" sz="2400">
                <a:ea typeface="黑体" panose="02010600030101010101" charset="-122"/>
                <a:sym typeface="+mn-ea"/>
              </a:rPr>
              <a:t>（一）人类辅助生殖技术的伦理学问题</a:t>
            </a:r>
            <a:endParaRPr lang="zh-CN" altLang="en-US" sz="2400">
              <a:ea typeface="黑体" panose="02010600030101010101" charset="-122"/>
              <a:sym typeface="+mn-ea"/>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01445" y="781050"/>
            <a:ext cx="9185910" cy="4529455"/>
          </a:xfrm>
        </p:spPr>
        <p:txBody>
          <a:bodyPr>
            <a:noAutofit/>
          </a:bodyPr>
          <a:p>
            <a:pPr indent="0" fontAlgn="auto">
              <a:lnSpc>
                <a:spcPct val="150000"/>
              </a:lnSpc>
              <a:spcBef>
                <a:spcPts val="0"/>
              </a:spcBef>
              <a:buFont typeface="Wingdings" panose="05000000000000000000" charset="0"/>
              <a:buChar char="Ø"/>
            </a:pPr>
            <a:r>
              <a:rPr sz="2300" dirty="0">
                <a:solidFill>
                  <a:srgbClr val="0000FF"/>
                </a:solidFill>
                <a:sym typeface="+mn-ea"/>
              </a:rPr>
              <a:t>2. 对传统家庭模式的冲击</a:t>
            </a:r>
            <a:endParaRPr sz="2300" dirty="0">
              <a:solidFill>
                <a:srgbClr val="0000FF"/>
              </a:solidFill>
            </a:endParaRPr>
          </a:p>
          <a:p>
            <a:pPr marL="0" indent="0" fontAlgn="auto">
              <a:lnSpc>
                <a:spcPct val="150000"/>
              </a:lnSpc>
              <a:spcBef>
                <a:spcPts val="0"/>
              </a:spcBef>
              <a:buNone/>
            </a:pPr>
            <a:r>
              <a:rPr sz="2300" dirty="0">
                <a:solidFill>
                  <a:schemeClr val="tx1"/>
                </a:solidFill>
              </a:rPr>
              <a:t>人类辅助生殖技术，使父母、子女之间的血缘关系被打破，使家庭模式向家庭多元化发展。</a:t>
            </a:r>
            <a:endParaRPr sz="2300" dirty="0">
              <a:solidFill>
                <a:schemeClr val="tx1"/>
              </a:solidFill>
            </a:endParaRPr>
          </a:p>
          <a:p>
            <a:pPr marL="0" indent="0" fontAlgn="auto">
              <a:lnSpc>
                <a:spcPct val="150000"/>
              </a:lnSpc>
              <a:spcBef>
                <a:spcPts val="0"/>
              </a:spcBef>
              <a:buNone/>
            </a:pPr>
            <a:r>
              <a:rPr sz="2300" dirty="0">
                <a:solidFill>
                  <a:schemeClr val="tx1"/>
                </a:solidFill>
              </a:rPr>
              <a:t>（1）父母家庭</a:t>
            </a:r>
            <a:r>
              <a:rPr lang="zh-CN" altLang="en-US" sz="2300" dirty="0">
                <a:solidFill>
                  <a:schemeClr val="tx1"/>
                </a:solidFill>
              </a:rPr>
              <a:t>：谁是成为孩子的真正父母？</a:t>
            </a:r>
            <a:endParaRPr lang="zh-CN" altLang="en-US" sz="2300" dirty="0">
              <a:solidFill>
                <a:schemeClr val="tx1"/>
              </a:solidFill>
            </a:endParaRPr>
          </a:p>
          <a:p>
            <a:pPr marL="0" indent="0" fontAlgn="auto">
              <a:lnSpc>
                <a:spcPct val="150000"/>
              </a:lnSpc>
              <a:spcBef>
                <a:spcPts val="0"/>
              </a:spcBef>
              <a:buNone/>
            </a:pPr>
            <a:r>
              <a:rPr sz="2300" dirty="0">
                <a:solidFill>
                  <a:schemeClr val="tx1"/>
                </a:solidFill>
              </a:rPr>
              <a:t>（2）不婚单亲家庭和同性恋家庭</a:t>
            </a:r>
            <a:r>
              <a:rPr lang="zh-CN" sz="2300" dirty="0">
                <a:solidFill>
                  <a:schemeClr val="tx1"/>
                </a:solidFill>
              </a:rPr>
              <a:t>：是否可以使用人类辅助生殖技术？</a:t>
            </a:r>
            <a:endParaRPr lang="zh-CN" sz="2300" dirty="0">
              <a:solidFill>
                <a:schemeClr val="tx1"/>
              </a:solidFill>
            </a:endParaRPr>
          </a:p>
          <a:p>
            <a:pPr marL="0" indent="0" fontAlgn="auto">
              <a:lnSpc>
                <a:spcPct val="150000"/>
              </a:lnSpc>
              <a:spcBef>
                <a:spcPts val="0"/>
              </a:spcBef>
              <a:buNone/>
            </a:pPr>
            <a:r>
              <a:rPr sz="2300" dirty="0">
                <a:solidFill>
                  <a:schemeClr val="tx1"/>
                </a:solidFill>
              </a:rPr>
              <a:t>（3）克隆人的家庭</a:t>
            </a:r>
            <a:r>
              <a:rPr lang="zh-CN" sz="2300" dirty="0">
                <a:solidFill>
                  <a:schemeClr val="tx1"/>
                </a:solidFill>
              </a:rPr>
              <a:t>：克隆人与被克隆人之间的关系，是父（母)子(女)关系，还是兄弟姐妹？克隆人是否会被社会看成特殊人类，受到社会的歧视？</a:t>
            </a:r>
            <a:endParaRPr lang="zh-CN" sz="2300" dirty="0">
              <a:solidFill>
                <a:schemeClr val="tx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01445" y="781050"/>
            <a:ext cx="9906635" cy="4529455"/>
          </a:xfrm>
        </p:spPr>
        <p:txBody>
          <a:bodyPr>
            <a:noAutofit/>
          </a:bodyPr>
          <a:p>
            <a:pPr indent="0" fontAlgn="auto">
              <a:lnSpc>
                <a:spcPct val="150000"/>
              </a:lnSpc>
              <a:spcBef>
                <a:spcPts val="0"/>
              </a:spcBef>
              <a:buFont typeface="Wingdings" panose="05000000000000000000" charset="0"/>
              <a:buChar char="Ø"/>
            </a:pPr>
            <a:r>
              <a:rPr sz="2300" dirty="0">
                <a:solidFill>
                  <a:srgbClr val="0000FF"/>
                </a:solidFill>
                <a:sym typeface="+mn-ea"/>
              </a:rPr>
              <a:t>3. 配子、合子、胚胎的伦理问题</a:t>
            </a:r>
            <a:endParaRPr sz="2300" dirty="0">
              <a:solidFill>
                <a:srgbClr val="0000FF"/>
              </a:solidFill>
              <a:sym typeface="+mn-ea"/>
            </a:endParaRPr>
          </a:p>
          <a:p>
            <a:pPr marL="0" indent="0" fontAlgn="auto">
              <a:lnSpc>
                <a:spcPct val="150000"/>
              </a:lnSpc>
              <a:spcBef>
                <a:spcPts val="0"/>
              </a:spcBef>
              <a:buNone/>
            </a:pPr>
            <a:r>
              <a:rPr lang="zh-CN" sz="2300" dirty="0">
                <a:solidFill>
                  <a:schemeClr val="tx1"/>
                </a:solidFill>
              </a:rPr>
              <a:t>（</a:t>
            </a:r>
            <a:r>
              <a:rPr sz="2300" dirty="0">
                <a:solidFill>
                  <a:schemeClr val="tx1"/>
                </a:solidFill>
              </a:rPr>
              <a:t>1</a:t>
            </a:r>
            <a:r>
              <a:rPr lang="zh-CN" sz="2300" dirty="0">
                <a:solidFill>
                  <a:schemeClr val="tx1"/>
                </a:solidFill>
              </a:rPr>
              <a:t>）</a:t>
            </a:r>
            <a:r>
              <a:rPr sz="2300" dirty="0">
                <a:solidFill>
                  <a:schemeClr val="tx1"/>
                </a:solidFill>
              </a:rPr>
              <a:t>配子等是否可以商品化</a:t>
            </a:r>
            <a:r>
              <a:rPr lang="zh-CN" sz="2300" dirty="0">
                <a:solidFill>
                  <a:schemeClr val="tx1"/>
                </a:solidFill>
              </a:rPr>
              <a:t>。</a:t>
            </a:r>
            <a:r>
              <a:rPr sz="2300" dirty="0">
                <a:solidFill>
                  <a:schemeClr val="tx1"/>
                </a:solidFill>
              </a:rPr>
              <a:t>赞成者认为，精子、卵子和血液是可再生的，既然血液可以商品化，精子、卵于也商品化。反对者认为①如果精子、卵千或胚胎可以成为商品，那么其他器官是否也可以成为商品？它们的价格怎么来确定？②如果精子、卵子等一旦商品化，那么供体是否会单纯为了金钱而忽视生殖细胞的质量？是否会破环人类的自然优生？③如果供着为了金钱利益多次提供精卵，是否会导致将来近亲婚配？④配子商品化，是否会由于贫富差距导致分配不公？ </a:t>
            </a:r>
            <a:endParaRPr sz="2300" dirty="0">
              <a:solidFill>
                <a:schemeClr val="tx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01445" y="781050"/>
            <a:ext cx="10242550" cy="4529455"/>
          </a:xfrm>
        </p:spPr>
        <p:txBody>
          <a:bodyPr>
            <a:noAutofit/>
          </a:bodyPr>
          <a:p>
            <a:pPr marL="0" indent="0" fontAlgn="auto">
              <a:lnSpc>
                <a:spcPct val="150000"/>
              </a:lnSpc>
              <a:spcBef>
                <a:spcPts val="0"/>
              </a:spcBef>
              <a:buNone/>
            </a:pPr>
            <a:r>
              <a:rPr lang="zh-CN" sz="2300" dirty="0">
                <a:solidFill>
                  <a:schemeClr val="tx1"/>
                </a:solidFill>
              </a:rPr>
              <a:t>（</a:t>
            </a:r>
            <a:r>
              <a:rPr sz="2300" dirty="0">
                <a:solidFill>
                  <a:schemeClr val="tx1"/>
                </a:solidFill>
              </a:rPr>
              <a:t>2</a:t>
            </a:r>
            <a:r>
              <a:rPr lang="zh-CN" sz="2300" dirty="0">
                <a:solidFill>
                  <a:schemeClr val="tx1"/>
                </a:solidFill>
              </a:rPr>
              <a:t>）</a:t>
            </a:r>
            <a:r>
              <a:rPr sz="2300" dirty="0">
                <a:solidFill>
                  <a:schemeClr val="tx1"/>
                </a:solidFill>
              </a:rPr>
              <a:t>配子是否能用于优生</a:t>
            </a:r>
            <a:r>
              <a:rPr lang="zh-CN" sz="2300" dirty="0">
                <a:solidFill>
                  <a:schemeClr val="tx1"/>
                </a:solidFill>
              </a:rPr>
              <a:t>。配子通过人类辅助生殖技术可以达到优生：①可以使</a:t>
            </a:r>
            <a:r>
              <a:rPr sz="2300" dirty="0">
                <a:solidFill>
                  <a:schemeClr val="tx1"/>
                </a:solidFill>
              </a:rPr>
              <a:t>用人类辅助生殖技术防止携带遗传病基因的夫妻双方生育一个有缺陷的婴儿。②人工生殖技术可选用具有“最佳基因”的配子，以提高人类质量。</a:t>
            </a:r>
            <a:endParaRPr sz="2300" dirty="0">
              <a:solidFill>
                <a:schemeClr val="tx1"/>
              </a:solidFill>
            </a:endParaRPr>
          </a:p>
          <a:p>
            <a:pPr marL="0" indent="0" fontAlgn="auto">
              <a:lnSpc>
                <a:spcPct val="150000"/>
              </a:lnSpc>
              <a:spcBef>
                <a:spcPts val="0"/>
              </a:spcBef>
              <a:buNone/>
            </a:pPr>
            <a:r>
              <a:rPr lang="zh-CN" sz="2300" dirty="0">
                <a:solidFill>
                  <a:schemeClr val="tx1"/>
                </a:solidFill>
              </a:rPr>
              <a:t>（</a:t>
            </a:r>
            <a:r>
              <a:rPr sz="2300" dirty="0">
                <a:solidFill>
                  <a:schemeClr val="tx1"/>
                </a:solidFill>
              </a:rPr>
              <a:t>3</a:t>
            </a:r>
            <a:r>
              <a:rPr lang="zh-CN" sz="2300" dirty="0">
                <a:solidFill>
                  <a:schemeClr val="tx1"/>
                </a:solidFill>
              </a:rPr>
              <a:t>）</a:t>
            </a:r>
            <a:r>
              <a:rPr sz="2300" dirty="0">
                <a:solidFill>
                  <a:schemeClr val="tx1"/>
                </a:solidFill>
              </a:rPr>
              <a:t>胚胎的地位  </a:t>
            </a:r>
            <a:endParaRPr sz="2300" dirty="0">
              <a:solidFill>
                <a:schemeClr val="tx1"/>
              </a:solidFill>
            </a:endParaRPr>
          </a:p>
          <a:p>
            <a:pPr marL="0" indent="0" fontAlgn="auto">
              <a:lnSpc>
                <a:spcPct val="150000"/>
              </a:lnSpc>
              <a:spcBef>
                <a:spcPts val="0"/>
              </a:spcBef>
              <a:buNone/>
            </a:pPr>
            <a:r>
              <a:rPr sz="2300" dirty="0">
                <a:solidFill>
                  <a:schemeClr val="tx1"/>
                </a:solidFill>
              </a:rPr>
              <a:t>体外受精后剩余胚胎能否用作科学研究或被赠送或被销毁？受精卵或胚胎是不是人？存在两种观点，一种观点认为胚胎是人，受精卵是人的开始。不应把他们作为工具、手段来使用，更不应在未得到他们本人允许而任意操纵，伤害他们。另一种观点则认为，早期胚胎不是一个社会的人，仅仅是人的生物学产物。是否会由于贫富差距导致分配不公？ </a:t>
            </a:r>
            <a:endParaRPr sz="2300" dirty="0">
              <a:solidFill>
                <a:schemeClr val="tx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pic>
        <p:nvPicPr>
          <p:cNvPr id="7171" name="图片 7170" descr="20070409145118542"/>
          <p:cNvPicPr>
            <a:picLocks noChangeAspect="1"/>
          </p:cNvPicPr>
          <p:nvPr/>
        </p:nvPicPr>
        <p:blipFill>
          <a:blip r:embed="rId2"/>
          <a:stretch>
            <a:fillRect/>
          </a:stretch>
        </p:blipFill>
        <p:spPr>
          <a:xfrm>
            <a:off x="2490470" y="1619885"/>
            <a:ext cx="6624638" cy="2811463"/>
          </a:xfrm>
          <a:prstGeom prst="rect">
            <a:avLst/>
          </a:prstGeom>
          <a:noFill/>
          <a:ln w="9525">
            <a:noFill/>
          </a:ln>
        </p:spPr>
      </p:pic>
      <p:sp>
        <p:nvSpPr>
          <p:cNvPr id="7172" name="文本框 7171"/>
          <p:cNvSpPr txBox="1"/>
          <p:nvPr/>
        </p:nvSpPr>
        <p:spPr>
          <a:xfrm>
            <a:off x="1527175" y="4643755"/>
            <a:ext cx="9011920" cy="460375"/>
          </a:xfrm>
          <a:prstGeom prst="rect">
            <a:avLst/>
          </a:prstGeom>
          <a:noFill/>
          <a:ln w="9525">
            <a:noFill/>
          </a:ln>
        </p:spPr>
        <p:txBody>
          <a:bodyPr wrap="square">
            <a:spAutoFit/>
          </a:bodyPr>
          <a:p>
            <a:pPr marL="342900" indent="-342900" algn="l" eaLnBrk="1" hangingPunct="1">
              <a:spcBef>
                <a:spcPct val="20000"/>
              </a:spcBef>
              <a:buClr>
                <a:schemeClr val="hlink"/>
              </a:buClr>
              <a:buFont typeface="Wingdings" panose="05000000000000000000" pitchFamily="2" charset="2"/>
            </a:pPr>
            <a:r>
              <a:rPr lang="en-US" altLang="zh-CN" sz="2400" dirty="0">
                <a:solidFill>
                  <a:srgbClr val="F92F5A"/>
                </a:solidFill>
                <a:latin typeface="黑体" panose="02010600030101010101" charset="-122"/>
                <a:ea typeface="黑体" panose="02010600030101010101" charset="-122"/>
              </a:rPr>
              <a:t>Where do we come from? What are we? Where are we going?</a:t>
            </a:r>
            <a:endParaRPr lang="en-US" altLang="zh-CN" sz="2400" dirty="0">
              <a:solidFill>
                <a:srgbClr val="F92F5A"/>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63675" y="1163955"/>
            <a:ext cx="9906635" cy="4529455"/>
          </a:xfrm>
        </p:spPr>
        <p:txBody>
          <a:bodyPr>
            <a:noAutofit/>
          </a:bodyPr>
          <a:p>
            <a:pPr indent="0" fontAlgn="auto">
              <a:lnSpc>
                <a:spcPct val="150000"/>
              </a:lnSpc>
              <a:spcBef>
                <a:spcPts val="0"/>
              </a:spcBef>
              <a:buFont typeface="Wingdings" panose="05000000000000000000" charset="0"/>
              <a:buChar char="Ø"/>
            </a:pPr>
            <a:r>
              <a:rPr sz="2300" dirty="0">
                <a:solidFill>
                  <a:srgbClr val="0000FF"/>
                </a:solidFill>
                <a:sym typeface="+mn-ea"/>
              </a:rPr>
              <a:t>4. 代孕母亲的伦理问题</a:t>
            </a:r>
            <a:endParaRPr sz="2300" dirty="0">
              <a:solidFill>
                <a:srgbClr val="0000FF"/>
              </a:solidFill>
              <a:sym typeface="+mn-ea"/>
            </a:endParaRPr>
          </a:p>
          <a:p>
            <a:pPr marL="0" indent="0" fontAlgn="auto">
              <a:lnSpc>
                <a:spcPct val="150000"/>
              </a:lnSpc>
              <a:spcBef>
                <a:spcPts val="0"/>
              </a:spcBef>
              <a:buNone/>
            </a:pPr>
            <a:r>
              <a:rPr sz="2300" dirty="0">
                <a:solidFill>
                  <a:schemeClr val="tx1"/>
                </a:solidFill>
              </a:rPr>
              <a:t>（1）代孕母亲的目的问题：代孕母亲是自愿还是为了获利？如果是为了获利，那么子宫将成为商品，可以自由租用，这是违背人格尊严和伦理的。</a:t>
            </a:r>
            <a:endParaRPr sz="2300" dirty="0">
              <a:solidFill>
                <a:schemeClr val="tx1"/>
              </a:solidFill>
            </a:endParaRPr>
          </a:p>
          <a:p>
            <a:pPr marL="0" indent="0" fontAlgn="auto">
              <a:lnSpc>
                <a:spcPct val="150000"/>
              </a:lnSpc>
              <a:spcBef>
                <a:spcPts val="0"/>
              </a:spcBef>
              <a:buNone/>
            </a:pPr>
            <a:r>
              <a:rPr sz="2300" dirty="0">
                <a:solidFill>
                  <a:schemeClr val="tx1"/>
                </a:solidFill>
              </a:rPr>
              <a:t>（2） 代孕母亲的不履约问题：如果代孕母亲在怀孕期间要求终止妊娠怎么办？即使成功分娩后，要求抚养孩子怎么办？等等。</a:t>
            </a:r>
            <a:endParaRPr sz="2300" dirty="0">
              <a:solidFill>
                <a:schemeClr val="tx1"/>
              </a:solidFill>
            </a:endParaRPr>
          </a:p>
          <a:p>
            <a:pPr marL="0" indent="0" fontAlgn="auto">
              <a:lnSpc>
                <a:spcPct val="150000"/>
              </a:lnSpc>
              <a:spcBef>
                <a:spcPts val="0"/>
              </a:spcBef>
              <a:buNone/>
            </a:pPr>
            <a:r>
              <a:rPr sz="2300" dirty="0">
                <a:solidFill>
                  <a:schemeClr val="tx1"/>
                </a:solidFill>
              </a:rPr>
              <a:t>（3）代孕母亲的身份和选择问题：如果是母亲为女儿代孕、姐姐替妹妹代孕的情况，身份如何确定？孩子出生后可能会导致人伦关系紊乱，出现道德和法律问题。</a:t>
            </a:r>
            <a:endParaRPr sz="2300" dirty="0">
              <a:solidFill>
                <a:schemeClr val="tx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 Placeholder 30"/>
          <p:cNvSpPr txBox="1"/>
          <p:nvPr/>
        </p:nvSpPr>
        <p:spPr>
          <a:xfrm>
            <a:off x="1974074" y="300893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2. 知情同意原则</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1974074" y="37741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0030101010101" charset="-122"/>
                <a:sym typeface="Arial" panose="020B0604020202020204" pitchFamily="34" charset="0"/>
              </a:rPr>
              <a:t>3. 社会公益原则</a:t>
            </a:r>
            <a:endParaRPr sz="2000" b="1" dirty="0">
              <a:latin typeface="Arial" panose="020B0604020202020204" pitchFamily="34" charset="0"/>
              <a:ea typeface="黑体" panose="02010600030101010101" charset="-122"/>
              <a:sym typeface="Arial" panose="020B0604020202020204" pitchFamily="34" charset="0"/>
            </a:endParaRPr>
          </a:p>
        </p:txBody>
      </p:sp>
      <p:sp>
        <p:nvSpPr>
          <p:cNvPr id="11" name="Text Placeholder 30"/>
          <p:cNvSpPr txBox="1"/>
          <p:nvPr/>
        </p:nvSpPr>
        <p:spPr>
          <a:xfrm>
            <a:off x="1974074" y="453928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4. 保密与互盲原则</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1974074" y="224347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1.</a:t>
            </a:r>
            <a:r>
              <a:rPr lang="zh-CN" altLang="en-US" sz="2000" b="1" dirty="0">
                <a:latin typeface="Arial" panose="020B0604020202020204" pitchFamily="34" charset="0"/>
                <a:ea typeface="黑体" panose="02010600030101010101" charset="-122"/>
                <a:sym typeface="Arial" panose="020B0604020202020204" pitchFamily="34" charset="0"/>
              </a:rPr>
              <a:t>有利于供受体的原则</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sp>
        <p:nvSpPr>
          <p:cNvPr id="2" name="Text Placeholder 30"/>
          <p:cNvSpPr txBox="1"/>
          <p:nvPr/>
        </p:nvSpPr>
        <p:spPr>
          <a:xfrm>
            <a:off x="6281914" y="26755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5. 严防商业化原则</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3" name="Text Placeholder 30"/>
          <p:cNvSpPr txBox="1"/>
          <p:nvPr/>
        </p:nvSpPr>
        <p:spPr>
          <a:xfrm>
            <a:off x="6281914" y="344073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0030101010101" charset="-122"/>
                <a:sym typeface="Arial" panose="020B0604020202020204" pitchFamily="34" charset="0"/>
              </a:rPr>
              <a:t>6. 保护后代原则</a:t>
            </a:r>
            <a:endParaRPr sz="2000" b="1" dirty="0">
              <a:latin typeface="Arial" panose="020B0604020202020204" pitchFamily="34" charset="0"/>
              <a:ea typeface="黑体" panose="02010600030101010101" charset="-122"/>
              <a:sym typeface="Arial" panose="020B0604020202020204" pitchFamily="34" charset="0"/>
            </a:endParaRPr>
          </a:p>
        </p:txBody>
      </p:sp>
      <p:sp>
        <p:nvSpPr>
          <p:cNvPr id="4" name="Text Placeholder 30"/>
          <p:cNvSpPr txBox="1"/>
          <p:nvPr/>
        </p:nvSpPr>
        <p:spPr>
          <a:xfrm>
            <a:off x="6281914" y="420590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7. 伦理监督原则</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6" name="文本框 5"/>
          <p:cNvSpPr txBox="1"/>
          <p:nvPr/>
        </p:nvSpPr>
        <p:spPr>
          <a:xfrm>
            <a:off x="1071245" y="1012825"/>
            <a:ext cx="5059680" cy="460375"/>
          </a:xfrm>
          <a:prstGeom prst="rect">
            <a:avLst/>
          </a:prstGeom>
          <a:noFill/>
        </p:spPr>
        <p:txBody>
          <a:bodyPr wrap="none" rtlCol="0" anchor="t">
            <a:spAutoFit/>
          </a:bodyPr>
          <a:p>
            <a:pPr algn="l"/>
            <a:r>
              <a:rPr lang="zh-CN" altLang="en-US" sz="2400">
                <a:ea typeface="黑体" panose="02010600030101010101" charset="-122"/>
                <a:sym typeface="+mn-ea"/>
              </a:rPr>
              <a:t>（二）人类辅助生殖技术的伦理原则</a:t>
            </a:r>
            <a:endParaRPr lang="zh-CN" altLang="en-US" sz="2400">
              <a:ea typeface="黑体"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750"/>
                                        <p:tgtEl>
                                          <p:spTgt spid="2"/>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750"/>
                                        <p:tgtEl>
                                          <p:spTgt spid="3"/>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2" grpId="0" bldLvl="0" animBg="1">
        <p:tmplLst>
          <p:tmpl lvl="0">
            <p:tnLst>
              <p:par>
                <p:cTn presetID="22" presetClass="entr" presetSubtype="2"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right)">
                      <p:cBhvr>
                        <p:cTn dur="750"/>
                        <p:tgtEl>
                          <p:spTgt spid="2"/>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P spid="4" grpId="0" bldLvl="0" animBg="1">
        <p:tmplLst>
          <p:tmpl lvl="0">
            <p:tnLst>
              <p:par>
                <p:cTn presetID="22" presetClass="entr" presetSubtype="2"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right)">
                      <p:cBhvr>
                        <p:cTn dur="750"/>
                        <p:tgtEl>
                          <p:spTgt spid="4"/>
                        </p:tgtEl>
                      </p:cBhvr>
                    </p:animEffect>
                  </p:childTnLst>
                </p:cTn>
              </p:par>
            </p:tnLst>
          </p:tmpl>
        </p:tmplLst>
      </p:b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602105"/>
            <a:ext cx="10217785" cy="470789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生命伦理学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临终关怀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安乐死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器官移植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人类辅助生殖技术</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患者承认自己患病，但是期待医护人员妙手回春延长生命，属于</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A.协议期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B.否认期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C.抑郁期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D.接受期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E.愤怒期</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若孩子是通过捐胚发育而来的，正确的说法是（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A.精子的提供者是其父亲</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B.卵子的提供者是其母亲</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C.怀孕的妇女是孩子的母亲</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D.养育孩子的父母是其真正的父母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E.养育孩子的父母不是其真正的父母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人工授精是代替自然生殖过程中的哪一个步骤（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A.输卵管授精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B.植入子宫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C.子宫内妊娠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D.性交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E.孕期</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人工授精的主要临床意义是（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A.解决男子不育症患者的问题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B.解决女子不育症患者的问题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C.两者均有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D.两者均无</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E.解决年龄大的女子不孕的问题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生命伦理学的最基本原则是（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A.有利原则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B.尊重原则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C.公正原则</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D.互助原则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E.不伤害原则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6. 临终关怀的主要目的是（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A.延长患者生命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B.给患者家属居丧照护</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C.陪临终患者度过最后旅程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D.提高临终患者的生存质量</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E.心理护理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7. 医生用药物等措施主动结束患者的生命是（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A.主动安乐死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B.被动安乐死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C.自愿安乐死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D.非自愿安乐死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E.杀人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8. 不同种属之间的移植是（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A.自体移植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B.同质移植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C.同种异体移植</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D.异种移植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E.异体移植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9. 丈夫由于先天性睾丸发育不全而进行的人工授精为（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A.夫精人工授精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B.供精人工授精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C.体外授精</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D.无性生殖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E.克隆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10. 国际上建立伦理规范的重要里程碑是（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A.纽伦堡法典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B.贝尔蒙报告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C.研究指南</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D.赫尔辛基宣言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E.伦理手册</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11. 在卫生资源分配上，形式公正是根据每个人（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A.能力大小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B.实际需要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C.公平分配权</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D.社会贡献的多少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E.病情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12. 是否实施安乐死，应首先考虑（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A.家属的利益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B.患者的利益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C.他人的利益</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D.社会的利益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E.医护的利益</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13. 下列关于临终关怀的伦理意义，错误的是（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A.体现人道主义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B.人类文明进步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C.提高生命质量</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D.延长患者生命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E.节省了医疗资源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14. 下列关于人工授精可能引起的伦理学问题，错误的是（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A.精子可以商品化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B.谁是孩子的父亲</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C.谁是孩子的母亲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D.是否应给未婚妇女进行人工授精</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E.代孕母亲的问题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15. 临终护理工作的基本原则是（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A.尊重原则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B.舒适原则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C.减轻病痛原则</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D.提高生存质量原则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E.心理护理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16. 目前，器官移植的关键性问题是（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A.器官移植技术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B.器官移植手段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C.供体选择</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D.器官移植效果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E.器官移植过程</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17. 传统的死亡概念认为，人的生命最本质的特征是（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心跳停止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B.呼吸停止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大脑死亡</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心肺功能停止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全脑死亡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18. 体外授精主要用于（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男子不育症问题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B.女子不育症问题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C.两者均有</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两者均无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E.大龄女士不孕的问题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19. 安乐死的对象是（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癌症患者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B.濒临死亡的患者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C.老年人</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阑尾炎患者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E.偏瘫患者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382905"/>
            <a:ext cx="10516235" cy="609282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20. 患者不承认自己患有不治之症，认为医生的诊断错误，此时患者的心理处于（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A.协议期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B.接受期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C.抑郁期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D.否认期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E.愤怒期</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21. 生命伦理学最早提出者是（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A.马克思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B.康德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C.波特</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D.亚里士多德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E.南丁格尔</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22. 我国临终患者能存活（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A.6 个月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B.2～6 个月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C.2～3 个月</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D.12 个月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E.18 个月以上</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2338070"/>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生命伦理学概述</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382905"/>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23. 男方患显性常染色体病适用的人类辅助生殖技术是（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A.夫精人工授精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B.供精人工授精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C.体外受精</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D.无性生殖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E.克隆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24. 患者本人要求安乐死属于（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A.主动安乐死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B.被动安乐死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C.自愿安乐死</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D.非自愿安乐死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E.自杀</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25. 供者和受者为同一个体是（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A.同质移植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B.自体移植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C.同种异体移植</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D.异种移植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E.克隆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36700" y="1015365"/>
            <a:ext cx="9794875" cy="4095115"/>
          </a:xfrm>
          <a:prstGeom prst="rect">
            <a:avLst/>
          </a:prstGeom>
          <a:noFill/>
          <a:ln w="9525">
            <a:noFill/>
          </a:ln>
        </p:spPr>
        <p:txBody>
          <a:bodyPr wrap="square">
            <a:spAutoFit/>
          </a:bodyPr>
          <a:p>
            <a:pPr indent="266700" algn="l">
              <a:lnSpc>
                <a:spcPct val="15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生命伦理学的概念和基本原则是什么？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什么是临终关怀？临终关怀的伦理要求是什么？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主动安乐死和被动安乐死的区别是什么？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什么是器官移植？器官移植的类型有哪些？</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死亡的哈佛标准是什么？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6. 人类辅助生殖技术的伦理原则有哪些？</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076960" y="396240"/>
            <a:ext cx="10541000" cy="3784600"/>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患者李某，男，因患尿毒症3 年，依靠肾透析维持生命，其同卵双生哥哥愿意捐出</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一侧肾给弟弟。经化验其组织配型适合，身体状况也符合供体条件，决定择日手术。</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（1）此种移植属于哪种器官移植？</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（2）请简述我国器官移植受体的选用标准。</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8193"/>
          <p:cNvSpPr>
            <a:spLocks noGrp="1"/>
          </p:cNvSpPr>
          <p:nvPr>
            <p:ph type="body" idx="4294967295"/>
          </p:nvPr>
        </p:nvSpPr>
        <p:spPr>
          <a:xfrm>
            <a:off x="828675" y="2028190"/>
            <a:ext cx="4208780" cy="462280"/>
          </a:xfrm>
        </p:spPr>
        <p:txBody>
          <a:bodyPr>
            <a:normAutofit fontScale="90000"/>
          </a:bodyPr>
          <a:p>
            <a:pPr marL="0" indent="0">
              <a:buNone/>
            </a:pPr>
            <a:r>
              <a:rPr lang="zh-CN" altLang="en-US" dirty="0"/>
              <a:t>生命伦理学的三大背景</a:t>
            </a:r>
            <a:r>
              <a:rPr lang="en-US" altLang="zh-CN" dirty="0"/>
              <a:t>:</a:t>
            </a:r>
            <a:endParaRPr lang="en-US" altLang="zh-CN" b="0" dirty="0"/>
          </a:p>
          <a:p>
            <a:pPr marL="0" indent="0">
              <a:buNone/>
            </a:pPr>
            <a:endParaRPr lang="zh-CN" altLang="en-US" b="0" dirty="0"/>
          </a:p>
        </p:txBody>
      </p:sp>
      <p:sp>
        <p:nvSpPr>
          <p:cNvPr id="8196" name="矩形 8195"/>
          <p:cNvSpPr/>
          <p:nvPr/>
        </p:nvSpPr>
        <p:spPr>
          <a:xfrm>
            <a:off x="828675" y="2901950"/>
            <a:ext cx="5459730" cy="2306955"/>
          </a:xfrm>
          <a:prstGeom prst="rect">
            <a:avLst/>
          </a:prstGeom>
          <a:noFill/>
          <a:ln w="9525">
            <a:noFill/>
          </a:ln>
        </p:spPr>
        <p:txBody>
          <a:bodyPr wrap="square">
            <a:spAutoFit/>
          </a:bodyPr>
          <a:p>
            <a:pPr marL="342900" indent="-342900" algn="l" eaLnBrk="1" hangingPunct="1">
              <a:lnSpc>
                <a:spcPct val="150000"/>
              </a:lnSpc>
              <a:spcBef>
                <a:spcPct val="20000"/>
              </a:spcBef>
              <a:buClr>
                <a:schemeClr val="hlink"/>
              </a:buClr>
              <a:buFont typeface="Wingdings" panose="05000000000000000000" pitchFamily="2" charset="2"/>
              <a:buChar char="v"/>
            </a:pPr>
            <a:r>
              <a:rPr lang="en-US" altLang="zh-CN" sz="2400" dirty="0">
                <a:solidFill>
                  <a:srgbClr val="0000FF"/>
                </a:solidFill>
                <a:latin typeface="黑体" panose="02010600030101010101" charset="-122"/>
                <a:ea typeface="黑体" panose="02010600030101010101" charset="-122"/>
              </a:rPr>
              <a:t>1.1945</a:t>
            </a:r>
            <a:r>
              <a:rPr lang="zh-CN" altLang="en-US" sz="2400" dirty="0">
                <a:solidFill>
                  <a:srgbClr val="0000FF"/>
                </a:solidFill>
                <a:latin typeface="黑体" panose="02010600030101010101" charset="-122"/>
                <a:ea typeface="黑体" panose="02010600030101010101" charset="-122"/>
              </a:rPr>
              <a:t>年广岛的原子弹爆炸。原子弹的爆炸会造成太大杀伤力，数十万人的死亡，许多受害人的家庭携带着突变基因挣扎着活下去。</a:t>
            </a:r>
            <a:endParaRPr lang="zh-CN" altLang="en-US" sz="2400" dirty="0">
              <a:solidFill>
                <a:srgbClr val="0000FF"/>
              </a:solidFill>
              <a:latin typeface="黑体" panose="02010600030101010101" charset="-122"/>
              <a:ea typeface="黑体" panose="02010600030101010101" charset="-122"/>
            </a:endParaRPr>
          </a:p>
        </p:txBody>
      </p:sp>
      <p:pic>
        <p:nvPicPr>
          <p:cNvPr id="8197" name="图片 8196" descr="216347173"/>
          <p:cNvPicPr>
            <a:picLocks noChangeAspect="1"/>
          </p:cNvPicPr>
          <p:nvPr/>
        </p:nvPicPr>
        <p:blipFill>
          <a:blip r:embed="rId1"/>
          <a:stretch>
            <a:fillRect/>
          </a:stretch>
        </p:blipFill>
        <p:spPr>
          <a:xfrm>
            <a:off x="7050405" y="2028190"/>
            <a:ext cx="3216275" cy="3960813"/>
          </a:xfrm>
          <a:prstGeom prst="rect">
            <a:avLst/>
          </a:prstGeom>
          <a:noFill/>
          <a:ln w="9525">
            <a:noFill/>
          </a:ln>
        </p:spPr>
      </p:pic>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一、生命伦理学的诞生</a:t>
            </a:r>
            <a:endParaRPr sz="4000">
              <a:solidFill>
                <a:srgbClr val="FF0000"/>
              </a:solidFill>
              <a:ea typeface="黑体" panose="02010600030101010101" charset="-122"/>
              <a:cs typeface="黑体" panose="02010600030101010101"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20" name="图片 9219" descr="Wb0720C"/>
          <p:cNvPicPr>
            <a:picLocks noChangeAspect="1"/>
          </p:cNvPicPr>
          <p:nvPr/>
        </p:nvPicPr>
        <p:blipFill>
          <a:blip r:embed="rId1"/>
          <a:stretch>
            <a:fillRect/>
          </a:stretch>
        </p:blipFill>
        <p:spPr>
          <a:xfrm>
            <a:off x="7243445" y="855345"/>
            <a:ext cx="3785870" cy="2499995"/>
          </a:xfrm>
          <a:prstGeom prst="rect">
            <a:avLst/>
          </a:prstGeom>
          <a:noFill/>
          <a:ln w="9525">
            <a:noFill/>
          </a:ln>
        </p:spPr>
      </p:pic>
      <p:sp>
        <p:nvSpPr>
          <p:cNvPr id="8196" name="矩形 8195"/>
          <p:cNvSpPr/>
          <p:nvPr/>
        </p:nvSpPr>
        <p:spPr>
          <a:xfrm>
            <a:off x="1134745" y="675005"/>
            <a:ext cx="5627370" cy="2861310"/>
          </a:xfrm>
          <a:prstGeom prst="rect">
            <a:avLst/>
          </a:prstGeom>
          <a:noFill/>
          <a:ln w="9525">
            <a:noFill/>
          </a:ln>
        </p:spPr>
        <p:txBody>
          <a:bodyPr wrap="square">
            <a:spAutoFit/>
          </a:bodyPr>
          <a:p>
            <a:pPr marL="342900" indent="-342900" algn="l" eaLnBrk="1" hangingPunct="1">
              <a:lnSpc>
                <a:spcPct val="150000"/>
              </a:lnSpc>
              <a:spcBef>
                <a:spcPct val="20000"/>
              </a:spcBef>
              <a:buClr>
                <a:schemeClr val="hlink"/>
              </a:buClr>
              <a:buFont typeface="Wingdings" panose="05000000000000000000" pitchFamily="2" charset="2"/>
              <a:buChar char="v"/>
            </a:pPr>
            <a:r>
              <a:rPr sz="2400" dirty="0">
                <a:solidFill>
                  <a:srgbClr val="0000FF"/>
                </a:solidFill>
                <a:latin typeface="黑体" panose="02010600030101010101" charset="-122"/>
                <a:ea typeface="黑体" panose="02010600030101010101" charset="-122"/>
              </a:rPr>
              <a:t>2.1945年在德国纽伦堡对纳粹战犯的审判。接受审判的战犯中有一部分是科学家和医生，他们在根本没有取得集中营受害者本人同意的情况下对他们进行惨无人道的人体实验。</a:t>
            </a:r>
            <a:endParaRPr sz="2400" dirty="0">
              <a:solidFill>
                <a:srgbClr val="0000FF"/>
              </a:solidFill>
              <a:latin typeface="黑体" panose="02010600030101010101" charset="-122"/>
              <a:ea typeface="黑体" panose="02010600030101010101" charset="-122"/>
            </a:endParaRPr>
          </a:p>
        </p:txBody>
      </p:sp>
      <p:sp>
        <p:nvSpPr>
          <p:cNvPr id="2" name="矩形 1"/>
          <p:cNvSpPr/>
          <p:nvPr/>
        </p:nvSpPr>
        <p:spPr>
          <a:xfrm>
            <a:off x="977900" y="3511550"/>
            <a:ext cx="5459730" cy="2861310"/>
          </a:xfrm>
          <a:prstGeom prst="rect">
            <a:avLst/>
          </a:prstGeom>
          <a:noFill/>
          <a:ln w="9525">
            <a:noFill/>
          </a:ln>
        </p:spPr>
        <p:txBody>
          <a:bodyPr wrap="square">
            <a:spAutoFit/>
          </a:bodyPr>
          <a:p>
            <a:pPr marL="342900" indent="-342900" algn="l" eaLnBrk="1" hangingPunct="1">
              <a:lnSpc>
                <a:spcPct val="150000"/>
              </a:lnSpc>
              <a:spcBef>
                <a:spcPct val="20000"/>
              </a:spcBef>
              <a:buClr>
                <a:schemeClr val="hlink"/>
              </a:buClr>
              <a:buFont typeface="Wingdings" panose="05000000000000000000" pitchFamily="2" charset="2"/>
              <a:buChar char="v"/>
            </a:pPr>
            <a:r>
              <a:rPr sz="2400" dirty="0">
                <a:solidFill>
                  <a:srgbClr val="0000FF"/>
                </a:solidFill>
                <a:latin typeface="黑体" panose="02010600030101010101" charset="-122"/>
                <a:ea typeface="黑体" panose="02010600030101010101" charset="-122"/>
              </a:rPr>
              <a:t>3.1965年Rachel Carson的《寂静的春天》一书向科学家和人类敲响了环境恶化的警钟，世界范围的环境污染威胁人类在地球生存以及地球本身的存在。</a:t>
            </a:r>
            <a:endParaRPr sz="2400" dirty="0">
              <a:solidFill>
                <a:srgbClr val="0000FF"/>
              </a:solidFill>
              <a:latin typeface="黑体" panose="02010600030101010101" charset="-122"/>
              <a:ea typeface="黑体" panose="02010600030101010101" charset="-122"/>
            </a:endParaRPr>
          </a:p>
        </p:txBody>
      </p:sp>
      <p:pic>
        <p:nvPicPr>
          <p:cNvPr id="10245" name="图片 10244" descr="01300000342990123720046391828"/>
          <p:cNvPicPr>
            <a:picLocks noChangeAspect="1"/>
          </p:cNvPicPr>
          <p:nvPr/>
        </p:nvPicPr>
        <p:blipFill>
          <a:blip r:embed="rId2"/>
          <a:stretch>
            <a:fillRect/>
          </a:stretch>
        </p:blipFill>
        <p:spPr>
          <a:xfrm>
            <a:off x="7217410" y="3536315"/>
            <a:ext cx="3811905" cy="2736215"/>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二、生命伦理学的概念和基本原则</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4294967295"/>
          </p:nvPr>
        </p:nvSpPr>
        <p:spPr>
          <a:xfrm>
            <a:off x="958215" y="2576195"/>
            <a:ext cx="5188585" cy="2401570"/>
          </a:xfrm>
        </p:spPr>
        <p:txBody>
          <a:bodyPr>
            <a:noAutofit/>
          </a:bodyPr>
          <a:p>
            <a:pPr marL="0" indent="0" fontAlgn="auto">
              <a:lnSpc>
                <a:spcPct val="120000"/>
              </a:lnSpc>
              <a:buNone/>
            </a:pPr>
            <a:r>
              <a:rPr sz="2300" dirty="0">
                <a:solidFill>
                  <a:srgbClr val="0000FF"/>
                </a:solidFill>
              </a:rPr>
              <a:t>生命伦理学是运用伦理学的理论和方法对生命科学和医疗卫生保健领域内的人类行为进行系统研究的一门学科，是介于生物学、医学、人类学与伦理学之间的交叉学科。 </a:t>
            </a:r>
            <a:endParaRPr sz="2300" dirty="0">
              <a:solidFill>
                <a:srgbClr val="0000FF"/>
              </a:solidFill>
            </a:endParaRPr>
          </a:p>
        </p:txBody>
      </p:sp>
      <p:sp>
        <p:nvSpPr>
          <p:cNvPr id="5" name="文本框 4"/>
          <p:cNvSpPr txBox="1"/>
          <p:nvPr/>
        </p:nvSpPr>
        <p:spPr>
          <a:xfrm>
            <a:off x="758825" y="1964055"/>
            <a:ext cx="3535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（一）生命伦理学的概念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2" name="图片 1"/>
          <p:cNvPicPr>
            <a:picLocks noChangeAspect="1"/>
          </p:cNvPicPr>
          <p:nvPr/>
        </p:nvPicPr>
        <p:blipFill>
          <a:blip r:embed="rId1"/>
          <a:stretch>
            <a:fillRect/>
          </a:stretch>
        </p:blipFill>
        <p:spPr>
          <a:xfrm>
            <a:off x="6871335" y="2329815"/>
            <a:ext cx="4986020" cy="2647950"/>
          </a:xfrm>
          <a:prstGeom prst="rect">
            <a:avLst/>
          </a:prstGeom>
        </p:spPr>
      </p:pic>
      <p:sp>
        <p:nvSpPr>
          <p:cNvPr id="11268" name="矩形 11267"/>
          <p:cNvSpPr/>
          <p:nvPr/>
        </p:nvSpPr>
        <p:spPr>
          <a:xfrm>
            <a:off x="1348740" y="5234941"/>
            <a:ext cx="6751638" cy="460375"/>
          </a:xfrm>
          <a:prstGeom prst="rect">
            <a:avLst/>
          </a:prstGeom>
          <a:noFill/>
          <a:ln w="9525">
            <a:noFill/>
          </a:ln>
        </p:spPr>
        <p:txBody>
          <a:bodyPr anchor="ctr" anchorCtr="0">
            <a:spAutoFit/>
          </a:bodyPr>
          <a:p>
            <a:pPr algn="l" eaLnBrk="1" hangingPunct="1"/>
            <a:r>
              <a:rPr lang="zh-CN" altLang="en-US" sz="2400" b="0" dirty="0">
                <a:solidFill>
                  <a:srgbClr val="F92F5A"/>
                </a:solidFill>
                <a:latin typeface="黑体" panose="02010600030101010101" charset="-122"/>
                <a:ea typeface="黑体" panose="02010600030101010101" charset="-122"/>
              </a:rPr>
              <a:t>由理论生命伦理学和应用生命伦理学两部分组成。</a:t>
            </a:r>
            <a:r>
              <a:rPr lang="zh-CN" altLang="en-US" sz="2400" dirty="0">
                <a:solidFill>
                  <a:srgbClr val="F92F5A"/>
                </a:solidFill>
                <a:latin typeface="黑体" panose="02010600030101010101" charset="-122"/>
                <a:ea typeface="黑体" panose="02010600030101010101" charset="-122"/>
              </a:rPr>
              <a:t> </a:t>
            </a:r>
            <a:endParaRPr lang="zh-CN" altLang="en-US" sz="2400" dirty="0">
              <a:solidFill>
                <a:srgbClr val="F92F5A"/>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9499</Words>
  <Application>WPS 演示</Application>
  <PresentationFormat>宽屏</PresentationFormat>
  <Paragraphs>509</Paragraphs>
  <Slides>63</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63</vt:i4>
      </vt:variant>
    </vt:vector>
  </HeadingPairs>
  <TitlesOfParts>
    <vt:vector size="83" baseType="lpstr">
      <vt:lpstr>Arial</vt:lpstr>
      <vt:lpstr>宋体</vt:lpstr>
      <vt:lpstr>Wingdings</vt:lpstr>
      <vt:lpstr>黑体</vt:lpstr>
      <vt:lpstr>思源黑体 CN Bold</vt:lpstr>
      <vt:lpstr>Times New Roman</vt:lpstr>
      <vt:lpstr>楷体_GB2312</vt:lpstr>
      <vt:lpstr>Wingdings</vt:lpstr>
      <vt:lpstr>微软雅黑</vt:lpstr>
      <vt:lpstr>Arial Unicode MS</vt:lpstr>
      <vt:lpstr>思源黑体 CN Medium</vt:lpstr>
      <vt:lpstr>Verdana</vt:lpstr>
      <vt:lpstr>Helvetica</vt:lpstr>
      <vt:lpstr>zihun95hao-shoukesong</vt:lpstr>
      <vt:lpstr>Impact</vt:lpstr>
      <vt:lpstr>隶书</vt:lpstr>
      <vt:lpstr>华文新魏</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生命伦理学概述</vt:lpstr>
      <vt:lpstr>生命伦理学概述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30</cp:revision>
  <dcterms:created xsi:type="dcterms:W3CDTF">2019-11-11T13:37:00Z</dcterms:created>
  <dcterms:modified xsi:type="dcterms:W3CDTF">2021-08-05T09:19:46Z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207D12A57DA04080978F8B678FBA9272</vt:lpwstr>
  </property>
</Properties>
</file>