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3"/>
    <p:sldMasterId id="2147483664" r:id="rId4"/>
    <p:sldMasterId id="2147483676" r:id="rId5"/>
  </p:sldMasterIdLst>
  <p:notesMasterIdLst>
    <p:notesMasterId r:id="rId9"/>
  </p:notesMasterIdLst>
  <p:handoutMasterIdLst>
    <p:handoutMasterId r:id="rId46"/>
  </p:handoutMasterIdLst>
  <p:sldIdLst>
    <p:sldId id="256" r:id="rId6"/>
    <p:sldId id="258" r:id="rId7"/>
    <p:sldId id="279" r:id="rId8"/>
    <p:sldId id="385" r:id="rId10"/>
    <p:sldId id="667" r:id="rId11"/>
    <p:sldId id="668" r:id="rId12"/>
    <p:sldId id="383" r:id="rId13"/>
    <p:sldId id="669" r:id="rId14"/>
    <p:sldId id="670" r:id="rId15"/>
    <p:sldId id="671" r:id="rId16"/>
    <p:sldId id="672" r:id="rId17"/>
    <p:sldId id="601" r:id="rId18"/>
    <p:sldId id="674" r:id="rId19"/>
    <p:sldId id="673" r:id="rId20"/>
    <p:sldId id="676" r:id="rId21"/>
    <p:sldId id="677" r:id="rId22"/>
    <p:sldId id="602" r:id="rId23"/>
    <p:sldId id="614" r:id="rId24"/>
    <p:sldId id="678" r:id="rId25"/>
    <p:sldId id="584" r:id="rId26"/>
    <p:sldId id="387" r:id="rId27"/>
    <p:sldId id="640" r:id="rId28"/>
    <p:sldId id="681" r:id="rId29"/>
    <p:sldId id="682" r:id="rId30"/>
    <p:sldId id="675" r:id="rId31"/>
    <p:sldId id="683" r:id="rId32"/>
    <p:sldId id="684" r:id="rId33"/>
    <p:sldId id="623" r:id="rId34"/>
    <p:sldId id="685" r:id="rId35"/>
    <p:sldId id="686" r:id="rId36"/>
    <p:sldId id="687" r:id="rId37"/>
    <p:sldId id="688" r:id="rId38"/>
    <p:sldId id="689" r:id="rId39"/>
    <p:sldId id="690" r:id="rId40"/>
    <p:sldId id="429" r:id="rId41"/>
    <p:sldId id="523" r:id="rId42"/>
    <p:sldId id="656" r:id="rId43"/>
    <p:sldId id="691" r:id="rId44"/>
    <p:sldId id="270" r:id="rId45"/>
  </p:sldIdLst>
  <p:sldSz cx="12192000" cy="6858000"/>
  <p:notesSz cx="7103745" cy="10234295"/>
  <p:embeddedFontLst>
    <p:embeddedFont>
      <p:font typeface="黑体" panose="02010609060101010101" charset="-122"/>
      <p:regular r:id="rId50"/>
    </p:embeddedFont>
    <p:embeddedFont>
      <p:font typeface="楷体_GB2312" panose="02010609030101010101" pitchFamily="1" charset="-122"/>
      <p:regular r:id="rId51"/>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A84AF"/>
    <a:srgbClr val="E4EDF4"/>
    <a:srgbClr val="7ACA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notesMaster" Target="notesMasters/notesMaster1.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slide" Target="slides/slide1.xml"/><Relationship Id="rId51" Type="http://schemas.openxmlformats.org/officeDocument/2006/relationships/font" Target="fonts/font2.fntdata"/><Relationship Id="rId50" Type="http://schemas.openxmlformats.org/officeDocument/2006/relationships/font" Target="fonts/font1.fntdata"/><Relationship Id="rId5" Type="http://schemas.openxmlformats.org/officeDocument/2006/relationships/slideMaster" Target="slideMasters/slideMaster4.xml"/><Relationship Id="rId49" Type="http://schemas.openxmlformats.org/officeDocument/2006/relationships/tableStyles" Target="tableStyles.xml"/><Relationship Id="rId48" Type="http://schemas.openxmlformats.org/officeDocument/2006/relationships/viewProps" Target="viewProps.xml"/><Relationship Id="rId47" Type="http://schemas.openxmlformats.org/officeDocument/2006/relationships/presProps" Target="presProps.xml"/><Relationship Id="rId46" Type="http://schemas.openxmlformats.org/officeDocument/2006/relationships/handoutMaster" Target="handoutMasters/handoutMaster1.xml"/><Relationship Id="rId45" Type="http://schemas.openxmlformats.org/officeDocument/2006/relationships/slide" Target="slides/slide39.xml"/><Relationship Id="rId44" Type="http://schemas.openxmlformats.org/officeDocument/2006/relationships/slide" Target="slides/slide38.xml"/><Relationship Id="rId43" Type="http://schemas.openxmlformats.org/officeDocument/2006/relationships/slide" Target="slides/slide37.xml"/><Relationship Id="rId42" Type="http://schemas.openxmlformats.org/officeDocument/2006/relationships/slide" Target="slides/slide36.xml"/><Relationship Id="rId41" Type="http://schemas.openxmlformats.org/officeDocument/2006/relationships/slide" Target="slides/slide35.xml"/><Relationship Id="rId40" Type="http://schemas.openxmlformats.org/officeDocument/2006/relationships/slide" Target="slides/slide34.xml"/><Relationship Id="rId4" Type="http://schemas.openxmlformats.org/officeDocument/2006/relationships/slideMaster" Target="slideMasters/slideMaster3.xml"/><Relationship Id="rId39" Type="http://schemas.openxmlformats.org/officeDocument/2006/relationships/slide" Target="slides/slide33.xml"/><Relationship Id="rId38" Type="http://schemas.openxmlformats.org/officeDocument/2006/relationships/slide" Target="slides/slide32.xml"/><Relationship Id="rId37" Type="http://schemas.openxmlformats.org/officeDocument/2006/relationships/slide" Target="slides/slide31.xml"/><Relationship Id="rId36" Type="http://schemas.openxmlformats.org/officeDocument/2006/relationships/slide" Target="slides/slide30.xml"/><Relationship Id="rId35" Type="http://schemas.openxmlformats.org/officeDocument/2006/relationships/slide" Target="slides/slide29.xml"/><Relationship Id="rId34" Type="http://schemas.openxmlformats.org/officeDocument/2006/relationships/slide" Target="slides/slide28.xml"/><Relationship Id="rId33" Type="http://schemas.openxmlformats.org/officeDocument/2006/relationships/slide" Target="slides/slide27.xml"/><Relationship Id="rId32" Type="http://schemas.openxmlformats.org/officeDocument/2006/relationships/slide" Target="slides/slide26.xml"/><Relationship Id="rId31" Type="http://schemas.openxmlformats.org/officeDocument/2006/relationships/slide" Target="slides/slide25.xml"/><Relationship Id="rId30" Type="http://schemas.openxmlformats.org/officeDocument/2006/relationships/slide" Target="slides/slide24.xml"/><Relationship Id="rId3" Type="http://schemas.openxmlformats.org/officeDocument/2006/relationships/slideMaster" Target="slideMasters/slideMaster2.xml"/><Relationship Id="rId29" Type="http://schemas.openxmlformats.org/officeDocument/2006/relationships/slide" Target="slides/slide23.xml"/><Relationship Id="rId28" Type="http://schemas.openxmlformats.org/officeDocument/2006/relationships/slide" Target="slides/slide22.xml"/><Relationship Id="rId27" Type="http://schemas.openxmlformats.org/officeDocument/2006/relationships/slide" Target="slides/slide21.xml"/><Relationship Id="rId26" Type="http://schemas.openxmlformats.org/officeDocument/2006/relationships/slide" Target="slides/slide20.xml"/><Relationship Id="rId25" Type="http://schemas.openxmlformats.org/officeDocument/2006/relationships/slide" Target="slides/slide19.xml"/><Relationship Id="rId24" Type="http://schemas.openxmlformats.org/officeDocument/2006/relationships/slide" Target="slides/slide18.xml"/><Relationship Id="rId23" Type="http://schemas.openxmlformats.org/officeDocument/2006/relationships/slide" Target="slides/slide17.xml"/><Relationship Id="rId22" Type="http://schemas.openxmlformats.org/officeDocument/2006/relationships/slide" Target="slides/slide16.xml"/><Relationship Id="rId21" Type="http://schemas.openxmlformats.org/officeDocument/2006/relationships/slide" Target="slides/slide15.xml"/><Relationship Id="rId20" Type="http://schemas.openxmlformats.org/officeDocument/2006/relationships/slide" Target="slides/slide14.xml"/><Relationship Id="rId2" Type="http://schemas.openxmlformats.org/officeDocument/2006/relationships/theme" Target="theme/theme1.xml"/><Relationship Id="rId19" Type="http://schemas.openxmlformats.org/officeDocument/2006/relationships/slide" Target="slides/slide13.xml"/><Relationship Id="rId18" Type="http://schemas.openxmlformats.org/officeDocument/2006/relationships/slide" Target="slides/slide12.xml"/><Relationship Id="rId17" Type="http://schemas.openxmlformats.org/officeDocument/2006/relationships/slide" Target="slides/slide11.xml"/><Relationship Id="rId16" Type="http://schemas.openxmlformats.org/officeDocument/2006/relationships/slide" Target="slides/slide10.xml"/><Relationship Id="rId15" Type="http://schemas.openxmlformats.org/officeDocument/2006/relationships/slide" Target="slides/slide9.xml"/><Relationship Id="rId14" Type="http://schemas.openxmlformats.org/officeDocument/2006/relationships/slide" Target="slides/slide8.xml"/><Relationship Id="rId13" Type="http://schemas.openxmlformats.org/officeDocument/2006/relationships/slide" Target="slides/slide7.xml"/><Relationship Id="rId12" Type="http://schemas.openxmlformats.org/officeDocument/2006/relationships/slide" Target="slides/slide6.xml"/><Relationship Id="rId11" Type="http://schemas.openxmlformats.org/officeDocument/2006/relationships/slide" Target="slides/slide5.xml"/><Relationship Id="rId10" Type="http://schemas.openxmlformats.org/officeDocument/2006/relationships/slide" Target="slides/slide4.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latin typeface="黑体" panose="02010609060101010101" charset="-122"/>
              <a:ea typeface="黑体" panose="02010609060101010101" charset="-122"/>
              <a:cs typeface="黑体" panose="02010609060101010101" charset="-122"/>
            </a:endParaRPr>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ea typeface="黑体" panose="02010609060101010101" charset="-122"/>
              </a:rPr>
            </a:fld>
            <a:endParaRPr lang="zh-CN" altLang="en-US">
              <a:ea typeface="黑体" panose="02010609060101010101" charset="-122"/>
            </a:endParaRPr>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latin typeface="黑体" panose="02010609060101010101" charset="-122"/>
              <a:ea typeface="黑体" panose="02010609060101010101" charset="-122"/>
              <a:cs typeface="黑体" panose="02010609060101010101" charset="-122"/>
            </a:endParaRPr>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ea typeface="黑体" panose="02010609060101010101" charset="-122"/>
              </a:rPr>
            </a:fld>
            <a:endParaRPr lang="zh-CN" altLang="en-US">
              <a:ea typeface="黑体" panose="0201060906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atin typeface="黑体" panose="02010609060101010101" charset="-122"/>
                <a:ea typeface="黑体" panose="02010609060101010101" charset="-122"/>
                <a:cs typeface="黑体" panose="02010609060101010101" charset="-122"/>
              </a:defRPr>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atin typeface="黑体" panose="02010609060101010101" charset="-122"/>
                <a:ea typeface="黑体" panose="02010609060101010101" charset="-122"/>
                <a:cs typeface="黑体" panose="02010609060101010101"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atin typeface="黑体" panose="02010609060101010101" charset="-122"/>
                <a:ea typeface="黑体" panose="02010609060101010101" charset="-122"/>
                <a:cs typeface="黑体" panose="02010609060101010101" charset="-122"/>
              </a:defRPr>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atin typeface="黑体" panose="02010609060101010101" charset="-122"/>
                <a:ea typeface="黑体" panose="02010609060101010101" charset="-122"/>
                <a:cs typeface="黑体" panose="02010609060101010101"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1pPr>
    <a:lvl2pPr marL="4572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2pPr>
    <a:lvl3pPr marL="9144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3pPr>
    <a:lvl4pPr marL="13716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4pPr>
    <a:lvl5pPr marL="18288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273C0D0-D39E-4E70-9BCA-283D268ED7A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6" name="矩形 5"/>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6172200" y="1825625"/>
            <a:ext cx="5181600" cy="20986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6172200" y="4076700"/>
            <a:ext cx="5181600" cy="21002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5"/>
          <p:cNvSpPr>
            <a:spLocks noGrp="1"/>
          </p:cNvSpPr>
          <p:nvPr>
            <p:ph type="dt" sz="half" idx="10"/>
          </p:nvPr>
        </p:nvSpPr>
        <p:spPr/>
        <p:txBody>
          <a:bodyPr/>
          <a:lstStyle/>
          <a:p>
            <a:pPr lvl="0" eaLnBrk="1" hangingPunct="1"/>
            <a:endParaRPr lang="zh-CN" altLang="en-US" dirty="0"/>
          </a:p>
        </p:txBody>
      </p:sp>
      <p:sp>
        <p:nvSpPr>
          <p:cNvPr id="7" name="页脚占位符 6"/>
          <p:cNvSpPr>
            <a:spLocks noGrp="1"/>
          </p:cNvSpPr>
          <p:nvPr>
            <p:ph type="ftr" sz="quarter" idx="11"/>
          </p:nvPr>
        </p:nvSpPr>
        <p:spPr/>
        <p:txBody>
          <a:bodyPr/>
          <a:lstStyle>
            <a:lvl1pPr>
              <a:defRPr>
                <a:latin typeface="黑体" panose="02010609060101010101" charset="-122"/>
                <a:sym typeface="黑体" panose="02010609060101010101" charset="-122"/>
              </a:defRPr>
            </a:lvl1pPr>
          </a:lstStyle>
          <a:p>
            <a:pPr lvl="0" eaLnBrk="1" hangingPunct="1"/>
            <a:endParaRPr lang="zh-CN" altLang="en-US" dirty="0"/>
          </a:p>
        </p:txBody>
      </p:sp>
      <p:sp>
        <p:nvSpPr>
          <p:cNvPr id="8" name="灯片编号占位符 7"/>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
        <p:nvSpPr>
          <p:cNvPr id="3" name="矩形 2"/>
          <p:cNvSpPr/>
          <p:nvPr userDrawn="1"/>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8" name="矩形 7"/>
          <p:cNvSpPr/>
          <p:nvPr userDrawn="1"/>
        </p:nvSpPr>
        <p:spPr>
          <a:xfrm>
            <a:off x="0" y="635"/>
            <a:ext cx="12192000" cy="6857365"/>
          </a:xfrm>
          <a:prstGeom prst="rect">
            <a:avLst/>
          </a:prstGeom>
          <a:solidFill>
            <a:schemeClr val="accent6">
              <a:lumMod val="20000"/>
              <a:lumOff val="80000"/>
              <a:alpha val="5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
        <p:nvSpPr>
          <p:cNvPr id="7" name="矩形 6"/>
          <p:cNvSpPr/>
          <p:nvPr userDrawn="1"/>
        </p:nvSpPr>
        <p:spPr>
          <a:xfrm>
            <a:off x="-635" y="4853940"/>
            <a:ext cx="12192635" cy="2004060"/>
          </a:xfrm>
          <a:custGeom>
            <a:avLst/>
            <a:gdLst>
              <a:gd name="connsiteX0" fmla="*/ 0 w 12192000"/>
              <a:gd name="connsiteY0" fmla="*/ 0 h 1943100"/>
              <a:gd name="connsiteX1" fmla="*/ 12192000 w 12192000"/>
              <a:gd name="connsiteY1" fmla="*/ 0 h 1943100"/>
              <a:gd name="connsiteX2" fmla="*/ 12192000 w 12192000"/>
              <a:gd name="connsiteY2" fmla="*/ 1943100 h 1943100"/>
              <a:gd name="connsiteX3" fmla="*/ 0 w 12192000"/>
              <a:gd name="connsiteY3" fmla="*/ 1943100 h 1943100"/>
              <a:gd name="connsiteX4" fmla="*/ 0 w 12192000"/>
              <a:gd name="connsiteY4" fmla="*/ 0 h 1943100"/>
              <a:gd name="connsiteX0-1" fmla="*/ 14515 w 12192000"/>
              <a:gd name="connsiteY0-2" fmla="*/ 0 h 1943100"/>
              <a:gd name="connsiteX1-3" fmla="*/ 12192000 w 12192000"/>
              <a:gd name="connsiteY1-4" fmla="*/ 0 h 1943100"/>
              <a:gd name="connsiteX2-5" fmla="*/ 12192000 w 12192000"/>
              <a:gd name="connsiteY2-6" fmla="*/ 1943100 h 1943100"/>
              <a:gd name="connsiteX3-7" fmla="*/ 0 w 12192000"/>
              <a:gd name="connsiteY3-8" fmla="*/ 1943100 h 1943100"/>
              <a:gd name="connsiteX4-9" fmla="*/ 14515 w 12192000"/>
              <a:gd name="connsiteY4-10" fmla="*/ 0 h 1943100"/>
              <a:gd name="connsiteX0-11" fmla="*/ 14515 w 12192000"/>
              <a:gd name="connsiteY0-12" fmla="*/ 0 h 1943100"/>
              <a:gd name="connsiteX1-13" fmla="*/ 2705100 w 12192000"/>
              <a:gd name="connsiteY1-14" fmla="*/ 0 h 1943100"/>
              <a:gd name="connsiteX2-15" fmla="*/ 12192000 w 12192000"/>
              <a:gd name="connsiteY2-16" fmla="*/ 0 h 1943100"/>
              <a:gd name="connsiteX3-17" fmla="*/ 12192000 w 12192000"/>
              <a:gd name="connsiteY3-18" fmla="*/ 1943100 h 1943100"/>
              <a:gd name="connsiteX4-19" fmla="*/ 0 w 12192000"/>
              <a:gd name="connsiteY4-20" fmla="*/ 1943100 h 1943100"/>
              <a:gd name="connsiteX5" fmla="*/ 14515 w 12192000"/>
              <a:gd name="connsiteY5" fmla="*/ 0 h 1943100"/>
              <a:gd name="connsiteX0-21" fmla="*/ 14515 w 12192000"/>
              <a:gd name="connsiteY0-22" fmla="*/ 0 h 1943100"/>
              <a:gd name="connsiteX1-23" fmla="*/ 2641600 w 12192000"/>
              <a:gd name="connsiteY1-24" fmla="*/ 317500 h 1943100"/>
              <a:gd name="connsiteX2-25" fmla="*/ 12192000 w 12192000"/>
              <a:gd name="connsiteY2-26" fmla="*/ 0 h 1943100"/>
              <a:gd name="connsiteX3-27" fmla="*/ 12192000 w 12192000"/>
              <a:gd name="connsiteY3-28" fmla="*/ 1943100 h 1943100"/>
              <a:gd name="connsiteX4-29" fmla="*/ 0 w 12192000"/>
              <a:gd name="connsiteY4-30" fmla="*/ 1943100 h 1943100"/>
              <a:gd name="connsiteX5-31" fmla="*/ 14515 w 12192000"/>
              <a:gd name="connsiteY5-32" fmla="*/ 0 h 1943100"/>
              <a:gd name="connsiteX0-33" fmla="*/ 14515 w 12192000"/>
              <a:gd name="connsiteY0-34" fmla="*/ 0 h 1943100"/>
              <a:gd name="connsiteX1-35" fmla="*/ 2628900 w 12192000"/>
              <a:gd name="connsiteY1-36" fmla="*/ 63500 h 1943100"/>
              <a:gd name="connsiteX2-37" fmla="*/ 12192000 w 12192000"/>
              <a:gd name="connsiteY2-38" fmla="*/ 0 h 1943100"/>
              <a:gd name="connsiteX3-39" fmla="*/ 12192000 w 12192000"/>
              <a:gd name="connsiteY3-40" fmla="*/ 1943100 h 1943100"/>
              <a:gd name="connsiteX4-41" fmla="*/ 0 w 12192000"/>
              <a:gd name="connsiteY4-42" fmla="*/ 1943100 h 1943100"/>
              <a:gd name="connsiteX5-43" fmla="*/ 14515 w 12192000"/>
              <a:gd name="connsiteY5-44" fmla="*/ 0 h 1943100"/>
              <a:gd name="connsiteX0-45" fmla="*/ 14515 w 12192000"/>
              <a:gd name="connsiteY0-46" fmla="*/ 0 h 1943100"/>
              <a:gd name="connsiteX1-47" fmla="*/ 2628900 w 12192000"/>
              <a:gd name="connsiteY1-48" fmla="*/ 63500 h 1943100"/>
              <a:gd name="connsiteX2-49" fmla="*/ 12192000 w 12192000"/>
              <a:gd name="connsiteY2-50" fmla="*/ 0 h 1943100"/>
              <a:gd name="connsiteX3-51" fmla="*/ 12192000 w 12192000"/>
              <a:gd name="connsiteY3-52" fmla="*/ 1943100 h 1943100"/>
              <a:gd name="connsiteX4-53" fmla="*/ 0 w 12192000"/>
              <a:gd name="connsiteY4-54" fmla="*/ 1943100 h 1943100"/>
              <a:gd name="connsiteX5-55" fmla="*/ 14515 w 12192000"/>
              <a:gd name="connsiteY5-56" fmla="*/ 0 h 1943100"/>
              <a:gd name="connsiteX0-57" fmla="*/ 14515 w 12192000"/>
              <a:gd name="connsiteY0-58" fmla="*/ 0 h 1943100"/>
              <a:gd name="connsiteX1-59" fmla="*/ 2628900 w 12192000"/>
              <a:gd name="connsiteY1-60" fmla="*/ 63500 h 1943100"/>
              <a:gd name="connsiteX2-61" fmla="*/ 9067800 w 12192000"/>
              <a:gd name="connsiteY2-62" fmla="*/ 12700 h 1943100"/>
              <a:gd name="connsiteX3-63" fmla="*/ 12192000 w 12192000"/>
              <a:gd name="connsiteY3-64" fmla="*/ 0 h 1943100"/>
              <a:gd name="connsiteX4-65" fmla="*/ 12192000 w 12192000"/>
              <a:gd name="connsiteY4-66" fmla="*/ 1943100 h 1943100"/>
              <a:gd name="connsiteX5-67" fmla="*/ 0 w 12192000"/>
              <a:gd name="connsiteY5-68" fmla="*/ 1943100 h 1943100"/>
              <a:gd name="connsiteX6" fmla="*/ 14515 w 12192000"/>
              <a:gd name="connsiteY6" fmla="*/ 0 h 1943100"/>
              <a:gd name="connsiteX0-69" fmla="*/ 14515 w 12192000"/>
              <a:gd name="connsiteY0-70" fmla="*/ 0 h 1943100"/>
              <a:gd name="connsiteX1-71" fmla="*/ 2628900 w 12192000"/>
              <a:gd name="connsiteY1-72" fmla="*/ 63500 h 1943100"/>
              <a:gd name="connsiteX2-73" fmla="*/ 9067800 w 12192000"/>
              <a:gd name="connsiteY2-74" fmla="*/ 12700 h 1943100"/>
              <a:gd name="connsiteX3-75" fmla="*/ 12192000 w 12192000"/>
              <a:gd name="connsiteY3-76" fmla="*/ 0 h 1943100"/>
              <a:gd name="connsiteX4-77" fmla="*/ 12192000 w 12192000"/>
              <a:gd name="connsiteY4-78" fmla="*/ 1943100 h 1943100"/>
              <a:gd name="connsiteX5-79" fmla="*/ 0 w 12192000"/>
              <a:gd name="connsiteY5-80" fmla="*/ 1943100 h 1943100"/>
              <a:gd name="connsiteX6-81" fmla="*/ 14515 w 12192000"/>
              <a:gd name="connsiteY6-82" fmla="*/ 0 h 1943100"/>
              <a:gd name="connsiteX0-83" fmla="*/ 14515 w 12192000"/>
              <a:gd name="connsiteY0-84" fmla="*/ 0 h 1943100"/>
              <a:gd name="connsiteX1-85" fmla="*/ 2628900 w 12192000"/>
              <a:gd name="connsiteY1-86" fmla="*/ 63500 h 1943100"/>
              <a:gd name="connsiteX2-87" fmla="*/ 9077325 w 12192000"/>
              <a:gd name="connsiteY2-88" fmla="*/ 69850 h 1943100"/>
              <a:gd name="connsiteX3-89" fmla="*/ 12192000 w 12192000"/>
              <a:gd name="connsiteY3-90" fmla="*/ 0 h 1943100"/>
              <a:gd name="connsiteX4-91" fmla="*/ 12192000 w 12192000"/>
              <a:gd name="connsiteY4-92" fmla="*/ 1943100 h 1943100"/>
              <a:gd name="connsiteX5-93" fmla="*/ 0 w 12192000"/>
              <a:gd name="connsiteY5-94" fmla="*/ 1943100 h 1943100"/>
              <a:gd name="connsiteX6-95" fmla="*/ 14515 w 12192000"/>
              <a:gd name="connsiteY6-96" fmla="*/ 0 h 19431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81" y="connsiteY6-82"/>
              </a:cxn>
            </a:cxnLst>
            <a:rect l="l" t="t" r="r" b="b"/>
            <a:pathLst>
              <a:path w="12192000" h="1943100">
                <a:moveTo>
                  <a:pt x="14515" y="0"/>
                </a:moveTo>
                <a:cubicBezTo>
                  <a:pt x="885977" y="21167"/>
                  <a:pt x="1300238" y="385233"/>
                  <a:pt x="2628900" y="63500"/>
                </a:cubicBezTo>
                <a:lnTo>
                  <a:pt x="9077325" y="69850"/>
                </a:lnTo>
                <a:cubicBezTo>
                  <a:pt x="11198225" y="764117"/>
                  <a:pt x="11150600" y="4233"/>
                  <a:pt x="12192000" y="0"/>
                </a:cubicBezTo>
                <a:lnTo>
                  <a:pt x="12192000" y="1943100"/>
                </a:lnTo>
                <a:lnTo>
                  <a:pt x="0" y="1943100"/>
                </a:lnTo>
                <a:lnTo>
                  <a:pt x="14515" y="0"/>
                </a:lnTo>
                <a:close/>
              </a:path>
            </a:pathLst>
          </a:custGeom>
          <a:solidFill>
            <a:srgbClr val="EB6877"/>
          </a:solidFill>
          <a:ln w="38100">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pic>
        <p:nvPicPr>
          <p:cNvPr id="6" name="图片 5"/>
          <p:cNvPicPr>
            <a:picLocks noChangeAspect="1"/>
          </p:cNvPicPr>
          <p:nvPr userDrawn="1"/>
        </p:nvPicPr>
        <p:blipFill rotWithShape="1">
          <a:blip r:embed="rId2" cstate="print">
            <a:extLst>
              <a:ext uri="{28A0092B-C50C-407E-A947-70E740481C1C}">
                <a14:useLocalDpi xmlns:a14="http://schemas.microsoft.com/office/drawing/2010/main" val="0"/>
              </a:ext>
            </a:extLst>
          </a:blip>
          <a:srcRect t="58065"/>
          <a:stretch>
            <a:fillRect/>
          </a:stretch>
        </p:blipFill>
        <p:spPr>
          <a:xfrm>
            <a:off x="2893783" y="3982065"/>
            <a:ext cx="6371303" cy="2875935"/>
          </a:xfrm>
          <a:prstGeom prst="rect">
            <a:avLst/>
          </a:prstGeom>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H="1" flipV="1">
            <a:off x="-2" y="4259488"/>
            <a:ext cx="3810001" cy="2598512"/>
          </a:xfrm>
          <a:prstGeom prst="rect">
            <a:avLst/>
          </a:prstGeom>
        </p:spPr>
      </p:pic>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553325" y="-1"/>
            <a:ext cx="4638676" cy="3163688"/>
          </a:xfrm>
          <a:prstGeom prst="rect">
            <a:avLst/>
          </a:prstGeom>
        </p:spPr>
      </p:pic>
      <p:sp>
        <p:nvSpPr>
          <p:cNvPr id="7" name="矩形 6"/>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
        <p:nvSpPr>
          <p:cNvPr id="19" name="Freeform 244"/>
          <p:cNvSpPr/>
          <p:nvPr userDrawn="1"/>
        </p:nvSpPr>
        <p:spPr bwMode="auto">
          <a:xfrm flipH="1" flipV="1">
            <a:off x="10700124" y="1209674"/>
            <a:ext cx="415549" cy="428625"/>
          </a:xfrm>
          <a:custGeom>
            <a:avLst/>
            <a:gdLst>
              <a:gd name="T0" fmla="*/ 806 w 806"/>
              <a:gd name="T1" fmla="*/ 555 h 809"/>
              <a:gd name="T2" fmla="*/ 555 w 806"/>
              <a:gd name="T3" fmla="*/ 555 h 809"/>
              <a:gd name="T4" fmla="*/ 555 w 806"/>
              <a:gd name="T5" fmla="*/ 809 h 809"/>
              <a:gd name="T6" fmla="*/ 251 w 806"/>
              <a:gd name="T7" fmla="*/ 809 h 809"/>
              <a:gd name="T8" fmla="*/ 251 w 806"/>
              <a:gd name="T9" fmla="*/ 555 h 809"/>
              <a:gd name="T10" fmla="*/ 0 w 806"/>
              <a:gd name="T11" fmla="*/ 555 h 809"/>
              <a:gd name="T12" fmla="*/ 0 w 806"/>
              <a:gd name="T13" fmla="*/ 254 h 809"/>
              <a:gd name="T14" fmla="*/ 251 w 806"/>
              <a:gd name="T15" fmla="*/ 254 h 809"/>
              <a:gd name="T16" fmla="*/ 251 w 806"/>
              <a:gd name="T17" fmla="*/ 0 h 809"/>
              <a:gd name="T18" fmla="*/ 555 w 806"/>
              <a:gd name="T19" fmla="*/ 0 h 809"/>
              <a:gd name="T20" fmla="*/ 555 w 806"/>
              <a:gd name="T21" fmla="*/ 254 h 809"/>
              <a:gd name="T22" fmla="*/ 806 w 806"/>
              <a:gd name="T23" fmla="*/ 254 h 809"/>
              <a:gd name="T24" fmla="*/ 806 w 806"/>
              <a:gd name="T25" fmla="*/ 555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a:solidFill>
              <a:srgbClr val="0F365E"/>
            </a:solidFill>
          </a:ln>
        </p:spPr>
        <p:txBody>
          <a:bodyPr/>
          <a:p>
            <a:pPr eaLnBrk="1" fontAlgn="auto" hangingPunct="1">
              <a:lnSpc>
                <a:spcPct val="120000"/>
              </a:lnSpc>
              <a:spcBef>
                <a:spcPts val="0"/>
              </a:spcBef>
              <a:spcAft>
                <a:spcPts val="0"/>
              </a:spcAft>
              <a:defRPr/>
            </a:pPr>
            <a:endParaRPr lang="en-US" b="0" kern="0">
              <a:solidFill>
                <a:prstClr val="black"/>
              </a:solidFill>
              <a:latin typeface="黑体" panose="02010609060101010101" charset="-122"/>
              <a:ea typeface="黑体" panose="02010609060101010101" charset="-122"/>
              <a:cs typeface="黑体" panose="02010609060101010101" charset="-122"/>
              <a:sym typeface="黑体" panose="02010609060101010101" charset="-122"/>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15" name="图片 14"/>
          <p:cNvPicPr>
            <a:picLocks noChangeAspect="1"/>
          </p:cNvPicPr>
          <p:nvPr userDrawn="1"/>
        </p:nvPicPr>
        <p:blipFill rotWithShape="1">
          <a:blip r:embed="rId2">
            <a:extLst>
              <a:ext uri="{28A0092B-C50C-407E-A947-70E740481C1C}">
                <a14:useLocalDpi xmlns:a14="http://schemas.microsoft.com/office/drawing/2010/main" val="0"/>
              </a:ext>
            </a:extLst>
          </a:blip>
          <a:srcRect t="30647" r="71389" b="42089"/>
          <a:stretch>
            <a:fillRect/>
          </a:stretch>
        </p:blipFill>
        <p:spPr>
          <a:xfrm>
            <a:off x="0" y="473204"/>
            <a:ext cx="2251881" cy="3219120"/>
          </a:xfrm>
          <a:prstGeom prst="rect">
            <a:avLst/>
          </a:prstGeom>
        </p:spPr>
      </p:pic>
      <p:sp>
        <p:nvSpPr>
          <p:cNvPr id="10" name="矩形 9"/>
          <p:cNvSpPr/>
          <p:nvPr userDrawn="1"/>
        </p:nvSpPr>
        <p:spPr>
          <a:xfrm>
            <a:off x="313055" y="365125"/>
            <a:ext cx="11566525" cy="6127750"/>
          </a:xfrm>
          <a:prstGeom prst="rect">
            <a:avLst/>
          </a:prstGeom>
          <a:noFill/>
          <a:ln w="28575" cmpd="sng">
            <a:solidFill>
              <a:schemeClr val="accent6">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
        <p:nvSpPr>
          <p:cNvPr id="11" name="矩形 10"/>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17" name="矩形 16"/>
          <p:cNvSpPr/>
          <p:nvPr userDrawn="1"/>
        </p:nvSpPr>
        <p:spPr>
          <a:xfrm>
            <a:off x="0" y="0"/>
            <a:ext cx="12191999" cy="572452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
        <p:nvSpPr>
          <p:cNvPr id="8" name="矩形 7"/>
          <p:cNvSpPr/>
          <p:nvPr userDrawn="1"/>
        </p:nvSpPr>
        <p:spPr>
          <a:xfrm>
            <a:off x="0" y="5724525"/>
            <a:ext cx="12191999" cy="11334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
        <p:nvSpPr>
          <p:cNvPr id="9" name="文本框 8"/>
          <p:cNvSpPr txBox="1"/>
          <p:nvPr userDrawn="1"/>
        </p:nvSpPr>
        <p:spPr>
          <a:xfrm rot="16200000">
            <a:off x="-1372837" y="4149655"/>
            <a:ext cx="3783330" cy="337185"/>
          </a:xfrm>
          <a:prstGeom prst="rect">
            <a:avLst/>
          </a:prstGeom>
          <a:noFill/>
        </p:spPr>
        <p:txBody>
          <a:bodyPr wrap="none" rtlCol="0">
            <a:spAutoFit/>
          </a:bodyPr>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sp>
        <p:nvSpPr>
          <p:cNvPr id="22" name="文本框 21"/>
          <p:cNvSpPr txBox="1"/>
          <p:nvPr userDrawn="1"/>
        </p:nvSpPr>
        <p:spPr>
          <a:xfrm>
            <a:off x="328226" y="71101"/>
            <a:ext cx="3783330" cy="337185"/>
          </a:xfrm>
          <a:prstGeom prst="rect">
            <a:avLst/>
          </a:prstGeom>
          <a:noFill/>
        </p:spPr>
        <p:txBody>
          <a:bodyPr wrap="none" rtlCol="0">
            <a:spAutoFit/>
          </a:bodyPr>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cxnSp>
        <p:nvCxnSpPr>
          <p:cNvPr id="13" name="直接连接符 12"/>
          <p:cNvCxnSpPr>
            <a:stCxn id="22" idx="3"/>
          </p:cNvCxnSpPr>
          <p:nvPr userDrawn="1"/>
        </p:nvCxnSpPr>
        <p:spPr>
          <a:xfrm>
            <a:off x="4111353" y="240081"/>
            <a:ext cx="56155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userDrawn="1"/>
        </p:nvCxnSpPr>
        <p:spPr>
          <a:xfrm flipV="1">
            <a:off x="619135" y="6597702"/>
            <a:ext cx="11344264" cy="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11963400" y="209600"/>
            <a:ext cx="0" cy="638810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365">
              <a:solidFill>
                <a:schemeClr val="tx1">
                  <a:lumMod val="75000"/>
                  <a:lumOff val="25000"/>
                </a:schemeClr>
              </a:solidFill>
              <a:cs typeface="黑体" panose="02010609060101010101" charset="-122"/>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1_竖版">
    <p:spTree>
      <p:nvGrpSpPr>
        <p:cNvPr id="1" name=""/>
        <p:cNvGrpSpPr/>
        <p:nvPr/>
      </p:nvGrpSpPr>
      <p:grpSpPr>
        <a:xfrm>
          <a:off x="0" y="0"/>
          <a:ext cx="0" cy="0"/>
          <a:chOff x="0" y="0"/>
          <a:chExt cx="0" cy="0"/>
        </a:xfrm>
      </p:grpSpPr>
      <p:sp>
        <p:nvSpPr>
          <p:cNvPr id="17" name="矩形 16"/>
          <p:cNvSpPr/>
          <p:nvPr userDrawn="1"/>
        </p:nvSpPr>
        <p:spPr>
          <a:xfrm>
            <a:off x="0" y="0"/>
            <a:ext cx="12192000" cy="665289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
        <p:nvSpPr>
          <p:cNvPr id="8" name="矩形 7"/>
          <p:cNvSpPr/>
          <p:nvPr userDrawn="1"/>
        </p:nvSpPr>
        <p:spPr>
          <a:xfrm>
            <a:off x="0" y="6652895"/>
            <a:ext cx="12192000" cy="20510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365">
              <a:solidFill>
                <a:schemeClr val="tx1">
                  <a:lumMod val="75000"/>
                  <a:lumOff val="25000"/>
                </a:schemeClr>
              </a:solidFill>
              <a:cs typeface="黑体" panose="02010609060101010101" charset="-122"/>
            </a:endParaRPr>
          </a:p>
        </p:txBody>
      </p:sp>
      <p:sp>
        <p:nvSpPr>
          <p:cNvPr id="2" name="矩形 1"/>
          <p:cNvSpPr/>
          <p:nvPr userDrawn="1"/>
        </p:nvSpPr>
        <p:spPr>
          <a:xfrm>
            <a:off x="0" y="0"/>
            <a:ext cx="12192000" cy="6762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6" name="矩形 5"/>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8" name="矩形 7"/>
          <p:cNvSpPr/>
          <p:nvPr userDrawn="1"/>
        </p:nvSpPr>
        <p:spPr>
          <a:xfrm>
            <a:off x="0" y="635"/>
            <a:ext cx="12192000" cy="6857365"/>
          </a:xfrm>
          <a:prstGeom prst="rect">
            <a:avLst/>
          </a:prstGeom>
          <a:solidFill>
            <a:schemeClr val="accent6">
              <a:lumMod val="20000"/>
              <a:lumOff val="80000"/>
              <a:alpha val="5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
        <p:nvSpPr>
          <p:cNvPr id="7" name="矩形 6"/>
          <p:cNvSpPr/>
          <p:nvPr userDrawn="1"/>
        </p:nvSpPr>
        <p:spPr>
          <a:xfrm>
            <a:off x="-635" y="4853940"/>
            <a:ext cx="12192635" cy="2004060"/>
          </a:xfrm>
          <a:custGeom>
            <a:avLst/>
            <a:gdLst>
              <a:gd name="connsiteX0" fmla="*/ 0 w 12192000"/>
              <a:gd name="connsiteY0" fmla="*/ 0 h 1943100"/>
              <a:gd name="connsiteX1" fmla="*/ 12192000 w 12192000"/>
              <a:gd name="connsiteY1" fmla="*/ 0 h 1943100"/>
              <a:gd name="connsiteX2" fmla="*/ 12192000 w 12192000"/>
              <a:gd name="connsiteY2" fmla="*/ 1943100 h 1943100"/>
              <a:gd name="connsiteX3" fmla="*/ 0 w 12192000"/>
              <a:gd name="connsiteY3" fmla="*/ 1943100 h 1943100"/>
              <a:gd name="connsiteX4" fmla="*/ 0 w 12192000"/>
              <a:gd name="connsiteY4" fmla="*/ 0 h 1943100"/>
              <a:gd name="connsiteX0-1" fmla="*/ 14515 w 12192000"/>
              <a:gd name="connsiteY0-2" fmla="*/ 0 h 1943100"/>
              <a:gd name="connsiteX1-3" fmla="*/ 12192000 w 12192000"/>
              <a:gd name="connsiteY1-4" fmla="*/ 0 h 1943100"/>
              <a:gd name="connsiteX2-5" fmla="*/ 12192000 w 12192000"/>
              <a:gd name="connsiteY2-6" fmla="*/ 1943100 h 1943100"/>
              <a:gd name="connsiteX3-7" fmla="*/ 0 w 12192000"/>
              <a:gd name="connsiteY3-8" fmla="*/ 1943100 h 1943100"/>
              <a:gd name="connsiteX4-9" fmla="*/ 14515 w 12192000"/>
              <a:gd name="connsiteY4-10" fmla="*/ 0 h 1943100"/>
              <a:gd name="connsiteX0-11" fmla="*/ 14515 w 12192000"/>
              <a:gd name="connsiteY0-12" fmla="*/ 0 h 1943100"/>
              <a:gd name="connsiteX1-13" fmla="*/ 2705100 w 12192000"/>
              <a:gd name="connsiteY1-14" fmla="*/ 0 h 1943100"/>
              <a:gd name="connsiteX2-15" fmla="*/ 12192000 w 12192000"/>
              <a:gd name="connsiteY2-16" fmla="*/ 0 h 1943100"/>
              <a:gd name="connsiteX3-17" fmla="*/ 12192000 w 12192000"/>
              <a:gd name="connsiteY3-18" fmla="*/ 1943100 h 1943100"/>
              <a:gd name="connsiteX4-19" fmla="*/ 0 w 12192000"/>
              <a:gd name="connsiteY4-20" fmla="*/ 1943100 h 1943100"/>
              <a:gd name="connsiteX5" fmla="*/ 14515 w 12192000"/>
              <a:gd name="connsiteY5" fmla="*/ 0 h 1943100"/>
              <a:gd name="connsiteX0-21" fmla="*/ 14515 w 12192000"/>
              <a:gd name="connsiteY0-22" fmla="*/ 0 h 1943100"/>
              <a:gd name="connsiteX1-23" fmla="*/ 2641600 w 12192000"/>
              <a:gd name="connsiteY1-24" fmla="*/ 317500 h 1943100"/>
              <a:gd name="connsiteX2-25" fmla="*/ 12192000 w 12192000"/>
              <a:gd name="connsiteY2-26" fmla="*/ 0 h 1943100"/>
              <a:gd name="connsiteX3-27" fmla="*/ 12192000 w 12192000"/>
              <a:gd name="connsiteY3-28" fmla="*/ 1943100 h 1943100"/>
              <a:gd name="connsiteX4-29" fmla="*/ 0 w 12192000"/>
              <a:gd name="connsiteY4-30" fmla="*/ 1943100 h 1943100"/>
              <a:gd name="connsiteX5-31" fmla="*/ 14515 w 12192000"/>
              <a:gd name="connsiteY5-32" fmla="*/ 0 h 1943100"/>
              <a:gd name="connsiteX0-33" fmla="*/ 14515 w 12192000"/>
              <a:gd name="connsiteY0-34" fmla="*/ 0 h 1943100"/>
              <a:gd name="connsiteX1-35" fmla="*/ 2628900 w 12192000"/>
              <a:gd name="connsiteY1-36" fmla="*/ 63500 h 1943100"/>
              <a:gd name="connsiteX2-37" fmla="*/ 12192000 w 12192000"/>
              <a:gd name="connsiteY2-38" fmla="*/ 0 h 1943100"/>
              <a:gd name="connsiteX3-39" fmla="*/ 12192000 w 12192000"/>
              <a:gd name="connsiteY3-40" fmla="*/ 1943100 h 1943100"/>
              <a:gd name="connsiteX4-41" fmla="*/ 0 w 12192000"/>
              <a:gd name="connsiteY4-42" fmla="*/ 1943100 h 1943100"/>
              <a:gd name="connsiteX5-43" fmla="*/ 14515 w 12192000"/>
              <a:gd name="connsiteY5-44" fmla="*/ 0 h 1943100"/>
              <a:gd name="connsiteX0-45" fmla="*/ 14515 w 12192000"/>
              <a:gd name="connsiteY0-46" fmla="*/ 0 h 1943100"/>
              <a:gd name="connsiteX1-47" fmla="*/ 2628900 w 12192000"/>
              <a:gd name="connsiteY1-48" fmla="*/ 63500 h 1943100"/>
              <a:gd name="connsiteX2-49" fmla="*/ 12192000 w 12192000"/>
              <a:gd name="connsiteY2-50" fmla="*/ 0 h 1943100"/>
              <a:gd name="connsiteX3-51" fmla="*/ 12192000 w 12192000"/>
              <a:gd name="connsiteY3-52" fmla="*/ 1943100 h 1943100"/>
              <a:gd name="connsiteX4-53" fmla="*/ 0 w 12192000"/>
              <a:gd name="connsiteY4-54" fmla="*/ 1943100 h 1943100"/>
              <a:gd name="connsiteX5-55" fmla="*/ 14515 w 12192000"/>
              <a:gd name="connsiteY5-56" fmla="*/ 0 h 1943100"/>
              <a:gd name="connsiteX0-57" fmla="*/ 14515 w 12192000"/>
              <a:gd name="connsiteY0-58" fmla="*/ 0 h 1943100"/>
              <a:gd name="connsiteX1-59" fmla="*/ 2628900 w 12192000"/>
              <a:gd name="connsiteY1-60" fmla="*/ 63500 h 1943100"/>
              <a:gd name="connsiteX2-61" fmla="*/ 9067800 w 12192000"/>
              <a:gd name="connsiteY2-62" fmla="*/ 12700 h 1943100"/>
              <a:gd name="connsiteX3-63" fmla="*/ 12192000 w 12192000"/>
              <a:gd name="connsiteY3-64" fmla="*/ 0 h 1943100"/>
              <a:gd name="connsiteX4-65" fmla="*/ 12192000 w 12192000"/>
              <a:gd name="connsiteY4-66" fmla="*/ 1943100 h 1943100"/>
              <a:gd name="connsiteX5-67" fmla="*/ 0 w 12192000"/>
              <a:gd name="connsiteY5-68" fmla="*/ 1943100 h 1943100"/>
              <a:gd name="connsiteX6" fmla="*/ 14515 w 12192000"/>
              <a:gd name="connsiteY6" fmla="*/ 0 h 1943100"/>
              <a:gd name="connsiteX0-69" fmla="*/ 14515 w 12192000"/>
              <a:gd name="connsiteY0-70" fmla="*/ 0 h 1943100"/>
              <a:gd name="connsiteX1-71" fmla="*/ 2628900 w 12192000"/>
              <a:gd name="connsiteY1-72" fmla="*/ 63500 h 1943100"/>
              <a:gd name="connsiteX2-73" fmla="*/ 9067800 w 12192000"/>
              <a:gd name="connsiteY2-74" fmla="*/ 12700 h 1943100"/>
              <a:gd name="connsiteX3-75" fmla="*/ 12192000 w 12192000"/>
              <a:gd name="connsiteY3-76" fmla="*/ 0 h 1943100"/>
              <a:gd name="connsiteX4-77" fmla="*/ 12192000 w 12192000"/>
              <a:gd name="connsiteY4-78" fmla="*/ 1943100 h 1943100"/>
              <a:gd name="connsiteX5-79" fmla="*/ 0 w 12192000"/>
              <a:gd name="connsiteY5-80" fmla="*/ 1943100 h 1943100"/>
              <a:gd name="connsiteX6-81" fmla="*/ 14515 w 12192000"/>
              <a:gd name="connsiteY6-82" fmla="*/ 0 h 1943100"/>
              <a:gd name="connsiteX0-83" fmla="*/ 14515 w 12192000"/>
              <a:gd name="connsiteY0-84" fmla="*/ 0 h 1943100"/>
              <a:gd name="connsiteX1-85" fmla="*/ 2628900 w 12192000"/>
              <a:gd name="connsiteY1-86" fmla="*/ 63500 h 1943100"/>
              <a:gd name="connsiteX2-87" fmla="*/ 9077325 w 12192000"/>
              <a:gd name="connsiteY2-88" fmla="*/ 69850 h 1943100"/>
              <a:gd name="connsiteX3-89" fmla="*/ 12192000 w 12192000"/>
              <a:gd name="connsiteY3-90" fmla="*/ 0 h 1943100"/>
              <a:gd name="connsiteX4-91" fmla="*/ 12192000 w 12192000"/>
              <a:gd name="connsiteY4-92" fmla="*/ 1943100 h 1943100"/>
              <a:gd name="connsiteX5-93" fmla="*/ 0 w 12192000"/>
              <a:gd name="connsiteY5-94" fmla="*/ 1943100 h 1943100"/>
              <a:gd name="connsiteX6-95" fmla="*/ 14515 w 12192000"/>
              <a:gd name="connsiteY6-96" fmla="*/ 0 h 19431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81" y="connsiteY6-82"/>
              </a:cxn>
            </a:cxnLst>
            <a:rect l="l" t="t" r="r" b="b"/>
            <a:pathLst>
              <a:path w="12192000" h="1943100">
                <a:moveTo>
                  <a:pt x="14515" y="0"/>
                </a:moveTo>
                <a:cubicBezTo>
                  <a:pt x="885977" y="21167"/>
                  <a:pt x="1300238" y="385233"/>
                  <a:pt x="2628900" y="63500"/>
                </a:cubicBezTo>
                <a:lnTo>
                  <a:pt x="9077325" y="69850"/>
                </a:lnTo>
                <a:cubicBezTo>
                  <a:pt x="11198225" y="764117"/>
                  <a:pt x="11150600" y="4233"/>
                  <a:pt x="12192000" y="0"/>
                </a:cubicBezTo>
                <a:lnTo>
                  <a:pt x="12192000" y="1943100"/>
                </a:lnTo>
                <a:lnTo>
                  <a:pt x="0" y="1943100"/>
                </a:lnTo>
                <a:lnTo>
                  <a:pt x="14515" y="0"/>
                </a:lnTo>
                <a:close/>
              </a:path>
            </a:pathLst>
          </a:custGeom>
          <a:solidFill>
            <a:srgbClr val="EB6877"/>
          </a:solidFill>
          <a:ln w="38100">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pic>
        <p:nvPicPr>
          <p:cNvPr id="6" name="图片 5"/>
          <p:cNvPicPr>
            <a:picLocks noChangeAspect="1"/>
          </p:cNvPicPr>
          <p:nvPr userDrawn="1"/>
        </p:nvPicPr>
        <p:blipFill rotWithShape="1">
          <a:blip r:embed="rId2" cstate="print">
            <a:extLst>
              <a:ext uri="{28A0092B-C50C-407E-A947-70E740481C1C}">
                <a14:useLocalDpi xmlns:a14="http://schemas.microsoft.com/office/drawing/2010/main" val="0"/>
              </a:ext>
            </a:extLst>
          </a:blip>
          <a:srcRect t="58065"/>
          <a:stretch>
            <a:fillRect/>
          </a:stretch>
        </p:blipFill>
        <p:spPr>
          <a:xfrm>
            <a:off x="2893783" y="3982065"/>
            <a:ext cx="6371303" cy="2875935"/>
          </a:xfrm>
          <a:prstGeom prst="rect">
            <a:avLst/>
          </a:prstGeom>
        </p:spPr>
      </p:pic>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H="1" flipV="1">
            <a:off x="-2" y="4259488"/>
            <a:ext cx="3810001" cy="2598512"/>
          </a:xfrm>
          <a:prstGeom prst="rect">
            <a:avLst/>
          </a:prstGeom>
        </p:spPr>
      </p:pic>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553325" y="-1"/>
            <a:ext cx="4638676" cy="3163688"/>
          </a:xfrm>
          <a:prstGeom prst="rect">
            <a:avLst/>
          </a:prstGeom>
        </p:spPr>
      </p:pic>
      <p:sp>
        <p:nvSpPr>
          <p:cNvPr id="7" name="矩形 6"/>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
        <p:nvSpPr>
          <p:cNvPr id="19" name="Freeform 244"/>
          <p:cNvSpPr/>
          <p:nvPr userDrawn="1"/>
        </p:nvSpPr>
        <p:spPr bwMode="auto">
          <a:xfrm flipH="1" flipV="1">
            <a:off x="10700124" y="1209674"/>
            <a:ext cx="415549" cy="428625"/>
          </a:xfrm>
          <a:custGeom>
            <a:avLst/>
            <a:gdLst>
              <a:gd name="T0" fmla="*/ 806 w 806"/>
              <a:gd name="T1" fmla="*/ 555 h 809"/>
              <a:gd name="T2" fmla="*/ 555 w 806"/>
              <a:gd name="T3" fmla="*/ 555 h 809"/>
              <a:gd name="T4" fmla="*/ 555 w 806"/>
              <a:gd name="T5" fmla="*/ 809 h 809"/>
              <a:gd name="T6" fmla="*/ 251 w 806"/>
              <a:gd name="T7" fmla="*/ 809 h 809"/>
              <a:gd name="T8" fmla="*/ 251 w 806"/>
              <a:gd name="T9" fmla="*/ 555 h 809"/>
              <a:gd name="T10" fmla="*/ 0 w 806"/>
              <a:gd name="T11" fmla="*/ 555 h 809"/>
              <a:gd name="T12" fmla="*/ 0 w 806"/>
              <a:gd name="T13" fmla="*/ 254 h 809"/>
              <a:gd name="T14" fmla="*/ 251 w 806"/>
              <a:gd name="T15" fmla="*/ 254 h 809"/>
              <a:gd name="T16" fmla="*/ 251 w 806"/>
              <a:gd name="T17" fmla="*/ 0 h 809"/>
              <a:gd name="T18" fmla="*/ 555 w 806"/>
              <a:gd name="T19" fmla="*/ 0 h 809"/>
              <a:gd name="T20" fmla="*/ 555 w 806"/>
              <a:gd name="T21" fmla="*/ 254 h 809"/>
              <a:gd name="T22" fmla="*/ 806 w 806"/>
              <a:gd name="T23" fmla="*/ 254 h 809"/>
              <a:gd name="T24" fmla="*/ 806 w 806"/>
              <a:gd name="T25" fmla="*/ 555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a:solidFill>
              <a:srgbClr val="0F365E"/>
            </a:solidFill>
          </a:ln>
        </p:spPr>
        <p:txBody>
          <a:bodyPr/>
          <a:p>
            <a:pPr eaLnBrk="1" fontAlgn="auto" hangingPunct="1">
              <a:lnSpc>
                <a:spcPct val="120000"/>
              </a:lnSpc>
              <a:spcBef>
                <a:spcPts val="0"/>
              </a:spcBef>
              <a:spcAft>
                <a:spcPts val="0"/>
              </a:spcAft>
              <a:defRPr/>
            </a:pPr>
            <a:endParaRPr lang="en-US" b="0" kern="0">
              <a:solidFill>
                <a:prstClr val="black"/>
              </a:solidFill>
              <a:latin typeface="黑体" panose="02010609060101010101" charset="-122"/>
              <a:ea typeface="黑体" panose="02010609060101010101" charset="-122"/>
              <a:cs typeface="黑体" panose="02010609060101010101" charset="-122"/>
              <a:sym typeface="黑体" panose="02010609060101010101" charset="-122"/>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15" name="图片 14"/>
          <p:cNvPicPr>
            <a:picLocks noChangeAspect="1"/>
          </p:cNvPicPr>
          <p:nvPr userDrawn="1"/>
        </p:nvPicPr>
        <p:blipFill rotWithShape="1">
          <a:blip r:embed="rId2">
            <a:extLst>
              <a:ext uri="{28A0092B-C50C-407E-A947-70E740481C1C}">
                <a14:useLocalDpi xmlns:a14="http://schemas.microsoft.com/office/drawing/2010/main" val="0"/>
              </a:ext>
            </a:extLst>
          </a:blip>
          <a:srcRect t="30647" r="71389" b="42089"/>
          <a:stretch>
            <a:fillRect/>
          </a:stretch>
        </p:blipFill>
        <p:spPr>
          <a:xfrm>
            <a:off x="0" y="473204"/>
            <a:ext cx="2251881" cy="3219120"/>
          </a:xfrm>
          <a:prstGeom prst="rect">
            <a:avLst/>
          </a:prstGeom>
        </p:spPr>
      </p:pic>
      <p:sp>
        <p:nvSpPr>
          <p:cNvPr id="10" name="矩形 9"/>
          <p:cNvSpPr/>
          <p:nvPr userDrawn="1"/>
        </p:nvSpPr>
        <p:spPr>
          <a:xfrm>
            <a:off x="313055" y="365125"/>
            <a:ext cx="11566525" cy="6127750"/>
          </a:xfrm>
          <a:prstGeom prst="rect">
            <a:avLst/>
          </a:prstGeom>
          <a:noFill/>
          <a:ln w="28575" cmpd="sng">
            <a:solidFill>
              <a:schemeClr val="accent6">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
        <p:nvSpPr>
          <p:cNvPr id="11" name="矩形 10"/>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17" name="矩形 16"/>
          <p:cNvSpPr/>
          <p:nvPr userDrawn="1"/>
        </p:nvSpPr>
        <p:spPr>
          <a:xfrm>
            <a:off x="0" y="0"/>
            <a:ext cx="12191999" cy="572452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
        <p:nvSpPr>
          <p:cNvPr id="8" name="矩形 7"/>
          <p:cNvSpPr/>
          <p:nvPr userDrawn="1"/>
        </p:nvSpPr>
        <p:spPr>
          <a:xfrm>
            <a:off x="0" y="5724525"/>
            <a:ext cx="12191999" cy="11334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
        <p:nvSpPr>
          <p:cNvPr id="9" name="文本框 8"/>
          <p:cNvSpPr txBox="1"/>
          <p:nvPr userDrawn="1"/>
        </p:nvSpPr>
        <p:spPr>
          <a:xfrm rot="16200000">
            <a:off x="-1372837" y="4149655"/>
            <a:ext cx="3783330" cy="337185"/>
          </a:xfrm>
          <a:prstGeom prst="rect">
            <a:avLst/>
          </a:prstGeom>
          <a:noFill/>
        </p:spPr>
        <p:txBody>
          <a:bodyPr wrap="none" rtlCol="0">
            <a:spAutoFit/>
          </a:bodyPr>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sp>
        <p:nvSpPr>
          <p:cNvPr id="22" name="文本框 21"/>
          <p:cNvSpPr txBox="1"/>
          <p:nvPr userDrawn="1"/>
        </p:nvSpPr>
        <p:spPr>
          <a:xfrm>
            <a:off x="328226" y="71101"/>
            <a:ext cx="3783330" cy="337185"/>
          </a:xfrm>
          <a:prstGeom prst="rect">
            <a:avLst/>
          </a:prstGeom>
          <a:noFill/>
        </p:spPr>
        <p:txBody>
          <a:bodyPr wrap="none" rtlCol="0">
            <a:spAutoFit/>
          </a:bodyPr>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cxnSp>
        <p:nvCxnSpPr>
          <p:cNvPr id="13" name="直接连接符 12"/>
          <p:cNvCxnSpPr>
            <a:stCxn id="22" idx="3"/>
          </p:cNvCxnSpPr>
          <p:nvPr userDrawn="1"/>
        </p:nvCxnSpPr>
        <p:spPr>
          <a:xfrm>
            <a:off x="4111353" y="240081"/>
            <a:ext cx="56155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userDrawn="1"/>
        </p:nvCxnSpPr>
        <p:spPr>
          <a:xfrm flipV="1">
            <a:off x="619135" y="6597702"/>
            <a:ext cx="11344264" cy="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11963400" y="209600"/>
            <a:ext cx="0" cy="638810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365">
              <a:solidFill>
                <a:schemeClr val="tx1">
                  <a:lumMod val="75000"/>
                  <a:lumOff val="25000"/>
                </a:schemeClr>
              </a:solidFill>
              <a:cs typeface="黑体" panose="02010609060101010101" charset="-122"/>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1_竖版">
    <p:spTree>
      <p:nvGrpSpPr>
        <p:cNvPr id="1" name=""/>
        <p:cNvGrpSpPr/>
        <p:nvPr/>
      </p:nvGrpSpPr>
      <p:grpSpPr>
        <a:xfrm>
          <a:off x="0" y="0"/>
          <a:ext cx="0" cy="0"/>
          <a:chOff x="0" y="0"/>
          <a:chExt cx="0" cy="0"/>
        </a:xfrm>
      </p:grpSpPr>
      <p:sp>
        <p:nvSpPr>
          <p:cNvPr id="17" name="矩形 16"/>
          <p:cNvSpPr/>
          <p:nvPr userDrawn="1"/>
        </p:nvSpPr>
        <p:spPr>
          <a:xfrm>
            <a:off x="0" y="0"/>
            <a:ext cx="12192000" cy="665289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
        <p:nvSpPr>
          <p:cNvPr id="8" name="矩形 7"/>
          <p:cNvSpPr/>
          <p:nvPr userDrawn="1"/>
        </p:nvSpPr>
        <p:spPr>
          <a:xfrm>
            <a:off x="0" y="6652895"/>
            <a:ext cx="12192000" cy="20510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365">
              <a:solidFill>
                <a:schemeClr val="tx1">
                  <a:lumMod val="75000"/>
                  <a:lumOff val="25000"/>
                </a:schemeClr>
              </a:solidFill>
              <a:cs typeface="黑体" panose="02010609060101010101" charset="-122"/>
            </a:endParaRPr>
          </a:p>
        </p:txBody>
      </p:sp>
      <p:sp>
        <p:nvSpPr>
          <p:cNvPr id="2" name="矩形 1"/>
          <p:cNvSpPr/>
          <p:nvPr userDrawn="1"/>
        </p:nvSpPr>
        <p:spPr>
          <a:xfrm>
            <a:off x="0" y="0"/>
            <a:ext cx="12192000" cy="6762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6" name="矩形 5"/>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8" name="矩形 7"/>
          <p:cNvSpPr/>
          <p:nvPr userDrawn="1"/>
        </p:nvSpPr>
        <p:spPr>
          <a:xfrm>
            <a:off x="0" y="635"/>
            <a:ext cx="12192000" cy="6857365"/>
          </a:xfrm>
          <a:prstGeom prst="rect">
            <a:avLst/>
          </a:prstGeom>
          <a:solidFill>
            <a:schemeClr val="accent6">
              <a:lumMod val="20000"/>
              <a:lumOff val="80000"/>
              <a:alpha val="5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
        <p:nvSpPr>
          <p:cNvPr id="7" name="矩形 6"/>
          <p:cNvSpPr/>
          <p:nvPr userDrawn="1"/>
        </p:nvSpPr>
        <p:spPr>
          <a:xfrm>
            <a:off x="-635" y="4853940"/>
            <a:ext cx="12192635" cy="2004060"/>
          </a:xfrm>
          <a:custGeom>
            <a:avLst/>
            <a:gdLst>
              <a:gd name="connsiteX0" fmla="*/ 0 w 12192000"/>
              <a:gd name="connsiteY0" fmla="*/ 0 h 1943100"/>
              <a:gd name="connsiteX1" fmla="*/ 12192000 w 12192000"/>
              <a:gd name="connsiteY1" fmla="*/ 0 h 1943100"/>
              <a:gd name="connsiteX2" fmla="*/ 12192000 w 12192000"/>
              <a:gd name="connsiteY2" fmla="*/ 1943100 h 1943100"/>
              <a:gd name="connsiteX3" fmla="*/ 0 w 12192000"/>
              <a:gd name="connsiteY3" fmla="*/ 1943100 h 1943100"/>
              <a:gd name="connsiteX4" fmla="*/ 0 w 12192000"/>
              <a:gd name="connsiteY4" fmla="*/ 0 h 1943100"/>
              <a:gd name="connsiteX0-1" fmla="*/ 14515 w 12192000"/>
              <a:gd name="connsiteY0-2" fmla="*/ 0 h 1943100"/>
              <a:gd name="connsiteX1-3" fmla="*/ 12192000 w 12192000"/>
              <a:gd name="connsiteY1-4" fmla="*/ 0 h 1943100"/>
              <a:gd name="connsiteX2-5" fmla="*/ 12192000 w 12192000"/>
              <a:gd name="connsiteY2-6" fmla="*/ 1943100 h 1943100"/>
              <a:gd name="connsiteX3-7" fmla="*/ 0 w 12192000"/>
              <a:gd name="connsiteY3-8" fmla="*/ 1943100 h 1943100"/>
              <a:gd name="connsiteX4-9" fmla="*/ 14515 w 12192000"/>
              <a:gd name="connsiteY4-10" fmla="*/ 0 h 1943100"/>
              <a:gd name="connsiteX0-11" fmla="*/ 14515 w 12192000"/>
              <a:gd name="connsiteY0-12" fmla="*/ 0 h 1943100"/>
              <a:gd name="connsiteX1-13" fmla="*/ 2705100 w 12192000"/>
              <a:gd name="connsiteY1-14" fmla="*/ 0 h 1943100"/>
              <a:gd name="connsiteX2-15" fmla="*/ 12192000 w 12192000"/>
              <a:gd name="connsiteY2-16" fmla="*/ 0 h 1943100"/>
              <a:gd name="connsiteX3-17" fmla="*/ 12192000 w 12192000"/>
              <a:gd name="connsiteY3-18" fmla="*/ 1943100 h 1943100"/>
              <a:gd name="connsiteX4-19" fmla="*/ 0 w 12192000"/>
              <a:gd name="connsiteY4-20" fmla="*/ 1943100 h 1943100"/>
              <a:gd name="connsiteX5" fmla="*/ 14515 w 12192000"/>
              <a:gd name="connsiteY5" fmla="*/ 0 h 1943100"/>
              <a:gd name="connsiteX0-21" fmla="*/ 14515 w 12192000"/>
              <a:gd name="connsiteY0-22" fmla="*/ 0 h 1943100"/>
              <a:gd name="connsiteX1-23" fmla="*/ 2641600 w 12192000"/>
              <a:gd name="connsiteY1-24" fmla="*/ 317500 h 1943100"/>
              <a:gd name="connsiteX2-25" fmla="*/ 12192000 w 12192000"/>
              <a:gd name="connsiteY2-26" fmla="*/ 0 h 1943100"/>
              <a:gd name="connsiteX3-27" fmla="*/ 12192000 w 12192000"/>
              <a:gd name="connsiteY3-28" fmla="*/ 1943100 h 1943100"/>
              <a:gd name="connsiteX4-29" fmla="*/ 0 w 12192000"/>
              <a:gd name="connsiteY4-30" fmla="*/ 1943100 h 1943100"/>
              <a:gd name="connsiteX5-31" fmla="*/ 14515 w 12192000"/>
              <a:gd name="connsiteY5-32" fmla="*/ 0 h 1943100"/>
              <a:gd name="connsiteX0-33" fmla="*/ 14515 w 12192000"/>
              <a:gd name="connsiteY0-34" fmla="*/ 0 h 1943100"/>
              <a:gd name="connsiteX1-35" fmla="*/ 2628900 w 12192000"/>
              <a:gd name="connsiteY1-36" fmla="*/ 63500 h 1943100"/>
              <a:gd name="connsiteX2-37" fmla="*/ 12192000 w 12192000"/>
              <a:gd name="connsiteY2-38" fmla="*/ 0 h 1943100"/>
              <a:gd name="connsiteX3-39" fmla="*/ 12192000 w 12192000"/>
              <a:gd name="connsiteY3-40" fmla="*/ 1943100 h 1943100"/>
              <a:gd name="connsiteX4-41" fmla="*/ 0 w 12192000"/>
              <a:gd name="connsiteY4-42" fmla="*/ 1943100 h 1943100"/>
              <a:gd name="connsiteX5-43" fmla="*/ 14515 w 12192000"/>
              <a:gd name="connsiteY5-44" fmla="*/ 0 h 1943100"/>
              <a:gd name="connsiteX0-45" fmla="*/ 14515 w 12192000"/>
              <a:gd name="connsiteY0-46" fmla="*/ 0 h 1943100"/>
              <a:gd name="connsiteX1-47" fmla="*/ 2628900 w 12192000"/>
              <a:gd name="connsiteY1-48" fmla="*/ 63500 h 1943100"/>
              <a:gd name="connsiteX2-49" fmla="*/ 12192000 w 12192000"/>
              <a:gd name="connsiteY2-50" fmla="*/ 0 h 1943100"/>
              <a:gd name="connsiteX3-51" fmla="*/ 12192000 w 12192000"/>
              <a:gd name="connsiteY3-52" fmla="*/ 1943100 h 1943100"/>
              <a:gd name="connsiteX4-53" fmla="*/ 0 w 12192000"/>
              <a:gd name="connsiteY4-54" fmla="*/ 1943100 h 1943100"/>
              <a:gd name="connsiteX5-55" fmla="*/ 14515 w 12192000"/>
              <a:gd name="connsiteY5-56" fmla="*/ 0 h 1943100"/>
              <a:gd name="connsiteX0-57" fmla="*/ 14515 w 12192000"/>
              <a:gd name="connsiteY0-58" fmla="*/ 0 h 1943100"/>
              <a:gd name="connsiteX1-59" fmla="*/ 2628900 w 12192000"/>
              <a:gd name="connsiteY1-60" fmla="*/ 63500 h 1943100"/>
              <a:gd name="connsiteX2-61" fmla="*/ 9067800 w 12192000"/>
              <a:gd name="connsiteY2-62" fmla="*/ 12700 h 1943100"/>
              <a:gd name="connsiteX3-63" fmla="*/ 12192000 w 12192000"/>
              <a:gd name="connsiteY3-64" fmla="*/ 0 h 1943100"/>
              <a:gd name="connsiteX4-65" fmla="*/ 12192000 w 12192000"/>
              <a:gd name="connsiteY4-66" fmla="*/ 1943100 h 1943100"/>
              <a:gd name="connsiteX5-67" fmla="*/ 0 w 12192000"/>
              <a:gd name="connsiteY5-68" fmla="*/ 1943100 h 1943100"/>
              <a:gd name="connsiteX6" fmla="*/ 14515 w 12192000"/>
              <a:gd name="connsiteY6" fmla="*/ 0 h 1943100"/>
              <a:gd name="connsiteX0-69" fmla="*/ 14515 w 12192000"/>
              <a:gd name="connsiteY0-70" fmla="*/ 0 h 1943100"/>
              <a:gd name="connsiteX1-71" fmla="*/ 2628900 w 12192000"/>
              <a:gd name="connsiteY1-72" fmla="*/ 63500 h 1943100"/>
              <a:gd name="connsiteX2-73" fmla="*/ 9067800 w 12192000"/>
              <a:gd name="connsiteY2-74" fmla="*/ 12700 h 1943100"/>
              <a:gd name="connsiteX3-75" fmla="*/ 12192000 w 12192000"/>
              <a:gd name="connsiteY3-76" fmla="*/ 0 h 1943100"/>
              <a:gd name="connsiteX4-77" fmla="*/ 12192000 w 12192000"/>
              <a:gd name="connsiteY4-78" fmla="*/ 1943100 h 1943100"/>
              <a:gd name="connsiteX5-79" fmla="*/ 0 w 12192000"/>
              <a:gd name="connsiteY5-80" fmla="*/ 1943100 h 1943100"/>
              <a:gd name="connsiteX6-81" fmla="*/ 14515 w 12192000"/>
              <a:gd name="connsiteY6-82" fmla="*/ 0 h 1943100"/>
              <a:gd name="connsiteX0-83" fmla="*/ 14515 w 12192000"/>
              <a:gd name="connsiteY0-84" fmla="*/ 0 h 1943100"/>
              <a:gd name="connsiteX1-85" fmla="*/ 2628900 w 12192000"/>
              <a:gd name="connsiteY1-86" fmla="*/ 63500 h 1943100"/>
              <a:gd name="connsiteX2-87" fmla="*/ 9077325 w 12192000"/>
              <a:gd name="connsiteY2-88" fmla="*/ 69850 h 1943100"/>
              <a:gd name="connsiteX3-89" fmla="*/ 12192000 w 12192000"/>
              <a:gd name="connsiteY3-90" fmla="*/ 0 h 1943100"/>
              <a:gd name="connsiteX4-91" fmla="*/ 12192000 w 12192000"/>
              <a:gd name="connsiteY4-92" fmla="*/ 1943100 h 1943100"/>
              <a:gd name="connsiteX5-93" fmla="*/ 0 w 12192000"/>
              <a:gd name="connsiteY5-94" fmla="*/ 1943100 h 1943100"/>
              <a:gd name="connsiteX6-95" fmla="*/ 14515 w 12192000"/>
              <a:gd name="connsiteY6-96" fmla="*/ 0 h 19431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81" y="connsiteY6-82"/>
              </a:cxn>
            </a:cxnLst>
            <a:rect l="l" t="t" r="r" b="b"/>
            <a:pathLst>
              <a:path w="12192000" h="1943100">
                <a:moveTo>
                  <a:pt x="14515" y="0"/>
                </a:moveTo>
                <a:cubicBezTo>
                  <a:pt x="885977" y="21167"/>
                  <a:pt x="1300238" y="385233"/>
                  <a:pt x="2628900" y="63500"/>
                </a:cubicBezTo>
                <a:lnTo>
                  <a:pt x="9077325" y="69850"/>
                </a:lnTo>
                <a:cubicBezTo>
                  <a:pt x="11198225" y="764117"/>
                  <a:pt x="11150600" y="4233"/>
                  <a:pt x="12192000" y="0"/>
                </a:cubicBezTo>
                <a:lnTo>
                  <a:pt x="12192000" y="1943100"/>
                </a:lnTo>
                <a:lnTo>
                  <a:pt x="0" y="1943100"/>
                </a:lnTo>
                <a:lnTo>
                  <a:pt x="14515" y="0"/>
                </a:lnTo>
                <a:close/>
              </a:path>
            </a:pathLst>
          </a:custGeom>
          <a:solidFill>
            <a:srgbClr val="EB6877"/>
          </a:solidFill>
          <a:ln w="38100">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pic>
        <p:nvPicPr>
          <p:cNvPr id="6" name="图片 5"/>
          <p:cNvPicPr>
            <a:picLocks noChangeAspect="1"/>
          </p:cNvPicPr>
          <p:nvPr userDrawn="1"/>
        </p:nvPicPr>
        <p:blipFill rotWithShape="1">
          <a:blip r:embed="rId2" cstate="print">
            <a:extLst>
              <a:ext uri="{28A0092B-C50C-407E-A947-70E740481C1C}">
                <a14:useLocalDpi xmlns:a14="http://schemas.microsoft.com/office/drawing/2010/main" val="0"/>
              </a:ext>
            </a:extLst>
          </a:blip>
          <a:srcRect t="58065"/>
          <a:stretch>
            <a:fillRect/>
          </a:stretch>
        </p:blipFill>
        <p:spPr>
          <a:xfrm>
            <a:off x="2893783" y="3982065"/>
            <a:ext cx="6371303" cy="2875935"/>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H="1" flipV="1">
            <a:off x="-2" y="4259488"/>
            <a:ext cx="3810001" cy="2598512"/>
          </a:xfrm>
          <a:prstGeom prst="rect">
            <a:avLst/>
          </a:prstGeom>
        </p:spPr>
      </p:pic>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553325" y="-1"/>
            <a:ext cx="4638676" cy="3163688"/>
          </a:xfrm>
          <a:prstGeom prst="rect">
            <a:avLst/>
          </a:prstGeom>
        </p:spPr>
      </p:pic>
      <p:sp>
        <p:nvSpPr>
          <p:cNvPr id="7" name="矩形 6"/>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
        <p:nvSpPr>
          <p:cNvPr id="19" name="Freeform 244"/>
          <p:cNvSpPr/>
          <p:nvPr userDrawn="1"/>
        </p:nvSpPr>
        <p:spPr bwMode="auto">
          <a:xfrm flipH="1" flipV="1">
            <a:off x="10700124" y="1209674"/>
            <a:ext cx="415549" cy="428625"/>
          </a:xfrm>
          <a:custGeom>
            <a:avLst/>
            <a:gdLst>
              <a:gd name="T0" fmla="*/ 806 w 806"/>
              <a:gd name="T1" fmla="*/ 555 h 809"/>
              <a:gd name="T2" fmla="*/ 555 w 806"/>
              <a:gd name="T3" fmla="*/ 555 h 809"/>
              <a:gd name="T4" fmla="*/ 555 w 806"/>
              <a:gd name="T5" fmla="*/ 809 h 809"/>
              <a:gd name="T6" fmla="*/ 251 w 806"/>
              <a:gd name="T7" fmla="*/ 809 h 809"/>
              <a:gd name="T8" fmla="*/ 251 w 806"/>
              <a:gd name="T9" fmla="*/ 555 h 809"/>
              <a:gd name="T10" fmla="*/ 0 w 806"/>
              <a:gd name="T11" fmla="*/ 555 h 809"/>
              <a:gd name="T12" fmla="*/ 0 w 806"/>
              <a:gd name="T13" fmla="*/ 254 h 809"/>
              <a:gd name="T14" fmla="*/ 251 w 806"/>
              <a:gd name="T15" fmla="*/ 254 h 809"/>
              <a:gd name="T16" fmla="*/ 251 w 806"/>
              <a:gd name="T17" fmla="*/ 0 h 809"/>
              <a:gd name="T18" fmla="*/ 555 w 806"/>
              <a:gd name="T19" fmla="*/ 0 h 809"/>
              <a:gd name="T20" fmla="*/ 555 w 806"/>
              <a:gd name="T21" fmla="*/ 254 h 809"/>
              <a:gd name="T22" fmla="*/ 806 w 806"/>
              <a:gd name="T23" fmla="*/ 254 h 809"/>
              <a:gd name="T24" fmla="*/ 806 w 806"/>
              <a:gd name="T25" fmla="*/ 555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a:solidFill>
              <a:srgbClr val="0F365E"/>
            </a:solidFill>
          </a:ln>
        </p:spPr>
        <p:txBody>
          <a:bodyPr/>
          <a:p>
            <a:pPr eaLnBrk="1" fontAlgn="auto" hangingPunct="1">
              <a:lnSpc>
                <a:spcPct val="120000"/>
              </a:lnSpc>
              <a:spcBef>
                <a:spcPts val="0"/>
              </a:spcBef>
              <a:spcAft>
                <a:spcPts val="0"/>
              </a:spcAft>
              <a:defRPr/>
            </a:pPr>
            <a:endParaRPr lang="en-US" b="0" kern="0">
              <a:solidFill>
                <a:prstClr val="black"/>
              </a:solidFill>
              <a:latin typeface="黑体" panose="02010609060101010101" charset="-122"/>
              <a:ea typeface="黑体" panose="02010609060101010101" charset="-122"/>
              <a:cs typeface="黑体" panose="02010609060101010101" charset="-122"/>
              <a:sym typeface="黑体" panose="02010609060101010101"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15" name="图片 14"/>
          <p:cNvPicPr>
            <a:picLocks noChangeAspect="1"/>
          </p:cNvPicPr>
          <p:nvPr userDrawn="1"/>
        </p:nvPicPr>
        <p:blipFill rotWithShape="1">
          <a:blip r:embed="rId2">
            <a:extLst>
              <a:ext uri="{28A0092B-C50C-407E-A947-70E740481C1C}">
                <a14:useLocalDpi xmlns:a14="http://schemas.microsoft.com/office/drawing/2010/main" val="0"/>
              </a:ext>
            </a:extLst>
          </a:blip>
          <a:srcRect t="30647" r="71389" b="42089"/>
          <a:stretch>
            <a:fillRect/>
          </a:stretch>
        </p:blipFill>
        <p:spPr>
          <a:xfrm>
            <a:off x="0" y="473204"/>
            <a:ext cx="2251881" cy="3219120"/>
          </a:xfrm>
          <a:prstGeom prst="rect">
            <a:avLst/>
          </a:prstGeom>
        </p:spPr>
      </p:pic>
      <p:sp>
        <p:nvSpPr>
          <p:cNvPr id="10" name="矩形 9"/>
          <p:cNvSpPr/>
          <p:nvPr userDrawn="1"/>
        </p:nvSpPr>
        <p:spPr>
          <a:xfrm>
            <a:off x="313055" y="365125"/>
            <a:ext cx="11566525" cy="6127750"/>
          </a:xfrm>
          <a:prstGeom prst="rect">
            <a:avLst/>
          </a:prstGeom>
          <a:noFill/>
          <a:ln w="28575" cmpd="sng">
            <a:solidFill>
              <a:schemeClr val="accent6">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
        <p:nvSpPr>
          <p:cNvPr id="11" name="矩形 10"/>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17" name="矩形 16"/>
          <p:cNvSpPr/>
          <p:nvPr userDrawn="1"/>
        </p:nvSpPr>
        <p:spPr>
          <a:xfrm>
            <a:off x="0" y="0"/>
            <a:ext cx="12191999" cy="572452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
        <p:nvSpPr>
          <p:cNvPr id="8" name="矩形 7"/>
          <p:cNvSpPr/>
          <p:nvPr userDrawn="1"/>
        </p:nvSpPr>
        <p:spPr>
          <a:xfrm>
            <a:off x="0" y="5724525"/>
            <a:ext cx="12191999" cy="11334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
        <p:nvSpPr>
          <p:cNvPr id="9" name="文本框 8"/>
          <p:cNvSpPr txBox="1"/>
          <p:nvPr userDrawn="1"/>
        </p:nvSpPr>
        <p:spPr>
          <a:xfrm rot="16200000">
            <a:off x="-1372837" y="4149655"/>
            <a:ext cx="3783330" cy="337185"/>
          </a:xfrm>
          <a:prstGeom prst="rect">
            <a:avLst/>
          </a:prstGeom>
          <a:noFill/>
        </p:spPr>
        <p:txBody>
          <a:bodyPr wrap="none" rtlCol="0">
            <a:spAutoFit/>
          </a:bodyPr>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sp>
        <p:nvSpPr>
          <p:cNvPr id="22" name="文本框 21"/>
          <p:cNvSpPr txBox="1"/>
          <p:nvPr userDrawn="1"/>
        </p:nvSpPr>
        <p:spPr>
          <a:xfrm>
            <a:off x="328226" y="71101"/>
            <a:ext cx="3783330" cy="337185"/>
          </a:xfrm>
          <a:prstGeom prst="rect">
            <a:avLst/>
          </a:prstGeom>
          <a:noFill/>
        </p:spPr>
        <p:txBody>
          <a:bodyPr wrap="none" rtlCol="0">
            <a:spAutoFit/>
          </a:bodyPr>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cxnSp>
        <p:nvCxnSpPr>
          <p:cNvPr id="13" name="直接连接符 12"/>
          <p:cNvCxnSpPr>
            <a:stCxn id="22" idx="3"/>
          </p:cNvCxnSpPr>
          <p:nvPr userDrawn="1"/>
        </p:nvCxnSpPr>
        <p:spPr>
          <a:xfrm>
            <a:off x="4111353" y="240081"/>
            <a:ext cx="56155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userDrawn="1"/>
        </p:nvCxnSpPr>
        <p:spPr>
          <a:xfrm flipV="1">
            <a:off x="619135" y="6597702"/>
            <a:ext cx="11344264" cy="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11963400" y="209600"/>
            <a:ext cx="0" cy="638810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365">
              <a:solidFill>
                <a:schemeClr val="tx1">
                  <a:lumMod val="75000"/>
                  <a:lumOff val="25000"/>
                </a:schemeClr>
              </a:solidFill>
              <a:cs typeface="黑体" panose="02010609060101010101"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23.xml"/><Relationship Id="rId8" Type="http://schemas.openxmlformats.org/officeDocument/2006/relationships/slideLayout" Target="../slideLayouts/slideLayout22.xml"/><Relationship Id="rId7" Type="http://schemas.openxmlformats.org/officeDocument/2006/relationships/slideLayout" Target="../slideLayouts/slideLayout21.xml"/><Relationship Id="rId6" Type="http://schemas.openxmlformats.org/officeDocument/2006/relationships/slideLayout" Target="../slideLayouts/slideLayout20.xml"/><Relationship Id="rId5" Type="http://schemas.openxmlformats.org/officeDocument/2006/relationships/slideLayout" Target="../slideLayouts/slideLayout19.xml"/><Relationship Id="rId4" Type="http://schemas.openxmlformats.org/officeDocument/2006/relationships/slideLayout" Target="../slideLayouts/slideLayout18.xml"/><Relationship Id="rId3" Type="http://schemas.openxmlformats.org/officeDocument/2006/relationships/slideLayout" Target="../slideLayouts/slideLayout17.xml"/><Relationship Id="rId2" Type="http://schemas.openxmlformats.org/officeDocument/2006/relationships/slideLayout" Target="../slideLayouts/slideLayout16.xml"/><Relationship Id="rId12" Type="http://schemas.openxmlformats.org/officeDocument/2006/relationships/theme" Target="../theme/theme3.xml"/><Relationship Id="rId11" Type="http://schemas.openxmlformats.org/officeDocument/2006/relationships/slideLayout" Target="../slideLayouts/slideLayout25.xml"/><Relationship Id="rId10" Type="http://schemas.openxmlformats.org/officeDocument/2006/relationships/slideLayout" Target="../slideLayouts/slideLayout24.xml"/><Relationship Id="rId1"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34.xml"/><Relationship Id="rId8" Type="http://schemas.openxmlformats.org/officeDocument/2006/relationships/slideLayout" Target="../slideLayouts/slideLayout33.xml"/><Relationship Id="rId7" Type="http://schemas.openxmlformats.org/officeDocument/2006/relationships/slideLayout" Target="../slideLayouts/slideLayout32.xml"/><Relationship Id="rId6" Type="http://schemas.openxmlformats.org/officeDocument/2006/relationships/slideLayout" Target="../slideLayouts/slideLayout31.xml"/><Relationship Id="rId5" Type="http://schemas.openxmlformats.org/officeDocument/2006/relationships/slideLayout" Target="../slideLayouts/slideLayout30.xml"/><Relationship Id="rId4" Type="http://schemas.openxmlformats.org/officeDocument/2006/relationships/slideLayout" Target="../slideLayouts/slideLayout29.xml"/><Relationship Id="rId3" Type="http://schemas.openxmlformats.org/officeDocument/2006/relationships/slideLayout" Target="../slideLayouts/slideLayout28.xml"/><Relationship Id="rId2" Type="http://schemas.openxmlformats.org/officeDocument/2006/relationships/slideLayout" Target="../slideLayouts/slideLayout27.xml"/><Relationship Id="rId12" Type="http://schemas.openxmlformats.org/officeDocument/2006/relationships/theme" Target="../theme/theme4.xml"/><Relationship Id="rId11" Type="http://schemas.openxmlformats.org/officeDocument/2006/relationships/slideLayout" Target="../slideLayouts/slideLayout36.xml"/><Relationship Id="rId10" Type="http://schemas.openxmlformats.org/officeDocument/2006/relationships/slideLayout" Target="../slideLayouts/slideLayout35.xml"/><Relationship Id="rId1"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2F2A2A96-E392-4BD4-96F4-45C159C7CA2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6E02081A-7E68-44F2-A99E-F075D941C59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11.jpeg"/><Relationship Id="rId1" Type="http://schemas.openxmlformats.org/officeDocument/2006/relationships/image" Target="../media/image10.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13.jpeg"/><Relationship Id="rId1" Type="http://schemas.openxmlformats.org/officeDocument/2006/relationships/image" Target="../media/image12.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image" Target="../media/image5.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9.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9.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5.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9" name="文本框 8"/>
          <p:cNvSpPr txBox="1"/>
          <p:nvPr/>
        </p:nvSpPr>
        <p:spPr>
          <a:xfrm>
            <a:off x="798830" y="762000"/>
            <a:ext cx="6278880" cy="2861310"/>
          </a:xfrm>
          <a:prstGeom prst="rect">
            <a:avLst/>
          </a:prstGeom>
          <a:noFill/>
        </p:spPr>
        <p:txBody>
          <a:bodyPr wrap="square" rtlCol="0">
            <a:spAutoFit/>
          </a:bodyPr>
          <a:p>
            <a:pPr algn="l">
              <a:lnSpc>
                <a:spcPct val="150000"/>
              </a:lnSpc>
            </a:pPr>
            <a:r>
              <a:rPr lang="zh-CN" altLang="en-US" sz="600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护理伦理学</a:t>
            </a:r>
            <a:endParaRPr lang="zh-CN" altLang="en-US" sz="600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endParaRPr>
          </a:p>
          <a:p>
            <a:pPr algn="l">
              <a:lnSpc>
                <a:spcPct val="150000"/>
              </a:lnSpc>
            </a:pPr>
            <a:r>
              <a:rPr lang="zh-CN" altLang="en-US" sz="600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（第二版）</a:t>
            </a:r>
            <a:endParaRPr lang="zh-CN" altLang="en-US" sz="600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endParaRPr>
          </a:p>
        </p:txBody>
      </p:sp>
      <p:grpSp>
        <p:nvGrpSpPr>
          <p:cNvPr id="18" name="组合 17"/>
          <p:cNvGrpSpPr/>
          <p:nvPr/>
        </p:nvGrpSpPr>
        <p:grpSpPr>
          <a:xfrm>
            <a:off x="1501775" y="4905375"/>
            <a:ext cx="2689860" cy="566420"/>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
          <p:nvSpPr>
            <p:cNvPr id="17" name="文本框 16"/>
            <p:cNvSpPr txBox="1"/>
            <p:nvPr/>
          </p:nvSpPr>
          <p:spPr>
            <a:xfrm>
              <a:off x="8124" y="7004"/>
              <a:ext cx="2951" cy="725"/>
            </a:xfrm>
            <a:prstGeom prst="rect">
              <a:avLst/>
            </a:prstGeom>
            <a:noFill/>
          </p:spPr>
          <p:txBody>
            <a:bodyPr wrap="square" rtlCol="0">
              <a:spAutoFit/>
            </a:bodyPr>
            <a:p>
              <a:pPr algn="ctr"/>
              <a:r>
                <a:rPr lang="zh-CN" altLang="en-US" sz="2400">
                  <a:solidFill>
                    <a:schemeClr val="bg1"/>
                  </a:solidFill>
                  <a:latin typeface="黑体" panose="02010609060101010101" charset="-122"/>
                  <a:ea typeface="黑体" panose="02010609060101010101" charset="-122"/>
                  <a:cs typeface="黑体" panose="02010609060101010101" charset="-122"/>
                </a:rPr>
                <a:t>北京出版社</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5" name="矩形 13314"/>
          <p:cNvSpPr/>
          <p:nvPr/>
        </p:nvSpPr>
        <p:spPr>
          <a:xfrm>
            <a:off x="316230" y="880110"/>
            <a:ext cx="8980805" cy="736600"/>
          </a:xfrm>
          <a:prstGeom prst="rect">
            <a:avLst/>
          </a:prstGeom>
          <a:noFill/>
          <a:ln w="9525">
            <a:noFill/>
          </a:ln>
        </p:spPr>
        <p:txBody>
          <a:bodyPr wrap="square">
            <a:spAutoFit/>
          </a:bodyPr>
          <a:p>
            <a:pPr algn="l" eaLnBrk="1" hangingPunct="1">
              <a:lnSpc>
                <a:spcPct val="105000"/>
              </a:lnSpc>
              <a:spcBef>
                <a:spcPct val="25000"/>
              </a:spcBef>
              <a:spcAft>
                <a:spcPct val="25000"/>
              </a:spcAft>
            </a:pPr>
            <a:r>
              <a:rPr sz="4000">
                <a:solidFill>
                  <a:srgbClr val="FF0000"/>
                </a:solidFill>
                <a:ea typeface="黑体" panose="02010609060101010101" charset="-122"/>
                <a:cs typeface="黑体" panose="02010609060101010101" charset="-122"/>
              </a:rPr>
              <a:t>二、护理科研的伦理规范</a:t>
            </a:r>
            <a:endParaRPr sz="4000">
              <a:solidFill>
                <a:srgbClr val="FF0000"/>
              </a:solidFill>
              <a:ea typeface="黑体" panose="02010609060101010101" charset="-122"/>
              <a:cs typeface="黑体" panose="02010609060101010101" charset="-122"/>
            </a:endParaRPr>
          </a:p>
        </p:txBody>
      </p:sp>
      <p:sp>
        <p:nvSpPr>
          <p:cNvPr id="5" name="文本框 4"/>
          <p:cNvSpPr txBox="1"/>
          <p:nvPr/>
        </p:nvSpPr>
        <p:spPr>
          <a:xfrm>
            <a:off x="758825" y="1964055"/>
            <a:ext cx="3840480" cy="460375"/>
          </a:xfrm>
          <a:prstGeom prst="rect">
            <a:avLst/>
          </a:prstGeom>
          <a:noFill/>
        </p:spPr>
        <p:txBody>
          <a:bodyPr wrap="none" rtlCol="0" anchor="t">
            <a:spAutoFit/>
          </a:bodyPr>
          <a:p>
            <a:pPr algn="l"/>
            <a:r>
              <a:rPr lang="zh-CN" altLang="en-US" sz="2400" dirty="0">
                <a:solidFill>
                  <a:schemeClr val="tx1"/>
                </a:solidFill>
                <a:latin typeface="黑体" panose="02010609060101010101" charset="-122"/>
                <a:ea typeface="黑体" panose="02010609060101010101" charset="-122"/>
                <a:cs typeface="黑体" panose="02010609060101010101" charset="-122"/>
                <a:sym typeface="+mn-ea"/>
              </a:rPr>
              <a:t>（一）目的明确，动机端正</a:t>
            </a:r>
            <a:endParaRPr lang="zh-CN" altLang="en-US" sz="2400" dirty="0">
              <a:solidFill>
                <a:schemeClr val="tx1"/>
              </a:solidFill>
              <a:latin typeface="黑体" panose="02010609060101010101" charset="-122"/>
              <a:ea typeface="黑体" panose="02010609060101010101" charset="-122"/>
              <a:cs typeface="黑体" panose="02010609060101010101" charset="-122"/>
              <a:sym typeface="+mn-ea"/>
            </a:endParaRPr>
          </a:p>
        </p:txBody>
      </p:sp>
      <p:sp>
        <p:nvSpPr>
          <p:cNvPr id="10244" name="矩形 10243"/>
          <p:cNvSpPr/>
          <p:nvPr/>
        </p:nvSpPr>
        <p:spPr>
          <a:xfrm>
            <a:off x="1049020" y="2765108"/>
            <a:ext cx="10617835" cy="2861310"/>
          </a:xfrm>
          <a:prstGeom prst="rect">
            <a:avLst/>
          </a:prstGeom>
          <a:noFill/>
          <a:ln w="9525">
            <a:noFill/>
          </a:ln>
        </p:spPr>
        <p:txBody>
          <a:bodyPr wrap="square" anchor="ctr" anchorCtr="0">
            <a:spAutoFit/>
          </a:bodyPr>
          <a:p>
            <a:pPr marL="342900" indent="-342900" algn="l" eaLnBrk="1" hangingPunct="1">
              <a:lnSpc>
                <a:spcPct val="150000"/>
              </a:lnSpc>
              <a:buFont typeface="Wingdings" panose="05000000000000000000" charset="0"/>
              <a:buChar char="Ø"/>
            </a:pPr>
            <a:r>
              <a:rPr lang="zh-CN" altLang="en-US" sz="2400" dirty="0">
                <a:solidFill>
                  <a:srgbClr val="0000CC"/>
                </a:solidFill>
                <a:latin typeface="黑体" panose="02010609060101010101" charset="-122"/>
                <a:ea typeface="黑体" panose="02010609060101010101" charset="-122"/>
                <a:cs typeface="黑体" panose="02010609060101010101" charset="-122"/>
              </a:rPr>
              <a:t>不为个人利益的弗莱明：英国细菌学家弗莱明发现青霉素时，朋友们要他申请青霉素的专利权，但他认为，这样做就等于为自己一家的尊贵而危害了无数人的生命，于是毅然拒绝了显贵们的建议。</a:t>
            </a:r>
            <a:endParaRPr lang="zh-CN" altLang="en-US" sz="2400" dirty="0">
              <a:solidFill>
                <a:srgbClr val="0000CC"/>
              </a:solidFill>
              <a:latin typeface="黑体" panose="02010609060101010101" charset="-122"/>
              <a:ea typeface="黑体" panose="02010609060101010101" charset="-122"/>
              <a:cs typeface="黑体" panose="02010609060101010101" charset="-122"/>
            </a:endParaRPr>
          </a:p>
          <a:p>
            <a:pPr marL="342900" indent="-342900" algn="l" eaLnBrk="1" hangingPunct="1">
              <a:lnSpc>
                <a:spcPct val="150000"/>
              </a:lnSpc>
              <a:buFont typeface="Wingdings" panose="05000000000000000000" charset="0"/>
              <a:buChar char="Ø"/>
            </a:pPr>
            <a:r>
              <a:rPr lang="zh-CN" altLang="en-US" sz="2400" dirty="0">
                <a:solidFill>
                  <a:srgbClr val="0000CC"/>
                </a:solidFill>
                <a:latin typeface="黑体" panose="02010609060101010101" charset="-122"/>
                <a:ea typeface="黑体" panose="02010609060101010101" charset="-122"/>
                <a:cs typeface="黑体" panose="02010609060101010101" charset="-122"/>
              </a:rPr>
              <a:t>美国的细菌学家拉泽尔曾多次在自己的身上做蚊子传播黄热病的感染体实验，最终献身古巴。</a:t>
            </a:r>
            <a:endParaRPr lang="zh-CN" altLang="en-US" sz="2400" dirty="0">
              <a:solidFill>
                <a:srgbClr val="0000CC"/>
              </a:solidFill>
              <a:latin typeface="黑体" panose="02010609060101010101" charset="-122"/>
              <a:ea typeface="黑体" panose="02010609060101010101" charset="-122"/>
              <a:cs typeface="黑体" panose="02010609060101010101" charset="-122"/>
            </a:endParaRP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1918335"/>
            <a:ext cx="12192000" cy="3735705"/>
          </a:xfrm>
          <a:prstGeom prst="rect">
            <a:avLst/>
          </a:prstGeom>
          <a:ln>
            <a:noFill/>
          </a:ln>
        </p:spPr>
        <p:style>
          <a:lnRef idx="2">
            <a:srgbClr val="21778B">
              <a:shade val="50000"/>
            </a:srgbClr>
          </a:lnRef>
          <a:fillRef idx="1">
            <a:srgbClr val="21778B"/>
          </a:fillRef>
          <a:effectRef idx="0">
            <a:srgbClr val="21778B"/>
          </a:effectRef>
          <a:fontRef idx="minor">
            <a:sysClr val="window" lastClr="FFFFFF"/>
          </a:fontRef>
        </p:style>
        <p:txBody>
          <a:bodyPr rtlCol="0" anchor="ctr"/>
          <a:lstStyle/>
          <a:p>
            <a:pPr algn="ctr"/>
            <a:endParaRPr kumimoji="1" lang="zh-CN" altLang="en-US"/>
          </a:p>
        </p:txBody>
      </p:sp>
      <p:sp>
        <p:nvSpPr>
          <p:cNvPr id="5" name="文本框 4"/>
          <p:cNvSpPr txBox="1"/>
          <p:nvPr/>
        </p:nvSpPr>
        <p:spPr>
          <a:xfrm>
            <a:off x="551815" y="2078990"/>
            <a:ext cx="11088370" cy="3415030"/>
          </a:xfrm>
          <a:prstGeom prst="rect">
            <a:avLst/>
          </a:prstGeom>
          <a:noFill/>
        </p:spPr>
        <p:txBody>
          <a:bodyPr wrap="square" rtlCol="0">
            <a:spAutoFit/>
          </a:bodyPr>
          <a:lstStyle/>
          <a:p>
            <a:pPr algn="l">
              <a:lnSpc>
                <a:spcPct val="150000"/>
              </a:lnSpc>
            </a:pPr>
            <a:r>
              <a:rPr lang="zh-CN" altLang="en-US" sz="2400" dirty="0">
                <a:solidFill>
                  <a:sysClr val="window" lastClr="FFFFFF">
                    <a:lumMod val="95000"/>
                  </a:sysClr>
                </a:solidFill>
                <a:latin typeface="黑体" panose="02010609060101010101" charset="-122"/>
                <a:ea typeface="黑体" panose="02010609060101010101" charset="-122"/>
              </a:rPr>
              <a:t>孙思邈是唐代杰出的大医学家。有一次，一个患者得了尿闭症不能小便，急忙找来孙思邈治疗。孙思邈看他的小肚子胀得那么厉害，心想，吃药怕来不及了，便想找一根管子插进尿道试验。想到葱管又空而且又软又细，不妨用它来试试，便要了一根细葱，在葱叶尖的一头切去少许，细心地慢慢地插进了患者的尿道，再用劲一吹，不一会儿，尿果然沿着葱管流了出来，患者胀大的小肚子慢慢瘪了下去，患者尿闭症的痛苦顿时消失。孙思邈是迄今使用导尿术治疗尿潴留最早的人。</a:t>
            </a:r>
            <a:endParaRPr lang="zh-CN" altLang="en-US" sz="2400" dirty="0">
              <a:solidFill>
                <a:sysClr val="window" lastClr="FFFFFF">
                  <a:lumMod val="95000"/>
                </a:sysClr>
              </a:solidFill>
              <a:latin typeface="黑体" panose="02010609060101010101" charset="-122"/>
              <a:ea typeface="黑体" panose="02010609060101010101" charset="-122"/>
            </a:endParaRPr>
          </a:p>
        </p:txBody>
      </p:sp>
      <p:sp>
        <p:nvSpPr>
          <p:cNvPr id="7" name="文本框 6"/>
          <p:cNvSpPr txBox="1"/>
          <p:nvPr/>
        </p:nvSpPr>
        <p:spPr>
          <a:xfrm>
            <a:off x="1536065" y="758825"/>
            <a:ext cx="2214880" cy="706755"/>
          </a:xfrm>
          <a:prstGeom prst="rect">
            <a:avLst/>
          </a:prstGeom>
          <a:noFill/>
        </p:spPr>
        <p:txBody>
          <a:bodyPr wrap="none" rtlCol="0">
            <a:spAutoFit/>
          </a:bodyPr>
          <a:lstStyle/>
          <a:p>
            <a:r>
              <a:rPr kumimoji="1" lang="zh-CN" altLang="en-US" sz="4000">
                <a:solidFill>
                  <a:srgbClr val="23BBCB">
                    <a:lumMod val="50000"/>
                  </a:srgbClr>
                </a:solidFill>
                <a:latin typeface="黑体" panose="02010609060101010101" charset="-122"/>
                <a:ea typeface="黑体" panose="02010609060101010101" charset="-122"/>
              </a:rPr>
              <a:t>课程思政</a:t>
            </a:r>
            <a:endParaRPr kumimoji="1" lang="zh-CN" altLang="en-US" sz="4000">
              <a:solidFill>
                <a:srgbClr val="23BBCB">
                  <a:lumMod val="50000"/>
                </a:srgbClr>
              </a:solidFill>
              <a:latin typeface="黑体" panose="02010609060101010101" charset="-122"/>
              <a:ea typeface="黑体" panose="02010609060101010101" charset="-122"/>
            </a:endParaRPr>
          </a:p>
        </p:txBody>
      </p:sp>
      <p:cxnSp>
        <p:nvCxnSpPr>
          <p:cNvPr id="8" name="直接连接符 35"/>
          <p:cNvCxnSpPr/>
          <p:nvPr/>
        </p:nvCxnSpPr>
        <p:spPr>
          <a:xfrm>
            <a:off x="0" y="1071245"/>
            <a:ext cx="1371600" cy="0"/>
          </a:xfrm>
          <a:prstGeom prst="line">
            <a:avLst/>
          </a:prstGeom>
          <a:ln w="38100" cmpd="sng">
            <a:solidFill>
              <a:schemeClr val="accent1">
                <a:shade val="50000"/>
              </a:schemeClr>
            </a:solidFill>
            <a:prstDash val="solid"/>
          </a:ln>
        </p:spPr>
        <p:style>
          <a:lnRef idx="1">
            <a:srgbClr val="21778B"/>
          </a:lnRef>
          <a:fillRef idx="0">
            <a:srgbClr val="21778B"/>
          </a:fillRef>
          <a:effectRef idx="0">
            <a:srgbClr val="21778B"/>
          </a:effectRef>
          <a:fontRef idx="minor">
            <a:sysClr val="windowText" lastClr="000000"/>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77875" y="633095"/>
            <a:ext cx="3840480" cy="460375"/>
          </a:xfrm>
          <a:prstGeom prst="rect">
            <a:avLst/>
          </a:prstGeom>
          <a:noFill/>
        </p:spPr>
        <p:txBody>
          <a:bodyPr wrap="none" rtlCol="0" anchor="t">
            <a:spAutoFit/>
          </a:bodyPr>
          <a:p>
            <a:pPr algn="l"/>
            <a:r>
              <a:rPr lang="zh-CN" altLang="en-US" sz="2400" dirty="0">
                <a:solidFill>
                  <a:schemeClr val="tx1"/>
                </a:solidFill>
                <a:latin typeface="黑体" panose="02010609060101010101" charset="-122"/>
                <a:ea typeface="黑体" panose="02010609060101010101" charset="-122"/>
                <a:cs typeface="黑体" panose="02010609060101010101" charset="-122"/>
                <a:sym typeface="+mn-ea"/>
              </a:rPr>
              <a:t>（二）实事求是，严谨治学</a:t>
            </a:r>
            <a:endParaRPr lang="zh-CN" altLang="en-US" sz="2400" dirty="0">
              <a:solidFill>
                <a:schemeClr val="tx1"/>
              </a:solidFill>
              <a:latin typeface="黑体" panose="02010609060101010101" charset="-122"/>
              <a:ea typeface="黑体" panose="02010609060101010101" charset="-122"/>
              <a:cs typeface="黑体" panose="02010609060101010101" charset="-122"/>
              <a:sym typeface="+mn-ea"/>
            </a:endParaRPr>
          </a:p>
        </p:txBody>
      </p:sp>
      <p:sp>
        <p:nvSpPr>
          <p:cNvPr id="4" name="标题 11268"/>
          <p:cNvSpPr>
            <a:spLocks noGrp="1"/>
          </p:cNvSpPr>
          <p:nvPr/>
        </p:nvSpPr>
        <p:spPr>
          <a:xfrm>
            <a:off x="4618355" y="1682750"/>
            <a:ext cx="3035935" cy="1143000"/>
          </a:xfrm>
          <a:prstGeom prst="rect">
            <a:avLst/>
          </a:prstGeom>
          <a:noFill/>
          <a:ln w="9525">
            <a:noFill/>
          </a:ln>
          <a:effectLst>
            <a:outerShdw dist="28398" dir="1593903" algn="ctr" rotWithShape="0">
              <a:schemeClr val="bg1">
                <a:alpha val="50000"/>
              </a:schemeClr>
            </a:outerShdw>
          </a:effectLst>
        </p:spPr>
        <p:txBody>
          <a:bodyPr lIns="92075" tIns="46038" rIns="92075" bIns="46038" anchor="ctr" anchorCtr="0"/>
          <a:lstStyle>
            <a:lvl1pPr marL="0" lvl="0" indent="0" algn="l" defTabSz="914400" eaLnBrk="1" fontAlgn="base" latinLnBrk="0" hangingPunct="1">
              <a:lnSpc>
                <a:spcPct val="100000"/>
              </a:lnSpc>
              <a:spcBef>
                <a:spcPct val="0"/>
              </a:spcBef>
              <a:spcAft>
                <a:spcPct val="0"/>
              </a:spcAft>
              <a:buNone/>
              <a:defRPr sz="3200" b="1" u="none" kern="1200" baseline="0">
                <a:solidFill>
                  <a:srgbClr val="000000"/>
                </a:solidFill>
                <a:latin typeface="+mj-lt"/>
                <a:ea typeface="+mj-ea"/>
                <a:cs typeface="+mj-cs"/>
              </a:defRPr>
            </a:lvl1pPr>
          </a:lstStyle>
          <a:p>
            <a:pPr>
              <a:lnSpc>
                <a:spcPct val="150000"/>
              </a:lnSpc>
            </a:pPr>
            <a:r>
              <a:rPr lang="zh-CN" altLang="en-US" sz="2000">
                <a:solidFill>
                  <a:schemeClr val="tx1"/>
                </a:solidFill>
                <a:ea typeface="宋体" panose="02010600030101010101" pitchFamily="2" charset="-122"/>
              </a:rPr>
              <a:t>尊重科学，严谨治学</a:t>
            </a:r>
            <a:br>
              <a:rPr lang="zh-CN" altLang="en-US" sz="2000">
                <a:solidFill>
                  <a:schemeClr val="tx1"/>
                </a:solidFill>
                <a:ea typeface="宋体" panose="02010600030101010101" pitchFamily="2" charset="-122"/>
              </a:rPr>
            </a:br>
            <a:r>
              <a:rPr lang="zh-CN" altLang="en-US" sz="2000">
                <a:solidFill>
                  <a:schemeClr val="tx1"/>
                </a:solidFill>
                <a:ea typeface="宋体" panose="02010600030101010101" pitchFamily="2" charset="-122"/>
              </a:rPr>
              <a:t>反对造假，反对欺骗</a:t>
            </a:r>
            <a:endParaRPr lang="zh-CN" altLang="en-US" sz="2000">
              <a:solidFill>
                <a:schemeClr val="tx1"/>
              </a:solidFill>
              <a:ea typeface="宋体" panose="02010600030101010101" pitchFamily="2" charset="-122"/>
            </a:endParaRPr>
          </a:p>
        </p:txBody>
      </p:sp>
      <p:pic>
        <p:nvPicPr>
          <p:cNvPr id="5" name="图片 4" descr="10008_20060112_234"/>
          <p:cNvPicPr>
            <a:picLocks noChangeAspect="1"/>
          </p:cNvPicPr>
          <p:nvPr/>
        </p:nvPicPr>
        <p:blipFill>
          <a:blip r:embed="rId1"/>
          <a:stretch>
            <a:fillRect/>
          </a:stretch>
        </p:blipFill>
        <p:spPr>
          <a:xfrm>
            <a:off x="1634490" y="3096260"/>
            <a:ext cx="4465955" cy="3082925"/>
          </a:xfrm>
          <a:prstGeom prst="rect">
            <a:avLst/>
          </a:prstGeom>
          <a:noFill/>
          <a:ln w="9525">
            <a:noFill/>
          </a:ln>
        </p:spPr>
      </p:pic>
      <p:pic>
        <p:nvPicPr>
          <p:cNvPr id="6" name="图片 5" descr="W020051224285393837130"/>
          <p:cNvPicPr>
            <a:picLocks noChangeAspect="1"/>
          </p:cNvPicPr>
          <p:nvPr/>
        </p:nvPicPr>
        <p:blipFill>
          <a:blip r:embed="rId2"/>
          <a:stretch>
            <a:fillRect/>
          </a:stretch>
        </p:blipFill>
        <p:spPr>
          <a:xfrm>
            <a:off x="6352540" y="3096895"/>
            <a:ext cx="2550795" cy="3082290"/>
          </a:xfrm>
          <a:prstGeom prst="rect">
            <a:avLst/>
          </a:prstGeom>
          <a:noFill/>
          <a:ln w="9525">
            <a:noFill/>
          </a:ln>
        </p:spPr>
      </p:pic>
      <p:sp>
        <p:nvSpPr>
          <p:cNvPr id="8" name="矩形 7"/>
          <p:cNvSpPr/>
          <p:nvPr/>
        </p:nvSpPr>
        <p:spPr>
          <a:xfrm>
            <a:off x="3815080" y="1222375"/>
            <a:ext cx="4968875" cy="460375"/>
          </a:xfrm>
          <a:prstGeom prst="rect">
            <a:avLst/>
          </a:prstGeom>
          <a:noFill/>
          <a:ln w="9525">
            <a:noFill/>
          </a:ln>
        </p:spPr>
        <p:txBody>
          <a:bodyPr wrap="square" anchor="t" anchorCtr="0">
            <a:spAutoFit/>
          </a:bodyPr>
          <a:p>
            <a:pPr eaLnBrk="1" hangingPunct="1">
              <a:spcBef>
                <a:spcPct val="20000"/>
              </a:spcBef>
              <a:buClr>
                <a:schemeClr val="accent2"/>
              </a:buClr>
              <a:buSzPct val="80000"/>
              <a:buFont typeface="Wingdings" panose="05000000000000000000" pitchFamily="2" charset="2"/>
            </a:pPr>
            <a:r>
              <a:rPr lang="zh-CN" altLang="en-US" sz="2400" dirty="0">
                <a:solidFill>
                  <a:schemeClr val="tx1"/>
                </a:solidFill>
                <a:latin typeface="思源黑体 CN Light" panose="020B0300000000000000" charset="-122"/>
                <a:ea typeface="思源黑体 CN Light" panose="020B0300000000000000" charset="-122"/>
                <a:cs typeface="思源黑体 CN Light" panose="020B0300000000000000" charset="-122"/>
              </a:rPr>
              <a:t>韩国曾经的“民族英雄”：黄禹锡</a:t>
            </a:r>
            <a:endParaRPr lang="zh-CN" altLang="en-US" sz="2400" dirty="0">
              <a:solidFill>
                <a:schemeClr val="tx1"/>
              </a:solidFill>
              <a:latin typeface="思源黑体 CN Light" panose="020B0300000000000000" charset="-122"/>
              <a:ea typeface="思源黑体 CN Light" panose="020B0300000000000000" charset="-122"/>
              <a:cs typeface="思源黑体 CN Light" panose="020B0300000000000000" charset="-122"/>
            </a:endParaRP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6"/>
          <p:cNvSpPr txBox="1"/>
          <p:nvPr/>
        </p:nvSpPr>
        <p:spPr>
          <a:xfrm>
            <a:off x="1800225" y="2196465"/>
            <a:ext cx="9198610" cy="3444240"/>
          </a:xfrm>
          <a:prstGeom prst="rect">
            <a:avLst/>
          </a:prstGeom>
          <a:solidFill>
            <a:schemeClr val="accent5">
              <a:lumMod val="40000"/>
              <a:lumOff val="60000"/>
            </a:schemeClr>
          </a:solidFill>
        </p:spPr>
        <p:txBody>
          <a:bodyPr wrap="square" lIns="121688" tIns="60844" rIns="121688" bIns="60844">
            <a:spAutoFit/>
          </a:bodyPr>
          <a:lstStyle/>
          <a:p>
            <a:pPr marL="342900" indent="-342900">
              <a:lnSpc>
                <a:spcPct val="150000"/>
              </a:lnSpc>
              <a:buFont typeface="Wingdings" panose="05000000000000000000" charset="0"/>
              <a:buChar char="Ø"/>
            </a:pPr>
            <a:r>
              <a:rPr sz="2400" dirty="0">
                <a:solidFill>
                  <a:srgbClr val="000000">
                    <a:lumMod val="65000"/>
                    <a:lumOff val="35000"/>
                  </a:srgbClr>
                </a:solidFill>
                <a:latin typeface="黑体" panose="02010609060101010101" charset="-122"/>
                <a:ea typeface="黑体" panose="02010609060101010101" charset="-122"/>
                <a:cs typeface="黑体" panose="02010609060101010101" charset="-122"/>
                <a:sym typeface="黑体" panose="02010609060101010101" charset="-122"/>
              </a:rPr>
              <a:t>黄禹锡研究小组2005年发表在《科学》杂志上的论文完全是伪造，将2个干细胞系夸大为11个干细胞系，而且这2个胚胎干细胞也并非体细胞克隆干细胞，而是受精卵胚胎干细胞。此外，调查委员会宣布，2004年论文提及的体细胞核移植培育人体胚胎干细胞不是用患者的核移植培育的。韩国科学家黄禹锡不仅在其发表的论文中造假，而且还曾强迫其手下女研究人员提供卵子用于实验。</a:t>
            </a:r>
            <a:endParaRPr sz="2400" dirty="0">
              <a:solidFill>
                <a:srgbClr val="000000">
                  <a:lumMod val="65000"/>
                  <a:lumOff val="35000"/>
                </a:srgbClr>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4" name="对角圆角矩形 3"/>
          <p:cNvSpPr/>
          <p:nvPr/>
        </p:nvSpPr>
        <p:spPr>
          <a:xfrm>
            <a:off x="1447346" y="1084294"/>
            <a:ext cx="1896951" cy="459125"/>
          </a:xfrm>
          <a:prstGeom prst="round2DiagRect">
            <a:avLst>
              <a:gd name="adj1" fmla="val 30205"/>
              <a:gd name="adj2" fmla="val 0"/>
            </a:avLst>
          </a:prstGeom>
          <a:solidFill>
            <a:srgbClr val="59AEA6"/>
          </a:solidFill>
          <a:ln>
            <a:noFill/>
          </a:ln>
        </p:spPr>
        <p:style>
          <a:lnRef idx="2">
            <a:srgbClr val="59AEA6">
              <a:shade val="50000"/>
            </a:srgbClr>
          </a:lnRef>
          <a:fillRef idx="1">
            <a:srgbClr val="59AEA6"/>
          </a:fillRef>
          <a:effectRef idx="0">
            <a:srgbClr val="59AEA6"/>
          </a:effectRef>
          <a:fontRef idx="minor">
            <a:srgbClr val="FFFFFF"/>
          </a:fontRef>
        </p:style>
        <p:txBody>
          <a:bodyPr lIns="121688" tIns="60844" rIns="121688" bIns="60844" anchor="ctr"/>
          <a:lstStyle/>
          <a:p>
            <a:pPr algn="ctr">
              <a:defRPr/>
            </a:pPr>
            <a:r>
              <a:rPr lang="zh-CN" altLang="en-US" sz="2400" b="1" dirty="0">
                <a:solidFill>
                  <a:srgbClr val="FFFFFF">
                    <a:lumMod val="95000"/>
                  </a:srgbClr>
                </a:solidFill>
                <a:cs typeface="黑体" panose="02010609060101010101" charset="-122"/>
                <a:sym typeface="黑体" panose="02010609060101010101" charset="-122"/>
              </a:rPr>
              <a:t>案例</a:t>
            </a:r>
            <a:endParaRPr lang="en-US" altLang="zh-CN" sz="2400" b="1" dirty="0">
              <a:solidFill>
                <a:srgbClr val="FFFFFF">
                  <a:lumMod val="95000"/>
                </a:srgbClr>
              </a:solidFill>
              <a:cs typeface="黑体" panose="02010609060101010101" charset="-122"/>
              <a:sym typeface="黑体" panose="02010609060101010101" charset="-122"/>
            </a:endParaRP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30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anim calcmode="lin" valueType="num">
                                      <p:cBhvr>
                                        <p:cTn id="14" dur="500" fill="hold"/>
                                        <p:tgtEl>
                                          <p:spTgt spid="2"/>
                                        </p:tgtEl>
                                        <p:attrNameLst>
                                          <p:attrName>ppt_x</p:attrName>
                                        </p:attrNameLst>
                                      </p:cBhvr>
                                      <p:tavLst>
                                        <p:tav tm="0">
                                          <p:val>
                                            <p:strVal val="#ppt_x"/>
                                          </p:val>
                                        </p:tav>
                                        <p:tav tm="100000">
                                          <p:val>
                                            <p:strVal val="#ppt_x"/>
                                          </p:val>
                                        </p:tav>
                                      </p:tavLst>
                                    </p:anim>
                                    <p:anim calcmode="lin" valueType="num">
                                      <p:cBhvr>
                                        <p:cTn id="15"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77875" y="633095"/>
            <a:ext cx="3840480" cy="460375"/>
          </a:xfrm>
          <a:prstGeom prst="rect">
            <a:avLst/>
          </a:prstGeom>
          <a:noFill/>
        </p:spPr>
        <p:txBody>
          <a:bodyPr wrap="none" rtlCol="0" anchor="t">
            <a:spAutoFit/>
          </a:bodyPr>
          <a:p>
            <a:pPr algn="l"/>
            <a:r>
              <a:rPr lang="zh-CN" altLang="en-US" sz="2400" dirty="0">
                <a:solidFill>
                  <a:schemeClr val="tx1"/>
                </a:solidFill>
                <a:latin typeface="黑体" panose="02010609060101010101" charset="-122"/>
                <a:ea typeface="黑体" panose="02010609060101010101" charset="-122"/>
                <a:cs typeface="黑体" panose="02010609060101010101" charset="-122"/>
                <a:sym typeface="+mn-ea"/>
              </a:rPr>
              <a:t>（三）团结协作，相互支持 </a:t>
            </a:r>
            <a:endParaRPr lang="zh-CN" altLang="en-US" sz="2400" dirty="0">
              <a:solidFill>
                <a:schemeClr val="tx1"/>
              </a:solidFill>
              <a:latin typeface="黑体" panose="02010609060101010101" charset="-122"/>
              <a:ea typeface="黑体" panose="02010609060101010101" charset="-122"/>
              <a:cs typeface="黑体" panose="02010609060101010101" charset="-122"/>
              <a:sym typeface="+mn-ea"/>
            </a:endParaRPr>
          </a:p>
        </p:txBody>
      </p:sp>
      <p:sp>
        <p:nvSpPr>
          <p:cNvPr id="13317" name="矩形 13316"/>
          <p:cNvSpPr/>
          <p:nvPr/>
        </p:nvSpPr>
        <p:spPr>
          <a:xfrm>
            <a:off x="1755775" y="1680210"/>
            <a:ext cx="8479790" cy="3795395"/>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v"/>
              <a:defRPr sz="2800" b="1" u="none" kern="1200" baseline="0">
                <a:solidFill>
                  <a:schemeClr val="tx1"/>
                </a:solidFill>
                <a:latin typeface="Verdana" panose="020B0604030504040204" pitchFamily="2" charset="0"/>
              </a:defRPr>
            </a:lvl1pPr>
            <a:lvl2pPr marL="742950" lvl="1" indent="-28575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800" b="0" u="none" kern="1200" baseline="0">
                <a:solidFill>
                  <a:schemeClr val="tx1"/>
                </a:solidFill>
                <a:latin typeface="Arial" panose="020B0604020202020204" pitchFamily="34" charset="0"/>
              </a:defRPr>
            </a:lvl2pPr>
            <a:lvl3pPr marL="1143000" lvl="2" indent="-228600" algn="l" defTabSz="914400" eaLnBrk="1" fontAlgn="base" latinLnBrk="0" hangingPunct="1">
              <a:lnSpc>
                <a:spcPct val="100000"/>
              </a:lnSpc>
              <a:spcBef>
                <a:spcPct val="20000"/>
              </a:spcBef>
              <a:spcAft>
                <a:spcPct val="0"/>
              </a:spcAft>
              <a:buClr>
                <a:schemeClr val="hlink"/>
              </a:buClr>
              <a:buFont typeface="Wingdings" panose="05000000000000000000" pitchFamily="2" charset="2"/>
              <a:buChar char="•"/>
              <a:defRPr sz="2400" b="0" u="none" kern="1200" baseline="0">
                <a:solidFill>
                  <a:schemeClr val="tx1"/>
                </a:solidFill>
                <a:latin typeface="Arial" panose="020B0604020202020204" pitchFamily="34" charset="0"/>
              </a:defRPr>
            </a:lvl3pPr>
            <a:lvl4pPr marL="1600200" lvl="3"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4pPr>
            <a:lvl5pPr marL="2057400" lvl="4"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5pPr>
          </a:lstStyle>
          <a:p>
            <a:pPr lvl="0">
              <a:lnSpc>
                <a:spcPct val="140000"/>
              </a:lnSpc>
            </a:pPr>
            <a:r>
              <a:rPr lang="zh-CN" altLang="en-US" sz="2400" dirty="0">
                <a:solidFill>
                  <a:srgbClr val="0000FF"/>
                </a:solidFill>
                <a:latin typeface="楷体_GB2312" panose="02010609030101010101" pitchFamily="1" charset="-122"/>
                <a:ea typeface="楷体_GB2312" panose="02010609030101010101" pitchFamily="1" charset="-122"/>
              </a:rPr>
              <a:t>达尔文和华莱士：</a:t>
            </a:r>
            <a:r>
              <a:rPr lang="en-US" altLang="zh-CN" sz="2400" dirty="0">
                <a:solidFill>
                  <a:srgbClr val="0000FF"/>
                </a:solidFill>
                <a:latin typeface="楷体_GB2312" panose="02010609030101010101" pitchFamily="1" charset="-122"/>
                <a:ea typeface="楷体_GB2312" panose="02010609030101010101" pitchFamily="1" charset="-122"/>
              </a:rPr>
              <a:t>1858</a:t>
            </a:r>
            <a:r>
              <a:rPr lang="zh-CN" altLang="en-US" sz="2400" dirty="0">
                <a:solidFill>
                  <a:srgbClr val="0000FF"/>
                </a:solidFill>
                <a:latin typeface="楷体_GB2312" panose="02010609030101010101" pitchFamily="1" charset="-122"/>
                <a:ea typeface="楷体_GB2312" panose="02010609030101010101" pitchFamily="1" charset="-122"/>
              </a:rPr>
              <a:t>年达尔文在</a:t>
            </a:r>
            <a:r>
              <a:rPr lang="en-US" altLang="zh-CN" sz="2400" dirty="0">
                <a:solidFill>
                  <a:srgbClr val="0000FF"/>
                </a:solidFill>
                <a:latin typeface="楷体_GB2312" panose="02010609030101010101" pitchFamily="1" charset="-122"/>
                <a:ea typeface="楷体_GB2312" panose="02010609030101010101" pitchFamily="1" charset="-122"/>
              </a:rPr>
              <a:t>《</a:t>
            </a:r>
            <a:r>
              <a:rPr lang="zh-CN" altLang="en-US" sz="2400" dirty="0">
                <a:solidFill>
                  <a:srgbClr val="0000FF"/>
                </a:solidFill>
                <a:latin typeface="楷体_GB2312" panose="02010609030101010101" pitchFamily="1" charset="-122"/>
                <a:ea typeface="楷体_GB2312" panose="02010609030101010101" pitchFamily="1" charset="-122"/>
              </a:rPr>
              <a:t>物种起源</a:t>
            </a:r>
            <a:r>
              <a:rPr lang="en-US" altLang="zh-CN" sz="2400" dirty="0">
                <a:solidFill>
                  <a:srgbClr val="0000FF"/>
                </a:solidFill>
                <a:latin typeface="楷体_GB2312" panose="02010609030101010101" pitchFamily="1" charset="-122"/>
                <a:ea typeface="楷体_GB2312" panose="02010609030101010101" pitchFamily="1" charset="-122"/>
              </a:rPr>
              <a:t>》</a:t>
            </a:r>
            <a:r>
              <a:rPr lang="zh-CN" altLang="en-US" sz="2400" dirty="0">
                <a:solidFill>
                  <a:srgbClr val="0000FF"/>
                </a:solidFill>
                <a:latin typeface="楷体_GB2312" panose="02010609030101010101" pitchFamily="1" charset="-122"/>
                <a:ea typeface="楷体_GB2312" panose="02010609030101010101" pitchFamily="1" charset="-122"/>
              </a:rPr>
              <a:t>发表前夕。收到了另一位生物学家华莱士寄来的论文，其中论述的观点与</a:t>
            </a:r>
            <a:r>
              <a:rPr lang="en-US" altLang="zh-CN" sz="2400" dirty="0">
                <a:solidFill>
                  <a:srgbClr val="0000FF"/>
                </a:solidFill>
                <a:latin typeface="楷体_GB2312" panose="02010609030101010101" pitchFamily="1" charset="-122"/>
                <a:ea typeface="楷体_GB2312" panose="02010609030101010101" pitchFamily="1" charset="-122"/>
              </a:rPr>
              <a:t>《</a:t>
            </a:r>
            <a:r>
              <a:rPr lang="zh-CN" altLang="en-US" sz="2400" dirty="0">
                <a:solidFill>
                  <a:srgbClr val="0000FF"/>
                </a:solidFill>
                <a:latin typeface="楷体_GB2312" panose="02010609030101010101" pitchFamily="1" charset="-122"/>
                <a:ea typeface="楷体_GB2312" panose="02010609030101010101" pitchFamily="1" charset="-122"/>
              </a:rPr>
              <a:t>物种起源</a:t>
            </a:r>
            <a:r>
              <a:rPr lang="en-US" altLang="zh-CN" sz="2400" dirty="0">
                <a:solidFill>
                  <a:srgbClr val="0000FF"/>
                </a:solidFill>
                <a:latin typeface="楷体_GB2312" panose="02010609030101010101" pitchFamily="1" charset="-122"/>
                <a:ea typeface="楷体_GB2312" panose="02010609030101010101" pitchFamily="1" charset="-122"/>
              </a:rPr>
              <a:t>》</a:t>
            </a:r>
            <a:r>
              <a:rPr lang="zh-CN" altLang="en-US" sz="2400" dirty="0">
                <a:solidFill>
                  <a:srgbClr val="0000FF"/>
                </a:solidFill>
                <a:latin typeface="楷体_GB2312" panose="02010609030101010101" pitchFamily="1" charset="-122"/>
                <a:ea typeface="楷体_GB2312" panose="02010609030101010101" pitchFamily="1" charset="-122"/>
              </a:rPr>
              <a:t>吻合，这时达尔文想到的不是抢先发表文章以获得首创权，而是写信称赞这位同行“您就是最应该获得成功的人，”华莱士也谦虚地申明：达尔文比自己高明的多。他建议把生物进化论定名为达尔文主义，而他则以达尔文主义者自豪。</a:t>
            </a:r>
            <a:endParaRPr lang="zh-CN" altLang="en-US" sz="2400" dirty="0">
              <a:solidFill>
                <a:srgbClr val="0000FF"/>
              </a:solidFill>
              <a:latin typeface="楷体_GB2312" panose="02010609030101010101" pitchFamily="1" charset="-122"/>
              <a:ea typeface="楷体_GB2312" panose="02010609030101010101" pitchFamily="1" charset="-122"/>
            </a:endParaRP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77875" y="633095"/>
            <a:ext cx="3535680" cy="460375"/>
          </a:xfrm>
          <a:prstGeom prst="rect">
            <a:avLst/>
          </a:prstGeom>
          <a:noFill/>
        </p:spPr>
        <p:txBody>
          <a:bodyPr wrap="none" rtlCol="0" anchor="t">
            <a:spAutoFit/>
          </a:bodyPr>
          <a:p>
            <a:pPr algn="l"/>
            <a:r>
              <a:rPr lang="zh-CN" altLang="en-US" sz="2400" dirty="0">
                <a:solidFill>
                  <a:schemeClr val="tx1"/>
                </a:solidFill>
                <a:latin typeface="黑体" panose="02010609060101010101" charset="-122"/>
                <a:ea typeface="黑体" panose="02010609060101010101" charset="-122"/>
                <a:cs typeface="黑体" panose="02010609060101010101" charset="-122"/>
                <a:sym typeface="+mn-ea"/>
              </a:rPr>
              <a:t>（四）正确对待保密问题</a:t>
            </a:r>
            <a:endParaRPr lang="zh-CN" altLang="en-US" sz="2400" dirty="0">
              <a:solidFill>
                <a:schemeClr val="tx1"/>
              </a:solidFill>
              <a:latin typeface="黑体" panose="02010609060101010101" charset="-122"/>
              <a:ea typeface="黑体" panose="02010609060101010101" charset="-122"/>
              <a:cs typeface="黑体" panose="02010609060101010101" charset="-122"/>
              <a:sym typeface="+mn-ea"/>
            </a:endParaRPr>
          </a:p>
        </p:txBody>
      </p:sp>
      <p:pic>
        <p:nvPicPr>
          <p:cNvPr id="14341" name="图片 14340" descr="20101216094343104453"/>
          <p:cNvPicPr>
            <a:picLocks noChangeAspect="1"/>
          </p:cNvPicPr>
          <p:nvPr/>
        </p:nvPicPr>
        <p:blipFill>
          <a:blip r:embed="rId1"/>
          <a:stretch>
            <a:fillRect/>
          </a:stretch>
        </p:blipFill>
        <p:spPr>
          <a:xfrm>
            <a:off x="6133465" y="3661410"/>
            <a:ext cx="3335655" cy="2441575"/>
          </a:xfrm>
          <a:prstGeom prst="rect">
            <a:avLst/>
          </a:prstGeom>
          <a:noFill/>
          <a:ln w="9525">
            <a:noFill/>
          </a:ln>
        </p:spPr>
      </p:pic>
      <p:pic>
        <p:nvPicPr>
          <p:cNvPr id="14342" name="图片 14341" descr="20101119180559383"/>
          <p:cNvPicPr>
            <a:picLocks noChangeAspect="1"/>
          </p:cNvPicPr>
          <p:nvPr/>
        </p:nvPicPr>
        <p:blipFill>
          <a:blip r:embed="rId2"/>
          <a:stretch>
            <a:fillRect/>
          </a:stretch>
        </p:blipFill>
        <p:spPr>
          <a:xfrm>
            <a:off x="1739900" y="3661410"/>
            <a:ext cx="3589020" cy="2441575"/>
          </a:xfrm>
          <a:prstGeom prst="rect">
            <a:avLst/>
          </a:prstGeom>
          <a:noFill/>
          <a:ln w="9525">
            <a:noFill/>
          </a:ln>
        </p:spPr>
      </p:pic>
      <p:sp>
        <p:nvSpPr>
          <p:cNvPr id="3" name="文本框 2"/>
          <p:cNvSpPr txBox="1"/>
          <p:nvPr/>
        </p:nvSpPr>
        <p:spPr>
          <a:xfrm>
            <a:off x="1259840" y="1165225"/>
            <a:ext cx="10112375" cy="2306955"/>
          </a:xfrm>
          <a:prstGeom prst="rect">
            <a:avLst/>
          </a:prstGeom>
          <a:noFill/>
        </p:spPr>
        <p:txBody>
          <a:bodyPr wrap="square" rtlCol="0" anchor="t">
            <a:spAutoFit/>
          </a:bodyPr>
          <a:p>
            <a:pPr>
              <a:lnSpc>
                <a:spcPct val="120000"/>
              </a:lnSpc>
            </a:pPr>
            <a:r>
              <a:rPr lang="zh-CN" altLang="en-US" sz="2000"/>
              <a:t>在社会主义国家内部，一般情况下科研单位之间和科研人员之间不应相互保密。但在商品经济环境中，由于各单位或个人都有维护自己经济权益的权利，所以，有些科研作品和成果不仅需要在一定时间与一定范围内保密，还要依靠专利法保护国家、集体和个人的合法权益。在这种情况下，尽管保密原则和经济权益发生矛盾并暂时服从经济权益的需要，但不能把这种行为看作是违背医学道德的行为，否则不利于医学科研的发展，也不利于医学科研成果的推广。</a:t>
            </a:r>
            <a:endParaRPr lang="zh-CN" altLang="en-US" sz="2000"/>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1918335"/>
            <a:ext cx="12192000" cy="3735705"/>
          </a:xfrm>
          <a:prstGeom prst="rect">
            <a:avLst/>
          </a:prstGeom>
          <a:ln>
            <a:noFill/>
          </a:ln>
        </p:spPr>
        <p:style>
          <a:lnRef idx="2">
            <a:srgbClr val="21778B">
              <a:shade val="50000"/>
            </a:srgbClr>
          </a:lnRef>
          <a:fillRef idx="1">
            <a:srgbClr val="21778B"/>
          </a:fillRef>
          <a:effectRef idx="0">
            <a:srgbClr val="21778B"/>
          </a:effectRef>
          <a:fontRef idx="minor">
            <a:sysClr val="window" lastClr="FFFFFF"/>
          </a:fontRef>
        </p:style>
        <p:txBody>
          <a:bodyPr rtlCol="0" anchor="ctr"/>
          <a:lstStyle/>
          <a:p>
            <a:pPr algn="ctr"/>
            <a:endParaRPr kumimoji="1" lang="zh-CN" altLang="en-US"/>
          </a:p>
        </p:txBody>
      </p:sp>
      <p:sp>
        <p:nvSpPr>
          <p:cNvPr id="5" name="文本框 4"/>
          <p:cNvSpPr txBox="1"/>
          <p:nvPr/>
        </p:nvSpPr>
        <p:spPr>
          <a:xfrm>
            <a:off x="905510" y="2432685"/>
            <a:ext cx="10381615" cy="2306955"/>
          </a:xfrm>
          <a:prstGeom prst="rect">
            <a:avLst/>
          </a:prstGeom>
          <a:noFill/>
        </p:spPr>
        <p:txBody>
          <a:bodyPr wrap="square" rtlCol="0">
            <a:spAutoFit/>
          </a:bodyPr>
          <a:lstStyle/>
          <a:p>
            <a:pPr algn="l">
              <a:lnSpc>
                <a:spcPct val="150000"/>
              </a:lnSpc>
            </a:pPr>
            <a:r>
              <a:rPr lang="zh-CN" altLang="en-US" sz="2400" dirty="0">
                <a:solidFill>
                  <a:sysClr val="window" lastClr="FFFFFF">
                    <a:lumMod val="95000"/>
                  </a:sysClr>
                </a:solidFill>
                <a:latin typeface="黑体" panose="02010609060101010101" charset="-122"/>
                <a:ea typeface="黑体" panose="02010609060101010101" charset="-122"/>
              </a:rPr>
              <a:t>人们所传颂的神农“尝百草之滋味，水泉之甘苦，令民之所避就”（《淮南子·修务训》）和伏羲氏“尝试百药而制九针，以拯夭亡“（《帝王世纪》）。这种为疗疾病、拯夭亡而以自身试验的行为，表现出他们爱护人民而自我牺牲和勇于探索的献身精神。</a:t>
            </a:r>
            <a:endParaRPr lang="zh-CN" altLang="en-US" sz="2400" dirty="0">
              <a:solidFill>
                <a:sysClr val="window" lastClr="FFFFFF">
                  <a:lumMod val="95000"/>
                </a:sysClr>
              </a:solidFill>
              <a:latin typeface="黑体" panose="02010609060101010101" charset="-122"/>
              <a:ea typeface="黑体" panose="02010609060101010101" charset="-122"/>
            </a:endParaRPr>
          </a:p>
        </p:txBody>
      </p:sp>
      <p:sp>
        <p:nvSpPr>
          <p:cNvPr id="7" name="文本框 6"/>
          <p:cNvSpPr txBox="1"/>
          <p:nvPr/>
        </p:nvSpPr>
        <p:spPr>
          <a:xfrm>
            <a:off x="1536065" y="758825"/>
            <a:ext cx="2214880" cy="706755"/>
          </a:xfrm>
          <a:prstGeom prst="rect">
            <a:avLst/>
          </a:prstGeom>
          <a:noFill/>
        </p:spPr>
        <p:txBody>
          <a:bodyPr wrap="none" rtlCol="0">
            <a:spAutoFit/>
          </a:bodyPr>
          <a:lstStyle/>
          <a:p>
            <a:r>
              <a:rPr kumimoji="1" lang="zh-CN" altLang="en-US" sz="4000">
                <a:solidFill>
                  <a:srgbClr val="23BBCB">
                    <a:lumMod val="50000"/>
                  </a:srgbClr>
                </a:solidFill>
                <a:latin typeface="黑体" panose="02010609060101010101" charset="-122"/>
                <a:ea typeface="黑体" panose="02010609060101010101" charset="-122"/>
              </a:rPr>
              <a:t>课程思政</a:t>
            </a:r>
            <a:endParaRPr kumimoji="1" lang="zh-CN" altLang="en-US" sz="4000">
              <a:solidFill>
                <a:srgbClr val="23BBCB">
                  <a:lumMod val="50000"/>
                </a:srgbClr>
              </a:solidFill>
              <a:latin typeface="黑体" panose="02010609060101010101" charset="-122"/>
              <a:ea typeface="黑体" panose="02010609060101010101" charset="-122"/>
            </a:endParaRPr>
          </a:p>
        </p:txBody>
      </p:sp>
      <p:cxnSp>
        <p:nvCxnSpPr>
          <p:cNvPr id="8" name="直接连接符 35"/>
          <p:cNvCxnSpPr/>
          <p:nvPr/>
        </p:nvCxnSpPr>
        <p:spPr>
          <a:xfrm>
            <a:off x="0" y="1071245"/>
            <a:ext cx="1371600" cy="0"/>
          </a:xfrm>
          <a:prstGeom prst="line">
            <a:avLst/>
          </a:prstGeom>
          <a:ln w="38100" cmpd="sng">
            <a:solidFill>
              <a:schemeClr val="accent1">
                <a:shade val="50000"/>
              </a:schemeClr>
            </a:solidFill>
            <a:prstDash val="solid"/>
          </a:ln>
        </p:spPr>
        <p:style>
          <a:lnRef idx="1">
            <a:srgbClr val="21778B"/>
          </a:lnRef>
          <a:fillRef idx="0">
            <a:srgbClr val="21778B"/>
          </a:fillRef>
          <a:effectRef idx="0">
            <a:srgbClr val="21778B"/>
          </a:effectRef>
          <a:fontRef idx="minor">
            <a:sysClr val="windowText" lastClr="000000"/>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椭圆 11"/>
          <p:cNvSpPr/>
          <p:nvPr/>
        </p:nvSpPr>
        <p:spPr>
          <a:xfrm>
            <a:off x="1817370" y="1589405"/>
            <a:ext cx="3107055" cy="3107055"/>
          </a:xfrm>
          <a:prstGeom prst="ellipse">
            <a:avLst/>
          </a:prstGeom>
          <a:noFill/>
          <a:ln w="25400">
            <a:solidFill>
              <a:srgbClr val="7ACAC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p>
            <a:pPr algn="ctr"/>
            <a:r>
              <a:rPr lang="zh-CN" altLang="en-US" sz="4400">
                <a:solidFill>
                  <a:srgbClr val="002060"/>
                </a:solidFill>
                <a:latin typeface="黑体" panose="02010609060101010101" charset="-122"/>
                <a:ea typeface="黑体" panose="02010609060101010101" charset="-122"/>
              </a:rPr>
              <a:t>任务二</a:t>
            </a:r>
            <a:endParaRPr lang="zh-CN" altLang="en-US" sz="4400">
              <a:solidFill>
                <a:srgbClr val="002060"/>
              </a:solidFill>
              <a:latin typeface="黑体" panose="02010609060101010101" charset="-122"/>
              <a:ea typeface="黑体" panose="02010609060101010101" charset="-122"/>
            </a:endParaRPr>
          </a:p>
        </p:txBody>
      </p:sp>
      <p:sp>
        <p:nvSpPr>
          <p:cNvPr id="2" name="文本框 1"/>
          <p:cNvSpPr txBox="1"/>
          <p:nvPr/>
        </p:nvSpPr>
        <p:spPr>
          <a:xfrm>
            <a:off x="5202555" y="2389505"/>
            <a:ext cx="6598920" cy="1198880"/>
          </a:xfrm>
          <a:prstGeom prst="rect">
            <a:avLst/>
          </a:prstGeom>
          <a:noFill/>
        </p:spPr>
        <p:txBody>
          <a:bodyPr wrap="square" rtlCol="0">
            <a:spAutoFit/>
          </a:bodyPr>
          <a:p>
            <a:pPr>
              <a:lnSpc>
                <a:spcPct val="150000"/>
              </a:lnSpc>
            </a:pPr>
            <a:r>
              <a:rPr lang="zh-CN" altLang="en-US" sz="4800">
                <a:solidFill>
                  <a:srgbClr val="5A84AF"/>
                </a:solidFill>
                <a:latin typeface="黑体" panose="02010609060101010101" charset="-122"/>
                <a:ea typeface="黑体" panose="02010609060101010101" charset="-122"/>
                <a:cs typeface="黑体" panose="02010609060101010101" charset="-122"/>
                <a:sym typeface="+mn-ea"/>
              </a:rPr>
              <a:t>人体实验伦理</a:t>
            </a:r>
            <a:endParaRPr lang="zh-CN" altLang="en-US" sz="4800">
              <a:solidFill>
                <a:srgbClr val="5A84AF"/>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5" name="矩形 13314"/>
          <p:cNvSpPr/>
          <p:nvPr/>
        </p:nvSpPr>
        <p:spPr>
          <a:xfrm>
            <a:off x="316230" y="880110"/>
            <a:ext cx="8980805" cy="736600"/>
          </a:xfrm>
          <a:prstGeom prst="rect">
            <a:avLst/>
          </a:prstGeom>
          <a:noFill/>
          <a:ln w="9525">
            <a:noFill/>
          </a:ln>
        </p:spPr>
        <p:txBody>
          <a:bodyPr wrap="square">
            <a:spAutoFit/>
          </a:bodyPr>
          <a:p>
            <a:pPr algn="l" eaLnBrk="1" hangingPunct="1">
              <a:lnSpc>
                <a:spcPct val="105000"/>
              </a:lnSpc>
              <a:spcBef>
                <a:spcPct val="25000"/>
              </a:spcBef>
              <a:spcAft>
                <a:spcPct val="25000"/>
              </a:spcAft>
            </a:pPr>
            <a:r>
              <a:rPr sz="4000">
                <a:solidFill>
                  <a:srgbClr val="FF0000"/>
                </a:solidFill>
                <a:ea typeface="黑体" panose="02010609060101010101" charset="-122"/>
                <a:cs typeface="黑体" panose="02010609060101010101" charset="-122"/>
              </a:rPr>
              <a:t>一、人体实验的概念和类型</a:t>
            </a:r>
            <a:endParaRPr sz="4000">
              <a:solidFill>
                <a:srgbClr val="FF0000"/>
              </a:solidFill>
              <a:ea typeface="黑体" panose="02010609060101010101" charset="-122"/>
              <a:cs typeface="黑体" panose="02010609060101010101" charset="-122"/>
            </a:endParaRPr>
          </a:p>
        </p:txBody>
      </p:sp>
      <p:sp>
        <p:nvSpPr>
          <p:cNvPr id="6147" name="文本占位符 6146"/>
          <p:cNvSpPr>
            <a:spLocks noGrp="1"/>
          </p:cNvSpPr>
          <p:nvPr>
            <p:ph type="body" idx="1"/>
          </p:nvPr>
        </p:nvSpPr>
        <p:spPr>
          <a:xfrm>
            <a:off x="795655" y="2626360"/>
            <a:ext cx="10422255" cy="2752090"/>
          </a:xfrm>
        </p:spPr>
        <p:txBody>
          <a:bodyPr>
            <a:noAutofit/>
          </a:bodyPr>
          <a:p>
            <a:pPr marL="0" indent="0" fontAlgn="auto">
              <a:lnSpc>
                <a:spcPct val="150000"/>
              </a:lnSpc>
              <a:buNone/>
            </a:pPr>
            <a:r>
              <a:rPr sz="2400" dirty="0">
                <a:solidFill>
                  <a:srgbClr val="0000FF"/>
                </a:solidFill>
              </a:rPr>
              <a:t>人体实验也可称为人体研究，是指生物医学研究中以人的活体（个体或群体）作为受试对象，对人体生理、病理、生化过程或假设的预防、诊断、治疗和护理方法，用科学实验的方法，在控制与对照的条件下进行精密的观察和研究，以检验其效果，并在此基础上发展为新知识和新技术。</a:t>
            </a:r>
            <a:endParaRPr sz="2400" dirty="0">
              <a:solidFill>
                <a:srgbClr val="0000FF"/>
              </a:solidFill>
            </a:endParaRPr>
          </a:p>
          <a:p>
            <a:pPr marL="0" indent="0" fontAlgn="auto">
              <a:lnSpc>
                <a:spcPct val="150000"/>
              </a:lnSpc>
              <a:buNone/>
            </a:pPr>
            <a:r>
              <a:rPr sz="2400" dirty="0">
                <a:solidFill>
                  <a:srgbClr val="0000FF"/>
                </a:solidFill>
              </a:rPr>
              <a:t>研究对象称为受试者、参与者或被调查者</a:t>
            </a:r>
            <a:r>
              <a:rPr lang="zh-CN" sz="2400" dirty="0">
                <a:solidFill>
                  <a:srgbClr val="0000FF"/>
                </a:solidFill>
              </a:rPr>
              <a:t>。</a:t>
            </a:r>
            <a:r>
              <a:rPr sz="2400" dirty="0">
                <a:solidFill>
                  <a:srgbClr val="0000FF"/>
                </a:solidFill>
              </a:rPr>
              <a:t>    </a:t>
            </a:r>
            <a:endParaRPr sz="2400" dirty="0">
              <a:solidFill>
                <a:srgbClr val="0000FF"/>
              </a:solidFill>
            </a:endParaRPr>
          </a:p>
        </p:txBody>
      </p:sp>
      <p:sp>
        <p:nvSpPr>
          <p:cNvPr id="5" name="文本框 4"/>
          <p:cNvSpPr txBox="1"/>
          <p:nvPr/>
        </p:nvSpPr>
        <p:spPr>
          <a:xfrm>
            <a:off x="795655" y="1960880"/>
            <a:ext cx="3230880" cy="460375"/>
          </a:xfrm>
          <a:prstGeom prst="rect">
            <a:avLst/>
          </a:prstGeom>
          <a:noFill/>
        </p:spPr>
        <p:txBody>
          <a:bodyPr wrap="none" rtlCol="0" anchor="t">
            <a:spAutoFit/>
          </a:bodyPr>
          <a:p>
            <a:pPr algn="l"/>
            <a:r>
              <a:rPr lang="zh-CN" altLang="en-US" sz="2400" dirty="0">
                <a:solidFill>
                  <a:schemeClr val="tx1"/>
                </a:solidFill>
                <a:latin typeface="黑体" panose="02010609060101010101" charset="-122"/>
                <a:ea typeface="黑体" panose="02010609060101010101" charset="-122"/>
                <a:cs typeface="黑体" panose="02010609060101010101" charset="-122"/>
                <a:sym typeface="+mn-ea"/>
              </a:rPr>
              <a:t>（一）人体实验的概念</a:t>
            </a:r>
            <a:endParaRPr lang="zh-CN" altLang="en-US" sz="2400" dirty="0">
              <a:solidFill>
                <a:schemeClr val="tx1"/>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3" name="文本占位符 25602"/>
          <p:cNvSpPr>
            <a:spLocks noGrp="1"/>
          </p:cNvSpPr>
          <p:nvPr>
            <p:ph type="body" idx="4294967295"/>
          </p:nvPr>
        </p:nvSpPr>
        <p:spPr>
          <a:xfrm>
            <a:off x="0" y="6285865"/>
            <a:ext cx="5407025" cy="3136900"/>
          </a:xfrm>
        </p:spPr>
        <p:txBody>
          <a:bodyPr>
            <a:noAutofit/>
          </a:bodyPr>
          <a:p>
            <a:pPr algn="l" eaLnBrk="1" hangingPunct="1">
              <a:lnSpc>
                <a:spcPct val="120000"/>
              </a:lnSpc>
              <a:buClr>
                <a:srgbClr val="993366"/>
              </a:buClr>
              <a:buFont typeface="Wingdings" panose="05000000000000000000" pitchFamily="2" charset="2"/>
              <a:buChar char="Ø"/>
            </a:pPr>
            <a:endParaRPr lang="zh-CN" altLang="en-US" sz="2400" dirty="0">
              <a:solidFill>
                <a:schemeClr val="tx1"/>
              </a:solidFill>
              <a:latin typeface="黑体" panose="02010609060101010101" charset="-122"/>
              <a:ea typeface="黑体" panose="02010609060101010101" charset="-122"/>
            </a:endParaRPr>
          </a:p>
          <a:p>
            <a:pPr algn="l" eaLnBrk="1" hangingPunct="1">
              <a:lnSpc>
                <a:spcPct val="120000"/>
              </a:lnSpc>
              <a:buClr>
                <a:srgbClr val="993366"/>
              </a:buClr>
              <a:buFont typeface="Wingdings" panose="05000000000000000000" pitchFamily="2" charset="2"/>
              <a:buChar char="Ø"/>
            </a:pPr>
            <a:endParaRPr lang="zh-CN" altLang="en-US" sz="2400" dirty="0">
              <a:solidFill>
                <a:schemeClr val="tx1"/>
              </a:solidFill>
              <a:latin typeface="黑体" panose="02010609060101010101" charset="-122"/>
              <a:ea typeface="黑体" panose="02010609060101010101" charset="-122"/>
            </a:endParaRPr>
          </a:p>
          <a:p>
            <a:pPr algn="l" eaLnBrk="1" hangingPunct="1">
              <a:lnSpc>
                <a:spcPct val="120000"/>
              </a:lnSpc>
              <a:buClr>
                <a:srgbClr val="993366"/>
              </a:buClr>
              <a:buFont typeface="Wingdings" panose="05000000000000000000" pitchFamily="2" charset="2"/>
              <a:buChar char="Ø"/>
            </a:pPr>
            <a:endParaRPr lang="zh-CN" altLang="en-US" sz="2400">
              <a:solidFill>
                <a:srgbClr val="0000FF"/>
              </a:solidFill>
            </a:endParaRPr>
          </a:p>
        </p:txBody>
      </p:sp>
      <p:sp>
        <p:nvSpPr>
          <p:cNvPr id="5" name="文本框 4"/>
          <p:cNvSpPr txBox="1"/>
          <p:nvPr/>
        </p:nvSpPr>
        <p:spPr>
          <a:xfrm>
            <a:off x="938530" y="732790"/>
            <a:ext cx="3230880" cy="460375"/>
          </a:xfrm>
          <a:prstGeom prst="rect">
            <a:avLst/>
          </a:prstGeom>
          <a:noFill/>
        </p:spPr>
        <p:txBody>
          <a:bodyPr wrap="none" rtlCol="0" anchor="t">
            <a:spAutoFit/>
          </a:bodyPr>
          <a:p>
            <a:pPr algn="l"/>
            <a:r>
              <a:rPr lang="zh-CN" altLang="en-US" sz="2400" dirty="0">
                <a:solidFill>
                  <a:schemeClr val="tx1"/>
                </a:solidFill>
                <a:latin typeface="黑体" panose="02010609060101010101" charset="-122"/>
                <a:ea typeface="黑体" panose="02010609060101010101" charset="-122"/>
                <a:cs typeface="黑体" panose="02010609060101010101" charset="-122"/>
                <a:sym typeface="+mn-ea"/>
              </a:rPr>
              <a:t>（二）人体实验的类型</a:t>
            </a:r>
            <a:endParaRPr lang="zh-CN" altLang="en-US" sz="2400" dirty="0">
              <a:solidFill>
                <a:schemeClr val="tx1"/>
              </a:solidFill>
              <a:latin typeface="黑体" panose="02010609060101010101" charset="-122"/>
              <a:ea typeface="黑体" panose="02010609060101010101" charset="-122"/>
              <a:cs typeface="黑体" panose="02010609060101010101" charset="-122"/>
              <a:sym typeface="+mn-ea"/>
            </a:endParaRPr>
          </a:p>
        </p:txBody>
      </p:sp>
      <p:sp>
        <p:nvSpPr>
          <p:cNvPr id="10244" name="矩形 10243"/>
          <p:cNvSpPr/>
          <p:nvPr/>
        </p:nvSpPr>
        <p:spPr>
          <a:xfrm>
            <a:off x="1348740" y="1138555"/>
            <a:ext cx="10008235" cy="5677535"/>
          </a:xfrm>
          <a:prstGeom prst="rect">
            <a:avLst/>
          </a:prstGeom>
          <a:noFill/>
          <a:ln w="9525">
            <a:noFill/>
          </a:ln>
        </p:spPr>
        <p:txBody>
          <a:bodyPr wrap="square" anchor="ctr" anchorCtr="0">
            <a:spAutoFit/>
          </a:bodyPr>
          <a:p>
            <a:pPr marL="342900" indent="-342900" algn="l" eaLnBrk="1" hangingPunct="1">
              <a:lnSpc>
                <a:spcPct val="150000"/>
              </a:lnSpc>
              <a:buFont typeface="Wingdings" panose="05000000000000000000" charset="0"/>
              <a:buChar char="Ø"/>
            </a:pPr>
            <a:r>
              <a:rPr lang="zh-CN" altLang="en-US" sz="2200" dirty="0">
                <a:solidFill>
                  <a:srgbClr val="0000CC"/>
                </a:solidFill>
                <a:latin typeface="黑体" panose="02010609060101010101" charset="-122"/>
                <a:ea typeface="黑体" panose="02010609060101010101" charset="-122"/>
                <a:cs typeface="黑体" panose="02010609060101010101" charset="-122"/>
              </a:rPr>
              <a:t>1. 按应有价值分类</a:t>
            </a:r>
            <a:endParaRPr lang="zh-CN" altLang="en-US" sz="2200" dirty="0">
              <a:solidFill>
                <a:srgbClr val="0000CC"/>
              </a:solidFill>
              <a:latin typeface="黑体" panose="02010609060101010101" charset="-122"/>
              <a:ea typeface="黑体" panose="02010609060101010101" charset="-122"/>
              <a:cs typeface="黑体" panose="02010609060101010101" charset="-122"/>
            </a:endParaRPr>
          </a:p>
          <a:p>
            <a:pPr indent="266700" algn="l" eaLnBrk="1" hangingPunct="1">
              <a:lnSpc>
                <a:spcPct val="150000"/>
              </a:lnSpc>
            </a:pPr>
            <a:r>
              <a:rPr sz="2200" dirty="0">
                <a:solidFill>
                  <a:schemeClr val="tx1"/>
                </a:solidFill>
                <a:latin typeface="黑体" panose="02010609060101010101" charset="-122"/>
                <a:ea typeface="黑体" panose="02010609060101010101" charset="-122"/>
                <a:cs typeface="黑体" panose="02010609060101010101" charset="-122"/>
              </a:rPr>
              <a:t>分为临床人体实验和非临床人体实验。</a:t>
            </a:r>
            <a:r>
              <a:rPr lang="zh-CN" altLang="en-US" sz="2200" dirty="0">
                <a:solidFill>
                  <a:schemeClr val="tx1"/>
                </a:solidFill>
                <a:latin typeface="黑体" panose="02010609060101010101" charset="-122"/>
                <a:ea typeface="黑体" panose="02010609060101010101" charset="-122"/>
                <a:cs typeface="黑体" panose="02010609060101010101" charset="-122"/>
              </a:rPr>
              <a:t> </a:t>
            </a:r>
            <a:endParaRPr lang="zh-CN" altLang="en-US" sz="2200" dirty="0">
              <a:solidFill>
                <a:schemeClr val="tx1"/>
              </a:solidFill>
              <a:latin typeface="黑体" panose="02010609060101010101" charset="-122"/>
              <a:ea typeface="黑体" panose="02010609060101010101" charset="-122"/>
              <a:cs typeface="黑体" panose="02010609060101010101" charset="-122"/>
            </a:endParaRPr>
          </a:p>
          <a:p>
            <a:pPr marL="342900" indent="-342900" algn="l" eaLnBrk="1" hangingPunct="1">
              <a:lnSpc>
                <a:spcPct val="150000"/>
              </a:lnSpc>
              <a:buFont typeface="Wingdings" panose="05000000000000000000" charset="0"/>
              <a:buChar char="Ø"/>
            </a:pPr>
            <a:r>
              <a:rPr lang="zh-CN" altLang="en-US" sz="2200" dirty="0">
                <a:solidFill>
                  <a:srgbClr val="0000CC"/>
                </a:solidFill>
                <a:latin typeface="黑体" panose="02010609060101010101" charset="-122"/>
                <a:ea typeface="黑体" panose="02010609060101010101" charset="-122"/>
                <a:cs typeface="黑体" panose="02010609060101010101" charset="-122"/>
                <a:sym typeface="+mn-ea"/>
              </a:rPr>
              <a:t>2. 按控制情况分类</a:t>
            </a:r>
            <a:endParaRPr lang="zh-CN" altLang="en-US" sz="2200" dirty="0">
              <a:solidFill>
                <a:srgbClr val="0000CC"/>
              </a:solidFill>
              <a:latin typeface="黑体" panose="02010609060101010101" charset="-122"/>
              <a:ea typeface="黑体" panose="02010609060101010101" charset="-122"/>
              <a:cs typeface="黑体" panose="02010609060101010101" charset="-122"/>
              <a:sym typeface="+mn-ea"/>
            </a:endParaRPr>
          </a:p>
          <a:p>
            <a:pPr indent="266700" algn="l" eaLnBrk="1" hangingPunct="1">
              <a:lnSpc>
                <a:spcPct val="150000"/>
              </a:lnSpc>
            </a:pPr>
            <a:r>
              <a:rPr sz="2200" dirty="0">
                <a:latin typeface="黑体" panose="02010609060101010101" charset="-122"/>
                <a:ea typeface="黑体" panose="02010609060101010101" charset="-122"/>
                <a:cs typeface="黑体" panose="02010609060101010101" charset="-122"/>
                <a:sym typeface="+mn-ea"/>
              </a:rPr>
              <a:t>分为天然实验和人为实验。天然实验是指不对实验对象进行任何干预的实验或者是指根据对象病情的发生、发展和后果的自然进行研究的试验；人为实验是指对受试者进行控制的观察和研究以检验假说的实验。</a:t>
            </a:r>
            <a:endParaRPr sz="2200" dirty="0">
              <a:latin typeface="黑体" panose="02010609060101010101" charset="-122"/>
              <a:ea typeface="黑体" panose="02010609060101010101" charset="-122"/>
              <a:cs typeface="黑体" panose="02010609060101010101" charset="-122"/>
              <a:sym typeface="+mn-ea"/>
            </a:endParaRPr>
          </a:p>
          <a:p>
            <a:pPr marL="342900" indent="-342900" algn="l" eaLnBrk="1" hangingPunct="1">
              <a:lnSpc>
                <a:spcPct val="150000"/>
              </a:lnSpc>
              <a:buFont typeface="Wingdings" panose="05000000000000000000" charset="0"/>
              <a:buChar char="Ø"/>
            </a:pPr>
            <a:r>
              <a:rPr lang="zh-CN" altLang="en-US" sz="2200" dirty="0">
                <a:solidFill>
                  <a:srgbClr val="0000CC"/>
                </a:solidFill>
                <a:latin typeface="黑体" panose="02010609060101010101" charset="-122"/>
                <a:ea typeface="黑体" panose="02010609060101010101" charset="-122"/>
                <a:cs typeface="黑体" panose="02010609060101010101" charset="-122"/>
                <a:sym typeface="+mn-ea"/>
              </a:rPr>
              <a:t>2. 按控制情况分类</a:t>
            </a:r>
            <a:endParaRPr lang="zh-CN" altLang="en-US" sz="2200" dirty="0">
              <a:solidFill>
                <a:srgbClr val="0000CC"/>
              </a:solidFill>
              <a:latin typeface="黑体" panose="02010609060101010101" charset="-122"/>
              <a:ea typeface="黑体" panose="02010609060101010101" charset="-122"/>
              <a:cs typeface="黑体" panose="02010609060101010101" charset="-122"/>
              <a:sym typeface="+mn-ea"/>
            </a:endParaRPr>
          </a:p>
          <a:p>
            <a:pPr indent="266700" algn="l" eaLnBrk="1" hangingPunct="1">
              <a:lnSpc>
                <a:spcPct val="150000"/>
              </a:lnSpc>
            </a:pPr>
            <a:r>
              <a:rPr sz="2200" dirty="0">
                <a:latin typeface="黑体" panose="02010609060101010101" charset="-122"/>
                <a:ea typeface="黑体" panose="02010609060101010101" charset="-122"/>
                <a:cs typeface="黑体" panose="02010609060101010101" charset="-122"/>
                <a:sym typeface="+mn-ea"/>
              </a:rPr>
              <a:t>分为自愿人体实验和强迫人体实验。自愿人体实验指医学研究人员利用自己的躯体进行实验研究来获取医学相关信息；强迫人体实验是指在武力或政治压力下，医学研究人员违背受试者的意愿而使之不得不参加的人体实验。</a:t>
            </a:r>
            <a:endParaRPr sz="2200" dirty="0">
              <a:latin typeface="黑体" panose="02010609060101010101" charset="-122"/>
              <a:ea typeface="黑体" panose="02010609060101010101" charset="-122"/>
              <a:cs typeface="黑体" panose="02010609060101010101" charset="-122"/>
              <a:sym typeface="+mn-ea"/>
            </a:endParaRPr>
          </a:p>
          <a:p>
            <a:pPr indent="266700" algn="l" eaLnBrk="1" hangingPunct="1">
              <a:lnSpc>
                <a:spcPct val="150000"/>
              </a:lnSpc>
            </a:pPr>
            <a:r>
              <a:rPr lang="zh-CN" altLang="en-US" sz="2200" dirty="0">
                <a:latin typeface="黑体" panose="02010609060101010101" charset="-122"/>
                <a:ea typeface="黑体" panose="02010609060101010101" charset="-122"/>
                <a:cs typeface="黑体" panose="02010609060101010101" charset="-122"/>
                <a:sym typeface="+mn-ea"/>
              </a:rPr>
              <a:t> </a:t>
            </a:r>
            <a:endParaRPr lang="zh-CN" altLang="en-US" sz="2200" dirty="0">
              <a:solidFill>
                <a:schemeClr val="tx1"/>
              </a:solidFill>
              <a:latin typeface="黑体" panose="02010609060101010101" charset="-122"/>
              <a:ea typeface="黑体" panose="02010609060101010101" charset="-122"/>
              <a:cs typeface="黑体" panose="02010609060101010101" charset="-122"/>
            </a:endParaRP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pic>
        <p:nvPicPr>
          <p:cNvPr id="2" name="图片 1" descr="9784873da7d5dd939555a422eff551ceed9e77a644dba-7A8xtg"/>
          <p:cNvPicPr>
            <a:picLocks noChangeAspect="1"/>
          </p:cNvPicPr>
          <p:nvPr/>
        </p:nvPicPr>
        <p:blipFill>
          <a:blip r:embed="rId2"/>
          <a:srcRect l="12780" t="2600" r="33949" b="13746"/>
          <a:stretch>
            <a:fillRect/>
          </a:stretch>
        </p:blipFill>
        <p:spPr>
          <a:xfrm>
            <a:off x="-15875" y="-4445"/>
            <a:ext cx="3619500" cy="6865620"/>
          </a:xfrm>
          <a:prstGeom prst="rect">
            <a:avLst/>
          </a:prstGeom>
        </p:spPr>
      </p:pic>
      <p:sp>
        <p:nvSpPr>
          <p:cNvPr id="3" name="矩形 2"/>
          <p:cNvSpPr/>
          <p:nvPr/>
        </p:nvSpPr>
        <p:spPr>
          <a:xfrm>
            <a:off x="85090" y="165100"/>
            <a:ext cx="3411220" cy="6615430"/>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
        <p:nvSpPr>
          <p:cNvPr id="9" name="文本框 8"/>
          <p:cNvSpPr txBox="1"/>
          <p:nvPr/>
        </p:nvSpPr>
        <p:spPr>
          <a:xfrm>
            <a:off x="984250" y="1511935"/>
            <a:ext cx="1452880" cy="3046095"/>
          </a:xfrm>
          <a:prstGeom prst="rect">
            <a:avLst/>
          </a:prstGeom>
          <a:noFill/>
        </p:spPr>
        <p:txBody>
          <a:bodyPr wrap="square" rtlCol="0">
            <a:spAutoFit/>
          </a:bodyPr>
          <a:p>
            <a:r>
              <a:rPr lang="zh-CN" altLang="en-US" sz="9600" b="1">
                <a:solidFill>
                  <a:srgbClr val="5A84AF"/>
                </a:solidFill>
                <a:latin typeface="黑体" panose="02010609060101010101" charset="-122"/>
                <a:ea typeface="黑体" panose="02010609060101010101" charset="-122"/>
                <a:cs typeface="黑体" panose="02010609060101010101" charset="-122"/>
              </a:rPr>
              <a:t>目</a:t>
            </a:r>
            <a:endParaRPr lang="zh-CN" altLang="en-US" sz="9600" b="1">
              <a:solidFill>
                <a:srgbClr val="5A84AF"/>
              </a:solidFill>
              <a:latin typeface="黑体" panose="02010609060101010101" charset="-122"/>
              <a:ea typeface="黑体" panose="02010609060101010101" charset="-122"/>
              <a:cs typeface="黑体" panose="02010609060101010101" charset="-122"/>
            </a:endParaRPr>
          </a:p>
          <a:p>
            <a:r>
              <a:rPr lang="zh-CN" altLang="en-US" sz="9600" b="1">
                <a:solidFill>
                  <a:srgbClr val="5A84AF"/>
                </a:solidFill>
                <a:latin typeface="黑体" panose="02010609060101010101" charset="-122"/>
                <a:ea typeface="黑体" panose="02010609060101010101" charset="-122"/>
                <a:cs typeface="黑体" panose="02010609060101010101" charset="-122"/>
              </a:rPr>
              <a:t>录</a:t>
            </a:r>
            <a:endParaRPr lang="zh-CN" altLang="en-US" sz="9600" b="1">
              <a:solidFill>
                <a:srgbClr val="5A84AF"/>
              </a:solidFill>
              <a:latin typeface="黑体" panose="02010609060101010101" charset="-122"/>
              <a:ea typeface="黑体" panose="02010609060101010101" charset="-122"/>
              <a:cs typeface="黑体" panose="02010609060101010101" charset="-122"/>
            </a:endParaRPr>
          </a:p>
        </p:txBody>
      </p:sp>
      <p:pic>
        <p:nvPicPr>
          <p:cNvPr id="32" name="图片 31" descr="e589290c7580d2802bf7399b0600dedb"/>
          <p:cNvPicPr>
            <a:picLocks noChangeAspect="1"/>
          </p:cNvPicPr>
          <p:nvPr/>
        </p:nvPicPr>
        <p:blipFill>
          <a:blip r:embed="rId3"/>
          <a:stretch>
            <a:fillRect/>
          </a:stretch>
        </p:blipFill>
        <p:spPr>
          <a:xfrm rot="3720000">
            <a:off x="9657715" y="1668145"/>
            <a:ext cx="2922905" cy="2922905"/>
          </a:xfrm>
          <a:prstGeom prst="rect">
            <a:avLst/>
          </a:prstGeom>
        </p:spPr>
      </p:pic>
      <p:grpSp>
        <p:nvGrpSpPr>
          <p:cNvPr id="10" name="组合 9"/>
          <p:cNvGrpSpPr/>
          <p:nvPr/>
        </p:nvGrpSpPr>
        <p:grpSpPr>
          <a:xfrm>
            <a:off x="4022090" y="920750"/>
            <a:ext cx="6238240" cy="621030"/>
            <a:chOff x="6802" y="2048"/>
            <a:chExt cx="9824" cy="978"/>
          </a:xfrm>
        </p:grpSpPr>
        <p:sp>
          <p:nvSpPr>
            <p:cNvPr id="11" name="文本框 10"/>
            <p:cNvSpPr txBox="1"/>
            <p:nvPr/>
          </p:nvSpPr>
          <p:spPr>
            <a:xfrm>
              <a:off x="7823" y="2048"/>
              <a:ext cx="8803" cy="871"/>
            </a:xfrm>
            <a:prstGeom prst="rect">
              <a:avLst/>
            </a:prstGeom>
            <a:noFill/>
          </p:spPr>
          <p:txBody>
            <a:bodyPr wrap="square" rtlCol="0">
              <a:spAutoFit/>
            </a:bodyPr>
            <a:p>
              <a:pPr>
                <a:lnSpc>
                  <a:spcPct val="150000"/>
                </a:lnSpc>
              </a:pPr>
              <a:r>
                <a:rPr lang="zh-CN" altLang="en-US" sz="2000">
                  <a:solidFill>
                    <a:srgbClr val="5A84AF"/>
                  </a:solidFill>
                  <a:latin typeface="黑体" panose="02010609060101010101" charset="-122"/>
                  <a:ea typeface="黑体" panose="02010609060101010101" charset="-122"/>
                  <a:cs typeface="黑体" panose="02010609060101010101" charset="-122"/>
                  <a:sym typeface="+mn-ea"/>
                </a:rPr>
                <a:t>单元一　绪论</a:t>
              </a:r>
              <a:endParaRPr lang="zh-CN" altLang="en-US" sz="2000">
                <a:solidFill>
                  <a:srgbClr val="5A84AF"/>
                </a:solidFill>
                <a:latin typeface="黑体" panose="02010609060101010101" charset="-122"/>
                <a:ea typeface="黑体" panose="02010609060101010101" charset="-122"/>
                <a:cs typeface="黑体" panose="02010609060101010101" charset="-122"/>
                <a:sym typeface="+mn-ea"/>
              </a:endParaRPr>
            </a:p>
          </p:txBody>
        </p:sp>
        <p:pic>
          <p:nvPicPr>
            <p:cNvPr id="12" name="图片 11" descr="b4064338496ee2cb6d081735c8306796"/>
            <p:cNvPicPr>
              <a:picLocks noChangeAspect="1"/>
            </p:cNvPicPr>
            <p:nvPr/>
          </p:nvPicPr>
          <p:blipFill>
            <a:blip r:embed="rId4"/>
            <a:stretch>
              <a:fillRect/>
            </a:stretch>
          </p:blipFill>
          <p:spPr>
            <a:xfrm>
              <a:off x="6802" y="2062"/>
              <a:ext cx="964" cy="964"/>
            </a:xfrm>
            <a:prstGeom prst="rect">
              <a:avLst/>
            </a:prstGeom>
          </p:spPr>
        </p:pic>
      </p:grpSp>
      <p:grpSp>
        <p:nvGrpSpPr>
          <p:cNvPr id="42" name="组合 41"/>
          <p:cNvGrpSpPr/>
          <p:nvPr/>
        </p:nvGrpSpPr>
        <p:grpSpPr>
          <a:xfrm>
            <a:off x="4022090" y="1460500"/>
            <a:ext cx="6238240" cy="621030"/>
            <a:chOff x="6802" y="2048"/>
            <a:chExt cx="9824" cy="978"/>
          </a:xfrm>
        </p:grpSpPr>
        <p:sp>
          <p:nvSpPr>
            <p:cNvPr id="43" name="文本框 42"/>
            <p:cNvSpPr txBox="1"/>
            <p:nvPr/>
          </p:nvSpPr>
          <p:spPr>
            <a:xfrm>
              <a:off x="7823" y="2048"/>
              <a:ext cx="8803" cy="871"/>
            </a:xfrm>
            <a:prstGeom prst="rect">
              <a:avLst/>
            </a:prstGeom>
            <a:noFill/>
          </p:spPr>
          <p:txBody>
            <a:bodyPr wrap="square" rtlCol="0">
              <a:spAutoFit/>
            </a:bodyPr>
            <a:p>
              <a:pPr>
                <a:lnSpc>
                  <a:spcPct val="150000"/>
                </a:lnSpc>
              </a:pPr>
              <a:r>
                <a:rPr lang="zh-CN" altLang="en-US" sz="2000">
                  <a:solidFill>
                    <a:srgbClr val="5A84AF"/>
                  </a:solidFill>
                  <a:latin typeface="黑体" panose="02010609060101010101" charset="-122"/>
                  <a:ea typeface="黑体" panose="02010609060101010101" charset="-122"/>
                  <a:cs typeface="黑体" panose="02010609060101010101" charset="-122"/>
                  <a:sym typeface="+mn-ea"/>
                </a:rPr>
                <a:t>单元二　护理伦理学的理论基础和规范体系</a:t>
              </a:r>
              <a:endParaRPr lang="zh-CN" altLang="en-US" sz="2000">
                <a:solidFill>
                  <a:srgbClr val="5A84AF"/>
                </a:solidFill>
                <a:latin typeface="黑体" panose="02010609060101010101" charset="-122"/>
                <a:ea typeface="黑体" panose="02010609060101010101" charset="-122"/>
                <a:cs typeface="黑体" panose="02010609060101010101" charset="-122"/>
                <a:sym typeface="+mn-ea"/>
              </a:endParaRPr>
            </a:p>
          </p:txBody>
        </p:sp>
        <p:pic>
          <p:nvPicPr>
            <p:cNvPr id="44" name="图片 43" descr="b4064338496ee2cb6d081735c8306796"/>
            <p:cNvPicPr>
              <a:picLocks noChangeAspect="1"/>
            </p:cNvPicPr>
            <p:nvPr/>
          </p:nvPicPr>
          <p:blipFill>
            <a:blip r:embed="rId4"/>
            <a:stretch>
              <a:fillRect/>
            </a:stretch>
          </p:blipFill>
          <p:spPr>
            <a:xfrm>
              <a:off x="6802" y="2062"/>
              <a:ext cx="964" cy="964"/>
            </a:xfrm>
            <a:prstGeom prst="rect">
              <a:avLst/>
            </a:prstGeom>
          </p:spPr>
        </p:pic>
      </p:grpSp>
      <p:grpSp>
        <p:nvGrpSpPr>
          <p:cNvPr id="45" name="组合 44"/>
          <p:cNvGrpSpPr/>
          <p:nvPr/>
        </p:nvGrpSpPr>
        <p:grpSpPr>
          <a:xfrm>
            <a:off x="4022090" y="2000250"/>
            <a:ext cx="6238240" cy="621030"/>
            <a:chOff x="6802" y="2048"/>
            <a:chExt cx="9824" cy="978"/>
          </a:xfrm>
        </p:grpSpPr>
        <p:sp>
          <p:nvSpPr>
            <p:cNvPr id="46" name="文本框 45"/>
            <p:cNvSpPr txBox="1"/>
            <p:nvPr/>
          </p:nvSpPr>
          <p:spPr>
            <a:xfrm>
              <a:off x="7823" y="2048"/>
              <a:ext cx="8803" cy="871"/>
            </a:xfrm>
            <a:prstGeom prst="rect">
              <a:avLst/>
            </a:prstGeom>
            <a:noFill/>
          </p:spPr>
          <p:txBody>
            <a:bodyPr wrap="square" rtlCol="0">
              <a:spAutoFit/>
            </a:bodyPr>
            <a:p>
              <a:pPr>
                <a:lnSpc>
                  <a:spcPct val="150000"/>
                </a:lnSpc>
              </a:pPr>
              <a:r>
                <a:rPr lang="zh-CN" altLang="en-US" sz="2000">
                  <a:solidFill>
                    <a:srgbClr val="5A84AF"/>
                  </a:solidFill>
                  <a:latin typeface="黑体" panose="02010609060101010101" charset="-122"/>
                  <a:ea typeface="黑体" panose="02010609060101010101" charset="-122"/>
                  <a:cs typeface="黑体" panose="02010609060101010101" charset="-122"/>
                  <a:sym typeface="+mn-ea"/>
                </a:rPr>
                <a:t>单元三　护理人际关系伦理</a:t>
              </a:r>
              <a:endParaRPr lang="zh-CN" altLang="en-US" sz="2000">
                <a:solidFill>
                  <a:srgbClr val="5A84AF"/>
                </a:solidFill>
                <a:latin typeface="黑体" panose="02010609060101010101" charset="-122"/>
                <a:ea typeface="黑体" panose="02010609060101010101" charset="-122"/>
                <a:cs typeface="黑体" panose="02010609060101010101" charset="-122"/>
                <a:sym typeface="+mn-ea"/>
              </a:endParaRPr>
            </a:p>
          </p:txBody>
        </p:sp>
        <p:pic>
          <p:nvPicPr>
            <p:cNvPr id="47" name="图片 46" descr="b4064338496ee2cb6d081735c8306796"/>
            <p:cNvPicPr>
              <a:picLocks noChangeAspect="1"/>
            </p:cNvPicPr>
            <p:nvPr/>
          </p:nvPicPr>
          <p:blipFill>
            <a:blip r:embed="rId4"/>
            <a:stretch>
              <a:fillRect/>
            </a:stretch>
          </p:blipFill>
          <p:spPr>
            <a:xfrm>
              <a:off x="6802" y="2062"/>
              <a:ext cx="964" cy="964"/>
            </a:xfrm>
            <a:prstGeom prst="rect">
              <a:avLst/>
            </a:prstGeom>
          </p:spPr>
        </p:pic>
      </p:grpSp>
      <p:grpSp>
        <p:nvGrpSpPr>
          <p:cNvPr id="48" name="组合 47"/>
          <p:cNvGrpSpPr/>
          <p:nvPr/>
        </p:nvGrpSpPr>
        <p:grpSpPr>
          <a:xfrm>
            <a:off x="3985895" y="2526665"/>
            <a:ext cx="6238240" cy="621030"/>
            <a:chOff x="6802" y="2048"/>
            <a:chExt cx="9824" cy="978"/>
          </a:xfrm>
        </p:grpSpPr>
        <p:sp>
          <p:nvSpPr>
            <p:cNvPr id="49" name="文本框 48"/>
            <p:cNvSpPr txBox="1"/>
            <p:nvPr/>
          </p:nvSpPr>
          <p:spPr>
            <a:xfrm>
              <a:off x="7823" y="2048"/>
              <a:ext cx="8803" cy="871"/>
            </a:xfrm>
            <a:prstGeom prst="rect">
              <a:avLst/>
            </a:prstGeom>
            <a:noFill/>
          </p:spPr>
          <p:txBody>
            <a:bodyPr wrap="square" rtlCol="0">
              <a:spAutoFit/>
            </a:bodyPr>
            <a:p>
              <a:pPr>
                <a:lnSpc>
                  <a:spcPct val="150000"/>
                </a:lnSpc>
              </a:pPr>
              <a:r>
                <a:rPr lang="zh-CN" altLang="en-US" sz="2000">
                  <a:solidFill>
                    <a:srgbClr val="5A84AF"/>
                  </a:solidFill>
                  <a:latin typeface="黑体" panose="02010609060101010101" charset="-122"/>
                  <a:ea typeface="黑体" panose="02010609060101010101" charset="-122"/>
                  <a:cs typeface="黑体" panose="02010609060101010101" charset="-122"/>
                  <a:sym typeface="+mn-ea"/>
                </a:rPr>
                <a:t>单元四　整体护理伦理</a:t>
              </a:r>
              <a:endParaRPr lang="zh-CN" altLang="en-US" sz="2000">
                <a:solidFill>
                  <a:srgbClr val="5A84AF"/>
                </a:solidFill>
                <a:latin typeface="黑体" panose="02010609060101010101" charset="-122"/>
                <a:ea typeface="黑体" panose="02010609060101010101" charset="-122"/>
                <a:cs typeface="黑体" panose="02010609060101010101" charset="-122"/>
                <a:sym typeface="+mn-ea"/>
              </a:endParaRPr>
            </a:p>
          </p:txBody>
        </p:sp>
        <p:pic>
          <p:nvPicPr>
            <p:cNvPr id="50" name="图片 49" descr="b4064338496ee2cb6d081735c8306796"/>
            <p:cNvPicPr>
              <a:picLocks noChangeAspect="1"/>
            </p:cNvPicPr>
            <p:nvPr/>
          </p:nvPicPr>
          <p:blipFill>
            <a:blip r:embed="rId4"/>
            <a:stretch>
              <a:fillRect/>
            </a:stretch>
          </p:blipFill>
          <p:spPr>
            <a:xfrm>
              <a:off x="6802" y="2062"/>
              <a:ext cx="964" cy="964"/>
            </a:xfrm>
            <a:prstGeom prst="rect">
              <a:avLst/>
            </a:prstGeom>
          </p:spPr>
        </p:pic>
      </p:grpSp>
      <p:grpSp>
        <p:nvGrpSpPr>
          <p:cNvPr id="51" name="组合 50"/>
          <p:cNvGrpSpPr/>
          <p:nvPr/>
        </p:nvGrpSpPr>
        <p:grpSpPr>
          <a:xfrm>
            <a:off x="4022090" y="3079750"/>
            <a:ext cx="6238240" cy="621030"/>
            <a:chOff x="6802" y="2048"/>
            <a:chExt cx="9824" cy="978"/>
          </a:xfrm>
        </p:grpSpPr>
        <p:sp>
          <p:nvSpPr>
            <p:cNvPr id="52" name="文本框 51"/>
            <p:cNvSpPr txBox="1"/>
            <p:nvPr/>
          </p:nvSpPr>
          <p:spPr>
            <a:xfrm>
              <a:off x="7823" y="2048"/>
              <a:ext cx="8803" cy="871"/>
            </a:xfrm>
            <a:prstGeom prst="rect">
              <a:avLst/>
            </a:prstGeom>
            <a:noFill/>
          </p:spPr>
          <p:txBody>
            <a:bodyPr wrap="square" rtlCol="0">
              <a:spAutoFit/>
            </a:bodyPr>
            <a:p>
              <a:pPr>
                <a:lnSpc>
                  <a:spcPct val="150000"/>
                </a:lnSpc>
              </a:pPr>
              <a:r>
                <a:rPr lang="zh-CN" altLang="en-US" sz="2000">
                  <a:solidFill>
                    <a:srgbClr val="5A84AF"/>
                  </a:solidFill>
                  <a:latin typeface="黑体" panose="02010609060101010101" charset="-122"/>
                  <a:ea typeface="黑体" panose="02010609060101010101" charset="-122"/>
                  <a:cs typeface="黑体" panose="02010609060101010101" charset="-122"/>
                  <a:sym typeface="+mn-ea"/>
                </a:rPr>
                <a:t>单元五　临床护理伦理</a:t>
              </a:r>
              <a:endParaRPr lang="zh-CN" altLang="en-US" sz="2000">
                <a:solidFill>
                  <a:srgbClr val="5A84AF"/>
                </a:solidFill>
                <a:latin typeface="黑体" panose="02010609060101010101" charset="-122"/>
                <a:ea typeface="黑体" panose="02010609060101010101" charset="-122"/>
                <a:cs typeface="黑体" panose="02010609060101010101" charset="-122"/>
                <a:sym typeface="+mn-ea"/>
              </a:endParaRPr>
            </a:p>
          </p:txBody>
        </p:sp>
        <p:pic>
          <p:nvPicPr>
            <p:cNvPr id="53" name="图片 52" descr="b4064338496ee2cb6d081735c8306796"/>
            <p:cNvPicPr>
              <a:picLocks noChangeAspect="1"/>
            </p:cNvPicPr>
            <p:nvPr/>
          </p:nvPicPr>
          <p:blipFill>
            <a:blip r:embed="rId4"/>
            <a:stretch>
              <a:fillRect/>
            </a:stretch>
          </p:blipFill>
          <p:spPr>
            <a:xfrm>
              <a:off x="6802" y="2062"/>
              <a:ext cx="964" cy="964"/>
            </a:xfrm>
            <a:prstGeom prst="rect">
              <a:avLst/>
            </a:prstGeom>
          </p:spPr>
        </p:pic>
      </p:grpSp>
      <p:grpSp>
        <p:nvGrpSpPr>
          <p:cNvPr id="54" name="组合 53"/>
          <p:cNvGrpSpPr/>
          <p:nvPr/>
        </p:nvGrpSpPr>
        <p:grpSpPr>
          <a:xfrm>
            <a:off x="4022090" y="3619500"/>
            <a:ext cx="6238240" cy="621030"/>
            <a:chOff x="6802" y="2048"/>
            <a:chExt cx="9824" cy="978"/>
          </a:xfrm>
        </p:grpSpPr>
        <p:sp>
          <p:nvSpPr>
            <p:cNvPr id="55" name="文本框 54"/>
            <p:cNvSpPr txBox="1"/>
            <p:nvPr/>
          </p:nvSpPr>
          <p:spPr>
            <a:xfrm>
              <a:off x="7823" y="2048"/>
              <a:ext cx="8803" cy="871"/>
            </a:xfrm>
            <a:prstGeom prst="rect">
              <a:avLst/>
            </a:prstGeom>
            <a:noFill/>
          </p:spPr>
          <p:txBody>
            <a:bodyPr wrap="square" rtlCol="0">
              <a:spAutoFit/>
            </a:bodyPr>
            <a:p>
              <a:pPr>
                <a:lnSpc>
                  <a:spcPct val="150000"/>
                </a:lnSpc>
              </a:pPr>
              <a:r>
                <a:rPr lang="zh-CN" altLang="en-US" sz="2000">
                  <a:solidFill>
                    <a:srgbClr val="5A84AF"/>
                  </a:solidFill>
                  <a:latin typeface="黑体" panose="02010609060101010101" charset="-122"/>
                  <a:ea typeface="黑体" panose="02010609060101010101" charset="-122"/>
                  <a:cs typeface="黑体" panose="02010609060101010101" charset="-122"/>
                  <a:sym typeface="+mn-ea"/>
                </a:rPr>
                <a:t>单元六　社区卫生保健及康复护理伦理</a:t>
              </a:r>
              <a:endParaRPr lang="zh-CN" altLang="en-US" sz="2000">
                <a:solidFill>
                  <a:srgbClr val="5A84AF"/>
                </a:solidFill>
                <a:latin typeface="黑体" panose="02010609060101010101" charset="-122"/>
                <a:ea typeface="黑体" panose="02010609060101010101" charset="-122"/>
                <a:cs typeface="黑体" panose="02010609060101010101" charset="-122"/>
                <a:sym typeface="+mn-ea"/>
              </a:endParaRPr>
            </a:p>
          </p:txBody>
        </p:sp>
        <p:pic>
          <p:nvPicPr>
            <p:cNvPr id="56" name="图片 55" descr="b4064338496ee2cb6d081735c8306796"/>
            <p:cNvPicPr>
              <a:picLocks noChangeAspect="1"/>
            </p:cNvPicPr>
            <p:nvPr/>
          </p:nvPicPr>
          <p:blipFill>
            <a:blip r:embed="rId4"/>
            <a:stretch>
              <a:fillRect/>
            </a:stretch>
          </p:blipFill>
          <p:spPr>
            <a:xfrm>
              <a:off x="6802" y="2062"/>
              <a:ext cx="964" cy="964"/>
            </a:xfrm>
            <a:prstGeom prst="rect">
              <a:avLst/>
            </a:prstGeom>
          </p:spPr>
        </p:pic>
      </p:grpSp>
      <p:grpSp>
        <p:nvGrpSpPr>
          <p:cNvPr id="57" name="组合 56"/>
          <p:cNvGrpSpPr/>
          <p:nvPr/>
        </p:nvGrpSpPr>
        <p:grpSpPr>
          <a:xfrm>
            <a:off x="4022090" y="4159250"/>
            <a:ext cx="6238240" cy="621030"/>
            <a:chOff x="6802" y="2048"/>
            <a:chExt cx="9824" cy="978"/>
          </a:xfrm>
        </p:grpSpPr>
        <p:sp>
          <p:nvSpPr>
            <p:cNvPr id="58" name="文本框 57"/>
            <p:cNvSpPr txBox="1"/>
            <p:nvPr/>
          </p:nvSpPr>
          <p:spPr>
            <a:xfrm>
              <a:off x="7823" y="2048"/>
              <a:ext cx="8803" cy="871"/>
            </a:xfrm>
            <a:prstGeom prst="rect">
              <a:avLst/>
            </a:prstGeom>
            <a:noFill/>
          </p:spPr>
          <p:txBody>
            <a:bodyPr wrap="square" rtlCol="0">
              <a:spAutoFit/>
            </a:bodyPr>
            <a:p>
              <a:pPr>
                <a:lnSpc>
                  <a:spcPct val="150000"/>
                </a:lnSpc>
              </a:pPr>
              <a:r>
                <a:rPr lang="zh-CN" altLang="en-US" sz="2000">
                  <a:solidFill>
                    <a:srgbClr val="5A84AF"/>
                  </a:solidFill>
                  <a:latin typeface="黑体" panose="02010609060101010101" charset="-122"/>
                  <a:ea typeface="黑体" panose="02010609060101010101" charset="-122"/>
                  <a:cs typeface="黑体" panose="02010609060101010101" charset="-122"/>
                  <a:sym typeface="+mn-ea"/>
                </a:rPr>
                <a:t>单元七　生命伦理护理</a:t>
              </a:r>
              <a:endParaRPr lang="zh-CN" altLang="en-US" sz="2000">
                <a:solidFill>
                  <a:srgbClr val="5A84AF"/>
                </a:solidFill>
                <a:latin typeface="黑体" panose="02010609060101010101" charset="-122"/>
                <a:ea typeface="黑体" panose="02010609060101010101" charset="-122"/>
                <a:cs typeface="黑体" panose="02010609060101010101" charset="-122"/>
                <a:sym typeface="+mn-ea"/>
              </a:endParaRPr>
            </a:p>
          </p:txBody>
        </p:sp>
        <p:pic>
          <p:nvPicPr>
            <p:cNvPr id="59" name="图片 58" descr="b4064338496ee2cb6d081735c8306796"/>
            <p:cNvPicPr>
              <a:picLocks noChangeAspect="1"/>
            </p:cNvPicPr>
            <p:nvPr/>
          </p:nvPicPr>
          <p:blipFill>
            <a:blip r:embed="rId4"/>
            <a:stretch>
              <a:fillRect/>
            </a:stretch>
          </p:blipFill>
          <p:spPr>
            <a:xfrm>
              <a:off x="6802" y="2062"/>
              <a:ext cx="964" cy="964"/>
            </a:xfrm>
            <a:prstGeom prst="rect">
              <a:avLst/>
            </a:prstGeom>
          </p:spPr>
        </p:pic>
      </p:grpSp>
      <p:grpSp>
        <p:nvGrpSpPr>
          <p:cNvPr id="60" name="组合 59"/>
          <p:cNvGrpSpPr/>
          <p:nvPr/>
        </p:nvGrpSpPr>
        <p:grpSpPr>
          <a:xfrm>
            <a:off x="4022090" y="4699000"/>
            <a:ext cx="6238240" cy="621030"/>
            <a:chOff x="6802" y="2048"/>
            <a:chExt cx="9824" cy="978"/>
          </a:xfrm>
        </p:grpSpPr>
        <p:sp>
          <p:nvSpPr>
            <p:cNvPr id="61" name="文本框 60"/>
            <p:cNvSpPr txBox="1"/>
            <p:nvPr/>
          </p:nvSpPr>
          <p:spPr>
            <a:xfrm>
              <a:off x="7823" y="2048"/>
              <a:ext cx="8803" cy="871"/>
            </a:xfrm>
            <a:prstGeom prst="rect">
              <a:avLst/>
            </a:prstGeom>
            <a:noFill/>
          </p:spPr>
          <p:txBody>
            <a:bodyPr wrap="square" rtlCol="0">
              <a:spAutoFit/>
            </a:bodyPr>
            <a:p>
              <a:pPr>
                <a:lnSpc>
                  <a:spcPct val="150000"/>
                </a:lnSpc>
              </a:pPr>
              <a:r>
                <a:rPr lang="zh-CN" altLang="en-US" sz="2000">
                  <a:solidFill>
                    <a:srgbClr val="5A84AF"/>
                  </a:solidFill>
                  <a:latin typeface="黑体" panose="02010609060101010101" charset="-122"/>
                  <a:ea typeface="黑体" panose="02010609060101010101" charset="-122"/>
                  <a:cs typeface="黑体" panose="02010609060101010101" charset="-122"/>
                  <a:sym typeface="+mn-ea"/>
                </a:rPr>
                <a:t>单元八　护理科研中的伦理分析</a:t>
              </a:r>
              <a:endParaRPr lang="zh-CN" altLang="en-US" sz="2000">
                <a:solidFill>
                  <a:srgbClr val="5A84AF"/>
                </a:solidFill>
                <a:latin typeface="黑体" panose="02010609060101010101" charset="-122"/>
                <a:ea typeface="黑体" panose="02010609060101010101" charset="-122"/>
                <a:cs typeface="黑体" panose="02010609060101010101" charset="-122"/>
                <a:sym typeface="+mn-ea"/>
              </a:endParaRPr>
            </a:p>
          </p:txBody>
        </p:sp>
        <p:pic>
          <p:nvPicPr>
            <p:cNvPr id="62" name="图片 61" descr="b4064338496ee2cb6d081735c8306796"/>
            <p:cNvPicPr>
              <a:picLocks noChangeAspect="1"/>
            </p:cNvPicPr>
            <p:nvPr/>
          </p:nvPicPr>
          <p:blipFill>
            <a:blip r:embed="rId4"/>
            <a:stretch>
              <a:fillRect/>
            </a:stretch>
          </p:blipFill>
          <p:spPr>
            <a:xfrm>
              <a:off x="6802" y="2062"/>
              <a:ext cx="964" cy="964"/>
            </a:xfrm>
            <a:prstGeom prst="rect">
              <a:avLst/>
            </a:prstGeom>
          </p:spPr>
        </p:pic>
      </p:grpSp>
      <p:grpSp>
        <p:nvGrpSpPr>
          <p:cNvPr id="63" name="组合 62"/>
          <p:cNvGrpSpPr/>
          <p:nvPr/>
        </p:nvGrpSpPr>
        <p:grpSpPr>
          <a:xfrm>
            <a:off x="4022090" y="5238750"/>
            <a:ext cx="6238240" cy="621030"/>
            <a:chOff x="6802" y="2048"/>
            <a:chExt cx="9824" cy="978"/>
          </a:xfrm>
        </p:grpSpPr>
        <p:sp>
          <p:nvSpPr>
            <p:cNvPr id="64" name="文本框 63"/>
            <p:cNvSpPr txBox="1"/>
            <p:nvPr/>
          </p:nvSpPr>
          <p:spPr>
            <a:xfrm>
              <a:off x="7823" y="2048"/>
              <a:ext cx="8803" cy="871"/>
            </a:xfrm>
            <a:prstGeom prst="rect">
              <a:avLst/>
            </a:prstGeom>
            <a:noFill/>
          </p:spPr>
          <p:txBody>
            <a:bodyPr wrap="square" rtlCol="0">
              <a:spAutoFit/>
            </a:bodyPr>
            <a:p>
              <a:pPr>
                <a:lnSpc>
                  <a:spcPct val="150000"/>
                </a:lnSpc>
              </a:pPr>
              <a:r>
                <a:rPr lang="zh-CN" altLang="en-US" sz="2000">
                  <a:solidFill>
                    <a:srgbClr val="5A84AF"/>
                  </a:solidFill>
                  <a:latin typeface="黑体" panose="02010609060101010101" charset="-122"/>
                  <a:ea typeface="黑体" panose="02010609060101010101" charset="-122"/>
                  <a:cs typeface="黑体" panose="02010609060101010101" charset="-122"/>
                  <a:sym typeface="+mn-ea"/>
                </a:rPr>
                <a:t>单元九　护理伦理决策的应用程序 </a:t>
              </a:r>
              <a:endParaRPr lang="zh-CN" altLang="en-US" sz="2000">
                <a:solidFill>
                  <a:srgbClr val="5A84AF"/>
                </a:solidFill>
                <a:latin typeface="黑体" panose="02010609060101010101" charset="-122"/>
                <a:ea typeface="黑体" panose="02010609060101010101" charset="-122"/>
                <a:cs typeface="黑体" panose="02010609060101010101" charset="-122"/>
                <a:sym typeface="+mn-ea"/>
              </a:endParaRPr>
            </a:p>
          </p:txBody>
        </p:sp>
        <p:pic>
          <p:nvPicPr>
            <p:cNvPr id="65" name="图片 64" descr="b4064338496ee2cb6d081735c8306796"/>
            <p:cNvPicPr>
              <a:picLocks noChangeAspect="1"/>
            </p:cNvPicPr>
            <p:nvPr/>
          </p:nvPicPr>
          <p:blipFill>
            <a:blip r:embed="rId4"/>
            <a:stretch>
              <a:fillRect/>
            </a:stretch>
          </p:blipFill>
          <p:spPr>
            <a:xfrm>
              <a:off x="6802" y="2062"/>
              <a:ext cx="964" cy="964"/>
            </a:xfrm>
            <a:prstGeom prst="rect">
              <a:avLst/>
            </a:prstGeom>
          </p:spPr>
        </p:pic>
      </p:grpSp>
      <p:grpSp>
        <p:nvGrpSpPr>
          <p:cNvPr id="66" name="组合 65"/>
          <p:cNvGrpSpPr/>
          <p:nvPr/>
        </p:nvGrpSpPr>
        <p:grpSpPr>
          <a:xfrm>
            <a:off x="4022090" y="5778500"/>
            <a:ext cx="6238240" cy="621030"/>
            <a:chOff x="6802" y="2048"/>
            <a:chExt cx="9824" cy="978"/>
          </a:xfrm>
        </p:grpSpPr>
        <p:sp>
          <p:nvSpPr>
            <p:cNvPr id="67" name="文本框 66"/>
            <p:cNvSpPr txBox="1"/>
            <p:nvPr/>
          </p:nvSpPr>
          <p:spPr>
            <a:xfrm>
              <a:off x="7823" y="2048"/>
              <a:ext cx="8803" cy="871"/>
            </a:xfrm>
            <a:prstGeom prst="rect">
              <a:avLst/>
            </a:prstGeom>
            <a:noFill/>
          </p:spPr>
          <p:txBody>
            <a:bodyPr wrap="square" rtlCol="0">
              <a:spAutoFit/>
            </a:bodyPr>
            <a:p>
              <a:pPr>
                <a:lnSpc>
                  <a:spcPct val="150000"/>
                </a:lnSpc>
              </a:pPr>
              <a:r>
                <a:rPr lang="zh-CN" altLang="en-US" sz="2000">
                  <a:solidFill>
                    <a:srgbClr val="5A84AF"/>
                  </a:solidFill>
                  <a:latin typeface="黑体" panose="02010609060101010101" charset="-122"/>
                  <a:ea typeface="黑体" panose="02010609060101010101" charset="-122"/>
                  <a:cs typeface="黑体" panose="02010609060101010101" charset="-122"/>
                  <a:sym typeface="+mn-ea"/>
                </a:rPr>
                <a:t>单元十　护理道德评价、教育与修养</a:t>
              </a:r>
              <a:endParaRPr lang="zh-CN" altLang="en-US" sz="2000">
                <a:solidFill>
                  <a:srgbClr val="5A84AF"/>
                </a:solidFill>
                <a:latin typeface="黑体" panose="02010609060101010101" charset="-122"/>
                <a:ea typeface="黑体" panose="02010609060101010101" charset="-122"/>
                <a:cs typeface="黑体" panose="02010609060101010101" charset="-122"/>
                <a:sym typeface="+mn-ea"/>
              </a:endParaRPr>
            </a:p>
          </p:txBody>
        </p:sp>
        <p:pic>
          <p:nvPicPr>
            <p:cNvPr id="68" name="图片 67" descr="b4064338496ee2cb6d081735c8306796"/>
            <p:cNvPicPr>
              <a:picLocks noChangeAspect="1"/>
            </p:cNvPicPr>
            <p:nvPr/>
          </p:nvPicPr>
          <p:blipFill>
            <a:blip r:embed="rId4"/>
            <a:stretch>
              <a:fillRect/>
            </a:stretch>
          </p:blipFill>
          <p:spPr>
            <a:xfrm>
              <a:off x="6802" y="2062"/>
              <a:ext cx="964" cy="964"/>
            </a:xfrm>
            <a:prstGeom prst="rect">
              <a:avLst/>
            </a:prstGeom>
          </p:spPr>
        </p:pic>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3" name="文本占位符 25602"/>
          <p:cNvSpPr>
            <a:spLocks noGrp="1"/>
          </p:cNvSpPr>
          <p:nvPr>
            <p:ph type="body" idx="4294967295"/>
          </p:nvPr>
        </p:nvSpPr>
        <p:spPr>
          <a:xfrm>
            <a:off x="0" y="6285865"/>
            <a:ext cx="5407025" cy="3136900"/>
          </a:xfrm>
        </p:spPr>
        <p:txBody>
          <a:bodyPr>
            <a:noAutofit/>
          </a:bodyPr>
          <a:p>
            <a:pPr algn="l" eaLnBrk="1" hangingPunct="1">
              <a:lnSpc>
                <a:spcPct val="120000"/>
              </a:lnSpc>
              <a:buClr>
                <a:srgbClr val="993366"/>
              </a:buClr>
              <a:buFont typeface="Wingdings" panose="05000000000000000000" pitchFamily="2" charset="2"/>
              <a:buChar char="Ø"/>
            </a:pPr>
            <a:endParaRPr lang="zh-CN" altLang="en-US" sz="2400" dirty="0">
              <a:solidFill>
                <a:schemeClr val="tx1"/>
              </a:solidFill>
              <a:latin typeface="黑体" panose="02010609060101010101" charset="-122"/>
              <a:ea typeface="黑体" panose="02010609060101010101" charset="-122"/>
            </a:endParaRPr>
          </a:p>
          <a:p>
            <a:pPr algn="l" eaLnBrk="1" hangingPunct="1">
              <a:lnSpc>
                <a:spcPct val="120000"/>
              </a:lnSpc>
              <a:buClr>
                <a:srgbClr val="993366"/>
              </a:buClr>
              <a:buFont typeface="Wingdings" panose="05000000000000000000" pitchFamily="2" charset="2"/>
              <a:buChar char="Ø"/>
            </a:pPr>
            <a:endParaRPr lang="zh-CN" altLang="en-US" sz="2400" dirty="0">
              <a:solidFill>
                <a:schemeClr val="tx1"/>
              </a:solidFill>
              <a:latin typeface="黑体" panose="02010609060101010101" charset="-122"/>
              <a:ea typeface="黑体" panose="02010609060101010101" charset="-122"/>
            </a:endParaRPr>
          </a:p>
          <a:p>
            <a:pPr algn="l" eaLnBrk="1" hangingPunct="1">
              <a:lnSpc>
                <a:spcPct val="120000"/>
              </a:lnSpc>
              <a:buClr>
                <a:srgbClr val="993366"/>
              </a:buClr>
              <a:buFont typeface="Wingdings" panose="05000000000000000000" pitchFamily="2" charset="2"/>
              <a:buChar char="Ø"/>
            </a:pPr>
            <a:endParaRPr lang="zh-CN" altLang="en-US" sz="2400">
              <a:solidFill>
                <a:srgbClr val="0000FF"/>
              </a:solidFill>
            </a:endParaRPr>
          </a:p>
        </p:txBody>
      </p:sp>
      <p:sp>
        <p:nvSpPr>
          <p:cNvPr id="9219" name="圆角矩形标注 9218"/>
          <p:cNvSpPr/>
          <p:nvPr/>
        </p:nvSpPr>
        <p:spPr>
          <a:xfrm>
            <a:off x="1533525" y="1828165"/>
            <a:ext cx="9826625" cy="3863975"/>
          </a:xfrm>
          <a:prstGeom prst="wedgeRoundRectCallout">
            <a:avLst>
              <a:gd name="adj1" fmla="val -134"/>
              <a:gd name="adj2" fmla="val 7995"/>
              <a:gd name="adj3" fmla="val 16667"/>
            </a:avLst>
          </a:prstGeom>
          <a:gradFill rotWithShape="1">
            <a:gsLst>
              <a:gs pos="0">
                <a:srgbClr val="FFCCCC"/>
              </a:gs>
              <a:gs pos="100000">
                <a:srgbClr val="FFFFCC"/>
              </a:gs>
            </a:gsLst>
            <a:lin ang="2700000" scaled="1"/>
            <a:tileRect/>
          </a:gradFill>
          <a:ln w="12700" cap="sq" cmpd="sng">
            <a:solidFill>
              <a:schemeClr val="tx1"/>
            </a:solidFill>
            <a:prstDash val="solid"/>
            <a:miter/>
            <a:headEnd type="none" w="med" len="med"/>
            <a:tailEnd type="none" w="med" len="med"/>
          </a:ln>
        </p:spPr>
        <p:txBody>
          <a:bodyPr/>
          <a:p>
            <a:pPr marL="609600" indent="-609600" algn="l" eaLnBrk="1" hangingPunct="1">
              <a:lnSpc>
                <a:spcPct val="130000"/>
              </a:lnSpc>
              <a:buClr>
                <a:srgbClr val="993366"/>
              </a:buClr>
              <a:buFont typeface="Wingdings" panose="05000000000000000000" pitchFamily="2" charset="2"/>
              <a:buChar char="n"/>
            </a:pPr>
            <a:r>
              <a:rPr lang="zh-CN" altLang="en-US" sz="2400" dirty="0">
                <a:solidFill>
                  <a:schemeClr val="accent2"/>
                </a:solidFill>
                <a:latin typeface="黑体" panose="02010609060101010101" charset="-122"/>
                <a:ea typeface="黑体" panose="02010609060101010101" charset="-122"/>
                <a:cs typeface="黑体" panose="02010609060101010101" charset="-122"/>
              </a:rPr>
              <a:t>《孝经》“身体发肤，受之父母，不敢毁伤，孝之始也。”</a:t>
            </a:r>
            <a:endParaRPr lang="zh-CN" altLang="en-US" sz="2400" dirty="0">
              <a:solidFill>
                <a:schemeClr val="accent2"/>
              </a:solidFill>
              <a:latin typeface="黑体" panose="02010609060101010101" charset="-122"/>
              <a:ea typeface="黑体" panose="02010609060101010101" charset="-122"/>
              <a:cs typeface="黑体" panose="02010609060101010101" charset="-122"/>
            </a:endParaRPr>
          </a:p>
          <a:p>
            <a:pPr marL="609600" indent="-609600" algn="l" eaLnBrk="1" hangingPunct="1">
              <a:lnSpc>
                <a:spcPct val="130000"/>
              </a:lnSpc>
              <a:buClr>
                <a:srgbClr val="993366"/>
              </a:buClr>
              <a:buFont typeface="Wingdings" panose="05000000000000000000" pitchFamily="2" charset="2"/>
              <a:buChar char="n"/>
            </a:pPr>
            <a:r>
              <a:rPr lang="zh-CN" altLang="en-US" sz="2400" dirty="0">
                <a:solidFill>
                  <a:schemeClr val="accent2"/>
                </a:solidFill>
                <a:latin typeface="黑体" panose="02010609060101010101" charset="-122"/>
                <a:ea typeface="黑体" panose="02010609060101010101" charset="-122"/>
                <a:cs typeface="黑体" panose="02010609060101010101" charset="-122"/>
              </a:rPr>
              <a:t>在国外，经过哈维、琴纳、贝尔纳、巴斯德等诸多著名科学家的努力，终于使人体实验成为生物医学研究的基本方法。</a:t>
            </a:r>
            <a:endParaRPr lang="zh-CN" altLang="en-US" sz="2400" dirty="0">
              <a:solidFill>
                <a:schemeClr val="accent2"/>
              </a:solidFill>
              <a:latin typeface="黑体" panose="02010609060101010101" charset="-122"/>
              <a:ea typeface="黑体" panose="02010609060101010101" charset="-122"/>
              <a:cs typeface="黑体" panose="02010609060101010101" charset="-122"/>
            </a:endParaRPr>
          </a:p>
          <a:p>
            <a:pPr marL="609600" indent="-609600" algn="l" eaLnBrk="1" hangingPunct="1">
              <a:lnSpc>
                <a:spcPct val="130000"/>
              </a:lnSpc>
              <a:buClr>
                <a:srgbClr val="993366"/>
              </a:buClr>
              <a:buFont typeface="Wingdings" panose="05000000000000000000" pitchFamily="2" charset="2"/>
              <a:buChar char="n"/>
            </a:pPr>
            <a:r>
              <a:rPr lang="zh-CN" altLang="en-US" sz="2400" dirty="0">
                <a:solidFill>
                  <a:schemeClr val="accent2"/>
                </a:solidFill>
                <a:latin typeface="黑体" panose="02010609060101010101" charset="-122"/>
                <a:ea typeface="黑体" panose="02010609060101010101" charset="-122"/>
                <a:cs typeface="黑体" panose="02010609060101010101" charset="-122"/>
              </a:rPr>
              <a:t>1949年，诞生了第一部关于人体实验的国际性正式文件《纽伦堡法典》。</a:t>
            </a:r>
            <a:endParaRPr lang="zh-CN" altLang="en-US" sz="2400" dirty="0">
              <a:solidFill>
                <a:schemeClr val="accent2"/>
              </a:solidFill>
              <a:latin typeface="黑体" panose="02010609060101010101" charset="-122"/>
              <a:ea typeface="黑体" panose="02010609060101010101" charset="-122"/>
              <a:cs typeface="黑体" panose="02010609060101010101" charset="-122"/>
            </a:endParaRPr>
          </a:p>
          <a:p>
            <a:pPr marL="609600" indent="-609600" algn="l" eaLnBrk="1" hangingPunct="1">
              <a:lnSpc>
                <a:spcPct val="130000"/>
              </a:lnSpc>
              <a:buClr>
                <a:srgbClr val="993366"/>
              </a:buClr>
              <a:buFont typeface="Wingdings" panose="05000000000000000000" pitchFamily="2" charset="2"/>
              <a:buChar char="n"/>
            </a:pPr>
            <a:r>
              <a:rPr lang="zh-CN" altLang="en-US" sz="2400" dirty="0">
                <a:solidFill>
                  <a:schemeClr val="accent2"/>
                </a:solidFill>
                <a:latin typeface="黑体" panose="02010609060101010101" charset="-122"/>
                <a:ea typeface="黑体" panose="02010609060101010101" charset="-122"/>
                <a:cs typeface="黑体" panose="02010609060101010101" charset="-122"/>
              </a:rPr>
              <a:t>1964年通过，1975年修改的《赫尔辛基宣言》是世界范围内的人体实验道德规范。</a:t>
            </a:r>
            <a:endParaRPr lang="zh-CN" altLang="en-US" sz="2400" dirty="0">
              <a:solidFill>
                <a:schemeClr val="accent2"/>
              </a:solidFill>
              <a:latin typeface="黑体" panose="02010609060101010101" charset="-122"/>
              <a:ea typeface="黑体" panose="02010609060101010101" charset="-122"/>
              <a:cs typeface="黑体" panose="02010609060101010101" charset="-122"/>
            </a:endParaRPr>
          </a:p>
        </p:txBody>
      </p:sp>
      <p:sp>
        <p:nvSpPr>
          <p:cNvPr id="5" name="文本框 4"/>
          <p:cNvSpPr txBox="1"/>
          <p:nvPr/>
        </p:nvSpPr>
        <p:spPr>
          <a:xfrm>
            <a:off x="4404360" y="916940"/>
            <a:ext cx="3383280" cy="521970"/>
          </a:xfrm>
          <a:prstGeom prst="rect">
            <a:avLst/>
          </a:prstGeom>
          <a:noFill/>
        </p:spPr>
        <p:txBody>
          <a:bodyPr wrap="none" rtlCol="0" anchor="t">
            <a:spAutoFit/>
          </a:bodyPr>
          <a:p>
            <a:pPr algn="l"/>
            <a:r>
              <a:rPr lang="zh-CN" altLang="en-US" sz="2800" dirty="0">
                <a:solidFill>
                  <a:srgbClr val="FF0000"/>
                </a:solidFill>
                <a:latin typeface="黑体" panose="02010609060101010101" charset="-122"/>
                <a:ea typeface="黑体" panose="02010609060101010101" charset="-122"/>
                <a:cs typeface="黑体" panose="02010609060101010101" charset="-122"/>
                <a:sym typeface="+mn-ea"/>
              </a:rPr>
              <a:t>人体试验的历史演变</a:t>
            </a:r>
            <a:endParaRPr lang="zh-CN" altLang="en-US" sz="2800" dirty="0">
              <a:solidFill>
                <a:srgbClr val="FF0000"/>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5" name="矩形 13314"/>
          <p:cNvSpPr/>
          <p:nvPr/>
        </p:nvSpPr>
        <p:spPr>
          <a:xfrm>
            <a:off x="316230" y="880110"/>
            <a:ext cx="8980805" cy="736600"/>
          </a:xfrm>
          <a:prstGeom prst="rect">
            <a:avLst/>
          </a:prstGeom>
          <a:noFill/>
          <a:ln w="9525">
            <a:noFill/>
          </a:ln>
        </p:spPr>
        <p:txBody>
          <a:bodyPr wrap="square">
            <a:spAutoFit/>
          </a:bodyPr>
          <a:p>
            <a:pPr algn="l" eaLnBrk="1" hangingPunct="1">
              <a:lnSpc>
                <a:spcPct val="105000"/>
              </a:lnSpc>
              <a:spcBef>
                <a:spcPct val="25000"/>
              </a:spcBef>
              <a:spcAft>
                <a:spcPct val="25000"/>
              </a:spcAft>
            </a:pPr>
            <a:r>
              <a:rPr sz="4000">
                <a:solidFill>
                  <a:srgbClr val="FF0000"/>
                </a:solidFill>
                <a:ea typeface="黑体" panose="02010609060101010101" charset="-122"/>
                <a:cs typeface="黑体" panose="02010609060101010101" charset="-122"/>
              </a:rPr>
              <a:t>二、人体实验的伦理分析</a:t>
            </a:r>
            <a:endParaRPr sz="4000">
              <a:solidFill>
                <a:srgbClr val="FF0000"/>
              </a:solidFill>
              <a:ea typeface="黑体" panose="02010609060101010101" charset="-122"/>
              <a:cs typeface="黑体" panose="02010609060101010101" charset="-122"/>
            </a:endParaRPr>
          </a:p>
        </p:txBody>
      </p:sp>
      <p:sp>
        <p:nvSpPr>
          <p:cNvPr id="5" name="文本框 4"/>
          <p:cNvSpPr txBox="1"/>
          <p:nvPr/>
        </p:nvSpPr>
        <p:spPr>
          <a:xfrm>
            <a:off x="758825" y="1964055"/>
            <a:ext cx="3840480" cy="460375"/>
          </a:xfrm>
          <a:prstGeom prst="rect">
            <a:avLst/>
          </a:prstGeom>
          <a:noFill/>
        </p:spPr>
        <p:txBody>
          <a:bodyPr wrap="none" rtlCol="0" anchor="t">
            <a:spAutoFit/>
          </a:bodyPr>
          <a:p>
            <a:pPr algn="l"/>
            <a:r>
              <a:rPr lang="zh-CN" altLang="en-US" sz="2400" dirty="0">
                <a:solidFill>
                  <a:schemeClr val="tx1"/>
                </a:solidFill>
                <a:latin typeface="黑体" panose="02010609060101010101" charset="-122"/>
                <a:ea typeface="黑体" panose="02010609060101010101" charset="-122"/>
                <a:cs typeface="黑体" panose="02010609060101010101" charset="-122"/>
                <a:sym typeface="+mn-ea"/>
              </a:rPr>
              <a:t>（一）人体实验的伦理矛盾</a:t>
            </a:r>
            <a:endParaRPr lang="zh-CN" altLang="en-US" sz="2400" dirty="0">
              <a:solidFill>
                <a:schemeClr val="tx1"/>
              </a:solidFill>
              <a:latin typeface="黑体" panose="02010609060101010101" charset="-122"/>
              <a:ea typeface="黑体" panose="02010609060101010101" charset="-122"/>
              <a:cs typeface="黑体" panose="02010609060101010101" charset="-122"/>
              <a:sym typeface="+mn-ea"/>
            </a:endParaRPr>
          </a:p>
        </p:txBody>
      </p:sp>
      <p:pic>
        <p:nvPicPr>
          <p:cNvPr id="10" name="图片 9"/>
          <p:cNvPicPr>
            <a:picLocks noChangeAspect="1"/>
          </p:cNvPicPr>
          <p:nvPr/>
        </p:nvPicPr>
        <p:blipFill>
          <a:blip r:embed="rId1" cstate="screen"/>
          <a:stretch>
            <a:fillRect/>
          </a:stretch>
        </p:blipFill>
        <p:spPr>
          <a:xfrm>
            <a:off x="7217410" y="1541145"/>
            <a:ext cx="4639310" cy="4639310"/>
          </a:xfrm>
          <a:prstGeom prst="rect">
            <a:avLst/>
          </a:prstGeom>
        </p:spPr>
      </p:pic>
      <p:sp>
        <p:nvSpPr>
          <p:cNvPr id="10244" name="矩形 10243"/>
          <p:cNvSpPr/>
          <p:nvPr/>
        </p:nvSpPr>
        <p:spPr>
          <a:xfrm>
            <a:off x="912495" y="2935923"/>
            <a:ext cx="6168390" cy="2306955"/>
          </a:xfrm>
          <a:prstGeom prst="rect">
            <a:avLst/>
          </a:prstGeom>
          <a:noFill/>
          <a:ln w="9525">
            <a:noFill/>
          </a:ln>
        </p:spPr>
        <p:txBody>
          <a:bodyPr wrap="square" anchor="ctr" anchorCtr="0">
            <a:spAutoFit/>
          </a:bodyPr>
          <a:p>
            <a:pPr marL="342900" indent="-342900" algn="l" eaLnBrk="1" hangingPunct="1">
              <a:lnSpc>
                <a:spcPct val="150000"/>
              </a:lnSpc>
              <a:buFont typeface="Wingdings" panose="05000000000000000000" charset="0"/>
              <a:buChar char="Ø"/>
            </a:pPr>
            <a:r>
              <a:rPr lang="zh-CN" altLang="en-US" sz="2400" dirty="0">
                <a:solidFill>
                  <a:srgbClr val="0000CC"/>
                </a:solidFill>
                <a:latin typeface="黑体" panose="02010609060101010101" charset="-122"/>
                <a:ea typeface="黑体" panose="02010609060101010101" charset="-122"/>
                <a:cs typeface="黑体" panose="02010609060101010101" charset="-122"/>
              </a:rPr>
              <a:t>1．社会公益和受试者个人利益的矛盾 </a:t>
            </a:r>
            <a:endParaRPr lang="zh-CN" altLang="en-US" sz="2400" dirty="0">
              <a:solidFill>
                <a:srgbClr val="0000CC"/>
              </a:solidFill>
              <a:latin typeface="黑体" panose="02010609060101010101" charset="-122"/>
              <a:ea typeface="黑体" panose="02010609060101010101" charset="-122"/>
              <a:cs typeface="黑体" panose="02010609060101010101" charset="-122"/>
            </a:endParaRPr>
          </a:p>
          <a:p>
            <a:pPr marL="342900" indent="-342900" algn="l" eaLnBrk="1" hangingPunct="1">
              <a:lnSpc>
                <a:spcPct val="150000"/>
              </a:lnSpc>
              <a:buFont typeface="Wingdings" panose="05000000000000000000" charset="0"/>
              <a:buChar char="Ø"/>
            </a:pPr>
            <a:r>
              <a:rPr lang="zh-CN" altLang="en-US" sz="2400" dirty="0">
                <a:solidFill>
                  <a:srgbClr val="0000CC"/>
                </a:solidFill>
                <a:latin typeface="黑体" panose="02010609060101010101" charset="-122"/>
                <a:ea typeface="黑体" panose="02010609060101010101" charset="-122"/>
                <a:cs typeface="黑体" panose="02010609060101010101" charset="-122"/>
              </a:rPr>
              <a:t>2．实验者主动和受试者被动的矛盾 </a:t>
            </a:r>
            <a:endParaRPr lang="zh-CN" altLang="en-US" sz="2400" dirty="0">
              <a:solidFill>
                <a:srgbClr val="0000CC"/>
              </a:solidFill>
              <a:latin typeface="黑体" panose="02010609060101010101" charset="-122"/>
              <a:ea typeface="黑体" panose="02010609060101010101" charset="-122"/>
              <a:cs typeface="黑体" panose="02010609060101010101" charset="-122"/>
            </a:endParaRPr>
          </a:p>
          <a:p>
            <a:pPr marL="342900" indent="-342900" algn="l" eaLnBrk="1" hangingPunct="1">
              <a:lnSpc>
                <a:spcPct val="150000"/>
              </a:lnSpc>
              <a:buFont typeface="Wingdings" panose="05000000000000000000" charset="0"/>
              <a:buChar char="Ø"/>
            </a:pPr>
            <a:r>
              <a:rPr lang="zh-CN" altLang="en-US" sz="2400" dirty="0">
                <a:solidFill>
                  <a:srgbClr val="0000CC"/>
                </a:solidFill>
                <a:latin typeface="黑体" panose="02010609060101010101" charset="-122"/>
                <a:ea typeface="黑体" panose="02010609060101010101" charset="-122"/>
                <a:cs typeface="黑体" panose="02010609060101010101" charset="-122"/>
              </a:rPr>
              <a:t>3．实验者强迫和受试者自愿的矛盾 </a:t>
            </a:r>
            <a:endParaRPr lang="zh-CN" altLang="en-US" sz="2400" dirty="0">
              <a:solidFill>
                <a:srgbClr val="0000CC"/>
              </a:solidFill>
              <a:latin typeface="黑体" panose="02010609060101010101" charset="-122"/>
              <a:ea typeface="黑体" panose="02010609060101010101" charset="-122"/>
              <a:cs typeface="黑体" panose="02010609060101010101" charset="-122"/>
            </a:endParaRPr>
          </a:p>
          <a:p>
            <a:pPr marL="342900" indent="-342900" algn="l" eaLnBrk="1" hangingPunct="1">
              <a:lnSpc>
                <a:spcPct val="150000"/>
              </a:lnSpc>
              <a:buFont typeface="Wingdings" panose="05000000000000000000" charset="0"/>
              <a:buChar char="Ø"/>
            </a:pPr>
            <a:r>
              <a:rPr lang="zh-CN" altLang="en-US" sz="2400" dirty="0">
                <a:solidFill>
                  <a:srgbClr val="0000CC"/>
                </a:solidFill>
                <a:latin typeface="黑体" panose="02010609060101010101" charset="-122"/>
                <a:ea typeface="黑体" panose="02010609060101010101" charset="-122"/>
                <a:cs typeface="黑体" panose="02010609060101010101" charset="-122"/>
              </a:rPr>
              <a:t>4．公正和有利的矛盾</a:t>
            </a:r>
            <a:endParaRPr lang="zh-CN" altLang="en-US" sz="2400" dirty="0">
              <a:solidFill>
                <a:srgbClr val="0000CC"/>
              </a:solidFill>
              <a:latin typeface="黑体" panose="02010609060101010101" charset="-122"/>
              <a:ea typeface="黑体" panose="02010609060101010101" charset="-122"/>
              <a:cs typeface="黑体" panose="02010609060101010101" charset="-122"/>
            </a:endParaRPr>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3" name="文本占位符 25602"/>
          <p:cNvSpPr>
            <a:spLocks noGrp="1"/>
          </p:cNvSpPr>
          <p:nvPr>
            <p:ph type="body" idx="4294967295"/>
          </p:nvPr>
        </p:nvSpPr>
        <p:spPr>
          <a:xfrm>
            <a:off x="0" y="6285865"/>
            <a:ext cx="5407025" cy="3136900"/>
          </a:xfrm>
        </p:spPr>
        <p:txBody>
          <a:bodyPr>
            <a:noAutofit/>
          </a:bodyPr>
          <a:p>
            <a:pPr algn="l" eaLnBrk="1" hangingPunct="1">
              <a:lnSpc>
                <a:spcPct val="120000"/>
              </a:lnSpc>
              <a:buClr>
                <a:srgbClr val="993366"/>
              </a:buClr>
              <a:buFont typeface="Wingdings" panose="05000000000000000000" pitchFamily="2" charset="2"/>
              <a:buChar char="Ø"/>
            </a:pPr>
            <a:endParaRPr lang="zh-CN" altLang="en-US" sz="2400" dirty="0">
              <a:solidFill>
                <a:schemeClr val="tx1"/>
              </a:solidFill>
              <a:latin typeface="黑体" panose="02010609060101010101" charset="-122"/>
              <a:ea typeface="黑体" panose="02010609060101010101" charset="-122"/>
            </a:endParaRPr>
          </a:p>
          <a:p>
            <a:pPr algn="l" eaLnBrk="1" hangingPunct="1">
              <a:lnSpc>
                <a:spcPct val="120000"/>
              </a:lnSpc>
              <a:buClr>
                <a:srgbClr val="993366"/>
              </a:buClr>
              <a:buFont typeface="Wingdings" panose="05000000000000000000" pitchFamily="2" charset="2"/>
              <a:buChar char="Ø"/>
            </a:pPr>
            <a:endParaRPr lang="zh-CN" altLang="en-US" sz="2400" dirty="0">
              <a:solidFill>
                <a:schemeClr val="tx1"/>
              </a:solidFill>
              <a:latin typeface="黑体" panose="02010609060101010101" charset="-122"/>
              <a:ea typeface="黑体" panose="02010609060101010101" charset="-122"/>
            </a:endParaRPr>
          </a:p>
          <a:p>
            <a:pPr algn="l" eaLnBrk="1" hangingPunct="1">
              <a:lnSpc>
                <a:spcPct val="120000"/>
              </a:lnSpc>
              <a:buClr>
                <a:srgbClr val="993366"/>
              </a:buClr>
              <a:buFont typeface="Wingdings" panose="05000000000000000000" pitchFamily="2" charset="2"/>
              <a:buChar char="Ø"/>
            </a:pPr>
            <a:endParaRPr lang="zh-CN" altLang="en-US" sz="2400">
              <a:solidFill>
                <a:srgbClr val="0000FF"/>
              </a:solidFill>
            </a:endParaRPr>
          </a:p>
        </p:txBody>
      </p:sp>
      <p:sp>
        <p:nvSpPr>
          <p:cNvPr id="5" name="文本框 4"/>
          <p:cNvSpPr txBox="1"/>
          <p:nvPr/>
        </p:nvSpPr>
        <p:spPr>
          <a:xfrm>
            <a:off x="938530" y="732790"/>
            <a:ext cx="3840480" cy="460375"/>
          </a:xfrm>
          <a:prstGeom prst="rect">
            <a:avLst/>
          </a:prstGeom>
          <a:noFill/>
        </p:spPr>
        <p:txBody>
          <a:bodyPr wrap="none" rtlCol="0" anchor="t">
            <a:spAutoFit/>
          </a:bodyPr>
          <a:p>
            <a:pPr algn="l"/>
            <a:r>
              <a:rPr lang="zh-CN" altLang="en-US" sz="2400" dirty="0">
                <a:solidFill>
                  <a:schemeClr val="tx1"/>
                </a:solidFill>
                <a:latin typeface="黑体" panose="02010609060101010101" charset="-122"/>
                <a:ea typeface="黑体" panose="02010609060101010101" charset="-122"/>
                <a:cs typeface="黑体" panose="02010609060101010101" charset="-122"/>
                <a:sym typeface="+mn-ea"/>
              </a:rPr>
              <a:t>（二）人体实验的伦理问题</a:t>
            </a:r>
            <a:endParaRPr lang="zh-CN" altLang="en-US" sz="2400" dirty="0">
              <a:solidFill>
                <a:schemeClr val="tx1"/>
              </a:solidFill>
              <a:latin typeface="黑体" panose="02010609060101010101" charset="-122"/>
              <a:ea typeface="黑体" panose="02010609060101010101" charset="-122"/>
              <a:cs typeface="黑体" panose="02010609060101010101" charset="-122"/>
              <a:sym typeface="+mn-ea"/>
            </a:endParaRPr>
          </a:p>
        </p:txBody>
      </p:sp>
      <p:sp>
        <p:nvSpPr>
          <p:cNvPr id="20483" name="文本占位符 20482"/>
          <p:cNvSpPr>
            <a:spLocks noGrp="1"/>
          </p:cNvSpPr>
          <p:nvPr/>
        </p:nvSpPr>
        <p:spPr>
          <a:xfrm>
            <a:off x="1139825" y="1906270"/>
            <a:ext cx="5972175" cy="3437255"/>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v"/>
              <a:defRPr sz="2800" b="1"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800" b="0" u="none" kern="1200" baseline="0">
                <a:solidFill>
                  <a:schemeClr val="tx1"/>
                </a:solidFill>
                <a:latin typeface="Arial" panose="020B0604020202020204" pitchFamily="34" charset="0"/>
                <a:ea typeface="+mn-ea"/>
                <a:cs typeface="+mn-cs"/>
              </a:defRPr>
            </a:lvl2pPr>
            <a:lvl3pPr marL="1143000" lvl="2" indent="-228600" algn="l" defTabSz="914400" eaLnBrk="1" fontAlgn="base" latinLnBrk="0" hangingPunct="1">
              <a:lnSpc>
                <a:spcPct val="100000"/>
              </a:lnSpc>
              <a:spcBef>
                <a:spcPct val="20000"/>
              </a:spcBef>
              <a:spcAft>
                <a:spcPct val="0"/>
              </a:spcAft>
              <a:buClr>
                <a:schemeClr val="hlink"/>
              </a:buClr>
              <a:buFont typeface="Wingdings" panose="05000000000000000000" pitchFamily="2" charset="2"/>
              <a:buChar char="•"/>
              <a:defRPr sz="2400" b="0" u="none" kern="1200" baseline="0">
                <a:solidFill>
                  <a:schemeClr val="tx1"/>
                </a:solidFill>
                <a:latin typeface="Arial" panose="020B0604020202020204" pitchFamily="34" charset="0"/>
                <a:ea typeface="+mn-ea"/>
                <a:cs typeface="+mn-cs"/>
              </a:defRPr>
            </a:lvl3pPr>
            <a:lvl4pPr marL="1600200" lvl="3"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ea typeface="+mn-ea"/>
                <a:cs typeface="+mn-cs"/>
              </a:defRPr>
            </a:lvl4pPr>
            <a:lvl5pPr marL="2057400" lvl="4"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ea typeface="+mn-ea"/>
                <a:cs typeface="+mn-cs"/>
              </a:defRPr>
            </a:lvl5pPr>
            <a:lvl6pPr marL="2514600" lvl="5"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ea typeface="+mn-ea"/>
                <a:cs typeface="+mn-cs"/>
              </a:defRPr>
            </a:lvl6pPr>
            <a:lvl7pPr marL="2971800" lvl="6"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ea typeface="+mn-ea"/>
                <a:cs typeface="+mn-cs"/>
              </a:defRPr>
            </a:lvl7pPr>
            <a:lvl8pPr marL="3429000" lvl="7"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ea typeface="+mn-ea"/>
                <a:cs typeface="+mn-cs"/>
              </a:defRPr>
            </a:lvl8pPr>
            <a:lvl9pPr marL="3886200" lvl="8"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ea typeface="+mn-ea"/>
                <a:cs typeface="+mn-cs"/>
              </a:defRPr>
            </a:lvl9pPr>
          </a:lstStyle>
          <a:p>
            <a:pPr>
              <a:lnSpc>
                <a:spcPct val="130000"/>
              </a:lnSpc>
            </a:pPr>
            <a:r>
              <a:rPr lang="en-US" altLang="zh-CN" sz="2400" dirty="0">
                <a:solidFill>
                  <a:srgbClr val="0000FF"/>
                </a:solidFill>
                <a:latin typeface="楷体_GB2312" panose="02010609030101010101" pitchFamily="1" charset="-122"/>
                <a:ea typeface="楷体_GB2312" panose="02010609030101010101" pitchFamily="1" charset="-122"/>
              </a:rPr>
              <a:t>1</a:t>
            </a:r>
            <a:r>
              <a:rPr lang="zh-CN" altLang="en-US" sz="2400" dirty="0">
                <a:solidFill>
                  <a:srgbClr val="0000FF"/>
                </a:solidFill>
                <a:latin typeface="楷体_GB2312" panose="02010609030101010101" pitchFamily="1" charset="-122"/>
                <a:ea typeface="楷体_GB2312" panose="02010609030101010101" pitchFamily="1" charset="-122"/>
              </a:rPr>
              <a:t>．得失问题：得失问题也叫利弊问题。</a:t>
            </a:r>
            <a:endParaRPr lang="zh-CN" altLang="en-US" sz="2400" dirty="0">
              <a:solidFill>
                <a:srgbClr val="0000FF"/>
              </a:solidFill>
              <a:latin typeface="楷体_GB2312" panose="02010609030101010101" pitchFamily="1" charset="-122"/>
              <a:ea typeface="楷体_GB2312" panose="02010609030101010101" pitchFamily="1" charset="-122"/>
            </a:endParaRPr>
          </a:p>
          <a:p>
            <a:pPr>
              <a:lnSpc>
                <a:spcPct val="130000"/>
              </a:lnSpc>
            </a:pPr>
            <a:r>
              <a:rPr lang="zh-CN" altLang="en-US" sz="2400" dirty="0">
                <a:solidFill>
                  <a:srgbClr val="0000FF"/>
                </a:solidFill>
                <a:latin typeface="楷体_GB2312" panose="02010609030101010101" pitchFamily="1" charset="-122"/>
                <a:ea typeface="楷体_GB2312" panose="02010609030101010101" pitchFamily="1" charset="-122"/>
              </a:rPr>
              <a:t>（</a:t>
            </a:r>
            <a:r>
              <a:rPr lang="en-US" altLang="zh-CN" sz="2400" dirty="0">
                <a:solidFill>
                  <a:srgbClr val="0000FF"/>
                </a:solidFill>
                <a:latin typeface="楷体_GB2312" panose="02010609030101010101" pitchFamily="1" charset="-122"/>
                <a:ea typeface="楷体_GB2312" panose="02010609030101010101" pitchFamily="1" charset="-122"/>
              </a:rPr>
              <a:t>1</a:t>
            </a:r>
            <a:r>
              <a:rPr lang="zh-CN" altLang="en-US" sz="2400" dirty="0">
                <a:solidFill>
                  <a:srgbClr val="0000FF"/>
                </a:solidFill>
                <a:latin typeface="楷体_GB2312" panose="02010609030101010101" pitchFamily="1" charset="-122"/>
                <a:ea typeface="楷体_GB2312" panose="02010609030101010101" pitchFamily="1" charset="-122"/>
              </a:rPr>
              <a:t>）有得无失：也叫有利无弊</a:t>
            </a:r>
            <a:endParaRPr lang="zh-CN" altLang="en-US" sz="2400" dirty="0">
              <a:solidFill>
                <a:srgbClr val="0000FF"/>
              </a:solidFill>
              <a:latin typeface="楷体_GB2312" panose="02010609030101010101" pitchFamily="1" charset="-122"/>
              <a:ea typeface="楷体_GB2312" panose="02010609030101010101" pitchFamily="1" charset="-122"/>
            </a:endParaRPr>
          </a:p>
          <a:p>
            <a:pPr>
              <a:lnSpc>
                <a:spcPct val="130000"/>
              </a:lnSpc>
            </a:pPr>
            <a:r>
              <a:rPr lang="zh-CN" altLang="en-US" sz="2400" dirty="0">
                <a:solidFill>
                  <a:srgbClr val="0000FF"/>
                </a:solidFill>
                <a:latin typeface="楷体_GB2312" panose="02010609030101010101" pitchFamily="1" charset="-122"/>
                <a:ea typeface="楷体_GB2312" panose="02010609030101010101" pitchFamily="1" charset="-122"/>
              </a:rPr>
              <a:t>（</a:t>
            </a:r>
            <a:r>
              <a:rPr lang="en-US" altLang="zh-CN" sz="2400" dirty="0">
                <a:solidFill>
                  <a:srgbClr val="0000FF"/>
                </a:solidFill>
                <a:latin typeface="楷体_GB2312" panose="02010609030101010101" pitchFamily="1" charset="-122"/>
                <a:ea typeface="楷体_GB2312" panose="02010609030101010101" pitchFamily="1" charset="-122"/>
              </a:rPr>
              <a:t>2</a:t>
            </a:r>
            <a:r>
              <a:rPr lang="zh-CN" altLang="en-US" sz="2400" dirty="0">
                <a:solidFill>
                  <a:srgbClr val="0000FF"/>
                </a:solidFill>
                <a:latin typeface="楷体_GB2312" panose="02010609030101010101" pitchFamily="1" charset="-122"/>
                <a:ea typeface="楷体_GB2312" panose="02010609030101010101" pitchFamily="1" charset="-122"/>
              </a:rPr>
              <a:t>）得大于失：也叫利大于弊</a:t>
            </a:r>
            <a:endParaRPr lang="zh-CN" altLang="en-US" sz="2400" dirty="0">
              <a:solidFill>
                <a:srgbClr val="0000FF"/>
              </a:solidFill>
              <a:latin typeface="楷体_GB2312" panose="02010609030101010101" pitchFamily="1" charset="-122"/>
              <a:ea typeface="楷体_GB2312" panose="02010609030101010101" pitchFamily="1" charset="-122"/>
            </a:endParaRPr>
          </a:p>
          <a:p>
            <a:pPr>
              <a:lnSpc>
                <a:spcPct val="130000"/>
              </a:lnSpc>
            </a:pPr>
            <a:r>
              <a:rPr lang="zh-CN" altLang="en-US" sz="2400" dirty="0">
                <a:solidFill>
                  <a:srgbClr val="0000FF"/>
                </a:solidFill>
                <a:latin typeface="楷体_GB2312" panose="02010609030101010101" pitchFamily="1" charset="-122"/>
                <a:ea typeface="楷体_GB2312" panose="02010609030101010101" pitchFamily="1" charset="-122"/>
              </a:rPr>
              <a:t>（</a:t>
            </a:r>
            <a:r>
              <a:rPr lang="en-US" altLang="zh-CN" sz="2400" dirty="0">
                <a:solidFill>
                  <a:srgbClr val="0000FF"/>
                </a:solidFill>
                <a:latin typeface="楷体_GB2312" panose="02010609030101010101" pitchFamily="1" charset="-122"/>
                <a:ea typeface="楷体_GB2312" panose="02010609030101010101" pitchFamily="1" charset="-122"/>
              </a:rPr>
              <a:t>3</a:t>
            </a:r>
            <a:r>
              <a:rPr lang="zh-CN" altLang="en-US" sz="2400" dirty="0">
                <a:solidFill>
                  <a:srgbClr val="0000FF"/>
                </a:solidFill>
                <a:latin typeface="楷体_GB2312" panose="02010609030101010101" pitchFamily="1" charset="-122"/>
                <a:ea typeface="楷体_GB2312" panose="02010609030101010101" pitchFamily="1" charset="-122"/>
              </a:rPr>
              <a:t>）得失不明：也叫利弊不明</a:t>
            </a:r>
            <a:endParaRPr lang="zh-CN" altLang="en-US" sz="2400" dirty="0">
              <a:solidFill>
                <a:srgbClr val="0000FF"/>
              </a:solidFill>
              <a:latin typeface="楷体_GB2312" panose="02010609030101010101" pitchFamily="1" charset="-122"/>
              <a:ea typeface="楷体_GB2312" panose="02010609030101010101" pitchFamily="1" charset="-122"/>
            </a:endParaRPr>
          </a:p>
          <a:p>
            <a:pPr>
              <a:lnSpc>
                <a:spcPct val="130000"/>
              </a:lnSpc>
            </a:pPr>
            <a:r>
              <a:rPr lang="zh-CN" altLang="en-US" sz="2400" dirty="0">
                <a:solidFill>
                  <a:srgbClr val="0000FF"/>
                </a:solidFill>
                <a:latin typeface="楷体_GB2312" panose="02010609030101010101" pitchFamily="1" charset="-122"/>
                <a:ea typeface="楷体_GB2312" panose="02010609030101010101" pitchFamily="1" charset="-122"/>
              </a:rPr>
              <a:t>（</a:t>
            </a:r>
            <a:r>
              <a:rPr lang="en-US" altLang="zh-CN" sz="2400" dirty="0">
                <a:solidFill>
                  <a:srgbClr val="0000FF"/>
                </a:solidFill>
                <a:latin typeface="楷体_GB2312" panose="02010609030101010101" pitchFamily="1" charset="-122"/>
                <a:ea typeface="楷体_GB2312" panose="02010609030101010101" pitchFamily="1" charset="-122"/>
              </a:rPr>
              <a:t>4</a:t>
            </a:r>
            <a:r>
              <a:rPr lang="zh-CN" altLang="en-US" sz="2400" dirty="0">
                <a:solidFill>
                  <a:srgbClr val="0000FF"/>
                </a:solidFill>
                <a:latin typeface="楷体_GB2312" panose="02010609030101010101" pitchFamily="1" charset="-122"/>
                <a:ea typeface="楷体_GB2312" panose="02010609030101010101" pitchFamily="1" charset="-122"/>
              </a:rPr>
              <a:t>）失大于得：也叫弊大于利</a:t>
            </a:r>
            <a:endParaRPr lang="zh-CN" altLang="en-US" sz="2400" dirty="0">
              <a:solidFill>
                <a:srgbClr val="0000FF"/>
              </a:solidFill>
              <a:latin typeface="楷体_GB2312" panose="02010609030101010101" pitchFamily="1" charset="-122"/>
              <a:ea typeface="楷体_GB2312" panose="02010609030101010101" pitchFamily="1" charset="-122"/>
            </a:endParaRPr>
          </a:p>
          <a:p>
            <a:pPr>
              <a:lnSpc>
                <a:spcPct val="130000"/>
              </a:lnSpc>
            </a:pPr>
            <a:r>
              <a:rPr lang="zh-CN" altLang="en-US" sz="2400" dirty="0">
                <a:solidFill>
                  <a:srgbClr val="0000FF"/>
                </a:solidFill>
                <a:latin typeface="楷体_GB2312" panose="02010609030101010101" pitchFamily="1" charset="-122"/>
                <a:ea typeface="楷体_GB2312" panose="02010609030101010101" pitchFamily="1" charset="-122"/>
              </a:rPr>
              <a:t>（</a:t>
            </a:r>
            <a:r>
              <a:rPr lang="en-US" altLang="zh-CN" sz="2400" dirty="0">
                <a:solidFill>
                  <a:srgbClr val="0000FF"/>
                </a:solidFill>
                <a:latin typeface="楷体_GB2312" panose="02010609030101010101" pitchFamily="1" charset="-122"/>
                <a:ea typeface="楷体_GB2312" panose="02010609030101010101" pitchFamily="1" charset="-122"/>
              </a:rPr>
              <a:t>5</a:t>
            </a:r>
            <a:r>
              <a:rPr lang="zh-CN" altLang="en-US" sz="2400" dirty="0">
                <a:solidFill>
                  <a:srgbClr val="0000FF"/>
                </a:solidFill>
                <a:latin typeface="楷体_GB2312" panose="02010609030101010101" pitchFamily="1" charset="-122"/>
                <a:ea typeface="楷体_GB2312" panose="02010609030101010101" pitchFamily="1" charset="-122"/>
              </a:rPr>
              <a:t>）有失无得：也叫有弊无利</a:t>
            </a:r>
            <a:endParaRPr lang="zh-CN" altLang="en-US" sz="2400" dirty="0">
              <a:solidFill>
                <a:srgbClr val="0000FF"/>
              </a:solidFill>
              <a:latin typeface="楷体_GB2312" panose="02010609030101010101" pitchFamily="1" charset="-122"/>
              <a:ea typeface="楷体_GB2312" panose="02010609030101010101" pitchFamily="1" charset="-122"/>
            </a:endParaRPr>
          </a:p>
        </p:txBody>
      </p:sp>
      <p:sp>
        <p:nvSpPr>
          <p:cNvPr id="21507" name="文本占位符 21506"/>
          <p:cNvSpPr>
            <a:spLocks noGrp="1"/>
          </p:cNvSpPr>
          <p:nvPr/>
        </p:nvSpPr>
        <p:spPr>
          <a:xfrm>
            <a:off x="7112635" y="1421130"/>
            <a:ext cx="4457065" cy="4408170"/>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v"/>
              <a:defRPr sz="2800" b="1"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800" b="0" u="none" kern="1200" baseline="0">
                <a:solidFill>
                  <a:schemeClr val="tx1"/>
                </a:solidFill>
                <a:latin typeface="Arial" panose="020B0604020202020204" pitchFamily="34" charset="0"/>
                <a:ea typeface="+mn-ea"/>
                <a:cs typeface="+mn-cs"/>
              </a:defRPr>
            </a:lvl2pPr>
            <a:lvl3pPr marL="1143000" lvl="2" indent="-228600" algn="l" defTabSz="914400" eaLnBrk="1" fontAlgn="base" latinLnBrk="0" hangingPunct="1">
              <a:lnSpc>
                <a:spcPct val="100000"/>
              </a:lnSpc>
              <a:spcBef>
                <a:spcPct val="20000"/>
              </a:spcBef>
              <a:spcAft>
                <a:spcPct val="0"/>
              </a:spcAft>
              <a:buClr>
                <a:schemeClr val="hlink"/>
              </a:buClr>
              <a:buFont typeface="Wingdings" panose="05000000000000000000" pitchFamily="2" charset="2"/>
              <a:buChar char="•"/>
              <a:defRPr sz="2400" b="0" u="none" kern="1200" baseline="0">
                <a:solidFill>
                  <a:schemeClr val="tx1"/>
                </a:solidFill>
                <a:latin typeface="Arial" panose="020B0604020202020204" pitchFamily="34" charset="0"/>
                <a:ea typeface="+mn-ea"/>
                <a:cs typeface="+mn-cs"/>
              </a:defRPr>
            </a:lvl3pPr>
            <a:lvl4pPr marL="1600200" lvl="3"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ea typeface="+mn-ea"/>
                <a:cs typeface="+mn-cs"/>
              </a:defRPr>
            </a:lvl4pPr>
            <a:lvl5pPr marL="2057400" lvl="4"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ea typeface="+mn-ea"/>
                <a:cs typeface="+mn-cs"/>
              </a:defRPr>
            </a:lvl5pPr>
            <a:lvl6pPr marL="2514600" lvl="5"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ea typeface="+mn-ea"/>
                <a:cs typeface="+mn-cs"/>
              </a:defRPr>
            </a:lvl6pPr>
            <a:lvl7pPr marL="2971800" lvl="6"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ea typeface="+mn-ea"/>
                <a:cs typeface="+mn-cs"/>
              </a:defRPr>
            </a:lvl7pPr>
            <a:lvl8pPr marL="3429000" lvl="7"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ea typeface="+mn-ea"/>
                <a:cs typeface="+mn-cs"/>
              </a:defRPr>
            </a:lvl8pPr>
            <a:lvl9pPr marL="3886200" lvl="8"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ea typeface="+mn-ea"/>
                <a:cs typeface="+mn-cs"/>
              </a:defRPr>
            </a:lvl9pPr>
          </a:lstStyle>
          <a:p>
            <a:pPr>
              <a:lnSpc>
                <a:spcPct val="130000"/>
              </a:lnSpc>
            </a:pPr>
            <a:endParaRPr lang="zh-CN" altLang="en-US" sz="2400" dirty="0">
              <a:solidFill>
                <a:srgbClr val="0000FF"/>
              </a:solidFill>
              <a:latin typeface="楷体_GB2312" panose="02010609030101010101" pitchFamily="1" charset="-122"/>
              <a:ea typeface="楷体_GB2312" panose="02010609030101010101" pitchFamily="1" charset="-122"/>
            </a:endParaRPr>
          </a:p>
          <a:p>
            <a:pPr>
              <a:lnSpc>
                <a:spcPct val="130000"/>
              </a:lnSpc>
            </a:pPr>
            <a:r>
              <a:rPr lang="en-US" altLang="zh-CN" sz="2400" dirty="0">
                <a:solidFill>
                  <a:srgbClr val="0000FF"/>
                </a:solidFill>
                <a:latin typeface="楷体_GB2312" panose="02010609030101010101" pitchFamily="1" charset="-122"/>
                <a:ea typeface="楷体_GB2312" panose="02010609030101010101" pitchFamily="1" charset="-122"/>
              </a:rPr>
              <a:t>2</a:t>
            </a:r>
            <a:r>
              <a:rPr lang="zh-CN" altLang="en-US" sz="2400" dirty="0">
                <a:solidFill>
                  <a:srgbClr val="0000FF"/>
                </a:solidFill>
                <a:latin typeface="楷体_GB2312" panose="02010609030101010101" pitchFamily="1" charset="-122"/>
                <a:ea typeface="楷体_GB2312" panose="02010609030101010101" pitchFamily="1" charset="-122"/>
              </a:rPr>
              <a:t>．诚实问题  </a:t>
            </a:r>
            <a:endParaRPr lang="zh-CN" altLang="en-US" sz="2400" dirty="0">
              <a:solidFill>
                <a:srgbClr val="0000FF"/>
              </a:solidFill>
              <a:latin typeface="楷体_GB2312" panose="02010609030101010101" pitchFamily="1" charset="-122"/>
              <a:ea typeface="楷体_GB2312" panose="02010609030101010101" pitchFamily="1" charset="-122"/>
            </a:endParaRPr>
          </a:p>
          <a:p>
            <a:pPr>
              <a:lnSpc>
                <a:spcPct val="130000"/>
              </a:lnSpc>
            </a:pPr>
            <a:r>
              <a:rPr lang="zh-CN" altLang="en-US" sz="2400" dirty="0">
                <a:solidFill>
                  <a:srgbClr val="0000FF"/>
                </a:solidFill>
                <a:latin typeface="楷体_GB2312" panose="02010609030101010101" pitchFamily="1" charset="-122"/>
                <a:ea typeface="楷体_GB2312" panose="02010609030101010101" pitchFamily="1" charset="-122"/>
              </a:rPr>
              <a:t>（</a:t>
            </a:r>
            <a:r>
              <a:rPr lang="en-US" altLang="zh-CN" sz="2400" dirty="0">
                <a:solidFill>
                  <a:srgbClr val="0000FF"/>
                </a:solidFill>
                <a:latin typeface="楷体_GB2312" panose="02010609030101010101" pitchFamily="1" charset="-122"/>
                <a:ea typeface="楷体_GB2312" panose="02010609030101010101" pitchFamily="1" charset="-122"/>
              </a:rPr>
              <a:t>1</a:t>
            </a:r>
            <a:r>
              <a:rPr lang="zh-CN" altLang="en-US" sz="2400" dirty="0">
                <a:solidFill>
                  <a:srgbClr val="0000FF"/>
                </a:solidFill>
                <a:latin typeface="楷体_GB2312" panose="02010609030101010101" pitchFamily="1" charset="-122"/>
                <a:ea typeface="楷体_GB2312" panose="02010609030101010101" pitchFamily="1" charset="-122"/>
              </a:rPr>
              <a:t>）选题中的诚实问题</a:t>
            </a:r>
            <a:endParaRPr lang="zh-CN" altLang="en-US" sz="2400" dirty="0">
              <a:solidFill>
                <a:srgbClr val="0000FF"/>
              </a:solidFill>
              <a:latin typeface="楷体_GB2312" panose="02010609030101010101" pitchFamily="1" charset="-122"/>
              <a:ea typeface="楷体_GB2312" panose="02010609030101010101" pitchFamily="1" charset="-122"/>
            </a:endParaRPr>
          </a:p>
          <a:p>
            <a:pPr>
              <a:lnSpc>
                <a:spcPct val="130000"/>
              </a:lnSpc>
            </a:pPr>
            <a:r>
              <a:rPr lang="zh-CN" altLang="en-US" sz="2400" dirty="0">
                <a:solidFill>
                  <a:srgbClr val="0000FF"/>
                </a:solidFill>
                <a:latin typeface="楷体_GB2312" panose="02010609030101010101" pitchFamily="1" charset="-122"/>
                <a:ea typeface="楷体_GB2312" panose="02010609030101010101" pitchFamily="1" charset="-122"/>
              </a:rPr>
              <a:t>（</a:t>
            </a:r>
            <a:r>
              <a:rPr lang="en-US" altLang="zh-CN" sz="2400" dirty="0">
                <a:solidFill>
                  <a:srgbClr val="0000FF"/>
                </a:solidFill>
                <a:latin typeface="楷体_GB2312" panose="02010609030101010101" pitchFamily="1" charset="-122"/>
                <a:ea typeface="楷体_GB2312" panose="02010609030101010101" pitchFamily="1" charset="-122"/>
              </a:rPr>
              <a:t>2</a:t>
            </a:r>
            <a:r>
              <a:rPr lang="zh-CN" altLang="en-US" sz="2400" dirty="0">
                <a:solidFill>
                  <a:srgbClr val="0000FF"/>
                </a:solidFill>
                <a:latin typeface="楷体_GB2312" panose="02010609030101010101" pitchFamily="1" charset="-122"/>
                <a:ea typeface="楷体_GB2312" panose="02010609030101010101" pitchFamily="1" charset="-122"/>
              </a:rPr>
              <a:t>）提出假说中的诚实问题</a:t>
            </a:r>
            <a:endParaRPr lang="zh-CN" altLang="en-US" sz="2400" dirty="0">
              <a:solidFill>
                <a:srgbClr val="0000FF"/>
              </a:solidFill>
              <a:latin typeface="楷体_GB2312" panose="02010609030101010101" pitchFamily="1" charset="-122"/>
              <a:ea typeface="楷体_GB2312" panose="02010609030101010101" pitchFamily="1" charset="-122"/>
            </a:endParaRPr>
          </a:p>
          <a:p>
            <a:pPr>
              <a:lnSpc>
                <a:spcPct val="130000"/>
              </a:lnSpc>
            </a:pPr>
            <a:r>
              <a:rPr lang="zh-CN" altLang="en-US" sz="2400" dirty="0">
                <a:solidFill>
                  <a:srgbClr val="0000FF"/>
                </a:solidFill>
                <a:latin typeface="楷体_GB2312" panose="02010609030101010101" pitchFamily="1" charset="-122"/>
                <a:ea typeface="楷体_GB2312" panose="02010609030101010101" pitchFamily="1" charset="-122"/>
              </a:rPr>
              <a:t>（</a:t>
            </a:r>
            <a:r>
              <a:rPr lang="en-US" altLang="zh-CN" sz="2400" dirty="0">
                <a:solidFill>
                  <a:srgbClr val="0000FF"/>
                </a:solidFill>
                <a:latin typeface="楷体_GB2312" panose="02010609030101010101" pitchFamily="1" charset="-122"/>
                <a:ea typeface="楷体_GB2312" panose="02010609030101010101" pitchFamily="1" charset="-122"/>
              </a:rPr>
              <a:t>3</a:t>
            </a:r>
            <a:r>
              <a:rPr lang="zh-CN" altLang="en-US" sz="2400" dirty="0">
                <a:solidFill>
                  <a:srgbClr val="0000FF"/>
                </a:solidFill>
                <a:latin typeface="楷体_GB2312" panose="02010609030101010101" pitchFamily="1" charset="-122"/>
                <a:ea typeface="楷体_GB2312" panose="02010609030101010101" pitchFamily="1" charset="-122"/>
              </a:rPr>
              <a:t>）实验进行中的诚实问题</a:t>
            </a:r>
            <a:endParaRPr lang="zh-CN" altLang="en-US" sz="2400" dirty="0">
              <a:solidFill>
                <a:srgbClr val="0000FF"/>
              </a:solidFill>
              <a:latin typeface="楷体_GB2312" panose="02010609030101010101" pitchFamily="1" charset="-122"/>
              <a:ea typeface="楷体_GB2312" panose="02010609030101010101" pitchFamily="1" charset="-122"/>
            </a:endParaRPr>
          </a:p>
          <a:p>
            <a:pPr>
              <a:lnSpc>
                <a:spcPct val="130000"/>
              </a:lnSpc>
            </a:pPr>
            <a:r>
              <a:rPr lang="zh-CN" altLang="en-US" sz="2400" dirty="0">
                <a:solidFill>
                  <a:srgbClr val="0000FF"/>
                </a:solidFill>
                <a:latin typeface="楷体_GB2312" panose="02010609030101010101" pitchFamily="1" charset="-122"/>
                <a:ea typeface="楷体_GB2312" panose="02010609030101010101" pitchFamily="1" charset="-122"/>
              </a:rPr>
              <a:t>（</a:t>
            </a:r>
            <a:r>
              <a:rPr lang="en-US" altLang="zh-CN" sz="2400" dirty="0">
                <a:solidFill>
                  <a:srgbClr val="0000FF"/>
                </a:solidFill>
                <a:latin typeface="楷体_GB2312" panose="02010609030101010101" pitchFamily="1" charset="-122"/>
                <a:ea typeface="楷体_GB2312" panose="02010609030101010101" pitchFamily="1" charset="-122"/>
              </a:rPr>
              <a:t>4</a:t>
            </a:r>
            <a:r>
              <a:rPr lang="zh-CN" altLang="en-US" sz="2400" dirty="0">
                <a:solidFill>
                  <a:srgbClr val="0000FF"/>
                </a:solidFill>
                <a:latin typeface="楷体_GB2312" panose="02010609030101010101" pitchFamily="1" charset="-122"/>
                <a:ea typeface="楷体_GB2312" panose="02010609030101010101" pitchFamily="1" charset="-122"/>
              </a:rPr>
              <a:t>）结果解释中的诚实问题</a:t>
            </a:r>
            <a:endParaRPr lang="zh-CN" altLang="en-US" sz="2400" dirty="0">
              <a:solidFill>
                <a:srgbClr val="0000FF"/>
              </a:solidFill>
              <a:latin typeface="楷体_GB2312" panose="02010609030101010101" pitchFamily="1" charset="-122"/>
              <a:ea typeface="楷体_GB2312" panose="02010609030101010101" pitchFamily="1" charset="-122"/>
            </a:endParaRPr>
          </a:p>
          <a:p>
            <a:pPr>
              <a:lnSpc>
                <a:spcPct val="130000"/>
              </a:lnSpc>
            </a:pPr>
            <a:r>
              <a:rPr lang="zh-CN" altLang="en-US" sz="2400" dirty="0">
                <a:solidFill>
                  <a:srgbClr val="0000FF"/>
                </a:solidFill>
                <a:latin typeface="楷体_GB2312" panose="02010609030101010101" pitchFamily="1" charset="-122"/>
                <a:ea typeface="楷体_GB2312" panose="02010609030101010101" pitchFamily="1" charset="-122"/>
              </a:rPr>
              <a:t>（</a:t>
            </a:r>
            <a:r>
              <a:rPr lang="en-US" altLang="zh-CN" sz="2400" dirty="0">
                <a:solidFill>
                  <a:srgbClr val="0000FF"/>
                </a:solidFill>
                <a:latin typeface="楷体_GB2312" panose="02010609030101010101" pitchFamily="1" charset="-122"/>
                <a:ea typeface="楷体_GB2312" panose="02010609030101010101" pitchFamily="1" charset="-122"/>
              </a:rPr>
              <a:t>5</a:t>
            </a:r>
            <a:r>
              <a:rPr lang="zh-CN" altLang="en-US" sz="2400" dirty="0">
                <a:solidFill>
                  <a:srgbClr val="0000FF"/>
                </a:solidFill>
                <a:latin typeface="楷体_GB2312" panose="02010609030101010101" pitchFamily="1" charset="-122"/>
                <a:ea typeface="楷体_GB2312" panose="02010609030101010101" pitchFamily="1" charset="-122"/>
              </a:rPr>
              <a:t>）对受试者的诚实问题</a:t>
            </a:r>
            <a:endParaRPr lang="zh-CN" altLang="en-US" sz="2400" dirty="0">
              <a:solidFill>
                <a:srgbClr val="0000FF"/>
              </a:solidFill>
              <a:latin typeface="楷体_GB2312" panose="02010609030101010101" pitchFamily="1" charset="-122"/>
              <a:ea typeface="楷体_GB2312" panose="02010609030101010101" pitchFamily="1" charset="-122"/>
            </a:endParaRPr>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5" name="矩形 13314"/>
          <p:cNvSpPr/>
          <p:nvPr/>
        </p:nvSpPr>
        <p:spPr>
          <a:xfrm>
            <a:off x="316230" y="880110"/>
            <a:ext cx="8980805" cy="736600"/>
          </a:xfrm>
          <a:prstGeom prst="rect">
            <a:avLst/>
          </a:prstGeom>
          <a:noFill/>
          <a:ln w="9525">
            <a:noFill/>
          </a:ln>
        </p:spPr>
        <p:txBody>
          <a:bodyPr wrap="square">
            <a:spAutoFit/>
          </a:bodyPr>
          <a:p>
            <a:pPr algn="l" eaLnBrk="1" hangingPunct="1">
              <a:lnSpc>
                <a:spcPct val="105000"/>
              </a:lnSpc>
              <a:spcBef>
                <a:spcPct val="25000"/>
              </a:spcBef>
              <a:spcAft>
                <a:spcPct val="25000"/>
              </a:spcAft>
            </a:pPr>
            <a:r>
              <a:rPr sz="4000">
                <a:solidFill>
                  <a:srgbClr val="FF0000"/>
                </a:solidFill>
                <a:ea typeface="黑体" panose="02010609060101010101" charset="-122"/>
                <a:cs typeface="黑体" panose="02010609060101010101" charset="-122"/>
              </a:rPr>
              <a:t>三、人体实验的伦理规范</a:t>
            </a:r>
            <a:endParaRPr sz="4000">
              <a:solidFill>
                <a:srgbClr val="FF0000"/>
              </a:solidFill>
              <a:ea typeface="黑体" panose="02010609060101010101" charset="-122"/>
              <a:cs typeface="黑体" panose="02010609060101010101" charset="-122"/>
            </a:endParaRPr>
          </a:p>
        </p:txBody>
      </p:sp>
      <p:sp>
        <p:nvSpPr>
          <p:cNvPr id="7" name="Text Placeholder 30"/>
          <p:cNvSpPr txBox="1"/>
          <p:nvPr/>
        </p:nvSpPr>
        <p:spPr>
          <a:xfrm>
            <a:off x="3783824" y="2723180"/>
            <a:ext cx="3253804" cy="473710"/>
          </a:xfrm>
          <a:prstGeom prst="rect">
            <a:avLst/>
          </a:prstGeom>
          <a:solidFill>
            <a:srgbClr val="F1C963"/>
          </a:solidFill>
          <a:ln>
            <a:noFill/>
          </a:ln>
        </p:spPr>
        <p:txBody>
          <a:bodyPr vert="horz" lIns="91440" tIns="91440" rIns="91440" bIns="91440" rtlCol="0" anchor="ctr">
            <a:normAutofit/>
          </a:bodyPr>
          <a:lstStyle>
            <a:lvl1pPr marL="0" indent="0" algn="r" defTabSz="914400" rtl="0" eaLnBrk="1" latinLnBrk="0" hangingPunct="1">
              <a:lnSpc>
                <a:spcPct val="90000"/>
              </a:lnSpc>
              <a:spcBef>
                <a:spcPts val="1000"/>
              </a:spcBef>
              <a:buFont typeface="Arial" panose="020B0604020202020204" pitchFamily="34" charset="0"/>
              <a:buNone/>
              <a:defRPr sz="1100" kern="1200">
                <a:solidFill>
                  <a:srgbClr val="F3745F"/>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1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05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sz="2000" b="1" dirty="0">
                <a:solidFill>
                  <a:schemeClr val="bg1"/>
                </a:solidFill>
                <a:latin typeface="Arial" panose="020B0604020202020204" pitchFamily="34" charset="0"/>
                <a:ea typeface="黑体" panose="02010609060101010101" charset="-122"/>
                <a:sym typeface="Arial" panose="020B0604020202020204" pitchFamily="34" charset="0"/>
              </a:rPr>
              <a:t>2. 尊重原则</a:t>
            </a:r>
            <a:endParaRPr sz="2000" b="1" dirty="0">
              <a:solidFill>
                <a:schemeClr val="bg1"/>
              </a:solidFill>
              <a:latin typeface="Arial" panose="020B0604020202020204" pitchFamily="34" charset="0"/>
              <a:ea typeface="黑体" panose="02010609060101010101" charset="-122"/>
              <a:sym typeface="Arial" panose="020B0604020202020204" pitchFamily="34" charset="0"/>
            </a:endParaRPr>
          </a:p>
        </p:txBody>
      </p:sp>
      <p:sp>
        <p:nvSpPr>
          <p:cNvPr id="9" name="Text Placeholder 30"/>
          <p:cNvSpPr txBox="1"/>
          <p:nvPr/>
        </p:nvSpPr>
        <p:spPr>
          <a:xfrm>
            <a:off x="3783824" y="3488355"/>
            <a:ext cx="3253804" cy="473710"/>
          </a:xfrm>
          <a:prstGeom prst="rect">
            <a:avLst/>
          </a:prstGeom>
          <a:solidFill>
            <a:srgbClr val="126999"/>
          </a:solidFill>
        </p:spPr>
        <p:txBody>
          <a:bodyPr vert="horz" lIns="91440" tIns="91440" rIns="91440" bIns="91440" rtlCol="0" anchor="ctr">
            <a:normAutofit/>
          </a:bodyPr>
          <a:lstStyle>
            <a:lvl1pPr marL="0" indent="0" algn="r" defTabSz="914400" rtl="0" eaLnBrk="1" latinLnBrk="0" hangingPunct="1">
              <a:lnSpc>
                <a:spcPct val="90000"/>
              </a:lnSpc>
              <a:spcBef>
                <a:spcPts val="1000"/>
              </a:spcBef>
              <a:buFont typeface="Arial" panose="020B0604020202020204" pitchFamily="34" charset="0"/>
              <a:buNone/>
              <a:defRPr sz="1100"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1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05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sz="2000" b="1" dirty="0">
                <a:latin typeface="Arial" panose="020B0604020202020204" pitchFamily="34" charset="0"/>
                <a:ea typeface="黑体" panose="02010609060101010101" charset="-122"/>
                <a:sym typeface="Arial" panose="020B0604020202020204" pitchFamily="34" charset="0"/>
              </a:rPr>
              <a:t>3. 有利原则</a:t>
            </a:r>
            <a:endParaRPr sz="2000" b="1" dirty="0">
              <a:latin typeface="Arial" panose="020B0604020202020204" pitchFamily="34" charset="0"/>
              <a:ea typeface="黑体" panose="02010609060101010101" charset="-122"/>
              <a:sym typeface="Arial" panose="020B0604020202020204" pitchFamily="34" charset="0"/>
            </a:endParaRPr>
          </a:p>
        </p:txBody>
      </p:sp>
      <p:sp>
        <p:nvSpPr>
          <p:cNvPr id="11" name="Text Placeholder 30"/>
          <p:cNvSpPr txBox="1"/>
          <p:nvPr/>
        </p:nvSpPr>
        <p:spPr>
          <a:xfrm>
            <a:off x="3783824" y="4253530"/>
            <a:ext cx="3253804" cy="473710"/>
          </a:xfrm>
          <a:prstGeom prst="rect">
            <a:avLst/>
          </a:prstGeom>
          <a:solidFill>
            <a:srgbClr val="F1C963"/>
          </a:solidFill>
          <a:ln>
            <a:noFill/>
          </a:ln>
        </p:spPr>
        <p:txBody>
          <a:bodyPr vert="horz" lIns="91440" tIns="91440" rIns="91440" bIns="91440" rtlCol="0" anchor="ctr">
            <a:normAutofit/>
          </a:bodyPr>
          <a:lstStyle>
            <a:lvl1pPr marL="0" indent="0" algn="r" defTabSz="914400" rtl="0" eaLnBrk="1" latinLnBrk="0" hangingPunct="1">
              <a:lnSpc>
                <a:spcPct val="90000"/>
              </a:lnSpc>
              <a:spcBef>
                <a:spcPts val="1000"/>
              </a:spcBef>
              <a:buFont typeface="Arial" panose="020B0604020202020204" pitchFamily="34" charset="0"/>
              <a:buNone/>
              <a:defRPr sz="1100" kern="1200">
                <a:solidFill>
                  <a:srgbClr val="F3745F"/>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1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05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sz="2000" b="1" dirty="0">
                <a:solidFill>
                  <a:schemeClr val="bg1"/>
                </a:solidFill>
                <a:latin typeface="Arial" panose="020B0604020202020204" pitchFamily="34" charset="0"/>
                <a:ea typeface="黑体" panose="02010609060101010101" charset="-122"/>
                <a:sym typeface="Arial" panose="020B0604020202020204" pitchFamily="34" charset="0"/>
              </a:rPr>
              <a:t>4. 目的性原则</a:t>
            </a:r>
            <a:endParaRPr sz="2000" b="1" dirty="0">
              <a:solidFill>
                <a:schemeClr val="bg1"/>
              </a:solidFill>
              <a:latin typeface="Arial" panose="020B0604020202020204" pitchFamily="34" charset="0"/>
              <a:ea typeface="黑体" panose="02010609060101010101" charset="-122"/>
              <a:sym typeface="Arial" panose="020B0604020202020204" pitchFamily="34" charset="0"/>
            </a:endParaRPr>
          </a:p>
        </p:txBody>
      </p:sp>
      <p:sp>
        <p:nvSpPr>
          <p:cNvPr id="13" name="Text Placeholder 30"/>
          <p:cNvSpPr txBox="1"/>
          <p:nvPr/>
        </p:nvSpPr>
        <p:spPr>
          <a:xfrm>
            <a:off x="3783824" y="1957726"/>
            <a:ext cx="3253804" cy="473989"/>
          </a:xfrm>
          <a:prstGeom prst="rect">
            <a:avLst/>
          </a:prstGeom>
          <a:solidFill>
            <a:srgbClr val="126999"/>
          </a:solidFill>
        </p:spPr>
        <p:txBody>
          <a:bodyPr vert="horz" lIns="91440" tIns="91440" rIns="91440" bIns="91440" rtlCol="0" anchor="ctr">
            <a:normAutofit/>
          </a:bodyPr>
          <a:lstStyle>
            <a:lvl1pPr marL="0" indent="0" algn="r" defTabSz="914400" rtl="0" eaLnBrk="1" latinLnBrk="0" hangingPunct="1">
              <a:lnSpc>
                <a:spcPct val="90000"/>
              </a:lnSpc>
              <a:spcBef>
                <a:spcPts val="1000"/>
              </a:spcBef>
              <a:buFont typeface="Arial" panose="020B0604020202020204" pitchFamily="34" charset="0"/>
              <a:buNone/>
              <a:defRPr sz="1100"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1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05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z="2000" b="1" dirty="0">
                <a:latin typeface="Arial" panose="020B0604020202020204" pitchFamily="34" charset="0"/>
                <a:ea typeface="黑体" panose="02010609060101010101" charset="-122"/>
                <a:sym typeface="Arial" panose="020B0604020202020204" pitchFamily="34" charset="0"/>
              </a:rPr>
              <a:t>1.</a:t>
            </a:r>
            <a:r>
              <a:rPr lang="zh-CN" altLang="en-US" sz="2000" b="1" dirty="0">
                <a:latin typeface="Arial" panose="020B0604020202020204" pitchFamily="34" charset="0"/>
                <a:ea typeface="黑体" panose="02010609060101010101" charset="-122"/>
                <a:sym typeface="Arial" panose="020B0604020202020204" pitchFamily="34" charset="0"/>
              </a:rPr>
              <a:t>知情同意原则</a:t>
            </a:r>
            <a:endParaRPr lang="zh-CN" altLang="en-US" sz="2000" b="1" dirty="0">
              <a:latin typeface="Arial" panose="020B0604020202020204" pitchFamily="34" charset="0"/>
              <a:ea typeface="黑体" panose="02010609060101010101" charset="-122"/>
              <a:sym typeface="Arial" panose="020B0604020202020204" pitchFamily="34" charset="0"/>
            </a:endParaRPr>
          </a:p>
        </p:txBody>
      </p:sp>
      <p:sp>
        <p:nvSpPr>
          <p:cNvPr id="3" name="Text Placeholder 30"/>
          <p:cNvSpPr txBox="1"/>
          <p:nvPr/>
        </p:nvSpPr>
        <p:spPr>
          <a:xfrm>
            <a:off x="3783824" y="5018705"/>
            <a:ext cx="3253804" cy="473710"/>
          </a:xfrm>
          <a:prstGeom prst="rect">
            <a:avLst/>
          </a:prstGeom>
          <a:solidFill>
            <a:srgbClr val="126999"/>
          </a:solidFill>
        </p:spPr>
        <p:txBody>
          <a:bodyPr vert="horz" lIns="91440" tIns="91440" rIns="91440" bIns="91440" rtlCol="0" anchor="ctr">
            <a:normAutofit/>
          </a:bodyPr>
          <a:lstStyle>
            <a:lvl1pPr marL="0" indent="0" algn="r" defTabSz="914400" rtl="0" eaLnBrk="1" latinLnBrk="0" hangingPunct="1">
              <a:lnSpc>
                <a:spcPct val="90000"/>
              </a:lnSpc>
              <a:spcBef>
                <a:spcPts val="1000"/>
              </a:spcBef>
              <a:buFont typeface="Arial" panose="020B0604020202020204" pitchFamily="34" charset="0"/>
              <a:buNone/>
              <a:defRPr sz="1100"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1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05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sz="2000" b="1" dirty="0">
                <a:latin typeface="Arial" panose="020B0604020202020204" pitchFamily="34" charset="0"/>
                <a:ea typeface="黑体" panose="02010609060101010101" charset="-122"/>
                <a:sym typeface="Arial" panose="020B0604020202020204" pitchFamily="34" charset="0"/>
              </a:rPr>
              <a:t>5. 科学性原则</a:t>
            </a:r>
            <a:endParaRPr sz="2000" b="1" dirty="0">
              <a:latin typeface="Arial" panose="020B0604020202020204" pitchFamily="34" charset="0"/>
              <a:ea typeface="黑体" panose="02010609060101010101" charset="-122"/>
              <a:sym typeface="Arial" panose="020B0604020202020204" pitchFamily="34" charset="0"/>
            </a:endParaRPr>
          </a:p>
        </p:txBody>
      </p:sp>
      <p:sp>
        <p:nvSpPr>
          <p:cNvPr id="6" name="Text Placeholder 30"/>
          <p:cNvSpPr txBox="1"/>
          <p:nvPr/>
        </p:nvSpPr>
        <p:spPr>
          <a:xfrm>
            <a:off x="3783824" y="5783880"/>
            <a:ext cx="3253804" cy="473710"/>
          </a:xfrm>
          <a:prstGeom prst="rect">
            <a:avLst/>
          </a:prstGeom>
          <a:solidFill>
            <a:srgbClr val="F1C963"/>
          </a:solidFill>
          <a:ln>
            <a:noFill/>
          </a:ln>
        </p:spPr>
        <p:txBody>
          <a:bodyPr vert="horz" lIns="91440" tIns="91440" rIns="91440" bIns="91440" rtlCol="0" anchor="ctr">
            <a:normAutofit/>
          </a:bodyPr>
          <a:lstStyle>
            <a:lvl1pPr marL="0" indent="0" algn="r" defTabSz="914400" rtl="0" eaLnBrk="1" latinLnBrk="0" hangingPunct="1">
              <a:lnSpc>
                <a:spcPct val="90000"/>
              </a:lnSpc>
              <a:spcBef>
                <a:spcPts val="1000"/>
              </a:spcBef>
              <a:buFont typeface="Arial" panose="020B0604020202020204" pitchFamily="34" charset="0"/>
              <a:buNone/>
              <a:defRPr sz="1100" kern="1200">
                <a:solidFill>
                  <a:srgbClr val="F3745F"/>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1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05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2000" b="1" dirty="0">
                <a:solidFill>
                  <a:schemeClr val="bg1"/>
                </a:solidFill>
                <a:latin typeface="Arial" panose="020B0604020202020204" pitchFamily="34" charset="0"/>
                <a:ea typeface="黑体" panose="02010609060101010101" charset="-122"/>
                <a:sym typeface="Arial" panose="020B0604020202020204" pitchFamily="34" charset="0"/>
              </a:rPr>
              <a:t>6</a:t>
            </a:r>
            <a:r>
              <a:rPr sz="2000" b="1" dirty="0">
                <a:solidFill>
                  <a:schemeClr val="bg1"/>
                </a:solidFill>
                <a:latin typeface="Arial" panose="020B0604020202020204" pitchFamily="34" charset="0"/>
                <a:ea typeface="黑体" panose="02010609060101010101" charset="-122"/>
                <a:sym typeface="Arial" panose="020B0604020202020204" pitchFamily="34" charset="0"/>
              </a:rPr>
              <a:t>. 保密原则</a:t>
            </a:r>
            <a:endParaRPr sz="2000" b="1" dirty="0">
              <a:solidFill>
                <a:schemeClr val="bg1"/>
              </a:solidFill>
              <a:latin typeface="Arial" panose="020B0604020202020204" pitchFamily="34" charset="0"/>
              <a:ea typeface="黑体" panose="02010609060101010101" charset="-122"/>
              <a:sym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right)">
                                      <p:cBhvr>
                                        <p:cTn id="7" dur="750"/>
                                        <p:tgtEl>
                                          <p:spTgt spid="13"/>
                                        </p:tgtEl>
                                      </p:cBhvr>
                                    </p:animEffect>
                                  </p:childTnLst>
                                </p:cTn>
                              </p:par>
                            </p:childTnLst>
                          </p:cTn>
                        </p:par>
                        <p:par>
                          <p:cTn id="8" fill="hold">
                            <p:stCondLst>
                              <p:cond delay="1000"/>
                            </p:stCondLst>
                            <p:childTnLst>
                              <p:par>
                                <p:cTn id="9" presetID="22" presetClass="entr" presetSubtype="2"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right)">
                                      <p:cBhvr>
                                        <p:cTn id="11" dur="750"/>
                                        <p:tgtEl>
                                          <p:spTgt spid="7"/>
                                        </p:tgtEl>
                                      </p:cBhvr>
                                    </p:animEffect>
                                  </p:childTnLst>
                                </p:cTn>
                              </p:par>
                            </p:childTnLst>
                          </p:cTn>
                        </p:par>
                        <p:par>
                          <p:cTn id="12" fill="hold">
                            <p:stCondLst>
                              <p:cond delay="2000"/>
                            </p:stCondLst>
                            <p:childTnLst>
                              <p:par>
                                <p:cTn id="13" presetID="22" presetClass="entr" presetSubtype="2"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right)">
                                      <p:cBhvr>
                                        <p:cTn id="15" dur="750"/>
                                        <p:tgtEl>
                                          <p:spTgt spid="9"/>
                                        </p:tgtEl>
                                      </p:cBhvr>
                                    </p:animEffect>
                                  </p:childTnLst>
                                </p:cTn>
                              </p:par>
                            </p:childTnLst>
                          </p:cTn>
                        </p:par>
                        <p:par>
                          <p:cTn id="16" fill="hold">
                            <p:stCondLst>
                              <p:cond delay="3000"/>
                            </p:stCondLst>
                            <p:childTnLst>
                              <p:par>
                                <p:cTn id="17" presetID="22" presetClass="entr" presetSubtype="2"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right)">
                                      <p:cBhvr>
                                        <p:cTn id="19" dur="750"/>
                                        <p:tgtEl>
                                          <p:spTgt spid="11"/>
                                        </p:tgtEl>
                                      </p:cBhvr>
                                    </p:animEffect>
                                  </p:childTnLst>
                                </p:cTn>
                              </p:par>
                            </p:childTnLst>
                          </p:cTn>
                        </p:par>
                        <p:par>
                          <p:cTn id="20" fill="hold">
                            <p:stCondLst>
                              <p:cond delay="4000"/>
                            </p:stCondLst>
                            <p:childTnLst>
                              <p:par>
                                <p:cTn id="21" presetID="22" presetClass="entr" presetSubtype="2"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right)">
                                      <p:cBhvr>
                                        <p:cTn id="23" dur="750"/>
                                        <p:tgtEl>
                                          <p:spTgt spid="3"/>
                                        </p:tgtEl>
                                      </p:cBhvr>
                                    </p:animEffect>
                                  </p:childTnLst>
                                </p:cTn>
                              </p:par>
                            </p:childTnLst>
                          </p:cTn>
                        </p:par>
                        <p:par>
                          <p:cTn id="24" fill="hold">
                            <p:stCondLst>
                              <p:cond delay="5000"/>
                            </p:stCondLst>
                            <p:childTnLst>
                              <p:par>
                                <p:cTn id="25" presetID="22" presetClass="entr" presetSubtype="2"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right)">
                                      <p:cBhvr>
                                        <p:cTn id="27" dur="7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tmplLst>
          <p:tmpl lvl="0">
            <p:tnLst>
              <p:par>
                <p:cTn presetID="22" presetClass="entr" presetSubtype="2" fill="hold" nodeType="after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wipe(right)">
                      <p:cBhvr>
                        <p:cTn dur="750"/>
                        <p:tgtEl>
                          <p:spTgt spid="7"/>
                        </p:tgtEl>
                      </p:cBhvr>
                    </p:animEffect>
                  </p:childTnLst>
                </p:cTn>
              </p:par>
            </p:tnLst>
          </p:tmpl>
        </p:tmplLst>
      </p:bldP>
      <p:bldP spid="9" grpId="0" bldLvl="0" animBg="1">
        <p:tmplLst>
          <p:tmpl lvl="0">
            <p:tnLst>
              <p:par>
                <p:cTn presetID="22" presetClass="entr" presetSubtype="2" fill="hold" nodeType="afterEffect">
                  <p:stCondLst>
                    <p:cond delay="0"/>
                  </p:stCondLst>
                  <p:childTnLst>
                    <p:set>
                      <p:cBhvr>
                        <p:cTn dur="1" fill="hold">
                          <p:stCondLst>
                            <p:cond delay="0"/>
                          </p:stCondLst>
                        </p:cTn>
                        <p:tgtEl>
                          <p:spTgt spid="9"/>
                        </p:tgtEl>
                        <p:attrNameLst>
                          <p:attrName>style.visibility</p:attrName>
                        </p:attrNameLst>
                      </p:cBhvr>
                      <p:to>
                        <p:strVal val="visible"/>
                      </p:to>
                    </p:set>
                    <p:animEffect transition="in" filter="wipe(right)">
                      <p:cBhvr>
                        <p:cTn dur="750"/>
                        <p:tgtEl>
                          <p:spTgt spid="9"/>
                        </p:tgtEl>
                      </p:cBhvr>
                    </p:animEffect>
                  </p:childTnLst>
                </p:cTn>
              </p:par>
            </p:tnLst>
          </p:tmpl>
        </p:tmplLst>
      </p:bldP>
      <p:bldP spid="11" grpId="0" bldLvl="0" animBg="1">
        <p:tmplLst>
          <p:tmpl lvl="0">
            <p:tnLst>
              <p:par>
                <p:cTn presetID="22" presetClass="entr" presetSubtype="2"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wipe(right)">
                      <p:cBhvr>
                        <p:cTn dur="750"/>
                        <p:tgtEl>
                          <p:spTgt spid="11"/>
                        </p:tgtEl>
                      </p:cBhvr>
                    </p:animEffect>
                  </p:childTnLst>
                </p:cTn>
              </p:par>
            </p:tnLst>
          </p:tmpl>
        </p:tmplLst>
      </p:bldP>
      <p:bldP spid="13" grpId="0" bldLvl="0" animBg="1">
        <p:tmplLst>
          <p:tmpl lvl="0">
            <p:tnLst>
              <p:par>
                <p:cTn presetID="22" presetClass="entr" presetSubtype="2"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wipe(right)">
                      <p:cBhvr>
                        <p:cTn dur="750"/>
                        <p:tgtEl>
                          <p:spTgt spid="13"/>
                        </p:tgtEl>
                      </p:cBhvr>
                    </p:animEffect>
                  </p:childTnLst>
                </p:cTn>
              </p:par>
            </p:tnLst>
          </p:tmpl>
        </p:tmplLst>
      </p:bldP>
      <p:bldP spid="3" grpId="0" bldLvl="0" animBg="1">
        <p:tmplLst>
          <p:tmpl lvl="0">
            <p:tnLst>
              <p:par>
                <p:cTn presetID="22" presetClass="entr" presetSubtype="2"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right)">
                      <p:cBhvr>
                        <p:cTn dur="750"/>
                        <p:tgtEl>
                          <p:spTgt spid="3"/>
                        </p:tgtEl>
                      </p:cBhvr>
                    </p:animEffect>
                  </p:childTnLst>
                </p:cTn>
              </p:par>
            </p:tnLst>
          </p:tmpl>
        </p:tmplLst>
      </p:bldP>
      <p:bldP spid="6" grpId="0" bldLvl="0" animBg="1">
        <p:tmplLst>
          <p:tmpl lvl="0">
            <p:tnLst>
              <p:par>
                <p:cTn presetID="22" presetClass="entr" presetSubtype="2"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right)">
                      <p:cBhvr>
                        <p:cTn dur="750"/>
                        <p:tgtEl>
                          <p:spTgt spid="6"/>
                        </p:tgtEl>
                      </p:cBhvr>
                    </p:animEffect>
                  </p:childTnLst>
                </p:cTn>
              </p:par>
            </p:tnLst>
          </p:tmpl>
        </p:tmplLst>
      </p:b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6"/>
          <p:cNvSpPr txBox="1"/>
          <p:nvPr/>
        </p:nvSpPr>
        <p:spPr>
          <a:xfrm>
            <a:off x="1447165" y="1682750"/>
            <a:ext cx="9519285" cy="4275455"/>
          </a:xfrm>
          <a:prstGeom prst="rect">
            <a:avLst/>
          </a:prstGeom>
          <a:solidFill>
            <a:schemeClr val="accent5">
              <a:lumMod val="40000"/>
              <a:lumOff val="60000"/>
            </a:schemeClr>
          </a:solidFill>
        </p:spPr>
        <p:txBody>
          <a:bodyPr wrap="square" lIns="121688" tIns="60844" rIns="121688" bIns="60844">
            <a:spAutoFit/>
          </a:bodyPr>
          <a:lstStyle/>
          <a:p>
            <a:pPr indent="0">
              <a:lnSpc>
                <a:spcPct val="150000"/>
              </a:lnSpc>
              <a:buNone/>
            </a:pPr>
            <a:r>
              <a:rPr sz="2000" dirty="0">
                <a:solidFill>
                  <a:srgbClr val="000000">
                    <a:lumMod val="65000"/>
                    <a:lumOff val="35000"/>
                  </a:srgbClr>
                </a:solidFill>
                <a:latin typeface="黑体" panose="02010609060101010101" charset="-122"/>
                <a:ea typeface="黑体" panose="02010609060101010101" charset="-122"/>
                <a:cs typeface="黑体" panose="02010609060101010101" charset="-122"/>
                <a:sym typeface="黑体" panose="02010609060101010101" charset="-122"/>
              </a:rPr>
              <a:t>美国联邦政府的“人类研究保护协会”在一份调查报告中， 指控哈佛大学公共卫生学院在中国农村进行的人体实验，事先并未充分告知受测者实验的危险性，同时也未确定受测者是否是自愿接受测试。该协会还批评哈佛所谓“受测者的同意”，事实上是由于语言的差异，受测的中国农民根本不了解所谓“同意”的内容。据海外媒体报道，由哈佛大学公共卫生学院主持的部分人体实验研究项目，研究题目是：铅对于人体再生的影响。哈佛大学在重审研究课题后决定暂停研究受测的患者，对于“人类研究保护协会”的指责，哈佛公共卫生学院在声明中表示，学院的确在人体医药实验的监督上确有改进的必要，学院方面已经开始发展并执行改善计划；目前哈佛大学已决定暂停研究。</a:t>
            </a:r>
            <a:endParaRPr sz="2000" dirty="0">
              <a:solidFill>
                <a:srgbClr val="000000">
                  <a:lumMod val="65000"/>
                  <a:lumOff val="35000"/>
                </a:srgbClr>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4" name="对角圆角矩形 3"/>
          <p:cNvSpPr/>
          <p:nvPr/>
        </p:nvSpPr>
        <p:spPr>
          <a:xfrm>
            <a:off x="1334951" y="795369"/>
            <a:ext cx="1896951" cy="459125"/>
          </a:xfrm>
          <a:prstGeom prst="round2DiagRect">
            <a:avLst>
              <a:gd name="adj1" fmla="val 30205"/>
              <a:gd name="adj2" fmla="val 0"/>
            </a:avLst>
          </a:prstGeom>
          <a:solidFill>
            <a:srgbClr val="59AEA6"/>
          </a:solidFill>
          <a:ln>
            <a:noFill/>
          </a:ln>
        </p:spPr>
        <p:style>
          <a:lnRef idx="2">
            <a:srgbClr val="59AEA6">
              <a:shade val="50000"/>
            </a:srgbClr>
          </a:lnRef>
          <a:fillRef idx="1">
            <a:srgbClr val="59AEA6"/>
          </a:fillRef>
          <a:effectRef idx="0">
            <a:srgbClr val="59AEA6"/>
          </a:effectRef>
          <a:fontRef idx="minor">
            <a:srgbClr val="FFFFFF"/>
          </a:fontRef>
        </p:style>
        <p:txBody>
          <a:bodyPr lIns="121688" tIns="60844" rIns="121688" bIns="60844" anchor="ctr"/>
          <a:lstStyle/>
          <a:p>
            <a:pPr algn="ctr">
              <a:defRPr/>
            </a:pPr>
            <a:r>
              <a:rPr lang="zh-CN" altLang="en-US" sz="2400" b="1" dirty="0">
                <a:solidFill>
                  <a:srgbClr val="FFFFFF">
                    <a:lumMod val="95000"/>
                  </a:srgbClr>
                </a:solidFill>
                <a:cs typeface="黑体" panose="02010609060101010101" charset="-122"/>
                <a:sym typeface="黑体" panose="02010609060101010101" charset="-122"/>
              </a:rPr>
              <a:t>案例</a:t>
            </a:r>
            <a:endParaRPr lang="en-US" altLang="zh-CN" sz="2400" b="1" dirty="0">
              <a:solidFill>
                <a:srgbClr val="FFFFFF">
                  <a:lumMod val="95000"/>
                </a:srgbClr>
              </a:solidFill>
              <a:cs typeface="黑体" panose="02010609060101010101" charset="-122"/>
              <a:sym typeface="黑体" panose="02010609060101010101" charset="-122"/>
            </a:endParaRP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30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anim calcmode="lin" valueType="num">
                                      <p:cBhvr>
                                        <p:cTn id="14" dur="500" fill="hold"/>
                                        <p:tgtEl>
                                          <p:spTgt spid="2"/>
                                        </p:tgtEl>
                                        <p:attrNameLst>
                                          <p:attrName>ppt_x</p:attrName>
                                        </p:attrNameLst>
                                      </p:cBhvr>
                                      <p:tavLst>
                                        <p:tav tm="0">
                                          <p:val>
                                            <p:strVal val="#ppt_x"/>
                                          </p:val>
                                        </p:tav>
                                        <p:tav tm="100000">
                                          <p:val>
                                            <p:strVal val="#ppt_x"/>
                                          </p:val>
                                        </p:tav>
                                      </p:tavLst>
                                    </p:anim>
                                    <p:anim calcmode="lin" valueType="num">
                                      <p:cBhvr>
                                        <p:cTn id="15"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400550" y="1050925"/>
            <a:ext cx="3738880" cy="521970"/>
          </a:xfrm>
          <a:prstGeom prst="rect">
            <a:avLst/>
          </a:prstGeom>
          <a:noFill/>
        </p:spPr>
        <p:txBody>
          <a:bodyPr wrap="none" rtlCol="0" anchor="t">
            <a:spAutoFit/>
          </a:bodyPr>
          <a:p>
            <a:pPr algn="l"/>
            <a:r>
              <a:rPr lang="zh-CN" altLang="en-US" sz="2800" dirty="0">
                <a:solidFill>
                  <a:schemeClr val="tx1"/>
                </a:solidFill>
                <a:latin typeface="黑体" panose="02010609060101010101" charset="-122"/>
                <a:ea typeface="黑体" panose="02010609060101010101" charset="-122"/>
                <a:cs typeface="黑体" panose="02010609060101010101" charset="-122"/>
                <a:sym typeface="+mn-ea"/>
              </a:rPr>
              <a:t>科学性原则的具体要求</a:t>
            </a:r>
            <a:endParaRPr lang="zh-CN" altLang="en-US" sz="2800" dirty="0">
              <a:solidFill>
                <a:schemeClr val="tx1"/>
              </a:solidFill>
              <a:latin typeface="黑体" panose="02010609060101010101" charset="-122"/>
              <a:ea typeface="黑体" panose="02010609060101010101" charset="-122"/>
              <a:cs typeface="黑体" panose="02010609060101010101" charset="-122"/>
              <a:sym typeface="+mn-ea"/>
            </a:endParaRPr>
          </a:p>
        </p:txBody>
      </p:sp>
      <p:sp>
        <p:nvSpPr>
          <p:cNvPr id="24579" name="文本占位符 24578"/>
          <p:cNvSpPr>
            <a:spLocks noGrp="1"/>
          </p:cNvSpPr>
          <p:nvPr>
            <p:ph type="body" idx="1"/>
          </p:nvPr>
        </p:nvSpPr>
        <p:spPr>
          <a:xfrm>
            <a:off x="2060575" y="1786890"/>
            <a:ext cx="9048115" cy="3994785"/>
          </a:xfrm>
        </p:spPr>
        <p:txBody>
          <a:bodyPr>
            <a:noAutofit/>
          </a:bodyPr>
          <a:p>
            <a:pPr>
              <a:lnSpc>
                <a:spcPct val="150000"/>
              </a:lnSpc>
              <a:buFont typeface="Wingdings" panose="05000000000000000000" charset="0"/>
              <a:buChar char="u"/>
            </a:pPr>
            <a:r>
              <a:rPr lang="zh-CN" altLang="en-US" dirty="0">
                <a:solidFill>
                  <a:srgbClr val="0000FF"/>
                </a:solidFill>
                <a:latin typeface="楷体_GB2312" panose="02010609030101010101" pitchFamily="1" charset="-122"/>
                <a:ea typeface="楷体_GB2312" panose="02010609030101010101" pitchFamily="1" charset="-122"/>
                <a:sym typeface="Wingdings" panose="05000000000000000000" pitchFamily="2" charset="2"/>
              </a:rPr>
              <a:t>（</a:t>
            </a:r>
            <a:r>
              <a:rPr lang="en-US" altLang="zh-CN" dirty="0">
                <a:solidFill>
                  <a:srgbClr val="0000FF"/>
                </a:solidFill>
                <a:latin typeface="楷体_GB2312" panose="02010609030101010101" pitchFamily="1" charset="-122"/>
                <a:ea typeface="楷体_GB2312" panose="02010609030101010101" pitchFamily="1" charset="-122"/>
                <a:sym typeface="Wingdings" panose="05000000000000000000" pitchFamily="2" charset="2"/>
              </a:rPr>
              <a:t>1</a:t>
            </a:r>
            <a:r>
              <a:rPr lang="zh-CN" altLang="en-US" dirty="0">
                <a:solidFill>
                  <a:srgbClr val="0000FF"/>
                </a:solidFill>
                <a:latin typeface="楷体_GB2312" panose="02010609030101010101" pitchFamily="1" charset="-122"/>
                <a:ea typeface="楷体_GB2312" panose="02010609030101010101" pitchFamily="1" charset="-122"/>
                <a:sym typeface="Wingdings" panose="05000000000000000000" pitchFamily="2" charset="2"/>
              </a:rPr>
              <a:t>）人体实验必须以动物实验为前提</a:t>
            </a:r>
            <a:endParaRPr lang="zh-CN" altLang="en-US" dirty="0">
              <a:solidFill>
                <a:srgbClr val="0000FF"/>
              </a:solidFill>
              <a:latin typeface="楷体_GB2312" panose="02010609030101010101" pitchFamily="1" charset="-122"/>
              <a:ea typeface="楷体_GB2312" panose="02010609030101010101" pitchFamily="1" charset="-122"/>
              <a:sym typeface="Wingdings" panose="05000000000000000000" pitchFamily="2" charset="2"/>
            </a:endParaRPr>
          </a:p>
          <a:p>
            <a:pPr>
              <a:lnSpc>
                <a:spcPct val="150000"/>
              </a:lnSpc>
              <a:buFont typeface="Wingdings" panose="05000000000000000000" charset="0"/>
              <a:buChar char="u"/>
            </a:pPr>
            <a:r>
              <a:rPr lang="zh-CN" altLang="en-US" dirty="0">
                <a:solidFill>
                  <a:srgbClr val="0000FF"/>
                </a:solidFill>
                <a:latin typeface="楷体_GB2312" panose="02010609030101010101" pitchFamily="1" charset="-122"/>
                <a:ea typeface="楷体_GB2312" panose="02010609030101010101" pitchFamily="1" charset="-122"/>
                <a:sym typeface="Wingdings" panose="05000000000000000000" pitchFamily="2" charset="2"/>
              </a:rPr>
              <a:t>（</a:t>
            </a:r>
            <a:r>
              <a:rPr lang="en-US" altLang="zh-CN" dirty="0">
                <a:solidFill>
                  <a:srgbClr val="0000FF"/>
                </a:solidFill>
                <a:latin typeface="楷体_GB2312" panose="02010609030101010101" pitchFamily="1" charset="-122"/>
                <a:ea typeface="楷体_GB2312" panose="02010609030101010101" pitchFamily="1" charset="-122"/>
                <a:sym typeface="Wingdings" panose="05000000000000000000" pitchFamily="2" charset="2"/>
              </a:rPr>
              <a:t>2</a:t>
            </a:r>
            <a:r>
              <a:rPr lang="zh-CN" altLang="en-US" dirty="0">
                <a:solidFill>
                  <a:srgbClr val="0000FF"/>
                </a:solidFill>
                <a:latin typeface="楷体_GB2312" panose="02010609030101010101" pitchFamily="1" charset="-122"/>
                <a:ea typeface="楷体_GB2312" panose="02010609030101010101" pitchFamily="1" charset="-122"/>
                <a:sym typeface="Wingdings" panose="05000000000000000000" pitchFamily="2" charset="2"/>
              </a:rPr>
              <a:t>）人体实验前必须制订严密科学的实验计划</a:t>
            </a:r>
            <a:endParaRPr lang="zh-CN" altLang="en-US" dirty="0">
              <a:solidFill>
                <a:srgbClr val="0000FF"/>
              </a:solidFill>
              <a:latin typeface="楷体_GB2312" panose="02010609030101010101" pitchFamily="1" charset="-122"/>
              <a:ea typeface="楷体_GB2312" panose="02010609030101010101" pitchFamily="1" charset="-122"/>
              <a:sym typeface="Wingdings" panose="05000000000000000000" pitchFamily="2" charset="2"/>
            </a:endParaRPr>
          </a:p>
          <a:p>
            <a:pPr>
              <a:lnSpc>
                <a:spcPct val="150000"/>
              </a:lnSpc>
              <a:buFont typeface="Wingdings" panose="05000000000000000000" charset="0"/>
              <a:buChar char="u"/>
            </a:pPr>
            <a:r>
              <a:rPr lang="zh-CN" altLang="en-US" dirty="0">
                <a:solidFill>
                  <a:srgbClr val="0000FF"/>
                </a:solidFill>
                <a:latin typeface="楷体_GB2312" panose="02010609030101010101" pitchFamily="1" charset="-122"/>
                <a:ea typeface="楷体_GB2312" panose="02010609030101010101" pitchFamily="1" charset="-122"/>
                <a:sym typeface="Wingdings" panose="05000000000000000000" pitchFamily="2" charset="2"/>
              </a:rPr>
              <a:t>（</a:t>
            </a:r>
            <a:r>
              <a:rPr lang="en-US" altLang="zh-CN" dirty="0">
                <a:solidFill>
                  <a:srgbClr val="0000FF"/>
                </a:solidFill>
                <a:latin typeface="楷体_GB2312" panose="02010609030101010101" pitchFamily="1" charset="-122"/>
                <a:ea typeface="楷体_GB2312" panose="02010609030101010101" pitchFamily="1" charset="-122"/>
                <a:sym typeface="Wingdings" panose="05000000000000000000" pitchFamily="2" charset="2"/>
              </a:rPr>
              <a:t>3</a:t>
            </a:r>
            <a:r>
              <a:rPr lang="zh-CN" altLang="en-US" dirty="0">
                <a:solidFill>
                  <a:srgbClr val="0000FF"/>
                </a:solidFill>
                <a:latin typeface="楷体_GB2312" panose="02010609030101010101" pitchFamily="1" charset="-122"/>
                <a:ea typeface="楷体_GB2312" panose="02010609030101010101" pitchFamily="1" charset="-122"/>
                <a:sym typeface="Wingdings" panose="05000000000000000000" pitchFamily="2" charset="2"/>
              </a:rPr>
              <a:t>）人体实验前必须有严格的审批监督程序</a:t>
            </a:r>
            <a:endParaRPr lang="zh-CN" altLang="en-US" dirty="0">
              <a:solidFill>
                <a:srgbClr val="0000FF"/>
              </a:solidFill>
              <a:latin typeface="楷体_GB2312" panose="02010609030101010101" pitchFamily="1" charset="-122"/>
              <a:ea typeface="楷体_GB2312" panose="02010609030101010101" pitchFamily="1" charset="-122"/>
              <a:sym typeface="Wingdings" panose="05000000000000000000" pitchFamily="2" charset="2"/>
            </a:endParaRPr>
          </a:p>
          <a:p>
            <a:pPr>
              <a:lnSpc>
                <a:spcPct val="150000"/>
              </a:lnSpc>
              <a:buFont typeface="Wingdings" panose="05000000000000000000" charset="0"/>
              <a:buChar char="u"/>
            </a:pPr>
            <a:r>
              <a:rPr lang="zh-CN" altLang="en-US" dirty="0">
                <a:solidFill>
                  <a:srgbClr val="0000FF"/>
                </a:solidFill>
                <a:latin typeface="楷体_GB2312" panose="02010609030101010101" pitchFamily="1" charset="-122"/>
                <a:ea typeface="楷体_GB2312" panose="02010609030101010101" pitchFamily="1" charset="-122"/>
                <a:sym typeface="Wingdings" panose="05000000000000000000" pitchFamily="2" charset="2"/>
              </a:rPr>
              <a:t>（</a:t>
            </a:r>
            <a:r>
              <a:rPr lang="en-US" altLang="zh-CN" dirty="0">
                <a:solidFill>
                  <a:srgbClr val="0000FF"/>
                </a:solidFill>
                <a:latin typeface="楷体_GB2312" panose="02010609030101010101" pitchFamily="1" charset="-122"/>
                <a:ea typeface="楷体_GB2312" panose="02010609030101010101" pitchFamily="1" charset="-122"/>
                <a:sym typeface="Wingdings" panose="05000000000000000000" pitchFamily="2" charset="2"/>
              </a:rPr>
              <a:t>4</a:t>
            </a:r>
            <a:r>
              <a:rPr lang="zh-CN" altLang="en-US" dirty="0">
                <a:solidFill>
                  <a:srgbClr val="0000FF"/>
                </a:solidFill>
                <a:latin typeface="楷体_GB2312" panose="02010609030101010101" pitchFamily="1" charset="-122"/>
                <a:ea typeface="楷体_GB2312" panose="02010609030101010101" pitchFamily="1" charset="-122"/>
                <a:sym typeface="Wingdings" panose="05000000000000000000" pitchFamily="2" charset="2"/>
              </a:rPr>
              <a:t>）人体实验结束后必须做出科学报告     </a:t>
            </a:r>
            <a:endParaRPr lang="zh-CN" altLang="en-US" dirty="0">
              <a:solidFill>
                <a:srgbClr val="0000FF"/>
              </a:solidFill>
              <a:latin typeface="楷体_GB2312" panose="02010609030101010101" pitchFamily="1" charset="-122"/>
              <a:ea typeface="楷体_GB2312" panose="02010609030101010101" pitchFamily="1" charset="-122"/>
              <a:sym typeface="Wingdings" panose="05000000000000000000" pitchFamily="2" charset="2"/>
            </a:endParaRPr>
          </a:p>
          <a:p>
            <a:pPr>
              <a:lnSpc>
                <a:spcPct val="150000"/>
              </a:lnSpc>
              <a:buFont typeface="Wingdings" panose="05000000000000000000" charset="0"/>
              <a:buChar char="u"/>
            </a:pPr>
            <a:r>
              <a:rPr lang="zh-CN" altLang="en-US" dirty="0">
                <a:solidFill>
                  <a:srgbClr val="0000FF"/>
                </a:solidFill>
                <a:latin typeface="楷体_GB2312" panose="02010609030101010101" pitchFamily="1" charset="-122"/>
                <a:ea typeface="楷体_GB2312" panose="02010609030101010101" pitchFamily="1" charset="-122"/>
                <a:sym typeface="Wingdings" panose="05000000000000000000" pitchFamily="2" charset="2"/>
              </a:rPr>
              <a:t>（</a:t>
            </a:r>
            <a:r>
              <a:rPr lang="en-US" altLang="zh-CN" dirty="0">
                <a:solidFill>
                  <a:srgbClr val="0000FF"/>
                </a:solidFill>
                <a:latin typeface="楷体_GB2312" panose="02010609030101010101" pitchFamily="1" charset="-122"/>
                <a:ea typeface="楷体_GB2312" panose="02010609030101010101" pitchFamily="1" charset="-122"/>
                <a:sym typeface="Wingdings" panose="05000000000000000000" pitchFamily="2" charset="2"/>
              </a:rPr>
              <a:t>5</a:t>
            </a:r>
            <a:r>
              <a:rPr lang="zh-CN" altLang="en-US" dirty="0">
                <a:solidFill>
                  <a:srgbClr val="0000FF"/>
                </a:solidFill>
                <a:latin typeface="楷体_GB2312" panose="02010609030101010101" pitchFamily="1" charset="-122"/>
                <a:ea typeface="楷体_GB2312" panose="02010609030101010101" pitchFamily="1" charset="-122"/>
                <a:sym typeface="Wingdings" panose="05000000000000000000" pitchFamily="2" charset="2"/>
              </a:rPr>
              <a:t>）实验对照原则</a:t>
            </a:r>
            <a:endParaRPr lang="zh-CN" altLang="en-US" dirty="0">
              <a:solidFill>
                <a:srgbClr val="0000FF"/>
              </a:solidFill>
              <a:latin typeface="楷体_GB2312" panose="02010609030101010101" pitchFamily="1" charset="-122"/>
              <a:ea typeface="楷体_GB2312" panose="02010609030101010101" pitchFamily="1" charset="-122"/>
              <a:sym typeface="Wingdings" panose="05000000000000000000" pitchFamily="2" charset="2"/>
            </a:endParaRPr>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6"/>
          <p:cNvSpPr txBox="1"/>
          <p:nvPr/>
        </p:nvSpPr>
        <p:spPr>
          <a:xfrm>
            <a:off x="1447165" y="2453640"/>
            <a:ext cx="9936480" cy="3075305"/>
          </a:xfrm>
          <a:prstGeom prst="rect">
            <a:avLst/>
          </a:prstGeom>
          <a:solidFill>
            <a:schemeClr val="accent5">
              <a:lumMod val="40000"/>
              <a:lumOff val="60000"/>
            </a:schemeClr>
          </a:solidFill>
        </p:spPr>
        <p:txBody>
          <a:bodyPr wrap="square" lIns="121688" tIns="60844" rIns="121688" bIns="60844">
            <a:spAutoFit/>
          </a:bodyPr>
          <a:lstStyle/>
          <a:p>
            <a:pPr indent="0">
              <a:lnSpc>
                <a:spcPct val="160000"/>
              </a:lnSpc>
              <a:buNone/>
            </a:pPr>
            <a:r>
              <a:rPr sz="2000" dirty="0">
                <a:solidFill>
                  <a:srgbClr val="000000">
                    <a:lumMod val="65000"/>
                    <a:lumOff val="35000"/>
                  </a:srgbClr>
                </a:solidFill>
                <a:latin typeface="黑体" panose="02010609060101010101" charset="-122"/>
                <a:ea typeface="黑体" panose="02010609060101010101" charset="-122"/>
                <a:cs typeface="黑体" panose="02010609060101010101" charset="-122"/>
                <a:sym typeface="黑体" panose="02010609060101010101" charset="-122"/>
              </a:rPr>
              <a:t>患者孙某，女，４０岁。因患溃疡性结肠炎入院治疗。住院后，医生告之有一种治疗溃疡性结肠炎的新药，需要一部分患者做临床疗效实验。医生还告诉患者自愿参加，但希望溃疡性结肠炎患者都参加。孙某原来不想参加这项实验，但抱着试一试的态度便参加了。用药一个星期之后，她自觉效果不好，便中途退出了实验。主管医生对她的做法很不满意。为此，她很苦恼，担心医生今后不会认真给她治疗了。</a:t>
            </a:r>
            <a:endParaRPr sz="2000" dirty="0">
              <a:solidFill>
                <a:srgbClr val="000000">
                  <a:lumMod val="65000"/>
                  <a:lumOff val="35000"/>
                </a:srgbClr>
              </a:solidFill>
              <a:latin typeface="黑体" panose="02010609060101010101" charset="-122"/>
              <a:ea typeface="黑体" panose="02010609060101010101" charset="-122"/>
              <a:cs typeface="黑体" panose="02010609060101010101" charset="-122"/>
              <a:sym typeface="黑体" panose="02010609060101010101" charset="-122"/>
            </a:endParaRPr>
          </a:p>
          <a:p>
            <a:pPr indent="0">
              <a:lnSpc>
                <a:spcPct val="160000"/>
              </a:lnSpc>
              <a:buNone/>
            </a:pPr>
            <a:r>
              <a:rPr sz="2000" dirty="0">
                <a:solidFill>
                  <a:srgbClr val="FF0000"/>
                </a:solidFill>
                <a:latin typeface="黑体" panose="02010609060101010101" charset="-122"/>
                <a:ea typeface="黑体" panose="02010609060101010101" charset="-122"/>
                <a:cs typeface="黑体" panose="02010609060101010101" charset="-122"/>
                <a:sym typeface="黑体" panose="02010609060101010101" charset="-122"/>
              </a:rPr>
              <a:t>试对医生的做法和态度的改变作伦理分析。</a:t>
            </a:r>
            <a:endParaRPr sz="2000" dirty="0">
              <a:solidFill>
                <a:srgbClr val="FF0000"/>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4" name="对角圆角矩形 3"/>
          <p:cNvSpPr/>
          <p:nvPr/>
        </p:nvSpPr>
        <p:spPr>
          <a:xfrm>
            <a:off x="1334951" y="795369"/>
            <a:ext cx="1896951" cy="459125"/>
          </a:xfrm>
          <a:prstGeom prst="round2DiagRect">
            <a:avLst>
              <a:gd name="adj1" fmla="val 30205"/>
              <a:gd name="adj2" fmla="val 0"/>
            </a:avLst>
          </a:prstGeom>
          <a:solidFill>
            <a:srgbClr val="59AEA6"/>
          </a:solidFill>
          <a:ln>
            <a:noFill/>
          </a:ln>
        </p:spPr>
        <p:style>
          <a:lnRef idx="2">
            <a:srgbClr val="59AEA6">
              <a:shade val="50000"/>
            </a:srgbClr>
          </a:lnRef>
          <a:fillRef idx="1">
            <a:srgbClr val="59AEA6"/>
          </a:fillRef>
          <a:effectRef idx="0">
            <a:srgbClr val="59AEA6"/>
          </a:effectRef>
          <a:fontRef idx="minor">
            <a:srgbClr val="FFFFFF"/>
          </a:fontRef>
        </p:style>
        <p:txBody>
          <a:bodyPr lIns="121688" tIns="60844" rIns="121688" bIns="60844" anchor="ctr"/>
          <a:lstStyle/>
          <a:p>
            <a:pPr algn="ctr">
              <a:defRPr/>
            </a:pPr>
            <a:r>
              <a:rPr lang="zh-CN" altLang="en-US" sz="2400" b="1" dirty="0">
                <a:solidFill>
                  <a:srgbClr val="FFFFFF">
                    <a:lumMod val="95000"/>
                  </a:srgbClr>
                </a:solidFill>
                <a:cs typeface="黑体" panose="02010609060101010101" charset="-122"/>
                <a:sym typeface="黑体" panose="02010609060101010101" charset="-122"/>
              </a:rPr>
              <a:t>案例分析</a:t>
            </a:r>
            <a:endParaRPr lang="en-US" altLang="zh-CN" sz="2400" b="1" dirty="0">
              <a:solidFill>
                <a:srgbClr val="FFFFFF">
                  <a:lumMod val="95000"/>
                </a:srgbClr>
              </a:solidFill>
              <a:cs typeface="黑体" panose="02010609060101010101" charset="-122"/>
              <a:sym typeface="黑体" panose="02010609060101010101" charset="-122"/>
            </a:endParaRPr>
          </a:p>
        </p:txBody>
      </p:sp>
      <p:sp>
        <p:nvSpPr>
          <p:cNvPr id="5" name="文本框 4"/>
          <p:cNvSpPr txBox="1"/>
          <p:nvPr/>
        </p:nvSpPr>
        <p:spPr>
          <a:xfrm>
            <a:off x="5930900" y="1706880"/>
            <a:ext cx="1402080" cy="460375"/>
          </a:xfrm>
          <a:prstGeom prst="rect">
            <a:avLst/>
          </a:prstGeom>
          <a:noFill/>
        </p:spPr>
        <p:txBody>
          <a:bodyPr wrap="none" rtlCol="0" anchor="t">
            <a:spAutoFit/>
          </a:bodyPr>
          <a:p>
            <a:pPr algn="l"/>
            <a:r>
              <a:rPr lang="zh-CN" altLang="en-US" sz="2400" dirty="0">
                <a:solidFill>
                  <a:schemeClr val="tx1"/>
                </a:solidFill>
                <a:latin typeface="黑体" panose="02010609060101010101" charset="-122"/>
                <a:ea typeface="黑体" panose="02010609060101010101" charset="-122"/>
                <a:cs typeface="黑体" panose="02010609060101010101" charset="-122"/>
                <a:sym typeface="+mn-ea"/>
              </a:rPr>
              <a:t>人体实验</a:t>
            </a:r>
            <a:endParaRPr lang="zh-CN" altLang="en-US" sz="2400" dirty="0">
              <a:solidFill>
                <a:schemeClr val="tx1"/>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30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anim calcmode="lin" valueType="num">
                                      <p:cBhvr>
                                        <p:cTn id="14" dur="500" fill="hold"/>
                                        <p:tgtEl>
                                          <p:spTgt spid="2"/>
                                        </p:tgtEl>
                                        <p:attrNameLst>
                                          <p:attrName>ppt_x</p:attrName>
                                        </p:attrNameLst>
                                      </p:cBhvr>
                                      <p:tavLst>
                                        <p:tav tm="0">
                                          <p:val>
                                            <p:strVal val="#ppt_x"/>
                                          </p:val>
                                        </p:tav>
                                        <p:tav tm="100000">
                                          <p:val>
                                            <p:strVal val="#ppt_x"/>
                                          </p:val>
                                        </p:tav>
                                      </p:tavLst>
                                    </p:anim>
                                    <p:anim calcmode="lin" valueType="num">
                                      <p:cBhvr>
                                        <p:cTn id="15"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6"/>
          <p:cNvSpPr txBox="1"/>
          <p:nvPr/>
        </p:nvSpPr>
        <p:spPr>
          <a:xfrm>
            <a:off x="1431290" y="1586230"/>
            <a:ext cx="9936480" cy="4552315"/>
          </a:xfrm>
          <a:prstGeom prst="rect">
            <a:avLst/>
          </a:prstGeom>
          <a:solidFill>
            <a:schemeClr val="accent5">
              <a:lumMod val="40000"/>
              <a:lumOff val="60000"/>
            </a:schemeClr>
          </a:solidFill>
        </p:spPr>
        <p:txBody>
          <a:bodyPr wrap="square" lIns="121688" tIns="60844" rIns="121688" bIns="60844">
            <a:spAutoFit/>
          </a:bodyPr>
          <a:lstStyle/>
          <a:p>
            <a:pPr indent="0">
              <a:lnSpc>
                <a:spcPct val="160000"/>
              </a:lnSpc>
              <a:buNone/>
            </a:pPr>
            <a:r>
              <a:rPr sz="2000" dirty="0">
                <a:solidFill>
                  <a:srgbClr val="000000">
                    <a:lumMod val="65000"/>
                    <a:lumOff val="35000"/>
                  </a:srgbClr>
                </a:solidFill>
                <a:latin typeface="黑体" panose="02010609060101010101" charset="-122"/>
                <a:ea typeface="黑体" panose="02010609060101010101" charset="-122"/>
                <a:cs typeface="黑体" panose="02010609060101010101" charset="-122"/>
                <a:sym typeface="黑体" panose="02010609060101010101" charset="-122"/>
              </a:rPr>
              <a:t>在临床进行新药治疗观察实验是允许的，但要坚持患者自愿参加的原则，因此，主管医生开始的做法是合乎伦理要求的，但是，主管医生因孙某中途退出实验而改变了对她的态度，这是不应该的：</a:t>
            </a:r>
            <a:endParaRPr sz="2000" dirty="0">
              <a:solidFill>
                <a:srgbClr val="000000">
                  <a:lumMod val="65000"/>
                  <a:lumOff val="35000"/>
                </a:srgbClr>
              </a:solidFill>
              <a:latin typeface="黑体" panose="02010609060101010101" charset="-122"/>
              <a:ea typeface="黑体" panose="02010609060101010101" charset="-122"/>
              <a:cs typeface="黑体" panose="02010609060101010101" charset="-122"/>
              <a:sym typeface="黑体" panose="02010609060101010101" charset="-122"/>
            </a:endParaRPr>
          </a:p>
          <a:p>
            <a:pPr indent="0">
              <a:lnSpc>
                <a:spcPct val="160000"/>
              </a:lnSpc>
              <a:buNone/>
            </a:pPr>
            <a:r>
              <a:rPr sz="2000" dirty="0">
                <a:solidFill>
                  <a:srgbClr val="000000">
                    <a:lumMod val="65000"/>
                    <a:lumOff val="35000"/>
                  </a:srgbClr>
                </a:solidFill>
                <a:latin typeface="黑体" panose="02010609060101010101" charset="-122"/>
                <a:ea typeface="黑体" panose="02010609060101010101" charset="-122"/>
                <a:cs typeface="黑体" panose="02010609060101010101" charset="-122"/>
                <a:sym typeface="黑体" panose="02010609060101010101" charset="-122"/>
              </a:rPr>
              <a:t>其一，主管医生违背了《赫尔辛基宣言》第一部分“基本原则”中第９条规定，即“受实验者有权决定是否参加某项科研实验，也有权在任何时候退出实验。”</a:t>
            </a:r>
            <a:endParaRPr sz="2000" dirty="0">
              <a:solidFill>
                <a:srgbClr val="000000">
                  <a:lumMod val="65000"/>
                  <a:lumOff val="35000"/>
                </a:srgbClr>
              </a:solidFill>
              <a:latin typeface="黑体" panose="02010609060101010101" charset="-122"/>
              <a:ea typeface="黑体" panose="02010609060101010101" charset="-122"/>
              <a:cs typeface="黑体" panose="02010609060101010101" charset="-122"/>
              <a:sym typeface="黑体" panose="02010609060101010101" charset="-122"/>
            </a:endParaRPr>
          </a:p>
          <a:p>
            <a:pPr indent="0">
              <a:lnSpc>
                <a:spcPct val="160000"/>
              </a:lnSpc>
              <a:buNone/>
            </a:pPr>
            <a:r>
              <a:rPr sz="2000" dirty="0">
                <a:solidFill>
                  <a:srgbClr val="000000">
                    <a:lumMod val="65000"/>
                    <a:lumOff val="35000"/>
                  </a:srgbClr>
                </a:solidFill>
                <a:latin typeface="黑体" panose="02010609060101010101" charset="-122"/>
                <a:ea typeface="黑体" panose="02010609060101010101" charset="-122"/>
                <a:cs typeface="黑体" panose="02010609060101010101" charset="-122"/>
                <a:sym typeface="黑体" panose="02010609060101010101" charset="-122"/>
              </a:rPr>
              <a:t>其二，主管医生违背了《赫尔辛基宣言》第二部分“医学科学研究工作结：合专业性的管理”中的第４条规定，即“病人对某项科学研究工作拒绝参加时，绝对不能使医生和病人之间的关系受到影响或妨碍”。从而引起了病人的担心，继而也会影响病人的康复进程。 </a:t>
            </a:r>
            <a:endParaRPr sz="2000" dirty="0">
              <a:solidFill>
                <a:srgbClr val="000000">
                  <a:lumMod val="65000"/>
                  <a:lumOff val="35000"/>
                </a:srgbClr>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4" name="对角圆角矩形 3"/>
          <p:cNvSpPr/>
          <p:nvPr/>
        </p:nvSpPr>
        <p:spPr>
          <a:xfrm>
            <a:off x="1334770" y="795655"/>
            <a:ext cx="1896745" cy="683895"/>
          </a:xfrm>
          <a:prstGeom prst="round2DiagRect">
            <a:avLst>
              <a:gd name="adj1" fmla="val 30205"/>
              <a:gd name="adj2" fmla="val 0"/>
            </a:avLst>
          </a:prstGeom>
          <a:solidFill>
            <a:schemeClr val="accent6">
              <a:lumMod val="40000"/>
              <a:lumOff val="60000"/>
            </a:schemeClr>
          </a:solidFill>
          <a:ln>
            <a:noFill/>
          </a:ln>
        </p:spPr>
        <p:style>
          <a:lnRef idx="2">
            <a:srgbClr val="59AEA6">
              <a:shade val="50000"/>
            </a:srgbClr>
          </a:lnRef>
          <a:fillRef idx="1">
            <a:srgbClr val="59AEA6"/>
          </a:fillRef>
          <a:effectRef idx="0">
            <a:srgbClr val="59AEA6"/>
          </a:effectRef>
          <a:fontRef idx="minor">
            <a:srgbClr val="FFFFFF"/>
          </a:fontRef>
        </p:style>
        <p:txBody>
          <a:bodyPr lIns="121688" tIns="60844" rIns="121688" bIns="60844" anchor="ctr"/>
          <a:lstStyle/>
          <a:p>
            <a:pPr algn="ctr">
              <a:defRPr/>
            </a:pPr>
            <a:r>
              <a:rPr lang="zh-CN" altLang="en-US" sz="2400" b="1" dirty="0">
                <a:solidFill>
                  <a:srgbClr val="FF0000"/>
                </a:solidFill>
                <a:cs typeface="黑体" panose="02010609060101010101" charset="-122"/>
                <a:sym typeface="黑体" panose="02010609060101010101" charset="-122"/>
              </a:rPr>
              <a:t>伦理分析</a:t>
            </a:r>
            <a:endParaRPr lang="zh-CN" altLang="en-US" sz="2400" b="1" dirty="0">
              <a:solidFill>
                <a:srgbClr val="FF0000"/>
              </a:solidFill>
              <a:cs typeface="黑体" panose="02010609060101010101" charset="-122"/>
              <a:sym typeface="黑体" panose="02010609060101010101" charset="-122"/>
            </a:endParaRP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30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anim calcmode="lin" valueType="num">
                                      <p:cBhvr>
                                        <p:cTn id="14" dur="500" fill="hold"/>
                                        <p:tgtEl>
                                          <p:spTgt spid="2"/>
                                        </p:tgtEl>
                                        <p:attrNameLst>
                                          <p:attrName>ppt_x</p:attrName>
                                        </p:attrNameLst>
                                      </p:cBhvr>
                                      <p:tavLst>
                                        <p:tav tm="0">
                                          <p:val>
                                            <p:strVal val="#ppt_x"/>
                                          </p:val>
                                        </p:tav>
                                        <p:tav tm="100000">
                                          <p:val>
                                            <p:strVal val="#ppt_x"/>
                                          </p:val>
                                        </p:tav>
                                      </p:tavLst>
                                    </p:anim>
                                    <p:anim calcmode="lin" valueType="num">
                                      <p:cBhvr>
                                        <p:cTn id="15"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bldLvl="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椭圆 11"/>
          <p:cNvSpPr/>
          <p:nvPr/>
        </p:nvSpPr>
        <p:spPr>
          <a:xfrm>
            <a:off x="1817370" y="1589405"/>
            <a:ext cx="3107055" cy="3107055"/>
          </a:xfrm>
          <a:prstGeom prst="ellipse">
            <a:avLst/>
          </a:prstGeom>
          <a:noFill/>
          <a:ln w="25400">
            <a:solidFill>
              <a:srgbClr val="7ACAC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p>
            <a:pPr algn="ctr"/>
            <a:r>
              <a:rPr lang="zh-CN" altLang="en-US" sz="4400">
                <a:solidFill>
                  <a:srgbClr val="002060"/>
                </a:solidFill>
                <a:latin typeface="黑体" panose="02010609060101010101" charset="-122"/>
                <a:ea typeface="黑体" panose="02010609060101010101" charset="-122"/>
              </a:rPr>
              <a:t>任务三</a:t>
            </a:r>
            <a:endParaRPr lang="en-US" altLang="zh-CN" sz="4400">
              <a:solidFill>
                <a:srgbClr val="002060"/>
              </a:solidFill>
              <a:latin typeface="黑体" panose="02010609060101010101" charset="-122"/>
              <a:ea typeface="黑体" panose="02010609060101010101" charset="-122"/>
            </a:endParaRPr>
          </a:p>
        </p:txBody>
      </p:sp>
      <p:sp>
        <p:nvSpPr>
          <p:cNvPr id="2" name="文本框 1"/>
          <p:cNvSpPr txBox="1"/>
          <p:nvPr/>
        </p:nvSpPr>
        <p:spPr>
          <a:xfrm>
            <a:off x="5218430" y="1989455"/>
            <a:ext cx="4639945" cy="2306955"/>
          </a:xfrm>
          <a:prstGeom prst="rect">
            <a:avLst/>
          </a:prstGeom>
          <a:noFill/>
        </p:spPr>
        <p:txBody>
          <a:bodyPr wrap="square" rtlCol="0">
            <a:spAutoFit/>
          </a:bodyPr>
          <a:p>
            <a:pPr>
              <a:lnSpc>
                <a:spcPct val="150000"/>
              </a:lnSpc>
            </a:pPr>
            <a:r>
              <a:rPr lang="zh-CN" altLang="en-US" sz="4800">
                <a:solidFill>
                  <a:srgbClr val="5A84AF"/>
                </a:solidFill>
                <a:latin typeface="黑体" panose="02010609060101010101" charset="-122"/>
                <a:ea typeface="黑体" panose="02010609060101010101" charset="-122"/>
                <a:cs typeface="黑体" panose="02010609060101010101" charset="-122"/>
                <a:sym typeface="+mn-ea"/>
              </a:rPr>
              <a:t>科研越轨行为的危害及社会控制</a:t>
            </a:r>
            <a:endParaRPr lang="zh-CN" altLang="en-US" sz="4800">
              <a:solidFill>
                <a:srgbClr val="5A84AF"/>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5" name="矩形 13314"/>
          <p:cNvSpPr/>
          <p:nvPr/>
        </p:nvSpPr>
        <p:spPr>
          <a:xfrm>
            <a:off x="316230" y="880110"/>
            <a:ext cx="8980805" cy="736600"/>
          </a:xfrm>
          <a:prstGeom prst="rect">
            <a:avLst/>
          </a:prstGeom>
          <a:noFill/>
          <a:ln w="9525">
            <a:noFill/>
          </a:ln>
        </p:spPr>
        <p:txBody>
          <a:bodyPr wrap="square">
            <a:spAutoFit/>
          </a:bodyPr>
          <a:p>
            <a:pPr algn="l" eaLnBrk="1" hangingPunct="1">
              <a:lnSpc>
                <a:spcPct val="105000"/>
              </a:lnSpc>
              <a:spcBef>
                <a:spcPct val="25000"/>
              </a:spcBef>
              <a:spcAft>
                <a:spcPct val="25000"/>
              </a:spcAft>
            </a:pPr>
            <a:r>
              <a:rPr sz="4000">
                <a:solidFill>
                  <a:srgbClr val="FF0000"/>
                </a:solidFill>
                <a:ea typeface="黑体" panose="02010609060101010101" charset="-122"/>
                <a:cs typeface="黑体" panose="02010609060101010101" charset="-122"/>
              </a:rPr>
              <a:t>一、 科研越轨的概念</a:t>
            </a:r>
            <a:endParaRPr sz="4000">
              <a:solidFill>
                <a:srgbClr val="FF0000"/>
              </a:solidFill>
              <a:ea typeface="黑体" panose="02010609060101010101" charset="-122"/>
              <a:cs typeface="黑体" panose="02010609060101010101" charset="-122"/>
            </a:endParaRPr>
          </a:p>
        </p:txBody>
      </p:sp>
      <p:sp>
        <p:nvSpPr>
          <p:cNvPr id="5" name="文本框 4"/>
          <p:cNvSpPr txBox="1"/>
          <p:nvPr/>
        </p:nvSpPr>
        <p:spPr>
          <a:xfrm>
            <a:off x="758825" y="1964055"/>
            <a:ext cx="3840480" cy="460375"/>
          </a:xfrm>
          <a:prstGeom prst="rect">
            <a:avLst/>
          </a:prstGeom>
          <a:noFill/>
        </p:spPr>
        <p:txBody>
          <a:bodyPr wrap="none" rtlCol="0" anchor="t">
            <a:spAutoFit/>
          </a:bodyPr>
          <a:p>
            <a:pPr algn="l"/>
            <a:r>
              <a:rPr lang="zh-CN" altLang="en-US" sz="2400" dirty="0">
                <a:solidFill>
                  <a:schemeClr val="tx1"/>
                </a:solidFill>
                <a:latin typeface="黑体" panose="02010609060101010101" charset="-122"/>
                <a:ea typeface="黑体" panose="02010609060101010101" charset="-122"/>
                <a:cs typeface="黑体" panose="02010609060101010101" charset="-122"/>
                <a:sym typeface="+mn-ea"/>
              </a:rPr>
              <a:t>（一）人体实验的伦理矛盾</a:t>
            </a:r>
            <a:endParaRPr lang="zh-CN" altLang="en-US" sz="2400" dirty="0">
              <a:solidFill>
                <a:schemeClr val="tx1"/>
              </a:solidFill>
              <a:latin typeface="黑体" panose="02010609060101010101" charset="-122"/>
              <a:ea typeface="黑体" panose="02010609060101010101" charset="-122"/>
              <a:cs typeface="黑体" panose="02010609060101010101" charset="-122"/>
              <a:sym typeface="+mn-ea"/>
            </a:endParaRPr>
          </a:p>
        </p:txBody>
      </p:sp>
      <p:pic>
        <p:nvPicPr>
          <p:cNvPr id="10" name="图片 9"/>
          <p:cNvPicPr>
            <a:picLocks noChangeAspect="1"/>
          </p:cNvPicPr>
          <p:nvPr/>
        </p:nvPicPr>
        <p:blipFill>
          <a:blip r:embed="rId1" cstate="screen"/>
          <a:stretch>
            <a:fillRect/>
          </a:stretch>
        </p:blipFill>
        <p:spPr>
          <a:xfrm>
            <a:off x="7217410" y="1541145"/>
            <a:ext cx="4639310" cy="4639310"/>
          </a:xfrm>
          <a:prstGeom prst="rect">
            <a:avLst/>
          </a:prstGeom>
        </p:spPr>
      </p:pic>
      <p:sp>
        <p:nvSpPr>
          <p:cNvPr id="10244" name="矩形 10243"/>
          <p:cNvSpPr/>
          <p:nvPr/>
        </p:nvSpPr>
        <p:spPr>
          <a:xfrm>
            <a:off x="912495" y="2935923"/>
            <a:ext cx="6168390" cy="2306955"/>
          </a:xfrm>
          <a:prstGeom prst="rect">
            <a:avLst/>
          </a:prstGeom>
          <a:noFill/>
          <a:ln w="9525">
            <a:noFill/>
          </a:ln>
        </p:spPr>
        <p:txBody>
          <a:bodyPr wrap="square" anchor="ctr" anchorCtr="0">
            <a:spAutoFit/>
          </a:bodyPr>
          <a:p>
            <a:pPr marL="342900" indent="-342900" algn="l" eaLnBrk="1" hangingPunct="1">
              <a:lnSpc>
                <a:spcPct val="150000"/>
              </a:lnSpc>
              <a:buFont typeface="Wingdings" panose="05000000000000000000" charset="0"/>
              <a:buChar char="Ø"/>
            </a:pPr>
            <a:r>
              <a:rPr lang="zh-CN" altLang="en-US" sz="2400" dirty="0">
                <a:solidFill>
                  <a:srgbClr val="0000CC"/>
                </a:solidFill>
                <a:latin typeface="黑体" panose="02010609060101010101" charset="-122"/>
                <a:ea typeface="黑体" panose="02010609060101010101" charset="-122"/>
                <a:cs typeface="黑体" panose="02010609060101010101" charset="-122"/>
              </a:rPr>
              <a:t>1．社会公益和受试者个人利益的矛盾 </a:t>
            </a:r>
            <a:endParaRPr lang="zh-CN" altLang="en-US" sz="2400" dirty="0">
              <a:solidFill>
                <a:srgbClr val="0000CC"/>
              </a:solidFill>
              <a:latin typeface="黑体" panose="02010609060101010101" charset="-122"/>
              <a:ea typeface="黑体" panose="02010609060101010101" charset="-122"/>
              <a:cs typeface="黑体" panose="02010609060101010101" charset="-122"/>
            </a:endParaRPr>
          </a:p>
          <a:p>
            <a:pPr marL="342900" indent="-342900" algn="l" eaLnBrk="1" hangingPunct="1">
              <a:lnSpc>
                <a:spcPct val="150000"/>
              </a:lnSpc>
              <a:buFont typeface="Wingdings" panose="05000000000000000000" charset="0"/>
              <a:buChar char="Ø"/>
            </a:pPr>
            <a:r>
              <a:rPr lang="zh-CN" altLang="en-US" sz="2400" dirty="0">
                <a:solidFill>
                  <a:srgbClr val="0000CC"/>
                </a:solidFill>
                <a:latin typeface="黑体" panose="02010609060101010101" charset="-122"/>
                <a:ea typeface="黑体" panose="02010609060101010101" charset="-122"/>
                <a:cs typeface="黑体" panose="02010609060101010101" charset="-122"/>
              </a:rPr>
              <a:t>2．实验者主动和受试者被动的矛盾 </a:t>
            </a:r>
            <a:endParaRPr lang="zh-CN" altLang="en-US" sz="2400" dirty="0">
              <a:solidFill>
                <a:srgbClr val="0000CC"/>
              </a:solidFill>
              <a:latin typeface="黑体" panose="02010609060101010101" charset="-122"/>
              <a:ea typeface="黑体" panose="02010609060101010101" charset="-122"/>
              <a:cs typeface="黑体" panose="02010609060101010101" charset="-122"/>
            </a:endParaRPr>
          </a:p>
          <a:p>
            <a:pPr marL="342900" indent="-342900" algn="l" eaLnBrk="1" hangingPunct="1">
              <a:lnSpc>
                <a:spcPct val="150000"/>
              </a:lnSpc>
              <a:buFont typeface="Wingdings" panose="05000000000000000000" charset="0"/>
              <a:buChar char="Ø"/>
            </a:pPr>
            <a:r>
              <a:rPr lang="zh-CN" altLang="en-US" sz="2400" dirty="0">
                <a:solidFill>
                  <a:srgbClr val="0000CC"/>
                </a:solidFill>
                <a:latin typeface="黑体" panose="02010609060101010101" charset="-122"/>
                <a:ea typeface="黑体" panose="02010609060101010101" charset="-122"/>
                <a:cs typeface="黑体" panose="02010609060101010101" charset="-122"/>
              </a:rPr>
              <a:t>3．实验者强迫和受试者自愿的矛盾 </a:t>
            </a:r>
            <a:endParaRPr lang="zh-CN" altLang="en-US" sz="2400" dirty="0">
              <a:solidFill>
                <a:srgbClr val="0000CC"/>
              </a:solidFill>
              <a:latin typeface="黑体" panose="02010609060101010101" charset="-122"/>
              <a:ea typeface="黑体" panose="02010609060101010101" charset="-122"/>
              <a:cs typeface="黑体" panose="02010609060101010101" charset="-122"/>
            </a:endParaRPr>
          </a:p>
          <a:p>
            <a:pPr marL="342900" indent="-342900" algn="l" eaLnBrk="1" hangingPunct="1">
              <a:lnSpc>
                <a:spcPct val="150000"/>
              </a:lnSpc>
              <a:buFont typeface="Wingdings" panose="05000000000000000000" charset="0"/>
              <a:buChar char="Ø"/>
            </a:pPr>
            <a:r>
              <a:rPr lang="zh-CN" altLang="en-US" sz="2400" dirty="0">
                <a:solidFill>
                  <a:srgbClr val="0000CC"/>
                </a:solidFill>
                <a:latin typeface="黑体" panose="02010609060101010101" charset="-122"/>
                <a:ea typeface="黑体" panose="02010609060101010101" charset="-122"/>
                <a:cs typeface="黑体" panose="02010609060101010101" charset="-122"/>
              </a:rPr>
              <a:t>4．公正和有利的矛盾</a:t>
            </a:r>
            <a:endParaRPr lang="zh-CN" altLang="en-US" sz="2400" dirty="0">
              <a:solidFill>
                <a:srgbClr val="0000CC"/>
              </a:solidFill>
              <a:latin typeface="黑体" panose="02010609060101010101" charset="-122"/>
              <a:ea typeface="黑体" panose="02010609060101010101" charset="-122"/>
              <a:cs typeface="黑体" panose="02010609060101010101" charset="-122"/>
            </a:endParaRP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818515" y="1389380"/>
            <a:ext cx="10327005" cy="3138170"/>
          </a:xfrm>
          <a:prstGeom prst="rect">
            <a:avLst/>
          </a:prstGeom>
          <a:noFill/>
        </p:spPr>
        <p:txBody>
          <a:bodyPr wrap="square">
            <a:spAutoFit/>
          </a:bodyPr>
          <a:lstStyle/>
          <a:p>
            <a:pPr algn="l">
              <a:lnSpc>
                <a:spcPct val="150000"/>
              </a:lnSpc>
              <a:defRPr/>
            </a:pPr>
            <a:r>
              <a:rPr lang="zh-CN" altLang="en-US" sz="6600" b="1" dirty="0">
                <a:solidFill>
                  <a:srgbClr val="0070C0"/>
                </a:solidFill>
                <a:latin typeface="黑体" panose="02010609060101010101" charset="-122"/>
                <a:ea typeface="黑体" panose="02010609060101010101" charset="-122"/>
                <a:cs typeface="+mn-ea"/>
                <a:sym typeface="黑体" panose="02010609060101010101" charset="-122"/>
              </a:rPr>
              <a:t>单元八　</a:t>
            </a:r>
            <a:endParaRPr lang="zh-CN" altLang="en-US" sz="6600" b="1" dirty="0">
              <a:solidFill>
                <a:srgbClr val="0070C0"/>
              </a:solidFill>
              <a:latin typeface="黑体" panose="02010609060101010101" charset="-122"/>
              <a:ea typeface="黑体" panose="02010609060101010101" charset="-122"/>
              <a:cs typeface="+mn-ea"/>
              <a:sym typeface="黑体" panose="02010609060101010101" charset="-122"/>
            </a:endParaRPr>
          </a:p>
          <a:p>
            <a:pPr algn="ctr">
              <a:lnSpc>
                <a:spcPct val="150000"/>
              </a:lnSpc>
              <a:defRPr/>
            </a:pPr>
            <a:r>
              <a:rPr lang="zh-CN" altLang="en-US" sz="6600" b="1" dirty="0">
                <a:solidFill>
                  <a:srgbClr val="0070C0"/>
                </a:solidFill>
                <a:latin typeface="黑体" panose="02010609060101010101" charset="-122"/>
                <a:ea typeface="黑体" panose="02010609060101010101" charset="-122"/>
                <a:cs typeface="+mn-ea"/>
                <a:sym typeface="黑体" panose="02010609060101010101" charset="-122"/>
              </a:rPr>
              <a:t>护理科研中的伦理分析</a:t>
            </a:r>
            <a:endParaRPr lang="zh-CN" altLang="en-US" sz="6600" b="1" dirty="0">
              <a:solidFill>
                <a:srgbClr val="0070C0"/>
              </a:solidFill>
              <a:latin typeface="黑体" panose="02010609060101010101" charset="-122"/>
              <a:ea typeface="黑体" panose="02010609060101010101" charset="-122"/>
              <a:cs typeface="+mn-ea"/>
              <a:sym typeface="黑体" panose="02010609060101010101" charset="-122"/>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5" name="矩形 13314"/>
          <p:cNvSpPr/>
          <p:nvPr/>
        </p:nvSpPr>
        <p:spPr>
          <a:xfrm>
            <a:off x="316230" y="880110"/>
            <a:ext cx="8980805" cy="736600"/>
          </a:xfrm>
          <a:prstGeom prst="rect">
            <a:avLst/>
          </a:prstGeom>
          <a:noFill/>
          <a:ln w="9525">
            <a:noFill/>
          </a:ln>
        </p:spPr>
        <p:txBody>
          <a:bodyPr wrap="square">
            <a:spAutoFit/>
          </a:bodyPr>
          <a:p>
            <a:pPr algn="l" eaLnBrk="1" hangingPunct="1">
              <a:lnSpc>
                <a:spcPct val="105000"/>
              </a:lnSpc>
              <a:spcBef>
                <a:spcPct val="25000"/>
              </a:spcBef>
              <a:spcAft>
                <a:spcPct val="25000"/>
              </a:spcAft>
            </a:pPr>
            <a:r>
              <a:rPr sz="4000">
                <a:solidFill>
                  <a:srgbClr val="FF0000"/>
                </a:solidFill>
                <a:ea typeface="黑体" panose="02010609060101010101" charset="-122"/>
                <a:cs typeface="黑体" panose="02010609060101010101" charset="-122"/>
              </a:rPr>
              <a:t>一、 科研越轨的概念</a:t>
            </a:r>
            <a:endParaRPr sz="4000">
              <a:solidFill>
                <a:srgbClr val="FF0000"/>
              </a:solidFill>
              <a:ea typeface="黑体" panose="02010609060101010101" charset="-122"/>
              <a:cs typeface="黑体" panose="02010609060101010101" charset="-122"/>
            </a:endParaRPr>
          </a:p>
        </p:txBody>
      </p:sp>
      <p:sp>
        <p:nvSpPr>
          <p:cNvPr id="28674" name="文本占位符 28673"/>
          <p:cNvSpPr>
            <a:spLocks noGrp="1"/>
          </p:cNvSpPr>
          <p:nvPr>
            <p:ph type="body" idx="1"/>
          </p:nvPr>
        </p:nvSpPr>
        <p:spPr>
          <a:xfrm>
            <a:off x="1002030" y="1810385"/>
            <a:ext cx="10572750" cy="4140200"/>
          </a:xfrm>
        </p:spPr>
        <p:txBody>
          <a:bodyPr/>
          <a:p>
            <a:pPr>
              <a:lnSpc>
                <a:spcPct val="120000"/>
              </a:lnSpc>
              <a:buFont typeface="Wingdings" panose="05000000000000000000" charset="0"/>
              <a:buChar char="Ø"/>
            </a:pPr>
            <a:r>
              <a:rPr lang="zh-CN" altLang="en-US" sz="2400" dirty="0">
                <a:solidFill>
                  <a:srgbClr val="0000FF"/>
                </a:solidFill>
                <a:latin typeface="楷体_GB2312" panose="02010609030101010101" pitchFamily="1" charset="-122"/>
                <a:ea typeface="楷体_GB2312" panose="02010609030101010101" pitchFamily="1" charset="-122"/>
              </a:rPr>
              <a:t>广义上：</a:t>
            </a:r>
            <a:endParaRPr lang="zh-CN" altLang="en-US" sz="2400" dirty="0">
              <a:solidFill>
                <a:srgbClr val="0000FF"/>
              </a:solidFill>
              <a:latin typeface="楷体_GB2312" panose="02010609030101010101" pitchFamily="1" charset="-122"/>
              <a:ea typeface="楷体_GB2312" panose="02010609030101010101" pitchFamily="1" charset="-122"/>
            </a:endParaRPr>
          </a:p>
          <a:p>
            <a:pPr>
              <a:lnSpc>
                <a:spcPct val="120000"/>
              </a:lnSpc>
              <a:buNone/>
            </a:pPr>
            <a:r>
              <a:rPr lang="zh-CN" altLang="en-US" sz="2400" dirty="0">
                <a:solidFill>
                  <a:schemeClr val="tx1"/>
                </a:solidFill>
                <a:latin typeface="楷体_GB2312" panose="02010609030101010101" pitchFamily="1" charset="-122"/>
                <a:ea typeface="楷体_GB2312" panose="02010609030101010101" pitchFamily="1" charset="-122"/>
              </a:rPr>
              <a:t>①科研人员在社会生活中对法律、道德、社会秩序的背叛</a:t>
            </a:r>
            <a:endParaRPr lang="zh-CN" altLang="en-US" sz="2400" dirty="0">
              <a:solidFill>
                <a:schemeClr val="tx1"/>
              </a:solidFill>
              <a:latin typeface="楷体_GB2312" panose="02010609030101010101" pitchFamily="1" charset="-122"/>
              <a:ea typeface="楷体_GB2312" panose="02010609030101010101" pitchFamily="1" charset="-122"/>
            </a:endParaRPr>
          </a:p>
          <a:p>
            <a:pPr>
              <a:lnSpc>
                <a:spcPct val="120000"/>
              </a:lnSpc>
              <a:buNone/>
            </a:pPr>
            <a:r>
              <a:rPr lang="zh-CN" altLang="en-US" sz="2400" dirty="0">
                <a:solidFill>
                  <a:schemeClr val="tx1"/>
                </a:solidFill>
                <a:latin typeface="楷体_GB2312" panose="02010609030101010101" pitchFamily="1" charset="-122"/>
                <a:ea typeface="楷体_GB2312" panose="02010609030101010101" pitchFamily="1" charset="-122"/>
              </a:rPr>
              <a:t>②科研人员在从事科学研究项目时出现的各种背叛科学方法和科学精神的行为</a:t>
            </a:r>
            <a:endParaRPr lang="zh-CN" altLang="en-US" sz="2400" dirty="0">
              <a:solidFill>
                <a:schemeClr val="tx1"/>
              </a:solidFill>
              <a:latin typeface="楷体_GB2312" panose="02010609030101010101" pitchFamily="1" charset="-122"/>
              <a:ea typeface="楷体_GB2312" panose="02010609030101010101" pitchFamily="1" charset="-122"/>
            </a:endParaRPr>
          </a:p>
          <a:p>
            <a:pPr>
              <a:lnSpc>
                <a:spcPct val="120000"/>
              </a:lnSpc>
              <a:buNone/>
            </a:pPr>
            <a:r>
              <a:rPr lang="zh-CN" altLang="en-US" sz="2400" dirty="0">
                <a:solidFill>
                  <a:schemeClr val="tx1"/>
                </a:solidFill>
                <a:latin typeface="楷体_GB2312" panose="02010609030101010101" pitchFamily="1" charset="-122"/>
                <a:ea typeface="楷体_GB2312" panose="02010609030101010101" pitchFamily="1" charset="-122"/>
              </a:rPr>
              <a:t>③科学研究活动的社会化</a:t>
            </a:r>
            <a:r>
              <a:rPr lang="en-US" altLang="zh-CN" sz="2400" dirty="0">
                <a:solidFill>
                  <a:schemeClr val="tx1"/>
                </a:solidFill>
                <a:latin typeface="楷体_GB2312" panose="02010609030101010101" pitchFamily="1" charset="-122"/>
                <a:ea typeface="楷体_GB2312" panose="02010609030101010101" pitchFamily="1" charset="-122"/>
              </a:rPr>
              <a:t>(</a:t>
            </a:r>
            <a:r>
              <a:rPr lang="zh-CN" altLang="en-US" sz="2400" dirty="0">
                <a:solidFill>
                  <a:schemeClr val="tx1"/>
                </a:solidFill>
                <a:latin typeface="楷体_GB2312" panose="02010609030101010101" pitchFamily="1" charset="-122"/>
                <a:ea typeface="楷体_GB2312" panose="02010609030101010101" pitchFamily="1" charset="-122"/>
              </a:rPr>
              <a:t>从申请立项到荣誉分配</a:t>
            </a:r>
            <a:r>
              <a:rPr lang="en-US" altLang="zh-CN" sz="2400" dirty="0">
                <a:solidFill>
                  <a:schemeClr val="tx1"/>
                </a:solidFill>
                <a:latin typeface="楷体_GB2312" panose="02010609030101010101" pitchFamily="1" charset="-122"/>
                <a:ea typeface="楷体_GB2312" panose="02010609030101010101" pitchFamily="1" charset="-122"/>
              </a:rPr>
              <a:t>)</a:t>
            </a:r>
            <a:r>
              <a:rPr lang="zh-CN" altLang="en-US" sz="2400" dirty="0">
                <a:solidFill>
                  <a:schemeClr val="tx1"/>
                </a:solidFill>
                <a:latin typeface="楷体_GB2312" panose="02010609030101010101" pitchFamily="1" charset="-122"/>
                <a:ea typeface="楷体_GB2312" panose="02010609030101010101" pitchFamily="1" charset="-122"/>
              </a:rPr>
              <a:t>过程中的违规行为</a:t>
            </a:r>
            <a:endParaRPr lang="zh-CN" altLang="en-US" sz="2400" dirty="0">
              <a:solidFill>
                <a:schemeClr val="tx1"/>
              </a:solidFill>
              <a:latin typeface="楷体_GB2312" panose="02010609030101010101" pitchFamily="1" charset="-122"/>
              <a:ea typeface="楷体_GB2312" panose="02010609030101010101" pitchFamily="1" charset="-122"/>
            </a:endParaRPr>
          </a:p>
          <a:p>
            <a:pPr>
              <a:lnSpc>
                <a:spcPct val="120000"/>
              </a:lnSpc>
              <a:buNone/>
            </a:pPr>
            <a:r>
              <a:rPr lang="zh-CN" altLang="en-US" sz="2400" dirty="0">
                <a:solidFill>
                  <a:schemeClr val="tx1"/>
                </a:solidFill>
                <a:latin typeface="楷体_GB2312" panose="02010609030101010101" pitchFamily="1" charset="-122"/>
                <a:ea typeface="楷体_GB2312" panose="02010609030101010101" pitchFamily="1" charset="-122"/>
              </a:rPr>
              <a:t>④发现和处理科研越轨过程中的违规行为 </a:t>
            </a:r>
            <a:endParaRPr lang="zh-CN" altLang="en-US" sz="2400" dirty="0">
              <a:solidFill>
                <a:schemeClr val="tx1"/>
              </a:solidFill>
              <a:latin typeface="楷体_GB2312" panose="02010609030101010101" pitchFamily="1" charset="-122"/>
              <a:ea typeface="楷体_GB2312" panose="02010609030101010101" pitchFamily="1" charset="-122"/>
            </a:endParaRPr>
          </a:p>
          <a:p>
            <a:pPr>
              <a:lnSpc>
                <a:spcPct val="120000"/>
              </a:lnSpc>
              <a:buFont typeface="Wingdings" panose="05000000000000000000" charset="0"/>
              <a:buChar char="Ø"/>
            </a:pPr>
            <a:r>
              <a:rPr lang="zh-CN" altLang="en-US" sz="2400" dirty="0">
                <a:solidFill>
                  <a:srgbClr val="0000FF"/>
                </a:solidFill>
                <a:latin typeface="楷体_GB2312" panose="02010609030101010101" pitchFamily="1" charset="-122"/>
                <a:ea typeface="楷体_GB2312" panose="02010609030101010101" pitchFamily="1" charset="-122"/>
              </a:rPr>
              <a:t>狭义的越轨</a:t>
            </a:r>
            <a:endParaRPr lang="zh-CN" altLang="en-US" sz="2400" dirty="0">
              <a:solidFill>
                <a:srgbClr val="0000FF"/>
              </a:solidFill>
              <a:latin typeface="楷体_GB2312" panose="02010609030101010101" pitchFamily="1" charset="-122"/>
              <a:ea typeface="楷体_GB2312" panose="02010609030101010101" pitchFamily="1" charset="-122"/>
            </a:endParaRPr>
          </a:p>
          <a:p>
            <a:pPr>
              <a:lnSpc>
                <a:spcPct val="120000"/>
              </a:lnSpc>
              <a:buNone/>
            </a:pPr>
            <a:r>
              <a:rPr lang="zh-CN" altLang="en-US" sz="2400" dirty="0">
                <a:solidFill>
                  <a:schemeClr val="tx1"/>
                </a:solidFill>
                <a:latin typeface="楷体_GB2312" panose="02010609030101010101" pitchFamily="1" charset="-122"/>
                <a:ea typeface="楷体_GB2312" panose="02010609030101010101" pitchFamily="1" charset="-122"/>
              </a:rPr>
              <a:t>包括伪造类越轨、剽窃类越轨和僭誉类越轨。 </a:t>
            </a:r>
            <a:endParaRPr lang="zh-CN" altLang="en-US" sz="2400" dirty="0">
              <a:solidFill>
                <a:schemeClr val="tx1"/>
              </a:solidFill>
              <a:latin typeface="楷体_GB2312" panose="02010609030101010101" pitchFamily="1" charset="-122"/>
              <a:ea typeface="楷体_GB2312" panose="02010609030101010101" pitchFamily="1" charset="-122"/>
            </a:endParaRPr>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5" name="矩形 13314"/>
          <p:cNvSpPr/>
          <p:nvPr/>
        </p:nvSpPr>
        <p:spPr>
          <a:xfrm>
            <a:off x="316230" y="880110"/>
            <a:ext cx="8980805" cy="736600"/>
          </a:xfrm>
          <a:prstGeom prst="rect">
            <a:avLst/>
          </a:prstGeom>
          <a:noFill/>
          <a:ln w="9525">
            <a:noFill/>
          </a:ln>
        </p:spPr>
        <p:txBody>
          <a:bodyPr wrap="square">
            <a:spAutoFit/>
          </a:bodyPr>
          <a:p>
            <a:pPr algn="l" eaLnBrk="1" hangingPunct="1">
              <a:lnSpc>
                <a:spcPct val="105000"/>
              </a:lnSpc>
              <a:spcBef>
                <a:spcPct val="25000"/>
              </a:spcBef>
              <a:spcAft>
                <a:spcPct val="25000"/>
              </a:spcAft>
            </a:pPr>
            <a:r>
              <a:rPr sz="4000">
                <a:solidFill>
                  <a:srgbClr val="FF0000"/>
                </a:solidFill>
                <a:ea typeface="黑体" panose="02010609060101010101" charset="-122"/>
                <a:cs typeface="黑体" panose="02010609060101010101" charset="-122"/>
              </a:rPr>
              <a:t>二、科研活动环节中的越轨行为</a:t>
            </a:r>
            <a:endParaRPr sz="4000">
              <a:solidFill>
                <a:srgbClr val="FF0000"/>
              </a:solidFill>
              <a:ea typeface="黑体" panose="02010609060101010101" charset="-122"/>
              <a:cs typeface="黑体" panose="02010609060101010101" charset="-122"/>
            </a:endParaRPr>
          </a:p>
        </p:txBody>
      </p:sp>
      <p:sp>
        <p:nvSpPr>
          <p:cNvPr id="29700" name="矩形 29699"/>
          <p:cNvSpPr/>
          <p:nvPr/>
        </p:nvSpPr>
        <p:spPr>
          <a:xfrm>
            <a:off x="1206500" y="1966595"/>
            <a:ext cx="8677910" cy="3928110"/>
          </a:xfrm>
          <a:prstGeom prst="rect">
            <a:avLst/>
          </a:prstGeom>
          <a:noFill/>
          <a:ln w="9525">
            <a:noFill/>
          </a:ln>
        </p:spPr>
        <p:txBody>
          <a:bodyPr wrap="square" anchor="ctr" anchorCtr="0">
            <a:spAutoFit/>
          </a:bodyPr>
          <a:p>
            <a:pPr marL="342900" indent="-342900" algn="l" eaLnBrk="1" hangingPunct="1">
              <a:lnSpc>
                <a:spcPct val="130000"/>
              </a:lnSpc>
              <a:buFont typeface="Wingdings" panose="05000000000000000000" charset="0"/>
              <a:buChar char="Ø"/>
            </a:pPr>
            <a:r>
              <a:rPr lang="zh-CN" altLang="en-US" sz="2400" dirty="0">
                <a:solidFill>
                  <a:srgbClr val="0000FF"/>
                </a:solidFill>
                <a:latin typeface="楷体_GB2312" panose="02010609030101010101" pitchFamily="1" charset="-122"/>
                <a:ea typeface="楷体_GB2312" panose="02010609030101010101" pitchFamily="1" charset="-122"/>
              </a:rPr>
              <a:t>（一）申请立项中的越轨  </a:t>
            </a:r>
            <a:endParaRPr lang="zh-CN" altLang="en-US" sz="2400" b="0" dirty="0">
              <a:solidFill>
                <a:srgbClr val="0000FF"/>
              </a:solidFill>
              <a:latin typeface="楷体_GB2312" panose="02010609030101010101" pitchFamily="1" charset="-122"/>
              <a:ea typeface="楷体_GB2312" panose="02010609030101010101" pitchFamily="1" charset="-122"/>
            </a:endParaRPr>
          </a:p>
          <a:p>
            <a:pPr marL="342900" indent="-342900" algn="l" eaLnBrk="1" hangingPunct="1">
              <a:lnSpc>
                <a:spcPct val="130000"/>
              </a:lnSpc>
              <a:buFont typeface="Wingdings" panose="05000000000000000000" charset="0"/>
              <a:buChar char="Ø"/>
            </a:pPr>
            <a:r>
              <a:rPr lang="zh-CN" altLang="en-US" sz="2400" dirty="0">
                <a:solidFill>
                  <a:srgbClr val="0000FF"/>
                </a:solidFill>
                <a:latin typeface="楷体_GB2312" panose="02010609030101010101" pitchFamily="1" charset="-122"/>
                <a:ea typeface="楷体_GB2312" panose="02010609030101010101" pitchFamily="1" charset="-122"/>
              </a:rPr>
              <a:t>（二）实施研究中的越轨</a:t>
            </a:r>
            <a:endParaRPr lang="zh-CN" altLang="en-US" sz="2400" b="0" dirty="0">
              <a:solidFill>
                <a:srgbClr val="0000FF"/>
              </a:solidFill>
              <a:latin typeface="楷体_GB2312" panose="02010609030101010101" pitchFamily="1" charset="-122"/>
              <a:ea typeface="楷体_GB2312" panose="02010609030101010101" pitchFamily="1" charset="-122"/>
            </a:endParaRPr>
          </a:p>
          <a:p>
            <a:pPr marL="342900" indent="-342900" algn="l" eaLnBrk="1" hangingPunct="1">
              <a:lnSpc>
                <a:spcPct val="130000"/>
              </a:lnSpc>
              <a:buFont typeface="Wingdings" panose="05000000000000000000" charset="0"/>
              <a:buChar char="Ø"/>
            </a:pPr>
            <a:r>
              <a:rPr lang="zh-CN" altLang="en-US" sz="2400" dirty="0">
                <a:solidFill>
                  <a:srgbClr val="0000FF"/>
                </a:solidFill>
                <a:latin typeface="楷体_GB2312" panose="02010609030101010101" pitchFamily="1" charset="-122"/>
                <a:ea typeface="楷体_GB2312" panose="02010609030101010101" pitchFamily="1" charset="-122"/>
              </a:rPr>
              <a:t>（三）论文写作中的越轨  </a:t>
            </a:r>
            <a:endParaRPr lang="zh-CN" altLang="en-US" sz="2400" b="0" dirty="0">
              <a:solidFill>
                <a:srgbClr val="0000FF"/>
              </a:solidFill>
              <a:latin typeface="楷体_GB2312" panose="02010609030101010101" pitchFamily="1" charset="-122"/>
              <a:ea typeface="楷体_GB2312" panose="02010609030101010101" pitchFamily="1" charset="-122"/>
            </a:endParaRPr>
          </a:p>
          <a:p>
            <a:pPr marL="342900" indent="-342900" algn="l" eaLnBrk="1" hangingPunct="1">
              <a:lnSpc>
                <a:spcPct val="130000"/>
              </a:lnSpc>
              <a:buFont typeface="Wingdings" panose="05000000000000000000" charset="0"/>
              <a:buChar char="Ø"/>
            </a:pPr>
            <a:r>
              <a:rPr lang="zh-CN" altLang="en-US" sz="2400" dirty="0">
                <a:solidFill>
                  <a:srgbClr val="0000FF"/>
                </a:solidFill>
                <a:latin typeface="楷体_GB2312" panose="02010609030101010101" pitchFamily="1" charset="-122"/>
                <a:ea typeface="楷体_GB2312" panose="02010609030101010101" pitchFamily="1" charset="-122"/>
              </a:rPr>
              <a:t>（四）论文发表中的越轨  </a:t>
            </a:r>
            <a:endParaRPr lang="zh-CN" altLang="en-US" sz="2400" b="0" dirty="0">
              <a:solidFill>
                <a:srgbClr val="0000FF"/>
              </a:solidFill>
              <a:latin typeface="楷体_GB2312" panose="02010609030101010101" pitchFamily="1" charset="-122"/>
              <a:ea typeface="楷体_GB2312" panose="02010609030101010101" pitchFamily="1" charset="-122"/>
            </a:endParaRPr>
          </a:p>
          <a:p>
            <a:pPr marL="342900" indent="-342900" algn="l" eaLnBrk="1" hangingPunct="1">
              <a:lnSpc>
                <a:spcPct val="130000"/>
              </a:lnSpc>
              <a:buFont typeface="Wingdings" panose="05000000000000000000" charset="0"/>
              <a:buChar char="Ø"/>
            </a:pPr>
            <a:r>
              <a:rPr lang="zh-CN" altLang="en-US" sz="2400" b="0" dirty="0">
                <a:solidFill>
                  <a:srgbClr val="0000FF"/>
                </a:solidFill>
                <a:latin typeface="楷体_GB2312" panose="02010609030101010101" pitchFamily="1" charset="-122"/>
                <a:ea typeface="楷体_GB2312" panose="02010609030101010101" pitchFamily="1" charset="-122"/>
              </a:rPr>
              <a:t>（</a:t>
            </a:r>
            <a:r>
              <a:rPr lang="zh-CN" altLang="en-US" sz="2400" dirty="0">
                <a:solidFill>
                  <a:srgbClr val="0000FF"/>
                </a:solidFill>
                <a:latin typeface="楷体_GB2312" panose="02010609030101010101" pitchFamily="1" charset="-122"/>
                <a:ea typeface="楷体_GB2312" panose="02010609030101010101" pitchFamily="1" charset="-122"/>
              </a:rPr>
              <a:t>五）成果评议中的越轨  </a:t>
            </a:r>
            <a:endParaRPr lang="zh-CN" altLang="en-US" sz="2400" b="0" dirty="0">
              <a:solidFill>
                <a:srgbClr val="0000FF"/>
              </a:solidFill>
              <a:latin typeface="楷体_GB2312" panose="02010609030101010101" pitchFamily="1" charset="-122"/>
              <a:ea typeface="楷体_GB2312" panose="02010609030101010101" pitchFamily="1" charset="-122"/>
            </a:endParaRPr>
          </a:p>
          <a:p>
            <a:pPr marL="342900" indent="-342900" algn="l" eaLnBrk="1" hangingPunct="1">
              <a:lnSpc>
                <a:spcPct val="130000"/>
              </a:lnSpc>
              <a:buFont typeface="Wingdings" panose="05000000000000000000" charset="0"/>
              <a:buChar char="Ø"/>
            </a:pPr>
            <a:r>
              <a:rPr lang="zh-CN" altLang="en-US" sz="2400" dirty="0">
                <a:solidFill>
                  <a:srgbClr val="0000FF"/>
                </a:solidFill>
                <a:latin typeface="楷体_GB2312" panose="02010609030101010101" pitchFamily="1" charset="-122"/>
                <a:ea typeface="楷体_GB2312" panose="02010609030101010101" pitchFamily="1" charset="-122"/>
              </a:rPr>
              <a:t>（六）成果宣传中的越轨  </a:t>
            </a:r>
            <a:endParaRPr lang="zh-CN" altLang="en-US" sz="2400" b="0" dirty="0">
              <a:solidFill>
                <a:srgbClr val="0000FF"/>
              </a:solidFill>
              <a:latin typeface="楷体_GB2312" panose="02010609030101010101" pitchFamily="1" charset="-122"/>
              <a:ea typeface="楷体_GB2312" panose="02010609030101010101" pitchFamily="1" charset="-122"/>
            </a:endParaRPr>
          </a:p>
          <a:p>
            <a:pPr marL="342900" indent="-342900" algn="l" eaLnBrk="1" hangingPunct="1">
              <a:lnSpc>
                <a:spcPct val="130000"/>
              </a:lnSpc>
              <a:buFont typeface="Wingdings" panose="05000000000000000000" charset="0"/>
              <a:buChar char="Ø"/>
            </a:pPr>
            <a:r>
              <a:rPr lang="zh-CN" altLang="en-US" sz="2400" dirty="0">
                <a:solidFill>
                  <a:srgbClr val="0000FF"/>
                </a:solidFill>
                <a:latin typeface="楷体_GB2312" panose="02010609030101010101" pitchFamily="1" charset="-122"/>
                <a:ea typeface="楷体_GB2312" panose="02010609030101010101" pitchFamily="1" charset="-122"/>
              </a:rPr>
              <a:t>（七）荣誉获取与分配中的越轨  </a:t>
            </a:r>
            <a:endParaRPr lang="zh-CN" altLang="en-US" sz="2400" b="0" dirty="0">
              <a:solidFill>
                <a:srgbClr val="0000FF"/>
              </a:solidFill>
              <a:latin typeface="楷体_GB2312" panose="02010609030101010101" pitchFamily="1" charset="-122"/>
              <a:ea typeface="楷体_GB2312" panose="02010609030101010101" pitchFamily="1" charset="-122"/>
            </a:endParaRPr>
          </a:p>
          <a:p>
            <a:pPr marL="342900" indent="-342900" algn="l" eaLnBrk="1" hangingPunct="1">
              <a:lnSpc>
                <a:spcPct val="130000"/>
              </a:lnSpc>
              <a:buFont typeface="Wingdings" panose="05000000000000000000" charset="0"/>
              <a:buChar char="Ø"/>
            </a:pPr>
            <a:r>
              <a:rPr lang="zh-CN" altLang="en-US" sz="2400" dirty="0">
                <a:solidFill>
                  <a:srgbClr val="0000FF"/>
                </a:solidFill>
                <a:latin typeface="楷体_GB2312" panose="02010609030101010101" pitchFamily="1" charset="-122"/>
                <a:ea typeface="楷体_GB2312" panose="02010609030101010101" pitchFamily="1" charset="-122"/>
              </a:rPr>
              <a:t>（八）越轨被发现与被纠正过程中的越轨  </a:t>
            </a:r>
            <a:endParaRPr lang="zh-CN" altLang="en-US" sz="2400" b="0" dirty="0">
              <a:solidFill>
                <a:srgbClr val="0000FF"/>
              </a:solidFill>
              <a:latin typeface="楷体_GB2312" panose="02010609030101010101" pitchFamily="1" charset="-122"/>
              <a:ea typeface="楷体_GB2312" panose="02010609030101010101" pitchFamily="1" charset="-122"/>
            </a:endParaRPr>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5" name="矩形 13314"/>
          <p:cNvSpPr/>
          <p:nvPr/>
        </p:nvSpPr>
        <p:spPr>
          <a:xfrm>
            <a:off x="316230" y="880110"/>
            <a:ext cx="8980805" cy="736600"/>
          </a:xfrm>
          <a:prstGeom prst="rect">
            <a:avLst/>
          </a:prstGeom>
          <a:noFill/>
          <a:ln w="9525">
            <a:noFill/>
          </a:ln>
        </p:spPr>
        <p:txBody>
          <a:bodyPr wrap="square">
            <a:spAutoFit/>
          </a:bodyPr>
          <a:p>
            <a:pPr algn="l" eaLnBrk="1" hangingPunct="1">
              <a:lnSpc>
                <a:spcPct val="105000"/>
              </a:lnSpc>
              <a:spcBef>
                <a:spcPct val="25000"/>
              </a:spcBef>
              <a:spcAft>
                <a:spcPct val="25000"/>
              </a:spcAft>
            </a:pPr>
            <a:r>
              <a:rPr sz="4000">
                <a:solidFill>
                  <a:srgbClr val="FF0000"/>
                </a:solidFill>
                <a:ea typeface="黑体" panose="02010609060101010101" charset="-122"/>
                <a:cs typeface="黑体" panose="02010609060101010101" charset="-122"/>
              </a:rPr>
              <a:t>三、科研越轨行为的危害</a:t>
            </a:r>
            <a:endParaRPr sz="4000">
              <a:solidFill>
                <a:srgbClr val="FF0000"/>
              </a:solidFill>
              <a:ea typeface="黑体" panose="02010609060101010101" charset="-122"/>
              <a:cs typeface="黑体" panose="02010609060101010101" charset="-122"/>
            </a:endParaRPr>
          </a:p>
        </p:txBody>
      </p:sp>
      <p:sp>
        <p:nvSpPr>
          <p:cNvPr id="29700" name="矩形 29699"/>
          <p:cNvSpPr/>
          <p:nvPr/>
        </p:nvSpPr>
        <p:spPr>
          <a:xfrm>
            <a:off x="1174115" y="2114550"/>
            <a:ext cx="8677910" cy="2861310"/>
          </a:xfrm>
          <a:prstGeom prst="rect">
            <a:avLst/>
          </a:prstGeom>
          <a:noFill/>
          <a:ln w="9525">
            <a:noFill/>
          </a:ln>
        </p:spPr>
        <p:txBody>
          <a:bodyPr wrap="square" anchor="ctr" anchorCtr="0">
            <a:spAutoFit/>
          </a:bodyPr>
          <a:p>
            <a:pPr marL="342900" indent="-342900" algn="l" eaLnBrk="1" hangingPunct="1">
              <a:lnSpc>
                <a:spcPct val="150000"/>
              </a:lnSpc>
              <a:buFont typeface="Wingdings" panose="05000000000000000000" charset="0"/>
              <a:buChar char="Ø"/>
            </a:pPr>
            <a:r>
              <a:rPr lang="zh-CN" altLang="en-US" sz="2400" dirty="0">
                <a:solidFill>
                  <a:srgbClr val="0000FF"/>
                </a:solidFill>
                <a:latin typeface="楷体_GB2312" panose="02010609030101010101" pitchFamily="1" charset="-122"/>
                <a:ea typeface="楷体_GB2312" panose="02010609030101010101" pitchFamily="1" charset="-122"/>
              </a:rPr>
              <a:t>（一）越轨弱化了人们遵从科学精神的动机 </a:t>
            </a:r>
            <a:endParaRPr lang="zh-CN" altLang="en-US" sz="2400" dirty="0">
              <a:solidFill>
                <a:srgbClr val="0000FF"/>
              </a:solidFill>
              <a:latin typeface="楷体_GB2312" panose="02010609030101010101" pitchFamily="1" charset="-122"/>
              <a:ea typeface="楷体_GB2312" panose="02010609030101010101" pitchFamily="1" charset="-122"/>
            </a:endParaRPr>
          </a:p>
          <a:p>
            <a:pPr marL="342900" indent="-342900" algn="l" eaLnBrk="1" hangingPunct="1">
              <a:lnSpc>
                <a:spcPct val="150000"/>
              </a:lnSpc>
              <a:buFont typeface="Wingdings" panose="05000000000000000000" charset="0"/>
              <a:buChar char="Ø"/>
            </a:pPr>
            <a:r>
              <a:rPr lang="zh-CN" altLang="en-US" sz="2400" dirty="0">
                <a:solidFill>
                  <a:srgbClr val="0000FF"/>
                </a:solidFill>
                <a:latin typeface="楷体_GB2312" panose="02010609030101010101" pitchFamily="1" charset="-122"/>
                <a:ea typeface="楷体_GB2312" panose="02010609030101010101" pitchFamily="1" charset="-122"/>
              </a:rPr>
              <a:t>（二）越轨行为无法向当事人负责 </a:t>
            </a:r>
            <a:endParaRPr lang="zh-CN" altLang="en-US" sz="2400" dirty="0">
              <a:solidFill>
                <a:srgbClr val="0000FF"/>
              </a:solidFill>
              <a:latin typeface="楷体_GB2312" panose="02010609030101010101" pitchFamily="1" charset="-122"/>
              <a:ea typeface="楷体_GB2312" panose="02010609030101010101" pitchFamily="1" charset="-122"/>
            </a:endParaRPr>
          </a:p>
          <a:p>
            <a:pPr marL="342900" indent="-342900" algn="l" eaLnBrk="1" hangingPunct="1">
              <a:lnSpc>
                <a:spcPct val="150000"/>
              </a:lnSpc>
              <a:buFont typeface="Wingdings" panose="05000000000000000000" charset="0"/>
              <a:buChar char="Ø"/>
            </a:pPr>
            <a:r>
              <a:rPr lang="zh-CN" altLang="en-US" sz="2400" dirty="0">
                <a:solidFill>
                  <a:srgbClr val="0000FF"/>
                </a:solidFill>
                <a:latin typeface="楷体_GB2312" panose="02010609030101010101" pitchFamily="1" charset="-122"/>
                <a:ea typeface="楷体_GB2312" panose="02010609030101010101" pitchFamily="1" charset="-122"/>
              </a:rPr>
              <a:t>（三）越轨对其他科学家造成影响 </a:t>
            </a:r>
            <a:endParaRPr lang="zh-CN" altLang="en-US" sz="2400" dirty="0">
              <a:solidFill>
                <a:srgbClr val="0000FF"/>
              </a:solidFill>
              <a:latin typeface="楷体_GB2312" panose="02010609030101010101" pitchFamily="1" charset="-122"/>
              <a:ea typeface="楷体_GB2312" panose="02010609030101010101" pitchFamily="1" charset="-122"/>
            </a:endParaRPr>
          </a:p>
          <a:p>
            <a:pPr marL="342900" indent="-342900" algn="l" eaLnBrk="1" hangingPunct="1">
              <a:lnSpc>
                <a:spcPct val="150000"/>
              </a:lnSpc>
              <a:buFont typeface="Wingdings" panose="05000000000000000000" charset="0"/>
              <a:buChar char="Ø"/>
            </a:pPr>
            <a:r>
              <a:rPr lang="zh-CN" altLang="en-US" sz="2400" dirty="0">
                <a:solidFill>
                  <a:srgbClr val="0000FF"/>
                </a:solidFill>
                <a:latin typeface="楷体_GB2312" panose="02010609030101010101" pitchFamily="1" charset="-122"/>
                <a:ea typeface="楷体_GB2312" panose="02010609030101010101" pitchFamily="1" charset="-122"/>
              </a:rPr>
              <a:t>（四）越轨会降低社会对科学家的信任和对科学的信心 </a:t>
            </a:r>
            <a:endParaRPr lang="zh-CN" altLang="en-US" sz="2400" dirty="0">
              <a:solidFill>
                <a:srgbClr val="0000FF"/>
              </a:solidFill>
              <a:latin typeface="楷体_GB2312" panose="02010609030101010101" pitchFamily="1" charset="-122"/>
              <a:ea typeface="楷体_GB2312" panose="02010609030101010101" pitchFamily="1" charset="-122"/>
            </a:endParaRPr>
          </a:p>
          <a:p>
            <a:pPr marL="342900" indent="-342900" algn="l" eaLnBrk="1" hangingPunct="1">
              <a:lnSpc>
                <a:spcPct val="150000"/>
              </a:lnSpc>
              <a:buFont typeface="Wingdings" panose="05000000000000000000" charset="0"/>
              <a:buChar char="Ø"/>
            </a:pPr>
            <a:r>
              <a:rPr lang="zh-CN" altLang="en-US" sz="2400" dirty="0">
                <a:solidFill>
                  <a:srgbClr val="0000FF"/>
                </a:solidFill>
                <a:latin typeface="楷体_GB2312" panose="02010609030101010101" pitchFamily="1" charset="-122"/>
                <a:ea typeface="楷体_GB2312" panose="02010609030101010101" pitchFamily="1" charset="-122"/>
              </a:rPr>
              <a:t>（五）越轨会使人类生活不可预知从而充满危险</a:t>
            </a:r>
            <a:endParaRPr lang="zh-CN" altLang="en-US" sz="2400" dirty="0">
              <a:solidFill>
                <a:srgbClr val="0000FF"/>
              </a:solidFill>
              <a:latin typeface="楷体_GB2312" panose="02010609030101010101" pitchFamily="1" charset="-122"/>
              <a:ea typeface="楷体_GB2312" panose="02010609030101010101" pitchFamily="1" charset="-122"/>
            </a:endParaRPr>
          </a:p>
        </p:txBody>
      </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5" name="矩形 13314"/>
          <p:cNvSpPr/>
          <p:nvPr/>
        </p:nvSpPr>
        <p:spPr>
          <a:xfrm>
            <a:off x="316230" y="880110"/>
            <a:ext cx="8980805" cy="736600"/>
          </a:xfrm>
          <a:prstGeom prst="rect">
            <a:avLst/>
          </a:prstGeom>
          <a:noFill/>
          <a:ln w="9525">
            <a:noFill/>
          </a:ln>
        </p:spPr>
        <p:txBody>
          <a:bodyPr wrap="square">
            <a:spAutoFit/>
          </a:bodyPr>
          <a:p>
            <a:pPr algn="l" eaLnBrk="1" hangingPunct="1">
              <a:lnSpc>
                <a:spcPct val="105000"/>
              </a:lnSpc>
              <a:spcBef>
                <a:spcPct val="25000"/>
              </a:spcBef>
              <a:spcAft>
                <a:spcPct val="25000"/>
              </a:spcAft>
            </a:pPr>
            <a:r>
              <a:rPr sz="4000">
                <a:solidFill>
                  <a:srgbClr val="FF0000"/>
                </a:solidFill>
                <a:ea typeface="黑体" panose="02010609060101010101" charset="-122"/>
                <a:cs typeface="黑体" panose="02010609060101010101" charset="-122"/>
              </a:rPr>
              <a:t>四、科研越轨行为的社会控制</a:t>
            </a:r>
            <a:endParaRPr sz="4000">
              <a:solidFill>
                <a:srgbClr val="FF0000"/>
              </a:solidFill>
              <a:ea typeface="黑体" panose="02010609060101010101" charset="-122"/>
              <a:cs typeface="黑体" panose="02010609060101010101" charset="-122"/>
            </a:endParaRPr>
          </a:p>
        </p:txBody>
      </p:sp>
      <p:sp>
        <p:nvSpPr>
          <p:cNvPr id="5" name="文本框 4"/>
          <p:cNvSpPr txBox="1"/>
          <p:nvPr/>
        </p:nvSpPr>
        <p:spPr>
          <a:xfrm>
            <a:off x="758825" y="1964055"/>
            <a:ext cx="5059680" cy="460375"/>
          </a:xfrm>
          <a:prstGeom prst="rect">
            <a:avLst/>
          </a:prstGeom>
          <a:noFill/>
        </p:spPr>
        <p:txBody>
          <a:bodyPr wrap="none" rtlCol="0" anchor="t">
            <a:spAutoFit/>
          </a:bodyPr>
          <a:p>
            <a:pPr algn="l"/>
            <a:r>
              <a:rPr lang="zh-CN" altLang="en-US" sz="2400" dirty="0">
                <a:solidFill>
                  <a:schemeClr val="tx1"/>
                </a:solidFill>
                <a:latin typeface="黑体" panose="02010609060101010101" charset="-122"/>
                <a:ea typeface="黑体" panose="02010609060101010101" charset="-122"/>
                <a:cs typeface="黑体" panose="02010609060101010101" charset="-122"/>
                <a:sym typeface="+mn-ea"/>
              </a:rPr>
              <a:t>（一）科研越轨行为社会控制的原则</a:t>
            </a:r>
            <a:endParaRPr lang="zh-CN" altLang="en-US" sz="2400" dirty="0">
              <a:solidFill>
                <a:schemeClr val="tx1"/>
              </a:solidFill>
              <a:latin typeface="黑体" panose="02010609060101010101" charset="-122"/>
              <a:ea typeface="黑体" panose="02010609060101010101" charset="-122"/>
              <a:cs typeface="黑体" panose="02010609060101010101" charset="-122"/>
              <a:sym typeface="+mn-ea"/>
            </a:endParaRPr>
          </a:p>
        </p:txBody>
      </p:sp>
      <p:sp>
        <p:nvSpPr>
          <p:cNvPr id="10244" name="矩形 10243"/>
          <p:cNvSpPr/>
          <p:nvPr/>
        </p:nvSpPr>
        <p:spPr>
          <a:xfrm>
            <a:off x="915670" y="2735263"/>
            <a:ext cx="10361295" cy="2453640"/>
          </a:xfrm>
          <a:prstGeom prst="rect">
            <a:avLst/>
          </a:prstGeom>
          <a:noFill/>
          <a:ln w="9525">
            <a:noFill/>
          </a:ln>
        </p:spPr>
        <p:txBody>
          <a:bodyPr wrap="square" anchor="ctr" anchorCtr="0">
            <a:spAutoFit/>
          </a:bodyPr>
          <a:p>
            <a:pPr marL="342900" indent="-342900" algn="l" eaLnBrk="1" hangingPunct="1">
              <a:lnSpc>
                <a:spcPct val="160000"/>
              </a:lnSpc>
              <a:buFont typeface="Wingdings" panose="05000000000000000000" charset="0"/>
              <a:buChar char="Ø"/>
            </a:pPr>
            <a:r>
              <a:rPr lang="zh-CN" altLang="en-US" sz="2400" dirty="0">
                <a:solidFill>
                  <a:srgbClr val="0000CC"/>
                </a:solidFill>
                <a:latin typeface="黑体" panose="02010609060101010101" charset="-122"/>
                <a:ea typeface="黑体" panose="02010609060101010101" charset="-122"/>
                <a:cs typeface="黑体" panose="02010609060101010101" charset="-122"/>
              </a:rPr>
              <a:t>1．科学共同体的内在控制与社会广泛参与的外在控制相结合原则。</a:t>
            </a:r>
            <a:endParaRPr lang="zh-CN" altLang="en-US" sz="2400" dirty="0">
              <a:solidFill>
                <a:srgbClr val="0000CC"/>
              </a:solidFill>
              <a:latin typeface="黑体" panose="02010609060101010101" charset="-122"/>
              <a:ea typeface="黑体" panose="02010609060101010101" charset="-122"/>
              <a:cs typeface="黑体" panose="02010609060101010101" charset="-122"/>
            </a:endParaRPr>
          </a:p>
          <a:p>
            <a:pPr marL="342900" indent="-342900" algn="l" eaLnBrk="1" hangingPunct="1">
              <a:lnSpc>
                <a:spcPct val="160000"/>
              </a:lnSpc>
              <a:buFont typeface="Wingdings" panose="05000000000000000000" charset="0"/>
              <a:buChar char="Ø"/>
            </a:pPr>
            <a:r>
              <a:rPr lang="zh-CN" altLang="en-US" sz="2400" dirty="0">
                <a:solidFill>
                  <a:srgbClr val="0000CC"/>
                </a:solidFill>
                <a:latin typeface="黑体" panose="02010609060101010101" charset="-122"/>
                <a:ea typeface="黑体" panose="02010609060101010101" charset="-122"/>
                <a:cs typeface="黑体" panose="02010609060101010101" charset="-122"/>
              </a:rPr>
              <a:t>2．科研活动过程中的积极控制与消极控制相结合原则。</a:t>
            </a:r>
            <a:endParaRPr lang="zh-CN" altLang="en-US" sz="2400" dirty="0">
              <a:solidFill>
                <a:srgbClr val="0000CC"/>
              </a:solidFill>
              <a:latin typeface="黑体" panose="02010609060101010101" charset="-122"/>
              <a:ea typeface="黑体" panose="02010609060101010101" charset="-122"/>
              <a:cs typeface="黑体" panose="02010609060101010101" charset="-122"/>
            </a:endParaRPr>
          </a:p>
          <a:p>
            <a:pPr marL="342900" indent="-342900" algn="l" eaLnBrk="1" hangingPunct="1">
              <a:lnSpc>
                <a:spcPct val="160000"/>
              </a:lnSpc>
              <a:buFont typeface="Wingdings" panose="05000000000000000000" charset="0"/>
              <a:buChar char="Ø"/>
            </a:pPr>
            <a:r>
              <a:rPr lang="zh-CN" altLang="en-US" sz="2400" dirty="0">
                <a:solidFill>
                  <a:srgbClr val="0000CC"/>
                </a:solidFill>
                <a:latin typeface="黑体" panose="02010609060101010101" charset="-122"/>
                <a:ea typeface="黑体" panose="02010609060101010101" charset="-122"/>
                <a:cs typeface="黑体" panose="02010609060101010101" charset="-122"/>
              </a:rPr>
              <a:t>3．涉嫌具体指控前的被动与指控后的主动相结合原则。</a:t>
            </a:r>
            <a:endParaRPr lang="zh-CN" altLang="en-US" sz="2400" dirty="0">
              <a:solidFill>
                <a:srgbClr val="0000CC"/>
              </a:solidFill>
              <a:latin typeface="黑体" panose="02010609060101010101" charset="-122"/>
              <a:ea typeface="黑体" panose="02010609060101010101" charset="-122"/>
              <a:cs typeface="黑体" panose="02010609060101010101" charset="-122"/>
            </a:endParaRPr>
          </a:p>
          <a:p>
            <a:pPr marL="342900" indent="-342900" algn="l" eaLnBrk="1" hangingPunct="1">
              <a:lnSpc>
                <a:spcPct val="160000"/>
              </a:lnSpc>
              <a:buFont typeface="Wingdings" panose="05000000000000000000" charset="0"/>
              <a:buChar char="Ø"/>
            </a:pPr>
            <a:r>
              <a:rPr lang="zh-CN" altLang="en-US" sz="2400" dirty="0">
                <a:solidFill>
                  <a:srgbClr val="0000CC"/>
                </a:solidFill>
                <a:latin typeface="黑体" panose="02010609060101010101" charset="-122"/>
                <a:ea typeface="黑体" panose="02010609060101010101" charset="-122"/>
                <a:cs typeface="黑体" panose="02010609060101010101" charset="-122"/>
              </a:rPr>
              <a:t>4．处理过程的原则性与处理方式的灵活性相结合原则。</a:t>
            </a:r>
            <a:endParaRPr lang="zh-CN" altLang="en-US" sz="2400" dirty="0">
              <a:solidFill>
                <a:srgbClr val="0000CC"/>
              </a:solidFill>
              <a:latin typeface="黑体" panose="02010609060101010101" charset="-122"/>
              <a:ea typeface="黑体" panose="02010609060101010101" charset="-122"/>
              <a:cs typeface="黑体" panose="02010609060101010101" charset="-122"/>
            </a:endParaRPr>
          </a:p>
        </p:txBody>
      </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3" name="文本占位符 25602"/>
          <p:cNvSpPr>
            <a:spLocks noGrp="1"/>
          </p:cNvSpPr>
          <p:nvPr>
            <p:ph type="body" idx="4294967295"/>
          </p:nvPr>
        </p:nvSpPr>
        <p:spPr>
          <a:xfrm>
            <a:off x="0" y="6285865"/>
            <a:ext cx="5407025" cy="3136900"/>
          </a:xfrm>
        </p:spPr>
        <p:txBody>
          <a:bodyPr>
            <a:noAutofit/>
          </a:bodyPr>
          <a:p>
            <a:pPr algn="l" eaLnBrk="1" hangingPunct="1">
              <a:lnSpc>
                <a:spcPct val="120000"/>
              </a:lnSpc>
              <a:buClr>
                <a:srgbClr val="993366"/>
              </a:buClr>
              <a:buFont typeface="Wingdings" panose="05000000000000000000" pitchFamily="2" charset="2"/>
              <a:buChar char="Ø"/>
            </a:pPr>
            <a:endParaRPr lang="zh-CN" altLang="en-US" sz="2400" dirty="0">
              <a:solidFill>
                <a:schemeClr val="tx1"/>
              </a:solidFill>
              <a:latin typeface="黑体" panose="02010609060101010101" charset="-122"/>
              <a:ea typeface="黑体" panose="02010609060101010101" charset="-122"/>
            </a:endParaRPr>
          </a:p>
          <a:p>
            <a:pPr algn="l" eaLnBrk="1" hangingPunct="1">
              <a:lnSpc>
                <a:spcPct val="120000"/>
              </a:lnSpc>
              <a:buClr>
                <a:srgbClr val="993366"/>
              </a:buClr>
              <a:buFont typeface="Wingdings" panose="05000000000000000000" pitchFamily="2" charset="2"/>
              <a:buChar char="Ø"/>
            </a:pPr>
            <a:endParaRPr lang="zh-CN" altLang="en-US" sz="2400" dirty="0">
              <a:solidFill>
                <a:schemeClr val="tx1"/>
              </a:solidFill>
              <a:latin typeface="黑体" panose="02010609060101010101" charset="-122"/>
              <a:ea typeface="黑体" panose="02010609060101010101" charset="-122"/>
            </a:endParaRPr>
          </a:p>
          <a:p>
            <a:pPr algn="l" eaLnBrk="1" hangingPunct="1">
              <a:lnSpc>
                <a:spcPct val="120000"/>
              </a:lnSpc>
              <a:buClr>
                <a:srgbClr val="993366"/>
              </a:buClr>
              <a:buFont typeface="Wingdings" panose="05000000000000000000" pitchFamily="2" charset="2"/>
              <a:buChar char="Ø"/>
            </a:pPr>
            <a:endParaRPr lang="zh-CN" altLang="en-US" sz="2400">
              <a:solidFill>
                <a:srgbClr val="0000FF"/>
              </a:solidFill>
            </a:endParaRPr>
          </a:p>
        </p:txBody>
      </p:sp>
      <p:sp>
        <p:nvSpPr>
          <p:cNvPr id="5" name="文本框 4"/>
          <p:cNvSpPr txBox="1"/>
          <p:nvPr/>
        </p:nvSpPr>
        <p:spPr>
          <a:xfrm>
            <a:off x="1019175" y="1021715"/>
            <a:ext cx="5059680" cy="460375"/>
          </a:xfrm>
          <a:prstGeom prst="rect">
            <a:avLst/>
          </a:prstGeom>
          <a:noFill/>
        </p:spPr>
        <p:txBody>
          <a:bodyPr wrap="none" rtlCol="0" anchor="t">
            <a:spAutoFit/>
          </a:bodyPr>
          <a:p>
            <a:pPr algn="l"/>
            <a:r>
              <a:rPr lang="zh-CN" altLang="en-US" sz="2400" dirty="0">
                <a:solidFill>
                  <a:schemeClr val="tx1"/>
                </a:solidFill>
                <a:latin typeface="黑体" panose="02010609060101010101" charset="-122"/>
                <a:ea typeface="黑体" panose="02010609060101010101" charset="-122"/>
                <a:cs typeface="黑体" panose="02010609060101010101" charset="-122"/>
                <a:sym typeface="+mn-ea"/>
              </a:rPr>
              <a:t>（二）科研越轨行为控制的基本手段</a:t>
            </a:r>
            <a:endParaRPr lang="zh-CN" altLang="en-US" sz="2400" dirty="0">
              <a:solidFill>
                <a:schemeClr val="tx1"/>
              </a:solidFill>
              <a:latin typeface="黑体" panose="02010609060101010101" charset="-122"/>
              <a:ea typeface="黑体" panose="02010609060101010101" charset="-122"/>
              <a:cs typeface="黑体" panose="02010609060101010101" charset="-122"/>
              <a:sym typeface="+mn-ea"/>
            </a:endParaRPr>
          </a:p>
        </p:txBody>
      </p:sp>
      <p:sp>
        <p:nvSpPr>
          <p:cNvPr id="10244" name="矩形 10243"/>
          <p:cNvSpPr/>
          <p:nvPr/>
        </p:nvSpPr>
        <p:spPr>
          <a:xfrm>
            <a:off x="1493520" y="1986915"/>
            <a:ext cx="10008235" cy="3338195"/>
          </a:xfrm>
          <a:prstGeom prst="rect">
            <a:avLst/>
          </a:prstGeom>
          <a:noFill/>
          <a:ln w="9525">
            <a:noFill/>
          </a:ln>
        </p:spPr>
        <p:txBody>
          <a:bodyPr wrap="square" anchor="ctr" anchorCtr="0">
            <a:spAutoFit/>
          </a:bodyPr>
          <a:p>
            <a:pPr marL="342900" indent="-342900" algn="l" eaLnBrk="1" hangingPunct="1">
              <a:lnSpc>
                <a:spcPct val="160000"/>
              </a:lnSpc>
              <a:buFont typeface="Wingdings" panose="05000000000000000000" charset="0"/>
              <a:buChar char="Ø"/>
            </a:pPr>
            <a:r>
              <a:rPr lang="zh-CN" altLang="en-US" sz="2200" dirty="0">
                <a:solidFill>
                  <a:srgbClr val="0000CC"/>
                </a:solidFill>
                <a:latin typeface="黑体" panose="02010609060101010101" charset="-122"/>
                <a:ea typeface="黑体" panose="02010609060101010101" charset="-122"/>
                <a:cs typeface="黑体" panose="02010609060101010101" charset="-122"/>
              </a:rPr>
              <a:t>1．道德教育</a:t>
            </a:r>
            <a:endParaRPr lang="zh-CN" altLang="en-US" sz="2200" dirty="0">
              <a:solidFill>
                <a:srgbClr val="0000CC"/>
              </a:solidFill>
              <a:latin typeface="黑体" panose="02010609060101010101" charset="-122"/>
              <a:ea typeface="黑体" panose="02010609060101010101" charset="-122"/>
              <a:cs typeface="黑体" panose="02010609060101010101" charset="-122"/>
            </a:endParaRPr>
          </a:p>
          <a:p>
            <a:pPr indent="0" algn="l" eaLnBrk="1" hangingPunct="1">
              <a:lnSpc>
                <a:spcPct val="160000"/>
              </a:lnSpc>
              <a:buNone/>
            </a:pPr>
            <a:r>
              <a:rPr sz="2200" dirty="0">
                <a:latin typeface="黑体" panose="02010609060101010101" charset="-122"/>
                <a:ea typeface="黑体" panose="02010609060101010101" charset="-122"/>
                <a:cs typeface="黑体" panose="02010609060101010101" charset="-122"/>
                <a:sym typeface="+mn-ea"/>
              </a:rPr>
              <a:t>道德教育是越轨控制的最基本手段，也是最常见的手段。</a:t>
            </a:r>
            <a:r>
              <a:rPr lang="zh-CN" altLang="en-US" sz="2200" dirty="0">
                <a:latin typeface="黑体" panose="02010609060101010101" charset="-122"/>
                <a:ea typeface="黑体" panose="02010609060101010101" charset="-122"/>
                <a:cs typeface="黑体" panose="02010609060101010101" charset="-122"/>
                <a:sym typeface="+mn-ea"/>
              </a:rPr>
              <a:t> </a:t>
            </a:r>
            <a:endParaRPr lang="zh-CN" altLang="en-US" sz="2200" dirty="0">
              <a:solidFill>
                <a:schemeClr val="tx1"/>
              </a:solidFill>
              <a:latin typeface="黑体" panose="02010609060101010101" charset="-122"/>
              <a:ea typeface="黑体" panose="02010609060101010101" charset="-122"/>
              <a:cs typeface="黑体" panose="02010609060101010101" charset="-122"/>
            </a:endParaRPr>
          </a:p>
          <a:p>
            <a:pPr marL="342900" indent="-342900" algn="l" eaLnBrk="1" hangingPunct="1">
              <a:lnSpc>
                <a:spcPct val="160000"/>
              </a:lnSpc>
              <a:buFont typeface="Wingdings" panose="05000000000000000000" charset="0"/>
              <a:buChar char="Ø"/>
            </a:pPr>
            <a:r>
              <a:rPr lang="zh-CN" altLang="en-US" sz="2200" dirty="0">
                <a:solidFill>
                  <a:srgbClr val="0000CC"/>
                </a:solidFill>
                <a:latin typeface="黑体" panose="02010609060101010101" charset="-122"/>
                <a:ea typeface="黑体" panose="02010609060101010101" charset="-122"/>
                <a:cs typeface="黑体" panose="02010609060101010101" charset="-122"/>
              </a:rPr>
              <a:t>2．行政手段  </a:t>
            </a:r>
            <a:endParaRPr lang="zh-CN" altLang="en-US" sz="2200" dirty="0">
              <a:solidFill>
                <a:srgbClr val="0000CC"/>
              </a:solidFill>
              <a:latin typeface="黑体" panose="02010609060101010101" charset="-122"/>
              <a:ea typeface="黑体" panose="02010609060101010101" charset="-122"/>
              <a:cs typeface="黑体" panose="02010609060101010101" charset="-122"/>
            </a:endParaRPr>
          </a:p>
          <a:p>
            <a:pPr marL="342900" indent="-342900" algn="l" eaLnBrk="1" hangingPunct="1">
              <a:lnSpc>
                <a:spcPct val="160000"/>
              </a:lnSpc>
              <a:buFont typeface="Wingdings" panose="05000000000000000000" charset="0"/>
              <a:buChar char="Ø"/>
            </a:pPr>
            <a:r>
              <a:rPr lang="zh-CN" altLang="en-US" sz="2200" dirty="0">
                <a:solidFill>
                  <a:srgbClr val="0000CC"/>
                </a:solidFill>
                <a:latin typeface="黑体" panose="02010609060101010101" charset="-122"/>
                <a:ea typeface="黑体" panose="02010609060101010101" charset="-122"/>
                <a:cs typeface="黑体" panose="02010609060101010101" charset="-122"/>
              </a:rPr>
              <a:t>3．经济手段  </a:t>
            </a:r>
            <a:endParaRPr lang="zh-CN" altLang="en-US" sz="2200" dirty="0">
              <a:solidFill>
                <a:srgbClr val="0000CC"/>
              </a:solidFill>
              <a:latin typeface="黑体" panose="02010609060101010101" charset="-122"/>
              <a:ea typeface="黑体" panose="02010609060101010101" charset="-122"/>
              <a:cs typeface="黑体" panose="02010609060101010101" charset="-122"/>
            </a:endParaRPr>
          </a:p>
          <a:p>
            <a:pPr marL="342900" indent="-342900" algn="l" eaLnBrk="1" hangingPunct="1">
              <a:lnSpc>
                <a:spcPct val="160000"/>
              </a:lnSpc>
              <a:buFont typeface="Wingdings" panose="05000000000000000000" charset="0"/>
              <a:buChar char="Ø"/>
            </a:pPr>
            <a:r>
              <a:rPr lang="zh-CN" altLang="en-US" sz="2200" dirty="0">
                <a:solidFill>
                  <a:srgbClr val="0000CC"/>
                </a:solidFill>
                <a:latin typeface="黑体" panose="02010609060101010101" charset="-122"/>
                <a:ea typeface="黑体" panose="02010609060101010101" charset="-122"/>
                <a:cs typeface="黑体" panose="02010609060101010101" charset="-122"/>
              </a:rPr>
              <a:t>4．法律手段  </a:t>
            </a:r>
            <a:endParaRPr lang="zh-CN" altLang="en-US" sz="2200" dirty="0">
              <a:solidFill>
                <a:srgbClr val="0000CC"/>
              </a:solidFill>
              <a:latin typeface="黑体" panose="02010609060101010101" charset="-122"/>
              <a:ea typeface="黑体" panose="02010609060101010101" charset="-122"/>
              <a:cs typeface="黑体" panose="02010609060101010101" charset="-122"/>
            </a:endParaRPr>
          </a:p>
          <a:p>
            <a:pPr marL="342900" indent="-342900" algn="l" eaLnBrk="1" hangingPunct="1">
              <a:lnSpc>
                <a:spcPct val="160000"/>
              </a:lnSpc>
              <a:buFont typeface="Wingdings" panose="05000000000000000000" charset="0"/>
              <a:buChar char="Ø"/>
            </a:pPr>
            <a:r>
              <a:rPr lang="zh-CN" altLang="en-US" sz="2200" dirty="0">
                <a:solidFill>
                  <a:srgbClr val="0000CC"/>
                </a:solidFill>
                <a:latin typeface="黑体" panose="02010609060101010101" charset="-122"/>
                <a:ea typeface="黑体" panose="02010609060101010101" charset="-122"/>
                <a:cs typeface="黑体" panose="02010609060101010101" charset="-122"/>
              </a:rPr>
              <a:t>5．舆论控制 </a:t>
            </a:r>
            <a:endParaRPr lang="zh-CN" altLang="en-US" sz="2200" dirty="0">
              <a:solidFill>
                <a:schemeClr val="tx1"/>
              </a:solidFill>
              <a:latin typeface="黑体" panose="02010609060101010101" charset="-122"/>
              <a:ea typeface="黑体" panose="02010609060101010101" charset="-122"/>
              <a:cs typeface="黑体" panose="02010609060101010101" charset="-122"/>
            </a:endParaRPr>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5" name="矩形 54274"/>
          <p:cNvSpPr/>
          <p:nvPr/>
        </p:nvSpPr>
        <p:spPr>
          <a:xfrm>
            <a:off x="604838" y="517843"/>
            <a:ext cx="4802187" cy="922020"/>
          </a:xfrm>
          <a:prstGeom prst="rect">
            <a:avLst/>
          </a:prstGeom>
          <a:noFill/>
          <a:ln w="9525">
            <a:noFill/>
          </a:ln>
        </p:spPr>
        <p:txBody>
          <a:bodyPr>
            <a:spAutoFit/>
          </a:bodyPr>
          <a:p>
            <a:pPr algn="l" eaLnBrk="1" hangingPunct="1"/>
            <a:r>
              <a:rPr lang="zh-CN" altLang="en-US" sz="5400" dirty="0">
                <a:solidFill>
                  <a:srgbClr val="000099"/>
                </a:solidFill>
                <a:latin typeface="黑体" panose="02010609060101010101" charset="-122"/>
                <a:ea typeface="黑体" panose="02010609060101010101" charset="-122"/>
                <a:cs typeface="黑体" panose="02010609060101010101" charset="-122"/>
              </a:rPr>
              <a:t>思考与训练</a:t>
            </a:r>
            <a:endParaRPr lang="zh-CN" altLang="en-US" sz="5400" dirty="0">
              <a:solidFill>
                <a:srgbClr val="000099"/>
              </a:solidFill>
              <a:latin typeface="黑体" panose="02010609060101010101" charset="-122"/>
              <a:ea typeface="黑体" panose="02010609060101010101" charset="-122"/>
              <a:cs typeface="黑体" panose="02010609060101010101" charset="-122"/>
            </a:endParaRPr>
          </a:p>
        </p:txBody>
      </p:sp>
      <p:sp>
        <p:nvSpPr>
          <p:cNvPr id="54276" name="矩形 54275"/>
          <p:cNvSpPr/>
          <p:nvPr/>
        </p:nvSpPr>
        <p:spPr>
          <a:xfrm>
            <a:off x="3719513" y="2349500"/>
            <a:ext cx="6334125" cy="4508500"/>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v"/>
              <a:defRPr sz="2800" b="1" u="none" kern="1200" baseline="0">
                <a:solidFill>
                  <a:schemeClr val="tx1"/>
                </a:solidFill>
                <a:latin typeface="Verdana" panose="020B0604030504040204" pitchFamily="2" charset="0"/>
              </a:defRPr>
            </a:lvl1pPr>
            <a:lvl2pPr marL="742950" lvl="1" indent="-28575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800" b="0" u="none" kern="1200" baseline="0">
                <a:solidFill>
                  <a:schemeClr val="tx1"/>
                </a:solidFill>
                <a:latin typeface="Arial" panose="020B0604020202020204" pitchFamily="34" charset="0"/>
              </a:defRPr>
            </a:lvl2pPr>
            <a:lvl3pPr marL="1143000" lvl="2" indent="-2286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400" b="0" u="none" kern="1200" baseline="0">
                <a:solidFill>
                  <a:schemeClr val="tx1"/>
                </a:solidFill>
                <a:latin typeface="Arial" panose="020B0604020202020204" pitchFamily="34" charset="0"/>
              </a:defRPr>
            </a:lvl3pPr>
            <a:lvl4pPr marL="1600200" lvl="3"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4pPr>
            <a:lvl5pPr marL="2057400" lvl="4"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5pPr>
          </a:lstStyle>
          <a:p>
            <a:pPr lvl="0">
              <a:lnSpc>
                <a:spcPct val="90000"/>
              </a:lnSpc>
              <a:buNone/>
            </a:pPr>
            <a:endParaRPr>
              <a:latin typeface="黑体" panose="02010609060101010101" charset="-122"/>
              <a:ea typeface="黑体" panose="02010609060101010101" charset="-122"/>
              <a:cs typeface="黑体" panose="02010609060101010101" charset="-122"/>
            </a:endParaRPr>
          </a:p>
        </p:txBody>
      </p:sp>
      <p:sp>
        <p:nvSpPr>
          <p:cNvPr id="54278" name="文本框 54277"/>
          <p:cNvSpPr txBox="1"/>
          <p:nvPr/>
        </p:nvSpPr>
        <p:spPr>
          <a:xfrm>
            <a:off x="1666240" y="1360805"/>
            <a:ext cx="9794875" cy="5169535"/>
          </a:xfrm>
          <a:prstGeom prst="rect">
            <a:avLst/>
          </a:prstGeom>
          <a:noFill/>
          <a:ln w="9525">
            <a:noFill/>
          </a:ln>
        </p:spPr>
        <p:txBody>
          <a:bodyPr wrap="square">
            <a:spAutoFit/>
          </a:bodyPr>
          <a:p>
            <a:pPr indent="266700" algn="l">
              <a:lnSpc>
                <a:spcPct val="125000"/>
              </a:lnSpc>
              <a:spcBef>
                <a:spcPts val="0"/>
              </a:spcBef>
              <a:spcAft>
                <a:spcPts val="0"/>
              </a:spcAft>
            </a:pPr>
            <a:r>
              <a:rPr lang="zh-CN" altLang="en-US" sz="2400" b="0" dirty="0">
                <a:solidFill>
                  <a:schemeClr val="tx1"/>
                </a:solidFill>
                <a:latin typeface="黑体" panose="02010609060101010101" charset="-122"/>
                <a:ea typeface="黑体" panose="02010609060101010101" charset="-122"/>
                <a:cs typeface="黑体" panose="02010609060101010101" charset="-122"/>
                <a:sym typeface="黑体" panose="02010609060101010101" charset="-122"/>
              </a:rPr>
              <a:t>一、名词解释</a:t>
            </a:r>
            <a:endParaRPr lang="zh-CN" altLang="en-US" sz="2400" b="0" dirty="0">
              <a:solidFill>
                <a:schemeClr val="tx1"/>
              </a:solidFill>
              <a:latin typeface="黑体" panose="02010609060101010101" charset="-122"/>
              <a:ea typeface="黑体" panose="02010609060101010101" charset="-122"/>
              <a:cs typeface="黑体" panose="02010609060101010101" charset="-122"/>
              <a:sym typeface="黑体" panose="02010609060101010101" charset="-122"/>
            </a:endParaRPr>
          </a:p>
          <a:p>
            <a:pPr indent="266700" algn="l">
              <a:lnSpc>
                <a:spcPct val="125000"/>
              </a:lnSpc>
              <a:spcBef>
                <a:spcPts val="0"/>
              </a:spcBef>
              <a:spcAft>
                <a:spcPts val="0"/>
              </a:spcAft>
            </a:pPr>
            <a:r>
              <a:rPr 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rPr>
              <a:t>1.</a:t>
            </a:r>
            <a:r>
              <a:rPr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rPr>
              <a:t>人体实验　</a:t>
            </a:r>
            <a:endParaRPr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endParaRPr>
          </a:p>
          <a:p>
            <a:pPr indent="266700" algn="l">
              <a:lnSpc>
                <a:spcPct val="125000"/>
              </a:lnSpc>
              <a:spcBef>
                <a:spcPts val="0"/>
              </a:spcBef>
              <a:spcAft>
                <a:spcPts val="0"/>
              </a:spcAft>
            </a:pPr>
            <a:r>
              <a:rPr 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rPr>
              <a:t>2.</a:t>
            </a:r>
            <a:r>
              <a:rPr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rPr>
              <a:t>科研越轨</a:t>
            </a:r>
            <a:endParaRPr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endParaRPr>
          </a:p>
          <a:p>
            <a:pPr indent="266700" algn="l">
              <a:lnSpc>
                <a:spcPct val="125000"/>
              </a:lnSpc>
              <a:spcBef>
                <a:spcPts val="0"/>
              </a:spcBef>
              <a:spcAft>
                <a:spcPts val="0"/>
              </a:spcAft>
            </a:pPr>
            <a:r>
              <a:rPr lang="zh-CN" altLang="en-US" sz="2400" dirty="0">
                <a:solidFill>
                  <a:schemeClr val="tx1"/>
                </a:solidFill>
                <a:latin typeface="黑体" panose="02010609060101010101" charset="-122"/>
                <a:ea typeface="黑体" panose="02010609060101010101" charset="-122"/>
                <a:cs typeface="黑体" panose="02010609060101010101" charset="-122"/>
                <a:sym typeface="黑体" panose="02010609060101010101" charset="-122"/>
              </a:rPr>
              <a:t>二、选择题</a:t>
            </a:r>
            <a:endParaRPr lang="zh-CN" altLang="en-US" sz="2400" dirty="0">
              <a:solidFill>
                <a:schemeClr val="tx1"/>
              </a:solidFill>
              <a:latin typeface="黑体" panose="02010609060101010101" charset="-122"/>
              <a:ea typeface="黑体" panose="02010609060101010101" charset="-122"/>
              <a:cs typeface="黑体" panose="02010609060101010101" charset="-122"/>
              <a:sym typeface="黑体" panose="02010609060101010101" charset="-122"/>
            </a:endParaRPr>
          </a:p>
          <a:p>
            <a:pPr indent="266700" algn="l">
              <a:lnSpc>
                <a:spcPct val="125000"/>
              </a:lnSpc>
              <a:spcBef>
                <a:spcPts val="0"/>
              </a:spcBef>
              <a:spcAft>
                <a:spcPts val="0"/>
              </a:spcAft>
            </a:pPr>
            <a:r>
              <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rPr>
              <a:t>1. 人体实验的对象是指（ ）。</a:t>
            </a:r>
            <a:endPar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endParaRPr>
          </a:p>
          <a:p>
            <a:pPr indent="266700" algn="l">
              <a:lnSpc>
                <a:spcPct val="125000"/>
              </a:lnSpc>
              <a:spcBef>
                <a:spcPts val="0"/>
              </a:spcBef>
              <a:spcAft>
                <a:spcPts val="0"/>
              </a:spcAft>
            </a:pPr>
            <a:r>
              <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rPr>
              <a:t>A. 特殊病情的患者 </a:t>
            </a:r>
            <a:r>
              <a:rPr lang="en-US" altLang="zh-CN"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rPr>
              <a:t>	</a:t>
            </a:r>
            <a:r>
              <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rPr>
              <a:t>B. 健康人 </a:t>
            </a:r>
            <a:r>
              <a:rPr lang="en-US" altLang="zh-CN"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rPr>
              <a:t>			</a:t>
            </a:r>
            <a:r>
              <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rPr>
              <a:t>C. 临终患者</a:t>
            </a:r>
            <a:endPar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endParaRPr>
          </a:p>
          <a:p>
            <a:pPr indent="266700" algn="l">
              <a:lnSpc>
                <a:spcPct val="125000"/>
              </a:lnSpc>
              <a:spcBef>
                <a:spcPts val="0"/>
              </a:spcBef>
              <a:spcAft>
                <a:spcPts val="0"/>
              </a:spcAft>
            </a:pPr>
            <a:r>
              <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rPr>
              <a:t>D. 各种不同的受试者 </a:t>
            </a:r>
            <a:r>
              <a:rPr lang="en-US" altLang="zh-CN"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rPr>
              <a:t>	</a:t>
            </a:r>
            <a:r>
              <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rPr>
              <a:t>E. 癌症患者</a:t>
            </a:r>
            <a:endPar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endParaRPr>
          </a:p>
          <a:p>
            <a:pPr indent="266700" algn="l">
              <a:lnSpc>
                <a:spcPct val="125000"/>
              </a:lnSpc>
              <a:spcBef>
                <a:spcPts val="0"/>
              </a:spcBef>
              <a:spcAft>
                <a:spcPts val="0"/>
              </a:spcAft>
            </a:pPr>
            <a:r>
              <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rPr>
              <a:t>2. 护理科研中，实验组和对照组更多面对的矛盾是（ ）。</a:t>
            </a:r>
            <a:endPar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endParaRPr>
          </a:p>
          <a:p>
            <a:pPr indent="266700" algn="l">
              <a:lnSpc>
                <a:spcPct val="125000"/>
              </a:lnSpc>
              <a:spcBef>
                <a:spcPts val="0"/>
              </a:spcBef>
              <a:spcAft>
                <a:spcPts val="0"/>
              </a:spcAft>
            </a:pPr>
            <a:r>
              <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rPr>
              <a:t>A. 自愿和被迫的矛盾 </a:t>
            </a:r>
            <a:r>
              <a:rPr lang="en-US" altLang="zh-CN"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rPr>
              <a:t>	</a:t>
            </a:r>
            <a:r>
              <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rPr>
              <a:t>B. 主动和被动的矛盾</a:t>
            </a:r>
            <a:endPar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endParaRPr>
          </a:p>
          <a:p>
            <a:pPr indent="266700" algn="l">
              <a:lnSpc>
                <a:spcPct val="125000"/>
              </a:lnSpc>
              <a:spcBef>
                <a:spcPts val="0"/>
              </a:spcBef>
              <a:spcAft>
                <a:spcPts val="0"/>
              </a:spcAft>
            </a:pPr>
            <a:r>
              <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rPr>
              <a:t>C. 公正和有利的矛盾 </a:t>
            </a:r>
            <a:r>
              <a:rPr lang="en-US" altLang="zh-CN"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rPr>
              <a:t>	</a:t>
            </a:r>
            <a:r>
              <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rPr>
              <a:t>D. 社会公益和受试者个人利益的矛盾</a:t>
            </a:r>
            <a:endPar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endParaRPr>
          </a:p>
          <a:p>
            <a:pPr indent="266700" algn="l">
              <a:lnSpc>
                <a:spcPct val="125000"/>
              </a:lnSpc>
              <a:spcBef>
                <a:spcPts val="0"/>
              </a:spcBef>
              <a:spcAft>
                <a:spcPts val="0"/>
              </a:spcAft>
            </a:pPr>
            <a:r>
              <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rPr>
              <a:t>E. 知情和不知情的矛盾</a:t>
            </a:r>
            <a:endPar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endParaRPr>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6" name="矩形 54275"/>
          <p:cNvSpPr/>
          <p:nvPr/>
        </p:nvSpPr>
        <p:spPr>
          <a:xfrm>
            <a:off x="3719513" y="2349500"/>
            <a:ext cx="6334125" cy="4508500"/>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v"/>
              <a:defRPr sz="2800" b="1" u="none" kern="1200" baseline="0">
                <a:solidFill>
                  <a:schemeClr val="tx1"/>
                </a:solidFill>
                <a:latin typeface="Verdana" panose="020B0604030504040204" pitchFamily="2" charset="0"/>
              </a:defRPr>
            </a:lvl1pPr>
            <a:lvl2pPr marL="742950" lvl="1" indent="-28575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800" b="0" u="none" kern="1200" baseline="0">
                <a:solidFill>
                  <a:schemeClr val="tx1"/>
                </a:solidFill>
                <a:latin typeface="Arial" panose="020B0604020202020204" pitchFamily="34" charset="0"/>
              </a:defRPr>
            </a:lvl2pPr>
            <a:lvl3pPr marL="1143000" lvl="2" indent="-2286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400" b="0" u="none" kern="1200" baseline="0">
                <a:solidFill>
                  <a:schemeClr val="tx1"/>
                </a:solidFill>
                <a:latin typeface="Arial" panose="020B0604020202020204" pitchFamily="34" charset="0"/>
              </a:defRPr>
            </a:lvl3pPr>
            <a:lvl4pPr marL="1600200" lvl="3"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4pPr>
            <a:lvl5pPr marL="2057400" lvl="4"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5pPr>
          </a:lstStyle>
          <a:p>
            <a:pPr lvl="0">
              <a:lnSpc>
                <a:spcPct val="90000"/>
              </a:lnSpc>
              <a:buNone/>
            </a:pPr>
            <a:endParaRPr>
              <a:latin typeface="黑体" panose="02010609060101010101" charset="-122"/>
              <a:ea typeface="黑体" panose="02010609060101010101" charset="-122"/>
              <a:cs typeface="黑体" panose="02010609060101010101" charset="-122"/>
            </a:endParaRPr>
          </a:p>
        </p:txBody>
      </p:sp>
      <p:sp>
        <p:nvSpPr>
          <p:cNvPr id="54278" name="文本框 54277"/>
          <p:cNvSpPr txBox="1"/>
          <p:nvPr/>
        </p:nvSpPr>
        <p:spPr>
          <a:xfrm>
            <a:off x="1219200" y="613410"/>
            <a:ext cx="10516235" cy="5631180"/>
          </a:xfrm>
          <a:prstGeom prst="rect">
            <a:avLst/>
          </a:prstGeom>
          <a:noFill/>
          <a:ln w="9525">
            <a:noFill/>
          </a:ln>
        </p:spPr>
        <p:txBody>
          <a:bodyPr wrap="square">
            <a:spAutoFit/>
          </a:bodyPr>
          <a:p>
            <a:pPr indent="266700" algn="l">
              <a:lnSpc>
                <a:spcPct val="125000"/>
              </a:lnSpc>
              <a:spcBef>
                <a:spcPts val="0"/>
              </a:spcBef>
              <a:spcAft>
                <a:spcPts val="0"/>
              </a:spcAft>
            </a:pPr>
            <a:r>
              <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rPr>
              <a:t>3. 国际上建立伦理规范的重要里程碑是（ ）。</a:t>
            </a:r>
            <a:endPar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endParaRPr>
          </a:p>
          <a:p>
            <a:pPr indent="266700" algn="l">
              <a:lnSpc>
                <a:spcPct val="125000"/>
              </a:lnSpc>
              <a:spcBef>
                <a:spcPts val="0"/>
              </a:spcBef>
              <a:spcAft>
                <a:spcPts val="0"/>
              </a:spcAft>
            </a:pPr>
            <a:r>
              <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rPr>
              <a:t>A. 纽伦堡法典 </a:t>
            </a:r>
            <a:r>
              <a:rPr lang="en-US" altLang="zh-CN"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rPr>
              <a:t>		</a:t>
            </a:r>
            <a:r>
              <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rPr>
              <a:t>B. 贝尔蒙报告 </a:t>
            </a:r>
            <a:r>
              <a:rPr lang="en-US" altLang="zh-CN"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rPr>
              <a:t>		</a:t>
            </a:r>
            <a:r>
              <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rPr>
              <a:t>C. 研究指南</a:t>
            </a:r>
            <a:endPar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endParaRPr>
          </a:p>
          <a:p>
            <a:pPr indent="266700" algn="l">
              <a:lnSpc>
                <a:spcPct val="125000"/>
              </a:lnSpc>
              <a:spcBef>
                <a:spcPts val="0"/>
              </a:spcBef>
              <a:spcAft>
                <a:spcPts val="0"/>
              </a:spcAft>
            </a:pPr>
            <a:r>
              <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rPr>
              <a:t>D. 赫尔辛基宣言 </a:t>
            </a:r>
            <a:r>
              <a:rPr lang="en-US" altLang="zh-CN"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rPr>
              <a:t>		</a:t>
            </a:r>
            <a:r>
              <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rPr>
              <a:t>E. 伦理手册</a:t>
            </a:r>
            <a:endPar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endParaRPr>
          </a:p>
          <a:p>
            <a:pPr indent="266700" algn="l">
              <a:lnSpc>
                <a:spcPct val="125000"/>
              </a:lnSpc>
              <a:spcBef>
                <a:spcPts val="0"/>
              </a:spcBef>
              <a:spcAft>
                <a:spcPts val="0"/>
              </a:spcAft>
            </a:pPr>
            <a:r>
              <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rPr>
              <a:t>4. 人体实验的途径是（ ）。</a:t>
            </a:r>
            <a:endPar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endParaRPr>
          </a:p>
          <a:p>
            <a:pPr indent="266700" algn="l">
              <a:lnSpc>
                <a:spcPct val="125000"/>
              </a:lnSpc>
              <a:spcBef>
                <a:spcPts val="0"/>
              </a:spcBef>
              <a:spcAft>
                <a:spcPts val="0"/>
              </a:spcAft>
            </a:pPr>
            <a:r>
              <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rPr>
              <a:t>A. 健康人、动物、临床患者 </a:t>
            </a:r>
            <a:endPar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endParaRPr>
          </a:p>
          <a:p>
            <a:pPr indent="266700" algn="l">
              <a:lnSpc>
                <a:spcPct val="125000"/>
              </a:lnSpc>
              <a:spcBef>
                <a:spcPts val="0"/>
              </a:spcBef>
              <a:spcAft>
                <a:spcPts val="0"/>
              </a:spcAft>
            </a:pPr>
            <a:r>
              <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rPr>
              <a:t>B. 动物、健康人、临床患者</a:t>
            </a:r>
            <a:endPar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endParaRPr>
          </a:p>
          <a:p>
            <a:pPr indent="266700" algn="l">
              <a:lnSpc>
                <a:spcPct val="125000"/>
              </a:lnSpc>
              <a:spcBef>
                <a:spcPts val="0"/>
              </a:spcBef>
              <a:spcAft>
                <a:spcPts val="0"/>
              </a:spcAft>
            </a:pPr>
            <a:r>
              <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rPr>
              <a:t>C. 健康人、临床患者、动物 </a:t>
            </a:r>
            <a:endPar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endParaRPr>
          </a:p>
          <a:p>
            <a:pPr indent="266700" algn="l">
              <a:lnSpc>
                <a:spcPct val="125000"/>
              </a:lnSpc>
              <a:spcBef>
                <a:spcPts val="0"/>
              </a:spcBef>
              <a:spcAft>
                <a:spcPts val="0"/>
              </a:spcAft>
            </a:pPr>
            <a:r>
              <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rPr>
              <a:t>D. 临床患者、健康人、动物</a:t>
            </a:r>
            <a:endPar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endParaRPr>
          </a:p>
          <a:p>
            <a:pPr indent="266700" algn="l">
              <a:lnSpc>
                <a:spcPct val="125000"/>
              </a:lnSpc>
              <a:spcBef>
                <a:spcPts val="0"/>
              </a:spcBef>
              <a:spcAft>
                <a:spcPts val="0"/>
              </a:spcAft>
            </a:pPr>
            <a:r>
              <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rPr>
              <a:t>E. 临床患者、动物、健康人</a:t>
            </a:r>
            <a:endPar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endParaRPr>
          </a:p>
          <a:p>
            <a:pPr indent="266700" algn="l">
              <a:lnSpc>
                <a:spcPct val="125000"/>
              </a:lnSpc>
              <a:spcBef>
                <a:spcPts val="0"/>
              </a:spcBef>
              <a:spcAft>
                <a:spcPts val="0"/>
              </a:spcAft>
            </a:pPr>
            <a:r>
              <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rPr>
              <a:t>5.1964 年在芬兰召开的世界医学会通过的伦理规范是（ ）。</a:t>
            </a:r>
            <a:endPar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endParaRPr>
          </a:p>
          <a:p>
            <a:pPr indent="266700" algn="l">
              <a:lnSpc>
                <a:spcPct val="125000"/>
              </a:lnSpc>
              <a:spcBef>
                <a:spcPts val="0"/>
              </a:spcBef>
              <a:spcAft>
                <a:spcPts val="0"/>
              </a:spcAft>
            </a:pPr>
            <a:r>
              <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rPr>
              <a:t>A. 纽伦堡法典 </a:t>
            </a:r>
            <a:r>
              <a:rPr lang="en-US" altLang="zh-CN"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rPr>
              <a:t>		</a:t>
            </a:r>
            <a:r>
              <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rPr>
              <a:t>B. 贝尔蒙报告 </a:t>
            </a:r>
            <a:r>
              <a:rPr lang="en-US" altLang="zh-CN"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rPr>
              <a:t>		</a:t>
            </a:r>
            <a:r>
              <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rPr>
              <a:t>C. 研究指南</a:t>
            </a:r>
            <a:endPar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endParaRPr>
          </a:p>
          <a:p>
            <a:pPr indent="266700" algn="l">
              <a:lnSpc>
                <a:spcPct val="125000"/>
              </a:lnSpc>
              <a:spcBef>
                <a:spcPts val="0"/>
              </a:spcBef>
              <a:spcAft>
                <a:spcPts val="0"/>
              </a:spcAft>
            </a:pPr>
            <a:r>
              <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rPr>
              <a:t>D. 赫尔辛基宣言 </a:t>
            </a:r>
            <a:r>
              <a:rPr lang="en-US" altLang="zh-CN"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rPr>
              <a:t>		</a:t>
            </a:r>
            <a:r>
              <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rPr>
              <a:t>E. 伦理指南</a:t>
            </a:r>
            <a:endPar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endParaRPr>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6" name="矩形 54275"/>
          <p:cNvSpPr/>
          <p:nvPr/>
        </p:nvSpPr>
        <p:spPr>
          <a:xfrm>
            <a:off x="3719513" y="2349500"/>
            <a:ext cx="6334125" cy="4508500"/>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v"/>
              <a:defRPr sz="2800" b="1" u="none" kern="1200" baseline="0">
                <a:solidFill>
                  <a:schemeClr val="tx1"/>
                </a:solidFill>
                <a:latin typeface="Verdana" panose="020B0604030504040204" pitchFamily="2" charset="0"/>
              </a:defRPr>
            </a:lvl1pPr>
            <a:lvl2pPr marL="742950" lvl="1" indent="-28575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800" b="0" u="none" kern="1200" baseline="0">
                <a:solidFill>
                  <a:schemeClr val="tx1"/>
                </a:solidFill>
                <a:latin typeface="Arial" panose="020B0604020202020204" pitchFamily="34" charset="0"/>
              </a:defRPr>
            </a:lvl2pPr>
            <a:lvl3pPr marL="1143000" lvl="2" indent="-2286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400" b="0" u="none" kern="1200" baseline="0">
                <a:solidFill>
                  <a:schemeClr val="tx1"/>
                </a:solidFill>
                <a:latin typeface="Arial" panose="020B0604020202020204" pitchFamily="34" charset="0"/>
              </a:defRPr>
            </a:lvl3pPr>
            <a:lvl4pPr marL="1600200" lvl="3"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4pPr>
            <a:lvl5pPr marL="2057400" lvl="4"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5pPr>
          </a:lstStyle>
          <a:p>
            <a:pPr lvl="0">
              <a:lnSpc>
                <a:spcPct val="90000"/>
              </a:lnSpc>
              <a:buNone/>
            </a:pPr>
            <a:endParaRPr>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1792605" y="1466850"/>
            <a:ext cx="9794875" cy="3303905"/>
          </a:xfrm>
          <a:prstGeom prst="rect">
            <a:avLst/>
          </a:prstGeom>
          <a:noFill/>
          <a:ln w="9525">
            <a:noFill/>
          </a:ln>
        </p:spPr>
        <p:txBody>
          <a:bodyPr wrap="square">
            <a:spAutoFit/>
          </a:bodyPr>
          <a:p>
            <a:pPr indent="266700" algn="l">
              <a:lnSpc>
                <a:spcPct val="145000"/>
              </a:lnSpc>
              <a:spcBef>
                <a:spcPts val="0"/>
              </a:spcBef>
              <a:spcAft>
                <a:spcPts val="0"/>
              </a:spcAft>
            </a:pPr>
            <a:r>
              <a:rPr lang="zh-CN" altLang="en-US" sz="2400" dirty="0">
                <a:solidFill>
                  <a:schemeClr val="tx1"/>
                </a:solidFill>
                <a:latin typeface="黑体" panose="02010609060101010101" charset="-122"/>
                <a:ea typeface="黑体" panose="02010609060101010101" charset="-122"/>
                <a:cs typeface="黑体" panose="02010609060101010101" charset="-122"/>
                <a:sym typeface="黑体" panose="02010609060101010101" charset="-122"/>
              </a:rPr>
              <a:t>三、简答题</a:t>
            </a:r>
            <a:endParaRPr lang="zh-CN" altLang="en-US" sz="2400" dirty="0">
              <a:solidFill>
                <a:schemeClr val="tx1"/>
              </a:solidFill>
              <a:latin typeface="黑体" panose="02010609060101010101" charset="-122"/>
              <a:ea typeface="黑体" panose="02010609060101010101" charset="-122"/>
              <a:cs typeface="黑体" panose="02010609060101010101" charset="-122"/>
              <a:sym typeface="黑体" panose="02010609060101010101" charset="-122"/>
            </a:endParaRPr>
          </a:p>
          <a:p>
            <a:pPr indent="266700" algn="l">
              <a:lnSpc>
                <a:spcPct val="145000"/>
              </a:lnSpc>
              <a:spcBef>
                <a:spcPts val="0"/>
              </a:spcBef>
              <a:spcAft>
                <a:spcPts val="0"/>
              </a:spcAft>
            </a:pPr>
            <a:r>
              <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rPr>
              <a:t>1. 护理科研的伦理规范有哪些？</a:t>
            </a:r>
            <a:endPar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endParaRPr>
          </a:p>
          <a:p>
            <a:pPr indent="266700" algn="l">
              <a:lnSpc>
                <a:spcPct val="145000"/>
              </a:lnSpc>
              <a:spcBef>
                <a:spcPts val="0"/>
              </a:spcBef>
              <a:spcAft>
                <a:spcPts val="0"/>
              </a:spcAft>
            </a:pPr>
            <a:r>
              <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rPr>
              <a:t>2. 人体实验的伦理矛盾是什么？</a:t>
            </a:r>
            <a:endPar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endParaRPr>
          </a:p>
          <a:p>
            <a:pPr indent="266700" algn="l">
              <a:lnSpc>
                <a:spcPct val="145000"/>
              </a:lnSpc>
              <a:spcBef>
                <a:spcPts val="0"/>
              </a:spcBef>
              <a:spcAft>
                <a:spcPts val="0"/>
              </a:spcAft>
            </a:pPr>
            <a:r>
              <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rPr>
              <a:t>3. 人体实验中的得失问题有哪几种情况？</a:t>
            </a:r>
            <a:endPar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endParaRPr>
          </a:p>
          <a:p>
            <a:pPr indent="266700" algn="l">
              <a:lnSpc>
                <a:spcPct val="145000"/>
              </a:lnSpc>
              <a:spcBef>
                <a:spcPts val="0"/>
              </a:spcBef>
              <a:spcAft>
                <a:spcPts val="0"/>
              </a:spcAft>
            </a:pPr>
            <a:r>
              <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rPr>
              <a:t>4. 人体实验的伦理规范有哪些？</a:t>
            </a:r>
            <a:endPar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endParaRPr>
          </a:p>
          <a:p>
            <a:pPr indent="266700" algn="l">
              <a:lnSpc>
                <a:spcPct val="145000"/>
              </a:lnSpc>
              <a:spcBef>
                <a:spcPts val="0"/>
              </a:spcBef>
              <a:spcAft>
                <a:spcPts val="0"/>
              </a:spcAft>
            </a:pPr>
            <a:r>
              <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rPr>
              <a:t>5. 控制科研越轨行为的基本手段有哪些？</a:t>
            </a:r>
            <a:endPar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endParaRPr>
          </a:p>
        </p:txBody>
      </p:sp>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6" name="矩形 54275"/>
          <p:cNvSpPr/>
          <p:nvPr/>
        </p:nvSpPr>
        <p:spPr>
          <a:xfrm>
            <a:off x="3719513" y="2349500"/>
            <a:ext cx="6334125" cy="4508500"/>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v"/>
              <a:defRPr sz="2800" b="1" u="none" kern="1200" baseline="0">
                <a:solidFill>
                  <a:schemeClr val="tx1"/>
                </a:solidFill>
                <a:latin typeface="Verdana" panose="020B0604030504040204" pitchFamily="2" charset="0"/>
              </a:defRPr>
            </a:lvl1pPr>
            <a:lvl2pPr marL="742950" lvl="1" indent="-28575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800" b="0" u="none" kern="1200" baseline="0">
                <a:solidFill>
                  <a:schemeClr val="tx1"/>
                </a:solidFill>
                <a:latin typeface="Arial" panose="020B0604020202020204" pitchFamily="34" charset="0"/>
              </a:defRPr>
            </a:lvl2pPr>
            <a:lvl3pPr marL="1143000" lvl="2" indent="-2286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400" b="0" u="none" kern="1200" baseline="0">
                <a:solidFill>
                  <a:schemeClr val="tx1"/>
                </a:solidFill>
                <a:latin typeface="Arial" panose="020B0604020202020204" pitchFamily="34" charset="0"/>
              </a:defRPr>
            </a:lvl3pPr>
            <a:lvl4pPr marL="1600200" lvl="3"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4pPr>
            <a:lvl5pPr marL="2057400" lvl="4"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5pPr>
          </a:lstStyle>
          <a:p>
            <a:pPr lvl="0">
              <a:lnSpc>
                <a:spcPct val="90000"/>
              </a:lnSpc>
              <a:buNone/>
            </a:pPr>
            <a:endParaRPr>
              <a:latin typeface="黑体" panose="02010609060101010101" charset="-122"/>
              <a:ea typeface="黑体" panose="02010609060101010101" charset="-122"/>
              <a:cs typeface="黑体" panose="02010609060101010101" charset="-122"/>
            </a:endParaRPr>
          </a:p>
        </p:txBody>
      </p:sp>
      <p:sp>
        <p:nvSpPr>
          <p:cNvPr id="3" name="文本框 2"/>
          <p:cNvSpPr txBox="1"/>
          <p:nvPr/>
        </p:nvSpPr>
        <p:spPr>
          <a:xfrm>
            <a:off x="1363345" y="789940"/>
            <a:ext cx="9770110" cy="4799965"/>
          </a:xfrm>
          <a:prstGeom prst="rect">
            <a:avLst/>
          </a:prstGeom>
          <a:noFill/>
          <a:ln w="9525">
            <a:noFill/>
          </a:ln>
        </p:spPr>
        <p:txBody>
          <a:bodyPr wrap="square">
            <a:spAutoFit/>
          </a:bodyPr>
          <a:p>
            <a:pPr indent="266700" algn="l">
              <a:lnSpc>
                <a:spcPct val="150000"/>
              </a:lnSpc>
              <a:spcBef>
                <a:spcPts val="0"/>
              </a:spcBef>
              <a:spcAft>
                <a:spcPts val="0"/>
              </a:spcAft>
            </a:pPr>
            <a:r>
              <a:rPr lang="zh-CN" altLang="en-US" sz="2400" dirty="0">
                <a:solidFill>
                  <a:schemeClr val="tx1"/>
                </a:solidFill>
                <a:latin typeface="黑体" panose="02010609060101010101" charset="-122"/>
                <a:ea typeface="黑体" panose="02010609060101010101" charset="-122"/>
                <a:cs typeface="黑体" panose="02010609060101010101" charset="-122"/>
                <a:sym typeface="黑体" panose="02010609060101010101" charset="-122"/>
              </a:rPr>
              <a:t>四、综合题</a:t>
            </a:r>
            <a:endParaRPr lang="zh-CN" altLang="en-US" sz="2400" dirty="0">
              <a:solidFill>
                <a:schemeClr val="tx1"/>
              </a:solidFill>
              <a:latin typeface="黑体" panose="02010609060101010101" charset="-122"/>
              <a:ea typeface="黑体" panose="02010609060101010101" charset="-122"/>
              <a:cs typeface="黑体" panose="02010609060101010101" charset="-122"/>
              <a:sym typeface="黑体" panose="02010609060101010101" charset="-122"/>
            </a:endParaRPr>
          </a:p>
          <a:p>
            <a:pPr indent="266700" algn="l">
              <a:lnSpc>
                <a:spcPct val="150000"/>
              </a:lnSpc>
              <a:spcBef>
                <a:spcPts val="0"/>
              </a:spcBef>
              <a:spcAft>
                <a:spcPts val="0"/>
              </a:spcAft>
            </a:pPr>
            <a:r>
              <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rPr>
              <a:t>◎案例分析</a:t>
            </a:r>
            <a:endPar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endParaRPr>
          </a:p>
          <a:p>
            <a:pPr indent="0" algn="l" fontAlgn="auto">
              <a:lnSpc>
                <a:spcPct val="150000"/>
              </a:lnSpc>
              <a:spcBef>
                <a:spcPts val="0"/>
              </a:spcBef>
              <a:spcAft>
                <a:spcPts val="0"/>
              </a:spcAft>
            </a:pPr>
            <a:r>
              <a:rPr lang="zh-CN" altLang="en-US" sz="22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rPr>
              <a:t>患者孙某，女，40 岁，因患溃疡性结肠炎入院治疗。住院后，医生告之有一种治疗溃疡性结肠炎的新药，需要一部分患者做临床疗效实验。医生还告诉患者可自愿参加，但希望溃疡性结肠炎患者都参加。孙某原来不想参加这项实验，但抱着试一试的态度便参加了。用药一个星期之后，她自觉效果不好，便中途退出了实验。主管医生对她的做法很不满意。为此，她很苦恼，担心医生今后不会认真给她治疗了。</a:t>
            </a:r>
            <a:endParaRPr lang="zh-CN" altLang="en-US" sz="22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endParaRPr>
          </a:p>
          <a:p>
            <a:pPr indent="0" algn="l" fontAlgn="auto">
              <a:lnSpc>
                <a:spcPct val="150000"/>
              </a:lnSpc>
              <a:spcBef>
                <a:spcPts val="0"/>
              </a:spcBef>
              <a:spcAft>
                <a:spcPts val="0"/>
              </a:spcAft>
            </a:pPr>
            <a:r>
              <a:rPr lang="zh-CN" altLang="en-US" sz="2400" dirty="0">
                <a:solidFill>
                  <a:schemeClr val="accent2"/>
                </a:solidFill>
                <a:latin typeface="黑体" panose="02010609060101010101" charset="-122"/>
                <a:ea typeface="黑体" panose="02010609060101010101" charset="-122"/>
                <a:cs typeface="黑体" panose="02010609060101010101" charset="-122"/>
                <a:sym typeface="黑体" panose="02010609060101010101" charset="-122"/>
              </a:rPr>
              <a:t>问：对医生的做法和态度的改变作伦理分析。</a:t>
            </a:r>
            <a:endParaRPr lang="zh-CN" altLang="en-US" sz="2400" dirty="0">
              <a:solidFill>
                <a:schemeClr val="accent2"/>
              </a:solidFill>
              <a:latin typeface="黑体" panose="02010609060101010101" charset="-122"/>
              <a:ea typeface="黑体" panose="02010609060101010101" charset="-122"/>
              <a:cs typeface="黑体" panose="02010609060101010101" charset="-122"/>
              <a:sym typeface="黑体" panose="02010609060101010101" charset="-122"/>
            </a:endParaRPr>
          </a:p>
        </p:txBody>
      </p:sp>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9" name="文本框 8"/>
          <p:cNvSpPr txBox="1"/>
          <p:nvPr/>
        </p:nvSpPr>
        <p:spPr>
          <a:xfrm>
            <a:off x="648970" y="1423670"/>
            <a:ext cx="6278880" cy="1476375"/>
          </a:xfrm>
          <a:prstGeom prst="rect">
            <a:avLst/>
          </a:prstGeom>
          <a:noFill/>
        </p:spPr>
        <p:txBody>
          <a:bodyPr wrap="square" rtlCol="0">
            <a:spAutoFit/>
          </a:bodyPr>
          <a:p>
            <a:pPr algn="l">
              <a:lnSpc>
                <a:spcPct val="150000"/>
              </a:lnSpc>
            </a:pPr>
            <a:r>
              <a:rPr lang="zh-CN" altLang="en-US" sz="600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谢谢观看</a:t>
            </a:r>
            <a:endParaRPr lang="zh-CN" altLang="en-US" sz="600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3" name="矩形 2"/>
          <p:cNvSpPr/>
          <p:nvPr/>
        </p:nvSpPr>
        <p:spPr>
          <a:xfrm>
            <a:off x="3898900" y="507365"/>
            <a:ext cx="7248525" cy="1769110"/>
          </a:xfrm>
          <a:prstGeom prst="rect">
            <a:avLst/>
          </a:prstGeom>
          <a:solidFill>
            <a:schemeClr val="accent1">
              <a:lumMod val="20000"/>
              <a:lumOff val="8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p>
            <a:pPr algn="ctr"/>
            <a:endParaRPr lang="zh-CN" altLang="en-US" sz="100">
              <a:cs typeface="+mn-ea"/>
              <a:sym typeface="+mn-lt"/>
            </a:endParaRPr>
          </a:p>
        </p:txBody>
      </p:sp>
      <p:sp>
        <p:nvSpPr>
          <p:cNvPr id="4" name="矩形 3"/>
          <p:cNvSpPr/>
          <p:nvPr/>
        </p:nvSpPr>
        <p:spPr>
          <a:xfrm>
            <a:off x="4736656" y="334068"/>
            <a:ext cx="4686911" cy="46355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p>
            <a:pPr algn="ctr"/>
            <a:r>
              <a:rPr lang="zh-CN" altLang="en-US" sz="2500" b="1">
                <a:cs typeface="+mn-ea"/>
                <a:sym typeface="+mn-lt"/>
              </a:rPr>
              <a:t>知识目标</a:t>
            </a:r>
            <a:endParaRPr lang="zh-CN" altLang="en-US" sz="2500" b="1">
              <a:cs typeface="+mn-ea"/>
              <a:sym typeface="+mn-lt"/>
            </a:endParaRPr>
          </a:p>
        </p:txBody>
      </p:sp>
      <p:sp>
        <p:nvSpPr>
          <p:cNvPr id="5" name="六边形 4"/>
          <p:cNvSpPr/>
          <p:nvPr/>
        </p:nvSpPr>
        <p:spPr>
          <a:xfrm>
            <a:off x="882015" y="2660650"/>
            <a:ext cx="1938655" cy="1567180"/>
          </a:xfrm>
          <a:prstGeom prst="hexagon">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p>
            <a:pPr algn="ctr"/>
            <a:r>
              <a:rPr lang="zh-CN" altLang="en-US" sz="3200" b="1" dirty="0">
                <a:cs typeface="+mn-ea"/>
                <a:sym typeface="+mn-lt"/>
              </a:rPr>
              <a:t>学习目标</a:t>
            </a:r>
            <a:endParaRPr lang="zh-CN" altLang="en-US" sz="3200" b="1" dirty="0">
              <a:cs typeface="+mn-ea"/>
              <a:sym typeface="+mn-lt"/>
            </a:endParaRPr>
          </a:p>
        </p:txBody>
      </p:sp>
      <p:cxnSp>
        <p:nvCxnSpPr>
          <p:cNvPr id="6" name="直接箭头连接符 5"/>
          <p:cNvCxnSpPr>
            <a:stCxn id="5" idx="5"/>
          </p:cNvCxnSpPr>
          <p:nvPr/>
        </p:nvCxnSpPr>
        <p:spPr>
          <a:xfrm flipV="1">
            <a:off x="2428875" y="1266825"/>
            <a:ext cx="1395095" cy="1405890"/>
          </a:xfrm>
          <a:prstGeom prst="straightConnector1">
            <a:avLst/>
          </a:prstGeom>
          <a:ln>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a:stCxn id="5" idx="0"/>
          </p:cNvCxnSpPr>
          <p:nvPr/>
        </p:nvCxnSpPr>
        <p:spPr>
          <a:xfrm>
            <a:off x="2820501" y="3456518"/>
            <a:ext cx="898777" cy="0"/>
          </a:xfrm>
          <a:prstGeom prst="straightConnector1">
            <a:avLst/>
          </a:prstGeom>
          <a:ln>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7" name="直接箭头连接符 6"/>
          <p:cNvCxnSpPr>
            <a:stCxn id="5" idx="1"/>
          </p:cNvCxnSpPr>
          <p:nvPr/>
        </p:nvCxnSpPr>
        <p:spPr>
          <a:xfrm>
            <a:off x="2428875" y="4239895"/>
            <a:ext cx="1282700" cy="1431925"/>
          </a:xfrm>
          <a:prstGeom prst="straightConnector1">
            <a:avLst/>
          </a:prstGeom>
          <a:ln>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9" name="TextBox 9"/>
          <p:cNvSpPr txBox="1"/>
          <p:nvPr/>
        </p:nvSpPr>
        <p:spPr>
          <a:xfrm>
            <a:off x="4114800" y="885825"/>
            <a:ext cx="7032625" cy="1322070"/>
          </a:xfrm>
          <a:prstGeom prst="rect">
            <a:avLst/>
          </a:prstGeom>
          <a:noFill/>
        </p:spPr>
        <p:txBody>
          <a:bodyPr wrap="square" lIns="91459" tIns="45729" rIns="91459" bIns="45729" rtlCol="0">
            <a:spAutoFit/>
          </a:bodyPr>
          <a:p>
            <a:pPr algn="just">
              <a:lnSpc>
                <a:spcPct val="125000"/>
              </a:lnSpc>
              <a:spcBef>
                <a:spcPts val="0"/>
              </a:spcBef>
              <a:spcAft>
                <a:spcPts val="0"/>
              </a:spcAft>
            </a:pPr>
            <a:r>
              <a:rPr sz="1600" dirty="0">
                <a:solidFill>
                  <a:schemeClr val="accent1">
                    <a:lumMod val="75000"/>
                  </a:schemeClr>
                </a:solidFill>
                <a:latin typeface="黑体" panose="02010609060101010101" charset="-122"/>
                <a:ea typeface="黑体" panose="02010609060101010101" charset="-122"/>
                <a:cs typeface="黑体" panose="02010609060101010101" charset="-122"/>
                <a:sym typeface="+mn-lt"/>
              </a:rPr>
              <a:t>1. 了解护理科研的特点、人体实验的意义及科研越轨的概念。</a:t>
            </a:r>
            <a:endParaRPr sz="1600" dirty="0">
              <a:solidFill>
                <a:schemeClr val="accent1">
                  <a:lumMod val="75000"/>
                </a:schemeClr>
              </a:solidFill>
              <a:latin typeface="黑体" panose="02010609060101010101" charset="-122"/>
              <a:ea typeface="黑体" panose="02010609060101010101" charset="-122"/>
              <a:cs typeface="黑体" panose="02010609060101010101" charset="-122"/>
              <a:sym typeface="+mn-lt"/>
            </a:endParaRPr>
          </a:p>
          <a:p>
            <a:pPr algn="just">
              <a:lnSpc>
                <a:spcPct val="125000"/>
              </a:lnSpc>
              <a:spcBef>
                <a:spcPts val="0"/>
              </a:spcBef>
              <a:spcAft>
                <a:spcPts val="0"/>
              </a:spcAft>
            </a:pPr>
            <a:r>
              <a:rPr sz="1600" dirty="0">
                <a:solidFill>
                  <a:schemeClr val="accent1">
                    <a:lumMod val="75000"/>
                  </a:schemeClr>
                </a:solidFill>
                <a:latin typeface="黑体" panose="02010609060101010101" charset="-122"/>
                <a:ea typeface="黑体" panose="02010609060101010101" charset="-122"/>
                <a:cs typeface="黑体" panose="02010609060101010101" charset="-122"/>
                <a:sym typeface="+mn-lt"/>
              </a:rPr>
              <a:t>2.熟悉护理科研伦理的意义、人体实验的伦理分析、科研活动中的越轨行为。</a:t>
            </a:r>
            <a:endParaRPr sz="1600" dirty="0">
              <a:solidFill>
                <a:schemeClr val="accent1">
                  <a:lumMod val="75000"/>
                </a:schemeClr>
              </a:solidFill>
              <a:latin typeface="黑体" panose="02010609060101010101" charset="-122"/>
              <a:ea typeface="黑体" panose="02010609060101010101" charset="-122"/>
              <a:cs typeface="黑体" panose="02010609060101010101" charset="-122"/>
              <a:sym typeface="+mn-lt"/>
            </a:endParaRPr>
          </a:p>
          <a:p>
            <a:pPr algn="just">
              <a:lnSpc>
                <a:spcPct val="125000"/>
              </a:lnSpc>
              <a:spcBef>
                <a:spcPts val="0"/>
              </a:spcBef>
              <a:spcAft>
                <a:spcPts val="0"/>
              </a:spcAft>
            </a:pPr>
            <a:r>
              <a:rPr sz="1600" dirty="0">
                <a:solidFill>
                  <a:schemeClr val="accent1">
                    <a:lumMod val="75000"/>
                  </a:schemeClr>
                </a:solidFill>
                <a:latin typeface="黑体" panose="02010609060101010101" charset="-122"/>
                <a:ea typeface="黑体" panose="02010609060101010101" charset="-122"/>
                <a:cs typeface="黑体" panose="02010609060101010101" charset="-122"/>
                <a:sym typeface="+mn-lt"/>
              </a:rPr>
              <a:t>3. 掌握护理科研的伦理规范、人体实验的伦理规范、科研越轨行为的危害</a:t>
            </a:r>
            <a:endParaRPr sz="1600" dirty="0">
              <a:solidFill>
                <a:schemeClr val="accent1">
                  <a:lumMod val="75000"/>
                </a:schemeClr>
              </a:solidFill>
              <a:latin typeface="黑体" panose="02010609060101010101" charset="-122"/>
              <a:ea typeface="黑体" panose="02010609060101010101" charset="-122"/>
              <a:cs typeface="黑体" panose="02010609060101010101" charset="-122"/>
              <a:sym typeface="+mn-lt"/>
            </a:endParaRPr>
          </a:p>
          <a:p>
            <a:pPr algn="just">
              <a:lnSpc>
                <a:spcPct val="125000"/>
              </a:lnSpc>
              <a:spcBef>
                <a:spcPts val="0"/>
              </a:spcBef>
              <a:spcAft>
                <a:spcPts val="0"/>
              </a:spcAft>
            </a:pPr>
            <a:r>
              <a:rPr sz="1600" dirty="0">
                <a:solidFill>
                  <a:schemeClr val="accent1">
                    <a:lumMod val="75000"/>
                  </a:schemeClr>
                </a:solidFill>
                <a:latin typeface="黑体" panose="02010609060101010101" charset="-122"/>
                <a:ea typeface="黑体" panose="02010609060101010101" charset="-122"/>
                <a:cs typeface="黑体" panose="02010609060101010101" charset="-122"/>
                <a:sym typeface="+mn-lt"/>
              </a:rPr>
              <a:t>和社会控制。</a:t>
            </a:r>
            <a:endParaRPr sz="1600" dirty="0">
              <a:solidFill>
                <a:schemeClr val="accent1">
                  <a:lumMod val="75000"/>
                </a:schemeClr>
              </a:solidFill>
              <a:latin typeface="黑体" panose="02010609060101010101" charset="-122"/>
              <a:ea typeface="黑体" panose="02010609060101010101" charset="-122"/>
              <a:cs typeface="黑体" panose="02010609060101010101" charset="-122"/>
              <a:sym typeface="+mn-lt"/>
            </a:endParaRPr>
          </a:p>
        </p:txBody>
      </p:sp>
      <p:sp>
        <p:nvSpPr>
          <p:cNvPr id="13" name="矩形 12"/>
          <p:cNvSpPr/>
          <p:nvPr/>
        </p:nvSpPr>
        <p:spPr>
          <a:xfrm>
            <a:off x="3898900" y="2621280"/>
            <a:ext cx="7248525" cy="1817370"/>
          </a:xfrm>
          <a:prstGeom prst="rect">
            <a:avLst/>
          </a:prstGeom>
          <a:solidFill>
            <a:schemeClr val="accent1">
              <a:lumMod val="20000"/>
              <a:lumOff val="8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p>
            <a:pPr algn="ctr"/>
            <a:endParaRPr lang="zh-CN" altLang="en-US" sz="100">
              <a:cs typeface="+mn-ea"/>
              <a:sym typeface="+mn-lt"/>
            </a:endParaRPr>
          </a:p>
        </p:txBody>
      </p:sp>
      <p:sp>
        <p:nvSpPr>
          <p:cNvPr id="16" name="矩形 15"/>
          <p:cNvSpPr/>
          <p:nvPr/>
        </p:nvSpPr>
        <p:spPr>
          <a:xfrm>
            <a:off x="4736656" y="2447958"/>
            <a:ext cx="4686911" cy="46355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p>
            <a:pPr algn="ctr"/>
            <a:r>
              <a:rPr lang="zh-CN" altLang="en-US" sz="2500" b="1">
                <a:cs typeface="+mn-ea"/>
                <a:sym typeface="+mn-lt"/>
              </a:rPr>
              <a:t>能力目标</a:t>
            </a:r>
            <a:endParaRPr lang="zh-CN" altLang="en-US" sz="2500" b="1">
              <a:cs typeface="+mn-ea"/>
              <a:sym typeface="+mn-lt"/>
            </a:endParaRPr>
          </a:p>
        </p:txBody>
      </p:sp>
      <p:sp>
        <p:nvSpPr>
          <p:cNvPr id="18" name="矩形 17"/>
          <p:cNvSpPr/>
          <p:nvPr/>
        </p:nvSpPr>
        <p:spPr>
          <a:xfrm>
            <a:off x="3898900" y="4771390"/>
            <a:ext cx="7248525" cy="1741805"/>
          </a:xfrm>
          <a:prstGeom prst="rect">
            <a:avLst/>
          </a:prstGeom>
          <a:solidFill>
            <a:schemeClr val="accent1">
              <a:lumMod val="20000"/>
              <a:lumOff val="8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p>
            <a:pPr algn="ctr"/>
            <a:endParaRPr lang="zh-CN" altLang="en-US" sz="100">
              <a:cs typeface="+mn-ea"/>
              <a:sym typeface="+mn-lt"/>
            </a:endParaRPr>
          </a:p>
        </p:txBody>
      </p:sp>
      <p:sp>
        <p:nvSpPr>
          <p:cNvPr id="10" name="矩形 9"/>
          <p:cNvSpPr/>
          <p:nvPr/>
        </p:nvSpPr>
        <p:spPr>
          <a:xfrm>
            <a:off x="4736656" y="4598043"/>
            <a:ext cx="4686911" cy="46355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p>
            <a:pPr algn="ctr"/>
            <a:r>
              <a:rPr lang="zh-CN" altLang="en-US" sz="2500" b="1">
                <a:cs typeface="+mn-ea"/>
                <a:sym typeface="+mn-lt"/>
              </a:rPr>
              <a:t>素质目标</a:t>
            </a:r>
            <a:endParaRPr lang="zh-CN" altLang="en-US" sz="2500" b="1">
              <a:cs typeface="+mn-ea"/>
              <a:sym typeface="+mn-lt"/>
            </a:endParaRPr>
          </a:p>
        </p:txBody>
      </p:sp>
      <p:sp>
        <p:nvSpPr>
          <p:cNvPr id="14" name="TextBox 9"/>
          <p:cNvSpPr txBox="1"/>
          <p:nvPr/>
        </p:nvSpPr>
        <p:spPr>
          <a:xfrm>
            <a:off x="4114800" y="3011805"/>
            <a:ext cx="6900545" cy="1322070"/>
          </a:xfrm>
          <a:prstGeom prst="rect">
            <a:avLst/>
          </a:prstGeom>
          <a:noFill/>
        </p:spPr>
        <p:txBody>
          <a:bodyPr wrap="square" lIns="91459" tIns="45729" rIns="91459" bIns="45729" rtlCol="0">
            <a:spAutoFit/>
          </a:bodyPr>
          <a:p>
            <a:pPr algn="just">
              <a:lnSpc>
                <a:spcPct val="125000"/>
              </a:lnSpc>
              <a:spcBef>
                <a:spcPts val="0"/>
              </a:spcBef>
              <a:spcAft>
                <a:spcPts val="0"/>
              </a:spcAft>
            </a:pPr>
            <a:r>
              <a:rPr sz="1600" dirty="0">
                <a:solidFill>
                  <a:schemeClr val="accent1">
                    <a:lumMod val="75000"/>
                  </a:schemeClr>
                </a:solidFill>
                <a:latin typeface="黑体" panose="02010609060101010101" charset="-122"/>
                <a:ea typeface="黑体" panose="02010609060101010101" charset="-122"/>
                <a:cs typeface="黑体" panose="02010609060101010101" charset="-122"/>
                <a:sym typeface="+mn-lt"/>
              </a:rPr>
              <a:t>1. 学会护理科研的伦理规范、人体实验的伦理分析和伦理规范、科研越轨行为的社会控制。</a:t>
            </a:r>
            <a:endParaRPr sz="1600" dirty="0">
              <a:solidFill>
                <a:schemeClr val="accent1">
                  <a:lumMod val="75000"/>
                </a:schemeClr>
              </a:solidFill>
              <a:latin typeface="黑体" panose="02010609060101010101" charset="-122"/>
              <a:ea typeface="黑体" panose="02010609060101010101" charset="-122"/>
              <a:cs typeface="黑体" panose="02010609060101010101" charset="-122"/>
              <a:sym typeface="+mn-lt"/>
            </a:endParaRPr>
          </a:p>
          <a:p>
            <a:pPr algn="just">
              <a:lnSpc>
                <a:spcPct val="125000"/>
              </a:lnSpc>
              <a:spcBef>
                <a:spcPts val="0"/>
              </a:spcBef>
              <a:spcAft>
                <a:spcPts val="0"/>
              </a:spcAft>
            </a:pPr>
            <a:r>
              <a:rPr sz="1600" dirty="0">
                <a:solidFill>
                  <a:schemeClr val="accent1">
                    <a:lumMod val="75000"/>
                  </a:schemeClr>
                </a:solidFill>
                <a:latin typeface="黑体" panose="02010609060101010101" charset="-122"/>
                <a:ea typeface="黑体" panose="02010609060101010101" charset="-122"/>
                <a:cs typeface="黑体" panose="02010609060101010101" charset="-122"/>
                <a:sym typeface="+mn-lt"/>
              </a:rPr>
              <a:t>2. 会利护理科研的伦理规范、人体实验的伦理分析和伦理规范、科研越轨行为的社会控制来解决人体实验和科研中的伦理问题。</a:t>
            </a:r>
            <a:endParaRPr sz="1600" dirty="0">
              <a:solidFill>
                <a:schemeClr val="accent1">
                  <a:lumMod val="75000"/>
                </a:schemeClr>
              </a:solidFill>
              <a:latin typeface="黑体" panose="02010609060101010101" charset="-122"/>
              <a:ea typeface="黑体" panose="02010609060101010101" charset="-122"/>
              <a:cs typeface="黑体" panose="02010609060101010101" charset="-122"/>
              <a:sym typeface="+mn-lt"/>
            </a:endParaRPr>
          </a:p>
        </p:txBody>
      </p:sp>
      <p:sp>
        <p:nvSpPr>
          <p:cNvPr id="15" name="TextBox 9"/>
          <p:cNvSpPr txBox="1"/>
          <p:nvPr/>
        </p:nvSpPr>
        <p:spPr>
          <a:xfrm>
            <a:off x="4114800" y="5442585"/>
            <a:ext cx="6146165" cy="398780"/>
          </a:xfrm>
          <a:prstGeom prst="rect">
            <a:avLst/>
          </a:prstGeom>
          <a:noFill/>
        </p:spPr>
        <p:txBody>
          <a:bodyPr wrap="square" lIns="91459" tIns="45729" rIns="91459" bIns="45729" rtlCol="0">
            <a:spAutoFit/>
          </a:bodyPr>
          <a:p>
            <a:pPr algn="just">
              <a:lnSpc>
                <a:spcPct val="125000"/>
              </a:lnSpc>
              <a:spcBef>
                <a:spcPts val="0"/>
              </a:spcBef>
              <a:spcAft>
                <a:spcPts val="0"/>
              </a:spcAft>
            </a:pPr>
            <a:r>
              <a:rPr sz="1600" dirty="0">
                <a:solidFill>
                  <a:schemeClr val="accent1">
                    <a:lumMod val="75000"/>
                  </a:schemeClr>
                </a:solidFill>
                <a:latin typeface="黑体" panose="02010609060101010101" charset="-122"/>
                <a:ea typeface="黑体" panose="02010609060101010101" charset="-122"/>
                <a:cs typeface="黑体" panose="02010609060101010101" charset="-122"/>
                <a:sym typeface="+mn-lt"/>
              </a:rPr>
              <a:t>具备较强的护理科研伦理分析能力。</a:t>
            </a:r>
            <a:endParaRPr sz="1600" dirty="0">
              <a:solidFill>
                <a:schemeClr val="accent1">
                  <a:lumMod val="75000"/>
                </a:schemeClr>
              </a:solidFill>
              <a:latin typeface="黑体" panose="02010609060101010101" charset="-122"/>
              <a:ea typeface="黑体" panose="02010609060101010101" charset="-122"/>
              <a:cs typeface="黑体" panose="02010609060101010101" charset="-122"/>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2" presetClass="entr" presetSubtype="8" fill="hold"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500"/>
                                        <p:tgtEl>
                                          <p:spTgt spid="8"/>
                                        </p:tgtEl>
                                      </p:cBhvr>
                                    </p:animEffect>
                                  </p:childTnLst>
                                </p:cTn>
                              </p:par>
                              <p:par>
                                <p:cTn id="15" presetID="22" presetClass="entr" presetSubtype="8"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par>
                          <p:cTn id="18" fill="hold">
                            <p:stCondLst>
                              <p:cond delay="1000"/>
                            </p:stCondLst>
                            <p:childTnLst>
                              <p:par>
                                <p:cTn id="19" presetID="16" presetClass="entr" presetSubtype="37"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barn(outVertical)">
                                      <p:cBhvr>
                                        <p:cTn id="21" dur="500"/>
                                        <p:tgtEl>
                                          <p:spTgt spid="4"/>
                                        </p:tgtEl>
                                      </p:cBhvr>
                                    </p:animEffect>
                                  </p:childTnLst>
                                </p:cTn>
                              </p:par>
                            </p:childTnLst>
                          </p:cTn>
                        </p:par>
                        <p:par>
                          <p:cTn id="22" fill="hold">
                            <p:stCondLst>
                              <p:cond delay="1500"/>
                            </p:stCondLst>
                            <p:childTnLst>
                              <p:par>
                                <p:cTn id="23" presetID="2" presetClass="entr" presetSubtype="1"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12" presetClass="entr" presetSubtype="1" fill="hold" grpId="0" nodeType="afterEffect">
                                  <p:stCondLst>
                                    <p:cond delay="0"/>
                                  </p:stCondLst>
                                  <p:iterate type="lt">
                                    <p:tmPct val="0"/>
                                  </p:iterate>
                                  <p:childTnLst>
                                    <p:set>
                                      <p:cBhvr>
                                        <p:cTn id="29" dur="1" fill="hold">
                                          <p:stCondLst>
                                            <p:cond delay="0"/>
                                          </p:stCondLst>
                                        </p:cTn>
                                        <p:tgtEl>
                                          <p:spTgt spid="9"/>
                                        </p:tgtEl>
                                        <p:attrNameLst>
                                          <p:attrName>style.visibility</p:attrName>
                                        </p:attrNameLst>
                                      </p:cBhvr>
                                      <p:to>
                                        <p:strVal val="visible"/>
                                      </p:to>
                                    </p:set>
                                    <p:animEffect transition="in" filter="slide(fromTop)">
                                      <p:cBhvr>
                                        <p:cTn id="30" dur="500"/>
                                        <p:tgtEl>
                                          <p:spTgt spid="9"/>
                                        </p:tgtEl>
                                      </p:cBhvr>
                                    </p:animEffect>
                                  </p:childTnLst>
                                </p:cTn>
                              </p:par>
                            </p:childTnLst>
                          </p:cTn>
                        </p:par>
                        <p:par>
                          <p:cTn id="31" fill="hold">
                            <p:stCondLst>
                              <p:cond delay="2500"/>
                            </p:stCondLst>
                            <p:childTnLst>
                              <p:par>
                                <p:cTn id="32" presetID="16" presetClass="entr" presetSubtype="37" fill="hold" grpId="0" nodeType="after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barn(outVertical)">
                                      <p:cBhvr>
                                        <p:cTn id="34" dur="500"/>
                                        <p:tgtEl>
                                          <p:spTgt spid="16"/>
                                        </p:tgtEl>
                                      </p:cBhvr>
                                    </p:animEffect>
                                  </p:childTnLst>
                                </p:cTn>
                              </p:par>
                            </p:childTnLst>
                          </p:cTn>
                        </p:par>
                        <p:par>
                          <p:cTn id="35" fill="hold">
                            <p:stCondLst>
                              <p:cond delay="3000"/>
                            </p:stCondLst>
                            <p:childTnLst>
                              <p:par>
                                <p:cTn id="36" presetID="2" presetClass="entr" presetSubtype="1" fill="hold" grpId="0" nodeType="afterEffect">
                                  <p:stCondLst>
                                    <p:cond delay="0"/>
                                  </p:stCondLst>
                                  <p:childTnLst>
                                    <p:set>
                                      <p:cBhvr>
                                        <p:cTn id="37" dur="1" fill="hold">
                                          <p:stCondLst>
                                            <p:cond delay="0"/>
                                          </p:stCondLst>
                                        </p:cTn>
                                        <p:tgtEl>
                                          <p:spTgt spid="13"/>
                                        </p:tgtEl>
                                        <p:attrNameLst>
                                          <p:attrName>style.visibility</p:attrName>
                                        </p:attrNameLst>
                                      </p:cBhvr>
                                      <p:to>
                                        <p:strVal val="visible"/>
                                      </p:to>
                                    </p:set>
                                    <p:anim calcmode="lin" valueType="num">
                                      <p:cBhvr additive="base">
                                        <p:cTn id="38" dur="500" fill="hold"/>
                                        <p:tgtEl>
                                          <p:spTgt spid="13"/>
                                        </p:tgtEl>
                                        <p:attrNameLst>
                                          <p:attrName>ppt_x</p:attrName>
                                        </p:attrNameLst>
                                      </p:cBhvr>
                                      <p:tavLst>
                                        <p:tav tm="0">
                                          <p:val>
                                            <p:strVal val="#ppt_x"/>
                                          </p:val>
                                        </p:tav>
                                        <p:tav tm="100000">
                                          <p:val>
                                            <p:strVal val="#ppt_x"/>
                                          </p:val>
                                        </p:tav>
                                      </p:tavLst>
                                    </p:anim>
                                    <p:anim calcmode="lin" valueType="num">
                                      <p:cBhvr additive="base">
                                        <p:cTn id="39" dur="500" fill="hold"/>
                                        <p:tgtEl>
                                          <p:spTgt spid="13"/>
                                        </p:tgtEl>
                                        <p:attrNameLst>
                                          <p:attrName>ppt_y</p:attrName>
                                        </p:attrNameLst>
                                      </p:cBhvr>
                                      <p:tavLst>
                                        <p:tav tm="0">
                                          <p:val>
                                            <p:strVal val="0-#ppt_h/2"/>
                                          </p:val>
                                        </p:tav>
                                        <p:tav tm="100000">
                                          <p:val>
                                            <p:strVal val="#ppt_y"/>
                                          </p:val>
                                        </p:tav>
                                      </p:tavLst>
                                    </p:anim>
                                  </p:childTnLst>
                                </p:cTn>
                              </p:par>
                            </p:childTnLst>
                          </p:cTn>
                        </p:par>
                        <p:par>
                          <p:cTn id="40" fill="hold">
                            <p:stCondLst>
                              <p:cond delay="3500"/>
                            </p:stCondLst>
                            <p:childTnLst>
                              <p:par>
                                <p:cTn id="41" presetID="16" presetClass="entr" presetSubtype="37"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barn(outVertical)">
                                      <p:cBhvr>
                                        <p:cTn id="43" dur="500"/>
                                        <p:tgtEl>
                                          <p:spTgt spid="10"/>
                                        </p:tgtEl>
                                      </p:cBhvr>
                                    </p:animEffect>
                                  </p:childTnLst>
                                </p:cTn>
                              </p:par>
                            </p:childTnLst>
                          </p:cTn>
                        </p:par>
                        <p:par>
                          <p:cTn id="44" fill="hold">
                            <p:stCondLst>
                              <p:cond delay="4000"/>
                            </p:stCondLst>
                            <p:childTnLst>
                              <p:par>
                                <p:cTn id="45" presetID="2" presetClass="entr" presetSubtype="1"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additive="base">
                                        <p:cTn id="47" dur="500" fill="hold"/>
                                        <p:tgtEl>
                                          <p:spTgt spid="18"/>
                                        </p:tgtEl>
                                        <p:attrNameLst>
                                          <p:attrName>ppt_x</p:attrName>
                                        </p:attrNameLst>
                                      </p:cBhvr>
                                      <p:tavLst>
                                        <p:tav tm="0">
                                          <p:val>
                                            <p:strVal val="#ppt_x"/>
                                          </p:val>
                                        </p:tav>
                                        <p:tav tm="100000">
                                          <p:val>
                                            <p:strVal val="#ppt_x"/>
                                          </p:val>
                                        </p:tav>
                                      </p:tavLst>
                                    </p:anim>
                                    <p:anim calcmode="lin" valueType="num">
                                      <p:cBhvr additive="base">
                                        <p:cTn id="48" dur="500" fill="hold"/>
                                        <p:tgtEl>
                                          <p:spTgt spid="18"/>
                                        </p:tgtEl>
                                        <p:attrNameLst>
                                          <p:attrName>ppt_y</p:attrName>
                                        </p:attrNameLst>
                                      </p:cBhvr>
                                      <p:tavLst>
                                        <p:tav tm="0">
                                          <p:val>
                                            <p:strVal val="0-#ppt_h/2"/>
                                          </p:val>
                                        </p:tav>
                                        <p:tav tm="100000">
                                          <p:val>
                                            <p:strVal val="#ppt_y"/>
                                          </p:val>
                                        </p:tav>
                                      </p:tavLst>
                                    </p:anim>
                                  </p:childTnLst>
                                </p:cTn>
                              </p:par>
                            </p:childTnLst>
                          </p:cTn>
                        </p:par>
                        <p:par>
                          <p:cTn id="49" fill="hold">
                            <p:stCondLst>
                              <p:cond delay="4500"/>
                            </p:stCondLst>
                            <p:childTnLst>
                              <p:par>
                                <p:cTn id="50" presetID="12" presetClass="entr" presetSubtype="1" fill="hold" grpId="0" nodeType="afterEffect">
                                  <p:stCondLst>
                                    <p:cond delay="0"/>
                                  </p:stCondLst>
                                  <p:iterate type="lt">
                                    <p:tmPct val="0"/>
                                  </p:iterate>
                                  <p:childTnLst>
                                    <p:set>
                                      <p:cBhvr>
                                        <p:cTn id="51" dur="1" fill="hold">
                                          <p:stCondLst>
                                            <p:cond delay="0"/>
                                          </p:stCondLst>
                                        </p:cTn>
                                        <p:tgtEl>
                                          <p:spTgt spid="14"/>
                                        </p:tgtEl>
                                        <p:attrNameLst>
                                          <p:attrName>style.visibility</p:attrName>
                                        </p:attrNameLst>
                                      </p:cBhvr>
                                      <p:to>
                                        <p:strVal val="visible"/>
                                      </p:to>
                                    </p:set>
                                    <p:animEffect transition="in" filter="slide(fromTop)">
                                      <p:cBhvr>
                                        <p:cTn id="52" dur="500"/>
                                        <p:tgtEl>
                                          <p:spTgt spid="14"/>
                                        </p:tgtEl>
                                      </p:cBhvr>
                                    </p:animEffect>
                                  </p:childTnLst>
                                </p:cTn>
                              </p:par>
                            </p:childTnLst>
                          </p:cTn>
                        </p:par>
                        <p:par>
                          <p:cTn id="53" fill="hold">
                            <p:stCondLst>
                              <p:cond delay="5000"/>
                            </p:stCondLst>
                            <p:childTnLst>
                              <p:par>
                                <p:cTn id="54" presetID="12" presetClass="entr" presetSubtype="1" fill="hold" grpId="0" nodeType="afterEffect">
                                  <p:stCondLst>
                                    <p:cond delay="0"/>
                                  </p:stCondLst>
                                  <p:iterate type="lt">
                                    <p:tmPct val="0"/>
                                  </p:iterate>
                                  <p:childTnLst>
                                    <p:set>
                                      <p:cBhvr>
                                        <p:cTn id="55" dur="1" fill="hold">
                                          <p:stCondLst>
                                            <p:cond delay="0"/>
                                          </p:stCondLst>
                                        </p:cTn>
                                        <p:tgtEl>
                                          <p:spTgt spid="15"/>
                                        </p:tgtEl>
                                        <p:attrNameLst>
                                          <p:attrName>style.visibility</p:attrName>
                                        </p:attrNameLst>
                                      </p:cBhvr>
                                      <p:to>
                                        <p:strVal val="visible"/>
                                      </p:to>
                                    </p:set>
                                    <p:animEffect transition="in" filter="slide(fromTop)">
                                      <p:cBhvr>
                                        <p:cTn id="5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P spid="5" grpId="0" bldLvl="0" animBg="1"/>
      <p:bldP spid="9" grpId="0"/>
      <p:bldP spid="13" grpId="0" bldLvl="0" animBg="1"/>
      <p:bldP spid="16" grpId="0" bldLvl="0" animBg="1"/>
      <p:bldP spid="18" grpId="0" bldLvl="0" animBg="1"/>
      <p:bldP spid="10" grpId="0" bldLvl="0" animBg="1"/>
      <p:bldP spid="14" grpId="0"/>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6"/>
          <p:cNvSpPr txBox="1"/>
          <p:nvPr/>
        </p:nvSpPr>
        <p:spPr>
          <a:xfrm>
            <a:off x="1832610" y="2003425"/>
            <a:ext cx="9198610" cy="2890520"/>
          </a:xfrm>
          <a:prstGeom prst="rect">
            <a:avLst/>
          </a:prstGeom>
          <a:solidFill>
            <a:schemeClr val="accent5">
              <a:lumMod val="40000"/>
              <a:lumOff val="60000"/>
            </a:schemeClr>
          </a:solidFill>
        </p:spPr>
        <p:txBody>
          <a:bodyPr wrap="square" lIns="121688" tIns="60844" rIns="121688" bIns="60844">
            <a:spAutoFit/>
          </a:bodyPr>
          <a:lstStyle/>
          <a:p>
            <a:pPr marL="342900" indent="-342900">
              <a:lnSpc>
                <a:spcPct val="150000"/>
              </a:lnSpc>
              <a:buFont typeface="Wingdings" panose="05000000000000000000" charset="0"/>
              <a:buChar char="Ø"/>
            </a:pPr>
            <a:r>
              <a:rPr sz="2400" dirty="0">
                <a:solidFill>
                  <a:srgbClr val="000000">
                    <a:lumMod val="65000"/>
                    <a:lumOff val="35000"/>
                  </a:srgbClr>
                </a:solidFill>
                <a:latin typeface="黑体" panose="02010609060101010101" charset="-122"/>
                <a:ea typeface="黑体" panose="02010609060101010101" charset="-122"/>
                <a:cs typeface="黑体" panose="02010609060101010101" charset="-122"/>
                <a:sym typeface="黑体" panose="02010609060101010101" charset="-122"/>
              </a:rPr>
              <a:t>上世纪50年代初，西德研制出一种具有很好镇静作用的非本巴比妥药物“塞利多米”，对早孕反应有特效，故俗称“反应停”。1954年以后，西德、英国、日本等国发现，许多新生儿出生时四肢短小得象海豹肢，几年后才搞清楚，这是怀孕妇女妊娠早期服用“反应停”种下的祸根</a:t>
            </a:r>
            <a:endParaRPr sz="2400" dirty="0">
              <a:solidFill>
                <a:srgbClr val="000000">
                  <a:lumMod val="65000"/>
                  <a:lumOff val="35000"/>
                </a:srgbClr>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4" name="对角圆角矩形 3"/>
          <p:cNvSpPr/>
          <p:nvPr/>
        </p:nvSpPr>
        <p:spPr>
          <a:xfrm>
            <a:off x="1447346" y="1084294"/>
            <a:ext cx="1896951" cy="459125"/>
          </a:xfrm>
          <a:prstGeom prst="round2DiagRect">
            <a:avLst>
              <a:gd name="adj1" fmla="val 30205"/>
              <a:gd name="adj2" fmla="val 0"/>
            </a:avLst>
          </a:prstGeom>
          <a:solidFill>
            <a:srgbClr val="59AEA6"/>
          </a:solidFill>
          <a:ln>
            <a:noFill/>
          </a:ln>
        </p:spPr>
        <p:style>
          <a:lnRef idx="2">
            <a:srgbClr val="59AEA6">
              <a:shade val="50000"/>
            </a:srgbClr>
          </a:lnRef>
          <a:fillRef idx="1">
            <a:srgbClr val="59AEA6"/>
          </a:fillRef>
          <a:effectRef idx="0">
            <a:srgbClr val="59AEA6"/>
          </a:effectRef>
          <a:fontRef idx="minor">
            <a:srgbClr val="FFFFFF"/>
          </a:fontRef>
        </p:style>
        <p:txBody>
          <a:bodyPr lIns="121688" tIns="60844" rIns="121688" bIns="60844" anchor="ctr"/>
          <a:lstStyle/>
          <a:p>
            <a:pPr algn="ctr">
              <a:defRPr/>
            </a:pPr>
            <a:r>
              <a:rPr lang="zh-CN" altLang="en-US" sz="2400" b="1" dirty="0">
                <a:solidFill>
                  <a:srgbClr val="FFFFFF">
                    <a:lumMod val="95000"/>
                  </a:srgbClr>
                </a:solidFill>
                <a:cs typeface="黑体" panose="02010609060101010101" charset="-122"/>
                <a:sym typeface="黑体" panose="02010609060101010101" charset="-122"/>
              </a:rPr>
              <a:t>案例</a:t>
            </a:r>
            <a:r>
              <a:rPr lang="en-US" altLang="zh-CN" sz="2400" b="1" dirty="0">
                <a:solidFill>
                  <a:srgbClr val="FFFFFF">
                    <a:lumMod val="95000"/>
                  </a:srgbClr>
                </a:solidFill>
                <a:cs typeface="黑体" panose="02010609060101010101" charset="-122"/>
                <a:sym typeface="黑体" panose="02010609060101010101" charset="-122"/>
              </a:rPr>
              <a:t>1</a:t>
            </a:r>
            <a:endParaRPr lang="en-US" altLang="zh-CN" sz="2400" b="1" dirty="0">
              <a:solidFill>
                <a:srgbClr val="FFFFFF">
                  <a:lumMod val="95000"/>
                </a:srgbClr>
              </a:solidFill>
              <a:cs typeface="黑体" panose="02010609060101010101" charset="-122"/>
              <a:sym typeface="黑体" panose="02010609060101010101" charset="-122"/>
            </a:endParaRP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30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anim calcmode="lin" valueType="num">
                                      <p:cBhvr>
                                        <p:cTn id="14" dur="500" fill="hold"/>
                                        <p:tgtEl>
                                          <p:spTgt spid="2"/>
                                        </p:tgtEl>
                                        <p:attrNameLst>
                                          <p:attrName>ppt_x</p:attrName>
                                        </p:attrNameLst>
                                      </p:cBhvr>
                                      <p:tavLst>
                                        <p:tav tm="0">
                                          <p:val>
                                            <p:strVal val="#ppt_x"/>
                                          </p:val>
                                        </p:tav>
                                        <p:tav tm="100000">
                                          <p:val>
                                            <p:strVal val="#ppt_x"/>
                                          </p:val>
                                        </p:tav>
                                      </p:tavLst>
                                    </p:anim>
                                    <p:anim calcmode="lin" valueType="num">
                                      <p:cBhvr>
                                        <p:cTn id="15"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6"/>
          <p:cNvSpPr txBox="1"/>
          <p:nvPr/>
        </p:nvSpPr>
        <p:spPr>
          <a:xfrm>
            <a:off x="1447165" y="1682750"/>
            <a:ext cx="9519285" cy="4275455"/>
          </a:xfrm>
          <a:prstGeom prst="rect">
            <a:avLst/>
          </a:prstGeom>
          <a:solidFill>
            <a:schemeClr val="accent5">
              <a:lumMod val="40000"/>
              <a:lumOff val="60000"/>
            </a:schemeClr>
          </a:solidFill>
        </p:spPr>
        <p:txBody>
          <a:bodyPr wrap="square" lIns="121688" tIns="60844" rIns="121688" bIns="60844">
            <a:spAutoFit/>
          </a:bodyPr>
          <a:lstStyle/>
          <a:p>
            <a:pPr indent="0">
              <a:lnSpc>
                <a:spcPct val="150000"/>
              </a:lnSpc>
              <a:buNone/>
            </a:pPr>
            <a:r>
              <a:rPr sz="2000" dirty="0">
                <a:solidFill>
                  <a:srgbClr val="000000">
                    <a:lumMod val="65000"/>
                    <a:lumOff val="35000"/>
                  </a:srgbClr>
                </a:solidFill>
                <a:latin typeface="黑体" panose="02010609060101010101" charset="-122"/>
                <a:ea typeface="黑体" panose="02010609060101010101" charset="-122"/>
                <a:cs typeface="黑体" panose="02010609060101010101" charset="-122"/>
                <a:sym typeface="黑体" panose="02010609060101010101" charset="-122"/>
              </a:rPr>
              <a:t>二次大战期间，德、日法西斯分子利用人体进行实验。</a:t>
            </a:r>
            <a:endParaRPr sz="2000" dirty="0">
              <a:solidFill>
                <a:srgbClr val="000000">
                  <a:lumMod val="65000"/>
                  <a:lumOff val="35000"/>
                </a:srgbClr>
              </a:solidFill>
              <a:latin typeface="黑体" panose="02010609060101010101" charset="-122"/>
              <a:ea typeface="黑体" panose="02010609060101010101" charset="-122"/>
              <a:cs typeface="黑体" panose="02010609060101010101" charset="-122"/>
              <a:sym typeface="黑体" panose="02010609060101010101" charset="-122"/>
            </a:endParaRPr>
          </a:p>
          <a:p>
            <a:pPr indent="0">
              <a:lnSpc>
                <a:spcPct val="150000"/>
              </a:lnSpc>
              <a:buNone/>
            </a:pPr>
            <a:r>
              <a:rPr sz="2000" dirty="0">
                <a:solidFill>
                  <a:srgbClr val="000000">
                    <a:lumMod val="65000"/>
                    <a:lumOff val="35000"/>
                  </a:srgbClr>
                </a:solidFill>
                <a:latin typeface="黑体" panose="02010609060101010101" charset="-122"/>
                <a:ea typeface="黑体" panose="02010609060101010101" charset="-122"/>
                <a:cs typeface="黑体" panose="02010609060101010101" charset="-122"/>
                <a:sym typeface="黑体" panose="02010609060101010101" charset="-122"/>
              </a:rPr>
              <a:t>1945－1946年，国际军事法庭审判的200余名法西斯德国首要战犯中，竟有23名是医学专家。他们的主要罪行是把医学科研用于为法西斯侵略扩张服务。他们进行的实验是十分残忍的，如将犹太人放进抽去空气的装置，以观察缺氧反应，死后解剖。用隐蔽的放射装置对平民进行绝育实验。用战俘做人体活解实验。用双胞胎进行器官移植及性别转换实验。</a:t>
            </a:r>
            <a:endParaRPr sz="2000" dirty="0">
              <a:solidFill>
                <a:srgbClr val="000000">
                  <a:lumMod val="65000"/>
                  <a:lumOff val="35000"/>
                </a:srgbClr>
              </a:solidFill>
              <a:latin typeface="黑体" panose="02010609060101010101" charset="-122"/>
              <a:ea typeface="黑体" panose="02010609060101010101" charset="-122"/>
              <a:cs typeface="黑体" panose="02010609060101010101" charset="-122"/>
              <a:sym typeface="黑体" panose="02010609060101010101" charset="-122"/>
            </a:endParaRPr>
          </a:p>
          <a:p>
            <a:pPr indent="0">
              <a:lnSpc>
                <a:spcPct val="150000"/>
              </a:lnSpc>
              <a:buNone/>
            </a:pPr>
            <a:r>
              <a:rPr sz="2000" dirty="0">
                <a:solidFill>
                  <a:srgbClr val="000000">
                    <a:lumMod val="65000"/>
                    <a:lumOff val="35000"/>
                  </a:srgbClr>
                </a:solidFill>
                <a:latin typeface="黑体" panose="02010609060101010101" charset="-122"/>
                <a:ea typeface="黑体" panose="02010609060101010101" charset="-122"/>
                <a:cs typeface="黑体" panose="02010609060101010101" charset="-122"/>
                <a:sym typeface="黑体" panose="02010609060101010101" charset="-122"/>
              </a:rPr>
              <a:t>日本法西斯731细菌部队用3000人做过如下实验：把人倒吊起来，看过几小时才死亡；把人放进巨大的远心分离器中快速旋转，直到死亡为止；将猴血、马血与人血交换；把大量毒气输进人肺等。</a:t>
            </a:r>
            <a:endParaRPr sz="2000" dirty="0">
              <a:solidFill>
                <a:srgbClr val="000000">
                  <a:lumMod val="65000"/>
                  <a:lumOff val="35000"/>
                </a:srgbClr>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4" name="对角圆角矩形 3"/>
          <p:cNvSpPr/>
          <p:nvPr/>
        </p:nvSpPr>
        <p:spPr>
          <a:xfrm>
            <a:off x="1334951" y="795369"/>
            <a:ext cx="1896951" cy="459125"/>
          </a:xfrm>
          <a:prstGeom prst="round2DiagRect">
            <a:avLst>
              <a:gd name="adj1" fmla="val 30205"/>
              <a:gd name="adj2" fmla="val 0"/>
            </a:avLst>
          </a:prstGeom>
          <a:solidFill>
            <a:srgbClr val="59AEA6"/>
          </a:solidFill>
          <a:ln>
            <a:noFill/>
          </a:ln>
        </p:spPr>
        <p:style>
          <a:lnRef idx="2">
            <a:srgbClr val="59AEA6">
              <a:shade val="50000"/>
            </a:srgbClr>
          </a:lnRef>
          <a:fillRef idx="1">
            <a:srgbClr val="59AEA6"/>
          </a:fillRef>
          <a:effectRef idx="0">
            <a:srgbClr val="59AEA6"/>
          </a:effectRef>
          <a:fontRef idx="minor">
            <a:srgbClr val="FFFFFF"/>
          </a:fontRef>
        </p:style>
        <p:txBody>
          <a:bodyPr lIns="121688" tIns="60844" rIns="121688" bIns="60844" anchor="ctr"/>
          <a:lstStyle/>
          <a:p>
            <a:pPr algn="ctr">
              <a:defRPr/>
            </a:pPr>
            <a:r>
              <a:rPr lang="zh-CN" altLang="en-US" sz="2400" b="1" dirty="0">
                <a:solidFill>
                  <a:srgbClr val="FFFFFF">
                    <a:lumMod val="95000"/>
                  </a:srgbClr>
                </a:solidFill>
                <a:cs typeface="黑体" panose="02010609060101010101" charset="-122"/>
                <a:sym typeface="黑体" panose="02010609060101010101" charset="-122"/>
              </a:rPr>
              <a:t>案例</a:t>
            </a:r>
            <a:r>
              <a:rPr lang="en-US" altLang="zh-CN" sz="2400" b="1" dirty="0">
                <a:solidFill>
                  <a:srgbClr val="FFFFFF">
                    <a:lumMod val="95000"/>
                  </a:srgbClr>
                </a:solidFill>
                <a:cs typeface="黑体" panose="02010609060101010101" charset="-122"/>
                <a:sym typeface="黑体" panose="02010609060101010101" charset="-122"/>
              </a:rPr>
              <a:t>2</a:t>
            </a:r>
            <a:endParaRPr lang="en-US" altLang="zh-CN" sz="2400" b="1" dirty="0">
              <a:solidFill>
                <a:srgbClr val="FFFFFF">
                  <a:lumMod val="95000"/>
                </a:srgbClr>
              </a:solidFill>
              <a:cs typeface="黑体" panose="02010609060101010101" charset="-122"/>
              <a:sym typeface="黑体" panose="02010609060101010101" charset="-122"/>
            </a:endParaRP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30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anim calcmode="lin" valueType="num">
                                      <p:cBhvr>
                                        <p:cTn id="14" dur="500" fill="hold"/>
                                        <p:tgtEl>
                                          <p:spTgt spid="2"/>
                                        </p:tgtEl>
                                        <p:attrNameLst>
                                          <p:attrName>ppt_x</p:attrName>
                                        </p:attrNameLst>
                                      </p:cBhvr>
                                      <p:tavLst>
                                        <p:tav tm="0">
                                          <p:val>
                                            <p:strVal val="#ppt_x"/>
                                          </p:val>
                                        </p:tav>
                                        <p:tav tm="100000">
                                          <p:val>
                                            <p:strVal val="#ppt_x"/>
                                          </p:val>
                                        </p:tav>
                                      </p:tavLst>
                                    </p:anim>
                                    <p:anim calcmode="lin" valueType="num">
                                      <p:cBhvr>
                                        <p:cTn id="15"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12" name="椭圆 11"/>
          <p:cNvSpPr/>
          <p:nvPr/>
        </p:nvSpPr>
        <p:spPr>
          <a:xfrm>
            <a:off x="1817370" y="1589405"/>
            <a:ext cx="3107055" cy="3107055"/>
          </a:xfrm>
          <a:prstGeom prst="ellipse">
            <a:avLst/>
          </a:prstGeom>
          <a:noFill/>
          <a:ln w="25400">
            <a:solidFill>
              <a:srgbClr val="7ACAC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p>
            <a:pPr algn="ctr"/>
            <a:r>
              <a:rPr lang="zh-CN" altLang="en-US" sz="4400">
                <a:solidFill>
                  <a:srgbClr val="002060"/>
                </a:solidFill>
                <a:latin typeface="黑体" panose="02010609060101010101" charset="-122"/>
                <a:ea typeface="黑体" panose="02010609060101010101" charset="-122"/>
                <a:cs typeface="黑体" panose="02010609060101010101" charset="-122"/>
              </a:rPr>
              <a:t>任务一</a:t>
            </a:r>
            <a:endParaRPr lang="zh-CN" altLang="en-US" sz="4400">
              <a:solidFill>
                <a:srgbClr val="002060"/>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5278120" y="2543175"/>
            <a:ext cx="5269230" cy="1198880"/>
          </a:xfrm>
          <a:prstGeom prst="rect">
            <a:avLst/>
          </a:prstGeom>
          <a:noFill/>
        </p:spPr>
        <p:txBody>
          <a:bodyPr wrap="square" rtlCol="0">
            <a:spAutoFit/>
          </a:bodyPr>
          <a:p>
            <a:pPr>
              <a:lnSpc>
                <a:spcPct val="150000"/>
              </a:lnSpc>
            </a:pPr>
            <a:r>
              <a:rPr lang="zh-CN" altLang="en-US" sz="4800">
                <a:solidFill>
                  <a:srgbClr val="5A84AF"/>
                </a:solidFill>
                <a:latin typeface="黑体" panose="02010609060101010101" charset="-122"/>
                <a:ea typeface="黑体" panose="02010609060101010101" charset="-122"/>
                <a:cs typeface="黑体" panose="02010609060101010101" charset="-122"/>
                <a:sym typeface="+mn-ea"/>
              </a:rPr>
              <a:t>护理科研伦理概述</a:t>
            </a:r>
            <a:endParaRPr lang="zh-CN" altLang="en-US" sz="4800">
              <a:solidFill>
                <a:srgbClr val="5A84AF"/>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5" name="矩形 13314"/>
          <p:cNvSpPr/>
          <p:nvPr/>
        </p:nvSpPr>
        <p:spPr>
          <a:xfrm>
            <a:off x="316230" y="880110"/>
            <a:ext cx="10779760" cy="736600"/>
          </a:xfrm>
          <a:prstGeom prst="rect">
            <a:avLst/>
          </a:prstGeom>
          <a:noFill/>
          <a:ln w="9525">
            <a:noFill/>
          </a:ln>
        </p:spPr>
        <p:txBody>
          <a:bodyPr wrap="square">
            <a:spAutoFit/>
          </a:bodyPr>
          <a:p>
            <a:pPr algn="l" eaLnBrk="1" hangingPunct="1">
              <a:lnSpc>
                <a:spcPct val="105000"/>
              </a:lnSpc>
              <a:spcBef>
                <a:spcPct val="25000"/>
              </a:spcBef>
              <a:spcAft>
                <a:spcPct val="25000"/>
              </a:spcAft>
            </a:pPr>
            <a:r>
              <a:rPr sz="4000">
                <a:solidFill>
                  <a:srgbClr val="FF0000"/>
                </a:solidFill>
                <a:ea typeface="黑体" panose="02010609060101010101" charset="-122"/>
                <a:cs typeface="黑体" panose="02010609060101010101" charset="-122"/>
              </a:rPr>
              <a:t>一、护理研究的特点及护理科研伦理的意义</a:t>
            </a:r>
            <a:endParaRPr sz="4000">
              <a:solidFill>
                <a:srgbClr val="FF0000"/>
              </a:solidFill>
              <a:ea typeface="黑体" panose="02010609060101010101" charset="-122"/>
              <a:cs typeface="黑体" panose="02010609060101010101" charset="-122"/>
            </a:endParaRPr>
          </a:p>
        </p:txBody>
      </p:sp>
      <p:sp>
        <p:nvSpPr>
          <p:cNvPr id="6147" name="文本占位符 6146"/>
          <p:cNvSpPr>
            <a:spLocks noGrp="1"/>
          </p:cNvSpPr>
          <p:nvPr>
            <p:ph type="body" idx="1"/>
          </p:nvPr>
        </p:nvSpPr>
        <p:spPr>
          <a:xfrm>
            <a:off x="1068705" y="2578100"/>
            <a:ext cx="5379085" cy="3539490"/>
          </a:xfrm>
        </p:spPr>
        <p:txBody>
          <a:bodyPr>
            <a:noAutofit/>
          </a:bodyPr>
          <a:p>
            <a:pPr fontAlgn="auto">
              <a:lnSpc>
                <a:spcPct val="150000"/>
              </a:lnSpc>
              <a:buFont typeface="Wingdings" panose="05000000000000000000" charset="0"/>
              <a:buChar char="Ø"/>
            </a:pPr>
            <a:r>
              <a:rPr sz="2400" dirty="0">
                <a:solidFill>
                  <a:srgbClr val="0000FF"/>
                </a:solidFill>
              </a:rPr>
              <a:t>1．研究的实用性 </a:t>
            </a:r>
            <a:endParaRPr sz="2400" dirty="0">
              <a:solidFill>
                <a:srgbClr val="0000FF"/>
              </a:solidFill>
            </a:endParaRPr>
          </a:p>
          <a:p>
            <a:pPr fontAlgn="auto">
              <a:lnSpc>
                <a:spcPct val="150000"/>
              </a:lnSpc>
              <a:buFont typeface="Wingdings" panose="05000000000000000000" charset="0"/>
              <a:buChar char="Ø"/>
            </a:pPr>
            <a:r>
              <a:rPr sz="2400" dirty="0">
                <a:solidFill>
                  <a:srgbClr val="0000FF"/>
                </a:solidFill>
              </a:rPr>
              <a:t>2．内容的广泛性 </a:t>
            </a:r>
            <a:endParaRPr sz="2400" dirty="0">
              <a:solidFill>
                <a:srgbClr val="0000FF"/>
              </a:solidFill>
            </a:endParaRPr>
          </a:p>
          <a:p>
            <a:pPr fontAlgn="auto">
              <a:lnSpc>
                <a:spcPct val="150000"/>
              </a:lnSpc>
              <a:buFont typeface="Wingdings" panose="05000000000000000000" charset="0"/>
              <a:buChar char="Ø"/>
            </a:pPr>
            <a:r>
              <a:rPr sz="2400" dirty="0">
                <a:solidFill>
                  <a:srgbClr val="0000FF"/>
                </a:solidFill>
              </a:rPr>
              <a:t>3．对象的复杂性 </a:t>
            </a:r>
            <a:endParaRPr sz="2400" dirty="0">
              <a:solidFill>
                <a:srgbClr val="0000FF"/>
              </a:solidFill>
            </a:endParaRPr>
          </a:p>
          <a:p>
            <a:pPr fontAlgn="auto">
              <a:lnSpc>
                <a:spcPct val="150000"/>
              </a:lnSpc>
              <a:buFont typeface="Wingdings" panose="05000000000000000000" charset="0"/>
              <a:buChar char="Ø"/>
            </a:pPr>
            <a:r>
              <a:rPr sz="2400" dirty="0">
                <a:solidFill>
                  <a:srgbClr val="0000FF"/>
                </a:solidFill>
              </a:rPr>
              <a:t>4．工作的艰巨性 </a:t>
            </a:r>
            <a:endParaRPr sz="2400" dirty="0">
              <a:solidFill>
                <a:srgbClr val="0000FF"/>
              </a:solidFill>
            </a:endParaRPr>
          </a:p>
          <a:p>
            <a:pPr fontAlgn="auto">
              <a:lnSpc>
                <a:spcPct val="150000"/>
              </a:lnSpc>
              <a:buFont typeface="Wingdings" panose="05000000000000000000" charset="0"/>
              <a:buChar char="Ø"/>
            </a:pPr>
            <a:r>
              <a:rPr sz="2400" dirty="0">
                <a:solidFill>
                  <a:srgbClr val="0000FF"/>
                </a:solidFill>
              </a:rPr>
              <a:t>5．任务的紧迫性 </a:t>
            </a:r>
            <a:endParaRPr sz="2400" dirty="0">
              <a:solidFill>
                <a:srgbClr val="0000FF"/>
              </a:solidFill>
            </a:endParaRPr>
          </a:p>
        </p:txBody>
      </p:sp>
      <p:sp>
        <p:nvSpPr>
          <p:cNvPr id="5" name="文本框 4"/>
          <p:cNvSpPr txBox="1"/>
          <p:nvPr/>
        </p:nvSpPr>
        <p:spPr>
          <a:xfrm>
            <a:off x="795655" y="1960880"/>
            <a:ext cx="3230880" cy="460375"/>
          </a:xfrm>
          <a:prstGeom prst="rect">
            <a:avLst/>
          </a:prstGeom>
          <a:noFill/>
        </p:spPr>
        <p:txBody>
          <a:bodyPr wrap="none" rtlCol="0" anchor="t">
            <a:spAutoFit/>
          </a:bodyPr>
          <a:p>
            <a:pPr algn="l"/>
            <a:r>
              <a:rPr lang="zh-CN" altLang="en-US" sz="2400" dirty="0">
                <a:solidFill>
                  <a:schemeClr val="tx1"/>
                </a:solidFill>
                <a:latin typeface="黑体" panose="02010609060101010101" charset="-122"/>
                <a:ea typeface="黑体" panose="02010609060101010101" charset="-122"/>
                <a:cs typeface="黑体" panose="02010609060101010101" charset="-122"/>
                <a:sym typeface="+mn-ea"/>
              </a:rPr>
              <a:t>（一）护理研究的特点</a:t>
            </a:r>
            <a:endParaRPr lang="zh-CN" altLang="en-US" sz="2400" dirty="0">
              <a:solidFill>
                <a:schemeClr val="tx1"/>
              </a:solidFill>
              <a:latin typeface="黑体" panose="02010609060101010101" charset="-122"/>
              <a:ea typeface="黑体" panose="02010609060101010101" charset="-122"/>
              <a:cs typeface="黑体" panose="02010609060101010101" charset="-122"/>
              <a:sym typeface="+mn-ea"/>
            </a:endParaRPr>
          </a:p>
        </p:txBody>
      </p:sp>
      <p:pic>
        <p:nvPicPr>
          <p:cNvPr id="10" name="图片 9"/>
          <p:cNvPicPr>
            <a:picLocks noChangeAspect="1"/>
          </p:cNvPicPr>
          <p:nvPr/>
        </p:nvPicPr>
        <p:blipFill>
          <a:blip r:embed="rId1" cstate="screen"/>
          <a:stretch>
            <a:fillRect/>
          </a:stretch>
        </p:blipFill>
        <p:spPr>
          <a:xfrm>
            <a:off x="6731000" y="1374775"/>
            <a:ext cx="5024755" cy="5024755"/>
          </a:xfrm>
          <a:prstGeom prst="rect">
            <a:avLst/>
          </a:prstGeom>
        </p:spPr>
      </p:pic>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7" name="文本占位符 6146"/>
          <p:cNvSpPr>
            <a:spLocks noGrp="1"/>
          </p:cNvSpPr>
          <p:nvPr>
            <p:ph type="body" idx="4294967295"/>
          </p:nvPr>
        </p:nvSpPr>
        <p:spPr>
          <a:xfrm>
            <a:off x="1493520" y="1932305"/>
            <a:ext cx="8173720" cy="3539490"/>
          </a:xfrm>
        </p:spPr>
        <p:txBody>
          <a:bodyPr>
            <a:noAutofit/>
          </a:bodyPr>
          <a:p>
            <a:pPr fontAlgn="auto">
              <a:lnSpc>
                <a:spcPct val="150000"/>
              </a:lnSpc>
              <a:buFont typeface="Wingdings" panose="05000000000000000000" charset="0"/>
              <a:buChar char="Ø"/>
            </a:pPr>
            <a:r>
              <a:rPr sz="2400" dirty="0">
                <a:solidFill>
                  <a:srgbClr val="0000FF"/>
                </a:solidFill>
              </a:rPr>
              <a:t>1．护理科研伦理能使护理人员端正动机，把握科研方向 </a:t>
            </a:r>
            <a:endParaRPr sz="2400" dirty="0">
              <a:solidFill>
                <a:srgbClr val="0000FF"/>
              </a:solidFill>
            </a:endParaRPr>
          </a:p>
          <a:p>
            <a:pPr fontAlgn="auto">
              <a:lnSpc>
                <a:spcPct val="150000"/>
              </a:lnSpc>
              <a:buFont typeface="Wingdings" panose="05000000000000000000" charset="0"/>
              <a:buChar char="Ø"/>
            </a:pPr>
            <a:r>
              <a:rPr sz="2400" dirty="0">
                <a:solidFill>
                  <a:srgbClr val="0000FF"/>
                </a:solidFill>
              </a:rPr>
              <a:t>2．护理科研伦理能使护理人员正确认识自身的价值 </a:t>
            </a:r>
            <a:endParaRPr sz="2400" dirty="0">
              <a:solidFill>
                <a:srgbClr val="0000FF"/>
              </a:solidFill>
            </a:endParaRPr>
          </a:p>
          <a:p>
            <a:pPr fontAlgn="auto">
              <a:lnSpc>
                <a:spcPct val="150000"/>
              </a:lnSpc>
              <a:buFont typeface="Wingdings" panose="05000000000000000000" charset="0"/>
              <a:buChar char="Ø"/>
            </a:pPr>
            <a:r>
              <a:rPr sz="2400" dirty="0">
                <a:solidFill>
                  <a:srgbClr val="0000FF"/>
                </a:solidFill>
              </a:rPr>
              <a:t>3．护理科研伦理能最大限度的发掘护理人员的潜能  </a:t>
            </a:r>
            <a:endParaRPr sz="2400" dirty="0">
              <a:solidFill>
                <a:srgbClr val="0000FF"/>
              </a:solidFill>
            </a:endParaRPr>
          </a:p>
          <a:p>
            <a:pPr fontAlgn="auto">
              <a:lnSpc>
                <a:spcPct val="150000"/>
              </a:lnSpc>
              <a:buFont typeface="Wingdings" panose="05000000000000000000" charset="0"/>
              <a:buChar char="Ø"/>
            </a:pPr>
            <a:r>
              <a:rPr sz="2400" dirty="0">
                <a:solidFill>
                  <a:srgbClr val="0000FF"/>
                </a:solidFill>
              </a:rPr>
              <a:t>4．护理科研伦理能使护理人员坚持实事求是的原则  </a:t>
            </a:r>
            <a:endParaRPr sz="2400" dirty="0">
              <a:solidFill>
                <a:srgbClr val="0000FF"/>
              </a:solidFill>
            </a:endParaRPr>
          </a:p>
          <a:p>
            <a:pPr fontAlgn="auto">
              <a:lnSpc>
                <a:spcPct val="150000"/>
              </a:lnSpc>
              <a:buFont typeface="Wingdings" panose="05000000000000000000" charset="0"/>
              <a:buChar char="Ø"/>
            </a:pPr>
            <a:r>
              <a:rPr sz="2400" dirty="0">
                <a:solidFill>
                  <a:srgbClr val="0000FF"/>
                </a:solidFill>
              </a:rPr>
              <a:t>5．护理科研伦理能陶冶护理人员的情操  </a:t>
            </a:r>
            <a:endParaRPr sz="2400" dirty="0">
              <a:solidFill>
                <a:srgbClr val="0000FF"/>
              </a:solidFill>
            </a:endParaRPr>
          </a:p>
        </p:txBody>
      </p:sp>
      <p:sp>
        <p:nvSpPr>
          <p:cNvPr id="5" name="文本框 4"/>
          <p:cNvSpPr txBox="1"/>
          <p:nvPr/>
        </p:nvSpPr>
        <p:spPr>
          <a:xfrm>
            <a:off x="1493520" y="1012825"/>
            <a:ext cx="3840480" cy="460375"/>
          </a:xfrm>
          <a:prstGeom prst="rect">
            <a:avLst/>
          </a:prstGeom>
          <a:noFill/>
        </p:spPr>
        <p:txBody>
          <a:bodyPr wrap="none" rtlCol="0" anchor="t">
            <a:spAutoFit/>
          </a:bodyPr>
          <a:p>
            <a:pPr algn="l"/>
            <a:r>
              <a:rPr lang="zh-CN" altLang="en-US" sz="2400" dirty="0">
                <a:solidFill>
                  <a:schemeClr val="tx1"/>
                </a:solidFill>
                <a:latin typeface="黑体" panose="02010609060101010101" charset="-122"/>
                <a:ea typeface="黑体" panose="02010609060101010101" charset="-122"/>
                <a:cs typeface="黑体" panose="02010609060101010101" charset="-122"/>
                <a:sym typeface="+mn-ea"/>
              </a:rPr>
              <a:t>（二）护理科研伦理的意义</a:t>
            </a:r>
            <a:endParaRPr lang="zh-CN" altLang="en-US" sz="2400" dirty="0">
              <a:solidFill>
                <a:schemeClr val="tx1"/>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黑体"/>
        <a:ea typeface=""/>
        <a:cs typeface=""/>
        <a:font script="Jpan" typeface="游ゴシック Light"/>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游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5345</Words>
  <Application>WPS 演示</Application>
  <PresentationFormat>宽屏</PresentationFormat>
  <Paragraphs>319</Paragraphs>
  <Slides>39</Slides>
  <Notes>0</Notes>
  <HiddenSlides>0</HiddenSlides>
  <MMClips>0</MMClips>
  <ScaleCrop>false</ScaleCrop>
  <HeadingPairs>
    <vt:vector size="6" baseType="variant">
      <vt:variant>
        <vt:lpstr>已用的字体</vt:lpstr>
      </vt:variant>
      <vt:variant>
        <vt:i4>17</vt:i4>
      </vt:variant>
      <vt:variant>
        <vt:lpstr>主题</vt:lpstr>
      </vt:variant>
      <vt:variant>
        <vt:i4>4</vt:i4>
      </vt:variant>
      <vt:variant>
        <vt:lpstr>幻灯片标题</vt:lpstr>
      </vt:variant>
      <vt:variant>
        <vt:i4>39</vt:i4>
      </vt:variant>
    </vt:vector>
  </HeadingPairs>
  <TitlesOfParts>
    <vt:vector size="60" baseType="lpstr">
      <vt:lpstr>Arial</vt:lpstr>
      <vt:lpstr>宋体</vt:lpstr>
      <vt:lpstr>Wingdings</vt:lpstr>
      <vt:lpstr>黑体</vt:lpstr>
      <vt:lpstr>Wingdings</vt:lpstr>
      <vt:lpstr>微软雅黑</vt:lpstr>
      <vt:lpstr>Arial Unicode MS</vt:lpstr>
      <vt:lpstr>思源黑体 CN Medium</vt:lpstr>
      <vt:lpstr>Helvetica</vt:lpstr>
      <vt:lpstr>zihun95hao-shoukesong</vt:lpstr>
      <vt:lpstr>思源黑体 CN Bold</vt:lpstr>
      <vt:lpstr>楷体_GB2312</vt:lpstr>
      <vt:lpstr>思源黑体 CN Light</vt:lpstr>
      <vt:lpstr>字魂152号-机甲超级黑</vt:lpstr>
      <vt:lpstr>Verdana</vt:lpstr>
      <vt:lpstr>Times New Roman</vt:lpstr>
      <vt:lpstr>思源宋体</vt:lpstr>
      <vt:lpstr>Office 主题</vt:lpstr>
      <vt:lpstr>Office 主题​​</vt:lpstr>
      <vt:lpstr>1_Office 主题</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baby</dc:creator>
  <cp:lastModifiedBy>Administrator</cp:lastModifiedBy>
  <cp:revision>33</cp:revision>
  <dcterms:created xsi:type="dcterms:W3CDTF">2019-11-11T13:37:00Z</dcterms:created>
  <dcterms:modified xsi:type="dcterms:W3CDTF">2021-08-02T13:49:06Z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y fmtid="{D5CDD505-2E9C-101B-9397-08002B2CF9AE}" pid="3" name="ICV">
    <vt:lpwstr>0780E7C1F0464028A9E431EFC9DFD198</vt:lpwstr>
  </property>
</Properties>
</file>