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8"/>
  </p:notesMasterIdLst>
  <p:handoutMasterIdLst>
    <p:handoutMasterId r:id="rId49"/>
  </p:handoutMasterIdLst>
  <p:sldIdLst>
    <p:sldId id="256" r:id="rId5"/>
    <p:sldId id="258" r:id="rId6"/>
    <p:sldId id="279" r:id="rId7"/>
    <p:sldId id="257" r:id="rId9"/>
    <p:sldId id="273" r:id="rId10"/>
    <p:sldId id="385" r:id="rId11"/>
    <p:sldId id="384" r:id="rId12"/>
    <p:sldId id="383" r:id="rId13"/>
    <p:sldId id="309" r:id="rId14"/>
    <p:sldId id="387" r:id="rId15"/>
    <p:sldId id="391" r:id="rId16"/>
    <p:sldId id="392" r:id="rId17"/>
    <p:sldId id="394" r:id="rId18"/>
    <p:sldId id="395" r:id="rId19"/>
    <p:sldId id="396" r:id="rId20"/>
    <p:sldId id="398" r:id="rId21"/>
    <p:sldId id="401" r:id="rId22"/>
    <p:sldId id="434" r:id="rId23"/>
    <p:sldId id="491" r:id="rId24"/>
    <p:sldId id="403" r:id="rId25"/>
    <p:sldId id="404" r:id="rId26"/>
    <p:sldId id="493" r:id="rId27"/>
    <p:sldId id="494" r:id="rId28"/>
    <p:sldId id="495" r:id="rId29"/>
    <p:sldId id="412" r:id="rId30"/>
    <p:sldId id="415" r:id="rId31"/>
    <p:sldId id="496" r:id="rId32"/>
    <p:sldId id="497" r:id="rId33"/>
    <p:sldId id="516" r:id="rId34"/>
    <p:sldId id="517" r:id="rId35"/>
    <p:sldId id="518" r:id="rId36"/>
    <p:sldId id="519" r:id="rId37"/>
    <p:sldId id="520" r:id="rId38"/>
    <p:sldId id="521" r:id="rId39"/>
    <p:sldId id="522" r:id="rId40"/>
    <p:sldId id="426" r:id="rId41"/>
    <p:sldId id="427" r:id="rId42"/>
    <p:sldId id="428" r:id="rId43"/>
    <p:sldId id="429" r:id="rId44"/>
    <p:sldId id="523" r:id="rId45"/>
    <p:sldId id="524" r:id="rId46"/>
    <p:sldId id="525" r:id="rId47"/>
    <p:sldId id="270" r:id="rId48"/>
  </p:sldIdLst>
  <p:sldSz cx="12192000" cy="6858000"/>
  <p:notesSz cx="7103745" cy="10234295"/>
  <p:embeddedFontLst>
    <p:embeddedFont>
      <p:font typeface="黑体" panose="02010600030101010101" charset="-122"/>
      <p:regular r:id="rId53"/>
    </p:embeddedFont>
    <p:embeddedFont>
      <p:font typeface="字魂152号-机甲超级黑" panose="00000500000000000000" pitchFamily="2" charset="-122"/>
      <p:regular r:id="rId54"/>
    </p:embeddedFont>
    <p:embeddedFont>
      <p:font typeface="字魂59号-创粗黑" panose="00000500000000000000" charset="0"/>
      <p:regular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1.xml"/><Relationship Id="rId49" Type="http://schemas.openxmlformats.org/officeDocument/2006/relationships/handoutMaster" Target="handoutMasters/handoutMaster1.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mn-cs"/>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mn-cs"/>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mn-cs"/>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mn-cs"/>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9938" name="幻灯片图像占位符 39937"/>
          <p:cNvSpPr>
            <a:spLocks noGrp="1" noRot="1" noTextEdit="1"/>
          </p:cNvSpPr>
          <p:nvPr>
            <p:ph type="sldImg"/>
          </p:nvPr>
        </p:nvSpPr>
        <p:spPr/>
      </p:sp>
      <p:sp>
        <p:nvSpPr>
          <p:cNvPr id="39939" name="文本占位符 39938"/>
          <p:cNvSpPr>
            <a:spLocks noGrp="1" noRot="1"/>
          </p:cNvSpPr>
          <p:nvPr>
            <p:ph type="body" idx="1"/>
          </p:nvPr>
        </p:nvSpPr>
        <p:spPr/>
        <p:txBody>
          <a:bodyPr anchor="ctr" anchorCtr="0"/>
          <a:p>
            <a:pPr lvl="0"/>
            <a:r>
              <a:rPr lang="zh-CN" altLang="en-US" dirty="0"/>
              <a:t> </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jpe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jpeg"/><Relationship Id="rId7" Type="http://schemas.openxmlformats.org/officeDocument/2006/relationships/hyperlink" Target="http://image.baidu.com/i?ct=503316480&amp;z=0&amp;tn=baiduimagedetail&amp;word=%BB%A4%C0%ED%C0%CF%C8%CB&amp;in=10&amp;cl=2&amp;cm=1&amp;sc=0&amp;lm=-1&amp;pn=9&amp;rn=1" TargetMode="Externa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hyperlink" Target="http://image.baidu.com/i?ct=503316480&amp;z=0&amp;tn=baiduimagedetail&amp;word=%CB%AB%B0%FB%CC%A5&amp;in=54&amp;cl=2&amp;cm=1&amp;sc=0&amp;lm=-1&amp;pn=53&amp;rn=1" TargetMode="External"/><Relationship Id="rId3" Type="http://schemas.openxmlformats.org/officeDocument/2006/relationships/image" Target="../media/image9.jpeg"/><Relationship Id="rId2" Type="http://schemas.openxmlformats.org/officeDocument/2006/relationships/hyperlink" Target="http://image.baidu.com/i?ct=503316480&amp;z=0&amp;tn=baiduimagedetail&amp;word=%D3%C7%D3%F4%B8%BE%C5%AE&amp;in=8&amp;cl=2&amp;cm=1&amp;sc=0&amp;lm=-1&amp;pn=7&amp;rn=1" TargetMode="External"/><Relationship Id="rId12" Type="http://schemas.openxmlformats.org/officeDocument/2006/relationships/slideLayout" Target="../slideLayouts/slideLayout10.xml"/><Relationship Id="rId11" Type="http://schemas.openxmlformats.org/officeDocument/2006/relationships/image" Target="../media/image14.jpeg"/><Relationship Id="rId10" Type="http://schemas.openxmlformats.org/officeDocument/2006/relationships/hyperlink" Target="http://image.cn.yahoo.com/searchdtl_v3.html?p=%BF%DE%C4%D6%B6%F9%CD%AF&amp;b=3&amp;sf=&amp;sel=14" TargetMode="Externa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361950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rPr>
              <a:t>一、道德</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13316" name="矩形 13315"/>
          <p:cNvSpPr/>
          <p:nvPr/>
        </p:nvSpPr>
        <p:spPr>
          <a:xfrm>
            <a:off x="645795" y="2361565"/>
            <a:ext cx="11299190" cy="3923030"/>
          </a:xfrm>
          <a:prstGeom prst="rect">
            <a:avLst/>
          </a:prstGeom>
          <a:noFill/>
          <a:ln w="9525">
            <a:noFill/>
          </a:ln>
        </p:spPr>
        <p:txBody>
          <a:bodyPr wrap="square">
            <a:spAutoFit/>
          </a:bodyPr>
          <a:p>
            <a:pPr algn="l">
              <a:lnSpc>
                <a:spcPct val="150000"/>
              </a:lnSpc>
            </a:pPr>
            <a:r>
              <a:rPr lang="zh-CN" altLang="en-US" sz="2000" dirty="0">
                <a:solidFill>
                  <a:srgbClr val="000099"/>
                </a:solidFill>
                <a:latin typeface="黑体" panose="02010600030101010101" charset="-122"/>
                <a:ea typeface="黑体" panose="02010600030101010101" charset="-122"/>
              </a:rPr>
              <a:t>人类社会生活中所特有的，由一定的社会经济关系决定的，依靠人们的内心信念、社会舆论和传统习俗维系的，是调节人与人、人与自然之间利益关系的行为原则和规范的总和。</a:t>
            </a:r>
            <a:endParaRPr lang="zh-CN" altLang="en-US" sz="2000" dirty="0">
              <a:solidFill>
                <a:srgbClr val="000099"/>
              </a:solidFill>
              <a:latin typeface="黑体" panose="02010600030101010101" charset="-122"/>
              <a:ea typeface="黑体" panose="02010600030101010101" charset="-122"/>
            </a:endParaRPr>
          </a:p>
          <a:p>
            <a:pPr algn="l">
              <a:lnSpc>
                <a:spcPct val="150000"/>
              </a:lnSpc>
            </a:pPr>
            <a:r>
              <a:rPr lang="zh-CN" altLang="en-US" sz="2000" dirty="0">
                <a:solidFill>
                  <a:srgbClr val="FF0000"/>
                </a:solidFill>
                <a:latin typeface="黑体" panose="02010600030101010101" charset="-122"/>
                <a:ea typeface="黑体" panose="02010600030101010101" charset="-122"/>
              </a:rPr>
              <a:t>道德的本质：</a:t>
            </a:r>
            <a:r>
              <a:rPr lang="zh-CN" altLang="en-US" sz="2000">
                <a:solidFill>
                  <a:srgbClr val="0000FF"/>
                </a:solidFill>
                <a:latin typeface="黑体" panose="02010600030101010101" charset="-122"/>
                <a:ea typeface="黑体" panose="02010600030101010101" charset="-122"/>
              </a:rPr>
              <a:t>道德属于上层建筑，是由经济基础决定的。道德和利益的关系问题是道德基本问题。人类的行为只有影响到他人、集体和社会的行为才具有道德意义，分为道德行为和不道德行为；我们把与道德无关的行为称为非道德行为。</a:t>
            </a:r>
            <a:endParaRPr lang="zh-CN" altLang="en-US" sz="2000" dirty="0">
              <a:solidFill>
                <a:schemeClr val="accent1">
                  <a:lumMod val="75000"/>
                </a:schemeClr>
              </a:solidFill>
              <a:latin typeface="黑体" panose="02010600030101010101" charset="-122"/>
              <a:ea typeface="黑体" panose="02010600030101010101" charset="-122"/>
            </a:endParaRPr>
          </a:p>
          <a:p>
            <a:pPr algn="l" eaLnBrk="1" hangingPunct="1">
              <a:lnSpc>
                <a:spcPct val="105000"/>
              </a:lnSpc>
              <a:spcBef>
                <a:spcPct val="25000"/>
              </a:spcBef>
              <a:spcAft>
                <a:spcPct val="25000"/>
              </a:spcAft>
            </a:pPr>
            <a:r>
              <a:rPr lang="zh-CN" altLang="en-US" sz="2000" dirty="0">
                <a:solidFill>
                  <a:srgbClr val="FF0000"/>
                </a:solidFill>
                <a:latin typeface="Times New Roman" panose="02020603050405020304" pitchFamily="18" charset="0"/>
                <a:ea typeface="黑体" panose="02010600030101010101" charset="-122"/>
                <a:sym typeface="+mn-ea"/>
              </a:rPr>
              <a:t>道德的评价标准：</a:t>
            </a:r>
            <a:r>
              <a:rPr lang="zh-CN" altLang="en-US" sz="2000">
                <a:solidFill>
                  <a:srgbClr val="0000FF"/>
                </a:solidFill>
                <a:latin typeface="黑体" panose="02010600030101010101" charset="-122"/>
                <a:ea typeface="黑体" panose="02010600030101010101" charset="-122"/>
                <a:sym typeface="+mn-ea"/>
              </a:rPr>
              <a:t>道德是</a:t>
            </a:r>
            <a:r>
              <a:rPr lang="zh-CN" altLang="en-US" sz="2000">
                <a:solidFill>
                  <a:srgbClr val="0000FF"/>
                </a:solidFill>
                <a:latin typeface="黑体" panose="02010600030101010101" charset="-122"/>
                <a:ea typeface="黑体" panose="02010600030101010101" charset="-122"/>
              </a:rPr>
              <a:t>以善恶为评价标准的。所谓善的行为，就是有利于他人、集体和社会的行为，又称为道德行为；一切有害于他人、</a:t>
            </a:r>
            <a:r>
              <a:rPr lang="zh-CN" altLang="en-US" sz="2000">
                <a:solidFill>
                  <a:srgbClr val="0000FF"/>
                </a:solidFill>
                <a:latin typeface="黑体" panose="02010600030101010101" charset="-122"/>
                <a:ea typeface="黑体" panose="02010600030101010101" charset="-122"/>
                <a:sym typeface="+mn-ea"/>
              </a:rPr>
              <a:t>集体和社会的行为都是恶的行为，又称为不道德行为。</a:t>
            </a:r>
            <a:endParaRPr lang="zh-CN" altLang="en-US" sz="2000">
              <a:solidFill>
                <a:srgbClr val="0000FF"/>
              </a:solidFill>
              <a:latin typeface="黑体" panose="02010600030101010101" charset="-122"/>
              <a:ea typeface="黑体" panose="02010600030101010101" charset="-122"/>
            </a:endParaRPr>
          </a:p>
          <a:p>
            <a:pPr algn="l" eaLnBrk="1" hangingPunct="1">
              <a:lnSpc>
                <a:spcPct val="105000"/>
              </a:lnSpc>
              <a:spcBef>
                <a:spcPct val="25000"/>
              </a:spcBef>
              <a:spcAft>
                <a:spcPct val="25000"/>
              </a:spcAft>
            </a:pPr>
            <a:r>
              <a:rPr lang="zh-CN" altLang="en-US" sz="2000" dirty="0">
                <a:solidFill>
                  <a:srgbClr val="FF0000"/>
                </a:solidFill>
                <a:latin typeface="Times New Roman" panose="02020603050405020304" pitchFamily="18" charset="0"/>
                <a:ea typeface="黑体" panose="02010600030101010101" charset="-122"/>
                <a:sym typeface="+mn-ea"/>
              </a:rPr>
              <a:t>道德的评价方式：</a:t>
            </a:r>
            <a:r>
              <a:rPr lang="zh-CN" altLang="en-US" sz="2000">
                <a:solidFill>
                  <a:srgbClr val="0000FF"/>
                </a:solidFill>
                <a:latin typeface="黑体" panose="02010600030101010101" charset="-122"/>
                <a:ea typeface="黑体" panose="02010600030101010101" charset="-122"/>
                <a:sym typeface="+mn-ea"/>
              </a:rPr>
              <a:t>道德是依靠社会舆论、内心信念和传统习惯等非强制性的力量来调节人们的行为的，它的调节范围非常广泛，存在于人们的生产、生活等各个领域。</a:t>
            </a:r>
            <a:endParaRPr lang="zh-CN" altLang="en-US" sz="2000" dirty="0">
              <a:solidFill>
                <a:srgbClr val="000099"/>
              </a:solidFill>
              <a:latin typeface="黑体" panose="02010600030101010101" charset="-122"/>
              <a:ea typeface="黑体" panose="02010600030101010101" charset="-122"/>
            </a:endParaRPr>
          </a:p>
        </p:txBody>
      </p:sp>
      <p:sp>
        <p:nvSpPr>
          <p:cNvPr id="2" name="文本框 1"/>
          <p:cNvSpPr txBox="1"/>
          <p:nvPr/>
        </p:nvSpPr>
        <p:spPr>
          <a:xfrm>
            <a:off x="416560" y="1802765"/>
            <a:ext cx="2621280" cy="460375"/>
          </a:xfrm>
          <a:prstGeom prst="rect">
            <a:avLst/>
          </a:prstGeom>
          <a:noFill/>
        </p:spPr>
        <p:txBody>
          <a:bodyPr wrap="none" rtlCol="0" anchor="t">
            <a:spAutoFit/>
          </a:bodyPr>
          <a:p>
            <a:r>
              <a:rPr lang="zh-CN" altLang="en-US" sz="2400" dirty="0">
                <a:solidFill>
                  <a:schemeClr val="tx1"/>
                </a:solidFill>
                <a:latin typeface="黑体" panose="02010600030101010101" charset="-122"/>
                <a:ea typeface="黑体" panose="02010600030101010101" charset="-122"/>
                <a:sym typeface="+mn-ea"/>
              </a:rPr>
              <a:t>（一）道德的含义</a:t>
            </a:r>
            <a:endParaRPr lang="zh-CN" altLang="en-US" sz="2400" dirty="0">
              <a:solidFill>
                <a:schemeClr val="tx1"/>
              </a:solidFill>
              <a:latin typeface="黑体" panose="02010600030101010101" charset="-122"/>
              <a:ea typeface="黑体" panose="02010600030101010101"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7785" y="891540"/>
            <a:ext cx="2621280" cy="460375"/>
          </a:xfrm>
          <a:prstGeom prst="rect">
            <a:avLst/>
          </a:prstGeom>
          <a:noFill/>
        </p:spPr>
        <p:txBody>
          <a:bodyPr wrap="none" rtlCol="0" anchor="t">
            <a:spAutoFit/>
          </a:bodyPr>
          <a:p>
            <a:r>
              <a:rPr lang="zh-CN" altLang="en-US" sz="2400" dirty="0">
                <a:solidFill>
                  <a:schemeClr val="tx1"/>
                </a:solidFill>
                <a:latin typeface="黑体" panose="02010600030101010101" charset="-122"/>
                <a:ea typeface="黑体" panose="02010600030101010101" charset="-122"/>
                <a:sym typeface="+mn-ea"/>
              </a:rPr>
              <a:t>（二）道德的原则</a:t>
            </a:r>
            <a:endParaRPr lang="en-US" altLang="zh-CN" sz="2400" dirty="0">
              <a:solidFill>
                <a:schemeClr val="tx1"/>
              </a:solidFill>
              <a:latin typeface="黑体" panose="02010600030101010101" charset="-122"/>
              <a:ea typeface="黑体" panose="02010600030101010101" charset="-122"/>
              <a:sym typeface="+mn-ea"/>
            </a:endParaRPr>
          </a:p>
        </p:txBody>
      </p:sp>
      <p:grpSp>
        <p:nvGrpSpPr>
          <p:cNvPr id="15" name="组合 14"/>
          <p:cNvGrpSpPr/>
          <p:nvPr/>
        </p:nvGrpSpPr>
        <p:grpSpPr>
          <a:xfrm>
            <a:off x="1402080" y="2107565"/>
            <a:ext cx="3346450" cy="2959100"/>
            <a:chOff x="1477" y="4223"/>
            <a:chExt cx="5270" cy="4660"/>
          </a:xfrm>
        </p:grpSpPr>
        <p:grpSp>
          <p:nvGrpSpPr>
            <p:cNvPr id="6" name="组合 5"/>
            <p:cNvGrpSpPr/>
            <p:nvPr/>
          </p:nvGrpSpPr>
          <p:grpSpPr>
            <a:xfrm>
              <a:off x="1477" y="4223"/>
              <a:ext cx="5271" cy="4661"/>
              <a:chOff x="8197911" y="2018650"/>
              <a:chExt cx="2822074" cy="2820692"/>
            </a:xfrm>
          </p:grpSpPr>
          <p:sp>
            <p:nvSpPr>
              <p:cNvPr id="7" name="椭圆 6"/>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8" name="椭圆 7"/>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3" name="文本框 2"/>
            <p:cNvSpPr txBox="1"/>
            <p:nvPr/>
          </p:nvSpPr>
          <p:spPr>
            <a:xfrm>
              <a:off x="2007" y="5455"/>
              <a:ext cx="4212" cy="2970"/>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rgbClr val="FF3300"/>
                  </a:solidFill>
                  <a:latin typeface="黑体" panose="02010600030101010101" charset="-122"/>
                  <a:ea typeface="黑体" panose="02010600030101010101" charset="-122"/>
                </a:rPr>
                <a:t>无私利他</a:t>
              </a:r>
              <a:endParaRPr lang="zh-CN" altLang="en-US" sz="2800" dirty="0">
                <a:solidFill>
                  <a:srgbClr val="FF3300"/>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是最高道德原则</a:t>
              </a:r>
              <a:endParaRPr lang="zh-CN" altLang="en-US" sz="2800" dirty="0">
                <a:solidFill>
                  <a:schemeClr val="bg1"/>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endParaRPr lang="zh-CN" altLang="en-US" sz="2800" dirty="0">
                <a:solidFill>
                  <a:schemeClr val="bg1"/>
                </a:solidFill>
                <a:latin typeface="黑体" panose="02010600030101010101" charset="-122"/>
                <a:ea typeface="黑体" panose="02010600030101010101" charset="-122"/>
              </a:endParaRPr>
            </a:p>
          </p:txBody>
        </p:sp>
      </p:grpSp>
      <p:grpSp>
        <p:nvGrpSpPr>
          <p:cNvPr id="14" name="组合 13"/>
          <p:cNvGrpSpPr/>
          <p:nvPr/>
        </p:nvGrpSpPr>
        <p:grpSpPr>
          <a:xfrm>
            <a:off x="4884420" y="1351915"/>
            <a:ext cx="3296920" cy="2965450"/>
            <a:chOff x="7692" y="2129"/>
            <a:chExt cx="5192" cy="4670"/>
          </a:xfrm>
        </p:grpSpPr>
        <p:grpSp>
          <p:nvGrpSpPr>
            <p:cNvPr id="18" name="组合 17"/>
            <p:cNvGrpSpPr/>
            <p:nvPr/>
          </p:nvGrpSpPr>
          <p:grpSpPr>
            <a:xfrm>
              <a:off x="7692" y="2129"/>
              <a:ext cx="5193" cy="4671"/>
              <a:chOff x="8197910" y="2018650"/>
              <a:chExt cx="2822074" cy="2820692"/>
            </a:xfrm>
          </p:grpSpPr>
          <p:sp>
            <p:nvSpPr>
              <p:cNvPr id="19" name="椭圆 18"/>
              <p:cNvSpPr/>
              <p:nvPr/>
            </p:nvSpPr>
            <p:spPr>
              <a:xfrm>
                <a:off x="8198602" y="2018650"/>
                <a:ext cx="2820692" cy="2820692"/>
              </a:xfrm>
              <a:prstGeom prst="ellipse">
                <a:avLst/>
              </a:prstGeom>
              <a:solidFill>
                <a:srgbClr val="F4D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椭圆 19"/>
              <p:cNvSpPr/>
              <p:nvPr/>
            </p:nvSpPr>
            <p:spPr>
              <a:xfrm rot="19665340">
                <a:off x="8197910" y="2170220"/>
                <a:ext cx="2822074" cy="2517554"/>
              </a:xfrm>
              <a:prstGeom prst="ellipse">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5" name="文本框 4"/>
            <p:cNvSpPr txBox="1"/>
            <p:nvPr/>
          </p:nvSpPr>
          <p:spPr>
            <a:xfrm>
              <a:off x="8183" y="3167"/>
              <a:ext cx="4212" cy="2970"/>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rgbClr val="FF3300"/>
                  </a:solidFill>
                  <a:latin typeface="黑体" panose="02010600030101010101" charset="-122"/>
                  <a:ea typeface="黑体" panose="02010600030101010101" charset="-122"/>
                </a:rPr>
                <a:t>为己利他</a:t>
              </a:r>
              <a:endParaRPr lang="zh-CN" altLang="en-US" sz="2800" dirty="0">
                <a:solidFill>
                  <a:srgbClr val="FF3300"/>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是基本道德原则</a:t>
              </a:r>
              <a:endParaRPr lang="zh-CN" altLang="en-US" sz="2800" dirty="0">
                <a:solidFill>
                  <a:schemeClr val="bg1"/>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endParaRPr lang="zh-CN" altLang="en-US" sz="2800" dirty="0">
                <a:solidFill>
                  <a:schemeClr val="bg1"/>
                </a:solidFill>
                <a:latin typeface="黑体" panose="02010600030101010101" charset="-122"/>
                <a:ea typeface="黑体" panose="02010600030101010101" charset="-122"/>
              </a:endParaRPr>
            </a:p>
          </p:txBody>
        </p:sp>
      </p:grpSp>
      <p:grpSp>
        <p:nvGrpSpPr>
          <p:cNvPr id="13" name="组合 12"/>
          <p:cNvGrpSpPr/>
          <p:nvPr/>
        </p:nvGrpSpPr>
        <p:grpSpPr>
          <a:xfrm>
            <a:off x="8290560" y="2421890"/>
            <a:ext cx="3183890" cy="2783840"/>
            <a:chOff x="13017" y="5189"/>
            <a:chExt cx="5014" cy="4384"/>
          </a:xfrm>
        </p:grpSpPr>
        <p:grpSp>
          <p:nvGrpSpPr>
            <p:cNvPr id="9" name="组合 8"/>
            <p:cNvGrpSpPr/>
            <p:nvPr/>
          </p:nvGrpSpPr>
          <p:grpSpPr>
            <a:xfrm>
              <a:off x="13017" y="5189"/>
              <a:ext cx="5014" cy="4385"/>
              <a:chOff x="8197911" y="2018650"/>
              <a:chExt cx="2822074" cy="2820692"/>
            </a:xfrm>
          </p:grpSpPr>
          <p:sp>
            <p:nvSpPr>
              <p:cNvPr id="10" name="椭圆 9"/>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椭圆 10"/>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12" name="文本框 11"/>
            <p:cNvSpPr txBox="1"/>
            <p:nvPr/>
          </p:nvSpPr>
          <p:spPr>
            <a:xfrm>
              <a:off x="13418" y="6146"/>
              <a:ext cx="4212" cy="2970"/>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rgbClr val="FF3300"/>
                  </a:solidFill>
                  <a:latin typeface="黑体" panose="02010600030101010101" charset="-122"/>
                  <a:ea typeface="黑体" panose="02010600030101010101" charset="-122"/>
                </a:rPr>
                <a:t>无单纯利己</a:t>
              </a:r>
              <a:endParaRPr lang="zh-CN" altLang="en-US" sz="2800" dirty="0">
                <a:solidFill>
                  <a:srgbClr val="FF3300"/>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是最低道德原则</a:t>
              </a:r>
              <a:endParaRPr lang="zh-CN" altLang="en-US" sz="2800" dirty="0">
                <a:solidFill>
                  <a:schemeClr val="bg1"/>
                </a:solidFill>
                <a:latin typeface="黑体" panose="02010600030101010101" charset="-122"/>
                <a:ea typeface="黑体" panose="02010600030101010101" charset="-122"/>
              </a:endParaRPr>
            </a:p>
            <a:p>
              <a:pPr algn="ctr" eaLnBrk="1" hangingPunct="1">
                <a:lnSpc>
                  <a:spcPct val="105000"/>
                </a:lnSpc>
                <a:spcBef>
                  <a:spcPct val="25000"/>
                </a:spcBef>
                <a:spcAft>
                  <a:spcPct val="25000"/>
                </a:spcAft>
              </a:pPr>
              <a:endParaRPr lang="zh-CN" altLang="en-US" sz="2800" dirty="0">
                <a:solidFill>
                  <a:schemeClr val="bg1"/>
                </a:solidFill>
                <a:latin typeface="黑体" panose="02010600030101010101" charset="-122"/>
                <a:ea typeface="黑体" panose="02010600030101010101" charset="-122"/>
              </a:endParaRPr>
            </a:p>
          </p:txBody>
        </p:sp>
      </p:gr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271905" y="2280285"/>
            <a:ext cx="9472930" cy="286131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2020年新冠肺炎疫情发生以来，疫情就是命令，防控就是责任。医疗卫生战线处在抗击疫情的最前沿，医务工作者是抗击疫情的主力军，他们第一时间响应党中央号召，挺身而出、冲锋在前、迎难而上，不顾个人安危，以“最美逆行”奔赴疫区，以实干担当勇挑重担，以无畏精神与病魔较量，坚守岗位、日夜奋战，守护群众平安健康。</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9457"/>
          <p:cNvSpPr/>
          <p:nvPr/>
        </p:nvSpPr>
        <p:spPr>
          <a:xfrm>
            <a:off x="4739005" y="679450"/>
            <a:ext cx="3086100" cy="352425"/>
          </a:xfrm>
          <a:prstGeom prst="rect">
            <a:avLst/>
          </a:prstGeom>
          <a:solidFill>
            <a:srgbClr val="FFFF99"/>
          </a:solidFill>
          <a:ln w="9525">
            <a:noFill/>
          </a:ln>
        </p:spPr>
        <p:txBody>
          <a:bodyPr wrap="none" anchor="ctr" anchorCtr="0"/>
          <a:p>
            <a:pPr algn="ctr" eaLnBrk="1" hangingPunct="1"/>
            <a:r>
              <a:rPr lang="zh-CN" altLang="en-US" sz="2400" dirty="0">
                <a:solidFill>
                  <a:srgbClr val="FF0000"/>
                </a:solidFill>
                <a:latin typeface="Times New Roman" panose="02020603050405020304" pitchFamily="18" charset="0"/>
                <a:ea typeface="黑体" panose="02010600030101010101" charset="-122"/>
              </a:rPr>
              <a:t>道德结构</a:t>
            </a:r>
            <a:endParaRPr lang="zh-CN" altLang="en-US" sz="2400" dirty="0">
              <a:solidFill>
                <a:srgbClr val="FF0000"/>
              </a:solidFill>
              <a:latin typeface="Times New Roman" panose="02020603050405020304" pitchFamily="18" charset="0"/>
              <a:ea typeface="黑体" panose="02010600030101010101" charset="-122"/>
            </a:endParaRPr>
          </a:p>
        </p:txBody>
      </p:sp>
      <p:sp>
        <p:nvSpPr>
          <p:cNvPr id="19459" name="矩形 19458"/>
          <p:cNvSpPr/>
          <p:nvPr/>
        </p:nvSpPr>
        <p:spPr>
          <a:xfrm>
            <a:off x="2292350" y="1660525"/>
            <a:ext cx="2363788" cy="328613"/>
          </a:xfrm>
          <a:prstGeom prst="rect">
            <a:avLst/>
          </a:prstGeom>
          <a:solidFill>
            <a:schemeClr val="accent1"/>
          </a:solidFill>
          <a:ln w="9525">
            <a:noFill/>
          </a:ln>
        </p:spPr>
        <p:txBody>
          <a:bodyPr wrap="none" anchor="ctr" anchorCtr="0"/>
          <a:p>
            <a:pPr algn="ctr" eaLnBrk="1" hangingPunct="1"/>
            <a:r>
              <a:rPr lang="zh-CN" altLang="en-US" sz="2400" dirty="0">
                <a:solidFill>
                  <a:srgbClr val="FF0000"/>
                </a:solidFill>
                <a:latin typeface="Times New Roman" panose="02020603050405020304" pitchFamily="18" charset="0"/>
                <a:ea typeface="黑体" panose="02010600030101010101" charset="-122"/>
              </a:rPr>
              <a:t>道德意识</a:t>
            </a:r>
            <a:endParaRPr lang="zh-CN" altLang="en-US" sz="2400" dirty="0">
              <a:solidFill>
                <a:srgbClr val="FF0000"/>
              </a:solidFill>
              <a:latin typeface="Times New Roman" panose="02020603050405020304" pitchFamily="18" charset="0"/>
              <a:ea typeface="黑体" panose="02010600030101010101" charset="-122"/>
            </a:endParaRPr>
          </a:p>
        </p:txBody>
      </p:sp>
      <p:sp>
        <p:nvSpPr>
          <p:cNvPr id="19460" name="矩形 19459"/>
          <p:cNvSpPr/>
          <p:nvPr/>
        </p:nvSpPr>
        <p:spPr>
          <a:xfrm>
            <a:off x="5065713" y="1660525"/>
            <a:ext cx="2759075" cy="400050"/>
          </a:xfrm>
          <a:prstGeom prst="rect">
            <a:avLst/>
          </a:prstGeom>
          <a:solidFill>
            <a:schemeClr val="accent1"/>
          </a:solidFill>
          <a:ln w="9525">
            <a:noFill/>
          </a:ln>
        </p:spPr>
        <p:txBody>
          <a:bodyPr wrap="none" anchor="ctr" anchorCtr="0"/>
          <a:p>
            <a:pPr algn="ctr" eaLnBrk="1" hangingPunct="1"/>
            <a:r>
              <a:rPr lang="zh-CN" altLang="en-US" sz="2400" dirty="0">
                <a:solidFill>
                  <a:srgbClr val="FF0000"/>
                </a:solidFill>
                <a:latin typeface="Times New Roman" panose="02020603050405020304" pitchFamily="18" charset="0"/>
                <a:ea typeface="黑体" panose="02010600030101010101" charset="-122"/>
              </a:rPr>
              <a:t>道德关系</a:t>
            </a:r>
            <a:endParaRPr lang="zh-CN" altLang="en-US" sz="2400" dirty="0">
              <a:solidFill>
                <a:srgbClr val="FF0000"/>
              </a:solidFill>
              <a:latin typeface="Times New Roman" panose="02020603050405020304" pitchFamily="18" charset="0"/>
              <a:ea typeface="黑体" panose="02010600030101010101" charset="-122"/>
            </a:endParaRPr>
          </a:p>
        </p:txBody>
      </p:sp>
      <p:sp>
        <p:nvSpPr>
          <p:cNvPr id="19461" name="矩形 19460"/>
          <p:cNvSpPr/>
          <p:nvPr/>
        </p:nvSpPr>
        <p:spPr>
          <a:xfrm>
            <a:off x="8256588" y="1700213"/>
            <a:ext cx="2335212" cy="360362"/>
          </a:xfrm>
          <a:prstGeom prst="rect">
            <a:avLst/>
          </a:prstGeom>
          <a:solidFill>
            <a:schemeClr val="accent1"/>
          </a:solidFill>
          <a:ln w="9525">
            <a:noFill/>
          </a:ln>
        </p:spPr>
        <p:txBody>
          <a:bodyPr wrap="none" anchor="ctr" anchorCtr="0"/>
          <a:p>
            <a:pPr algn="ctr" eaLnBrk="1" hangingPunct="1"/>
            <a:r>
              <a:rPr lang="zh-CN" altLang="en-US" sz="2400" dirty="0">
                <a:solidFill>
                  <a:srgbClr val="FF0000"/>
                </a:solidFill>
                <a:latin typeface="Times New Roman" panose="02020603050405020304" pitchFamily="18" charset="0"/>
                <a:ea typeface="黑体" panose="02010600030101010101" charset="-122"/>
              </a:rPr>
              <a:t>道德活动</a:t>
            </a:r>
            <a:endParaRPr lang="zh-CN" altLang="en-US" sz="2400" dirty="0">
              <a:solidFill>
                <a:srgbClr val="FF0000"/>
              </a:solidFill>
              <a:latin typeface="Times New Roman" panose="02020603050405020304" pitchFamily="18" charset="0"/>
              <a:ea typeface="黑体" panose="02010600030101010101" charset="-122"/>
            </a:endParaRPr>
          </a:p>
        </p:txBody>
      </p:sp>
      <p:sp>
        <p:nvSpPr>
          <p:cNvPr id="19462" name="矩形 19461"/>
          <p:cNvSpPr/>
          <p:nvPr/>
        </p:nvSpPr>
        <p:spPr>
          <a:xfrm>
            <a:off x="1662430" y="4379595"/>
            <a:ext cx="1769745" cy="1822450"/>
          </a:xfrm>
          <a:prstGeom prst="rect">
            <a:avLst/>
          </a:prstGeom>
          <a:solidFill>
            <a:srgbClr val="FFFF99"/>
          </a:solidFill>
          <a:ln w="9525">
            <a:noFill/>
          </a:ln>
        </p:spPr>
        <p:txBody>
          <a:bodyPr wrap="none" anchor="ctr" anchorCtr="0"/>
          <a:p>
            <a:pPr fontAlgn="auto">
              <a:lnSpc>
                <a:spcPct val="100000"/>
              </a:lnSpc>
              <a:spcBef>
                <a:spcPct val="50000"/>
              </a:spcBef>
            </a:pPr>
            <a:r>
              <a:rPr lang="zh-CN" altLang="en-US" sz="2000" dirty="0">
                <a:solidFill>
                  <a:srgbClr val="FF0000"/>
                </a:solidFill>
                <a:latin typeface="Times New Roman" panose="02020603050405020304" pitchFamily="18" charset="0"/>
                <a:ea typeface="黑体" panose="02010600030101010101" charset="-122"/>
              </a:rPr>
              <a:t>道德范畴</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00000"/>
              </a:lnSpc>
              <a:spcBef>
                <a:spcPct val="50000"/>
              </a:spcBef>
            </a:pPr>
            <a:r>
              <a:rPr lang="zh-CN" altLang="en-US" sz="2000" dirty="0">
                <a:solidFill>
                  <a:srgbClr val="FF0000"/>
                </a:solidFill>
                <a:latin typeface="Times New Roman" panose="02020603050405020304" pitchFamily="18" charset="0"/>
                <a:ea typeface="黑体" panose="02010600030101010101" charset="-122"/>
              </a:rPr>
              <a:t>道德规范</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00000"/>
              </a:lnSpc>
              <a:spcBef>
                <a:spcPct val="50000"/>
              </a:spcBef>
            </a:pPr>
            <a:r>
              <a:rPr lang="zh-CN" altLang="en-US" sz="2000" dirty="0">
                <a:solidFill>
                  <a:srgbClr val="FF0000"/>
                </a:solidFill>
                <a:latin typeface="Times New Roman" panose="02020603050405020304" pitchFamily="18" charset="0"/>
                <a:ea typeface="黑体" panose="02010600030101010101" charset="-122"/>
              </a:rPr>
              <a:t>道德原则</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00000"/>
              </a:lnSpc>
              <a:spcBef>
                <a:spcPct val="50000"/>
              </a:spcBef>
            </a:pPr>
            <a:r>
              <a:rPr lang="zh-CN" altLang="en-US" sz="2000" dirty="0">
                <a:solidFill>
                  <a:srgbClr val="FF0000"/>
                </a:solidFill>
                <a:latin typeface="Times New Roman" panose="02020603050405020304" pitchFamily="18" charset="0"/>
                <a:ea typeface="黑体" panose="02010600030101010101" charset="-122"/>
              </a:rPr>
              <a:t>习俗惯例</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3" name="矩形 19462"/>
          <p:cNvSpPr/>
          <p:nvPr/>
        </p:nvSpPr>
        <p:spPr>
          <a:xfrm>
            <a:off x="1524000" y="2803525"/>
            <a:ext cx="1908175" cy="762000"/>
          </a:xfrm>
          <a:prstGeom prst="rect">
            <a:avLst/>
          </a:prstGeom>
          <a:solidFill>
            <a:srgbClr val="FFFF99"/>
          </a:solidFill>
          <a:ln w="9525">
            <a:noFill/>
          </a:ln>
        </p:spPr>
        <p:txBody>
          <a:bodyPr wrap="none" anchor="ctr" anchorCtr="0"/>
          <a:p>
            <a:pPr algn="ctr" eaLnBrk="1" hangingPunct="1"/>
            <a:r>
              <a:rPr lang="zh-CN" altLang="en-US" sz="2000" dirty="0">
                <a:solidFill>
                  <a:srgbClr val="FF0000"/>
                </a:solidFill>
                <a:latin typeface="Times New Roman" panose="02020603050405020304" pitchFamily="18" charset="0"/>
                <a:ea typeface="黑体" panose="02010600030101010101" charset="-122"/>
              </a:rPr>
              <a:t>群体道德意识</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4" name="矩形 19463"/>
          <p:cNvSpPr/>
          <p:nvPr/>
        </p:nvSpPr>
        <p:spPr>
          <a:xfrm>
            <a:off x="3557588" y="2803525"/>
            <a:ext cx="2538412" cy="762000"/>
          </a:xfrm>
          <a:prstGeom prst="rect">
            <a:avLst/>
          </a:prstGeom>
          <a:solidFill>
            <a:srgbClr val="FFFF99"/>
          </a:solidFill>
          <a:ln w="9525">
            <a:noFill/>
          </a:ln>
        </p:spPr>
        <p:txBody>
          <a:bodyPr wrap="none" anchor="ctr" anchorCtr="0"/>
          <a:p>
            <a:pPr algn="ctr" eaLnBrk="1" hangingPunct="1"/>
            <a:r>
              <a:rPr lang="zh-CN" altLang="en-US" sz="2000" dirty="0">
                <a:solidFill>
                  <a:srgbClr val="FF0000"/>
                </a:solidFill>
                <a:latin typeface="Times New Roman" panose="02020603050405020304" pitchFamily="18" charset="0"/>
                <a:ea typeface="黑体" panose="02010600030101010101" charset="-122"/>
              </a:rPr>
              <a:t>个体道德意识</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5" name="矩形 19464"/>
          <p:cNvSpPr/>
          <p:nvPr/>
        </p:nvSpPr>
        <p:spPr>
          <a:xfrm>
            <a:off x="3575050" y="4491990"/>
            <a:ext cx="2305050" cy="1600200"/>
          </a:xfrm>
          <a:prstGeom prst="rect">
            <a:avLst/>
          </a:prstGeom>
          <a:solidFill>
            <a:srgbClr val="FFFF99"/>
          </a:solidFill>
          <a:ln w="9525">
            <a:noFill/>
          </a:ln>
        </p:spPr>
        <p:txBody>
          <a:bodyPr wrap="none" anchor="ctr" anchorCtr="0"/>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道德理想</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道德意志</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道德情感</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道德认识观念</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6" name="矩形 19465"/>
          <p:cNvSpPr/>
          <p:nvPr/>
        </p:nvSpPr>
        <p:spPr>
          <a:xfrm>
            <a:off x="6096000" y="4149725"/>
            <a:ext cx="2232025" cy="1905000"/>
          </a:xfrm>
          <a:prstGeom prst="rect">
            <a:avLst/>
          </a:prstGeom>
          <a:solidFill>
            <a:srgbClr val="FFFF99"/>
          </a:solidFill>
          <a:ln w="9525">
            <a:noFill/>
          </a:ln>
        </p:spPr>
        <p:txBody>
          <a:bodyPr wrap="none" anchor="ctr" anchorCtr="0"/>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护患关系</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护护关系</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医护关系</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护技关系</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护士与社会关系</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7" name="矩形 19466"/>
          <p:cNvSpPr/>
          <p:nvPr/>
        </p:nvSpPr>
        <p:spPr>
          <a:xfrm>
            <a:off x="8543925" y="4632325"/>
            <a:ext cx="2124075" cy="1460500"/>
          </a:xfrm>
          <a:prstGeom prst="rect">
            <a:avLst/>
          </a:prstGeom>
          <a:solidFill>
            <a:srgbClr val="FFFF99"/>
          </a:solidFill>
          <a:ln w="9525">
            <a:noFill/>
          </a:ln>
        </p:spPr>
        <p:txBody>
          <a:bodyPr wrap="none" anchor="ctr" anchorCtr="0"/>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道德修养</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道德教育</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道德评价</a:t>
            </a:r>
            <a:endParaRPr lang="zh-CN" altLang="en-US" sz="2000" dirty="0">
              <a:solidFill>
                <a:srgbClr val="FF0000"/>
              </a:solidFill>
              <a:latin typeface="Times New Roman" panose="02020603050405020304" pitchFamily="18" charset="0"/>
              <a:ea typeface="黑体" panose="02010600030101010101" charset="-122"/>
            </a:endParaRPr>
          </a:p>
          <a:p>
            <a:pPr fontAlgn="auto">
              <a:lnSpc>
                <a:spcPct val="125000"/>
              </a:lnSpc>
            </a:pPr>
            <a:r>
              <a:rPr lang="zh-CN" altLang="en-US" sz="2000" dirty="0">
                <a:solidFill>
                  <a:srgbClr val="FF0000"/>
                </a:solidFill>
                <a:latin typeface="Times New Roman" panose="02020603050405020304" pitchFamily="18" charset="0"/>
                <a:ea typeface="黑体" panose="02010600030101010101" charset="-122"/>
              </a:rPr>
              <a:t>道德行为选择</a:t>
            </a:r>
            <a:endParaRPr lang="zh-CN" altLang="en-US" sz="2000" dirty="0">
              <a:solidFill>
                <a:srgbClr val="FF0000"/>
              </a:solidFill>
              <a:latin typeface="Times New Roman" panose="02020603050405020304" pitchFamily="18" charset="0"/>
              <a:ea typeface="黑体" panose="02010600030101010101" charset="-122"/>
            </a:endParaRPr>
          </a:p>
        </p:txBody>
      </p:sp>
      <p:sp>
        <p:nvSpPr>
          <p:cNvPr id="19468" name="矩形 19467"/>
          <p:cNvSpPr/>
          <p:nvPr/>
        </p:nvSpPr>
        <p:spPr>
          <a:xfrm>
            <a:off x="4232275" y="1876425"/>
            <a:ext cx="309880" cy="460375"/>
          </a:xfrm>
          <a:prstGeom prst="rect">
            <a:avLst/>
          </a:prstGeom>
          <a:noFill/>
          <a:ln w="9525">
            <a:noFill/>
          </a:ln>
        </p:spPr>
        <p:txBody>
          <a:bodyPr wrap="none" anchor="t" anchorCtr="0">
            <a:spAutoFit/>
          </a:bodyPr>
          <a:p>
            <a:pPr algn="l" eaLnBrk="1" hangingPunct="1"/>
            <a:endParaRPr lang="zh-CN" altLang="en-US" sz="2400" dirty="0">
              <a:solidFill>
                <a:srgbClr val="FF0000"/>
              </a:solidFill>
              <a:latin typeface="Times New Roman" panose="02020603050405020304" pitchFamily="18" charset="0"/>
              <a:ea typeface="黑体" panose="02010600030101010101" charset="-122"/>
            </a:endParaRPr>
          </a:p>
        </p:txBody>
      </p:sp>
      <p:sp>
        <p:nvSpPr>
          <p:cNvPr id="19469" name="直接连接符 19468"/>
          <p:cNvSpPr/>
          <p:nvPr/>
        </p:nvSpPr>
        <p:spPr>
          <a:xfrm flipH="1">
            <a:off x="3454400" y="1024890"/>
            <a:ext cx="1611630" cy="559435"/>
          </a:xfrm>
          <a:prstGeom prst="line">
            <a:avLst/>
          </a:prstGeom>
          <a:ln w="9525" cap="flat" cmpd="sng">
            <a:solidFill>
              <a:srgbClr val="FF0000"/>
            </a:solidFill>
            <a:prstDash val="solid"/>
            <a:headEnd type="none" w="med" len="med"/>
            <a:tailEnd type="arrow" w="med" len="med"/>
          </a:ln>
        </p:spPr>
      </p:sp>
      <p:sp>
        <p:nvSpPr>
          <p:cNvPr id="19470" name="直接连接符 19469"/>
          <p:cNvSpPr/>
          <p:nvPr/>
        </p:nvSpPr>
        <p:spPr>
          <a:xfrm flipV="1">
            <a:off x="6400800" y="1038860"/>
            <a:ext cx="635" cy="585470"/>
          </a:xfrm>
          <a:prstGeom prst="line">
            <a:avLst/>
          </a:prstGeom>
          <a:ln w="9525" cap="flat" cmpd="sng">
            <a:solidFill>
              <a:srgbClr val="FF0000"/>
            </a:solidFill>
            <a:prstDash val="solid"/>
            <a:headEnd type="arrow" w="med" len="med"/>
            <a:tailEnd type="none" w="med" len="med"/>
          </a:ln>
        </p:spPr>
      </p:sp>
      <p:sp>
        <p:nvSpPr>
          <p:cNvPr id="19471" name="直接连接符 19470"/>
          <p:cNvSpPr/>
          <p:nvPr/>
        </p:nvSpPr>
        <p:spPr>
          <a:xfrm>
            <a:off x="7341870" y="1024890"/>
            <a:ext cx="1878330" cy="483235"/>
          </a:xfrm>
          <a:prstGeom prst="line">
            <a:avLst/>
          </a:prstGeom>
          <a:ln w="9525" cap="flat" cmpd="sng">
            <a:solidFill>
              <a:srgbClr val="FF0000"/>
            </a:solidFill>
            <a:prstDash val="solid"/>
            <a:headEnd type="none" w="med" len="med"/>
            <a:tailEnd type="arrow" w="med" len="med"/>
          </a:ln>
        </p:spPr>
      </p:sp>
      <p:sp>
        <p:nvSpPr>
          <p:cNvPr id="19472" name="直接连接符 19471"/>
          <p:cNvSpPr/>
          <p:nvPr/>
        </p:nvSpPr>
        <p:spPr>
          <a:xfrm flipH="1">
            <a:off x="2439988" y="2041525"/>
            <a:ext cx="684212" cy="762000"/>
          </a:xfrm>
          <a:prstGeom prst="line">
            <a:avLst/>
          </a:prstGeom>
          <a:ln w="9525" cap="flat" cmpd="sng">
            <a:solidFill>
              <a:srgbClr val="000099"/>
            </a:solidFill>
            <a:prstDash val="solid"/>
            <a:headEnd type="none" w="med" len="med"/>
            <a:tailEnd type="arrow" w="med" len="med"/>
          </a:ln>
        </p:spPr>
      </p:sp>
      <p:sp>
        <p:nvSpPr>
          <p:cNvPr id="19473" name="直接连接符 19472"/>
          <p:cNvSpPr/>
          <p:nvPr/>
        </p:nvSpPr>
        <p:spPr>
          <a:xfrm>
            <a:off x="3794125" y="2041525"/>
            <a:ext cx="854075" cy="762000"/>
          </a:xfrm>
          <a:prstGeom prst="line">
            <a:avLst/>
          </a:prstGeom>
          <a:ln w="9525" cap="flat" cmpd="sng">
            <a:solidFill>
              <a:srgbClr val="000099"/>
            </a:solidFill>
            <a:prstDash val="solid"/>
            <a:headEnd type="none" w="med" len="med"/>
            <a:tailEnd type="arrow" w="med" len="med"/>
          </a:ln>
        </p:spPr>
      </p:sp>
      <p:sp>
        <p:nvSpPr>
          <p:cNvPr id="19474" name="直接连接符 19473"/>
          <p:cNvSpPr/>
          <p:nvPr/>
        </p:nvSpPr>
        <p:spPr>
          <a:xfrm>
            <a:off x="2514600" y="3641725"/>
            <a:ext cx="0" cy="685800"/>
          </a:xfrm>
          <a:prstGeom prst="line">
            <a:avLst/>
          </a:prstGeom>
          <a:ln w="9525" cap="flat" cmpd="sng">
            <a:solidFill>
              <a:srgbClr val="FF0000"/>
            </a:solidFill>
            <a:prstDash val="solid"/>
            <a:headEnd type="none" w="med" len="med"/>
            <a:tailEnd type="arrow" w="med" len="med"/>
          </a:ln>
        </p:spPr>
      </p:sp>
      <p:sp>
        <p:nvSpPr>
          <p:cNvPr id="19475" name="直接连接符 19474"/>
          <p:cNvSpPr/>
          <p:nvPr/>
        </p:nvSpPr>
        <p:spPr>
          <a:xfrm>
            <a:off x="4656138" y="3644900"/>
            <a:ext cx="0" cy="838200"/>
          </a:xfrm>
          <a:prstGeom prst="line">
            <a:avLst/>
          </a:prstGeom>
          <a:ln w="9525" cap="flat" cmpd="sng">
            <a:solidFill>
              <a:srgbClr val="FF0000"/>
            </a:solidFill>
            <a:prstDash val="solid"/>
            <a:headEnd type="none" w="med" len="med"/>
            <a:tailEnd type="arrow" w="med" len="med"/>
          </a:ln>
        </p:spPr>
      </p:sp>
      <p:sp>
        <p:nvSpPr>
          <p:cNvPr id="19476" name="直接连接符 19475"/>
          <p:cNvSpPr/>
          <p:nvPr/>
        </p:nvSpPr>
        <p:spPr>
          <a:xfrm>
            <a:off x="7032625" y="2060575"/>
            <a:ext cx="0" cy="1981200"/>
          </a:xfrm>
          <a:prstGeom prst="line">
            <a:avLst/>
          </a:prstGeom>
          <a:ln w="9525" cap="flat" cmpd="sng">
            <a:solidFill>
              <a:srgbClr val="000099"/>
            </a:solidFill>
            <a:prstDash val="solid"/>
            <a:headEnd type="none" w="med" len="med"/>
            <a:tailEnd type="arrow" w="med" len="med"/>
          </a:ln>
        </p:spPr>
      </p:sp>
      <p:sp>
        <p:nvSpPr>
          <p:cNvPr id="19477" name="直接连接符 19476"/>
          <p:cNvSpPr/>
          <p:nvPr/>
        </p:nvSpPr>
        <p:spPr>
          <a:xfrm>
            <a:off x="9625013" y="2133600"/>
            <a:ext cx="0" cy="2438400"/>
          </a:xfrm>
          <a:prstGeom prst="line">
            <a:avLst/>
          </a:prstGeom>
          <a:ln w="9525" cap="flat" cmpd="sng">
            <a:solidFill>
              <a:srgbClr val="000099"/>
            </a:solidFill>
            <a:prstDash val="solid"/>
            <a:headEnd type="none" w="med" len="med"/>
            <a:tailEnd type="arrow" w="med" len="med"/>
          </a:ln>
        </p:spPr>
      </p:sp>
      <p:sp>
        <p:nvSpPr>
          <p:cNvPr id="2" name="文本框 1"/>
          <p:cNvSpPr txBox="1"/>
          <p:nvPr/>
        </p:nvSpPr>
        <p:spPr>
          <a:xfrm>
            <a:off x="629285" y="514350"/>
            <a:ext cx="2316480" cy="460375"/>
          </a:xfrm>
          <a:prstGeom prst="rect">
            <a:avLst/>
          </a:prstGeom>
          <a:noFill/>
        </p:spPr>
        <p:txBody>
          <a:bodyPr wrap="none" rtlCol="0" anchor="t">
            <a:spAutoFit/>
          </a:bodyPr>
          <a:p>
            <a:r>
              <a:rPr lang="zh-CN" altLang="en-US" sz="2400" dirty="0">
                <a:solidFill>
                  <a:schemeClr val="tx1"/>
                </a:solidFill>
                <a:latin typeface="黑体" panose="02010600030101010101" charset="-122"/>
                <a:ea typeface="黑体" panose="02010600030101010101" charset="-122"/>
                <a:sym typeface="+mn-ea"/>
              </a:rPr>
              <a:t>（三）道德结构</a:t>
            </a:r>
            <a:endParaRPr lang="en-US" altLang="zh-CN" sz="2400" dirty="0">
              <a:solidFill>
                <a:schemeClr val="tx1"/>
              </a:solidFill>
              <a:latin typeface="黑体" panose="02010600030101010101" charset="-122"/>
              <a:ea typeface="黑体"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dissolve">
                                      <p:cBhvr>
                                        <p:cTn id="7" dur="500"/>
                                        <p:tgtEl>
                                          <p:spTgt spid="1946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459"/>
                                        </p:tgtEl>
                                        <p:attrNameLst>
                                          <p:attrName>style.visibility</p:attrName>
                                        </p:attrNameLst>
                                      </p:cBhvr>
                                      <p:to>
                                        <p:strVal val="visible"/>
                                      </p:to>
                                    </p:set>
                                    <p:animEffect transition="in" filter="dissolve">
                                      <p:cBhvr>
                                        <p:cTn id="10" dur="500"/>
                                        <p:tgtEl>
                                          <p:spTgt spid="19459"/>
                                        </p:tgtEl>
                                      </p:cBhvr>
                                    </p:animEffect>
                                  </p:childTnLst>
                                </p:cTn>
                              </p:par>
                              <p:par>
                                <p:cTn id="11" presetID="9" presetClass="entr" presetSubtype="0" fill="hold" nodeType="withEffect">
                                  <p:stCondLst>
                                    <p:cond delay="0"/>
                                  </p:stCondLst>
                                  <p:childTnLst>
                                    <p:set>
                                      <p:cBhvr>
                                        <p:cTn id="12" dur="1" fill="hold">
                                          <p:stCondLst>
                                            <p:cond delay="0"/>
                                          </p:stCondLst>
                                        </p:cTn>
                                        <p:tgtEl>
                                          <p:spTgt spid="19470"/>
                                        </p:tgtEl>
                                        <p:attrNameLst>
                                          <p:attrName>style.visibility</p:attrName>
                                        </p:attrNameLst>
                                      </p:cBhvr>
                                      <p:to>
                                        <p:strVal val="visible"/>
                                      </p:to>
                                    </p:set>
                                    <p:animEffect transition="in" filter="dissolve">
                                      <p:cBhvr>
                                        <p:cTn id="13" dur="500"/>
                                        <p:tgtEl>
                                          <p:spTgt spid="1947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9460"/>
                                        </p:tgtEl>
                                        <p:attrNameLst>
                                          <p:attrName>style.visibility</p:attrName>
                                        </p:attrNameLst>
                                      </p:cBhvr>
                                      <p:to>
                                        <p:strVal val="visible"/>
                                      </p:to>
                                    </p:set>
                                    <p:animEffect transition="in" filter="dissolve">
                                      <p:cBhvr>
                                        <p:cTn id="16" dur="500"/>
                                        <p:tgtEl>
                                          <p:spTgt spid="19460"/>
                                        </p:tgtEl>
                                      </p:cBhvr>
                                    </p:animEffect>
                                  </p:childTnLst>
                                </p:cTn>
                              </p:par>
                              <p:par>
                                <p:cTn id="17" presetID="9" presetClass="entr" presetSubtype="0" fill="hold" nodeType="withEffect">
                                  <p:stCondLst>
                                    <p:cond delay="0"/>
                                  </p:stCondLst>
                                  <p:childTnLst>
                                    <p:set>
                                      <p:cBhvr>
                                        <p:cTn id="18" dur="1" fill="hold">
                                          <p:stCondLst>
                                            <p:cond delay="0"/>
                                          </p:stCondLst>
                                        </p:cTn>
                                        <p:tgtEl>
                                          <p:spTgt spid="19471"/>
                                        </p:tgtEl>
                                        <p:attrNameLst>
                                          <p:attrName>style.visibility</p:attrName>
                                        </p:attrNameLst>
                                      </p:cBhvr>
                                      <p:to>
                                        <p:strVal val="visible"/>
                                      </p:to>
                                    </p:set>
                                    <p:animEffect transition="in" filter="dissolve">
                                      <p:cBhvr>
                                        <p:cTn id="19" dur="500"/>
                                        <p:tgtEl>
                                          <p:spTgt spid="1947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dissolve">
                                      <p:cBhvr>
                                        <p:cTn id="22" dur="500"/>
                                        <p:tgtEl>
                                          <p:spTgt spid="1946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9472"/>
                                        </p:tgtEl>
                                        <p:attrNameLst>
                                          <p:attrName>style.visibility</p:attrName>
                                        </p:attrNameLst>
                                      </p:cBhvr>
                                      <p:to>
                                        <p:strVal val="visible"/>
                                      </p:to>
                                    </p:set>
                                    <p:animEffect transition="in" filter="dissolve">
                                      <p:cBhvr>
                                        <p:cTn id="27" dur="500"/>
                                        <p:tgtEl>
                                          <p:spTgt spid="19472"/>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463"/>
                                        </p:tgtEl>
                                        <p:attrNameLst>
                                          <p:attrName>style.visibility</p:attrName>
                                        </p:attrNameLst>
                                      </p:cBhvr>
                                      <p:to>
                                        <p:strVal val="visible"/>
                                      </p:to>
                                    </p:set>
                                    <p:animEffect transition="in" filter="dissolve">
                                      <p:cBhvr>
                                        <p:cTn id="30" dur="500"/>
                                        <p:tgtEl>
                                          <p:spTgt spid="19463"/>
                                        </p:tgtEl>
                                      </p:cBhvr>
                                    </p:animEffect>
                                  </p:childTnLst>
                                </p:cTn>
                              </p:par>
                              <p:par>
                                <p:cTn id="31" presetID="9" presetClass="entr" presetSubtype="0" fill="hold" nodeType="withEffect">
                                  <p:stCondLst>
                                    <p:cond delay="0"/>
                                  </p:stCondLst>
                                  <p:childTnLst>
                                    <p:set>
                                      <p:cBhvr>
                                        <p:cTn id="32" dur="1" fill="hold">
                                          <p:stCondLst>
                                            <p:cond delay="0"/>
                                          </p:stCondLst>
                                        </p:cTn>
                                        <p:tgtEl>
                                          <p:spTgt spid="19473"/>
                                        </p:tgtEl>
                                        <p:attrNameLst>
                                          <p:attrName>style.visibility</p:attrName>
                                        </p:attrNameLst>
                                      </p:cBhvr>
                                      <p:to>
                                        <p:strVal val="visible"/>
                                      </p:to>
                                    </p:set>
                                    <p:animEffect transition="in" filter="dissolve">
                                      <p:cBhvr>
                                        <p:cTn id="33" dur="500"/>
                                        <p:tgtEl>
                                          <p:spTgt spid="1947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9464"/>
                                        </p:tgtEl>
                                        <p:attrNameLst>
                                          <p:attrName>style.visibility</p:attrName>
                                        </p:attrNameLst>
                                      </p:cBhvr>
                                      <p:to>
                                        <p:strVal val="visible"/>
                                      </p:to>
                                    </p:set>
                                    <p:animEffect transition="in" filter="dissolve">
                                      <p:cBhvr>
                                        <p:cTn id="36" dur="500"/>
                                        <p:tgtEl>
                                          <p:spTgt spid="19464"/>
                                        </p:tgtEl>
                                      </p:cBhvr>
                                    </p:animEffect>
                                  </p:childTnLst>
                                </p:cTn>
                              </p:par>
                              <p:par>
                                <p:cTn id="37" presetID="9" presetClass="entr" presetSubtype="0" fill="hold" nodeType="withEffect">
                                  <p:stCondLst>
                                    <p:cond delay="0"/>
                                  </p:stCondLst>
                                  <p:childTnLst>
                                    <p:set>
                                      <p:cBhvr>
                                        <p:cTn id="38" dur="1" fill="hold">
                                          <p:stCondLst>
                                            <p:cond delay="0"/>
                                          </p:stCondLst>
                                        </p:cTn>
                                        <p:tgtEl>
                                          <p:spTgt spid="19473"/>
                                        </p:tgtEl>
                                        <p:attrNameLst>
                                          <p:attrName>style.visibility</p:attrName>
                                        </p:attrNameLst>
                                      </p:cBhvr>
                                      <p:to>
                                        <p:strVal val="visible"/>
                                      </p:to>
                                    </p:set>
                                    <p:animEffect transition="in" filter="dissolve">
                                      <p:cBhvr>
                                        <p:cTn id="39" dur="500"/>
                                        <p:tgtEl>
                                          <p:spTgt spid="19473"/>
                                        </p:tgtEl>
                                      </p:cBhvr>
                                    </p:animEffect>
                                  </p:childTnLst>
                                </p:cTn>
                              </p:par>
                              <p:par>
                                <p:cTn id="40" presetID="9" presetClass="entr" presetSubtype="0" fill="hold" grpId="1" nodeType="withEffect">
                                  <p:stCondLst>
                                    <p:cond delay="0"/>
                                  </p:stCondLst>
                                  <p:childTnLst>
                                    <p:set>
                                      <p:cBhvr>
                                        <p:cTn id="41" dur="1" fill="hold">
                                          <p:stCondLst>
                                            <p:cond delay="0"/>
                                          </p:stCondLst>
                                        </p:cTn>
                                        <p:tgtEl>
                                          <p:spTgt spid="19464"/>
                                        </p:tgtEl>
                                        <p:attrNameLst>
                                          <p:attrName>style.visibility</p:attrName>
                                        </p:attrNameLst>
                                      </p:cBhvr>
                                      <p:to>
                                        <p:strVal val="visible"/>
                                      </p:to>
                                    </p:set>
                                    <p:animEffect transition="in" filter="dissolve">
                                      <p:cBhvr>
                                        <p:cTn id="42" dur="500"/>
                                        <p:tgtEl>
                                          <p:spTgt spid="19464"/>
                                        </p:tgtEl>
                                      </p:cBhvr>
                                    </p:animEffect>
                                  </p:childTnLst>
                                </p:cTn>
                              </p:par>
                            </p:childTnLst>
                          </p:cTn>
                        </p:par>
                        <p:par>
                          <p:cTn id="43" fill="hold">
                            <p:stCondLst>
                              <p:cond delay="500"/>
                            </p:stCondLst>
                            <p:childTnLst>
                              <p:par>
                                <p:cTn id="44" presetID="9" presetClass="entr" presetSubtype="0" fill="hold" nodeType="afterEffect">
                                  <p:stCondLst>
                                    <p:cond delay="0"/>
                                  </p:stCondLst>
                                  <p:childTnLst>
                                    <p:set>
                                      <p:cBhvr>
                                        <p:cTn id="45" dur="1" fill="hold">
                                          <p:stCondLst>
                                            <p:cond delay="0"/>
                                          </p:stCondLst>
                                        </p:cTn>
                                        <p:tgtEl>
                                          <p:spTgt spid="19474"/>
                                        </p:tgtEl>
                                        <p:attrNameLst>
                                          <p:attrName>style.visibility</p:attrName>
                                        </p:attrNameLst>
                                      </p:cBhvr>
                                      <p:to>
                                        <p:strVal val="visible"/>
                                      </p:to>
                                    </p:set>
                                    <p:animEffect transition="in" filter="dissolve">
                                      <p:cBhvr>
                                        <p:cTn id="46" dur="500"/>
                                        <p:tgtEl>
                                          <p:spTgt spid="1947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9462"/>
                                        </p:tgtEl>
                                        <p:attrNameLst>
                                          <p:attrName>style.visibility</p:attrName>
                                        </p:attrNameLst>
                                      </p:cBhvr>
                                      <p:to>
                                        <p:strVal val="visible"/>
                                      </p:to>
                                    </p:set>
                                    <p:animEffect transition="in" filter="dissolve">
                                      <p:cBhvr>
                                        <p:cTn id="49" dur="500"/>
                                        <p:tgtEl>
                                          <p:spTgt spid="19462"/>
                                        </p:tgtEl>
                                      </p:cBhvr>
                                    </p:animEffect>
                                  </p:childTnLst>
                                </p:cTn>
                              </p:par>
                              <p:par>
                                <p:cTn id="50" presetID="9" presetClass="entr" presetSubtype="0" fill="hold" nodeType="withEffect">
                                  <p:stCondLst>
                                    <p:cond delay="0"/>
                                  </p:stCondLst>
                                  <p:childTnLst>
                                    <p:set>
                                      <p:cBhvr>
                                        <p:cTn id="51" dur="1" fill="hold">
                                          <p:stCondLst>
                                            <p:cond delay="0"/>
                                          </p:stCondLst>
                                        </p:cTn>
                                        <p:tgtEl>
                                          <p:spTgt spid="19475"/>
                                        </p:tgtEl>
                                        <p:attrNameLst>
                                          <p:attrName>style.visibility</p:attrName>
                                        </p:attrNameLst>
                                      </p:cBhvr>
                                      <p:to>
                                        <p:strVal val="visible"/>
                                      </p:to>
                                    </p:set>
                                    <p:animEffect transition="in" filter="dissolve">
                                      <p:cBhvr>
                                        <p:cTn id="52" dur="500"/>
                                        <p:tgtEl>
                                          <p:spTgt spid="19475"/>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9465"/>
                                        </p:tgtEl>
                                        <p:attrNameLst>
                                          <p:attrName>style.visibility</p:attrName>
                                        </p:attrNameLst>
                                      </p:cBhvr>
                                      <p:to>
                                        <p:strVal val="visible"/>
                                      </p:to>
                                    </p:set>
                                    <p:animEffect transition="in" filter="dissolve">
                                      <p:cBhvr>
                                        <p:cTn id="55" dur="500"/>
                                        <p:tgtEl>
                                          <p:spTgt spid="19465"/>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19476"/>
                                        </p:tgtEl>
                                        <p:attrNameLst>
                                          <p:attrName>style.visibility</p:attrName>
                                        </p:attrNameLst>
                                      </p:cBhvr>
                                      <p:to>
                                        <p:strVal val="visible"/>
                                      </p:to>
                                    </p:set>
                                    <p:animEffect transition="in" filter="dissolve">
                                      <p:cBhvr>
                                        <p:cTn id="60" dur="500"/>
                                        <p:tgtEl>
                                          <p:spTgt spid="19476"/>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19466"/>
                                        </p:tgtEl>
                                        <p:attrNameLst>
                                          <p:attrName>style.visibility</p:attrName>
                                        </p:attrNameLst>
                                      </p:cBhvr>
                                      <p:to>
                                        <p:strVal val="visible"/>
                                      </p:to>
                                    </p:set>
                                    <p:animEffect transition="in" filter="dissolve">
                                      <p:cBhvr>
                                        <p:cTn id="63" dur="500"/>
                                        <p:tgtEl>
                                          <p:spTgt spid="19466"/>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19477"/>
                                        </p:tgtEl>
                                        <p:attrNameLst>
                                          <p:attrName>style.visibility</p:attrName>
                                        </p:attrNameLst>
                                      </p:cBhvr>
                                      <p:to>
                                        <p:strVal val="visible"/>
                                      </p:to>
                                    </p:set>
                                    <p:animEffect transition="in" filter="dissolve">
                                      <p:cBhvr>
                                        <p:cTn id="68" dur="500"/>
                                        <p:tgtEl>
                                          <p:spTgt spid="19477"/>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19467"/>
                                        </p:tgtEl>
                                        <p:attrNameLst>
                                          <p:attrName>style.visibility</p:attrName>
                                        </p:attrNameLst>
                                      </p:cBhvr>
                                      <p:to>
                                        <p:strVal val="visible"/>
                                      </p:to>
                                    </p:set>
                                    <p:animEffect transition="in" filter="dissolve">
                                      <p:cBhvr>
                                        <p:cTn id="71" dur="5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p:bldP spid="19460" grpId="0" bldLvl="0" animBg="1"/>
      <p:bldP spid="19461" grpId="0" bldLvl="0" animBg="1"/>
      <p:bldP spid="19462" grpId="0" bldLvl="0" animBg="1"/>
      <p:bldP spid="19463" grpId="0" bldLvl="0" animBg="1"/>
      <p:bldP spid="19464" grpId="0" bldLvl="0" animBg="1"/>
      <p:bldP spid="19464" grpId="1" bldLvl="0" animBg="1"/>
      <p:bldP spid="19465" grpId="0" bldLvl="0" animBg="1"/>
      <p:bldP spid="19466" grpId="0" bldLvl="0" animBg="1"/>
      <p:bldP spid="1946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9285" y="876300"/>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sym typeface="+mn-ea"/>
              </a:rPr>
              <a:t>（四）道德的职能</a:t>
            </a:r>
            <a:endParaRPr lang="zh-CN" altLang="en-US" sz="2400" dirty="0">
              <a:solidFill>
                <a:schemeClr val="tx1"/>
              </a:solidFill>
              <a:latin typeface="黑体" panose="02010600030101010101" charset="-122"/>
              <a:ea typeface="黑体" panose="02010600030101010101" charset="-122"/>
              <a:sym typeface="+mn-ea"/>
            </a:endParaRPr>
          </a:p>
        </p:txBody>
      </p:sp>
      <p:grpSp>
        <p:nvGrpSpPr>
          <p:cNvPr id="4" name="组合 3"/>
          <p:cNvGrpSpPr/>
          <p:nvPr/>
        </p:nvGrpSpPr>
        <p:grpSpPr>
          <a:xfrm>
            <a:off x="3058795" y="1538605"/>
            <a:ext cx="1612265" cy="1945005"/>
            <a:chOff x="1330037" y="2743337"/>
            <a:chExt cx="2036618" cy="2549237"/>
          </a:xfrm>
        </p:grpSpPr>
        <p:sp>
          <p:nvSpPr>
            <p:cNvPr id="42"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43"/>
            <p:cNvSpPr txBox="1"/>
            <p:nvPr/>
          </p:nvSpPr>
          <p:spPr>
            <a:xfrm>
              <a:off x="1533066" y="3973947"/>
              <a:ext cx="1630560"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调节功能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 name="椭圆 2"/>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1</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54" name="组合 53"/>
          <p:cNvGrpSpPr/>
          <p:nvPr/>
        </p:nvGrpSpPr>
        <p:grpSpPr>
          <a:xfrm>
            <a:off x="5245100" y="1514475"/>
            <a:ext cx="1628775" cy="1945640"/>
            <a:chOff x="1330037" y="2743337"/>
            <a:chExt cx="2036618" cy="2549237"/>
          </a:xfrm>
        </p:grpSpPr>
        <p:sp>
          <p:nvSpPr>
            <p:cNvPr id="55"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55"/>
            <p:cNvSpPr txBox="1"/>
            <p:nvPr/>
          </p:nvSpPr>
          <p:spPr>
            <a:xfrm>
              <a:off x="1533066" y="3973947"/>
              <a:ext cx="1630560" cy="52249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导向功能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7" name="椭圆 56"/>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2</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5" name="组合 4"/>
          <p:cNvGrpSpPr/>
          <p:nvPr/>
        </p:nvGrpSpPr>
        <p:grpSpPr>
          <a:xfrm>
            <a:off x="7608570" y="1515110"/>
            <a:ext cx="1612265" cy="1945005"/>
            <a:chOff x="1330037" y="2743337"/>
            <a:chExt cx="2036618" cy="2549237"/>
          </a:xfrm>
        </p:grpSpPr>
        <p:sp>
          <p:nvSpPr>
            <p:cNvPr id="6"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33066" y="3973947"/>
              <a:ext cx="1630560" cy="522664"/>
            </a:xfrm>
            <a:prstGeom prst="rect">
              <a:avLst/>
            </a:prstGeom>
            <a:noFill/>
          </p:spPr>
          <p:txBody>
            <a:bodyPr wrap="square" rtlCol="0">
              <a:spAutoFit/>
            </a:bodyPr>
            <a:lstStyle/>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教育功能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8" name="椭圆 7"/>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3</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9" name="组合 8"/>
          <p:cNvGrpSpPr/>
          <p:nvPr/>
        </p:nvGrpSpPr>
        <p:grpSpPr>
          <a:xfrm>
            <a:off x="3058795" y="3773170"/>
            <a:ext cx="1628775" cy="1945640"/>
            <a:chOff x="1330037" y="2743337"/>
            <a:chExt cx="2036618" cy="2549237"/>
          </a:xfrm>
        </p:grpSpPr>
        <p:sp>
          <p:nvSpPr>
            <p:cNvPr id="10"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533066" y="3973947"/>
              <a:ext cx="1630560" cy="522494"/>
            </a:xfrm>
            <a:prstGeom prst="rect">
              <a:avLst/>
            </a:prstGeom>
            <a:noFill/>
          </p:spPr>
          <p:txBody>
            <a:bodyPr wrap="square" rtlCol="0">
              <a:spAutoFit/>
            </a:bodyPr>
            <a:lstStyle/>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辩护功能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2" name="椭圆 11"/>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4</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13" name="组合 12"/>
          <p:cNvGrpSpPr/>
          <p:nvPr/>
        </p:nvGrpSpPr>
        <p:grpSpPr>
          <a:xfrm>
            <a:off x="5256530" y="3773805"/>
            <a:ext cx="1612265" cy="1945005"/>
            <a:chOff x="1330037" y="2743337"/>
            <a:chExt cx="2036618" cy="2549237"/>
          </a:xfrm>
        </p:grpSpPr>
        <p:sp>
          <p:nvSpPr>
            <p:cNvPr id="14"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533066" y="3973947"/>
              <a:ext cx="1630560" cy="522664"/>
            </a:xfrm>
            <a:prstGeom prst="rect">
              <a:avLst/>
            </a:prstGeom>
            <a:noFill/>
          </p:spPr>
          <p:txBody>
            <a:bodyPr wrap="square" rtlCol="0">
              <a:spAutoFit/>
            </a:bodyPr>
            <a:lstStyle/>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认识功能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6" name="椭圆 15"/>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5</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17" name="组合 16"/>
          <p:cNvGrpSpPr/>
          <p:nvPr/>
        </p:nvGrpSpPr>
        <p:grpSpPr>
          <a:xfrm>
            <a:off x="7600315" y="3686175"/>
            <a:ext cx="1628775" cy="1945640"/>
            <a:chOff x="1330037" y="2743337"/>
            <a:chExt cx="2036618" cy="2549237"/>
          </a:xfrm>
        </p:grpSpPr>
        <p:sp>
          <p:nvSpPr>
            <p:cNvPr id="18"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533066" y="3973947"/>
              <a:ext cx="1630560" cy="522494"/>
            </a:xfrm>
            <a:prstGeom prst="rect">
              <a:avLst/>
            </a:prstGeom>
            <a:noFill/>
          </p:spPr>
          <p:txBody>
            <a:bodyPr wrap="square" rtlCol="0">
              <a:spAutoFit/>
            </a:bodyPr>
            <a:lstStyle/>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激励功能</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0" name="椭圆 19"/>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6</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4294967295"/>
          </p:nvPr>
        </p:nvSpPr>
        <p:spPr>
          <a:xfrm>
            <a:off x="1061085" y="2449195"/>
            <a:ext cx="8983980" cy="3970020"/>
          </a:xfrm>
        </p:spPr>
        <p:txBody>
          <a:bodyPr/>
          <a:p>
            <a:pPr marL="0" indent="0">
              <a:lnSpc>
                <a:spcPct val="120000"/>
              </a:lnSpc>
              <a:spcBef>
                <a:spcPct val="25000"/>
              </a:spcBef>
              <a:spcAft>
                <a:spcPct val="25000"/>
              </a:spcAft>
              <a:buNone/>
            </a:pPr>
            <a:r>
              <a:rPr lang="zh-CN" altLang="en-US" sz="2000">
                <a:solidFill>
                  <a:srgbClr val="FF3300"/>
                </a:solidFill>
              </a:rPr>
              <a:t>伦理：</a:t>
            </a:r>
            <a:r>
              <a:rPr lang="zh-CN" altLang="en-US" sz="2000">
                <a:solidFill>
                  <a:srgbClr val="000099"/>
                </a:solidFill>
              </a:rPr>
              <a:t>处理人与人之间关系的道理和原则。</a:t>
            </a:r>
            <a:endParaRPr lang="zh-CN" altLang="en-US" sz="2000">
              <a:solidFill>
                <a:srgbClr val="000099"/>
              </a:solidFill>
            </a:endParaRPr>
          </a:p>
          <a:p>
            <a:pPr marL="0" indent="0">
              <a:lnSpc>
                <a:spcPct val="120000"/>
              </a:lnSpc>
              <a:spcBef>
                <a:spcPct val="25000"/>
              </a:spcBef>
              <a:spcAft>
                <a:spcPct val="25000"/>
              </a:spcAft>
              <a:buNone/>
            </a:pPr>
            <a:r>
              <a:rPr lang="zh-CN" altLang="en-US" sz="2000">
                <a:solidFill>
                  <a:srgbClr val="FF3300"/>
                </a:solidFill>
              </a:rPr>
              <a:t>伦理学：</a:t>
            </a:r>
            <a:r>
              <a:rPr lang="zh-CN" altLang="en-US" sz="2000">
                <a:solidFill>
                  <a:srgbClr val="000099"/>
                </a:solidFill>
              </a:rPr>
              <a:t>就是研究道德的学科。</a:t>
            </a:r>
            <a:endParaRPr lang="zh-CN" altLang="en-US" sz="2000">
              <a:solidFill>
                <a:srgbClr val="000099"/>
              </a:solidFill>
            </a:endParaRPr>
          </a:p>
          <a:p>
            <a:pPr marL="0" indent="0">
              <a:lnSpc>
                <a:spcPct val="120000"/>
              </a:lnSpc>
              <a:spcBef>
                <a:spcPct val="25000"/>
              </a:spcBef>
              <a:spcAft>
                <a:spcPct val="25000"/>
              </a:spcAft>
              <a:buNone/>
            </a:pPr>
            <a:r>
              <a:rPr lang="zh-CN" altLang="en-US" sz="2000" dirty="0">
                <a:solidFill>
                  <a:srgbClr val="FF0000"/>
                </a:solidFill>
                <a:latin typeface="Times New Roman" panose="02020603050405020304" pitchFamily="18" charset="0"/>
                <a:sym typeface="+mn-ea"/>
              </a:rPr>
              <a:t>伦理学的基本问题：</a:t>
            </a:r>
            <a:r>
              <a:rPr lang="zh-CN" altLang="en-US" sz="2000" dirty="0">
                <a:solidFill>
                  <a:srgbClr val="000099"/>
                </a:solidFill>
                <a:sym typeface="+mn-ea"/>
              </a:rPr>
              <a:t>道德与物质利益、个人利益和社会利益</a:t>
            </a:r>
            <a:endParaRPr lang="zh-CN" altLang="en-US" sz="2000" dirty="0">
              <a:solidFill>
                <a:srgbClr val="000099"/>
              </a:solidFill>
              <a:sym typeface="+mn-ea"/>
            </a:endParaRPr>
          </a:p>
          <a:p>
            <a:pPr marL="0" indent="0" algn="l" eaLnBrk="1" hangingPunct="1">
              <a:buNone/>
            </a:pPr>
            <a:r>
              <a:rPr lang="zh-CN" altLang="en-US" sz="2000" dirty="0">
                <a:solidFill>
                  <a:srgbClr val="000099"/>
                </a:solidFill>
                <a:sym typeface="+mn-ea"/>
              </a:rPr>
              <a:t>伦理行为四类：利人</a:t>
            </a:r>
            <a:r>
              <a:rPr lang="en-US" altLang="zh-CN" sz="2000" dirty="0">
                <a:solidFill>
                  <a:srgbClr val="000099"/>
                </a:solidFill>
                <a:sym typeface="+mn-ea"/>
              </a:rPr>
              <a:t>/</a:t>
            </a:r>
            <a:r>
              <a:rPr lang="zh-CN" altLang="en-US" sz="2000" dirty="0">
                <a:solidFill>
                  <a:srgbClr val="000099"/>
                </a:solidFill>
                <a:sym typeface="+mn-ea"/>
              </a:rPr>
              <a:t>利己</a:t>
            </a:r>
            <a:r>
              <a:rPr lang="en-US" altLang="zh-CN" sz="2000" dirty="0">
                <a:solidFill>
                  <a:srgbClr val="000099"/>
                </a:solidFill>
                <a:sym typeface="+mn-ea"/>
              </a:rPr>
              <a:t>/</a:t>
            </a:r>
            <a:r>
              <a:rPr lang="zh-CN" altLang="en-US" sz="2000" dirty="0">
                <a:solidFill>
                  <a:srgbClr val="000099"/>
                </a:solidFill>
                <a:sym typeface="+mn-ea"/>
              </a:rPr>
              <a:t>害人</a:t>
            </a:r>
            <a:r>
              <a:rPr lang="en-US" altLang="zh-CN" sz="2000" dirty="0">
                <a:solidFill>
                  <a:srgbClr val="000099"/>
                </a:solidFill>
                <a:sym typeface="+mn-ea"/>
              </a:rPr>
              <a:t>/</a:t>
            </a:r>
            <a:r>
              <a:rPr lang="zh-CN" altLang="en-US" sz="2000" dirty="0">
                <a:solidFill>
                  <a:srgbClr val="000099"/>
                </a:solidFill>
                <a:sym typeface="+mn-ea"/>
              </a:rPr>
              <a:t>害己</a:t>
            </a:r>
            <a:endParaRPr lang="zh-CN" altLang="en-US" sz="2000">
              <a:solidFill>
                <a:srgbClr val="000099"/>
              </a:solidFill>
            </a:endParaRPr>
          </a:p>
          <a:p>
            <a:pPr marL="0" indent="0">
              <a:lnSpc>
                <a:spcPct val="120000"/>
              </a:lnSpc>
              <a:spcBef>
                <a:spcPct val="25000"/>
              </a:spcBef>
              <a:spcAft>
                <a:spcPct val="25000"/>
              </a:spcAft>
              <a:buNone/>
            </a:pPr>
            <a:endParaRPr lang="zh-CN" altLang="en-US" sz="2000">
              <a:solidFill>
                <a:srgbClr val="000099"/>
              </a:solidFill>
            </a:endParaRPr>
          </a:p>
        </p:txBody>
      </p:sp>
      <p:sp>
        <p:nvSpPr>
          <p:cNvPr id="13315" name="矩形 13314"/>
          <p:cNvSpPr/>
          <p:nvPr/>
        </p:nvSpPr>
        <p:spPr>
          <a:xfrm>
            <a:off x="316230" y="880110"/>
            <a:ext cx="361950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rPr>
              <a:t>二、伦理学</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2" name="文本框 1"/>
          <p:cNvSpPr txBox="1"/>
          <p:nvPr/>
        </p:nvSpPr>
        <p:spPr>
          <a:xfrm>
            <a:off x="416560" y="1802765"/>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sym typeface="+mn-ea"/>
              </a:rPr>
              <a:t>（一）伦理学的含义</a:t>
            </a:r>
            <a:endParaRPr lang="zh-CN" altLang="en-US" sz="2400" dirty="0">
              <a:solidFill>
                <a:schemeClr val="tx1"/>
              </a:solidFill>
              <a:latin typeface="黑体" panose="02010600030101010101" charset="-122"/>
              <a:ea typeface="黑体" panose="02010600030101010101" charset="-122"/>
              <a:sym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13315"/>
          <p:cNvSpPr/>
          <p:nvPr/>
        </p:nvSpPr>
        <p:spPr>
          <a:xfrm>
            <a:off x="1131570" y="1649730"/>
            <a:ext cx="10463530" cy="4018280"/>
          </a:xfrm>
          <a:prstGeom prst="rect">
            <a:avLst/>
          </a:prstGeom>
          <a:noFill/>
          <a:ln w="9525">
            <a:noFill/>
          </a:ln>
        </p:spPr>
        <p:txBody>
          <a:bodyPr wrap="square">
            <a:spAutoFit/>
          </a:bodyPr>
          <a:p>
            <a:pPr algn="l">
              <a:lnSpc>
                <a:spcPct val="150000"/>
              </a:lnSpc>
            </a:pPr>
            <a:r>
              <a:rPr lang="en-US" altLang="zh-CN" sz="2000" dirty="0">
                <a:solidFill>
                  <a:srgbClr val="FF0000"/>
                </a:solidFill>
                <a:latin typeface="黑体" panose="02010600030101010101" charset="-122"/>
                <a:ea typeface="黑体" panose="02010600030101010101" charset="-122"/>
              </a:rPr>
              <a:t>1.</a:t>
            </a:r>
            <a:r>
              <a:rPr lang="zh-CN" altLang="en-US" sz="2000" dirty="0">
                <a:solidFill>
                  <a:srgbClr val="FF0000"/>
                </a:solidFill>
                <a:latin typeface="黑体" panose="02010600030101010101" charset="-122"/>
                <a:ea typeface="黑体" panose="02010600030101010101" charset="-122"/>
              </a:rPr>
              <a:t>描述伦理学：</a:t>
            </a:r>
            <a:r>
              <a:rPr lang="zh-CN" altLang="en-US" sz="2000">
                <a:solidFill>
                  <a:srgbClr val="0000FF"/>
                </a:solidFill>
                <a:latin typeface="黑体" panose="02010600030101010101" charset="-122"/>
                <a:ea typeface="黑体" panose="02010600030101010101" charset="-122"/>
              </a:rPr>
              <a:t>描述伦理学是伦理学的一个分支或派别，是指利用描述和归纳的方法，进行经验研究或事实研究社会道德的理论或研究方法。</a:t>
            </a:r>
            <a:endParaRPr lang="zh-CN" altLang="en-US" sz="2000">
              <a:solidFill>
                <a:srgbClr val="0000FF"/>
              </a:solidFill>
              <a:latin typeface="黑体" panose="02010600030101010101" charset="-122"/>
              <a:ea typeface="黑体" panose="02010600030101010101" charset="-122"/>
            </a:endParaRPr>
          </a:p>
          <a:p>
            <a:pPr algn="l" eaLnBrk="1" hangingPunct="1">
              <a:lnSpc>
                <a:spcPct val="150000"/>
              </a:lnSpc>
              <a:spcBef>
                <a:spcPct val="25000"/>
              </a:spcBef>
              <a:spcAft>
                <a:spcPct val="25000"/>
              </a:spcAft>
            </a:pPr>
            <a:r>
              <a:rPr lang="zh-CN" altLang="en-US" sz="2000" dirty="0">
                <a:solidFill>
                  <a:srgbClr val="FF0000"/>
                </a:solidFill>
                <a:latin typeface="Times New Roman" panose="02020603050405020304" pitchFamily="18" charset="0"/>
                <a:ea typeface="黑体" panose="02010600030101010101" charset="-122"/>
                <a:sym typeface="+mn-ea"/>
              </a:rPr>
              <a:t>2. 分析伦理学：</a:t>
            </a:r>
            <a:r>
              <a:rPr lang="zh-CN" altLang="en-US" sz="2000">
                <a:solidFill>
                  <a:srgbClr val="0000FF"/>
                </a:solidFill>
                <a:latin typeface="黑体" panose="02010600030101010101" charset="-122"/>
                <a:ea typeface="黑体" panose="02010600030101010101" charset="-122"/>
              </a:rPr>
              <a:t>分析伦理学是把现有的社会状况和行为规范放在一边，只从语言学和逻辑学的角度去判断道德，其承认道德判断和具体的道德命令可以具有真理性。分析伦理学是通过自己经验的观察，做出说话人确信自己是正确的判断，并准备得出相应的结论。</a:t>
            </a:r>
            <a:endParaRPr lang="zh-CN" altLang="en-US" sz="2000">
              <a:solidFill>
                <a:srgbClr val="0000FF"/>
              </a:solidFill>
              <a:latin typeface="黑体" panose="02010600030101010101" charset="-122"/>
              <a:ea typeface="黑体" panose="02010600030101010101" charset="-122"/>
            </a:endParaRPr>
          </a:p>
          <a:p>
            <a:pPr algn="l" eaLnBrk="1" hangingPunct="1">
              <a:lnSpc>
                <a:spcPct val="150000"/>
              </a:lnSpc>
              <a:spcBef>
                <a:spcPct val="25000"/>
              </a:spcBef>
              <a:spcAft>
                <a:spcPct val="25000"/>
              </a:spcAft>
            </a:pPr>
            <a:r>
              <a:rPr lang="zh-CN" altLang="en-US" sz="2000" dirty="0">
                <a:solidFill>
                  <a:srgbClr val="FF0000"/>
                </a:solidFill>
                <a:latin typeface="Times New Roman" panose="02020603050405020304" pitchFamily="18" charset="0"/>
                <a:ea typeface="黑体" panose="02010600030101010101" charset="-122"/>
                <a:sym typeface="+mn-ea"/>
              </a:rPr>
              <a:t>3. 规范伦理学：</a:t>
            </a:r>
            <a:r>
              <a:rPr lang="zh-CN" altLang="en-US" sz="2000">
                <a:solidFill>
                  <a:srgbClr val="0000FF"/>
                </a:solidFill>
                <a:latin typeface="黑体" panose="02010600030101010101" charset="-122"/>
                <a:ea typeface="黑体" panose="02010600030101010101" charset="-122"/>
                <a:sym typeface="+mn-ea"/>
              </a:rPr>
              <a:t>它是伦理学体系中的主体和核心，常常使用“善”和“恶”、“正当”和“不正当”等术语来直接表达取舍、决定和选择，或者进行批评、谴责、说明、赞扬和鼓励。规范伦理学分为三大部分：价值论、义务论和德性论。</a:t>
            </a:r>
            <a:endParaRPr lang="zh-CN" altLang="en-US" sz="2000">
              <a:solidFill>
                <a:srgbClr val="0000FF"/>
              </a:solidFill>
              <a:latin typeface="黑体" panose="02010600030101010101" charset="-122"/>
              <a:ea typeface="黑体" panose="02010600030101010101" charset="-122"/>
              <a:sym typeface="+mn-ea"/>
            </a:endParaRPr>
          </a:p>
        </p:txBody>
      </p:sp>
      <p:sp>
        <p:nvSpPr>
          <p:cNvPr id="2" name="文本框 1"/>
          <p:cNvSpPr txBox="1"/>
          <p:nvPr/>
        </p:nvSpPr>
        <p:spPr>
          <a:xfrm>
            <a:off x="678180" y="779145"/>
            <a:ext cx="2926080" cy="460375"/>
          </a:xfrm>
          <a:prstGeom prst="rect">
            <a:avLst/>
          </a:prstGeom>
          <a:noFill/>
        </p:spPr>
        <p:txBody>
          <a:bodyPr wrap="none" rtlCol="0" anchor="t">
            <a:spAutoFit/>
          </a:bodyPr>
          <a:p>
            <a:r>
              <a:rPr lang="zh-CN" altLang="en-US" sz="2400" dirty="0">
                <a:solidFill>
                  <a:schemeClr val="tx1"/>
                </a:solidFill>
                <a:latin typeface="黑体" panose="02010600030101010101" charset="-122"/>
                <a:ea typeface="黑体" panose="02010600030101010101" charset="-122"/>
                <a:sym typeface="+mn-ea"/>
              </a:rPr>
              <a:t>（二）伦理学的分类</a:t>
            </a:r>
            <a:endParaRPr lang="zh-CN" altLang="en-US" sz="2400" dirty="0">
              <a:solidFill>
                <a:schemeClr val="tx1"/>
              </a:solidFill>
              <a:latin typeface="黑体" panose="02010600030101010101" charset="-122"/>
              <a:ea typeface="黑体" panose="02010600030101010101" charset="-122"/>
              <a:sym typeface="+mn-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占位符 26625"/>
          <p:cNvSpPr>
            <a:spLocks noGrp="1"/>
          </p:cNvSpPr>
          <p:nvPr>
            <p:ph type="body" sz="half" idx="4294967295"/>
          </p:nvPr>
        </p:nvSpPr>
        <p:spPr>
          <a:xfrm>
            <a:off x="2057400" y="2338705"/>
            <a:ext cx="8610600" cy="2896235"/>
          </a:xfrm>
          <a:solidFill>
            <a:srgbClr val="CCECFF">
              <a:alpha val="46999"/>
            </a:srgbClr>
          </a:solidFill>
        </p:spPr>
        <p:txBody>
          <a:bodyPr>
            <a:normAutofit fontScale="80000"/>
          </a:bodyPr>
          <a:p>
            <a:pPr marL="0" indent="0">
              <a:lnSpc>
                <a:spcPct val="150000"/>
              </a:lnSpc>
              <a:buClr>
                <a:schemeClr val="tx1"/>
              </a:buClr>
              <a:buSzTx/>
              <a:buFont typeface="黑体" panose="02010600030101010101" charset="-122"/>
              <a:buNone/>
            </a:pPr>
            <a:r>
              <a:rPr lang="zh-CN" altLang="en-US" b="0" dirty="0">
                <a:latin typeface="黑体" panose="02010600030101010101" charset="-122"/>
                <a:ea typeface="黑体" panose="02010600030101010101" charset="-122"/>
              </a:rPr>
              <a:t>   </a:t>
            </a:r>
            <a:r>
              <a:rPr lang="zh-CN" altLang="en-US" dirty="0"/>
              <a:t>这里的护士工作很忙，但总能挤出时间来向我和我生病的父亲问好。当我问起我父亲的情况时，他们从来不因为太忙而拒绝回答或敷衍了事。我觉得他们很尊重患者。可是在某某医院情况就完全不同了。上一次我父亲生病住在那里，可那里的护士老是板起面孔不理人，好像你根本不存在一样</a:t>
            </a:r>
            <a:r>
              <a:rPr lang="en-US" altLang="zh-CN" dirty="0">
                <a:latin typeface="Arial" panose="020B0604020202020204" pitchFamily="34" charset="0"/>
              </a:rPr>
              <a:t>…</a:t>
            </a:r>
            <a:r>
              <a:rPr lang="en-US" altLang="zh-CN" dirty="0"/>
              <a:t>...</a:t>
            </a:r>
            <a:r>
              <a:rPr lang="zh-CN" altLang="en-US" dirty="0"/>
              <a:t>所以我和我父亲都不愿再到那家医院去了。</a:t>
            </a:r>
            <a:endParaRPr lang="zh-CN" altLang="en-US" dirty="0">
              <a:solidFill>
                <a:schemeClr val="hlink"/>
              </a:solidFill>
              <a:effectLst>
                <a:outerShdw blurRad="38100" dist="38100" dir="2700000">
                  <a:srgbClr val="000000"/>
                </a:outerShdw>
              </a:effectLst>
            </a:endParaRPr>
          </a:p>
        </p:txBody>
      </p:sp>
      <p:sp>
        <p:nvSpPr>
          <p:cNvPr id="26627" name="矩形 26626"/>
          <p:cNvSpPr/>
          <p:nvPr/>
        </p:nvSpPr>
        <p:spPr>
          <a:xfrm>
            <a:off x="3998913" y="1103630"/>
            <a:ext cx="3352800" cy="923925"/>
          </a:xfrm>
          <a:prstGeom prst="rect">
            <a:avLst/>
          </a:prstGeom>
        </p:spPr>
        <p:txBody>
          <a:bodyPr wrap="none" fromWordArt="1">
            <a:prstTxWarp prst="textPlain">
              <a:avLst>
                <a:gd name="adj" fmla="val 50000"/>
              </a:avLst>
            </a:prstTxWarp>
            <a:normAutofit/>
            <a:scene3d>
              <a:camera prst="orthographicFront"/>
              <a:lightRig rig="threePt" dir="t"/>
            </a:scene3d>
          </a:bodyPr>
          <a:p>
            <a:pPr algn="ctr" eaLnBrk="1" hangingPunct="1"/>
            <a:r>
              <a:rPr lang="zh-CN" altLang="en-US" sz="2400" b="0">
                <a:solidFill>
                  <a:schemeClr val="accent1"/>
                </a:solidFill>
                <a:effectLst>
                  <a:outerShdw blurRad="38100" dist="25400" dir="5400000" algn="ctr" rotWithShape="0">
                    <a:srgbClr val="6E747A">
                      <a:alpha val="43000"/>
                    </a:srgbClr>
                  </a:outerShdw>
                </a:effectLst>
                <a:latin typeface="黑体" panose="02010600030101010101" charset="-122"/>
                <a:ea typeface="黑体" panose="02010600030101010101" charset="-122"/>
              </a:rPr>
              <a:t>一位病人家属的表扬信</a:t>
            </a:r>
            <a:endParaRPr lang="zh-CN" altLang="en-US" sz="2400" b="0">
              <a:solidFill>
                <a:schemeClr val="accent1"/>
              </a:solidFill>
              <a:effectLst>
                <a:outerShdw blurRad="38100" dist="25400" dir="5400000" algn="ctr" rotWithShape="0">
                  <a:srgbClr val="6E747A">
                    <a:alpha val="43000"/>
                  </a:srgbClr>
                </a:outerShdw>
              </a:effectLst>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任务二</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513705" y="2373630"/>
            <a:ext cx="479806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护理伦理学概述</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4294967295"/>
          </p:nvPr>
        </p:nvSpPr>
        <p:spPr>
          <a:xfrm>
            <a:off x="1061085" y="2449195"/>
            <a:ext cx="8983980" cy="3457575"/>
          </a:xfrm>
        </p:spPr>
        <p:txBody>
          <a:bodyPr>
            <a:noAutofit/>
          </a:bodyPr>
          <a:p>
            <a:pPr marL="0" indent="0">
              <a:lnSpc>
                <a:spcPct val="125000"/>
              </a:lnSpc>
              <a:spcBef>
                <a:spcPts val="25"/>
              </a:spcBef>
              <a:spcAft>
                <a:spcPts val="25"/>
              </a:spcAft>
              <a:buNone/>
            </a:pPr>
            <a:r>
              <a:rPr lang="zh-CN" altLang="en-US" sz="2400">
                <a:solidFill>
                  <a:srgbClr val="000099"/>
                </a:solidFill>
              </a:rPr>
              <a:t>职业道德是所有从业人员在职业活动中应该遵循的行为准则，涵盖了从业人员与服务对象、职业与从业人员、职业与职业之间的关系。</a:t>
            </a:r>
            <a:endParaRPr lang="zh-CN" altLang="en-US" sz="2400">
              <a:solidFill>
                <a:srgbClr val="000099"/>
              </a:solidFill>
            </a:endParaRPr>
          </a:p>
          <a:p>
            <a:pPr marL="0" indent="0">
              <a:lnSpc>
                <a:spcPct val="125000"/>
              </a:lnSpc>
              <a:spcBef>
                <a:spcPts val="25"/>
              </a:spcBef>
              <a:spcAft>
                <a:spcPts val="25"/>
              </a:spcAft>
              <a:buNone/>
            </a:pPr>
            <a:r>
              <a:rPr lang="en-US" altLang="zh-CN" sz="2400">
                <a:solidFill>
                  <a:srgbClr val="FF3300"/>
                </a:solidFill>
              </a:rPr>
              <a:t>1.</a:t>
            </a:r>
            <a:r>
              <a:rPr lang="zh-CN" altLang="en-US" sz="2400">
                <a:solidFill>
                  <a:srgbClr val="FF3300"/>
                </a:solidFill>
              </a:rPr>
              <a:t>护理道德的含义：</a:t>
            </a:r>
            <a:r>
              <a:rPr lang="zh-CN" altLang="en-US" sz="2400">
                <a:solidFill>
                  <a:srgbClr val="000099"/>
                </a:solidFill>
              </a:rPr>
              <a:t>护理道德是一般社会道德在护理实践活动中的特殊体现，是根据护理职业的特点，调整护理人员与服务对象、护理人员与其他医务人员及护理人员与社会之间关系的行为规范总和。</a:t>
            </a:r>
            <a:endParaRPr lang="zh-CN" altLang="en-US" sz="2400">
              <a:solidFill>
                <a:srgbClr val="000099"/>
              </a:solidFill>
            </a:endParaRPr>
          </a:p>
          <a:p>
            <a:pPr marL="0" indent="0">
              <a:lnSpc>
                <a:spcPct val="120000"/>
              </a:lnSpc>
              <a:spcBef>
                <a:spcPct val="25000"/>
              </a:spcBef>
              <a:spcAft>
                <a:spcPct val="25000"/>
              </a:spcAft>
              <a:buNone/>
            </a:pPr>
            <a:endParaRPr lang="zh-CN" altLang="en-US" sz="1600">
              <a:solidFill>
                <a:srgbClr val="000099"/>
              </a:solidFill>
            </a:endParaRPr>
          </a:p>
        </p:txBody>
      </p:sp>
      <p:sp>
        <p:nvSpPr>
          <p:cNvPr id="13315" name="矩形 13314"/>
          <p:cNvSpPr/>
          <p:nvPr/>
        </p:nvSpPr>
        <p:spPr>
          <a:xfrm>
            <a:off x="316230" y="880110"/>
            <a:ext cx="552831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rPr>
              <a:t>一、护理伦理学的含义</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2" name="文本框 1"/>
          <p:cNvSpPr txBox="1"/>
          <p:nvPr/>
        </p:nvSpPr>
        <p:spPr>
          <a:xfrm>
            <a:off x="416560" y="1802765"/>
            <a:ext cx="2316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sym typeface="+mn-ea"/>
              </a:rPr>
              <a:t>（一）护理道德</a:t>
            </a:r>
            <a:endParaRPr lang="zh-CN" altLang="en-US" sz="2400" dirty="0">
              <a:solidFill>
                <a:schemeClr val="tx1"/>
              </a:solidFill>
              <a:latin typeface="黑体" panose="02010600030101010101" charset="-122"/>
              <a:ea typeface="黑体" panose="02010600030101010101"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rPr>
              <a:t>目</a:t>
            </a:r>
            <a:endParaRPr lang="zh-CN" altLang="en-US" sz="9600" b="1">
              <a:solidFill>
                <a:srgbClr val="5A84AF"/>
              </a:solidFill>
              <a:latin typeface="黑体" panose="02010600030101010101" charset="-122"/>
              <a:ea typeface="黑体" panose="02010600030101010101" charset="-122"/>
            </a:endParaRPr>
          </a:p>
          <a:p>
            <a:r>
              <a:rPr lang="zh-CN" altLang="en-US" sz="9600" b="1">
                <a:solidFill>
                  <a:srgbClr val="5A84AF"/>
                </a:solidFill>
                <a:latin typeface="黑体" panose="02010600030101010101" charset="-122"/>
                <a:ea typeface="黑体" panose="02010600030101010101" charset="-122"/>
              </a:rPr>
              <a:t>录</a:t>
            </a:r>
            <a:endParaRPr lang="zh-CN" altLang="en-US" sz="9600" b="1">
              <a:solidFill>
                <a:srgbClr val="5A84AF"/>
              </a:solidFill>
              <a:latin typeface="黑体" panose="02010600030101010101" charset="-122"/>
              <a:ea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nvSpPr>
        <p:spPr>
          <a:xfrm>
            <a:off x="1360805" y="1176655"/>
            <a:ext cx="8983980" cy="34575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ts val="25"/>
              </a:spcBef>
              <a:spcAft>
                <a:spcPts val="25"/>
              </a:spcAft>
              <a:buNone/>
            </a:pPr>
            <a:r>
              <a:rPr lang="en-US" altLang="zh-CN" sz="2400">
                <a:solidFill>
                  <a:srgbClr val="FF3300"/>
                </a:solidFill>
              </a:rPr>
              <a:t>2.</a:t>
            </a:r>
            <a:r>
              <a:rPr lang="zh-CN" altLang="en-US" sz="2400">
                <a:solidFill>
                  <a:srgbClr val="FF3300"/>
                </a:solidFill>
              </a:rPr>
              <a:t>护理道德的特点</a:t>
            </a:r>
            <a:r>
              <a:rPr lang="zh-CN" altLang="en-US" sz="2400">
                <a:solidFill>
                  <a:srgbClr val="FF3300"/>
                </a:solidFill>
              </a:rPr>
              <a:t>：</a:t>
            </a:r>
            <a:endParaRPr lang="zh-CN" altLang="en-US" sz="2400">
              <a:solidFill>
                <a:srgbClr val="FF3300"/>
              </a:solidFill>
            </a:endParaRPr>
          </a:p>
          <a:p>
            <a:pPr marL="0" indent="0">
              <a:lnSpc>
                <a:spcPct val="120000"/>
              </a:lnSpc>
              <a:spcBef>
                <a:spcPct val="25000"/>
              </a:spcBef>
              <a:spcAft>
                <a:spcPct val="25000"/>
              </a:spcAft>
              <a:buNone/>
            </a:pPr>
            <a:endParaRPr lang="zh-CN" altLang="en-US" sz="2400">
              <a:solidFill>
                <a:srgbClr val="000099"/>
              </a:solidFill>
            </a:endParaRPr>
          </a:p>
          <a:p>
            <a:pPr marL="0" indent="0">
              <a:lnSpc>
                <a:spcPct val="120000"/>
              </a:lnSpc>
              <a:spcBef>
                <a:spcPct val="25000"/>
              </a:spcBef>
              <a:spcAft>
                <a:spcPct val="25000"/>
              </a:spcAft>
              <a:buNone/>
            </a:pPr>
            <a:endParaRPr lang="zh-CN" altLang="en-US" sz="2400">
              <a:solidFill>
                <a:srgbClr val="000099"/>
              </a:solidFill>
            </a:endParaRPr>
          </a:p>
          <a:p>
            <a:pPr marL="0" indent="0">
              <a:lnSpc>
                <a:spcPct val="120000"/>
              </a:lnSpc>
              <a:spcBef>
                <a:spcPct val="25000"/>
              </a:spcBef>
              <a:spcAft>
                <a:spcPct val="25000"/>
              </a:spcAft>
              <a:buNone/>
            </a:pPr>
            <a:endParaRPr lang="zh-CN" altLang="en-US" sz="1600">
              <a:solidFill>
                <a:srgbClr val="000099"/>
              </a:solidFill>
            </a:endParaRPr>
          </a:p>
        </p:txBody>
      </p:sp>
      <p:sp>
        <p:nvSpPr>
          <p:cNvPr id="32770" name="文本占位符 32769"/>
          <p:cNvSpPr>
            <a:spLocks noGrp="1"/>
          </p:cNvSpPr>
          <p:nvPr/>
        </p:nvSpPr>
        <p:spPr>
          <a:xfrm>
            <a:off x="2992120" y="3688715"/>
            <a:ext cx="4749800" cy="33229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3600">
              <a:solidFill>
                <a:srgbClr val="000099"/>
              </a:solidFill>
            </a:endParaRPr>
          </a:p>
        </p:txBody>
      </p:sp>
      <p:grpSp>
        <p:nvGrpSpPr>
          <p:cNvPr id="30" name="Group 29"/>
          <p:cNvGrpSpPr/>
          <p:nvPr/>
        </p:nvGrpSpPr>
        <p:grpSpPr>
          <a:xfrm>
            <a:off x="4733537" y="2197854"/>
            <a:ext cx="3051403" cy="3452814"/>
            <a:chOff x="4650389" y="2171699"/>
            <a:chExt cx="3051403" cy="3452814"/>
          </a:xfrm>
        </p:grpSpPr>
        <p:sp>
          <p:nvSpPr>
            <p:cNvPr id="5"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6"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7"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grpSp>
      <p:sp>
        <p:nvSpPr>
          <p:cNvPr id="34" name="Shape 223"/>
          <p:cNvSpPr/>
          <p:nvPr/>
        </p:nvSpPr>
        <p:spPr bwMode="auto">
          <a:xfrm>
            <a:off x="5022056" y="1650630"/>
            <a:ext cx="1857180" cy="1987886"/>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p>
            <a:endParaRPr lang="en-US" sz="900">
              <a:latin typeface="zihun95hao-shoukesong" panose="00000500000000000000" pitchFamily="2" charset="-122"/>
            </a:endParaRPr>
          </a:p>
        </p:txBody>
      </p:sp>
      <p:sp>
        <p:nvSpPr>
          <p:cNvPr id="35" name="Shape 223"/>
          <p:cNvSpPr/>
          <p:nvPr/>
        </p:nvSpPr>
        <p:spPr bwMode="auto">
          <a:xfrm rot="21113752">
            <a:off x="4453255" y="3785870"/>
            <a:ext cx="2075815" cy="220408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p>
            <a:endParaRPr lang="en-US" sz="900" dirty="0">
              <a:latin typeface="zihun95hao-shoukesong" panose="00000500000000000000" pitchFamily="2" charset="-122"/>
            </a:endParaRPr>
          </a:p>
        </p:txBody>
      </p:sp>
      <p:sp>
        <p:nvSpPr>
          <p:cNvPr id="36" name="Shape 223"/>
          <p:cNvSpPr/>
          <p:nvPr/>
        </p:nvSpPr>
        <p:spPr bwMode="auto">
          <a:xfrm>
            <a:off x="6710750" y="3335768"/>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p>
            <a:endParaRPr lang="en-US" sz="900">
              <a:latin typeface="zihun95hao-shoukesong" panose="00000500000000000000" pitchFamily="2" charset="-122"/>
            </a:endParaRPr>
          </a:p>
        </p:txBody>
      </p:sp>
      <p:sp>
        <p:nvSpPr>
          <p:cNvPr id="37" name="Shape 172"/>
          <p:cNvSpPr/>
          <p:nvPr/>
        </p:nvSpPr>
        <p:spPr bwMode="auto">
          <a:xfrm>
            <a:off x="5764574" y="2469361"/>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8" name="Shape 174"/>
          <p:cNvSpPr/>
          <p:nvPr/>
        </p:nvSpPr>
        <p:spPr bwMode="auto">
          <a:xfrm>
            <a:off x="7318052" y="4007961"/>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9" name="Shape 175"/>
          <p:cNvSpPr/>
          <p:nvPr/>
        </p:nvSpPr>
        <p:spPr bwMode="auto">
          <a:xfrm>
            <a:off x="5275623" y="4715313"/>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1" name="TextBox 30"/>
          <p:cNvSpPr txBox="1"/>
          <p:nvPr/>
        </p:nvSpPr>
        <p:spPr>
          <a:xfrm>
            <a:off x="1690075" y="2543971"/>
            <a:ext cx="3205480" cy="521970"/>
          </a:xfrm>
          <a:prstGeom prst="rect">
            <a:avLst/>
          </a:prstGeom>
          <a:noFill/>
        </p:spPr>
        <p:txBody>
          <a:bodyPr wrap="none" rtlCol="0">
            <a:spAutoFit/>
          </a:bodyPr>
          <a:p>
            <a:pPr algn="r"/>
            <a:r>
              <a:rPr lang="en-US" sz="2800" dirty="0">
                <a:solidFill>
                  <a:schemeClr val="accent1">
                    <a:lumMod val="75000"/>
                  </a:schemeClr>
                </a:solidFill>
                <a:latin typeface="黑体" panose="02010600030101010101" charset="-122"/>
                <a:ea typeface="黑体" panose="02010600030101010101" charset="-122"/>
              </a:rPr>
              <a:t>(1)人类性与人道型</a:t>
            </a:r>
            <a:endParaRPr lang="en-US" sz="2800" dirty="0">
              <a:solidFill>
                <a:schemeClr val="accent1">
                  <a:lumMod val="75000"/>
                </a:schemeClr>
              </a:solidFill>
              <a:latin typeface="黑体" panose="02010600030101010101" charset="-122"/>
              <a:ea typeface="黑体" panose="02010600030101010101" charset="-122"/>
            </a:endParaRPr>
          </a:p>
        </p:txBody>
      </p:sp>
      <p:sp>
        <p:nvSpPr>
          <p:cNvPr id="2" name="TextBox 30"/>
          <p:cNvSpPr txBox="1"/>
          <p:nvPr/>
        </p:nvSpPr>
        <p:spPr>
          <a:xfrm>
            <a:off x="1218905" y="4897916"/>
            <a:ext cx="3205480" cy="521970"/>
          </a:xfrm>
          <a:prstGeom prst="rect">
            <a:avLst/>
          </a:prstGeom>
          <a:noFill/>
        </p:spPr>
        <p:txBody>
          <a:bodyPr wrap="none" rtlCol="0">
            <a:spAutoFit/>
          </a:bodyPr>
          <a:p>
            <a:pPr algn="r"/>
            <a:r>
              <a:rPr lang="en-US" sz="2800" dirty="0">
                <a:solidFill>
                  <a:schemeClr val="accent1">
                    <a:lumMod val="75000"/>
                  </a:schemeClr>
                </a:solidFill>
                <a:latin typeface="黑体" panose="02010600030101010101" charset="-122"/>
                <a:ea typeface="黑体" panose="02010600030101010101" charset="-122"/>
              </a:rPr>
              <a:t>(2)继承性与时代性</a:t>
            </a:r>
            <a:endParaRPr lang="en-US" sz="2800" dirty="0">
              <a:solidFill>
                <a:schemeClr val="accent1">
                  <a:lumMod val="75000"/>
                </a:schemeClr>
              </a:solidFill>
              <a:latin typeface="黑体" panose="02010600030101010101" charset="-122"/>
              <a:ea typeface="黑体" panose="02010600030101010101" charset="-122"/>
            </a:endParaRPr>
          </a:p>
        </p:txBody>
      </p:sp>
      <p:sp>
        <p:nvSpPr>
          <p:cNvPr id="3" name="TextBox 30"/>
          <p:cNvSpPr txBox="1"/>
          <p:nvPr/>
        </p:nvSpPr>
        <p:spPr>
          <a:xfrm>
            <a:off x="8206445" y="2953546"/>
            <a:ext cx="3205480" cy="521970"/>
          </a:xfrm>
          <a:prstGeom prst="rect">
            <a:avLst/>
          </a:prstGeom>
          <a:noFill/>
        </p:spPr>
        <p:txBody>
          <a:bodyPr wrap="none" rtlCol="0">
            <a:spAutoFit/>
          </a:bodyPr>
          <a:p>
            <a:pPr algn="r"/>
            <a:r>
              <a:rPr lang="en-US" sz="2800" dirty="0">
                <a:solidFill>
                  <a:schemeClr val="accent1">
                    <a:lumMod val="75000"/>
                  </a:schemeClr>
                </a:solidFill>
                <a:latin typeface="黑体" panose="02010600030101010101" charset="-122"/>
                <a:ea typeface="黑体" panose="02010600030101010101" charset="-122"/>
              </a:rPr>
              <a:t>(3)规范性与可控性</a:t>
            </a:r>
            <a:endParaRPr lang="en-US" sz="2800" dirty="0">
              <a:solidFill>
                <a:schemeClr val="accent1">
                  <a:lumMod val="75000"/>
                </a:schemeClr>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00" fill="hold"/>
                                        <p:tgtEl>
                                          <p:spTgt spid="34"/>
                                        </p:tgtEl>
                                        <p:attrNameLst>
                                          <p:attrName>ppt_w</p:attrName>
                                        </p:attrNameLst>
                                      </p:cBhvr>
                                      <p:tavLst>
                                        <p:tav tm="0">
                                          <p:val>
                                            <p:fltVal val="0"/>
                                          </p:val>
                                        </p:tav>
                                        <p:tav tm="100000">
                                          <p:val>
                                            <p:strVal val="#ppt_w"/>
                                          </p:val>
                                        </p:tav>
                                      </p:tavLst>
                                    </p:anim>
                                    <p:anim calcmode="lin" valueType="num">
                                      <p:cBhvr>
                                        <p:cTn id="14" dur="1000" fill="hold"/>
                                        <p:tgtEl>
                                          <p:spTgt spid="34"/>
                                        </p:tgtEl>
                                        <p:attrNameLst>
                                          <p:attrName>ppt_h</p:attrName>
                                        </p:attrNameLst>
                                      </p:cBhvr>
                                      <p:tavLst>
                                        <p:tav tm="0">
                                          <p:val>
                                            <p:fltVal val="0"/>
                                          </p:val>
                                        </p:tav>
                                        <p:tav tm="100000">
                                          <p:val>
                                            <p:strVal val="#ppt_h"/>
                                          </p:val>
                                        </p:tav>
                                      </p:tavLst>
                                    </p:anim>
                                    <p:anim calcmode="lin" valueType="num">
                                      <p:cBhvr>
                                        <p:cTn id="15" dur="1000" fill="hold"/>
                                        <p:tgtEl>
                                          <p:spTgt spid="34"/>
                                        </p:tgtEl>
                                        <p:attrNameLst>
                                          <p:attrName>style.rotation</p:attrName>
                                        </p:attrNameLst>
                                      </p:cBhvr>
                                      <p:tavLst>
                                        <p:tav tm="0">
                                          <p:val>
                                            <p:fltVal val="90"/>
                                          </p:val>
                                        </p:tav>
                                        <p:tav tm="100000">
                                          <p:val>
                                            <p:fltVal val="0"/>
                                          </p:val>
                                        </p:tav>
                                      </p:tavLst>
                                    </p:anim>
                                    <p:animEffect transition="in" filter="fade">
                                      <p:cBhvr>
                                        <p:cTn id="16" dur="1000"/>
                                        <p:tgtEl>
                                          <p:spTgt spid="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randombar(horizontal)">
                                      <p:cBhvr>
                                        <p:cTn id="54" dur="500"/>
                                        <p:tgtEl>
                                          <p:spTgt spid="2"/>
                                        </p:tgtEl>
                                      </p:cBhvr>
                                    </p:animEffect>
                                  </p:childTnLst>
                                </p:cTn>
                              </p:par>
                            </p:childTnLst>
                          </p:cTn>
                        </p:par>
                        <p:par>
                          <p:cTn id="55" fill="hold">
                            <p:stCondLst>
                              <p:cond delay="2000"/>
                            </p:stCondLst>
                            <p:childTnLst>
                              <p:par>
                                <p:cTn id="56" presetID="14" presetClass="entr" presetSubtype="1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randombar(horizontal)">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31" grpId="0"/>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idx="4294967295"/>
          </p:nvPr>
        </p:nvSpPr>
        <p:spPr>
          <a:xfrm>
            <a:off x="1175385" y="462915"/>
            <a:ext cx="7772400" cy="685800"/>
          </a:xfrm>
        </p:spPr>
        <p:txBody>
          <a:bodyPr anchor="ctr" anchorCtr="0"/>
          <a:p>
            <a:pPr indent="0"/>
            <a:r>
              <a:rPr lang="zh-CN" altLang="en-US" sz="2800" b="0" dirty="0">
                <a:solidFill>
                  <a:schemeClr val="tx1"/>
                </a:solidFill>
                <a:latin typeface="黑体" panose="02010600030101010101" charset="-122"/>
                <a:ea typeface="黑体" panose="02010600030101010101" charset="-122"/>
              </a:rPr>
              <a:t> </a:t>
            </a:r>
            <a:r>
              <a:rPr lang="zh-CN" altLang="en-US" sz="2800" dirty="0">
                <a:solidFill>
                  <a:schemeClr val="tx1"/>
                </a:solidFill>
                <a:latin typeface="黑体" panose="02010600030101010101" charset="-122"/>
                <a:ea typeface="黑体" panose="02010600030101010101" charset="-122"/>
              </a:rPr>
              <a:t>职业道德的基本要求</a:t>
            </a:r>
            <a:r>
              <a:rPr lang="en-US" altLang="zh-CN" sz="2800" dirty="0">
                <a:solidFill>
                  <a:schemeClr val="tx1"/>
                </a:solidFill>
                <a:latin typeface="黑体" panose="02010600030101010101" charset="-122"/>
                <a:ea typeface="黑体" panose="02010600030101010101" charset="-122"/>
              </a:rPr>
              <a:t>:</a:t>
            </a:r>
            <a:endParaRPr lang="en-US" altLang="zh-CN" sz="2800" dirty="0">
              <a:solidFill>
                <a:schemeClr val="tx1"/>
              </a:solidFill>
              <a:latin typeface="黑体" panose="02010600030101010101" charset="-122"/>
              <a:ea typeface="黑体" panose="02010600030101010101" charset="-122"/>
            </a:endParaRPr>
          </a:p>
        </p:txBody>
      </p:sp>
      <p:sp>
        <p:nvSpPr>
          <p:cNvPr id="29699" name="文本占位符 29698"/>
          <p:cNvSpPr>
            <a:spLocks noGrp="1"/>
          </p:cNvSpPr>
          <p:nvPr>
            <p:ph type="body" idx="4294967295"/>
          </p:nvPr>
        </p:nvSpPr>
        <p:spPr>
          <a:xfrm>
            <a:off x="1399540" y="1048385"/>
            <a:ext cx="9593580" cy="3594735"/>
          </a:xfrm>
        </p:spPr>
        <p:txBody>
          <a:bodyPr>
            <a:noAutofit/>
          </a:bodyPr>
          <a:p>
            <a:pPr algn="just">
              <a:lnSpc>
                <a:spcPct val="125000"/>
              </a:lnSpc>
              <a:spcBef>
                <a:spcPts val="25"/>
              </a:spcBef>
              <a:spcAft>
                <a:spcPts val="25"/>
              </a:spcAft>
              <a:buFont typeface="Wingdings" panose="05000000000000000000" charset="0"/>
              <a:buChar char="l"/>
            </a:pPr>
            <a:r>
              <a:rPr lang="zh-CN" altLang="en-US" sz="2400">
                <a:solidFill>
                  <a:srgbClr val="000099"/>
                </a:solidFill>
              </a:rPr>
              <a:t>梁启超</a:t>
            </a:r>
            <a:r>
              <a:rPr lang="en-US" altLang="zh-CN" sz="2400">
                <a:solidFill>
                  <a:srgbClr val="000099"/>
                </a:solidFill>
              </a:rPr>
              <a:t>:</a:t>
            </a:r>
            <a:r>
              <a:rPr lang="zh-CN" altLang="en-US" sz="2400">
                <a:solidFill>
                  <a:srgbClr val="000099"/>
                </a:solidFill>
              </a:rPr>
              <a:t>梁启超用</a:t>
            </a:r>
            <a:r>
              <a:rPr lang="zh-CN" altLang="en-US" sz="2400">
                <a:solidFill>
                  <a:srgbClr val="FF3300"/>
                </a:solidFill>
              </a:rPr>
              <a:t>敬业</a:t>
            </a:r>
            <a:r>
              <a:rPr lang="zh-CN" altLang="en-US" sz="2400">
                <a:solidFill>
                  <a:srgbClr val="000099"/>
                </a:solidFill>
              </a:rPr>
              <a:t>与</a:t>
            </a:r>
            <a:r>
              <a:rPr lang="zh-CN" altLang="en-US" sz="2400">
                <a:solidFill>
                  <a:srgbClr val="FF3300"/>
                </a:solidFill>
              </a:rPr>
              <a:t>乐业</a:t>
            </a:r>
            <a:r>
              <a:rPr lang="zh-CN" altLang="en-US" sz="2400">
                <a:solidFill>
                  <a:srgbClr val="000099"/>
                </a:solidFill>
              </a:rPr>
              <a:t>来谈职业道德，表现了各种职业道德的共同要求。</a:t>
            </a:r>
            <a:endParaRPr lang="zh-CN" altLang="en-US" sz="2400">
              <a:solidFill>
                <a:srgbClr val="000099"/>
              </a:solidFill>
            </a:endParaRPr>
          </a:p>
          <a:p>
            <a:pPr algn="just">
              <a:lnSpc>
                <a:spcPct val="125000"/>
              </a:lnSpc>
              <a:spcBef>
                <a:spcPts val="25"/>
              </a:spcBef>
              <a:spcAft>
                <a:spcPts val="25"/>
              </a:spcAft>
              <a:buFont typeface="Wingdings" panose="05000000000000000000" charset="0"/>
              <a:buChar char="l"/>
            </a:pPr>
            <a:r>
              <a:rPr lang="zh-CN" altLang="en-US" sz="2400">
                <a:solidFill>
                  <a:srgbClr val="000099"/>
                </a:solidFill>
              </a:rPr>
              <a:t>敬业，就是要忠于职守</a:t>
            </a:r>
            <a:endParaRPr lang="zh-CN" altLang="en-US" sz="2400">
              <a:solidFill>
                <a:srgbClr val="000099"/>
              </a:solidFill>
            </a:endParaRPr>
          </a:p>
          <a:p>
            <a:pPr algn="just">
              <a:lnSpc>
                <a:spcPct val="125000"/>
              </a:lnSpc>
              <a:spcBef>
                <a:spcPts val="25"/>
              </a:spcBef>
              <a:spcAft>
                <a:spcPts val="25"/>
              </a:spcAft>
              <a:buFont typeface="Wingdings" panose="05000000000000000000" charset="0"/>
              <a:buChar char="l"/>
            </a:pPr>
            <a:r>
              <a:rPr lang="zh-CN" altLang="en-US" sz="2400">
                <a:solidFill>
                  <a:srgbClr val="000099"/>
                </a:solidFill>
              </a:rPr>
              <a:t>乐业，就是要热爱职业</a:t>
            </a:r>
            <a:endParaRPr lang="zh-CN" altLang="en-US" sz="2400">
              <a:solidFill>
                <a:srgbClr val="000099"/>
              </a:solidFill>
            </a:endParaRPr>
          </a:p>
          <a:p>
            <a:pPr algn="just">
              <a:lnSpc>
                <a:spcPct val="125000"/>
              </a:lnSpc>
              <a:spcBef>
                <a:spcPts val="25"/>
              </a:spcBef>
              <a:spcAft>
                <a:spcPts val="25"/>
              </a:spcAft>
              <a:buFont typeface="Wingdings" panose="05000000000000000000" charset="0"/>
              <a:buChar char="l"/>
            </a:pPr>
            <a:r>
              <a:rPr lang="zh-CN" altLang="en-US" sz="2400">
                <a:solidFill>
                  <a:srgbClr val="000099"/>
                </a:solidFill>
              </a:rPr>
              <a:t>忠于职守、热爱职业是各种职业道德的最基本要求。</a:t>
            </a:r>
            <a:endParaRPr lang="zh-CN" altLang="en-US" sz="2400">
              <a:solidFill>
                <a:srgbClr val="000099"/>
              </a:solidFill>
            </a:endParaRPr>
          </a:p>
        </p:txBody>
      </p:sp>
      <p:sp>
        <p:nvSpPr>
          <p:cNvPr id="30722" name="文本占位符 30721"/>
          <p:cNvSpPr>
            <a:spLocks noGrp="1"/>
          </p:cNvSpPr>
          <p:nvPr/>
        </p:nvSpPr>
        <p:spPr>
          <a:xfrm>
            <a:off x="1175385" y="3721100"/>
            <a:ext cx="9232900" cy="26562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5000"/>
              </a:lnSpc>
              <a:spcBef>
                <a:spcPct val="25000"/>
              </a:spcBef>
              <a:spcAft>
                <a:spcPct val="25000"/>
              </a:spcAft>
              <a:buNone/>
            </a:pPr>
            <a:r>
              <a:rPr lang="zh-CN" altLang="en-US" sz="3200" dirty="0">
                <a:solidFill>
                  <a:schemeClr val="tx1"/>
                </a:solidFill>
              </a:rPr>
              <a:t> </a:t>
            </a:r>
            <a:r>
              <a:rPr lang="zh-CN" altLang="en-US" dirty="0">
                <a:solidFill>
                  <a:schemeClr val="tx1"/>
                </a:solidFill>
              </a:rPr>
              <a:t>职业道德和价值准则是</a:t>
            </a:r>
            <a:r>
              <a:rPr lang="en-US" altLang="zh-CN" dirty="0">
                <a:solidFill>
                  <a:schemeClr val="tx1"/>
                </a:solidFill>
              </a:rPr>
              <a:t>:</a:t>
            </a:r>
            <a:endParaRPr lang="en-US" altLang="zh-CN" dirty="0">
              <a:solidFill>
                <a:schemeClr val="tx1"/>
              </a:solidFill>
            </a:endParaRPr>
          </a:p>
          <a:p>
            <a:pPr marL="0" indent="0" algn="just">
              <a:lnSpc>
                <a:spcPct val="105000"/>
              </a:lnSpc>
              <a:spcBef>
                <a:spcPct val="25000"/>
              </a:spcBef>
              <a:spcAft>
                <a:spcPct val="25000"/>
              </a:spcAft>
              <a:buNone/>
            </a:pPr>
            <a:r>
              <a:rPr lang="en-US" altLang="zh-CN" sz="3200" dirty="0">
                <a:solidFill>
                  <a:srgbClr val="FF0000"/>
                </a:solidFill>
              </a:rPr>
              <a:t>  </a:t>
            </a:r>
            <a:r>
              <a:rPr lang="zh-CN" altLang="en-US" sz="2400" dirty="0">
                <a:solidFill>
                  <a:srgbClr val="FF0000"/>
                </a:solidFill>
              </a:rPr>
              <a:t>干好本职工作</a:t>
            </a:r>
            <a:r>
              <a:rPr lang="zh-CN" altLang="en-US" sz="2400" dirty="0">
                <a:solidFill>
                  <a:srgbClr val="0033CC"/>
                </a:solidFill>
              </a:rPr>
              <a:t>   </a:t>
            </a:r>
            <a:r>
              <a:rPr lang="en-US" altLang="zh-CN" sz="2400" dirty="0">
                <a:solidFill>
                  <a:srgbClr val="0033CC"/>
                </a:solidFill>
              </a:rPr>
              <a:t> </a:t>
            </a:r>
            <a:r>
              <a:rPr lang="zh-CN" altLang="en-US" sz="2400" dirty="0">
                <a:solidFill>
                  <a:srgbClr val="0033CC"/>
                </a:solidFill>
              </a:rPr>
              <a:t>首要条件 </a:t>
            </a:r>
            <a:endParaRPr lang="zh-CN" altLang="en-US" sz="2400" dirty="0">
              <a:solidFill>
                <a:srgbClr val="0033CC"/>
              </a:solidFill>
            </a:endParaRPr>
          </a:p>
          <a:p>
            <a:pPr algn="just">
              <a:lnSpc>
                <a:spcPct val="105000"/>
              </a:lnSpc>
              <a:spcBef>
                <a:spcPct val="25000"/>
              </a:spcBef>
              <a:spcAft>
                <a:spcPct val="25000"/>
              </a:spcAft>
              <a:buFont typeface="Wingdings" panose="05000000000000000000" charset="0"/>
              <a:buChar char="l"/>
            </a:pPr>
            <a:r>
              <a:rPr lang="zh-CN" altLang="en-US" sz="2400" dirty="0">
                <a:solidFill>
                  <a:srgbClr val="0033CC"/>
                </a:solidFill>
              </a:rPr>
              <a:t> 爱岗敬业、诚实守信、办事公道、服务群众、奉献社会。</a:t>
            </a:r>
            <a:endParaRPr lang="zh-CN" altLang="en-US" sz="2400" dirty="0">
              <a:solidFill>
                <a:srgbClr val="0033CC"/>
              </a:solidFill>
            </a:endParaRPr>
          </a:p>
        </p:txBody>
      </p:sp>
      <p:sp>
        <p:nvSpPr>
          <p:cNvPr id="30723" name="左箭头 30722"/>
          <p:cNvSpPr/>
          <p:nvPr/>
        </p:nvSpPr>
        <p:spPr>
          <a:xfrm>
            <a:off x="3586798" y="4768215"/>
            <a:ext cx="431800" cy="144463"/>
          </a:xfrm>
          <a:prstGeom prst="leftArrow">
            <a:avLst>
              <a:gd name="adj1" fmla="val 50000"/>
              <a:gd name="adj2" fmla="val 74725"/>
            </a:avLst>
          </a:prstGeom>
          <a:solidFill>
            <a:srgbClr val="FF3300"/>
          </a:solidFill>
          <a:ln w="9525">
            <a:noFill/>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0722">
                                            <p:txEl>
                                              <p:charRg st="31" end="51"/>
                                            </p:txEl>
                                          </p:spTgt>
                                        </p:tgtEl>
                                        <p:attrNameLst>
                                          <p:attrName>style.visibility</p:attrName>
                                        </p:attrNameLst>
                                      </p:cBhvr>
                                      <p:to>
                                        <p:strVal val="visible"/>
                                      </p:to>
                                    </p:set>
                                    <p:animEffect transition="in" filter="barn(outVertical)">
                                      <p:cBhvr>
                                        <p:cTn id="7" dur="500"/>
                                        <p:tgtEl>
                                          <p:spTgt spid="30722">
                                            <p:txEl>
                                              <p:charRg st="31" end="51"/>
                                            </p:txEl>
                                          </p:spTgt>
                                        </p:tgtEl>
                                      </p:cBhvr>
                                    </p:animEffect>
                                  </p:childTnLst>
                                  <p:subTnLst>
                                    <p:set>
                                      <p:cBhvr override="childStyle">
                                        <p:cTn dur="1" fill="hold" display="0" masterRel="nextClick" afterEffect="1"/>
                                        <p:tgtEl>
                                          <p:spTgt spid="30722">
                                            <p:txEl>
                                              <p:charRg st="31" end="51"/>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4294967295"/>
          </p:nvPr>
        </p:nvSpPr>
        <p:spPr>
          <a:xfrm>
            <a:off x="491490" y="1616710"/>
            <a:ext cx="11035665" cy="1691640"/>
          </a:xfrm>
        </p:spPr>
        <p:txBody>
          <a:bodyPr>
            <a:noAutofit/>
          </a:bodyPr>
          <a:p>
            <a:pPr marL="0" indent="0">
              <a:lnSpc>
                <a:spcPct val="125000"/>
              </a:lnSpc>
              <a:spcBef>
                <a:spcPts val="25"/>
              </a:spcBef>
              <a:spcAft>
                <a:spcPts val="25"/>
              </a:spcAft>
              <a:buNone/>
            </a:pPr>
            <a:r>
              <a:rPr lang="zh-CN" altLang="en-US" sz="2400">
                <a:solidFill>
                  <a:srgbClr val="000099"/>
                </a:solidFill>
              </a:rPr>
              <a:t>护理伦理学是以护理道德现象、护理道德关系及其发展规律作为自己的研究对象，其中包括：护理人员与患者的关系、护理人员与其他医务工作者的关系、护理人员与护理学和医学的关系、护理人员与社会之间的关系等。</a:t>
            </a:r>
            <a:endParaRPr lang="zh-CN" altLang="en-US" sz="1600">
              <a:solidFill>
                <a:srgbClr val="000099"/>
              </a:solidFill>
            </a:endParaRPr>
          </a:p>
        </p:txBody>
      </p:sp>
      <p:sp>
        <p:nvSpPr>
          <p:cNvPr id="13315" name="矩形 13314"/>
          <p:cNvSpPr/>
          <p:nvPr/>
        </p:nvSpPr>
        <p:spPr>
          <a:xfrm>
            <a:off x="316230" y="880110"/>
            <a:ext cx="740029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rPr>
              <a:t>二、护理伦理学的研究对象</a:t>
            </a:r>
            <a:endParaRPr lang="zh-CN" altLang="en-US" sz="4000" dirty="0">
              <a:solidFill>
                <a:srgbClr val="FF0000"/>
              </a:solidFill>
              <a:latin typeface="Times New Roman" panose="02020603050405020304" pitchFamily="18" charset="0"/>
              <a:ea typeface="黑体" panose="02010600030101010101" charset="-122"/>
            </a:endParaRPr>
          </a:p>
        </p:txBody>
      </p:sp>
      <p:grpSp>
        <p:nvGrpSpPr>
          <p:cNvPr id="6" name="组合 5"/>
          <p:cNvGrpSpPr/>
          <p:nvPr/>
        </p:nvGrpSpPr>
        <p:grpSpPr>
          <a:xfrm>
            <a:off x="627264" y="3460834"/>
            <a:ext cx="3881505" cy="819752"/>
            <a:chOff x="6375400" y="3666141"/>
            <a:chExt cx="3743351" cy="790575"/>
          </a:xfrm>
        </p:grpSpPr>
        <p:sp>
          <p:nvSpPr>
            <p:cNvPr id="11" name="文本框 10"/>
            <p:cNvSpPr txBox="1"/>
            <p:nvPr/>
          </p:nvSpPr>
          <p:spPr>
            <a:xfrm>
              <a:off x="7260074" y="3870667"/>
              <a:ext cx="2858677"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护理人员与患者的关系</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3" name="对角圆角矩形 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4" name="组合 3"/>
          <p:cNvGrpSpPr/>
          <p:nvPr/>
        </p:nvGrpSpPr>
        <p:grpSpPr>
          <a:xfrm>
            <a:off x="627264" y="4527601"/>
            <a:ext cx="5145154" cy="819150"/>
            <a:chOff x="6375400" y="3666141"/>
            <a:chExt cx="4962025" cy="790575"/>
          </a:xfrm>
        </p:grpSpPr>
        <p:sp>
          <p:nvSpPr>
            <p:cNvPr id="19" name="文本框 18"/>
            <p:cNvSpPr txBox="1"/>
            <p:nvPr/>
          </p:nvSpPr>
          <p:spPr>
            <a:xfrm>
              <a:off x="7260074" y="3870667"/>
              <a:ext cx="4077351"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护理人员与其他医务工作者的关系</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6063499" y="3460801"/>
            <a:ext cx="4892424" cy="819150"/>
            <a:chOff x="6375400" y="3666141"/>
            <a:chExt cx="4718289" cy="790575"/>
          </a:xfrm>
        </p:grpSpPr>
        <p:sp>
          <p:nvSpPr>
            <p:cNvPr id="26" name="文本框 25"/>
            <p:cNvSpPr txBox="1"/>
            <p:nvPr/>
          </p:nvSpPr>
          <p:spPr>
            <a:xfrm>
              <a:off x="7260074" y="3870667"/>
              <a:ext cx="3833615"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护理人员与护理学和医学的关系</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28" name="组合 27"/>
          <p:cNvGrpSpPr/>
          <p:nvPr/>
        </p:nvGrpSpPr>
        <p:grpSpPr>
          <a:xfrm>
            <a:off x="6063499" y="4526966"/>
            <a:ext cx="4386964" cy="819150"/>
            <a:chOff x="6375400" y="3666141"/>
            <a:chExt cx="4230820" cy="790575"/>
          </a:xfrm>
        </p:grpSpPr>
        <p:sp>
          <p:nvSpPr>
            <p:cNvPr id="29" name="文本框 28"/>
            <p:cNvSpPr txBox="1"/>
            <p:nvPr/>
          </p:nvSpPr>
          <p:spPr>
            <a:xfrm>
              <a:off x="7260074" y="3870666"/>
              <a:ext cx="3346146"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护理人员与社会之间的关系</a:t>
              </a:r>
              <a:endParaRPr lang="zh-CN" altLang="en-US" sz="1980" b="1">
                <a:solidFill>
                  <a:schemeClr val="accent1">
                    <a:lumMod val="75000"/>
                  </a:schemeClr>
                </a:solidFill>
                <a:cs typeface="+mn-ea"/>
                <a:sym typeface="+mn-lt"/>
              </a:endParaRPr>
            </a:p>
          </p:txBody>
        </p:sp>
        <p:grpSp>
          <p:nvGrpSpPr>
            <p:cNvPr id="30" name="组合 29"/>
            <p:cNvGrpSpPr/>
            <p:nvPr/>
          </p:nvGrpSpPr>
          <p:grpSpPr>
            <a:xfrm>
              <a:off x="6375400" y="3666141"/>
              <a:ext cx="790575" cy="790575"/>
              <a:chOff x="6731000" y="3629025"/>
              <a:chExt cx="1057275" cy="1057275"/>
            </a:xfrm>
          </p:grpSpPr>
          <p:sp>
            <p:nvSpPr>
              <p:cNvPr id="31" name="对角圆角矩形 30"/>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32" name="图片 31"/>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63245" y="2078990"/>
            <a:ext cx="11226800"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2020年新冠肺炎疫情发生以来，来自全国29个省份、新疆生产建设兵团及军队的346支医疗队、4.2万多名医护人员驰援湖北，和湖北医务工作者一起，打响了荡气回肠的生命保卫战。</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随着湖北疫情形势逐步好转，根据统一安排，援鄂医疗队开始分批次有序撤回。最高的礼遇，最深的敬意。临别之际，武汉人民用各种方式表达着对英雄们的感激之情。在湖北、在武汉战斗的这些日子，也在白衣战士心中留下永生难忘的记忆。</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351780" y="1989455"/>
            <a:ext cx="5456555"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学习和研究护理伦理学的意义和方法</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占位符 36865"/>
          <p:cNvSpPr>
            <a:spLocks noGrp="1"/>
          </p:cNvSpPr>
          <p:nvPr>
            <p:ph type="body" idx="4294967295"/>
          </p:nvPr>
        </p:nvSpPr>
        <p:spPr>
          <a:xfrm>
            <a:off x="1102995" y="2322195"/>
            <a:ext cx="4970780" cy="1699260"/>
          </a:xfrm>
        </p:spPr>
        <p:txBody>
          <a:bodyPr/>
          <a:p>
            <a:pPr>
              <a:lnSpc>
                <a:spcPct val="105000"/>
              </a:lnSpc>
              <a:spcBef>
                <a:spcPct val="25000"/>
              </a:spcBef>
              <a:spcAft>
                <a:spcPct val="25000"/>
              </a:spcAft>
            </a:pPr>
            <a:r>
              <a:rPr lang="en-US" altLang="zh-CN" sz="2400">
                <a:solidFill>
                  <a:srgbClr val="000099"/>
                </a:solidFill>
              </a:rPr>
              <a:t> </a:t>
            </a:r>
            <a:r>
              <a:rPr lang="zh-CN" altLang="en-US" sz="2400">
                <a:solidFill>
                  <a:srgbClr val="000099"/>
                </a:solidFill>
              </a:rPr>
              <a:t>护理行业的特殊性</a:t>
            </a:r>
            <a:endParaRPr lang="zh-CN" altLang="en-US" sz="2400">
              <a:solidFill>
                <a:srgbClr val="000099"/>
              </a:solidFill>
            </a:endParaRPr>
          </a:p>
          <a:p>
            <a:pPr>
              <a:lnSpc>
                <a:spcPct val="105000"/>
              </a:lnSpc>
              <a:spcBef>
                <a:spcPct val="25000"/>
              </a:spcBef>
              <a:spcAft>
                <a:spcPct val="25000"/>
              </a:spcAft>
            </a:pPr>
            <a:r>
              <a:rPr lang="zh-CN" altLang="en-US" sz="2400">
                <a:solidFill>
                  <a:srgbClr val="000099"/>
                </a:solidFill>
              </a:rPr>
              <a:t> 病人的原因</a:t>
            </a:r>
            <a:endParaRPr lang="zh-CN" altLang="en-US" sz="2400">
              <a:solidFill>
                <a:srgbClr val="000099"/>
              </a:solidFill>
            </a:endParaRPr>
          </a:p>
          <a:p>
            <a:pPr>
              <a:lnSpc>
                <a:spcPct val="105000"/>
              </a:lnSpc>
              <a:spcBef>
                <a:spcPct val="25000"/>
              </a:spcBef>
              <a:spcAft>
                <a:spcPct val="25000"/>
              </a:spcAft>
            </a:pPr>
            <a:r>
              <a:rPr lang="zh-CN" altLang="en-US" sz="2400">
                <a:solidFill>
                  <a:srgbClr val="000099"/>
                </a:solidFill>
              </a:rPr>
              <a:t> </a:t>
            </a:r>
            <a:r>
              <a:rPr lang="zh-CN" altLang="en-US" sz="2400">
                <a:solidFill>
                  <a:srgbClr val="0000FF"/>
                </a:solidFill>
              </a:rPr>
              <a:t>护士</a:t>
            </a:r>
            <a:r>
              <a:rPr lang="zh-CN" altLang="en-US" sz="2400">
                <a:solidFill>
                  <a:srgbClr val="000099"/>
                </a:solidFill>
              </a:rPr>
              <a:t>的原因</a:t>
            </a:r>
            <a:endParaRPr lang="zh-CN" altLang="en-US" sz="2400">
              <a:solidFill>
                <a:srgbClr val="000099"/>
              </a:solidFill>
            </a:endParaRPr>
          </a:p>
        </p:txBody>
      </p:sp>
      <p:sp>
        <p:nvSpPr>
          <p:cNvPr id="36867" name="矩形 36866"/>
          <p:cNvSpPr/>
          <p:nvPr/>
        </p:nvSpPr>
        <p:spPr>
          <a:xfrm>
            <a:off x="1102995" y="1764348"/>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（一）客观原因</a:t>
            </a:r>
            <a:endParaRPr lang="zh-CN" altLang="en-US" sz="2400" dirty="0">
              <a:solidFill>
                <a:schemeClr val="tx1"/>
              </a:solidFill>
              <a:latin typeface="Times New Roman" panose="02020603050405020304" pitchFamily="18" charset="0"/>
              <a:ea typeface="黑体" panose="02010600030101010101" charset="-122"/>
            </a:endParaRPr>
          </a:p>
        </p:txBody>
      </p:sp>
      <p:sp>
        <p:nvSpPr>
          <p:cNvPr id="36868" name="矩形 36867"/>
          <p:cNvSpPr/>
          <p:nvPr/>
        </p:nvSpPr>
        <p:spPr>
          <a:xfrm>
            <a:off x="408940" y="977583"/>
            <a:ext cx="6786880" cy="706755"/>
          </a:xfrm>
          <a:prstGeom prst="rect">
            <a:avLst/>
          </a:prstGeom>
          <a:noFill/>
          <a:ln w="9525">
            <a:noFill/>
          </a:ln>
        </p:spPr>
        <p:txBody>
          <a:bodyPr wrap="none" anchor="t" anchorCtr="0">
            <a:spAutoFit/>
          </a:bodyPr>
          <a:p>
            <a:pPr algn="l" eaLnBrk="1" hangingPunct="1"/>
            <a:r>
              <a:rPr lang="zh-CN" altLang="en-US" sz="4000" dirty="0">
                <a:solidFill>
                  <a:srgbClr val="FF0000"/>
                </a:solidFill>
                <a:latin typeface="Times New Roman" panose="02020603050405020304" pitchFamily="18" charset="0"/>
                <a:ea typeface="黑体" panose="02010600030101010101" charset="-122"/>
              </a:rPr>
              <a:t>一、为什么要学习护理伦理学</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37890" name="矩形 37889"/>
          <p:cNvSpPr/>
          <p:nvPr/>
        </p:nvSpPr>
        <p:spPr>
          <a:xfrm>
            <a:off x="1102995" y="4100513"/>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（二）主观原因</a:t>
            </a:r>
            <a:endParaRPr lang="zh-CN" altLang="en-US" sz="2400" dirty="0">
              <a:solidFill>
                <a:schemeClr val="tx1"/>
              </a:solidFill>
              <a:latin typeface="Times New Roman" panose="02020603050405020304" pitchFamily="18" charset="0"/>
              <a:ea typeface="黑体" panose="02010600030101010101" charset="-122"/>
            </a:endParaRPr>
          </a:p>
        </p:txBody>
      </p:sp>
      <p:sp>
        <p:nvSpPr>
          <p:cNvPr id="37891" name="文本占位符 37890"/>
          <p:cNvSpPr>
            <a:spLocks noGrp="1"/>
          </p:cNvSpPr>
          <p:nvPr/>
        </p:nvSpPr>
        <p:spPr>
          <a:xfrm>
            <a:off x="1102995" y="4578985"/>
            <a:ext cx="7788275" cy="11385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25000"/>
              </a:spcBef>
            </a:pPr>
            <a:r>
              <a:rPr lang="zh-CN" altLang="en-US" sz="2400">
                <a:solidFill>
                  <a:srgbClr val="000099"/>
                </a:solidFill>
              </a:rPr>
              <a:t>护士工作的多重角色</a:t>
            </a:r>
            <a:endParaRPr lang="zh-CN" altLang="en-US" sz="2400">
              <a:solidFill>
                <a:srgbClr val="000099"/>
              </a:solidFill>
            </a:endParaRPr>
          </a:p>
          <a:p>
            <a:pPr>
              <a:lnSpc>
                <a:spcPct val="120000"/>
              </a:lnSpc>
              <a:spcBef>
                <a:spcPct val="25000"/>
              </a:spcBef>
            </a:pPr>
            <a:r>
              <a:rPr lang="zh-CN" altLang="en-US" sz="2400">
                <a:solidFill>
                  <a:srgbClr val="000099"/>
                </a:solidFill>
              </a:rPr>
              <a:t>面对的利益冲突：患者利益、个人利益与医院利益</a:t>
            </a:r>
            <a:endParaRPr lang="zh-CN" altLang="en-US" sz="2400">
              <a:solidFill>
                <a:srgbClr val="000099"/>
              </a:solidFill>
            </a:endParaRPr>
          </a:p>
          <a:p>
            <a:pPr>
              <a:buNone/>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6866">
                                            <p:txEl>
                                              <p:charRg st="0" end="10"/>
                                            </p:txEl>
                                          </p:spTgt>
                                        </p:tgtEl>
                                        <p:attrNameLst>
                                          <p:attrName>style.visibility</p:attrName>
                                        </p:attrNameLst>
                                      </p:cBhvr>
                                      <p:to>
                                        <p:strVal val="visible"/>
                                      </p:to>
                                    </p:set>
                                    <p:anim calcmode="lin" valueType="num">
                                      <p:cBhvr additive="base">
                                        <p:cTn id="7" dur="500" fill="hold"/>
                                        <p:tgtEl>
                                          <p:spTgt spid="36866">
                                            <p:txEl>
                                              <p:charRg st="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6866">
                                            <p:txEl>
                                              <p:charRg st="0" end="1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6866">
                                            <p:txEl>
                                              <p:charRg st="10" end="17"/>
                                            </p:txEl>
                                          </p:spTgt>
                                        </p:tgtEl>
                                        <p:attrNameLst>
                                          <p:attrName>style.visibility</p:attrName>
                                        </p:attrNameLst>
                                      </p:cBhvr>
                                      <p:to>
                                        <p:strVal val="visible"/>
                                      </p:to>
                                    </p:set>
                                    <p:anim calcmode="lin" valueType="num">
                                      <p:cBhvr additive="base">
                                        <p:cTn id="13" dur="500" fill="hold"/>
                                        <p:tgtEl>
                                          <p:spTgt spid="36866">
                                            <p:txEl>
                                              <p:charRg st="10" end="1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6866">
                                            <p:txEl>
                                              <p:charRg st="10" end="17"/>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6866">
                                            <p:txEl>
                                              <p:charRg st="17" end="24"/>
                                            </p:txEl>
                                          </p:spTgt>
                                        </p:tgtEl>
                                        <p:attrNameLst>
                                          <p:attrName>style.visibility</p:attrName>
                                        </p:attrNameLst>
                                      </p:cBhvr>
                                      <p:to>
                                        <p:strVal val="visible"/>
                                      </p:to>
                                    </p:set>
                                    <p:anim calcmode="lin" valueType="num">
                                      <p:cBhvr additive="base">
                                        <p:cTn id="19" dur="500" fill="hold"/>
                                        <p:tgtEl>
                                          <p:spTgt spid="36866">
                                            <p:txEl>
                                              <p:charRg st="17" end="2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6866">
                                            <p:txEl>
                                              <p:charRg st="17" end="24"/>
                                            </p:txEl>
                                          </p:spTgt>
                                        </p:tgtEl>
                                        <p:attrNameLst>
                                          <p:attrName>ppt_y</p:attrName>
                                        </p:attrNameLst>
                                      </p:cBhvr>
                                      <p:tavLst>
                                        <p:tav tm="0">
                                          <p:val>
                                            <p:strVal val="0-#ppt_h/2"/>
                                          </p:val>
                                        </p:tav>
                                        <p:tav tm="100000">
                                          <p:val>
                                            <p:strVal val="#ppt_y"/>
                                          </p:val>
                                        </p:tav>
                                      </p:tavLst>
                                    </p:anim>
                                  </p:childTnLst>
                                </p:cTn>
                              </p:par>
                              <p:par>
                                <p:cTn id="21" presetID="9" presetClass="entr" presetSubtype="0" fill="hold" grpId="0" nodeType="withEffect">
                                  <p:stCondLst>
                                    <p:cond delay="0"/>
                                  </p:stCondLst>
                                  <p:childTnLst>
                                    <p:set>
                                      <p:cBhvr>
                                        <p:cTn id="22" dur="1" fill="hold">
                                          <p:stCondLst>
                                            <p:cond delay="0"/>
                                          </p:stCondLst>
                                        </p:cTn>
                                        <p:tgtEl>
                                          <p:spTgt spid="37891">
                                            <p:txEl>
                                              <p:charRg st="0" end="10"/>
                                            </p:txEl>
                                          </p:spTgt>
                                        </p:tgtEl>
                                        <p:attrNameLst>
                                          <p:attrName>style.visibility</p:attrName>
                                        </p:attrNameLst>
                                      </p:cBhvr>
                                      <p:to>
                                        <p:strVal val="visible"/>
                                      </p:to>
                                    </p:set>
                                    <p:animEffect transition="in" filter="dissolve">
                                      <p:cBhvr>
                                        <p:cTn id="23" dur="500"/>
                                        <p:tgtEl>
                                          <p:spTgt spid="37891">
                                            <p:txEl>
                                              <p:charRg st="0" end="1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7891">
                                            <p:txEl>
                                              <p:charRg st="10" end="19"/>
                                            </p:txEl>
                                          </p:spTgt>
                                        </p:tgtEl>
                                        <p:attrNameLst>
                                          <p:attrName>style.visibility</p:attrName>
                                        </p:attrNameLst>
                                      </p:cBhvr>
                                      <p:to>
                                        <p:strVal val="visible"/>
                                      </p:to>
                                    </p:set>
                                    <p:animEffect transition="in" filter="dissolve">
                                      <p:cBhvr>
                                        <p:cTn id="28" dur="500"/>
                                        <p:tgtEl>
                                          <p:spTgt spid="37891">
                                            <p:txEl>
                                              <p:charRg st="1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P spid="3789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38913"/>
          <p:cNvSpPr>
            <a:spLocks noGrp="1"/>
          </p:cNvSpPr>
          <p:nvPr>
            <p:ph type="body" idx="4294967295"/>
          </p:nvPr>
        </p:nvSpPr>
        <p:spPr>
          <a:xfrm>
            <a:off x="398145" y="1019175"/>
            <a:ext cx="7019925" cy="899795"/>
          </a:xfrm>
        </p:spPr>
        <p:txBody>
          <a:bodyPr/>
          <a:p>
            <a:pPr>
              <a:lnSpc>
                <a:spcPct val="105000"/>
              </a:lnSpc>
              <a:spcBef>
                <a:spcPct val="25000"/>
              </a:spcBef>
              <a:spcAft>
                <a:spcPct val="25000"/>
              </a:spcAft>
              <a:buNone/>
            </a:pPr>
            <a:r>
              <a:rPr lang="zh-CN" altLang="en-US" sz="4000">
                <a:solidFill>
                  <a:srgbClr val="FF0000"/>
                </a:solidFill>
                <a:latin typeface="Times New Roman" panose="02020603050405020304" pitchFamily="18" charset="0"/>
              </a:rPr>
              <a:t>二、护理伦理学的学习意义</a:t>
            </a:r>
            <a:r>
              <a:rPr lang="zh-CN" altLang="en-US" sz="2740">
                <a:solidFill>
                  <a:srgbClr val="000099"/>
                </a:solidFill>
              </a:rPr>
              <a:t>  </a:t>
            </a:r>
            <a:endParaRPr lang="zh-CN" altLang="en-US" sz="3200">
              <a:solidFill>
                <a:srgbClr val="000099"/>
              </a:solidFill>
            </a:endParaRPr>
          </a:p>
        </p:txBody>
      </p:sp>
      <p:grpSp>
        <p:nvGrpSpPr>
          <p:cNvPr id="6" name="组合 5"/>
          <p:cNvGrpSpPr/>
          <p:nvPr/>
        </p:nvGrpSpPr>
        <p:grpSpPr>
          <a:xfrm>
            <a:off x="2231909" y="2378159"/>
            <a:ext cx="6156075" cy="819752"/>
            <a:chOff x="6375400" y="3666141"/>
            <a:chExt cx="5936962" cy="790575"/>
          </a:xfrm>
        </p:grpSpPr>
        <p:sp>
          <p:nvSpPr>
            <p:cNvPr id="11" name="文本框 10"/>
            <p:cNvSpPr txBox="1"/>
            <p:nvPr/>
          </p:nvSpPr>
          <p:spPr>
            <a:xfrm>
              <a:off x="7260074" y="3870667"/>
              <a:ext cx="5052288"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规范护士的护理行为，成为德才兼备的人才</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3" name="对角圆角矩形 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4" name="组合 3"/>
          <p:cNvGrpSpPr/>
          <p:nvPr/>
        </p:nvGrpSpPr>
        <p:grpSpPr>
          <a:xfrm>
            <a:off x="2231909" y="3444926"/>
            <a:ext cx="5650614" cy="819150"/>
            <a:chOff x="6375400" y="3666141"/>
            <a:chExt cx="5449494" cy="790575"/>
          </a:xfrm>
        </p:grpSpPr>
        <p:sp>
          <p:nvSpPr>
            <p:cNvPr id="19" name="文本框 18"/>
            <p:cNvSpPr txBox="1"/>
            <p:nvPr/>
          </p:nvSpPr>
          <p:spPr>
            <a:xfrm>
              <a:off x="7260074" y="3870667"/>
              <a:ext cx="456482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有利于技能和伦理结合，提高护理质量</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2231909" y="4680001"/>
            <a:ext cx="4892424" cy="819150"/>
            <a:chOff x="6375400" y="3666141"/>
            <a:chExt cx="4718289" cy="790575"/>
          </a:xfrm>
        </p:grpSpPr>
        <p:sp>
          <p:nvSpPr>
            <p:cNvPr id="26" name="文本框 25"/>
            <p:cNvSpPr txBox="1"/>
            <p:nvPr/>
          </p:nvSpPr>
          <p:spPr>
            <a:xfrm>
              <a:off x="7260074" y="3870667"/>
              <a:ext cx="3833615"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有利于医院及社会精神文明建设</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63245" y="2078990"/>
            <a:ext cx="11226800"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白衣天使的由来：白衣天使是为了纪念护理事业的创始人——弗洛伦斯·南丁格尔（Florence Nightingale）而特有的称谓，当时人们都认为照顾患者是低贱的工作，而南丁格尔并不这么认为，她“燃烧自己，照亮别人”，为了照护患者和在战争中受伤的人，她奉献了自己的一生。由于她平时救护患者时都穿着白衣，所以人们都尊称她为“白衣天使”。从那时起，“白衣天使”就用来作为对护理人员的尊称，象征纯洁、善良、爱心。</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4294967295"/>
          </p:nvPr>
        </p:nvSpPr>
        <p:spPr>
          <a:xfrm>
            <a:off x="491490" y="1616710"/>
            <a:ext cx="11035665" cy="1057275"/>
          </a:xfrm>
        </p:spPr>
        <p:txBody>
          <a:bodyPr>
            <a:noAutofit/>
          </a:bodyPr>
          <a:p>
            <a:pPr marL="0" indent="0">
              <a:lnSpc>
                <a:spcPct val="125000"/>
              </a:lnSpc>
              <a:spcBef>
                <a:spcPts val="25"/>
              </a:spcBef>
              <a:spcAft>
                <a:spcPts val="25"/>
              </a:spcAft>
              <a:buNone/>
            </a:pPr>
            <a:r>
              <a:rPr lang="zh-CN" altLang="en-US" sz="2400">
                <a:solidFill>
                  <a:srgbClr val="000099"/>
                </a:solidFill>
              </a:rPr>
              <a:t>正确的学习方法可以使护理人员的思维科学化，从而推动护理科学的发展进步和医疗水平的提高。</a:t>
            </a:r>
            <a:endParaRPr lang="zh-CN" altLang="en-US" sz="2400">
              <a:solidFill>
                <a:srgbClr val="000099"/>
              </a:solidFill>
            </a:endParaRPr>
          </a:p>
        </p:txBody>
      </p:sp>
      <p:sp>
        <p:nvSpPr>
          <p:cNvPr id="13315" name="矩形 13314"/>
          <p:cNvSpPr/>
          <p:nvPr/>
        </p:nvSpPr>
        <p:spPr>
          <a:xfrm>
            <a:off x="316230" y="880110"/>
            <a:ext cx="899223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rPr>
              <a:t>三、研究和学习护理伦理学的方法</a:t>
            </a:r>
            <a:endParaRPr lang="zh-CN" altLang="en-US" sz="4000" dirty="0">
              <a:solidFill>
                <a:srgbClr val="FF0000"/>
              </a:solidFill>
              <a:latin typeface="Times New Roman" panose="02020603050405020304" pitchFamily="18" charset="0"/>
              <a:ea typeface="黑体" panose="02010600030101010101" charset="-122"/>
            </a:endParaRPr>
          </a:p>
        </p:txBody>
      </p:sp>
      <p:grpSp>
        <p:nvGrpSpPr>
          <p:cNvPr id="6" name="组合 5"/>
          <p:cNvGrpSpPr/>
          <p:nvPr/>
        </p:nvGrpSpPr>
        <p:grpSpPr>
          <a:xfrm>
            <a:off x="1858529" y="3187149"/>
            <a:ext cx="3628775" cy="819752"/>
            <a:chOff x="6375400" y="3666141"/>
            <a:chExt cx="3499616" cy="790575"/>
          </a:xfrm>
        </p:grpSpPr>
        <p:sp>
          <p:nvSpPr>
            <p:cNvPr id="11" name="文本框 10"/>
            <p:cNvSpPr txBox="1"/>
            <p:nvPr/>
          </p:nvSpPr>
          <p:spPr>
            <a:xfrm>
              <a:off x="7260074" y="3870667"/>
              <a:ext cx="2614942"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理论联系实际的方法</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3" name="对角圆角矩形 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4" name="组合 3"/>
          <p:cNvGrpSpPr/>
          <p:nvPr/>
        </p:nvGrpSpPr>
        <p:grpSpPr>
          <a:xfrm>
            <a:off x="1858529" y="4253916"/>
            <a:ext cx="3628774" cy="819150"/>
            <a:chOff x="6375400" y="3666141"/>
            <a:chExt cx="3499617" cy="790575"/>
          </a:xfrm>
        </p:grpSpPr>
        <p:sp>
          <p:nvSpPr>
            <p:cNvPr id="19" name="文本框 18"/>
            <p:cNvSpPr txBox="1"/>
            <p:nvPr/>
          </p:nvSpPr>
          <p:spPr>
            <a:xfrm>
              <a:off x="7260074" y="3870667"/>
              <a:ext cx="2614943"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社会发展分析的方法</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7294764" y="3187116"/>
            <a:ext cx="3376044" cy="819150"/>
            <a:chOff x="6375400" y="3666141"/>
            <a:chExt cx="3255881" cy="790575"/>
          </a:xfrm>
        </p:grpSpPr>
        <p:sp>
          <p:nvSpPr>
            <p:cNvPr id="26" name="文本框 25"/>
            <p:cNvSpPr txBox="1"/>
            <p:nvPr/>
          </p:nvSpPr>
          <p:spPr>
            <a:xfrm>
              <a:off x="7260074" y="3870667"/>
              <a:ext cx="2371207"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系统论的研究方法</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28" name="组合 27"/>
          <p:cNvGrpSpPr/>
          <p:nvPr/>
        </p:nvGrpSpPr>
        <p:grpSpPr>
          <a:xfrm>
            <a:off x="7294764" y="4253281"/>
            <a:ext cx="2617855" cy="819150"/>
            <a:chOff x="6375400" y="3666141"/>
            <a:chExt cx="2524678" cy="790575"/>
          </a:xfrm>
        </p:grpSpPr>
        <p:sp>
          <p:nvSpPr>
            <p:cNvPr id="29" name="文本框 28"/>
            <p:cNvSpPr txBox="1"/>
            <p:nvPr/>
          </p:nvSpPr>
          <p:spPr>
            <a:xfrm>
              <a:off x="7260074" y="3870666"/>
              <a:ext cx="1640004"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逻辑分析法</a:t>
              </a:r>
              <a:endParaRPr lang="zh-CN" altLang="en-US" sz="1980" b="1">
                <a:solidFill>
                  <a:schemeClr val="accent1">
                    <a:lumMod val="75000"/>
                  </a:schemeClr>
                </a:solidFill>
                <a:cs typeface="+mn-ea"/>
                <a:sym typeface="+mn-lt"/>
              </a:endParaRPr>
            </a:p>
          </p:txBody>
        </p:sp>
        <p:grpSp>
          <p:nvGrpSpPr>
            <p:cNvPr id="30" name="组合 29"/>
            <p:cNvGrpSpPr/>
            <p:nvPr/>
          </p:nvGrpSpPr>
          <p:grpSpPr>
            <a:xfrm>
              <a:off x="6375400" y="3666141"/>
              <a:ext cx="790575" cy="790575"/>
              <a:chOff x="6731000" y="3629025"/>
              <a:chExt cx="1057275" cy="1057275"/>
            </a:xfrm>
          </p:grpSpPr>
          <p:sp>
            <p:nvSpPr>
              <p:cNvPr id="31" name="对角圆角矩形 30"/>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32" name="图片 31"/>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47165" y="1810385"/>
            <a:ext cx="9850755" cy="1412875"/>
          </a:xfrm>
          <a:prstGeom prst="rect">
            <a:avLst/>
          </a:prstGeom>
          <a:solidFill>
            <a:schemeClr val="accent5">
              <a:lumMod val="40000"/>
              <a:lumOff val="60000"/>
            </a:schemeClr>
          </a:solidFill>
        </p:spPr>
        <p:txBody>
          <a:bodyPr wrap="square" lIns="121688" tIns="60844" rIns="121688" bIns="60844">
            <a:spAutoFit/>
          </a:bodyPr>
          <a:lstStyle/>
          <a:p>
            <a:pPr indent="0">
              <a:lnSpc>
                <a:spcPct val="140000"/>
              </a:lnSpc>
              <a:buFont typeface="黑体" panose="02010600030101010101" charset="-122"/>
              <a:buNone/>
            </a:pP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格林太太，６７岁，因交通事故造成多处骨折和撕裂等入院。她丈夫也被送到同一家医院，但死亡。格林太太当时是司机，她不停的问她的责任护士她丈夫怎么了。外科医生马大夫告诉护士不要告诉病人真相，但并未给护士任何理由。</a:t>
            </a:r>
            <a:endPar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endParaRPr lang="zh-CN" altLang="en-US" sz="2400" b="1" dirty="0">
              <a:solidFill>
                <a:srgbClr val="FFFFFF">
                  <a:lumMod val="95000"/>
                </a:srgbClr>
              </a:solidFill>
              <a:cs typeface="黑体" panose="02010600030101010101" charset="-122"/>
              <a:sym typeface="黑体" panose="02010600030101010101" charset="-122"/>
            </a:endParaRPr>
          </a:p>
        </p:txBody>
      </p:sp>
      <p:sp>
        <p:nvSpPr>
          <p:cNvPr id="45058" name="文本框 45057"/>
          <p:cNvSpPr txBox="1"/>
          <p:nvPr/>
        </p:nvSpPr>
        <p:spPr>
          <a:xfrm>
            <a:off x="1447165" y="4623753"/>
            <a:ext cx="5976938" cy="368300"/>
          </a:xfrm>
          <a:prstGeom prst="rect">
            <a:avLst/>
          </a:prstGeom>
          <a:noFill/>
          <a:ln w="9525">
            <a:noFill/>
          </a:ln>
        </p:spPr>
        <p:txBody>
          <a:bodyPr>
            <a:spAutoFit/>
          </a:bodyPr>
          <a:p>
            <a:pPr>
              <a:spcBef>
                <a:spcPct val="50000"/>
              </a:spcBef>
            </a:pPr>
            <a:r>
              <a:rPr lang="zh-CN" altLang="en-US" dirty="0">
                <a:solidFill>
                  <a:srgbClr val="FF0000"/>
                </a:solidFill>
                <a:effectLst>
                  <a:outerShdw blurRad="38100" dist="38100" dir="2700000">
                    <a:srgbClr val="C0C0C0"/>
                  </a:outerShdw>
                </a:effectLst>
                <a:latin typeface="Arial" panose="020B0604020202020204" pitchFamily="34" charset="0"/>
                <a:ea typeface="黑体" panose="02010600030101010101" charset="-122"/>
              </a:rPr>
              <a:t>我的丈夫怎么了？面对患者的询问护士应该说什么？</a:t>
            </a:r>
            <a:endParaRPr lang="zh-CN" altLang="en-US" dirty="0">
              <a:solidFill>
                <a:srgbClr val="FF0000"/>
              </a:solidFill>
              <a:effectLst>
                <a:outerShdw blurRad="38100" dist="38100" dir="2700000">
                  <a:srgbClr val="C0C0C0"/>
                </a:outerShdw>
              </a:effectLst>
              <a:latin typeface="Arial" panose="020B0604020202020204" pitchFamily="34" charset="0"/>
              <a:ea typeface="黑体" panose="02010600030101010101" charset="-122"/>
            </a:endParaRPr>
          </a:p>
        </p:txBody>
      </p:sp>
      <p:pic>
        <p:nvPicPr>
          <p:cNvPr id="45059" name="图片 45058" descr="P4222934"/>
          <p:cNvPicPr>
            <a:picLocks noChangeAspect="1"/>
          </p:cNvPicPr>
          <p:nvPr>
            <p:custDataLst>
              <p:tags r:id="rId1"/>
            </p:custDataLst>
          </p:nvPr>
        </p:nvPicPr>
        <p:blipFill>
          <a:blip r:embed="rId2"/>
          <a:stretch>
            <a:fillRect/>
          </a:stretch>
        </p:blipFill>
        <p:spPr>
          <a:xfrm>
            <a:off x="7424420" y="3489960"/>
            <a:ext cx="3554730" cy="2636520"/>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05255" y="1638300"/>
            <a:ext cx="8769350" cy="2527935"/>
          </a:xfrm>
          <a:prstGeom prst="rect">
            <a:avLst/>
          </a:prstGeom>
          <a:noFill/>
        </p:spPr>
        <p:txBody>
          <a:bodyPr wrap="square">
            <a:spAutoFit/>
          </a:bodyPr>
          <a:lstStyle/>
          <a:p>
            <a:pPr algn="l">
              <a:lnSpc>
                <a:spcPct val="12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单元一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2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绪论</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任务四</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376545" y="1913255"/>
            <a:ext cx="4126865"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护理伦理学的历史与发展</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占位符 36865"/>
          <p:cNvSpPr>
            <a:spLocks noGrp="1"/>
          </p:cNvSpPr>
          <p:nvPr>
            <p:ph type="body" idx="4294967295"/>
          </p:nvPr>
        </p:nvSpPr>
        <p:spPr>
          <a:xfrm>
            <a:off x="1102995" y="2322195"/>
            <a:ext cx="4970780" cy="1699260"/>
          </a:xfrm>
        </p:spPr>
        <p:txBody>
          <a:bodyPr/>
          <a:p>
            <a:pPr>
              <a:lnSpc>
                <a:spcPct val="105000"/>
              </a:lnSpc>
              <a:spcBef>
                <a:spcPct val="25000"/>
              </a:spcBef>
              <a:spcAft>
                <a:spcPct val="25000"/>
              </a:spcAft>
            </a:pPr>
            <a:r>
              <a:rPr lang="en-US" altLang="zh-CN" sz="2400">
                <a:solidFill>
                  <a:srgbClr val="000099"/>
                </a:solidFill>
              </a:rPr>
              <a:t> </a:t>
            </a:r>
            <a:r>
              <a:rPr lang="zh-CN" altLang="en-US" sz="2400">
                <a:solidFill>
                  <a:srgbClr val="000099"/>
                </a:solidFill>
              </a:rPr>
              <a:t>护理行业的特殊性</a:t>
            </a:r>
            <a:endParaRPr lang="zh-CN" altLang="en-US" sz="2400">
              <a:solidFill>
                <a:srgbClr val="000099"/>
              </a:solidFill>
            </a:endParaRPr>
          </a:p>
          <a:p>
            <a:pPr>
              <a:lnSpc>
                <a:spcPct val="105000"/>
              </a:lnSpc>
              <a:spcBef>
                <a:spcPct val="25000"/>
              </a:spcBef>
              <a:spcAft>
                <a:spcPct val="25000"/>
              </a:spcAft>
            </a:pPr>
            <a:r>
              <a:rPr lang="zh-CN" altLang="en-US" sz="2400">
                <a:solidFill>
                  <a:srgbClr val="000099"/>
                </a:solidFill>
              </a:rPr>
              <a:t> 病人的原因</a:t>
            </a:r>
            <a:endParaRPr lang="zh-CN" altLang="en-US" sz="2400">
              <a:solidFill>
                <a:srgbClr val="000099"/>
              </a:solidFill>
            </a:endParaRPr>
          </a:p>
          <a:p>
            <a:pPr>
              <a:lnSpc>
                <a:spcPct val="105000"/>
              </a:lnSpc>
              <a:spcBef>
                <a:spcPct val="25000"/>
              </a:spcBef>
              <a:spcAft>
                <a:spcPct val="25000"/>
              </a:spcAft>
            </a:pPr>
            <a:r>
              <a:rPr lang="zh-CN" altLang="en-US" sz="2400">
                <a:solidFill>
                  <a:srgbClr val="000099"/>
                </a:solidFill>
              </a:rPr>
              <a:t> </a:t>
            </a:r>
            <a:r>
              <a:rPr lang="zh-CN" altLang="en-US" sz="2400">
                <a:solidFill>
                  <a:srgbClr val="0000FF"/>
                </a:solidFill>
              </a:rPr>
              <a:t>护士</a:t>
            </a:r>
            <a:r>
              <a:rPr lang="zh-CN" altLang="en-US" sz="2400">
                <a:solidFill>
                  <a:srgbClr val="000099"/>
                </a:solidFill>
              </a:rPr>
              <a:t>的原因</a:t>
            </a:r>
            <a:endParaRPr lang="zh-CN" altLang="en-US" sz="2400">
              <a:solidFill>
                <a:srgbClr val="000099"/>
              </a:solidFill>
            </a:endParaRPr>
          </a:p>
        </p:txBody>
      </p:sp>
      <p:sp>
        <p:nvSpPr>
          <p:cNvPr id="36867" name="矩形 36866"/>
          <p:cNvSpPr/>
          <p:nvPr/>
        </p:nvSpPr>
        <p:spPr>
          <a:xfrm>
            <a:off x="1102995" y="1764348"/>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（一）护理伦理的起源</a:t>
            </a:r>
            <a:endParaRPr lang="zh-CN" altLang="en-US" sz="2400" dirty="0">
              <a:solidFill>
                <a:schemeClr val="tx1"/>
              </a:solidFill>
              <a:latin typeface="Times New Roman" panose="02020603050405020304" pitchFamily="18" charset="0"/>
              <a:ea typeface="黑体" panose="02010600030101010101" charset="-122"/>
            </a:endParaRPr>
          </a:p>
        </p:txBody>
      </p:sp>
      <p:sp>
        <p:nvSpPr>
          <p:cNvPr id="36868" name="矩形 36867"/>
          <p:cNvSpPr/>
          <p:nvPr/>
        </p:nvSpPr>
        <p:spPr>
          <a:xfrm>
            <a:off x="408940" y="977583"/>
            <a:ext cx="3230880" cy="706755"/>
          </a:xfrm>
          <a:prstGeom prst="rect">
            <a:avLst/>
          </a:prstGeom>
          <a:noFill/>
          <a:ln w="9525">
            <a:noFill/>
          </a:ln>
        </p:spPr>
        <p:txBody>
          <a:bodyPr wrap="none" anchor="t" anchorCtr="0">
            <a:spAutoFit/>
          </a:bodyPr>
          <a:p>
            <a:pPr algn="l" eaLnBrk="1" hangingPunct="1"/>
            <a:r>
              <a:rPr lang="zh-CN" altLang="en-US" sz="4000" dirty="0">
                <a:solidFill>
                  <a:srgbClr val="FF0000"/>
                </a:solidFill>
                <a:latin typeface="Times New Roman" panose="02020603050405020304" pitchFamily="18" charset="0"/>
                <a:ea typeface="黑体" panose="02010600030101010101" charset="-122"/>
              </a:rPr>
              <a:t>一、历史回顾</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37890" name="矩形 37889"/>
          <p:cNvSpPr/>
          <p:nvPr/>
        </p:nvSpPr>
        <p:spPr>
          <a:xfrm>
            <a:off x="1102995" y="4100513"/>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（二）主观原因</a:t>
            </a:r>
            <a:endParaRPr lang="zh-CN" altLang="en-US" sz="2400" dirty="0">
              <a:solidFill>
                <a:schemeClr val="tx1"/>
              </a:solidFill>
              <a:latin typeface="Times New Roman" panose="02020603050405020304" pitchFamily="18" charset="0"/>
              <a:ea typeface="黑体" panose="02010600030101010101" charset="-122"/>
            </a:endParaRPr>
          </a:p>
        </p:txBody>
      </p:sp>
      <p:sp>
        <p:nvSpPr>
          <p:cNvPr id="37891" name="文本占位符 37890"/>
          <p:cNvSpPr>
            <a:spLocks noGrp="1"/>
          </p:cNvSpPr>
          <p:nvPr/>
        </p:nvSpPr>
        <p:spPr>
          <a:xfrm>
            <a:off x="1102995" y="4578985"/>
            <a:ext cx="7788275" cy="11385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25000"/>
              </a:spcBef>
            </a:pPr>
            <a:r>
              <a:rPr lang="zh-CN" altLang="en-US" sz="2400">
                <a:solidFill>
                  <a:srgbClr val="000099"/>
                </a:solidFill>
              </a:rPr>
              <a:t>护士工作的多重角色</a:t>
            </a:r>
            <a:endParaRPr lang="zh-CN" altLang="en-US" sz="2400">
              <a:solidFill>
                <a:srgbClr val="000099"/>
              </a:solidFill>
            </a:endParaRPr>
          </a:p>
          <a:p>
            <a:pPr>
              <a:lnSpc>
                <a:spcPct val="120000"/>
              </a:lnSpc>
              <a:spcBef>
                <a:spcPct val="25000"/>
              </a:spcBef>
            </a:pPr>
            <a:r>
              <a:rPr lang="zh-CN" altLang="en-US" sz="2400">
                <a:solidFill>
                  <a:srgbClr val="000099"/>
                </a:solidFill>
              </a:rPr>
              <a:t>面对的利益冲突：患者利益、个人利益与医院利益</a:t>
            </a:r>
            <a:endParaRPr lang="zh-CN" altLang="en-US" sz="2400">
              <a:solidFill>
                <a:srgbClr val="000099"/>
              </a:solidFill>
            </a:endParaRPr>
          </a:p>
          <a:p>
            <a:pPr>
              <a:buNone/>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6866">
                                            <p:txEl>
                                              <p:charRg st="0" end="10"/>
                                            </p:txEl>
                                          </p:spTgt>
                                        </p:tgtEl>
                                        <p:attrNameLst>
                                          <p:attrName>style.visibility</p:attrName>
                                        </p:attrNameLst>
                                      </p:cBhvr>
                                      <p:to>
                                        <p:strVal val="visible"/>
                                      </p:to>
                                    </p:set>
                                    <p:anim calcmode="lin" valueType="num">
                                      <p:cBhvr additive="base">
                                        <p:cTn id="7" dur="500" fill="hold"/>
                                        <p:tgtEl>
                                          <p:spTgt spid="36866">
                                            <p:txEl>
                                              <p:charRg st="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6866">
                                            <p:txEl>
                                              <p:charRg st="0" end="1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6866">
                                            <p:txEl>
                                              <p:charRg st="10" end="17"/>
                                            </p:txEl>
                                          </p:spTgt>
                                        </p:tgtEl>
                                        <p:attrNameLst>
                                          <p:attrName>style.visibility</p:attrName>
                                        </p:attrNameLst>
                                      </p:cBhvr>
                                      <p:to>
                                        <p:strVal val="visible"/>
                                      </p:to>
                                    </p:set>
                                    <p:anim calcmode="lin" valueType="num">
                                      <p:cBhvr additive="base">
                                        <p:cTn id="13" dur="500" fill="hold"/>
                                        <p:tgtEl>
                                          <p:spTgt spid="36866">
                                            <p:txEl>
                                              <p:charRg st="10" end="1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6866">
                                            <p:txEl>
                                              <p:charRg st="10" end="17"/>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6866">
                                            <p:txEl>
                                              <p:charRg st="17" end="24"/>
                                            </p:txEl>
                                          </p:spTgt>
                                        </p:tgtEl>
                                        <p:attrNameLst>
                                          <p:attrName>style.visibility</p:attrName>
                                        </p:attrNameLst>
                                      </p:cBhvr>
                                      <p:to>
                                        <p:strVal val="visible"/>
                                      </p:to>
                                    </p:set>
                                    <p:anim calcmode="lin" valueType="num">
                                      <p:cBhvr additive="base">
                                        <p:cTn id="19" dur="500" fill="hold"/>
                                        <p:tgtEl>
                                          <p:spTgt spid="36866">
                                            <p:txEl>
                                              <p:charRg st="17" end="2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6866">
                                            <p:txEl>
                                              <p:charRg st="17" end="24"/>
                                            </p:txEl>
                                          </p:spTgt>
                                        </p:tgtEl>
                                        <p:attrNameLst>
                                          <p:attrName>ppt_y</p:attrName>
                                        </p:attrNameLst>
                                      </p:cBhvr>
                                      <p:tavLst>
                                        <p:tav tm="0">
                                          <p:val>
                                            <p:strVal val="0-#ppt_h/2"/>
                                          </p:val>
                                        </p:tav>
                                        <p:tav tm="100000">
                                          <p:val>
                                            <p:strVal val="#ppt_y"/>
                                          </p:val>
                                        </p:tav>
                                      </p:tavLst>
                                    </p:anim>
                                  </p:childTnLst>
                                </p:cTn>
                              </p:par>
                              <p:par>
                                <p:cTn id="21" presetID="9" presetClass="entr" presetSubtype="0" fill="hold" grpId="0" nodeType="withEffect">
                                  <p:stCondLst>
                                    <p:cond delay="0"/>
                                  </p:stCondLst>
                                  <p:childTnLst>
                                    <p:set>
                                      <p:cBhvr>
                                        <p:cTn id="22" dur="1" fill="hold">
                                          <p:stCondLst>
                                            <p:cond delay="0"/>
                                          </p:stCondLst>
                                        </p:cTn>
                                        <p:tgtEl>
                                          <p:spTgt spid="37891">
                                            <p:txEl>
                                              <p:charRg st="0" end="10"/>
                                            </p:txEl>
                                          </p:spTgt>
                                        </p:tgtEl>
                                        <p:attrNameLst>
                                          <p:attrName>style.visibility</p:attrName>
                                        </p:attrNameLst>
                                      </p:cBhvr>
                                      <p:to>
                                        <p:strVal val="visible"/>
                                      </p:to>
                                    </p:set>
                                    <p:animEffect transition="in" filter="dissolve">
                                      <p:cBhvr>
                                        <p:cTn id="23" dur="500"/>
                                        <p:tgtEl>
                                          <p:spTgt spid="37891">
                                            <p:txEl>
                                              <p:charRg st="0" end="1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7891">
                                            <p:txEl>
                                              <p:charRg st="10" end="19"/>
                                            </p:txEl>
                                          </p:spTgt>
                                        </p:tgtEl>
                                        <p:attrNameLst>
                                          <p:attrName>style.visibility</p:attrName>
                                        </p:attrNameLst>
                                      </p:cBhvr>
                                      <p:to>
                                        <p:strVal val="visible"/>
                                      </p:to>
                                    </p:set>
                                    <p:animEffect transition="in" filter="dissolve">
                                      <p:cBhvr>
                                        <p:cTn id="28" dur="500"/>
                                        <p:tgtEl>
                                          <p:spTgt spid="37891">
                                            <p:txEl>
                                              <p:charRg st="1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P spid="3789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nvGrpSpPr>
        <p:grpSpPr>
          <a:xfrm>
            <a:off x="1112520" y="3096895"/>
            <a:ext cx="3347085" cy="2959735"/>
            <a:chOff x="1477" y="4223"/>
            <a:chExt cx="5271" cy="4661"/>
          </a:xfrm>
        </p:grpSpPr>
        <p:grpSp>
          <p:nvGrpSpPr>
            <p:cNvPr id="6" name="组合 5"/>
            <p:cNvGrpSpPr/>
            <p:nvPr/>
          </p:nvGrpSpPr>
          <p:grpSpPr>
            <a:xfrm>
              <a:off x="1477" y="4223"/>
              <a:ext cx="5271" cy="4661"/>
              <a:chOff x="8197911" y="2018650"/>
              <a:chExt cx="2822074" cy="2820692"/>
            </a:xfrm>
          </p:grpSpPr>
          <p:sp>
            <p:nvSpPr>
              <p:cNvPr id="7" name="椭圆 6"/>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8" name="椭圆 7"/>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3" name="文本框 2"/>
            <p:cNvSpPr txBox="1"/>
            <p:nvPr/>
          </p:nvSpPr>
          <p:spPr>
            <a:xfrm>
              <a:off x="2006" y="5954"/>
              <a:ext cx="4212" cy="855"/>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母亲形象</a:t>
              </a:r>
              <a:endParaRPr lang="zh-CN" altLang="en-US" sz="2800" dirty="0">
                <a:solidFill>
                  <a:schemeClr val="bg1"/>
                </a:solidFill>
                <a:latin typeface="黑体" panose="02010600030101010101" charset="-122"/>
                <a:ea typeface="黑体" panose="02010600030101010101" charset="-122"/>
              </a:endParaRPr>
            </a:p>
          </p:txBody>
        </p:sp>
      </p:grpSp>
      <p:grpSp>
        <p:nvGrpSpPr>
          <p:cNvPr id="18" name="组合 17"/>
          <p:cNvGrpSpPr/>
          <p:nvPr/>
        </p:nvGrpSpPr>
        <p:grpSpPr>
          <a:xfrm rot="0">
            <a:off x="4594860" y="2341245"/>
            <a:ext cx="3297555" cy="2966085"/>
            <a:chOff x="8197910" y="2018650"/>
            <a:chExt cx="2822074" cy="2820692"/>
          </a:xfrm>
        </p:grpSpPr>
        <p:sp>
          <p:nvSpPr>
            <p:cNvPr id="19" name="椭圆 18"/>
            <p:cNvSpPr/>
            <p:nvPr/>
          </p:nvSpPr>
          <p:spPr>
            <a:xfrm>
              <a:off x="8198602" y="2018650"/>
              <a:ext cx="2820692" cy="2820692"/>
            </a:xfrm>
            <a:prstGeom prst="ellipse">
              <a:avLst/>
            </a:prstGeom>
            <a:solidFill>
              <a:srgbClr val="F4D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椭圆 19"/>
            <p:cNvSpPr/>
            <p:nvPr/>
          </p:nvSpPr>
          <p:spPr>
            <a:xfrm rot="19665340">
              <a:off x="8197910" y="2170220"/>
              <a:ext cx="2822074" cy="2517554"/>
            </a:xfrm>
            <a:prstGeom prst="ellipse">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9" name="组合 8"/>
          <p:cNvGrpSpPr/>
          <p:nvPr/>
        </p:nvGrpSpPr>
        <p:grpSpPr>
          <a:xfrm rot="0">
            <a:off x="8001000" y="3411220"/>
            <a:ext cx="3183890" cy="2784475"/>
            <a:chOff x="8197911" y="2018650"/>
            <a:chExt cx="2822074" cy="2820692"/>
          </a:xfrm>
        </p:grpSpPr>
        <p:sp>
          <p:nvSpPr>
            <p:cNvPr id="10" name="椭圆 9"/>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椭圆 10"/>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36867" name="矩形 36866"/>
          <p:cNvSpPr/>
          <p:nvPr/>
        </p:nvSpPr>
        <p:spPr>
          <a:xfrm>
            <a:off x="1102995" y="1764348"/>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（一）护理伦理的起源</a:t>
            </a:r>
            <a:endParaRPr lang="zh-CN" altLang="en-US" sz="2400" dirty="0">
              <a:solidFill>
                <a:schemeClr val="tx1"/>
              </a:solidFill>
              <a:latin typeface="Times New Roman" panose="02020603050405020304" pitchFamily="18" charset="0"/>
              <a:ea typeface="黑体" panose="02010600030101010101" charset="-122"/>
            </a:endParaRPr>
          </a:p>
        </p:txBody>
      </p:sp>
      <p:sp>
        <p:nvSpPr>
          <p:cNvPr id="36868" name="矩形 36867"/>
          <p:cNvSpPr/>
          <p:nvPr/>
        </p:nvSpPr>
        <p:spPr>
          <a:xfrm>
            <a:off x="408940" y="977583"/>
            <a:ext cx="3230880" cy="706755"/>
          </a:xfrm>
          <a:prstGeom prst="rect">
            <a:avLst/>
          </a:prstGeom>
          <a:noFill/>
          <a:ln w="9525">
            <a:noFill/>
          </a:ln>
        </p:spPr>
        <p:txBody>
          <a:bodyPr wrap="none" anchor="t" anchorCtr="0">
            <a:spAutoFit/>
          </a:bodyPr>
          <a:p>
            <a:pPr algn="l" eaLnBrk="1" hangingPunct="1"/>
            <a:r>
              <a:rPr lang="zh-CN" altLang="en-US" sz="4000" dirty="0">
                <a:solidFill>
                  <a:srgbClr val="FF0000"/>
                </a:solidFill>
                <a:latin typeface="Times New Roman" panose="02020603050405020304" pitchFamily="18" charset="0"/>
                <a:ea typeface="黑体" panose="02010600030101010101" charset="-122"/>
              </a:rPr>
              <a:t>一、历史回顾</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4" name="文本框 3"/>
          <p:cNvSpPr txBox="1"/>
          <p:nvPr/>
        </p:nvSpPr>
        <p:spPr>
          <a:xfrm>
            <a:off x="4909185" y="3552825"/>
            <a:ext cx="2674620" cy="542925"/>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宗教形象</a:t>
            </a:r>
            <a:endParaRPr lang="zh-CN" altLang="en-US" sz="2800" dirty="0">
              <a:solidFill>
                <a:schemeClr val="bg1"/>
              </a:solidFill>
              <a:latin typeface="黑体" panose="02010600030101010101" charset="-122"/>
              <a:ea typeface="黑体" panose="02010600030101010101" charset="-122"/>
            </a:endParaRPr>
          </a:p>
        </p:txBody>
      </p:sp>
      <p:sp>
        <p:nvSpPr>
          <p:cNvPr id="16" name="文本框 15"/>
          <p:cNvSpPr txBox="1"/>
          <p:nvPr/>
        </p:nvSpPr>
        <p:spPr>
          <a:xfrm>
            <a:off x="8255635" y="4531995"/>
            <a:ext cx="2674620" cy="542925"/>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chemeClr val="bg1"/>
                </a:solidFill>
                <a:latin typeface="黑体" panose="02010600030101010101" charset="-122"/>
                <a:ea typeface="黑体" panose="02010600030101010101" charset="-122"/>
              </a:rPr>
              <a:t>仆人形象</a:t>
            </a:r>
            <a:endParaRPr lang="zh-CN" altLang="en-US" sz="2800" dirty="0">
              <a:solidFill>
                <a:schemeClr val="bg1"/>
              </a:solidFill>
              <a:latin typeface="黑体" panose="02010600030101010101" charset="-122"/>
              <a:ea typeface="黑体" panose="02010600030101010101"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36866"/>
          <p:cNvSpPr/>
          <p:nvPr/>
        </p:nvSpPr>
        <p:spPr>
          <a:xfrm>
            <a:off x="1113155" y="955993"/>
            <a:ext cx="4537075" cy="478155"/>
          </a:xfrm>
          <a:prstGeom prst="rect">
            <a:avLst/>
          </a:prstGeom>
          <a:noFill/>
          <a:ln w="9525">
            <a:noFill/>
          </a:ln>
        </p:spPr>
        <p:txBody>
          <a:bodyPr>
            <a:spAutoFit/>
          </a:bodyPr>
          <a:p>
            <a:pPr algn="l" eaLnBrk="1" hangingPunct="1">
              <a:lnSpc>
                <a:spcPct val="105000"/>
              </a:lnSpc>
              <a:spcBef>
                <a:spcPct val="25000"/>
              </a:spcBef>
              <a:spcAft>
                <a:spcPct val="25000"/>
              </a:spcAft>
            </a:pPr>
            <a:r>
              <a:rPr lang="zh-CN" altLang="en-US" sz="2400" dirty="0">
                <a:solidFill>
                  <a:schemeClr val="tx1"/>
                </a:solidFill>
                <a:latin typeface="Times New Roman" panose="02020603050405020304" pitchFamily="18" charset="0"/>
                <a:ea typeface="黑体" panose="02010600030101010101" charset="-122"/>
              </a:rPr>
              <a:t>（二）护理伦理思想的发展</a:t>
            </a:r>
            <a:endParaRPr lang="zh-CN" altLang="en-US" sz="2400" dirty="0">
              <a:solidFill>
                <a:schemeClr val="tx1"/>
              </a:solidFill>
              <a:latin typeface="Times New Roman" panose="02020603050405020304" pitchFamily="18" charset="0"/>
              <a:ea typeface="黑体" panose="02010600030101010101" charset="-122"/>
            </a:endParaRPr>
          </a:p>
        </p:txBody>
      </p:sp>
      <p:grpSp>
        <p:nvGrpSpPr>
          <p:cNvPr id="5" name="组合 4"/>
          <p:cNvGrpSpPr/>
          <p:nvPr/>
        </p:nvGrpSpPr>
        <p:grpSpPr>
          <a:xfrm>
            <a:off x="3218815" y="2232025"/>
            <a:ext cx="6104890" cy="1013460"/>
            <a:chOff x="1459451" y="1908835"/>
            <a:chExt cx="3749977" cy="1013588"/>
          </a:xfrm>
        </p:grpSpPr>
        <p:grpSp>
          <p:nvGrpSpPr>
            <p:cNvPr id="32" name="Group 4"/>
            <p:cNvGrpSpPr/>
            <p:nvPr/>
          </p:nvGrpSpPr>
          <p:grpSpPr>
            <a:xfrm>
              <a:off x="1459451" y="1908835"/>
              <a:ext cx="3749977" cy="1013588"/>
              <a:chOff x="1069592" y="1875865"/>
              <a:chExt cx="446874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193798" y="2152721"/>
              <a:ext cx="2817158" cy="522036"/>
            </a:xfrm>
            <a:prstGeom prst="rect">
              <a:avLst/>
            </a:prstGeom>
            <a:noFill/>
          </p:spPr>
          <p:txBody>
            <a:bodyPr wrap="square" rtlCol="0">
              <a:spAutoFit/>
            </a:bodyPr>
            <a:p>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中国的传统护理伦理思想</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12" name="组合 11"/>
          <p:cNvGrpSpPr/>
          <p:nvPr/>
        </p:nvGrpSpPr>
        <p:grpSpPr>
          <a:xfrm>
            <a:off x="3218815" y="3637915"/>
            <a:ext cx="6104890" cy="1016635"/>
            <a:chOff x="1315372" y="3314779"/>
            <a:chExt cx="3870881" cy="1016503"/>
          </a:xfrm>
        </p:grpSpPr>
        <p:grpSp>
          <p:nvGrpSpPr>
            <p:cNvPr id="36" name="Group 8"/>
            <p:cNvGrpSpPr/>
            <p:nvPr/>
          </p:nvGrpSpPr>
          <p:grpSpPr>
            <a:xfrm>
              <a:off x="1315372" y="3314779"/>
              <a:ext cx="3870881" cy="1016503"/>
              <a:chOff x="925513" y="3281809"/>
              <a:chExt cx="4612828" cy="1276130"/>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325167" y="3530015"/>
              <a:ext cx="2615079" cy="521902"/>
            </a:xfrm>
            <a:prstGeom prst="rect">
              <a:avLst/>
            </a:prstGeom>
            <a:noFill/>
          </p:spPr>
          <p:txBody>
            <a:bodyPr wrap="square" rtlCol="0">
              <a:spAutoFit/>
            </a:bodyPr>
            <a:p>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西方的传统医学伦理思想</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right)">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695450" y="2378075"/>
            <a:ext cx="9141460" cy="2705735"/>
          </a:xfrm>
          <a:prstGeom prst="rect">
            <a:avLst/>
          </a:prstGeom>
          <a:solidFill>
            <a:schemeClr val="accent4">
              <a:lumMod val="60000"/>
              <a:lumOff val="40000"/>
              <a:alpha val="57000"/>
            </a:schemeClr>
          </a:solidFill>
        </p:spPr>
        <p:txBody>
          <a:bodyPr wrap="square" lIns="121688" tIns="60844" rIns="121688" bIns="60844">
            <a:spAutoFit/>
          </a:bodyPr>
          <a:lstStyle/>
          <a:p>
            <a:pPr indent="0">
              <a:lnSpc>
                <a:spcPct val="140000"/>
              </a:lnSpc>
              <a:buFont typeface="黑体" panose="02010600030101010101" charset="-122"/>
              <a:buNone/>
            </a:pP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“人是各种各样的，由于社会职业、地位、民族、信仰、生活、习惯和文化程度不同，所得的疾病与病情也不同，要使千差万别的人都达到治疗或康复所需要的最佳身心状态，本身就是一项最精细的艺术。”</a:t>
            </a:r>
            <a:b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b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“护士要有奉献自己的心愿，有敏锐的观察力和充分的同情心。”</a:t>
            </a:r>
            <a:b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b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“她需要绝对尊重自己的职业，因为上帝是如此的信任她，才会把一个人的生命交付在她的手上。” </a:t>
            </a:r>
            <a:endPar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4171950" y="1059815"/>
            <a:ext cx="2929255" cy="707390"/>
          </a:xfrm>
          <a:prstGeom prst="round2DiagRect">
            <a:avLst>
              <a:gd name="adj1" fmla="val 30205"/>
              <a:gd name="adj2" fmla="val 0"/>
            </a:avLst>
          </a:prstGeom>
          <a:solidFill>
            <a:schemeClr val="accent2">
              <a:lumMod val="60000"/>
              <a:lumOff val="40000"/>
            </a:schemeClr>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弗洛伦斯•南丁格尔</a:t>
            </a:r>
            <a:endParaRPr lang="zh-CN" altLang="en-US" sz="2400" b="1" dirty="0">
              <a:solidFill>
                <a:srgbClr val="FFFFFF">
                  <a:lumMod val="95000"/>
                </a:srgbClr>
              </a:solidFill>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矩形 36867"/>
          <p:cNvSpPr/>
          <p:nvPr/>
        </p:nvSpPr>
        <p:spPr>
          <a:xfrm>
            <a:off x="408940" y="977583"/>
            <a:ext cx="3738880" cy="706755"/>
          </a:xfrm>
          <a:prstGeom prst="rect">
            <a:avLst/>
          </a:prstGeom>
          <a:noFill/>
          <a:ln w="9525">
            <a:noFill/>
          </a:ln>
        </p:spPr>
        <p:txBody>
          <a:bodyPr wrap="none" anchor="t" anchorCtr="0">
            <a:spAutoFit/>
          </a:bodyPr>
          <a:p>
            <a:pPr algn="l" eaLnBrk="1" hangingPunct="1"/>
            <a:r>
              <a:rPr lang="zh-CN" altLang="en-US" sz="4000" dirty="0">
                <a:solidFill>
                  <a:srgbClr val="FF0000"/>
                </a:solidFill>
                <a:latin typeface="Times New Roman" panose="02020603050405020304" pitchFamily="18" charset="0"/>
                <a:ea typeface="黑体" panose="02010600030101010101" charset="-122"/>
              </a:rPr>
              <a:t>二、现状与发展</a:t>
            </a:r>
            <a:endParaRPr lang="zh-CN" altLang="en-US" sz="4000" dirty="0">
              <a:solidFill>
                <a:srgbClr val="FF0000"/>
              </a:solidFill>
              <a:latin typeface="Times New Roman" panose="02020603050405020304" pitchFamily="18" charset="0"/>
              <a:ea typeface="黑体" panose="02010600030101010101" charset="-122"/>
            </a:endParaRPr>
          </a:p>
        </p:txBody>
      </p:sp>
      <p:sp>
        <p:nvSpPr>
          <p:cNvPr id="50180" name="矩形 50179"/>
          <p:cNvSpPr/>
          <p:nvPr/>
        </p:nvSpPr>
        <p:spPr>
          <a:xfrm>
            <a:off x="945515" y="2187575"/>
            <a:ext cx="9879330" cy="304101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pPr>
            <a:r>
              <a:rPr lang="zh-CN" altLang="en-US" sz="2400" dirty="0">
                <a:solidFill>
                  <a:srgbClr val="000099"/>
                </a:solidFill>
                <a:latin typeface="黑体" panose="02010600030101010101" charset="-122"/>
                <a:ea typeface="黑体" panose="02010600030101010101" charset="-122"/>
              </a:rPr>
              <a:t>美国护士协会在</a:t>
            </a:r>
            <a:r>
              <a:rPr lang="en-US" altLang="zh-CN" sz="2400" dirty="0">
                <a:solidFill>
                  <a:srgbClr val="000099"/>
                </a:solidFill>
                <a:latin typeface="黑体" panose="02010600030101010101" charset="-122"/>
                <a:ea typeface="黑体" panose="02010600030101010101" charset="-122"/>
              </a:rPr>
              <a:t>1950</a:t>
            </a:r>
            <a:r>
              <a:rPr lang="zh-CN" altLang="en-US" sz="2400" dirty="0">
                <a:solidFill>
                  <a:srgbClr val="000099"/>
                </a:solidFill>
                <a:latin typeface="黑体" panose="02010600030101010101" charset="-122"/>
                <a:ea typeface="黑体" panose="02010600030101010101" charset="-122"/>
              </a:rPr>
              <a:t>年制定了</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护理伦理规范</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a:t>
            </a:r>
            <a:r>
              <a:rPr lang="en-US" altLang="zh-CN" sz="2400" dirty="0">
                <a:solidFill>
                  <a:srgbClr val="000099"/>
                </a:solidFill>
                <a:latin typeface="黑体" panose="02010600030101010101" charset="-122"/>
                <a:ea typeface="黑体" panose="02010600030101010101" charset="-122"/>
              </a:rPr>
              <a:t>1976</a:t>
            </a:r>
            <a:r>
              <a:rPr lang="zh-CN" altLang="en-US" sz="2400" dirty="0">
                <a:solidFill>
                  <a:srgbClr val="000099"/>
                </a:solidFill>
                <a:latin typeface="黑体" panose="02010600030101010101" charset="-122"/>
                <a:ea typeface="黑体" panose="02010600030101010101" charset="-122"/>
              </a:rPr>
              <a:t>年再次修订 。</a:t>
            </a:r>
            <a:endParaRPr lang="zh-CN" altLang="en-US" sz="2400" dirty="0">
              <a:solidFill>
                <a:srgbClr val="000099"/>
              </a:solidFill>
              <a:latin typeface="黑体" panose="02010600030101010101" charset="-122"/>
              <a:ea typeface="黑体" panose="02010600030101010101" charset="-122"/>
            </a:endParaRPr>
          </a:p>
          <a:p>
            <a:pPr lvl="0">
              <a:lnSpc>
                <a:spcPct val="150000"/>
              </a:lnSpc>
            </a:pPr>
            <a:r>
              <a:rPr lang="en-US" altLang="zh-CN" sz="2400" dirty="0">
                <a:solidFill>
                  <a:srgbClr val="000099"/>
                </a:solidFill>
                <a:latin typeface="黑体" panose="02010600030101010101" charset="-122"/>
                <a:ea typeface="黑体" panose="02010600030101010101" charset="-122"/>
              </a:rPr>
              <a:t>1953</a:t>
            </a:r>
            <a:r>
              <a:rPr lang="zh-CN" altLang="en-US" sz="2400" dirty="0">
                <a:solidFill>
                  <a:srgbClr val="000099"/>
                </a:solidFill>
                <a:latin typeface="黑体" panose="02010600030101010101" charset="-122"/>
                <a:ea typeface="黑体" panose="02010600030101010101" charset="-122"/>
              </a:rPr>
              <a:t>年制定、</a:t>
            </a:r>
            <a:r>
              <a:rPr lang="en-US" altLang="zh-CN" sz="2400" dirty="0">
                <a:solidFill>
                  <a:srgbClr val="000099"/>
                </a:solidFill>
                <a:latin typeface="黑体" panose="02010600030101010101" charset="-122"/>
                <a:ea typeface="黑体" panose="02010600030101010101" charset="-122"/>
              </a:rPr>
              <a:t>1965</a:t>
            </a:r>
            <a:r>
              <a:rPr lang="zh-CN" altLang="en-US" sz="2400" dirty="0">
                <a:solidFill>
                  <a:srgbClr val="000099"/>
                </a:solidFill>
                <a:latin typeface="黑体" panose="02010600030101010101" charset="-122"/>
                <a:ea typeface="黑体" panose="02010600030101010101" charset="-122"/>
              </a:rPr>
              <a:t>年修订的</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护士伦理学国际法</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 </a:t>
            </a:r>
            <a:endParaRPr lang="zh-CN" altLang="en-US" sz="2400" dirty="0">
              <a:solidFill>
                <a:srgbClr val="000099"/>
              </a:solidFill>
              <a:latin typeface="黑体" panose="02010600030101010101" charset="-122"/>
              <a:ea typeface="黑体" panose="02010600030101010101" charset="-122"/>
            </a:endParaRPr>
          </a:p>
          <a:p>
            <a:pPr lvl="0">
              <a:lnSpc>
                <a:spcPct val="150000"/>
              </a:lnSpc>
            </a:pPr>
            <a:r>
              <a:rPr lang="en-US" altLang="zh-CN" sz="2400" dirty="0">
                <a:solidFill>
                  <a:srgbClr val="000099"/>
                </a:solidFill>
                <a:latin typeface="黑体" panose="02010600030101010101" charset="-122"/>
                <a:ea typeface="黑体" panose="02010600030101010101" charset="-122"/>
              </a:rPr>
              <a:t>1953</a:t>
            </a:r>
            <a:r>
              <a:rPr lang="zh-CN" altLang="en-US" sz="2400" dirty="0">
                <a:solidFill>
                  <a:srgbClr val="000099"/>
                </a:solidFill>
                <a:latin typeface="黑体" panose="02010600030101010101" charset="-122"/>
                <a:ea typeface="黑体" panose="02010600030101010101" charset="-122"/>
              </a:rPr>
              <a:t>年，国际护士协会制定的</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国际护士伦理规范</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 </a:t>
            </a:r>
            <a:endParaRPr lang="zh-CN" altLang="en-US" sz="2400" dirty="0">
              <a:solidFill>
                <a:srgbClr val="000099"/>
              </a:solidFill>
              <a:latin typeface="黑体" panose="02010600030101010101" charset="-122"/>
              <a:ea typeface="黑体" panose="02010600030101010101" charset="-122"/>
            </a:endParaRPr>
          </a:p>
          <a:p>
            <a:pPr lvl="0">
              <a:lnSpc>
                <a:spcPct val="150000"/>
              </a:lnSpc>
            </a:pPr>
            <a:r>
              <a:rPr lang="en-US" altLang="zh-CN" sz="2400" dirty="0">
                <a:solidFill>
                  <a:srgbClr val="000099"/>
                </a:solidFill>
                <a:latin typeface="黑体" panose="02010600030101010101" charset="-122"/>
                <a:ea typeface="黑体" panose="02010600030101010101" charset="-122"/>
              </a:rPr>
              <a:t>1985</a:t>
            </a:r>
            <a:r>
              <a:rPr lang="zh-CN" altLang="en-US" sz="2400" dirty="0">
                <a:solidFill>
                  <a:srgbClr val="000099"/>
                </a:solidFill>
                <a:latin typeface="黑体" panose="02010600030101010101" charset="-122"/>
                <a:ea typeface="黑体" panose="02010600030101010101" charset="-122"/>
              </a:rPr>
              <a:t>年，美国护士协会在原来</a:t>
            </a:r>
            <a:r>
              <a:rPr lang="en-US" altLang="zh-CN" sz="2400" dirty="0">
                <a:solidFill>
                  <a:srgbClr val="000099"/>
                </a:solidFill>
                <a:latin typeface="黑体" panose="02010600030101010101" charset="-122"/>
                <a:ea typeface="黑体" panose="02010600030101010101" charset="-122"/>
              </a:rPr>
              <a:t>《</a:t>
            </a:r>
            <a:r>
              <a:rPr lang="zh-CN" altLang="en-US" sz="2400" dirty="0">
                <a:solidFill>
                  <a:srgbClr val="000099"/>
                </a:solidFill>
                <a:latin typeface="黑体" panose="02010600030101010101" charset="-122"/>
                <a:ea typeface="黑体" panose="02010600030101010101" charset="-122"/>
              </a:rPr>
              <a:t>护理伦理规范</a:t>
            </a:r>
            <a:r>
              <a:rPr lang="en-US" altLang="zh-CN" sz="2400" dirty="0">
                <a:solidFill>
                  <a:srgbClr val="000099"/>
                </a:solidFill>
                <a:latin typeface="黑体" panose="02010600030101010101" charset="-122"/>
                <a:ea typeface="黑体" panose="02010600030101010101" charset="-122"/>
              </a:rPr>
              <a:t>》11</a:t>
            </a:r>
            <a:r>
              <a:rPr lang="zh-CN" altLang="en-US" sz="2400" dirty="0">
                <a:solidFill>
                  <a:srgbClr val="000099"/>
                </a:solidFill>
                <a:latin typeface="黑体" panose="02010600030101010101" charset="-122"/>
                <a:ea typeface="黑体" panose="02010600030101010101" charset="-122"/>
              </a:rPr>
              <a:t>条基础上又增列了一些基本的伦理原则，重点是强调病人的权利。</a:t>
            </a:r>
            <a:r>
              <a:rPr lang="zh-CN" altLang="en-US" sz="2400" dirty="0">
                <a:latin typeface="黑体" panose="02010600030101010101" charset="-122"/>
                <a:ea typeface="黑体" panose="02010600030101010101" charset="-122"/>
              </a:rPr>
              <a:t> </a:t>
            </a:r>
            <a:endParaRPr lang="zh-CN" altLang="en-US" sz="2400" dirty="0">
              <a:latin typeface="黑体" panose="02010600030101010101" charset="-122"/>
              <a:ea typeface="黑体" panose="02010600030101010101"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p:cNvSpPr>
          <p:nvPr>
            <p:ph type="title" idx="4294967295"/>
          </p:nvPr>
        </p:nvSpPr>
        <p:spPr>
          <a:xfrm>
            <a:off x="1492885" y="1259840"/>
            <a:ext cx="6264275" cy="1143000"/>
          </a:xfrm>
        </p:spPr>
        <p:txBody>
          <a:bodyPr anchor="ctr" anchorCtr="0"/>
          <a:p>
            <a:r>
              <a:rPr lang="zh-CN" altLang="en-US"/>
              <a:t>我国护理伦理规范</a:t>
            </a:r>
            <a:endParaRPr lang="zh-CN" altLang="en-US"/>
          </a:p>
        </p:txBody>
      </p:sp>
      <p:sp>
        <p:nvSpPr>
          <p:cNvPr id="51203" name="文本占位符 51202"/>
          <p:cNvSpPr>
            <a:spLocks noGrp="1"/>
          </p:cNvSpPr>
          <p:nvPr>
            <p:ph type="body" idx="4294967295"/>
          </p:nvPr>
        </p:nvSpPr>
        <p:spPr>
          <a:xfrm>
            <a:off x="1492885" y="2840355"/>
            <a:ext cx="9308465" cy="1990090"/>
          </a:xfrm>
        </p:spPr>
        <p:txBody>
          <a:bodyPr/>
          <a:p>
            <a:pPr>
              <a:lnSpc>
                <a:spcPct val="150000"/>
              </a:lnSpc>
            </a:pPr>
            <a:r>
              <a:rPr lang="zh-CN" altLang="en-US" sz="2400" dirty="0"/>
              <a:t> </a:t>
            </a:r>
            <a:r>
              <a:rPr lang="en-US" altLang="zh-CN" sz="2400" dirty="0">
                <a:latin typeface="黑体" panose="02010600030101010101" charset="-122"/>
                <a:ea typeface="黑体" panose="02010600030101010101" charset="-122"/>
              </a:rPr>
              <a:t>1988</a:t>
            </a:r>
            <a:r>
              <a:rPr lang="zh-CN" altLang="en-US" sz="2400" dirty="0">
                <a:latin typeface="黑体" panose="02010600030101010101" charset="-122"/>
                <a:ea typeface="黑体" panose="02010600030101010101" charset="-122"/>
              </a:rPr>
              <a:t>年，我国卫生部制定了包括护士在内的</a:t>
            </a:r>
            <a:r>
              <a:rPr lang="en-US" altLang="zh-CN" sz="2400" dirty="0">
                <a:latin typeface="黑体" panose="02010600030101010101" charset="-122"/>
                <a:ea typeface="黑体" panose="02010600030101010101" charset="-122"/>
              </a:rPr>
              <a:t>《</a:t>
            </a:r>
            <a:r>
              <a:rPr lang="zh-CN" altLang="en-US" sz="2400" dirty="0">
                <a:latin typeface="黑体" panose="02010600030101010101" charset="-122"/>
                <a:ea typeface="黑体" panose="02010600030101010101" charset="-122"/>
              </a:rPr>
              <a:t>医务人员道德规范及其实施办法</a:t>
            </a:r>
            <a:r>
              <a:rPr lang="en-US" altLang="zh-CN" sz="2400" dirty="0">
                <a:latin typeface="黑体" panose="02010600030101010101" charset="-122"/>
                <a:ea typeface="黑体" panose="02010600030101010101" charset="-122"/>
              </a:rPr>
              <a:t>》</a:t>
            </a:r>
            <a:endParaRPr lang="en-US" altLang="zh-CN" sz="2400" dirty="0">
              <a:latin typeface="黑体" panose="02010600030101010101" charset="-122"/>
              <a:ea typeface="黑体" panose="02010600030101010101" charset="-122"/>
            </a:endParaRPr>
          </a:p>
          <a:p>
            <a:pPr>
              <a:lnSpc>
                <a:spcPct val="150000"/>
              </a:lnSpc>
            </a:pPr>
            <a:r>
              <a:rPr lang="en-US" altLang="zh-CN" sz="2400" dirty="0">
                <a:latin typeface="黑体" panose="02010600030101010101" charset="-122"/>
                <a:ea typeface="黑体" panose="02010600030101010101" charset="-122"/>
              </a:rPr>
              <a:t>1994</a:t>
            </a:r>
            <a:r>
              <a:rPr lang="zh-CN" altLang="en-US" sz="2400" dirty="0">
                <a:latin typeface="黑体" panose="02010600030101010101" charset="-122"/>
                <a:ea typeface="黑体" panose="02010600030101010101" charset="-122"/>
              </a:rPr>
              <a:t>年，中国台湾护理师联合会也制定了</a:t>
            </a:r>
            <a:r>
              <a:rPr lang="en-US" altLang="zh-CN" sz="2400" dirty="0">
                <a:latin typeface="黑体" panose="02010600030101010101" charset="-122"/>
                <a:ea typeface="黑体" panose="02010600030101010101" charset="-122"/>
              </a:rPr>
              <a:t>《</a:t>
            </a:r>
            <a:r>
              <a:rPr lang="zh-CN" altLang="en-US" sz="2400" dirty="0">
                <a:latin typeface="黑体" panose="02010600030101010101" charset="-122"/>
                <a:ea typeface="黑体" panose="02010600030101010101" charset="-122"/>
              </a:rPr>
              <a:t>护理伦理规范</a:t>
            </a:r>
            <a:r>
              <a:rPr lang="en-US" altLang="zh-CN" sz="2400" dirty="0">
                <a:latin typeface="黑体" panose="02010600030101010101" charset="-122"/>
                <a:ea typeface="黑体" panose="02010600030101010101" charset="-122"/>
              </a:rPr>
              <a:t>》 </a:t>
            </a:r>
            <a:endParaRPr lang="en-US" altLang="zh-CN" sz="2400" dirty="0">
              <a:latin typeface="黑体" panose="02010600030101010101" charset="-122"/>
              <a:ea typeface="黑体" panose="02010600030101010101"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8" name="矩形 52227"/>
          <p:cNvSpPr/>
          <p:nvPr/>
        </p:nvSpPr>
        <p:spPr>
          <a:xfrm>
            <a:off x="6219825" y="3322955"/>
            <a:ext cx="5218430" cy="57785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r>
              <a:rPr lang="zh-CN" altLang="en-US" sz="4000">
                <a:solidFill>
                  <a:srgbClr val="0000FF"/>
                </a:solidFill>
                <a:latin typeface="黑体" panose="02010600030101010101" charset="-122"/>
                <a:ea typeface="黑体" panose="02010600030101010101" charset="-122"/>
              </a:rPr>
              <a:t>护理伦理与护理法规</a:t>
            </a:r>
            <a:endParaRPr lang="zh-CN" altLang="en-US" sz="4000">
              <a:solidFill>
                <a:srgbClr val="0000FF"/>
              </a:solidFill>
              <a:latin typeface="黑体" panose="02010600030101010101" charset="-122"/>
              <a:ea typeface="黑体" panose="02010600030101010101"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7187" y="2070825"/>
            <a:ext cx="4622802" cy="3081868"/>
          </a:xfrm>
          <a:prstGeom prst="rect">
            <a:avLst/>
          </a:prstGeom>
        </p:spPr>
      </p:pic>
      <p:sp>
        <p:nvSpPr>
          <p:cNvPr id="4" name="矩形 3"/>
          <p:cNvSpPr/>
          <p:nvPr/>
        </p:nvSpPr>
        <p:spPr>
          <a:xfrm>
            <a:off x="3975735" y="1658620"/>
            <a:ext cx="2104390" cy="3905885"/>
          </a:xfrm>
          <a:prstGeom prst="rect">
            <a:avLst/>
          </a:prstGeom>
          <a:solidFill>
            <a:srgbClr val="449F95"/>
          </a:solidFill>
          <a:ln>
            <a:noFill/>
          </a:ln>
        </p:spPr>
        <p:style>
          <a:lnRef idx="2">
            <a:srgbClr val="449F95">
              <a:shade val="50000"/>
            </a:srgbClr>
          </a:lnRef>
          <a:fillRef idx="1">
            <a:srgbClr val="449F95"/>
          </a:fillRef>
          <a:effectRef idx="0">
            <a:srgbClr val="449F95"/>
          </a:effectRef>
          <a:fontRef idx="minor">
            <a:srgbClr val="FFFFFF"/>
          </a:fontRef>
        </p:style>
        <p:txBody>
          <a:bodyPr rtlCol="0" anchor="ctr"/>
          <a:lstStyle/>
          <a:p>
            <a:pPr algn="ctr"/>
            <a:endParaRPr lang="zh-CN" altLang="en-US">
              <a:cs typeface="字魂59号-创粗黑" panose="00000500000000000000" charset="0"/>
              <a:sym typeface="字魂59号-创粗黑" panose="00000500000000000000" charset="0"/>
            </a:endParaRPr>
          </a:p>
        </p:txBody>
      </p:sp>
      <p:sp>
        <p:nvSpPr>
          <p:cNvPr id="5" name="矩形 4"/>
          <p:cNvSpPr/>
          <p:nvPr/>
        </p:nvSpPr>
        <p:spPr>
          <a:xfrm>
            <a:off x="4056380" y="2796810"/>
            <a:ext cx="1943235" cy="1630045"/>
          </a:xfrm>
          <a:prstGeom prst="rect">
            <a:avLst/>
          </a:prstGeom>
        </p:spPr>
        <p:txBody>
          <a:bodyPr wrap="square">
            <a:spAutoFit/>
          </a:bodyPr>
          <a:lstStyle/>
          <a:p>
            <a:pPr algn="ctr"/>
            <a:r>
              <a:rPr lang="zh-CN" altLang="en-US" sz="5000" dirty="0">
                <a:solidFill>
                  <a:srgbClr val="FFFFFF"/>
                </a:solidFill>
                <a:cs typeface="字魂59号-创粗黑" panose="00000500000000000000" charset="0"/>
                <a:sym typeface="字魂59号-创粗黑" panose="00000500000000000000" charset="0"/>
              </a:rPr>
              <a:t>拓展学习</a:t>
            </a:r>
            <a:endParaRPr lang="zh-CN" altLang="en-US" sz="5000" dirty="0">
              <a:solidFill>
                <a:srgbClr val="FFFFFF"/>
              </a:solidFill>
              <a:cs typeface="字魂59号-创粗黑" panose="00000500000000000000" charset="0"/>
              <a:sym typeface="字魂59号-创粗黑" panose="00000500000000000000"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矩形 53250"/>
          <p:cNvSpPr/>
          <p:nvPr/>
        </p:nvSpPr>
        <p:spPr>
          <a:xfrm>
            <a:off x="658813" y="517208"/>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rPr>
              <a:t>本章小结</a:t>
            </a:r>
            <a:endParaRPr lang="zh-CN" altLang="en-US" sz="1800" b="0" dirty="0">
              <a:solidFill>
                <a:schemeClr val="tx1"/>
              </a:solidFill>
              <a:latin typeface="Arial" panose="020B0604020202020204" pitchFamily="34" charset="0"/>
              <a:ea typeface="黑体" panose="02010600030101010101" charset="-122"/>
            </a:endParaRPr>
          </a:p>
        </p:txBody>
      </p:sp>
      <p:sp>
        <p:nvSpPr>
          <p:cNvPr id="53252" name="矩形 53251"/>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ndParaRPr>
          </a:p>
        </p:txBody>
      </p:sp>
      <p:grpSp>
        <p:nvGrpSpPr>
          <p:cNvPr id="53254" name="组合 53253"/>
          <p:cNvGrpSpPr>
            <a:grpSpLocks noRot="1" noChangeAspect="1"/>
          </p:cNvGrpSpPr>
          <p:nvPr/>
        </p:nvGrpSpPr>
        <p:grpSpPr>
          <a:xfrm>
            <a:off x="3238183" y="2469198"/>
            <a:ext cx="5715000" cy="2882900"/>
            <a:chOff x="0" y="0"/>
            <a:chExt cx="3888" cy="720"/>
          </a:xfrm>
        </p:grpSpPr>
        <p:sp>
          <p:nvSpPr>
            <p:cNvPr id="53255" name="矩形 53254"/>
            <p:cNvSpPr>
              <a:spLocks noRot="1" noChangeAspect="1"/>
            </p:cNvSpPr>
            <p:nvPr/>
          </p:nvSpPr>
          <p:spPr>
            <a:xfrm>
              <a:off x="0" y="0"/>
              <a:ext cx="3888" cy="720"/>
            </a:xfrm>
            <a:prstGeom prst="rect">
              <a:avLst/>
            </a:prstGeom>
            <a:noFill/>
            <a:ln w="9525">
              <a:noFill/>
            </a:ln>
          </p:spPr>
          <p:txBody>
            <a:bodyPr/>
            <a:p>
              <a:endParaRPr lang="zh-CN" altLang="en-US"/>
            </a:p>
          </p:txBody>
        </p:sp>
        <p:sp>
          <p:nvSpPr>
            <p:cNvPr id="53256" name="圆角矩形 53255"/>
            <p:cNvSpPr/>
            <p:nvPr/>
          </p:nvSpPr>
          <p:spPr>
            <a:xfrm>
              <a:off x="1512" y="0"/>
              <a:ext cx="864" cy="288"/>
            </a:xfrm>
            <a:prstGeom prst="roundRect">
              <a:avLst>
                <a:gd name="adj" fmla="val 16667"/>
              </a:avLst>
            </a:prstGeom>
            <a:solidFill>
              <a:srgbClr val="6B8BDB"/>
            </a:solidFill>
            <a:ln w="9525" cap="flat" cmpd="sng">
              <a:solidFill>
                <a:srgbClr val="6B8BDB"/>
              </a:solidFill>
              <a:prstDash val="solid"/>
              <a:headEnd type="none" w="med" len="med"/>
              <a:tailEnd type="none" w="med" len="med"/>
            </a:ln>
          </p:spPr>
          <p:txBody>
            <a:bodyPr wrap="square" anchor="ctr" anchorCtr="0"/>
            <a:p>
              <a:r>
                <a:rPr lang="zh-CN" altLang="en-US" sz="1700" dirty="0">
                  <a:solidFill>
                    <a:srgbClr val="FFFFFF"/>
                  </a:solidFill>
                  <a:effectLst>
                    <a:outerShdw blurRad="38100" dist="38100" dir="2700000">
                      <a:srgbClr val="000000"/>
                    </a:outerShdw>
                  </a:effectLst>
                  <a:latin typeface="Arial" panose="020B0604020202020204" pitchFamily="34" charset="0"/>
                  <a:ea typeface="黑体" panose="02010600030101010101" charset="-122"/>
                </a:rPr>
                <a:t>绪论</a:t>
              </a:r>
              <a:endParaRPr lang="zh-CN" altLang="en-US" sz="1700" dirty="0">
                <a:solidFill>
                  <a:srgbClr val="FFFFFF"/>
                </a:solidFill>
                <a:effectLst>
                  <a:outerShdw blurRad="38100" dist="38100" dir="2700000">
                    <a:srgbClr val="000000"/>
                  </a:outerShdw>
                </a:effectLst>
                <a:latin typeface="Arial" panose="020B0604020202020204" pitchFamily="34" charset="0"/>
                <a:ea typeface="黑体" panose="02010600030101010101" charset="-122"/>
              </a:endParaRPr>
            </a:p>
          </p:txBody>
        </p:sp>
        <p:sp>
          <p:nvSpPr>
            <p:cNvPr id="53257" name="圆角矩形 53256"/>
            <p:cNvSpPr/>
            <p:nvPr/>
          </p:nvSpPr>
          <p:spPr>
            <a:xfrm>
              <a:off x="0" y="432"/>
              <a:ext cx="864" cy="288"/>
            </a:xfrm>
            <a:prstGeom prst="roundRect">
              <a:avLst>
                <a:gd name="adj" fmla="val 16667"/>
              </a:avLst>
            </a:prstGeom>
            <a:solidFill>
              <a:srgbClr val="6B8BDB"/>
            </a:solidFill>
            <a:ln w="9525" cap="flat" cmpd="sng">
              <a:solidFill>
                <a:srgbClr val="6B8BDB"/>
              </a:solidFill>
              <a:prstDash val="solid"/>
              <a:headEnd type="none" w="med" len="med"/>
              <a:tailEnd type="none" w="med" len="med"/>
            </a:ln>
          </p:spPr>
          <p:txBody>
            <a:bodyPr wrap="square" anchor="ctr" anchorCtr="0"/>
            <a:p>
              <a:r>
                <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rPr>
                <a:t>道德与伦理学</a:t>
              </a:r>
              <a:endPar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endParaRPr>
            </a:p>
          </p:txBody>
        </p:sp>
        <p:cxnSp>
          <p:nvCxnSpPr>
            <p:cNvPr id="53258" name="肘形连接符 53257"/>
            <p:cNvCxnSpPr>
              <a:stCxn id="53257" idx="0"/>
              <a:endCxn id="53256" idx="2"/>
            </p:cNvCxnSpPr>
            <p:nvPr/>
          </p:nvCxnSpPr>
          <p:spPr>
            <a:xfrm rot="16200000">
              <a:off x="1116" y="-396"/>
              <a:ext cx="144" cy="1512"/>
            </a:xfrm>
            <a:prstGeom prst="bentConnector3">
              <a:avLst>
                <a:gd name="adj1" fmla="val 40000"/>
              </a:avLst>
            </a:prstGeom>
            <a:ln w="28575" cap="flat" cmpd="sng">
              <a:solidFill>
                <a:srgbClr val="8FACE8"/>
              </a:solidFill>
              <a:prstDash val="solid"/>
              <a:miter/>
              <a:headEnd type="none" w="med" len="med"/>
              <a:tailEnd type="none" w="med" len="med"/>
            </a:ln>
          </p:spPr>
        </p:cxnSp>
        <p:sp>
          <p:nvSpPr>
            <p:cNvPr id="53259" name="圆角矩形 53258"/>
            <p:cNvSpPr/>
            <p:nvPr/>
          </p:nvSpPr>
          <p:spPr>
            <a:xfrm>
              <a:off x="1008" y="432"/>
              <a:ext cx="864" cy="288"/>
            </a:xfrm>
            <a:prstGeom prst="roundRect">
              <a:avLst>
                <a:gd name="adj" fmla="val 16667"/>
              </a:avLst>
            </a:prstGeom>
            <a:solidFill>
              <a:srgbClr val="6B8BDB"/>
            </a:solidFill>
            <a:ln w="9525" cap="flat" cmpd="sng">
              <a:solidFill>
                <a:srgbClr val="6B8BDB"/>
              </a:solidFill>
              <a:prstDash val="solid"/>
              <a:headEnd type="none" w="med" len="med"/>
              <a:tailEnd type="none" w="med" len="med"/>
            </a:ln>
          </p:spPr>
          <p:txBody>
            <a:bodyPr wrap="square" anchor="ctr" anchorCtr="0"/>
            <a:p>
              <a:r>
                <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rPr>
                <a:t>护理伦理学概述</a:t>
              </a:r>
              <a:endPar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endParaRPr>
            </a:p>
          </p:txBody>
        </p:sp>
        <p:cxnSp>
          <p:nvCxnSpPr>
            <p:cNvPr id="53260" name="肘形连接符 53259"/>
            <p:cNvCxnSpPr>
              <a:stCxn id="53259" idx="0"/>
              <a:endCxn id="53256" idx="2"/>
            </p:cNvCxnSpPr>
            <p:nvPr/>
          </p:nvCxnSpPr>
          <p:spPr>
            <a:xfrm rot="16200000">
              <a:off x="1620" y="108"/>
              <a:ext cx="144" cy="504"/>
            </a:xfrm>
            <a:prstGeom prst="bentConnector3">
              <a:avLst>
                <a:gd name="adj1" fmla="val 40000"/>
              </a:avLst>
            </a:prstGeom>
            <a:ln w="28575" cap="flat" cmpd="sng">
              <a:solidFill>
                <a:srgbClr val="8FACE8"/>
              </a:solidFill>
              <a:prstDash val="solid"/>
              <a:miter/>
              <a:headEnd type="none" w="med" len="med"/>
              <a:tailEnd type="none" w="med" len="med"/>
            </a:ln>
          </p:spPr>
        </p:cxnSp>
        <p:sp>
          <p:nvSpPr>
            <p:cNvPr id="53261" name="圆角矩形 53260"/>
            <p:cNvSpPr/>
            <p:nvPr/>
          </p:nvSpPr>
          <p:spPr>
            <a:xfrm>
              <a:off x="3024" y="432"/>
              <a:ext cx="864" cy="288"/>
            </a:xfrm>
            <a:prstGeom prst="roundRect">
              <a:avLst>
                <a:gd name="adj" fmla="val 16667"/>
              </a:avLst>
            </a:prstGeom>
            <a:solidFill>
              <a:srgbClr val="6B8BDB"/>
            </a:solidFill>
            <a:ln w="9525" cap="flat" cmpd="sng">
              <a:solidFill>
                <a:srgbClr val="6B8BDB"/>
              </a:solidFill>
              <a:prstDash val="solid"/>
              <a:headEnd type="none" w="med" len="med"/>
              <a:tailEnd type="none" w="med" len="med"/>
            </a:ln>
          </p:spPr>
          <p:txBody>
            <a:bodyPr wrap="square" anchor="ctr" anchorCtr="0"/>
            <a:p>
              <a:r>
                <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rPr>
                <a:t>护理伦理学的历史与发展</a:t>
              </a:r>
              <a:endPar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endParaRPr>
            </a:p>
          </p:txBody>
        </p:sp>
        <p:cxnSp>
          <p:nvCxnSpPr>
            <p:cNvPr id="53262" name="肘形连接符 53261"/>
            <p:cNvCxnSpPr>
              <a:stCxn id="53261" idx="0"/>
              <a:endCxn id="53256" idx="2"/>
            </p:cNvCxnSpPr>
            <p:nvPr/>
          </p:nvCxnSpPr>
          <p:spPr>
            <a:xfrm rot="-16200000" flipH="1">
              <a:off x="2628" y="-396"/>
              <a:ext cx="144" cy="1512"/>
            </a:xfrm>
            <a:prstGeom prst="bentConnector3">
              <a:avLst>
                <a:gd name="adj1" fmla="val 40000"/>
              </a:avLst>
            </a:prstGeom>
            <a:ln w="28575" cap="flat" cmpd="sng">
              <a:solidFill>
                <a:srgbClr val="8FACE8"/>
              </a:solidFill>
              <a:prstDash val="solid"/>
              <a:miter/>
              <a:headEnd type="none" w="med" len="med"/>
              <a:tailEnd type="none" w="med" len="med"/>
            </a:ln>
          </p:spPr>
        </p:cxnSp>
        <p:sp>
          <p:nvSpPr>
            <p:cNvPr id="53263" name="圆角矩形 53262"/>
            <p:cNvSpPr/>
            <p:nvPr/>
          </p:nvSpPr>
          <p:spPr>
            <a:xfrm>
              <a:off x="2016" y="432"/>
              <a:ext cx="864" cy="288"/>
            </a:xfrm>
            <a:prstGeom prst="roundRect">
              <a:avLst>
                <a:gd name="adj" fmla="val 16667"/>
              </a:avLst>
            </a:prstGeom>
            <a:solidFill>
              <a:srgbClr val="6B8BDB"/>
            </a:solidFill>
            <a:ln w="9525" cap="flat" cmpd="sng">
              <a:solidFill>
                <a:srgbClr val="6B8BDB"/>
              </a:solidFill>
              <a:prstDash val="solid"/>
              <a:headEnd type="none" w="med" len="med"/>
              <a:tailEnd type="none" w="med" len="med"/>
            </a:ln>
          </p:spPr>
          <p:txBody>
            <a:bodyPr anchor="ctr" anchorCtr="0"/>
            <a:p>
              <a:r>
                <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rPr>
                <a:t>学习和研究护理伦理学的意义和方法</a:t>
              </a:r>
              <a:endParaRPr lang="zh-CN" altLang="en-US" sz="1700">
                <a:solidFill>
                  <a:srgbClr val="FFFFFF"/>
                </a:solidFill>
                <a:effectLst>
                  <a:outerShdw blurRad="38100" dist="38100" dir="2700000">
                    <a:srgbClr val="000000"/>
                  </a:outerShdw>
                </a:effectLst>
                <a:latin typeface="Arial" panose="020B0604020202020204" pitchFamily="34" charset="0"/>
                <a:ea typeface="黑体" panose="02010600030101010101" charset="-122"/>
              </a:endParaRPr>
            </a:p>
          </p:txBody>
        </p:sp>
        <p:cxnSp>
          <p:nvCxnSpPr>
            <p:cNvPr id="53264" name="肘形连接符 53263"/>
            <p:cNvCxnSpPr>
              <a:stCxn id="53263" idx="0"/>
              <a:endCxn id="53256" idx="2"/>
            </p:cNvCxnSpPr>
            <p:nvPr/>
          </p:nvCxnSpPr>
          <p:spPr>
            <a:xfrm rot="-16200000" flipH="1">
              <a:off x="2124" y="108"/>
              <a:ext cx="144" cy="504"/>
            </a:xfrm>
            <a:prstGeom prst="bentConnector3">
              <a:avLst>
                <a:gd name="adj1" fmla="val 40000"/>
              </a:avLst>
            </a:prstGeom>
            <a:ln w="28575" cap="flat" cmpd="sng">
              <a:solidFill>
                <a:srgbClr val="8FACE8"/>
              </a:solidFill>
              <a:prstDash val="solid"/>
              <a:miter/>
              <a:headEnd type="none" w="med" len="med"/>
              <a:tailEnd type="none" w="med" len="med"/>
            </a:ln>
          </p:spPr>
        </p:cxnSp>
      </p:gr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ndParaRPr>
          </a:p>
        </p:txBody>
      </p:sp>
      <p:sp>
        <p:nvSpPr>
          <p:cNvPr id="54278" name="文本框 54277"/>
          <p:cNvSpPr txBox="1"/>
          <p:nvPr/>
        </p:nvSpPr>
        <p:spPr>
          <a:xfrm>
            <a:off x="1649730" y="1440180"/>
            <a:ext cx="9794875" cy="507746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en-US" altLang="zh-CN" sz="2400" dirty="0">
                <a:solidFill>
                  <a:srgbClr val="0000FF"/>
                </a:solidFill>
                <a:latin typeface="黑体" panose="02010600030101010101" charset="-122"/>
                <a:ea typeface="黑体" panose="02010600030101010101" charset="-122"/>
                <a:sym typeface="黑体" panose="02010600030101010101" charset="-122"/>
              </a:rPr>
              <a:t>1</a:t>
            </a:r>
            <a:r>
              <a:rPr lang="zh-CN" altLang="en-US"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道德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en-US" altLang="zh-CN" sz="2400" dirty="0">
                <a:solidFill>
                  <a:srgbClr val="0000FF"/>
                </a:solidFill>
                <a:latin typeface="黑体" panose="02010600030101010101" charset="-122"/>
                <a:ea typeface="黑体" panose="02010600030101010101" charset="-122"/>
                <a:sym typeface="黑体" panose="02010600030101010101" charset="-122"/>
              </a:rPr>
              <a:t>2</a:t>
            </a:r>
            <a:r>
              <a:rPr lang="zh-CN" altLang="en-US"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护理伦理学</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1. 以伦理学为研究对象的一门科学是（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伦理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B. 伦理学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C. 道德</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社会学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E. 人际关系</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2. 伦理学体系中的主体和核心是（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描述伦理学 　B. 分析伦理学 　　C. 规范伦理学</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护理伦理学 　E. 医学伦理学</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endParaRPr lang="zh-CN" altLang="en-US" sz="2400" dirty="0">
              <a:solidFill>
                <a:srgbClr val="0000FF"/>
              </a:solidFill>
              <a:latin typeface="黑体" panose="02010600030101010101" charset="-122"/>
              <a:ea typeface="黑体" panose="02010600030101010101" charset="-122"/>
              <a:sym typeface="黑体" panose="0201060003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6146" name="图片 6145" descr="u=1533307326,932130010&amp;gp=4">
            <a:hlinkClick r:id="rId2"/>
          </p:cNvPr>
          <p:cNvPicPr>
            <a:picLocks noChangeAspect="1"/>
          </p:cNvPicPr>
          <p:nvPr/>
        </p:nvPicPr>
        <p:blipFill>
          <a:blip r:embed="rId3"/>
          <a:stretch>
            <a:fillRect/>
          </a:stretch>
        </p:blipFill>
        <p:spPr>
          <a:xfrm>
            <a:off x="711835" y="3123565"/>
            <a:ext cx="3122295" cy="3045460"/>
          </a:xfrm>
          <a:prstGeom prst="rect">
            <a:avLst/>
          </a:prstGeom>
          <a:noFill/>
          <a:ln w="9525">
            <a:noFill/>
          </a:ln>
        </p:spPr>
      </p:pic>
      <p:pic>
        <p:nvPicPr>
          <p:cNvPr id="6147" name="图片 6146" descr="u=3265697945,1839888591&amp;gp=1">
            <a:hlinkClick r:id="rId4"/>
          </p:cNvPr>
          <p:cNvPicPr>
            <a:picLocks noChangeAspect="1"/>
          </p:cNvPicPr>
          <p:nvPr/>
        </p:nvPicPr>
        <p:blipFill>
          <a:blip r:embed="rId5"/>
          <a:stretch>
            <a:fillRect/>
          </a:stretch>
        </p:blipFill>
        <p:spPr>
          <a:xfrm>
            <a:off x="4424680" y="666750"/>
            <a:ext cx="3267710" cy="2276475"/>
          </a:xfrm>
          <a:prstGeom prst="rect">
            <a:avLst/>
          </a:prstGeom>
          <a:noFill/>
          <a:ln w="9525">
            <a:noFill/>
          </a:ln>
        </p:spPr>
      </p:pic>
      <p:pic>
        <p:nvPicPr>
          <p:cNvPr id="6148" name="图片 6147" descr="人类辅助生殖技术"/>
          <p:cNvPicPr>
            <a:picLocks noChangeAspect="1"/>
          </p:cNvPicPr>
          <p:nvPr/>
        </p:nvPicPr>
        <p:blipFill>
          <a:blip r:embed="rId6"/>
          <a:srcRect l="13768" t="15347" r="17708" b="17453"/>
          <a:stretch>
            <a:fillRect/>
          </a:stretch>
        </p:blipFill>
        <p:spPr>
          <a:xfrm>
            <a:off x="8282305" y="667385"/>
            <a:ext cx="3095625" cy="2276475"/>
          </a:xfrm>
          <a:prstGeom prst="rect">
            <a:avLst/>
          </a:prstGeom>
          <a:noFill/>
          <a:ln w="9525">
            <a:noFill/>
          </a:ln>
        </p:spPr>
      </p:pic>
      <p:pic>
        <p:nvPicPr>
          <p:cNvPr id="6149" name="图片 6148" descr="u=3834711584,4211739766&amp;gp=3">
            <a:hlinkClick r:id="rId7"/>
          </p:cNvPr>
          <p:cNvPicPr>
            <a:picLocks noChangeAspect="1"/>
          </p:cNvPicPr>
          <p:nvPr/>
        </p:nvPicPr>
        <p:blipFill>
          <a:blip r:embed="rId8"/>
          <a:stretch>
            <a:fillRect/>
          </a:stretch>
        </p:blipFill>
        <p:spPr>
          <a:xfrm>
            <a:off x="690880" y="667385"/>
            <a:ext cx="3144520" cy="2275840"/>
          </a:xfrm>
          <a:prstGeom prst="rect">
            <a:avLst/>
          </a:prstGeom>
          <a:noFill/>
          <a:ln w="9525">
            <a:noFill/>
          </a:ln>
        </p:spPr>
      </p:pic>
      <p:pic>
        <p:nvPicPr>
          <p:cNvPr id="6150" name="图片 6149" descr="2"/>
          <p:cNvPicPr>
            <a:picLocks noChangeAspect="1"/>
          </p:cNvPicPr>
          <p:nvPr/>
        </p:nvPicPr>
        <p:blipFill>
          <a:blip r:embed="rId9"/>
          <a:stretch>
            <a:fillRect/>
          </a:stretch>
        </p:blipFill>
        <p:spPr>
          <a:xfrm>
            <a:off x="4424680" y="3098800"/>
            <a:ext cx="3267710" cy="3020695"/>
          </a:xfrm>
          <a:prstGeom prst="rect">
            <a:avLst/>
          </a:prstGeom>
          <a:solidFill>
            <a:srgbClr val="F9A5B3"/>
          </a:solidFill>
          <a:ln w="9525">
            <a:noFill/>
          </a:ln>
        </p:spPr>
      </p:pic>
      <p:pic>
        <p:nvPicPr>
          <p:cNvPr id="6151" name="图片 6150" descr="160b7095ffcd7219d4">
            <a:hlinkClick r:id="rId10"/>
          </p:cNvPr>
          <p:cNvPicPr>
            <a:picLocks noChangeAspect="1"/>
          </p:cNvPicPr>
          <p:nvPr/>
        </p:nvPicPr>
        <p:blipFill>
          <a:blip r:embed="rId11"/>
          <a:stretch>
            <a:fillRect/>
          </a:stretch>
        </p:blipFill>
        <p:spPr>
          <a:xfrm>
            <a:off x="8282940" y="3123565"/>
            <a:ext cx="3094990" cy="30213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outHorizontal)">
                                      <p:cBhvr>
                                        <p:cTn id="7" dur="500"/>
                                        <p:tgtEl>
                                          <p:spTgt spid="6146"/>
                                        </p:tgtEl>
                                      </p:cBhvr>
                                    </p:animEffect>
                                  </p:childTnLst>
                                </p:cTn>
                              </p:par>
                              <p:par>
                                <p:cTn id="8" presetID="16" presetClass="entr" presetSubtype="37"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barn(outVertical)">
                                      <p:cBhvr>
                                        <p:cTn id="10" dur="3000"/>
                                        <p:tgtEl>
                                          <p:spTgt spid="6147"/>
                                        </p:tgtEl>
                                      </p:cBhvr>
                                    </p:animEffect>
                                  </p:childTnLst>
                                  <p:subTnLst>
                                    <p:set>
                                      <p:cBhvr override="childStyle">
                                        <p:cTn dur="1" fill="hold" display="0" masterRel="nextClick" afterEffect="1"/>
                                        <p:tgtEl>
                                          <p:spTgt spid="6147"/>
                                        </p:tgtEl>
                                        <p:attrNameLst>
                                          <p:attrName>style.visibility</p:attrName>
                                        </p:attrNameLst>
                                      </p:cBhvr>
                                      <p:to>
                                        <p:strVal val="hidden"/>
                                      </p:to>
                                    </p:set>
                                  </p:subTnLst>
                                </p:cTn>
                              </p:par>
                              <p:par>
                                <p:cTn id="11" presetID="16" presetClass="entr" presetSubtype="37" fill="hold" nodeType="withEffect">
                                  <p:stCondLst>
                                    <p:cond delay="0"/>
                                  </p:stCondLst>
                                  <p:childTnLst>
                                    <p:set>
                                      <p:cBhvr>
                                        <p:cTn id="12" dur="1" fill="hold">
                                          <p:stCondLst>
                                            <p:cond delay="0"/>
                                          </p:stCondLst>
                                        </p:cTn>
                                        <p:tgtEl>
                                          <p:spTgt spid="6149"/>
                                        </p:tgtEl>
                                        <p:attrNameLst>
                                          <p:attrName>style.visibility</p:attrName>
                                        </p:attrNameLst>
                                      </p:cBhvr>
                                      <p:to>
                                        <p:strVal val="visible"/>
                                      </p:to>
                                    </p:set>
                                    <p:animEffect transition="in" filter="barn(outVertical)">
                                      <p:cBhvr>
                                        <p:cTn id="13" dur="2000"/>
                                        <p:tgtEl>
                                          <p:spTgt spid="6149"/>
                                        </p:tgtEl>
                                      </p:cBhvr>
                                    </p:animEffect>
                                  </p:childTnLst>
                                  <p:subTnLst>
                                    <p:set>
                                      <p:cBhvr override="childStyle">
                                        <p:cTn dur="1" fill="hold" display="0" masterRel="nextClick" afterEffect="1"/>
                                        <p:tgtEl>
                                          <p:spTgt spid="614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6150"/>
                                        </p:tgtEl>
                                        <p:attrNameLst>
                                          <p:attrName>style.visibility</p:attrName>
                                        </p:attrNameLst>
                                      </p:cBhvr>
                                      <p:to>
                                        <p:strVal val="visible"/>
                                      </p:to>
                                    </p:set>
                                    <p:animEffect transition="in" filter="barn(outVertical)">
                                      <p:cBhvr>
                                        <p:cTn id="18" dur="500"/>
                                        <p:tgtEl>
                                          <p:spTgt spid="6150"/>
                                        </p:tgtEl>
                                      </p:cBhvr>
                                    </p:animEffect>
                                  </p:childTnLst>
                                </p:cTn>
                              </p:par>
                              <p:par>
                                <p:cTn id="19" presetID="16" presetClass="entr" presetSubtype="42" fill="hold" nodeType="withEffect">
                                  <p:stCondLst>
                                    <p:cond delay="0"/>
                                  </p:stCondLst>
                                  <p:childTnLst>
                                    <p:set>
                                      <p:cBhvr>
                                        <p:cTn id="20" dur="1" fill="hold">
                                          <p:stCondLst>
                                            <p:cond delay="0"/>
                                          </p:stCondLst>
                                        </p:cTn>
                                        <p:tgtEl>
                                          <p:spTgt spid="6151"/>
                                        </p:tgtEl>
                                        <p:attrNameLst>
                                          <p:attrName>style.visibility</p:attrName>
                                        </p:attrNameLst>
                                      </p:cBhvr>
                                      <p:to>
                                        <p:strVal val="visible"/>
                                      </p:to>
                                    </p:set>
                                    <p:animEffect transition="in" filter="barn(outHorizontal)">
                                      <p:cBhvr>
                                        <p:cTn id="21" dur="1000"/>
                                        <p:tgtEl>
                                          <p:spTgt spid="6151"/>
                                        </p:tgtEl>
                                      </p:cBhvr>
                                    </p:animEffect>
                                  </p:childTnLst>
                                  <p:subTnLst>
                                    <p:set>
                                      <p:cBhvr override="childStyle">
                                        <p:cTn dur="1" fill="hold" display="0" masterRel="nextClick" afterEffect="1"/>
                                        <p:tgtEl>
                                          <p:spTgt spid="615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ndParaRPr>
          </a:p>
        </p:txBody>
      </p:sp>
      <p:sp>
        <p:nvSpPr>
          <p:cNvPr id="54278" name="文本框 54277"/>
          <p:cNvSpPr txBox="1"/>
          <p:nvPr/>
        </p:nvSpPr>
        <p:spPr>
          <a:xfrm>
            <a:off x="1586865" y="515620"/>
            <a:ext cx="979487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3. 道德的评价标准是（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好与坏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B. 善与恶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　C. 真与假</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美与丑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E. 荣与辱</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4. 道德的基本问题应当是（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利益问题 　　B. 人际关系问题 　　C. 政治问题</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家庭问题 　　E. 矛盾问题</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5. 护理道德的根本宗旨是（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救死扶伤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B. 扶危济困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C. 防病</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全心全意为人民健康服务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E. 治病</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ndParaRPr>
          </a:p>
        </p:txBody>
      </p:sp>
      <p:sp>
        <p:nvSpPr>
          <p:cNvPr id="54278" name="文本框 54277"/>
          <p:cNvSpPr txBox="1"/>
          <p:nvPr/>
        </p:nvSpPr>
        <p:spPr>
          <a:xfrm>
            <a:off x="1536700" y="889000"/>
            <a:ext cx="9794875" cy="470789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6. 以下哪项不是护理道德的特点（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人类性与人道性 　　B. 时代性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C. 规范性与可控性</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社会性与历史性 　　E. 继承性</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7. 在护理伦理学的学习中，现在提倡使用的方法是（ ）。</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A. 系统方法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　B. 比较方法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　C. 理论联系实际法</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D. 案例分析法 　</a:t>
            </a:r>
            <a:r>
              <a:rPr lang="en-US" altLang="zh-CN" sz="2400" dirty="0">
                <a:solidFill>
                  <a:srgbClr val="0000FF"/>
                </a:solidFill>
                <a:latin typeface="黑体" panose="02010600030101010101" charset="-122"/>
                <a:ea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sym typeface="黑体" panose="02010600030101010101" charset="-122"/>
              </a:rPr>
              <a:t>　E. 逻辑分析法</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1. 伦理学的基本问题是什么？</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2. 护理伦理学的研究对象是什么？</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3. 简述学习和研究护理道德的意义和方法。</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ndParaRPr>
          </a:p>
        </p:txBody>
      </p:sp>
      <p:sp>
        <p:nvSpPr>
          <p:cNvPr id="54278" name="文本框 54277"/>
          <p:cNvSpPr txBox="1"/>
          <p:nvPr/>
        </p:nvSpPr>
        <p:spPr>
          <a:xfrm>
            <a:off x="1673860" y="1167130"/>
            <a:ext cx="9110345" cy="4523105"/>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sym typeface="黑体" panose="02010600030101010101" charset="-122"/>
              </a:rPr>
              <a:t>缪希雍是明代的医药学家。他不但医术高明，而且不管患者贫富贵贱，总是一视同仁，认真诊治，不计报酬。一次北京一宦官家中的婢女患传染病，危在旦夕。由于患者是婢女，请来的医生都不愿意为她治疗。缪希雍知道后，立即骑马赶去为她治疗，并很快将这个可怜的婢女救了过来。</a:t>
            </a:r>
            <a:endParaRPr lang="zh-CN" altLang="en-US" sz="2400" dirty="0">
              <a:solidFill>
                <a:srgbClr val="0000FF"/>
              </a:solidFill>
              <a:latin typeface="黑体" panose="02010600030101010101" charset="-122"/>
              <a:ea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sym typeface="黑体" panose="02010600030101010101" charset="-122"/>
              </a:rPr>
              <a:t>问：缪希雍的行为体现了传统医德的什么精神？</a:t>
            </a:r>
            <a:endParaRPr lang="zh-CN" altLang="en-US" sz="2400" dirty="0">
              <a:solidFill>
                <a:schemeClr val="accent2"/>
              </a:solidFill>
              <a:latin typeface="黑体" panose="02010600030101010101" charset="-122"/>
              <a:ea typeface="黑体" panose="02010600030101010101" charset="-122"/>
              <a:sym typeface="黑体" panose="02010600030101010101"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12" name="图片 11"/>
          <p:cNvPicPr>
            <a:picLocks noChangeAspect="1"/>
          </p:cNvPicPr>
          <p:nvPr/>
        </p:nvPicPr>
        <p:blipFill>
          <a:blip r:embed="rId2"/>
          <a:stretch>
            <a:fillRect/>
          </a:stretch>
        </p:blipFill>
        <p:spPr>
          <a:xfrm>
            <a:off x="654803" y="390842"/>
            <a:ext cx="10564260" cy="5543549"/>
          </a:xfrm>
          <a:prstGeom prst="rect">
            <a:avLst/>
          </a:prstGeom>
        </p:spPr>
      </p:pic>
      <p:sp>
        <p:nvSpPr>
          <p:cNvPr id="14" name="文本框 13"/>
          <p:cNvSpPr txBox="1"/>
          <p:nvPr/>
        </p:nvSpPr>
        <p:spPr>
          <a:xfrm>
            <a:off x="2031206" y="2562591"/>
            <a:ext cx="8129588" cy="1198880"/>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护理伦理学的学习目标不仅是告诉您如何成为一名合格的护理而是帮助您如何让成为一名优秀的护士。</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pic>
        <p:nvPicPr>
          <p:cNvPr id="15" name="图片 14"/>
          <p:cNvPicPr>
            <a:picLocks noChangeAspect="1"/>
          </p:cNvPicPr>
          <p:nvPr/>
        </p:nvPicPr>
        <p:blipFill>
          <a:blip r:embed="rId3"/>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36206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146165"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了解护理伦理学的历史和发展。</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熟悉道德与伦理学的关系。</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掌握护理伦理学的定义、研究对象及学习和研究护理伦理学的意义和方法。</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2621280"/>
            <a:ext cx="636206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36206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70675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学会利用护理伦理学的基本知识解决护理中的伦理问题。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会做护理中有关的伦理分析。</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具备护理伦理学所要求的职业素质，成为德才兼备的护理人才。</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grpSp>
        <p:nvGrpSpPr>
          <p:cNvPr id="21" name="组合 20"/>
          <p:cNvGrpSpPr/>
          <p:nvPr/>
        </p:nvGrpSpPr>
        <p:grpSpPr>
          <a:xfrm>
            <a:off x="431165" y="939800"/>
            <a:ext cx="11487150" cy="5583555"/>
            <a:chOff x="784745" y="1287602"/>
            <a:chExt cx="10228186" cy="5039100"/>
          </a:xfrm>
        </p:grpSpPr>
        <p:sp>
          <p:nvSpPr>
            <p:cNvPr id="22" name="矩形 21"/>
            <p:cNvSpPr/>
            <p:nvPr/>
          </p:nvSpPr>
          <p:spPr>
            <a:xfrm>
              <a:off x="907721" y="1444227"/>
              <a:ext cx="10105210" cy="4882475"/>
            </a:xfrm>
            <a:prstGeom prst="rect">
              <a:avLst/>
            </a:prstGeom>
            <a:solidFill>
              <a:srgbClr val="449F95">
                <a:alpha val="41000"/>
              </a:srgbClr>
            </a:solidFill>
            <a:ln>
              <a:noFill/>
            </a:ln>
            <a:effectLst>
              <a:softEdge rad="31750"/>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sp>
          <p:nvSpPr>
            <p:cNvPr id="23" name="矩形 22"/>
            <p:cNvSpPr/>
            <p:nvPr/>
          </p:nvSpPr>
          <p:spPr>
            <a:xfrm>
              <a:off x="784745" y="1287602"/>
              <a:ext cx="9835446" cy="4823398"/>
            </a:xfrm>
            <a:prstGeom prst="rect">
              <a:avLst/>
            </a:prstGeom>
            <a:solidFill>
              <a:srgbClr val="59AEA6">
                <a:lumMod val="100000"/>
              </a:srgbClr>
            </a:solidFill>
            <a:ln>
              <a:noFill/>
            </a:ln>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grpSp>
      <p:sp>
        <p:nvSpPr>
          <p:cNvPr id="24" name="TextBox 9"/>
          <p:cNvSpPr>
            <a:spLocks noChangeArrowheads="1"/>
          </p:cNvSpPr>
          <p:nvPr/>
        </p:nvSpPr>
        <p:spPr bwMode="auto">
          <a:xfrm>
            <a:off x="786765" y="1367790"/>
            <a:ext cx="10457815" cy="455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5" tIns="60941" rIns="121885" bIns="60941">
            <a:spAutoFit/>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2020年1月，湖北新冠肺炎疫情告急，在武汉疫情形势最严峻的两个月里，全国各地医疗队紧急驰援，既有义无反顾奔赴抗疫前线的本地医生，亦有从全国各地奔赴武汉的医护志愿者们。他们远离家庭，投入到抗疫一线工作中，成为最美逆行者，为国人筑起坚实的屏障。</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3月10日，习近平总书记在武汉考察时说：“一线的医务工作者最辛苦，承受着难以想象的身体和心理压力，许多同志脸上和手上被磨出了血，令人感动，是新时代最可爱的人。”对于这些最美逆行者，习近平总书记在多个场合赞誉他们是“光明的使者”，是“希望的使者”，是“最美的天使”，是“真正的英雄”，是“最大的功臣”。</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哪有什么岁月静好，只不过是有人替你负重前行。”疫情期间，不少人重新翻出并转发这句热门网言。是啊，没有4万多名医护人员驰援武汉，没有数量更为庞大的白衣天使在各地筑起对抗病毒的那道屏障，我们不可能这么快扭转战势。连世卫组织总干事谭德赛都在社交媒体上公开致敬中国医护人员，说“全世界感谢你们为找到最好的治疗办法和防止病毒蔓延所作的努力”。</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rPr>
              <a:t>思考：</a:t>
            </a:r>
            <a:endPar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从这些护士前辈身上我们看到了什么精神？</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5" name="TextBox 18"/>
          <p:cNvSpPr>
            <a:spLocks noChangeArrowheads="1"/>
          </p:cNvSpPr>
          <p:nvPr/>
        </p:nvSpPr>
        <p:spPr bwMode="auto">
          <a:xfrm>
            <a:off x="431190" y="203974"/>
            <a:ext cx="227457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5" tIns="60941" rIns="121885" bIns="60941">
            <a:spAutoFit/>
          </a:bodyPr>
          <a:lstStyle/>
          <a:p>
            <a:pPr algn="ctr"/>
            <a:r>
              <a:rPr lang="zh-CN" altLang="en-US" sz="4000" dirty="0">
                <a:cs typeface="黑体" panose="02010600030101010101" charset="-122"/>
                <a:sym typeface="黑体" panose="02010600030101010101" charset="-122"/>
              </a:rPr>
              <a:t>预习案例</a:t>
            </a:r>
            <a:endParaRPr lang="zh-CN" altLang="en-US" sz="4000" dirty="0">
              <a:cs typeface="黑体" panose="02010600030101010101" charset="-122"/>
              <a:sym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任务一</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513705" y="2373630"/>
            <a:ext cx="3937635"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道德与伦理学</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447165" y="1955165"/>
            <a:ext cx="9664065" cy="3136900"/>
          </a:xfrm>
          <a:prstGeom prst="rect">
            <a:avLst/>
          </a:prstGeom>
          <a:solidFill>
            <a:schemeClr val="accent5">
              <a:lumMod val="40000"/>
              <a:lumOff val="60000"/>
            </a:schemeClr>
          </a:solidFill>
        </p:spPr>
        <p:txBody>
          <a:bodyPr wrap="square" lIns="121688" tIns="60844" rIns="121688" bIns="60844">
            <a:spAutoFit/>
          </a:bodyPr>
          <a:lstStyle/>
          <a:p>
            <a:pPr indent="0">
              <a:lnSpc>
                <a:spcPct val="140000"/>
              </a:lnSpc>
              <a:buFont typeface="黑体" panose="02010600030101010101" charset="-122"/>
              <a:buNone/>
            </a:pP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患者某男，33岁，已婚，某工厂副总工程师，有一个7岁的儿子，夫妻关系融洽。27岁时被诊断为类风湿性关节炎，一直坚持治疗，无临床症状出现，并一直在工厂的技术工作中担任重要职务。1996年5月，因病情复发而入院，出现疲乏，双腕、肘、膝关节疼痛、僵硬及畸形，日常活动受限，如穿衣进餐翻身等也许别人协助。</a:t>
            </a:r>
            <a:endPar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40000"/>
              </a:lnSpc>
              <a:buFont typeface="黑体" panose="02010600030101010101" charset="-122"/>
              <a:buNone/>
            </a:pPr>
            <a:r>
              <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此后患者一反常态，逐渐对自己的家、妻子、孩子、工作及周围环境等失去兴趣，并对一直在身边陪护的妻子恶语相伤，这个原来自信外向幽默的人一下子变得情绪低落，并两次企图自杀。</a:t>
            </a:r>
            <a:endParaRPr sz="20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endParaRPr lang="zh-CN" altLang="en-US" sz="2400" b="1" dirty="0">
              <a:solidFill>
                <a:srgbClr val="FFFFFF">
                  <a:lumMod val="95000"/>
                </a:srgbClr>
              </a:solidFill>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tags/tag1.xml><?xml version="1.0" encoding="utf-8"?>
<p:tagLst xmlns:p="http://schemas.openxmlformats.org/presentationml/2006/main">
  <p:tag name="KSO_WM_UNIT_PLACING_PICTURE_USER_VIEWPORT" val="{&quot;height&quot;:5130,&quot;width&quot;:6917.4992125984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4974</Words>
  <Application>WPS 演示</Application>
  <PresentationFormat>宽屏</PresentationFormat>
  <Paragraphs>385</Paragraphs>
  <Slides>43</Slides>
  <Notes>0</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43</vt:i4>
      </vt:variant>
    </vt:vector>
  </HeadingPairs>
  <TitlesOfParts>
    <vt:vector size="62" baseType="lpstr">
      <vt:lpstr>Arial</vt:lpstr>
      <vt:lpstr>宋体</vt:lpstr>
      <vt:lpstr>Wingdings</vt:lpstr>
      <vt:lpstr>黑体</vt:lpstr>
      <vt:lpstr>思源黑体 CN Bold</vt:lpstr>
      <vt:lpstr>Arial</vt:lpstr>
      <vt:lpstr>Times New Roman</vt:lpstr>
      <vt:lpstr>微软雅黑</vt:lpstr>
      <vt:lpstr>Arial Unicode MS</vt:lpstr>
      <vt:lpstr>思源黑体 CN Medium</vt:lpstr>
      <vt:lpstr>Helvetica</vt:lpstr>
      <vt:lpstr>zihun95hao-shoukesong</vt:lpstr>
      <vt:lpstr>Wingdings</vt:lpstr>
      <vt:lpstr>Verdana</vt:lpstr>
      <vt:lpstr>字魂152号-机甲超级黑</vt:lpstr>
      <vt:lpstr>字魂59号-创粗黑</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职业道德的基本要求: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我国护理伦理规范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19</cp:revision>
  <dcterms:created xsi:type="dcterms:W3CDTF">2019-11-11T13:37:00Z</dcterms:created>
  <dcterms:modified xsi:type="dcterms:W3CDTF">2021-07-31T02:52:34Z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33D12EDCD92245828D71101462819AD2</vt:lpwstr>
  </property>
</Properties>
</file>