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42"/>
  </p:handoutMasterIdLst>
  <p:sldIdLst>
    <p:sldId id="256" r:id="rId6"/>
    <p:sldId id="258" r:id="rId7"/>
    <p:sldId id="279" r:id="rId8"/>
    <p:sldId id="385" r:id="rId10"/>
    <p:sldId id="383" r:id="rId11"/>
    <p:sldId id="387" r:id="rId12"/>
    <p:sldId id="601" r:id="rId13"/>
    <p:sldId id="584" r:id="rId14"/>
    <p:sldId id="640" r:id="rId15"/>
    <p:sldId id="641" r:id="rId16"/>
    <p:sldId id="602" r:id="rId17"/>
    <p:sldId id="614" r:id="rId18"/>
    <p:sldId id="642" r:id="rId19"/>
    <p:sldId id="643" r:id="rId20"/>
    <p:sldId id="644" r:id="rId21"/>
    <p:sldId id="645" r:id="rId22"/>
    <p:sldId id="646" r:id="rId23"/>
    <p:sldId id="615" r:id="rId24"/>
    <p:sldId id="647" r:id="rId25"/>
    <p:sldId id="619" r:id="rId26"/>
    <p:sldId id="648" r:id="rId27"/>
    <p:sldId id="623" r:id="rId28"/>
    <p:sldId id="649" r:id="rId29"/>
    <p:sldId id="650" r:id="rId30"/>
    <p:sldId id="651" r:id="rId31"/>
    <p:sldId id="652" r:id="rId32"/>
    <p:sldId id="653" r:id="rId33"/>
    <p:sldId id="617" r:id="rId34"/>
    <p:sldId id="618" r:id="rId35"/>
    <p:sldId id="587" r:id="rId36"/>
    <p:sldId id="655" r:id="rId37"/>
    <p:sldId id="429" r:id="rId38"/>
    <p:sldId id="523" r:id="rId39"/>
    <p:sldId id="656" r:id="rId40"/>
    <p:sldId id="270" r:id="rId41"/>
  </p:sldIdLst>
  <p:sldSz cx="12192000" cy="6858000"/>
  <p:notesSz cx="7103745" cy="10234295"/>
  <p:embeddedFontLst>
    <p:embeddedFont>
      <p:font typeface="黑体" panose="02010609060101010101" charset="-122"/>
      <p:regular r:id="rId46"/>
    </p:embeddedFont>
    <p:embeddedFont>
      <p:font typeface="字魂152号-机甲超级黑" panose="00000500000000000000" pitchFamily="2" charset="-122"/>
      <p:regular r:id="rId47"/>
    </p:embeddedFont>
    <p:embeddedFont>
      <p:font typeface="楷体_GB2312" panose="02010609030101010101" pitchFamily="1" charset="-122"/>
      <p:regular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8.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20.pn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5" name="文本框 4"/>
          <p:cNvSpPr txBox="1"/>
          <p:nvPr/>
        </p:nvSpPr>
        <p:spPr>
          <a:xfrm>
            <a:off x="938530" y="732790"/>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（三）护理道德评价的方式</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0244" name="矩形 10243"/>
          <p:cNvSpPr/>
          <p:nvPr/>
        </p:nvSpPr>
        <p:spPr>
          <a:xfrm>
            <a:off x="1201420" y="1269683"/>
            <a:ext cx="6168390" cy="3969385"/>
          </a:xfrm>
          <a:prstGeom prst="rect">
            <a:avLst/>
          </a:prstGeom>
          <a:noFill/>
          <a:ln w="9525">
            <a:noFill/>
          </a:ln>
        </p:spPr>
        <p:txBody>
          <a:bodyPr wrap="square" anchor="ctr" anchorCtr="0">
            <a:spAutoFit/>
          </a:bodyPr>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社会评价：</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indent="266700" algn="l" eaLnBrk="1" hangingPunct="1">
              <a:lnSpc>
                <a:spcPct val="150000"/>
              </a:lnSpc>
            </a:pPr>
            <a:r>
              <a:rPr lang="zh-CN" altLang="en-US" sz="2400" dirty="0">
                <a:solidFill>
                  <a:schemeClr val="tx1"/>
                </a:solidFill>
                <a:latin typeface="黑体" panose="02010609060101010101" charset="-122"/>
                <a:ea typeface="黑体" panose="02010609060101010101" charset="-122"/>
                <a:cs typeface="黑体" panose="02010609060101010101" charset="-122"/>
              </a:rPr>
              <a:t>（</a:t>
            </a:r>
            <a:r>
              <a:rPr lang="en-US" altLang="zh-CN" sz="2400" dirty="0">
                <a:solidFill>
                  <a:schemeClr val="tx1"/>
                </a:solidFill>
                <a:latin typeface="黑体" panose="02010609060101010101" charset="-122"/>
                <a:ea typeface="黑体" panose="02010609060101010101" charset="-122"/>
                <a:cs typeface="黑体" panose="02010609060101010101" charset="-122"/>
              </a:rPr>
              <a:t>1</a:t>
            </a:r>
            <a:r>
              <a:rPr lang="zh-CN" altLang="en-US" sz="2400" dirty="0">
                <a:solidFill>
                  <a:schemeClr val="tx1"/>
                </a:solidFill>
                <a:latin typeface="黑体" panose="02010609060101010101" charset="-122"/>
                <a:ea typeface="黑体" panose="02010609060101010101" charset="-122"/>
                <a:cs typeface="黑体" panose="02010609060101010101" charset="-122"/>
              </a:rPr>
              <a:t>）社会舆论：包括压力性的社会舆论 和强化性的社会舆论 </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a:p>
            <a:pPr indent="266700" algn="l" eaLnBrk="1" hangingPunct="1">
              <a:lnSpc>
                <a:spcPct val="150000"/>
              </a:lnSpc>
            </a:pPr>
            <a:r>
              <a:rPr lang="zh-CN" altLang="en-US" sz="2400" dirty="0">
                <a:solidFill>
                  <a:schemeClr val="tx1"/>
                </a:solidFill>
                <a:latin typeface="黑体" panose="02010609060101010101" charset="-122"/>
                <a:ea typeface="黑体" panose="02010609060101010101" charset="-122"/>
                <a:cs typeface="黑体" panose="02010609060101010101" charset="-122"/>
              </a:rPr>
              <a:t>（</a:t>
            </a:r>
            <a:r>
              <a:rPr lang="en-US" altLang="zh-CN" sz="2400" dirty="0">
                <a:solidFill>
                  <a:schemeClr val="tx1"/>
                </a:solidFill>
                <a:latin typeface="黑体" panose="02010609060101010101" charset="-122"/>
                <a:ea typeface="黑体" panose="02010609060101010101" charset="-122"/>
                <a:cs typeface="黑体" panose="02010609060101010101" charset="-122"/>
              </a:rPr>
              <a:t>2</a:t>
            </a:r>
            <a:r>
              <a:rPr lang="zh-CN" altLang="en-US" sz="2400" dirty="0">
                <a:solidFill>
                  <a:schemeClr val="tx1"/>
                </a:solidFill>
                <a:latin typeface="黑体" panose="02010609060101010101" charset="-122"/>
                <a:ea typeface="黑体" panose="02010609060101010101" charset="-122"/>
                <a:cs typeface="黑体" panose="02010609060101010101" charset="-122"/>
              </a:rPr>
              <a:t>）传统习俗：是护理道德评价中价值最初的、最基本的标准。 </a:t>
            </a:r>
            <a:endParaRPr lang="zh-CN" altLang="en-US" sz="2400" dirty="0">
              <a:solidFill>
                <a:srgbClr val="0000CC"/>
              </a:solidFill>
              <a:latin typeface="黑体" panose="02010609060101010101" charset="-122"/>
              <a:ea typeface="黑体" panose="02010609060101010101" charset="-122"/>
              <a:cs typeface="黑体" panose="02010609060101010101" charset="-122"/>
            </a:endParaRPr>
          </a:p>
          <a:p>
            <a:pPr marL="342900" indent="-342900" algn="l" eaLnBrk="1" hangingPunct="1">
              <a:lnSpc>
                <a:spcPct val="150000"/>
              </a:lnSpc>
              <a:buFont typeface="Wingdings" panose="05000000000000000000" charset="0"/>
              <a:buChar char="Ø"/>
            </a:pPr>
            <a:r>
              <a:rPr lang="zh-CN" altLang="en-US" sz="2400" dirty="0">
                <a:solidFill>
                  <a:srgbClr val="0000CC"/>
                </a:solidFill>
                <a:latin typeface="黑体" panose="02010609060101010101" charset="-122"/>
                <a:ea typeface="黑体" panose="02010609060101010101" charset="-122"/>
                <a:cs typeface="黑体" panose="02010609060101010101" charset="-122"/>
              </a:rPr>
              <a:t>自我评价：</a:t>
            </a:r>
            <a:r>
              <a:rPr lang="zh-CN" altLang="en-US" sz="2400" dirty="0">
                <a:solidFill>
                  <a:schemeClr val="tx1"/>
                </a:solidFill>
                <a:latin typeface="黑体" panose="02010609060101010101" charset="-122"/>
                <a:ea typeface="黑体" panose="02010609060101010101" charset="-122"/>
                <a:cs typeface="黑体" panose="02010609060101010101" charset="-122"/>
              </a:rPr>
              <a:t>内心信念是人们对于自己的行为进行善恶评价的一种内在力量， </a:t>
            </a:r>
            <a:endParaRPr lang="zh-CN" altLang="en-US" sz="2400" dirty="0">
              <a:solidFill>
                <a:schemeClr val="tx1"/>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custDataLst>
              <p:tags r:id="rId1"/>
            </p:custDataLst>
          </p:nvPr>
        </p:nvPicPr>
        <p:blipFill>
          <a:blip r:embed="rId2" cstate="screen"/>
          <a:stretch>
            <a:fillRect/>
          </a:stretch>
        </p:blipFill>
        <p:spPr>
          <a:xfrm>
            <a:off x="7040880" y="911225"/>
            <a:ext cx="5035550" cy="5035550"/>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rPr>
              <a:t>任务二</a:t>
            </a:r>
            <a:endParaRPr lang="zh-CN" altLang="en-US" sz="4400">
              <a:solidFill>
                <a:srgbClr val="002060"/>
              </a:solidFill>
              <a:latin typeface="黑体" panose="02010609060101010101" charset="-122"/>
              <a:ea typeface="黑体" panose="0201060906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护理道德教育</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一、护理道德教育</a:t>
            </a:r>
            <a:endParaRPr sz="4000">
              <a:solidFill>
                <a:srgbClr val="FF0000"/>
              </a:solidFill>
              <a:ea typeface="黑体" panose="02010609060101010101" charset="-122"/>
              <a:cs typeface="黑体" panose="02010609060101010101" charset="-122"/>
            </a:endParaRPr>
          </a:p>
        </p:txBody>
      </p:sp>
      <p:sp>
        <p:nvSpPr>
          <p:cNvPr id="6147" name="文本占位符 6146"/>
          <p:cNvSpPr>
            <a:spLocks noGrp="1"/>
          </p:cNvSpPr>
          <p:nvPr>
            <p:ph type="body" idx="1"/>
          </p:nvPr>
        </p:nvSpPr>
        <p:spPr>
          <a:xfrm>
            <a:off x="795655" y="2626360"/>
            <a:ext cx="5379085" cy="2752090"/>
          </a:xfrm>
        </p:spPr>
        <p:txBody>
          <a:bodyPr>
            <a:noAutofit/>
          </a:bodyPr>
          <a:p>
            <a:pPr marL="0" indent="0" fontAlgn="auto">
              <a:lnSpc>
                <a:spcPct val="150000"/>
              </a:lnSpc>
              <a:buNone/>
            </a:pPr>
            <a:r>
              <a:rPr sz="2400" dirty="0">
                <a:solidFill>
                  <a:srgbClr val="0000FF"/>
                </a:solidFill>
              </a:rPr>
              <a:t>护理道德认识是对护理道德的基本原则和规范的理解和掌握，并能据此来判断自我和他人思想及言行的是非、善恶、美丑、荣辱。 </a:t>
            </a:r>
            <a:endParaRPr sz="2400" dirty="0">
              <a:solidFill>
                <a:srgbClr val="0000FF"/>
              </a:solidFill>
            </a:endParaRPr>
          </a:p>
        </p:txBody>
      </p:sp>
      <p:sp>
        <p:nvSpPr>
          <p:cNvPr id="5" name="文本框 4"/>
          <p:cNvSpPr txBox="1"/>
          <p:nvPr/>
        </p:nvSpPr>
        <p:spPr>
          <a:xfrm>
            <a:off x="795655" y="1960880"/>
            <a:ext cx="36880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 提高护理道德认识</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6731000" y="1374775"/>
            <a:ext cx="5024755" cy="5024755"/>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737360" y="2366645"/>
            <a:ext cx="3949065" cy="2752090"/>
          </a:xfrm>
        </p:spPr>
        <p:txBody>
          <a:bodyPr>
            <a:noAutofit/>
          </a:bodyPr>
          <a:p>
            <a:pPr marL="0" indent="0" fontAlgn="auto">
              <a:lnSpc>
                <a:spcPct val="150000"/>
              </a:lnSpc>
              <a:buNone/>
            </a:pPr>
            <a:r>
              <a:rPr sz="2400" dirty="0">
                <a:solidFill>
                  <a:srgbClr val="0000FF"/>
                </a:solidFill>
              </a:rPr>
              <a:t>道德情感有两个方面:</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积极情感</a:t>
            </a:r>
            <a:endParaRPr sz="2400" dirty="0">
              <a:solidFill>
                <a:srgbClr val="0000FF"/>
              </a:solidFill>
            </a:endParaRPr>
          </a:p>
          <a:p>
            <a:pPr fontAlgn="auto">
              <a:lnSpc>
                <a:spcPct val="150000"/>
              </a:lnSpc>
              <a:buFont typeface="Wingdings" panose="05000000000000000000" charset="0"/>
              <a:buChar char="Ø"/>
            </a:pPr>
            <a:r>
              <a:rPr sz="2400" dirty="0">
                <a:solidFill>
                  <a:srgbClr val="0000FF"/>
                </a:solidFill>
              </a:rPr>
              <a:t>消极情感</a:t>
            </a:r>
            <a:endParaRPr sz="2400" dirty="0">
              <a:solidFill>
                <a:srgbClr val="0000FF"/>
              </a:solidFill>
            </a:endParaRPr>
          </a:p>
        </p:txBody>
      </p:sp>
      <p:sp>
        <p:nvSpPr>
          <p:cNvPr id="5" name="文本框 4"/>
          <p:cNvSpPr txBox="1"/>
          <p:nvPr/>
        </p:nvSpPr>
        <p:spPr>
          <a:xfrm>
            <a:off x="1245235" y="1012825"/>
            <a:ext cx="36880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 培养护理道德情感</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nvPicPr>
        <p:blipFill>
          <a:blip r:embed="rId1" cstate="screen"/>
          <a:stretch>
            <a:fillRect/>
          </a:stretch>
        </p:blipFill>
        <p:spPr>
          <a:xfrm>
            <a:off x="6924040" y="1374775"/>
            <a:ext cx="4354195" cy="4354195"/>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31925" y="1483360"/>
            <a:ext cx="5379085" cy="4550410"/>
          </a:xfrm>
        </p:spPr>
        <p:txBody>
          <a:bodyPr>
            <a:noAutofit/>
          </a:bodyPr>
          <a:p>
            <a:pPr marL="0" indent="0" fontAlgn="auto">
              <a:lnSpc>
                <a:spcPct val="150000"/>
              </a:lnSpc>
              <a:buNone/>
            </a:pPr>
            <a:r>
              <a:rPr sz="2400" dirty="0">
                <a:solidFill>
                  <a:srgbClr val="0000FF"/>
                </a:solidFill>
              </a:rPr>
              <a:t>护理道德意志指护理人员在履行护理道德义务过程中，自觉克服困难和障碍的坚强毅力。坚定的意志是一种约束、激励自己的内在动力，也是一种巨大的精神力量。护理人员通过护理道德教育，能认识护理道德意志在护理行为中的作用，增强锻炼护理道德意志的自觉性，增强承受挫折和战胜困难的能力。</a:t>
            </a:r>
            <a:endParaRPr sz="2400" dirty="0">
              <a:solidFill>
                <a:srgbClr val="0000FF"/>
              </a:solidFill>
            </a:endParaRPr>
          </a:p>
        </p:txBody>
      </p:sp>
      <p:sp>
        <p:nvSpPr>
          <p:cNvPr id="5" name="文本框 4"/>
          <p:cNvSpPr txBox="1"/>
          <p:nvPr/>
        </p:nvSpPr>
        <p:spPr>
          <a:xfrm>
            <a:off x="1293495" y="756285"/>
            <a:ext cx="3535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（三）锻炼护理道德意志</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4" name="图片 3"/>
          <p:cNvPicPr>
            <a:picLocks noChangeAspect="1"/>
          </p:cNvPicPr>
          <p:nvPr/>
        </p:nvPicPr>
        <p:blipFill>
          <a:blip r:embed="rId1" cstate="screen"/>
          <a:stretch>
            <a:fillRect/>
          </a:stretch>
        </p:blipFill>
        <p:spPr>
          <a:xfrm>
            <a:off x="7449185" y="1483360"/>
            <a:ext cx="4232910" cy="4232910"/>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416050" y="1483360"/>
            <a:ext cx="5379085" cy="4550410"/>
          </a:xfrm>
        </p:spPr>
        <p:txBody>
          <a:bodyPr>
            <a:noAutofit/>
          </a:bodyPr>
          <a:p>
            <a:pPr marL="0" indent="0" fontAlgn="auto">
              <a:lnSpc>
                <a:spcPct val="150000"/>
              </a:lnSpc>
              <a:buNone/>
            </a:pPr>
            <a:r>
              <a:rPr sz="2400" dirty="0">
                <a:solidFill>
                  <a:srgbClr val="0000FF"/>
                </a:solidFill>
              </a:rPr>
              <a:t>护理道德信念就是护理人员通过对前三个方面的学习而确立的对护理理想及目标的信念和追求。它是护理道德认识转化为护理道德行为的中间环节，还是护理人员产生护理道德行为的动力，也是护理人员的精神支柱，具有稳定、持久和坚韧的性质。</a:t>
            </a:r>
            <a:endParaRPr sz="2400" dirty="0">
              <a:solidFill>
                <a:srgbClr val="0000FF"/>
              </a:solidFill>
            </a:endParaRPr>
          </a:p>
        </p:txBody>
      </p:sp>
      <p:sp>
        <p:nvSpPr>
          <p:cNvPr id="5" name="文本框 4"/>
          <p:cNvSpPr txBox="1"/>
          <p:nvPr/>
        </p:nvSpPr>
        <p:spPr>
          <a:xfrm>
            <a:off x="1293495" y="756285"/>
            <a:ext cx="3535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（四）树立护理道德信念</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nvPicPr>
        <p:blipFill>
          <a:blip r:embed="rId1" cstate="screen"/>
          <a:stretch>
            <a:fillRect/>
          </a:stretch>
        </p:blipFill>
        <p:spPr>
          <a:xfrm>
            <a:off x="6983095" y="1748155"/>
            <a:ext cx="4629785" cy="4020820"/>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4294967295"/>
          </p:nvPr>
        </p:nvSpPr>
        <p:spPr>
          <a:xfrm>
            <a:off x="1278890" y="1531620"/>
            <a:ext cx="5379085" cy="4550410"/>
          </a:xfrm>
        </p:spPr>
        <p:txBody>
          <a:bodyPr>
            <a:noAutofit/>
          </a:bodyPr>
          <a:p>
            <a:pPr marL="0" indent="0" fontAlgn="auto">
              <a:lnSpc>
                <a:spcPct val="150000"/>
              </a:lnSpc>
              <a:buNone/>
            </a:pPr>
            <a:r>
              <a:rPr sz="2400" dirty="0">
                <a:solidFill>
                  <a:srgbClr val="0000FF"/>
                </a:solidFill>
              </a:rPr>
              <a:t>护理道德行为和习惯就是在护理道德认识、情感、意志和信念的支配下，形成的一种经常的、持续的、自然而然的行为活动习惯。护理道德行为和习惯是护理道德教育的目的、外在表现、手段和最终要求，是衡量护理道德品质优劣高低的标志。</a:t>
            </a:r>
            <a:endParaRPr sz="2400" dirty="0">
              <a:solidFill>
                <a:srgbClr val="0000FF"/>
              </a:solidFill>
            </a:endParaRPr>
          </a:p>
        </p:txBody>
      </p:sp>
      <p:sp>
        <p:nvSpPr>
          <p:cNvPr id="5" name="文本框 4"/>
          <p:cNvSpPr txBox="1"/>
          <p:nvPr/>
        </p:nvSpPr>
        <p:spPr>
          <a:xfrm>
            <a:off x="1293495" y="756285"/>
            <a:ext cx="5364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（五）养成良好的护理道德行为和习惯</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1" cstate="screen"/>
          <a:stretch>
            <a:fillRect/>
          </a:stretch>
        </p:blipFill>
        <p:spPr>
          <a:xfrm>
            <a:off x="6786245" y="1794510"/>
            <a:ext cx="5073650" cy="3636645"/>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idx="4294967295"/>
          </p:nvPr>
        </p:nvSpPr>
        <p:spPr>
          <a:xfrm>
            <a:off x="2278380" y="1153795"/>
            <a:ext cx="9009380" cy="4550410"/>
          </a:xfrm>
        </p:spPr>
        <p:txBody>
          <a:bodyPr>
            <a:noAutofit/>
          </a:bodyPr>
          <a:p>
            <a:pPr marL="0" indent="0" algn="ctr" fontAlgn="auto">
              <a:lnSpc>
                <a:spcPct val="150000"/>
              </a:lnSpc>
              <a:buNone/>
            </a:pPr>
            <a:r>
              <a:rPr lang="zh-CN" sz="3000" dirty="0">
                <a:solidFill>
                  <a:srgbClr val="FF0000"/>
                </a:solidFill>
              </a:rPr>
              <a:t>请记住重点</a:t>
            </a:r>
            <a:endParaRPr lang="zh-CN" sz="3000" dirty="0">
              <a:solidFill>
                <a:srgbClr val="FF0000"/>
              </a:solidFill>
            </a:endParaRPr>
          </a:p>
          <a:p>
            <a:pPr fontAlgn="auto">
              <a:lnSpc>
                <a:spcPct val="150000"/>
              </a:lnSpc>
              <a:buFont typeface="Wingdings" panose="05000000000000000000" charset="0"/>
              <a:buChar char="Ø"/>
            </a:pPr>
            <a:r>
              <a:rPr lang="zh-CN" sz="2400" dirty="0">
                <a:solidFill>
                  <a:srgbClr val="0000FF"/>
                </a:solidFill>
              </a:rPr>
              <a:t>护理道德认识是护理道德教育的</a:t>
            </a:r>
            <a:r>
              <a:rPr lang="zh-CN" sz="2400" dirty="0">
                <a:solidFill>
                  <a:schemeClr val="accent2">
                    <a:lumMod val="75000"/>
                  </a:schemeClr>
                </a:solidFill>
              </a:rPr>
              <a:t>首要环节</a:t>
            </a:r>
            <a:r>
              <a:rPr lang="zh-CN" sz="2400" dirty="0">
                <a:solidFill>
                  <a:srgbClr val="0000FF"/>
                </a:solidFill>
              </a:rPr>
              <a:t>。</a:t>
            </a:r>
            <a:endParaRPr lang="zh-CN" sz="2400" dirty="0">
              <a:solidFill>
                <a:srgbClr val="0000FF"/>
              </a:solidFill>
            </a:endParaRPr>
          </a:p>
          <a:p>
            <a:pPr fontAlgn="auto">
              <a:lnSpc>
                <a:spcPct val="150000"/>
              </a:lnSpc>
              <a:buFont typeface="Wingdings" panose="05000000000000000000" charset="0"/>
              <a:buChar char="Ø"/>
            </a:pPr>
            <a:r>
              <a:rPr lang="zh-CN" sz="2400" dirty="0">
                <a:solidFill>
                  <a:srgbClr val="0000FF"/>
                </a:solidFill>
              </a:rPr>
              <a:t>护理道德情感是护理道德教育的</a:t>
            </a:r>
            <a:r>
              <a:rPr lang="zh-CN" sz="2400" dirty="0">
                <a:solidFill>
                  <a:schemeClr val="accent2">
                    <a:lumMod val="75000"/>
                  </a:schemeClr>
                </a:solidFill>
              </a:rPr>
              <a:t>重要环节</a:t>
            </a:r>
            <a:r>
              <a:rPr lang="zh-CN" sz="2400" dirty="0">
                <a:solidFill>
                  <a:srgbClr val="0000FF"/>
                </a:solidFill>
              </a:rPr>
              <a:t>。</a:t>
            </a:r>
            <a:endParaRPr lang="zh-CN" sz="2400" dirty="0">
              <a:solidFill>
                <a:srgbClr val="0000FF"/>
              </a:solidFill>
            </a:endParaRPr>
          </a:p>
          <a:p>
            <a:pPr fontAlgn="auto">
              <a:lnSpc>
                <a:spcPct val="150000"/>
              </a:lnSpc>
              <a:buFont typeface="Wingdings" panose="05000000000000000000" charset="0"/>
              <a:buChar char="Ø"/>
            </a:pPr>
            <a:r>
              <a:rPr lang="zh-CN" sz="2400" dirty="0">
                <a:solidFill>
                  <a:srgbClr val="0000FF"/>
                </a:solidFill>
              </a:rPr>
              <a:t>护理道德意志是护理道德教育的</a:t>
            </a:r>
            <a:r>
              <a:rPr lang="zh-CN" sz="2400" dirty="0">
                <a:solidFill>
                  <a:schemeClr val="accent2">
                    <a:lumMod val="75000"/>
                  </a:schemeClr>
                </a:solidFill>
              </a:rPr>
              <a:t>关键环节</a:t>
            </a:r>
            <a:r>
              <a:rPr lang="zh-CN" sz="2400" dirty="0">
                <a:solidFill>
                  <a:srgbClr val="0000FF"/>
                </a:solidFill>
              </a:rPr>
              <a:t>。</a:t>
            </a:r>
            <a:endParaRPr lang="zh-CN" sz="2400" dirty="0">
              <a:solidFill>
                <a:srgbClr val="0000FF"/>
              </a:solidFill>
            </a:endParaRPr>
          </a:p>
          <a:p>
            <a:pPr fontAlgn="auto">
              <a:lnSpc>
                <a:spcPct val="150000"/>
              </a:lnSpc>
              <a:buFont typeface="Wingdings" panose="05000000000000000000" charset="0"/>
              <a:buChar char="Ø"/>
            </a:pPr>
            <a:r>
              <a:rPr lang="zh-CN" sz="2400" dirty="0">
                <a:solidFill>
                  <a:srgbClr val="0000FF"/>
                </a:solidFill>
              </a:rPr>
              <a:t>护理道德信念是护理道德教育的</a:t>
            </a:r>
            <a:r>
              <a:rPr lang="zh-CN" sz="2400" dirty="0">
                <a:solidFill>
                  <a:schemeClr val="accent2">
                    <a:lumMod val="75000"/>
                  </a:schemeClr>
                </a:solidFill>
              </a:rPr>
              <a:t>中心环节</a:t>
            </a:r>
            <a:r>
              <a:rPr lang="zh-CN" sz="2400" dirty="0">
                <a:solidFill>
                  <a:srgbClr val="0000FF"/>
                </a:solidFill>
              </a:rPr>
              <a:t>。</a:t>
            </a:r>
            <a:endParaRPr lang="zh-CN" sz="2400" dirty="0">
              <a:solidFill>
                <a:srgbClr val="0000FF"/>
              </a:solidFill>
            </a:endParaRPr>
          </a:p>
          <a:p>
            <a:pPr fontAlgn="auto">
              <a:lnSpc>
                <a:spcPct val="150000"/>
              </a:lnSpc>
              <a:buFont typeface="Wingdings" panose="05000000000000000000" charset="0"/>
              <a:buChar char="Ø"/>
            </a:pPr>
            <a:r>
              <a:rPr lang="zh-CN" sz="2400" dirty="0">
                <a:solidFill>
                  <a:srgbClr val="0000FF"/>
                </a:solidFill>
              </a:rPr>
              <a:t>护理道德行为和习惯是护理道德教育的</a:t>
            </a:r>
            <a:r>
              <a:rPr lang="zh-CN" sz="2400" dirty="0">
                <a:solidFill>
                  <a:schemeClr val="accent2">
                    <a:lumMod val="75000"/>
                  </a:schemeClr>
                </a:solidFill>
              </a:rPr>
              <a:t>根本目的和最终环节</a:t>
            </a:r>
            <a:r>
              <a:rPr lang="zh-CN" sz="2400" dirty="0">
                <a:solidFill>
                  <a:srgbClr val="0000FF"/>
                </a:solidFill>
              </a:rPr>
              <a:t>。</a:t>
            </a:r>
            <a:endParaRPr lang="zh-CN" sz="2400" dirty="0">
              <a:solidFill>
                <a:srgbClr val="0000FF"/>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67485" y="857885"/>
            <a:ext cx="3027680" cy="521970"/>
          </a:xfrm>
          <a:prstGeom prst="rect">
            <a:avLst/>
          </a:prstGeom>
          <a:noFill/>
        </p:spPr>
        <p:txBody>
          <a:bodyPr wrap="none" rtlCol="0" anchor="t">
            <a:spAutoFit/>
          </a:bodyPr>
          <a:p>
            <a:pPr algn="l"/>
            <a:r>
              <a:rPr lang="zh-CN" altLang="en-US" sz="2800" dirty="0">
                <a:solidFill>
                  <a:schemeClr val="tx1"/>
                </a:solidFill>
                <a:latin typeface="黑体" panose="02010609060101010101" charset="-122"/>
                <a:ea typeface="黑体" panose="02010609060101010101" charset="-122"/>
                <a:cs typeface="黑体" panose="02010609060101010101" charset="-122"/>
                <a:sym typeface="+mn-ea"/>
              </a:rPr>
              <a:t>护理道德的特征：</a:t>
            </a:r>
            <a:endParaRPr lang="zh-CN" altLang="en-US" sz="2800" dirty="0">
              <a:solidFill>
                <a:schemeClr val="tx1"/>
              </a:solidFill>
              <a:latin typeface="黑体" panose="02010609060101010101" charset="-122"/>
              <a:ea typeface="黑体" panose="02010609060101010101" charset="-122"/>
              <a:cs typeface="黑体" panose="02010609060101010101" charset="-122"/>
              <a:sym typeface="+mn-ea"/>
            </a:endParaRPr>
          </a:p>
        </p:txBody>
      </p:sp>
      <p:grpSp>
        <p:nvGrpSpPr>
          <p:cNvPr id="15" name="组合 14"/>
          <p:cNvGrpSpPr/>
          <p:nvPr/>
        </p:nvGrpSpPr>
        <p:grpSpPr>
          <a:xfrm>
            <a:off x="1402080" y="2107565"/>
            <a:ext cx="3347085" cy="2959735"/>
            <a:chOff x="1477" y="4223"/>
            <a:chExt cx="5271" cy="4661"/>
          </a:xfrm>
        </p:grpSpPr>
        <p:grpSp>
          <p:nvGrpSpPr>
            <p:cNvPr id="6" name="组合 5"/>
            <p:cNvGrpSpPr/>
            <p:nvPr/>
          </p:nvGrpSpPr>
          <p:grpSpPr>
            <a:xfrm>
              <a:off x="1477" y="4223"/>
              <a:ext cx="5271" cy="4661"/>
              <a:chOff x="8197911" y="2018650"/>
              <a:chExt cx="2822074" cy="2820692"/>
            </a:xfrm>
          </p:grpSpPr>
          <p:sp>
            <p:nvSpPr>
              <p:cNvPr id="4" name="椭圆 3"/>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8" name="椭圆 7"/>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5" name="文本框 4"/>
            <p:cNvSpPr txBox="1"/>
            <p:nvPr/>
          </p:nvSpPr>
          <p:spPr>
            <a:xfrm>
              <a:off x="2006" y="6186"/>
              <a:ext cx="4212" cy="855"/>
            </a:xfrm>
            <a:prstGeom prst="rect">
              <a:avLst/>
            </a:prstGeom>
            <a:noFill/>
            <a:ln w="9525">
              <a:noFill/>
            </a:ln>
          </p:spPr>
          <p:txBody>
            <a:bodyPr wrap="square">
              <a:spAutoFit/>
            </a:bodyPr>
            <a:p>
              <a:pPr algn="ctr" eaLnBrk="1" hangingPunct="1">
                <a:lnSpc>
                  <a:spcPct val="105000"/>
                </a:lnSpc>
                <a:spcBef>
                  <a:spcPct val="25000"/>
                </a:spcBef>
                <a:spcAft>
                  <a:spcPct val="25000"/>
                </a:spcAft>
              </a:pPr>
              <a:r>
                <a:rPr lang="zh-CN" altLang="en-US" sz="2800" dirty="0">
                  <a:solidFill>
                    <a:schemeClr val="bg1"/>
                  </a:solidFill>
                  <a:latin typeface="黑体" panose="02010609060101010101" charset="-122"/>
                  <a:ea typeface="黑体" panose="02010609060101010101" charset="-122"/>
                </a:rPr>
                <a:t>无序性和兼顾性</a:t>
              </a:r>
              <a:endParaRPr lang="zh-CN" altLang="en-US" sz="2800" dirty="0">
                <a:solidFill>
                  <a:schemeClr val="bg1"/>
                </a:solidFill>
                <a:latin typeface="黑体" panose="02010609060101010101" charset="-122"/>
                <a:ea typeface="黑体" panose="02010609060101010101" charset="-122"/>
              </a:endParaRPr>
            </a:p>
          </p:txBody>
        </p:sp>
      </p:grpSp>
      <p:grpSp>
        <p:nvGrpSpPr>
          <p:cNvPr id="14" name="组合 13"/>
          <p:cNvGrpSpPr/>
          <p:nvPr/>
        </p:nvGrpSpPr>
        <p:grpSpPr>
          <a:xfrm>
            <a:off x="4884420" y="1351915"/>
            <a:ext cx="3297555" cy="2966085"/>
            <a:chOff x="7692" y="2129"/>
            <a:chExt cx="5193" cy="4671"/>
          </a:xfrm>
        </p:grpSpPr>
        <p:grpSp>
          <p:nvGrpSpPr>
            <p:cNvPr id="18" name="组合 17"/>
            <p:cNvGrpSpPr/>
            <p:nvPr/>
          </p:nvGrpSpPr>
          <p:grpSpPr>
            <a:xfrm>
              <a:off x="7692" y="2129"/>
              <a:ext cx="5193" cy="4671"/>
              <a:chOff x="8197910" y="2018650"/>
              <a:chExt cx="2822074" cy="2820692"/>
            </a:xfrm>
          </p:grpSpPr>
          <p:sp>
            <p:nvSpPr>
              <p:cNvPr id="19" name="椭圆 18"/>
              <p:cNvSpPr/>
              <p:nvPr/>
            </p:nvSpPr>
            <p:spPr>
              <a:xfrm>
                <a:off x="8198602" y="2018650"/>
                <a:ext cx="2820692" cy="2820692"/>
              </a:xfrm>
              <a:prstGeom prst="ellipse">
                <a:avLst/>
              </a:prstGeom>
              <a:solidFill>
                <a:srgbClr val="F4D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椭圆 19"/>
              <p:cNvSpPr/>
              <p:nvPr/>
            </p:nvSpPr>
            <p:spPr>
              <a:xfrm rot="19665340">
                <a:off x="8197910" y="2170220"/>
                <a:ext cx="2822074" cy="2517554"/>
              </a:xfrm>
              <a:prstGeom prst="ellipse">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10" name="文本框 9"/>
            <p:cNvSpPr txBox="1"/>
            <p:nvPr/>
          </p:nvSpPr>
          <p:spPr>
            <a:xfrm>
              <a:off x="8183" y="3167"/>
              <a:ext cx="4212" cy="2970"/>
            </a:xfrm>
            <a:prstGeom prst="rect">
              <a:avLst/>
            </a:prstGeom>
            <a:noFill/>
            <a:ln w="9525">
              <a:noFill/>
            </a:ln>
          </p:spPr>
          <p:txBody>
            <a:bodyPr wrap="square">
              <a:spAutoFit/>
            </a:bodyPr>
            <a:p>
              <a:pPr algn="ctr" eaLnBrk="1" hangingPunct="1">
                <a:lnSpc>
                  <a:spcPct val="105000"/>
                </a:lnSpc>
                <a:spcBef>
                  <a:spcPct val="25000"/>
                </a:spcBef>
                <a:spcAft>
                  <a:spcPct val="25000"/>
                </a:spcAft>
              </a:pPr>
              <a:endParaRPr lang="zh-CN" altLang="en-US" sz="2800" dirty="0">
                <a:solidFill>
                  <a:srgbClr val="FF3300"/>
                </a:solidFill>
                <a:latin typeface="黑体" panose="02010609060101010101" charset="-122"/>
                <a:ea typeface="黑体" panose="02010609060101010101" charset="-122"/>
              </a:endParaRPr>
            </a:p>
            <a:p>
              <a:pPr algn="ctr" eaLnBrk="1" hangingPunct="1">
                <a:lnSpc>
                  <a:spcPct val="105000"/>
                </a:lnSpc>
                <a:spcBef>
                  <a:spcPct val="25000"/>
                </a:spcBef>
                <a:spcAft>
                  <a:spcPct val="25000"/>
                </a:spcAft>
              </a:pPr>
              <a:r>
                <a:rPr lang="zh-CN" altLang="en-US" sz="2800" dirty="0">
                  <a:solidFill>
                    <a:schemeClr val="bg1"/>
                  </a:solidFill>
                  <a:latin typeface="黑体" panose="02010609060101010101" charset="-122"/>
                  <a:ea typeface="黑体" panose="02010609060101010101" charset="-122"/>
                </a:rPr>
                <a:t>社会性和实践性</a:t>
              </a:r>
              <a:endParaRPr lang="zh-CN" altLang="en-US" sz="2800" dirty="0">
                <a:solidFill>
                  <a:schemeClr val="bg1"/>
                </a:solidFill>
                <a:latin typeface="黑体" panose="02010609060101010101" charset="-122"/>
                <a:ea typeface="黑体" panose="02010609060101010101" charset="-122"/>
              </a:endParaRPr>
            </a:p>
            <a:p>
              <a:pPr algn="ctr" eaLnBrk="1" hangingPunct="1">
                <a:lnSpc>
                  <a:spcPct val="105000"/>
                </a:lnSpc>
                <a:spcBef>
                  <a:spcPct val="25000"/>
                </a:spcBef>
                <a:spcAft>
                  <a:spcPct val="25000"/>
                </a:spcAft>
              </a:pPr>
              <a:endParaRPr lang="zh-CN" altLang="en-US" sz="2800" dirty="0">
                <a:solidFill>
                  <a:schemeClr val="bg1"/>
                </a:solidFill>
                <a:latin typeface="黑体" panose="02010609060101010101" charset="-122"/>
                <a:ea typeface="黑体" panose="02010609060101010101" charset="-122"/>
              </a:endParaRPr>
            </a:p>
          </p:txBody>
        </p:sp>
      </p:grpSp>
      <p:grpSp>
        <p:nvGrpSpPr>
          <p:cNvPr id="12" name="组合 11"/>
          <p:cNvGrpSpPr/>
          <p:nvPr/>
        </p:nvGrpSpPr>
        <p:grpSpPr>
          <a:xfrm>
            <a:off x="8290560" y="2421890"/>
            <a:ext cx="3183890" cy="2784475"/>
            <a:chOff x="13017" y="5189"/>
            <a:chExt cx="5014" cy="4385"/>
          </a:xfrm>
        </p:grpSpPr>
        <p:grpSp>
          <p:nvGrpSpPr>
            <p:cNvPr id="16" name="组合 15"/>
            <p:cNvGrpSpPr/>
            <p:nvPr/>
          </p:nvGrpSpPr>
          <p:grpSpPr>
            <a:xfrm>
              <a:off x="13017" y="5189"/>
              <a:ext cx="5014" cy="4385"/>
              <a:chOff x="8197911" y="2018650"/>
              <a:chExt cx="2822074" cy="2820692"/>
            </a:xfrm>
          </p:grpSpPr>
          <p:sp>
            <p:nvSpPr>
              <p:cNvPr id="17" name="椭圆 16"/>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1" name="椭圆 20"/>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22" name="文本框 21"/>
            <p:cNvSpPr txBox="1"/>
            <p:nvPr/>
          </p:nvSpPr>
          <p:spPr>
            <a:xfrm>
              <a:off x="13418" y="6146"/>
              <a:ext cx="4212" cy="2970"/>
            </a:xfrm>
            <a:prstGeom prst="rect">
              <a:avLst/>
            </a:prstGeom>
            <a:noFill/>
            <a:ln w="9525">
              <a:noFill/>
            </a:ln>
          </p:spPr>
          <p:txBody>
            <a:bodyPr wrap="square">
              <a:spAutoFit/>
            </a:bodyPr>
            <a:p>
              <a:pPr algn="ctr" eaLnBrk="1" hangingPunct="1">
                <a:lnSpc>
                  <a:spcPct val="105000"/>
                </a:lnSpc>
                <a:spcBef>
                  <a:spcPct val="25000"/>
                </a:spcBef>
                <a:spcAft>
                  <a:spcPct val="25000"/>
                </a:spcAft>
              </a:pPr>
              <a:endParaRPr lang="zh-CN" altLang="en-US" sz="2800" dirty="0">
                <a:solidFill>
                  <a:srgbClr val="FF3300"/>
                </a:solidFill>
                <a:latin typeface="黑体" panose="02010609060101010101" charset="-122"/>
                <a:ea typeface="黑体" panose="02010609060101010101" charset="-122"/>
              </a:endParaRPr>
            </a:p>
            <a:p>
              <a:pPr algn="ctr" eaLnBrk="1" hangingPunct="1">
                <a:lnSpc>
                  <a:spcPct val="105000"/>
                </a:lnSpc>
                <a:spcBef>
                  <a:spcPct val="25000"/>
                </a:spcBef>
                <a:spcAft>
                  <a:spcPct val="25000"/>
                </a:spcAft>
              </a:pPr>
              <a:r>
                <a:rPr lang="zh-CN" altLang="en-US" sz="2800" dirty="0">
                  <a:solidFill>
                    <a:schemeClr val="bg1"/>
                  </a:solidFill>
                  <a:latin typeface="黑体" panose="02010609060101010101" charset="-122"/>
                  <a:ea typeface="黑体" panose="02010609060101010101" charset="-122"/>
                </a:rPr>
                <a:t>渐进性和反复性</a:t>
              </a:r>
              <a:endParaRPr lang="zh-CN" altLang="en-US" sz="2800" dirty="0">
                <a:solidFill>
                  <a:schemeClr val="bg1"/>
                </a:solidFill>
                <a:latin typeface="黑体" panose="02010609060101010101" charset="-122"/>
                <a:ea typeface="黑体" panose="02010609060101010101" charset="-122"/>
              </a:endParaRPr>
            </a:p>
            <a:p>
              <a:pPr algn="ctr" eaLnBrk="1" hangingPunct="1">
                <a:lnSpc>
                  <a:spcPct val="105000"/>
                </a:lnSpc>
                <a:spcBef>
                  <a:spcPct val="25000"/>
                </a:spcBef>
                <a:spcAft>
                  <a:spcPct val="25000"/>
                </a:spcAft>
              </a:pPr>
              <a:endParaRPr lang="zh-CN" altLang="en-US" sz="2800" dirty="0">
                <a:solidFill>
                  <a:schemeClr val="bg1"/>
                </a:solidFill>
                <a:latin typeface="黑体" panose="02010609060101010101" charset="-122"/>
                <a:ea typeface="黑体" panose="02010609060101010101" charset="-122"/>
              </a:endParaRP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二、护理道德教育的原则</a:t>
            </a:r>
            <a:endParaRPr sz="4000">
              <a:solidFill>
                <a:srgbClr val="FF0000"/>
              </a:solidFill>
              <a:ea typeface="黑体" panose="02010609060101010101" charset="-122"/>
              <a:cs typeface="黑体" panose="02010609060101010101" charset="-122"/>
            </a:endParaRPr>
          </a:p>
        </p:txBody>
      </p:sp>
      <p:grpSp>
        <p:nvGrpSpPr>
          <p:cNvPr id="6" name="组合 5"/>
          <p:cNvGrpSpPr/>
          <p:nvPr/>
        </p:nvGrpSpPr>
        <p:grpSpPr>
          <a:xfrm>
            <a:off x="1625484" y="2117809"/>
            <a:ext cx="2617855" cy="819752"/>
            <a:chOff x="6375400" y="3666141"/>
            <a:chExt cx="2524677" cy="790575"/>
          </a:xfrm>
        </p:grpSpPr>
        <p:sp>
          <p:nvSpPr>
            <p:cNvPr id="3" name="文本框 2"/>
            <p:cNvSpPr txBox="1"/>
            <p:nvPr/>
          </p:nvSpPr>
          <p:spPr>
            <a:xfrm>
              <a:off x="7260074" y="3870667"/>
              <a:ext cx="1640003"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目标性原则</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 name="图片 1"/>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7" name="组合 6"/>
          <p:cNvGrpSpPr/>
          <p:nvPr/>
        </p:nvGrpSpPr>
        <p:grpSpPr>
          <a:xfrm>
            <a:off x="1625484" y="3082976"/>
            <a:ext cx="3881504" cy="819150"/>
            <a:chOff x="6375400" y="3666141"/>
            <a:chExt cx="3743351" cy="790575"/>
          </a:xfrm>
        </p:grpSpPr>
        <p:sp>
          <p:nvSpPr>
            <p:cNvPr id="19" name="文本框 18"/>
            <p:cNvSpPr txBox="1"/>
            <p:nvPr/>
          </p:nvSpPr>
          <p:spPr>
            <a:xfrm>
              <a:off x="7260074" y="3870667"/>
              <a:ext cx="2858677"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理论与实践相结合原则</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2" name="组合 11"/>
          <p:cNvGrpSpPr/>
          <p:nvPr/>
        </p:nvGrpSpPr>
        <p:grpSpPr>
          <a:xfrm>
            <a:off x="1625484" y="4047541"/>
            <a:ext cx="2870584" cy="819150"/>
            <a:chOff x="6375400" y="3666141"/>
            <a:chExt cx="2768412" cy="790575"/>
          </a:xfrm>
        </p:grpSpPr>
        <p:sp>
          <p:nvSpPr>
            <p:cNvPr id="26" name="文本框 25"/>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正面疏导原则</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14" name="组合 13"/>
          <p:cNvGrpSpPr/>
          <p:nvPr/>
        </p:nvGrpSpPr>
        <p:grpSpPr>
          <a:xfrm>
            <a:off x="1625484" y="5012106"/>
            <a:ext cx="2870584" cy="819150"/>
            <a:chOff x="6375400" y="3666141"/>
            <a:chExt cx="2768412" cy="790575"/>
          </a:xfrm>
        </p:grpSpPr>
        <p:sp>
          <p:nvSpPr>
            <p:cNvPr id="15" name="文本框 14"/>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因人施教原则</a:t>
              </a:r>
              <a:endParaRPr lang="zh-CN" altLang="en-US" sz="1980" b="1">
                <a:solidFill>
                  <a:schemeClr val="accent1">
                    <a:lumMod val="75000"/>
                  </a:schemeClr>
                </a:solidFill>
                <a:cs typeface="+mn-ea"/>
                <a:sym typeface="+mn-lt"/>
              </a:endParaRPr>
            </a:p>
          </p:txBody>
        </p:sp>
        <p:grpSp>
          <p:nvGrpSpPr>
            <p:cNvPr id="20" name="组合 19"/>
            <p:cNvGrpSpPr/>
            <p:nvPr/>
          </p:nvGrpSpPr>
          <p:grpSpPr>
            <a:xfrm>
              <a:off x="6375400" y="3666141"/>
              <a:ext cx="790575" cy="790575"/>
              <a:chOff x="6731000" y="3629025"/>
              <a:chExt cx="1057275" cy="1057275"/>
            </a:xfrm>
          </p:grpSpPr>
          <p:sp>
            <p:nvSpPr>
              <p:cNvPr id="21" name="对角圆角矩形 20"/>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2" name="图片 21"/>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pic>
        <p:nvPicPr>
          <p:cNvPr id="9" name="图片 8"/>
          <p:cNvPicPr>
            <a:picLocks noChangeAspect="1"/>
          </p:cNvPicPr>
          <p:nvPr/>
        </p:nvPicPr>
        <p:blipFill>
          <a:blip r:embed="rId4" cstate="screen"/>
          <a:stretch>
            <a:fillRect/>
          </a:stretch>
        </p:blipFill>
        <p:spPr>
          <a:xfrm>
            <a:off x="6626225" y="1474470"/>
            <a:ext cx="4867910" cy="48679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anim calcmode="lin" valueType="num">
                                      <p:cBhvr>
                                        <p:cTn id="14" dur="750" fill="hold"/>
                                        <p:tgtEl>
                                          <p:spTgt spid="7"/>
                                        </p:tgtEl>
                                        <p:attrNameLst>
                                          <p:attrName>ppt_x</p:attrName>
                                        </p:attrNameLst>
                                      </p:cBhvr>
                                      <p:tavLst>
                                        <p:tav tm="0">
                                          <p:val>
                                            <p:strVal val="#ppt_x"/>
                                          </p:val>
                                        </p:tav>
                                        <p:tav tm="100000">
                                          <p:val>
                                            <p:strVal val="#ppt_x"/>
                                          </p:val>
                                        </p:tav>
                                      </p:tavLst>
                                    </p:anim>
                                    <p:anim calcmode="lin" valueType="num">
                                      <p:cBhvr>
                                        <p:cTn id="15" dur="7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7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anim calcmode="lin" valueType="num">
                                      <p:cBhvr>
                                        <p:cTn id="26" dur="750" fill="hold"/>
                                        <p:tgtEl>
                                          <p:spTgt spid="14"/>
                                        </p:tgtEl>
                                        <p:attrNameLst>
                                          <p:attrName>ppt_x</p:attrName>
                                        </p:attrNameLst>
                                      </p:cBhvr>
                                      <p:tavLst>
                                        <p:tav tm="0">
                                          <p:val>
                                            <p:strVal val="#ppt_x"/>
                                          </p:val>
                                        </p:tav>
                                        <p:tav tm="100000">
                                          <p:val>
                                            <p:strVal val="#ppt_x"/>
                                          </p:val>
                                        </p:tav>
                                      </p:tavLst>
                                    </p:anim>
                                    <p:anim calcmode="lin" valueType="num">
                                      <p:cBhvr>
                                        <p:cTn id="2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cs typeface="黑体" panose="02010609060101010101" charset="-122"/>
              </a:rPr>
              <a:t>目</a:t>
            </a:r>
            <a:endParaRPr lang="zh-CN" altLang="en-US" sz="9600" b="1">
              <a:solidFill>
                <a:srgbClr val="5A84AF"/>
              </a:solidFill>
              <a:latin typeface="黑体" panose="02010609060101010101" charset="-122"/>
              <a:ea typeface="黑体" panose="02010609060101010101" charset="-122"/>
              <a:cs typeface="黑体" panose="02010609060101010101" charset="-122"/>
            </a:endParaRPr>
          </a:p>
          <a:p>
            <a:r>
              <a:rPr lang="zh-CN" altLang="en-US" sz="9600" b="1">
                <a:solidFill>
                  <a:srgbClr val="5A84AF"/>
                </a:solidFill>
                <a:latin typeface="黑体" panose="02010609060101010101" charset="-122"/>
                <a:ea typeface="黑体" panose="02010609060101010101" charset="-122"/>
                <a:cs typeface="黑体" panose="02010609060101010101" charset="-122"/>
              </a:rPr>
              <a:t>录</a:t>
            </a:r>
            <a:endParaRPr lang="zh-CN" altLang="en-US" sz="9600" b="1">
              <a:solidFill>
                <a:srgbClr val="5A84AF"/>
              </a:solidFill>
              <a:latin typeface="黑体" panose="02010609060101010101" charset="-122"/>
              <a:ea typeface="黑体" panose="02010609060101010101" charset="-122"/>
              <a:cs typeface="黑体" panose="0201060906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单元一　绪论</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单元二　护理伦理学的理论基础和规范体系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单元三　护理人际关系伦理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单元四　整体护理伦理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单元五　临床护理伦理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单元六　社区卫生保健及康复护理伦理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单元七　生命伦理护理</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单元八　护理科研中的伦理分析</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单元九　护理伦理决策的应用程序 </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9060101010101" charset="-122"/>
                  <a:ea typeface="黑体" panose="02010609060101010101" charset="-122"/>
                  <a:cs typeface="黑体" panose="02010609060101010101" charset="-122"/>
                  <a:sym typeface="+mn-ea"/>
                </a:rPr>
                <a:t>单元十　护理道德评价、教育与修养</a:t>
              </a:r>
              <a:endParaRPr lang="zh-CN" altLang="en-US" sz="20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1057910" y="2355850"/>
            <a:ext cx="10269220" cy="2861310"/>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早在两千五百多年前，我国伟大的思想家、教育家孔子就提出了“因人施教”</a:t>
            </a:r>
            <a:endParaRPr lang="zh-CN" altLang="en-US" sz="2400" dirty="0">
              <a:solidFill>
                <a:sysClr val="window" lastClr="FFFFFF">
                  <a:lumMod val="95000"/>
                </a:sysClr>
              </a:solidFill>
              <a:latin typeface="黑体" panose="02010609060101010101" charset="-122"/>
              <a:ea typeface="黑体" panose="02010609060101010101" charset="-122"/>
            </a:endParaRPr>
          </a:p>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的教育思想。孔子门徒三千，他了解不同学生的个性特点，采用针对性的教育，培养他们成为具有不同特长的人才。正如“世界上没有两片相同的叶子，也没有两个相同的孩子”，时至今日“因人施教”已经成为现代化教育的一种常识，护理工作人员的指导也应如此。</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占位符 32769"/>
          <p:cNvSpPr>
            <a:spLocks noGrp="1"/>
          </p:cNvSpPr>
          <p:nvPr/>
        </p:nvSpPr>
        <p:spPr>
          <a:xfrm>
            <a:off x="2992120" y="3688715"/>
            <a:ext cx="4749800" cy="33229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3600">
              <a:solidFill>
                <a:srgbClr val="000099"/>
              </a:solidFill>
            </a:endParaRPr>
          </a:p>
        </p:txBody>
      </p:sp>
      <p:grpSp>
        <p:nvGrpSpPr>
          <p:cNvPr id="30" name="Group 29"/>
          <p:cNvGrpSpPr/>
          <p:nvPr/>
        </p:nvGrpSpPr>
        <p:grpSpPr>
          <a:xfrm>
            <a:off x="4733537" y="2197854"/>
            <a:ext cx="3051403" cy="3452814"/>
            <a:chOff x="4650389" y="2171699"/>
            <a:chExt cx="3051403" cy="3452814"/>
          </a:xfrm>
        </p:grpSpPr>
        <p:sp>
          <p:nvSpPr>
            <p:cNvPr id="5"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sp>
          <p:nvSpPr>
            <p:cNvPr id="6"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sp>
          <p:nvSpPr>
            <p:cNvPr id="7"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grpSp>
      <p:sp>
        <p:nvSpPr>
          <p:cNvPr id="34" name="Shape 223"/>
          <p:cNvSpPr/>
          <p:nvPr/>
        </p:nvSpPr>
        <p:spPr bwMode="auto">
          <a:xfrm>
            <a:off x="5022056" y="1650630"/>
            <a:ext cx="1857180" cy="1987886"/>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p>
            <a:endParaRPr lang="en-US" sz="900">
              <a:latin typeface="zihun95hao-shoukesong" panose="00000500000000000000" pitchFamily="2" charset="-122"/>
            </a:endParaRPr>
          </a:p>
        </p:txBody>
      </p:sp>
      <p:sp>
        <p:nvSpPr>
          <p:cNvPr id="35" name="Shape 223"/>
          <p:cNvSpPr/>
          <p:nvPr/>
        </p:nvSpPr>
        <p:spPr bwMode="auto">
          <a:xfrm rot="21113752">
            <a:off x="4453255" y="3785870"/>
            <a:ext cx="2075815" cy="220408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p>
            <a:endParaRPr lang="en-US" sz="900" dirty="0">
              <a:latin typeface="zihun95hao-shoukesong" panose="00000500000000000000" pitchFamily="2" charset="-122"/>
            </a:endParaRPr>
          </a:p>
        </p:txBody>
      </p:sp>
      <p:sp>
        <p:nvSpPr>
          <p:cNvPr id="36" name="Shape 223"/>
          <p:cNvSpPr/>
          <p:nvPr/>
        </p:nvSpPr>
        <p:spPr bwMode="auto">
          <a:xfrm>
            <a:off x="6710750" y="3335768"/>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p>
            <a:endParaRPr lang="en-US" sz="900">
              <a:latin typeface="zihun95hao-shoukesong" panose="00000500000000000000" pitchFamily="2" charset="-122"/>
            </a:endParaRPr>
          </a:p>
        </p:txBody>
      </p:sp>
      <p:sp>
        <p:nvSpPr>
          <p:cNvPr id="37" name="Shape 172"/>
          <p:cNvSpPr/>
          <p:nvPr/>
        </p:nvSpPr>
        <p:spPr bwMode="auto">
          <a:xfrm>
            <a:off x="5764574" y="2469361"/>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8" name="Shape 174"/>
          <p:cNvSpPr/>
          <p:nvPr/>
        </p:nvSpPr>
        <p:spPr bwMode="auto">
          <a:xfrm>
            <a:off x="7318052" y="4007961"/>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9" name="Shape 175"/>
          <p:cNvSpPr/>
          <p:nvPr/>
        </p:nvSpPr>
        <p:spPr bwMode="auto">
          <a:xfrm>
            <a:off x="5275623" y="4715313"/>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1" name="TextBox 30"/>
          <p:cNvSpPr txBox="1"/>
          <p:nvPr/>
        </p:nvSpPr>
        <p:spPr>
          <a:xfrm>
            <a:off x="2401275" y="2543971"/>
            <a:ext cx="2494280" cy="521970"/>
          </a:xfrm>
          <a:prstGeom prst="rect">
            <a:avLst/>
          </a:prstGeom>
          <a:noFill/>
        </p:spPr>
        <p:txBody>
          <a:bodyPr wrap="none" rtlCol="0">
            <a:spAutoFit/>
          </a:bodyPr>
          <a:p>
            <a:pPr algn="r"/>
            <a:r>
              <a:rPr lang="en-US" sz="2800" dirty="0">
                <a:solidFill>
                  <a:schemeClr val="accent1">
                    <a:lumMod val="75000"/>
                  </a:schemeClr>
                </a:solidFill>
                <a:latin typeface="黑体" panose="02010609060101010101" charset="-122"/>
                <a:ea typeface="黑体" panose="02010609060101010101" charset="-122"/>
              </a:rPr>
              <a:t>(1)言传身教法</a:t>
            </a:r>
            <a:endParaRPr lang="en-US" sz="2800" dirty="0">
              <a:solidFill>
                <a:schemeClr val="accent1">
                  <a:lumMod val="75000"/>
                </a:schemeClr>
              </a:solidFill>
              <a:latin typeface="黑体" panose="02010609060101010101" charset="-122"/>
              <a:ea typeface="黑体" panose="02010609060101010101" charset="-122"/>
            </a:endParaRPr>
          </a:p>
        </p:txBody>
      </p:sp>
      <p:sp>
        <p:nvSpPr>
          <p:cNvPr id="2" name="TextBox 30"/>
          <p:cNvSpPr txBox="1"/>
          <p:nvPr/>
        </p:nvSpPr>
        <p:spPr>
          <a:xfrm>
            <a:off x="1678305" y="4573905"/>
            <a:ext cx="2361565" cy="953135"/>
          </a:xfrm>
          <a:prstGeom prst="rect">
            <a:avLst/>
          </a:prstGeom>
          <a:noFill/>
        </p:spPr>
        <p:txBody>
          <a:bodyPr wrap="square" rtlCol="0">
            <a:spAutoFit/>
          </a:bodyPr>
          <a:p>
            <a:pPr algn="r"/>
            <a:r>
              <a:rPr lang="en-US" sz="2800" dirty="0">
                <a:solidFill>
                  <a:schemeClr val="accent1">
                    <a:lumMod val="75000"/>
                  </a:schemeClr>
                </a:solidFill>
                <a:latin typeface="黑体" panose="02010609060101010101" charset="-122"/>
                <a:ea typeface="黑体" panose="02010609060101010101" charset="-122"/>
              </a:rPr>
              <a:t>(2)典范教育与案例教育法</a:t>
            </a:r>
            <a:endParaRPr lang="en-US" sz="2800" dirty="0">
              <a:solidFill>
                <a:schemeClr val="accent1">
                  <a:lumMod val="75000"/>
                </a:schemeClr>
              </a:solidFill>
              <a:latin typeface="黑体" panose="02010609060101010101" charset="-122"/>
              <a:ea typeface="黑体" panose="02010609060101010101" charset="-122"/>
            </a:endParaRPr>
          </a:p>
        </p:txBody>
      </p:sp>
      <p:sp>
        <p:nvSpPr>
          <p:cNvPr id="3" name="TextBox 30"/>
          <p:cNvSpPr txBox="1"/>
          <p:nvPr/>
        </p:nvSpPr>
        <p:spPr>
          <a:xfrm>
            <a:off x="8413115" y="3688715"/>
            <a:ext cx="2228215" cy="953135"/>
          </a:xfrm>
          <a:prstGeom prst="rect">
            <a:avLst/>
          </a:prstGeom>
          <a:noFill/>
        </p:spPr>
        <p:txBody>
          <a:bodyPr wrap="square" rtlCol="0">
            <a:spAutoFit/>
          </a:bodyPr>
          <a:p>
            <a:pPr algn="l"/>
            <a:r>
              <a:rPr lang="en-US" sz="2800" dirty="0">
                <a:solidFill>
                  <a:schemeClr val="accent1">
                    <a:lumMod val="75000"/>
                  </a:schemeClr>
                </a:solidFill>
                <a:latin typeface="黑体" panose="02010609060101010101" charset="-122"/>
                <a:ea typeface="黑体" panose="02010609060101010101" charset="-122"/>
              </a:rPr>
              <a:t>(3)法治教育与德育法</a:t>
            </a:r>
            <a:endParaRPr lang="en-US" sz="2800" dirty="0">
              <a:solidFill>
                <a:schemeClr val="accent1">
                  <a:lumMod val="75000"/>
                </a:schemeClr>
              </a:solidFill>
              <a:latin typeface="黑体" panose="02010609060101010101" charset="-122"/>
              <a:ea typeface="黑体" panose="02010609060101010101" charset="-122"/>
            </a:endParaRPr>
          </a:p>
        </p:txBody>
      </p:sp>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三、护理道德教育的方法</a:t>
            </a:r>
            <a:endParaRPr sz="4000">
              <a:solidFill>
                <a:srgbClr val="FF0000"/>
              </a:solidFill>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00" fill="hold"/>
                                        <p:tgtEl>
                                          <p:spTgt spid="34"/>
                                        </p:tgtEl>
                                        <p:attrNameLst>
                                          <p:attrName>ppt_w</p:attrName>
                                        </p:attrNameLst>
                                      </p:cBhvr>
                                      <p:tavLst>
                                        <p:tav tm="0">
                                          <p:val>
                                            <p:fltVal val="0"/>
                                          </p:val>
                                        </p:tav>
                                        <p:tav tm="100000">
                                          <p:val>
                                            <p:strVal val="#ppt_w"/>
                                          </p:val>
                                        </p:tav>
                                      </p:tavLst>
                                    </p:anim>
                                    <p:anim calcmode="lin" valueType="num">
                                      <p:cBhvr>
                                        <p:cTn id="14" dur="1000" fill="hold"/>
                                        <p:tgtEl>
                                          <p:spTgt spid="34"/>
                                        </p:tgtEl>
                                        <p:attrNameLst>
                                          <p:attrName>ppt_h</p:attrName>
                                        </p:attrNameLst>
                                      </p:cBhvr>
                                      <p:tavLst>
                                        <p:tav tm="0">
                                          <p:val>
                                            <p:fltVal val="0"/>
                                          </p:val>
                                        </p:tav>
                                        <p:tav tm="100000">
                                          <p:val>
                                            <p:strVal val="#ppt_h"/>
                                          </p:val>
                                        </p:tav>
                                      </p:tavLst>
                                    </p:anim>
                                    <p:anim calcmode="lin" valueType="num">
                                      <p:cBhvr>
                                        <p:cTn id="15" dur="1000" fill="hold"/>
                                        <p:tgtEl>
                                          <p:spTgt spid="34"/>
                                        </p:tgtEl>
                                        <p:attrNameLst>
                                          <p:attrName>style.rotation</p:attrName>
                                        </p:attrNameLst>
                                      </p:cBhvr>
                                      <p:tavLst>
                                        <p:tav tm="0">
                                          <p:val>
                                            <p:fltVal val="90"/>
                                          </p:val>
                                        </p:tav>
                                        <p:tav tm="100000">
                                          <p:val>
                                            <p:fltVal val="0"/>
                                          </p:val>
                                        </p:tav>
                                      </p:tavLst>
                                    </p:anim>
                                    <p:animEffect transition="in" filter="fade">
                                      <p:cBhvr>
                                        <p:cTn id="16" dur="1000"/>
                                        <p:tgtEl>
                                          <p:spTgt spid="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randombar(horizontal)">
                                      <p:cBhvr>
                                        <p:cTn id="54" dur="500"/>
                                        <p:tgtEl>
                                          <p:spTgt spid="2"/>
                                        </p:tgtEl>
                                      </p:cBhvr>
                                    </p:animEffect>
                                  </p:childTnLst>
                                </p:cTn>
                              </p:par>
                            </p:childTnLst>
                          </p:cTn>
                        </p:par>
                        <p:par>
                          <p:cTn id="55" fill="hold">
                            <p:stCondLst>
                              <p:cond delay="2000"/>
                            </p:stCondLst>
                            <p:childTnLst>
                              <p:par>
                                <p:cTn id="56" presetID="14" presetClass="entr" presetSubtype="1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randombar(horizontal)">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31" grpId="0"/>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rPr>
              <a:t>任务三</a:t>
            </a:r>
            <a:endParaRPr lang="en-US" altLang="zh-CN" sz="4400">
              <a:solidFill>
                <a:srgbClr val="002060"/>
              </a:solidFill>
              <a:latin typeface="黑体" panose="02010609060101010101" charset="-122"/>
              <a:ea typeface="黑体" panose="0201060906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护理道德修养</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031206" y="2097136"/>
            <a:ext cx="8129588" cy="175323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9060101010101" charset="-122"/>
                <a:ea typeface="黑体" panose="02010609060101010101" charset="-122"/>
                <a:sym typeface="Arial" panose="020B0604020202020204" pitchFamily="34" charset="0"/>
              </a:rPr>
              <a:t>护理道德修养，一是修养的行为，一是行为后达到的境界。是护士自觉遵守护理道德规范，将社会护理道德规范要求转化为自己内在的护理道德品质的活动。</a:t>
            </a:r>
            <a:endParaRPr sz="2400" dirty="0">
              <a:solidFill>
                <a:srgbClr val="0262C5"/>
              </a:solidFill>
              <a:latin typeface="黑体" panose="02010609060101010101" charset="-122"/>
              <a:ea typeface="黑体" panose="0201060906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22529"/>
          <p:cNvSpPr>
            <a:spLocks noGrp="1"/>
          </p:cNvSpPr>
          <p:nvPr/>
        </p:nvSpPr>
        <p:spPr>
          <a:xfrm>
            <a:off x="1808480" y="2528570"/>
            <a:ext cx="3286125" cy="18002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ea typeface="+mn-ea"/>
                <a:cs typeface="+mn-cs"/>
              </a:defRPr>
            </a:lvl9pPr>
          </a:lstStyle>
          <a:p>
            <a:pPr>
              <a:lnSpc>
                <a:spcPct val="90000"/>
              </a:lnSpc>
              <a:buFont typeface="Wingdings" panose="05000000000000000000" charset="0"/>
              <a:buChar char="Ø"/>
            </a:pPr>
            <a:r>
              <a:rPr lang="en-US" altLang="zh-CN" sz="3200" dirty="0">
                <a:solidFill>
                  <a:srgbClr val="0000FF"/>
                </a:solidFill>
                <a:latin typeface="楷体_GB2312" panose="02010609030101010101" pitchFamily="1" charset="-122"/>
                <a:ea typeface="楷体_GB2312" panose="02010609030101010101" pitchFamily="1" charset="-122"/>
              </a:rPr>
              <a:t>1</a:t>
            </a:r>
            <a:r>
              <a:rPr lang="zh-CN" altLang="en-US" sz="3200" dirty="0">
                <a:solidFill>
                  <a:srgbClr val="0000FF"/>
                </a:solidFill>
                <a:latin typeface="楷体_GB2312" panose="02010609030101010101" pitchFamily="1" charset="-122"/>
                <a:ea typeface="楷体_GB2312" panose="02010609030101010101" pitchFamily="1" charset="-122"/>
              </a:rPr>
              <a:t>．自私自利</a:t>
            </a:r>
            <a:endParaRPr lang="zh-CN" altLang="en-US" sz="3200" dirty="0">
              <a:solidFill>
                <a:srgbClr val="0000FF"/>
              </a:solidFill>
              <a:latin typeface="楷体_GB2312" panose="02010609030101010101" pitchFamily="1" charset="-122"/>
              <a:ea typeface="楷体_GB2312" panose="02010609030101010101" pitchFamily="1" charset="-122"/>
            </a:endParaRPr>
          </a:p>
          <a:p>
            <a:pPr>
              <a:lnSpc>
                <a:spcPct val="90000"/>
              </a:lnSpc>
              <a:buFont typeface="Wingdings" panose="05000000000000000000" charset="0"/>
              <a:buChar char="Ø"/>
            </a:pPr>
            <a:r>
              <a:rPr lang="en-US" altLang="zh-CN" sz="3200" dirty="0">
                <a:solidFill>
                  <a:srgbClr val="0000FF"/>
                </a:solidFill>
                <a:latin typeface="楷体_GB2312" panose="02010609030101010101" pitchFamily="1" charset="-122"/>
                <a:ea typeface="楷体_GB2312" panose="02010609030101010101" pitchFamily="1" charset="-122"/>
              </a:rPr>
              <a:t>2</a:t>
            </a:r>
            <a:r>
              <a:rPr lang="zh-CN" altLang="en-US" sz="3200" dirty="0">
                <a:solidFill>
                  <a:srgbClr val="0000FF"/>
                </a:solidFill>
                <a:latin typeface="楷体_GB2312" panose="02010609030101010101" pitchFamily="1" charset="-122"/>
                <a:ea typeface="楷体_GB2312" panose="02010609030101010101" pitchFamily="1" charset="-122"/>
              </a:rPr>
              <a:t>．先公后私</a:t>
            </a:r>
            <a:endParaRPr lang="zh-CN" altLang="en-US" sz="3200" dirty="0">
              <a:solidFill>
                <a:srgbClr val="0000FF"/>
              </a:solidFill>
              <a:latin typeface="楷体_GB2312" panose="02010609030101010101" pitchFamily="1" charset="-122"/>
              <a:ea typeface="楷体_GB2312" panose="02010609030101010101" pitchFamily="1" charset="-122"/>
            </a:endParaRPr>
          </a:p>
          <a:p>
            <a:pPr>
              <a:lnSpc>
                <a:spcPct val="90000"/>
              </a:lnSpc>
              <a:buFont typeface="Wingdings" panose="05000000000000000000" charset="0"/>
              <a:buChar char="Ø"/>
            </a:pPr>
            <a:r>
              <a:rPr lang="en-US" altLang="zh-CN" sz="3200" dirty="0">
                <a:solidFill>
                  <a:srgbClr val="0000FF"/>
                </a:solidFill>
                <a:latin typeface="楷体_GB2312" panose="02010609030101010101" pitchFamily="1" charset="-122"/>
                <a:ea typeface="楷体_GB2312" panose="02010609030101010101" pitchFamily="1" charset="-122"/>
              </a:rPr>
              <a:t>3</a:t>
            </a:r>
            <a:r>
              <a:rPr lang="zh-CN" altLang="en-US" sz="3200" dirty="0">
                <a:solidFill>
                  <a:srgbClr val="0000FF"/>
                </a:solidFill>
                <a:latin typeface="楷体_GB2312" panose="02010609030101010101" pitchFamily="1" charset="-122"/>
                <a:ea typeface="楷体_GB2312" panose="02010609030101010101" pitchFamily="1" charset="-122"/>
              </a:rPr>
              <a:t>．大公无私</a:t>
            </a:r>
            <a:endParaRPr lang="zh-CN" altLang="en-US" sz="3200" dirty="0">
              <a:solidFill>
                <a:srgbClr val="0000FF"/>
              </a:solidFill>
              <a:latin typeface="楷体_GB2312" panose="02010609030101010101" pitchFamily="1" charset="-122"/>
              <a:ea typeface="楷体_GB2312" panose="02010609030101010101" pitchFamily="1" charset="-122"/>
            </a:endParaRPr>
          </a:p>
        </p:txBody>
      </p:sp>
      <p:sp>
        <p:nvSpPr>
          <p:cNvPr id="22534" name="矩形 22533"/>
          <p:cNvSpPr/>
          <p:nvPr/>
        </p:nvSpPr>
        <p:spPr>
          <a:xfrm>
            <a:off x="1524635" y="1090930"/>
            <a:ext cx="5872480" cy="521970"/>
          </a:xfrm>
          <a:prstGeom prst="rect">
            <a:avLst/>
          </a:prstGeom>
          <a:noFill/>
          <a:ln w="9525">
            <a:noFill/>
          </a:ln>
        </p:spPr>
        <p:txBody>
          <a:bodyPr wrap="none" anchor="t" anchorCtr="0">
            <a:spAutoFit/>
          </a:bodyPr>
          <a:p>
            <a:r>
              <a:rPr lang="zh-CN" altLang="en-US" sz="2800" dirty="0">
                <a:solidFill>
                  <a:srgbClr val="FF3300"/>
                </a:solidFill>
                <a:latin typeface="思源黑体 CN Light" panose="020B0300000000000000" charset="-122"/>
                <a:ea typeface="思源黑体 CN Light" panose="020B0300000000000000" charset="-122"/>
              </a:rPr>
              <a:t>护理伦理境况一般可分为三个层级：</a:t>
            </a:r>
            <a:endParaRPr lang="zh-CN" altLang="en-US" sz="2800" dirty="0">
              <a:solidFill>
                <a:srgbClr val="FF3300"/>
              </a:solidFill>
              <a:latin typeface="思源黑体 CN Light" panose="020B0300000000000000" charset="-122"/>
              <a:ea typeface="思源黑体 CN Light" panose="020B0300000000000000" charset="-122"/>
            </a:endParaRPr>
          </a:p>
        </p:txBody>
      </p:sp>
      <p:pic>
        <p:nvPicPr>
          <p:cNvPr id="10" name="图片 9"/>
          <p:cNvPicPr>
            <a:picLocks noChangeAspect="1"/>
          </p:cNvPicPr>
          <p:nvPr/>
        </p:nvPicPr>
        <p:blipFill>
          <a:blip r:embed="rId1" cstate="screen"/>
          <a:stretch>
            <a:fillRect/>
          </a:stretch>
        </p:blipFill>
        <p:spPr>
          <a:xfrm>
            <a:off x="7205980" y="1320165"/>
            <a:ext cx="4602480" cy="460248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占位符 32769"/>
          <p:cNvSpPr>
            <a:spLocks noGrp="1"/>
          </p:cNvSpPr>
          <p:nvPr/>
        </p:nvSpPr>
        <p:spPr>
          <a:xfrm>
            <a:off x="2992120" y="3688715"/>
            <a:ext cx="4749800" cy="33229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3600">
              <a:solidFill>
                <a:srgbClr val="000099"/>
              </a:solidFill>
            </a:endParaRPr>
          </a:p>
        </p:txBody>
      </p:sp>
      <p:grpSp>
        <p:nvGrpSpPr>
          <p:cNvPr id="30" name="Group 29"/>
          <p:cNvGrpSpPr/>
          <p:nvPr/>
        </p:nvGrpSpPr>
        <p:grpSpPr>
          <a:xfrm>
            <a:off x="4733537" y="2197854"/>
            <a:ext cx="3051403" cy="3452814"/>
            <a:chOff x="4650389" y="2171699"/>
            <a:chExt cx="3051403" cy="3452814"/>
          </a:xfrm>
        </p:grpSpPr>
        <p:sp>
          <p:nvSpPr>
            <p:cNvPr id="5"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sp>
          <p:nvSpPr>
            <p:cNvPr id="6"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sp>
          <p:nvSpPr>
            <p:cNvPr id="7"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a:latin typeface="+mj-lt"/>
              </a:endParaRPr>
            </a:p>
          </p:txBody>
        </p:sp>
      </p:grpSp>
      <p:sp>
        <p:nvSpPr>
          <p:cNvPr id="34" name="Shape 223"/>
          <p:cNvSpPr/>
          <p:nvPr/>
        </p:nvSpPr>
        <p:spPr bwMode="auto">
          <a:xfrm>
            <a:off x="5022056" y="1650630"/>
            <a:ext cx="1857180" cy="1987886"/>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p>
            <a:endParaRPr lang="en-US" sz="900">
              <a:latin typeface="zihun95hao-shoukesong" panose="00000500000000000000" pitchFamily="2" charset="-122"/>
            </a:endParaRPr>
          </a:p>
        </p:txBody>
      </p:sp>
      <p:sp>
        <p:nvSpPr>
          <p:cNvPr id="35" name="Shape 223"/>
          <p:cNvSpPr/>
          <p:nvPr/>
        </p:nvSpPr>
        <p:spPr bwMode="auto">
          <a:xfrm rot="21113752">
            <a:off x="4453255" y="3785870"/>
            <a:ext cx="2075815" cy="220408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p>
            <a:endParaRPr lang="en-US" sz="900" dirty="0">
              <a:latin typeface="zihun95hao-shoukesong" panose="00000500000000000000" pitchFamily="2" charset="-122"/>
            </a:endParaRPr>
          </a:p>
        </p:txBody>
      </p:sp>
      <p:sp>
        <p:nvSpPr>
          <p:cNvPr id="36" name="Shape 223"/>
          <p:cNvSpPr/>
          <p:nvPr/>
        </p:nvSpPr>
        <p:spPr bwMode="auto">
          <a:xfrm>
            <a:off x="6710750" y="3335768"/>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p>
            <a:endParaRPr lang="en-US" sz="900">
              <a:latin typeface="zihun95hao-shoukesong" panose="00000500000000000000" pitchFamily="2" charset="-122"/>
            </a:endParaRPr>
          </a:p>
        </p:txBody>
      </p:sp>
      <p:sp>
        <p:nvSpPr>
          <p:cNvPr id="37" name="Shape 172"/>
          <p:cNvSpPr/>
          <p:nvPr/>
        </p:nvSpPr>
        <p:spPr bwMode="auto">
          <a:xfrm>
            <a:off x="5764574" y="2469361"/>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8" name="Shape 174"/>
          <p:cNvSpPr/>
          <p:nvPr/>
        </p:nvSpPr>
        <p:spPr bwMode="auto">
          <a:xfrm>
            <a:off x="7318052" y="4007961"/>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9" name="Shape 175"/>
          <p:cNvSpPr/>
          <p:nvPr/>
        </p:nvSpPr>
        <p:spPr bwMode="auto">
          <a:xfrm>
            <a:off x="5275623" y="4715313"/>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1" name="TextBox 30"/>
          <p:cNvSpPr txBox="1"/>
          <p:nvPr/>
        </p:nvSpPr>
        <p:spPr>
          <a:xfrm>
            <a:off x="3112475" y="2543971"/>
            <a:ext cx="1783080" cy="521970"/>
          </a:xfrm>
          <a:prstGeom prst="rect">
            <a:avLst/>
          </a:prstGeom>
          <a:noFill/>
        </p:spPr>
        <p:txBody>
          <a:bodyPr wrap="none" rtlCol="0">
            <a:spAutoFit/>
          </a:bodyPr>
          <a:p>
            <a:pPr algn="r"/>
            <a:r>
              <a:rPr lang="en-US" sz="2800" dirty="0">
                <a:solidFill>
                  <a:schemeClr val="accent1">
                    <a:lumMod val="75000"/>
                  </a:schemeClr>
                </a:solidFill>
                <a:latin typeface="黑体" panose="02010609060101010101" charset="-122"/>
                <a:ea typeface="黑体" panose="02010609060101010101" charset="-122"/>
              </a:rPr>
              <a:t>(1)艰巨性</a:t>
            </a:r>
            <a:endParaRPr lang="en-US" sz="2800" dirty="0">
              <a:solidFill>
                <a:schemeClr val="accent1">
                  <a:lumMod val="75000"/>
                </a:schemeClr>
              </a:solidFill>
              <a:latin typeface="黑体" panose="02010609060101010101" charset="-122"/>
              <a:ea typeface="黑体" panose="02010609060101010101" charset="-122"/>
            </a:endParaRPr>
          </a:p>
        </p:txBody>
      </p:sp>
      <p:sp>
        <p:nvSpPr>
          <p:cNvPr id="2" name="TextBox 30"/>
          <p:cNvSpPr txBox="1"/>
          <p:nvPr/>
        </p:nvSpPr>
        <p:spPr>
          <a:xfrm>
            <a:off x="1838960" y="4142740"/>
            <a:ext cx="2361565" cy="1814830"/>
          </a:xfrm>
          <a:prstGeom prst="rect">
            <a:avLst/>
          </a:prstGeom>
          <a:noFill/>
        </p:spPr>
        <p:txBody>
          <a:bodyPr wrap="square" rtlCol="0">
            <a:spAutoFit/>
          </a:bodyPr>
          <a:p>
            <a:pPr algn="r"/>
            <a:r>
              <a:rPr lang="en-US" sz="2800" dirty="0">
                <a:solidFill>
                  <a:schemeClr val="accent1">
                    <a:lumMod val="75000"/>
                  </a:schemeClr>
                </a:solidFill>
                <a:latin typeface="黑体" panose="02010609060101010101" charset="-122"/>
                <a:ea typeface="黑体" panose="02010609060101010101" charset="-122"/>
              </a:rPr>
              <a:t>(2)自觉性</a:t>
            </a:r>
            <a:r>
              <a:rPr lang="zh-CN" altLang="en-US" sz="2800" dirty="0">
                <a:solidFill>
                  <a:schemeClr val="accent1">
                    <a:lumMod val="75000"/>
                  </a:schemeClr>
                </a:solidFill>
                <a:latin typeface="黑体" panose="02010609060101010101" charset="-122"/>
                <a:ea typeface="黑体" panose="02010609060101010101" charset="-122"/>
              </a:rPr>
              <a:t>：是护理道德修养能否坚持走下去的关键。</a:t>
            </a:r>
            <a:endParaRPr lang="zh-CN" altLang="en-US" sz="2800" dirty="0">
              <a:solidFill>
                <a:schemeClr val="accent1">
                  <a:lumMod val="75000"/>
                </a:schemeClr>
              </a:solidFill>
              <a:latin typeface="黑体" panose="02010609060101010101" charset="-122"/>
              <a:ea typeface="黑体" panose="02010609060101010101" charset="-122"/>
            </a:endParaRPr>
          </a:p>
        </p:txBody>
      </p:sp>
      <p:sp>
        <p:nvSpPr>
          <p:cNvPr id="3" name="TextBox 30"/>
          <p:cNvSpPr txBox="1"/>
          <p:nvPr/>
        </p:nvSpPr>
        <p:spPr>
          <a:xfrm>
            <a:off x="8413115" y="3688715"/>
            <a:ext cx="2228215" cy="521970"/>
          </a:xfrm>
          <a:prstGeom prst="rect">
            <a:avLst/>
          </a:prstGeom>
          <a:noFill/>
        </p:spPr>
        <p:txBody>
          <a:bodyPr wrap="square" rtlCol="0">
            <a:spAutoFit/>
          </a:bodyPr>
          <a:p>
            <a:pPr algn="l"/>
            <a:r>
              <a:rPr lang="en-US" sz="2800" dirty="0">
                <a:solidFill>
                  <a:schemeClr val="accent1">
                    <a:lumMod val="75000"/>
                  </a:schemeClr>
                </a:solidFill>
                <a:latin typeface="黑体" panose="02010609060101010101" charset="-122"/>
                <a:ea typeface="黑体" panose="02010609060101010101" charset="-122"/>
              </a:rPr>
              <a:t>(3)实践性</a:t>
            </a:r>
            <a:endParaRPr lang="en-US" sz="2800" dirty="0">
              <a:solidFill>
                <a:schemeClr val="accent1">
                  <a:lumMod val="75000"/>
                </a:schemeClr>
              </a:solidFill>
              <a:latin typeface="黑体" panose="02010609060101010101" charset="-122"/>
              <a:ea typeface="黑体" panose="02010609060101010101" charset="-122"/>
            </a:endParaRPr>
          </a:p>
        </p:txBody>
      </p:sp>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一、护理道德修养的特点</a:t>
            </a:r>
            <a:endParaRPr sz="4000">
              <a:solidFill>
                <a:srgbClr val="FF0000"/>
              </a:solidFill>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00" fill="hold"/>
                                        <p:tgtEl>
                                          <p:spTgt spid="34"/>
                                        </p:tgtEl>
                                        <p:attrNameLst>
                                          <p:attrName>ppt_w</p:attrName>
                                        </p:attrNameLst>
                                      </p:cBhvr>
                                      <p:tavLst>
                                        <p:tav tm="0">
                                          <p:val>
                                            <p:fltVal val="0"/>
                                          </p:val>
                                        </p:tav>
                                        <p:tav tm="100000">
                                          <p:val>
                                            <p:strVal val="#ppt_w"/>
                                          </p:val>
                                        </p:tav>
                                      </p:tavLst>
                                    </p:anim>
                                    <p:anim calcmode="lin" valueType="num">
                                      <p:cBhvr>
                                        <p:cTn id="14" dur="1000" fill="hold"/>
                                        <p:tgtEl>
                                          <p:spTgt spid="34"/>
                                        </p:tgtEl>
                                        <p:attrNameLst>
                                          <p:attrName>ppt_h</p:attrName>
                                        </p:attrNameLst>
                                      </p:cBhvr>
                                      <p:tavLst>
                                        <p:tav tm="0">
                                          <p:val>
                                            <p:fltVal val="0"/>
                                          </p:val>
                                        </p:tav>
                                        <p:tav tm="100000">
                                          <p:val>
                                            <p:strVal val="#ppt_h"/>
                                          </p:val>
                                        </p:tav>
                                      </p:tavLst>
                                    </p:anim>
                                    <p:anim calcmode="lin" valueType="num">
                                      <p:cBhvr>
                                        <p:cTn id="15" dur="1000" fill="hold"/>
                                        <p:tgtEl>
                                          <p:spTgt spid="34"/>
                                        </p:tgtEl>
                                        <p:attrNameLst>
                                          <p:attrName>style.rotation</p:attrName>
                                        </p:attrNameLst>
                                      </p:cBhvr>
                                      <p:tavLst>
                                        <p:tav tm="0">
                                          <p:val>
                                            <p:fltVal val="90"/>
                                          </p:val>
                                        </p:tav>
                                        <p:tav tm="100000">
                                          <p:val>
                                            <p:fltVal val="0"/>
                                          </p:val>
                                        </p:tav>
                                      </p:tavLst>
                                    </p:anim>
                                    <p:animEffect transition="in" filter="fade">
                                      <p:cBhvr>
                                        <p:cTn id="16" dur="1000"/>
                                        <p:tgtEl>
                                          <p:spTgt spid="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randombar(horizontal)">
                                      <p:cBhvr>
                                        <p:cTn id="54" dur="500"/>
                                        <p:tgtEl>
                                          <p:spTgt spid="2"/>
                                        </p:tgtEl>
                                      </p:cBhvr>
                                    </p:animEffect>
                                  </p:childTnLst>
                                </p:cTn>
                              </p:par>
                            </p:childTnLst>
                          </p:cTn>
                        </p:par>
                        <p:par>
                          <p:cTn id="55" fill="hold">
                            <p:stCondLst>
                              <p:cond delay="2000"/>
                            </p:stCondLst>
                            <p:childTnLst>
                              <p:par>
                                <p:cTn id="56" presetID="14" presetClass="entr" presetSubtype="1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randombar(horizontal)">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31" grpId="0"/>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832610" y="2003425"/>
            <a:ext cx="9198610" cy="3136900"/>
          </a:xfrm>
          <a:prstGeom prst="rect">
            <a:avLst/>
          </a:prstGeom>
          <a:solidFill>
            <a:schemeClr val="accent5">
              <a:lumMod val="40000"/>
              <a:lumOff val="60000"/>
            </a:schemeClr>
          </a:solidFill>
        </p:spPr>
        <p:txBody>
          <a:bodyPr wrap="square" lIns="121688" tIns="60844" rIns="121688" bIns="60844">
            <a:spAutoFit/>
          </a:bodyPr>
          <a:lstStyle/>
          <a:p>
            <a:pPr marL="342900" indent="-342900">
              <a:lnSpc>
                <a:spcPct val="14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一位心脏病患者因心绞痛发作频繁，而入院观察和治疗。</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40000"/>
              </a:lnSpc>
              <a:buFont typeface="Wingdings" panose="05000000000000000000" charset="0"/>
              <a:buChar char="Ø"/>
            </a:pPr>
            <a:r>
              <a:rPr lang="zh-CN"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晚间</a:t>
            </a: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病人家属离开后，19时左右还在同病人说话。他说</a:t>
            </a:r>
            <a:r>
              <a:rPr lang="zh-CN"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a:t>
            </a: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他还好刚刚有些不适已同护士说了一会做心电图。</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4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19时半，家属又给病人打电话，病人说已经做了心电图，没什么大事。</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4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早6时医院通知家属病人死亡。</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4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病人是安静地躺在床上死去的，没有任何救治过程，因为发现时他已经死去多时了。</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r>
              <a:rPr lang="en-US" altLang="zh-CN" sz="2400" b="1" dirty="0">
                <a:solidFill>
                  <a:srgbClr val="FFFFFF">
                    <a:lumMod val="95000"/>
                  </a:srgbClr>
                </a:solidFill>
                <a:cs typeface="黑体" panose="02010609060101010101" charset="-122"/>
                <a:sym typeface="黑体" panose="02010609060101010101" charset="-122"/>
              </a:rPr>
              <a:t>1</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849120" y="2148205"/>
            <a:ext cx="8234045" cy="2890520"/>
          </a:xfrm>
          <a:prstGeom prst="rect">
            <a:avLst/>
          </a:prstGeom>
          <a:solidFill>
            <a:schemeClr val="accent5">
              <a:lumMod val="40000"/>
              <a:lumOff val="60000"/>
            </a:schemeClr>
          </a:solidFill>
        </p:spPr>
        <p:txBody>
          <a:bodyPr wrap="square" lIns="121688" tIns="60844" rIns="121688" bIns="60844">
            <a:spAutoFit/>
          </a:bodyPr>
          <a:lstStyle/>
          <a:p>
            <a:pPr marL="342900" indent="-342900">
              <a:lnSpc>
                <a:spcPct val="15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一术后当天的病人，术后回到病室的时间是下午2点，静脉输液3000m</a:t>
            </a:r>
            <a:r>
              <a:rPr lang="en-US"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L</a:t>
            </a:r>
            <a:r>
              <a:rPr lang="zh-CN" altLang="en-US"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5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为了减少“麻烦”，护士将剩余的2500m</a:t>
            </a:r>
            <a:r>
              <a:rPr lang="en-US"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L</a:t>
            </a: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液体，用串连的方法连接在一起。</a:t>
            </a:r>
            <a:endPar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a:p>
            <a:pPr marL="342900" indent="-342900">
              <a:lnSpc>
                <a:spcPct val="150000"/>
              </a:lnSpc>
              <a:buFont typeface="Wingdings" panose="05000000000000000000" charset="0"/>
              <a:buChar char="Ø"/>
            </a:pP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在剩余的2500m</a:t>
            </a:r>
            <a:r>
              <a:rPr lang="en-US"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L</a:t>
            </a:r>
            <a:r>
              <a:rPr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液体中，有的加入抗生素，有的加入升压药，有的加入止血药</a:t>
            </a:r>
            <a:r>
              <a:rPr lang="zh-CN"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rPr>
              <a:t>。</a:t>
            </a:r>
            <a:endParaRPr lang="zh-CN" sz="2000" dirty="0">
              <a:solidFill>
                <a:srgbClr val="000000">
                  <a:lumMod val="65000"/>
                  <a:lumOff val="35000"/>
                </a:srgbClr>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对角圆角矩形 3"/>
          <p:cNvSpPr/>
          <p:nvPr/>
        </p:nvSpPr>
        <p:spPr>
          <a:xfrm>
            <a:off x="1447346" y="108429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9060101010101" charset="-122"/>
                <a:sym typeface="黑体" panose="02010609060101010101" charset="-122"/>
              </a:rPr>
              <a:t>案例</a:t>
            </a:r>
            <a:r>
              <a:rPr lang="en-US" altLang="zh-CN" sz="2400" b="1" dirty="0">
                <a:solidFill>
                  <a:srgbClr val="FFFFFF">
                    <a:lumMod val="95000"/>
                  </a:srgbClr>
                </a:solidFill>
                <a:cs typeface="黑体" panose="02010609060101010101" charset="-122"/>
                <a:sym typeface="黑体" panose="02010609060101010101" charset="-122"/>
              </a:rPr>
              <a:t>2</a:t>
            </a:r>
            <a:endParaRPr lang="en-US" altLang="zh-CN" sz="2400" b="1" dirty="0">
              <a:solidFill>
                <a:srgbClr val="FFFFFF">
                  <a:lumMod val="95000"/>
                </a:srgbClr>
              </a:solidFill>
              <a:cs typeface="黑体" panose="02010609060101010101" charset="-122"/>
              <a:sym typeface="黑体" panose="0201060906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二、护理道德修养的内容</a:t>
            </a:r>
            <a:endParaRPr sz="4000">
              <a:solidFill>
                <a:srgbClr val="FF0000"/>
              </a:solidFill>
              <a:ea typeface="黑体" panose="02010609060101010101" charset="-122"/>
              <a:cs typeface="黑体" panose="02010609060101010101" charset="-122"/>
            </a:endParaRPr>
          </a:p>
        </p:txBody>
      </p:sp>
      <p:grpSp>
        <p:nvGrpSpPr>
          <p:cNvPr id="5" name="组合 4"/>
          <p:cNvGrpSpPr/>
          <p:nvPr/>
        </p:nvGrpSpPr>
        <p:grpSpPr>
          <a:xfrm>
            <a:off x="857250" y="2063115"/>
            <a:ext cx="1612265" cy="1945005"/>
            <a:chOff x="1330037" y="2743337"/>
            <a:chExt cx="2036618" cy="2549237"/>
          </a:xfrm>
        </p:grpSpPr>
        <p:sp>
          <p:nvSpPr>
            <p:cNvPr id="7"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533066" y="3973947"/>
              <a:ext cx="1630560"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人文修养</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9" name="椭圆 8"/>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1</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54" name="组合 53"/>
          <p:cNvGrpSpPr/>
          <p:nvPr/>
        </p:nvGrpSpPr>
        <p:grpSpPr>
          <a:xfrm>
            <a:off x="3043555" y="2038985"/>
            <a:ext cx="1628775" cy="1945640"/>
            <a:chOff x="1330037" y="2743337"/>
            <a:chExt cx="2036618" cy="2549237"/>
          </a:xfrm>
        </p:grpSpPr>
        <p:sp>
          <p:nvSpPr>
            <p:cNvPr id="55"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533066" y="3973947"/>
              <a:ext cx="1630560" cy="52249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语言修养</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7" name="椭圆 56"/>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2</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11" name="组合 10"/>
          <p:cNvGrpSpPr/>
          <p:nvPr/>
        </p:nvGrpSpPr>
        <p:grpSpPr>
          <a:xfrm>
            <a:off x="5407025" y="2039620"/>
            <a:ext cx="1612265" cy="1945005"/>
            <a:chOff x="1330037" y="2743337"/>
            <a:chExt cx="2036618" cy="2549237"/>
          </a:xfrm>
        </p:grpSpPr>
        <p:sp>
          <p:nvSpPr>
            <p:cNvPr id="12"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533066" y="3973947"/>
              <a:ext cx="1630560"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艺术修养</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4" name="椭圆 13"/>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3</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15" name="组合 14"/>
          <p:cNvGrpSpPr/>
          <p:nvPr/>
        </p:nvGrpSpPr>
        <p:grpSpPr>
          <a:xfrm>
            <a:off x="7668260" y="2038350"/>
            <a:ext cx="1628775" cy="1945640"/>
            <a:chOff x="1330037" y="2743337"/>
            <a:chExt cx="2036618" cy="2549237"/>
          </a:xfrm>
        </p:grpSpPr>
        <p:sp>
          <p:nvSpPr>
            <p:cNvPr id="16" name="矩形: 圆角 54"/>
            <p:cNvSpPr/>
            <p:nvPr/>
          </p:nvSpPr>
          <p:spPr>
            <a:xfrm>
              <a:off x="1330037" y="2743337"/>
              <a:ext cx="2036618" cy="2549237"/>
            </a:xfrm>
            <a:prstGeom prst="roundRect">
              <a:avLst>
                <a:gd name="adj" fmla="val 6540"/>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533066" y="3973947"/>
              <a:ext cx="1630560" cy="52249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礼仪修养</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8" name="椭圆 17"/>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4</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19" name="组合 18"/>
          <p:cNvGrpSpPr/>
          <p:nvPr/>
        </p:nvGrpSpPr>
        <p:grpSpPr>
          <a:xfrm>
            <a:off x="9865995" y="2038985"/>
            <a:ext cx="1612265" cy="1945005"/>
            <a:chOff x="1330037" y="2743337"/>
            <a:chExt cx="2036618" cy="2549237"/>
          </a:xfrm>
        </p:grpSpPr>
        <p:sp>
          <p:nvSpPr>
            <p:cNvPr id="20" name="矩形: 圆角 41"/>
            <p:cNvSpPr/>
            <p:nvPr/>
          </p:nvSpPr>
          <p:spPr>
            <a:xfrm>
              <a:off x="1330037" y="2743337"/>
              <a:ext cx="2036618" cy="2549237"/>
            </a:xfrm>
            <a:prstGeom prst="roundRect">
              <a:avLst>
                <a:gd name="adj" fmla="val 6540"/>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533066" y="3973947"/>
              <a:ext cx="1630560" cy="522664"/>
            </a:xfrm>
            <a:prstGeom prst="rect">
              <a:avLst/>
            </a:prstGeom>
            <a:noFill/>
          </p:spPr>
          <p:txBody>
            <a:bodyPr wrap="square" rtlCol="0">
              <a:spAutoFit/>
            </a:bodyPr>
            <a:p>
              <a:pPr algn="ctr"/>
              <a:r>
                <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个性修养</a:t>
              </a:r>
              <a:endParaRPr lang="zh-CN" altLang="en-US" sz="2000">
                <a:ln w="3175">
                  <a:noFill/>
                </a:ln>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2" name="椭圆 21"/>
            <p:cNvSpPr/>
            <p:nvPr/>
          </p:nvSpPr>
          <p:spPr>
            <a:xfrm>
              <a:off x="1994846" y="3122900"/>
              <a:ext cx="707000" cy="70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rPr>
                <a:t>5</a:t>
              </a:r>
              <a:endParaRPr lang="zh-CN" altLang="en-US" sz="3200" b="1" dirty="0">
                <a:solidFill>
                  <a:schemeClr val="bg1"/>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sp>
        <p:nvSpPr>
          <p:cNvPr id="29699" name="文本框 29698"/>
          <p:cNvSpPr txBox="1"/>
          <p:nvPr/>
        </p:nvSpPr>
        <p:spPr>
          <a:xfrm>
            <a:off x="857250" y="4168775"/>
            <a:ext cx="10094595" cy="2399665"/>
          </a:xfrm>
          <a:prstGeom prst="rect">
            <a:avLst/>
          </a:prstGeom>
          <a:noFill/>
          <a:ln w="9525">
            <a:noFill/>
          </a:ln>
        </p:spPr>
        <p:txBody>
          <a:bodyPr wrap="square">
            <a:spAutoFit/>
          </a:bodyPr>
          <a:p>
            <a:pPr algn="ctr" fontAlgn="auto">
              <a:lnSpc>
                <a:spcPct val="125000"/>
              </a:lnSpc>
              <a:spcBef>
                <a:spcPts val="0"/>
              </a:spcBef>
            </a:pPr>
            <a:r>
              <a:rPr lang="zh-CN" altLang="en-US" sz="2400" b="0" dirty="0">
                <a:solidFill>
                  <a:srgbClr val="FF3300"/>
                </a:solidFill>
                <a:latin typeface="黑体" panose="02010609060101010101" charset="-122"/>
                <a:ea typeface="黑体" panose="02010609060101010101" charset="-122"/>
              </a:rPr>
              <a:t>语言的修养</a:t>
            </a:r>
            <a:endParaRPr lang="zh-CN" altLang="en-US" sz="2400" b="0" dirty="0">
              <a:solidFill>
                <a:srgbClr val="FF3300"/>
              </a:solidFill>
              <a:latin typeface="黑体" panose="02010609060101010101" charset="-122"/>
              <a:ea typeface="黑体" panose="02010609060101010101" charset="-122"/>
            </a:endParaRPr>
          </a:p>
          <a:p>
            <a:pPr algn="l" fontAlgn="auto">
              <a:lnSpc>
                <a:spcPct val="125000"/>
              </a:lnSpc>
              <a:spcBef>
                <a:spcPts val="0"/>
              </a:spcBef>
            </a:pPr>
            <a:r>
              <a:rPr lang="zh-CN" altLang="en-US" sz="2400" b="0" dirty="0">
                <a:solidFill>
                  <a:schemeClr val="accent1"/>
                </a:solidFill>
                <a:latin typeface="黑体" panose="02010609060101010101" charset="-122"/>
                <a:ea typeface="黑体" panose="02010609060101010101" charset="-122"/>
              </a:rPr>
              <a:t>一个护士为病人输液，一次没有成功。</a:t>
            </a:r>
            <a:endParaRPr lang="zh-CN" altLang="en-US" sz="2400" b="0" dirty="0">
              <a:solidFill>
                <a:schemeClr val="accent1"/>
              </a:solidFill>
              <a:latin typeface="黑体" panose="02010609060101010101" charset="-122"/>
              <a:ea typeface="黑体" panose="02010609060101010101" charset="-122"/>
            </a:endParaRPr>
          </a:p>
          <a:p>
            <a:pPr algn="l" fontAlgn="auto">
              <a:lnSpc>
                <a:spcPct val="125000"/>
              </a:lnSpc>
              <a:spcBef>
                <a:spcPts val="0"/>
              </a:spcBef>
            </a:pPr>
            <a:r>
              <a:rPr lang="zh-CN" altLang="en-US" sz="2400" b="0" dirty="0">
                <a:solidFill>
                  <a:schemeClr val="tx1"/>
                </a:solidFill>
                <a:latin typeface="黑体" panose="02010609060101010101" charset="-122"/>
                <a:ea typeface="黑体" panose="02010609060101010101" charset="-122"/>
              </a:rPr>
              <a:t>两种解释：</a:t>
            </a:r>
            <a:endParaRPr lang="zh-CN" altLang="en-US" sz="2400" b="0" dirty="0">
              <a:solidFill>
                <a:schemeClr val="tx1"/>
              </a:solidFill>
              <a:latin typeface="黑体" panose="02010609060101010101" charset="-122"/>
              <a:ea typeface="黑体" panose="02010609060101010101" charset="-122"/>
            </a:endParaRPr>
          </a:p>
          <a:p>
            <a:pPr algn="l" fontAlgn="auto">
              <a:lnSpc>
                <a:spcPct val="125000"/>
              </a:lnSpc>
              <a:spcBef>
                <a:spcPts val="0"/>
              </a:spcBef>
            </a:pPr>
            <a:r>
              <a:rPr lang="zh-CN" altLang="en-US" sz="2400" b="0" dirty="0">
                <a:solidFill>
                  <a:schemeClr val="tx1"/>
                </a:solidFill>
                <a:latin typeface="黑体" panose="02010609060101010101" charset="-122"/>
                <a:ea typeface="黑体" panose="02010609060101010101" charset="-122"/>
              </a:rPr>
              <a:t>一种解释的方式是：对不起，真的对不起</a:t>
            </a:r>
            <a:r>
              <a:rPr lang="en-US" altLang="zh-CN" sz="2400" b="0" dirty="0">
                <a:solidFill>
                  <a:schemeClr val="tx1"/>
                </a:solidFill>
                <a:latin typeface="黑体" panose="02010609060101010101" charset="-122"/>
                <a:ea typeface="黑体" panose="02010609060101010101" charset="-122"/>
              </a:rPr>
              <a:t>……</a:t>
            </a:r>
            <a:endParaRPr lang="en-US" altLang="zh-CN" sz="2400" b="0" dirty="0">
              <a:solidFill>
                <a:schemeClr val="tx1"/>
              </a:solidFill>
              <a:latin typeface="黑体" panose="02010609060101010101" charset="-122"/>
              <a:ea typeface="黑体" panose="02010609060101010101" charset="-122"/>
            </a:endParaRPr>
          </a:p>
          <a:p>
            <a:pPr algn="l" fontAlgn="auto">
              <a:lnSpc>
                <a:spcPct val="125000"/>
              </a:lnSpc>
              <a:spcBef>
                <a:spcPts val="0"/>
              </a:spcBef>
            </a:pPr>
            <a:r>
              <a:rPr lang="zh-CN" altLang="en-US" sz="2400" dirty="0">
                <a:solidFill>
                  <a:schemeClr val="tx1"/>
                </a:solidFill>
                <a:latin typeface="黑体" panose="02010609060101010101" charset="-122"/>
                <a:ea typeface="黑体" panose="02010609060101010101" charset="-122"/>
                <a:sym typeface="+mn-ea"/>
              </a:rPr>
              <a:t>一种解释的方式是：你的血管太细、太滑、太硬</a:t>
            </a:r>
            <a:r>
              <a:rPr lang="en-US" altLang="zh-CN" sz="2400" dirty="0">
                <a:solidFill>
                  <a:schemeClr val="tx1"/>
                </a:solidFill>
                <a:latin typeface="黑体" panose="02010609060101010101" charset="-122"/>
                <a:ea typeface="黑体" panose="02010609060101010101" charset="-122"/>
                <a:sym typeface="+mn-ea"/>
              </a:rPr>
              <a:t>……</a:t>
            </a:r>
            <a:endParaRPr lang="en-US" altLang="zh-CN" sz="2400" b="0" dirty="0">
              <a:solidFill>
                <a:schemeClr val="tx1"/>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513965"/>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人文是“为人之本”。护理中的人文精神集中体现在一个“爱”字上，而“润物细无声”就是护理工作的真实写照。护士应将专业的思维、理念和技巧渗透到每一个护理行为中，如一个称呼、一个微笑、一句问候、一声致歉等小动作，均能让患者体会到护理人员暖暖的人文关怀。</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　</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护理道德评价、教育与修养</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三、护理道德修养的方法</a:t>
            </a:r>
            <a:endParaRPr sz="4000">
              <a:solidFill>
                <a:srgbClr val="FF0000"/>
              </a:solidFill>
              <a:ea typeface="黑体" panose="02010609060101010101" charset="-122"/>
              <a:cs typeface="黑体" panose="02010609060101010101" charset="-122"/>
            </a:endParaRPr>
          </a:p>
        </p:txBody>
      </p:sp>
      <p:grpSp>
        <p:nvGrpSpPr>
          <p:cNvPr id="2" name="组合 1"/>
          <p:cNvGrpSpPr/>
          <p:nvPr/>
        </p:nvGrpSpPr>
        <p:grpSpPr>
          <a:xfrm>
            <a:off x="1427066" y="2310155"/>
            <a:ext cx="3749977" cy="1013588"/>
            <a:chOff x="1459451" y="1908835"/>
            <a:chExt cx="3749977" cy="1013588"/>
          </a:xfrm>
        </p:grpSpPr>
        <p:grpSp>
          <p:nvGrpSpPr>
            <p:cNvPr id="32" name="Group 4"/>
            <p:cNvGrpSpPr/>
            <p:nvPr/>
          </p:nvGrpSpPr>
          <p:grpSpPr>
            <a:xfrm>
              <a:off x="1459451" y="1908835"/>
              <a:ext cx="3749977" cy="1013588"/>
              <a:chOff x="1069592" y="1875865"/>
              <a:chExt cx="4468749"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237736" y="2156566"/>
              <a:ext cx="26720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用知识武装自我</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3" name="组合 2"/>
          <p:cNvGrpSpPr/>
          <p:nvPr/>
        </p:nvGrpSpPr>
        <p:grpSpPr>
          <a:xfrm>
            <a:off x="1282987" y="3716099"/>
            <a:ext cx="3870881" cy="1016503"/>
            <a:chOff x="1315372" y="3314779"/>
            <a:chExt cx="3870881" cy="1016503"/>
          </a:xfrm>
        </p:grpSpPr>
        <p:grpSp>
          <p:nvGrpSpPr>
            <p:cNvPr id="36" name="Group 8"/>
            <p:cNvGrpSpPr/>
            <p:nvPr/>
          </p:nvGrpSpPr>
          <p:grpSpPr>
            <a:xfrm>
              <a:off x="1315372" y="3314779"/>
              <a:ext cx="3870881" cy="1016503"/>
              <a:chOff x="925513" y="3281809"/>
              <a:chExt cx="4612828" cy="1276130"/>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237736" y="3557296"/>
              <a:ext cx="26720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用实践完善自我</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20" name="组合 19"/>
          <p:cNvGrpSpPr/>
          <p:nvPr/>
        </p:nvGrpSpPr>
        <p:grpSpPr>
          <a:xfrm>
            <a:off x="6580931" y="2356467"/>
            <a:ext cx="3860107" cy="1013587"/>
            <a:chOff x="1328211" y="4724382"/>
            <a:chExt cx="3860107" cy="1013587"/>
          </a:xfrm>
        </p:grpSpPr>
        <p:grpSp>
          <p:nvGrpSpPr>
            <p:cNvPr id="40" name="Group 12"/>
            <p:cNvGrpSpPr/>
            <p:nvPr/>
          </p:nvGrpSpPr>
          <p:grpSpPr>
            <a:xfrm>
              <a:off x="1328211" y="4724382"/>
              <a:ext cx="3860107" cy="1013587"/>
              <a:chOff x="938352" y="4691412"/>
              <a:chExt cx="4599989"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3" name="Rectangle 15"/>
              <p:cNvSpPr/>
              <p:nvPr/>
            </p:nvSpPr>
            <p:spPr>
              <a:xfrm>
                <a:off x="5441922" y="4691412"/>
                <a:ext cx="96419" cy="1272469"/>
              </a:xfrm>
              <a:prstGeom prst="rect">
                <a:avLst/>
              </a:pr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0" name="TextBox 59"/>
            <p:cNvSpPr txBox="1"/>
            <p:nvPr/>
          </p:nvSpPr>
          <p:spPr>
            <a:xfrm>
              <a:off x="2237736" y="4921579"/>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严格要求自我</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21" name="组合 20"/>
          <p:cNvGrpSpPr/>
          <p:nvPr/>
        </p:nvGrpSpPr>
        <p:grpSpPr>
          <a:xfrm>
            <a:off x="6550005" y="3712870"/>
            <a:ext cx="3891232" cy="1017905"/>
            <a:chOff x="7019270" y="1908835"/>
            <a:chExt cx="3891232" cy="1017905"/>
          </a:xfrm>
        </p:grpSpPr>
        <p:grpSp>
          <p:nvGrpSpPr>
            <p:cNvPr id="44" name="Group 16"/>
            <p:cNvGrpSpPr/>
            <p:nvPr/>
          </p:nvGrpSpPr>
          <p:grpSpPr>
            <a:xfrm>
              <a:off x="7019270" y="1908835"/>
              <a:ext cx="3891232" cy="1013588"/>
              <a:chOff x="6629410" y="1875865"/>
              <a:chExt cx="4637079" cy="1272470"/>
            </a:xfrm>
            <a:solidFill>
              <a:schemeClr val="accent4"/>
            </a:solidFill>
          </p:grpSpPr>
          <p:sp>
            <p:nvSpPr>
              <p:cNvPr id="45"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6"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7" name="Rectangle 19"/>
              <p:cNvSpPr/>
              <p:nvPr/>
            </p:nvSpPr>
            <p:spPr>
              <a:xfrm>
                <a:off x="11170070" y="1875865"/>
                <a:ext cx="96419" cy="1272470"/>
              </a:xfrm>
              <a:prstGeom prst="rect">
                <a:avLst/>
              </a:pr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2" name="TextBox 61"/>
            <p:cNvSpPr txBox="1"/>
            <p:nvPr/>
          </p:nvSpPr>
          <p:spPr>
            <a:xfrm>
              <a:off x="7959705" y="1973605"/>
              <a:ext cx="2745105" cy="953135"/>
            </a:xfrm>
            <a:prstGeom prst="rect">
              <a:avLst/>
            </a:prstGeom>
            <a:noFill/>
          </p:spPr>
          <p:txBody>
            <a:bodyPr wrap="squar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尽善尽美，追求更高境界</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right)">
                                      <p:cBhvr>
                                        <p:cTn id="18" dur="500"/>
                                        <p:tgtEl>
                                          <p:spTgt spid="20"/>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ppt_x</p:attrName>
                                        </p:attrNameLst>
                                      </p:cBhvr>
                                      <p:tavLst>
                                        <p:tav tm="0">
                                          <p:val>
                                            <p:strVal val="#ppt_x-#ppt_w*1.125000"/>
                                          </p:val>
                                        </p:tav>
                                        <p:tav tm="100000">
                                          <p:val>
                                            <p:strVal val="#ppt_x"/>
                                          </p:val>
                                        </p:tav>
                                      </p:tavLst>
                                    </p:anim>
                                    <p:animEffect transition="in" filter="wipe(right)">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513965"/>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“工欲善其事，必先利其器。”这是我们常常引用的两句名言，和用知识武</a:t>
            </a:r>
            <a:endParaRPr lang="zh-CN" altLang="en-US" sz="2400" dirty="0">
              <a:solidFill>
                <a:sysClr val="window" lastClr="FFFFFF">
                  <a:lumMod val="95000"/>
                </a:sysClr>
              </a:solidFill>
              <a:latin typeface="黑体" panose="02010609060101010101" charset="-122"/>
              <a:ea typeface="黑体" panose="02010609060101010101" charset="-122"/>
            </a:endParaRPr>
          </a:p>
          <a:p>
            <a:pPr algn="l">
              <a:lnSpc>
                <a:spcPct val="150000"/>
              </a:lnSpc>
            </a:pPr>
            <a:r>
              <a:rPr lang="zh-CN" altLang="en-US" sz="2400" dirty="0">
                <a:solidFill>
                  <a:sysClr val="window" lastClr="FFFFFF">
                    <a:lumMod val="95000"/>
                  </a:sysClr>
                </a:solidFill>
                <a:latin typeface="黑体" panose="02010609060101010101" charset="-122"/>
                <a:ea typeface="黑体" panose="02010609060101010101" charset="-122"/>
              </a:rPr>
              <a:t>装自己有相通的意境，其出自《论语》中子曰：“工欲善其事，必先利其器。居是邦也。事其大夫之贤者，友其士之仁者。”孔子告诉子贡，一个做手工或工艺的人，要想把工作完成，做得完善，应该先把工具准备好。</a:t>
            </a:r>
            <a:endParaRPr lang="zh-CN" altLang="en-US" sz="2400" dirty="0">
              <a:solidFill>
                <a:sysClr val="window" lastClr="FFFFFF">
                  <a:lumMod val="95000"/>
                </a:sysClr>
              </a:solidFill>
              <a:latin typeface="黑体" panose="02010609060101010101" charset="-122"/>
              <a:ea typeface="黑体" panose="02010609060101010101"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黑体" panose="02010609060101010101" charset="-122"/>
                <a:ea typeface="黑体" panose="02010609060101010101" charset="-122"/>
              </a:rPr>
              <a:t>课程思政</a:t>
            </a:r>
            <a:endParaRPr kumimoji="1" lang="zh-CN" altLang="en-US" sz="4000">
              <a:solidFill>
                <a:srgbClr val="23BBCB">
                  <a:lumMod val="50000"/>
                </a:srgbClr>
              </a:solidFill>
              <a:latin typeface="黑体" panose="02010609060101010101" charset="-122"/>
              <a:ea typeface="黑体" panose="02010609060101010101"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9060101010101" charset="-122"/>
                <a:ea typeface="黑体" panose="02010609060101010101" charset="-122"/>
                <a:cs typeface="黑体" panose="02010609060101010101" charset="-122"/>
              </a:rPr>
              <a:t>思考与训练</a:t>
            </a:r>
            <a:endParaRPr lang="zh-CN" altLang="en-US" sz="5400" dirty="0">
              <a:solidFill>
                <a:srgbClr val="000099"/>
              </a:solidFill>
              <a:latin typeface="黑体" panose="02010609060101010101" charset="-122"/>
              <a:ea typeface="黑体" panose="02010609060101010101" charset="-122"/>
              <a:cs typeface="黑体" panose="0201060906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649730" y="1602105"/>
            <a:ext cx="9794875" cy="424624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一、名词解释</a:t>
            </a:r>
            <a:endParaRPr lang="zh-CN" altLang="en-US" sz="2400" b="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护理道德教育 </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a:t>
            </a:r>
            <a:r>
              <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护理道德修养</a:t>
            </a:r>
            <a:endParaRPr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二、选择题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社会公众的言论中，具有压倒性效力的是（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社会舆论  B. 传统习俗  C. 自我评价 D. 伦理  E. 环境</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下列选项中，属于人民对于自己的行为进行善恶评价的一种内在力量的是（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社会舆论  B. 传统习俗 C. 自我评价  D. 伦理  E. 环境</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54278" name="文本框 54277"/>
          <p:cNvSpPr txBox="1"/>
          <p:nvPr/>
        </p:nvSpPr>
        <p:spPr>
          <a:xfrm>
            <a:off x="121920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衡量护理道德品质优劣高低的标志是（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护理道德认识         B. 护理道德情感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护理道德意志</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护理道德信念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护理道德行为和习惯</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4. 护理专业学生和工作人员获得护理道德系统理论教育的主要方式是（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言传法               B. 身教法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典范教育             D. 案例教育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法制教育</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5. 护理专业学生获得良好护理道德行为的最好方式是（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A. 言传法               B. 身教法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C. 典范教育</a:t>
            </a:r>
            <a:r>
              <a:rPr lang="en-US" altLang="zh-CN"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	        </a:t>
            </a: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D. 案例教育 </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E. 法制教育</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198245" y="567055"/>
            <a:ext cx="9794875" cy="193802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三、简答题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1. 护理道德评价的标准有哪些？</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2. 护士在护理实践过程中需要什么样的道德修养？</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25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3. 护理道德修养的作用是什么？</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 name="文本框 2"/>
          <p:cNvSpPr txBox="1"/>
          <p:nvPr/>
        </p:nvSpPr>
        <p:spPr>
          <a:xfrm>
            <a:off x="1315085" y="2620645"/>
            <a:ext cx="10541000" cy="3276600"/>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rPr>
              <a:t>四、综合题</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黑体" panose="02010609060101010101" charset="-122"/>
            </a:endParaRPr>
          </a:p>
          <a:p>
            <a:pPr indent="266700" algn="l">
              <a:lnSpc>
                <a:spcPct val="150000"/>
              </a:lnSpc>
              <a:spcBef>
                <a:spcPts val="0"/>
              </a:spcBef>
              <a:spcAft>
                <a:spcPts val="0"/>
              </a:spcAft>
            </a:pPr>
            <a:r>
              <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◎案例分析</a:t>
            </a:r>
            <a:endParaRPr lang="zh-CN" altLang="en-US" sz="24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50000"/>
              </a:lnSpc>
              <a:spcBef>
                <a:spcPts val="0"/>
              </a:spcBef>
              <a:spcAft>
                <a:spcPts val="0"/>
              </a:spcAft>
            </a:pPr>
            <a:r>
              <a:rPr lang="zh-CN" altLang="en-US" sz="22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rPr>
              <a:t>某医院 20 年前收治了一名Ⅱ度烧伤、面积达 98% 的 10 个月女婴，医护人员积极抢救，患儿得救了，却落下了终身残疾。面对此情况，患儿父母决定放弃抚养，交医院处理。当时，医护人员出于人道主义，将患儿收治、喂养，但至今仍住在该院病房。</a:t>
            </a:r>
            <a:endParaRPr lang="zh-CN" altLang="en-US" sz="2200" dirty="0">
              <a:solidFill>
                <a:srgbClr val="0000FF"/>
              </a:solidFill>
              <a:latin typeface="黑体" panose="02010609060101010101" charset="-122"/>
              <a:ea typeface="黑体" panose="02010609060101010101" charset="-122"/>
              <a:cs typeface="黑体" panose="02010609060101010101" charset="-122"/>
              <a:sym typeface="黑体" panose="0201060906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rPr>
              <a:t>问：请对医护人员的行为进行解析。</a:t>
            </a:r>
            <a:endParaRPr lang="zh-CN" altLang="en-US" sz="2400" dirty="0">
              <a:solidFill>
                <a:schemeClr val="accent2"/>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724852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793230" cy="132207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了解护理道德评价的作用、护理道德教育的过程、护理道德修养的特点。</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熟悉护理道德评价的特点、护理道德教育的原则、护理道德修养的内容。</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掌握护理道德评价的标准、护理道德教育的方法、护理道德修养的方法</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及作用。</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3" name="矩形 12"/>
          <p:cNvSpPr/>
          <p:nvPr/>
        </p:nvSpPr>
        <p:spPr>
          <a:xfrm>
            <a:off x="3898900" y="2621280"/>
            <a:ext cx="724852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724852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70675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学会护理道德教育的方法及护理道德修养的方法。</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会利用护理道德和护理道德修养来解决伦理问题。</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具备良好的护理道德修养。</a:t>
            </a:r>
            <a:endParaRPr sz="16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任务一</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278120" y="2543175"/>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护理道德评价</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一、护理道德评价的作用及特点</a:t>
            </a:r>
            <a:endParaRPr sz="4000">
              <a:solidFill>
                <a:srgbClr val="FF0000"/>
              </a:solidFill>
              <a:ea typeface="黑体" panose="02010609060101010101" charset="-122"/>
              <a:cs typeface="黑体" panose="02010609060101010101" charset="-122"/>
            </a:endParaRPr>
          </a:p>
        </p:txBody>
      </p:sp>
      <p:sp>
        <p:nvSpPr>
          <p:cNvPr id="5" name="文本框 4"/>
          <p:cNvSpPr txBox="1"/>
          <p:nvPr/>
        </p:nvSpPr>
        <p:spPr>
          <a:xfrm>
            <a:off x="758825" y="196405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（一）护理道德评价的作用</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grpSp>
        <p:nvGrpSpPr>
          <p:cNvPr id="6" name="组合 5"/>
          <p:cNvGrpSpPr/>
          <p:nvPr/>
        </p:nvGrpSpPr>
        <p:grpSpPr>
          <a:xfrm>
            <a:off x="918729" y="2679784"/>
            <a:ext cx="5650615" cy="819752"/>
            <a:chOff x="6375400" y="3666141"/>
            <a:chExt cx="5449492" cy="790575"/>
          </a:xfrm>
        </p:grpSpPr>
        <p:sp>
          <p:nvSpPr>
            <p:cNvPr id="3" name="文本框 2"/>
            <p:cNvSpPr txBox="1"/>
            <p:nvPr/>
          </p:nvSpPr>
          <p:spPr>
            <a:xfrm>
              <a:off x="7260074" y="3870667"/>
              <a:ext cx="4564818"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维护护理道德原则和规范的权威性作用</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 name="图片 1"/>
              <p:cNvPicPr>
                <a:picLocks noChangeAspect="1"/>
              </p:cNvPicPr>
              <p:nvPr/>
            </p:nvPicPr>
            <p:blipFill>
              <a:blip r:embed="rId2" cstate="screen">
                <a:biLevel thresh="25000"/>
              </a:blip>
              <a:stretch>
                <a:fillRect/>
              </a:stretch>
            </p:blipFill>
            <p:spPr>
              <a:xfrm>
                <a:off x="6995352" y="3876052"/>
                <a:ext cx="675989" cy="592704"/>
              </a:xfrm>
              <a:prstGeom prst="rect">
                <a:avLst/>
              </a:prstGeom>
            </p:spPr>
          </p:pic>
        </p:grpSp>
      </p:grpSp>
      <p:grpSp>
        <p:nvGrpSpPr>
          <p:cNvPr id="7" name="组合 6"/>
          <p:cNvGrpSpPr/>
          <p:nvPr/>
        </p:nvGrpSpPr>
        <p:grpSpPr>
          <a:xfrm>
            <a:off x="918729" y="3644951"/>
            <a:ext cx="2870584" cy="819150"/>
            <a:chOff x="6375400" y="3666141"/>
            <a:chExt cx="2768412" cy="790575"/>
          </a:xfrm>
        </p:grpSpPr>
        <p:sp>
          <p:nvSpPr>
            <p:cNvPr id="19" name="文本框 18"/>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价值导向作用</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3" cstate="screen">
                <a:biLevel thresh="25000"/>
              </a:blip>
              <a:stretch>
                <a:fillRect/>
              </a:stretch>
            </p:blipFill>
            <p:spPr>
              <a:xfrm>
                <a:off x="6921643" y="3925184"/>
                <a:ext cx="675989" cy="464956"/>
              </a:xfrm>
              <a:prstGeom prst="rect">
                <a:avLst/>
              </a:prstGeom>
            </p:spPr>
          </p:pic>
        </p:grpSp>
      </p:grpSp>
      <p:grpSp>
        <p:nvGrpSpPr>
          <p:cNvPr id="12" name="组合 11"/>
          <p:cNvGrpSpPr/>
          <p:nvPr/>
        </p:nvGrpSpPr>
        <p:grpSpPr>
          <a:xfrm>
            <a:off x="918729" y="4609516"/>
            <a:ext cx="2870584" cy="819150"/>
            <a:chOff x="6375400" y="3666141"/>
            <a:chExt cx="2768412" cy="790575"/>
          </a:xfrm>
        </p:grpSpPr>
        <p:sp>
          <p:nvSpPr>
            <p:cNvPr id="26" name="文本框 25"/>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道德教育作用</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4" cstate="screen">
                <a:biLevel thresh="25000"/>
              </a:blip>
              <a:stretch>
                <a:fillRect/>
              </a:stretch>
            </p:blipFill>
            <p:spPr>
              <a:xfrm>
                <a:off x="6978525" y="3819668"/>
                <a:ext cx="562225" cy="675989"/>
              </a:xfrm>
              <a:prstGeom prst="rect">
                <a:avLst/>
              </a:prstGeom>
            </p:spPr>
          </p:pic>
        </p:grpSp>
      </p:grpSp>
      <p:grpSp>
        <p:nvGrpSpPr>
          <p:cNvPr id="14" name="组合 13"/>
          <p:cNvGrpSpPr/>
          <p:nvPr/>
        </p:nvGrpSpPr>
        <p:grpSpPr>
          <a:xfrm>
            <a:off x="918729" y="5574081"/>
            <a:ext cx="4892424" cy="819150"/>
            <a:chOff x="6375400" y="3666141"/>
            <a:chExt cx="4718289" cy="790575"/>
          </a:xfrm>
        </p:grpSpPr>
        <p:sp>
          <p:nvSpPr>
            <p:cNvPr id="15" name="文本框 14"/>
            <p:cNvSpPr txBox="1"/>
            <p:nvPr/>
          </p:nvSpPr>
          <p:spPr>
            <a:xfrm>
              <a:off x="7260074" y="3870667"/>
              <a:ext cx="3833615"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调节护理活动中人际关系的作用</a:t>
              </a:r>
              <a:endParaRPr lang="zh-CN" altLang="en-US" sz="1980" b="1">
                <a:solidFill>
                  <a:schemeClr val="accent1">
                    <a:lumMod val="75000"/>
                  </a:schemeClr>
                </a:solidFill>
                <a:cs typeface="+mn-ea"/>
                <a:sym typeface="+mn-lt"/>
              </a:endParaRPr>
            </a:p>
          </p:txBody>
        </p:sp>
        <p:grpSp>
          <p:nvGrpSpPr>
            <p:cNvPr id="20" name="组合 19"/>
            <p:cNvGrpSpPr/>
            <p:nvPr/>
          </p:nvGrpSpPr>
          <p:grpSpPr>
            <a:xfrm>
              <a:off x="6375400" y="3666141"/>
              <a:ext cx="790575" cy="790575"/>
              <a:chOff x="6731000" y="3629025"/>
              <a:chExt cx="1057275" cy="1057275"/>
            </a:xfrm>
          </p:grpSpPr>
          <p:sp>
            <p:nvSpPr>
              <p:cNvPr id="21" name="对角圆角矩形 20"/>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2" name="图片 21"/>
              <p:cNvPicPr>
                <a:picLocks noChangeAspect="1"/>
              </p:cNvPicPr>
              <p:nvPr/>
            </p:nvPicPr>
            <p:blipFill>
              <a:blip r:embed="rId3" cstate="screen">
                <a:biLevel thresh="25000"/>
              </a:blip>
              <a:stretch>
                <a:fillRect/>
              </a:stretch>
            </p:blipFill>
            <p:spPr>
              <a:xfrm>
                <a:off x="6921643" y="3925184"/>
                <a:ext cx="675989" cy="464956"/>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anim calcmode="lin" valueType="num">
                                      <p:cBhvr>
                                        <p:cTn id="14" dur="750" fill="hold"/>
                                        <p:tgtEl>
                                          <p:spTgt spid="7"/>
                                        </p:tgtEl>
                                        <p:attrNameLst>
                                          <p:attrName>ppt_x</p:attrName>
                                        </p:attrNameLst>
                                      </p:cBhvr>
                                      <p:tavLst>
                                        <p:tav tm="0">
                                          <p:val>
                                            <p:strVal val="#ppt_x"/>
                                          </p:val>
                                        </p:tav>
                                        <p:tav tm="100000">
                                          <p:val>
                                            <p:strVal val="#ppt_x"/>
                                          </p:val>
                                        </p:tav>
                                      </p:tavLst>
                                    </p:anim>
                                    <p:anim calcmode="lin" valueType="num">
                                      <p:cBhvr>
                                        <p:cTn id="15" dur="7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7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anim calcmode="lin" valueType="num">
                                      <p:cBhvr>
                                        <p:cTn id="26" dur="750" fill="hold"/>
                                        <p:tgtEl>
                                          <p:spTgt spid="14"/>
                                        </p:tgtEl>
                                        <p:attrNameLst>
                                          <p:attrName>ppt_x</p:attrName>
                                        </p:attrNameLst>
                                      </p:cBhvr>
                                      <p:tavLst>
                                        <p:tav tm="0">
                                          <p:val>
                                            <p:strVal val="#ppt_x"/>
                                          </p:val>
                                        </p:tav>
                                        <p:tav tm="100000">
                                          <p:val>
                                            <p:strVal val="#ppt_x"/>
                                          </p:val>
                                        </p:tav>
                                      </p:tavLst>
                                    </p:anim>
                                    <p:anim calcmode="lin" valueType="num">
                                      <p:cBhvr>
                                        <p:cTn id="2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（二）护理道德评价的特点</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7" name="Text Placeholder 30"/>
          <p:cNvSpPr txBox="1"/>
          <p:nvPr/>
        </p:nvSpPr>
        <p:spPr>
          <a:xfrm>
            <a:off x="3783824" y="26120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9060101010101" charset="-122"/>
                <a:sym typeface="Arial" panose="020B0604020202020204" pitchFamily="34" charset="0"/>
              </a:rPr>
              <a:t>2. 客体的确定性</a:t>
            </a:r>
            <a:endParaRPr sz="2000" b="1"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9" name="Text Placeholder 30"/>
          <p:cNvSpPr txBox="1"/>
          <p:nvPr/>
        </p:nvSpPr>
        <p:spPr>
          <a:xfrm>
            <a:off x="3783824" y="3507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9060101010101" charset="-122"/>
                <a:sym typeface="Arial" panose="020B0604020202020204" pitchFamily="34" charset="0"/>
              </a:rPr>
              <a:t>3. 主体的社会性</a:t>
            </a:r>
            <a:endParaRPr sz="2000" b="1" dirty="0">
              <a:latin typeface="Arial" panose="020B0604020202020204" pitchFamily="34" charset="0"/>
              <a:ea typeface="黑体" panose="02010609060101010101" charset="-122"/>
              <a:sym typeface="Arial" panose="020B0604020202020204" pitchFamily="34" charset="0"/>
            </a:endParaRPr>
          </a:p>
        </p:txBody>
      </p:sp>
      <p:sp>
        <p:nvSpPr>
          <p:cNvPr id="11" name="Text Placeholder 30"/>
          <p:cNvSpPr txBox="1"/>
          <p:nvPr/>
        </p:nvSpPr>
        <p:spPr>
          <a:xfrm>
            <a:off x="3783824" y="44027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solidFill>
                  <a:schemeClr val="bg1"/>
                </a:solidFill>
                <a:latin typeface="Arial" panose="020B0604020202020204" pitchFamily="34" charset="0"/>
                <a:ea typeface="黑体" panose="02010609060101010101" charset="-122"/>
                <a:sym typeface="Arial" panose="020B0604020202020204" pitchFamily="34" charset="0"/>
              </a:rPr>
              <a:t>4. 结果的评判性</a:t>
            </a:r>
            <a:endParaRPr sz="2000" b="1" dirty="0">
              <a:solidFill>
                <a:schemeClr val="bg1"/>
              </a:solidFill>
              <a:latin typeface="Arial" panose="020B0604020202020204" pitchFamily="34" charset="0"/>
              <a:ea typeface="黑体" panose="02010609060101010101"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黑体" panose="02010609060101010101" charset="-122"/>
                <a:sym typeface="Arial" panose="020B0604020202020204" pitchFamily="34" charset="0"/>
              </a:rPr>
              <a:t>1.</a:t>
            </a:r>
            <a:r>
              <a:rPr lang="zh-CN" altLang="en-US" sz="2000" b="1" dirty="0">
                <a:latin typeface="Arial" panose="020B0604020202020204" pitchFamily="34" charset="0"/>
                <a:ea typeface="黑体" panose="02010609060101010101" charset="-122"/>
                <a:sym typeface="Arial" panose="020B0604020202020204" pitchFamily="34" charset="0"/>
              </a:rPr>
              <a:t>标准的客观性</a:t>
            </a:r>
            <a:endParaRPr lang="zh-CN" altLang="en-US" sz="2000" b="1" dirty="0">
              <a:latin typeface="Arial" panose="020B0604020202020204" pitchFamily="34" charset="0"/>
              <a:ea typeface="黑体" panose="02010609060101010101" charset="-122"/>
              <a:sym typeface="Arial" panose="020B0604020202020204" pitchFamily="34" charset="0"/>
            </a:endParaRPr>
          </a:p>
        </p:txBody>
      </p:sp>
      <p:sp>
        <p:nvSpPr>
          <p:cNvPr id="3" name="Text Placeholder 30"/>
          <p:cNvSpPr txBox="1"/>
          <p:nvPr/>
        </p:nvSpPr>
        <p:spPr>
          <a:xfrm>
            <a:off x="3783824" y="5308621"/>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黑体" panose="02010609060101010101" charset="-122"/>
                <a:sym typeface="Arial" panose="020B0604020202020204" pitchFamily="34" charset="0"/>
              </a:rPr>
              <a:t>5. 非强制性</a:t>
            </a:r>
            <a:endParaRPr sz="2000" b="1" dirty="0">
              <a:latin typeface="Arial" panose="020B0604020202020204" pitchFamily="34" charset="0"/>
              <a:ea typeface="黑体" panose="02010609060101010101"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9060101010101" charset="-122"/>
                <a:cs typeface="黑体" panose="02010609060101010101" charset="-122"/>
              </a:rPr>
              <a:t>二、护理道德评价的标准</a:t>
            </a:r>
            <a:endParaRPr sz="4000">
              <a:solidFill>
                <a:srgbClr val="FF0000"/>
              </a:solidFill>
              <a:ea typeface="黑体" panose="02010609060101010101" charset="-122"/>
              <a:cs typeface="黑体" panose="0201060906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9219" name="圆角矩形标注 9218"/>
          <p:cNvSpPr/>
          <p:nvPr/>
        </p:nvSpPr>
        <p:spPr>
          <a:xfrm>
            <a:off x="939165" y="2679065"/>
            <a:ext cx="10518140" cy="3173095"/>
          </a:xfrm>
          <a:prstGeom prst="wedgeRoundRectCallout">
            <a:avLst>
              <a:gd name="adj1" fmla="val -134"/>
              <a:gd name="adj2" fmla="val 7995"/>
              <a:gd name="adj3" fmla="val 16667"/>
            </a:avLst>
          </a:prstGeom>
          <a:gradFill rotWithShape="1">
            <a:gsLst>
              <a:gs pos="0">
                <a:srgbClr val="FFCCCC"/>
              </a:gs>
              <a:gs pos="100000">
                <a:srgbClr val="FFFFCC"/>
              </a:gs>
            </a:gsLst>
            <a:lin ang="2700000" scaled="1"/>
            <a:tileRect/>
          </a:gradFill>
          <a:ln w="12700" cap="sq" cmpd="sng">
            <a:solidFill>
              <a:schemeClr val="tx1"/>
            </a:solidFill>
            <a:prstDash val="solid"/>
            <a:miter/>
            <a:headEnd type="none" w="med" len="med"/>
            <a:tailEnd type="none" w="med" len="med"/>
          </a:ln>
        </p:spPr>
        <p:txBody>
          <a:bodyPr/>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1.解除和缓解患者的病痛，维护患者健康，延长患者生命，是护理道德评价的根本标准。</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2.有益于人类生存环境的保护和改善，促进人类健康水平的提高。</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9060101010101" charset="-122"/>
                <a:ea typeface="黑体" panose="02010609060101010101" charset="-122"/>
                <a:cs typeface="黑体" panose="02010609060101010101" charset="-122"/>
              </a:rPr>
              <a:t>3.有益于护理事业发展。</a:t>
            </a:r>
            <a:endParaRPr lang="zh-CN" altLang="en-US" sz="2400" dirty="0">
              <a:solidFill>
                <a:schemeClr val="accent2"/>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46760" y="1784350"/>
            <a:ext cx="26212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（一）原则性标准</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9060101010101" charset="-122"/>
              <a:ea typeface="黑体" panose="0201060906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grpSp>
        <p:nvGrpSpPr>
          <p:cNvPr id="2" name="组合 1"/>
          <p:cNvGrpSpPr/>
          <p:nvPr/>
        </p:nvGrpSpPr>
        <p:grpSpPr>
          <a:xfrm>
            <a:off x="3544570" y="1607185"/>
            <a:ext cx="4347845" cy="834390"/>
            <a:chOff x="1459451" y="1908835"/>
            <a:chExt cx="4161790" cy="1013588"/>
          </a:xfrm>
        </p:grpSpPr>
        <p:grpSp>
          <p:nvGrpSpPr>
            <p:cNvPr id="32" name="Group 4"/>
            <p:cNvGrpSpPr/>
            <p:nvPr/>
          </p:nvGrpSpPr>
          <p:grpSpPr>
            <a:xfrm>
              <a:off x="1459451" y="1908835"/>
              <a:ext cx="4161790" cy="1013588"/>
              <a:chOff x="1069592" y="1875865"/>
              <a:chExt cx="4959496"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黑体" panose="02010609060101010101"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35" name="Rectangle 7"/>
              <p:cNvSpPr/>
              <p:nvPr/>
            </p:nvSpPr>
            <p:spPr>
              <a:xfrm>
                <a:off x="5441879" y="1875865"/>
                <a:ext cx="587209" cy="1272309"/>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grpSp>
        <p:sp>
          <p:nvSpPr>
            <p:cNvPr id="56" name="TextBox 55"/>
            <p:cNvSpPr txBox="1"/>
            <p:nvPr/>
          </p:nvSpPr>
          <p:spPr>
            <a:xfrm>
              <a:off x="2237736" y="2156566"/>
              <a:ext cx="2316480" cy="634071"/>
            </a:xfrm>
            <a:prstGeom prst="rect">
              <a:avLst/>
            </a:prstGeom>
            <a:noFill/>
          </p:spPr>
          <p:txBody>
            <a:bodyPr wrap="squar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rPr>
                <a:t>制度和规范</a:t>
              </a:r>
              <a:endParaRPr lang="zh-CN" altLang="en-US" sz="2800" dirty="0" smtClean="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endParaRPr>
            </a:p>
          </p:txBody>
        </p:sp>
      </p:grpSp>
      <p:grpSp>
        <p:nvGrpSpPr>
          <p:cNvPr id="3" name="组合 2"/>
          <p:cNvGrpSpPr/>
          <p:nvPr/>
        </p:nvGrpSpPr>
        <p:grpSpPr>
          <a:xfrm>
            <a:off x="3429635" y="2785110"/>
            <a:ext cx="4498340" cy="836930"/>
            <a:chOff x="1315372" y="3314779"/>
            <a:chExt cx="4305300" cy="1016635"/>
          </a:xfrm>
        </p:grpSpPr>
        <p:grpSp>
          <p:nvGrpSpPr>
            <p:cNvPr id="36" name="Group 8"/>
            <p:cNvGrpSpPr/>
            <p:nvPr/>
          </p:nvGrpSpPr>
          <p:grpSpPr>
            <a:xfrm>
              <a:off x="1315372" y="3314779"/>
              <a:ext cx="4305300" cy="1016635"/>
              <a:chOff x="925513" y="3281809"/>
              <a:chExt cx="5130514" cy="1276296"/>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39" name="Rectangle 11"/>
              <p:cNvSpPr/>
              <p:nvPr/>
            </p:nvSpPr>
            <p:spPr>
              <a:xfrm>
                <a:off x="5441576" y="3281809"/>
                <a:ext cx="614451" cy="1276296"/>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grpSp>
        <p:sp>
          <p:nvSpPr>
            <p:cNvPr id="58" name="TextBox 57"/>
            <p:cNvSpPr txBox="1"/>
            <p:nvPr/>
          </p:nvSpPr>
          <p:spPr>
            <a:xfrm>
              <a:off x="2237736" y="3557296"/>
              <a:ext cx="2316480" cy="634047"/>
            </a:xfrm>
            <a:prstGeom prst="rect">
              <a:avLst/>
            </a:prstGeom>
            <a:noFill/>
          </p:spPr>
          <p:txBody>
            <a:bodyPr wrap="squar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rPr>
                <a:t>护理效果</a:t>
              </a:r>
              <a:endPar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endParaRPr>
            </a:p>
          </p:txBody>
        </p:sp>
      </p:grpSp>
      <p:grpSp>
        <p:nvGrpSpPr>
          <p:cNvPr id="4" name="组合 3"/>
          <p:cNvGrpSpPr/>
          <p:nvPr/>
        </p:nvGrpSpPr>
        <p:grpSpPr>
          <a:xfrm>
            <a:off x="3429635" y="3965575"/>
            <a:ext cx="4483100" cy="834390"/>
            <a:chOff x="1328211" y="4724382"/>
            <a:chExt cx="4291330" cy="1013587"/>
          </a:xfrm>
        </p:grpSpPr>
        <p:grpSp>
          <p:nvGrpSpPr>
            <p:cNvPr id="40" name="Group 12"/>
            <p:cNvGrpSpPr/>
            <p:nvPr/>
          </p:nvGrpSpPr>
          <p:grpSpPr>
            <a:xfrm>
              <a:off x="1328211" y="4724382"/>
              <a:ext cx="4291330" cy="1013587"/>
              <a:chOff x="938352" y="4691412"/>
              <a:chExt cx="5113866"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43" name="Rectangle 15"/>
              <p:cNvSpPr/>
              <p:nvPr/>
            </p:nvSpPr>
            <p:spPr>
              <a:xfrm>
                <a:off x="5441551" y="4691412"/>
                <a:ext cx="610667" cy="1272310"/>
              </a:xfrm>
              <a:prstGeom prst="rect">
                <a:avLst/>
              </a:prstGeom>
              <a:solidFill>
                <a:schemeClr val="accent3">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grpSp>
        <p:sp>
          <p:nvSpPr>
            <p:cNvPr id="60" name="TextBox 59"/>
            <p:cNvSpPr txBox="1"/>
            <p:nvPr/>
          </p:nvSpPr>
          <p:spPr>
            <a:xfrm>
              <a:off x="2237736" y="4921579"/>
              <a:ext cx="2316480" cy="634070"/>
            </a:xfrm>
            <a:prstGeom prst="rect">
              <a:avLst/>
            </a:prstGeom>
            <a:noFill/>
          </p:spPr>
          <p:txBody>
            <a:bodyPr wrap="squar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rPr>
                <a:t>以人为本</a:t>
              </a:r>
              <a:endPar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endParaRPr>
            </a:p>
          </p:txBody>
        </p:sp>
      </p:grpSp>
      <p:grpSp>
        <p:nvGrpSpPr>
          <p:cNvPr id="6" name="组合 5"/>
          <p:cNvGrpSpPr/>
          <p:nvPr/>
        </p:nvGrpSpPr>
        <p:grpSpPr>
          <a:xfrm>
            <a:off x="3429635" y="5143500"/>
            <a:ext cx="4532630" cy="834390"/>
            <a:chOff x="7019270" y="1908835"/>
            <a:chExt cx="4338955" cy="1013588"/>
          </a:xfrm>
        </p:grpSpPr>
        <p:grpSp>
          <p:nvGrpSpPr>
            <p:cNvPr id="44" name="Group 16"/>
            <p:cNvGrpSpPr/>
            <p:nvPr/>
          </p:nvGrpSpPr>
          <p:grpSpPr>
            <a:xfrm>
              <a:off x="7019270" y="1908835"/>
              <a:ext cx="4338955" cy="1013588"/>
              <a:chOff x="6629410" y="1875865"/>
              <a:chExt cx="5170619" cy="1272470"/>
            </a:xfrm>
            <a:solidFill>
              <a:schemeClr val="accent4"/>
            </a:solidFill>
          </p:grpSpPr>
          <p:sp>
            <p:nvSpPr>
              <p:cNvPr id="45"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p>
                <a:endParaRPr lang="en-US">
                  <a:latin typeface="黑体" panose="02010609060101010101" charset="-122"/>
                </a:endParaRPr>
              </a:p>
            </p:txBody>
          </p:sp>
          <p:sp>
            <p:nvSpPr>
              <p:cNvPr id="46"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sp>
            <p:nvSpPr>
              <p:cNvPr id="47" name="Rectangle 19"/>
              <p:cNvSpPr/>
              <p:nvPr/>
            </p:nvSpPr>
            <p:spPr>
              <a:xfrm>
                <a:off x="11170444" y="1875865"/>
                <a:ext cx="629585" cy="1272309"/>
              </a:xfrm>
              <a:prstGeom prst="rect">
                <a:avLst/>
              </a:prstGeom>
              <a:solidFill>
                <a:schemeClr val="accent4">
                  <a:lumMod val="75000"/>
                </a:schemeClr>
              </a:solidFill>
              <a:ln>
                <a:noFill/>
              </a:ln>
            </p:spPr>
            <p:txBody>
              <a:bodyPr vert="horz" wrap="square" lIns="91440" tIns="45720" rIns="91440" bIns="45720" numCol="1" anchor="t" anchorCtr="0" compatLnSpc="1"/>
              <a:p>
                <a:endParaRPr lang="en-US">
                  <a:latin typeface="黑体" panose="02010609060101010101" charset="-122"/>
                </a:endParaRPr>
              </a:p>
            </p:txBody>
          </p:sp>
        </p:grpSp>
        <p:sp>
          <p:nvSpPr>
            <p:cNvPr id="62" name="TextBox 61"/>
            <p:cNvSpPr txBox="1"/>
            <p:nvPr/>
          </p:nvSpPr>
          <p:spPr>
            <a:xfrm>
              <a:off x="7951580" y="2156566"/>
              <a:ext cx="2316480" cy="634071"/>
            </a:xfrm>
            <a:prstGeom prst="rect">
              <a:avLst/>
            </a:prstGeom>
            <a:noFill/>
          </p:spPr>
          <p:txBody>
            <a:bodyPr wrap="square" rtlCol="0">
              <a:spAutoFit/>
            </a:bodyPr>
            <a:p>
              <a:pPr algn="l"/>
              <a:r>
                <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rPr>
                <a:t>合作</a:t>
              </a:r>
              <a:endParaRPr lang="zh-CN" altLang="en-US" sz="28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Arial" panose="020B0604020202020204" pitchFamily="34" charset="0"/>
              </a:endParaRPr>
            </a:p>
          </p:txBody>
        </p:sp>
      </p:grpSp>
      <p:sp>
        <p:nvSpPr>
          <p:cNvPr id="5" name="文本框 4"/>
          <p:cNvSpPr txBox="1"/>
          <p:nvPr/>
        </p:nvSpPr>
        <p:spPr>
          <a:xfrm>
            <a:off x="938530" y="732790"/>
            <a:ext cx="2773680" cy="460375"/>
          </a:xfrm>
          <a:prstGeom prst="rect">
            <a:avLst/>
          </a:prstGeom>
          <a:noFill/>
        </p:spPr>
        <p:txBody>
          <a:bodyPr wrap="none" rtlCol="0" anchor="t">
            <a:spAutoFit/>
          </a:bodyPr>
          <a:p>
            <a:pPr algn="l"/>
            <a:r>
              <a:rPr lang="zh-CN" altLang="en-US" sz="2400" dirty="0">
                <a:solidFill>
                  <a:schemeClr val="tx1"/>
                </a:solidFill>
                <a:latin typeface="黑体" panose="02010609060101010101" charset="-122"/>
                <a:ea typeface="黑体" panose="02010609060101010101" charset="-122"/>
                <a:cs typeface="黑体" panose="02010609060101010101" charset="-122"/>
                <a:sym typeface="+mn-ea"/>
              </a:rPr>
              <a:t>（二） 一般性标准</a:t>
            </a:r>
            <a:endParaRPr lang="zh-CN" altLang="en-US" sz="24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6288.9370078740158,&quot;width&quot;:6288.937007874015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3111</Words>
  <Application>WPS 演示</Application>
  <PresentationFormat>宽屏</PresentationFormat>
  <Paragraphs>296</Paragraphs>
  <Slides>35</Slides>
  <Notes>0</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35</vt:i4>
      </vt:variant>
    </vt:vector>
  </HeadingPairs>
  <TitlesOfParts>
    <vt:vector size="58" baseType="lpstr">
      <vt:lpstr>Arial</vt:lpstr>
      <vt:lpstr>宋体</vt:lpstr>
      <vt:lpstr>Wingdings</vt:lpstr>
      <vt:lpstr>黑体</vt:lpstr>
      <vt:lpstr>思源黑体 CN Medium</vt:lpstr>
      <vt:lpstr>思源黑体 CN Bold</vt:lpstr>
      <vt:lpstr>微软雅黑</vt:lpstr>
      <vt:lpstr>Arial Unicode MS</vt:lpstr>
      <vt:lpstr>Wingdings</vt:lpstr>
      <vt:lpstr>zihun95hao-shoukesong</vt:lpstr>
      <vt:lpstr>字魂152号-机甲超级黑</vt:lpstr>
      <vt:lpstr>Verdana</vt:lpstr>
      <vt:lpstr>楷体_GB2312</vt:lpstr>
      <vt:lpstr>隶书</vt:lpstr>
      <vt:lpstr>Helvetica</vt:lpstr>
      <vt:lpstr>思源黑体 CN Light</vt:lpstr>
      <vt:lpstr>华文行楷</vt:lpstr>
      <vt:lpstr>华康少女文字W5(P)</vt:lpstr>
      <vt:lpstr>华文细黑</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30</cp:revision>
  <dcterms:created xsi:type="dcterms:W3CDTF">2019-11-11T13:37:00Z</dcterms:created>
  <dcterms:modified xsi:type="dcterms:W3CDTF">2021-08-01T03:33:03Z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0780E7C1F0464028A9E431EFC9DFD198</vt:lpwstr>
  </property>
</Properties>
</file>