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41"/>
  </p:handoutMasterIdLst>
  <p:sldIdLst>
    <p:sldId id="256" r:id="rId6"/>
    <p:sldId id="258" r:id="rId7"/>
    <p:sldId id="279" r:id="rId8"/>
    <p:sldId id="385" r:id="rId10"/>
    <p:sldId id="599" r:id="rId11"/>
    <p:sldId id="383" r:id="rId12"/>
    <p:sldId id="387" r:id="rId13"/>
    <p:sldId id="528" r:id="rId14"/>
    <p:sldId id="601" r:id="rId15"/>
    <p:sldId id="584" r:id="rId16"/>
    <p:sldId id="600" r:id="rId17"/>
    <p:sldId id="581" r:id="rId18"/>
    <p:sldId id="583" r:id="rId19"/>
    <p:sldId id="585" r:id="rId20"/>
    <p:sldId id="586" r:id="rId21"/>
    <p:sldId id="602" r:id="rId22"/>
    <p:sldId id="603" r:id="rId23"/>
    <p:sldId id="587" r:id="rId24"/>
    <p:sldId id="588" r:id="rId25"/>
    <p:sldId id="589" r:id="rId26"/>
    <p:sldId id="560" r:id="rId27"/>
    <p:sldId id="590" r:id="rId28"/>
    <p:sldId id="604" r:id="rId29"/>
    <p:sldId id="610" r:id="rId30"/>
    <p:sldId id="605" r:id="rId31"/>
    <p:sldId id="611" r:id="rId32"/>
    <p:sldId id="606" r:id="rId33"/>
    <p:sldId id="607" r:id="rId34"/>
    <p:sldId id="612" r:id="rId35"/>
    <p:sldId id="429" r:id="rId36"/>
    <p:sldId id="523" r:id="rId37"/>
    <p:sldId id="524" r:id="rId38"/>
    <p:sldId id="525" r:id="rId39"/>
    <p:sldId id="270" r:id="rId40"/>
  </p:sldIdLst>
  <p:sldSz cx="12192000" cy="6858000"/>
  <p:notesSz cx="7103745" cy="10234295"/>
  <p:embeddedFontLst>
    <p:embeddedFont>
      <p:font typeface="黑体" panose="02010600030101010101" charset="-122"/>
      <p:regular r:id="rId45"/>
    </p:embeddedFont>
    <p:embeddedFont>
      <p:font typeface="Verdana" panose="020B0604030504040204" pitchFamily="2" charset="0"/>
      <p:regular r:id="rId46"/>
      <p:bold r:id="rId47"/>
      <p:italic r:id="rId48"/>
      <p:boldItalic r:id="rId49"/>
    </p:embeddedFont>
    <p:embeddedFont>
      <p:font typeface="字魂152号-机甲超级黑" panose="00000500000000000000" pitchFamily="2" charset="-122"/>
      <p:regular r:id="rId50"/>
    </p:embeddedFont>
    <p:embeddedFont>
      <p:font typeface="隶书" panose="02010509060101010101" pitchFamily="1"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Master" Target="slideMasters/slideMaster4.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二、</a:t>
            </a:r>
            <a:r>
              <a:rPr sz="4000">
                <a:solidFill>
                  <a:srgbClr val="FF0000"/>
                </a:solidFill>
                <a:ea typeface="黑体" panose="02010600030101010101" charset="-122"/>
                <a:cs typeface="黑体" panose="02010600030101010101" charset="-122"/>
              </a:rPr>
              <a:t>护理人员与社会关系的伦理要求</a:t>
            </a:r>
            <a:endParaRPr sz="4000">
              <a:solidFill>
                <a:srgbClr val="FF0000"/>
              </a:solidFill>
              <a:ea typeface="黑体" panose="02010600030101010101" charset="-122"/>
              <a:cs typeface="黑体" panose="0201060003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grpSp>
        <p:nvGrpSpPr>
          <p:cNvPr id="30" name="Group 29"/>
          <p:cNvGrpSpPr/>
          <p:nvPr/>
        </p:nvGrpSpPr>
        <p:grpSpPr>
          <a:xfrm>
            <a:off x="4733537" y="2197854"/>
            <a:ext cx="3051403" cy="3452814"/>
            <a:chOff x="4650389" y="2171699"/>
            <a:chExt cx="3051403" cy="3452814"/>
          </a:xfrm>
        </p:grpSpPr>
        <p:sp>
          <p:nvSpPr>
            <p:cNvPr id="8"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10"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11"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grpSp>
      <p:sp>
        <p:nvSpPr>
          <p:cNvPr id="34" name="Shape 223"/>
          <p:cNvSpPr/>
          <p:nvPr/>
        </p:nvSpPr>
        <p:spPr bwMode="auto">
          <a:xfrm>
            <a:off x="5022056" y="1650630"/>
            <a:ext cx="1857180" cy="1987886"/>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p>
            <a:endParaRPr lang="en-US" sz="900">
              <a:latin typeface="zihun95hao-shoukesong" panose="00000500000000000000" pitchFamily="2" charset="-122"/>
            </a:endParaRPr>
          </a:p>
        </p:txBody>
      </p:sp>
      <p:sp>
        <p:nvSpPr>
          <p:cNvPr id="35" name="Shape 223"/>
          <p:cNvSpPr/>
          <p:nvPr/>
        </p:nvSpPr>
        <p:spPr bwMode="auto">
          <a:xfrm rot="21113752">
            <a:off x="4453255" y="3785870"/>
            <a:ext cx="2075815" cy="220408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p>
            <a:endParaRPr lang="en-US" sz="900" dirty="0">
              <a:latin typeface="zihun95hao-shoukesong" panose="00000500000000000000" pitchFamily="2" charset="-122"/>
            </a:endParaRPr>
          </a:p>
        </p:txBody>
      </p:sp>
      <p:sp>
        <p:nvSpPr>
          <p:cNvPr id="36" name="Shape 223"/>
          <p:cNvSpPr/>
          <p:nvPr/>
        </p:nvSpPr>
        <p:spPr bwMode="auto">
          <a:xfrm>
            <a:off x="6710750" y="3335768"/>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p>
            <a:endParaRPr lang="en-US" sz="900">
              <a:latin typeface="zihun95hao-shoukesong" panose="00000500000000000000" pitchFamily="2" charset="-122"/>
            </a:endParaRPr>
          </a:p>
        </p:txBody>
      </p:sp>
      <p:sp>
        <p:nvSpPr>
          <p:cNvPr id="37" name="Shape 172"/>
          <p:cNvSpPr/>
          <p:nvPr/>
        </p:nvSpPr>
        <p:spPr bwMode="auto">
          <a:xfrm>
            <a:off x="5764574" y="2469361"/>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8" name="Shape 174"/>
          <p:cNvSpPr/>
          <p:nvPr/>
        </p:nvSpPr>
        <p:spPr bwMode="auto">
          <a:xfrm>
            <a:off x="7318052" y="4007961"/>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9" name="Shape 175"/>
          <p:cNvSpPr/>
          <p:nvPr/>
        </p:nvSpPr>
        <p:spPr bwMode="auto">
          <a:xfrm>
            <a:off x="5275623" y="4715313"/>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1" name="TextBox 30"/>
          <p:cNvSpPr txBox="1"/>
          <p:nvPr/>
        </p:nvSpPr>
        <p:spPr>
          <a:xfrm>
            <a:off x="1958340" y="2452370"/>
            <a:ext cx="2774950"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(1)坚持原则，维护公众利益</a:t>
            </a:r>
            <a:endParaRPr lang="en-US" sz="2800" dirty="0">
              <a:solidFill>
                <a:schemeClr val="accent1">
                  <a:lumMod val="75000"/>
                </a:schemeClr>
              </a:solidFill>
              <a:latin typeface="黑体" panose="02010600030101010101" charset="-122"/>
              <a:ea typeface="黑体" panose="02010600030101010101" charset="-122"/>
            </a:endParaRPr>
          </a:p>
        </p:txBody>
      </p:sp>
      <p:sp>
        <p:nvSpPr>
          <p:cNvPr id="12" name="TextBox 30"/>
          <p:cNvSpPr txBox="1"/>
          <p:nvPr/>
        </p:nvSpPr>
        <p:spPr>
          <a:xfrm>
            <a:off x="1783715" y="4613275"/>
            <a:ext cx="2487930"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(2)竭尽全力，履行社会责任</a:t>
            </a:r>
            <a:endParaRPr lang="en-US" sz="2800" dirty="0">
              <a:solidFill>
                <a:schemeClr val="accent1">
                  <a:lumMod val="75000"/>
                </a:schemeClr>
              </a:solidFill>
              <a:latin typeface="黑体" panose="02010600030101010101" charset="-122"/>
              <a:ea typeface="黑体" panose="02010600030101010101" charset="-122"/>
            </a:endParaRPr>
          </a:p>
        </p:txBody>
      </p:sp>
      <p:sp>
        <p:nvSpPr>
          <p:cNvPr id="13" name="TextBox 30"/>
          <p:cNvSpPr txBox="1"/>
          <p:nvPr/>
        </p:nvSpPr>
        <p:spPr>
          <a:xfrm>
            <a:off x="8376920" y="3532505"/>
            <a:ext cx="2624455"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(3)严于律已，技术精益求精</a:t>
            </a:r>
            <a:endParaRPr lang="en-US" sz="2800" dirty="0">
              <a:solidFill>
                <a:schemeClr val="accent1">
                  <a:lumMod val="75000"/>
                </a:schemeClr>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00" fill="hold"/>
                                        <p:tgtEl>
                                          <p:spTgt spid="34"/>
                                        </p:tgtEl>
                                        <p:attrNameLst>
                                          <p:attrName>ppt_w</p:attrName>
                                        </p:attrNameLst>
                                      </p:cBhvr>
                                      <p:tavLst>
                                        <p:tav tm="0">
                                          <p:val>
                                            <p:fltVal val="0"/>
                                          </p:val>
                                        </p:tav>
                                        <p:tav tm="100000">
                                          <p:val>
                                            <p:strVal val="#ppt_w"/>
                                          </p:val>
                                        </p:tav>
                                      </p:tavLst>
                                    </p:anim>
                                    <p:anim calcmode="lin" valueType="num">
                                      <p:cBhvr>
                                        <p:cTn id="14" dur="1000" fill="hold"/>
                                        <p:tgtEl>
                                          <p:spTgt spid="34"/>
                                        </p:tgtEl>
                                        <p:attrNameLst>
                                          <p:attrName>ppt_h</p:attrName>
                                        </p:attrNameLst>
                                      </p:cBhvr>
                                      <p:tavLst>
                                        <p:tav tm="0">
                                          <p:val>
                                            <p:fltVal val="0"/>
                                          </p:val>
                                        </p:tav>
                                        <p:tav tm="100000">
                                          <p:val>
                                            <p:strVal val="#ppt_h"/>
                                          </p:val>
                                        </p:tav>
                                      </p:tavLst>
                                    </p:anim>
                                    <p:anim calcmode="lin" valueType="num">
                                      <p:cBhvr>
                                        <p:cTn id="15" dur="1000" fill="hold"/>
                                        <p:tgtEl>
                                          <p:spTgt spid="34"/>
                                        </p:tgtEl>
                                        <p:attrNameLst>
                                          <p:attrName>style.rotation</p:attrName>
                                        </p:attrNameLst>
                                      </p:cBhvr>
                                      <p:tavLst>
                                        <p:tav tm="0">
                                          <p:val>
                                            <p:fltVal val="90"/>
                                          </p:val>
                                        </p:tav>
                                        <p:tav tm="100000">
                                          <p:val>
                                            <p:fltVal val="0"/>
                                          </p:val>
                                        </p:tav>
                                      </p:tavLst>
                                    </p:anim>
                                    <p:animEffect transition="in" filter="fade">
                                      <p:cBhvr>
                                        <p:cTn id="16" dur="1000"/>
                                        <p:tgtEl>
                                          <p:spTgt spid="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500"/>
                                        <p:tgtEl>
                                          <p:spTgt spid="12"/>
                                        </p:tgtEl>
                                      </p:cBhvr>
                                    </p:animEffect>
                                  </p:childTnLst>
                                </p:cTn>
                              </p:par>
                            </p:childTnLst>
                          </p:cTn>
                        </p:par>
                        <p:par>
                          <p:cTn id="55" fill="hold">
                            <p:stCondLst>
                              <p:cond delay="200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3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725420"/>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中国医德传统中贯穿着对患者严谨负责的高尚医德，清代名医喻昌在《医门法律》中提出：“凡治病，不问病患所便，不得其情，草草诊过，用药无据，多所伤残，医之过也。”充分体现了古代医家对患者生命的高度尊重，对患者认真负责的高尚医德。</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4294967295"/>
          </p:nvPr>
        </p:nvSpPr>
        <p:spPr>
          <a:xfrm>
            <a:off x="1357630" y="1093470"/>
            <a:ext cx="9937750" cy="1284605"/>
          </a:xfrm>
        </p:spPr>
        <p:txBody>
          <a:bodyPr>
            <a:normAutofit lnSpcReduction="20000"/>
          </a:bodyPr>
          <a:p>
            <a:pPr>
              <a:lnSpc>
                <a:spcPct val="125000"/>
              </a:lnSpc>
              <a:spcAft>
                <a:spcPts val="0"/>
              </a:spcAft>
              <a:buNone/>
            </a:pPr>
            <a:r>
              <a:rPr lang="zh-CN" altLang="en-US" sz="2400">
                <a:solidFill>
                  <a:schemeClr val="accent2"/>
                </a:solidFill>
              </a:rPr>
              <a:t>定义 ：</a:t>
            </a:r>
            <a:endParaRPr lang="zh-CN" altLang="en-US" sz="2400">
              <a:solidFill>
                <a:schemeClr val="accent2"/>
              </a:solidFill>
            </a:endParaRPr>
          </a:p>
          <a:p>
            <a:pPr marL="0" indent="0" fontAlgn="auto">
              <a:lnSpc>
                <a:spcPct val="125000"/>
              </a:lnSpc>
              <a:spcBef>
                <a:spcPts val="0"/>
              </a:spcBef>
              <a:spcAft>
                <a:spcPts val="0"/>
              </a:spcAft>
              <a:buNone/>
            </a:pPr>
            <a:r>
              <a:rPr lang="zh-CN" altLang="en-US" sz="2400">
                <a:solidFill>
                  <a:srgbClr val="0000FF"/>
                </a:solidFill>
              </a:rPr>
              <a:t>生命价值论就是以人具有的内在价值与外在价值的统一来衡量生命意义的一种伦理观。</a:t>
            </a:r>
            <a:endParaRPr lang="zh-CN" altLang="en-US" sz="2400">
              <a:solidFill>
                <a:srgbClr val="0000FF"/>
              </a:solidFill>
            </a:endParaRPr>
          </a:p>
        </p:txBody>
      </p:sp>
      <p:sp>
        <p:nvSpPr>
          <p:cNvPr id="2" name="文本框 1"/>
          <p:cNvSpPr txBox="1"/>
          <p:nvPr/>
        </p:nvSpPr>
        <p:spPr>
          <a:xfrm>
            <a:off x="777875" y="63309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（三）生命价值论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357630" y="2278380"/>
            <a:ext cx="26212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生命价值论的标准</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5363" name="矩形 15362"/>
          <p:cNvSpPr/>
          <p:nvPr/>
        </p:nvSpPr>
        <p:spPr>
          <a:xfrm>
            <a:off x="1171575" y="2738755"/>
            <a:ext cx="10320655" cy="32746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主要是个体在社会中对社会贡献的大小</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生命价值的种类：</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（1）内在价值与外在价值</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（2）现实价值与潜在价值</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（3）正价值、负价值和零价值</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171575" y="5200650"/>
            <a:ext cx="3230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生命价值论的伦理意义</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149350" y="5661025"/>
            <a:ext cx="10235565" cy="58737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为全面认识人的生命，提供了科学的论据。</a:t>
            </a:r>
            <a:endParaRPr sz="2400" b="0" dirty="0">
              <a:solidFill>
                <a:srgbClr val="0000FF"/>
              </a:solidFill>
              <a:latin typeface="黑体" panose="02010600030101010101" charset="-122"/>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614920" y="2184400"/>
            <a:ext cx="4064000" cy="4064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 calcmode="lin" valueType="num">
                                      <p:cBhvr additive="base">
                                        <p:cTn id="7" dur="500" fill="hold"/>
                                        <p:tgtEl>
                                          <p:spTgt spid="921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charRg st="1" end="1"/>
                                            </p:txEl>
                                          </p:spTgt>
                                        </p:tgtEl>
                                        <p:attrNameLst>
                                          <p:attrName>style.visibility</p:attrName>
                                        </p:attrNameLst>
                                      </p:cBhvr>
                                      <p:to>
                                        <p:strVal val="visible"/>
                                      </p:to>
                                    </p:set>
                                    <p:anim calcmode="lin" valueType="num">
                                      <p:cBhvr additive="base">
                                        <p:cTn id="13" dur="500" fill="hold"/>
                                        <p:tgtEl>
                                          <p:spTgt spid="9219">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charRg st="0" end="29"/>
                                            </p:txEl>
                                          </p:spTgt>
                                        </p:tgtEl>
                                        <p:attrNameLst>
                                          <p:attrName>style.visibility</p:attrName>
                                        </p:attrNameLst>
                                      </p:cBhvr>
                                      <p:to>
                                        <p:strVal val="visible"/>
                                      </p:to>
                                    </p:set>
                                    <p:anim calcmode="lin" valueType="num">
                                      <p:cBhvr additive="base">
                                        <p:cTn id="19" dur="500" fill="hold"/>
                                        <p:tgtEl>
                                          <p:spTgt spid="15363">
                                            <p:txEl>
                                              <p:charRg st="0" end="2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63">
                                            <p:txEl>
                                              <p:charRg st="1" end="1"/>
                                            </p:txEl>
                                          </p:spTgt>
                                        </p:tgtEl>
                                        <p:attrNameLst>
                                          <p:attrName>style.visibility</p:attrName>
                                        </p:attrNameLst>
                                      </p:cBhvr>
                                      <p:to>
                                        <p:strVal val="visible"/>
                                      </p:to>
                                    </p:set>
                                    <p:anim calcmode="lin" valueType="num">
                                      <p:cBhvr additive="base">
                                        <p:cTn id="25" dur="500" fill="hold"/>
                                        <p:tgtEl>
                                          <p:spTgt spid="15363">
                                            <p:txEl>
                                              <p:char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63">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363">
                                            <p:txEl>
                                              <p:charRg st="2" end="2"/>
                                            </p:txEl>
                                          </p:spTgt>
                                        </p:tgtEl>
                                        <p:attrNameLst>
                                          <p:attrName>style.visibility</p:attrName>
                                        </p:attrNameLst>
                                      </p:cBhvr>
                                      <p:to>
                                        <p:strVal val="visible"/>
                                      </p:to>
                                    </p:set>
                                    <p:anim calcmode="lin" valueType="num">
                                      <p:cBhvr additive="base">
                                        <p:cTn id="31" dur="500" fill="hold"/>
                                        <p:tgtEl>
                                          <p:spTgt spid="15363">
                                            <p:txEl>
                                              <p:char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363">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363">
                                            <p:txEl>
                                              <p:charRg st="3" end="3"/>
                                            </p:txEl>
                                          </p:spTgt>
                                        </p:tgtEl>
                                        <p:attrNameLst>
                                          <p:attrName>style.visibility</p:attrName>
                                        </p:attrNameLst>
                                      </p:cBhvr>
                                      <p:to>
                                        <p:strVal val="visible"/>
                                      </p:to>
                                    </p:set>
                                    <p:anim calcmode="lin" valueType="num">
                                      <p:cBhvr additive="base">
                                        <p:cTn id="37" dur="500" fill="hold"/>
                                        <p:tgtEl>
                                          <p:spTgt spid="15363">
                                            <p:txEl>
                                              <p:char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363">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5363">
                                            <p:txEl>
                                              <p:charRg st="4" end="4"/>
                                            </p:txEl>
                                          </p:spTgt>
                                        </p:tgtEl>
                                        <p:attrNameLst>
                                          <p:attrName>style.visibility</p:attrName>
                                        </p:attrNameLst>
                                      </p:cBhvr>
                                      <p:to>
                                        <p:strVal val="visible"/>
                                      </p:to>
                                    </p:set>
                                    <p:anim calcmode="lin" valueType="num">
                                      <p:cBhvr additive="base">
                                        <p:cTn id="43" dur="500" fill="hold"/>
                                        <p:tgtEl>
                                          <p:spTgt spid="15363">
                                            <p:txEl>
                                              <p:char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5363">
                                            <p:txEl>
                                              <p:char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whoosh.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49"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15363" grpId="0" build="p"/>
      <p:bldP spid="1638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4062730" y="1504950"/>
            <a:ext cx="7722870" cy="4621530"/>
          </a:xfrm>
          <a:prstGeom prst="rect">
            <a:avLst/>
          </a:prstGeom>
          <a:solidFill>
            <a:schemeClr val="accent5">
              <a:lumMod val="40000"/>
              <a:lumOff val="60000"/>
            </a:schemeClr>
          </a:solidFill>
        </p:spPr>
        <p:txBody>
          <a:bodyPr wrap="square" lIns="121688" tIns="60844" rIns="121688" bIns="60844">
            <a:spAutoFit/>
          </a:bodyPr>
          <a:lstStyle/>
          <a:p>
            <a:pPr indent="0">
              <a:lnSpc>
                <a:spcPct val="125000"/>
              </a:lnSpc>
              <a:spcBef>
                <a:spcPts val="0"/>
              </a:spcBef>
              <a:spcAft>
                <a:spcPts val="0"/>
              </a:spcAft>
              <a:buFont typeface="黑体" panose="02010600030101010101" charset="-122"/>
              <a:buNone/>
            </a:pPr>
            <a:r>
              <a:rPr lang="en-US"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美国女植物人泰里·斯基亚沃(另译“特丽·夏沃”)父母的一位发言人3月31日宣布，在拔掉进食管13天后，斯基亚沃已于当天死亡。</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据美联社报道，泰里·斯基亚沃1990年因医疗事故陷入脑死亡状态，虽自主呼吸，但只依靠进食管维持生命。她的丈夫兼监护人迈克尔·斯基亚沃1998年向法院申请对妻子实施安乐死。泰里·斯基亚沃的父母表示反对，并开始了马拉松式的法律诉讼战。泰里·斯基亚沃的进食管曾两度被拔除，随后又被恢复。 </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本月18日，泰里·斯基亚沃第三次被拔除进食管。斯基亚沃双亲提出上诉。美国总统布什签署了国会通过的法案，要求联邦法院重审此案。但联邦法庭最终拒绝了夫妇的诉请。</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位于亚特兰大的美国第11巡回上诉法庭30日做出裁决，拒绝重新为女植物人泰里·斯基亚沃(另译“特丽·夏沃”)插上维持生命的进食管。到31日为止，泰里“断水断粮”已经连续13天。</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案例分析</a:t>
            </a:r>
            <a:endParaRPr lang="zh-CN" altLang="en-US" sz="2400" b="1" dirty="0">
              <a:solidFill>
                <a:srgbClr val="FFFFFF">
                  <a:lumMod val="95000"/>
                </a:srgbClr>
              </a:solidFill>
              <a:cs typeface="黑体" panose="02010600030101010101" charset="-122"/>
              <a:sym typeface="黑体" panose="02010600030101010101" charset="-122"/>
            </a:endParaRPr>
          </a:p>
        </p:txBody>
      </p:sp>
      <p:sp>
        <p:nvSpPr>
          <p:cNvPr id="22531" name="矩形 22530"/>
          <p:cNvSpPr/>
          <p:nvPr/>
        </p:nvSpPr>
        <p:spPr>
          <a:xfrm>
            <a:off x="4290060" y="735965"/>
            <a:ext cx="7268845" cy="5321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ctr">
              <a:spcBef>
                <a:spcPct val="0"/>
              </a:spcBef>
              <a:buClrTx/>
              <a:buNone/>
            </a:pPr>
            <a:r>
              <a:rPr lang="zh-CN" altLang="en-US" sz="2400" dirty="0">
                <a:solidFill>
                  <a:srgbClr val="0000FF"/>
                </a:solidFill>
                <a:latin typeface="黑体" panose="02010600030101010101" charset="-122"/>
                <a:ea typeface="黑体" panose="02010600030101010101" charset="-122"/>
                <a:cs typeface="黑体" panose="02010600030101010101" charset="-122"/>
              </a:rPr>
              <a:t>美国女植物人在进食管被拔掉</a:t>
            </a:r>
            <a:r>
              <a:rPr lang="en-US" altLang="zh-CN" sz="2400" dirty="0">
                <a:solidFill>
                  <a:srgbClr val="0000FF"/>
                </a:solidFill>
                <a:latin typeface="黑体" panose="02010600030101010101" charset="-122"/>
                <a:ea typeface="黑体" panose="02010600030101010101" charset="-122"/>
                <a:cs typeface="黑体" panose="02010600030101010101" charset="-122"/>
              </a:rPr>
              <a:t>13</a:t>
            </a:r>
            <a:r>
              <a:rPr lang="zh-CN" altLang="en-US" sz="2400" dirty="0">
                <a:solidFill>
                  <a:srgbClr val="0000FF"/>
                </a:solidFill>
                <a:latin typeface="黑体" panose="02010600030101010101" charset="-122"/>
                <a:ea typeface="黑体" panose="02010600030101010101" charset="-122"/>
                <a:cs typeface="黑体" panose="02010600030101010101" charset="-122"/>
              </a:rPr>
              <a:t>天后死亡</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pic>
        <p:nvPicPr>
          <p:cNvPr id="22532" name="图片 22531" descr="美国女植物人在进食管被拔掉13天后死亡"/>
          <p:cNvPicPr>
            <a:picLocks noChangeAspect="1"/>
          </p:cNvPicPr>
          <p:nvPr/>
        </p:nvPicPr>
        <p:blipFill>
          <a:blip r:embed="rId1"/>
          <a:stretch>
            <a:fillRect/>
          </a:stretch>
        </p:blipFill>
        <p:spPr>
          <a:xfrm>
            <a:off x="456565" y="2579370"/>
            <a:ext cx="3403600" cy="2473325"/>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2531">
                                            <p:txEl>
                                              <p:charRg st="0" end="20"/>
                                            </p:txEl>
                                          </p:spTgt>
                                        </p:tgtEl>
                                        <p:attrNameLst>
                                          <p:attrName>style.visibility</p:attrName>
                                        </p:attrNameLst>
                                      </p:cBhvr>
                                      <p:to>
                                        <p:strVal val="visible"/>
                                      </p:to>
                                    </p:set>
                                    <p:anim calcmode="lin" valueType="num">
                                      <p:cBhvr additive="base">
                                        <p:cTn id="20" dur="500" fill="hold"/>
                                        <p:tgtEl>
                                          <p:spTgt spid="22531">
                                            <p:txEl>
                                              <p:charRg st="0" end="2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2531">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253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6495" y="3199130"/>
            <a:ext cx="29260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护理人道论核心内容</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035685" y="3659505"/>
            <a:ext cx="5807075" cy="20796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1.尊重病人的生命 （基本思想）</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2.尊重病人的生命价值</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3.尊重病人的人格和正当愿望 </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4.尊重病人的权利</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5" name="文本框 4"/>
          <p:cNvSpPr txBox="1"/>
          <p:nvPr/>
        </p:nvSpPr>
        <p:spPr>
          <a:xfrm>
            <a:off x="1032510" y="52006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（二）医学人道论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6627" name="文本占位符 26626"/>
          <p:cNvSpPr>
            <a:spLocks noGrp="1"/>
          </p:cNvSpPr>
          <p:nvPr/>
        </p:nvSpPr>
        <p:spPr>
          <a:xfrm>
            <a:off x="1166495" y="980440"/>
            <a:ext cx="9885680" cy="19551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5000"/>
              </a:lnSpc>
              <a:buNone/>
            </a:pPr>
            <a:r>
              <a:rPr lang="zh-CN" altLang="en-US" sz="2400">
                <a:solidFill>
                  <a:schemeClr val="accent2"/>
                </a:solidFill>
              </a:rPr>
              <a:t>定义 ：</a:t>
            </a:r>
            <a:endParaRPr lang="zh-CN" altLang="en-US" sz="2400">
              <a:solidFill>
                <a:schemeClr val="accent2"/>
              </a:solidFill>
            </a:endParaRPr>
          </a:p>
          <a:p>
            <a:pPr marL="0" indent="0" fontAlgn="auto">
              <a:lnSpc>
                <a:spcPct val="125000"/>
              </a:lnSpc>
              <a:spcBef>
                <a:spcPct val="0"/>
              </a:spcBef>
              <a:buClrTx/>
              <a:buNone/>
            </a:pPr>
            <a:r>
              <a:rPr lang="zh-CN" altLang="en-US" sz="2400">
                <a:solidFill>
                  <a:srgbClr val="0000FF"/>
                </a:solidFill>
              </a:rPr>
              <a:t>医学人道主义指在医学领域内，特别是医务人员与患者关系中，表现为医务人员爱护和关心患者的健康，重视患者和生命，尊重患者的权利、人格，维护患者的利益和幸福的一种伦理思想。</a:t>
            </a:r>
            <a:endParaRPr lang="zh-CN" altLang="en-US" sz="2400">
              <a:solidFill>
                <a:srgbClr val="0000FF"/>
              </a:solidFill>
            </a:endParaRPr>
          </a:p>
        </p:txBody>
      </p:sp>
      <p:pic>
        <p:nvPicPr>
          <p:cNvPr id="10" name="图片 9"/>
          <p:cNvPicPr>
            <a:picLocks noChangeAspect="1"/>
          </p:cNvPicPr>
          <p:nvPr/>
        </p:nvPicPr>
        <p:blipFill>
          <a:blip r:embed="rId1" cstate="screen"/>
          <a:stretch>
            <a:fillRect/>
          </a:stretch>
        </p:blipFill>
        <p:spPr>
          <a:xfrm>
            <a:off x="7787640" y="2140118"/>
            <a:ext cx="4056566" cy="405656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charRg st="1" end="1"/>
                                            </p:txEl>
                                          </p:spTgt>
                                        </p:tgtEl>
                                        <p:attrNameLst>
                                          <p:attrName>style.visibility</p:attrName>
                                        </p:attrNameLst>
                                      </p:cBhvr>
                                      <p:to>
                                        <p:strVal val="visible"/>
                                      </p:to>
                                    </p:set>
                                    <p:anim calcmode="lin" valueType="num">
                                      <p:cBhvr additive="base">
                                        <p:cTn id="13" dur="500" fill="hold"/>
                                        <p:tgtEl>
                                          <p:spTgt spid="16387">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7">
                                            <p:txEl>
                                              <p:charRg st="2" end="2"/>
                                            </p:txEl>
                                          </p:spTgt>
                                        </p:tgtEl>
                                        <p:attrNameLst>
                                          <p:attrName>style.visibility</p:attrName>
                                        </p:attrNameLst>
                                      </p:cBhvr>
                                      <p:to>
                                        <p:strVal val="visible"/>
                                      </p:to>
                                    </p:set>
                                    <p:anim calcmode="lin" valueType="num">
                                      <p:cBhvr additive="base">
                                        <p:cTn id="19" dur="500" fill="hold"/>
                                        <p:tgtEl>
                                          <p:spTgt spid="16387">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7">
                                            <p:txEl>
                                              <p:charRg st="3" end="3"/>
                                            </p:txEl>
                                          </p:spTgt>
                                        </p:tgtEl>
                                        <p:attrNameLst>
                                          <p:attrName>style.visibility</p:attrName>
                                        </p:attrNameLst>
                                      </p:cBhvr>
                                      <p:to>
                                        <p:strVal val="visible"/>
                                      </p:to>
                                    </p:set>
                                    <p:anim calcmode="lin" valueType="num">
                                      <p:cBhvr additive="base">
                                        <p:cTn id="25" dur="500" fill="hold"/>
                                        <p:tgtEl>
                                          <p:spTgt spid="16387">
                                            <p:txEl>
                                              <p:char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7">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7">
                                            <p:txEl>
                                              <p:charRg st="0" end="5"/>
                                            </p:txEl>
                                          </p:spTgt>
                                        </p:tgtEl>
                                        <p:attrNameLst>
                                          <p:attrName>style.visibility</p:attrName>
                                        </p:attrNameLst>
                                      </p:cBhvr>
                                      <p:to>
                                        <p:strVal val="visible"/>
                                      </p:to>
                                    </p:set>
                                    <p:anim calcmode="lin" valueType="num">
                                      <p:cBhvr additive="base">
                                        <p:cTn id="31" dur="500" fill="hold"/>
                                        <p:tgtEl>
                                          <p:spTgt spid="26627">
                                            <p:txEl>
                                              <p:charRg st="0"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7">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266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786130" y="2078990"/>
            <a:ext cx="10815955"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仁爱救人”是中国古代医德思想的核心内容和基本原则，强调对患者一视同仁，普同一等，不畏劳苦，一心赴救。孙思邈提出:“若有疾厄来求救者，不得问其贵贱贫富”，“普同一等，皆如至亲之想”。唐代名医孙思邈强调，医生必须有“大慈恻隐之心，誓愿普救含灵之苦”。这种忠实履行“仁爱救人”，施医济众的医德原则一直陶冶着后世医家的思想品德，他们本人也成为医家学习的榜样。</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任务二</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护患伦理关系</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031206" y="2562591"/>
            <a:ext cx="8129588" cy="1198880"/>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护患关系是指护理人员在护理活动中建立起来的与患者、保健对象之间的人际关系。是所有关系中的核心。</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一、护患关系的性质</a:t>
            </a:r>
            <a:endParaRPr sz="4000">
              <a:solidFill>
                <a:srgbClr val="FF0000"/>
              </a:solidFill>
              <a:ea typeface="黑体" panose="02010600030101010101" charset="-122"/>
              <a:cs typeface="黑体" panose="02010600030101010101" charset="-122"/>
            </a:endParaRPr>
          </a:p>
        </p:txBody>
      </p:sp>
      <p:pic>
        <p:nvPicPr>
          <p:cNvPr id="3" name="图片 2"/>
          <p:cNvPicPr>
            <a:picLocks noChangeAspect="1"/>
          </p:cNvPicPr>
          <p:nvPr/>
        </p:nvPicPr>
        <p:blipFill>
          <a:blip r:embed="rId1" cstate="screen"/>
          <a:stretch>
            <a:fillRect/>
          </a:stretch>
        </p:blipFill>
        <p:spPr>
          <a:xfrm>
            <a:off x="6421755" y="2181860"/>
            <a:ext cx="5520690" cy="3681730"/>
          </a:xfrm>
          <a:prstGeom prst="rect">
            <a:avLst/>
          </a:prstGeom>
        </p:spPr>
      </p:pic>
      <p:grpSp>
        <p:nvGrpSpPr>
          <p:cNvPr id="6" name="组合 5"/>
          <p:cNvGrpSpPr/>
          <p:nvPr/>
        </p:nvGrpSpPr>
        <p:grpSpPr>
          <a:xfrm>
            <a:off x="792999" y="1706329"/>
            <a:ext cx="4134235" cy="819752"/>
            <a:chOff x="6375400" y="3666141"/>
            <a:chExt cx="3987085" cy="790575"/>
          </a:xfrm>
        </p:grpSpPr>
        <p:sp>
          <p:nvSpPr>
            <p:cNvPr id="11" name="文本框 10"/>
            <p:cNvSpPr txBox="1"/>
            <p:nvPr/>
          </p:nvSpPr>
          <p:spPr>
            <a:xfrm>
              <a:off x="7260074" y="3870667"/>
              <a:ext cx="3102411"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护患关系是一种工作关系</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2" cstate="screen">
                <a:biLevel thresh="25000"/>
              </a:blip>
              <a:stretch>
                <a:fillRect/>
              </a:stretch>
            </p:blipFill>
            <p:spPr>
              <a:xfrm>
                <a:off x="6995352" y="3876052"/>
                <a:ext cx="675989" cy="592704"/>
              </a:xfrm>
              <a:prstGeom prst="rect">
                <a:avLst/>
              </a:prstGeom>
            </p:spPr>
          </p:pic>
        </p:grpSp>
      </p:grpSp>
      <p:grpSp>
        <p:nvGrpSpPr>
          <p:cNvPr id="5" name="组合 4"/>
          <p:cNvGrpSpPr/>
          <p:nvPr/>
        </p:nvGrpSpPr>
        <p:grpSpPr>
          <a:xfrm>
            <a:off x="792999" y="2671496"/>
            <a:ext cx="4639694" cy="819150"/>
            <a:chOff x="6375400" y="3666141"/>
            <a:chExt cx="4474555" cy="790575"/>
          </a:xfrm>
        </p:grpSpPr>
        <p:sp>
          <p:nvSpPr>
            <p:cNvPr id="19" name="文本框 18"/>
            <p:cNvSpPr txBox="1"/>
            <p:nvPr/>
          </p:nvSpPr>
          <p:spPr>
            <a:xfrm>
              <a:off x="7260074" y="3870667"/>
              <a:ext cx="3589881"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护患关系是专业性的人际关系</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3"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792999" y="3636061"/>
            <a:ext cx="4639694" cy="819150"/>
            <a:chOff x="6375400" y="3666141"/>
            <a:chExt cx="4474554" cy="790575"/>
          </a:xfrm>
        </p:grpSpPr>
        <p:sp>
          <p:nvSpPr>
            <p:cNvPr id="26" name="文本框 25"/>
            <p:cNvSpPr txBox="1"/>
            <p:nvPr/>
          </p:nvSpPr>
          <p:spPr>
            <a:xfrm>
              <a:off x="7260074" y="3870667"/>
              <a:ext cx="358988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护患关系是帮助性的人际关系</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4" cstate="screen">
                <a:biLevel thresh="25000"/>
              </a:blip>
              <a:stretch>
                <a:fillRect/>
              </a:stretch>
            </p:blipFill>
            <p:spPr>
              <a:xfrm>
                <a:off x="6978525" y="3819668"/>
                <a:ext cx="562225" cy="675989"/>
              </a:xfrm>
              <a:prstGeom prst="rect">
                <a:avLst/>
              </a:prstGeom>
            </p:spPr>
          </p:pic>
        </p:grpSp>
      </p:grpSp>
      <p:grpSp>
        <p:nvGrpSpPr>
          <p:cNvPr id="7" name="组合 6"/>
          <p:cNvGrpSpPr/>
          <p:nvPr/>
        </p:nvGrpSpPr>
        <p:grpSpPr>
          <a:xfrm>
            <a:off x="792999" y="4600626"/>
            <a:ext cx="4639694" cy="819150"/>
            <a:chOff x="6375400" y="3666141"/>
            <a:chExt cx="4474555" cy="790575"/>
          </a:xfrm>
        </p:grpSpPr>
        <p:sp>
          <p:nvSpPr>
            <p:cNvPr id="9" name="文本框 8"/>
            <p:cNvSpPr txBox="1"/>
            <p:nvPr/>
          </p:nvSpPr>
          <p:spPr>
            <a:xfrm>
              <a:off x="7260074" y="3870667"/>
              <a:ext cx="3589881"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护患关系是多方位的人际关系</a:t>
              </a:r>
              <a:endParaRPr lang="zh-CN" altLang="en-US" sz="1980" b="1">
                <a:solidFill>
                  <a:schemeClr val="accent1">
                    <a:lumMod val="75000"/>
                  </a:schemeClr>
                </a:solidFill>
                <a:cs typeface="+mn-ea"/>
                <a:sym typeface="+mn-lt"/>
              </a:endParaRPr>
            </a:p>
          </p:txBody>
        </p:sp>
        <p:grpSp>
          <p:nvGrpSpPr>
            <p:cNvPr id="12" name="组合 11"/>
            <p:cNvGrpSpPr/>
            <p:nvPr/>
          </p:nvGrpSpPr>
          <p:grpSpPr>
            <a:xfrm>
              <a:off x="6375400" y="3666141"/>
              <a:ext cx="790575" cy="790575"/>
              <a:chOff x="6731000" y="3629025"/>
              <a:chExt cx="1057275" cy="1057275"/>
            </a:xfrm>
          </p:grpSpPr>
          <p:sp>
            <p:nvSpPr>
              <p:cNvPr id="14" name="对角圆角矩形 13"/>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5" name="图片 14"/>
              <p:cNvPicPr>
                <a:picLocks noChangeAspect="1"/>
              </p:cNvPicPr>
              <p:nvPr/>
            </p:nvPicPr>
            <p:blipFill>
              <a:blip r:embed="rId3" cstate="screen">
                <a:biLevel thresh="25000"/>
              </a:blip>
              <a:stretch>
                <a:fillRect/>
              </a:stretch>
            </p:blipFill>
            <p:spPr>
              <a:xfrm>
                <a:off x="6921643" y="3925184"/>
                <a:ext cx="675989" cy="464956"/>
              </a:xfrm>
              <a:prstGeom prst="rect">
                <a:avLst/>
              </a:prstGeom>
            </p:spPr>
          </p:pic>
        </p:grpSp>
      </p:grpSp>
      <p:grpSp>
        <p:nvGrpSpPr>
          <p:cNvPr id="20" name="组合 19"/>
          <p:cNvGrpSpPr/>
          <p:nvPr/>
        </p:nvGrpSpPr>
        <p:grpSpPr>
          <a:xfrm>
            <a:off x="792999" y="5565191"/>
            <a:ext cx="4892424" cy="819150"/>
            <a:chOff x="6375400" y="3666141"/>
            <a:chExt cx="4718289" cy="790575"/>
          </a:xfrm>
        </p:grpSpPr>
        <p:sp>
          <p:nvSpPr>
            <p:cNvPr id="21" name="文本框 20"/>
            <p:cNvSpPr txBox="1"/>
            <p:nvPr/>
          </p:nvSpPr>
          <p:spPr>
            <a:xfrm>
              <a:off x="7260074" y="3870667"/>
              <a:ext cx="3833615"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5.</a:t>
              </a:r>
              <a:r>
                <a:rPr lang="zh-CN" altLang="en-US" sz="1980" b="1">
                  <a:solidFill>
                    <a:schemeClr val="accent1">
                      <a:lumMod val="75000"/>
                    </a:schemeClr>
                  </a:solidFill>
                  <a:cs typeface="+mn-ea"/>
                  <a:sym typeface="+mn-lt"/>
                </a:rPr>
                <a:t>护患关系是一种短暂的人际关系</a:t>
              </a:r>
              <a:endParaRPr lang="zh-CN" altLang="en-US" sz="1980" b="1">
                <a:solidFill>
                  <a:schemeClr val="accent1">
                    <a:lumMod val="75000"/>
                  </a:schemeClr>
                </a:solidFill>
                <a:cs typeface="+mn-ea"/>
                <a:sym typeface="+mn-lt"/>
              </a:endParaRPr>
            </a:p>
          </p:txBody>
        </p:sp>
        <p:grpSp>
          <p:nvGrpSpPr>
            <p:cNvPr id="22" name="组合 21"/>
            <p:cNvGrpSpPr/>
            <p:nvPr/>
          </p:nvGrpSpPr>
          <p:grpSpPr>
            <a:xfrm>
              <a:off x="6375400" y="3666141"/>
              <a:ext cx="790575" cy="790575"/>
              <a:chOff x="6731000" y="3629025"/>
              <a:chExt cx="1057275" cy="1057275"/>
            </a:xfrm>
          </p:grpSpPr>
          <p:sp>
            <p:nvSpPr>
              <p:cNvPr id="27" name="对角圆角矩形 26"/>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8" name="图片 27"/>
              <p:cNvPicPr>
                <a:picLocks noChangeAspect="1"/>
              </p:cNvPicPr>
              <p:nvPr/>
            </p:nvPicPr>
            <p:blipFill>
              <a:blip r:embed="rId4" cstate="screen">
                <a:biLevel thresh="25000"/>
              </a:blip>
              <a:stretch>
                <a:fillRect/>
              </a:stretch>
            </p:blipFill>
            <p:spPr>
              <a:xfrm>
                <a:off x="6978525" y="3819668"/>
                <a:ext cx="562225" cy="675989"/>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anim calcmode="lin" valueType="num">
                                      <p:cBhvr>
                                        <p:cTn id="32" dur="750" fill="hold"/>
                                        <p:tgtEl>
                                          <p:spTgt spid="20"/>
                                        </p:tgtEl>
                                        <p:attrNameLst>
                                          <p:attrName>ppt_x</p:attrName>
                                        </p:attrNameLst>
                                      </p:cBhvr>
                                      <p:tavLst>
                                        <p:tav tm="0">
                                          <p:val>
                                            <p:strVal val="#ppt_x"/>
                                          </p:val>
                                        </p:tav>
                                        <p:tav tm="100000">
                                          <p:val>
                                            <p:strVal val="#ppt_x"/>
                                          </p:val>
                                        </p:tav>
                                      </p:tavLst>
                                    </p:anim>
                                    <p:anim calcmode="lin" valueType="num">
                                      <p:cBhvr>
                                        <p:cTn id="33"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二、护患关系的基本模式</a:t>
            </a:r>
            <a:endParaRPr sz="4000">
              <a:solidFill>
                <a:srgbClr val="FF0000"/>
              </a:solidFill>
              <a:ea typeface="黑体" panose="02010600030101010101" charset="-122"/>
              <a:cs typeface="黑体" panose="02010600030101010101" charset="-122"/>
            </a:endParaRPr>
          </a:p>
        </p:txBody>
      </p:sp>
      <p:sp>
        <p:nvSpPr>
          <p:cNvPr id="32771" name="文本占位符 32770"/>
          <p:cNvSpPr>
            <a:spLocks noGrp="1"/>
          </p:cNvSpPr>
          <p:nvPr>
            <p:ph type="body" idx="4294967295"/>
          </p:nvPr>
        </p:nvSpPr>
        <p:spPr>
          <a:xfrm>
            <a:off x="415290" y="2121535"/>
            <a:ext cx="7235825" cy="3919220"/>
          </a:xfrm>
        </p:spPr>
        <p:txBody>
          <a:bodyPr>
            <a:noAutofit/>
          </a:bodyPr>
          <a:p>
            <a:pPr fontAlgn="auto">
              <a:lnSpc>
                <a:spcPct val="150000"/>
              </a:lnSpc>
              <a:spcBef>
                <a:spcPct val="0"/>
              </a:spcBef>
              <a:buFont typeface="Wingdings" panose="05000000000000000000" charset="0"/>
              <a:buChar char="Ø"/>
            </a:pPr>
            <a:r>
              <a:rPr lang="zh-CN" altLang="en-US" sz="2300">
                <a:solidFill>
                  <a:srgbClr val="0000FF"/>
                </a:solidFill>
              </a:rPr>
              <a:t>被动型模式:这一模式适用于难以表达自己主观意志的病人。如昏迷病人、婴儿、精神病等。</a:t>
            </a:r>
            <a:endParaRPr lang="zh-CN" altLang="en-US" sz="2300">
              <a:solidFill>
                <a:srgbClr val="0000FF"/>
              </a:solidFill>
            </a:endParaRPr>
          </a:p>
          <a:p>
            <a:pPr fontAlgn="auto">
              <a:lnSpc>
                <a:spcPct val="150000"/>
              </a:lnSpc>
              <a:spcBef>
                <a:spcPct val="0"/>
              </a:spcBef>
              <a:buFont typeface="Wingdings" panose="05000000000000000000" charset="0"/>
              <a:buChar char="Ø"/>
            </a:pPr>
            <a:r>
              <a:rPr lang="zh-CN" altLang="en-US" sz="2300">
                <a:solidFill>
                  <a:srgbClr val="0000FF"/>
                </a:solidFill>
              </a:rPr>
              <a:t>合作型模式:该模式适用于对急性病患者护理时。</a:t>
            </a:r>
            <a:endParaRPr lang="zh-CN" altLang="en-US" sz="2300">
              <a:solidFill>
                <a:srgbClr val="0000FF"/>
              </a:solidFill>
            </a:endParaRPr>
          </a:p>
          <a:p>
            <a:pPr fontAlgn="auto">
              <a:lnSpc>
                <a:spcPct val="150000"/>
              </a:lnSpc>
              <a:spcBef>
                <a:spcPct val="0"/>
              </a:spcBef>
              <a:buFont typeface="Wingdings" panose="05000000000000000000" charset="0"/>
              <a:buChar char="Ø"/>
            </a:pPr>
            <a:r>
              <a:rPr lang="zh-CN" altLang="en-US" sz="2300">
                <a:solidFill>
                  <a:srgbClr val="0000FF"/>
                </a:solidFill>
              </a:rPr>
              <a:t>共同参与型模式:在平等合作的基础上，护患双方具有大致同等的主动性和权利，共同参与护理方案、措施的决策和实施。此模式适用于慢性病病人或受过良好教育的病人。</a:t>
            </a:r>
            <a:endParaRPr lang="zh-CN" altLang="en-US" sz="2300">
              <a:solidFill>
                <a:srgbClr val="0000FF"/>
              </a:solidFill>
            </a:endParaRPr>
          </a:p>
        </p:txBody>
      </p:sp>
      <p:pic>
        <p:nvPicPr>
          <p:cNvPr id="5" name="图片 4"/>
          <p:cNvPicPr>
            <a:picLocks noChangeAspect="1"/>
          </p:cNvPicPr>
          <p:nvPr/>
        </p:nvPicPr>
        <p:blipFill>
          <a:blip r:embed="rId1" cstate="screen"/>
          <a:stretch>
            <a:fillRect/>
          </a:stretch>
        </p:blipFill>
        <p:spPr>
          <a:xfrm>
            <a:off x="7461250" y="1442720"/>
            <a:ext cx="4435475" cy="443547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三、影响护患关系的因素</a:t>
            </a:r>
            <a:endParaRPr sz="4000">
              <a:solidFill>
                <a:srgbClr val="FF0000"/>
              </a:solidFill>
              <a:ea typeface="黑体" panose="02010600030101010101" charset="-122"/>
              <a:cs typeface="黑体" panose="02010600030101010101" charset="-122"/>
            </a:endParaRPr>
          </a:p>
        </p:txBody>
      </p:sp>
      <p:sp>
        <p:nvSpPr>
          <p:cNvPr id="17411" name="文本占位符 17410"/>
          <p:cNvSpPr>
            <a:spLocks noGrp="1"/>
          </p:cNvSpPr>
          <p:nvPr>
            <p:ph type="body" idx="1"/>
          </p:nvPr>
        </p:nvSpPr>
        <p:spPr>
          <a:xfrm>
            <a:off x="537845" y="2136775"/>
            <a:ext cx="5415915" cy="3568065"/>
          </a:xfrm>
        </p:spPr>
        <p:txBody>
          <a:bodyPr>
            <a:noAutofit/>
          </a:bodyPr>
          <a:p>
            <a:pPr>
              <a:lnSpc>
                <a:spcPct val="150000"/>
              </a:lnSpc>
            </a:pPr>
            <a:r>
              <a:rPr lang="zh-CN" altLang="en-US" sz="2400"/>
              <a:t>冲突</a:t>
            </a:r>
            <a:endParaRPr lang="zh-CN" altLang="en-US" sz="2400"/>
          </a:p>
          <a:p>
            <a:pPr>
              <a:lnSpc>
                <a:spcPct val="150000"/>
              </a:lnSpc>
            </a:pPr>
            <a:r>
              <a:rPr lang="zh-CN" altLang="en-US" sz="2400"/>
              <a:t>护患冲突：</a:t>
            </a:r>
            <a:r>
              <a:rPr lang="en-US" altLang="zh-CN" sz="2400"/>
              <a:t>1</a:t>
            </a:r>
            <a:r>
              <a:rPr lang="zh-CN" altLang="en-US" sz="2400"/>
              <a:t>．角色模糊或定位不当 </a:t>
            </a:r>
            <a:endParaRPr lang="zh-CN" altLang="en-US" sz="2400"/>
          </a:p>
          <a:p>
            <a:pPr>
              <a:lnSpc>
                <a:spcPct val="150000"/>
              </a:lnSpc>
              <a:buNone/>
            </a:pPr>
            <a:r>
              <a:rPr lang="zh-CN" altLang="en-US" sz="2400"/>
              <a:t>         </a:t>
            </a:r>
            <a:r>
              <a:rPr lang="en-US" altLang="zh-CN" sz="2400"/>
              <a:t> </a:t>
            </a:r>
            <a:r>
              <a:rPr lang="zh-CN" altLang="en-US" sz="2400"/>
              <a:t> </a:t>
            </a:r>
            <a:r>
              <a:rPr lang="en-US" altLang="zh-CN" sz="2400"/>
              <a:t> 2.</a:t>
            </a:r>
            <a:r>
              <a:rPr lang="zh-CN" altLang="en-US" sz="2400"/>
              <a:t>责任冲突</a:t>
            </a:r>
            <a:endParaRPr lang="zh-CN" altLang="en-US" sz="2400"/>
          </a:p>
          <a:p>
            <a:pPr>
              <a:lnSpc>
                <a:spcPct val="150000"/>
              </a:lnSpc>
              <a:buNone/>
            </a:pPr>
            <a:r>
              <a:rPr lang="zh-CN" altLang="en-US" sz="2400"/>
              <a:t>         </a:t>
            </a:r>
            <a:r>
              <a:rPr lang="en-US" altLang="zh-CN" sz="2400"/>
              <a:t>  </a:t>
            </a:r>
            <a:r>
              <a:rPr lang="zh-CN" altLang="en-US" sz="2400"/>
              <a:t> </a:t>
            </a:r>
            <a:r>
              <a:rPr lang="en-US" altLang="zh-CN" sz="2400"/>
              <a:t>3.</a:t>
            </a:r>
            <a:r>
              <a:rPr lang="zh-CN" altLang="en-US" sz="2400"/>
              <a:t>权益差异</a:t>
            </a:r>
            <a:endParaRPr lang="zh-CN" altLang="en-US" sz="2400"/>
          </a:p>
          <a:p>
            <a:pPr>
              <a:lnSpc>
                <a:spcPct val="150000"/>
              </a:lnSpc>
              <a:buNone/>
            </a:pPr>
            <a:r>
              <a:rPr lang="zh-CN" altLang="en-US" sz="2400"/>
              <a:t>         </a:t>
            </a:r>
            <a:r>
              <a:rPr lang="en-US" altLang="zh-CN" sz="2400"/>
              <a:t>  </a:t>
            </a:r>
            <a:r>
              <a:rPr lang="zh-CN" altLang="en-US" sz="2400"/>
              <a:t> </a:t>
            </a:r>
            <a:r>
              <a:rPr lang="en-US" altLang="zh-CN" sz="2400"/>
              <a:t>4.</a:t>
            </a:r>
            <a:r>
              <a:rPr lang="zh-CN" altLang="en-US" sz="2400"/>
              <a:t>理解分歧</a:t>
            </a:r>
            <a:endParaRPr lang="zh-CN" altLang="en-US" sz="2400"/>
          </a:p>
        </p:txBody>
      </p:sp>
      <p:pic>
        <p:nvPicPr>
          <p:cNvPr id="5" name="图片 4"/>
          <p:cNvPicPr>
            <a:picLocks noChangeAspect="1"/>
          </p:cNvPicPr>
          <p:nvPr/>
        </p:nvPicPr>
        <p:blipFill>
          <a:blip r:embed="rId1" cstate="screen"/>
          <a:stretch>
            <a:fillRect/>
          </a:stretch>
        </p:blipFill>
        <p:spPr>
          <a:xfrm>
            <a:off x="6710045" y="1413510"/>
            <a:ext cx="4942205" cy="4291330"/>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占位符 40961"/>
          <p:cNvSpPr>
            <a:spLocks noGrp="1"/>
          </p:cNvSpPr>
          <p:nvPr/>
        </p:nvSpPr>
        <p:spPr>
          <a:xfrm>
            <a:off x="4362450" y="857885"/>
            <a:ext cx="5532755" cy="4711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400">
                <a:solidFill>
                  <a:schemeClr val="accent2"/>
                </a:solidFill>
                <a:latin typeface="黑体" panose="02010600030101010101" charset="-122"/>
                <a:ea typeface="黑体" panose="02010600030101010101" charset="-122"/>
              </a:rPr>
              <a:t>护患冲突的调试</a:t>
            </a:r>
            <a:endParaRPr lang="zh-CN" altLang="en-US" sz="4400">
              <a:solidFill>
                <a:schemeClr val="accent2"/>
              </a:solidFill>
              <a:latin typeface="黑体" panose="02010600030101010101" charset="-122"/>
              <a:ea typeface="黑体" panose="02010600030101010101" charset="-122"/>
            </a:endParaRPr>
          </a:p>
        </p:txBody>
      </p:sp>
      <p:grpSp>
        <p:nvGrpSpPr>
          <p:cNvPr id="2" name="组合 1"/>
          <p:cNvGrpSpPr/>
          <p:nvPr/>
        </p:nvGrpSpPr>
        <p:grpSpPr>
          <a:xfrm>
            <a:off x="1459451" y="1908835"/>
            <a:ext cx="3749977" cy="1013588"/>
            <a:chOff x="1459451" y="1908835"/>
            <a:chExt cx="3749977" cy="1013588"/>
          </a:xfrm>
        </p:grpSpPr>
        <p:grpSp>
          <p:nvGrpSpPr>
            <p:cNvPr id="32" name="Group 4"/>
            <p:cNvGrpSpPr/>
            <p:nvPr/>
          </p:nvGrpSpPr>
          <p:grpSpPr>
            <a:xfrm>
              <a:off x="1459451" y="1908835"/>
              <a:ext cx="3749977" cy="1013588"/>
              <a:chOff x="1069592" y="1875865"/>
              <a:chExt cx="446874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237736" y="2156566"/>
              <a:ext cx="26720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互相尊重的原则</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3" name="组合 2"/>
          <p:cNvGrpSpPr/>
          <p:nvPr/>
        </p:nvGrpSpPr>
        <p:grpSpPr>
          <a:xfrm>
            <a:off x="1315372" y="3314779"/>
            <a:ext cx="3870881" cy="1016503"/>
            <a:chOff x="1315372" y="3314779"/>
            <a:chExt cx="3870881" cy="1016503"/>
          </a:xfrm>
        </p:grpSpPr>
        <p:grpSp>
          <p:nvGrpSpPr>
            <p:cNvPr id="36" name="Group 8"/>
            <p:cNvGrpSpPr/>
            <p:nvPr/>
          </p:nvGrpSpPr>
          <p:grpSpPr>
            <a:xfrm>
              <a:off x="1315372" y="3314779"/>
              <a:ext cx="3870881" cy="1016503"/>
              <a:chOff x="925513" y="3281809"/>
              <a:chExt cx="4612828" cy="1276130"/>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237736" y="3557296"/>
              <a:ext cx="26720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理解互谅的原则</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4" name="组合 3"/>
          <p:cNvGrpSpPr/>
          <p:nvPr/>
        </p:nvGrpSpPr>
        <p:grpSpPr>
          <a:xfrm>
            <a:off x="1328211" y="4724382"/>
            <a:ext cx="3860107" cy="1013587"/>
            <a:chOff x="1328211" y="4724382"/>
            <a:chExt cx="3860107" cy="1013587"/>
          </a:xfrm>
        </p:grpSpPr>
        <p:grpSp>
          <p:nvGrpSpPr>
            <p:cNvPr id="40" name="Group 12"/>
            <p:cNvGrpSpPr/>
            <p:nvPr/>
          </p:nvGrpSpPr>
          <p:grpSpPr>
            <a:xfrm>
              <a:off x="1328211" y="4724382"/>
              <a:ext cx="3860107" cy="1013587"/>
              <a:chOff x="938352" y="4691412"/>
              <a:chExt cx="4599989"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3" name="Rectangle 15"/>
              <p:cNvSpPr/>
              <p:nvPr/>
            </p:nvSpPr>
            <p:spPr>
              <a:xfrm>
                <a:off x="5441922" y="4691412"/>
                <a:ext cx="96419" cy="1272469"/>
              </a:xfrm>
              <a:prstGeom prst="rect">
                <a:avLst/>
              </a:pr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0" name="TextBox 59"/>
            <p:cNvSpPr txBox="1"/>
            <p:nvPr/>
          </p:nvSpPr>
          <p:spPr>
            <a:xfrm>
              <a:off x="2237736" y="4921579"/>
              <a:ext cx="26720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相互信任的原则</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6" name="组合 5"/>
          <p:cNvGrpSpPr/>
          <p:nvPr/>
        </p:nvGrpSpPr>
        <p:grpSpPr>
          <a:xfrm>
            <a:off x="7019270" y="1908835"/>
            <a:ext cx="3891232" cy="1013588"/>
            <a:chOff x="7019270" y="1908835"/>
            <a:chExt cx="3891232" cy="1013588"/>
          </a:xfrm>
        </p:grpSpPr>
        <p:grpSp>
          <p:nvGrpSpPr>
            <p:cNvPr id="44" name="Group 16"/>
            <p:cNvGrpSpPr/>
            <p:nvPr/>
          </p:nvGrpSpPr>
          <p:grpSpPr>
            <a:xfrm>
              <a:off x="7019270" y="1908835"/>
              <a:ext cx="3891232" cy="1013588"/>
              <a:chOff x="6629410" y="1875865"/>
              <a:chExt cx="4637079" cy="1272470"/>
            </a:xfrm>
            <a:solidFill>
              <a:schemeClr val="accent4"/>
            </a:solidFill>
          </p:grpSpPr>
          <p:sp>
            <p:nvSpPr>
              <p:cNvPr id="45"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6"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7" name="Rectangle 19"/>
              <p:cNvSpPr/>
              <p:nvPr/>
            </p:nvSpPr>
            <p:spPr>
              <a:xfrm>
                <a:off x="11170070" y="1875865"/>
                <a:ext cx="96419" cy="1272470"/>
              </a:xfrm>
              <a:prstGeom prst="rect">
                <a:avLst/>
              </a:pr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2" name="TextBox 61"/>
            <p:cNvSpPr txBox="1"/>
            <p:nvPr/>
          </p:nvSpPr>
          <p:spPr>
            <a:xfrm>
              <a:off x="7951580" y="2156566"/>
              <a:ext cx="26720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求同存异的原则</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7" name="组合 6"/>
          <p:cNvGrpSpPr/>
          <p:nvPr/>
        </p:nvGrpSpPr>
        <p:grpSpPr>
          <a:xfrm>
            <a:off x="7060637" y="3314779"/>
            <a:ext cx="3856517" cy="1016504"/>
            <a:chOff x="7060637" y="3314779"/>
            <a:chExt cx="3856517" cy="1016504"/>
          </a:xfrm>
        </p:grpSpPr>
        <p:grpSp>
          <p:nvGrpSpPr>
            <p:cNvPr id="48" name="Group 20"/>
            <p:cNvGrpSpPr/>
            <p:nvPr/>
          </p:nvGrpSpPr>
          <p:grpSpPr>
            <a:xfrm>
              <a:off x="7060637" y="3314779"/>
              <a:ext cx="3856517" cy="1016504"/>
              <a:chOff x="6670778" y="3281808"/>
              <a:chExt cx="4595711" cy="1276131"/>
            </a:xfrm>
            <a:solidFill>
              <a:schemeClr val="accent5"/>
            </a:solidFill>
          </p:grpSpPr>
          <p:sp>
            <p:nvSpPr>
              <p:cNvPr id="49" name="Freeform 36"/>
              <p:cNvSpPr/>
              <p:nvPr/>
            </p:nvSpPr>
            <p:spPr bwMode="auto">
              <a:xfrm>
                <a:off x="6670778" y="3283639"/>
                <a:ext cx="4499292" cy="1272470"/>
              </a:xfrm>
              <a:custGeom>
                <a:avLst/>
                <a:gdLst>
                  <a:gd name="T0" fmla="*/ 324 w 1843"/>
                  <a:gd name="T1" fmla="*/ 0 h 523"/>
                  <a:gd name="T2" fmla="*/ 42 w 1843"/>
                  <a:gd name="T3" fmla="*/ 0 h 523"/>
                  <a:gd name="T4" fmla="*/ 13 w 1843"/>
                  <a:gd name="T5" fmla="*/ 262 h 523"/>
                  <a:gd name="T6" fmla="*/ 94 w 1843"/>
                  <a:gd name="T7" fmla="*/ 282 h 523"/>
                  <a:gd name="T8" fmla="*/ 106 w 1843"/>
                  <a:gd name="T9" fmla="*/ 272 h 523"/>
                  <a:gd name="T10" fmla="*/ 120 w 1843"/>
                  <a:gd name="T11" fmla="*/ 263 h 523"/>
                  <a:gd name="T12" fmla="*/ 139 w 1843"/>
                  <a:gd name="T13" fmla="*/ 256 h 523"/>
                  <a:gd name="T14" fmla="*/ 163 w 1843"/>
                  <a:gd name="T15" fmla="*/ 254 h 523"/>
                  <a:gd name="T16" fmla="*/ 200 w 1843"/>
                  <a:gd name="T17" fmla="*/ 260 h 523"/>
                  <a:gd name="T18" fmla="*/ 226 w 1843"/>
                  <a:gd name="T19" fmla="*/ 279 h 523"/>
                  <a:gd name="T20" fmla="*/ 241 w 1843"/>
                  <a:gd name="T21" fmla="*/ 308 h 523"/>
                  <a:gd name="T22" fmla="*/ 246 w 1843"/>
                  <a:gd name="T23" fmla="*/ 345 h 523"/>
                  <a:gd name="T24" fmla="*/ 242 w 1843"/>
                  <a:gd name="T25" fmla="*/ 382 h 523"/>
                  <a:gd name="T26" fmla="*/ 229 w 1843"/>
                  <a:gd name="T27" fmla="*/ 413 h 523"/>
                  <a:gd name="T28" fmla="*/ 207 w 1843"/>
                  <a:gd name="T29" fmla="*/ 433 h 523"/>
                  <a:gd name="T30" fmla="*/ 174 w 1843"/>
                  <a:gd name="T31" fmla="*/ 440 h 523"/>
                  <a:gd name="T32" fmla="*/ 123 w 1843"/>
                  <a:gd name="T33" fmla="*/ 422 h 523"/>
                  <a:gd name="T34" fmla="*/ 101 w 1843"/>
                  <a:gd name="T35" fmla="*/ 372 h 523"/>
                  <a:gd name="T36" fmla="*/ 0 w 1843"/>
                  <a:gd name="T37" fmla="*/ 372 h 523"/>
                  <a:gd name="T38" fmla="*/ 16 w 1843"/>
                  <a:gd name="T39" fmla="*/ 436 h 523"/>
                  <a:gd name="T40" fmla="*/ 54 w 1843"/>
                  <a:gd name="T41" fmla="*/ 483 h 523"/>
                  <a:gd name="T42" fmla="*/ 110 w 1843"/>
                  <a:gd name="T43" fmla="*/ 513 h 523"/>
                  <a:gd name="T44" fmla="*/ 170 w 1843"/>
                  <a:gd name="T45" fmla="*/ 523 h 523"/>
                  <a:gd name="T46" fmla="*/ 166 w 1843"/>
                  <a:gd name="T47" fmla="*/ 523 h 523"/>
                  <a:gd name="T48" fmla="*/ 1843 w 1843"/>
                  <a:gd name="T49" fmla="*/ 523 h 523"/>
                  <a:gd name="T50" fmla="*/ 1843 w 1843"/>
                  <a:gd name="T51" fmla="*/ 0 h 523"/>
                  <a:gd name="T52" fmla="*/ 324 w 1843"/>
                  <a:gd name="T53"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3" h="523">
                    <a:moveTo>
                      <a:pt x="324" y="0"/>
                    </a:moveTo>
                    <a:cubicBezTo>
                      <a:pt x="42" y="0"/>
                      <a:pt x="42" y="0"/>
                      <a:pt x="42" y="0"/>
                    </a:cubicBezTo>
                    <a:cubicBezTo>
                      <a:pt x="13" y="262"/>
                      <a:pt x="13" y="262"/>
                      <a:pt x="13" y="262"/>
                    </a:cubicBezTo>
                    <a:cubicBezTo>
                      <a:pt x="94" y="282"/>
                      <a:pt x="94" y="282"/>
                      <a:pt x="94" y="282"/>
                    </a:cubicBezTo>
                    <a:cubicBezTo>
                      <a:pt x="98" y="279"/>
                      <a:pt x="102" y="275"/>
                      <a:pt x="106" y="272"/>
                    </a:cubicBezTo>
                    <a:cubicBezTo>
                      <a:pt x="110" y="268"/>
                      <a:pt x="115" y="265"/>
                      <a:pt x="120" y="263"/>
                    </a:cubicBezTo>
                    <a:cubicBezTo>
                      <a:pt x="125" y="260"/>
                      <a:pt x="132" y="258"/>
                      <a:pt x="139" y="256"/>
                    </a:cubicBezTo>
                    <a:cubicBezTo>
                      <a:pt x="146" y="255"/>
                      <a:pt x="154" y="254"/>
                      <a:pt x="163" y="254"/>
                    </a:cubicBezTo>
                    <a:cubicBezTo>
                      <a:pt x="177" y="254"/>
                      <a:pt x="190" y="256"/>
                      <a:pt x="200" y="260"/>
                    </a:cubicBezTo>
                    <a:cubicBezTo>
                      <a:pt x="211" y="265"/>
                      <a:pt x="219" y="271"/>
                      <a:pt x="226" y="279"/>
                    </a:cubicBezTo>
                    <a:cubicBezTo>
                      <a:pt x="233" y="287"/>
                      <a:pt x="238" y="296"/>
                      <a:pt x="241" y="308"/>
                    </a:cubicBezTo>
                    <a:cubicBezTo>
                      <a:pt x="245" y="319"/>
                      <a:pt x="246" y="331"/>
                      <a:pt x="246" y="345"/>
                    </a:cubicBezTo>
                    <a:cubicBezTo>
                      <a:pt x="246" y="358"/>
                      <a:pt x="245" y="371"/>
                      <a:pt x="242" y="382"/>
                    </a:cubicBezTo>
                    <a:cubicBezTo>
                      <a:pt x="239" y="394"/>
                      <a:pt x="235" y="404"/>
                      <a:pt x="229" y="413"/>
                    </a:cubicBezTo>
                    <a:cubicBezTo>
                      <a:pt x="224" y="421"/>
                      <a:pt x="216" y="428"/>
                      <a:pt x="207" y="433"/>
                    </a:cubicBezTo>
                    <a:cubicBezTo>
                      <a:pt x="198" y="438"/>
                      <a:pt x="187" y="440"/>
                      <a:pt x="174" y="440"/>
                    </a:cubicBezTo>
                    <a:cubicBezTo>
                      <a:pt x="153" y="440"/>
                      <a:pt x="136" y="434"/>
                      <a:pt x="123" y="422"/>
                    </a:cubicBezTo>
                    <a:cubicBezTo>
                      <a:pt x="111" y="410"/>
                      <a:pt x="103" y="394"/>
                      <a:pt x="101" y="372"/>
                    </a:cubicBezTo>
                    <a:cubicBezTo>
                      <a:pt x="0" y="372"/>
                      <a:pt x="0" y="372"/>
                      <a:pt x="0" y="372"/>
                    </a:cubicBezTo>
                    <a:cubicBezTo>
                      <a:pt x="0" y="396"/>
                      <a:pt x="6" y="417"/>
                      <a:pt x="16" y="436"/>
                    </a:cubicBezTo>
                    <a:cubicBezTo>
                      <a:pt x="25" y="455"/>
                      <a:pt x="38" y="470"/>
                      <a:pt x="54" y="483"/>
                    </a:cubicBezTo>
                    <a:cubicBezTo>
                      <a:pt x="71" y="496"/>
                      <a:pt x="89" y="506"/>
                      <a:pt x="110" y="513"/>
                    </a:cubicBezTo>
                    <a:cubicBezTo>
                      <a:pt x="129" y="519"/>
                      <a:pt x="149" y="522"/>
                      <a:pt x="170" y="523"/>
                    </a:cubicBezTo>
                    <a:cubicBezTo>
                      <a:pt x="169" y="523"/>
                      <a:pt x="168" y="523"/>
                      <a:pt x="166" y="523"/>
                    </a:cubicBezTo>
                    <a:cubicBezTo>
                      <a:pt x="1843" y="523"/>
                      <a:pt x="1843" y="523"/>
                      <a:pt x="1843" y="523"/>
                    </a:cubicBezTo>
                    <a:cubicBezTo>
                      <a:pt x="1843" y="0"/>
                      <a:pt x="1843" y="0"/>
                      <a:pt x="1843" y="0"/>
                    </a:cubicBezTo>
                    <a:cubicBezTo>
                      <a:pt x="324" y="0"/>
                      <a:pt x="324" y="0"/>
                      <a:pt x="324" y="0"/>
                    </a:cubicBez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50" name="Freeform 14"/>
              <p:cNvSpPr/>
              <p:nvPr/>
            </p:nvSpPr>
            <p:spPr bwMode="auto">
              <a:xfrm>
                <a:off x="6968291" y="3281809"/>
                <a:ext cx="976199" cy="1269529"/>
              </a:xfrm>
              <a:custGeom>
                <a:avLst/>
                <a:gdLst>
                  <a:gd name="T0" fmla="*/ 141 w 260"/>
                  <a:gd name="T1" fmla="*/ 0 h 338"/>
                  <a:gd name="T2" fmla="*/ 141 w 260"/>
                  <a:gd name="T3" fmla="*/ 54 h 338"/>
                  <a:gd name="T4" fmla="*/ 8 w 260"/>
                  <a:gd name="T5" fmla="*/ 54 h 338"/>
                  <a:gd name="T6" fmla="*/ 0 w 260"/>
                  <a:gd name="T7" fmla="*/ 126 h 338"/>
                  <a:gd name="T8" fmla="*/ 8 w 260"/>
                  <a:gd name="T9" fmla="*/ 122 h 338"/>
                  <a:gd name="T10" fmla="*/ 20 w 260"/>
                  <a:gd name="T11" fmla="*/ 118 h 338"/>
                  <a:gd name="T12" fmla="*/ 34 w 260"/>
                  <a:gd name="T13" fmla="*/ 115 h 338"/>
                  <a:gd name="T14" fmla="*/ 50 w 260"/>
                  <a:gd name="T15" fmla="*/ 113 h 338"/>
                  <a:gd name="T16" fmla="*/ 93 w 260"/>
                  <a:gd name="T17" fmla="*/ 121 h 338"/>
                  <a:gd name="T18" fmla="*/ 125 w 260"/>
                  <a:gd name="T19" fmla="*/ 143 h 338"/>
                  <a:gd name="T20" fmla="*/ 145 w 260"/>
                  <a:gd name="T21" fmla="*/ 178 h 338"/>
                  <a:gd name="T22" fmla="*/ 152 w 260"/>
                  <a:gd name="T23" fmla="*/ 226 h 338"/>
                  <a:gd name="T24" fmla="*/ 145 w 260"/>
                  <a:gd name="T25" fmla="*/ 269 h 338"/>
                  <a:gd name="T26" fmla="*/ 124 w 260"/>
                  <a:gd name="T27" fmla="*/ 304 h 338"/>
                  <a:gd name="T28" fmla="*/ 88 w 260"/>
                  <a:gd name="T29" fmla="*/ 329 h 338"/>
                  <a:gd name="T30" fmla="*/ 39 w 260"/>
                  <a:gd name="T31" fmla="*/ 338 h 338"/>
                  <a:gd name="T32" fmla="*/ 260 w 260"/>
                  <a:gd name="T33" fmla="*/ 338 h 338"/>
                  <a:gd name="T34" fmla="*/ 141 w 260"/>
                  <a:gd name="T35"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338">
                    <a:moveTo>
                      <a:pt x="141" y="0"/>
                    </a:moveTo>
                    <a:cubicBezTo>
                      <a:pt x="141" y="54"/>
                      <a:pt x="141" y="54"/>
                      <a:pt x="141" y="54"/>
                    </a:cubicBezTo>
                    <a:cubicBezTo>
                      <a:pt x="8" y="54"/>
                      <a:pt x="8" y="54"/>
                      <a:pt x="8" y="54"/>
                    </a:cubicBezTo>
                    <a:cubicBezTo>
                      <a:pt x="0" y="126"/>
                      <a:pt x="0" y="126"/>
                      <a:pt x="0" y="126"/>
                    </a:cubicBezTo>
                    <a:cubicBezTo>
                      <a:pt x="2" y="124"/>
                      <a:pt x="5" y="123"/>
                      <a:pt x="8" y="122"/>
                    </a:cubicBezTo>
                    <a:cubicBezTo>
                      <a:pt x="12" y="121"/>
                      <a:pt x="15" y="119"/>
                      <a:pt x="20" y="118"/>
                    </a:cubicBezTo>
                    <a:cubicBezTo>
                      <a:pt x="24" y="117"/>
                      <a:pt x="29" y="115"/>
                      <a:pt x="34" y="115"/>
                    </a:cubicBezTo>
                    <a:cubicBezTo>
                      <a:pt x="39" y="113"/>
                      <a:pt x="45" y="113"/>
                      <a:pt x="50" y="113"/>
                    </a:cubicBezTo>
                    <a:cubicBezTo>
                      <a:pt x="66" y="113"/>
                      <a:pt x="80" y="116"/>
                      <a:pt x="93" y="121"/>
                    </a:cubicBezTo>
                    <a:cubicBezTo>
                      <a:pt x="105" y="126"/>
                      <a:pt x="116" y="134"/>
                      <a:pt x="125" y="143"/>
                    </a:cubicBezTo>
                    <a:cubicBezTo>
                      <a:pt x="134" y="153"/>
                      <a:pt x="140" y="165"/>
                      <a:pt x="145" y="178"/>
                    </a:cubicBezTo>
                    <a:cubicBezTo>
                      <a:pt x="149" y="193"/>
                      <a:pt x="152" y="208"/>
                      <a:pt x="152" y="226"/>
                    </a:cubicBezTo>
                    <a:cubicBezTo>
                      <a:pt x="152" y="241"/>
                      <a:pt x="149" y="255"/>
                      <a:pt x="145" y="269"/>
                    </a:cubicBezTo>
                    <a:cubicBezTo>
                      <a:pt x="140" y="282"/>
                      <a:pt x="133" y="294"/>
                      <a:pt x="124" y="304"/>
                    </a:cubicBezTo>
                    <a:cubicBezTo>
                      <a:pt x="114" y="315"/>
                      <a:pt x="103" y="323"/>
                      <a:pt x="88" y="329"/>
                    </a:cubicBezTo>
                    <a:cubicBezTo>
                      <a:pt x="74" y="335"/>
                      <a:pt x="58" y="338"/>
                      <a:pt x="39" y="338"/>
                    </a:cubicBezTo>
                    <a:cubicBezTo>
                      <a:pt x="260" y="338"/>
                      <a:pt x="260" y="338"/>
                      <a:pt x="260" y="338"/>
                    </a:cubicBezTo>
                    <a:cubicBezTo>
                      <a:pt x="162" y="59"/>
                      <a:pt x="144" y="9"/>
                      <a:pt x="141" y="0"/>
                    </a:cubicBezTo>
                    <a:close/>
                  </a:path>
                </a:pathLst>
              </a:custGeom>
              <a:solidFill>
                <a:schemeClr val="accent5">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51" name="Rectangle 23"/>
              <p:cNvSpPr/>
              <p:nvPr/>
            </p:nvSpPr>
            <p:spPr>
              <a:xfrm>
                <a:off x="11170070" y="3281808"/>
                <a:ext cx="96419" cy="1276131"/>
              </a:xfrm>
              <a:prstGeom prst="rect">
                <a:avLst/>
              </a:prstGeom>
              <a:solidFill>
                <a:schemeClr val="accent5">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4" name="TextBox 63"/>
            <p:cNvSpPr txBox="1"/>
            <p:nvPr/>
          </p:nvSpPr>
          <p:spPr>
            <a:xfrm>
              <a:off x="7951580" y="3557296"/>
              <a:ext cx="26720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诚实守信的原则</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8" name="组合 7"/>
          <p:cNvGrpSpPr/>
          <p:nvPr/>
        </p:nvGrpSpPr>
        <p:grpSpPr>
          <a:xfrm>
            <a:off x="7054932" y="4724382"/>
            <a:ext cx="3861305" cy="1013587"/>
            <a:chOff x="7054932" y="4724382"/>
            <a:chExt cx="3861305" cy="1013587"/>
          </a:xfrm>
        </p:grpSpPr>
        <p:grpSp>
          <p:nvGrpSpPr>
            <p:cNvPr id="52" name="Group 24"/>
            <p:cNvGrpSpPr/>
            <p:nvPr/>
          </p:nvGrpSpPr>
          <p:grpSpPr>
            <a:xfrm>
              <a:off x="7054932" y="4724382"/>
              <a:ext cx="3861305" cy="1013587"/>
              <a:chOff x="6665073" y="4691412"/>
              <a:chExt cx="4601416" cy="1272469"/>
            </a:xfrm>
            <a:solidFill>
              <a:schemeClr val="accent6"/>
            </a:solidFill>
          </p:grpSpPr>
          <p:sp>
            <p:nvSpPr>
              <p:cNvPr id="53" name="Freeform 40"/>
              <p:cNvSpPr>
                <a:spLocks noEditPoints="1"/>
              </p:cNvSpPr>
              <p:nvPr/>
            </p:nvSpPr>
            <p:spPr bwMode="auto">
              <a:xfrm>
                <a:off x="6665073" y="4691412"/>
                <a:ext cx="4504997" cy="1272469"/>
              </a:xfrm>
              <a:custGeom>
                <a:avLst/>
                <a:gdLst>
                  <a:gd name="T0" fmla="*/ 261 w 1845"/>
                  <a:gd name="T1" fmla="*/ 0 h 523"/>
                  <a:gd name="T2" fmla="*/ 260 w 1845"/>
                  <a:gd name="T3" fmla="*/ 0 h 523"/>
                  <a:gd name="T4" fmla="*/ 150 w 1845"/>
                  <a:gd name="T5" fmla="*/ 21 h 523"/>
                  <a:gd name="T6" fmla="*/ 69 w 1845"/>
                  <a:gd name="T7" fmla="*/ 79 h 523"/>
                  <a:gd name="T8" fmla="*/ 18 w 1845"/>
                  <a:gd name="T9" fmla="*/ 168 h 523"/>
                  <a:gd name="T10" fmla="*/ 0 w 1845"/>
                  <a:gd name="T11" fmla="*/ 281 h 523"/>
                  <a:gd name="T12" fmla="*/ 0 w 1845"/>
                  <a:gd name="T13" fmla="*/ 320 h 523"/>
                  <a:gd name="T14" fmla="*/ 13 w 1845"/>
                  <a:gd name="T15" fmla="*/ 402 h 523"/>
                  <a:gd name="T16" fmla="*/ 49 w 1845"/>
                  <a:gd name="T17" fmla="*/ 467 h 523"/>
                  <a:gd name="T18" fmla="*/ 106 w 1845"/>
                  <a:gd name="T19" fmla="*/ 508 h 523"/>
                  <a:gd name="T20" fmla="*/ 177 w 1845"/>
                  <a:gd name="T21" fmla="*/ 523 h 523"/>
                  <a:gd name="T22" fmla="*/ 172 w 1845"/>
                  <a:gd name="T23" fmla="*/ 523 h 523"/>
                  <a:gd name="T24" fmla="*/ 1845 w 1845"/>
                  <a:gd name="T25" fmla="*/ 523 h 523"/>
                  <a:gd name="T26" fmla="*/ 1845 w 1845"/>
                  <a:gd name="T27" fmla="*/ 0 h 523"/>
                  <a:gd name="T28" fmla="*/ 275 w 1845"/>
                  <a:gd name="T29" fmla="*/ 0 h 523"/>
                  <a:gd name="T30" fmla="*/ 261 w 1845"/>
                  <a:gd name="T31" fmla="*/ 0 h 523"/>
                  <a:gd name="T32" fmla="*/ 246 w 1845"/>
                  <a:gd name="T33" fmla="*/ 386 h 523"/>
                  <a:gd name="T34" fmla="*/ 231 w 1845"/>
                  <a:gd name="T35" fmla="*/ 415 h 523"/>
                  <a:gd name="T36" fmla="*/ 208 w 1845"/>
                  <a:gd name="T37" fmla="*/ 434 h 523"/>
                  <a:gd name="T38" fmla="*/ 178 w 1845"/>
                  <a:gd name="T39" fmla="*/ 441 h 523"/>
                  <a:gd name="T40" fmla="*/ 147 w 1845"/>
                  <a:gd name="T41" fmla="*/ 435 h 523"/>
                  <a:gd name="T42" fmla="*/ 123 w 1845"/>
                  <a:gd name="T43" fmla="*/ 415 h 523"/>
                  <a:gd name="T44" fmla="*/ 107 w 1845"/>
                  <a:gd name="T45" fmla="*/ 381 h 523"/>
                  <a:gd name="T46" fmla="*/ 102 w 1845"/>
                  <a:gd name="T47" fmla="*/ 333 h 523"/>
                  <a:gd name="T48" fmla="*/ 102 w 1845"/>
                  <a:gd name="T49" fmla="*/ 303 h 523"/>
                  <a:gd name="T50" fmla="*/ 113 w 1845"/>
                  <a:gd name="T51" fmla="*/ 285 h 523"/>
                  <a:gd name="T52" fmla="*/ 130 w 1845"/>
                  <a:gd name="T53" fmla="*/ 270 h 523"/>
                  <a:gd name="T54" fmla="*/ 151 w 1845"/>
                  <a:gd name="T55" fmla="*/ 260 h 523"/>
                  <a:gd name="T56" fmla="*/ 176 w 1845"/>
                  <a:gd name="T57" fmla="*/ 256 h 523"/>
                  <a:gd name="T58" fmla="*/ 207 w 1845"/>
                  <a:gd name="T59" fmla="*/ 263 h 523"/>
                  <a:gd name="T60" fmla="*/ 231 w 1845"/>
                  <a:gd name="T61" fmla="*/ 282 h 523"/>
                  <a:gd name="T62" fmla="*/ 246 w 1845"/>
                  <a:gd name="T63" fmla="*/ 312 h 523"/>
                  <a:gd name="T64" fmla="*/ 251 w 1845"/>
                  <a:gd name="T65" fmla="*/ 349 h 523"/>
                  <a:gd name="T66" fmla="*/ 246 w 1845"/>
                  <a:gd name="T67" fmla="*/ 38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45" h="523">
                    <a:moveTo>
                      <a:pt x="261" y="0"/>
                    </a:moveTo>
                    <a:cubicBezTo>
                      <a:pt x="260" y="0"/>
                      <a:pt x="260" y="0"/>
                      <a:pt x="260" y="0"/>
                    </a:cubicBezTo>
                    <a:cubicBezTo>
                      <a:pt x="219" y="0"/>
                      <a:pt x="183" y="7"/>
                      <a:pt x="150" y="21"/>
                    </a:cubicBezTo>
                    <a:cubicBezTo>
                      <a:pt x="118" y="35"/>
                      <a:pt x="91" y="54"/>
                      <a:pt x="69" y="79"/>
                    </a:cubicBezTo>
                    <a:cubicBezTo>
                      <a:pt x="46" y="104"/>
                      <a:pt x="29" y="133"/>
                      <a:pt x="18" y="168"/>
                    </a:cubicBezTo>
                    <a:cubicBezTo>
                      <a:pt x="6" y="202"/>
                      <a:pt x="0" y="240"/>
                      <a:pt x="0" y="281"/>
                    </a:cubicBezTo>
                    <a:cubicBezTo>
                      <a:pt x="0" y="320"/>
                      <a:pt x="0" y="320"/>
                      <a:pt x="0" y="320"/>
                    </a:cubicBezTo>
                    <a:cubicBezTo>
                      <a:pt x="0" y="350"/>
                      <a:pt x="4" y="377"/>
                      <a:pt x="13" y="402"/>
                    </a:cubicBezTo>
                    <a:cubicBezTo>
                      <a:pt x="22" y="427"/>
                      <a:pt x="34" y="449"/>
                      <a:pt x="49" y="467"/>
                    </a:cubicBezTo>
                    <a:cubicBezTo>
                      <a:pt x="65" y="484"/>
                      <a:pt x="84" y="498"/>
                      <a:pt x="106" y="508"/>
                    </a:cubicBezTo>
                    <a:cubicBezTo>
                      <a:pt x="127" y="518"/>
                      <a:pt x="151" y="523"/>
                      <a:pt x="177" y="523"/>
                    </a:cubicBezTo>
                    <a:cubicBezTo>
                      <a:pt x="176" y="523"/>
                      <a:pt x="174" y="523"/>
                      <a:pt x="172" y="523"/>
                    </a:cubicBezTo>
                    <a:cubicBezTo>
                      <a:pt x="1845" y="523"/>
                      <a:pt x="1845" y="523"/>
                      <a:pt x="1845" y="523"/>
                    </a:cubicBezTo>
                    <a:cubicBezTo>
                      <a:pt x="1845" y="0"/>
                      <a:pt x="1845" y="0"/>
                      <a:pt x="1845" y="0"/>
                    </a:cubicBezTo>
                    <a:cubicBezTo>
                      <a:pt x="275" y="0"/>
                      <a:pt x="275" y="0"/>
                      <a:pt x="275" y="0"/>
                    </a:cubicBezTo>
                    <a:lnTo>
                      <a:pt x="261" y="0"/>
                    </a:lnTo>
                    <a:close/>
                    <a:moveTo>
                      <a:pt x="246" y="386"/>
                    </a:moveTo>
                    <a:cubicBezTo>
                      <a:pt x="242" y="397"/>
                      <a:pt x="237" y="407"/>
                      <a:pt x="231" y="415"/>
                    </a:cubicBezTo>
                    <a:cubicBezTo>
                      <a:pt x="225" y="423"/>
                      <a:pt x="217" y="430"/>
                      <a:pt x="208" y="434"/>
                    </a:cubicBezTo>
                    <a:cubicBezTo>
                      <a:pt x="199" y="439"/>
                      <a:pt x="189" y="441"/>
                      <a:pt x="178" y="441"/>
                    </a:cubicBezTo>
                    <a:cubicBezTo>
                      <a:pt x="167" y="441"/>
                      <a:pt x="156" y="439"/>
                      <a:pt x="147" y="435"/>
                    </a:cubicBezTo>
                    <a:cubicBezTo>
                      <a:pt x="137" y="430"/>
                      <a:pt x="129" y="424"/>
                      <a:pt x="123" y="415"/>
                    </a:cubicBezTo>
                    <a:cubicBezTo>
                      <a:pt x="116" y="406"/>
                      <a:pt x="111" y="394"/>
                      <a:pt x="107" y="381"/>
                    </a:cubicBezTo>
                    <a:cubicBezTo>
                      <a:pt x="103" y="367"/>
                      <a:pt x="102" y="351"/>
                      <a:pt x="102" y="333"/>
                    </a:cubicBezTo>
                    <a:cubicBezTo>
                      <a:pt x="102" y="303"/>
                      <a:pt x="102" y="303"/>
                      <a:pt x="102" y="303"/>
                    </a:cubicBezTo>
                    <a:cubicBezTo>
                      <a:pt x="104" y="297"/>
                      <a:pt x="108" y="291"/>
                      <a:pt x="113" y="285"/>
                    </a:cubicBezTo>
                    <a:cubicBezTo>
                      <a:pt x="118" y="279"/>
                      <a:pt x="123" y="274"/>
                      <a:pt x="130" y="270"/>
                    </a:cubicBezTo>
                    <a:cubicBezTo>
                      <a:pt x="136" y="265"/>
                      <a:pt x="143" y="262"/>
                      <a:pt x="151" y="260"/>
                    </a:cubicBezTo>
                    <a:cubicBezTo>
                      <a:pt x="158" y="257"/>
                      <a:pt x="167" y="256"/>
                      <a:pt x="176" y="256"/>
                    </a:cubicBezTo>
                    <a:cubicBezTo>
                      <a:pt x="188" y="256"/>
                      <a:pt x="198" y="258"/>
                      <a:pt x="207" y="263"/>
                    </a:cubicBezTo>
                    <a:cubicBezTo>
                      <a:pt x="217" y="267"/>
                      <a:pt x="224" y="274"/>
                      <a:pt x="231" y="282"/>
                    </a:cubicBezTo>
                    <a:cubicBezTo>
                      <a:pt x="238" y="290"/>
                      <a:pt x="242" y="300"/>
                      <a:pt x="246" y="312"/>
                    </a:cubicBezTo>
                    <a:cubicBezTo>
                      <a:pt x="249" y="323"/>
                      <a:pt x="251" y="335"/>
                      <a:pt x="251" y="349"/>
                    </a:cubicBezTo>
                    <a:cubicBezTo>
                      <a:pt x="251" y="362"/>
                      <a:pt x="249" y="375"/>
                      <a:pt x="246" y="386"/>
                    </a:cubicBez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54" name="Freeform 9"/>
              <p:cNvSpPr/>
              <p:nvPr/>
            </p:nvSpPr>
            <p:spPr bwMode="auto">
              <a:xfrm>
                <a:off x="6916774" y="4691412"/>
                <a:ext cx="875911" cy="1272469"/>
              </a:xfrm>
              <a:custGeom>
                <a:avLst/>
                <a:gdLst>
                  <a:gd name="T0" fmla="*/ 113 w 232"/>
                  <a:gd name="T1" fmla="*/ 0 h 340"/>
                  <a:gd name="T2" fmla="*/ 113 w 232"/>
                  <a:gd name="T3" fmla="*/ 0 h 340"/>
                  <a:gd name="T4" fmla="*/ 113 w 232"/>
                  <a:gd name="T5" fmla="*/ 55 h 340"/>
                  <a:gd name="T6" fmla="*/ 109 w 232"/>
                  <a:gd name="T7" fmla="*/ 55 h 340"/>
                  <a:gd name="T8" fmla="*/ 66 w 232"/>
                  <a:gd name="T9" fmla="*/ 61 h 340"/>
                  <a:gd name="T10" fmla="*/ 33 w 232"/>
                  <a:gd name="T11" fmla="*/ 78 h 340"/>
                  <a:gd name="T12" fmla="*/ 12 w 232"/>
                  <a:gd name="T13" fmla="*/ 105 h 340"/>
                  <a:gd name="T14" fmla="*/ 0 w 232"/>
                  <a:gd name="T15" fmla="*/ 140 h 340"/>
                  <a:gd name="T16" fmla="*/ 29 w 232"/>
                  <a:gd name="T17" fmla="*/ 121 h 340"/>
                  <a:gd name="T18" fmla="*/ 68 w 232"/>
                  <a:gd name="T19" fmla="*/ 114 h 340"/>
                  <a:gd name="T20" fmla="*/ 109 w 232"/>
                  <a:gd name="T21" fmla="*/ 122 h 340"/>
                  <a:gd name="T22" fmla="*/ 139 w 232"/>
                  <a:gd name="T23" fmla="*/ 147 h 340"/>
                  <a:gd name="T24" fmla="*/ 157 w 232"/>
                  <a:gd name="T25" fmla="*/ 183 h 340"/>
                  <a:gd name="T26" fmla="*/ 163 w 232"/>
                  <a:gd name="T27" fmla="*/ 226 h 340"/>
                  <a:gd name="T28" fmla="*/ 155 w 232"/>
                  <a:gd name="T29" fmla="*/ 271 h 340"/>
                  <a:gd name="T30" fmla="*/ 132 w 232"/>
                  <a:gd name="T31" fmla="*/ 307 h 340"/>
                  <a:gd name="T32" fmla="*/ 97 w 232"/>
                  <a:gd name="T33" fmla="*/ 331 h 340"/>
                  <a:gd name="T34" fmla="*/ 50 w 232"/>
                  <a:gd name="T35" fmla="*/ 340 h 340"/>
                  <a:gd name="T36" fmla="*/ 232 w 232"/>
                  <a:gd name="T37" fmla="*/ 340 h 340"/>
                  <a:gd name="T38" fmla="*/ 113 w 232"/>
                  <a:gd name="T3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340">
                    <a:moveTo>
                      <a:pt x="113" y="0"/>
                    </a:moveTo>
                    <a:cubicBezTo>
                      <a:pt x="113" y="0"/>
                      <a:pt x="113" y="0"/>
                      <a:pt x="113" y="0"/>
                    </a:cubicBezTo>
                    <a:cubicBezTo>
                      <a:pt x="113" y="55"/>
                      <a:pt x="113" y="55"/>
                      <a:pt x="113" y="55"/>
                    </a:cubicBezTo>
                    <a:cubicBezTo>
                      <a:pt x="109" y="55"/>
                      <a:pt x="109" y="55"/>
                      <a:pt x="109" y="55"/>
                    </a:cubicBezTo>
                    <a:cubicBezTo>
                      <a:pt x="93" y="55"/>
                      <a:pt x="78" y="57"/>
                      <a:pt x="66" y="61"/>
                    </a:cubicBezTo>
                    <a:cubicBezTo>
                      <a:pt x="54" y="64"/>
                      <a:pt x="42" y="70"/>
                      <a:pt x="33" y="78"/>
                    </a:cubicBezTo>
                    <a:cubicBezTo>
                      <a:pt x="24" y="85"/>
                      <a:pt x="17" y="94"/>
                      <a:pt x="12" y="105"/>
                    </a:cubicBezTo>
                    <a:cubicBezTo>
                      <a:pt x="6" y="116"/>
                      <a:pt x="2" y="127"/>
                      <a:pt x="0" y="140"/>
                    </a:cubicBezTo>
                    <a:cubicBezTo>
                      <a:pt x="8" y="133"/>
                      <a:pt x="18" y="126"/>
                      <a:pt x="29" y="121"/>
                    </a:cubicBezTo>
                    <a:cubicBezTo>
                      <a:pt x="40" y="116"/>
                      <a:pt x="54" y="114"/>
                      <a:pt x="68" y="114"/>
                    </a:cubicBezTo>
                    <a:cubicBezTo>
                      <a:pt x="84" y="114"/>
                      <a:pt x="97" y="116"/>
                      <a:pt x="109" y="122"/>
                    </a:cubicBezTo>
                    <a:cubicBezTo>
                      <a:pt x="121" y="129"/>
                      <a:pt x="131" y="137"/>
                      <a:pt x="139" y="147"/>
                    </a:cubicBezTo>
                    <a:cubicBezTo>
                      <a:pt x="147" y="157"/>
                      <a:pt x="153" y="169"/>
                      <a:pt x="157" y="183"/>
                    </a:cubicBezTo>
                    <a:cubicBezTo>
                      <a:pt x="161" y="196"/>
                      <a:pt x="163" y="211"/>
                      <a:pt x="163" y="226"/>
                    </a:cubicBezTo>
                    <a:cubicBezTo>
                      <a:pt x="163" y="242"/>
                      <a:pt x="160" y="257"/>
                      <a:pt x="155" y="271"/>
                    </a:cubicBezTo>
                    <a:cubicBezTo>
                      <a:pt x="150" y="285"/>
                      <a:pt x="142" y="297"/>
                      <a:pt x="132" y="307"/>
                    </a:cubicBezTo>
                    <a:cubicBezTo>
                      <a:pt x="122" y="317"/>
                      <a:pt x="111" y="326"/>
                      <a:pt x="97" y="331"/>
                    </a:cubicBezTo>
                    <a:cubicBezTo>
                      <a:pt x="83" y="337"/>
                      <a:pt x="67" y="340"/>
                      <a:pt x="50" y="340"/>
                    </a:cubicBezTo>
                    <a:cubicBezTo>
                      <a:pt x="232" y="340"/>
                      <a:pt x="232" y="340"/>
                      <a:pt x="232" y="340"/>
                    </a:cubicBezTo>
                    <a:cubicBezTo>
                      <a:pt x="113" y="0"/>
                      <a:pt x="113" y="0"/>
                      <a:pt x="113" y="0"/>
                    </a:cubicBezTo>
                    <a:close/>
                  </a:path>
                </a:pathLst>
              </a:custGeom>
              <a:solidFill>
                <a:schemeClr val="accent6">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55" name="Rectangle 27"/>
              <p:cNvSpPr/>
              <p:nvPr/>
            </p:nvSpPr>
            <p:spPr>
              <a:xfrm>
                <a:off x="11170070" y="4691412"/>
                <a:ext cx="96419" cy="1272469"/>
              </a:xfrm>
              <a:prstGeom prst="rect">
                <a:avLst/>
              </a:prstGeom>
              <a:solidFill>
                <a:schemeClr val="accent6">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6" name="TextBox 65"/>
            <p:cNvSpPr txBox="1"/>
            <p:nvPr/>
          </p:nvSpPr>
          <p:spPr>
            <a:xfrm>
              <a:off x="7951580" y="4969839"/>
              <a:ext cx="26720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依法调试的原则</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359535" y="2533650"/>
            <a:ext cx="947293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希波克拉底在《希波克拉底誓言》中指出：“凡我所见所闻，无论有无业务关系，我认为应保守秘密者，我愿保守秘密”。南丁格尔强调，护士“必须记住自己是被患者所依赖信任的，她必须不说别人的闲话，不与别人争吵”。</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513705" y="2373630"/>
            <a:ext cx="479806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护医伦理关系</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490470" y="2202180"/>
            <a:ext cx="7421880" cy="175323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医护关系是护士为了服务对象的健康和安危与医生所建立的工作性人际关系。医护关系的实质是一种群群、同事合作关系。</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一、护理人员与医生关系的伦理规范</a:t>
            </a:r>
            <a:endParaRPr sz="4000">
              <a:solidFill>
                <a:srgbClr val="FF0000"/>
              </a:solidFill>
              <a:ea typeface="黑体" panose="02010600030101010101" charset="-122"/>
              <a:cs typeface="黑体" panose="02010600030101010101" charset="-122"/>
            </a:endParaRPr>
          </a:p>
        </p:txBody>
      </p:sp>
      <p:grpSp>
        <p:nvGrpSpPr>
          <p:cNvPr id="2" name="组合 1"/>
          <p:cNvGrpSpPr/>
          <p:nvPr/>
        </p:nvGrpSpPr>
        <p:grpSpPr>
          <a:xfrm>
            <a:off x="4698399" y="2727392"/>
            <a:ext cx="2520950" cy="2465813"/>
            <a:chOff x="5130833" y="1263981"/>
            <a:chExt cx="2520950" cy="2465813"/>
          </a:xfrm>
        </p:grpSpPr>
        <p:grpSp>
          <p:nvGrpSpPr>
            <p:cNvPr id="29" name="组合 28"/>
            <p:cNvGrpSpPr/>
            <p:nvPr/>
          </p:nvGrpSpPr>
          <p:grpSpPr>
            <a:xfrm>
              <a:off x="5130833" y="1765104"/>
              <a:ext cx="2520950" cy="1964690"/>
              <a:chOff x="5252753" y="1582224"/>
              <a:chExt cx="2520950" cy="1964690"/>
            </a:xfrm>
          </p:grpSpPr>
          <p:sp>
            <p:nvSpPr>
              <p:cNvPr id="30" name="矩形 29"/>
              <p:cNvSpPr/>
              <p:nvPr/>
            </p:nvSpPr>
            <p:spPr>
              <a:xfrm>
                <a:off x="5252753" y="1582224"/>
                <a:ext cx="2520950" cy="1964690"/>
              </a:xfrm>
              <a:prstGeom prst="rect">
                <a:avLst/>
              </a:prstGeom>
              <a:solidFill>
                <a:schemeClr val="accent6">
                  <a:lumMod val="40000"/>
                  <a:lumOff val="60000"/>
                </a:schemeClr>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1" name="文本框 30"/>
              <p:cNvSpPr txBox="1"/>
              <p:nvPr/>
            </p:nvSpPr>
            <p:spPr>
              <a:xfrm>
                <a:off x="5543913" y="2841916"/>
                <a:ext cx="1992538" cy="553085"/>
              </a:xfrm>
              <a:prstGeom prst="rect">
                <a:avLst/>
              </a:prstGeom>
              <a:noFill/>
              <a:ln>
                <a:noFill/>
              </a:ln>
            </p:spPr>
            <p:txBody>
              <a:bodyPr wrap="square" rtlCol="0">
                <a:spAutoFit/>
              </a:bodyPr>
              <a:p>
                <a:pPr algn="ctr">
                  <a:lnSpc>
                    <a:spcPct val="150000"/>
                  </a:lnSpc>
                </a:pPr>
                <a:r>
                  <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rPr>
                  <a:t>团结协助</a:t>
                </a:r>
                <a:endPar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32" name="组合 31"/>
              <p:cNvGrpSpPr/>
              <p:nvPr/>
            </p:nvGrpSpPr>
            <p:grpSpPr>
              <a:xfrm>
                <a:off x="6343332" y="2200566"/>
                <a:ext cx="393700" cy="501650"/>
                <a:chOff x="5964238" y="5456238"/>
                <a:chExt cx="393700" cy="501650"/>
              </a:xfrm>
              <a:solidFill>
                <a:srgbClr val="313C2E"/>
              </a:solidFill>
            </p:grpSpPr>
            <p:sp>
              <p:nvSpPr>
                <p:cNvPr id="33" name="Freeform 259"/>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4" name="Freeform 260"/>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5" name="Freeform 261"/>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6" name="Freeform 262"/>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7" name="Freeform 263"/>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8" name="Freeform 264"/>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9" name="Freeform 265"/>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0" name="Freeform 266"/>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1" name="Freeform 267"/>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2" name="Freeform 268"/>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3" name="Freeform 269"/>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sp>
          <p:nvSpPr>
            <p:cNvPr id="44" name="椭圆 43"/>
            <p:cNvSpPr/>
            <p:nvPr/>
          </p:nvSpPr>
          <p:spPr>
            <a:xfrm>
              <a:off x="6031877" y="1263981"/>
              <a:ext cx="718793" cy="718793"/>
            </a:xfrm>
            <a:prstGeom prst="ellipse">
              <a:avLst/>
            </a:prstGeom>
            <a:solidFill>
              <a:srgbClr val="F1C963"/>
            </a:solidFill>
            <a:ln w="19050">
              <a:noFill/>
            </a:ln>
            <a:effectLst>
              <a:outerShdw blurRad="3429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Arial" panose="020B0604020202020204" pitchFamily="34" charset="0"/>
                  <a:ea typeface="思源黑体 CN Medium" panose="020B0600000000000000" pitchFamily="34" charset="-122"/>
                  <a:cs typeface="+mn-ea"/>
                  <a:sym typeface="Arial" panose="020B0604020202020204" pitchFamily="34" charset="0"/>
                </a:rPr>
                <a:t>02</a:t>
              </a: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45" name="组合 44"/>
          <p:cNvGrpSpPr/>
          <p:nvPr/>
        </p:nvGrpSpPr>
        <p:grpSpPr>
          <a:xfrm>
            <a:off x="8317261" y="2727392"/>
            <a:ext cx="2520950" cy="2465813"/>
            <a:chOff x="5130833" y="1263981"/>
            <a:chExt cx="2520950" cy="2465813"/>
          </a:xfrm>
        </p:grpSpPr>
        <p:grpSp>
          <p:nvGrpSpPr>
            <p:cNvPr id="46" name="组合 45"/>
            <p:cNvGrpSpPr/>
            <p:nvPr/>
          </p:nvGrpSpPr>
          <p:grpSpPr>
            <a:xfrm>
              <a:off x="5130833" y="1765104"/>
              <a:ext cx="2520950" cy="1964690"/>
              <a:chOff x="5252753" y="1582224"/>
              <a:chExt cx="2520950" cy="1964690"/>
            </a:xfrm>
          </p:grpSpPr>
          <p:sp>
            <p:nvSpPr>
              <p:cNvPr id="47" name="矩形 46"/>
              <p:cNvSpPr/>
              <p:nvPr/>
            </p:nvSpPr>
            <p:spPr>
              <a:xfrm>
                <a:off x="5252753" y="1582224"/>
                <a:ext cx="2520950" cy="1964690"/>
              </a:xfrm>
              <a:prstGeom prst="rect">
                <a:avLst/>
              </a:prstGeom>
              <a:solidFill>
                <a:schemeClr val="accent2">
                  <a:lumMod val="40000"/>
                  <a:lumOff val="60000"/>
                </a:schemeClr>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8" name="文本框 47"/>
              <p:cNvSpPr txBox="1"/>
              <p:nvPr/>
            </p:nvSpPr>
            <p:spPr>
              <a:xfrm>
                <a:off x="5521503" y="2841916"/>
                <a:ext cx="2037358" cy="553085"/>
              </a:xfrm>
              <a:prstGeom prst="rect">
                <a:avLst/>
              </a:prstGeom>
              <a:noFill/>
              <a:ln>
                <a:noFill/>
              </a:ln>
            </p:spPr>
            <p:txBody>
              <a:bodyPr wrap="square" rtlCol="0">
                <a:spAutoFit/>
              </a:bodyPr>
              <a:p>
                <a:pPr algn="ctr">
                  <a:lnSpc>
                    <a:spcPct val="150000"/>
                  </a:lnSpc>
                </a:pPr>
                <a:r>
                  <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rPr>
                  <a:t>监督制约</a:t>
                </a:r>
                <a:endPar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49" name="组合 48"/>
              <p:cNvGrpSpPr/>
              <p:nvPr/>
            </p:nvGrpSpPr>
            <p:grpSpPr>
              <a:xfrm>
                <a:off x="6343332" y="2200566"/>
                <a:ext cx="393700" cy="501650"/>
                <a:chOff x="5964238" y="5456238"/>
                <a:chExt cx="393700" cy="501650"/>
              </a:xfrm>
              <a:solidFill>
                <a:srgbClr val="313C2E"/>
              </a:solidFill>
            </p:grpSpPr>
            <p:sp>
              <p:nvSpPr>
                <p:cNvPr id="50" name="Freeform 259"/>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1" name="Freeform 260"/>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2" name="Freeform 261"/>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3" name="Freeform 262"/>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4" name="Freeform 263"/>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5" name="Freeform 264"/>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6" name="Freeform 265"/>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7" name="Freeform 266"/>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8" name="Freeform 267"/>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9" name="Freeform 268"/>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0" name="Freeform 269"/>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sp>
          <p:nvSpPr>
            <p:cNvPr id="61" name="椭圆 60"/>
            <p:cNvSpPr/>
            <p:nvPr/>
          </p:nvSpPr>
          <p:spPr>
            <a:xfrm>
              <a:off x="6031877" y="1263981"/>
              <a:ext cx="718793" cy="718793"/>
            </a:xfrm>
            <a:prstGeom prst="ellipse">
              <a:avLst/>
            </a:prstGeom>
            <a:solidFill>
              <a:srgbClr val="126999"/>
            </a:solidFill>
            <a:ln w="19050">
              <a:noFill/>
            </a:ln>
            <a:effectLst>
              <a:outerShdw blurRad="3429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Arial" panose="020B0604020202020204" pitchFamily="34" charset="0"/>
                  <a:ea typeface="思源黑体 CN Medium" panose="020B0600000000000000" pitchFamily="34" charset="-122"/>
                  <a:cs typeface="+mn-ea"/>
                  <a:sym typeface="Arial" panose="020B0604020202020204" pitchFamily="34" charset="0"/>
                </a:rPr>
                <a:t>03</a:t>
              </a: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62" name="组合 61"/>
          <p:cNvGrpSpPr/>
          <p:nvPr/>
        </p:nvGrpSpPr>
        <p:grpSpPr>
          <a:xfrm>
            <a:off x="1079536" y="2727392"/>
            <a:ext cx="2520950" cy="2465813"/>
            <a:chOff x="5130833" y="1263981"/>
            <a:chExt cx="2520950" cy="2465813"/>
          </a:xfrm>
        </p:grpSpPr>
        <p:grpSp>
          <p:nvGrpSpPr>
            <p:cNvPr id="63" name="组合 62"/>
            <p:cNvGrpSpPr/>
            <p:nvPr/>
          </p:nvGrpSpPr>
          <p:grpSpPr>
            <a:xfrm>
              <a:off x="5130833" y="1765104"/>
              <a:ext cx="2520950" cy="1964690"/>
              <a:chOff x="5252753" y="1582224"/>
              <a:chExt cx="2520950" cy="1964690"/>
            </a:xfrm>
          </p:grpSpPr>
          <p:sp>
            <p:nvSpPr>
              <p:cNvPr id="64" name="矩形 63"/>
              <p:cNvSpPr/>
              <p:nvPr/>
            </p:nvSpPr>
            <p:spPr>
              <a:xfrm>
                <a:off x="5252753" y="1582224"/>
                <a:ext cx="2520950" cy="1964690"/>
              </a:xfrm>
              <a:prstGeom prst="rect">
                <a:avLst/>
              </a:prstGeom>
              <a:solidFill>
                <a:schemeClr val="accent2"/>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5" name="文本框 64"/>
              <p:cNvSpPr txBox="1"/>
              <p:nvPr/>
            </p:nvSpPr>
            <p:spPr>
              <a:xfrm>
                <a:off x="5598978" y="2841916"/>
                <a:ext cx="1882408" cy="553085"/>
              </a:xfrm>
              <a:prstGeom prst="rect">
                <a:avLst/>
              </a:prstGeom>
              <a:noFill/>
              <a:ln>
                <a:noFill/>
              </a:ln>
            </p:spPr>
            <p:txBody>
              <a:bodyPr wrap="square" rtlCol="0">
                <a:spAutoFit/>
              </a:bodyPr>
              <a:p>
                <a:pPr algn="ctr">
                  <a:lnSpc>
                    <a:spcPct val="150000"/>
                  </a:lnSpc>
                </a:pPr>
                <a:r>
                  <a:rPr lang="zh-CN" altLang="en-US" sz="2000" b="1" dirty="0">
                    <a:solidFill>
                      <a:schemeClr val="tx1">
                        <a:alpha val="94000"/>
                      </a:schemeClr>
                    </a:solidFill>
                    <a:latin typeface="Arial" panose="020B0604020202020204" pitchFamily="34" charset="0"/>
                    <a:ea typeface="思源黑体 CN Medium" panose="020B0600000000000000" pitchFamily="34" charset="-122"/>
                    <a:cs typeface="+mn-ea"/>
                    <a:sym typeface="Arial" panose="020B0604020202020204" pitchFamily="34" charset="0"/>
                  </a:rPr>
                  <a:t>平等尊敬</a:t>
                </a:r>
                <a:endParaRPr lang="zh-CN" altLang="en-US" sz="2000" b="1" dirty="0">
                  <a:solidFill>
                    <a:schemeClr val="tx1">
                      <a:alpha val="94000"/>
                    </a:schemeClr>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66" name="组合 65"/>
              <p:cNvGrpSpPr/>
              <p:nvPr/>
            </p:nvGrpSpPr>
            <p:grpSpPr>
              <a:xfrm>
                <a:off x="6343332" y="2200566"/>
                <a:ext cx="393700" cy="501650"/>
                <a:chOff x="5964238" y="5456238"/>
                <a:chExt cx="393700" cy="501650"/>
              </a:xfrm>
              <a:solidFill>
                <a:srgbClr val="313C2E"/>
              </a:solidFill>
            </p:grpSpPr>
            <p:sp>
              <p:nvSpPr>
                <p:cNvPr id="67" name="Freeform 259"/>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8" name="Freeform 260"/>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9" name="Freeform 261"/>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0" name="Freeform 262"/>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1" name="Freeform 263"/>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2" name="Freeform 264"/>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3" name="Freeform 265"/>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4" name="Freeform 266"/>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5" name="Freeform 267"/>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6" name="Freeform 268"/>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77" name="Freeform 269"/>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sp>
          <p:nvSpPr>
            <p:cNvPr id="78" name="椭圆 77"/>
            <p:cNvSpPr/>
            <p:nvPr/>
          </p:nvSpPr>
          <p:spPr>
            <a:xfrm>
              <a:off x="6031877" y="1263981"/>
              <a:ext cx="718793" cy="718793"/>
            </a:xfrm>
            <a:prstGeom prst="ellipse">
              <a:avLst/>
            </a:prstGeom>
            <a:solidFill>
              <a:srgbClr val="126999"/>
            </a:solidFill>
            <a:ln w="19050">
              <a:noFill/>
            </a:ln>
            <a:effectLst>
              <a:outerShdw blurRad="3429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Arial" panose="020B0604020202020204" pitchFamily="34" charset="0"/>
                  <a:ea typeface="思源黑体 CN Medium" panose="020B0600000000000000" pitchFamily="34" charset="-122"/>
                  <a:cs typeface="+mn-ea"/>
                  <a:sym typeface="Arial" panose="020B0604020202020204" pitchFamily="34" charset="0"/>
                </a:rPr>
                <a:t>01</a:t>
              </a: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459230" y="2769870"/>
            <a:ext cx="9472930" cy="175323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《希波克拉底誓言》中指出：“凡授我艺者敬之如父母，作为终身同业伴侣，彼有急需我接济之。视彼儿女，犹如兄弟，如欲授业，当免费并无条件传授之。”</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二、护理人员与医技科室人员关系的伦理规范</a:t>
            </a:r>
            <a:endParaRPr sz="4000">
              <a:solidFill>
                <a:srgbClr val="FF0000"/>
              </a:solidFill>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461250" y="1729105"/>
            <a:ext cx="4435475" cy="4435475"/>
          </a:xfrm>
          <a:prstGeom prst="rect">
            <a:avLst/>
          </a:prstGeom>
        </p:spPr>
      </p:pic>
      <p:grpSp>
        <p:nvGrpSpPr>
          <p:cNvPr id="2" name="组合 1"/>
          <p:cNvGrpSpPr/>
          <p:nvPr/>
        </p:nvGrpSpPr>
        <p:grpSpPr>
          <a:xfrm>
            <a:off x="1595976" y="2705125"/>
            <a:ext cx="4161565" cy="1013588"/>
            <a:chOff x="1459451" y="1908835"/>
            <a:chExt cx="4161565" cy="1013588"/>
          </a:xfrm>
        </p:grpSpPr>
        <p:grpSp>
          <p:nvGrpSpPr>
            <p:cNvPr id="32" name="Group 4"/>
            <p:cNvGrpSpPr/>
            <p:nvPr/>
          </p:nvGrpSpPr>
          <p:grpSpPr>
            <a:xfrm>
              <a:off x="1459451" y="1908835"/>
              <a:ext cx="4161155" cy="1013588"/>
              <a:chOff x="1069592" y="1875865"/>
              <a:chExt cx="495873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879" y="1875865"/>
                <a:ext cx="586452" cy="1272309"/>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237736" y="2156566"/>
              <a:ext cx="33832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正确认识，相互尊重</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3" name="组合 2"/>
          <p:cNvGrpSpPr/>
          <p:nvPr/>
        </p:nvGrpSpPr>
        <p:grpSpPr>
          <a:xfrm>
            <a:off x="1451897" y="4111069"/>
            <a:ext cx="4305644" cy="1016635"/>
            <a:chOff x="1315372" y="3314779"/>
            <a:chExt cx="4305644" cy="1016635"/>
          </a:xfrm>
        </p:grpSpPr>
        <p:grpSp>
          <p:nvGrpSpPr>
            <p:cNvPr id="36" name="Group 8"/>
            <p:cNvGrpSpPr/>
            <p:nvPr/>
          </p:nvGrpSpPr>
          <p:grpSpPr>
            <a:xfrm>
              <a:off x="1315372" y="3314779"/>
              <a:ext cx="4305300" cy="1016635"/>
              <a:chOff x="925513" y="3281809"/>
              <a:chExt cx="5130514" cy="1276296"/>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576" y="3281809"/>
                <a:ext cx="614451" cy="1276296"/>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237736" y="3557296"/>
              <a:ext cx="33832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精诚合作，相互支持</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三、护理人员与行政、后勤人员关系的伦理规范</a:t>
            </a:r>
            <a:endParaRPr sz="4000">
              <a:solidFill>
                <a:srgbClr val="FF0000"/>
              </a:solidFill>
              <a:ea typeface="黑体" panose="02010600030101010101" charset="-122"/>
              <a:cs typeface="黑体" panose="02010600030101010101" charset="-122"/>
            </a:endParaRPr>
          </a:p>
        </p:txBody>
      </p:sp>
      <p:grpSp>
        <p:nvGrpSpPr>
          <p:cNvPr id="6" name="组合 5"/>
          <p:cNvGrpSpPr/>
          <p:nvPr/>
        </p:nvGrpSpPr>
        <p:grpSpPr>
          <a:xfrm>
            <a:off x="751724" y="2863299"/>
            <a:ext cx="6107180" cy="819752"/>
            <a:chOff x="6375400" y="3666141"/>
            <a:chExt cx="5889807" cy="790575"/>
          </a:xfrm>
        </p:grpSpPr>
        <p:sp>
          <p:nvSpPr>
            <p:cNvPr id="11" name="文本框 10"/>
            <p:cNvSpPr txBox="1"/>
            <p:nvPr/>
          </p:nvSpPr>
          <p:spPr>
            <a:xfrm>
              <a:off x="7260074" y="3870667"/>
              <a:ext cx="5005133" cy="503392"/>
            </a:xfrm>
            <a:prstGeom prst="rect">
              <a:avLst/>
            </a:prstGeom>
            <a:noFill/>
          </p:spPr>
          <p:txBody>
            <a:bodyPr wrap="none" rtlCol="0">
              <a:spAutoFit/>
            </a:bodyPr>
            <a:p>
              <a:pPr algn="l"/>
              <a:r>
                <a:rPr lang="en-US" altLang="zh-CN" sz="2800" b="1">
                  <a:solidFill>
                    <a:schemeClr val="accent1">
                      <a:lumMod val="75000"/>
                    </a:schemeClr>
                  </a:solidFill>
                  <a:cs typeface="+mn-ea"/>
                  <a:sym typeface="+mn-lt"/>
                </a:rPr>
                <a:t>1.</a:t>
              </a:r>
              <a:r>
                <a:rPr lang="zh-CN" altLang="en-US" sz="2800" b="1">
                  <a:solidFill>
                    <a:schemeClr val="accent1">
                      <a:lumMod val="75000"/>
                    </a:schemeClr>
                  </a:solidFill>
                  <a:cs typeface="+mn-ea"/>
                  <a:sym typeface="+mn-lt"/>
                </a:rPr>
                <a:t>加强行政后勤人员的素质教育</a:t>
              </a:r>
              <a:endParaRPr lang="zh-CN" altLang="en-US" sz="280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3" name="对角圆角矩形 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4" name="组合 3"/>
          <p:cNvGrpSpPr/>
          <p:nvPr/>
        </p:nvGrpSpPr>
        <p:grpSpPr>
          <a:xfrm>
            <a:off x="751724" y="3930066"/>
            <a:ext cx="4677159" cy="819150"/>
            <a:chOff x="6375400" y="3666141"/>
            <a:chExt cx="4510687" cy="790575"/>
          </a:xfrm>
        </p:grpSpPr>
        <p:sp>
          <p:nvSpPr>
            <p:cNvPr id="19" name="文本框 18"/>
            <p:cNvSpPr txBox="1"/>
            <p:nvPr/>
          </p:nvSpPr>
          <p:spPr>
            <a:xfrm>
              <a:off x="7260074" y="3870667"/>
              <a:ext cx="3626013" cy="503762"/>
            </a:xfrm>
            <a:prstGeom prst="rect">
              <a:avLst/>
            </a:prstGeom>
            <a:noFill/>
          </p:spPr>
          <p:txBody>
            <a:bodyPr wrap="none" rtlCol="0">
              <a:spAutoFit/>
            </a:bodyPr>
            <a:p>
              <a:pPr algn="l"/>
              <a:r>
                <a:rPr lang="en-US" altLang="zh-CN" sz="2800" b="1">
                  <a:solidFill>
                    <a:schemeClr val="accent1">
                      <a:lumMod val="75000"/>
                    </a:schemeClr>
                  </a:solidFill>
                  <a:cs typeface="+mn-ea"/>
                  <a:sym typeface="+mn-lt"/>
                </a:rPr>
                <a:t>2.</a:t>
              </a:r>
              <a:r>
                <a:rPr lang="zh-CN" altLang="en-US" sz="2800" b="1">
                  <a:solidFill>
                    <a:schemeClr val="accent1">
                      <a:lumMod val="75000"/>
                    </a:schemeClr>
                  </a:solidFill>
                  <a:cs typeface="+mn-ea"/>
                  <a:sym typeface="+mn-lt"/>
                </a:rPr>
                <a:t>相互理解，合作共事</a:t>
              </a:r>
              <a:endParaRPr lang="zh-CN" altLang="en-US" sz="280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pic>
        <p:nvPicPr>
          <p:cNvPr id="2" name="图片 1"/>
          <p:cNvPicPr>
            <a:picLocks noChangeAspect="1"/>
          </p:cNvPicPr>
          <p:nvPr/>
        </p:nvPicPr>
        <p:blipFill>
          <a:blip r:embed="rId3" cstate="screen"/>
          <a:stretch>
            <a:fillRect/>
          </a:stretch>
        </p:blipFill>
        <p:spPr>
          <a:xfrm>
            <a:off x="7364730" y="1616710"/>
            <a:ext cx="4727575" cy="4727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四、护际关系伦理</a:t>
            </a:r>
            <a:endParaRPr sz="4000">
              <a:solidFill>
                <a:srgbClr val="FF0000"/>
              </a:solidFill>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6710045" y="1413510"/>
            <a:ext cx="4942205" cy="4291330"/>
          </a:xfrm>
          <a:prstGeom prst="rect">
            <a:avLst/>
          </a:prstGeom>
        </p:spPr>
      </p:pic>
      <p:grpSp>
        <p:nvGrpSpPr>
          <p:cNvPr id="2" name="组合 1"/>
          <p:cNvGrpSpPr/>
          <p:nvPr/>
        </p:nvGrpSpPr>
        <p:grpSpPr>
          <a:xfrm>
            <a:off x="1595976" y="2705125"/>
            <a:ext cx="4161565" cy="1013588"/>
            <a:chOff x="1459451" y="1908835"/>
            <a:chExt cx="4161565" cy="1013588"/>
          </a:xfrm>
        </p:grpSpPr>
        <p:grpSp>
          <p:nvGrpSpPr>
            <p:cNvPr id="32" name="Group 4"/>
            <p:cNvGrpSpPr/>
            <p:nvPr/>
          </p:nvGrpSpPr>
          <p:grpSpPr>
            <a:xfrm>
              <a:off x="1459451" y="1908835"/>
              <a:ext cx="4161155" cy="1013588"/>
              <a:chOff x="1069592" y="1875865"/>
              <a:chExt cx="495873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879" y="1875865"/>
                <a:ext cx="586452" cy="1272309"/>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237736" y="2156566"/>
              <a:ext cx="33832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彼此平等，互相尊重</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3" name="组合 2"/>
          <p:cNvGrpSpPr/>
          <p:nvPr/>
        </p:nvGrpSpPr>
        <p:grpSpPr>
          <a:xfrm>
            <a:off x="1451897" y="4111069"/>
            <a:ext cx="4305644" cy="1016635"/>
            <a:chOff x="1315372" y="3314779"/>
            <a:chExt cx="4305644" cy="1016635"/>
          </a:xfrm>
        </p:grpSpPr>
        <p:grpSp>
          <p:nvGrpSpPr>
            <p:cNvPr id="36" name="Group 8"/>
            <p:cNvGrpSpPr/>
            <p:nvPr/>
          </p:nvGrpSpPr>
          <p:grpSpPr>
            <a:xfrm>
              <a:off x="1315372" y="3314779"/>
              <a:ext cx="4305300" cy="1016635"/>
              <a:chOff x="925513" y="3281809"/>
              <a:chExt cx="5130514" cy="1276296"/>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576" y="3281809"/>
                <a:ext cx="614451" cy="1276296"/>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237736" y="3557296"/>
              <a:ext cx="33832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团结协作，彼此监督</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30020" y="1389380"/>
            <a:ext cx="874458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单元三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护理人际关系伦理</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602105"/>
            <a:ext cx="9794875" cy="424624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人际关系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护患关系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护患冲突</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共同参与型的医患关系模式适用于（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麻醉患者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B.急性感染患者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C.昏迷的患者</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慢性疾病的患者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E.大出血的患者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狭义的护患关系是指（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护士和患者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 护士和护士</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C. 护士和医务人员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护士和社会</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E.护士和后勤</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人际关系的根本特点是（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社会性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B.历史性</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C.客观性</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多面性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E.互补性</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患者，女，因患法洛四联症住院治疗，适合的护患关系基本模式是（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共同参与型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B.主动被动型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C.指导合作型</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主动型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E.合作型</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护患冲突的核心问题是（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人性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B.美德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C.义务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利益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E.生命</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36700" y="1998345"/>
            <a:ext cx="9794875" cy="286131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你认为临床中存在哪些突出的伦理问题？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对意识清楚的患者的护理，护理人员是否应该采用主动被动模式？为什么？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你认为医疗环境中有哪些社会关系会涉及伦理问题？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处理护患关系冲突的原则有哪些？举例说明。</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126490" y="532765"/>
            <a:ext cx="10541000" cy="5908040"/>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护士小李因为家庭琐事和丈夫大吵一架，到医院上班后仍然余气未消。刚好遇到一位肝炎患者，病情好转，准备办理出院手续，家属也为其买了很多保肝药物，患者也认为自己的病已经治愈，于是到护士站询问小李，还需不需要服用这些保肝药物。当时小李正在气头上，随口说道：“你用不用关我什么事情。”患者随即反驳道：“你是护士，我在住院期间问你不应该吗？你说话怎么这么难听呀！”小李气呼呼地说，“什么话好听你听什么话去，我没有闲工夫给你说好听的。”患者当时气得脸色发白，回到病房便躺在床上，后来病情急剧恶化，终因抢救无效死亡。</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大家都知道，小李这样做肯定是不对的，患者需要的是人与人之间的尊重和理解，需要的是关注他们的病痛，尊重他们的人格，诚心诚意帮助他们解决问题。</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问：护士应该怎样与患者沟通，才能与患者建立起良好的护患关系？</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36206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146165"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了解人际关系的含义及特点。</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熟悉护理人员与社会关系的伦理要求、医护伦理关系。</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掌握护患关系的基本模式、护患冲突及调适。</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2621280"/>
            <a:ext cx="636206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36206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学会护患关系冲突的调适及护理人员与其他义务工作者之间的伦理规范。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会利用护患关系调适的原则解决护患关系中的伦理问题。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具有较强的人际交往和沟通能力。</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nvGrpSpPr>
        <p:grpSpPr>
          <a:xfrm>
            <a:off x="431165" y="939800"/>
            <a:ext cx="11487150" cy="5583555"/>
            <a:chOff x="784745" y="1287602"/>
            <a:chExt cx="10228186" cy="5039100"/>
          </a:xfrm>
        </p:grpSpPr>
        <p:sp>
          <p:nvSpPr>
            <p:cNvPr id="22" name="矩形 21"/>
            <p:cNvSpPr/>
            <p:nvPr/>
          </p:nvSpPr>
          <p:spPr>
            <a:xfrm>
              <a:off x="907721" y="1444227"/>
              <a:ext cx="10105210" cy="4882475"/>
            </a:xfrm>
            <a:prstGeom prst="rect">
              <a:avLst/>
            </a:prstGeom>
            <a:solidFill>
              <a:srgbClr val="449F95">
                <a:alpha val="41000"/>
              </a:srgbClr>
            </a:solidFill>
            <a:ln>
              <a:noFill/>
            </a:ln>
            <a:effectLst>
              <a:softEdge rad="31750"/>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sp>
          <p:nvSpPr>
            <p:cNvPr id="23" name="矩形 22"/>
            <p:cNvSpPr/>
            <p:nvPr/>
          </p:nvSpPr>
          <p:spPr>
            <a:xfrm>
              <a:off x="784745" y="1287602"/>
              <a:ext cx="9835446" cy="4823398"/>
            </a:xfrm>
            <a:prstGeom prst="rect">
              <a:avLst/>
            </a:prstGeom>
            <a:solidFill>
              <a:srgbClr val="59AEA6">
                <a:lumMod val="100000"/>
              </a:srgbClr>
            </a:solidFill>
            <a:ln>
              <a:noFill/>
            </a:ln>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grpSp>
      <p:sp>
        <p:nvSpPr>
          <p:cNvPr id="24" name="TextBox 9"/>
          <p:cNvSpPr>
            <a:spLocks noChangeArrowheads="1"/>
          </p:cNvSpPr>
          <p:nvPr/>
        </p:nvSpPr>
        <p:spPr bwMode="auto">
          <a:xfrm>
            <a:off x="786765" y="1367790"/>
            <a:ext cx="10457815" cy="455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5" tIns="60941" rIns="121885" bIns="60941">
            <a:spAutoFit/>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2020年，大疫突袭，英雄无畏。广大医务工作者发扬特别能吃苦、特别能战斗的精神，日夜奋战，舍生忘死，不负重托，不辱使命，堪称抗疫斗争最大的功臣、新时代最可爱的人。</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同舟共济的岁月，生死之交的情谊。当江城武汉逐步走出阴霾，垂危的病人重获新生，武汉人民用各种方式向英雄们表达着感激之情。武汉人民永远不会忘记，危难时刻，是这些白衣战士们将生死置之度外的冲锋陷阵，有力阻挡了肆虐的疫魔，鼓舞了人们在艰难中奋起的斗志和勇气。</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“幸亏有你们，我们康复、武汉安康、山河无恙。白衣战士们、恩人们，回去好好休息，与家人们团聚快乐！”一名患者在群里祝福。</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“湖北人民总说感谢我们，其实我们也要感谢湖北人民、武汉人民的牺牲、坚守和奉献。”一位医生说，只要祖国需要、人民需要，我们随时听候召唤！</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gn="r">
              <a:lnSpc>
                <a:spcPct val="150000"/>
              </a:lnSpc>
              <a:buFont typeface="Arial" panose="020B0604020202020204"/>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（摘自新华网-最美逆行者，武汉永远记得你！-首批援鄂医疗队返程纪实）</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rPr>
              <a:t>思考：</a:t>
            </a:r>
            <a:endPar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Arial" panose="020B0604020202020204"/>
              <a:buNone/>
              <a:defRPr/>
            </a:pPr>
            <a:r>
              <a:rPr lang="zh-CN" altLang="en-US" sz="1600">
                <a:sym typeface="+mn-ea"/>
              </a:rPr>
              <a:t>护理的人际关系有哪些？此案例体现了护患关系的哪些性质？</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5" name="TextBox 18"/>
          <p:cNvSpPr>
            <a:spLocks noChangeArrowheads="1"/>
          </p:cNvSpPr>
          <p:nvPr/>
        </p:nvSpPr>
        <p:spPr bwMode="auto">
          <a:xfrm>
            <a:off x="431190" y="203974"/>
            <a:ext cx="227457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5" tIns="60941" rIns="121885" bIns="60941">
            <a:spAutoFit/>
          </a:bodyPr>
          <a:lstStyle/>
          <a:p>
            <a:pPr algn="ctr"/>
            <a:r>
              <a:rPr lang="zh-CN" altLang="en-US" sz="4000" dirty="0">
                <a:cs typeface="黑体" panose="02010600030101010101" charset="-122"/>
                <a:sym typeface="黑体" panose="02010600030101010101" charset="-122"/>
              </a:rPr>
              <a:t>预习案例</a:t>
            </a:r>
            <a:endParaRPr lang="zh-CN" altLang="en-US" sz="4000" dirty="0">
              <a:cs typeface="黑体" panose="02010600030101010101" charset="-122"/>
              <a:sym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1989455"/>
            <a:ext cx="5269230"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护理人员与社会的关系及其伦理规范</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1696085"/>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一、</a:t>
            </a:r>
            <a:r>
              <a:rPr sz="4000">
                <a:solidFill>
                  <a:srgbClr val="FF0000"/>
                </a:solidFill>
                <a:ea typeface="黑体" panose="02010600030101010101" charset="-122"/>
                <a:cs typeface="黑体" panose="02010600030101010101" charset="-122"/>
              </a:rPr>
              <a:t>人际关系的含义和特点</a:t>
            </a:r>
            <a:endParaRPr sz="4000">
              <a:solidFill>
                <a:srgbClr val="FF0000"/>
              </a:solidFill>
              <a:ea typeface="黑体" panose="02010600030101010101" charset="-122"/>
              <a:cs typeface="黑体" panose="02010600030101010101" charset="-122"/>
            </a:endParaRPr>
          </a:p>
          <a:p>
            <a:pPr algn="l" eaLnBrk="1" hangingPunct="1">
              <a:lnSpc>
                <a:spcPct val="105000"/>
              </a:lnSpc>
              <a:spcBef>
                <a:spcPct val="25000"/>
              </a:spcBef>
              <a:spcAft>
                <a:spcPct val="25000"/>
              </a:spcAft>
            </a:pPr>
            <a:endParaRPr lang="en-US" altLang="zh-CN" sz="4000" dirty="0">
              <a:solidFill>
                <a:srgbClr val="FF0000"/>
              </a:solidFill>
              <a:latin typeface="Times New Roman" panose="02020603050405020304" pitchFamily="18" charset="0"/>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1007745" y="2576195"/>
            <a:ext cx="5760720" cy="3065780"/>
          </a:xfrm>
        </p:spPr>
        <p:txBody>
          <a:bodyPr>
            <a:noAutofit/>
          </a:bodyPr>
          <a:p>
            <a:pPr marL="0" indent="0" fontAlgn="auto">
              <a:lnSpc>
                <a:spcPct val="120000"/>
              </a:lnSpc>
              <a:buNone/>
            </a:pPr>
            <a:r>
              <a:rPr lang="zh-CN" altLang="en-US" sz="2300" dirty="0">
                <a:solidFill>
                  <a:srgbClr val="0000FF"/>
                </a:solidFill>
              </a:rPr>
              <a:t>广义：人际关系</a:t>
            </a:r>
            <a:r>
              <a:rPr lang="en-US" altLang="zh-CN" sz="2300" dirty="0">
                <a:solidFill>
                  <a:srgbClr val="0000FF"/>
                </a:solidFill>
              </a:rPr>
              <a:t>(interpersonal relationship)</a:t>
            </a:r>
            <a:r>
              <a:rPr lang="zh-CN" altLang="en-US" sz="2300" dirty="0">
                <a:solidFill>
                  <a:srgbClr val="0000FF"/>
                </a:solidFill>
              </a:rPr>
              <a:t>是指人与人之间的关系。</a:t>
            </a:r>
            <a:endParaRPr lang="zh-CN" altLang="en-US" sz="2300" dirty="0">
              <a:solidFill>
                <a:srgbClr val="0000FF"/>
              </a:solidFill>
            </a:endParaRPr>
          </a:p>
          <a:p>
            <a:pPr marL="0" indent="0" fontAlgn="auto">
              <a:lnSpc>
                <a:spcPct val="120000"/>
              </a:lnSpc>
              <a:buNone/>
            </a:pPr>
            <a:r>
              <a:rPr lang="zh-CN" altLang="en-US" sz="2300" dirty="0">
                <a:solidFill>
                  <a:srgbClr val="0000FF"/>
                </a:solidFill>
              </a:rPr>
              <a:t>狭义：人际关系是在社会实践中形成的人与人之间的联系与交往关系，也是人与人之间在心理上的吸引和排斥的关系，即情感上的远近亲疏。</a:t>
            </a:r>
            <a:endParaRPr lang="zh-CN" altLang="en-US" sz="23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（一）人际关系的含义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椭圆形标注 7169"/>
          <p:cNvSpPr/>
          <p:nvPr/>
        </p:nvSpPr>
        <p:spPr>
          <a:xfrm>
            <a:off x="7074218" y="719773"/>
            <a:ext cx="2376487" cy="1655762"/>
          </a:xfrm>
          <a:prstGeom prst="wedgeEllipseCallout">
            <a:avLst>
              <a:gd name="adj1" fmla="val -37644"/>
              <a:gd name="adj2" fmla="val 74352"/>
            </a:avLst>
          </a:prstGeom>
          <a:solidFill>
            <a:schemeClr val="accent1"/>
          </a:solidFill>
          <a:ln w="9525" cap="flat" cmpd="sng">
            <a:solidFill>
              <a:schemeClr val="tx1"/>
            </a:solidFill>
            <a:prstDash val="solid"/>
            <a:miter/>
            <a:headEnd type="none" w="med" len="med"/>
            <a:tailEnd type="none" w="med" len="med"/>
          </a:ln>
        </p:spPr>
        <p:txBody>
          <a:bodyPr/>
          <a:p>
            <a:pPr eaLnBrk="1" hangingPunct="1"/>
            <a:endParaRPr lang="zh-CN" altLang="en-US" sz="2400" b="0" dirty="0">
              <a:solidFill>
                <a:schemeClr val="tx1"/>
              </a:solidFill>
              <a:latin typeface="Verdana" panose="020B0604030504040204" pitchFamily="2" charset="0"/>
              <a:ea typeface="宋体" panose="02010600030101010101" pitchFamily="2" charset="-122"/>
            </a:endParaRPr>
          </a:p>
        </p:txBody>
      </p:sp>
      <p:sp>
        <p:nvSpPr>
          <p:cNvPr id="7171" name="标题 7170"/>
          <p:cNvSpPr>
            <a:spLocks noGrp="1"/>
          </p:cNvSpPr>
          <p:nvPr>
            <p:ph type="title"/>
          </p:nvPr>
        </p:nvSpPr>
        <p:spPr>
          <a:xfrm>
            <a:off x="1392555" y="857885"/>
            <a:ext cx="3521075" cy="366713"/>
          </a:xfrm>
        </p:spPr>
        <p:txBody>
          <a:bodyPr wrap="square" anchor="ctr" anchorCtr="0">
            <a:normAutofit fontScale="90000"/>
          </a:bodyPr>
          <a:p>
            <a:r>
              <a:rPr lang="zh-CN" altLang="en-US" sz="3110">
                <a:solidFill>
                  <a:srgbClr val="660066"/>
                </a:solidFill>
                <a:ea typeface="黑体" panose="02010600030101010101" charset="-122"/>
              </a:rPr>
              <a:t>社会认知的偏差</a:t>
            </a:r>
            <a:endParaRPr lang="zh-CN" altLang="en-US" sz="3110">
              <a:solidFill>
                <a:srgbClr val="660066"/>
              </a:solidFill>
              <a:ea typeface="黑体" panose="02010600030101010101" charset="-122"/>
            </a:endParaRPr>
          </a:p>
        </p:txBody>
      </p:sp>
      <p:sp>
        <p:nvSpPr>
          <p:cNvPr id="7172" name="文本占位符 7171"/>
          <p:cNvSpPr>
            <a:spLocks noGrp="1"/>
          </p:cNvSpPr>
          <p:nvPr>
            <p:ph type="body" idx="1"/>
          </p:nvPr>
        </p:nvSpPr>
        <p:spPr>
          <a:xfrm>
            <a:off x="7363143" y="1224598"/>
            <a:ext cx="1871662" cy="576262"/>
          </a:xfrm>
        </p:spPr>
        <p:txBody>
          <a:bodyPr/>
          <a:p>
            <a:pPr algn="ctr">
              <a:lnSpc>
                <a:spcPct val="90000"/>
              </a:lnSpc>
              <a:buNone/>
            </a:pPr>
            <a:r>
              <a:rPr lang="zh-CN" altLang="en-US">
                <a:solidFill>
                  <a:srgbClr val="006600"/>
                </a:solidFill>
                <a:ea typeface="黑体" panose="02010600030101010101" charset="-122"/>
              </a:rPr>
              <a:t>三个要素</a:t>
            </a:r>
            <a:endParaRPr lang="zh-CN" altLang="en-US">
              <a:solidFill>
                <a:srgbClr val="006600"/>
              </a:solidFill>
              <a:ea typeface="黑体" panose="02010600030101010101" charset="-122"/>
            </a:endParaRPr>
          </a:p>
        </p:txBody>
      </p:sp>
      <p:sp>
        <p:nvSpPr>
          <p:cNvPr id="7173" name="文本框 7172"/>
          <p:cNvSpPr txBox="1"/>
          <p:nvPr/>
        </p:nvSpPr>
        <p:spPr>
          <a:xfrm>
            <a:off x="2322830" y="2735898"/>
            <a:ext cx="2663825" cy="579437"/>
          </a:xfrm>
          <a:prstGeom prst="rect">
            <a:avLst/>
          </a:prstGeom>
          <a:solidFill>
            <a:srgbClr val="FFFFCC"/>
          </a:solidFill>
          <a:ln w="9525"/>
          <a:scene3d>
            <a:camera prst="legacyPerspectiveTopRight">
              <a:rot lat="0" lon="0" rev="0"/>
            </a:camera>
            <a:lightRig rig="legacyFlat3" dir="b"/>
          </a:scene3d>
          <a:sp3d extrusionH="887400" prstMaterial="legacyMatte">
            <a:bevelT w="13500" h="13500" prst="angle"/>
            <a:bevelB w="13500" h="13500" prst="angle"/>
            <a:extrusionClr>
              <a:srgbClr val="FFFFCC"/>
            </a:extrusionClr>
          </a:sp3d>
        </p:spPr>
        <p:txBody>
          <a:bodyPr>
            <a:spAutoFit/>
            <a:flatTx/>
          </a:bodyPr>
          <a:p>
            <a:pPr algn="ctr" eaLnBrk="1" hangingPunct="1">
              <a:spcBef>
                <a:spcPct val="50000"/>
              </a:spcBef>
            </a:pPr>
            <a:r>
              <a:rPr lang="zh-CN" altLang="en-US" sz="3200" dirty="0">
                <a:solidFill>
                  <a:srgbClr val="000066"/>
                </a:solidFill>
                <a:latin typeface="Verdana" panose="020B0604030504040204" pitchFamily="2" charset="0"/>
                <a:ea typeface="隶书" panose="02010509060101010101" pitchFamily="1" charset="-122"/>
              </a:rPr>
              <a:t>交往主体</a:t>
            </a:r>
            <a:endParaRPr lang="zh-CN" altLang="en-US" sz="3200" dirty="0">
              <a:solidFill>
                <a:srgbClr val="000066"/>
              </a:solidFill>
              <a:latin typeface="Verdana" panose="020B0604030504040204" pitchFamily="2" charset="0"/>
              <a:ea typeface="隶书" panose="02010509060101010101" pitchFamily="1" charset="-122"/>
            </a:endParaRPr>
          </a:p>
        </p:txBody>
      </p:sp>
      <p:sp>
        <p:nvSpPr>
          <p:cNvPr id="7174" name="文本框 7173"/>
          <p:cNvSpPr txBox="1"/>
          <p:nvPr/>
        </p:nvSpPr>
        <p:spPr>
          <a:xfrm>
            <a:off x="3257868" y="5615623"/>
            <a:ext cx="2016125" cy="579437"/>
          </a:xfrm>
          <a:prstGeom prst="rect">
            <a:avLst/>
          </a:prstGeom>
          <a:solidFill>
            <a:srgbClr val="FFFFCC"/>
          </a:solidFill>
          <a:ln w="9525"/>
          <a:scene3d>
            <a:camera prst="legacyPerspectiveTopRight">
              <a:rot lat="0" lon="0" rev="0"/>
            </a:camera>
            <a:lightRig rig="legacyFlat3" dir="b"/>
          </a:scene3d>
          <a:sp3d extrusionH="887400" prstMaterial="legacyMatte">
            <a:bevelT w="13500" h="13500" prst="angle"/>
            <a:bevelB w="13500" h="13500" prst="angle"/>
            <a:extrusionClr>
              <a:srgbClr val="FFFFCC"/>
            </a:extrusionClr>
          </a:sp3d>
        </p:spPr>
        <p:txBody>
          <a:bodyPr>
            <a:spAutoFit/>
            <a:flatTx/>
          </a:bodyPr>
          <a:p>
            <a:pPr algn="ctr" eaLnBrk="1" hangingPunct="1">
              <a:spcBef>
                <a:spcPct val="50000"/>
              </a:spcBef>
            </a:pPr>
            <a:r>
              <a:rPr lang="zh-CN" altLang="en-US" sz="3200" dirty="0">
                <a:solidFill>
                  <a:srgbClr val="000066"/>
                </a:solidFill>
                <a:latin typeface="Verdana" panose="020B0604030504040204" pitchFamily="2" charset="0"/>
                <a:ea typeface="隶书" panose="02010509060101010101" pitchFamily="1" charset="-122"/>
              </a:rPr>
              <a:t>交往方式</a:t>
            </a:r>
            <a:endParaRPr lang="zh-CN" altLang="en-US" sz="3200" dirty="0">
              <a:solidFill>
                <a:srgbClr val="000066"/>
              </a:solidFill>
              <a:latin typeface="Verdana" panose="020B0604030504040204" pitchFamily="2" charset="0"/>
              <a:ea typeface="隶书" panose="02010509060101010101" pitchFamily="1" charset="-122"/>
            </a:endParaRPr>
          </a:p>
        </p:txBody>
      </p:sp>
      <p:sp>
        <p:nvSpPr>
          <p:cNvPr id="7175" name="文本框 7174"/>
          <p:cNvSpPr txBox="1"/>
          <p:nvPr/>
        </p:nvSpPr>
        <p:spPr>
          <a:xfrm>
            <a:off x="6642418" y="3959860"/>
            <a:ext cx="1871662" cy="579438"/>
          </a:xfrm>
          <a:prstGeom prst="rect">
            <a:avLst/>
          </a:prstGeom>
          <a:solidFill>
            <a:srgbClr val="CC0099"/>
          </a:solidFill>
          <a:ln w="9525"/>
          <a:scene3d>
            <a:camera prst="legacyPerspectiveTopRight">
              <a:rot lat="0" lon="0" rev="0"/>
            </a:camera>
            <a:lightRig rig="legacyFlat3" dir="b"/>
          </a:scene3d>
          <a:sp3d extrusionH="887400" prstMaterial="legacyMatte">
            <a:bevelT w="13500" h="13500" prst="angle"/>
            <a:bevelB w="13500" h="13500" prst="angle"/>
            <a:extrusionClr>
              <a:srgbClr val="CC0099"/>
            </a:extrusionClr>
          </a:sp3d>
        </p:spPr>
        <p:txBody>
          <a:bodyPr>
            <a:spAutoFit/>
            <a:flatTx/>
          </a:bodyPr>
          <a:p>
            <a:pPr algn="l" eaLnBrk="1" hangingPunct="1">
              <a:spcBef>
                <a:spcPct val="50000"/>
              </a:spcBef>
            </a:pPr>
            <a:r>
              <a:rPr lang="zh-CN" altLang="en-US" sz="3200" dirty="0">
                <a:solidFill>
                  <a:schemeClr val="accent1"/>
                </a:solidFill>
                <a:latin typeface="Verdana" panose="020B0604030504040204" pitchFamily="2" charset="0"/>
                <a:ea typeface="隶书" panose="02010509060101010101" pitchFamily="1" charset="-122"/>
              </a:rPr>
              <a:t>联系媒介</a:t>
            </a:r>
            <a:endParaRPr lang="zh-CN" altLang="en-US" sz="3200" dirty="0">
              <a:solidFill>
                <a:schemeClr val="accent1"/>
              </a:solidFill>
              <a:latin typeface="Verdana" panose="020B0604030504040204" pitchFamily="2" charset="0"/>
              <a:ea typeface="隶书" panose="02010509060101010101" pitchFamily="1" charset="-122"/>
            </a:endParaRPr>
          </a:p>
        </p:txBody>
      </p:sp>
      <p:sp>
        <p:nvSpPr>
          <p:cNvPr id="7176" name="任意多边形 7175"/>
          <p:cNvSpPr/>
          <p:nvPr/>
        </p:nvSpPr>
        <p:spPr>
          <a:xfrm rot="979891">
            <a:off x="5088255" y="2954973"/>
            <a:ext cx="2087563" cy="792162"/>
          </a:xfrm>
          <a:custGeom>
            <a:avLst/>
            <a:gdLst>
              <a:gd name="txL" fmla="*/ 3163 w 21600"/>
              <a:gd name="txT" fmla="*/ 3163 h 21600"/>
              <a:gd name="txR" fmla="*/ 18437 w 21600"/>
              <a:gd name="txB" fmla="*/ 18437 h 21600"/>
            </a:gdLst>
            <a:ahLst/>
            <a:cxnLst>
              <a:cxn ang="270">
                <a:pos x="10800" y="0"/>
              </a:cxn>
              <a:cxn ang="180">
                <a:pos x="2700" y="10799"/>
              </a:cxn>
              <a:cxn ang="270">
                <a:pos x="10800" y="5400"/>
              </a:cxn>
              <a:cxn ang="0">
                <a:pos x="24300" y="10800"/>
              </a:cxn>
              <a:cxn ang="0">
                <a:pos x="18900" y="16200"/>
              </a:cxn>
              <a:cxn ang="0">
                <a:pos x="13500" y="10800"/>
              </a:cxn>
            </a:cxnLst>
            <a:rect l="txL" t="txT" r="txR" b="txB"/>
            <a:pathLst>
              <a:path w="21600" h="21600">
                <a:moveTo>
                  <a:pt x="16200" y="10800"/>
                </a:moveTo>
                <a:arcTo wR="5400" hR="5400" stAng="0" swAng="-10800000"/>
                <a:lnTo>
                  <a:pt x="0" y="10800"/>
                </a:lnTo>
                <a:arcTo wR="10800" hR="10800" stAng="-10800000" swAng="10800000"/>
                <a:lnTo>
                  <a:pt x="24300" y="10800"/>
                </a:lnTo>
                <a:lnTo>
                  <a:pt x="18900" y="16200"/>
                </a:lnTo>
                <a:lnTo>
                  <a:pt x="13500" y="10800"/>
                </a:lnTo>
                <a:lnTo>
                  <a:pt x="16200" y="108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177" name="任意多边形 7176"/>
          <p:cNvSpPr/>
          <p:nvPr/>
        </p:nvSpPr>
        <p:spPr>
          <a:xfrm rot="-1924931" flipV="1">
            <a:off x="5273993" y="4896485"/>
            <a:ext cx="2089150" cy="936625"/>
          </a:xfrm>
          <a:custGeom>
            <a:avLst/>
            <a:gdLst>
              <a:gd name="txL" fmla="*/ 3163 w 21600"/>
              <a:gd name="txT" fmla="*/ 3163 h 21600"/>
              <a:gd name="txR" fmla="*/ 18437 w 21600"/>
              <a:gd name="txB" fmla="*/ 18437 h 21600"/>
            </a:gdLst>
            <a:ahLst/>
            <a:cxnLst>
              <a:cxn ang="270">
                <a:pos x="10800" y="0"/>
              </a:cxn>
              <a:cxn ang="180">
                <a:pos x="2700" y="10799"/>
              </a:cxn>
              <a:cxn ang="270">
                <a:pos x="10800" y="5400"/>
              </a:cxn>
              <a:cxn ang="0">
                <a:pos x="24300" y="10800"/>
              </a:cxn>
              <a:cxn ang="0">
                <a:pos x="18900" y="16200"/>
              </a:cxn>
              <a:cxn ang="0">
                <a:pos x="13500" y="10800"/>
              </a:cxn>
            </a:cxnLst>
            <a:rect l="txL" t="txT" r="txR" b="txB"/>
            <a:pathLst>
              <a:path w="21600" h="21600">
                <a:moveTo>
                  <a:pt x="16200" y="10800"/>
                </a:moveTo>
                <a:arcTo wR="5400" hR="5400" stAng="0" swAng="-10800000"/>
                <a:lnTo>
                  <a:pt x="0" y="10800"/>
                </a:lnTo>
                <a:arcTo wR="10800" hR="10800" stAng="-10800000" swAng="10800000"/>
                <a:lnTo>
                  <a:pt x="24300" y="10800"/>
                </a:lnTo>
                <a:lnTo>
                  <a:pt x="18900" y="16200"/>
                </a:lnTo>
                <a:lnTo>
                  <a:pt x="13500" y="10800"/>
                </a:lnTo>
                <a:lnTo>
                  <a:pt x="16200" y="108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178" name="圆角矩形标注 7177"/>
          <p:cNvSpPr/>
          <p:nvPr/>
        </p:nvSpPr>
        <p:spPr>
          <a:xfrm>
            <a:off x="3763010" y="1951355"/>
            <a:ext cx="1150620" cy="568960"/>
          </a:xfrm>
          <a:prstGeom prst="wedgeRoundRectCallout">
            <a:avLst>
              <a:gd name="adj1" fmla="val -43380"/>
              <a:gd name="adj2" fmla="val 71843"/>
              <a:gd name="adj3" fmla="val 16667"/>
            </a:avLst>
          </a:prstGeom>
          <a:solidFill>
            <a:schemeClr val="accent1"/>
          </a:solidFill>
          <a:ln w="12700" cap="sq" cmpd="sng">
            <a:solidFill>
              <a:schemeClr val="tx1"/>
            </a:solidFill>
            <a:prstDash val="solid"/>
            <a:miter/>
            <a:headEnd type="none" w="med" len="med"/>
            <a:tailEnd type="none" w="med" len="med"/>
          </a:ln>
        </p:spPr>
        <p:txBody>
          <a:bodyPr/>
          <a:p>
            <a:pPr algn="ctr" eaLnBrk="1" hangingPunct="1"/>
            <a:r>
              <a:rPr lang="zh-CN" altLang="en-US" sz="2400" dirty="0">
                <a:solidFill>
                  <a:schemeClr val="tx1"/>
                </a:solidFill>
                <a:latin typeface="Times New Roman" panose="02020603050405020304" pitchFamily="18" charset="0"/>
                <a:ea typeface="宋体" panose="02010600030101010101" pitchFamily="2" charset="-122"/>
              </a:rPr>
              <a:t>基础</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7179" name="圆角矩形标注 7178"/>
          <p:cNvSpPr/>
          <p:nvPr/>
        </p:nvSpPr>
        <p:spPr>
          <a:xfrm>
            <a:off x="8299450" y="3093085"/>
            <a:ext cx="1151255" cy="556260"/>
          </a:xfrm>
          <a:prstGeom prst="wedgeRoundRectCallout">
            <a:avLst>
              <a:gd name="adj1" fmla="val -43380"/>
              <a:gd name="adj2" fmla="val 71843"/>
              <a:gd name="adj3" fmla="val 16667"/>
            </a:avLst>
          </a:prstGeom>
          <a:solidFill>
            <a:schemeClr val="accent1"/>
          </a:solidFill>
          <a:ln w="12700" cap="sq" cmpd="sng">
            <a:solidFill>
              <a:schemeClr val="tx1"/>
            </a:solidFill>
            <a:prstDash val="solid"/>
            <a:miter/>
            <a:headEnd type="none" w="med" len="med"/>
            <a:tailEnd type="none" w="med" len="med"/>
          </a:ln>
        </p:spPr>
        <p:txBody>
          <a:bodyPr/>
          <a:p>
            <a:pPr algn="ctr" eaLnBrk="1" hangingPunct="1"/>
            <a:r>
              <a:rPr lang="zh-CN" altLang="en-US" sz="2400" dirty="0">
                <a:solidFill>
                  <a:schemeClr val="tx1"/>
                </a:solidFill>
                <a:latin typeface="Times New Roman" panose="02020603050405020304" pitchFamily="18" charset="0"/>
                <a:ea typeface="宋体" panose="02010600030101010101" pitchFamily="2" charset="-122"/>
              </a:rPr>
              <a:t>桥梁</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7180" name="圆角矩形标注 7179"/>
          <p:cNvSpPr/>
          <p:nvPr/>
        </p:nvSpPr>
        <p:spPr>
          <a:xfrm>
            <a:off x="4481830" y="5042535"/>
            <a:ext cx="1151255" cy="501650"/>
          </a:xfrm>
          <a:prstGeom prst="wedgeRoundRectCallout">
            <a:avLst>
              <a:gd name="adj1" fmla="val -52759"/>
              <a:gd name="adj2" fmla="val 60782"/>
              <a:gd name="adj3" fmla="val 16667"/>
            </a:avLst>
          </a:prstGeom>
          <a:solidFill>
            <a:schemeClr val="accent1"/>
          </a:solidFill>
          <a:ln w="12700" cap="sq" cmpd="sng">
            <a:solidFill>
              <a:schemeClr val="tx1"/>
            </a:solidFill>
            <a:prstDash val="solid"/>
            <a:miter/>
            <a:headEnd type="none" w="med" len="med"/>
            <a:tailEnd type="none" w="med" len="med"/>
          </a:ln>
        </p:spPr>
        <p:txBody>
          <a:bodyPr/>
          <a:p>
            <a:pPr algn="ctr" eaLnBrk="1" hangingPunct="1"/>
            <a:r>
              <a:rPr lang="zh-CN" altLang="en-US" sz="2400" dirty="0">
                <a:solidFill>
                  <a:schemeClr val="tx1"/>
                </a:solidFill>
                <a:latin typeface="Times New Roman" panose="02020603050405020304" pitchFamily="18" charset="0"/>
                <a:ea typeface="宋体" panose="02010600030101010101" pitchFamily="2" charset="-122"/>
              </a:rPr>
              <a:t>形式</a:t>
            </a:r>
            <a:endParaRPr lang="zh-CN" altLang="en-US" sz="2400" dirty="0">
              <a:solidFill>
                <a:schemeClr val="tx1"/>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（二）人际关系的特点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4215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历史性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126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客观性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38312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多面性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社会性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4" name="Text Placeholder 30"/>
          <p:cNvSpPr txBox="1"/>
          <p:nvPr/>
        </p:nvSpPr>
        <p:spPr>
          <a:xfrm>
            <a:off x="3783824" y="52409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6.</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邻近性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 name="Text Placeholder 30"/>
          <p:cNvSpPr txBox="1"/>
          <p:nvPr/>
        </p:nvSpPr>
        <p:spPr>
          <a:xfrm>
            <a:off x="3783824" y="45361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5.</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互补性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750"/>
                                        <p:tgtEl>
                                          <p:spTgt spid="5"/>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4" grpId="0" bldLvl="0" animBg="1">
        <p:tmplLst>
          <p:tmpl lvl="0">
            <p:tnLst>
              <p:par>
                <p:cTn presetID="22" presetClass="entr" presetSubtype="2"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right)">
                      <p:cBhvr>
                        <p:cTn dur="750"/>
                        <p:tgtEl>
                          <p:spTgt spid="4"/>
                        </p:tgtEl>
                      </p:cBhvr>
                    </p:animEffect>
                  </p:childTnLst>
                </p:cTn>
              </p:par>
            </p:tnLst>
          </p:tmpl>
        </p:tmplLst>
      </p:bldP>
      <p:bldP spid="5" grpId="0" bldLvl="0" animBg="1">
        <p:tmplLst>
          <p:tmpl lvl="0">
            <p:tnLst>
              <p:par>
                <p:cTn presetID="22" presetClass="entr" presetSubtype="2"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right)">
                      <p:cBhvr>
                        <p:cTn dur="750"/>
                        <p:tgtEl>
                          <p:spTgt spid="5"/>
                        </p:tgtEl>
                      </p:cBhvr>
                    </p:animEffect>
                  </p:childTnLst>
                </p:cTn>
              </p:par>
            </p:tnLst>
          </p:tmpl>
        </p:tmplLst>
      </p:b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3640</Words>
  <Application>WPS 演示</Application>
  <PresentationFormat>宽屏</PresentationFormat>
  <Paragraphs>288</Paragraphs>
  <Slides>34</Slides>
  <Notes>0</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34</vt:i4>
      </vt:variant>
    </vt:vector>
  </HeadingPairs>
  <TitlesOfParts>
    <vt:vector size="61" baseType="lpstr">
      <vt:lpstr>Arial</vt:lpstr>
      <vt:lpstr>宋体</vt:lpstr>
      <vt:lpstr>Wingdings</vt:lpstr>
      <vt:lpstr>黑体</vt:lpstr>
      <vt:lpstr>思源黑体 CN Bold</vt:lpstr>
      <vt:lpstr>Arial</vt:lpstr>
      <vt:lpstr>Times New Roman</vt:lpstr>
      <vt:lpstr>微软雅黑</vt:lpstr>
      <vt:lpstr>Arial Unicode MS</vt:lpstr>
      <vt:lpstr>思源黑体 CN Medium</vt:lpstr>
      <vt:lpstr>Helvetica</vt:lpstr>
      <vt:lpstr>zihun95hao-shoukesong</vt:lpstr>
      <vt:lpstr>Wingdings</vt:lpstr>
      <vt:lpstr>Verdana</vt:lpstr>
      <vt:lpstr>字魂152号-机甲超级黑</vt:lpstr>
      <vt:lpstr>字魂59号-创粗黑</vt:lpstr>
      <vt:lpstr>Arial Narrow</vt:lpstr>
      <vt:lpstr>隶书</vt:lpstr>
      <vt:lpstr>华文行楷</vt:lpstr>
      <vt:lpstr>楷体_GB2312</vt:lpstr>
      <vt:lpstr>華康POP1體 Std W7</vt:lpstr>
      <vt:lpstr>華康魏碑GB5 Std  W7</vt:lpstr>
      <vt:lpstr>华康布丁体W12</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社会认知的偏差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25</cp:revision>
  <dcterms:created xsi:type="dcterms:W3CDTF">2019-11-11T13:37:00Z</dcterms:created>
  <dcterms:modified xsi:type="dcterms:W3CDTF">2021-07-31T07:55:12Z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030B8378F5FB4D73B80658AB17372EFC</vt:lpwstr>
  </property>
</Properties>
</file>