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 id="2147483676" r:id="rId5"/>
  </p:sldMasterIdLst>
  <p:notesMasterIdLst>
    <p:notesMasterId r:id="rId9"/>
  </p:notesMasterIdLst>
  <p:handoutMasterIdLst>
    <p:handoutMasterId r:id="rId46"/>
  </p:handoutMasterIdLst>
  <p:sldIdLst>
    <p:sldId id="256" r:id="rId6"/>
    <p:sldId id="258" r:id="rId7"/>
    <p:sldId id="279" r:id="rId8"/>
    <p:sldId id="385" r:id="rId10"/>
    <p:sldId id="599" r:id="rId11"/>
    <p:sldId id="383" r:id="rId12"/>
    <p:sldId id="528" r:id="rId13"/>
    <p:sldId id="629" r:id="rId14"/>
    <p:sldId id="630" r:id="rId15"/>
    <p:sldId id="631" r:id="rId16"/>
    <p:sldId id="387" r:id="rId17"/>
    <p:sldId id="581" r:id="rId18"/>
    <p:sldId id="632" r:id="rId19"/>
    <p:sldId id="601" r:id="rId20"/>
    <p:sldId id="633" r:id="rId21"/>
    <p:sldId id="634" r:id="rId22"/>
    <p:sldId id="635" r:id="rId23"/>
    <p:sldId id="600" r:id="rId24"/>
    <p:sldId id="584" r:id="rId25"/>
    <p:sldId id="602" r:id="rId26"/>
    <p:sldId id="587" r:id="rId27"/>
    <p:sldId id="636" r:id="rId28"/>
    <p:sldId id="637" r:id="rId29"/>
    <p:sldId id="590" r:id="rId30"/>
    <p:sldId id="588" r:id="rId31"/>
    <p:sldId id="638" r:id="rId32"/>
    <p:sldId id="639" r:id="rId33"/>
    <p:sldId id="604" r:id="rId34"/>
    <p:sldId id="640" r:id="rId35"/>
    <p:sldId id="641" r:id="rId36"/>
    <p:sldId id="642" r:id="rId37"/>
    <p:sldId id="644" r:id="rId38"/>
    <p:sldId id="429" r:id="rId39"/>
    <p:sldId id="523" r:id="rId40"/>
    <p:sldId id="648" r:id="rId41"/>
    <p:sldId id="649" r:id="rId42"/>
    <p:sldId id="524" r:id="rId43"/>
    <p:sldId id="525" r:id="rId44"/>
    <p:sldId id="270" r:id="rId45"/>
  </p:sldIdLst>
  <p:sldSz cx="12192000" cy="6858000"/>
  <p:notesSz cx="7103745" cy="10234295"/>
  <p:embeddedFontLst>
    <p:embeddedFont>
      <p:font typeface="黑体" panose="02010600030101010101" charset="-122"/>
      <p:regular r:id="rId5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0" Type="http://schemas.openxmlformats.org/officeDocument/2006/relationships/font" Target="fonts/font1.fntdata"/><Relationship Id="rId5" Type="http://schemas.openxmlformats.org/officeDocument/2006/relationships/slideMaster" Target="slideMasters/slideMaster4.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0030101010101" charset="-122"/>
              </a:rPr>
            </a:fld>
            <a:endParaRPr lang="zh-CN" altLang="en-US">
              <a:ea typeface="黑体" panose="0201060003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0030101010101" charset="-122"/>
              </a:rPr>
            </a:fld>
            <a:endParaRPr lang="zh-CN" altLang="en-US">
              <a:ea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0030101010101" charset="-122"/>
                <a:sym typeface="黑体" panose="0201060003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2" Type="http://schemas.openxmlformats.org/officeDocument/2006/relationships/theme" Target="../theme/theme4.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20.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hyperlink" Target="http://wwen06.blog.hexun.com/3966932_d.html"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98830" y="762000"/>
            <a:ext cx="6278880" cy="2861310"/>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护理伦理学</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（第二版）</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0030101010101" charset="-122"/>
                  <a:ea typeface="黑体" panose="02010600030101010101" charset="-122"/>
                  <a:cs typeface="黑体" panose="02010600030101010101" charset="-122"/>
                </a:rPr>
                <a:t>北京出版社</a:t>
              </a:r>
              <a:endParaRPr lang="zh-CN" altLang="en-US" sz="240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1419860" y="1205230"/>
            <a:ext cx="9899650" cy="3900805"/>
          </a:xfrm>
        </p:spPr>
        <p:txBody>
          <a:bodyPr>
            <a:noAutofit/>
          </a:bodyPr>
          <a:p>
            <a:pPr fontAlgn="auto">
              <a:lnSpc>
                <a:spcPct val="150000"/>
              </a:lnSpc>
              <a:spcBef>
                <a:spcPts val="0"/>
              </a:spcBef>
              <a:spcAft>
                <a:spcPts val="0"/>
              </a:spcAft>
              <a:buFont typeface="Wingdings" panose="05000000000000000000" charset="0"/>
              <a:buChar char="Ø"/>
            </a:pPr>
            <a:r>
              <a:rPr sz="2000" dirty="0">
                <a:solidFill>
                  <a:srgbClr val="0000FF"/>
                </a:solidFill>
                <a:sym typeface="+mn-ea"/>
              </a:rPr>
              <a:t>1998年山西朔州毒酒事件，山东省单县数百名小学生服碘钙营养片引起不良反应事件 </a:t>
            </a:r>
            <a:endParaRPr sz="2000" dirty="0">
              <a:solidFill>
                <a:srgbClr val="0000FF"/>
              </a:solidFill>
              <a:sym typeface="+mn-ea"/>
            </a:endParaRPr>
          </a:p>
          <a:p>
            <a:pPr fontAlgn="auto">
              <a:lnSpc>
                <a:spcPct val="150000"/>
              </a:lnSpc>
              <a:spcBef>
                <a:spcPts val="0"/>
              </a:spcBef>
              <a:spcAft>
                <a:spcPts val="0"/>
              </a:spcAft>
              <a:buFont typeface="Wingdings" panose="05000000000000000000" charset="0"/>
              <a:buChar char="Ø"/>
            </a:pPr>
            <a:r>
              <a:rPr sz="2000" dirty="0">
                <a:solidFill>
                  <a:srgbClr val="0000FF"/>
                </a:solidFill>
                <a:sym typeface="+mn-ea"/>
              </a:rPr>
              <a:t>长江全流域大洪水</a:t>
            </a:r>
            <a:endParaRPr sz="2000" dirty="0">
              <a:solidFill>
                <a:srgbClr val="0000FF"/>
              </a:solidFill>
              <a:sym typeface="+mn-ea"/>
            </a:endParaRPr>
          </a:p>
          <a:p>
            <a:pPr fontAlgn="auto">
              <a:lnSpc>
                <a:spcPct val="150000"/>
              </a:lnSpc>
              <a:spcBef>
                <a:spcPts val="0"/>
              </a:spcBef>
              <a:spcAft>
                <a:spcPts val="0"/>
              </a:spcAft>
              <a:buFont typeface="Wingdings" panose="05000000000000000000" charset="0"/>
              <a:buChar char="Ø"/>
            </a:pPr>
            <a:r>
              <a:rPr sz="2000" dirty="0">
                <a:solidFill>
                  <a:srgbClr val="0000FF"/>
                </a:solidFill>
                <a:sym typeface="+mn-ea"/>
              </a:rPr>
              <a:t>1999年抗洪救灾</a:t>
            </a:r>
            <a:endParaRPr sz="2000" dirty="0">
              <a:solidFill>
                <a:srgbClr val="0000FF"/>
              </a:solidFill>
              <a:sym typeface="+mn-ea"/>
            </a:endParaRPr>
          </a:p>
          <a:p>
            <a:pPr fontAlgn="auto">
              <a:lnSpc>
                <a:spcPct val="150000"/>
              </a:lnSpc>
              <a:spcBef>
                <a:spcPts val="0"/>
              </a:spcBef>
              <a:spcAft>
                <a:spcPts val="0"/>
              </a:spcAft>
              <a:buFont typeface="Wingdings" panose="05000000000000000000" charset="0"/>
              <a:buChar char="Ø"/>
            </a:pPr>
            <a:r>
              <a:rPr sz="2000" dirty="0">
                <a:solidFill>
                  <a:srgbClr val="0000FF"/>
                </a:solidFill>
                <a:sym typeface="+mn-ea"/>
              </a:rPr>
              <a:t>2002年河北白沟苯中毒事件，南京914中毒事件</a:t>
            </a:r>
            <a:endParaRPr sz="2000" dirty="0">
              <a:solidFill>
                <a:srgbClr val="0000FF"/>
              </a:solidFill>
              <a:sym typeface="+mn-ea"/>
            </a:endParaRPr>
          </a:p>
          <a:p>
            <a:pPr fontAlgn="auto">
              <a:lnSpc>
                <a:spcPct val="150000"/>
              </a:lnSpc>
              <a:spcBef>
                <a:spcPts val="0"/>
              </a:spcBef>
              <a:spcAft>
                <a:spcPts val="0"/>
              </a:spcAft>
              <a:buFont typeface="Wingdings" panose="05000000000000000000" charset="0"/>
              <a:buChar char="Ø"/>
            </a:pPr>
            <a:r>
              <a:rPr sz="2000" dirty="0">
                <a:solidFill>
                  <a:srgbClr val="0000FF"/>
                </a:solidFill>
                <a:sym typeface="+mn-ea"/>
              </a:rPr>
              <a:t>2003年非典</a:t>
            </a:r>
            <a:endParaRPr sz="2000" dirty="0">
              <a:solidFill>
                <a:srgbClr val="0000FF"/>
              </a:solidFill>
              <a:sym typeface="+mn-ea"/>
            </a:endParaRPr>
          </a:p>
          <a:p>
            <a:pPr fontAlgn="auto">
              <a:lnSpc>
                <a:spcPct val="150000"/>
              </a:lnSpc>
              <a:spcBef>
                <a:spcPts val="0"/>
              </a:spcBef>
              <a:spcAft>
                <a:spcPts val="0"/>
              </a:spcAft>
              <a:buFont typeface="Wingdings" panose="05000000000000000000" charset="0"/>
              <a:buChar char="Ø"/>
            </a:pPr>
            <a:r>
              <a:rPr sz="2000" dirty="0">
                <a:solidFill>
                  <a:srgbClr val="0000FF"/>
                </a:solidFill>
                <a:sym typeface="+mn-ea"/>
              </a:rPr>
              <a:t>2004年人禽流感，印度洋海啸</a:t>
            </a:r>
            <a:endParaRPr sz="2000" dirty="0">
              <a:solidFill>
                <a:srgbClr val="0000FF"/>
              </a:solidFill>
              <a:sym typeface="+mn-ea"/>
            </a:endParaRPr>
          </a:p>
          <a:p>
            <a:pPr fontAlgn="auto">
              <a:lnSpc>
                <a:spcPct val="150000"/>
              </a:lnSpc>
              <a:spcBef>
                <a:spcPts val="0"/>
              </a:spcBef>
              <a:spcAft>
                <a:spcPts val="0"/>
              </a:spcAft>
              <a:buFont typeface="Wingdings" panose="05000000000000000000" charset="0"/>
              <a:buChar char="Ø"/>
            </a:pPr>
            <a:r>
              <a:rPr sz="2000" dirty="0">
                <a:solidFill>
                  <a:srgbClr val="0000FF"/>
                </a:solidFill>
                <a:sym typeface="+mn-ea"/>
              </a:rPr>
              <a:t>2005年猪链，安徽泗县疫苗事件，松花江水污染事件</a:t>
            </a:r>
            <a:endParaRPr sz="2000" dirty="0">
              <a:solidFill>
                <a:srgbClr val="0000FF"/>
              </a:solidFill>
              <a:sym typeface="+mn-ea"/>
            </a:endParaRPr>
          </a:p>
          <a:p>
            <a:pPr fontAlgn="auto">
              <a:lnSpc>
                <a:spcPct val="150000"/>
              </a:lnSpc>
              <a:spcBef>
                <a:spcPts val="0"/>
              </a:spcBef>
              <a:spcAft>
                <a:spcPts val="0"/>
              </a:spcAft>
              <a:buFont typeface="Wingdings" panose="05000000000000000000" charset="0"/>
              <a:buChar char="Ø"/>
            </a:pPr>
            <a:r>
              <a:rPr sz="2000" dirty="0">
                <a:solidFill>
                  <a:srgbClr val="0000FF"/>
                </a:solidFill>
                <a:sym typeface="+mn-ea"/>
              </a:rPr>
              <a:t>2006年桑美台风，</a:t>
            </a:r>
            <a:endParaRPr sz="2000" dirty="0">
              <a:solidFill>
                <a:srgbClr val="0000FF"/>
              </a:solidFill>
              <a:sym typeface="+mn-ea"/>
            </a:endParaRPr>
          </a:p>
          <a:p>
            <a:pPr fontAlgn="auto">
              <a:lnSpc>
                <a:spcPct val="150000"/>
              </a:lnSpc>
              <a:spcBef>
                <a:spcPts val="0"/>
              </a:spcBef>
              <a:spcAft>
                <a:spcPts val="0"/>
              </a:spcAft>
              <a:buFont typeface="Wingdings" panose="05000000000000000000" charset="0"/>
              <a:buChar char="Ø"/>
            </a:pPr>
            <a:r>
              <a:rPr sz="2000" dirty="0">
                <a:solidFill>
                  <a:srgbClr val="0000FF"/>
                </a:solidFill>
                <a:sym typeface="+mn-ea"/>
              </a:rPr>
              <a:t>2007年太湖水污染</a:t>
            </a:r>
            <a:endParaRPr sz="2000" dirty="0">
              <a:solidFill>
                <a:srgbClr val="0000FF"/>
              </a:solidFill>
              <a:sym typeface="+mn-ea"/>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4112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一、突发公共卫生事件及护理人员应具备的能力</a:t>
            </a:r>
            <a:endParaRPr lang="en-US" altLang="zh-CN" sz="4000" dirty="0">
              <a:solidFill>
                <a:srgbClr val="FF0000"/>
              </a:solidFill>
              <a:latin typeface="Times New Roman" panose="02020603050405020304" pitchFamily="18" charset="0"/>
              <a:ea typeface="黑体" panose="02010600030101010101" charset="-122"/>
              <a:cs typeface="黑体" panose="02010600030101010101" charset="-122"/>
            </a:endParaRPr>
          </a:p>
        </p:txBody>
      </p:sp>
      <p:sp>
        <p:nvSpPr>
          <p:cNvPr id="6147" name="文本占位符 6146"/>
          <p:cNvSpPr>
            <a:spLocks noGrp="1"/>
          </p:cNvSpPr>
          <p:nvPr>
            <p:ph type="body" idx="1"/>
          </p:nvPr>
        </p:nvSpPr>
        <p:spPr>
          <a:xfrm>
            <a:off x="1020445" y="2576195"/>
            <a:ext cx="5188585" cy="2401570"/>
          </a:xfrm>
        </p:spPr>
        <p:txBody>
          <a:bodyPr>
            <a:noAutofit/>
          </a:bodyPr>
          <a:p>
            <a:pPr marL="0" indent="0" fontAlgn="auto">
              <a:lnSpc>
                <a:spcPct val="120000"/>
              </a:lnSpc>
              <a:buNone/>
            </a:pPr>
            <a:r>
              <a:rPr sz="2300" dirty="0">
                <a:solidFill>
                  <a:srgbClr val="0000FF"/>
                </a:solidFill>
              </a:rPr>
              <a:t>突发公共卫生事件是指突然发生，造成或者可能造成社会公众健康严重损害的重大传染病疫情、群体不明原因疾病、重大食物和职业中毒以及其他严重影响公众健康的事件。</a:t>
            </a:r>
            <a:endParaRPr sz="2300" dirty="0">
              <a:solidFill>
                <a:srgbClr val="0000FF"/>
              </a:solidFill>
            </a:endParaRPr>
          </a:p>
        </p:txBody>
      </p:sp>
      <p:sp>
        <p:nvSpPr>
          <p:cNvPr id="5" name="文本框 4"/>
          <p:cNvSpPr txBox="1"/>
          <p:nvPr/>
        </p:nvSpPr>
        <p:spPr>
          <a:xfrm>
            <a:off x="758825" y="1964055"/>
            <a:ext cx="4450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（一）突发公共卫生事件的含义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2" name="图片 1"/>
          <p:cNvPicPr>
            <a:picLocks noChangeAspect="1"/>
          </p:cNvPicPr>
          <p:nvPr/>
        </p:nvPicPr>
        <p:blipFill>
          <a:blip r:embed="rId1"/>
          <a:stretch>
            <a:fillRect/>
          </a:stretch>
        </p:blipFill>
        <p:spPr>
          <a:xfrm>
            <a:off x="6871335" y="2329815"/>
            <a:ext cx="4986020" cy="2647950"/>
          </a:xfrm>
          <a:prstGeom prst="rect">
            <a:avLst/>
          </a:prstGeo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4450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（二）突发公共卫生事件的分类</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6" name="文本占位符 16386"/>
          <p:cNvSpPr>
            <a:spLocks noGrp="1"/>
          </p:cNvSpPr>
          <p:nvPr/>
        </p:nvSpPr>
        <p:spPr>
          <a:xfrm>
            <a:off x="1236980" y="1616710"/>
            <a:ext cx="10455910" cy="436372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9pPr>
          </a:lstStyle>
          <a:p>
            <a:pPr>
              <a:lnSpc>
                <a:spcPct val="110000"/>
              </a:lnSpc>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rPr>
              <a:t>1</a:t>
            </a:r>
            <a:r>
              <a:rPr lang="zh-CN" altLang="en-US" sz="2400" dirty="0">
                <a:solidFill>
                  <a:srgbClr val="0000FF"/>
                </a:solidFill>
                <a:latin typeface="黑体" panose="02010600030101010101" charset="-122"/>
                <a:ea typeface="黑体" panose="02010600030101010101" charset="-122"/>
              </a:rPr>
              <a:t>．重大传染病疫情   </a:t>
            </a:r>
            <a:endParaRPr lang="zh-CN" altLang="en-US" sz="2400" dirty="0">
              <a:solidFill>
                <a:srgbClr val="0000FF"/>
              </a:solidFill>
              <a:latin typeface="黑体" panose="02010600030101010101" charset="-122"/>
              <a:ea typeface="黑体" panose="02010600030101010101" charset="-122"/>
            </a:endParaRPr>
          </a:p>
          <a:p>
            <a:pPr marL="0" indent="0">
              <a:lnSpc>
                <a:spcPct val="110000"/>
              </a:lnSpc>
              <a:buNone/>
            </a:pPr>
            <a:r>
              <a:rPr lang="zh-CN" altLang="en-US" sz="2400" dirty="0">
                <a:solidFill>
                  <a:schemeClr val="tx1"/>
                </a:solidFill>
                <a:latin typeface="黑体" panose="02010600030101010101" charset="-122"/>
                <a:ea typeface="黑体" panose="02010600030101010101" charset="-122"/>
              </a:rPr>
              <a:t>重大传染病疫情是指传染病在集中的时间、地点发生，导致大量的传染病病人出现，其发病率远远超过平常的发病水平。</a:t>
            </a:r>
            <a:endParaRPr lang="zh-CN" altLang="en-US" sz="2400" dirty="0">
              <a:solidFill>
                <a:schemeClr val="tx1"/>
              </a:solidFill>
              <a:latin typeface="黑体" panose="02010600030101010101" charset="-122"/>
              <a:ea typeface="黑体" panose="02010600030101010101" charset="-122"/>
            </a:endParaRPr>
          </a:p>
          <a:p>
            <a:pPr>
              <a:lnSpc>
                <a:spcPct val="110000"/>
              </a:lnSpc>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rPr>
              <a:t>2</a:t>
            </a:r>
            <a:r>
              <a:rPr lang="zh-CN" altLang="en-US" sz="2400" dirty="0">
                <a:solidFill>
                  <a:srgbClr val="0000FF"/>
                </a:solidFill>
                <a:latin typeface="黑体" panose="02010600030101010101" charset="-122"/>
                <a:ea typeface="黑体" panose="02010600030101010101" charset="-122"/>
              </a:rPr>
              <a:t>．群体性不明原因疾病  </a:t>
            </a:r>
            <a:endParaRPr lang="zh-CN" altLang="en-US" sz="2400" dirty="0">
              <a:solidFill>
                <a:srgbClr val="0000FF"/>
              </a:solidFill>
              <a:latin typeface="黑体" panose="02010600030101010101" charset="-122"/>
              <a:ea typeface="黑体" panose="02010600030101010101" charset="-122"/>
            </a:endParaRPr>
          </a:p>
          <a:p>
            <a:pPr marL="0" indent="0">
              <a:lnSpc>
                <a:spcPct val="110000"/>
              </a:lnSpc>
              <a:buNone/>
            </a:pPr>
            <a:r>
              <a:rPr lang="zh-CN" altLang="en-US" sz="2400" dirty="0">
                <a:solidFill>
                  <a:schemeClr val="tx1"/>
                </a:solidFill>
                <a:latin typeface="黑体" panose="02010600030101010101" charset="-122"/>
                <a:ea typeface="黑体" panose="02010600030101010101" charset="-122"/>
              </a:rPr>
              <a:t>群体性不明原因疾病是指在一定时间内，某个相对集中的区域内同时或者相继出现的多个（</a:t>
            </a:r>
            <a:r>
              <a:rPr lang="en-US" altLang="zh-CN" sz="2400" dirty="0">
                <a:solidFill>
                  <a:schemeClr val="tx1"/>
                </a:solidFill>
                <a:latin typeface="黑体" panose="02010600030101010101" charset="-122"/>
                <a:ea typeface="黑体" panose="02010600030101010101" charset="-122"/>
              </a:rPr>
              <a:t>3</a:t>
            </a:r>
            <a:r>
              <a:rPr lang="zh-CN" altLang="en-US" sz="2400" dirty="0">
                <a:solidFill>
                  <a:schemeClr val="tx1"/>
                </a:solidFill>
                <a:latin typeface="黑体" panose="02010600030101010101" charset="-122"/>
                <a:ea typeface="黑体" panose="02010600030101010101" charset="-122"/>
              </a:rPr>
              <a:t>～</a:t>
            </a:r>
            <a:r>
              <a:rPr lang="en-US" altLang="zh-CN" sz="2400" dirty="0">
                <a:solidFill>
                  <a:schemeClr val="tx1"/>
                </a:solidFill>
                <a:latin typeface="黑体" panose="02010600030101010101" charset="-122"/>
                <a:ea typeface="黑体" panose="02010600030101010101" charset="-122"/>
              </a:rPr>
              <a:t>20</a:t>
            </a:r>
            <a:r>
              <a:rPr lang="zh-CN" altLang="en-US" sz="2400" dirty="0">
                <a:solidFill>
                  <a:schemeClr val="tx1"/>
                </a:solidFill>
                <a:latin typeface="黑体" panose="02010600030101010101" charset="-122"/>
                <a:ea typeface="黑体" panose="02010600030101010101" charset="-122"/>
              </a:rPr>
              <a:t>个以上）有共同临床表现得病人，但又暂时不能明确诊断的疾病。这种疾病可能是传染病、可能是群体性癔症、也可能是某种中毒。</a:t>
            </a:r>
            <a:endParaRPr lang="zh-CN" altLang="en-US" sz="2400" dirty="0">
              <a:solidFill>
                <a:srgbClr val="0000FF"/>
              </a:solidFill>
              <a:latin typeface="黑体" panose="02010600030101010101" charset="-122"/>
              <a:ea typeface="黑体" panose="02010600030101010101" charset="-122"/>
            </a:endParaRPr>
          </a:p>
          <a:p>
            <a:pPr>
              <a:lnSpc>
                <a:spcPct val="110000"/>
              </a:lnSpc>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rPr>
              <a:t>3</a:t>
            </a:r>
            <a:r>
              <a:rPr lang="zh-CN" altLang="en-US" sz="2400" dirty="0">
                <a:solidFill>
                  <a:srgbClr val="0000FF"/>
                </a:solidFill>
                <a:latin typeface="黑体" panose="02010600030101010101" charset="-122"/>
                <a:ea typeface="黑体" panose="02010600030101010101" charset="-122"/>
              </a:rPr>
              <a:t>．其他事件  </a:t>
            </a:r>
            <a:endParaRPr lang="zh-CN" altLang="en-US" sz="2400" dirty="0">
              <a:solidFill>
                <a:srgbClr val="0000FF"/>
              </a:solidFill>
              <a:latin typeface="黑体" panose="02010600030101010101" charset="-122"/>
              <a:ea typeface="黑体" panose="02010600030101010101" charset="-122"/>
            </a:endParaRPr>
          </a:p>
          <a:p>
            <a:pPr marL="0" indent="0">
              <a:lnSpc>
                <a:spcPct val="110000"/>
              </a:lnSpc>
              <a:buNone/>
            </a:pPr>
            <a:r>
              <a:rPr lang="zh-CN" altLang="en-US" sz="2400" dirty="0">
                <a:solidFill>
                  <a:schemeClr val="tx1"/>
                </a:solidFill>
                <a:latin typeface="黑体" panose="02010600030101010101" charset="-122"/>
                <a:ea typeface="黑体" panose="02010600030101010101" charset="-122"/>
              </a:rPr>
              <a:t>重大食物和职业中毒以及有毒气体泄漏等其他严重影响公众健康的事件。</a:t>
            </a:r>
            <a:endParaRPr lang="zh-CN" altLang="en-US" sz="2400" dirty="0">
              <a:solidFill>
                <a:schemeClr val="tx1"/>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6888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（三）突发公共卫生事件中护理人员应具备的能力</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6" name="文本占位符 16386"/>
          <p:cNvSpPr>
            <a:spLocks noGrp="1"/>
          </p:cNvSpPr>
          <p:nvPr/>
        </p:nvSpPr>
        <p:spPr>
          <a:xfrm>
            <a:off x="1174750" y="1247140"/>
            <a:ext cx="10455910" cy="55753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9pPr>
          </a:lstStyle>
          <a:p>
            <a:pPr>
              <a:lnSpc>
                <a:spcPct val="110000"/>
              </a:lnSpc>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rPr>
              <a:t>1</a:t>
            </a:r>
            <a:r>
              <a:rPr lang="zh-CN" altLang="en-US" sz="2400" dirty="0">
                <a:solidFill>
                  <a:srgbClr val="0000FF"/>
                </a:solidFill>
                <a:latin typeface="黑体" panose="02010600030101010101" charset="-122"/>
                <a:ea typeface="黑体" panose="02010600030101010101" charset="-122"/>
              </a:rPr>
              <a:t>．应急处理能力   </a:t>
            </a:r>
            <a:endParaRPr lang="zh-CN" altLang="en-US" sz="2400" dirty="0">
              <a:solidFill>
                <a:srgbClr val="0000FF"/>
              </a:solidFill>
              <a:latin typeface="黑体" panose="02010600030101010101" charset="-122"/>
              <a:ea typeface="黑体" panose="02010600030101010101" charset="-122"/>
            </a:endParaRPr>
          </a:p>
          <a:p>
            <a:pPr marL="0" indent="0">
              <a:lnSpc>
                <a:spcPct val="110000"/>
              </a:lnSpc>
              <a:buNone/>
            </a:pPr>
            <a:endParaRPr lang="zh-CN" altLang="en-US" sz="2400" dirty="0">
              <a:solidFill>
                <a:schemeClr val="tx1"/>
              </a:solidFill>
              <a:latin typeface="黑体" panose="02010600030101010101" charset="-122"/>
              <a:ea typeface="黑体" panose="02010600030101010101" charset="-122"/>
            </a:endParaRPr>
          </a:p>
        </p:txBody>
      </p:sp>
      <p:sp>
        <p:nvSpPr>
          <p:cNvPr id="17412" name="椭圆 17411"/>
          <p:cNvSpPr/>
          <p:nvPr/>
        </p:nvSpPr>
        <p:spPr>
          <a:xfrm>
            <a:off x="1833880" y="3317240"/>
            <a:ext cx="3132138" cy="969963"/>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p>
            <a:pPr eaLnBrk="1" hangingPunct="1"/>
            <a:r>
              <a:rPr lang="zh-CN" altLang="en-US" sz="2400" b="0" dirty="0">
                <a:solidFill>
                  <a:schemeClr val="tx1"/>
                </a:solidFill>
                <a:latin typeface="Arial" panose="020B0604020202020204" pitchFamily="34" charset="0"/>
                <a:ea typeface="黑体" panose="02010600030101010101" charset="-122"/>
              </a:rPr>
              <a:t>最迅速的行动</a:t>
            </a:r>
            <a:endParaRPr lang="zh-CN" altLang="en-US" sz="2400" b="0" dirty="0">
              <a:solidFill>
                <a:schemeClr val="tx1"/>
              </a:solidFill>
              <a:latin typeface="Arial" panose="020B0604020202020204" pitchFamily="34" charset="0"/>
              <a:ea typeface="黑体" panose="02010600030101010101" charset="-122"/>
            </a:endParaRPr>
          </a:p>
        </p:txBody>
      </p:sp>
      <p:sp>
        <p:nvSpPr>
          <p:cNvPr id="17413" name="椭圆 17412"/>
          <p:cNvSpPr/>
          <p:nvPr/>
        </p:nvSpPr>
        <p:spPr>
          <a:xfrm>
            <a:off x="2986405" y="5161915"/>
            <a:ext cx="2844800" cy="7493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p>
            <a:pPr eaLnBrk="1" hangingPunct="1"/>
            <a:r>
              <a:rPr lang="zh-CN" altLang="en-US" sz="2400" b="0" dirty="0">
                <a:solidFill>
                  <a:schemeClr val="tx1"/>
                </a:solidFill>
                <a:latin typeface="Arial" panose="020B0604020202020204" pitchFamily="34" charset="0"/>
                <a:ea typeface="黑体" panose="02010600030101010101" charset="-122"/>
              </a:rPr>
              <a:t>最快捷信息</a:t>
            </a:r>
            <a:endParaRPr lang="zh-CN" altLang="en-US" sz="2400" b="0" dirty="0">
              <a:solidFill>
                <a:schemeClr val="tx1"/>
              </a:solidFill>
              <a:latin typeface="Arial" panose="020B0604020202020204" pitchFamily="34" charset="0"/>
              <a:ea typeface="黑体" panose="02010600030101010101" charset="-122"/>
            </a:endParaRPr>
          </a:p>
        </p:txBody>
      </p:sp>
      <p:sp>
        <p:nvSpPr>
          <p:cNvPr id="17414" name="椭圆 17413"/>
          <p:cNvSpPr/>
          <p:nvPr/>
        </p:nvSpPr>
        <p:spPr>
          <a:xfrm>
            <a:off x="5998528" y="5117465"/>
            <a:ext cx="3024187" cy="79375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p>
            <a:pPr eaLnBrk="1" hangingPunct="1"/>
            <a:r>
              <a:rPr lang="zh-CN" altLang="en-US" sz="2400" b="0" dirty="0">
                <a:solidFill>
                  <a:schemeClr val="tx1"/>
                </a:solidFill>
                <a:latin typeface="Arial" panose="020B0604020202020204" pitchFamily="34" charset="0"/>
                <a:ea typeface="黑体" panose="02010600030101010101" charset="-122"/>
              </a:rPr>
              <a:t>最合理的资源配置</a:t>
            </a:r>
            <a:endParaRPr lang="zh-CN" altLang="en-US" sz="2400" b="0" dirty="0">
              <a:solidFill>
                <a:schemeClr val="tx1"/>
              </a:solidFill>
              <a:latin typeface="Arial" panose="020B0604020202020204" pitchFamily="34" charset="0"/>
              <a:ea typeface="黑体" panose="02010600030101010101" charset="-122"/>
            </a:endParaRPr>
          </a:p>
        </p:txBody>
      </p:sp>
      <p:sp>
        <p:nvSpPr>
          <p:cNvPr id="17415" name="椭圆 17414"/>
          <p:cNvSpPr/>
          <p:nvPr/>
        </p:nvSpPr>
        <p:spPr>
          <a:xfrm>
            <a:off x="6550343" y="3460115"/>
            <a:ext cx="3024187" cy="792163"/>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p>
            <a:pPr algn="ctr" eaLnBrk="1" hangingPunct="1"/>
            <a:r>
              <a:rPr lang="zh-CN" altLang="en-US" sz="2400" b="0" dirty="0">
                <a:solidFill>
                  <a:schemeClr val="tx1"/>
                </a:solidFill>
                <a:latin typeface="Arial" panose="020B0604020202020204" pitchFamily="34" charset="0"/>
                <a:ea typeface="黑体" panose="02010600030101010101" charset="-122"/>
              </a:rPr>
              <a:t>最高效有力的指挥</a:t>
            </a:r>
            <a:endParaRPr lang="zh-CN" altLang="en-US" sz="2400" b="0" dirty="0">
              <a:solidFill>
                <a:schemeClr val="tx1"/>
              </a:solidFill>
              <a:latin typeface="Arial" panose="020B0604020202020204" pitchFamily="34" charset="0"/>
              <a:ea typeface="黑体" panose="02010600030101010101" charset="-122"/>
            </a:endParaRPr>
          </a:p>
        </p:txBody>
      </p:sp>
      <p:sp>
        <p:nvSpPr>
          <p:cNvPr id="17416" name="上箭头标注 17415"/>
          <p:cNvSpPr/>
          <p:nvPr/>
        </p:nvSpPr>
        <p:spPr>
          <a:xfrm>
            <a:off x="5002530" y="2667953"/>
            <a:ext cx="1655763" cy="1873250"/>
          </a:xfrm>
          <a:prstGeom prst="upArrowCallout">
            <a:avLst>
              <a:gd name="adj1" fmla="val 25000"/>
              <a:gd name="adj2" fmla="val 25000"/>
              <a:gd name="adj3" fmla="val 18855"/>
              <a:gd name="adj4" fmla="val 66667"/>
            </a:avLst>
          </a:prstGeom>
          <a:solidFill>
            <a:schemeClr val="accent1"/>
          </a:solidFill>
          <a:ln w="9525" cap="flat" cmpd="sng">
            <a:solidFill>
              <a:schemeClr val="tx1"/>
            </a:solidFill>
            <a:prstDash val="solid"/>
            <a:miter/>
            <a:headEnd type="none" w="med" len="med"/>
            <a:tailEnd type="none" w="med" len="med"/>
          </a:ln>
        </p:spPr>
        <p:txBody>
          <a:bodyPr/>
          <a:p>
            <a:endParaRPr lang="zh-CN" altLang="en-US" sz="2400"/>
          </a:p>
        </p:txBody>
      </p:sp>
      <p:sp>
        <p:nvSpPr>
          <p:cNvPr id="17417" name="矩形 17416"/>
          <p:cNvSpPr/>
          <p:nvPr/>
        </p:nvSpPr>
        <p:spPr>
          <a:xfrm>
            <a:off x="3923030" y="1804353"/>
            <a:ext cx="3743325" cy="792162"/>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eaLnBrk="1" hangingPunct="1"/>
            <a:r>
              <a:rPr lang="zh-CN" altLang="en-US" sz="2400" b="0" dirty="0">
                <a:solidFill>
                  <a:schemeClr val="tx1"/>
                </a:solidFill>
                <a:latin typeface="Arial" panose="020B0604020202020204" pitchFamily="34" charset="0"/>
                <a:ea typeface="黑体" panose="02010600030101010101" charset="-122"/>
              </a:rPr>
              <a:t>将应急管理功能发挥到极至 </a:t>
            </a:r>
            <a:endParaRPr lang="zh-CN" altLang="en-US" sz="2400" b="0" dirty="0">
              <a:solidFill>
                <a:schemeClr val="tx1"/>
              </a:solidFill>
              <a:latin typeface="Arial" panose="020B0604020202020204" pitchFamily="34" charset="0"/>
              <a:ea typeface="黑体" panose="02010600030101010101" charset="-122"/>
            </a:endParaRPr>
          </a:p>
        </p:txBody>
      </p:sp>
      <p:sp>
        <p:nvSpPr>
          <p:cNvPr id="3" name="椭圆 2"/>
          <p:cNvSpPr/>
          <p:nvPr/>
        </p:nvSpPr>
        <p:spPr>
          <a:xfrm>
            <a:off x="1845945" y="3317240"/>
            <a:ext cx="3132138" cy="969963"/>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p>
            <a:pPr algn="ctr" eaLnBrk="1" hangingPunct="1"/>
            <a:r>
              <a:rPr lang="zh-CN" altLang="en-US" sz="2400" b="0" dirty="0">
                <a:solidFill>
                  <a:schemeClr val="tx1"/>
                </a:solidFill>
                <a:latin typeface="Arial" panose="020B0604020202020204" pitchFamily="34" charset="0"/>
                <a:ea typeface="黑体" panose="02010600030101010101" charset="-122"/>
              </a:rPr>
              <a:t>最迅速的行动</a:t>
            </a:r>
            <a:endParaRPr lang="zh-CN" altLang="en-US" sz="2400" b="0" dirty="0">
              <a:solidFill>
                <a:schemeClr val="tx1"/>
              </a:solidFill>
              <a:latin typeface="Arial" panose="020B0604020202020204" pitchFamily="34" charset="0"/>
              <a:ea typeface="黑体" panose="02010600030101010101" charset="-122"/>
            </a:endParaRPr>
          </a:p>
        </p:txBody>
      </p:sp>
      <p:sp>
        <p:nvSpPr>
          <p:cNvPr id="4" name="椭圆 3"/>
          <p:cNvSpPr/>
          <p:nvPr/>
        </p:nvSpPr>
        <p:spPr>
          <a:xfrm>
            <a:off x="2998470" y="5161915"/>
            <a:ext cx="2844800" cy="7493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p>
            <a:pPr algn="ctr" eaLnBrk="1" hangingPunct="1"/>
            <a:r>
              <a:rPr lang="zh-CN" altLang="en-US" sz="2400" b="0" dirty="0">
                <a:solidFill>
                  <a:schemeClr val="tx1"/>
                </a:solidFill>
                <a:latin typeface="Arial" panose="020B0604020202020204" pitchFamily="34" charset="0"/>
                <a:ea typeface="黑体" panose="02010600030101010101" charset="-122"/>
              </a:rPr>
              <a:t>最快捷信息</a:t>
            </a:r>
            <a:endParaRPr lang="zh-CN" altLang="en-US" sz="2400" b="0" dirty="0">
              <a:solidFill>
                <a:schemeClr val="tx1"/>
              </a:solidFill>
              <a:latin typeface="Arial" panose="020B0604020202020204" pitchFamily="34" charset="0"/>
              <a:ea typeface="黑体" panose="02010600030101010101" charset="-122"/>
            </a:endParaRPr>
          </a:p>
        </p:txBody>
      </p:sp>
      <p:sp>
        <p:nvSpPr>
          <p:cNvPr id="5" name="椭圆 4"/>
          <p:cNvSpPr/>
          <p:nvPr/>
        </p:nvSpPr>
        <p:spPr>
          <a:xfrm>
            <a:off x="6010593" y="5117465"/>
            <a:ext cx="3024187" cy="79375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p>
            <a:pPr algn="ctr" eaLnBrk="1" hangingPunct="1"/>
            <a:r>
              <a:rPr lang="zh-CN" altLang="en-US" sz="2400" b="0" dirty="0">
                <a:solidFill>
                  <a:schemeClr val="tx1"/>
                </a:solidFill>
                <a:latin typeface="Arial" panose="020B0604020202020204" pitchFamily="34" charset="0"/>
                <a:ea typeface="黑体" panose="02010600030101010101" charset="-122"/>
              </a:rPr>
              <a:t>最合理的资源配置</a:t>
            </a:r>
            <a:endParaRPr lang="zh-CN" altLang="en-US" sz="2400" b="0" dirty="0">
              <a:solidFill>
                <a:schemeClr val="tx1"/>
              </a:solidFill>
              <a:latin typeface="Arial" panose="020B0604020202020204" pitchFamily="34" charset="0"/>
              <a:ea typeface="黑体" panose="02010600030101010101" charset="-122"/>
            </a:endParaRPr>
          </a:p>
        </p:txBody>
      </p:sp>
      <p:sp>
        <p:nvSpPr>
          <p:cNvPr id="7" name="矩形 6"/>
          <p:cNvSpPr/>
          <p:nvPr/>
        </p:nvSpPr>
        <p:spPr>
          <a:xfrm>
            <a:off x="3935095" y="1804670"/>
            <a:ext cx="3966845" cy="79184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400" b="0" dirty="0">
                <a:solidFill>
                  <a:schemeClr val="tx1"/>
                </a:solidFill>
                <a:latin typeface="Arial" panose="020B0604020202020204" pitchFamily="34" charset="0"/>
                <a:ea typeface="黑体" panose="02010600030101010101" charset="-122"/>
              </a:rPr>
              <a:t>将应急管理功能发挥到极至 </a:t>
            </a:r>
            <a:endParaRPr lang="zh-CN" altLang="en-US" sz="2400" b="0" dirty="0">
              <a:solidFill>
                <a:schemeClr val="tx1"/>
              </a:solidFill>
              <a:latin typeface="Arial" panose="020B0604020202020204" pitchFamily="34" charset="0"/>
              <a:ea typeface="黑体" panose="02010600030101010101" charset="-12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p:cNvSpPr>
          <p:nvPr>
            <p:ph type="title"/>
          </p:nvPr>
        </p:nvSpPr>
        <p:spPr>
          <a:xfrm>
            <a:off x="1240155" y="678180"/>
            <a:ext cx="10000615" cy="799465"/>
          </a:xfrm>
        </p:spPr>
        <p:txBody>
          <a:bodyPr anchor="ctr" anchorCtr="0">
            <a:normAutofit fontScale="90000"/>
          </a:bodyPr>
          <a:p>
            <a:pPr>
              <a:lnSpc>
                <a:spcPct val="120000"/>
              </a:lnSpc>
            </a:pPr>
            <a:r>
              <a:rPr lang="zh-CN" altLang="en-US" sz="2665"/>
              <a:t>突发事件事件应急处置处救援：统一领导，综合协调，分类管理，分级负责属地管理为主。</a:t>
            </a:r>
            <a:endParaRPr lang="zh-CN" altLang="en-US" sz="2665"/>
          </a:p>
        </p:txBody>
      </p:sp>
      <p:sp>
        <p:nvSpPr>
          <p:cNvPr id="18435" name="矩形 18434"/>
          <p:cNvSpPr/>
          <p:nvPr/>
        </p:nvSpPr>
        <p:spPr>
          <a:xfrm>
            <a:off x="2919730" y="1884680"/>
            <a:ext cx="1008063" cy="25923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400" b="0" dirty="0">
                <a:solidFill>
                  <a:schemeClr val="tx1"/>
                </a:solidFill>
                <a:latin typeface="Arial" panose="020B0604020202020204" pitchFamily="34" charset="0"/>
                <a:ea typeface="黑体" panose="02010600030101010101" charset="-122"/>
              </a:rPr>
              <a:t>自</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然</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灾</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害</a:t>
            </a:r>
            <a:endParaRPr lang="zh-CN" altLang="en-US" sz="2400" b="0" dirty="0">
              <a:solidFill>
                <a:schemeClr val="tx1"/>
              </a:solidFill>
              <a:latin typeface="Arial" panose="020B0604020202020204" pitchFamily="34" charset="0"/>
              <a:ea typeface="黑体" panose="02010600030101010101" charset="-122"/>
            </a:endParaRPr>
          </a:p>
        </p:txBody>
      </p:sp>
      <p:sp>
        <p:nvSpPr>
          <p:cNvPr id="18436" name="矩形 18435"/>
          <p:cNvSpPr/>
          <p:nvPr/>
        </p:nvSpPr>
        <p:spPr>
          <a:xfrm>
            <a:off x="8679180" y="2027555"/>
            <a:ext cx="1008063" cy="25923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400" b="0" dirty="0">
                <a:solidFill>
                  <a:schemeClr val="tx1"/>
                </a:solidFill>
                <a:latin typeface="Arial" panose="020B0604020202020204" pitchFamily="34" charset="0"/>
                <a:ea typeface="黑体" panose="02010600030101010101" charset="-122"/>
              </a:rPr>
              <a:t>社</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会</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安</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全</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事</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件</a:t>
            </a:r>
            <a:endParaRPr lang="zh-CN" altLang="en-US" sz="2400" b="0" dirty="0">
              <a:solidFill>
                <a:schemeClr val="tx1"/>
              </a:solidFill>
              <a:latin typeface="Arial" panose="020B0604020202020204" pitchFamily="34" charset="0"/>
              <a:ea typeface="黑体" panose="02010600030101010101" charset="-122"/>
            </a:endParaRPr>
          </a:p>
        </p:txBody>
      </p:sp>
      <p:sp>
        <p:nvSpPr>
          <p:cNvPr id="18437" name="矩形 18436"/>
          <p:cNvSpPr/>
          <p:nvPr/>
        </p:nvSpPr>
        <p:spPr>
          <a:xfrm>
            <a:off x="4719955" y="1884680"/>
            <a:ext cx="1008063" cy="25923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400" b="0" dirty="0">
                <a:solidFill>
                  <a:schemeClr val="tx1"/>
                </a:solidFill>
                <a:latin typeface="Arial" panose="020B0604020202020204" pitchFamily="34" charset="0"/>
                <a:ea typeface="黑体" panose="02010600030101010101" charset="-122"/>
              </a:rPr>
              <a:t>事</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故</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灾</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难</a:t>
            </a:r>
            <a:endParaRPr lang="zh-CN" altLang="en-US" sz="2400" b="0" dirty="0">
              <a:solidFill>
                <a:schemeClr val="tx1"/>
              </a:solidFill>
              <a:latin typeface="Arial" panose="020B0604020202020204" pitchFamily="34" charset="0"/>
              <a:ea typeface="黑体" panose="02010600030101010101" charset="-122"/>
            </a:endParaRPr>
          </a:p>
        </p:txBody>
      </p:sp>
      <p:sp>
        <p:nvSpPr>
          <p:cNvPr id="18438" name="矩形 18437"/>
          <p:cNvSpPr/>
          <p:nvPr/>
        </p:nvSpPr>
        <p:spPr>
          <a:xfrm>
            <a:off x="6591618" y="2027555"/>
            <a:ext cx="1008062" cy="25923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400" b="0" dirty="0">
                <a:solidFill>
                  <a:schemeClr val="tx1"/>
                </a:solidFill>
                <a:latin typeface="Arial" panose="020B0604020202020204" pitchFamily="34" charset="0"/>
                <a:ea typeface="黑体" panose="02010600030101010101" charset="-122"/>
              </a:rPr>
              <a:t>公</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共</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卫</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生</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事</a:t>
            </a:r>
            <a:endParaRPr lang="zh-CN" altLang="en-US" sz="2400" b="0" dirty="0">
              <a:solidFill>
                <a:schemeClr val="tx1"/>
              </a:solidFill>
              <a:latin typeface="Arial" panose="020B0604020202020204" pitchFamily="34" charset="0"/>
              <a:ea typeface="黑体" panose="02010600030101010101" charset="-122"/>
            </a:endParaRPr>
          </a:p>
          <a:p>
            <a:pPr algn="ctr" eaLnBrk="1" hangingPunct="1"/>
            <a:r>
              <a:rPr lang="zh-CN" altLang="en-US" sz="2400" b="0" dirty="0">
                <a:solidFill>
                  <a:schemeClr val="tx1"/>
                </a:solidFill>
                <a:latin typeface="Arial" panose="020B0604020202020204" pitchFamily="34" charset="0"/>
                <a:ea typeface="黑体" panose="02010600030101010101" charset="-122"/>
              </a:rPr>
              <a:t>件</a:t>
            </a:r>
            <a:endParaRPr lang="zh-CN" altLang="en-US" sz="2400" b="0" dirty="0">
              <a:solidFill>
                <a:schemeClr val="tx1"/>
              </a:solidFill>
              <a:latin typeface="Arial" panose="020B0604020202020204" pitchFamily="34" charset="0"/>
              <a:ea typeface="黑体" panose="02010600030101010101" charset="-122"/>
            </a:endParaRPr>
          </a:p>
        </p:txBody>
      </p:sp>
      <p:sp>
        <p:nvSpPr>
          <p:cNvPr id="18439" name="矩形 18438"/>
          <p:cNvSpPr/>
          <p:nvPr/>
        </p:nvSpPr>
        <p:spPr>
          <a:xfrm>
            <a:off x="3135630" y="5267643"/>
            <a:ext cx="6624638" cy="93662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400" b="0" dirty="0">
                <a:solidFill>
                  <a:schemeClr val="tx1"/>
                </a:solidFill>
                <a:latin typeface="Arial" panose="020B0604020202020204" pitchFamily="34" charset="0"/>
                <a:ea typeface="黑体" panose="02010600030101010101" charset="-122"/>
              </a:rPr>
              <a:t>特大、重大、较大、一般</a:t>
            </a:r>
            <a:endParaRPr lang="zh-CN" altLang="en-US" sz="2400" b="0" dirty="0">
              <a:solidFill>
                <a:schemeClr val="tx1"/>
              </a:solidFill>
              <a:latin typeface="Arial" panose="020B0604020202020204" pitchFamily="34" charset="0"/>
              <a:ea typeface="黑体" panose="02010600030101010101" charset="-122"/>
            </a:endParaRPr>
          </a:p>
        </p:txBody>
      </p:sp>
      <p:sp>
        <p:nvSpPr>
          <p:cNvPr id="18440" name="直接连接符 18439"/>
          <p:cNvSpPr/>
          <p:nvPr/>
        </p:nvSpPr>
        <p:spPr>
          <a:xfrm>
            <a:off x="3351530" y="4475480"/>
            <a:ext cx="2879725" cy="792163"/>
          </a:xfrm>
          <a:prstGeom prst="line">
            <a:avLst/>
          </a:prstGeom>
          <a:ln w="9525" cap="flat" cmpd="sng">
            <a:solidFill>
              <a:schemeClr val="tx1"/>
            </a:solidFill>
            <a:prstDash val="solid"/>
            <a:headEnd type="none" w="med" len="med"/>
            <a:tailEnd type="none" w="med" len="med"/>
          </a:ln>
        </p:spPr>
      </p:sp>
      <p:sp>
        <p:nvSpPr>
          <p:cNvPr id="18441" name="直接连接符 18440"/>
          <p:cNvSpPr/>
          <p:nvPr/>
        </p:nvSpPr>
        <p:spPr>
          <a:xfrm>
            <a:off x="5367655" y="4548505"/>
            <a:ext cx="863600" cy="719138"/>
          </a:xfrm>
          <a:prstGeom prst="line">
            <a:avLst/>
          </a:prstGeom>
          <a:ln w="9525" cap="flat" cmpd="sng">
            <a:solidFill>
              <a:schemeClr val="tx1"/>
            </a:solidFill>
            <a:prstDash val="solid"/>
            <a:headEnd type="none" w="med" len="med"/>
            <a:tailEnd type="none" w="med" len="med"/>
          </a:ln>
        </p:spPr>
      </p:sp>
      <p:sp>
        <p:nvSpPr>
          <p:cNvPr id="18442" name="直接连接符 18441"/>
          <p:cNvSpPr/>
          <p:nvPr/>
        </p:nvSpPr>
        <p:spPr>
          <a:xfrm flipH="1">
            <a:off x="6231255" y="4619943"/>
            <a:ext cx="792163" cy="647700"/>
          </a:xfrm>
          <a:prstGeom prst="line">
            <a:avLst/>
          </a:prstGeom>
          <a:ln w="9525" cap="flat" cmpd="sng">
            <a:solidFill>
              <a:schemeClr val="tx1"/>
            </a:solidFill>
            <a:prstDash val="solid"/>
            <a:headEnd type="none" w="med" len="med"/>
            <a:tailEnd type="none" w="med" len="med"/>
          </a:ln>
        </p:spPr>
      </p:sp>
      <p:sp>
        <p:nvSpPr>
          <p:cNvPr id="18443" name="直接连接符 18442"/>
          <p:cNvSpPr/>
          <p:nvPr/>
        </p:nvSpPr>
        <p:spPr>
          <a:xfrm flipH="1">
            <a:off x="6159818" y="4619943"/>
            <a:ext cx="3024187" cy="647700"/>
          </a:xfrm>
          <a:prstGeom prst="line">
            <a:avLst/>
          </a:prstGeom>
          <a:ln w="9525" cap="flat" cmpd="sng">
            <a:solidFill>
              <a:schemeClr val="tx1"/>
            </a:solidFill>
            <a:prstDash val="solid"/>
            <a:headEnd type="none" w="med" len="med"/>
            <a:tailEnd type="none" w="med" len="med"/>
          </a:ln>
        </p:spPr>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矩形 19457"/>
          <p:cNvSpPr/>
          <p:nvPr/>
        </p:nvSpPr>
        <p:spPr>
          <a:xfrm>
            <a:off x="1593215" y="882650"/>
            <a:ext cx="8569325" cy="521970"/>
          </a:xfrm>
          <a:prstGeom prst="rect">
            <a:avLst/>
          </a:prstGeom>
          <a:noFill/>
          <a:ln w="9525">
            <a:noFill/>
          </a:ln>
        </p:spPr>
        <p:txBody>
          <a:bodyPr wrap="square">
            <a:spAutoFit/>
          </a:bodyPr>
          <a:p>
            <a:pPr algn="ctr" eaLnBrk="1" hangingPunct="1"/>
            <a:r>
              <a:rPr lang="zh-CN" altLang="en-US" sz="2800" b="0" dirty="0">
                <a:solidFill>
                  <a:srgbClr val="FF0000"/>
                </a:solidFill>
                <a:latin typeface="Arial" panose="020B0604020202020204" pitchFamily="34" charset="0"/>
                <a:ea typeface="黑体" panose="02010600030101010101" charset="-122"/>
              </a:rPr>
              <a:t>突发事件的应对</a:t>
            </a:r>
            <a:r>
              <a:rPr lang="zh-CN" altLang="en-US" sz="2800" b="0" dirty="0">
                <a:solidFill>
                  <a:schemeClr val="tx1"/>
                </a:solidFill>
                <a:latin typeface="Arial" panose="020B0604020202020204" pitchFamily="34" charset="0"/>
                <a:ea typeface="黑体" panose="02010600030101010101" charset="-122"/>
              </a:rPr>
              <a:t>：</a:t>
            </a:r>
            <a:endParaRPr lang="zh-CN" altLang="en-US" sz="2800" b="0" dirty="0">
              <a:solidFill>
                <a:schemeClr val="tx1"/>
              </a:solidFill>
              <a:latin typeface="Arial" panose="020B0604020202020204" pitchFamily="34" charset="0"/>
              <a:ea typeface="黑体" panose="02010600030101010101" charset="-122"/>
            </a:endParaRPr>
          </a:p>
        </p:txBody>
      </p:sp>
      <p:sp>
        <p:nvSpPr>
          <p:cNvPr id="19459" name="矩形 19458"/>
          <p:cNvSpPr/>
          <p:nvPr/>
        </p:nvSpPr>
        <p:spPr>
          <a:xfrm>
            <a:off x="1953578" y="2395538"/>
            <a:ext cx="720725" cy="8636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200" b="0" dirty="0">
                <a:solidFill>
                  <a:schemeClr val="tx1"/>
                </a:solidFill>
                <a:latin typeface="Arial" panose="020B0604020202020204" pitchFamily="34" charset="0"/>
                <a:ea typeface="黑体" panose="02010600030101010101" charset="-122"/>
              </a:rPr>
              <a:t>接警</a:t>
            </a:r>
            <a:endParaRPr lang="zh-CN" altLang="en-US" sz="2200" b="0" dirty="0">
              <a:solidFill>
                <a:schemeClr val="tx1"/>
              </a:solidFill>
              <a:latin typeface="Arial" panose="020B0604020202020204" pitchFamily="34" charset="0"/>
              <a:ea typeface="黑体" panose="02010600030101010101" charset="-122"/>
            </a:endParaRPr>
          </a:p>
        </p:txBody>
      </p:sp>
      <p:sp>
        <p:nvSpPr>
          <p:cNvPr id="19460" name="矩形 19459"/>
          <p:cNvSpPr/>
          <p:nvPr/>
        </p:nvSpPr>
        <p:spPr>
          <a:xfrm>
            <a:off x="3464878" y="2395538"/>
            <a:ext cx="863600" cy="8636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200" b="0" dirty="0">
                <a:solidFill>
                  <a:schemeClr val="tx1"/>
                </a:solidFill>
                <a:latin typeface="Arial" panose="020B0604020202020204" pitchFamily="34" charset="0"/>
                <a:ea typeface="黑体" panose="02010600030101010101" charset="-122"/>
              </a:rPr>
              <a:t>确认</a:t>
            </a:r>
            <a:endParaRPr lang="zh-CN" altLang="en-US" sz="2200" b="0" dirty="0">
              <a:solidFill>
                <a:schemeClr val="tx1"/>
              </a:solidFill>
              <a:latin typeface="Arial" panose="020B0604020202020204" pitchFamily="34" charset="0"/>
              <a:ea typeface="黑体" panose="02010600030101010101" charset="-122"/>
            </a:endParaRPr>
          </a:p>
        </p:txBody>
      </p:sp>
      <p:sp>
        <p:nvSpPr>
          <p:cNvPr id="19461" name="矩形 19460"/>
          <p:cNvSpPr/>
          <p:nvPr/>
        </p:nvSpPr>
        <p:spPr>
          <a:xfrm>
            <a:off x="5265103" y="2322513"/>
            <a:ext cx="865187" cy="8636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200" b="0" dirty="0">
                <a:solidFill>
                  <a:schemeClr val="tx1"/>
                </a:solidFill>
                <a:latin typeface="Arial" panose="020B0604020202020204" pitchFamily="34" charset="0"/>
                <a:ea typeface="黑体" panose="02010600030101010101" charset="-122"/>
              </a:rPr>
              <a:t>启动</a:t>
            </a:r>
            <a:endParaRPr lang="zh-CN" altLang="en-US" sz="2200" b="0" dirty="0">
              <a:solidFill>
                <a:schemeClr val="tx1"/>
              </a:solidFill>
              <a:latin typeface="Arial" panose="020B0604020202020204" pitchFamily="34" charset="0"/>
              <a:ea typeface="黑体" panose="02010600030101010101" charset="-122"/>
            </a:endParaRPr>
          </a:p>
        </p:txBody>
      </p:sp>
      <p:sp>
        <p:nvSpPr>
          <p:cNvPr id="19462" name="椭圆 19461"/>
          <p:cNvSpPr/>
          <p:nvPr/>
        </p:nvSpPr>
        <p:spPr>
          <a:xfrm>
            <a:off x="8073390" y="2322513"/>
            <a:ext cx="1657350" cy="8636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p>
            <a:pPr algn="ctr" eaLnBrk="1" hangingPunct="1"/>
            <a:r>
              <a:rPr lang="zh-CN" altLang="en-US" sz="2200" b="0" dirty="0">
                <a:solidFill>
                  <a:schemeClr val="tx1"/>
                </a:solidFill>
                <a:latin typeface="Arial" panose="020B0604020202020204" pitchFamily="34" charset="0"/>
                <a:ea typeface="黑体" panose="02010600030101010101" charset="-122"/>
              </a:rPr>
              <a:t>应急处置</a:t>
            </a:r>
            <a:endParaRPr lang="zh-CN" altLang="en-US" sz="2200" b="0" dirty="0">
              <a:solidFill>
                <a:schemeClr val="tx1"/>
              </a:solidFill>
              <a:latin typeface="Arial" panose="020B0604020202020204" pitchFamily="34" charset="0"/>
              <a:ea typeface="黑体" panose="02010600030101010101" charset="-122"/>
            </a:endParaRPr>
          </a:p>
        </p:txBody>
      </p:sp>
      <p:sp>
        <p:nvSpPr>
          <p:cNvPr id="19463" name="直接连接符 19462"/>
          <p:cNvSpPr/>
          <p:nvPr/>
        </p:nvSpPr>
        <p:spPr>
          <a:xfrm>
            <a:off x="2745740" y="2755900"/>
            <a:ext cx="647700" cy="0"/>
          </a:xfrm>
          <a:prstGeom prst="line">
            <a:avLst/>
          </a:prstGeom>
          <a:ln w="9525" cap="flat" cmpd="sng">
            <a:solidFill>
              <a:schemeClr val="tx1"/>
            </a:solidFill>
            <a:prstDash val="solid"/>
            <a:headEnd type="none" w="med" len="med"/>
            <a:tailEnd type="triangle" w="med" len="med"/>
          </a:ln>
        </p:spPr>
      </p:sp>
      <p:sp>
        <p:nvSpPr>
          <p:cNvPr id="19464" name="直接连接符 19463"/>
          <p:cNvSpPr/>
          <p:nvPr/>
        </p:nvSpPr>
        <p:spPr>
          <a:xfrm>
            <a:off x="4545965" y="2755900"/>
            <a:ext cx="504825" cy="0"/>
          </a:xfrm>
          <a:prstGeom prst="line">
            <a:avLst/>
          </a:prstGeom>
          <a:ln w="9525" cap="flat" cmpd="sng">
            <a:solidFill>
              <a:schemeClr val="tx1"/>
            </a:solidFill>
            <a:prstDash val="solid"/>
            <a:headEnd type="none" w="med" len="med"/>
            <a:tailEnd type="triangle" w="med" len="med"/>
          </a:ln>
        </p:spPr>
      </p:sp>
      <p:sp>
        <p:nvSpPr>
          <p:cNvPr id="19465" name="直接连接符 19464"/>
          <p:cNvSpPr/>
          <p:nvPr/>
        </p:nvSpPr>
        <p:spPr>
          <a:xfrm>
            <a:off x="6201728" y="2755900"/>
            <a:ext cx="1439862" cy="0"/>
          </a:xfrm>
          <a:prstGeom prst="line">
            <a:avLst/>
          </a:prstGeom>
          <a:ln w="9525" cap="flat" cmpd="sng">
            <a:solidFill>
              <a:schemeClr val="tx1"/>
            </a:solidFill>
            <a:prstDash val="solid"/>
            <a:headEnd type="none" w="med" len="med"/>
            <a:tailEnd type="triangle" w="med" len="med"/>
          </a:ln>
        </p:spPr>
      </p:sp>
      <p:sp>
        <p:nvSpPr>
          <p:cNvPr id="19466" name="矩形 19465"/>
          <p:cNvSpPr/>
          <p:nvPr/>
        </p:nvSpPr>
        <p:spPr>
          <a:xfrm>
            <a:off x="1178560" y="4411980"/>
            <a:ext cx="2647315" cy="122428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l" eaLnBrk="1" hangingPunct="1"/>
            <a:r>
              <a:rPr lang="zh-CN" altLang="en-US" sz="2200" b="0" dirty="0">
                <a:solidFill>
                  <a:schemeClr val="tx1"/>
                </a:solidFill>
                <a:latin typeface="Arial" panose="020B0604020202020204" pitchFamily="34" charset="0"/>
                <a:ea typeface="黑体" panose="02010600030101010101" charset="-122"/>
              </a:rPr>
              <a:t>尽最大的努力，抢</a:t>
            </a:r>
            <a:endParaRPr lang="zh-CN" altLang="en-US" sz="2200" b="0" dirty="0">
              <a:solidFill>
                <a:schemeClr val="tx1"/>
              </a:solidFill>
              <a:latin typeface="Arial" panose="020B0604020202020204" pitchFamily="34" charset="0"/>
              <a:ea typeface="黑体" panose="02010600030101010101" charset="-122"/>
            </a:endParaRPr>
          </a:p>
          <a:p>
            <a:pPr algn="l" eaLnBrk="1" hangingPunct="1"/>
            <a:r>
              <a:rPr lang="zh-CN" altLang="en-US" sz="2200" b="0" dirty="0">
                <a:solidFill>
                  <a:schemeClr val="tx1"/>
                </a:solidFill>
                <a:latin typeface="Arial" panose="020B0604020202020204" pitchFamily="34" charset="0"/>
                <a:ea typeface="黑体" panose="02010600030101010101" charset="-122"/>
              </a:rPr>
              <a:t>救最多数量的伤员，</a:t>
            </a:r>
            <a:endParaRPr lang="zh-CN" altLang="en-US" sz="2200" b="0" dirty="0">
              <a:solidFill>
                <a:schemeClr val="tx1"/>
              </a:solidFill>
              <a:latin typeface="Arial" panose="020B0604020202020204" pitchFamily="34" charset="0"/>
              <a:ea typeface="黑体" panose="02010600030101010101" charset="-122"/>
            </a:endParaRPr>
          </a:p>
          <a:p>
            <a:pPr algn="l" eaLnBrk="1" hangingPunct="1"/>
            <a:r>
              <a:rPr lang="zh-CN" altLang="en-US" sz="2200" b="0" dirty="0">
                <a:solidFill>
                  <a:schemeClr val="tx1"/>
                </a:solidFill>
                <a:latin typeface="Arial" panose="020B0604020202020204" pitchFamily="34" charset="0"/>
                <a:ea typeface="黑体" panose="02010600030101010101" charset="-122"/>
              </a:rPr>
              <a:t>预防疾病流行</a:t>
            </a:r>
            <a:endParaRPr lang="zh-CN" altLang="en-US" sz="2200" b="0" dirty="0">
              <a:solidFill>
                <a:schemeClr val="tx1"/>
              </a:solidFill>
              <a:latin typeface="Arial" panose="020B0604020202020204" pitchFamily="34" charset="0"/>
              <a:ea typeface="黑体" panose="02010600030101010101" charset="-122"/>
            </a:endParaRPr>
          </a:p>
        </p:txBody>
      </p:sp>
      <p:sp>
        <p:nvSpPr>
          <p:cNvPr id="19467" name="矩形 19466"/>
          <p:cNvSpPr/>
          <p:nvPr/>
        </p:nvSpPr>
        <p:spPr>
          <a:xfrm>
            <a:off x="4905058" y="3691255"/>
            <a:ext cx="2016125" cy="4333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200" b="0" dirty="0">
                <a:solidFill>
                  <a:schemeClr val="tx1"/>
                </a:solidFill>
                <a:latin typeface="Arial" panose="020B0604020202020204" pitchFamily="34" charset="0"/>
                <a:ea typeface="黑体" panose="02010600030101010101" charset="-122"/>
              </a:rPr>
              <a:t>搜寻与营救</a:t>
            </a:r>
            <a:endParaRPr lang="zh-CN" altLang="en-US" sz="2200" b="0" dirty="0">
              <a:solidFill>
                <a:schemeClr val="tx1"/>
              </a:solidFill>
              <a:latin typeface="Arial" panose="020B0604020202020204" pitchFamily="34" charset="0"/>
              <a:ea typeface="黑体" panose="02010600030101010101" charset="-122"/>
            </a:endParaRPr>
          </a:p>
        </p:txBody>
      </p:sp>
      <p:sp>
        <p:nvSpPr>
          <p:cNvPr id="19468" name="矩形 19467"/>
          <p:cNvSpPr/>
          <p:nvPr/>
        </p:nvSpPr>
        <p:spPr>
          <a:xfrm>
            <a:off x="4905375" y="4196080"/>
            <a:ext cx="2016125" cy="67627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200" b="0" dirty="0">
                <a:solidFill>
                  <a:schemeClr val="tx1"/>
                </a:solidFill>
                <a:latin typeface="Arial" panose="020B0604020202020204" pitchFamily="34" charset="0"/>
                <a:ea typeface="黑体" panose="02010600030101010101" charset="-122"/>
              </a:rPr>
              <a:t>伤员分类</a:t>
            </a:r>
            <a:endParaRPr lang="zh-CN" altLang="en-US" sz="2200" b="0" dirty="0">
              <a:solidFill>
                <a:schemeClr val="tx1"/>
              </a:solidFill>
              <a:latin typeface="Arial" panose="020B0604020202020204" pitchFamily="34" charset="0"/>
              <a:ea typeface="黑体" panose="02010600030101010101" charset="-122"/>
            </a:endParaRPr>
          </a:p>
          <a:p>
            <a:pPr algn="ctr" eaLnBrk="1" hangingPunct="1"/>
            <a:r>
              <a:rPr lang="zh-CN" altLang="en-US" sz="2200" b="0" dirty="0">
                <a:solidFill>
                  <a:schemeClr val="tx1"/>
                </a:solidFill>
                <a:latin typeface="Arial" panose="020B0604020202020204" pitchFamily="34" charset="0"/>
                <a:ea typeface="黑体" panose="02010600030101010101" charset="-122"/>
              </a:rPr>
              <a:t>与初步治疗</a:t>
            </a:r>
            <a:endParaRPr lang="zh-CN" altLang="en-US" sz="2200" b="0" dirty="0">
              <a:solidFill>
                <a:schemeClr val="tx1"/>
              </a:solidFill>
              <a:latin typeface="Arial" panose="020B0604020202020204" pitchFamily="34" charset="0"/>
              <a:ea typeface="黑体" panose="02010600030101010101" charset="-122"/>
            </a:endParaRPr>
          </a:p>
        </p:txBody>
      </p:sp>
      <p:sp>
        <p:nvSpPr>
          <p:cNvPr id="19469" name="矩形 19468"/>
          <p:cNvSpPr/>
          <p:nvPr/>
        </p:nvSpPr>
        <p:spPr>
          <a:xfrm>
            <a:off x="4905058" y="4952365"/>
            <a:ext cx="2087562" cy="4318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200" b="0" dirty="0">
                <a:solidFill>
                  <a:schemeClr val="tx1"/>
                </a:solidFill>
                <a:latin typeface="Arial" panose="020B0604020202020204" pitchFamily="34" charset="0"/>
                <a:ea typeface="黑体" panose="02010600030101010101" charset="-122"/>
              </a:rPr>
              <a:t>确定性治疗</a:t>
            </a:r>
            <a:endParaRPr lang="zh-CN" altLang="en-US" sz="2200" b="0" dirty="0">
              <a:solidFill>
                <a:schemeClr val="tx1"/>
              </a:solidFill>
              <a:latin typeface="Arial" panose="020B0604020202020204" pitchFamily="34" charset="0"/>
              <a:ea typeface="黑体" panose="02010600030101010101" charset="-122"/>
            </a:endParaRPr>
          </a:p>
        </p:txBody>
      </p:sp>
      <p:sp>
        <p:nvSpPr>
          <p:cNvPr id="19470" name="矩形 19469"/>
          <p:cNvSpPr/>
          <p:nvPr/>
        </p:nvSpPr>
        <p:spPr>
          <a:xfrm>
            <a:off x="4905058" y="5563870"/>
            <a:ext cx="2016125" cy="404813"/>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eaLnBrk="1" hangingPunct="1"/>
            <a:r>
              <a:rPr lang="zh-CN" altLang="en-US" sz="2200" b="0" dirty="0">
                <a:solidFill>
                  <a:schemeClr val="tx1"/>
                </a:solidFill>
                <a:latin typeface="Arial" panose="020B0604020202020204" pitchFamily="34" charset="0"/>
                <a:ea typeface="黑体" panose="02010600030101010101" charset="-122"/>
              </a:rPr>
              <a:t>伤员疏散</a:t>
            </a:r>
            <a:endParaRPr lang="zh-CN" altLang="en-US" sz="2200" b="0" dirty="0">
              <a:solidFill>
                <a:schemeClr val="tx1"/>
              </a:solidFill>
              <a:latin typeface="Arial" panose="020B0604020202020204" pitchFamily="34" charset="0"/>
              <a:ea typeface="黑体" panose="02010600030101010101" charset="-122"/>
            </a:endParaRPr>
          </a:p>
        </p:txBody>
      </p:sp>
      <p:sp>
        <p:nvSpPr>
          <p:cNvPr id="19471" name="直接连接符 19470"/>
          <p:cNvSpPr/>
          <p:nvPr/>
        </p:nvSpPr>
        <p:spPr>
          <a:xfrm flipV="1">
            <a:off x="3896995" y="3980180"/>
            <a:ext cx="936625" cy="647700"/>
          </a:xfrm>
          <a:prstGeom prst="line">
            <a:avLst/>
          </a:prstGeom>
          <a:ln w="9525" cap="flat" cmpd="sng">
            <a:solidFill>
              <a:schemeClr val="tx1"/>
            </a:solidFill>
            <a:prstDash val="solid"/>
            <a:headEnd type="none" w="med" len="med"/>
            <a:tailEnd type="triangle" w="med" len="med"/>
          </a:ln>
        </p:spPr>
      </p:sp>
      <p:sp>
        <p:nvSpPr>
          <p:cNvPr id="19472" name="直接连接符 19471"/>
          <p:cNvSpPr/>
          <p:nvPr/>
        </p:nvSpPr>
        <p:spPr>
          <a:xfrm flipV="1">
            <a:off x="3825558" y="4483418"/>
            <a:ext cx="1008062" cy="360362"/>
          </a:xfrm>
          <a:prstGeom prst="line">
            <a:avLst/>
          </a:prstGeom>
          <a:ln w="9525" cap="flat" cmpd="sng">
            <a:solidFill>
              <a:schemeClr val="tx1"/>
            </a:solidFill>
            <a:prstDash val="solid"/>
            <a:headEnd type="none" w="med" len="med"/>
            <a:tailEnd type="triangle" w="med" len="med"/>
          </a:ln>
        </p:spPr>
      </p:sp>
      <p:sp>
        <p:nvSpPr>
          <p:cNvPr id="19473" name="直接连接符 19472"/>
          <p:cNvSpPr/>
          <p:nvPr/>
        </p:nvSpPr>
        <p:spPr>
          <a:xfrm>
            <a:off x="3896995" y="4916805"/>
            <a:ext cx="936625" cy="142875"/>
          </a:xfrm>
          <a:prstGeom prst="line">
            <a:avLst/>
          </a:prstGeom>
          <a:ln w="9525" cap="flat" cmpd="sng">
            <a:solidFill>
              <a:schemeClr val="tx1"/>
            </a:solidFill>
            <a:prstDash val="solid"/>
            <a:headEnd type="none" w="med" len="med"/>
            <a:tailEnd type="triangle" w="med" len="med"/>
          </a:ln>
        </p:spPr>
      </p:sp>
      <p:sp>
        <p:nvSpPr>
          <p:cNvPr id="19474" name="直接连接符 19473"/>
          <p:cNvSpPr/>
          <p:nvPr/>
        </p:nvSpPr>
        <p:spPr>
          <a:xfrm>
            <a:off x="3825558" y="4916805"/>
            <a:ext cx="1008062" cy="719138"/>
          </a:xfrm>
          <a:prstGeom prst="line">
            <a:avLst/>
          </a:prstGeom>
          <a:ln w="9525" cap="flat" cmpd="sng">
            <a:solidFill>
              <a:schemeClr val="tx1"/>
            </a:solidFill>
            <a:prstDash val="solid"/>
            <a:headEnd type="none" w="med" len="med"/>
            <a:tailEnd type="triangle" w="med" len="med"/>
          </a:ln>
        </p:spPr>
      </p:sp>
      <p:sp>
        <p:nvSpPr>
          <p:cNvPr id="19475" name="矩形 19474"/>
          <p:cNvSpPr/>
          <p:nvPr/>
        </p:nvSpPr>
        <p:spPr>
          <a:xfrm>
            <a:off x="7929245" y="3836035"/>
            <a:ext cx="2901950" cy="172847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l" eaLnBrk="1" hangingPunct="1"/>
            <a:r>
              <a:rPr lang="zh-CN" altLang="en-US" sz="2200" b="0" dirty="0">
                <a:solidFill>
                  <a:schemeClr val="tx1"/>
                </a:solidFill>
                <a:latin typeface="Arial" panose="020B0604020202020204" pitchFamily="34" charset="0"/>
                <a:ea typeface="黑体" panose="02010600030101010101" charset="-122"/>
              </a:rPr>
              <a:t>食物、住所、环境卫</a:t>
            </a:r>
            <a:endParaRPr lang="zh-CN" altLang="en-US" sz="2200" b="0" dirty="0">
              <a:solidFill>
                <a:schemeClr val="tx1"/>
              </a:solidFill>
              <a:latin typeface="Arial" panose="020B0604020202020204" pitchFamily="34" charset="0"/>
              <a:ea typeface="黑体" panose="02010600030101010101" charset="-122"/>
            </a:endParaRPr>
          </a:p>
          <a:p>
            <a:pPr algn="l" eaLnBrk="1" hangingPunct="1"/>
            <a:r>
              <a:rPr lang="zh-CN" altLang="en-US" sz="2200" b="0" dirty="0">
                <a:solidFill>
                  <a:schemeClr val="tx1"/>
                </a:solidFill>
                <a:latin typeface="Arial" panose="020B0604020202020204" pitchFamily="34" charset="0"/>
                <a:ea typeface="黑体" panose="02010600030101010101" charset="-122"/>
              </a:rPr>
              <a:t>生、安全，生活用品，</a:t>
            </a:r>
            <a:endParaRPr lang="zh-CN" altLang="en-US" sz="2200" b="0" dirty="0">
              <a:solidFill>
                <a:schemeClr val="tx1"/>
              </a:solidFill>
              <a:latin typeface="Arial" panose="020B0604020202020204" pitchFamily="34" charset="0"/>
              <a:ea typeface="黑体" panose="02010600030101010101" charset="-122"/>
            </a:endParaRPr>
          </a:p>
          <a:p>
            <a:pPr algn="l" eaLnBrk="1" hangingPunct="1"/>
            <a:r>
              <a:rPr lang="zh-CN" altLang="en-US" sz="2200" b="0" dirty="0">
                <a:solidFill>
                  <a:schemeClr val="tx1"/>
                </a:solidFill>
                <a:latin typeface="Arial" panose="020B0604020202020204" pitchFamily="34" charset="0"/>
                <a:ea typeface="黑体" panose="02010600030101010101" charset="-122"/>
              </a:rPr>
              <a:t>通讯与交通</a:t>
            </a:r>
            <a:endParaRPr lang="zh-CN" altLang="en-US" sz="2200" b="0" dirty="0">
              <a:solidFill>
                <a:schemeClr val="tx1"/>
              </a:solidFill>
              <a:latin typeface="Arial" panose="020B0604020202020204" pitchFamily="34" charset="0"/>
              <a:ea typeface="黑体" panose="02010600030101010101" charset="-122"/>
            </a:endParaRPr>
          </a:p>
        </p:txBody>
      </p:sp>
      <p:sp>
        <p:nvSpPr>
          <p:cNvPr id="19476" name="右大括号 19475"/>
          <p:cNvSpPr/>
          <p:nvPr/>
        </p:nvSpPr>
        <p:spPr>
          <a:xfrm>
            <a:off x="7065645" y="3835718"/>
            <a:ext cx="215900" cy="1871662"/>
          </a:xfrm>
          <a:prstGeom prst="rightBrace">
            <a:avLst>
              <a:gd name="adj1" fmla="val 72242"/>
              <a:gd name="adj2" fmla="val 50000"/>
            </a:avLst>
          </a:prstGeom>
          <a:noFill/>
          <a:ln w="9525" cap="flat" cmpd="sng">
            <a:solidFill>
              <a:schemeClr val="tx1"/>
            </a:solidFill>
            <a:prstDash val="solid"/>
            <a:headEnd type="none" w="med" len="med"/>
            <a:tailEnd type="none" w="med" len="med"/>
          </a:ln>
        </p:spPr>
        <p:txBody>
          <a:bodyPr/>
          <a:p>
            <a:pPr algn="ctr"/>
            <a:endParaRPr lang="zh-CN" altLang="en-US" sz="220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六边形 20481"/>
          <p:cNvSpPr/>
          <p:nvPr/>
        </p:nvSpPr>
        <p:spPr>
          <a:xfrm>
            <a:off x="2646045" y="2018983"/>
            <a:ext cx="2232025" cy="792162"/>
          </a:xfrm>
          <a:prstGeom prst="hexagon">
            <a:avLst>
              <a:gd name="adj" fmla="val 70440"/>
              <a:gd name="vf" fmla="val 115470"/>
            </a:avLst>
          </a:prstGeom>
          <a:solidFill>
            <a:schemeClr val="bg1"/>
          </a:solidFill>
          <a:ln w="9525" cap="flat" cmpd="sng">
            <a:solidFill>
              <a:schemeClr val="tx1"/>
            </a:solidFill>
            <a:prstDash val="solid"/>
            <a:miter/>
            <a:headEnd type="none" w="med" len="med"/>
            <a:tailEnd type="none" w="med" len="med"/>
          </a:ln>
        </p:spPr>
        <p:txBody>
          <a:bodyPr/>
          <a:p>
            <a:endParaRPr lang="zh-CN" altLang="en-US"/>
          </a:p>
        </p:txBody>
      </p:sp>
      <p:sp>
        <p:nvSpPr>
          <p:cNvPr id="20483" name="圆角矩形 20482"/>
          <p:cNvSpPr/>
          <p:nvPr/>
        </p:nvSpPr>
        <p:spPr>
          <a:xfrm>
            <a:off x="6979920" y="431483"/>
            <a:ext cx="3411538" cy="5299075"/>
          </a:xfrm>
          <a:prstGeom prst="roundRect">
            <a:avLst>
              <a:gd name="adj" fmla="val 16667"/>
            </a:avLst>
          </a:prstGeom>
          <a:solidFill>
            <a:srgbClr val="FFCCFF"/>
          </a:solidFill>
          <a:ln w="9525" cap="flat" cmpd="sng">
            <a:solidFill>
              <a:schemeClr val="tx1"/>
            </a:solidFill>
            <a:prstDash val="solid"/>
            <a:headEnd type="none" w="med" len="med"/>
            <a:tailEnd type="none" w="med" len="med"/>
          </a:ln>
        </p:spPr>
        <p:txBody>
          <a:bodyPr/>
          <a:p>
            <a:endParaRPr lang="zh-CN" altLang="en-US"/>
          </a:p>
        </p:txBody>
      </p:sp>
      <p:sp>
        <p:nvSpPr>
          <p:cNvPr id="20484" name="六边形 20483"/>
          <p:cNvSpPr/>
          <p:nvPr/>
        </p:nvSpPr>
        <p:spPr>
          <a:xfrm>
            <a:off x="3120708" y="4255770"/>
            <a:ext cx="1296987" cy="792163"/>
          </a:xfrm>
          <a:prstGeom prst="hexagon">
            <a:avLst>
              <a:gd name="adj" fmla="val 40931"/>
              <a:gd name="vf" fmla="val 115470"/>
            </a:avLst>
          </a:prstGeom>
          <a:solidFill>
            <a:schemeClr val="bg1"/>
          </a:solidFill>
          <a:ln w="9525" cap="flat" cmpd="sng">
            <a:solidFill>
              <a:schemeClr val="tx1"/>
            </a:solidFill>
            <a:prstDash val="solid"/>
            <a:miter/>
            <a:headEnd type="none" w="med" len="med"/>
            <a:tailEnd type="none" w="med" len="med"/>
          </a:ln>
        </p:spPr>
        <p:txBody>
          <a:bodyPr/>
          <a:p>
            <a:endParaRPr lang="zh-CN" altLang="en-US"/>
          </a:p>
        </p:txBody>
      </p:sp>
      <p:sp>
        <p:nvSpPr>
          <p:cNvPr id="20485" name="六边形 20484"/>
          <p:cNvSpPr/>
          <p:nvPr/>
        </p:nvSpPr>
        <p:spPr>
          <a:xfrm>
            <a:off x="2692083" y="3106420"/>
            <a:ext cx="2232025" cy="792163"/>
          </a:xfrm>
          <a:prstGeom prst="hexagon">
            <a:avLst>
              <a:gd name="adj" fmla="val 70440"/>
              <a:gd name="vf" fmla="val 115470"/>
            </a:avLst>
          </a:prstGeom>
          <a:solidFill>
            <a:schemeClr val="bg1"/>
          </a:solidFill>
          <a:ln w="9525" cap="flat" cmpd="sng">
            <a:solidFill>
              <a:schemeClr val="tx1"/>
            </a:solidFill>
            <a:prstDash val="solid"/>
            <a:miter/>
            <a:headEnd type="none" w="med" len="med"/>
            <a:tailEnd type="none" w="med" len="med"/>
          </a:ln>
        </p:spPr>
        <p:txBody>
          <a:bodyPr/>
          <a:p>
            <a:endParaRPr lang="zh-CN" altLang="en-US"/>
          </a:p>
        </p:txBody>
      </p:sp>
      <p:sp>
        <p:nvSpPr>
          <p:cNvPr id="20486" name="文本框 20485"/>
          <p:cNvSpPr txBox="1"/>
          <p:nvPr/>
        </p:nvSpPr>
        <p:spPr>
          <a:xfrm>
            <a:off x="3055938" y="3197543"/>
            <a:ext cx="1584325" cy="641350"/>
          </a:xfrm>
          <a:prstGeom prst="rect">
            <a:avLst/>
          </a:prstGeom>
          <a:noFill/>
          <a:ln w="9525">
            <a:noFill/>
          </a:ln>
        </p:spPr>
        <p:txBody>
          <a:bodyPr>
            <a:spAutoFit/>
          </a:bodyPr>
          <a:p>
            <a:pPr algn="l" eaLnBrk="1" hangingPunct="1">
              <a:spcBef>
                <a:spcPct val="50000"/>
              </a:spcBef>
            </a:pPr>
            <a:r>
              <a:rPr lang="zh-CN" altLang="en-US" sz="1800" dirty="0">
                <a:solidFill>
                  <a:srgbClr val="FF3300"/>
                </a:solidFill>
                <a:latin typeface="黑体" panose="02010600030101010101" charset="-122"/>
                <a:ea typeface="黑体" panose="02010600030101010101" charset="-122"/>
              </a:rPr>
              <a:t>突发公共卫生事件应急条例</a:t>
            </a:r>
            <a:endParaRPr lang="zh-CN" altLang="en-US" sz="1800" dirty="0">
              <a:solidFill>
                <a:srgbClr val="FF3300"/>
              </a:solidFill>
              <a:latin typeface="黑体" panose="02010600030101010101" charset="-122"/>
              <a:ea typeface="黑体" panose="02010600030101010101" charset="-122"/>
            </a:endParaRPr>
          </a:p>
        </p:txBody>
      </p:sp>
      <p:sp>
        <p:nvSpPr>
          <p:cNvPr id="20487" name="文本框 20486"/>
          <p:cNvSpPr txBox="1"/>
          <p:nvPr/>
        </p:nvSpPr>
        <p:spPr>
          <a:xfrm>
            <a:off x="3220720" y="4458970"/>
            <a:ext cx="1231265" cy="368300"/>
          </a:xfrm>
          <a:prstGeom prst="rect">
            <a:avLst/>
          </a:prstGeom>
          <a:noFill/>
          <a:ln w="9525">
            <a:noFill/>
          </a:ln>
        </p:spPr>
        <p:txBody>
          <a:bodyPr wrap="square">
            <a:spAutoFit/>
          </a:bodyPr>
          <a:p>
            <a:pPr algn="l" eaLnBrk="1" hangingPunct="1">
              <a:spcBef>
                <a:spcPct val="50000"/>
              </a:spcBef>
            </a:pPr>
            <a:r>
              <a:rPr lang="zh-CN" altLang="en-US" sz="1800" dirty="0">
                <a:solidFill>
                  <a:srgbClr val="FF3300"/>
                </a:solidFill>
                <a:latin typeface="黑体" panose="02010600030101010101" charset="-122"/>
                <a:ea typeface="黑体" panose="02010600030101010101" charset="-122"/>
              </a:rPr>
              <a:t>应急预案</a:t>
            </a:r>
            <a:endParaRPr lang="zh-CN" altLang="en-US" sz="1800" dirty="0">
              <a:solidFill>
                <a:srgbClr val="FF3300"/>
              </a:solidFill>
              <a:latin typeface="黑体" panose="02010600030101010101" charset="-122"/>
              <a:ea typeface="黑体" panose="02010600030101010101" charset="-122"/>
            </a:endParaRPr>
          </a:p>
        </p:txBody>
      </p:sp>
      <p:sp>
        <p:nvSpPr>
          <p:cNvPr id="20488" name="直接连接符 20487"/>
          <p:cNvSpPr/>
          <p:nvPr/>
        </p:nvSpPr>
        <p:spPr>
          <a:xfrm>
            <a:off x="4752658" y="2574608"/>
            <a:ext cx="942975" cy="293687"/>
          </a:xfrm>
          <a:prstGeom prst="line">
            <a:avLst/>
          </a:prstGeom>
          <a:ln w="28575" cap="flat" cmpd="sng">
            <a:solidFill>
              <a:schemeClr val="tx1"/>
            </a:solidFill>
            <a:prstDash val="solid"/>
            <a:headEnd type="none" w="med" len="med"/>
            <a:tailEnd type="triangle" w="med" len="med"/>
          </a:ln>
        </p:spPr>
      </p:sp>
      <p:sp>
        <p:nvSpPr>
          <p:cNvPr id="20489" name="直接连接符 20488"/>
          <p:cNvSpPr/>
          <p:nvPr/>
        </p:nvSpPr>
        <p:spPr>
          <a:xfrm flipV="1">
            <a:off x="4295458" y="3082608"/>
            <a:ext cx="1406525" cy="1358900"/>
          </a:xfrm>
          <a:prstGeom prst="line">
            <a:avLst/>
          </a:prstGeom>
          <a:ln w="9525" cap="flat" cmpd="sng">
            <a:solidFill>
              <a:schemeClr val="tx1"/>
            </a:solidFill>
            <a:prstDash val="solid"/>
            <a:headEnd type="none" w="med" len="med"/>
            <a:tailEnd type="triangle" w="med" len="med"/>
          </a:ln>
        </p:spPr>
      </p:sp>
      <p:sp>
        <p:nvSpPr>
          <p:cNvPr id="20490" name="直接连接符 20489"/>
          <p:cNvSpPr/>
          <p:nvPr/>
        </p:nvSpPr>
        <p:spPr>
          <a:xfrm>
            <a:off x="4276408" y="1452245"/>
            <a:ext cx="1455737" cy="1339850"/>
          </a:xfrm>
          <a:prstGeom prst="line">
            <a:avLst/>
          </a:prstGeom>
          <a:ln w="9525" cap="flat" cmpd="sng">
            <a:solidFill>
              <a:schemeClr val="tx1"/>
            </a:solidFill>
            <a:prstDash val="solid"/>
            <a:headEnd type="none" w="med" len="med"/>
            <a:tailEnd type="triangle" w="med" len="med"/>
          </a:ln>
        </p:spPr>
      </p:sp>
      <p:sp>
        <p:nvSpPr>
          <p:cNvPr id="20491" name="六边形 20490"/>
          <p:cNvSpPr/>
          <p:nvPr/>
        </p:nvSpPr>
        <p:spPr>
          <a:xfrm>
            <a:off x="3120390" y="862965"/>
            <a:ext cx="1482090" cy="792480"/>
          </a:xfrm>
          <a:prstGeom prst="hexagon">
            <a:avLst>
              <a:gd name="adj" fmla="val 40931"/>
              <a:gd name="vf" fmla="val 115470"/>
            </a:avLst>
          </a:prstGeom>
          <a:solidFill>
            <a:schemeClr val="bg1"/>
          </a:solidFill>
          <a:ln w="9525" cap="flat" cmpd="sng">
            <a:solidFill>
              <a:schemeClr val="tx1"/>
            </a:solidFill>
            <a:prstDash val="solid"/>
            <a:miter/>
            <a:headEnd type="none" w="med" len="med"/>
            <a:tailEnd type="none" w="med" len="med"/>
          </a:ln>
        </p:spPr>
        <p:txBody>
          <a:bodyPr wrap="none" anchor="ctr" anchorCtr="0"/>
          <a:p>
            <a:pPr eaLnBrk="1" hangingPunct="1"/>
            <a:r>
              <a:rPr lang="zh-CN" altLang="en-US" sz="1800" dirty="0">
                <a:solidFill>
                  <a:srgbClr val="FF3300"/>
                </a:solidFill>
                <a:latin typeface="Times New Roman" panose="02020603050405020304" pitchFamily="18" charset="0"/>
                <a:ea typeface="黑体" panose="02010600030101010101" charset="-122"/>
              </a:rPr>
              <a:t>突发事件</a:t>
            </a:r>
            <a:endParaRPr lang="zh-CN" altLang="en-US" sz="1800" dirty="0">
              <a:solidFill>
                <a:srgbClr val="FF3300"/>
              </a:solidFill>
              <a:latin typeface="Times New Roman" panose="02020603050405020304" pitchFamily="18" charset="0"/>
              <a:ea typeface="黑体" panose="02010600030101010101" charset="-122"/>
            </a:endParaRPr>
          </a:p>
          <a:p>
            <a:pPr eaLnBrk="1" hangingPunct="1"/>
            <a:r>
              <a:rPr lang="zh-CN" altLang="en-US" sz="1800" dirty="0">
                <a:solidFill>
                  <a:srgbClr val="FF3300"/>
                </a:solidFill>
                <a:latin typeface="Times New Roman" panose="02020603050405020304" pitchFamily="18" charset="0"/>
                <a:ea typeface="黑体" panose="02010600030101010101" charset="-122"/>
              </a:rPr>
              <a:t>应对法</a:t>
            </a:r>
            <a:endParaRPr lang="zh-CN" altLang="en-US" sz="1800" dirty="0">
              <a:solidFill>
                <a:srgbClr val="FF3300"/>
              </a:solidFill>
              <a:latin typeface="Times New Roman" panose="02020603050405020304" pitchFamily="18" charset="0"/>
              <a:ea typeface="黑体" panose="02010600030101010101" charset="-122"/>
            </a:endParaRPr>
          </a:p>
        </p:txBody>
      </p:sp>
      <p:sp>
        <p:nvSpPr>
          <p:cNvPr id="20492" name="文本框 20491"/>
          <p:cNvSpPr txBox="1"/>
          <p:nvPr/>
        </p:nvSpPr>
        <p:spPr>
          <a:xfrm>
            <a:off x="3304858" y="2103120"/>
            <a:ext cx="1008062" cy="641350"/>
          </a:xfrm>
          <a:prstGeom prst="rect">
            <a:avLst/>
          </a:prstGeom>
          <a:noFill/>
          <a:ln w="9525">
            <a:noFill/>
          </a:ln>
        </p:spPr>
        <p:txBody>
          <a:bodyPr>
            <a:spAutoFit/>
          </a:bodyPr>
          <a:p>
            <a:pPr algn="l" eaLnBrk="1" hangingPunct="1"/>
            <a:r>
              <a:rPr lang="zh-CN" altLang="en-US" sz="1800" dirty="0">
                <a:solidFill>
                  <a:srgbClr val="FF3300"/>
                </a:solidFill>
                <a:latin typeface="黑体" panose="02010600030101010101" charset="-122"/>
                <a:ea typeface="黑体" panose="02010600030101010101" charset="-122"/>
              </a:rPr>
              <a:t>传染病</a:t>
            </a:r>
            <a:endParaRPr lang="zh-CN" altLang="en-US" sz="1800" dirty="0">
              <a:solidFill>
                <a:srgbClr val="FF3300"/>
              </a:solidFill>
              <a:latin typeface="黑体" panose="02010600030101010101" charset="-122"/>
              <a:ea typeface="黑体" panose="02010600030101010101" charset="-122"/>
            </a:endParaRPr>
          </a:p>
          <a:p>
            <a:pPr algn="l" eaLnBrk="1" hangingPunct="1"/>
            <a:r>
              <a:rPr lang="zh-CN" altLang="en-US" sz="1800" dirty="0">
                <a:solidFill>
                  <a:srgbClr val="FF3300"/>
                </a:solidFill>
                <a:latin typeface="黑体" panose="02010600030101010101" charset="-122"/>
                <a:ea typeface="黑体" panose="02010600030101010101" charset="-122"/>
              </a:rPr>
              <a:t>防治法 </a:t>
            </a:r>
            <a:endParaRPr lang="zh-CN" altLang="en-US" sz="1800" dirty="0">
              <a:solidFill>
                <a:srgbClr val="FF3300"/>
              </a:solidFill>
              <a:latin typeface="黑体" panose="02010600030101010101" charset="-122"/>
              <a:ea typeface="黑体" panose="02010600030101010101" charset="-122"/>
            </a:endParaRPr>
          </a:p>
        </p:txBody>
      </p:sp>
      <p:sp>
        <p:nvSpPr>
          <p:cNvPr id="20493" name="文本框 20492"/>
          <p:cNvSpPr txBox="1"/>
          <p:nvPr/>
        </p:nvSpPr>
        <p:spPr>
          <a:xfrm>
            <a:off x="5698808" y="1139508"/>
            <a:ext cx="395287" cy="3749675"/>
          </a:xfrm>
          <a:prstGeom prst="rect">
            <a:avLst/>
          </a:prstGeom>
          <a:noFill/>
          <a:ln w="9525">
            <a:noFill/>
          </a:ln>
        </p:spPr>
        <p:txBody>
          <a:bodyPr>
            <a:spAutoFit/>
          </a:bodyPr>
          <a:p>
            <a:pPr eaLnBrk="1" hangingPunct="1">
              <a:spcBef>
                <a:spcPct val="50000"/>
              </a:spcBef>
            </a:pPr>
            <a:r>
              <a:rPr lang="zh-CN" altLang="en-US" sz="2000" dirty="0">
                <a:solidFill>
                  <a:srgbClr val="0000CC"/>
                </a:solidFill>
                <a:latin typeface="黑体" panose="02010600030101010101" charset="-122"/>
                <a:ea typeface="黑体" panose="02010600030101010101" charset="-122"/>
              </a:rPr>
              <a:t>突发公共卫生事件应急机制</a:t>
            </a:r>
            <a:endParaRPr lang="zh-CN" altLang="en-US" sz="2000" dirty="0">
              <a:solidFill>
                <a:srgbClr val="0000CC"/>
              </a:solidFill>
              <a:latin typeface="黑体" panose="02010600030101010101" charset="-122"/>
              <a:ea typeface="黑体" panose="02010600030101010101" charset="-122"/>
            </a:endParaRPr>
          </a:p>
        </p:txBody>
      </p:sp>
      <p:grpSp>
        <p:nvGrpSpPr>
          <p:cNvPr id="20494" name="组合 20493"/>
          <p:cNvGrpSpPr/>
          <p:nvPr/>
        </p:nvGrpSpPr>
        <p:grpSpPr>
          <a:xfrm>
            <a:off x="7179945" y="1247458"/>
            <a:ext cx="3024188" cy="504825"/>
            <a:chOff x="0" y="0"/>
            <a:chExt cx="1905" cy="318"/>
          </a:xfrm>
        </p:grpSpPr>
        <p:grpSp>
          <p:nvGrpSpPr>
            <p:cNvPr id="20495" name="组合 20494"/>
            <p:cNvGrpSpPr/>
            <p:nvPr/>
          </p:nvGrpSpPr>
          <p:grpSpPr>
            <a:xfrm>
              <a:off x="0" y="0"/>
              <a:ext cx="907" cy="318"/>
              <a:chOff x="0" y="0"/>
              <a:chExt cx="907" cy="318"/>
            </a:xfrm>
          </p:grpSpPr>
          <p:sp>
            <p:nvSpPr>
              <p:cNvPr id="20496" name="圆角矩形 20495"/>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497" name="文本框 20496"/>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监测预警制度</a:t>
                </a:r>
                <a:endParaRPr lang="zh-CN" altLang="en-US" sz="1600" dirty="0">
                  <a:solidFill>
                    <a:schemeClr val="tx1"/>
                  </a:solidFill>
                  <a:latin typeface="黑体" panose="02010600030101010101" charset="-122"/>
                  <a:ea typeface="黑体" panose="02010600030101010101" charset="-122"/>
                </a:endParaRPr>
              </a:p>
            </p:txBody>
          </p:sp>
        </p:grpSp>
        <p:grpSp>
          <p:nvGrpSpPr>
            <p:cNvPr id="20498" name="组合 20497"/>
            <p:cNvGrpSpPr/>
            <p:nvPr/>
          </p:nvGrpSpPr>
          <p:grpSpPr>
            <a:xfrm>
              <a:off x="998" y="0"/>
              <a:ext cx="907" cy="318"/>
              <a:chOff x="0" y="0"/>
              <a:chExt cx="907" cy="318"/>
            </a:xfrm>
          </p:grpSpPr>
          <p:sp>
            <p:nvSpPr>
              <p:cNvPr id="20499" name="圆角矩形 20498"/>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00" name="文本框 20499"/>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培训演练制度</a:t>
                </a:r>
                <a:endParaRPr lang="zh-CN" altLang="en-US" sz="1600" dirty="0">
                  <a:solidFill>
                    <a:schemeClr val="tx1"/>
                  </a:solidFill>
                  <a:latin typeface="黑体" panose="02010600030101010101" charset="-122"/>
                  <a:ea typeface="黑体" panose="02010600030101010101" charset="-122"/>
                </a:endParaRPr>
              </a:p>
            </p:txBody>
          </p:sp>
        </p:grpSp>
      </p:grpSp>
      <p:grpSp>
        <p:nvGrpSpPr>
          <p:cNvPr id="20501" name="组合 20500"/>
          <p:cNvGrpSpPr/>
          <p:nvPr/>
        </p:nvGrpSpPr>
        <p:grpSpPr>
          <a:xfrm>
            <a:off x="7194233" y="1868170"/>
            <a:ext cx="3024187" cy="504825"/>
            <a:chOff x="0" y="0"/>
            <a:chExt cx="1905" cy="318"/>
          </a:xfrm>
        </p:grpSpPr>
        <p:grpSp>
          <p:nvGrpSpPr>
            <p:cNvPr id="20502" name="组合 20501"/>
            <p:cNvGrpSpPr/>
            <p:nvPr/>
          </p:nvGrpSpPr>
          <p:grpSpPr>
            <a:xfrm>
              <a:off x="0" y="0"/>
              <a:ext cx="907" cy="318"/>
              <a:chOff x="0" y="0"/>
              <a:chExt cx="907" cy="318"/>
            </a:xfrm>
          </p:grpSpPr>
          <p:sp>
            <p:nvSpPr>
              <p:cNvPr id="20503" name="圆角矩形 20502"/>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04" name="文本框 20503"/>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社会公布制度</a:t>
                </a:r>
                <a:endParaRPr lang="zh-CN" altLang="en-US" sz="1600" dirty="0">
                  <a:solidFill>
                    <a:schemeClr val="tx1"/>
                  </a:solidFill>
                  <a:latin typeface="黑体" panose="02010600030101010101" charset="-122"/>
                  <a:ea typeface="黑体" panose="02010600030101010101" charset="-122"/>
                </a:endParaRPr>
              </a:p>
            </p:txBody>
          </p:sp>
        </p:grpSp>
        <p:grpSp>
          <p:nvGrpSpPr>
            <p:cNvPr id="20505" name="组合 20504"/>
            <p:cNvGrpSpPr/>
            <p:nvPr/>
          </p:nvGrpSpPr>
          <p:grpSpPr>
            <a:xfrm>
              <a:off x="998" y="0"/>
              <a:ext cx="907" cy="318"/>
              <a:chOff x="0" y="0"/>
              <a:chExt cx="907" cy="318"/>
            </a:xfrm>
          </p:grpSpPr>
          <p:sp>
            <p:nvSpPr>
              <p:cNvPr id="20506" name="圆角矩形 20505"/>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07" name="文本框 20506"/>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事件举报制度</a:t>
                </a:r>
                <a:endParaRPr lang="zh-CN" altLang="en-US" sz="1600" dirty="0">
                  <a:solidFill>
                    <a:schemeClr val="tx1"/>
                  </a:solidFill>
                  <a:latin typeface="黑体" panose="02010600030101010101" charset="-122"/>
                  <a:ea typeface="黑体" panose="02010600030101010101" charset="-122"/>
                </a:endParaRPr>
              </a:p>
            </p:txBody>
          </p:sp>
        </p:grpSp>
      </p:grpSp>
      <p:grpSp>
        <p:nvGrpSpPr>
          <p:cNvPr id="20508" name="组合 20507"/>
          <p:cNvGrpSpPr/>
          <p:nvPr/>
        </p:nvGrpSpPr>
        <p:grpSpPr>
          <a:xfrm>
            <a:off x="7179945" y="2558733"/>
            <a:ext cx="3024188" cy="504825"/>
            <a:chOff x="0" y="0"/>
            <a:chExt cx="1905" cy="318"/>
          </a:xfrm>
        </p:grpSpPr>
        <p:grpSp>
          <p:nvGrpSpPr>
            <p:cNvPr id="20509" name="组合 20508"/>
            <p:cNvGrpSpPr/>
            <p:nvPr/>
          </p:nvGrpSpPr>
          <p:grpSpPr>
            <a:xfrm>
              <a:off x="0" y="0"/>
              <a:ext cx="907" cy="318"/>
              <a:chOff x="0" y="0"/>
              <a:chExt cx="907" cy="318"/>
            </a:xfrm>
          </p:grpSpPr>
          <p:sp>
            <p:nvSpPr>
              <p:cNvPr id="20510" name="圆角矩形 20509"/>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11" name="文本框 20510"/>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应急处理制度</a:t>
                </a:r>
                <a:endParaRPr lang="zh-CN" altLang="en-US" sz="1600" dirty="0">
                  <a:solidFill>
                    <a:schemeClr val="tx1"/>
                  </a:solidFill>
                  <a:latin typeface="黑体" panose="02010600030101010101" charset="-122"/>
                  <a:ea typeface="黑体" panose="02010600030101010101" charset="-122"/>
                </a:endParaRPr>
              </a:p>
            </p:txBody>
          </p:sp>
        </p:grpSp>
        <p:grpSp>
          <p:nvGrpSpPr>
            <p:cNvPr id="20512" name="组合 20511"/>
            <p:cNvGrpSpPr/>
            <p:nvPr/>
          </p:nvGrpSpPr>
          <p:grpSpPr>
            <a:xfrm>
              <a:off x="998" y="0"/>
              <a:ext cx="907" cy="318"/>
              <a:chOff x="0" y="0"/>
              <a:chExt cx="907" cy="318"/>
            </a:xfrm>
          </p:grpSpPr>
          <p:sp>
            <p:nvSpPr>
              <p:cNvPr id="20513" name="圆角矩形 20512"/>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14" name="文本框 20513"/>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工作督导制度</a:t>
                </a:r>
                <a:endParaRPr lang="zh-CN" altLang="en-US" sz="1600" dirty="0">
                  <a:solidFill>
                    <a:schemeClr val="tx1"/>
                  </a:solidFill>
                  <a:latin typeface="黑体" panose="02010600030101010101" charset="-122"/>
                  <a:ea typeface="黑体" panose="02010600030101010101" charset="-122"/>
                </a:endParaRPr>
              </a:p>
            </p:txBody>
          </p:sp>
        </p:grpSp>
      </p:grpSp>
      <p:grpSp>
        <p:nvGrpSpPr>
          <p:cNvPr id="20515" name="组合 20514"/>
          <p:cNvGrpSpPr/>
          <p:nvPr/>
        </p:nvGrpSpPr>
        <p:grpSpPr>
          <a:xfrm>
            <a:off x="7208520" y="3179445"/>
            <a:ext cx="3024188" cy="504825"/>
            <a:chOff x="0" y="0"/>
            <a:chExt cx="1905" cy="318"/>
          </a:xfrm>
        </p:grpSpPr>
        <p:grpSp>
          <p:nvGrpSpPr>
            <p:cNvPr id="20516" name="组合 20515"/>
            <p:cNvGrpSpPr/>
            <p:nvPr/>
          </p:nvGrpSpPr>
          <p:grpSpPr>
            <a:xfrm>
              <a:off x="0" y="0"/>
              <a:ext cx="907" cy="318"/>
              <a:chOff x="0" y="0"/>
              <a:chExt cx="907" cy="318"/>
            </a:xfrm>
          </p:grpSpPr>
          <p:sp>
            <p:nvSpPr>
              <p:cNvPr id="20517" name="圆角矩形 20516"/>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18" name="文本框 20517"/>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人员补助制度</a:t>
                </a:r>
                <a:endParaRPr lang="zh-CN" altLang="en-US" sz="1600" dirty="0">
                  <a:solidFill>
                    <a:schemeClr val="tx1"/>
                  </a:solidFill>
                  <a:latin typeface="黑体" panose="02010600030101010101" charset="-122"/>
                  <a:ea typeface="黑体" panose="02010600030101010101" charset="-122"/>
                </a:endParaRPr>
              </a:p>
            </p:txBody>
          </p:sp>
        </p:grpSp>
        <p:grpSp>
          <p:nvGrpSpPr>
            <p:cNvPr id="20519" name="组合 20518"/>
            <p:cNvGrpSpPr/>
            <p:nvPr/>
          </p:nvGrpSpPr>
          <p:grpSpPr>
            <a:xfrm>
              <a:off x="998" y="0"/>
              <a:ext cx="907" cy="318"/>
              <a:chOff x="0" y="0"/>
              <a:chExt cx="907" cy="318"/>
            </a:xfrm>
          </p:grpSpPr>
          <p:sp>
            <p:nvSpPr>
              <p:cNvPr id="20520" name="圆角矩形 20519"/>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21" name="文本框 20520"/>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工作奖惩制度</a:t>
                </a:r>
                <a:endParaRPr lang="zh-CN" altLang="en-US" sz="1600" dirty="0">
                  <a:solidFill>
                    <a:schemeClr val="tx1"/>
                  </a:solidFill>
                  <a:latin typeface="黑体" panose="02010600030101010101" charset="-122"/>
                  <a:ea typeface="黑体" panose="02010600030101010101" charset="-122"/>
                </a:endParaRPr>
              </a:p>
            </p:txBody>
          </p:sp>
        </p:grpSp>
      </p:grpSp>
      <p:grpSp>
        <p:nvGrpSpPr>
          <p:cNvPr id="20522" name="组合 20521"/>
          <p:cNvGrpSpPr/>
          <p:nvPr/>
        </p:nvGrpSpPr>
        <p:grpSpPr>
          <a:xfrm>
            <a:off x="7208520" y="3755708"/>
            <a:ext cx="3024188" cy="504825"/>
            <a:chOff x="0" y="0"/>
            <a:chExt cx="1905" cy="318"/>
          </a:xfrm>
        </p:grpSpPr>
        <p:grpSp>
          <p:nvGrpSpPr>
            <p:cNvPr id="20523" name="组合 20522"/>
            <p:cNvGrpSpPr/>
            <p:nvPr/>
          </p:nvGrpSpPr>
          <p:grpSpPr>
            <a:xfrm>
              <a:off x="0" y="0"/>
              <a:ext cx="907" cy="318"/>
              <a:chOff x="0" y="0"/>
              <a:chExt cx="907" cy="318"/>
            </a:xfrm>
          </p:grpSpPr>
          <p:sp>
            <p:nvSpPr>
              <p:cNvPr id="20524" name="圆角矩形 20523"/>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25" name="文本框 20524"/>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责任追究制度</a:t>
                </a:r>
                <a:endParaRPr lang="zh-CN" altLang="en-US" sz="1600" dirty="0">
                  <a:solidFill>
                    <a:schemeClr val="tx1"/>
                  </a:solidFill>
                  <a:latin typeface="黑体" panose="02010600030101010101" charset="-122"/>
                  <a:ea typeface="黑体" panose="02010600030101010101" charset="-122"/>
                </a:endParaRPr>
              </a:p>
            </p:txBody>
          </p:sp>
        </p:grpSp>
        <p:grpSp>
          <p:nvGrpSpPr>
            <p:cNvPr id="20526" name="组合 20525"/>
            <p:cNvGrpSpPr/>
            <p:nvPr/>
          </p:nvGrpSpPr>
          <p:grpSpPr>
            <a:xfrm>
              <a:off x="998" y="0"/>
              <a:ext cx="907" cy="318"/>
              <a:chOff x="0" y="0"/>
              <a:chExt cx="907" cy="318"/>
            </a:xfrm>
          </p:grpSpPr>
          <p:sp>
            <p:nvSpPr>
              <p:cNvPr id="20527" name="圆角矩形 20526"/>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28" name="文本框 20527"/>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能力评估制度</a:t>
                </a:r>
                <a:endParaRPr lang="zh-CN" altLang="en-US" sz="1600" dirty="0">
                  <a:solidFill>
                    <a:schemeClr val="tx1"/>
                  </a:solidFill>
                  <a:latin typeface="黑体" panose="02010600030101010101" charset="-122"/>
                  <a:ea typeface="黑体" panose="02010600030101010101" charset="-122"/>
                </a:endParaRPr>
              </a:p>
            </p:txBody>
          </p:sp>
        </p:grpSp>
      </p:grpSp>
      <p:grpSp>
        <p:nvGrpSpPr>
          <p:cNvPr id="20529" name="组合 20528"/>
          <p:cNvGrpSpPr/>
          <p:nvPr/>
        </p:nvGrpSpPr>
        <p:grpSpPr>
          <a:xfrm>
            <a:off x="7194233" y="4346258"/>
            <a:ext cx="3024187" cy="504825"/>
            <a:chOff x="0" y="0"/>
            <a:chExt cx="1905" cy="318"/>
          </a:xfrm>
        </p:grpSpPr>
        <p:grpSp>
          <p:nvGrpSpPr>
            <p:cNvPr id="20530" name="组合 20529"/>
            <p:cNvGrpSpPr/>
            <p:nvPr/>
          </p:nvGrpSpPr>
          <p:grpSpPr>
            <a:xfrm>
              <a:off x="0" y="0"/>
              <a:ext cx="907" cy="318"/>
              <a:chOff x="0" y="0"/>
              <a:chExt cx="907" cy="318"/>
            </a:xfrm>
          </p:grpSpPr>
          <p:sp>
            <p:nvSpPr>
              <p:cNvPr id="20531" name="圆角矩形 20530"/>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32" name="文本框 20531"/>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部门联动制度</a:t>
                </a:r>
                <a:endParaRPr lang="zh-CN" altLang="en-US" sz="1600" dirty="0">
                  <a:solidFill>
                    <a:schemeClr val="tx1"/>
                  </a:solidFill>
                  <a:latin typeface="黑体" panose="02010600030101010101" charset="-122"/>
                  <a:ea typeface="黑体" panose="02010600030101010101" charset="-122"/>
                </a:endParaRPr>
              </a:p>
            </p:txBody>
          </p:sp>
        </p:grpSp>
        <p:grpSp>
          <p:nvGrpSpPr>
            <p:cNvPr id="20533" name="组合 20532"/>
            <p:cNvGrpSpPr/>
            <p:nvPr/>
          </p:nvGrpSpPr>
          <p:grpSpPr>
            <a:xfrm>
              <a:off x="998" y="0"/>
              <a:ext cx="907" cy="318"/>
              <a:chOff x="0" y="0"/>
              <a:chExt cx="907" cy="318"/>
            </a:xfrm>
          </p:grpSpPr>
          <p:sp>
            <p:nvSpPr>
              <p:cNvPr id="20534" name="圆角矩形 20533"/>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35" name="文本框 20534"/>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国际合作制度</a:t>
                </a:r>
                <a:endParaRPr lang="zh-CN" altLang="en-US" sz="1600" dirty="0">
                  <a:solidFill>
                    <a:schemeClr val="tx1"/>
                  </a:solidFill>
                  <a:latin typeface="黑体" panose="02010600030101010101" charset="-122"/>
                  <a:ea typeface="黑体" panose="02010600030101010101" charset="-122"/>
                </a:endParaRPr>
              </a:p>
            </p:txBody>
          </p:sp>
        </p:grpSp>
      </p:grpSp>
      <p:grpSp>
        <p:nvGrpSpPr>
          <p:cNvPr id="20536" name="组合 20535"/>
          <p:cNvGrpSpPr/>
          <p:nvPr/>
        </p:nvGrpSpPr>
        <p:grpSpPr>
          <a:xfrm>
            <a:off x="7210108" y="614045"/>
            <a:ext cx="3024187" cy="504825"/>
            <a:chOff x="0" y="0"/>
            <a:chExt cx="1905" cy="318"/>
          </a:xfrm>
        </p:grpSpPr>
        <p:grpSp>
          <p:nvGrpSpPr>
            <p:cNvPr id="20537" name="组合 20536"/>
            <p:cNvGrpSpPr/>
            <p:nvPr/>
          </p:nvGrpSpPr>
          <p:grpSpPr>
            <a:xfrm>
              <a:off x="0" y="0"/>
              <a:ext cx="907" cy="318"/>
              <a:chOff x="0" y="0"/>
              <a:chExt cx="907" cy="318"/>
            </a:xfrm>
          </p:grpSpPr>
          <p:sp>
            <p:nvSpPr>
              <p:cNvPr id="20538" name="圆角矩形 20537"/>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39" name="文本框 20538"/>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社会动员制度</a:t>
                </a:r>
                <a:endParaRPr lang="zh-CN" altLang="en-US" sz="1600" dirty="0">
                  <a:solidFill>
                    <a:schemeClr val="tx1"/>
                  </a:solidFill>
                  <a:latin typeface="黑体" panose="02010600030101010101" charset="-122"/>
                  <a:ea typeface="黑体" panose="02010600030101010101" charset="-122"/>
                </a:endParaRPr>
              </a:p>
            </p:txBody>
          </p:sp>
        </p:grpSp>
        <p:grpSp>
          <p:nvGrpSpPr>
            <p:cNvPr id="20540" name="组合 20539"/>
            <p:cNvGrpSpPr/>
            <p:nvPr/>
          </p:nvGrpSpPr>
          <p:grpSpPr>
            <a:xfrm>
              <a:off x="998" y="0"/>
              <a:ext cx="907" cy="318"/>
              <a:chOff x="0" y="0"/>
              <a:chExt cx="907" cy="318"/>
            </a:xfrm>
          </p:grpSpPr>
          <p:sp>
            <p:nvSpPr>
              <p:cNvPr id="20541" name="圆角矩形 20540"/>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42" name="文本框 20541"/>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储备征用制度</a:t>
                </a:r>
                <a:endParaRPr lang="zh-CN" altLang="en-US" sz="1600" dirty="0">
                  <a:solidFill>
                    <a:schemeClr val="tx1"/>
                  </a:solidFill>
                  <a:latin typeface="黑体" panose="02010600030101010101" charset="-122"/>
                  <a:ea typeface="黑体" panose="02010600030101010101" charset="-122"/>
                </a:endParaRPr>
              </a:p>
            </p:txBody>
          </p:sp>
        </p:grpSp>
      </p:grpSp>
      <p:grpSp>
        <p:nvGrpSpPr>
          <p:cNvPr id="20543" name="组合 20542"/>
          <p:cNvGrpSpPr/>
          <p:nvPr/>
        </p:nvGrpSpPr>
        <p:grpSpPr>
          <a:xfrm>
            <a:off x="7208520" y="5022533"/>
            <a:ext cx="3024188" cy="504825"/>
            <a:chOff x="0" y="0"/>
            <a:chExt cx="1905" cy="318"/>
          </a:xfrm>
        </p:grpSpPr>
        <p:grpSp>
          <p:nvGrpSpPr>
            <p:cNvPr id="20544" name="组合 20543"/>
            <p:cNvGrpSpPr/>
            <p:nvPr/>
          </p:nvGrpSpPr>
          <p:grpSpPr>
            <a:xfrm>
              <a:off x="0" y="0"/>
              <a:ext cx="907" cy="318"/>
              <a:chOff x="0" y="0"/>
              <a:chExt cx="907" cy="318"/>
            </a:xfrm>
          </p:grpSpPr>
          <p:sp>
            <p:nvSpPr>
              <p:cNvPr id="20545" name="圆角矩形 20544"/>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46" name="文本框 20545"/>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绩效考核制度</a:t>
                </a:r>
                <a:endParaRPr lang="zh-CN" altLang="en-US" sz="1600" dirty="0">
                  <a:solidFill>
                    <a:schemeClr val="tx1"/>
                  </a:solidFill>
                  <a:latin typeface="黑体" panose="02010600030101010101" charset="-122"/>
                  <a:ea typeface="黑体" panose="02010600030101010101" charset="-122"/>
                </a:endParaRPr>
              </a:p>
            </p:txBody>
          </p:sp>
        </p:grpSp>
        <p:grpSp>
          <p:nvGrpSpPr>
            <p:cNvPr id="20547" name="组合 20546"/>
            <p:cNvGrpSpPr/>
            <p:nvPr/>
          </p:nvGrpSpPr>
          <p:grpSpPr>
            <a:xfrm>
              <a:off x="998" y="0"/>
              <a:ext cx="907" cy="318"/>
              <a:chOff x="0" y="0"/>
              <a:chExt cx="907" cy="318"/>
            </a:xfrm>
          </p:grpSpPr>
          <p:sp>
            <p:nvSpPr>
              <p:cNvPr id="20548" name="圆角矩形 20547"/>
              <p:cNvSpPr/>
              <p:nvPr/>
            </p:nvSpPr>
            <p:spPr>
              <a:xfrm>
                <a:off x="0" y="0"/>
                <a:ext cx="862" cy="318"/>
              </a:xfrm>
              <a:prstGeom prst="roundRect">
                <a:avLst>
                  <a:gd name="adj" fmla="val 16667"/>
                </a:avLst>
              </a:prstGeom>
              <a:solidFill>
                <a:srgbClr val="FFFF99"/>
              </a:solidFill>
              <a:ln w="9525" cap="flat" cmpd="sng">
                <a:solidFill>
                  <a:schemeClr val="tx1"/>
                </a:solidFill>
                <a:prstDash val="solid"/>
                <a:headEnd type="none" w="med" len="med"/>
                <a:tailEnd type="none" w="med" len="med"/>
              </a:ln>
            </p:spPr>
            <p:txBody>
              <a:bodyPr/>
              <a:p>
                <a:endParaRPr lang="zh-CN" altLang="en-US"/>
              </a:p>
            </p:txBody>
          </p:sp>
          <p:sp>
            <p:nvSpPr>
              <p:cNvPr id="20549" name="文本框 20548"/>
              <p:cNvSpPr txBox="1"/>
              <p:nvPr/>
            </p:nvSpPr>
            <p:spPr>
              <a:xfrm>
                <a:off x="0" y="45"/>
                <a:ext cx="907" cy="212"/>
              </a:xfrm>
              <a:prstGeom prst="rect">
                <a:avLst/>
              </a:prstGeom>
              <a:noFill/>
              <a:ln w="9525">
                <a:noFill/>
              </a:ln>
            </p:spPr>
            <p:txBody>
              <a:bodyPr>
                <a:spAutoFit/>
              </a:bodyPr>
              <a:p>
                <a:pPr algn="l" eaLnBrk="1" hangingPunct="1"/>
                <a:r>
                  <a:rPr lang="zh-CN" altLang="en-US" sz="1600" dirty="0">
                    <a:solidFill>
                      <a:schemeClr val="tx1"/>
                    </a:solidFill>
                    <a:latin typeface="黑体" panose="02010600030101010101" charset="-122"/>
                    <a:ea typeface="黑体" panose="02010600030101010101" charset="-122"/>
                  </a:rPr>
                  <a:t>其他制度</a:t>
                </a:r>
                <a:endParaRPr lang="zh-CN" altLang="en-US" sz="1600" dirty="0">
                  <a:solidFill>
                    <a:schemeClr val="tx1"/>
                  </a:solidFill>
                  <a:latin typeface="黑体" panose="02010600030101010101" charset="-122"/>
                  <a:ea typeface="黑体" panose="02010600030101010101" charset="-122"/>
                </a:endParaRPr>
              </a:p>
            </p:txBody>
          </p:sp>
        </p:grpSp>
      </p:grpSp>
      <p:sp>
        <p:nvSpPr>
          <p:cNvPr id="20550" name="直接连接符 20549"/>
          <p:cNvSpPr/>
          <p:nvPr/>
        </p:nvSpPr>
        <p:spPr>
          <a:xfrm>
            <a:off x="6152833" y="2892108"/>
            <a:ext cx="711200" cy="0"/>
          </a:xfrm>
          <a:prstGeom prst="line">
            <a:avLst/>
          </a:prstGeom>
          <a:ln w="38100" cap="sq" cmpd="sng">
            <a:solidFill>
              <a:schemeClr val="tx1"/>
            </a:solidFill>
            <a:prstDash val="solid"/>
            <a:headEnd type="none" w="med" len="med"/>
            <a:tailEnd type="triangle" w="med" len="med"/>
          </a:ln>
        </p:spPr>
      </p:sp>
      <p:sp>
        <p:nvSpPr>
          <p:cNvPr id="20551" name="矩形 20550"/>
          <p:cNvSpPr/>
          <p:nvPr/>
        </p:nvSpPr>
        <p:spPr>
          <a:xfrm>
            <a:off x="586740" y="5430203"/>
            <a:ext cx="6356350" cy="368300"/>
          </a:xfrm>
          <a:prstGeom prst="rect">
            <a:avLst/>
          </a:prstGeom>
          <a:noFill/>
          <a:ln w="9525">
            <a:noFill/>
          </a:ln>
        </p:spPr>
        <p:txBody>
          <a:bodyPr wrap="none" lIns="92075" tIns="46038" rIns="92075" bIns="46038" anchor="t" anchorCtr="0">
            <a:spAutoFit/>
          </a:bodyPr>
          <a:p>
            <a:pPr eaLnBrk="1" hangingPunct="1"/>
            <a:r>
              <a:rPr lang="zh-CN" altLang="en-US" dirty="0">
                <a:solidFill>
                  <a:schemeClr val="tx1"/>
                </a:solidFill>
                <a:latin typeface="Times New Roman" panose="02020603050405020304" pitchFamily="18" charset="0"/>
                <a:ea typeface="黑体" panose="02010600030101010101" charset="-122"/>
              </a:rPr>
              <a:t>机制：简单地说，机制就是制度加方法或者制度化了的方法。</a:t>
            </a:r>
            <a:endParaRPr lang="zh-CN" altLang="en-US" dirty="0">
              <a:solidFill>
                <a:schemeClr val="tx1"/>
              </a:solidFill>
              <a:latin typeface="Times New Roman" panose="02020603050405020304" pitchFamily="18" charset="0"/>
              <a:ea typeface="黑体" panose="02010600030101010101" charset="-122"/>
            </a:endParaRPr>
          </a:p>
        </p:txBody>
      </p:sp>
      <p:sp>
        <p:nvSpPr>
          <p:cNvPr id="20552" name="矩形 20551"/>
          <p:cNvSpPr/>
          <p:nvPr/>
        </p:nvSpPr>
        <p:spPr>
          <a:xfrm>
            <a:off x="583565" y="5865178"/>
            <a:ext cx="6356350" cy="368300"/>
          </a:xfrm>
          <a:prstGeom prst="rect">
            <a:avLst/>
          </a:prstGeom>
          <a:noFill/>
          <a:ln w="9525">
            <a:noFill/>
          </a:ln>
        </p:spPr>
        <p:txBody>
          <a:bodyPr wrap="none" lIns="92075" tIns="46038" rIns="92075" bIns="46038" anchor="t" anchorCtr="0">
            <a:spAutoFit/>
          </a:bodyPr>
          <a:p>
            <a:pPr eaLnBrk="1" hangingPunct="1"/>
            <a:r>
              <a:rPr lang="zh-CN" altLang="en-US" dirty="0">
                <a:solidFill>
                  <a:schemeClr val="tx1"/>
                </a:solidFill>
                <a:latin typeface="Times New Roman" panose="02020603050405020304" pitchFamily="18" charset="0"/>
                <a:ea typeface="黑体" panose="02010600030101010101" charset="-122"/>
              </a:rPr>
              <a:t>制度：简单的说就是要求人们共同遵守的办事规程或行动准则</a:t>
            </a:r>
            <a:endParaRPr lang="zh-CN" altLang="en-US" dirty="0">
              <a:solidFill>
                <a:schemeClr val="tx1"/>
              </a:solidFill>
              <a:latin typeface="Times New Roman" panose="02020603050405020304" pitchFamily="18" charset="0"/>
              <a:ea typeface="黑体" panose="02010600030101010101" charset="-122"/>
            </a:endParaRPr>
          </a:p>
        </p:txBody>
      </p:sp>
      <p:sp>
        <p:nvSpPr>
          <p:cNvPr id="20553" name="直接连接符 20552"/>
          <p:cNvSpPr/>
          <p:nvPr/>
        </p:nvSpPr>
        <p:spPr>
          <a:xfrm flipV="1">
            <a:off x="4643120" y="3012758"/>
            <a:ext cx="1057275" cy="265112"/>
          </a:xfrm>
          <a:prstGeom prst="line">
            <a:avLst/>
          </a:prstGeom>
          <a:ln w="28575" cap="flat" cmpd="sng">
            <a:solidFill>
              <a:schemeClr val="tx1"/>
            </a:solidFill>
            <a:prstDash val="solid"/>
            <a:headEnd type="none" w="med" len="med"/>
            <a:tailEnd type="triangle" w="med" len="med"/>
          </a:ln>
        </p:spPr>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16386"/>
          <p:cNvSpPr>
            <a:spLocks noGrp="1"/>
          </p:cNvSpPr>
          <p:nvPr/>
        </p:nvSpPr>
        <p:spPr>
          <a:xfrm>
            <a:off x="1560830" y="2216785"/>
            <a:ext cx="3713480" cy="155257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9pPr>
          </a:lstStyle>
          <a:p>
            <a:pPr>
              <a:lnSpc>
                <a:spcPct val="110000"/>
              </a:lnSpc>
              <a:buFont typeface="Wingdings" panose="05000000000000000000" charset="0"/>
              <a:buChar char="Ø"/>
            </a:pPr>
            <a:r>
              <a:rPr sz="2400" dirty="0">
                <a:solidFill>
                  <a:srgbClr val="0000FF"/>
                </a:solidFill>
                <a:latin typeface="黑体" panose="02010600030101010101" charset="-122"/>
                <a:ea typeface="黑体" panose="02010600030101010101" charset="-122"/>
              </a:rPr>
              <a:t>2．沟通协作能力 </a:t>
            </a:r>
            <a:endParaRPr sz="2400" dirty="0">
              <a:solidFill>
                <a:srgbClr val="0000FF"/>
              </a:solidFill>
              <a:latin typeface="黑体" panose="02010600030101010101" charset="-122"/>
              <a:ea typeface="黑体" panose="02010600030101010101" charset="-122"/>
            </a:endParaRPr>
          </a:p>
          <a:p>
            <a:pPr>
              <a:lnSpc>
                <a:spcPct val="110000"/>
              </a:lnSpc>
              <a:buFont typeface="Wingdings" panose="05000000000000000000" charset="0"/>
              <a:buChar char="Ø"/>
            </a:pPr>
            <a:r>
              <a:rPr sz="2400" dirty="0">
                <a:solidFill>
                  <a:srgbClr val="0000FF"/>
                </a:solidFill>
                <a:latin typeface="黑体" panose="02010600030101010101" charset="-122"/>
                <a:ea typeface="黑体" panose="02010600030101010101" charset="-122"/>
              </a:rPr>
              <a:t>3．职业防护能力 </a:t>
            </a:r>
            <a:endParaRPr sz="2400" dirty="0">
              <a:solidFill>
                <a:srgbClr val="0000FF"/>
              </a:solidFill>
              <a:latin typeface="黑体" panose="02010600030101010101" charset="-122"/>
              <a:ea typeface="黑体" panose="02010600030101010101" charset="-122"/>
            </a:endParaRPr>
          </a:p>
          <a:p>
            <a:pPr>
              <a:lnSpc>
                <a:spcPct val="110000"/>
              </a:lnSpc>
              <a:buFont typeface="Wingdings" panose="05000000000000000000" charset="0"/>
              <a:buChar char="Ø"/>
            </a:pPr>
            <a:r>
              <a:rPr sz="2400" dirty="0">
                <a:solidFill>
                  <a:srgbClr val="0000FF"/>
                </a:solidFill>
                <a:latin typeface="黑体" panose="02010600030101010101" charset="-122"/>
                <a:ea typeface="黑体" panose="02010600030101010101" charset="-122"/>
              </a:rPr>
              <a:t>4．心理护理能力</a:t>
            </a:r>
            <a:endParaRPr sz="2400" dirty="0">
              <a:solidFill>
                <a:srgbClr val="0000FF"/>
              </a:solidFill>
              <a:latin typeface="黑体" panose="02010600030101010101" charset="-122"/>
              <a:ea typeface="黑体" panose="02010600030101010101" charset="-122"/>
            </a:endParaRPr>
          </a:p>
        </p:txBody>
      </p:sp>
      <p:pic>
        <p:nvPicPr>
          <p:cNvPr id="21508" name="图片 21507" descr="84d2367ad27a44f92f73b3c8"/>
          <p:cNvPicPr>
            <a:picLocks noChangeAspect="1"/>
          </p:cNvPicPr>
          <p:nvPr/>
        </p:nvPicPr>
        <p:blipFill>
          <a:blip r:embed="rId1"/>
          <a:stretch>
            <a:fillRect/>
          </a:stretch>
        </p:blipFill>
        <p:spPr>
          <a:xfrm>
            <a:off x="5846445" y="1379855"/>
            <a:ext cx="5365115" cy="4098290"/>
          </a:xfrm>
          <a:prstGeom prst="rect">
            <a:avLst/>
          </a:prstGeom>
          <a:noFill/>
          <a:ln w="9525">
            <a:noFill/>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422084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314325" y="1918335"/>
            <a:ext cx="11661775" cy="4118610"/>
          </a:xfrm>
          <a:prstGeom prst="rect">
            <a:avLst/>
          </a:prstGeom>
          <a:noFill/>
        </p:spPr>
        <p:txBody>
          <a:bodyPr wrap="square" rtlCol="0">
            <a:spAutoFit/>
          </a:bodyPr>
          <a:lstStyle/>
          <a:p>
            <a:pPr algn="l">
              <a:lnSpc>
                <a:spcPct val="140000"/>
              </a:lnSpc>
            </a:pPr>
            <a:r>
              <a:rPr lang="zh-CN" altLang="en-US" sz="1700" dirty="0">
                <a:solidFill>
                  <a:sysClr val="window" lastClr="FFFFFF">
                    <a:lumMod val="95000"/>
                  </a:sysClr>
                </a:solidFill>
                <a:latin typeface="黑体" panose="02010600030101010101" charset="-122"/>
                <a:ea typeface="黑体" panose="02010600030101010101" charset="-122"/>
              </a:rPr>
              <a:t>2020年，抗击新冠肺炎疫情的号角吹响后，涌现出了无数感人肺腑的英雄事迹，李兰娟是其中之一。</a:t>
            </a:r>
            <a:endParaRPr lang="zh-CN" altLang="en-US" sz="1700" dirty="0">
              <a:solidFill>
                <a:sysClr val="window" lastClr="FFFFFF">
                  <a:lumMod val="95000"/>
                </a:sysClr>
              </a:solidFill>
              <a:latin typeface="黑体" panose="02010600030101010101" charset="-122"/>
              <a:ea typeface="黑体" panose="02010600030101010101" charset="-122"/>
            </a:endParaRPr>
          </a:p>
          <a:p>
            <a:pPr algn="l">
              <a:lnSpc>
                <a:spcPct val="140000"/>
              </a:lnSpc>
            </a:pPr>
            <a:r>
              <a:rPr lang="zh-CN" altLang="en-US" sz="1700" dirty="0">
                <a:solidFill>
                  <a:sysClr val="window" lastClr="FFFFFF">
                    <a:lumMod val="95000"/>
                  </a:sysClr>
                </a:solidFill>
                <a:latin typeface="黑体" panose="02010600030101010101" charset="-122"/>
                <a:ea typeface="黑体" panose="02010600030101010101" charset="-122"/>
              </a:rPr>
              <a:t>武汉新冠肺炎疫情消息曝出，北京震动、全国震动、世界震动，李兰娟和钟南山一起，受国之所托，逆行武汉考察疫情。多年的经验让李兰娟感受到事态之严重，她向武汉政府提议“不进不出”。随后，她果敢地向中央建议“武汉必须封城”。</a:t>
            </a:r>
            <a:endParaRPr lang="zh-CN" altLang="en-US" sz="1700" dirty="0">
              <a:solidFill>
                <a:sysClr val="window" lastClr="FFFFFF">
                  <a:lumMod val="95000"/>
                </a:sysClr>
              </a:solidFill>
              <a:latin typeface="黑体" panose="02010600030101010101" charset="-122"/>
              <a:ea typeface="黑体" panose="02010600030101010101" charset="-122"/>
            </a:endParaRPr>
          </a:p>
          <a:p>
            <a:pPr algn="l">
              <a:lnSpc>
                <a:spcPct val="140000"/>
              </a:lnSpc>
            </a:pPr>
            <a:r>
              <a:rPr lang="zh-CN" altLang="en-US" sz="1700" dirty="0">
                <a:solidFill>
                  <a:sysClr val="window" lastClr="FFFFFF">
                    <a:lumMod val="95000"/>
                  </a:sysClr>
                </a:solidFill>
                <a:latin typeface="黑体" panose="02010600030101010101" charset="-122"/>
                <a:ea typeface="黑体" panose="02010600030101010101" charset="-122"/>
              </a:rPr>
              <a:t>封城，在中国的疾控史上，从未有过，连2003年非典时期也没有。万一疫情没什么大事，李兰娟一生的名誉和声望恐都将毁于一旦。她不是不知道事关重大，但在她心里，人民高于一切，生命重于泰山。</a:t>
            </a:r>
            <a:endParaRPr lang="zh-CN" altLang="en-US" sz="1700" dirty="0">
              <a:solidFill>
                <a:sysClr val="window" lastClr="FFFFFF">
                  <a:lumMod val="95000"/>
                </a:sysClr>
              </a:solidFill>
              <a:latin typeface="黑体" panose="02010600030101010101" charset="-122"/>
              <a:ea typeface="黑体" panose="02010600030101010101" charset="-122"/>
            </a:endParaRPr>
          </a:p>
          <a:p>
            <a:pPr algn="l">
              <a:lnSpc>
                <a:spcPct val="140000"/>
              </a:lnSpc>
            </a:pPr>
            <a:r>
              <a:rPr lang="zh-CN" altLang="en-US" sz="1700" dirty="0">
                <a:solidFill>
                  <a:sysClr val="window" lastClr="FFFFFF">
                    <a:lumMod val="95000"/>
                  </a:sysClr>
                </a:solidFill>
                <a:latin typeface="黑体" panose="02010600030101010101" charset="-122"/>
                <a:ea typeface="黑体" panose="02010600030101010101" charset="-122"/>
              </a:rPr>
              <a:t>自新冠肺炎疫情暴发那天起，她的万千关切集中于病患、防治和不断变化的疫情、疫情、疫情。</a:t>
            </a:r>
            <a:endParaRPr lang="zh-CN" altLang="en-US" sz="1700" dirty="0">
              <a:solidFill>
                <a:sysClr val="window" lastClr="FFFFFF">
                  <a:lumMod val="95000"/>
                </a:sysClr>
              </a:solidFill>
              <a:latin typeface="黑体" panose="02010600030101010101" charset="-122"/>
              <a:ea typeface="黑体" panose="02010600030101010101" charset="-122"/>
            </a:endParaRPr>
          </a:p>
          <a:p>
            <a:pPr algn="l">
              <a:lnSpc>
                <a:spcPct val="140000"/>
              </a:lnSpc>
            </a:pPr>
            <a:r>
              <a:rPr lang="zh-CN" altLang="en-US" sz="1700" dirty="0">
                <a:solidFill>
                  <a:sysClr val="window" lastClr="FFFFFF">
                    <a:lumMod val="95000"/>
                  </a:sysClr>
                </a:solidFill>
                <a:latin typeface="黑体" panose="02010600030101010101" charset="-122"/>
                <a:ea typeface="黑体" panose="02010600030101010101" charset="-122"/>
              </a:rPr>
              <a:t>她，冒着感染的风险，武汉北京杭州三地跑，出诊开会出差，抽空接受采访，释疑解惑坚定信心，每天睡眠不超过3小时。</a:t>
            </a:r>
            <a:endParaRPr lang="zh-CN" altLang="en-US" sz="1700" dirty="0">
              <a:solidFill>
                <a:sysClr val="window" lastClr="FFFFFF">
                  <a:lumMod val="95000"/>
                </a:sysClr>
              </a:solidFill>
              <a:latin typeface="黑体" panose="02010600030101010101" charset="-122"/>
              <a:ea typeface="黑体" panose="02010600030101010101" charset="-122"/>
            </a:endParaRPr>
          </a:p>
          <a:p>
            <a:pPr algn="l">
              <a:lnSpc>
                <a:spcPct val="140000"/>
              </a:lnSpc>
            </a:pPr>
            <a:r>
              <a:rPr lang="zh-CN" altLang="en-US" sz="1700" dirty="0">
                <a:solidFill>
                  <a:sysClr val="window" lastClr="FFFFFF">
                    <a:lumMod val="95000"/>
                  </a:sysClr>
                </a:solidFill>
                <a:latin typeface="黑体" panose="02010600030101010101" charset="-122"/>
                <a:ea typeface="黑体" panose="02010600030101010101" charset="-122"/>
              </a:rPr>
              <a:t>她，在千家万户高举起团聚酒杯的除夕夜，从北京参加完疫情会议返回杭州，在机场吃了份饺子，这就是年夜饭，这张照片流传出来，人们再一次为她动容。</a:t>
            </a:r>
            <a:endParaRPr lang="zh-CN" altLang="en-US" sz="1700" dirty="0">
              <a:solidFill>
                <a:sysClr val="window" lastClr="FFFFFF">
                  <a:lumMod val="95000"/>
                </a:sysClr>
              </a:solidFill>
              <a:latin typeface="黑体" panose="02010600030101010101" charset="-122"/>
              <a:ea typeface="黑体" panose="02010600030101010101" charset="-122"/>
            </a:endParaRPr>
          </a:p>
          <a:p>
            <a:pPr algn="l">
              <a:lnSpc>
                <a:spcPct val="140000"/>
              </a:lnSpc>
            </a:pPr>
            <a:r>
              <a:rPr lang="zh-CN" altLang="en-US" sz="1700" dirty="0">
                <a:solidFill>
                  <a:sysClr val="window" lastClr="FFFFFF">
                    <a:lumMod val="95000"/>
                  </a:sysClr>
                </a:solidFill>
                <a:latin typeface="黑体" panose="02010600030101010101" charset="-122"/>
                <a:ea typeface="黑体" panose="02010600030101010101" charset="-122"/>
              </a:rPr>
              <a:t>她，73岁的老院士，却坚持带队去驰援武汉，“这一次，我来当一个医生，武汉有很多危重症患者，需要人工肝等支持治疗。”“战‘疫’不成功，我就不撤兵。”</a:t>
            </a:r>
            <a:endParaRPr lang="zh-CN" altLang="en-US" sz="1700" dirty="0">
              <a:solidFill>
                <a:sysClr val="window" lastClr="FFFFFF">
                  <a:lumMod val="95000"/>
                </a:sysClr>
              </a:solidFill>
              <a:latin typeface="黑体" panose="02010600030101010101" charset="-122"/>
              <a:ea typeface="黑体" panose="0201060003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0030101010101" charset="-122"/>
                <a:ea typeface="黑体" panose="02010600030101010101" charset="-122"/>
              </a:rPr>
              <a:t>课程思政</a:t>
            </a:r>
            <a:endParaRPr kumimoji="1" lang="zh-CN" altLang="en-US" sz="4000">
              <a:solidFill>
                <a:srgbClr val="23BBCB">
                  <a:lumMod val="50000"/>
                </a:srgbClr>
              </a:solidFill>
              <a:latin typeface="黑体" panose="02010600030101010101" charset="-122"/>
              <a:ea typeface="黑体" panose="0201060003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9950450"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二、突发公共卫生事件应急护理伦理规范</a:t>
            </a:r>
            <a:endParaRPr sz="4000">
              <a:solidFill>
                <a:srgbClr val="FF0000"/>
              </a:solidFill>
              <a:ea typeface="黑体" panose="02010600030101010101" charset="-122"/>
              <a:cs typeface="黑体" panose="02010600030101010101" charset="-122"/>
            </a:endParaRPr>
          </a:p>
        </p:txBody>
      </p:sp>
      <p:sp>
        <p:nvSpPr>
          <p:cNvPr id="25603" name="文本占位符 25602"/>
          <p:cNvSpPr>
            <a:spLocks noGrp="1"/>
          </p:cNvSpPr>
          <p:nvPr>
            <p:ph type="body" idx="4294967295"/>
          </p:nvPr>
        </p:nvSpPr>
        <p:spPr>
          <a:xfrm>
            <a:off x="1725295" y="6285865"/>
            <a:ext cx="5407025" cy="3136900"/>
          </a:xfrm>
        </p:spPr>
        <p:txBody>
          <a:bodyPr>
            <a:noAutofit/>
          </a:bodyPr>
          <a:p>
            <a:pPr algn="l" eaLnBrk="1" hangingPunct="1">
              <a:lnSpc>
                <a:spcPct val="120000"/>
              </a:lnSpc>
              <a:buClr>
                <a:srgbClr val="993366"/>
              </a:buClr>
              <a:buFont typeface="黑体" panose="02010600030101010101" charset="-12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黑体" panose="02010600030101010101" charset="-12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黑体" panose="02010600030101010101" charset="-122"/>
              <a:buChar char="Ø"/>
            </a:pPr>
            <a:endParaRPr lang="zh-CN" altLang="en-US" sz="2400">
              <a:solidFill>
                <a:srgbClr val="0000FF"/>
              </a:solidFill>
            </a:endParaRPr>
          </a:p>
        </p:txBody>
      </p:sp>
      <p:grpSp>
        <p:nvGrpSpPr>
          <p:cNvPr id="2" name="组合 1"/>
          <p:cNvGrpSpPr/>
          <p:nvPr/>
        </p:nvGrpSpPr>
        <p:grpSpPr>
          <a:xfrm>
            <a:off x="1421986" y="2567965"/>
            <a:ext cx="3749977" cy="1013588"/>
            <a:chOff x="1459451" y="1908835"/>
            <a:chExt cx="3749977" cy="1013588"/>
          </a:xfrm>
        </p:grpSpPr>
        <p:grpSp>
          <p:nvGrpSpPr>
            <p:cNvPr id="32" name="Group 4"/>
            <p:cNvGrpSpPr/>
            <p:nvPr/>
          </p:nvGrpSpPr>
          <p:grpSpPr>
            <a:xfrm>
              <a:off x="1459451" y="1908835"/>
              <a:ext cx="3749977" cy="1013588"/>
              <a:chOff x="1069592" y="1875865"/>
              <a:chExt cx="4468749" cy="1272470"/>
            </a:xfrm>
            <a:solidFill>
              <a:schemeClr val="accent1"/>
            </a:solidFill>
          </p:grpSpPr>
          <p:sp>
            <p:nvSpPr>
              <p:cNvPr id="33" name="Freeform 39"/>
              <p:cNvSpPr/>
              <p:nvPr/>
            </p:nvSpPr>
            <p:spPr bwMode="auto">
              <a:xfrm>
                <a:off x="1069592" y="1875866"/>
                <a:ext cx="4372330" cy="1272469"/>
              </a:xfrm>
              <a:custGeom>
                <a:avLst/>
                <a:gdLst>
                  <a:gd name="T0" fmla="*/ 199 w 3065"/>
                  <a:gd name="T1" fmla="*/ 0 h 892"/>
                  <a:gd name="T2" fmla="*/ 185 w 3065"/>
                  <a:gd name="T3" fmla="*/ 0 h 892"/>
                  <a:gd name="T4" fmla="*/ 0 w 3065"/>
                  <a:gd name="T5" fmla="*/ 101 h 892"/>
                  <a:gd name="T6" fmla="*/ 0 w 3065"/>
                  <a:gd name="T7" fmla="*/ 232 h 892"/>
                  <a:gd name="T8" fmla="*/ 144 w 3065"/>
                  <a:gd name="T9" fmla="*/ 154 h 892"/>
                  <a:gd name="T10" fmla="*/ 144 w 3065"/>
                  <a:gd name="T11" fmla="*/ 778 h 892"/>
                  <a:gd name="T12" fmla="*/ 5 w 3065"/>
                  <a:gd name="T13" fmla="*/ 778 h 892"/>
                  <a:gd name="T14" fmla="*/ 5 w 3065"/>
                  <a:gd name="T15" fmla="*/ 892 h 892"/>
                  <a:gd name="T16" fmla="*/ 199 w 3065"/>
                  <a:gd name="T17" fmla="*/ 892 h 892"/>
                  <a:gd name="T18" fmla="*/ 421 w 3065"/>
                  <a:gd name="T19" fmla="*/ 892 h 892"/>
                  <a:gd name="T20" fmla="*/ 3065 w 3065"/>
                  <a:gd name="T21" fmla="*/ 892 h 892"/>
                  <a:gd name="T22" fmla="*/ 3065 w 3065"/>
                  <a:gd name="T23" fmla="*/ 0 h 892"/>
                  <a:gd name="T24" fmla="*/ 300 w 3065"/>
                  <a:gd name="T25" fmla="*/ 0 h 892"/>
                  <a:gd name="T26" fmla="*/ 199 w 3065"/>
                  <a:gd name="T27" fmla="*/ 0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5" h="892">
                    <a:moveTo>
                      <a:pt x="199" y="0"/>
                    </a:moveTo>
                    <a:lnTo>
                      <a:pt x="185" y="0"/>
                    </a:lnTo>
                    <a:lnTo>
                      <a:pt x="0" y="101"/>
                    </a:lnTo>
                    <a:lnTo>
                      <a:pt x="0" y="232"/>
                    </a:lnTo>
                    <a:lnTo>
                      <a:pt x="144" y="154"/>
                    </a:lnTo>
                    <a:lnTo>
                      <a:pt x="144" y="778"/>
                    </a:lnTo>
                    <a:lnTo>
                      <a:pt x="5" y="778"/>
                    </a:lnTo>
                    <a:lnTo>
                      <a:pt x="5" y="892"/>
                    </a:lnTo>
                    <a:lnTo>
                      <a:pt x="199" y="892"/>
                    </a:lnTo>
                    <a:lnTo>
                      <a:pt x="421" y="892"/>
                    </a:lnTo>
                    <a:lnTo>
                      <a:pt x="3065" y="892"/>
                    </a:lnTo>
                    <a:lnTo>
                      <a:pt x="3065" y="0"/>
                    </a:lnTo>
                    <a:lnTo>
                      <a:pt x="300" y="0"/>
                    </a:lnTo>
                    <a:lnTo>
                      <a:pt x="199" y="0"/>
                    </a:lnTo>
                    <a:close/>
                  </a:path>
                </a:pathLst>
              </a:custGeom>
              <a:grpFill/>
              <a:ln>
                <a:noFill/>
              </a:ln>
            </p:spPr>
            <p:txBody>
              <a:bodyPr vert="horz" wrap="square" lIns="91440" tIns="45720" rIns="91440" bIns="45720" numCol="1" anchor="t" anchorCtr="0" compatLnSpc="1"/>
              <a:p>
                <a:endParaRPr lang="en-US">
                  <a:latin typeface="黑体" panose="02010600030101010101" charset="-122"/>
                </a:endParaRPr>
              </a:p>
            </p:txBody>
          </p:sp>
          <p:sp>
            <p:nvSpPr>
              <p:cNvPr id="3" name="Freeform 13"/>
              <p:cNvSpPr/>
              <p:nvPr/>
            </p:nvSpPr>
            <p:spPr bwMode="auto">
              <a:xfrm>
                <a:off x="1502524" y="1875866"/>
                <a:ext cx="442135" cy="1267329"/>
              </a:xfrm>
              <a:custGeom>
                <a:avLst/>
                <a:gdLst>
                  <a:gd name="T0" fmla="*/ 202 w 202"/>
                  <a:gd name="T1" fmla="*/ 576 h 576"/>
                  <a:gd name="T2" fmla="*/ 0 w 202"/>
                  <a:gd name="T3" fmla="*/ 0 h 576"/>
                  <a:gd name="T4" fmla="*/ 0 w 202"/>
                  <a:gd name="T5" fmla="*/ 500 h 576"/>
                  <a:gd name="T6" fmla="*/ 79 w 202"/>
                  <a:gd name="T7" fmla="*/ 500 h 576"/>
                  <a:gd name="T8" fmla="*/ 79 w 202"/>
                  <a:gd name="T9" fmla="*/ 576 h 576"/>
                  <a:gd name="T10" fmla="*/ 202 w 202"/>
                  <a:gd name="T11" fmla="*/ 576 h 576"/>
                </a:gdLst>
                <a:ahLst/>
                <a:cxnLst>
                  <a:cxn ang="0">
                    <a:pos x="T0" y="T1"/>
                  </a:cxn>
                  <a:cxn ang="0">
                    <a:pos x="T2" y="T3"/>
                  </a:cxn>
                  <a:cxn ang="0">
                    <a:pos x="T4" y="T5"/>
                  </a:cxn>
                  <a:cxn ang="0">
                    <a:pos x="T6" y="T7"/>
                  </a:cxn>
                  <a:cxn ang="0">
                    <a:pos x="T8" y="T9"/>
                  </a:cxn>
                  <a:cxn ang="0">
                    <a:pos x="T10" y="T11"/>
                  </a:cxn>
                </a:cxnLst>
                <a:rect l="0" t="0" r="r" b="b"/>
                <a:pathLst>
                  <a:path w="202" h="576">
                    <a:moveTo>
                      <a:pt x="202" y="576"/>
                    </a:moveTo>
                    <a:lnTo>
                      <a:pt x="0" y="0"/>
                    </a:lnTo>
                    <a:lnTo>
                      <a:pt x="0" y="500"/>
                    </a:lnTo>
                    <a:lnTo>
                      <a:pt x="79" y="500"/>
                    </a:lnTo>
                    <a:lnTo>
                      <a:pt x="79" y="576"/>
                    </a:lnTo>
                    <a:lnTo>
                      <a:pt x="202" y="576"/>
                    </a:lnTo>
                    <a:close/>
                  </a:path>
                </a:pathLst>
              </a:custGeom>
              <a:solidFill>
                <a:schemeClr val="accent1">
                  <a:lumMod val="75000"/>
                </a:schemeClr>
              </a:solidFill>
              <a:ln>
                <a:noFill/>
              </a:ln>
            </p:spPr>
            <p:txBody>
              <a:bodyPr vert="horz" wrap="square" lIns="91440" tIns="45720" rIns="91440" bIns="45720" numCol="1" anchor="t" anchorCtr="0" compatLnSpc="1"/>
              <a:p>
                <a:endParaRPr lang="en-US">
                  <a:latin typeface="黑体" panose="02010600030101010101" charset="-122"/>
                </a:endParaRPr>
              </a:p>
            </p:txBody>
          </p:sp>
          <p:sp>
            <p:nvSpPr>
              <p:cNvPr id="4" name="Rectangle 7"/>
              <p:cNvSpPr/>
              <p:nvPr/>
            </p:nvSpPr>
            <p:spPr>
              <a:xfrm>
                <a:off x="5441922" y="1875865"/>
                <a:ext cx="96419" cy="1272470"/>
              </a:xfrm>
              <a:prstGeom prst="rect">
                <a:avLst/>
              </a:prstGeom>
              <a:solidFill>
                <a:schemeClr val="accent1">
                  <a:lumMod val="75000"/>
                </a:schemeClr>
              </a:solidFill>
              <a:ln>
                <a:noFill/>
              </a:ln>
            </p:spPr>
            <p:txBody>
              <a:bodyPr vert="horz" wrap="square" lIns="91440" tIns="45720" rIns="91440" bIns="45720" numCol="1" anchor="t" anchorCtr="0" compatLnSpc="1"/>
              <a:p>
                <a:endParaRPr lang="en-US">
                  <a:latin typeface="黑体" panose="02010600030101010101" charset="-122"/>
                </a:endParaRPr>
              </a:p>
            </p:txBody>
          </p:sp>
        </p:grpSp>
        <p:sp>
          <p:nvSpPr>
            <p:cNvPr id="56" name="TextBox 55"/>
            <p:cNvSpPr txBox="1"/>
            <p:nvPr/>
          </p:nvSpPr>
          <p:spPr>
            <a:xfrm>
              <a:off x="2237736" y="2156566"/>
              <a:ext cx="2316480" cy="521970"/>
            </a:xfrm>
            <a:prstGeom prst="rect">
              <a:avLst/>
            </a:prstGeom>
            <a:noFill/>
          </p:spPr>
          <p:txBody>
            <a:bodyPr wrap="none" rtlCol="0">
              <a:spAutoFit/>
            </a:bodyPr>
            <a:p>
              <a:pPr algn="l"/>
              <a:r>
                <a:rPr lang="zh-CN" altLang="en-US" sz="2800" dirty="0" smtClean="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rPr>
                <a:t>敬业奉献精神</a:t>
              </a:r>
              <a:endParaRPr lang="zh-CN" altLang="en-US" sz="2800" dirty="0" smtClean="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endParaRPr>
            </a:p>
          </p:txBody>
        </p:sp>
      </p:grpSp>
      <p:grpSp>
        <p:nvGrpSpPr>
          <p:cNvPr id="5" name="组合 4"/>
          <p:cNvGrpSpPr/>
          <p:nvPr/>
        </p:nvGrpSpPr>
        <p:grpSpPr>
          <a:xfrm>
            <a:off x="1277907" y="3973909"/>
            <a:ext cx="3870881" cy="1016503"/>
            <a:chOff x="1315372" y="3314779"/>
            <a:chExt cx="3870881" cy="1016503"/>
          </a:xfrm>
        </p:grpSpPr>
        <p:grpSp>
          <p:nvGrpSpPr>
            <p:cNvPr id="6" name="Group 8"/>
            <p:cNvGrpSpPr/>
            <p:nvPr/>
          </p:nvGrpSpPr>
          <p:grpSpPr>
            <a:xfrm>
              <a:off x="1315372" y="3314779"/>
              <a:ext cx="3870881" cy="1016503"/>
              <a:chOff x="925513" y="3281809"/>
              <a:chExt cx="4612828" cy="1276130"/>
            </a:xfrm>
            <a:solidFill>
              <a:schemeClr val="accent2"/>
            </a:solidFill>
          </p:grpSpPr>
          <p:sp>
            <p:nvSpPr>
              <p:cNvPr id="7" name="Freeform 37"/>
              <p:cNvSpPr/>
              <p:nvPr/>
            </p:nvSpPr>
            <p:spPr bwMode="auto">
              <a:xfrm>
                <a:off x="925513" y="3283640"/>
                <a:ext cx="4516409" cy="1272469"/>
              </a:xfrm>
              <a:custGeom>
                <a:avLst/>
                <a:gdLst>
                  <a:gd name="T0" fmla="*/ 176 w 1850"/>
                  <a:gd name="T1" fmla="*/ 0 h 523"/>
                  <a:gd name="T2" fmla="*/ 105 w 1850"/>
                  <a:gd name="T3" fmla="*/ 13 h 523"/>
                  <a:gd name="T4" fmla="*/ 48 w 1850"/>
                  <a:gd name="T5" fmla="*/ 50 h 523"/>
                  <a:gd name="T6" fmla="*/ 13 w 1850"/>
                  <a:gd name="T7" fmla="*/ 104 h 523"/>
                  <a:gd name="T8" fmla="*/ 0 w 1850"/>
                  <a:gd name="T9" fmla="*/ 169 h 523"/>
                  <a:gd name="T10" fmla="*/ 103 w 1850"/>
                  <a:gd name="T11" fmla="*/ 169 h 523"/>
                  <a:gd name="T12" fmla="*/ 108 w 1850"/>
                  <a:gd name="T13" fmla="*/ 134 h 523"/>
                  <a:gd name="T14" fmla="*/ 122 w 1850"/>
                  <a:gd name="T15" fmla="*/ 107 h 523"/>
                  <a:gd name="T16" fmla="*/ 146 w 1850"/>
                  <a:gd name="T17" fmla="*/ 89 h 523"/>
                  <a:gd name="T18" fmla="*/ 178 w 1850"/>
                  <a:gd name="T19" fmla="*/ 82 h 523"/>
                  <a:gd name="T20" fmla="*/ 227 w 1850"/>
                  <a:gd name="T21" fmla="*/ 102 h 523"/>
                  <a:gd name="T22" fmla="*/ 245 w 1850"/>
                  <a:gd name="T23" fmla="*/ 156 h 523"/>
                  <a:gd name="T24" fmla="*/ 241 w 1850"/>
                  <a:gd name="T25" fmla="*/ 180 h 523"/>
                  <a:gd name="T26" fmla="*/ 230 w 1850"/>
                  <a:gd name="T27" fmla="*/ 206 h 523"/>
                  <a:gd name="T28" fmla="*/ 209 w 1850"/>
                  <a:gd name="T29" fmla="*/ 237 h 523"/>
                  <a:gd name="T30" fmla="*/ 177 w 1850"/>
                  <a:gd name="T31" fmla="*/ 275 h 523"/>
                  <a:gd name="T32" fmla="*/ 10 w 1850"/>
                  <a:gd name="T33" fmla="*/ 453 h 523"/>
                  <a:gd name="T34" fmla="*/ 10 w 1850"/>
                  <a:gd name="T35" fmla="*/ 523 h 523"/>
                  <a:gd name="T36" fmla="*/ 134 w 1850"/>
                  <a:gd name="T37" fmla="*/ 523 h 523"/>
                  <a:gd name="T38" fmla="*/ 356 w 1850"/>
                  <a:gd name="T39" fmla="*/ 523 h 523"/>
                  <a:gd name="T40" fmla="*/ 364 w 1850"/>
                  <a:gd name="T41" fmla="*/ 523 h 523"/>
                  <a:gd name="T42" fmla="*/ 1850 w 1850"/>
                  <a:gd name="T43" fmla="*/ 523 h 523"/>
                  <a:gd name="T44" fmla="*/ 1850 w 1850"/>
                  <a:gd name="T45" fmla="*/ 0 h 523"/>
                  <a:gd name="T46" fmla="*/ 171 w 1850"/>
                  <a:gd name="T47" fmla="*/ 0 h 523"/>
                  <a:gd name="T48" fmla="*/ 176 w 1850"/>
                  <a:gd name="T4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50" h="523">
                    <a:moveTo>
                      <a:pt x="176" y="0"/>
                    </a:moveTo>
                    <a:cubicBezTo>
                      <a:pt x="150" y="0"/>
                      <a:pt x="126" y="5"/>
                      <a:pt x="105" y="13"/>
                    </a:cubicBezTo>
                    <a:cubicBezTo>
                      <a:pt x="83" y="22"/>
                      <a:pt x="64" y="34"/>
                      <a:pt x="48" y="50"/>
                    </a:cubicBezTo>
                    <a:cubicBezTo>
                      <a:pt x="33" y="65"/>
                      <a:pt x="21" y="83"/>
                      <a:pt x="13" y="104"/>
                    </a:cubicBezTo>
                    <a:cubicBezTo>
                      <a:pt x="4" y="124"/>
                      <a:pt x="0" y="146"/>
                      <a:pt x="0" y="169"/>
                    </a:cubicBezTo>
                    <a:cubicBezTo>
                      <a:pt x="103" y="169"/>
                      <a:pt x="103" y="169"/>
                      <a:pt x="103" y="169"/>
                    </a:cubicBezTo>
                    <a:cubicBezTo>
                      <a:pt x="103" y="157"/>
                      <a:pt x="105" y="145"/>
                      <a:pt x="108" y="134"/>
                    </a:cubicBezTo>
                    <a:cubicBezTo>
                      <a:pt x="111" y="124"/>
                      <a:pt x="116" y="115"/>
                      <a:pt x="122" y="107"/>
                    </a:cubicBezTo>
                    <a:cubicBezTo>
                      <a:pt x="129" y="99"/>
                      <a:pt x="136" y="93"/>
                      <a:pt x="146" y="89"/>
                    </a:cubicBezTo>
                    <a:cubicBezTo>
                      <a:pt x="155" y="85"/>
                      <a:pt x="166" y="82"/>
                      <a:pt x="178" y="82"/>
                    </a:cubicBezTo>
                    <a:cubicBezTo>
                      <a:pt x="199" y="82"/>
                      <a:pt x="216" y="89"/>
                      <a:pt x="227" y="102"/>
                    </a:cubicBezTo>
                    <a:cubicBezTo>
                      <a:pt x="239" y="115"/>
                      <a:pt x="245" y="133"/>
                      <a:pt x="245" y="156"/>
                    </a:cubicBezTo>
                    <a:cubicBezTo>
                      <a:pt x="245" y="164"/>
                      <a:pt x="244" y="172"/>
                      <a:pt x="241" y="180"/>
                    </a:cubicBezTo>
                    <a:cubicBezTo>
                      <a:pt x="239" y="188"/>
                      <a:pt x="235" y="197"/>
                      <a:pt x="230" y="206"/>
                    </a:cubicBezTo>
                    <a:cubicBezTo>
                      <a:pt x="225" y="216"/>
                      <a:pt x="218" y="226"/>
                      <a:pt x="209" y="237"/>
                    </a:cubicBezTo>
                    <a:cubicBezTo>
                      <a:pt x="200" y="249"/>
                      <a:pt x="190" y="261"/>
                      <a:pt x="177" y="275"/>
                    </a:cubicBezTo>
                    <a:cubicBezTo>
                      <a:pt x="10" y="453"/>
                      <a:pt x="10" y="453"/>
                      <a:pt x="10" y="453"/>
                    </a:cubicBezTo>
                    <a:cubicBezTo>
                      <a:pt x="10" y="523"/>
                      <a:pt x="10" y="523"/>
                      <a:pt x="10" y="523"/>
                    </a:cubicBezTo>
                    <a:cubicBezTo>
                      <a:pt x="134" y="523"/>
                      <a:pt x="134" y="523"/>
                      <a:pt x="134" y="523"/>
                    </a:cubicBezTo>
                    <a:cubicBezTo>
                      <a:pt x="356" y="523"/>
                      <a:pt x="356" y="523"/>
                      <a:pt x="356" y="523"/>
                    </a:cubicBezTo>
                    <a:cubicBezTo>
                      <a:pt x="364" y="523"/>
                      <a:pt x="364" y="523"/>
                      <a:pt x="364" y="523"/>
                    </a:cubicBezTo>
                    <a:cubicBezTo>
                      <a:pt x="1850" y="523"/>
                      <a:pt x="1850" y="523"/>
                      <a:pt x="1850" y="523"/>
                    </a:cubicBezTo>
                    <a:cubicBezTo>
                      <a:pt x="1850" y="0"/>
                      <a:pt x="1850" y="0"/>
                      <a:pt x="1850" y="0"/>
                    </a:cubicBezTo>
                    <a:cubicBezTo>
                      <a:pt x="171" y="0"/>
                      <a:pt x="171" y="0"/>
                      <a:pt x="171" y="0"/>
                    </a:cubicBezTo>
                    <a:cubicBezTo>
                      <a:pt x="173" y="0"/>
                      <a:pt x="175" y="0"/>
                      <a:pt x="176" y="0"/>
                    </a:cubicBezTo>
                    <a:close/>
                  </a:path>
                </a:pathLst>
              </a:custGeom>
              <a:solidFill>
                <a:schemeClr val="accent2"/>
              </a:solidFill>
              <a:ln>
                <a:noFill/>
              </a:ln>
            </p:spPr>
            <p:txBody>
              <a:bodyPr vert="horz" wrap="square" lIns="91440" tIns="45720" rIns="91440" bIns="45720" numCol="1" anchor="t" anchorCtr="0" compatLnSpc="1"/>
              <a:p>
                <a:endParaRPr lang="en-US">
                  <a:latin typeface="黑体" panose="02010600030101010101" charset="-122"/>
                </a:endParaRPr>
              </a:p>
            </p:txBody>
          </p:sp>
          <p:sp>
            <p:nvSpPr>
              <p:cNvPr id="9" name="Freeform 15"/>
              <p:cNvSpPr/>
              <p:nvPr/>
            </p:nvSpPr>
            <p:spPr bwMode="auto">
              <a:xfrm>
                <a:off x="1272702" y="3521633"/>
                <a:ext cx="855815" cy="1029705"/>
              </a:xfrm>
              <a:custGeom>
                <a:avLst/>
                <a:gdLst>
                  <a:gd name="T0" fmla="*/ 228 w 228"/>
                  <a:gd name="T1" fmla="*/ 274 h 274"/>
                  <a:gd name="T2" fmla="*/ 131 w 228"/>
                  <a:gd name="T3" fmla="*/ 0 h 274"/>
                  <a:gd name="T4" fmla="*/ 134 w 228"/>
                  <a:gd name="T5" fmla="*/ 29 h 274"/>
                  <a:gd name="T6" fmla="*/ 129 w 228"/>
                  <a:gd name="T7" fmla="*/ 62 h 274"/>
                  <a:gd name="T8" fmla="*/ 114 w 228"/>
                  <a:gd name="T9" fmla="*/ 93 h 274"/>
                  <a:gd name="T10" fmla="*/ 90 w 228"/>
                  <a:gd name="T11" fmla="*/ 125 h 274"/>
                  <a:gd name="T12" fmla="*/ 60 w 228"/>
                  <a:gd name="T13" fmla="*/ 158 h 274"/>
                  <a:gd name="T14" fmla="*/ 0 w 228"/>
                  <a:gd name="T15" fmla="*/ 220 h 274"/>
                  <a:gd name="T16" fmla="*/ 145 w 228"/>
                  <a:gd name="T17" fmla="*/ 220 h 274"/>
                  <a:gd name="T18" fmla="*/ 145 w 228"/>
                  <a:gd name="T19" fmla="*/ 274 h 274"/>
                  <a:gd name="T20" fmla="*/ 228 w 228"/>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74">
                    <a:moveTo>
                      <a:pt x="228" y="274"/>
                    </a:moveTo>
                    <a:cubicBezTo>
                      <a:pt x="156" y="70"/>
                      <a:pt x="136" y="15"/>
                      <a:pt x="131" y="0"/>
                    </a:cubicBezTo>
                    <a:cubicBezTo>
                      <a:pt x="133" y="9"/>
                      <a:pt x="134" y="19"/>
                      <a:pt x="134" y="29"/>
                    </a:cubicBezTo>
                    <a:cubicBezTo>
                      <a:pt x="134" y="40"/>
                      <a:pt x="133" y="51"/>
                      <a:pt x="129" y="62"/>
                    </a:cubicBezTo>
                    <a:cubicBezTo>
                      <a:pt x="126" y="72"/>
                      <a:pt x="121" y="83"/>
                      <a:pt x="114" y="93"/>
                    </a:cubicBezTo>
                    <a:cubicBezTo>
                      <a:pt x="107" y="103"/>
                      <a:pt x="100" y="114"/>
                      <a:pt x="90" y="125"/>
                    </a:cubicBezTo>
                    <a:cubicBezTo>
                      <a:pt x="81" y="135"/>
                      <a:pt x="71" y="147"/>
                      <a:pt x="60" y="158"/>
                    </a:cubicBezTo>
                    <a:cubicBezTo>
                      <a:pt x="0" y="220"/>
                      <a:pt x="0" y="220"/>
                      <a:pt x="0" y="220"/>
                    </a:cubicBezTo>
                    <a:cubicBezTo>
                      <a:pt x="145" y="220"/>
                      <a:pt x="145" y="220"/>
                      <a:pt x="145" y="220"/>
                    </a:cubicBezTo>
                    <a:cubicBezTo>
                      <a:pt x="145" y="274"/>
                      <a:pt x="145" y="274"/>
                      <a:pt x="145" y="274"/>
                    </a:cubicBezTo>
                    <a:cubicBezTo>
                      <a:pt x="228" y="274"/>
                      <a:pt x="228" y="274"/>
                      <a:pt x="228" y="274"/>
                    </a:cubicBezTo>
                    <a:close/>
                  </a:path>
                </a:pathLst>
              </a:custGeom>
              <a:solidFill>
                <a:schemeClr val="accent2">
                  <a:lumMod val="75000"/>
                </a:schemeClr>
              </a:solidFill>
              <a:ln>
                <a:noFill/>
              </a:ln>
            </p:spPr>
            <p:txBody>
              <a:bodyPr vert="horz" wrap="square" lIns="91440" tIns="45720" rIns="91440" bIns="45720" numCol="1" anchor="t" anchorCtr="0" compatLnSpc="1"/>
              <a:p>
                <a:endParaRPr lang="en-US">
                  <a:latin typeface="黑体" panose="02010600030101010101" charset="-122"/>
                </a:endParaRPr>
              </a:p>
            </p:txBody>
          </p:sp>
          <p:sp>
            <p:nvSpPr>
              <p:cNvPr id="14" name="Rectangle 11"/>
              <p:cNvSpPr/>
              <p:nvPr/>
            </p:nvSpPr>
            <p:spPr>
              <a:xfrm>
                <a:off x="5441922" y="3281809"/>
                <a:ext cx="96419" cy="1276130"/>
              </a:xfrm>
              <a:prstGeom prst="rect">
                <a:avLst/>
              </a:prstGeom>
              <a:solidFill>
                <a:schemeClr val="accent2">
                  <a:lumMod val="75000"/>
                </a:schemeClr>
              </a:solidFill>
              <a:ln>
                <a:noFill/>
              </a:ln>
            </p:spPr>
            <p:txBody>
              <a:bodyPr vert="horz" wrap="square" lIns="91440" tIns="45720" rIns="91440" bIns="45720" numCol="1" anchor="t" anchorCtr="0" compatLnSpc="1"/>
              <a:p>
                <a:endParaRPr lang="en-US">
                  <a:latin typeface="黑体" panose="02010600030101010101" charset="-122"/>
                </a:endParaRPr>
              </a:p>
            </p:txBody>
          </p:sp>
        </p:grpSp>
        <p:sp>
          <p:nvSpPr>
            <p:cNvPr id="58" name="TextBox 57"/>
            <p:cNvSpPr txBox="1"/>
            <p:nvPr/>
          </p:nvSpPr>
          <p:spPr>
            <a:xfrm>
              <a:off x="2237736" y="3557296"/>
              <a:ext cx="23164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rPr>
                <a:t>科学人文精神</a:t>
              </a:r>
              <a:endParaRPr lang="zh-CN" altLang="en-US" sz="2800" dirty="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endParaRPr>
            </a:p>
          </p:txBody>
        </p:sp>
      </p:grpSp>
      <p:grpSp>
        <p:nvGrpSpPr>
          <p:cNvPr id="15" name="组合 14"/>
          <p:cNvGrpSpPr/>
          <p:nvPr/>
        </p:nvGrpSpPr>
        <p:grpSpPr>
          <a:xfrm>
            <a:off x="6829851" y="2484737"/>
            <a:ext cx="3860107" cy="1013587"/>
            <a:chOff x="1328211" y="4724382"/>
            <a:chExt cx="3860107" cy="1013587"/>
          </a:xfrm>
        </p:grpSpPr>
        <p:grpSp>
          <p:nvGrpSpPr>
            <p:cNvPr id="40" name="Group 12"/>
            <p:cNvGrpSpPr/>
            <p:nvPr/>
          </p:nvGrpSpPr>
          <p:grpSpPr>
            <a:xfrm>
              <a:off x="1328211" y="4724382"/>
              <a:ext cx="3860107" cy="1013587"/>
              <a:chOff x="938352" y="4691412"/>
              <a:chExt cx="4599989" cy="1272469"/>
            </a:xfrm>
            <a:solidFill>
              <a:schemeClr val="accent3"/>
            </a:solidFill>
          </p:grpSpPr>
          <p:sp>
            <p:nvSpPr>
              <p:cNvPr id="41" name="Freeform 35"/>
              <p:cNvSpPr/>
              <p:nvPr/>
            </p:nvSpPr>
            <p:spPr bwMode="auto">
              <a:xfrm>
                <a:off x="938352" y="4691412"/>
                <a:ext cx="4503571" cy="1272469"/>
              </a:xfrm>
              <a:custGeom>
                <a:avLst/>
                <a:gdLst>
                  <a:gd name="T0" fmla="*/ 170 w 1845"/>
                  <a:gd name="T1" fmla="*/ 0 h 523"/>
                  <a:gd name="T2" fmla="*/ 108 w 1845"/>
                  <a:gd name="T3" fmla="*/ 10 h 523"/>
                  <a:gd name="T4" fmla="*/ 55 w 1845"/>
                  <a:gd name="T5" fmla="*/ 38 h 523"/>
                  <a:gd name="T6" fmla="*/ 20 w 1845"/>
                  <a:gd name="T7" fmla="*/ 82 h 523"/>
                  <a:gd name="T8" fmla="*/ 7 w 1845"/>
                  <a:gd name="T9" fmla="*/ 139 h 523"/>
                  <a:gd name="T10" fmla="*/ 108 w 1845"/>
                  <a:gd name="T11" fmla="*/ 139 h 523"/>
                  <a:gd name="T12" fmla="*/ 113 w 1845"/>
                  <a:gd name="T13" fmla="*/ 115 h 523"/>
                  <a:gd name="T14" fmla="*/ 128 w 1845"/>
                  <a:gd name="T15" fmla="*/ 97 h 523"/>
                  <a:gd name="T16" fmla="*/ 150 w 1845"/>
                  <a:gd name="T17" fmla="*/ 86 h 523"/>
                  <a:gd name="T18" fmla="*/ 176 w 1845"/>
                  <a:gd name="T19" fmla="*/ 82 h 523"/>
                  <a:gd name="T20" fmla="*/ 206 w 1845"/>
                  <a:gd name="T21" fmla="*/ 87 h 523"/>
                  <a:gd name="T22" fmla="*/ 228 w 1845"/>
                  <a:gd name="T23" fmla="*/ 100 h 523"/>
                  <a:gd name="T24" fmla="*/ 241 w 1845"/>
                  <a:gd name="T25" fmla="*/ 121 h 523"/>
                  <a:gd name="T26" fmla="*/ 245 w 1845"/>
                  <a:gd name="T27" fmla="*/ 147 h 523"/>
                  <a:gd name="T28" fmla="*/ 226 w 1845"/>
                  <a:gd name="T29" fmla="*/ 198 h 523"/>
                  <a:gd name="T30" fmla="*/ 169 w 1845"/>
                  <a:gd name="T31" fmla="*/ 217 h 523"/>
                  <a:gd name="T32" fmla="*/ 115 w 1845"/>
                  <a:gd name="T33" fmla="*/ 217 h 523"/>
                  <a:gd name="T34" fmla="*/ 115 w 1845"/>
                  <a:gd name="T35" fmla="*/ 296 h 523"/>
                  <a:gd name="T36" fmla="*/ 169 w 1845"/>
                  <a:gd name="T37" fmla="*/ 296 h 523"/>
                  <a:gd name="T38" fmla="*/ 204 w 1845"/>
                  <a:gd name="T39" fmla="*/ 300 h 523"/>
                  <a:gd name="T40" fmla="*/ 230 w 1845"/>
                  <a:gd name="T41" fmla="*/ 314 h 523"/>
                  <a:gd name="T42" fmla="*/ 247 w 1845"/>
                  <a:gd name="T43" fmla="*/ 337 h 523"/>
                  <a:gd name="T44" fmla="*/ 253 w 1845"/>
                  <a:gd name="T45" fmla="*/ 372 h 523"/>
                  <a:gd name="T46" fmla="*/ 248 w 1845"/>
                  <a:gd name="T47" fmla="*/ 401 h 523"/>
                  <a:gd name="T48" fmla="*/ 232 w 1845"/>
                  <a:gd name="T49" fmla="*/ 423 h 523"/>
                  <a:gd name="T50" fmla="*/ 208 w 1845"/>
                  <a:gd name="T51" fmla="*/ 437 h 523"/>
                  <a:gd name="T52" fmla="*/ 176 w 1845"/>
                  <a:gd name="T53" fmla="*/ 442 h 523"/>
                  <a:gd name="T54" fmla="*/ 146 w 1845"/>
                  <a:gd name="T55" fmla="*/ 437 h 523"/>
                  <a:gd name="T56" fmla="*/ 123 w 1845"/>
                  <a:gd name="T57" fmla="*/ 423 h 523"/>
                  <a:gd name="T58" fmla="*/ 107 w 1845"/>
                  <a:gd name="T59" fmla="*/ 403 h 523"/>
                  <a:gd name="T60" fmla="*/ 101 w 1845"/>
                  <a:gd name="T61" fmla="*/ 377 h 523"/>
                  <a:gd name="T62" fmla="*/ 0 w 1845"/>
                  <a:gd name="T63" fmla="*/ 377 h 523"/>
                  <a:gd name="T64" fmla="*/ 15 w 1845"/>
                  <a:gd name="T65" fmla="*/ 442 h 523"/>
                  <a:gd name="T66" fmla="*/ 54 w 1845"/>
                  <a:gd name="T67" fmla="*/ 488 h 523"/>
                  <a:gd name="T68" fmla="*/ 110 w 1845"/>
                  <a:gd name="T69" fmla="*/ 514 h 523"/>
                  <a:gd name="T70" fmla="*/ 170 w 1845"/>
                  <a:gd name="T71" fmla="*/ 523 h 523"/>
                  <a:gd name="T72" fmla="*/ 170 w 1845"/>
                  <a:gd name="T73" fmla="*/ 523 h 523"/>
                  <a:gd name="T74" fmla="*/ 1845 w 1845"/>
                  <a:gd name="T75" fmla="*/ 523 h 523"/>
                  <a:gd name="T76" fmla="*/ 1845 w 1845"/>
                  <a:gd name="T77" fmla="*/ 0 h 523"/>
                  <a:gd name="T78" fmla="*/ 170 w 1845"/>
                  <a:gd name="T7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5" h="523">
                    <a:moveTo>
                      <a:pt x="170" y="0"/>
                    </a:moveTo>
                    <a:cubicBezTo>
                      <a:pt x="148" y="1"/>
                      <a:pt x="128" y="4"/>
                      <a:pt x="108" y="10"/>
                    </a:cubicBezTo>
                    <a:cubicBezTo>
                      <a:pt x="88" y="17"/>
                      <a:pt x="71" y="26"/>
                      <a:pt x="55" y="38"/>
                    </a:cubicBezTo>
                    <a:cubicBezTo>
                      <a:pt x="40" y="50"/>
                      <a:pt x="29" y="65"/>
                      <a:pt x="20" y="82"/>
                    </a:cubicBezTo>
                    <a:cubicBezTo>
                      <a:pt x="11" y="99"/>
                      <a:pt x="7" y="118"/>
                      <a:pt x="7" y="139"/>
                    </a:cubicBezTo>
                    <a:cubicBezTo>
                      <a:pt x="108" y="139"/>
                      <a:pt x="108" y="139"/>
                      <a:pt x="108" y="139"/>
                    </a:cubicBezTo>
                    <a:cubicBezTo>
                      <a:pt x="108" y="130"/>
                      <a:pt x="110" y="122"/>
                      <a:pt x="113" y="115"/>
                    </a:cubicBezTo>
                    <a:cubicBezTo>
                      <a:pt x="117" y="108"/>
                      <a:pt x="122" y="102"/>
                      <a:pt x="128" y="97"/>
                    </a:cubicBezTo>
                    <a:cubicBezTo>
                      <a:pt x="134" y="92"/>
                      <a:pt x="141" y="88"/>
                      <a:pt x="150" y="86"/>
                    </a:cubicBezTo>
                    <a:cubicBezTo>
                      <a:pt x="158" y="83"/>
                      <a:pt x="167" y="82"/>
                      <a:pt x="176" y="82"/>
                    </a:cubicBezTo>
                    <a:cubicBezTo>
                      <a:pt x="188" y="82"/>
                      <a:pt x="198" y="83"/>
                      <a:pt x="206" y="87"/>
                    </a:cubicBezTo>
                    <a:cubicBezTo>
                      <a:pt x="215" y="90"/>
                      <a:pt x="222" y="94"/>
                      <a:pt x="228" y="100"/>
                    </a:cubicBezTo>
                    <a:cubicBezTo>
                      <a:pt x="234" y="106"/>
                      <a:pt x="238" y="113"/>
                      <a:pt x="241" y="121"/>
                    </a:cubicBezTo>
                    <a:cubicBezTo>
                      <a:pt x="243" y="129"/>
                      <a:pt x="245" y="137"/>
                      <a:pt x="245" y="147"/>
                    </a:cubicBezTo>
                    <a:cubicBezTo>
                      <a:pt x="245" y="168"/>
                      <a:pt x="239" y="185"/>
                      <a:pt x="226" y="198"/>
                    </a:cubicBezTo>
                    <a:cubicBezTo>
                      <a:pt x="214" y="211"/>
                      <a:pt x="195" y="217"/>
                      <a:pt x="169" y="217"/>
                    </a:cubicBezTo>
                    <a:cubicBezTo>
                      <a:pt x="115" y="217"/>
                      <a:pt x="115" y="217"/>
                      <a:pt x="115" y="217"/>
                    </a:cubicBezTo>
                    <a:cubicBezTo>
                      <a:pt x="115" y="296"/>
                      <a:pt x="115" y="296"/>
                      <a:pt x="115" y="296"/>
                    </a:cubicBezTo>
                    <a:cubicBezTo>
                      <a:pt x="169" y="296"/>
                      <a:pt x="169" y="296"/>
                      <a:pt x="169" y="296"/>
                    </a:cubicBezTo>
                    <a:cubicBezTo>
                      <a:pt x="182" y="296"/>
                      <a:pt x="194" y="297"/>
                      <a:pt x="204" y="300"/>
                    </a:cubicBezTo>
                    <a:cubicBezTo>
                      <a:pt x="214" y="303"/>
                      <a:pt x="223" y="308"/>
                      <a:pt x="230" y="314"/>
                    </a:cubicBezTo>
                    <a:cubicBezTo>
                      <a:pt x="238" y="320"/>
                      <a:pt x="243" y="328"/>
                      <a:pt x="247" y="337"/>
                    </a:cubicBezTo>
                    <a:cubicBezTo>
                      <a:pt x="251" y="347"/>
                      <a:pt x="253" y="359"/>
                      <a:pt x="253" y="372"/>
                    </a:cubicBezTo>
                    <a:cubicBezTo>
                      <a:pt x="253" y="383"/>
                      <a:pt x="251" y="392"/>
                      <a:pt x="248" y="401"/>
                    </a:cubicBezTo>
                    <a:cubicBezTo>
                      <a:pt x="244" y="409"/>
                      <a:pt x="239" y="417"/>
                      <a:pt x="232" y="423"/>
                    </a:cubicBezTo>
                    <a:cubicBezTo>
                      <a:pt x="226" y="429"/>
                      <a:pt x="218" y="434"/>
                      <a:pt x="208" y="437"/>
                    </a:cubicBezTo>
                    <a:cubicBezTo>
                      <a:pt x="199" y="440"/>
                      <a:pt x="188" y="442"/>
                      <a:pt x="176" y="442"/>
                    </a:cubicBezTo>
                    <a:cubicBezTo>
                      <a:pt x="165" y="442"/>
                      <a:pt x="155" y="440"/>
                      <a:pt x="146" y="437"/>
                    </a:cubicBezTo>
                    <a:cubicBezTo>
                      <a:pt x="137" y="434"/>
                      <a:pt x="129" y="429"/>
                      <a:pt x="123" y="423"/>
                    </a:cubicBezTo>
                    <a:cubicBezTo>
                      <a:pt x="116" y="418"/>
                      <a:pt x="111" y="411"/>
                      <a:pt x="107" y="403"/>
                    </a:cubicBezTo>
                    <a:cubicBezTo>
                      <a:pt x="103" y="395"/>
                      <a:pt x="101" y="386"/>
                      <a:pt x="101" y="377"/>
                    </a:cubicBezTo>
                    <a:cubicBezTo>
                      <a:pt x="0" y="377"/>
                      <a:pt x="0" y="377"/>
                      <a:pt x="0" y="377"/>
                    </a:cubicBezTo>
                    <a:cubicBezTo>
                      <a:pt x="0" y="402"/>
                      <a:pt x="5" y="424"/>
                      <a:pt x="15" y="442"/>
                    </a:cubicBezTo>
                    <a:cubicBezTo>
                      <a:pt x="25" y="460"/>
                      <a:pt x="38" y="475"/>
                      <a:pt x="54" y="488"/>
                    </a:cubicBezTo>
                    <a:cubicBezTo>
                      <a:pt x="71" y="500"/>
                      <a:pt x="89" y="509"/>
                      <a:pt x="110" y="514"/>
                    </a:cubicBezTo>
                    <a:cubicBezTo>
                      <a:pt x="129" y="520"/>
                      <a:pt x="150" y="523"/>
                      <a:pt x="170" y="523"/>
                    </a:cubicBezTo>
                    <a:cubicBezTo>
                      <a:pt x="170" y="523"/>
                      <a:pt x="170" y="523"/>
                      <a:pt x="170" y="523"/>
                    </a:cubicBezTo>
                    <a:cubicBezTo>
                      <a:pt x="1845" y="523"/>
                      <a:pt x="1845" y="523"/>
                      <a:pt x="1845" y="523"/>
                    </a:cubicBezTo>
                    <a:cubicBezTo>
                      <a:pt x="1845" y="0"/>
                      <a:pt x="1845" y="0"/>
                      <a:pt x="1845" y="0"/>
                    </a:cubicBezTo>
                    <a:cubicBezTo>
                      <a:pt x="170" y="0"/>
                      <a:pt x="170" y="0"/>
                      <a:pt x="170" y="0"/>
                    </a:cubicBezTo>
                    <a:close/>
                  </a:path>
                </a:pathLst>
              </a:custGeom>
              <a:solidFill>
                <a:schemeClr val="accent3"/>
              </a:solidFill>
              <a:ln>
                <a:noFill/>
              </a:ln>
            </p:spPr>
            <p:txBody>
              <a:bodyPr vert="horz" wrap="square" lIns="91440" tIns="45720" rIns="91440" bIns="45720" numCol="1" anchor="t" anchorCtr="0" compatLnSpc="1"/>
              <a:p>
                <a:endParaRPr lang="en-US">
                  <a:latin typeface="黑体" panose="02010600030101010101" charset="-122"/>
                </a:endParaRPr>
              </a:p>
            </p:txBody>
          </p:sp>
          <p:sp>
            <p:nvSpPr>
              <p:cNvPr id="42" name="Freeform 16"/>
              <p:cNvSpPr/>
              <p:nvPr/>
            </p:nvSpPr>
            <p:spPr bwMode="auto">
              <a:xfrm>
                <a:off x="1362442" y="4960579"/>
                <a:ext cx="772642" cy="1003302"/>
              </a:xfrm>
              <a:custGeom>
                <a:avLst/>
                <a:gdLst>
                  <a:gd name="T0" fmla="*/ 112 w 206"/>
                  <a:gd name="T1" fmla="*/ 0 h 267"/>
                  <a:gd name="T2" fmla="*/ 114 w 206"/>
                  <a:gd name="T3" fmla="*/ 21 h 267"/>
                  <a:gd name="T4" fmla="*/ 110 w 206"/>
                  <a:gd name="T5" fmla="*/ 43 h 267"/>
                  <a:gd name="T6" fmla="*/ 100 w 206"/>
                  <a:gd name="T7" fmla="*/ 62 h 267"/>
                  <a:gd name="T8" fmla="*/ 84 w 206"/>
                  <a:gd name="T9" fmla="*/ 79 h 267"/>
                  <a:gd name="T10" fmla="*/ 63 w 206"/>
                  <a:gd name="T11" fmla="*/ 93 h 267"/>
                  <a:gd name="T12" fmla="*/ 105 w 206"/>
                  <a:gd name="T13" fmla="*/ 122 h 267"/>
                  <a:gd name="T14" fmla="*/ 119 w 206"/>
                  <a:gd name="T15" fmla="*/ 170 h 267"/>
                  <a:gd name="T16" fmla="*/ 110 w 206"/>
                  <a:gd name="T17" fmla="*/ 211 h 267"/>
                  <a:gd name="T18" fmla="*/ 85 w 206"/>
                  <a:gd name="T19" fmla="*/ 241 h 267"/>
                  <a:gd name="T20" fmla="*/ 47 w 206"/>
                  <a:gd name="T21" fmla="*/ 260 h 267"/>
                  <a:gd name="T22" fmla="*/ 0 w 206"/>
                  <a:gd name="T23" fmla="*/ 267 h 267"/>
                  <a:gd name="T24" fmla="*/ 206 w 206"/>
                  <a:gd name="T25" fmla="*/ 267 h 267"/>
                  <a:gd name="T26" fmla="*/ 112 w 206"/>
                  <a:gd name="T27"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67">
                    <a:moveTo>
                      <a:pt x="112" y="0"/>
                    </a:moveTo>
                    <a:cubicBezTo>
                      <a:pt x="113" y="7"/>
                      <a:pt x="114" y="14"/>
                      <a:pt x="114" y="21"/>
                    </a:cubicBezTo>
                    <a:cubicBezTo>
                      <a:pt x="114" y="28"/>
                      <a:pt x="112" y="35"/>
                      <a:pt x="110" y="43"/>
                    </a:cubicBezTo>
                    <a:cubicBezTo>
                      <a:pt x="108" y="50"/>
                      <a:pt x="104" y="56"/>
                      <a:pt x="100" y="62"/>
                    </a:cubicBezTo>
                    <a:cubicBezTo>
                      <a:pt x="96" y="68"/>
                      <a:pt x="91" y="74"/>
                      <a:pt x="84" y="79"/>
                    </a:cubicBezTo>
                    <a:cubicBezTo>
                      <a:pt x="78" y="84"/>
                      <a:pt x="71" y="89"/>
                      <a:pt x="63" y="93"/>
                    </a:cubicBezTo>
                    <a:cubicBezTo>
                      <a:pt x="81" y="99"/>
                      <a:pt x="96" y="109"/>
                      <a:pt x="105" y="122"/>
                    </a:cubicBezTo>
                    <a:cubicBezTo>
                      <a:pt x="114" y="135"/>
                      <a:pt x="119" y="152"/>
                      <a:pt x="119" y="170"/>
                    </a:cubicBezTo>
                    <a:cubicBezTo>
                      <a:pt x="119" y="185"/>
                      <a:pt x="116" y="199"/>
                      <a:pt x="110" y="211"/>
                    </a:cubicBezTo>
                    <a:cubicBezTo>
                      <a:pt x="104" y="223"/>
                      <a:pt x="95" y="233"/>
                      <a:pt x="85" y="241"/>
                    </a:cubicBezTo>
                    <a:cubicBezTo>
                      <a:pt x="74" y="250"/>
                      <a:pt x="62" y="256"/>
                      <a:pt x="47" y="260"/>
                    </a:cubicBezTo>
                    <a:cubicBezTo>
                      <a:pt x="33" y="265"/>
                      <a:pt x="17" y="267"/>
                      <a:pt x="0" y="267"/>
                    </a:cubicBezTo>
                    <a:cubicBezTo>
                      <a:pt x="206" y="267"/>
                      <a:pt x="206" y="267"/>
                      <a:pt x="206" y="267"/>
                    </a:cubicBezTo>
                    <a:cubicBezTo>
                      <a:pt x="143" y="88"/>
                      <a:pt x="120" y="23"/>
                      <a:pt x="112" y="0"/>
                    </a:cubicBezTo>
                    <a:close/>
                  </a:path>
                </a:pathLst>
              </a:custGeom>
              <a:solidFill>
                <a:schemeClr val="accent3">
                  <a:lumMod val="75000"/>
                </a:schemeClr>
              </a:solidFill>
              <a:ln>
                <a:noFill/>
              </a:ln>
            </p:spPr>
            <p:txBody>
              <a:bodyPr vert="horz" wrap="square" lIns="91440" tIns="45720" rIns="91440" bIns="45720" numCol="1" anchor="t" anchorCtr="0" compatLnSpc="1"/>
              <a:p>
                <a:endParaRPr lang="en-US">
                  <a:latin typeface="黑体" panose="02010600030101010101" charset="-122"/>
                </a:endParaRPr>
              </a:p>
            </p:txBody>
          </p:sp>
          <p:sp>
            <p:nvSpPr>
              <p:cNvPr id="43" name="Rectangle 15"/>
              <p:cNvSpPr/>
              <p:nvPr/>
            </p:nvSpPr>
            <p:spPr>
              <a:xfrm>
                <a:off x="5441922" y="4691412"/>
                <a:ext cx="96419" cy="1272469"/>
              </a:xfrm>
              <a:prstGeom prst="rect">
                <a:avLst/>
              </a:prstGeom>
              <a:solidFill>
                <a:schemeClr val="accent3">
                  <a:lumMod val="75000"/>
                </a:schemeClr>
              </a:solidFill>
              <a:ln>
                <a:noFill/>
              </a:ln>
            </p:spPr>
            <p:txBody>
              <a:bodyPr vert="horz" wrap="square" lIns="91440" tIns="45720" rIns="91440" bIns="45720" numCol="1" anchor="t" anchorCtr="0" compatLnSpc="1"/>
              <a:p>
                <a:endParaRPr lang="en-US">
                  <a:latin typeface="黑体" panose="02010600030101010101" charset="-122"/>
                </a:endParaRPr>
              </a:p>
            </p:txBody>
          </p:sp>
        </p:grpSp>
        <p:sp>
          <p:nvSpPr>
            <p:cNvPr id="60" name="TextBox 59"/>
            <p:cNvSpPr txBox="1"/>
            <p:nvPr/>
          </p:nvSpPr>
          <p:spPr>
            <a:xfrm>
              <a:off x="2237736" y="4921579"/>
              <a:ext cx="23164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rPr>
                <a:t>团结协作精神</a:t>
              </a:r>
              <a:endParaRPr lang="zh-CN" altLang="en-US" sz="2800" dirty="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endParaRPr>
            </a:p>
          </p:txBody>
        </p:sp>
      </p:grpSp>
      <p:grpSp>
        <p:nvGrpSpPr>
          <p:cNvPr id="16" name="组合 15"/>
          <p:cNvGrpSpPr/>
          <p:nvPr/>
        </p:nvGrpSpPr>
        <p:grpSpPr>
          <a:xfrm>
            <a:off x="6807180" y="3970680"/>
            <a:ext cx="3891232" cy="1013588"/>
            <a:chOff x="7019270" y="1908835"/>
            <a:chExt cx="3891232" cy="1013588"/>
          </a:xfrm>
        </p:grpSpPr>
        <p:grpSp>
          <p:nvGrpSpPr>
            <p:cNvPr id="44" name="Group 16"/>
            <p:cNvGrpSpPr/>
            <p:nvPr/>
          </p:nvGrpSpPr>
          <p:grpSpPr>
            <a:xfrm>
              <a:off x="7019270" y="1908835"/>
              <a:ext cx="3891232" cy="1013588"/>
              <a:chOff x="6629410" y="1875865"/>
              <a:chExt cx="4637079" cy="1272470"/>
            </a:xfrm>
            <a:solidFill>
              <a:schemeClr val="accent4"/>
            </a:solidFill>
          </p:grpSpPr>
          <p:sp>
            <p:nvSpPr>
              <p:cNvPr id="45" name="Freeform 17"/>
              <p:cNvSpPr>
                <a:spLocks noEditPoints="1"/>
              </p:cNvSpPr>
              <p:nvPr/>
            </p:nvSpPr>
            <p:spPr bwMode="auto">
              <a:xfrm>
                <a:off x="6629410" y="1875866"/>
                <a:ext cx="4540661" cy="1272469"/>
              </a:xfrm>
              <a:custGeom>
                <a:avLst/>
                <a:gdLst>
                  <a:gd name="T0" fmla="*/ 553 w 3183"/>
                  <a:gd name="T1" fmla="*/ 0 h 892"/>
                  <a:gd name="T2" fmla="*/ 452 w 3183"/>
                  <a:gd name="T3" fmla="*/ 0 h 892"/>
                  <a:gd name="T4" fmla="*/ 373 w 3183"/>
                  <a:gd name="T5" fmla="*/ 0 h 892"/>
                  <a:gd name="T6" fmla="*/ 0 w 3183"/>
                  <a:gd name="T7" fmla="*/ 588 h 892"/>
                  <a:gd name="T8" fmla="*/ 8 w 3183"/>
                  <a:gd name="T9" fmla="*/ 699 h 892"/>
                  <a:gd name="T10" fmla="*/ 375 w 3183"/>
                  <a:gd name="T11" fmla="*/ 699 h 892"/>
                  <a:gd name="T12" fmla="*/ 375 w 3183"/>
                  <a:gd name="T13" fmla="*/ 892 h 892"/>
                  <a:gd name="T14" fmla="*/ 452 w 3183"/>
                  <a:gd name="T15" fmla="*/ 892 h 892"/>
                  <a:gd name="T16" fmla="*/ 553 w 3183"/>
                  <a:gd name="T17" fmla="*/ 892 h 892"/>
                  <a:gd name="T18" fmla="*/ 3183 w 3183"/>
                  <a:gd name="T19" fmla="*/ 892 h 892"/>
                  <a:gd name="T20" fmla="*/ 3183 w 3183"/>
                  <a:gd name="T21" fmla="*/ 0 h 892"/>
                  <a:gd name="T22" fmla="*/ 553 w 3183"/>
                  <a:gd name="T23" fmla="*/ 0 h 892"/>
                  <a:gd name="T24" fmla="*/ 375 w 3183"/>
                  <a:gd name="T25" fmla="*/ 558 h 892"/>
                  <a:gd name="T26" fmla="*/ 176 w 3183"/>
                  <a:gd name="T27" fmla="*/ 558 h 892"/>
                  <a:gd name="T28" fmla="*/ 363 w 3183"/>
                  <a:gd name="T29" fmla="*/ 263 h 892"/>
                  <a:gd name="T30" fmla="*/ 375 w 3183"/>
                  <a:gd name="T31" fmla="*/ 242 h 892"/>
                  <a:gd name="T32" fmla="*/ 375 w 3183"/>
                  <a:gd name="T33" fmla="*/ 55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3" h="892">
                    <a:moveTo>
                      <a:pt x="553" y="0"/>
                    </a:moveTo>
                    <a:lnTo>
                      <a:pt x="452" y="0"/>
                    </a:lnTo>
                    <a:lnTo>
                      <a:pt x="373" y="0"/>
                    </a:lnTo>
                    <a:lnTo>
                      <a:pt x="0" y="588"/>
                    </a:lnTo>
                    <a:lnTo>
                      <a:pt x="8" y="699"/>
                    </a:lnTo>
                    <a:lnTo>
                      <a:pt x="375" y="699"/>
                    </a:lnTo>
                    <a:lnTo>
                      <a:pt x="375" y="892"/>
                    </a:lnTo>
                    <a:lnTo>
                      <a:pt x="452" y="892"/>
                    </a:lnTo>
                    <a:lnTo>
                      <a:pt x="553" y="892"/>
                    </a:lnTo>
                    <a:lnTo>
                      <a:pt x="3183" y="892"/>
                    </a:lnTo>
                    <a:lnTo>
                      <a:pt x="3183" y="0"/>
                    </a:lnTo>
                    <a:lnTo>
                      <a:pt x="553" y="0"/>
                    </a:lnTo>
                    <a:close/>
                    <a:moveTo>
                      <a:pt x="375" y="558"/>
                    </a:moveTo>
                    <a:lnTo>
                      <a:pt x="176" y="558"/>
                    </a:lnTo>
                    <a:lnTo>
                      <a:pt x="363" y="263"/>
                    </a:lnTo>
                    <a:lnTo>
                      <a:pt x="375" y="242"/>
                    </a:lnTo>
                    <a:lnTo>
                      <a:pt x="375" y="558"/>
                    </a:lnTo>
                    <a:close/>
                  </a:path>
                </a:pathLst>
              </a:custGeom>
              <a:grpFill/>
              <a:ln>
                <a:noFill/>
              </a:ln>
            </p:spPr>
            <p:txBody>
              <a:bodyPr vert="horz" wrap="square" lIns="91440" tIns="45720" rIns="91440" bIns="45720" numCol="1" anchor="t" anchorCtr="0" compatLnSpc="1"/>
              <a:p>
                <a:endParaRPr lang="en-US">
                  <a:latin typeface="黑体" panose="02010600030101010101" charset="-122"/>
                </a:endParaRPr>
              </a:p>
            </p:txBody>
          </p:sp>
          <p:sp>
            <p:nvSpPr>
              <p:cNvPr id="46" name="Freeform 5"/>
              <p:cNvSpPr/>
              <p:nvPr/>
            </p:nvSpPr>
            <p:spPr bwMode="auto">
              <a:xfrm>
                <a:off x="7418375" y="1875866"/>
                <a:ext cx="457566" cy="1272469"/>
              </a:xfrm>
              <a:custGeom>
                <a:avLst/>
                <a:gdLst>
                  <a:gd name="T0" fmla="*/ 2 w 210"/>
                  <a:gd name="T1" fmla="*/ 0 h 584"/>
                  <a:gd name="T2" fmla="*/ 0 w 210"/>
                  <a:gd name="T3" fmla="*/ 0 h 584"/>
                  <a:gd name="T4" fmla="*/ 0 w 210"/>
                  <a:gd name="T5" fmla="*/ 366 h 584"/>
                  <a:gd name="T6" fmla="*/ 67 w 210"/>
                  <a:gd name="T7" fmla="*/ 366 h 584"/>
                  <a:gd name="T8" fmla="*/ 67 w 210"/>
                  <a:gd name="T9" fmla="*/ 459 h 584"/>
                  <a:gd name="T10" fmla="*/ 0 w 210"/>
                  <a:gd name="T11" fmla="*/ 459 h 584"/>
                  <a:gd name="T12" fmla="*/ 0 w 210"/>
                  <a:gd name="T13" fmla="*/ 584 h 584"/>
                  <a:gd name="T14" fmla="*/ 2 w 210"/>
                  <a:gd name="T15" fmla="*/ 584 h 584"/>
                  <a:gd name="T16" fmla="*/ 210 w 210"/>
                  <a:gd name="T17" fmla="*/ 584 h 584"/>
                  <a:gd name="T18" fmla="*/ 2 w 210"/>
                  <a:gd name="T1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584">
                    <a:moveTo>
                      <a:pt x="2" y="0"/>
                    </a:moveTo>
                    <a:lnTo>
                      <a:pt x="0" y="0"/>
                    </a:lnTo>
                    <a:lnTo>
                      <a:pt x="0" y="366"/>
                    </a:lnTo>
                    <a:lnTo>
                      <a:pt x="67" y="366"/>
                    </a:lnTo>
                    <a:lnTo>
                      <a:pt x="67" y="459"/>
                    </a:lnTo>
                    <a:lnTo>
                      <a:pt x="0" y="459"/>
                    </a:lnTo>
                    <a:lnTo>
                      <a:pt x="0" y="584"/>
                    </a:lnTo>
                    <a:lnTo>
                      <a:pt x="2" y="584"/>
                    </a:lnTo>
                    <a:lnTo>
                      <a:pt x="210" y="584"/>
                    </a:lnTo>
                    <a:lnTo>
                      <a:pt x="2" y="0"/>
                    </a:lnTo>
                    <a:close/>
                  </a:path>
                </a:pathLst>
              </a:custGeom>
              <a:solidFill>
                <a:schemeClr val="accent4">
                  <a:lumMod val="75000"/>
                </a:schemeClr>
              </a:solidFill>
              <a:ln>
                <a:noFill/>
              </a:ln>
            </p:spPr>
            <p:txBody>
              <a:bodyPr vert="horz" wrap="square" lIns="91440" tIns="45720" rIns="91440" bIns="45720" numCol="1" anchor="t" anchorCtr="0" compatLnSpc="1"/>
              <a:p>
                <a:endParaRPr lang="en-US">
                  <a:latin typeface="黑体" panose="02010600030101010101" charset="-122"/>
                </a:endParaRPr>
              </a:p>
            </p:txBody>
          </p:sp>
          <p:sp>
            <p:nvSpPr>
              <p:cNvPr id="47" name="Rectangle 19"/>
              <p:cNvSpPr/>
              <p:nvPr/>
            </p:nvSpPr>
            <p:spPr>
              <a:xfrm>
                <a:off x="11170070" y="1875865"/>
                <a:ext cx="96419" cy="1272470"/>
              </a:xfrm>
              <a:prstGeom prst="rect">
                <a:avLst/>
              </a:prstGeom>
              <a:solidFill>
                <a:schemeClr val="accent4">
                  <a:lumMod val="75000"/>
                </a:schemeClr>
              </a:solidFill>
              <a:ln>
                <a:noFill/>
              </a:ln>
            </p:spPr>
            <p:txBody>
              <a:bodyPr vert="horz" wrap="square" lIns="91440" tIns="45720" rIns="91440" bIns="45720" numCol="1" anchor="t" anchorCtr="0" compatLnSpc="1"/>
              <a:p>
                <a:endParaRPr lang="en-US">
                  <a:latin typeface="黑体" panose="02010600030101010101" charset="-122"/>
                </a:endParaRPr>
              </a:p>
            </p:txBody>
          </p:sp>
        </p:grpSp>
        <p:sp>
          <p:nvSpPr>
            <p:cNvPr id="62" name="TextBox 61"/>
            <p:cNvSpPr txBox="1"/>
            <p:nvPr/>
          </p:nvSpPr>
          <p:spPr>
            <a:xfrm>
              <a:off x="7951580" y="2156566"/>
              <a:ext cx="23164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rPr>
                <a:t>贯彻法制精神</a:t>
              </a:r>
              <a:endParaRPr lang="zh-CN" altLang="en-US" sz="2800" dirty="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right)">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4445"/>
            <a:ext cx="3619500" cy="6865620"/>
          </a:xfrm>
          <a:prstGeom prst="rect">
            <a:avLst/>
          </a:prstGeom>
        </p:spPr>
      </p:pic>
      <p:sp>
        <p:nvSpPr>
          <p:cNvPr id="3" name="矩形 2"/>
          <p:cNvSpPr/>
          <p:nvPr/>
        </p:nvSpPr>
        <p:spPr>
          <a:xfrm>
            <a:off x="85090" y="165100"/>
            <a:ext cx="3411220" cy="661543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0030101010101" charset="-122"/>
                <a:ea typeface="黑体" panose="02010600030101010101" charset="-122"/>
                <a:cs typeface="黑体" panose="02010600030101010101" charset="-122"/>
              </a:rPr>
              <a:t>目</a:t>
            </a:r>
            <a:endParaRPr lang="zh-CN" altLang="en-US" sz="9600" b="1">
              <a:solidFill>
                <a:srgbClr val="5A84AF"/>
              </a:solidFill>
              <a:latin typeface="黑体" panose="02010600030101010101" charset="-122"/>
              <a:ea typeface="黑体" panose="02010600030101010101" charset="-122"/>
              <a:cs typeface="黑体" panose="02010600030101010101" charset="-122"/>
            </a:endParaRPr>
          </a:p>
          <a:p>
            <a:r>
              <a:rPr lang="zh-CN" altLang="en-US" sz="9600" b="1">
                <a:solidFill>
                  <a:srgbClr val="5A84AF"/>
                </a:solidFill>
                <a:latin typeface="黑体" panose="02010600030101010101" charset="-122"/>
                <a:ea typeface="黑体" panose="02010600030101010101" charset="-122"/>
                <a:cs typeface="黑体" panose="02010600030101010101" charset="-122"/>
              </a:rPr>
              <a:t>录</a:t>
            </a:r>
            <a:endParaRPr lang="zh-CN" altLang="en-US" sz="9600" b="1">
              <a:solidFill>
                <a:srgbClr val="5A84AF"/>
              </a:solidFill>
              <a:latin typeface="黑体" panose="02010600030101010101" charset="-122"/>
              <a:ea typeface="黑体" panose="02010600030101010101" charset="-122"/>
              <a:cs typeface="黑体" panose="02010600030101010101" charset="-122"/>
            </a:endParaRPr>
          </a:p>
        </p:txBody>
      </p:sp>
      <p:pic>
        <p:nvPicPr>
          <p:cNvPr id="32" name="图片 31" descr="e589290c7580d2802bf7399b0600dedb"/>
          <p:cNvPicPr>
            <a:picLocks noChangeAspect="1"/>
          </p:cNvPicPr>
          <p:nvPr/>
        </p:nvPicPr>
        <p:blipFill>
          <a:blip r:embed="rId3"/>
          <a:stretch>
            <a:fillRect/>
          </a:stretch>
        </p:blipFill>
        <p:spPr>
          <a:xfrm rot="3720000">
            <a:off x="9657715" y="1668145"/>
            <a:ext cx="2922905" cy="2922905"/>
          </a:xfrm>
          <a:prstGeom prst="rect">
            <a:avLst/>
          </a:prstGeom>
        </p:spPr>
      </p:pic>
      <p:grpSp>
        <p:nvGrpSpPr>
          <p:cNvPr id="10" name="组合 9"/>
          <p:cNvGrpSpPr/>
          <p:nvPr/>
        </p:nvGrpSpPr>
        <p:grpSpPr>
          <a:xfrm>
            <a:off x="4022090" y="920750"/>
            <a:ext cx="6238240" cy="621030"/>
            <a:chOff x="6802" y="2048"/>
            <a:chExt cx="9824" cy="978"/>
          </a:xfrm>
        </p:grpSpPr>
        <p:sp>
          <p:nvSpPr>
            <p:cNvPr id="11" name="文本框 1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单元一　绪论</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12" name="图片 1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2" name="组合 41"/>
          <p:cNvGrpSpPr/>
          <p:nvPr/>
        </p:nvGrpSpPr>
        <p:grpSpPr>
          <a:xfrm>
            <a:off x="4022090" y="1460500"/>
            <a:ext cx="6238240" cy="621030"/>
            <a:chOff x="6802" y="2048"/>
            <a:chExt cx="9824" cy="978"/>
          </a:xfrm>
        </p:grpSpPr>
        <p:sp>
          <p:nvSpPr>
            <p:cNvPr id="43" name="文本框 42"/>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单元二　护理伦理学的理论基础和规范体系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4" name="图片 43"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5" name="组合 44"/>
          <p:cNvGrpSpPr/>
          <p:nvPr/>
        </p:nvGrpSpPr>
        <p:grpSpPr>
          <a:xfrm>
            <a:off x="4022090" y="2000250"/>
            <a:ext cx="6238240" cy="621030"/>
            <a:chOff x="6802" y="2048"/>
            <a:chExt cx="9824" cy="978"/>
          </a:xfrm>
        </p:grpSpPr>
        <p:sp>
          <p:nvSpPr>
            <p:cNvPr id="46" name="文本框 45"/>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单元三　护理人际关系伦理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7" name="图片 46"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8" name="组合 47"/>
          <p:cNvGrpSpPr/>
          <p:nvPr/>
        </p:nvGrpSpPr>
        <p:grpSpPr>
          <a:xfrm>
            <a:off x="4022090" y="2540000"/>
            <a:ext cx="6238240" cy="621030"/>
            <a:chOff x="6802" y="2048"/>
            <a:chExt cx="9824" cy="978"/>
          </a:xfrm>
        </p:grpSpPr>
        <p:sp>
          <p:nvSpPr>
            <p:cNvPr id="49" name="文本框 48"/>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单元四　整体护理伦理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0" name="图片 49"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1" name="组合 50"/>
          <p:cNvGrpSpPr/>
          <p:nvPr/>
        </p:nvGrpSpPr>
        <p:grpSpPr>
          <a:xfrm>
            <a:off x="4022090" y="3079750"/>
            <a:ext cx="6238240" cy="621030"/>
            <a:chOff x="6802" y="2048"/>
            <a:chExt cx="9824" cy="978"/>
          </a:xfrm>
        </p:grpSpPr>
        <p:sp>
          <p:nvSpPr>
            <p:cNvPr id="52" name="文本框 51"/>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单元五　临床护理伦理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3" name="图片 52"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4" name="组合 53"/>
          <p:cNvGrpSpPr/>
          <p:nvPr/>
        </p:nvGrpSpPr>
        <p:grpSpPr>
          <a:xfrm>
            <a:off x="4022090" y="3619500"/>
            <a:ext cx="6238240" cy="621030"/>
            <a:chOff x="6802" y="2048"/>
            <a:chExt cx="9824" cy="978"/>
          </a:xfrm>
        </p:grpSpPr>
        <p:sp>
          <p:nvSpPr>
            <p:cNvPr id="55" name="文本框 54"/>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单元六　社区卫生保健及康复护理伦理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6" name="图片 55"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7" name="组合 56"/>
          <p:cNvGrpSpPr/>
          <p:nvPr/>
        </p:nvGrpSpPr>
        <p:grpSpPr>
          <a:xfrm>
            <a:off x="4022090" y="4159250"/>
            <a:ext cx="6238240" cy="621030"/>
            <a:chOff x="6802" y="2048"/>
            <a:chExt cx="9824" cy="978"/>
          </a:xfrm>
        </p:grpSpPr>
        <p:sp>
          <p:nvSpPr>
            <p:cNvPr id="58" name="文本框 57"/>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单元七　生命伦理护理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9" name="图片 58"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0" name="组合 59"/>
          <p:cNvGrpSpPr/>
          <p:nvPr/>
        </p:nvGrpSpPr>
        <p:grpSpPr>
          <a:xfrm>
            <a:off x="4022090" y="4699000"/>
            <a:ext cx="6238240" cy="621030"/>
            <a:chOff x="6802" y="2048"/>
            <a:chExt cx="9824" cy="978"/>
          </a:xfrm>
        </p:grpSpPr>
        <p:sp>
          <p:nvSpPr>
            <p:cNvPr id="61" name="文本框 6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单元八　护理科研中的伦理分析</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2" name="图片 6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3" name="组合 62"/>
          <p:cNvGrpSpPr/>
          <p:nvPr/>
        </p:nvGrpSpPr>
        <p:grpSpPr>
          <a:xfrm>
            <a:off x="4022090" y="5238750"/>
            <a:ext cx="6238240" cy="621030"/>
            <a:chOff x="6802" y="2048"/>
            <a:chExt cx="9824" cy="978"/>
          </a:xfrm>
        </p:grpSpPr>
        <p:sp>
          <p:nvSpPr>
            <p:cNvPr id="64" name="文本框 63"/>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单元九　护理伦理决策的应用程序 </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5" name="图片 64"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6" name="组合 65"/>
          <p:cNvGrpSpPr/>
          <p:nvPr/>
        </p:nvGrpSpPr>
        <p:grpSpPr>
          <a:xfrm>
            <a:off x="4022090" y="5778500"/>
            <a:ext cx="6238240" cy="621030"/>
            <a:chOff x="6802" y="2048"/>
            <a:chExt cx="9824" cy="978"/>
          </a:xfrm>
        </p:grpSpPr>
        <p:sp>
          <p:nvSpPr>
            <p:cNvPr id="67" name="文本框 66"/>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单元十　护理道德评价、教育与修养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8" name="图片 67" descr="b4064338496ee2cb6d081735c8306796"/>
            <p:cNvPicPr>
              <a:picLocks noChangeAspect="1"/>
            </p:cNvPicPr>
            <p:nvPr/>
          </p:nvPicPr>
          <p:blipFill>
            <a:blip r:embed="rId4"/>
            <a:stretch>
              <a:fillRect/>
            </a:stretch>
          </p:blipFill>
          <p:spPr>
            <a:xfrm>
              <a:off x="6802" y="2062"/>
              <a:ext cx="964" cy="964"/>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任务二</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15255" y="1879600"/>
            <a:ext cx="4471670" cy="2306955"/>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社区保健和家庭病床护理伦理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一、社区保健工作中的护理伦理</a:t>
            </a:r>
            <a:endParaRPr sz="4000">
              <a:solidFill>
                <a:srgbClr val="FF0000"/>
              </a:solidFill>
              <a:ea typeface="黑体" panose="02010600030101010101" charset="-122"/>
              <a:cs typeface="黑体" panose="02010600030101010101" charset="-122"/>
            </a:endParaRPr>
          </a:p>
        </p:txBody>
      </p:sp>
      <p:sp>
        <p:nvSpPr>
          <p:cNvPr id="2" name="文本框 1"/>
          <p:cNvSpPr txBox="1"/>
          <p:nvPr/>
        </p:nvSpPr>
        <p:spPr>
          <a:xfrm>
            <a:off x="666115" y="1616710"/>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（一）社区保健的概念</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6147" name="文本占位符 6146"/>
          <p:cNvSpPr>
            <a:spLocks noGrp="1"/>
          </p:cNvSpPr>
          <p:nvPr>
            <p:ph type="body" idx="1"/>
          </p:nvPr>
        </p:nvSpPr>
        <p:spPr>
          <a:xfrm>
            <a:off x="958215" y="2077085"/>
            <a:ext cx="6830695" cy="4366260"/>
          </a:xfrm>
        </p:spPr>
        <p:txBody>
          <a:bodyPr>
            <a:noAutofit/>
          </a:bodyPr>
          <a:p>
            <a:pPr marL="342900" indent="-342900" fontAlgn="auto">
              <a:lnSpc>
                <a:spcPct val="120000"/>
              </a:lnSpc>
              <a:spcBef>
                <a:spcPts val="0"/>
              </a:spcBef>
              <a:buFont typeface="Wingdings" panose="05000000000000000000" charset="0"/>
              <a:buChar char="Ø"/>
            </a:pPr>
            <a:r>
              <a:rPr sz="2300" dirty="0">
                <a:solidFill>
                  <a:srgbClr val="0000FF"/>
                </a:solidFill>
              </a:rPr>
              <a:t>社区保健是为了预防疾病，恢复、维护和增进健康，或最大限度地减少疾病的伤残对人群健康的影响而在社区实施的综合性卫生保健服务</a:t>
            </a:r>
            <a:r>
              <a:rPr lang="zh-CN" sz="2300" dirty="0">
                <a:solidFill>
                  <a:srgbClr val="0000FF"/>
                </a:solidFill>
              </a:rPr>
              <a:t>。</a:t>
            </a:r>
            <a:r>
              <a:rPr sz="2300" dirty="0">
                <a:solidFill>
                  <a:srgbClr val="0000FF"/>
                </a:solidFill>
              </a:rPr>
              <a:t> </a:t>
            </a:r>
            <a:endParaRPr sz="2300" dirty="0">
              <a:solidFill>
                <a:srgbClr val="0000FF"/>
              </a:solidFill>
            </a:endParaRPr>
          </a:p>
          <a:p>
            <a:pPr marL="342900" indent="-342900" fontAlgn="auto">
              <a:lnSpc>
                <a:spcPct val="120000"/>
              </a:lnSpc>
              <a:spcBef>
                <a:spcPts val="0"/>
              </a:spcBef>
              <a:buFont typeface="Wingdings" panose="05000000000000000000" charset="0"/>
              <a:buChar char="Ø"/>
            </a:pPr>
            <a:r>
              <a:rPr sz="2300" dirty="0">
                <a:solidFill>
                  <a:srgbClr val="0000FF"/>
                </a:solidFill>
              </a:rPr>
              <a:t>社区卫生保健的主要内容是初级卫生保健。</a:t>
            </a:r>
            <a:endParaRPr sz="2300" dirty="0">
              <a:solidFill>
                <a:srgbClr val="0000FF"/>
              </a:solidFill>
            </a:endParaRPr>
          </a:p>
          <a:p>
            <a:pPr marL="342900" indent="-342900" fontAlgn="auto">
              <a:lnSpc>
                <a:spcPct val="120000"/>
              </a:lnSpc>
              <a:spcBef>
                <a:spcPts val="0"/>
              </a:spcBef>
              <a:buFont typeface="Wingdings" panose="05000000000000000000" charset="0"/>
              <a:buChar char="Ø"/>
            </a:pPr>
            <a:r>
              <a:rPr sz="2300" dirty="0">
                <a:solidFill>
                  <a:srgbClr val="0000FF"/>
                </a:solidFill>
              </a:rPr>
              <a:t>社区保健工作是在“政府领导、社会参与、预防为主、防治结合”方针指导下，以需求为导向，以社区为基础．以居民为对象，以家庭为单位，以妇女、儿童、老人、残疾人为重点，开展治疗、预防、保健、康复、健康教育、计划生育技术指导“六位”一体的综合性卫生保健服务。 </a:t>
            </a:r>
            <a:endParaRPr sz="2300" dirty="0">
              <a:solidFill>
                <a:srgbClr val="0000FF"/>
              </a:solidFill>
            </a:endParaRPr>
          </a:p>
        </p:txBody>
      </p:sp>
      <p:pic>
        <p:nvPicPr>
          <p:cNvPr id="23556" name="图片 23555" descr="959929CB36E354F5CAEE4E8DA8975F0C"/>
          <p:cNvPicPr>
            <a:picLocks noChangeAspect="1"/>
          </p:cNvPicPr>
          <p:nvPr/>
        </p:nvPicPr>
        <p:blipFill>
          <a:blip r:embed="rId1"/>
          <a:stretch>
            <a:fillRect/>
          </a:stretch>
        </p:blipFill>
        <p:spPr>
          <a:xfrm>
            <a:off x="8028940" y="2625725"/>
            <a:ext cx="3750310" cy="2925445"/>
          </a:xfrm>
          <a:prstGeom prst="rect">
            <a:avLst/>
          </a:prstGeom>
          <a:noFill/>
          <a:ln w="9525">
            <a:noFill/>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383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（二）社区保健的特点 </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2771" name="文本占位符 32770"/>
          <p:cNvSpPr>
            <a:spLocks noGrp="1"/>
          </p:cNvSpPr>
          <p:nvPr>
            <p:ph type="body" idx="4294967295"/>
          </p:nvPr>
        </p:nvSpPr>
        <p:spPr>
          <a:xfrm>
            <a:off x="1261110" y="1374775"/>
            <a:ext cx="10333990" cy="4752975"/>
          </a:xfrm>
        </p:spPr>
        <p:txBody>
          <a:bodyPr>
            <a:noAutofit/>
          </a:bodyPr>
          <a:p>
            <a:pPr fontAlgn="auto">
              <a:lnSpc>
                <a:spcPct val="130000"/>
              </a:lnSpc>
              <a:spcBef>
                <a:spcPct val="0"/>
              </a:spcBef>
              <a:buFont typeface="Wingdings" panose="05000000000000000000" charset="0"/>
              <a:buChar char="Ø"/>
            </a:pPr>
            <a:r>
              <a:rPr lang="zh-CN" altLang="en-US" sz="2300">
                <a:solidFill>
                  <a:srgbClr val="0000FF"/>
                </a:solidFill>
              </a:rPr>
              <a:t>1．群众性  </a:t>
            </a:r>
            <a:endParaRPr lang="zh-CN" altLang="en-US" sz="2300">
              <a:solidFill>
                <a:srgbClr val="0000FF"/>
              </a:solidFill>
            </a:endParaRPr>
          </a:p>
          <a:p>
            <a:pPr marL="0" indent="0" fontAlgn="auto">
              <a:lnSpc>
                <a:spcPct val="130000"/>
              </a:lnSpc>
              <a:spcBef>
                <a:spcPct val="0"/>
              </a:spcBef>
              <a:buNone/>
            </a:pPr>
            <a:r>
              <a:rPr lang="zh-CN" altLang="en-US" sz="2300">
                <a:solidFill>
                  <a:srgbClr val="0000FF"/>
                </a:solidFill>
              </a:rPr>
              <a:t>社区保健是以居民群体为对象，可以说社区保健是维护居民健康的第一道防线</a:t>
            </a:r>
            <a:endParaRPr lang="zh-CN" altLang="en-US" sz="2300">
              <a:solidFill>
                <a:srgbClr val="0000FF"/>
              </a:solidFill>
            </a:endParaRPr>
          </a:p>
          <a:p>
            <a:pPr fontAlgn="auto">
              <a:lnSpc>
                <a:spcPct val="130000"/>
              </a:lnSpc>
              <a:spcBef>
                <a:spcPct val="0"/>
              </a:spcBef>
              <a:buFont typeface="Wingdings" panose="05000000000000000000" charset="0"/>
              <a:buChar char="Ø"/>
            </a:pPr>
            <a:r>
              <a:rPr lang="zh-CN" altLang="en-US" sz="2300">
                <a:solidFill>
                  <a:srgbClr val="0000FF"/>
                </a:solidFill>
              </a:rPr>
              <a:t>2．全程性  </a:t>
            </a:r>
            <a:endParaRPr lang="zh-CN" altLang="en-US" sz="2300">
              <a:solidFill>
                <a:srgbClr val="0000FF"/>
              </a:solidFill>
            </a:endParaRPr>
          </a:p>
          <a:p>
            <a:pPr fontAlgn="auto">
              <a:lnSpc>
                <a:spcPct val="130000"/>
              </a:lnSpc>
              <a:spcBef>
                <a:spcPct val="0"/>
              </a:spcBef>
              <a:buFont typeface="Wingdings" panose="05000000000000000000" charset="0"/>
              <a:buChar char="Ø"/>
            </a:pPr>
            <a:r>
              <a:rPr lang="zh-CN" altLang="en-US" sz="2300">
                <a:solidFill>
                  <a:srgbClr val="0000FF"/>
                </a:solidFill>
              </a:rPr>
              <a:t>3．预防性 </a:t>
            </a:r>
            <a:endParaRPr lang="zh-CN" altLang="en-US" sz="2300">
              <a:solidFill>
                <a:srgbClr val="0000FF"/>
              </a:solidFill>
            </a:endParaRPr>
          </a:p>
          <a:p>
            <a:pPr marL="0" indent="0" fontAlgn="auto">
              <a:lnSpc>
                <a:spcPct val="130000"/>
              </a:lnSpc>
              <a:spcBef>
                <a:spcPct val="0"/>
              </a:spcBef>
              <a:buNone/>
            </a:pPr>
            <a:r>
              <a:rPr lang="zh-CN" altLang="en-US" sz="2300">
                <a:solidFill>
                  <a:srgbClr val="0000FF"/>
                </a:solidFill>
              </a:rPr>
              <a:t>社区保健的重点在预防</a:t>
            </a:r>
            <a:endParaRPr lang="zh-CN" altLang="en-US" sz="2300">
              <a:solidFill>
                <a:srgbClr val="0000FF"/>
              </a:solidFill>
            </a:endParaRPr>
          </a:p>
          <a:p>
            <a:pPr fontAlgn="auto">
              <a:lnSpc>
                <a:spcPct val="130000"/>
              </a:lnSpc>
              <a:spcBef>
                <a:spcPct val="0"/>
              </a:spcBef>
              <a:buFont typeface="Wingdings" panose="05000000000000000000" charset="0"/>
              <a:buChar char="Ø"/>
            </a:pPr>
            <a:r>
              <a:rPr lang="zh-CN" altLang="en-US" sz="2300">
                <a:solidFill>
                  <a:srgbClr val="0000FF"/>
                </a:solidFill>
              </a:rPr>
              <a:t>4．社会性  </a:t>
            </a:r>
            <a:endParaRPr lang="zh-CN" altLang="en-US" sz="2300">
              <a:solidFill>
                <a:srgbClr val="0000FF"/>
              </a:solidFill>
            </a:endParaRPr>
          </a:p>
          <a:p>
            <a:pPr marL="0" indent="0" fontAlgn="auto">
              <a:lnSpc>
                <a:spcPct val="130000"/>
              </a:lnSpc>
              <a:spcBef>
                <a:spcPct val="0"/>
              </a:spcBef>
              <a:buNone/>
            </a:pPr>
            <a:r>
              <a:rPr lang="zh-CN" altLang="en-US" sz="2300">
                <a:solidFill>
                  <a:srgbClr val="0000FF"/>
                </a:solidFill>
              </a:rPr>
              <a:t>社区保健已从医疗扩大到预防、从生理扩大到心理、从技术服务扩大到社会服务、从医院内扩大到医院外。</a:t>
            </a:r>
            <a:endParaRPr lang="zh-CN" altLang="en-US" sz="2300">
              <a:solidFill>
                <a:srgbClr val="0000FF"/>
              </a:solidFill>
            </a:endParaRPr>
          </a:p>
          <a:p>
            <a:pPr fontAlgn="auto">
              <a:lnSpc>
                <a:spcPct val="130000"/>
              </a:lnSpc>
              <a:spcBef>
                <a:spcPct val="0"/>
              </a:spcBef>
              <a:buFont typeface="Wingdings" panose="05000000000000000000" charset="0"/>
              <a:buChar char="Ø"/>
            </a:pPr>
            <a:r>
              <a:rPr lang="zh-CN" altLang="en-US" sz="2300">
                <a:solidFill>
                  <a:srgbClr val="0000FF"/>
                </a:solidFill>
              </a:rPr>
              <a:t>5．适宜性  </a:t>
            </a:r>
            <a:endParaRPr lang="zh-CN" altLang="en-US" sz="2300">
              <a:solidFill>
                <a:srgbClr val="0000FF"/>
              </a:solidFill>
            </a:endParaRPr>
          </a:p>
          <a:p>
            <a:pPr fontAlgn="auto">
              <a:lnSpc>
                <a:spcPct val="130000"/>
              </a:lnSpc>
              <a:spcBef>
                <a:spcPct val="0"/>
              </a:spcBef>
              <a:buFont typeface="Wingdings" panose="05000000000000000000" charset="0"/>
              <a:buChar char="Ø"/>
            </a:pPr>
            <a:r>
              <a:rPr lang="zh-CN" altLang="en-US" sz="2300">
                <a:solidFill>
                  <a:srgbClr val="0000FF"/>
                </a:solidFill>
              </a:rPr>
              <a:t>6．长期性</a:t>
            </a:r>
            <a:endParaRPr lang="zh-CN" altLang="en-US" sz="2300">
              <a:solidFill>
                <a:srgbClr val="0000FF"/>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4450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（三）社区保健护理的伦理规范</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7" name="Text Placeholder 30"/>
          <p:cNvSpPr txBox="1"/>
          <p:nvPr/>
        </p:nvSpPr>
        <p:spPr>
          <a:xfrm>
            <a:off x="1974074" y="276064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0030101010101" charset="-122"/>
                <a:sym typeface="Arial" panose="020B0604020202020204" pitchFamily="34" charset="0"/>
              </a:rPr>
              <a:t>2. 任劳任怨，无私奉献</a:t>
            </a:r>
            <a:endParaRPr sz="20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9" name="Text Placeholder 30"/>
          <p:cNvSpPr txBox="1"/>
          <p:nvPr/>
        </p:nvSpPr>
        <p:spPr>
          <a:xfrm>
            <a:off x="1974074" y="3525820"/>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latin typeface="Arial" panose="020B0604020202020204" pitchFamily="34" charset="0"/>
                <a:ea typeface="黑体" panose="02010600030101010101" charset="-122"/>
                <a:sym typeface="Arial" panose="020B0604020202020204" pitchFamily="34" charset="0"/>
              </a:rPr>
              <a:t>3. 勤学苦练，服务社会</a:t>
            </a:r>
            <a:endParaRPr sz="2000" b="1" dirty="0">
              <a:latin typeface="Arial" panose="020B0604020202020204" pitchFamily="34" charset="0"/>
              <a:ea typeface="黑体" panose="02010600030101010101" charset="-122"/>
              <a:sym typeface="Arial" panose="020B0604020202020204" pitchFamily="34" charset="0"/>
            </a:endParaRPr>
          </a:p>
        </p:txBody>
      </p:sp>
      <p:sp>
        <p:nvSpPr>
          <p:cNvPr id="11" name="Text Placeholder 30"/>
          <p:cNvSpPr txBox="1"/>
          <p:nvPr/>
        </p:nvSpPr>
        <p:spPr>
          <a:xfrm>
            <a:off x="1974074" y="429099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0030101010101" charset="-122"/>
                <a:sym typeface="Arial" panose="020B0604020202020204" pitchFamily="34" charset="0"/>
              </a:rPr>
              <a:t>4. 严守规章，遵守纪律</a:t>
            </a:r>
            <a:endParaRPr sz="20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13" name="Text Placeholder 30"/>
          <p:cNvSpPr txBox="1"/>
          <p:nvPr/>
        </p:nvSpPr>
        <p:spPr>
          <a:xfrm>
            <a:off x="1974074" y="1995191"/>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黑体" panose="02010600030101010101" charset="-122"/>
                <a:sym typeface="Arial" panose="020B0604020202020204" pitchFamily="34" charset="0"/>
              </a:rPr>
              <a:t>1.</a:t>
            </a:r>
            <a:r>
              <a:rPr lang="zh-CN" altLang="en-US" sz="2000" b="1" dirty="0">
                <a:latin typeface="Arial" panose="020B0604020202020204" pitchFamily="34" charset="0"/>
                <a:ea typeface="黑体" panose="02010600030101010101" charset="-122"/>
                <a:sym typeface="Arial" panose="020B0604020202020204" pitchFamily="34" charset="0"/>
              </a:rPr>
              <a:t>文明礼貌，一视同仁</a:t>
            </a:r>
            <a:endParaRPr lang="zh-CN" altLang="en-US" sz="2000" b="1" dirty="0">
              <a:latin typeface="Arial" panose="020B0604020202020204" pitchFamily="34" charset="0"/>
              <a:ea typeface="黑体" panose="02010600030101010101" charset="-122"/>
              <a:sym typeface="Arial" panose="020B0604020202020204" pitchFamily="34" charset="0"/>
            </a:endParaRPr>
          </a:p>
        </p:txBody>
      </p:sp>
      <p:pic>
        <p:nvPicPr>
          <p:cNvPr id="26628" name="图片 26627" descr="U1831P1T1D11524674F21DT20061115165658"/>
          <p:cNvPicPr>
            <a:picLocks noChangeAspect="1"/>
          </p:cNvPicPr>
          <p:nvPr/>
        </p:nvPicPr>
        <p:blipFill>
          <a:blip r:embed="rId1"/>
          <a:stretch>
            <a:fillRect/>
          </a:stretch>
        </p:blipFill>
        <p:spPr>
          <a:xfrm>
            <a:off x="5591810" y="1537970"/>
            <a:ext cx="5950585" cy="378206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43453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327025" y="1918335"/>
            <a:ext cx="11537950" cy="4246245"/>
          </a:xfrm>
          <a:prstGeom prst="rect">
            <a:avLst/>
          </a:prstGeom>
          <a:noFill/>
        </p:spPr>
        <p:txBody>
          <a:bodyPr wrap="square" rtlCol="0">
            <a:spAutoFit/>
          </a:bodyPr>
          <a:lstStyle/>
          <a:p>
            <a:pPr algn="l">
              <a:lnSpc>
                <a:spcPct val="150000"/>
              </a:lnSpc>
            </a:pPr>
            <a:r>
              <a:rPr lang="zh-CN" altLang="en-US" dirty="0">
                <a:solidFill>
                  <a:sysClr val="window" lastClr="FFFFFF">
                    <a:lumMod val="95000"/>
                  </a:sysClr>
                </a:solidFill>
                <a:latin typeface="黑体" panose="02010600030101010101" charset="-122"/>
                <a:ea typeface="黑体" panose="02010600030101010101" charset="-122"/>
              </a:rPr>
              <a:t>“健康守门人”，是苏婉萍对自己的定位和理想。作为一名泉州市圣湖社区卫生服务站的社区护士，她肩负使命，坚守基层，牢筑网底，做好社区居民的健康守门人，被评为泉州市最美护士。</a:t>
            </a:r>
            <a:endParaRPr lang="zh-CN" altLang="en-US" dirty="0">
              <a:solidFill>
                <a:sysClr val="window" lastClr="FFFFFF">
                  <a:lumMod val="95000"/>
                </a:sysClr>
              </a:solidFill>
              <a:latin typeface="黑体" panose="02010600030101010101" charset="-122"/>
              <a:ea typeface="黑体" panose="02010600030101010101" charset="-122"/>
            </a:endParaRPr>
          </a:p>
          <a:p>
            <a:pPr algn="l">
              <a:lnSpc>
                <a:spcPct val="150000"/>
              </a:lnSpc>
            </a:pPr>
            <a:r>
              <a:rPr lang="zh-CN" altLang="en-US" dirty="0">
                <a:solidFill>
                  <a:sysClr val="window" lastClr="FFFFFF">
                    <a:lumMod val="95000"/>
                  </a:sysClr>
                </a:solidFill>
                <a:latin typeface="黑体" panose="02010600030101010101" charset="-122"/>
                <a:ea typeface="黑体" panose="02010600030101010101" charset="-122"/>
              </a:rPr>
              <a:t>在工作上，身为服务站负责人的她，做事总是亲力亲为，尽心尽力，加班加点是常有的事。作为一名基层护理人员，她总是认真对待每一位病患，积极拓展基层医疗业务，例如慢性病人的社区护理、社区常见病、多发病的护理等；对待社区慢性病人、老年人、患者等服务对象态度诚恳，认真解答患者的问题，一丝不苟地履行护士职责，得到服务对象的一致好评。</a:t>
            </a:r>
            <a:endParaRPr lang="zh-CN" altLang="en-US" dirty="0">
              <a:solidFill>
                <a:sysClr val="window" lastClr="FFFFFF">
                  <a:lumMod val="95000"/>
                </a:sysClr>
              </a:solidFill>
              <a:latin typeface="黑体" panose="02010600030101010101" charset="-122"/>
              <a:ea typeface="黑体" panose="02010600030101010101" charset="-122"/>
            </a:endParaRPr>
          </a:p>
          <a:p>
            <a:pPr algn="l">
              <a:lnSpc>
                <a:spcPct val="150000"/>
              </a:lnSpc>
            </a:pPr>
            <a:r>
              <a:rPr lang="zh-CN" altLang="en-US" dirty="0">
                <a:solidFill>
                  <a:sysClr val="window" lastClr="FFFFFF">
                    <a:lumMod val="95000"/>
                  </a:sysClr>
                </a:solidFill>
                <a:latin typeface="黑体" panose="02010600030101010101" charset="-122"/>
                <a:ea typeface="黑体" panose="02010600030101010101" charset="-122"/>
              </a:rPr>
              <a:t>她认真参与各项基本公共卫生工作，每年随访高血压、糖尿病患者2000余人次，进行危险因素的评估和干预；在工作之余，她还经常会走入居民的家中，为他们进行血压、血糖的监测，并用自己累积的临床经验对他们进行健康的宣教。她积极参与中心的各类健康义诊、健康教育讲座等活动，进一步拉近了与社区居民的距离，增加社区居民对社区卫生服务工作的信任度。</a:t>
            </a:r>
            <a:endParaRPr lang="zh-CN" altLang="en-US" dirty="0">
              <a:solidFill>
                <a:sysClr val="window" lastClr="FFFFFF">
                  <a:lumMod val="95000"/>
                </a:sysClr>
              </a:solidFill>
              <a:latin typeface="黑体" panose="02010600030101010101" charset="-122"/>
              <a:ea typeface="黑体" panose="0201060003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0030101010101" charset="-122"/>
                <a:ea typeface="黑体" panose="02010600030101010101" charset="-122"/>
              </a:rPr>
              <a:t>课程思政</a:t>
            </a:r>
            <a:endParaRPr kumimoji="1" lang="zh-CN" altLang="en-US" sz="4000">
              <a:solidFill>
                <a:srgbClr val="23BBCB">
                  <a:lumMod val="50000"/>
                </a:srgbClr>
              </a:solidFill>
              <a:latin typeface="黑体" panose="02010600030101010101" charset="-122"/>
              <a:ea typeface="黑体" panose="0201060003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二、家庭病床护理工作中的护理伦理</a:t>
            </a:r>
            <a:endParaRPr sz="4000">
              <a:solidFill>
                <a:srgbClr val="FF0000"/>
              </a:solidFill>
              <a:ea typeface="黑体" panose="02010600030101010101" charset="-122"/>
              <a:cs typeface="黑体" panose="02010600030101010101" charset="-122"/>
            </a:endParaRPr>
          </a:p>
        </p:txBody>
      </p:sp>
      <p:sp>
        <p:nvSpPr>
          <p:cNvPr id="2" name="文本框 1"/>
          <p:cNvSpPr txBox="1"/>
          <p:nvPr/>
        </p:nvSpPr>
        <p:spPr>
          <a:xfrm>
            <a:off x="666115" y="1616710"/>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（一）家庭病床的概念</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6147" name="文本占位符 6146"/>
          <p:cNvSpPr>
            <a:spLocks noGrp="1"/>
          </p:cNvSpPr>
          <p:nvPr>
            <p:ph type="body" idx="1"/>
          </p:nvPr>
        </p:nvSpPr>
        <p:spPr>
          <a:xfrm>
            <a:off x="908685" y="2077085"/>
            <a:ext cx="6047740" cy="4366260"/>
          </a:xfrm>
        </p:spPr>
        <p:txBody>
          <a:bodyPr>
            <a:noAutofit/>
          </a:bodyPr>
          <a:p>
            <a:pPr marL="342900" indent="-342900" fontAlgn="auto">
              <a:lnSpc>
                <a:spcPct val="120000"/>
              </a:lnSpc>
              <a:spcBef>
                <a:spcPts val="0"/>
              </a:spcBef>
              <a:buFont typeface="Wingdings" panose="05000000000000000000" charset="0"/>
              <a:buChar char="Ø"/>
            </a:pPr>
            <a:r>
              <a:rPr sz="2300" dirty="0">
                <a:solidFill>
                  <a:srgbClr val="0000FF"/>
                </a:solidFill>
              </a:rPr>
              <a:t>家庭病床是医疗单位为适合在家庭进行计划治疗和管理的患者就地建立的病床。 </a:t>
            </a:r>
            <a:endParaRPr sz="2300" dirty="0">
              <a:solidFill>
                <a:srgbClr val="0000FF"/>
              </a:solidFill>
            </a:endParaRPr>
          </a:p>
          <a:p>
            <a:pPr marL="342900" indent="-342900" fontAlgn="auto">
              <a:lnSpc>
                <a:spcPct val="120000"/>
              </a:lnSpc>
              <a:spcBef>
                <a:spcPts val="0"/>
              </a:spcBef>
              <a:buFont typeface="Wingdings" panose="05000000000000000000" charset="0"/>
              <a:buChar char="Ø"/>
            </a:pPr>
            <a:r>
              <a:rPr sz="2300" dirty="0">
                <a:solidFill>
                  <a:srgbClr val="0000FF"/>
                </a:solidFill>
              </a:rPr>
              <a:t>家庭病床把医、护、患、家庭联在一起，预防、保健、医疗、康复四位一体。 </a:t>
            </a:r>
            <a:endParaRPr sz="2300" dirty="0">
              <a:solidFill>
                <a:srgbClr val="0000FF"/>
              </a:solidFill>
            </a:endParaRPr>
          </a:p>
          <a:p>
            <a:pPr marL="342900" indent="-342900" fontAlgn="auto">
              <a:lnSpc>
                <a:spcPct val="120000"/>
              </a:lnSpc>
              <a:spcBef>
                <a:spcPts val="0"/>
              </a:spcBef>
              <a:buFont typeface="Wingdings" panose="05000000000000000000" charset="0"/>
              <a:buChar char="Ø"/>
            </a:pPr>
            <a:r>
              <a:rPr sz="2300" dirty="0">
                <a:solidFill>
                  <a:srgbClr val="0000FF"/>
                </a:solidFill>
              </a:rPr>
              <a:t>主要的收治对象有年老、体弱、行动不便或家中无人照顾、去医院连续就医有困难的患者；经住院治疗或急诊留观察而病情稳定仍需要治疗的患者；需住院治疗而因种种困难不能住院且又符合家庭病床收治条件的患者；其他适合家庭治疗的患者。</a:t>
            </a:r>
            <a:endParaRPr sz="2300" dirty="0">
              <a:solidFill>
                <a:srgbClr val="0000FF"/>
              </a:solidFill>
            </a:endParaRPr>
          </a:p>
        </p:txBody>
      </p:sp>
      <p:pic>
        <p:nvPicPr>
          <p:cNvPr id="3" name="图片 2"/>
          <p:cNvPicPr>
            <a:picLocks noChangeAspect="1"/>
          </p:cNvPicPr>
          <p:nvPr/>
        </p:nvPicPr>
        <p:blipFill>
          <a:blip r:embed="rId1"/>
          <a:stretch>
            <a:fillRect/>
          </a:stretch>
        </p:blipFill>
        <p:spPr>
          <a:xfrm>
            <a:off x="7517765" y="2207260"/>
            <a:ext cx="4146550" cy="3690620"/>
          </a:xfrm>
          <a:prstGeom prst="rect">
            <a:avLst/>
          </a:prstGeo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（二）家庭病床的特点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2771" name="文本占位符 32770"/>
          <p:cNvSpPr>
            <a:spLocks noGrp="1"/>
          </p:cNvSpPr>
          <p:nvPr>
            <p:ph type="body" idx="4294967295"/>
          </p:nvPr>
        </p:nvSpPr>
        <p:spPr>
          <a:xfrm>
            <a:off x="1261110" y="1805305"/>
            <a:ext cx="4561840" cy="3248025"/>
          </a:xfrm>
        </p:spPr>
        <p:txBody>
          <a:bodyPr>
            <a:noAutofit/>
          </a:bodyPr>
          <a:p>
            <a:pPr fontAlgn="auto">
              <a:lnSpc>
                <a:spcPct val="130000"/>
              </a:lnSpc>
              <a:spcBef>
                <a:spcPct val="0"/>
              </a:spcBef>
              <a:buFont typeface="Wingdings" panose="05000000000000000000" charset="0"/>
              <a:buChar char="Ø"/>
            </a:pPr>
            <a:r>
              <a:rPr lang="zh-CN" altLang="en-US" sz="2300">
                <a:solidFill>
                  <a:srgbClr val="0000FF"/>
                </a:solidFill>
              </a:rPr>
              <a:t>1．护理内容全面 </a:t>
            </a:r>
            <a:endParaRPr lang="zh-CN" altLang="en-US" sz="2300">
              <a:solidFill>
                <a:srgbClr val="0000FF"/>
              </a:solidFill>
            </a:endParaRPr>
          </a:p>
          <a:p>
            <a:pPr fontAlgn="auto">
              <a:lnSpc>
                <a:spcPct val="130000"/>
              </a:lnSpc>
              <a:spcBef>
                <a:spcPct val="0"/>
              </a:spcBef>
              <a:buFont typeface="Wingdings" panose="05000000000000000000" charset="0"/>
              <a:buChar char="Ø"/>
            </a:pPr>
            <a:r>
              <a:rPr lang="zh-CN" altLang="en-US" sz="2300">
                <a:solidFill>
                  <a:srgbClr val="0000FF"/>
                </a:solidFill>
              </a:rPr>
              <a:t>2．护患关系密切</a:t>
            </a:r>
            <a:endParaRPr lang="zh-CN" altLang="en-US" sz="2300">
              <a:solidFill>
                <a:srgbClr val="0000FF"/>
              </a:solidFill>
            </a:endParaRPr>
          </a:p>
          <a:p>
            <a:pPr marL="0" indent="0" fontAlgn="auto">
              <a:lnSpc>
                <a:spcPct val="130000"/>
              </a:lnSpc>
              <a:spcBef>
                <a:spcPct val="0"/>
              </a:spcBef>
              <a:buNone/>
            </a:pPr>
            <a:r>
              <a:rPr lang="zh-CN" altLang="en-US" sz="2300">
                <a:solidFill>
                  <a:schemeClr val="tx1"/>
                </a:solidFill>
              </a:rPr>
              <a:t>使患者“登门求医”变为医务人员“上门送医” </a:t>
            </a:r>
            <a:endParaRPr lang="zh-CN" altLang="en-US" sz="2300">
              <a:solidFill>
                <a:schemeClr val="tx1"/>
              </a:solidFill>
            </a:endParaRPr>
          </a:p>
          <a:p>
            <a:pPr fontAlgn="auto">
              <a:lnSpc>
                <a:spcPct val="130000"/>
              </a:lnSpc>
              <a:spcBef>
                <a:spcPct val="0"/>
              </a:spcBef>
              <a:buFont typeface="Wingdings" panose="05000000000000000000" charset="0"/>
              <a:buChar char="Ø"/>
            </a:pPr>
            <a:r>
              <a:rPr lang="zh-CN" altLang="en-US" sz="2300">
                <a:solidFill>
                  <a:srgbClr val="0000FF"/>
                </a:solidFill>
              </a:rPr>
              <a:t>3．护士素质要求高 </a:t>
            </a:r>
            <a:endParaRPr lang="zh-CN" altLang="en-US" sz="2300">
              <a:solidFill>
                <a:srgbClr val="0000FF"/>
              </a:solidFill>
            </a:endParaRPr>
          </a:p>
          <a:p>
            <a:pPr fontAlgn="auto">
              <a:lnSpc>
                <a:spcPct val="130000"/>
              </a:lnSpc>
              <a:spcBef>
                <a:spcPct val="0"/>
              </a:spcBef>
              <a:buFont typeface="Wingdings" panose="05000000000000000000" charset="0"/>
              <a:buChar char="Ø"/>
            </a:pPr>
            <a:r>
              <a:rPr lang="zh-CN" altLang="en-US" sz="2300">
                <a:solidFill>
                  <a:srgbClr val="0000FF"/>
                </a:solidFill>
              </a:rPr>
              <a:t>4．心理护理要求高</a:t>
            </a:r>
            <a:endParaRPr lang="zh-CN" altLang="en-US" sz="2300">
              <a:solidFill>
                <a:srgbClr val="0000FF"/>
              </a:solidFill>
            </a:endParaRPr>
          </a:p>
        </p:txBody>
      </p:sp>
      <p:pic>
        <p:nvPicPr>
          <p:cNvPr id="28676" name="图片 28675" descr="kbnjx7"/>
          <p:cNvPicPr>
            <a:picLocks noChangeAspect="1"/>
          </p:cNvPicPr>
          <p:nvPr/>
        </p:nvPicPr>
        <p:blipFill>
          <a:blip r:embed="rId1"/>
          <a:stretch>
            <a:fillRect/>
          </a:stretch>
        </p:blipFill>
        <p:spPr>
          <a:xfrm>
            <a:off x="6392545" y="1748155"/>
            <a:ext cx="4481830" cy="3362960"/>
          </a:xfrm>
          <a:prstGeom prst="rect">
            <a:avLst/>
          </a:prstGeom>
          <a:noFill/>
          <a:ln w="9525">
            <a:noFill/>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4450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（三）家庭病床护理的伦理规范</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7" name="Text Placeholder 30"/>
          <p:cNvSpPr txBox="1"/>
          <p:nvPr/>
        </p:nvSpPr>
        <p:spPr>
          <a:xfrm>
            <a:off x="1974074" y="276064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0030101010101" charset="-122"/>
                <a:sym typeface="Arial" panose="020B0604020202020204" pitchFamily="34" charset="0"/>
              </a:rPr>
              <a:t>2. 不辞辛苦，优质服务</a:t>
            </a:r>
            <a:endParaRPr sz="20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9" name="Text Placeholder 30"/>
          <p:cNvSpPr txBox="1"/>
          <p:nvPr/>
        </p:nvSpPr>
        <p:spPr>
          <a:xfrm>
            <a:off x="1974074" y="3525820"/>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latin typeface="Arial" panose="020B0604020202020204" pitchFamily="34" charset="0"/>
                <a:ea typeface="黑体" panose="02010600030101010101" charset="-122"/>
                <a:sym typeface="Arial" panose="020B0604020202020204" pitchFamily="34" charset="0"/>
              </a:rPr>
              <a:t>3. 自我约束，达到慎独</a:t>
            </a:r>
            <a:endParaRPr sz="2000" b="1" dirty="0">
              <a:latin typeface="Arial" panose="020B0604020202020204" pitchFamily="34" charset="0"/>
              <a:ea typeface="黑体" panose="02010600030101010101" charset="-122"/>
              <a:sym typeface="Arial" panose="020B0604020202020204" pitchFamily="34" charset="0"/>
            </a:endParaRPr>
          </a:p>
        </p:txBody>
      </p:sp>
      <p:sp>
        <p:nvSpPr>
          <p:cNvPr id="11" name="Text Placeholder 30"/>
          <p:cNvSpPr txBox="1"/>
          <p:nvPr/>
        </p:nvSpPr>
        <p:spPr>
          <a:xfrm>
            <a:off x="1974074" y="429099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0030101010101" charset="-122"/>
                <a:sym typeface="Arial" panose="020B0604020202020204" pitchFamily="34" charset="0"/>
              </a:rPr>
              <a:t>4. 密切协作，目标一致</a:t>
            </a:r>
            <a:endParaRPr sz="20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13" name="Text Placeholder 30"/>
          <p:cNvSpPr txBox="1"/>
          <p:nvPr/>
        </p:nvSpPr>
        <p:spPr>
          <a:xfrm>
            <a:off x="1974074" y="1995191"/>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黑体" panose="02010600030101010101" charset="-122"/>
                <a:sym typeface="Arial" panose="020B0604020202020204" pitchFamily="34" charset="0"/>
              </a:rPr>
              <a:t>1.</a:t>
            </a:r>
            <a:r>
              <a:rPr lang="zh-CN" altLang="en-US" sz="2000" b="1" dirty="0">
                <a:latin typeface="Arial" panose="020B0604020202020204" pitchFamily="34" charset="0"/>
                <a:ea typeface="黑体" panose="02010600030101010101" charset="-122"/>
                <a:sym typeface="Arial" panose="020B0604020202020204" pitchFamily="34" charset="0"/>
              </a:rPr>
              <a:t>热情服务，一视同仁</a:t>
            </a:r>
            <a:endParaRPr lang="zh-CN" altLang="en-US" sz="2000" b="1" dirty="0">
              <a:latin typeface="Arial" panose="020B0604020202020204" pitchFamily="34" charset="0"/>
              <a:ea typeface="黑体" panose="02010600030101010101" charset="-122"/>
              <a:sym typeface="Arial" panose="020B0604020202020204" pitchFamily="34" charset="0"/>
            </a:endParaRPr>
          </a:p>
        </p:txBody>
      </p:sp>
      <p:pic>
        <p:nvPicPr>
          <p:cNvPr id="29700" name="图片 29699" descr="u=4011468685,1117982616&amp;fm=0&amp;gp=0"/>
          <p:cNvPicPr>
            <a:picLocks noChangeAspect="1"/>
          </p:cNvPicPr>
          <p:nvPr/>
        </p:nvPicPr>
        <p:blipFill>
          <a:blip r:embed="rId1"/>
          <a:stretch>
            <a:fillRect/>
          </a:stretch>
        </p:blipFill>
        <p:spPr>
          <a:xfrm>
            <a:off x="6737985" y="1486535"/>
            <a:ext cx="4059555" cy="411988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任务三</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513705" y="2373630"/>
            <a:ext cx="479806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康复护理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一、康复护理的含义、内容及特点</a:t>
            </a:r>
            <a:endParaRPr sz="4000">
              <a:solidFill>
                <a:srgbClr val="FF0000"/>
              </a:solidFill>
              <a:ea typeface="黑体" panose="02010600030101010101" charset="-122"/>
              <a:cs typeface="黑体" panose="02010600030101010101" charset="-122"/>
            </a:endParaRPr>
          </a:p>
        </p:txBody>
      </p:sp>
      <p:sp>
        <p:nvSpPr>
          <p:cNvPr id="2" name="文本框 1"/>
          <p:cNvSpPr txBox="1"/>
          <p:nvPr/>
        </p:nvSpPr>
        <p:spPr>
          <a:xfrm>
            <a:off x="666115" y="1616710"/>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（一）康复护理的含义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6147" name="文本占位符 6146"/>
          <p:cNvSpPr>
            <a:spLocks noGrp="1"/>
          </p:cNvSpPr>
          <p:nvPr>
            <p:ph type="body" idx="1"/>
          </p:nvPr>
        </p:nvSpPr>
        <p:spPr>
          <a:xfrm>
            <a:off x="666750" y="2077085"/>
            <a:ext cx="6885305" cy="4726940"/>
          </a:xfrm>
        </p:spPr>
        <p:txBody>
          <a:bodyPr>
            <a:noAutofit/>
          </a:bodyPr>
          <a:p>
            <a:pPr fontAlgn="auto">
              <a:lnSpc>
                <a:spcPct val="120000"/>
              </a:lnSpc>
              <a:spcBef>
                <a:spcPts val="0"/>
              </a:spcBef>
              <a:buFont typeface="Wingdings" panose="05000000000000000000" charset="0"/>
              <a:buChar char="Ø"/>
            </a:pPr>
            <a:r>
              <a:rPr sz="2300" dirty="0">
                <a:solidFill>
                  <a:srgbClr val="0000FF"/>
                </a:solidFill>
              </a:rPr>
              <a:t>康复护理是根据对伤残者总的医疗计划，围绕全面康复的目标，通过护理人员与康复医生及有关的专业人员密切配合，帮助伤残者达到功能恢复或减轻伤残、预防继发伤残为目的的护理活动</a:t>
            </a:r>
            <a:r>
              <a:rPr lang="zh-CN" sz="2300" dirty="0">
                <a:solidFill>
                  <a:srgbClr val="0000FF"/>
                </a:solidFill>
              </a:rPr>
              <a:t>。</a:t>
            </a:r>
            <a:r>
              <a:rPr sz="2300" dirty="0">
                <a:solidFill>
                  <a:srgbClr val="0000FF"/>
                </a:solidFill>
              </a:rPr>
              <a:t> </a:t>
            </a:r>
            <a:endParaRPr sz="2300" dirty="0">
              <a:solidFill>
                <a:srgbClr val="0000FF"/>
              </a:solidFill>
            </a:endParaRPr>
          </a:p>
          <a:p>
            <a:pPr fontAlgn="auto">
              <a:lnSpc>
                <a:spcPct val="120000"/>
              </a:lnSpc>
              <a:spcBef>
                <a:spcPts val="0"/>
              </a:spcBef>
              <a:buFont typeface="Wingdings" panose="05000000000000000000" charset="0"/>
              <a:buChar char="Ø"/>
            </a:pPr>
            <a:r>
              <a:rPr sz="2300" dirty="0">
                <a:solidFill>
                  <a:srgbClr val="0000FF"/>
                </a:solidFill>
              </a:rPr>
              <a:t>康复包括医学上的康复、社会上的康复和职业上的康复等。</a:t>
            </a:r>
            <a:endParaRPr sz="2300" dirty="0">
              <a:solidFill>
                <a:srgbClr val="0000FF"/>
              </a:solidFill>
            </a:endParaRPr>
          </a:p>
          <a:p>
            <a:pPr fontAlgn="auto">
              <a:lnSpc>
                <a:spcPct val="120000"/>
              </a:lnSpc>
              <a:spcBef>
                <a:spcPts val="0"/>
              </a:spcBef>
              <a:buFont typeface="Wingdings" panose="05000000000000000000" charset="0"/>
              <a:buChar char="Ø"/>
            </a:pPr>
            <a:r>
              <a:rPr sz="2300" dirty="0">
                <a:solidFill>
                  <a:srgbClr val="0000FF"/>
                </a:solidFill>
              </a:rPr>
              <a:t>康复医学的服务对象不但是先天发育障碍和异常的先天性病残者，还包括由于疾病（包括急性病、慢性病、老年病）所致的病残者，如脑血管意外所致的失语、偏瘫及白内障患者等。</a:t>
            </a:r>
            <a:endParaRPr sz="2300" dirty="0">
              <a:solidFill>
                <a:srgbClr val="0000FF"/>
              </a:solidFill>
            </a:endParaRPr>
          </a:p>
        </p:txBody>
      </p:sp>
      <p:pic>
        <p:nvPicPr>
          <p:cNvPr id="3" name="图片 2"/>
          <p:cNvPicPr>
            <a:picLocks noChangeAspect="1"/>
          </p:cNvPicPr>
          <p:nvPr/>
        </p:nvPicPr>
        <p:blipFill>
          <a:blip r:embed="rId1"/>
          <a:stretch>
            <a:fillRect/>
          </a:stretch>
        </p:blipFill>
        <p:spPr>
          <a:xfrm>
            <a:off x="7551420" y="2569210"/>
            <a:ext cx="4020820" cy="2790190"/>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72465" y="1389380"/>
            <a:ext cx="10161905" cy="2861310"/>
          </a:xfrm>
          <a:prstGeom prst="rect">
            <a:avLst/>
          </a:prstGeom>
          <a:noFill/>
        </p:spPr>
        <p:txBody>
          <a:bodyPr wrap="square">
            <a:spAutoFit/>
          </a:bodyPr>
          <a:lstStyle/>
          <a:p>
            <a:pPr algn="l">
              <a:lnSpc>
                <a:spcPct val="150000"/>
              </a:lnSpc>
              <a:defRPr/>
            </a:pPr>
            <a:r>
              <a:rPr lang="zh-CN" altLang="en-US" sz="6000" b="1" dirty="0">
                <a:solidFill>
                  <a:srgbClr val="0070C0"/>
                </a:solidFill>
                <a:latin typeface="黑体" panose="02010600030101010101" charset="-122"/>
                <a:ea typeface="黑体" panose="02010600030101010101" charset="-122"/>
                <a:cs typeface="+mn-ea"/>
                <a:sym typeface="黑体" panose="02010600030101010101" charset="-122"/>
              </a:rPr>
              <a:t>单元六　</a:t>
            </a:r>
            <a:endParaRPr lang="zh-CN" altLang="en-US" sz="6000" b="1" dirty="0">
              <a:solidFill>
                <a:srgbClr val="0070C0"/>
              </a:solidFill>
              <a:latin typeface="黑体" panose="02010600030101010101" charset="-122"/>
              <a:ea typeface="黑体" panose="02010600030101010101" charset="-122"/>
              <a:cs typeface="+mn-ea"/>
              <a:sym typeface="黑体" panose="02010600030101010101" charset="-122"/>
            </a:endParaRPr>
          </a:p>
          <a:p>
            <a:pPr algn="ctr">
              <a:lnSpc>
                <a:spcPct val="150000"/>
              </a:lnSpc>
              <a:defRPr/>
            </a:pPr>
            <a:r>
              <a:rPr lang="zh-CN" altLang="en-US" sz="6000" b="1" dirty="0">
                <a:solidFill>
                  <a:srgbClr val="0070C0"/>
                </a:solidFill>
                <a:latin typeface="黑体" panose="02010600030101010101" charset="-122"/>
                <a:ea typeface="黑体" panose="02010600030101010101" charset="-122"/>
                <a:cs typeface="+mn-ea"/>
                <a:sym typeface="黑体" panose="02010600030101010101" charset="-122"/>
              </a:rPr>
              <a:t>社区卫生保健及康复护理伦理</a:t>
            </a:r>
            <a:endParaRPr lang="zh-CN" altLang="en-US" sz="6000" b="1" dirty="0">
              <a:solidFill>
                <a:srgbClr val="0070C0"/>
              </a:solidFill>
              <a:latin typeface="黑体" panose="02010600030101010101" charset="-122"/>
              <a:ea typeface="黑体" panose="02010600030101010101" charset="-122"/>
              <a:cs typeface="+mn-ea"/>
              <a:sym typeface="黑体" panose="0201060003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a:t>
            </a:r>
            <a:r>
              <a:rPr lang="zh-CN" altLang="en-US" sz="2400">
                <a:latin typeface="黑体" panose="02010600030101010101" charset="-122"/>
                <a:ea typeface="黑体" panose="02010600030101010101" charset="-122"/>
                <a:sym typeface="+mn-ea"/>
              </a:rPr>
              <a:t>康复护理的内容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2771" name="文本占位符 32770"/>
          <p:cNvSpPr>
            <a:spLocks noGrp="1"/>
          </p:cNvSpPr>
          <p:nvPr>
            <p:ph type="body" idx="4294967295"/>
          </p:nvPr>
        </p:nvSpPr>
        <p:spPr>
          <a:xfrm>
            <a:off x="1186180" y="2108835"/>
            <a:ext cx="4773295" cy="2066290"/>
          </a:xfrm>
        </p:spPr>
        <p:txBody>
          <a:bodyPr>
            <a:noAutofit/>
          </a:bodyPr>
          <a:p>
            <a:pPr fontAlgn="auto">
              <a:lnSpc>
                <a:spcPct val="130000"/>
              </a:lnSpc>
              <a:spcBef>
                <a:spcPct val="0"/>
              </a:spcBef>
              <a:buFont typeface="Wingdings" panose="05000000000000000000" charset="0"/>
              <a:buChar char="Ø"/>
            </a:pPr>
            <a:r>
              <a:rPr lang="zh-CN" altLang="en-US" sz="2300">
                <a:solidFill>
                  <a:srgbClr val="0000FF"/>
                </a:solidFill>
              </a:rPr>
              <a:t>1．预防畸形和并发症 </a:t>
            </a:r>
            <a:endParaRPr lang="zh-CN" altLang="en-US" sz="2300">
              <a:solidFill>
                <a:srgbClr val="0000FF"/>
              </a:solidFill>
            </a:endParaRPr>
          </a:p>
          <a:p>
            <a:pPr fontAlgn="auto">
              <a:lnSpc>
                <a:spcPct val="130000"/>
              </a:lnSpc>
              <a:spcBef>
                <a:spcPct val="0"/>
              </a:spcBef>
              <a:buFont typeface="Wingdings" panose="05000000000000000000" charset="0"/>
              <a:buChar char="Ø"/>
            </a:pPr>
            <a:r>
              <a:rPr lang="zh-CN" altLang="en-US" sz="2300">
                <a:solidFill>
                  <a:srgbClr val="0000FF"/>
                </a:solidFill>
              </a:rPr>
              <a:t>2．促进日常生活活动能力的恢复 </a:t>
            </a:r>
            <a:endParaRPr lang="zh-CN" altLang="en-US" sz="2300">
              <a:solidFill>
                <a:srgbClr val="0000FF"/>
              </a:solidFill>
            </a:endParaRPr>
          </a:p>
          <a:p>
            <a:pPr fontAlgn="auto">
              <a:lnSpc>
                <a:spcPct val="130000"/>
              </a:lnSpc>
              <a:spcBef>
                <a:spcPct val="0"/>
              </a:spcBef>
              <a:buFont typeface="Wingdings" panose="05000000000000000000" charset="0"/>
              <a:buChar char="Ø"/>
            </a:pPr>
            <a:r>
              <a:rPr lang="zh-CN" altLang="en-US" sz="2300">
                <a:solidFill>
                  <a:srgbClr val="0000FF"/>
                </a:solidFill>
              </a:rPr>
              <a:t>3．心理护理 </a:t>
            </a:r>
            <a:endParaRPr lang="zh-CN" altLang="en-US" sz="2300">
              <a:solidFill>
                <a:srgbClr val="0000FF"/>
              </a:solidFill>
            </a:endParaRPr>
          </a:p>
          <a:p>
            <a:pPr fontAlgn="auto">
              <a:lnSpc>
                <a:spcPct val="130000"/>
              </a:lnSpc>
              <a:spcBef>
                <a:spcPct val="0"/>
              </a:spcBef>
              <a:buFont typeface="Wingdings" panose="05000000000000000000" charset="0"/>
              <a:buChar char="Ø"/>
            </a:pPr>
            <a:r>
              <a:rPr lang="zh-CN" altLang="en-US" sz="2300">
                <a:solidFill>
                  <a:srgbClr val="0000FF"/>
                </a:solidFill>
              </a:rPr>
              <a:t>4．出院后的继续护理</a:t>
            </a:r>
            <a:endParaRPr lang="zh-CN" altLang="en-US" sz="2300">
              <a:solidFill>
                <a:srgbClr val="0000FF"/>
              </a:solidFill>
            </a:endParaRPr>
          </a:p>
        </p:txBody>
      </p:sp>
      <p:pic>
        <p:nvPicPr>
          <p:cNvPr id="3" name="图片 2"/>
          <p:cNvPicPr>
            <a:picLocks noChangeAspect="1"/>
          </p:cNvPicPr>
          <p:nvPr/>
        </p:nvPicPr>
        <p:blipFill>
          <a:blip r:embed="rId1"/>
          <a:stretch>
            <a:fillRect/>
          </a:stretch>
        </p:blipFill>
        <p:spPr>
          <a:xfrm>
            <a:off x="6538595" y="1667510"/>
            <a:ext cx="4291330" cy="3522345"/>
          </a:xfrm>
          <a:prstGeom prst="rect">
            <a:avLst/>
          </a:prstGeom>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（三）康复护理的特点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7" name="Text Placeholder 30"/>
          <p:cNvSpPr txBox="1"/>
          <p:nvPr/>
        </p:nvSpPr>
        <p:spPr>
          <a:xfrm>
            <a:off x="1713089" y="306544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0030101010101" charset="-122"/>
                <a:sym typeface="Arial" panose="020B0604020202020204" pitchFamily="34" charset="0"/>
              </a:rPr>
              <a:t>2. 连续性</a:t>
            </a:r>
            <a:endParaRPr sz="2000" b="1" dirty="0">
              <a:solidFill>
                <a:schemeClr val="bg1"/>
              </a:solidFill>
              <a:latin typeface="Arial" panose="020B0604020202020204" pitchFamily="34" charset="0"/>
              <a:ea typeface="黑体" panose="02010600030101010101" charset="-122"/>
              <a:sym typeface="Arial" panose="020B0604020202020204" pitchFamily="34" charset="0"/>
            </a:endParaRPr>
          </a:p>
        </p:txBody>
      </p:sp>
      <p:sp>
        <p:nvSpPr>
          <p:cNvPr id="9" name="Text Placeholder 30"/>
          <p:cNvSpPr txBox="1"/>
          <p:nvPr/>
        </p:nvSpPr>
        <p:spPr>
          <a:xfrm>
            <a:off x="1713089" y="4073190"/>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latin typeface="Arial" panose="020B0604020202020204" pitchFamily="34" charset="0"/>
                <a:ea typeface="黑体" panose="02010600030101010101" charset="-122"/>
                <a:sym typeface="Arial" panose="020B0604020202020204" pitchFamily="34" charset="0"/>
              </a:rPr>
              <a:t>3. 整体性</a:t>
            </a:r>
            <a:endParaRPr sz="2000" b="1" dirty="0">
              <a:latin typeface="Arial" panose="020B0604020202020204" pitchFamily="34" charset="0"/>
              <a:ea typeface="黑体" panose="02010600030101010101" charset="-122"/>
              <a:sym typeface="Arial" panose="020B0604020202020204" pitchFamily="34" charset="0"/>
            </a:endParaRPr>
          </a:p>
        </p:txBody>
      </p:sp>
      <p:sp>
        <p:nvSpPr>
          <p:cNvPr id="13" name="Text Placeholder 30"/>
          <p:cNvSpPr txBox="1"/>
          <p:nvPr/>
        </p:nvSpPr>
        <p:spPr>
          <a:xfrm>
            <a:off x="1713089" y="2057421"/>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黑体" panose="02010600030101010101" charset="-122"/>
                <a:sym typeface="Arial" panose="020B0604020202020204" pitchFamily="34" charset="0"/>
              </a:rPr>
              <a:t>1.</a:t>
            </a:r>
            <a:r>
              <a:rPr lang="zh-CN" altLang="en-US" sz="2000" b="1" dirty="0">
                <a:latin typeface="Arial" panose="020B0604020202020204" pitchFamily="34" charset="0"/>
                <a:ea typeface="黑体" panose="02010600030101010101" charset="-122"/>
                <a:sym typeface="Arial" panose="020B0604020202020204" pitchFamily="34" charset="0"/>
              </a:rPr>
              <a:t>协调性</a:t>
            </a:r>
            <a:endParaRPr lang="zh-CN" altLang="en-US" sz="2000" b="1" dirty="0">
              <a:latin typeface="Arial" panose="020B0604020202020204" pitchFamily="34" charset="0"/>
              <a:ea typeface="黑体" panose="02010600030101010101" charset="-122"/>
              <a:sym typeface="Arial" panose="020B0604020202020204" pitchFamily="34" charset="0"/>
            </a:endParaRPr>
          </a:p>
        </p:txBody>
      </p:sp>
      <p:pic>
        <p:nvPicPr>
          <p:cNvPr id="3" name="图片 2"/>
          <p:cNvPicPr>
            <a:picLocks noChangeAspect="1"/>
          </p:cNvPicPr>
          <p:nvPr/>
        </p:nvPicPr>
        <p:blipFill>
          <a:blip r:embed="rId1"/>
          <a:srcRect l="47948"/>
          <a:stretch>
            <a:fillRect/>
          </a:stretch>
        </p:blipFill>
        <p:spPr>
          <a:xfrm>
            <a:off x="6348095" y="1233170"/>
            <a:ext cx="3052445" cy="43922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二、康复护理的伦理要求</a:t>
            </a:r>
            <a:endParaRPr sz="4000">
              <a:solidFill>
                <a:srgbClr val="FF0000"/>
              </a:solidFill>
              <a:ea typeface="黑体" panose="02010600030101010101" charset="-122"/>
              <a:cs typeface="黑体" panose="02010600030101010101" charset="-122"/>
            </a:endParaRPr>
          </a:p>
        </p:txBody>
      </p:sp>
      <p:grpSp>
        <p:nvGrpSpPr>
          <p:cNvPr id="4" name="组合 3"/>
          <p:cNvGrpSpPr/>
          <p:nvPr/>
        </p:nvGrpSpPr>
        <p:grpSpPr>
          <a:xfrm>
            <a:off x="1130366" y="1884070"/>
            <a:ext cx="3749977" cy="1013588"/>
            <a:chOff x="1459451" y="1908835"/>
            <a:chExt cx="3749977" cy="1013588"/>
          </a:xfrm>
        </p:grpSpPr>
        <p:grpSp>
          <p:nvGrpSpPr>
            <p:cNvPr id="32" name="Group 4"/>
            <p:cNvGrpSpPr/>
            <p:nvPr/>
          </p:nvGrpSpPr>
          <p:grpSpPr>
            <a:xfrm>
              <a:off x="1459451" y="1908835"/>
              <a:ext cx="3749977" cy="1013588"/>
              <a:chOff x="1069592" y="1875865"/>
              <a:chExt cx="4468749" cy="1272470"/>
            </a:xfrm>
            <a:solidFill>
              <a:schemeClr val="accent1"/>
            </a:solidFill>
          </p:grpSpPr>
          <p:sp>
            <p:nvSpPr>
              <p:cNvPr id="33" name="Freeform 39"/>
              <p:cNvSpPr/>
              <p:nvPr/>
            </p:nvSpPr>
            <p:spPr bwMode="auto">
              <a:xfrm>
                <a:off x="1069592" y="1875866"/>
                <a:ext cx="4372330" cy="1272469"/>
              </a:xfrm>
              <a:custGeom>
                <a:avLst/>
                <a:gdLst>
                  <a:gd name="T0" fmla="*/ 199 w 3065"/>
                  <a:gd name="T1" fmla="*/ 0 h 892"/>
                  <a:gd name="T2" fmla="*/ 185 w 3065"/>
                  <a:gd name="T3" fmla="*/ 0 h 892"/>
                  <a:gd name="T4" fmla="*/ 0 w 3065"/>
                  <a:gd name="T5" fmla="*/ 101 h 892"/>
                  <a:gd name="T6" fmla="*/ 0 w 3065"/>
                  <a:gd name="T7" fmla="*/ 232 h 892"/>
                  <a:gd name="T8" fmla="*/ 144 w 3065"/>
                  <a:gd name="T9" fmla="*/ 154 h 892"/>
                  <a:gd name="T10" fmla="*/ 144 w 3065"/>
                  <a:gd name="T11" fmla="*/ 778 h 892"/>
                  <a:gd name="T12" fmla="*/ 5 w 3065"/>
                  <a:gd name="T13" fmla="*/ 778 h 892"/>
                  <a:gd name="T14" fmla="*/ 5 w 3065"/>
                  <a:gd name="T15" fmla="*/ 892 h 892"/>
                  <a:gd name="T16" fmla="*/ 199 w 3065"/>
                  <a:gd name="T17" fmla="*/ 892 h 892"/>
                  <a:gd name="T18" fmla="*/ 421 w 3065"/>
                  <a:gd name="T19" fmla="*/ 892 h 892"/>
                  <a:gd name="T20" fmla="*/ 3065 w 3065"/>
                  <a:gd name="T21" fmla="*/ 892 h 892"/>
                  <a:gd name="T22" fmla="*/ 3065 w 3065"/>
                  <a:gd name="T23" fmla="*/ 0 h 892"/>
                  <a:gd name="T24" fmla="*/ 300 w 3065"/>
                  <a:gd name="T25" fmla="*/ 0 h 892"/>
                  <a:gd name="T26" fmla="*/ 199 w 3065"/>
                  <a:gd name="T27" fmla="*/ 0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5" h="892">
                    <a:moveTo>
                      <a:pt x="199" y="0"/>
                    </a:moveTo>
                    <a:lnTo>
                      <a:pt x="185" y="0"/>
                    </a:lnTo>
                    <a:lnTo>
                      <a:pt x="0" y="101"/>
                    </a:lnTo>
                    <a:lnTo>
                      <a:pt x="0" y="232"/>
                    </a:lnTo>
                    <a:lnTo>
                      <a:pt x="144" y="154"/>
                    </a:lnTo>
                    <a:lnTo>
                      <a:pt x="144" y="778"/>
                    </a:lnTo>
                    <a:lnTo>
                      <a:pt x="5" y="778"/>
                    </a:lnTo>
                    <a:lnTo>
                      <a:pt x="5" y="892"/>
                    </a:lnTo>
                    <a:lnTo>
                      <a:pt x="199" y="892"/>
                    </a:lnTo>
                    <a:lnTo>
                      <a:pt x="421" y="892"/>
                    </a:lnTo>
                    <a:lnTo>
                      <a:pt x="3065" y="892"/>
                    </a:lnTo>
                    <a:lnTo>
                      <a:pt x="3065" y="0"/>
                    </a:lnTo>
                    <a:lnTo>
                      <a:pt x="300" y="0"/>
                    </a:lnTo>
                    <a:lnTo>
                      <a:pt x="199" y="0"/>
                    </a:lnTo>
                    <a:close/>
                  </a:path>
                </a:pathLst>
              </a:custGeom>
              <a:grpFill/>
              <a:ln>
                <a:noFill/>
              </a:ln>
            </p:spPr>
            <p:txBody>
              <a:bodyPr vert="horz" wrap="square" lIns="91440" tIns="45720" rIns="91440" bIns="45720" numCol="1" anchor="t" anchorCtr="0" compatLnSpc="1"/>
              <a:p>
                <a:endParaRPr lang="en-US" sz="2400">
                  <a:latin typeface="黑体" panose="02010600030101010101" charset="-122"/>
                </a:endParaRPr>
              </a:p>
            </p:txBody>
          </p:sp>
          <p:sp>
            <p:nvSpPr>
              <p:cNvPr id="5" name="Freeform 13"/>
              <p:cNvSpPr/>
              <p:nvPr/>
            </p:nvSpPr>
            <p:spPr bwMode="auto">
              <a:xfrm>
                <a:off x="1502524" y="1875866"/>
                <a:ext cx="442135" cy="1267329"/>
              </a:xfrm>
              <a:custGeom>
                <a:avLst/>
                <a:gdLst>
                  <a:gd name="T0" fmla="*/ 202 w 202"/>
                  <a:gd name="T1" fmla="*/ 576 h 576"/>
                  <a:gd name="T2" fmla="*/ 0 w 202"/>
                  <a:gd name="T3" fmla="*/ 0 h 576"/>
                  <a:gd name="T4" fmla="*/ 0 w 202"/>
                  <a:gd name="T5" fmla="*/ 500 h 576"/>
                  <a:gd name="T6" fmla="*/ 79 w 202"/>
                  <a:gd name="T7" fmla="*/ 500 h 576"/>
                  <a:gd name="T8" fmla="*/ 79 w 202"/>
                  <a:gd name="T9" fmla="*/ 576 h 576"/>
                  <a:gd name="T10" fmla="*/ 202 w 202"/>
                  <a:gd name="T11" fmla="*/ 576 h 576"/>
                </a:gdLst>
                <a:ahLst/>
                <a:cxnLst>
                  <a:cxn ang="0">
                    <a:pos x="T0" y="T1"/>
                  </a:cxn>
                  <a:cxn ang="0">
                    <a:pos x="T2" y="T3"/>
                  </a:cxn>
                  <a:cxn ang="0">
                    <a:pos x="T4" y="T5"/>
                  </a:cxn>
                  <a:cxn ang="0">
                    <a:pos x="T6" y="T7"/>
                  </a:cxn>
                  <a:cxn ang="0">
                    <a:pos x="T8" y="T9"/>
                  </a:cxn>
                  <a:cxn ang="0">
                    <a:pos x="T10" y="T11"/>
                  </a:cxn>
                </a:cxnLst>
                <a:rect l="0" t="0" r="r" b="b"/>
                <a:pathLst>
                  <a:path w="202" h="576">
                    <a:moveTo>
                      <a:pt x="202" y="576"/>
                    </a:moveTo>
                    <a:lnTo>
                      <a:pt x="0" y="0"/>
                    </a:lnTo>
                    <a:lnTo>
                      <a:pt x="0" y="500"/>
                    </a:lnTo>
                    <a:lnTo>
                      <a:pt x="79" y="500"/>
                    </a:lnTo>
                    <a:lnTo>
                      <a:pt x="79" y="576"/>
                    </a:lnTo>
                    <a:lnTo>
                      <a:pt x="202" y="576"/>
                    </a:lnTo>
                    <a:close/>
                  </a:path>
                </a:pathLst>
              </a:custGeom>
              <a:solidFill>
                <a:schemeClr val="accent1">
                  <a:lumMod val="75000"/>
                </a:schemeClr>
              </a:solidFill>
              <a:ln>
                <a:noFill/>
              </a:ln>
            </p:spPr>
            <p:txBody>
              <a:bodyPr vert="horz" wrap="square" lIns="91440" tIns="45720" rIns="91440" bIns="45720" numCol="1" anchor="t" anchorCtr="0" compatLnSpc="1"/>
              <a:p>
                <a:endParaRPr lang="en-US" sz="2400">
                  <a:latin typeface="黑体" panose="02010600030101010101" charset="-122"/>
                </a:endParaRPr>
              </a:p>
            </p:txBody>
          </p:sp>
          <p:sp>
            <p:nvSpPr>
              <p:cNvPr id="6" name="Rectangle 7"/>
              <p:cNvSpPr/>
              <p:nvPr/>
            </p:nvSpPr>
            <p:spPr>
              <a:xfrm>
                <a:off x="5441922" y="1875865"/>
                <a:ext cx="96419" cy="1272470"/>
              </a:xfrm>
              <a:prstGeom prst="rect">
                <a:avLst/>
              </a:prstGeom>
              <a:solidFill>
                <a:schemeClr val="accent1">
                  <a:lumMod val="75000"/>
                </a:schemeClr>
              </a:solidFill>
              <a:ln>
                <a:noFill/>
              </a:ln>
            </p:spPr>
            <p:txBody>
              <a:bodyPr vert="horz" wrap="square" lIns="91440" tIns="45720" rIns="91440" bIns="45720" numCol="1" anchor="t" anchorCtr="0" compatLnSpc="1"/>
              <a:p>
                <a:endParaRPr lang="en-US" sz="2400">
                  <a:latin typeface="黑体" panose="02010600030101010101" charset="-122"/>
                </a:endParaRPr>
              </a:p>
            </p:txBody>
          </p:sp>
        </p:grpSp>
        <p:sp>
          <p:nvSpPr>
            <p:cNvPr id="56" name="TextBox 55"/>
            <p:cNvSpPr txBox="1"/>
            <p:nvPr/>
          </p:nvSpPr>
          <p:spPr>
            <a:xfrm>
              <a:off x="2141216" y="2156566"/>
              <a:ext cx="2926080" cy="460375"/>
            </a:xfrm>
            <a:prstGeom prst="rect">
              <a:avLst/>
            </a:prstGeom>
            <a:noFill/>
          </p:spPr>
          <p:txBody>
            <a:bodyPr wrap="none" rtlCol="0">
              <a:spAutoFit/>
            </a:bodyPr>
            <a:p>
              <a:pPr algn="l"/>
              <a:r>
                <a:rPr lang="zh-CN" altLang="en-US" sz="2400" dirty="0" smtClean="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rPr>
                <a:t>同情尊重，心理护理</a:t>
              </a:r>
              <a:endParaRPr lang="zh-CN" altLang="en-US" sz="2400" dirty="0" smtClean="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endParaRPr>
            </a:p>
          </p:txBody>
        </p:sp>
      </p:grpSp>
      <p:grpSp>
        <p:nvGrpSpPr>
          <p:cNvPr id="7" name="组合 6"/>
          <p:cNvGrpSpPr/>
          <p:nvPr/>
        </p:nvGrpSpPr>
        <p:grpSpPr>
          <a:xfrm>
            <a:off x="1009462" y="3277314"/>
            <a:ext cx="3870881" cy="1016503"/>
            <a:chOff x="1315372" y="3314779"/>
            <a:chExt cx="3870881" cy="1016503"/>
          </a:xfrm>
        </p:grpSpPr>
        <p:grpSp>
          <p:nvGrpSpPr>
            <p:cNvPr id="8" name="Group 8"/>
            <p:cNvGrpSpPr/>
            <p:nvPr/>
          </p:nvGrpSpPr>
          <p:grpSpPr>
            <a:xfrm>
              <a:off x="1315372" y="3314779"/>
              <a:ext cx="3870881" cy="1016503"/>
              <a:chOff x="925513" y="3281809"/>
              <a:chExt cx="4612828" cy="1276130"/>
            </a:xfrm>
            <a:solidFill>
              <a:schemeClr val="accent2"/>
            </a:solidFill>
          </p:grpSpPr>
          <p:sp>
            <p:nvSpPr>
              <p:cNvPr id="9" name="Freeform 37"/>
              <p:cNvSpPr/>
              <p:nvPr/>
            </p:nvSpPr>
            <p:spPr bwMode="auto">
              <a:xfrm>
                <a:off x="925513" y="3283640"/>
                <a:ext cx="4516409" cy="1272469"/>
              </a:xfrm>
              <a:custGeom>
                <a:avLst/>
                <a:gdLst>
                  <a:gd name="T0" fmla="*/ 176 w 1850"/>
                  <a:gd name="T1" fmla="*/ 0 h 523"/>
                  <a:gd name="T2" fmla="*/ 105 w 1850"/>
                  <a:gd name="T3" fmla="*/ 13 h 523"/>
                  <a:gd name="T4" fmla="*/ 48 w 1850"/>
                  <a:gd name="T5" fmla="*/ 50 h 523"/>
                  <a:gd name="T6" fmla="*/ 13 w 1850"/>
                  <a:gd name="T7" fmla="*/ 104 h 523"/>
                  <a:gd name="T8" fmla="*/ 0 w 1850"/>
                  <a:gd name="T9" fmla="*/ 169 h 523"/>
                  <a:gd name="T10" fmla="*/ 103 w 1850"/>
                  <a:gd name="T11" fmla="*/ 169 h 523"/>
                  <a:gd name="T12" fmla="*/ 108 w 1850"/>
                  <a:gd name="T13" fmla="*/ 134 h 523"/>
                  <a:gd name="T14" fmla="*/ 122 w 1850"/>
                  <a:gd name="T15" fmla="*/ 107 h 523"/>
                  <a:gd name="T16" fmla="*/ 146 w 1850"/>
                  <a:gd name="T17" fmla="*/ 89 h 523"/>
                  <a:gd name="T18" fmla="*/ 178 w 1850"/>
                  <a:gd name="T19" fmla="*/ 82 h 523"/>
                  <a:gd name="T20" fmla="*/ 227 w 1850"/>
                  <a:gd name="T21" fmla="*/ 102 h 523"/>
                  <a:gd name="T22" fmla="*/ 245 w 1850"/>
                  <a:gd name="T23" fmla="*/ 156 h 523"/>
                  <a:gd name="T24" fmla="*/ 241 w 1850"/>
                  <a:gd name="T25" fmla="*/ 180 h 523"/>
                  <a:gd name="T26" fmla="*/ 230 w 1850"/>
                  <a:gd name="T27" fmla="*/ 206 h 523"/>
                  <a:gd name="T28" fmla="*/ 209 w 1850"/>
                  <a:gd name="T29" fmla="*/ 237 h 523"/>
                  <a:gd name="T30" fmla="*/ 177 w 1850"/>
                  <a:gd name="T31" fmla="*/ 275 h 523"/>
                  <a:gd name="T32" fmla="*/ 10 w 1850"/>
                  <a:gd name="T33" fmla="*/ 453 h 523"/>
                  <a:gd name="T34" fmla="*/ 10 w 1850"/>
                  <a:gd name="T35" fmla="*/ 523 h 523"/>
                  <a:gd name="T36" fmla="*/ 134 w 1850"/>
                  <a:gd name="T37" fmla="*/ 523 h 523"/>
                  <a:gd name="T38" fmla="*/ 356 w 1850"/>
                  <a:gd name="T39" fmla="*/ 523 h 523"/>
                  <a:gd name="T40" fmla="*/ 364 w 1850"/>
                  <a:gd name="T41" fmla="*/ 523 h 523"/>
                  <a:gd name="T42" fmla="*/ 1850 w 1850"/>
                  <a:gd name="T43" fmla="*/ 523 h 523"/>
                  <a:gd name="T44" fmla="*/ 1850 w 1850"/>
                  <a:gd name="T45" fmla="*/ 0 h 523"/>
                  <a:gd name="T46" fmla="*/ 171 w 1850"/>
                  <a:gd name="T47" fmla="*/ 0 h 523"/>
                  <a:gd name="T48" fmla="*/ 176 w 1850"/>
                  <a:gd name="T4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50" h="523">
                    <a:moveTo>
                      <a:pt x="176" y="0"/>
                    </a:moveTo>
                    <a:cubicBezTo>
                      <a:pt x="150" y="0"/>
                      <a:pt x="126" y="5"/>
                      <a:pt x="105" y="13"/>
                    </a:cubicBezTo>
                    <a:cubicBezTo>
                      <a:pt x="83" y="22"/>
                      <a:pt x="64" y="34"/>
                      <a:pt x="48" y="50"/>
                    </a:cubicBezTo>
                    <a:cubicBezTo>
                      <a:pt x="33" y="65"/>
                      <a:pt x="21" y="83"/>
                      <a:pt x="13" y="104"/>
                    </a:cubicBezTo>
                    <a:cubicBezTo>
                      <a:pt x="4" y="124"/>
                      <a:pt x="0" y="146"/>
                      <a:pt x="0" y="169"/>
                    </a:cubicBezTo>
                    <a:cubicBezTo>
                      <a:pt x="103" y="169"/>
                      <a:pt x="103" y="169"/>
                      <a:pt x="103" y="169"/>
                    </a:cubicBezTo>
                    <a:cubicBezTo>
                      <a:pt x="103" y="157"/>
                      <a:pt x="105" y="145"/>
                      <a:pt x="108" y="134"/>
                    </a:cubicBezTo>
                    <a:cubicBezTo>
                      <a:pt x="111" y="124"/>
                      <a:pt x="116" y="115"/>
                      <a:pt x="122" y="107"/>
                    </a:cubicBezTo>
                    <a:cubicBezTo>
                      <a:pt x="129" y="99"/>
                      <a:pt x="136" y="93"/>
                      <a:pt x="146" y="89"/>
                    </a:cubicBezTo>
                    <a:cubicBezTo>
                      <a:pt x="155" y="85"/>
                      <a:pt x="166" y="82"/>
                      <a:pt x="178" y="82"/>
                    </a:cubicBezTo>
                    <a:cubicBezTo>
                      <a:pt x="199" y="82"/>
                      <a:pt x="216" y="89"/>
                      <a:pt x="227" y="102"/>
                    </a:cubicBezTo>
                    <a:cubicBezTo>
                      <a:pt x="239" y="115"/>
                      <a:pt x="245" y="133"/>
                      <a:pt x="245" y="156"/>
                    </a:cubicBezTo>
                    <a:cubicBezTo>
                      <a:pt x="245" y="164"/>
                      <a:pt x="244" y="172"/>
                      <a:pt x="241" y="180"/>
                    </a:cubicBezTo>
                    <a:cubicBezTo>
                      <a:pt x="239" y="188"/>
                      <a:pt x="235" y="197"/>
                      <a:pt x="230" y="206"/>
                    </a:cubicBezTo>
                    <a:cubicBezTo>
                      <a:pt x="225" y="216"/>
                      <a:pt x="218" y="226"/>
                      <a:pt x="209" y="237"/>
                    </a:cubicBezTo>
                    <a:cubicBezTo>
                      <a:pt x="200" y="249"/>
                      <a:pt x="190" y="261"/>
                      <a:pt x="177" y="275"/>
                    </a:cubicBezTo>
                    <a:cubicBezTo>
                      <a:pt x="10" y="453"/>
                      <a:pt x="10" y="453"/>
                      <a:pt x="10" y="453"/>
                    </a:cubicBezTo>
                    <a:cubicBezTo>
                      <a:pt x="10" y="523"/>
                      <a:pt x="10" y="523"/>
                      <a:pt x="10" y="523"/>
                    </a:cubicBezTo>
                    <a:cubicBezTo>
                      <a:pt x="134" y="523"/>
                      <a:pt x="134" y="523"/>
                      <a:pt x="134" y="523"/>
                    </a:cubicBezTo>
                    <a:cubicBezTo>
                      <a:pt x="356" y="523"/>
                      <a:pt x="356" y="523"/>
                      <a:pt x="356" y="523"/>
                    </a:cubicBezTo>
                    <a:cubicBezTo>
                      <a:pt x="364" y="523"/>
                      <a:pt x="364" y="523"/>
                      <a:pt x="364" y="523"/>
                    </a:cubicBezTo>
                    <a:cubicBezTo>
                      <a:pt x="1850" y="523"/>
                      <a:pt x="1850" y="523"/>
                      <a:pt x="1850" y="523"/>
                    </a:cubicBezTo>
                    <a:cubicBezTo>
                      <a:pt x="1850" y="0"/>
                      <a:pt x="1850" y="0"/>
                      <a:pt x="1850" y="0"/>
                    </a:cubicBezTo>
                    <a:cubicBezTo>
                      <a:pt x="171" y="0"/>
                      <a:pt x="171" y="0"/>
                      <a:pt x="171" y="0"/>
                    </a:cubicBezTo>
                    <a:cubicBezTo>
                      <a:pt x="173" y="0"/>
                      <a:pt x="175" y="0"/>
                      <a:pt x="176" y="0"/>
                    </a:cubicBezTo>
                    <a:close/>
                  </a:path>
                </a:pathLst>
              </a:custGeom>
              <a:solidFill>
                <a:schemeClr val="accent2"/>
              </a:solidFill>
              <a:ln>
                <a:noFill/>
              </a:ln>
            </p:spPr>
            <p:txBody>
              <a:bodyPr vert="horz" wrap="square" lIns="91440" tIns="45720" rIns="91440" bIns="45720" numCol="1" anchor="t" anchorCtr="0" compatLnSpc="1"/>
              <a:p>
                <a:endParaRPr lang="en-US" sz="2400">
                  <a:latin typeface="黑体" panose="02010600030101010101" charset="-122"/>
                </a:endParaRPr>
              </a:p>
            </p:txBody>
          </p:sp>
          <p:sp>
            <p:nvSpPr>
              <p:cNvPr id="10" name="Freeform 15"/>
              <p:cNvSpPr/>
              <p:nvPr/>
            </p:nvSpPr>
            <p:spPr bwMode="auto">
              <a:xfrm>
                <a:off x="1272702" y="3521633"/>
                <a:ext cx="855815" cy="1029705"/>
              </a:xfrm>
              <a:custGeom>
                <a:avLst/>
                <a:gdLst>
                  <a:gd name="T0" fmla="*/ 228 w 228"/>
                  <a:gd name="T1" fmla="*/ 274 h 274"/>
                  <a:gd name="T2" fmla="*/ 131 w 228"/>
                  <a:gd name="T3" fmla="*/ 0 h 274"/>
                  <a:gd name="T4" fmla="*/ 134 w 228"/>
                  <a:gd name="T5" fmla="*/ 29 h 274"/>
                  <a:gd name="T6" fmla="*/ 129 w 228"/>
                  <a:gd name="T7" fmla="*/ 62 h 274"/>
                  <a:gd name="T8" fmla="*/ 114 w 228"/>
                  <a:gd name="T9" fmla="*/ 93 h 274"/>
                  <a:gd name="T10" fmla="*/ 90 w 228"/>
                  <a:gd name="T11" fmla="*/ 125 h 274"/>
                  <a:gd name="T12" fmla="*/ 60 w 228"/>
                  <a:gd name="T13" fmla="*/ 158 h 274"/>
                  <a:gd name="T14" fmla="*/ 0 w 228"/>
                  <a:gd name="T15" fmla="*/ 220 h 274"/>
                  <a:gd name="T16" fmla="*/ 145 w 228"/>
                  <a:gd name="T17" fmla="*/ 220 h 274"/>
                  <a:gd name="T18" fmla="*/ 145 w 228"/>
                  <a:gd name="T19" fmla="*/ 274 h 274"/>
                  <a:gd name="T20" fmla="*/ 228 w 228"/>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74">
                    <a:moveTo>
                      <a:pt x="228" y="274"/>
                    </a:moveTo>
                    <a:cubicBezTo>
                      <a:pt x="156" y="70"/>
                      <a:pt x="136" y="15"/>
                      <a:pt x="131" y="0"/>
                    </a:cubicBezTo>
                    <a:cubicBezTo>
                      <a:pt x="133" y="9"/>
                      <a:pt x="134" y="19"/>
                      <a:pt x="134" y="29"/>
                    </a:cubicBezTo>
                    <a:cubicBezTo>
                      <a:pt x="134" y="40"/>
                      <a:pt x="133" y="51"/>
                      <a:pt x="129" y="62"/>
                    </a:cubicBezTo>
                    <a:cubicBezTo>
                      <a:pt x="126" y="72"/>
                      <a:pt x="121" y="83"/>
                      <a:pt x="114" y="93"/>
                    </a:cubicBezTo>
                    <a:cubicBezTo>
                      <a:pt x="107" y="103"/>
                      <a:pt x="100" y="114"/>
                      <a:pt x="90" y="125"/>
                    </a:cubicBezTo>
                    <a:cubicBezTo>
                      <a:pt x="81" y="135"/>
                      <a:pt x="71" y="147"/>
                      <a:pt x="60" y="158"/>
                    </a:cubicBezTo>
                    <a:cubicBezTo>
                      <a:pt x="0" y="220"/>
                      <a:pt x="0" y="220"/>
                      <a:pt x="0" y="220"/>
                    </a:cubicBezTo>
                    <a:cubicBezTo>
                      <a:pt x="145" y="220"/>
                      <a:pt x="145" y="220"/>
                      <a:pt x="145" y="220"/>
                    </a:cubicBezTo>
                    <a:cubicBezTo>
                      <a:pt x="145" y="274"/>
                      <a:pt x="145" y="274"/>
                      <a:pt x="145" y="274"/>
                    </a:cubicBezTo>
                    <a:cubicBezTo>
                      <a:pt x="228" y="274"/>
                      <a:pt x="228" y="274"/>
                      <a:pt x="228" y="274"/>
                    </a:cubicBezTo>
                    <a:close/>
                  </a:path>
                </a:pathLst>
              </a:custGeom>
              <a:solidFill>
                <a:schemeClr val="accent2">
                  <a:lumMod val="75000"/>
                </a:schemeClr>
              </a:solidFill>
              <a:ln>
                <a:noFill/>
              </a:ln>
            </p:spPr>
            <p:txBody>
              <a:bodyPr vert="horz" wrap="square" lIns="91440" tIns="45720" rIns="91440" bIns="45720" numCol="1" anchor="t" anchorCtr="0" compatLnSpc="1"/>
              <a:p>
                <a:endParaRPr lang="en-US" sz="2400">
                  <a:latin typeface="黑体" panose="02010600030101010101" charset="-122"/>
                </a:endParaRPr>
              </a:p>
            </p:txBody>
          </p:sp>
          <p:sp>
            <p:nvSpPr>
              <p:cNvPr id="14" name="Rectangle 11"/>
              <p:cNvSpPr/>
              <p:nvPr/>
            </p:nvSpPr>
            <p:spPr>
              <a:xfrm>
                <a:off x="5441922" y="3281809"/>
                <a:ext cx="96419" cy="1276130"/>
              </a:xfrm>
              <a:prstGeom prst="rect">
                <a:avLst/>
              </a:prstGeom>
              <a:solidFill>
                <a:schemeClr val="accent2">
                  <a:lumMod val="75000"/>
                </a:schemeClr>
              </a:solidFill>
              <a:ln>
                <a:noFill/>
              </a:ln>
            </p:spPr>
            <p:txBody>
              <a:bodyPr vert="horz" wrap="square" lIns="91440" tIns="45720" rIns="91440" bIns="45720" numCol="1" anchor="t" anchorCtr="0" compatLnSpc="1"/>
              <a:p>
                <a:endParaRPr lang="en-US" sz="2400">
                  <a:latin typeface="黑体" panose="02010600030101010101" charset="-122"/>
                </a:endParaRPr>
              </a:p>
            </p:txBody>
          </p:sp>
        </p:grpSp>
        <p:sp>
          <p:nvSpPr>
            <p:cNvPr id="58" name="TextBox 57"/>
            <p:cNvSpPr txBox="1"/>
            <p:nvPr/>
          </p:nvSpPr>
          <p:spPr>
            <a:xfrm>
              <a:off x="2117086" y="3557296"/>
              <a:ext cx="2926080" cy="460375"/>
            </a:xfrm>
            <a:prstGeom prst="rect">
              <a:avLst/>
            </a:prstGeom>
            <a:noFill/>
          </p:spPr>
          <p:txBody>
            <a:bodyPr wrap="none" rtlCol="0">
              <a:spAutoFit/>
            </a:bodyPr>
            <a:p>
              <a:pPr algn="l"/>
              <a:r>
                <a:rPr lang="zh-CN" altLang="en-US" sz="2400" dirty="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rPr>
                <a:t>体贴帮助，认真负责</a:t>
              </a:r>
              <a:endParaRPr lang="zh-CN" altLang="en-US" sz="2400" dirty="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endParaRPr>
            </a:p>
          </p:txBody>
        </p:sp>
      </p:grpSp>
      <p:grpSp>
        <p:nvGrpSpPr>
          <p:cNvPr id="15" name="组合 14"/>
          <p:cNvGrpSpPr/>
          <p:nvPr/>
        </p:nvGrpSpPr>
        <p:grpSpPr>
          <a:xfrm>
            <a:off x="1020236" y="4876147"/>
            <a:ext cx="3860107" cy="1013587"/>
            <a:chOff x="1328211" y="4724382"/>
            <a:chExt cx="3860107" cy="1013587"/>
          </a:xfrm>
        </p:grpSpPr>
        <p:grpSp>
          <p:nvGrpSpPr>
            <p:cNvPr id="40" name="Group 12"/>
            <p:cNvGrpSpPr/>
            <p:nvPr/>
          </p:nvGrpSpPr>
          <p:grpSpPr>
            <a:xfrm>
              <a:off x="1328211" y="4724382"/>
              <a:ext cx="3860107" cy="1013587"/>
              <a:chOff x="938352" y="4691412"/>
              <a:chExt cx="4599989" cy="1272469"/>
            </a:xfrm>
            <a:solidFill>
              <a:schemeClr val="accent3"/>
            </a:solidFill>
          </p:grpSpPr>
          <p:sp>
            <p:nvSpPr>
              <p:cNvPr id="41" name="Freeform 35"/>
              <p:cNvSpPr/>
              <p:nvPr/>
            </p:nvSpPr>
            <p:spPr bwMode="auto">
              <a:xfrm>
                <a:off x="938352" y="4691412"/>
                <a:ext cx="4503571" cy="1272469"/>
              </a:xfrm>
              <a:custGeom>
                <a:avLst/>
                <a:gdLst>
                  <a:gd name="T0" fmla="*/ 170 w 1845"/>
                  <a:gd name="T1" fmla="*/ 0 h 523"/>
                  <a:gd name="T2" fmla="*/ 108 w 1845"/>
                  <a:gd name="T3" fmla="*/ 10 h 523"/>
                  <a:gd name="T4" fmla="*/ 55 w 1845"/>
                  <a:gd name="T5" fmla="*/ 38 h 523"/>
                  <a:gd name="T6" fmla="*/ 20 w 1845"/>
                  <a:gd name="T7" fmla="*/ 82 h 523"/>
                  <a:gd name="T8" fmla="*/ 7 w 1845"/>
                  <a:gd name="T9" fmla="*/ 139 h 523"/>
                  <a:gd name="T10" fmla="*/ 108 w 1845"/>
                  <a:gd name="T11" fmla="*/ 139 h 523"/>
                  <a:gd name="T12" fmla="*/ 113 w 1845"/>
                  <a:gd name="T13" fmla="*/ 115 h 523"/>
                  <a:gd name="T14" fmla="*/ 128 w 1845"/>
                  <a:gd name="T15" fmla="*/ 97 h 523"/>
                  <a:gd name="T16" fmla="*/ 150 w 1845"/>
                  <a:gd name="T17" fmla="*/ 86 h 523"/>
                  <a:gd name="T18" fmla="*/ 176 w 1845"/>
                  <a:gd name="T19" fmla="*/ 82 h 523"/>
                  <a:gd name="T20" fmla="*/ 206 w 1845"/>
                  <a:gd name="T21" fmla="*/ 87 h 523"/>
                  <a:gd name="T22" fmla="*/ 228 w 1845"/>
                  <a:gd name="T23" fmla="*/ 100 h 523"/>
                  <a:gd name="T24" fmla="*/ 241 w 1845"/>
                  <a:gd name="T25" fmla="*/ 121 h 523"/>
                  <a:gd name="T26" fmla="*/ 245 w 1845"/>
                  <a:gd name="T27" fmla="*/ 147 h 523"/>
                  <a:gd name="T28" fmla="*/ 226 w 1845"/>
                  <a:gd name="T29" fmla="*/ 198 h 523"/>
                  <a:gd name="T30" fmla="*/ 169 w 1845"/>
                  <a:gd name="T31" fmla="*/ 217 h 523"/>
                  <a:gd name="T32" fmla="*/ 115 w 1845"/>
                  <a:gd name="T33" fmla="*/ 217 h 523"/>
                  <a:gd name="T34" fmla="*/ 115 w 1845"/>
                  <a:gd name="T35" fmla="*/ 296 h 523"/>
                  <a:gd name="T36" fmla="*/ 169 w 1845"/>
                  <a:gd name="T37" fmla="*/ 296 h 523"/>
                  <a:gd name="T38" fmla="*/ 204 w 1845"/>
                  <a:gd name="T39" fmla="*/ 300 h 523"/>
                  <a:gd name="T40" fmla="*/ 230 w 1845"/>
                  <a:gd name="T41" fmla="*/ 314 h 523"/>
                  <a:gd name="T42" fmla="*/ 247 w 1845"/>
                  <a:gd name="T43" fmla="*/ 337 h 523"/>
                  <a:gd name="T44" fmla="*/ 253 w 1845"/>
                  <a:gd name="T45" fmla="*/ 372 h 523"/>
                  <a:gd name="T46" fmla="*/ 248 w 1845"/>
                  <a:gd name="T47" fmla="*/ 401 h 523"/>
                  <a:gd name="T48" fmla="*/ 232 w 1845"/>
                  <a:gd name="T49" fmla="*/ 423 h 523"/>
                  <a:gd name="T50" fmla="*/ 208 w 1845"/>
                  <a:gd name="T51" fmla="*/ 437 h 523"/>
                  <a:gd name="T52" fmla="*/ 176 w 1845"/>
                  <a:gd name="T53" fmla="*/ 442 h 523"/>
                  <a:gd name="T54" fmla="*/ 146 w 1845"/>
                  <a:gd name="T55" fmla="*/ 437 h 523"/>
                  <a:gd name="T56" fmla="*/ 123 w 1845"/>
                  <a:gd name="T57" fmla="*/ 423 h 523"/>
                  <a:gd name="T58" fmla="*/ 107 w 1845"/>
                  <a:gd name="T59" fmla="*/ 403 h 523"/>
                  <a:gd name="T60" fmla="*/ 101 w 1845"/>
                  <a:gd name="T61" fmla="*/ 377 h 523"/>
                  <a:gd name="T62" fmla="*/ 0 w 1845"/>
                  <a:gd name="T63" fmla="*/ 377 h 523"/>
                  <a:gd name="T64" fmla="*/ 15 w 1845"/>
                  <a:gd name="T65" fmla="*/ 442 h 523"/>
                  <a:gd name="T66" fmla="*/ 54 w 1845"/>
                  <a:gd name="T67" fmla="*/ 488 h 523"/>
                  <a:gd name="T68" fmla="*/ 110 w 1845"/>
                  <a:gd name="T69" fmla="*/ 514 h 523"/>
                  <a:gd name="T70" fmla="*/ 170 w 1845"/>
                  <a:gd name="T71" fmla="*/ 523 h 523"/>
                  <a:gd name="T72" fmla="*/ 170 w 1845"/>
                  <a:gd name="T73" fmla="*/ 523 h 523"/>
                  <a:gd name="T74" fmla="*/ 1845 w 1845"/>
                  <a:gd name="T75" fmla="*/ 523 h 523"/>
                  <a:gd name="T76" fmla="*/ 1845 w 1845"/>
                  <a:gd name="T77" fmla="*/ 0 h 523"/>
                  <a:gd name="T78" fmla="*/ 170 w 1845"/>
                  <a:gd name="T7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5" h="523">
                    <a:moveTo>
                      <a:pt x="170" y="0"/>
                    </a:moveTo>
                    <a:cubicBezTo>
                      <a:pt x="148" y="1"/>
                      <a:pt x="128" y="4"/>
                      <a:pt x="108" y="10"/>
                    </a:cubicBezTo>
                    <a:cubicBezTo>
                      <a:pt x="88" y="17"/>
                      <a:pt x="71" y="26"/>
                      <a:pt x="55" y="38"/>
                    </a:cubicBezTo>
                    <a:cubicBezTo>
                      <a:pt x="40" y="50"/>
                      <a:pt x="29" y="65"/>
                      <a:pt x="20" y="82"/>
                    </a:cubicBezTo>
                    <a:cubicBezTo>
                      <a:pt x="11" y="99"/>
                      <a:pt x="7" y="118"/>
                      <a:pt x="7" y="139"/>
                    </a:cubicBezTo>
                    <a:cubicBezTo>
                      <a:pt x="108" y="139"/>
                      <a:pt x="108" y="139"/>
                      <a:pt x="108" y="139"/>
                    </a:cubicBezTo>
                    <a:cubicBezTo>
                      <a:pt x="108" y="130"/>
                      <a:pt x="110" y="122"/>
                      <a:pt x="113" y="115"/>
                    </a:cubicBezTo>
                    <a:cubicBezTo>
                      <a:pt x="117" y="108"/>
                      <a:pt x="122" y="102"/>
                      <a:pt x="128" y="97"/>
                    </a:cubicBezTo>
                    <a:cubicBezTo>
                      <a:pt x="134" y="92"/>
                      <a:pt x="141" y="88"/>
                      <a:pt x="150" y="86"/>
                    </a:cubicBezTo>
                    <a:cubicBezTo>
                      <a:pt x="158" y="83"/>
                      <a:pt x="167" y="82"/>
                      <a:pt x="176" y="82"/>
                    </a:cubicBezTo>
                    <a:cubicBezTo>
                      <a:pt x="188" y="82"/>
                      <a:pt x="198" y="83"/>
                      <a:pt x="206" y="87"/>
                    </a:cubicBezTo>
                    <a:cubicBezTo>
                      <a:pt x="215" y="90"/>
                      <a:pt x="222" y="94"/>
                      <a:pt x="228" y="100"/>
                    </a:cubicBezTo>
                    <a:cubicBezTo>
                      <a:pt x="234" y="106"/>
                      <a:pt x="238" y="113"/>
                      <a:pt x="241" y="121"/>
                    </a:cubicBezTo>
                    <a:cubicBezTo>
                      <a:pt x="243" y="129"/>
                      <a:pt x="245" y="137"/>
                      <a:pt x="245" y="147"/>
                    </a:cubicBezTo>
                    <a:cubicBezTo>
                      <a:pt x="245" y="168"/>
                      <a:pt x="239" y="185"/>
                      <a:pt x="226" y="198"/>
                    </a:cubicBezTo>
                    <a:cubicBezTo>
                      <a:pt x="214" y="211"/>
                      <a:pt x="195" y="217"/>
                      <a:pt x="169" y="217"/>
                    </a:cubicBezTo>
                    <a:cubicBezTo>
                      <a:pt x="115" y="217"/>
                      <a:pt x="115" y="217"/>
                      <a:pt x="115" y="217"/>
                    </a:cubicBezTo>
                    <a:cubicBezTo>
                      <a:pt x="115" y="296"/>
                      <a:pt x="115" y="296"/>
                      <a:pt x="115" y="296"/>
                    </a:cubicBezTo>
                    <a:cubicBezTo>
                      <a:pt x="169" y="296"/>
                      <a:pt x="169" y="296"/>
                      <a:pt x="169" y="296"/>
                    </a:cubicBezTo>
                    <a:cubicBezTo>
                      <a:pt x="182" y="296"/>
                      <a:pt x="194" y="297"/>
                      <a:pt x="204" y="300"/>
                    </a:cubicBezTo>
                    <a:cubicBezTo>
                      <a:pt x="214" y="303"/>
                      <a:pt x="223" y="308"/>
                      <a:pt x="230" y="314"/>
                    </a:cubicBezTo>
                    <a:cubicBezTo>
                      <a:pt x="238" y="320"/>
                      <a:pt x="243" y="328"/>
                      <a:pt x="247" y="337"/>
                    </a:cubicBezTo>
                    <a:cubicBezTo>
                      <a:pt x="251" y="347"/>
                      <a:pt x="253" y="359"/>
                      <a:pt x="253" y="372"/>
                    </a:cubicBezTo>
                    <a:cubicBezTo>
                      <a:pt x="253" y="383"/>
                      <a:pt x="251" y="392"/>
                      <a:pt x="248" y="401"/>
                    </a:cubicBezTo>
                    <a:cubicBezTo>
                      <a:pt x="244" y="409"/>
                      <a:pt x="239" y="417"/>
                      <a:pt x="232" y="423"/>
                    </a:cubicBezTo>
                    <a:cubicBezTo>
                      <a:pt x="226" y="429"/>
                      <a:pt x="218" y="434"/>
                      <a:pt x="208" y="437"/>
                    </a:cubicBezTo>
                    <a:cubicBezTo>
                      <a:pt x="199" y="440"/>
                      <a:pt x="188" y="442"/>
                      <a:pt x="176" y="442"/>
                    </a:cubicBezTo>
                    <a:cubicBezTo>
                      <a:pt x="165" y="442"/>
                      <a:pt x="155" y="440"/>
                      <a:pt x="146" y="437"/>
                    </a:cubicBezTo>
                    <a:cubicBezTo>
                      <a:pt x="137" y="434"/>
                      <a:pt x="129" y="429"/>
                      <a:pt x="123" y="423"/>
                    </a:cubicBezTo>
                    <a:cubicBezTo>
                      <a:pt x="116" y="418"/>
                      <a:pt x="111" y="411"/>
                      <a:pt x="107" y="403"/>
                    </a:cubicBezTo>
                    <a:cubicBezTo>
                      <a:pt x="103" y="395"/>
                      <a:pt x="101" y="386"/>
                      <a:pt x="101" y="377"/>
                    </a:cubicBezTo>
                    <a:cubicBezTo>
                      <a:pt x="0" y="377"/>
                      <a:pt x="0" y="377"/>
                      <a:pt x="0" y="377"/>
                    </a:cubicBezTo>
                    <a:cubicBezTo>
                      <a:pt x="0" y="402"/>
                      <a:pt x="5" y="424"/>
                      <a:pt x="15" y="442"/>
                    </a:cubicBezTo>
                    <a:cubicBezTo>
                      <a:pt x="25" y="460"/>
                      <a:pt x="38" y="475"/>
                      <a:pt x="54" y="488"/>
                    </a:cubicBezTo>
                    <a:cubicBezTo>
                      <a:pt x="71" y="500"/>
                      <a:pt x="89" y="509"/>
                      <a:pt x="110" y="514"/>
                    </a:cubicBezTo>
                    <a:cubicBezTo>
                      <a:pt x="129" y="520"/>
                      <a:pt x="150" y="523"/>
                      <a:pt x="170" y="523"/>
                    </a:cubicBezTo>
                    <a:cubicBezTo>
                      <a:pt x="170" y="523"/>
                      <a:pt x="170" y="523"/>
                      <a:pt x="170" y="523"/>
                    </a:cubicBezTo>
                    <a:cubicBezTo>
                      <a:pt x="1845" y="523"/>
                      <a:pt x="1845" y="523"/>
                      <a:pt x="1845" y="523"/>
                    </a:cubicBezTo>
                    <a:cubicBezTo>
                      <a:pt x="1845" y="0"/>
                      <a:pt x="1845" y="0"/>
                      <a:pt x="1845" y="0"/>
                    </a:cubicBezTo>
                    <a:cubicBezTo>
                      <a:pt x="170" y="0"/>
                      <a:pt x="170" y="0"/>
                      <a:pt x="170" y="0"/>
                    </a:cubicBezTo>
                    <a:close/>
                  </a:path>
                </a:pathLst>
              </a:custGeom>
              <a:solidFill>
                <a:schemeClr val="accent3"/>
              </a:solidFill>
              <a:ln>
                <a:noFill/>
              </a:ln>
            </p:spPr>
            <p:txBody>
              <a:bodyPr vert="horz" wrap="square" lIns="91440" tIns="45720" rIns="91440" bIns="45720" numCol="1" anchor="t" anchorCtr="0" compatLnSpc="1"/>
              <a:p>
                <a:endParaRPr lang="en-US" sz="2400">
                  <a:latin typeface="黑体" panose="02010600030101010101" charset="-122"/>
                </a:endParaRPr>
              </a:p>
            </p:txBody>
          </p:sp>
          <p:sp>
            <p:nvSpPr>
              <p:cNvPr id="42" name="Freeform 16"/>
              <p:cNvSpPr/>
              <p:nvPr/>
            </p:nvSpPr>
            <p:spPr bwMode="auto">
              <a:xfrm>
                <a:off x="1362442" y="4960579"/>
                <a:ext cx="772642" cy="1003302"/>
              </a:xfrm>
              <a:custGeom>
                <a:avLst/>
                <a:gdLst>
                  <a:gd name="T0" fmla="*/ 112 w 206"/>
                  <a:gd name="T1" fmla="*/ 0 h 267"/>
                  <a:gd name="T2" fmla="*/ 114 w 206"/>
                  <a:gd name="T3" fmla="*/ 21 h 267"/>
                  <a:gd name="T4" fmla="*/ 110 w 206"/>
                  <a:gd name="T5" fmla="*/ 43 h 267"/>
                  <a:gd name="T6" fmla="*/ 100 w 206"/>
                  <a:gd name="T7" fmla="*/ 62 h 267"/>
                  <a:gd name="T8" fmla="*/ 84 w 206"/>
                  <a:gd name="T9" fmla="*/ 79 h 267"/>
                  <a:gd name="T10" fmla="*/ 63 w 206"/>
                  <a:gd name="T11" fmla="*/ 93 h 267"/>
                  <a:gd name="T12" fmla="*/ 105 w 206"/>
                  <a:gd name="T13" fmla="*/ 122 h 267"/>
                  <a:gd name="T14" fmla="*/ 119 w 206"/>
                  <a:gd name="T15" fmla="*/ 170 h 267"/>
                  <a:gd name="T16" fmla="*/ 110 w 206"/>
                  <a:gd name="T17" fmla="*/ 211 h 267"/>
                  <a:gd name="T18" fmla="*/ 85 w 206"/>
                  <a:gd name="T19" fmla="*/ 241 h 267"/>
                  <a:gd name="T20" fmla="*/ 47 w 206"/>
                  <a:gd name="T21" fmla="*/ 260 h 267"/>
                  <a:gd name="T22" fmla="*/ 0 w 206"/>
                  <a:gd name="T23" fmla="*/ 267 h 267"/>
                  <a:gd name="T24" fmla="*/ 206 w 206"/>
                  <a:gd name="T25" fmla="*/ 267 h 267"/>
                  <a:gd name="T26" fmla="*/ 112 w 206"/>
                  <a:gd name="T27"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67">
                    <a:moveTo>
                      <a:pt x="112" y="0"/>
                    </a:moveTo>
                    <a:cubicBezTo>
                      <a:pt x="113" y="7"/>
                      <a:pt x="114" y="14"/>
                      <a:pt x="114" y="21"/>
                    </a:cubicBezTo>
                    <a:cubicBezTo>
                      <a:pt x="114" y="28"/>
                      <a:pt x="112" y="35"/>
                      <a:pt x="110" y="43"/>
                    </a:cubicBezTo>
                    <a:cubicBezTo>
                      <a:pt x="108" y="50"/>
                      <a:pt x="104" y="56"/>
                      <a:pt x="100" y="62"/>
                    </a:cubicBezTo>
                    <a:cubicBezTo>
                      <a:pt x="96" y="68"/>
                      <a:pt x="91" y="74"/>
                      <a:pt x="84" y="79"/>
                    </a:cubicBezTo>
                    <a:cubicBezTo>
                      <a:pt x="78" y="84"/>
                      <a:pt x="71" y="89"/>
                      <a:pt x="63" y="93"/>
                    </a:cubicBezTo>
                    <a:cubicBezTo>
                      <a:pt x="81" y="99"/>
                      <a:pt x="96" y="109"/>
                      <a:pt x="105" y="122"/>
                    </a:cubicBezTo>
                    <a:cubicBezTo>
                      <a:pt x="114" y="135"/>
                      <a:pt x="119" y="152"/>
                      <a:pt x="119" y="170"/>
                    </a:cubicBezTo>
                    <a:cubicBezTo>
                      <a:pt x="119" y="185"/>
                      <a:pt x="116" y="199"/>
                      <a:pt x="110" y="211"/>
                    </a:cubicBezTo>
                    <a:cubicBezTo>
                      <a:pt x="104" y="223"/>
                      <a:pt x="95" y="233"/>
                      <a:pt x="85" y="241"/>
                    </a:cubicBezTo>
                    <a:cubicBezTo>
                      <a:pt x="74" y="250"/>
                      <a:pt x="62" y="256"/>
                      <a:pt x="47" y="260"/>
                    </a:cubicBezTo>
                    <a:cubicBezTo>
                      <a:pt x="33" y="265"/>
                      <a:pt x="17" y="267"/>
                      <a:pt x="0" y="267"/>
                    </a:cubicBezTo>
                    <a:cubicBezTo>
                      <a:pt x="206" y="267"/>
                      <a:pt x="206" y="267"/>
                      <a:pt x="206" y="267"/>
                    </a:cubicBezTo>
                    <a:cubicBezTo>
                      <a:pt x="143" y="88"/>
                      <a:pt x="120" y="23"/>
                      <a:pt x="112" y="0"/>
                    </a:cubicBezTo>
                    <a:close/>
                  </a:path>
                </a:pathLst>
              </a:custGeom>
              <a:solidFill>
                <a:schemeClr val="accent3">
                  <a:lumMod val="75000"/>
                </a:schemeClr>
              </a:solidFill>
              <a:ln>
                <a:noFill/>
              </a:ln>
            </p:spPr>
            <p:txBody>
              <a:bodyPr vert="horz" wrap="square" lIns="91440" tIns="45720" rIns="91440" bIns="45720" numCol="1" anchor="t" anchorCtr="0" compatLnSpc="1"/>
              <a:p>
                <a:endParaRPr lang="en-US" sz="2400">
                  <a:latin typeface="黑体" panose="02010600030101010101" charset="-122"/>
                </a:endParaRPr>
              </a:p>
            </p:txBody>
          </p:sp>
          <p:sp>
            <p:nvSpPr>
              <p:cNvPr id="43" name="Rectangle 15"/>
              <p:cNvSpPr/>
              <p:nvPr/>
            </p:nvSpPr>
            <p:spPr>
              <a:xfrm>
                <a:off x="5441922" y="4691412"/>
                <a:ext cx="96419" cy="1272469"/>
              </a:xfrm>
              <a:prstGeom prst="rect">
                <a:avLst/>
              </a:prstGeom>
              <a:solidFill>
                <a:schemeClr val="accent3">
                  <a:lumMod val="75000"/>
                </a:schemeClr>
              </a:solidFill>
              <a:ln>
                <a:noFill/>
              </a:ln>
            </p:spPr>
            <p:txBody>
              <a:bodyPr vert="horz" wrap="square" lIns="91440" tIns="45720" rIns="91440" bIns="45720" numCol="1" anchor="t" anchorCtr="0" compatLnSpc="1"/>
              <a:p>
                <a:endParaRPr lang="en-US" sz="2400">
                  <a:latin typeface="黑体" panose="02010600030101010101" charset="-122"/>
                </a:endParaRPr>
              </a:p>
            </p:txBody>
          </p:sp>
        </p:grpSp>
        <p:sp>
          <p:nvSpPr>
            <p:cNvPr id="60" name="TextBox 59"/>
            <p:cNvSpPr txBox="1"/>
            <p:nvPr/>
          </p:nvSpPr>
          <p:spPr>
            <a:xfrm>
              <a:off x="2129151" y="5018099"/>
              <a:ext cx="2926080" cy="460375"/>
            </a:xfrm>
            <a:prstGeom prst="rect">
              <a:avLst/>
            </a:prstGeom>
            <a:noFill/>
          </p:spPr>
          <p:txBody>
            <a:bodyPr wrap="none" rtlCol="0">
              <a:spAutoFit/>
            </a:bodyPr>
            <a:p>
              <a:pPr algn="l"/>
              <a:r>
                <a:rPr lang="zh-CN" altLang="en-US" sz="2400" dirty="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rPr>
                <a:t>耐心尽责，谨慎周密</a:t>
              </a:r>
              <a:endParaRPr lang="zh-CN" altLang="en-US" sz="2400" dirty="0">
                <a:solidFill>
                  <a:schemeClr val="bg1"/>
                </a:solidFill>
                <a:effectLst>
                  <a:outerShdw blurRad="38100" dist="38100" dir="2700000" algn="tl">
                    <a:srgbClr val="000000">
                      <a:alpha val="43137"/>
                    </a:srgbClr>
                  </a:outerShdw>
                </a:effectLst>
                <a:latin typeface="黑体" panose="02010600030101010101" charset="-122"/>
                <a:ea typeface="黑体" panose="02010600030101010101" charset="-122"/>
                <a:cs typeface="Arial" panose="020B0604020202020204" pitchFamily="34" charset="0"/>
              </a:endParaRPr>
            </a:p>
          </p:txBody>
        </p:sp>
      </p:grpSp>
      <p:pic>
        <p:nvPicPr>
          <p:cNvPr id="31" name="图片 30"/>
          <p:cNvPicPr>
            <a:picLocks noChangeAspect="1"/>
          </p:cNvPicPr>
          <p:nvPr/>
        </p:nvPicPr>
        <p:blipFill>
          <a:blip r:embed="rId1"/>
          <a:stretch>
            <a:fillRect/>
          </a:stretch>
        </p:blipFill>
        <p:spPr>
          <a:xfrm>
            <a:off x="5963920" y="2000250"/>
            <a:ext cx="5117465" cy="36302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right)">
                                      <p:cBhvr>
                                        <p:cTn id="13" dur="500"/>
                                        <p:tgtEl>
                                          <p:spTgt spid="7"/>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矩形 54274"/>
          <p:cNvSpPr/>
          <p:nvPr/>
        </p:nvSpPr>
        <p:spPr>
          <a:xfrm>
            <a:off x="604838" y="517843"/>
            <a:ext cx="4802187" cy="922020"/>
          </a:xfrm>
          <a:prstGeom prst="rect">
            <a:avLst/>
          </a:prstGeom>
          <a:noFill/>
          <a:ln w="9525">
            <a:noFill/>
          </a:ln>
        </p:spPr>
        <p:txBody>
          <a:bodyPr>
            <a:spAutoFit/>
          </a:bodyPr>
          <a:p>
            <a:pPr algn="l" eaLnBrk="1" hangingPunct="1"/>
            <a:r>
              <a:rPr lang="zh-CN" altLang="en-US" sz="5400" dirty="0">
                <a:solidFill>
                  <a:srgbClr val="000099"/>
                </a:solidFill>
                <a:latin typeface="黑体" panose="02010600030101010101" charset="-122"/>
                <a:ea typeface="黑体" panose="02010600030101010101" charset="-122"/>
                <a:cs typeface="黑体" panose="02010600030101010101" charset="-122"/>
              </a:rPr>
              <a:t>思考与训练</a:t>
            </a:r>
            <a:endParaRPr lang="zh-CN" altLang="en-US" sz="5400" dirty="0">
              <a:solidFill>
                <a:srgbClr val="000099"/>
              </a:solidFill>
              <a:latin typeface="黑体" panose="02010600030101010101" charset="-122"/>
              <a:ea typeface="黑体" panose="02010600030101010101" charset="-122"/>
              <a:cs typeface="黑体" panose="02010600030101010101" charset="-122"/>
            </a:endParaRPr>
          </a:p>
        </p:txBody>
      </p:sp>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649730" y="1602105"/>
            <a:ext cx="9794875" cy="470789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一、名词解释</a:t>
            </a:r>
            <a:endPar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突发公共卫生事件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社区保健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家庭病床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康复护理</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二、选择题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以年老、体弱、行动不便或家中无人照顾而去医院就医有困难的患者为主要服务对象的护理方式是（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社区卫生护理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B.家庭病床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C.健康教育</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心理护理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E.康复护理</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8" name="文本框 54277"/>
          <p:cNvSpPr txBox="1"/>
          <p:nvPr/>
        </p:nvSpPr>
        <p:spPr>
          <a:xfrm>
            <a:off x="1250950" y="812165"/>
            <a:ext cx="10516235" cy="5036820"/>
          </a:xfrm>
          <a:prstGeom prst="rect">
            <a:avLst/>
          </a:prstGeom>
          <a:noFill/>
          <a:ln w="9525">
            <a:noFill/>
          </a:ln>
        </p:spPr>
        <p:txBody>
          <a:bodyPr wrap="square">
            <a:spAutoFit/>
          </a:bodyPr>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某个相对集中区域内同时或相继出现多个共同临床表现的患者为（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重大传染病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B.群体不明原因疾病</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 重大食物中毒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endPar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D.重大气体中毒</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 重大的疫情</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社区保健的重点是（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预防</a:t>
            </a: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B.治疗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C.康复</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护理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E.照护</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 下列不是家庭病床的特点的是（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护理内容全面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B.以预防为主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C.护患关系密切</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护士素质要求高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E.心理护理要求高</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8" name="文本框 54277"/>
          <p:cNvSpPr txBox="1"/>
          <p:nvPr/>
        </p:nvSpPr>
        <p:spPr>
          <a:xfrm>
            <a:off x="1250950" y="812165"/>
            <a:ext cx="10516235" cy="5073650"/>
          </a:xfrm>
          <a:prstGeom prst="rect">
            <a:avLst/>
          </a:prstGeom>
          <a:noFill/>
          <a:ln w="9525">
            <a:noFill/>
          </a:ln>
        </p:spPr>
        <p:txBody>
          <a:bodyPr wrap="square">
            <a:spAutoFit/>
          </a:bodyPr>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5. 康复护理的目的是（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治疗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B.预防</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 护理</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D.帮助患者恢复日常活动能力</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 照护</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6. 康复护理的对象是（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阑尾炎患者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B.脑出血导致偏瘫者</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 儿童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孕妇</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 老年人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7. 社区保健的内容是（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治疗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B.护理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C.康复</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初级卫生保健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E.三级卫生保健</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8" name="文本框 54277"/>
          <p:cNvSpPr txBox="1"/>
          <p:nvPr/>
        </p:nvSpPr>
        <p:spPr>
          <a:xfrm>
            <a:off x="1250950" y="812165"/>
            <a:ext cx="10516235" cy="5073650"/>
          </a:xfrm>
          <a:prstGeom prst="rect">
            <a:avLst/>
          </a:prstGeom>
          <a:noFill/>
          <a:ln w="9525">
            <a:noFill/>
          </a:ln>
        </p:spPr>
        <p:txBody>
          <a:bodyPr wrap="square">
            <a:spAutoFit/>
          </a:bodyPr>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8. 下列不属于突发的公共卫生事件的是（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重大传染病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B.群体食物中毒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C.群体职业中毒</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腹泻患者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E.毒气泄露</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9. 社区保健的对象是（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妇女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B.儿童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C.残疾人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居民群体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E.成年人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10. 家庭病床的收治对象是（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阑尾炎患者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B.孕妇</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endPar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 儿童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D.年老体弱、行动不便的患者</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3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 成年人</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549400" y="1513205"/>
            <a:ext cx="9794875" cy="3522980"/>
          </a:xfrm>
          <a:prstGeom prst="rect">
            <a:avLst/>
          </a:prstGeom>
          <a:noFill/>
          <a:ln w="9525">
            <a:noFill/>
          </a:ln>
        </p:spPr>
        <p:txBody>
          <a:bodyPr wrap="square">
            <a:spAutoFit/>
          </a:bodyPr>
          <a:p>
            <a:pPr indent="266700" algn="l">
              <a:lnSpc>
                <a:spcPct val="15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三、简答题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突发公共卫生事件中护理人员应具备的能力有哪些？</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突发公共卫生事件应急护理伦理规范是什么？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社区保健的特点是什么？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 家庭病床的特点是什么？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5. 康复护理的伦理要求有哪些？</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126490" y="532765"/>
            <a:ext cx="10541000" cy="4523105"/>
          </a:xfrm>
          <a:prstGeom prst="rect">
            <a:avLst/>
          </a:prstGeom>
          <a:noFill/>
          <a:ln w="9525">
            <a:noFill/>
          </a:ln>
        </p:spPr>
        <p:txBody>
          <a:bodyPr wrap="square">
            <a:spAutoFit/>
          </a:bodyPr>
          <a:p>
            <a:pPr indent="266700" algn="l">
              <a:lnSpc>
                <a:spcPct val="150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四、综合题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0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◎案例分析</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患者，男性，79 岁，退休教师，8 年前曾患脑梗死，常感肢体无力，可借助拐杖行</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走。无明显诱因出现发热、咳嗽、咳痰，体温38.5℃，同时感左侧肢体无力，不能下地</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行走，伴排尿、排便失禁，吞咽偶有呛咳2 天，以“呼吸道感染，多发性脑梗死，老年</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性痴呆”收入院。入院后给予青霉素抗感染，静脉滴注低分子葡聚糖和尼莫地平等治</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疗。治疗10 天后，患者咳嗽、咳痰症状消失，体温降至正常，能扶墙走路，但不稳，</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要求自动出院进行家庭治疗。</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rPr>
              <a:t>问：护士应该怎样与患者沟通，才能与患者建立起良好的护患关系？</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矩形 2"/>
          <p:cNvSpPr/>
          <p:nvPr/>
        </p:nvSpPr>
        <p:spPr>
          <a:xfrm>
            <a:off x="3898900" y="507365"/>
            <a:ext cx="6697345" cy="176911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4" name="矩形 3"/>
          <p:cNvSpPr/>
          <p:nvPr/>
        </p:nvSpPr>
        <p:spPr>
          <a:xfrm>
            <a:off x="4736656" y="33406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知识目标</a:t>
            </a:r>
            <a:endParaRPr lang="zh-CN" altLang="en-US" sz="2500" b="1">
              <a:cs typeface="+mn-ea"/>
              <a:sym typeface="+mn-lt"/>
            </a:endParaRPr>
          </a:p>
        </p:txBody>
      </p:sp>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6" name="直接箭头连接符 5"/>
          <p:cNvCxnSpPr>
            <a:stCxn id="5" idx="5"/>
          </p:cNvCxnSpPr>
          <p:nvPr/>
        </p:nvCxnSpPr>
        <p:spPr>
          <a:xfrm flipV="1">
            <a:off x="2428875" y="1266825"/>
            <a:ext cx="1395095" cy="140589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820501" y="3456518"/>
            <a:ext cx="898777" cy="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5" idx="1"/>
          </p:cNvCxnSpPr>
          <p:nvPr/>
        </p:nvCxnSpPr>
        <p:spPr>
          <a:xfrm>
            <a:off x="2428875" y="4239895"/>
            <a:ext cx="1282700" cy="14319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9"/>
          <p:cNvSpPr txBox="1"/>
          <p:nvPr/>
        </p:nvSpPr>
        <p:spPr>
          <a:xfrm>
            <a:off x="4114800" y="917575"/>
            <a:ext cx="6344920" cy="132207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了解突发公共卫生事件、社区保健、家庭病床及康复护理的含义。</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熟悉突发公共卫生事件、社区保健、家庭病床及康复护理的特点。</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3. 掌握突发公共卫生事件、社区保健、家庭病床及康复护理的伦理规范。</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3" name="矩形 12"/>
          <p:cNvSpPr/>
          <p:nvPr/>
        </p:nvSpPr>
        <p:spPr>
          <a:xfrm>
            <a:off x="3898900" y="2621280"/>
            <a:ext cx="6697345" cy="181737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6" name="矩形 15"/>
          <p:cNvSpPr/>
          <p:nvPr/>
        </p:nvSpPr>
        <p:spPr>
          <a:xfrm>
            <a:off x="4736656" y="244795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能力目标</a:t>
            </a:r>
            <a:endParaRPr lang="zh-CN" altLang="en-US" sz="2500" b="1">
              <a:cs typeface="+mn-ea"/>
              <a:sym typeface="+mn-lt"/>
            </a:endParaRPr>
          </a:p>
        </p:txBody>
      </p:sp>
      <p:sp>
        <p:nvSpPr>
          <p:cNvPr id="18" name="矩形 17"/>
          <p:cNvSpPr/>
          <p:nvPr/>
        </p:nvSpPr>
        <p:spPr>
          <a:xfrm>
            <a:off x="3898900" y="4771390"/>
            <a:ext cx="6697345" cy="174180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0" name="矩形 9"/>
          <p:cNvSpPr/>
          <p:nvPr/>
        </p:nvSpPr>
        <p:spPr>
          <a:xfrm>
            <a:off x="4736656" y="4598043"/>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素质目标</a:t>
            </a:r>
            <a:endParaRPr lang="zh-CN" altLang="en-US" sz="2500" b="1">
              <a:cs typeface="+mn-ea"/>
              <a:sym typeface="+mn-lt"/>
            </a:endParaRPr>
          </a:p>
        </p:txBody>
      </p:sp>
      <p:sp>
        <p:nvSpPr>
          <p:cNvPr id="14" name="TextBox 9"/>
          <p:cNvSpPr txBox="1"/>
          <p:nvPr/>
        </p:nvSpPr>
        <p:spPr>
          <a:xfrm>
            <a:off x="4114800" y="3025775"/>
            <a:ext cx="6245225" cy="132207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学会突发公共卫生事件、社区保健、家庭病床及康复护理的伦理规范。</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会利用突发公共卫生事件、社区保健、家庭病床及康复护理的伦理规范解决临床中的伦理问题。</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5" name="TextBox 9"/>
          <p:cNvSpPr txBox="1"/>
          <p:nvPr/>
        </p:nvSpPr>
        <p:spPr>
          <a:xfrm>
            <a:off x="4114800" y="5442585"/>
            <a:ext cx="6245225" cy="706755"/>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具备较强的处理突发公共卫生事件、社区保健、家庭病床及康复护理的护理伦理理念。</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2" presetClass="entr" presetSubtype="1" fill="hold" grpId="0" nodeType="afterEffect">
                                  <p:stCondLst>
                                    <p:cond delay="0"/>
                                  </p:stCondLst>
                                  <p:iterate type="lt">
                                    <p:tmPct val="0"/>
                                  </p:iterate>
                                  <p:childTnLst>
                                    <p:set>
                                      <p:cBhvr>
                                        <p:cTn id="29" dur="1" fill="hold">
                                          <p:stCondLst>
                                            <p:cond delay="0"/>
                                          </p:stCondLst>
                                        </p:cTn>
                                        <p:tgtEl>
                                          <p:spTgt spid="9"/>
                                        </p:tgtEl>
                                        <p:attrNameLst>
                                          <p:attrName>style.visibility</p:attrName>
                                        </p:attrNameLst>
                                      </p:cBhvr>
                                      <p:to>
                                        <p:strVal val="visible"/>
                                      </p:to>
                                    </p:set>
                                    <p:animEffect transition="in" filter="slide(fromTop)">
                                      <p:cBhvr>
                                        <p:cTn id="30" dur="500"/>
                                        <p:tgtEl>
                                          <p:spTgt spid="9"/>
                                        </p:tgtEl>
                                      </p:cBhvr>
                                    </p:animEffect>
                                  </p:childTnLst>
                                </p:cTn>
                              </p:par>
                            </p:childTnLst>
                          </p:cTn>
                        </p:par>
                        <p:par>
                          <p:cTn id="31" fill="hold">
                            <p:stCondLst>
                              <p:cond delay="2500"/>
                            </p:stCondLst>
                            <p:childTnLst>
                              <p:par>
                                <p:cTn id="32" presetID="16" presetClass="entr" presetSubtype="37"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Vertical)">
                                      <p:cBhvr>
                                        <p:cTn id="34" dur="500"/>
                                        <p:tgtEl>
                                          <p:spTgt spid="16"/>
                                        </p:tgtEl>
                                      </p:cBhvr>
                                    </p:animEffect>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12" presetClass="entr" presetSubtype="1" fill="hold" grpId="0" nodeType="afterEffect">
                                  <p:stCondLst>
                                    <p:cond delay="0"/>
                                  </p:stCondLst>
                                  <p:iterate type="lt">
                                    <p:tmPct val="0"/>
                                  </p:iterate>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cTn>
                              </p:par>
                            </p:childTnLst>
                          </p:cTn>
                        </p:par>
                        <p:par>
                          <p:cTn id="53" fill="hold">
                            <p:stCondLst>
                              <p:cond delay="5000"/>
                            </p:stCondLst>
                            <p:childTnLst>
                              <p:par>
                                <p:cTn id="54" presetID="12" presetClass="entr" presetSubtype="1" fill="hold" grpId="0" nodeType="afterEffect">
                                  <p:stCondLst>
                                    <p:cond delay="0"/>
                                  </p:stCondLst>
                                  <p:iterate type="lt">
                                    <p:tmPct val="0"/>
                                  </p:iterate>
                                  <p:childTnLst>
                                    <p:set>
                                      <p:cBhvr>
                                        <p:cTn id="55" dur="1" fill="hold">
                                          <p:stCondLst>
                                            <p:cond delay="0"/>
                                          </p:stCondLst>
                                        </p:cTn>
                                        <p:tgtEl>
                                          <p:spTgt spid="15"/>
                                        </p:tgtEl>
                                        <p:attrNameLst>
                                          <p:attrName>style.visibility</p:attrName>
                                        </p:attrNameLst>
                                      </p:cBhvr>
                                      <p:to>
                                        <p:strVal val="visible"/>
                                      </p:to>
                                    </p:set>
                                    <p:animEffect transition="in" filter="slide(fromTop)">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9" grpId="0"/>
      <p:bldP spid="13" grpId="0" bldLvl="0" animBg="1"/>
      <p:bldP spid="16" grpId="0" bldLvl="0" animBg="1"/>
      <p:bldP spid="18" grpId="0" bldLvl="0" animBg="1"/>
      <p:bldP spid="10" grpId="0" bldLvl="0" animBg="1"/>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 name="组合 20"/>
          <p:cNvGrpSpPr/>
          <p:nvPr/>
        </p:nvGrpSpPr>
        <p:grpSpPr>
          <a:xfrm>
            <a:off x="431165" y="939800"/>
            <a:ext cx="11487150" cy="5732145"/>
            <a:chOff x="784745" y="1287602"/>
            <a:chExt cx="10228186" cy="5039100"/>
          </a:xfrm>
        </p:grpSpPr>
        <p:sp>
          <p:nvSpPr>
            <p:cNvPr id="22" name="矩形 21"/>
            <p:cNvSpPr/>
            <p:nvPr/>
          </p:nvSpPr>
          <p:spPr>
            <a:xfrm>
              <a:off x="907721" y="1444227"/>
              <a:ext cx="10105210" cy="4882475"/>
            </a:xfrm>
            <a:prstGeom prst="rect">
              <a:avLst/>
            </a:prstGeom>
            <a:solidFill>
              <a:srgbClr val="449F95">
                <a:alpha val="41000"/>
              </a:srgbClr>
            </a:solidFill>
            <a:ln>
              <a:noFill/>
            </a:ln>
            <a:effectLst>
              <a:softEdge rad="31750"/>
            </a:effectLst>
          </p:spPr>
          <p:style>
            <a:lnRef idx="2">
              <a:srgbClr val="59AEA6">
                <a:shade val="50000"/>
              </a:srgbClr>
            </a:lnRef>
            <a:fillRef idx="1">
              <a:srgbClr val="59AEA6"/>
            </a:fillRef>
            <a:effectRef idx="0">
              <a:srgbClr val="59AEA6"/>
            </a:effectRef>
            <a:fontRef idx="minor">
              <a:srgbClr val="FFFFFF"/>
            </a:fontRef>
          </p:style>
          <p:txBody>
            <a:bodyPr lIns="121893" tIns="60945" rIns="121893" bIns="60945" rtlCol="0" anchor="ctr"/>
            <a:lstStyle/>
            <a:p>
              <a:pPr algn="ctr"/>
              <a:endParaRPr lang="zh-CN" altLang="en-US">
                <a:cs typeface="黑体" panose="02010600030101010101" charset="-122"/>
                <a:sym typeface="黑体" panose="02010600030101010101" charset="-122"/>
              </a:endParaRPr>
            </a:p>
          </p:txBody>
        </p:sp>
        <p:sp>
          <p:nvSpPr>
            <p:cNvPr id="23" name="矩形 22"/>
            <p:cNvSpPr/>
            <p:nvPr/>
          </p:nvSpPr>
          <p:spPr>
            <a:xfrm>
              <a:off x="784745" y="1287602"/>
              <a:ext cx="9835446" cy="4823398"/>
            </a:xfrm>
            <a:prstGeom prst="rect">
              <a:avLst/>
            </a:prstGeom>
            <a:solidFill>
              <a:srgbClr val="59AEA6">
                <a:lumMod val="100000"/>
              </a:srgbClr>
            </a:solidFill>
            <a:ln>
              <a:noFill/>
            </a:ln>
            <a:effectLst/>
          </p:spPr>
          <p:style>
            <a:lnRef idx="2">
              <a:srgbClr val="59AEA6">
                <a:shade val="50000"/>
              </a:srgbClr>
            </a:lnRef>
            <a:fillRef idx="1">
              <a:srgbClr val="59AEA6"/>
            </a:fillRef>
            <a:effectRef idx="0">
              <a:srgbClr val="59AEA6"/>
            </a:effectRef>
            <a:fontRef idx="minor">
              <a:srgbClr val="FFFFFF"/>
            </a:fontRef>
          </p:style>
          <p:txBody>
            <a:bodyPr lIns="121893" tIns="60945" rIns="121893" bIns="60945" rtlCol="0" anchor="ctr"/>
            <a:lstStyle/>
            <a:p>
              <a:pPr algn="ctr"/>
              <a:endParaRPr lang="zh-CN" altLang="en-US">
                <a:cs typeface="黑体" panose="02010600030101010101" charset="-122"/>
                <a:sym typeface="黑体" panose="02010600030101010101" charset="-122"/>
              </a:endParaRPr>
            </a:p>
          </p:txBody>
        </p:sp>
      </p:grpSp>
      <p:sp>
        <p:nvSpPr>
          <p:cNvPr id="24" name="TextBox 9"/>
          <p:cNvSpPr>
            <a:spLocks noChangeArrowheads="1"/>
          </p:cNvSpPr>
          <p:nvPr/>
        </p:nvSpPr>
        <p:spPr bwMode="auto">
          <a:xfrm>
            <a:off x="725170" y="1113155"/>
            <a:ext cx="10457815" cy="529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5" tIns="60941" rIns="121885" bIns="60941">
            <a:spAutoFit/>
          </a:bodyP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lvl="0">
              <a:lnSpc>
                <a:spcPct val="150000"/>
              </a:lnSpc>
              <a:buFont typeface="黑体" panose="02010600030101010101" charset="-122"/>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2020年1月18日，星期六，84岁的中国工程院院士钟南山接到赶往武汉的紧急通知。时值春节前夕，颇费周折，钟南山才挤上了无座的高铁。这一天，武汉市卫生健康委员会通报，新增59例新型冠状病毒感染的肺炎确诊病例。</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黑体" panose="02010600030101010101" charset="-122"/>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“没什么特殊情况，不要去武汉。”钟南山提醒公众的同时，却选择了逆行。</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黑体" panose="02010600030101010101" charset="-122"/>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“肯定的，有人传人现象。”1月20日，作为国家卫生健康委员会高级别专家组组长，钟南山在关键时刻发出的“预警”，为控制疫情在全国范围内的蔓延赢得先机。</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黑体" panose="02010600030101010101" charset="-122"/>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自挂帅出征以来，钟南山始终冲在前线，始终如铁人般拼命：4天内奔走武汉、北京、广州三地，长时间科研、开会、远程会诊、接受媒体采访，甚至在飞机上研究治疗方案……</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黑体" panose="02010600030101010101" charset="-122"/>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有人曾这样评价钟南山：既有国士的担当，又有战士的勇猛。他回应得最多的一句话是：“我不过是一个看病的大夫。”</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黑体" panose="02010600030101010101" charset="-122"/>
              <a:buNone/>
              <a:defRPr/>
            </a:pPr>
            <a:r>
              <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rPr>
              <a:t>看到疫情防控难度增加，他变得容易落泪、伤感。冷冰冰的疫情通报数据背后是一个个鲜活的生命和家庭，他心疼他们。</a:t>
            </a:r>
            <a:endParaRPr lang="zh-CN" altLang="en-US" sz="1600" dirty="0">
              <a:solidFill>
                <a:srgbClr val="FFFFFF"/>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黑体" panose="02010600030101010101" charset="-122"/>
              <a:buNone/>
              <a:defRPr/>
            </a:pPr>
            <a:r>
              <a:rPr lang="zh-CN" altLang="en-US" sz="1600" dirty="0">
                <a:solidFill>
                  <a:schemeClr val="accent2">
                    <a:lumMod val="60000"/>
                    <a:lumOff val="40000"/>
                  </a:schemeClr>
                </a:solidFill>
                <a:latin typeface="黑体" panose="02010600030101010101" charset="-122"/>
                <a:ea typeface="黑体" panose="02010600030101010101" charset="-122"/>
                <a:cs typeface="黑体" panose="02010600030101010101" charset="-122"/>
                <a:sym typeface="黑体" panose="02010600030101010101" charset="-122"/>
              </a:rPr>
              <a:t>思考：</a:t>
            </a:r>
            <a:endParaRPr lang="zh-CN" altLang="en-US" sz="1600" dirty="0">
              <a:solidFill>
                <a:schemeClr val="accent2">
                  <a:lumMod val="60000"/>
                  <a:lumOff val="40000"/>
                </a:schemeClr>
              </a:solidFill>
              <a:latin typeface="黑体" panose="02010600030101010101" charset="-122"/>
              <a:ea typeface="黑体" panose="02010600030101010101" charset="-122"/>
              <a:cs typeface="黑体" panose="02010600030101010101" charset="-122"/>
              <a:sym typeface="黑体" panose="02010600030101010101" charset="-122"/>
            </a:endParaRPr>
          </a:p>
          <a:p>
            <a:pPr lvl="0">
              <a:lnSpc>
                <a:spcPct val="150000"/>
              </a:lnSpc>
              <a:buFont typeface="黑体" panose="02010600030101010101" charset="-122"/>
              <a:buNone/>
              <a:defRPr/>
            </a:pPr>
            <a:r>
              <a:rPr lang="zh-CN" altLang="en-US" sz="1600">
                <a:ea typeface="黑体" panose="02010600030101010101" charset="-122"/>
                <a:sym typeface="+mn-ea"/>
              </a:rPr>
              <a:t>1.钟南山院士的行为说明了在突发的公共卫生事件应具备的哪些能力？</a:t>
            </a:r>
            <a:endParaRPr lang="zh-CN" altLang="en-US" sz="1600">
              <a:ea typeface="黑体" panose="02010600030101010101" charset="-122"/>
              <a:sym typeface="+mn-ea"/>
            </a:endParaRPr>
          </a:p>
          <a:p>
            <a:pPr lvl="0">
              <a:lnSpc>
                <a:spcPct val="150000"/>
              </a:lnSpc>
              <a:buFont typeface="黑体" panose="02010600030101010101" charset="-122"/>
              <a:buNone/>
              <a:defRPr/>
            </a:pPr>
            <a:r>
              <a:rPr lang="zh-CN" altLang="en-US" sz="1600">
                <a:ea typeface="黑体" panose="02010600030101010101" charset="-122"/>
                <a:sym typeface="+mn-ea"/>
              </a:rPr>
              <a:t>2.作为护理事业的接班人，你对于应急事件如何处理？</a:t>
            </a:r>
            <a:endParaRPr lang="zh-CN" altLang="en-US" sz="1600">
              <a:ea typeface="黑体" panose="02010600030101010101" charset="-122"/>
              <a:sym typeface="+mn-ea"/>
            </a:endParaRPr>
          </a:p>
        </p:txBody>
      </p:sp>
      <p:sp>
        <p:nvSpPr>
          <p:cNvPr id="25" name="TextBox 18"/>
          <p:cNvSpPr>
            <a:spLocks noChangeArrowheads="1"/>
          </p:cNvSpPr>
          <p:nvPr/>
        </p:nvSpPr>
        <p:spPr bwMode="auto">
          <a:xfrm>
            <a:off x="431190" y="203974"/>
            <a:ext cx="227457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5" tIns="60941" rIns="121885" bIns="60941">
            <a:spAutoFit/>
          </a:bodyPr>
          <a:lstStyle/>
          <a:p>
            <a:pPr algn="ctr"/>
            <a:r>
              <a:rPr lang="zh-CN" altLang="en-US" sz="4000" dirty="0">
                <a:cs typeface="黑体" panose="02010600030101010101" charset="-122"/>
                <a:sym typeface="黑体" panose="02010600030101010101" charset="-122"/>
              </a:rPr>
              <a:t>预习案例</a:t>
            </a:r>
            <a:endParaRPr lang="zh-CN" altLang="en-US" sz="4000" dirty="0">
              <a:cs typeface="黑体" panose="02010600030101010101" charset="-122"/>
              <a:sym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4"/>
                                        </p:tgtEl>
                                        <p:attrNameLst>
                                          <p:attrName>ppt_y</p:attrName>
                                        </p:attrNameLst>
                                      </p:cBhvr>
                                      <p:tavLst>
                                        <p:tav tm="0">
                                          <p:val>
                                            <p:strVal val="#ppt_y"/>
                                          </p:val>
                                        </p:tav>
                                        <p:tav tm="100000">
                                          <p:val>
                                            <p:strVal val="#ppt_y"/>
                                          </p:val>
                                        </p:tav>
                                      </p:tavLst>
                                    </p:anim>
                                    <p:anim calcmode="lin" valueType="num">
                                      <p:cBhvr>
                                        <p:cTn id="1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cs typeface="黑体" panose="02010600030101010101" charset="-122"/>
              </a:rPr>
              <a:t>任务一</a:t>
            </a:r>
            <a:endParaRPr lang="zh-CN" altLang="en-US" sz="4400">
              <a:solidFill>
                <a:srgbClr val="002060"/>
              </a:solidFill>
              <a:latin typeface="黑体" panose="02010600030101010101" charset="-122"/>
              <a:ea typeface="黑体" panose="02010600030101010101" charset="-122"/>
              <a:cs typeface="黑体" panose="02010600030101010101" charset="-122"/>
            </a:endParaRPr>
          </a:p>
        </p:txBody>
      </p:sp>
      <p:sp>
        <p:nvSpPr>
          <p:cNvPr id="2" name="文本框 1"/>
          <p:cNvSpPr txBox="1"/>
          <p:nvPr/>
        </p:nvSpPr>
        <p:spPr>
          <a:xfrm>
            <a:off x="5240655" y="1989455"/>
            <a:ext cx="5269230" cy="2306955"/>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突发公共卫生事件应急护理伦理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标题 7170"/>
          <p:cNvSpPr>
            <a:spLocks noGrp="1"/>
          </p:cNvSpPr>
          <p:nvPr>
            <p:ph type="title"/>
          </p:nvPr>
        </p:nvSpPr>
        <p:spPr>
          <a:xfrm>
            <a:off x="3233420" y="596265"/>
            <a:ext cx="6195695" cy="367030"/>
          </a:xfrm>
        </p:spPr>
        <p:txBody>
          <a:bodyPr wrap="square" anchor="ctr" anchorCtr="0">
            <a:normAutofit fontScale="90000"/>
          </a:bodyPr>
          <a:p>
            <a:r>
              <a:rPr lang="zh-CN" altLang="en-US" sz="3110">
                <a:solidFill>
                  <a:srgbClr val="660066"/>
                </a:solidFill>
                <a:ea typeface="黑体" panose="02010600030101010101" charset="-122"/>
              </a:rPr>
              <a:t>突发公共卫生事件的典型案例回顾</a:t>
            </a:r>
            <a:endParaRPr lang="zh-CN" altLang="en-US" sz="3110">
              <a:solidFill>
                <a:srgbClr val="660066"/>
              </a:solidFill>
              <a:ea typeface="黑体" panose="02010600030101010101" charset="-122"/>
            </a:endParaRPr>
          </a:p>
        </p:txBody>
      </p:sp>
      <p:sp>
        <p:nvSpPr>
          <p:cNvPr id="2" name="矩形 1"/>
          <p:cNvSpPr/>
          <p:nvPr/>
        </p:nvSpPr>
        <p:spPr>
          <a:xfrm>
            <a:off x="1270635" y="1176655"/>
            <a:ext cx="10558780" cy="1076325"/>
          </a:xfrm>
          <a:prstGeom prst="rect">
            <a:avLst/>
          </a:prstGeom>
          <a:noFill/>
          <a:ln w="9525">
            <a:noFill/>
          </a:ln>
        </p:spPr>
        <p:txBody>
          <a:bodyPr wrap="square">
            <a:spAutoFit/>
          </a:bodyPr>
          <a:p>
            <a:pPr indent="0" algn="l" eaLnBrk="1" hangingPunct="1">
              <a:spcBef>
                <a:spcPct val="20000"/>
              </a:spcBef>
              <a:buClr>
                <a:schemeClr val="hlink"/>
              </a:buClr>
              <a:buSzPct val="75000"/>
              <a:buNone/>
            </a:pPr>
            <a:r>
              <a:rPr lang="zh-CN" altLang="en-US" sz="2000" dirty="0">
                <a:solidFill>
                  <a:schemeClr val="tx1"/>
                </a:solidFill>
                <a:latin typeface="Arial" panose="020B0604020202020204" pitchFamily="34" charset="0"/>
                <a:ea typeface="黑体" panose="02010600030101010101" charset="-122"/>
              </a:rPr>
              <a:t>瘟疫、战争，饥荒，被称为人类历史悲剧的“三剑客”。它们不仅带给人类痛苦和恐慌，也会导致整个社会的衰退，甚至于国家的消亡。</a:t>
            </a:r>
            <a:endParaRPr lang="zh-CN" altLang="en-US" sz="2000" dirty="0">
              <a:solidFill>
                <a:schemeClr val="tx1"/>
              </a:solidFill>
              <a:latin typeface="Arial" panose="020B0604020202020204" pitchFamily="34" charset="0"/>
              <a:ea typeface="黑体" panose="02010600030101010101" charset="-122"/>
            </a:endParaRPr>
          </a:p>
          <a:p>
            <a:pPr indent="0" algn="l" eaLnBrk="1" hangingPunct="1">
              <a:spcBef>
                <a:spcPct val="20000"/>
              </a:spcBef>
              <a:buNone/>
            </a:pPr>
            <a:r>
              <a:rPr lang="zh-CN" altLang="en-US" sz="2000" dirty="0">
                <a:solidFill>
                  <a:schemeClr val="tx1"/>
                </a:solidFill>
                <a:latin typeface="Arial" panose="020B0604020202020204" pitchFamily="34" charset="0"/>
                <a:ea typeface="黑体" panose="02010600030101010101" charset="-122"/>
              </a:rPr>
              <a:t>回顾传染病的历史，由于传染病给人类带来的死亡，或者创伤，比战争的总和还要大。</a:t>
            </a:r>
            <a:endParaRPr lang="zh-CN" altLang="en-US" sz="2000" dirty="0">
              <a:solidFill>
                <a:schemeClr val="tx1"/>
              </a:solidFill>
              <a:latin typeface="Arial" panose="020B0604020202020204" pitchFamily="34" charset="0"/>
              <a:ea typeface="黑体" panose="02010600030101010101" charset="-122"/>
            </a:endParaRPr>
          </a:p>
        </p:txBody>
      </p:sp>
      <p:sp>
        <p:nvSpPr>
          <p:cNvPr id="9218" name="文本占位符 9217"/>
          <p:cNvSpPr>
            <a:spLocks noGrp="1"/>
          </p:cNvSpPr>
          <p:nvPr>
            <p:ph type="body" idx="1"/>
          </p:nvPr>
        </p:nvSpPr>
        <p:spPr>
          <a:xfrm>
            <a:off x="1270635" y="2350770"/>
            <a:ext cx="10558780" cy="4285615"/>
          </a:xfrm>
        </p:spPr>
        <p:txBody>
          <a:bodyPr>
            <a:noAutofit/>
          </a:bodyPr>
          <a:p>
            <a:pPr fontAlgn="auto">
              <a:lnSpc>
                <a:spcPct val="125000"/>
              </a:lnSpc>
              <a:spcBef>
                <a:spcPts val="0"/>
              </a:spcBef>
              <a:spcAft>
                <a:spcPts val="0"/>
              </a:spcAft>
              <a:buFont typeface="Wingdings" panose="05000000000000000000" charset="0"/>
              <a:buChar char="Ø"/>
            </a:pPr>
            <a:r>
              <a:rPr lang="zh-CN" altLang="en-US" sz="2000" dirty="0">
                <a:solidFill>
                  <a:srgbClr val="0000FF"/>
                </a:solidFill>
                <a:sym typeface="+mn-ea"/>
              </a:rPr>
              <a:t>古希腊的时候，在雅典发生瘟疫</a:t>
            </a:r>
            <a:r>
              <a:rPr lang="en-US" altLang="zh-CN" sz="2000" dirty="0">
                <a:solidFill>
                  <a:srgbClr val="0000FF"/>
                </a:solidFill>
                <a:sym typeface="+mn-ea"/>
              </a:rPr>
              <a:t>(</a:t>
            </a:r>
            <a:r>
              <a:rPr lang="zh-CN" altLang="en-US" sz="2000" dirty="0">
                <a:solidFill>
                  <a:srgbClr val="0000FF"/>
                </a:solidFill>
                <a:sym typeface="+mn-ea"/>
              </a:rPr>
              <a:t>天花</a:t>
            </a:r>
            <a:r>
              <a:rPr lang="en-US" altLang="zh-CN" sz="2000" dirty="0">
                <a:solidFill>
                  <a:srgbClr val="0000FF"/>
                </a:solidFill>
                <a:sym typeface="+mn-ea"/>
              </a:rPr>
              <a:t>)</a:t>
            </a:r>
            <a:r>
              <a:rPr lang="zh-CN" altLang="en-US" sz="2000" dirty="0">
                <a:solidFill>
                  <a:srgbClr val="0000FF"/>
                </a:solidFill>
                <a:sym typeface="+mn-ea"/>
              </a:rPr>
              <a:t>。使得雅典开始走向衰落。</a:t>
            </a:r>
            <a:endParaRPr lang="zh-CN" altLang="en-US" sz="2000" dirty="0">
              <a:solidFill>
                <a:srgbClr val="0000FF"/>
              </a:solidFill>
            </a:endParaRPr>
          </a:p>
          <a:p>
            <a:pPr fontAlgn="auto">
              <a:lnSpc>
                <a:spcPct val="125000"/>
              </a:lnSpc>
              <a:spcBef>
                <a:spcPts val="0"/>
              </a:spcBef>
              <a:spcAft>
                <a:spcPts val="0"/>
              </a:spcAft>
              <a:buFont typeface="Wingdings" panose="05000000000000000000" charset="0"/>
              <a:buChar char="Ø"/>
            </a:pPr>
            <a:r>
              <a:rPr lang="zh-CN" altLang="en-US" sz="2000" dirty="0">
                <a:solidFill>
                  <a:srgbClr val="0000FF"/>
                </a:solidFill>
                <a:sym typeface="+mn-ea"/>
              </a:rPr>
              <a:t>公元的</a:t>
            </a:r>
            <a:r>
              <a:rPr lang="en-US" altLang="zh-CN" sz="2000" dirty="0">
                <a:solidFill>
                  <a:srgbClr val="0000FF"/>
                </a:solidFill>
                <a:sym typeface="+mn-ea"/>
              </a:rPr>
              <a:t>165</a:t>
            </a:r>
            <a:r>
              <a:rPr lang="zh-CN" altLang="en-US" sz="2000" dirty="0">
                <a:solidFill>
                  <a:srgbClr val="0000FF"/>
                </a:solidFill>
                <a:sym typeface="+mn-ea"/>
              </a:rPr>
              <a:t>年到</a:t>
            </a:r>
            <a:r>
              <a:rPr lang="en-US" altLang="zh-CN" sz="2000" dirty="0">
                <a:solidFill>
                  <a:srgbClr val="0000FF"/>
                </a:solidFill>
                <a:sym typeface="+mn-ea"/>
              </a:rPr>
              <a:t>266</a:t>
            </a:r>
            <a:r>
              <a:rPr lang="zh-CN" altLang="en-US" sz="2000" dirty="0">
                <a:solidFill>
                  <a:srgbClr val="0000FF"/>
                </a:solidFill>
                <a:sym typeface="+mn-ea"/>
              </a:rPr>
              <a:t>年，正是古罗马非常兴盛的时期，又来了一场瘟疫</a:t>
            </a:r>
            <a:r>
              <a:rPr lang="en-US" altLang="zh-CN" sz="2000" dirty="0">
                <a:solidFill>
                  <a:srgbClr val="0000FF"/>
                </a:solidFill>
                <a:sym typeface="+mn-ea"/>
              </a:rPr>
              <a:t>(</a:t>
            </a:r>
            <a:r>
              <a:rPr lang="zh-CN" altLang="en-US" sz="2000" dirty="0">
                <a:solidFill>
                  <a:srgbClr val="0000FF"/>
                </a:solidFill>
                <a:sym typeface="+mn-ea"/>
              </a:rPr>
              <a:t>鼠疫</a:t>
            </a:r>
            <a:r>
              <a:rPr lang="en-US" altLang="zh-CN" sz="2000" dirty="0">
                <a:solidFill>
                  <a:srgbClr val="0000FF"/>
                </a:solidFill>
                <a:sym typeface="+mn-ea"/>
              </a:rPr>
              <a:t>)</a:t>
            </a:r>
            <a:r>
              <a:rPr lang="zh-CN" altLang="en-US" sz="2000" dirty="0">
                <a:solidFill>
                  <a:srgbClr val="0000FF"/>
                </a:solidFill>
                <a:sym typeface="+mn-ea"/>
              </a:rPr>
              <a:t>，由于一百年持续传染病的流行，使得罗马帝国开始衰落。</a:t>
            </a:r>
            <a:endParaRPr lang="zh-CN" altLang="en-US" sz="2000" dirty="0">
              <a:solidFill>
                <a:srgbClr val="0000FF"/>
              </a:solidFill>
            </a:endParaRPr>
          </a:p>
          <a:p>
            <a:pPr fontAlgn="auto">
              <a:lnSpc>
                <a:spcPct val="125000"/>
              </a:lnSpc>
              <a:spcBef>
                <a:spcPts val="0"/>
              </a:spcBef>
              <a:spcAft>
                <a:spcPts val="0"/>
              </a:spcAft>
              <a:buFont typeface="Wingdings" panose="05000000000000000000" charset="0"/>
              <a:buChar char="Ø"/>
            </a:pPr>
            <a:r>
              <a:rPr lang="zh-CN" altLang="en-US" sz="2000" dirty="0">
                <a:solidFill>
                  <a:srgbClr val="0000FF"/>
                </a:solidFill>
              </a:rPr>
              <a:t>十五世纪，哥伦布发现美洲新大陆。当时南美的玛雅文化是非常发达的。但是西班牙的军队到了南美以后，也带去了天花、麻疹等传染病，最后是传染病使得</a:t>
            </a:r>
            <a:r>
              <a:rPr lang="en-US" altLang="zh-CN" sz="2000" dirty="0">
                <a:solidFill>
                  <a:srgbClr val="0000FF"/>
                </a:solidFill>
              </a:rPr>
              <a:t>90</a:t>
            </a:r>
            <a:r>
              <a:rPr lang="zh-CN" altLang="en-US" sz="2000" dirty="0">
                <a:solidFill>
                  <a:srgbClr val="0000FF"/>
                </a:solidFill>
              </a:rPr>
              <a:t>％以上的土著印第安人死亡。玛雅文明也走向了衰退。</a:t>
            </a:r>
            <a:r>
              <a:rPr lang="zh-CN" altLang="en-US" sz="2000" b="0" dirty="0"/>
              <a:t> </a:t>
            </a:r>
            <a:endParaRPr lang="zh-CN" altLang="en-US" sz="2000" b="0" dirty="0"/>
          </a:p>
          <a:p>
            <a:pPr fontAlgn="auto">
              <a:lnSpc>
                <a:spcPct val="125000"/>
              </a:lnSpc>
              <a:spcBef>
                <a:spcPts val="0"/>
              </a:spcBef>
              <a:spcAft>
                <a:spcPts val="0"/>
              </a:spcAft>
              <a:buFont typeface="Wingdings" panose="05000000000000000000" charset="0"/>
              <a:buChar char="Ø"/>
            </a:pPr>
            <a:r>
              <a:rPr sz="2000" dirty="0">
                <a:solidFill>
                  <a:srgbClr val="0000FF"/>
                </a:solidFill>
                <a:sym typeface="+mn-ea"/>
              </a:rPr>
              <a:t>十五世纪末，梅毒由美洲传入欧洲后，开始在欧洲流行，在法西战争中，法国军队里边有大量的梅毒，军队因梅毒流行很快溃散，法国不得不放弃这场战争。但是法国军队是由多个国家的人员组成，战争过后他们都回到各个国家，因此梅毒，也就更广泛地流传。因为梅毒的流行，早期的安全套随后在英国诞生。</a:t>
            </a:r>
            <a:endParaRPr sz="2000" dirty="0">
              <a:solidFill>
                <a:srgbClr val="0000FF"/>
              </a:solidFill>
              <a:sym typeface="+mn-ea"/>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1221105" y="742315"/>
            <a:ext cx="10558780" cy="2569210"/>
          </a:xfrm>
        </p:spPr>
        <p:txBody>
          <a:bodyPr>
            <a:noAutofit/>
          </a:bodyPr>
          <a:p>
            <a:pPr fontAlgn="auto">
              <a:lnSpc>
                <a:spcPct val="125000"/>
              </a:lnSpc>
              <a:spcBef>
                <a:spcPts val="0"/>
              </a:spcBef>
              <a:spcAft>
                <a:spcPts val="0"/>
              </a:spcAft>
              <a:buFont typeface="Wingdings" panose="05000000000000000000" charset="0"/>
              <a:buChar char="Ø"/>
            </a:pPr>
            <a:r>
              <a:rPr sz="2000" dirty="0">
                <a:solidFill>
                  <a:srgbClr val="0000FF"/>
                </a:solidFill>
                <a:sym typeface="+mn-ea"/>
              </a:rPr>
              <a:t>十八世纪，全球范围内一次大的天花流行，使得1.5亿的人死亡。</a:t>
            </a:r>
            <a:endParaRPr sz="2000" dirty="0">
              <a:solidFill>
                <a:srgbClr val="0000FF"/>
              </a:solidFill>
              <a:sym typeface="+mn-ea"/>
            </a:endParaRPr>
          </a:p>
          <a:p>
            <a:pPr fontAlgn="auto">
              <a:lnSpc>
                <a:spcPct val="125000"/>
              </a:lnSpc>
              <a:spcBef>
                <a:spcPts val="0"/>
              </a:spcBef>
              <a:spcAft>
                <a:spcPts val="0"/>
              </a:spcAft>
              <a:buFont typeface="Wingdings" panose="05000000000000000000" charset="0"/>
              <a:buChar char="Ø"/>
            </a:pPr>
            <a:r>
              <a:rPr sz="2000" dirty="0">
                <a:solidFill>
                  <a:srgbClr val="0000FF"/>
                </a:solidFill>
                <a:sym typeface="+mn-ea"/>
              </a:rPr>
              <a:t> 到了十九世纪和二十世纪中，是一个霍乱的世纪，该病在在欧洲、亚洲、美洲相继流行。</a:t>
            </a:r>
            <a:endParaRPr sz="2000" dirty="0">
              <a:solidFill>
                <a:srgbClr val="0000FF"/>
              </a:solidFill>
              <a:sym typeface="+mn-ea"/>
            </a:endParaRPr>
          </a:p>
          <a:p>
            <a:pPr fontAlgn="auto">
              <a:lnSpc>
                <a:spcPct val="125000"/>
              </a:lnSpc>
              <a:spcBef>
                <a:spcPts val="0"/>
              </a:spcBef>
              <a:spcAft>
                <a:spcPts val="0"/>
              </a:spcAft>
              <a:buFont typeface="Wingdings" panose="05000000000000000000" charset="0"/>
              <a:buChar char="Ø"/>
            </a:pPr>
            <a:r>
              <a:rPr sz="2000" dirty="0">
                <a:solidFill>
                  <a:srgbClr val="0000FF"/>
                </a:solidFill>
                <a:sym typeface="+mn-ea"/>
              </a:rPr>
              <a:t>1918年第一次世界大战刚刚结束，发生了一次大的流感流行，史称西班牙流感。我们现在称流感的英文名Influcnza，来自于意大利文，它的意思就是魔鬼的意思。最早是从美国南部一个军营里面发生，然后随着部队的迁移，又到了欧洲，在西班牙爆发，在欧洲、美洲、亚洲，共有2500人死于流感。</a:t>
            </a:r>
            <a:endParaRPr sz="2000" dirty="0">
              <a:solidFill>
                <a:srgbClr val="0000FF"/>
              </a:solidFill>
              <a:sym typeface="+mn-ea"/>
            </a:endParaRPr>
          </a:p>
        </p:txBody>
      </p:sp>
      <p:pic>
        <p:nvPicPr>
          <p:cNvPr id="9219" name="图片 9218" descr="b_B7F2D6A13CF5AF43">
            <a:hlinkClick r:id="rId1"/>
          </p:cNvPr>
          <p:cNvPicPr>
            <a:picLocks noChangeAspect="1"/>
          </p:cNvPicPr>
          <p:nvPr/>
        </p:nvPicPr>
        <p:blipFill>
          <a:blip r:embed="rId2"/>
          <a:stretch>
            <a:fillRect/>
          </a:stretch>
        </p:blipFill>
        <p:spPr>
          <a:xfrm>
            <a:off x="6679883" y="3266123"/>
            <a:ext cx="2955925" cy="3086100"/>
          </a:xfrm>
          <a:prstGeom prst="rect">
            <a:avLst/>
          </a:prstGeom>
          <a:noFill/>
          <a:ln w="9525">
            <a:noFill/>
          </a:ln>
        </p:spPr>
      </p:pic>
      <p:pic>
        <p:nvPicPr>
          <p:cNvPr id="9220" name="图片 9219" descr="b_85752899125EEE13">
            <a:hlinkClick r:id="rId1"/>
          </p:cNvPr>
          <p:cNvPicPr>
            <a:picLocks noChangeAspect="1"/>
          </p:cNvPicPr>
          <p:nvPr/>
        </p:nvPicPr>
        <p:blipFill>
          <a:blip r:embed="rId3"/>
          <a:stretch>
            <a:fillRect/>
          </a:stretch>
        </p:blipFill>
        <p:spPr>
          <a:xfrm>
            <a:off x="2176145" y="3311525"/>
            <a:ext cx="4206240" cy="3041015"/>
          </a:xfrm>
          <a:prstGeom prst="rect">
            <a:avLst/>
          </a:prstGeom>
          <a:noFill/>
          <a:ln w="9525">
            <a:noFill/>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标题 7170"/>
          <p:cNvSpPr>
            <a:spLocks noGrp="1"/>
          </p:cNvSpPr>
          <p:nvPr>
            <p:ph type="title"/>
          </p:nvPr>
        </p:nvSpPr>
        <p:spPr>
          <a:xfrm>
            <a:off x="3233420" y="596265"/>
            <a:ext cx="6195695" cy="367030"/>
          </a:xfrm>
        </p:spPr>
        <p:txBody>
          <a:bodyPr wrap="square" anchor="ctr" anchorCtr="0">
            <a:normAutofit fontScale="90000"/>
          </a:bodyPr>
          <a:p>
            <a:r>
              <a:rPr lang="zh-CN" altLang="en-US" sz="3110">
                <a:solidFill>
                  <a:srgbClr val="660066"/>
                </a:solidFill>
                <a:ea typeface="黑体" panose="02010600030101010101" charset="-122"/>
              </a:rPr>
              <a:t>近代国外发生的突发公卫事件</a:t>
            </a:r>
            <a:endParaRPr lang="zh-CN" altLang="en-US" sz="3110">
              <a:solidFill>
                <a:srgbClr val="660066"/>
              </a:solidFill>
              <a:ea typeface="黑体" panose="02010600030101010101" charset="-122"/>
            </a:endParaRPr>
          </a:p>
        </p:txBody>
      </p:sp>
      <p:sp>
        <p:nvSpPr>
          <p:cNvPr id="9218" name="文本占位符 9217"/>
          <p:cNvSpPr>
            <a:spLocks noGrp="1"/>
          </p:cNvSpPr>
          <p:nvPr>
            <p:ph type="body" idx="1"/>
          </p:nvPr>
        </p:nvSpPr>
        <p:spPr>
          <a:xfrm>
            <a:off x="1283335" y="1374140"/>
            <a:ext cx="10558780" cy="4285615"/>
          </a:xfrm>
        </p:spPr>
        <p:txBody>
          <a:bodyPr>
            <a:noAutofit/>
          </a:bodyPr>
          <a:p>
            <a:pPr fontAlgn="auto">
              <a:lnSpc>
                <a:spcPct val="125000"/>
              </a:lnSpc>
              <a:spcBef>
                <a:spcPts val="0"/>
              </a:spcBef>
              <a:spcAft>
                <a:spcPts val="0"/>
              </a:spcAft>
              <a:buFont typeface="Wingdings" panose="05000000000000000000" charset="0"/>
              <a:buChar char="Ø"/>
            </a:pPr>
            <a:r>
              <a:rPr sz="2000" dirty="0">
                <a:solidFill>
                  <a:srgbClr val="0000FF"/>
                </a:solidFill>
                <a:sym typeface="+mn-ea"/>
              </a:rPr>
              <a:t>1970年，孟加拿的霍乱事件，导致东巴分治</a:t>
            </a:r>
            <a:endParaRPr sz="2000" dirty="0">
              <a:solidFill>
                <a:srgbClr val="0000FF"/>
              </a:solidFill>
              <a:sym typeface="+mn-ea"/>
            </a:endParaRPr>
          </a:p>
          <a:p>
            <a:pPr fontAlgn="auto">
              <a:lnSpc>
                <a:spcPct val="125000"/>
              </a:lnSpc>
              <a:spcBef>
                <a:spcPts val="0"/>
              </a:spcBef>
              <a:spcAft>
                <a:spcPts val="0"/>
              </a:spcAft>
              <a:buFont typeface="Wingdings" panose="05000000000000000000" charset="0"/>
              <a:buChar char="Ø"/>
            </a:pPr>
            <a:r>
              <a:rPr sz="2000" dirty="0">
                <a:solidFill>
                  <a:srgbClr val="0000FF"/>
                </a:solidFill>
                <a:sym typeface="+mn-ea"/>
              </a:rPr>
              <a:t>1986年前苏联的切尔诺贝利核事故：4月26日凌晨1时23分，切尔诺贝利核电站4号反应堆发生爆炸。8吨多强辐射物质混合着炙热的石墨残片和核燃料碎片喷涌而出。</a:t>
            </a:r>
            <a:endParaRPr sz="2000" dirty="0">
              <a:solidFill>
                <a:srgbClr val="0000FF"/>
              </a:solidFill>
              <a:sym typeface="+mn-ea"/>
            </a:endParaRPr>
          </a:p>
          <a:p>
            <a:pPr fontAlgn="auto">
              <a:lnSpc>
                <a:spcPct val="125000"/>
              </a:lnSpc>
              <a:spcBef>
                <a:spcPts val="0"/>
              </a:spcBef>
              <a:spcAft>
                <a:spcPts val="0"/>
              </a:spcAft>
              <a:buFont typeface="Wingdings" panose="05000000000000000000" charset="0"/>
              <a:buChar char="Ø"/>
            </a:pPr>
            <a:r>
              <a:rPr sz="2000" dirty="0">
                <a:solidFill>
                  <a:srgbClr val="0000FF"/>
                </a:solidFill>
                <a:sym typeface="+mn-ea"/>
              </a:rPr>
              <a:t>1995年，日本奥姆真理教，沙林毒气</a:t>
            </a:r>
            <a:endParaRPr sz="2000" dirty="0">
              <a:solidFill>
                <a:srgbClr val="0000FF"/>
              </a:solidFill>
              <a:sym typeface="+mn-ea"/>
            </a:endParaRPr>
          </a:p>
          <a:p>
            <a:pPr fontAlgn="auto">
              <a:lnSpc>
                <a:spcPct val="125000"/>
              </a:lnSpc>
              <a:spcBef>
                <a:spcPts val="0"/>
              </a:spcBef>
              <a:spcAft>
                <a:spcPts val="0"/>
              </a:spcAft>
              <a:buFont typeface="Wingdings" panose="05000000000000000000" charset="0"/>
              <a:buChar char="Ø"/>
            </a:pPr>
            <a:r>
              <a:rPr sz="2000" dirty="0">
                <a:solidFill>
                  <a:srgbClr val="0000FF"/>
                </a:solidFill>
                <a:sym typeface="+mn-ea"/>
              </a:rPr>
              <a:t>1996年，印度的苏拉特风暴，鼠疫横行</a:t>
            </a:r>
            <a:endParaRPr sz="2000" dirty="0">
              <a:solidFill>
                <a:srgbClr val="0000FF"/>
              </a:solidFill>
              <a:sym typeface="+mn-ea"/>
            </a:endParaRPr>
          </a:p>
          <a:p>
            <a:pPr fontAlgn="auto">
              <a:lnSpc>
                <a:spcPct val="125000"/>
              </a:lnSpc>
              <a:spcBef>
                <a:spcPts val="0"/>
              </a:spcBef>
              <a:spcAft>
                <a:spcPts val="0"/>
              </a:spcAft>
              <a:buFont typeface="Wingdings" panose="05000000000000000000" charset="0"/>
              <a:buChar char="Ø"/>
            </a:pPr>
            <a:r>
              <a:rPr sz="2000" dirty="0">
                <a:solidFill>
                  <a:srgbClr val="0000FF"/>
                </a:solidFill>
                <a:sym typeface="+mn-ea"/>
              </a:rPr>
              <a:t>2001年，美国９１１事件，白色粉末事件</a:t>
            </a:r>
            <a:endParaRPr sz="2000" dirty="0">
              <a:solidFill>
                <a:srgbClr val="0000FF"/>
              </a:solidFill>
              <a:sym typeface="+mn-ea"/>
            </a:endParaRPr>
          </a:p>
          <a:p>
            <a:pPr fontAlgn="auto">
              <a:lnSpc>
                <a:spcPct val="125000"/>
              </a:lnSpc>
              <a:spcBef>
                <a:spcPts val="0"/>
              </a:spcBef>
              <a:spcAft>
                <a:spcPts val="0"/>
              </a:spcAft>
              <a:buFont typeface="Wingdings" panose="05000000000000000000" charset="0"/>
              <a:buChar char="Ø"/>
            </a:pPr>
            <a:r>
              <a:rPr sz="2000" dirty="0">
                <a:solidFill>
                  <a:srgbClr val="0000FF"/>
                </a:solidFill>
                <a:sym typeface="+mn-ea"/>
              </a:rPr>
              <a:t>１９８８年上海甲肝暴发:自１９８８年１月１９日起，上海市民中突然发生不明原因的发热、呕吐、厌食、乏力和黄疸等症状的病例，数日内成倍增长，截至到当年的３月１８日，共发生２９２３０例。根据流行病学调查分析，专家们明确了本次甲型病毒性肝炎暴发是因毛蚶产地的毛蚶受到甲肝病毒严重污染，上海市民缺乏甲肝的免疫屏障，又有生食毛蚶的习惯，最终酿成暴发。</a:t>
            </a:r>
            <a:endParaRPr sz="2000" dirty="0">
              <a:solidFill>
                <a:srgbClr val="0000FF"/>
              </a:solidFill>
              <a:sym typeface="+mn-ea"/>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5946</Words>
  <Application>WPS 演示</Application>
  <PresentationFormat>宽屏</PresentationFormat>
  <Paragraphs>430</Paragraphs>
  <Slides>39</Slides>
  <Notes>0</Notes>
  <HiddenSlides>0</HiddenSlides>
  <MMClips>0</MMClips>
  <ScaleCrop>false</ScaleCrop>
  <HeadingPairs>
    <vt:vector size="6" baseType="variant">
      <vt:variant>
        <vt:lpstr>已用的字体</vt:lpstr>
      </vt:variant>
      <vt:variant>
        <vt:i4>17</vt:i4>
      </vt:variant>
      <vt:variant>
        <vt:lpstr>主题</vt:lpstr>
      </vt:variant>
      <vt:variant>
        <vt:i4>4</vt:i4>
      </vt:variant>
      <vt:variant>
        <vt:lpstr>幻灯片标题</vt:lpstr>
      </vt:variant>
      <vt:variant>
        <vt:i4>39</vt:i4>
      </vt:variant>
    </vt:vector>
  </HeadingPairs>
  <TitlesOfParts>
    <vt:vector size="60" baseType="lpstr">
      <vt:lpstr>Arial</vt:lpstr>
      <vt:lpstr>宋体</vt:lpstr>
      <vt:lpstr>Wingdings</vt:lpstr>
      <vt:lpstr>黑体</vt:lpstr>
      <vt:lpstr>Arial</vt:lpstr>
      <vt:lpstr>Times New Roman</vt:lpstr>
      <vt:lpstr>Verdana</vt:lpstr>
      <vt:lpstr>隶书</vt:lpstr>
      <vt:lpstr>思源黑体 CN Medium</vt:lpstr>
      <vt:lpstr>Helvetica</vt:lpstr>
      <vt:lpstr>zihun95hao-shoukesong</vt:lpstr>
      <vt:lpstr>微软雅黑</vt:lpstr>
      <vt:lpstr>Arial Unicode MS</vt:lpstr>
      <vt:lpstr>思源黑体 CN Bold</vt:lpstr>
      <vt:lpstr>Wingdings</vt:lpstr>
      <vt:lpstr>字魂152号-机甲超级黑</vt:lpstr>
      <vt:lpstr>楷体_GB2312</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社会认知的偏差</vt:lpstr>
      <vt:lpstr>突发公共卫生事件的典型案例回顾</vt:lpstr>
      <vt:lpstr>突发公共卫生事件的典型案例回顾</vt:lpstr>
      <vt:lpstr>PowerPoint 演示文稿</vt:lpstr>
      <vt:lpstr>PowerPoint 演示文稿</vt:lpstr>
      <vt:lpstr>PowerPoint 演示文稿</vt:lpstr>
      <vt:lpstr>PowerPoint 演示文稿</vt:lpstr>
      <vt:lpstr>突发事件事件应急处置处救援 统一领导，综合协调，分类管理，分级负责属地管理为主</vt:lpstr>
      <vt:lpstr>突发事件事件应急处置处救援：统一领导，综合协调，分类管理，分级负责属地管理为主。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单金枝</cp:lastModifiedBy>
  <cp:revision>27</cp:revision>
  <dcterms:created xsi:type="dcterms:W3CDTF">2019-11-11T13:37:00Z</dcterms:created>
  <dcterms:modified xsi:type="dcterms:W3CDTF">2021-08-05T06:35:35Z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2052-11.1.0.10667</vt:lpwstr>
  </property>
  <property fmtid="{D5CDD505-2E9C-101B-9397-08002B2CF9AE}" pid="3" name="ICV">
    <vt:lpwstr>690C4CA88700438CA9CC74071CC48C5B</vt:lpwstr>
  </property>
</Properties>
</file>