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28"/>
  </p:handoutMasterIdLst>
  <p:sldIdLst>
    <p:sldId id="256" r:id="rId6"/>
    <p:sldId id="258" r:id="rId7"/>
    <p:sldId id="279" r:id="rId8"/>
    <p:sldId id="385" r:id="rId10"/>
    <p:sldId id="383" r:id="rId11"/>
    <p:sldId id="614" r:id="rId12"/>
    <p:sldId id="641" r:id="rId13"/>
    <p:sldId id="658" r:id="rId14"/>
    <p:sldId id="657" r:id="rId15"/>
    <p:sldId id="584" r:id="rId16"/>
    <p:sldId id="601" r:id="rId17"/>
    <p:sldId id="387" r:id="rId18"/>
    <p:sldId id="659" r:id="rId19"/>
    <p:sldId id="602" r:id="rId20"/>
    <p:sldId id="661" r:id="rId21"/>
    <p:sldId id="660" r:id="rId22"/>
    <p:sldId id="662" r:id="rId23"/>
    <p:sldId id="429" r:id="rId24"/>
    <p:sldId id="523" r:id="rId25"/>
    <p:sldId id="656" r:id="rId26"/>
    <p:sldId id="270" r:id="rId27"/>
  </p:sldIdLst>
  <p:sldSz cx="12192000" cy="6858000"/>
  <p:notesSz cx="7103745" cy="10234295"/>
  <p:embeddedFontLst>
    <p:embeddedFont>
      <p:font typeface="黑体" panose="02010609060101010101"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二、护理伦理决策难题</a:t>
            </a:r>
            <a:endParaRPr sz="4000">
              <a:solidFill>
                <a:srgbClr val="FF0000"/>
              </a:solidFill>
              <a:ea typeface="黑体" panose="02010609060101010101" charset="-122"/>
              <a:cs typeface="黑体" panose="0201060906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9219" name="圆角矩形标注 9218"/>
          <p:cNvSpPr/>
          <p:nvPr/>
        </p:nvSpPr>
        <p:spPr>
          <a:xfrm>
            <a:off x="316230" y="2364740"/>
            <a:ext cx="11638915" cy="3921125"/>
          </a:xfrm>
          <a:prstGeom prst="wedgeRoundRectCallout">
            <a:avLst>
              <a:gd name="adj1" fmla="val -134"/>
              <a:gd name="adj2" fmla="val 7995"/>
              <a:gd name="adj3" fmla="val 16667"/>
            </a:avLst>
          </a:prstGeom>
          <a:gradFill rotWithShape="1">
            <a:gsLst>
              <a:gs pos="0">
                <a:srgbClr val="FFCCCC"/>
              </a:gs>
              <a:gs pos="100000">
                <a:srgbClr val="FFFFCC"/>
              </a:gs>
            </a:gsLst>
            <a:lin ang="2700000" scaled="1"/>
            <a:tileRect/>
          </a:gradFill>
          <a:ln w="12700" cap="sq" cmpd="sng">
            <a:solidFill>
              <a:schemeClr val="tx1"/>
            </a:solidFill>
            <a:prstDash val="solid"/>
            <a:miter/>
            <a:headEnd type="none" w="med" len="med"/>
            <a:tailEnd type="none" w="med" len="med"/>
          </a:ln>
        </p:spPr>
        <p:txBody>
          <a:bodyPr/>
          <a:p>
            <a:pPr indent="0" algn="l" fontAlgn="auto">
              <a:lnSpc>
                <a:spcPct val="125000"/>
              </a:lnSpc>
              <a:buClr>
                <a:srgbClr val="993366"/>
              </a:buClr>
              <a:buNone/>
            </a:pPr>
            <a:r>
              <a:rPr lang="zh-CN" altLang="en-US" sz="2000" dirty="0">
                <a:solidFill>
                  <a:schemeClr val="accent2"/>
                </a:solidFill>
                <a:latin typeface="黑体" panose="02010609060101010101" charset="-122"/>
                <a:ea typeface="黑体" panose="02010609060101010101" charset="-122"/>
                <a:cs typeface="黑体" panose="02010609060101010101" charset="-122"/>
              </a:rPr>
              <a:t>护理工作是一门充满人文关怀的专业，它的特点决定了这是一门与伦理密不可分的专业，它离不开伦理的思考与实践。一般情况下，人们只要遵循伦理原则及规范就能轻而易举地做出符合伦理的正确决定，甚至在某些情况下仅凭直觉或是经验就能得到适当的解决办法。但是在护理工作实践中，护理活动是通过提供医疗护理服务和关怀照顾协助患者和健康个体共同促进健康、预防疾病、恢复健康、减轻痛苦，它既服务于患者，又服务于健康人群，既要着眼于病，又要着眼于人，因此，护理人员在进行伦理决策时，经常会遇到许多关于伦理的争论问题，出现两种相互矛盾的行为决策（或在多种行为决策中有一对或多对行为决策彼此矛盾），而每种行为决策都有其合理的医学伦理理由。这就导致护理人员的行为决策出现了困难，遂形成护理伦理上的困境，即护理伦理难题。</a:t>
            </a:r>
            <a:endParaRPr lang="zh-CN" altLang="en-US" sz="2000" dirty="0">
              <a:solidFill>
                <a:schemeClr val="accent2"/>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46760" y="1784350"/>
            <a:ext cx="44500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（一）护理伦理决策难题的产生</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（二）护理伦理难题的类型</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9219" name="文本占位符 9218"/>
          <p:cNvSpPr>
            <a:spLocks noGrp="1"/>
          </p:cNvSpPr>
          <p:nvPr>
            <p:ph type="body" idx="1"/>
          </p:nvPr>
        </p:nvSpPr>
        <p:spPr>
          <a:xfrm>
            <a:off x="1300480" y="1427480"/>
            <a:ext cx="10200005" cy="4640580"/>
          </a:xfrm>
        </p:spPr>
        <p:txBody>
          <a:bodyPr>
            <a:noAutofit/>
          </a:bodyPr>
          <a:p>
            <a:pPr>
              <a:lnSpc>
                <a:spcPct val="150000"/>
              </a:lnSpc>
              <a:buFont typeface="Wingdings" panose="05000000000000000000" charset="0"/>
              <a:buChar char="Ø"/>
            </a:pPr>
            <a:r>
              <a:rPr lang="en-US" altLang="zh-CN" sz="2400">
                <a:solidFill>
                  <a:srgbClr val="0000FF"/>
                </a:solidFill>
              </a:rPr>
              <a:t>根据发生的领域，护理伦理难题可以分为狭义和广义两类：①</a:t>
            </a:r>
            <a:r>
              <a:rPr lang="zh-CN" altLang="en-US" sz="2400">
                <a:solidFill>
                  <a:srgbClr val="0000FF"/>
                </a:solidFill>
              </a:rPr>
              <a:t>狭义的护理伦理难题是指当代生命医学研究中的道德难题，主要发生在当代生命科学研究中。</a:t>
            </a:r>
            <a:r>
              <a:rPr lang="en-US" altLang="zh-CN" sz="2400">
                <a:solidFill>
                  <a:srgbClr val="0000FF"/>
                </a:solidFill>
                <a:sym typeface="+mn-ea"/>
              </a:rPr>
              <a:t>②</a:t>
            </a:r>
            <a:r>
              <a:rPr lang="zh-CN" altLang="en-US" sz="2400">
                <a:solidFill>
                  <a:srgbClr val="0000FF"/>
                </a:solidFill>
              </a:rPr>
              <a:t>广义的护理伦理难题，还包括在具体的医疗卫生实践中发生的护理道德难题。</a:t>
            </a:r>
            <a:endParaRPr lang="zh-CN" altLang="en-US" sz="2400">
              <a:solidFill>
                <a:srgbClr val="0000FF"/>
              </a:solidFill>
            </a:endParaRPr>
          </a:p>
          <a:p>
            <a:pPr>
              <a:lnSpc>
                <a:spcPct val="150000"/>
              </a:lnSpc>
              <a:buFont typeface="Wingdings" panose="05000000000000000000" charset="0"/>
              <a:buChar char="Ø"/>
            </a:pPr>
            <a:r>
              <a:rPr lang="zh-CN" altLang="en-US" sz="2400">
                <a:solidFill>
                  <a:srgbClr val="0000FF"/>
                </a:solidFill>
              </a:rPr>
              <a:t>根据护理伦理难题的性质不同：</a:t>
            </a:r>
            <a:r>
              <a:rPr lang="en-US" altLang="zh-CN" sz="2400">
                <a:solidFill>
                  <a:srgbClr val="0000FF"/>
                </a:solidFill>
              </a:rPr>
              <a:t>①</a:t>
            </a:r>
            <a:r>
              <a:rPr lang="zh-CN" altLang="en-US" sz="2400">
                <a:solidFill>
                  <a:srgbClr val="0000FF"/>
                </a:solidFill>
              </a:rPr>
              <a:t>个体性护理伦理难题，主要是指医务人员在特殊的或个别的诊疗以及护理行为中发生的伦理难题。</a:t>
            </a:r>
            <a:r>
              <a:rPr lang="en-US" altLang="zh-CN" sz="2400">
                <a:solidFill>
                  <a:srgbClr val="0000FF"/>
                </a:solidFill>
              </a:rPr>
              <a:t>②</a:t>
            </a:r>
            <a:r>
              <a:rPr lang="zh-CN" altLang="en-US" sz="2400">
                <a:solidFill>
                  <a:srgbClr val="0000FF"/>
                </a:solidFill>
              </a:rPr>
              <a:t>普遍护理伦理难题，是指发生在普遍的、一般的护理行为中的护理伦理难题。</a:t>
            </a:r>
            <a:endParaRPr lang="zh-CN" altLang="en-US" sz="2400">
              <a:solidFill>
                <a:srgbClr val="0000FF"/>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244340" y="839470"/>
            <a:ext cx="3434080" cy="583565"/>
          </a:xfrm>
          <a:prstGeom prst="rect">
            <a:avLst/>
          </a:prstGeom>
          <a:noFill/>
        </p:spPr>
        <p:txBody>
          <a:bodyPr wrap="none" rtlCol="0" anchor="t">
            <a:spAutoFit/>
          </a:bodyPr>
          <a:p>
            <a:pPr algn="l"/>
            <a:r>
              <a:rPr lang="zh-CN" altLang="en-US" sz="3200" dirty="0">
                <a:solidFill>
                  <a:schemeClr val="tx1"/>
                </a:solidFill>
                <a:latin typeface="黑体" panose="02010609060101010101" charset="-122"/>
                <a:ea typeface="黑体" panose="02010609060101010101" charset="-122"/>
                <a:cs typeface="黑体" panose="02010609060101010101" charset="-122"/>
                <a:sym typeface="+mn-ea"/>
              </a:rPr>
              <a:t>护理伦理决策难题</a:t>
            </a:r>
            <a:endParaRPr lang="zh-CN" altLang="en-US" sz="32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3" name="Rectangle 3"/>
          <p:cNvSpPr>
            <a:spLocks noGrp="1"/>
          </p:cNvSpPr>
          <p:nvPr>
            <p:ph type="body" idx="4294967295"/>
          </p:nvPr>
        </p:nvSpPr>
        <p:spPr>
          <a:xfrm>
            <a:off x="3017520" y="1755140"/>
            <a:ext cx="6851650" cy="3975100"/>
          </a:xfrm>
          <a:solidFill>
            <a:schemeClr val="accent2">
              <a:alpha val="53000"/>
            </a:schemeClr>
          </a:solidFill>
        </p:spPr>
        <p:txBody>
          <a:bodyPr vert="horz" wrap="square" anchor="t" anchorCtr="0"/>
          <a:p>
            <a:pPr>
              <a:lnSpc>
                <a:spcPct val="150000"/>
              </a:lnSpc>
              <a:buFont typeface="Wingdings" panose="05000000000000000000" charset="0"/>
              <a:buChar char="n"/>
            </a:pPr>
            <a:r>
              <a:rPr lang="en-US" altLang="zh-CN" dirty="0">
                <a:solidFill>
                  <a:srgbClr val="0000FF"/>
                </a:solidFill>
              </a:rPr>
              <a:t>1</a:t>
            </a:r>
            <a:r>
              <a:rPr lang="zh-CN" altLang="en-US" dirty="0">
                <a:solidFill>
                  <a:srgbClr val="0000FF"/>
                </a:solidFill>
              </a:rPr>
              <a:t>．专业职责与个人价值观相冲突</a:t>
            </a:r>
            <a:endParaRPr lang="zh-CN" altLang="en-US" dirty="0">
              <a:solidFill>
                <a:srgbClr val="0000FF"/>
              </a:solidFill>
            </a:endParaRPr>
          </a:p>
          <a:p>
            <a:pPr>
              <a:lnSpc>
                <a:spcPct val="150000"/>
              </a:lnSpc>
              <a:buFont typeface="Wingdings" panose="05000000000000000000" charset="0"/>
              <a:buChar char="n"/>
            </a:pPr>
            <a:r>
              <a:rPr lang="en-US" altLang="zh-CN" dirty="0">
                <a:solidFill>
                  <a:srgbClr val="0000FF"/>
                </a:solidFill>
              </a:rPr>
              <a:t>2</a:t>
            </a:r>
            <a:r>
              <a:rPr lang="zh-CN" altLang="en-US" dirty="0">
                <a:solidFill>
                  <a:srgbClr val="0000FF"/>
                </a:solidFill>
              </a:rPr>
              <a:t>．采取的护理措施存在利弊两重性</a:t>
            </a:r>
            <a:endParaRPr lang="zh-CN" altLang="en-US" dirty="0">
              <a:solidFill>
                <a:srgbClr val="0000FF"/>
              </a:solidFill>
            </a:endParaRPr>
          </a:p>
          <a:p>
            <a:pPr>
              <a:lnSpc>
                <a:spcPct val="150000"/>
              </a:lnSpc>
              <a:buFont typeface="Wingdings" panose="05000000000000000000" charset="0"/>
              <a:buChar char="n"/>
            </a:pPr>
            <a:r>
              <a:rPr lang="en-US" altLang="zh-CN" dirty="0">
                <a:solidFill>
                  <a:srgbClr val="0000FF"/>
                </a:solidFill>
              </a:rPr>
              <a:t>3</a:t>
            </a:r>
            <a:r>
              <a:rPr lang="zh-CN" altLang="en-US" dirty="0">
                <a:solidFill>
                  <a:srgbClr val="0000FF"/>
                </a:solidFill>
              </a:rPr>
              <a:t>．执行护理措施后效果不理想</a:t>
            </a:r>
            <a:endParaRPr lang="zh-CN" altLang="en-US" dirty="0">
              <a:solidFill>
                <a:srgbClr val="0000FF"/>
              </a:solidFill>
            </a:endParaRPr>
          </a:p>
          <a:p>
            <a:pPr>
              <a:lnSpc>
                <a:spcPct val="150000"/>
              </a:lnSpc>
              <a:buFont typeface="Wingdings" panose="05000000000000000000" charset="0"/>
              <a:buChar char="n"/>
            </a:pPr>
            <a:r>
              <a:rPr lang="en-US" altLang="zh-CN" dirty="0">
                <a:solidFill>
                  <a:srgbClr val="0000FF"/>
                </a:solidFill>
              </a:rPr>
              <a:t>4</a:t>
            </a:r>
            <a:r>
              <a:rPr lang="zh-CN" altLang="en-US" dirty="0">
                <a:solidFill>
                  <a:srgbClr val="0000FF"/>
                </a:solidFill>
              </a:rPr>
              <a:t>．专业伦理与专业角色要求相冲突</a:t>
            </a:r>
            <a:endParaRPr lang="zh-CN" altLang="en-US" dirty="0">
              <a:solidFill>
                <a:srgbClr val="0000FF"/>
              </a:solidFill>
            </a:endParaRPr>
          </a:p>
          <a:p>
            <a:pPr>
              <a:lnSpc>
                <a:spcPct val="150000"/>
              </a:lnSpc>
              <a:buFont typeface="Wingdings" panose="05000000000000000000" charset="0"/>
              <a:buChar char="n"/>
            </a:pPr>
            <a:r>
              <a:rPr lang="en-US" altLang="zh-CN" dirty="0">
                <a:solidFill>
                  <a:srgbClr val="0000FF"/>
                </a:solidFill>
              </a:rPr>
              <a:t>5</a:t>
            </a:r>
            <a:r>
              <a:rPr lang="zh-CN" altLang="en-US" dirty="0">
                <a:solidFill>
                  <a:srgbClr val="0000FF"/>
                </a:solidFill>
              </a:rPr>
              <a:t>．病人要求的医护措施无明确规定可依 </a:t>
            </a:r>
            <a:endParaRPr lang="zh-CN" altLang="en-US" dirty="0">
              <a:solidFill>
                <a:srgbClr val="0000FF"/>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769360" y="839470"/>
            <a:ext cx="4653280" cy="583565"/>
          </a:xfrm>
          <a:prstGeom prst="rect">
            <a:avLst/>
          </a:prstGeom>
          <a:noFill/>
        </p:spPr>
        <p:txBody>
          <a:bodyPr wrap="none" rtlCol="0" anchor="t">
            <a:spAutoFit/>
          </a:bodyPr>
          <a:p>
            <a:pPr algn="l"/>
            <a:r>
              <a:rPr lang="zh-CN" altLang="en-US" sz="3200" dirty="0">
                <a:solidFill>
                  <a:schemeClr val="tx1"/>
                </a:solidFill>
                <a:latin typeface="黑体" panose="02010609060101010101" charset="-122"/>
                <a:ea typeface="黑体" panose="02010609060101010101" charset="-122"/>
                <a:cs typeface="黑体" panose="02010609060101010101" charset="-122"/>
                <a:sym typeface="+mn-ea"/>
              </a:rPr>
              <a:t>影响护理伦理决策的因素</a:t>
            </a:r>
            <a:endParaRPr lang="zh-CN" altLang="en-US" sz="32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3" name="Rectangle 3"/>
          <p:cNvSpPr>
            <a:spLocks noGrp="1"/>
          </p:cNvSpPr>
          <p:nvPr>
            <p:ph type="body" idx="4294967295"/>
          </p:nvPr>
        </p:nvSpPr>
        <p:spPr>
          <a:xfrm>
            <a:off x="3017520" y="1755140"/>
            <a:ext cx="6851650" cy="3396615"/>
          </a:xfrm>
          <a:solidFill>
            <a:schemeClr val="accent6">
              <a:lumMod val="60000"/>
              <a:lumOff val="40000"/>
              <a:alpha val="89000"/>
            </a:schemeClr>
          </a:solidFill>
        </p:spPr>
        <p:txBody>
          <a:bodyPr vert="horz" wrap="square" anchor="t" anchorCtr="0"/>
          <a:p>
            <a:pPr>
              <a:lnSpc>
                <a:spcPct val="150000"/>
              </a:lnSpc>
              <a:buFont typeface="Wingdings" panose="05000000000000000000" charset="0"/>
              <a:buChar char="n"/>
            </a:pPr>
            <a:r>
              <a:rPr dirty="0">
                <a:solidFill>
                  <a:srgbClr val="0000FF"/>
                </a:solidFill>
              </a:rPr>
              <a:t>1．价值观</a:t>
            </a:r>
            <a:endParaRPr dirty="0">
              <a:solidFill>
                <a:srgbClr val="0000FF"/>
              </a:solidFill>
            </a:endParaRPr>
          </a:p>
          <a:p>
            <a:pPr>
              <a:lnSpc>
                <a:spcPct val="150000"/>
              </a:lnSpc>
              <a:buFont typeface="Wingdings" panose="05000000000000000000" charset="0"/>
              <a:buChar char="n"/>
            </a:pPr>
            <a:r>
              <a:rPr dirty="0">
                <a:solidFill>
                  <a:srgbClr val="0000FF"/>
                </a:solidFill>
              </a:rPr>
              <a:t>2．不同的伦理理论</a:t>
            </a:r>
            <a:endParaRPr dirty="0">
              <a:solidFill>
                <a:srgbClr val="0000FF"/>
              </a:solidFill>
            </a:endParaRPr>
          </a:p>
          <a:p>
            <a:pPr>
              <a:lnSpc>
                <a:spcPct val="150000"/>
              </a:lnSpc>
              <a:buFont typeface="Wingdings" panose="05000000000000000000" charset="0"/>
              <a:buChar char="n"/>
            </a:pPr>
            <a:r>
              <a:rPr dirty="0">
                <a:solidFill>
                  <a:srgbClr val="0000FF"/>
                </a:solidFill>
              </a:rPr>
              <a:t>3．组织或机构的理念及规定</a:t>
            </a:r>
            <a:endParaRPr dirty="0">
              <a:solidFill>
                <a:srgbClr val="0000FF"/>
              </a:solidFill>
            </a:endParaRPr>
          </a:p>
          <a:p>
            <a:pPr>
              <a:lnSpc>
                <a:spcPct val="150000"/>
              </a:lnSpc>
              <a:buFont typeface="Wingdings" panose="05000000000000000000" charset="0"/>
              <a:buChar char="n"/>
            </a:pPr>
            <a:r>
              <a:rPr dirty="0">
                <a:solidFill>
                  <a:srgbClr val="0000FF"/>
                </a:solidFill>
              </a:rPr>
              <a:t>4．法律</a:t>
            </a:r>
            <a:endParaRPr dirty="0">
              <a:solidFill>
                <a:srgbClr val="0000FF"/>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rPr>
              <a:t>任务二</a:t>
            </a:r>
            <a:endParaRPr lang="zh-CN" altLang="en-US" sz="4400">
              <a:solidFill>
                <a:srgbClr val="002060"/>
              </a:solidFill>
              <a:latin typeface="黑体" panose="02010609060101010101" charset="-122"/>
              <a:ea typeface="黑体" panose="0201060906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护理伦理决策过程</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一、护理伦理决策程序</a:t>
            </a:r>
            <a:endParaRPr sz="4000">
              <a:solidFill>
                <a:srgbClr val="FF0000"/>
              </a:solidFill>
              <a:ea typeface="黑体" panose="02010609060101010101" charset="-122"/>
              <a:cs typeface="黑体" panose="02010609060101010101" charset="-122"/>
            </a:endParaRPr>
          </a:p>
        </p:txBody>
      </p:sp>
      <p:sp>
        <p:nvSpPr>
          <p:cNvPr id="2" name="Rectangle 3"/>
          <p:cNvSpPr>
            <a:spLocks noGrp="1"/>
          </p:cNvSpPr>
          <p:nvPr>
            <p:ph type="body" idx="4294967295"/>
          </p:nvPr>
        </p:nvSpPr>
        <p:spPr>
          <a:xfrm>
            <a:off x="1169035" y="1796415"/>
            <a:ext cx="10245725" cy="4335145"/>
          </a:xfrm>
        </p:spPr>
        <p:txBody>
          <a:bodyPr vert="horz" wrap="square" anchor="t" anchorCtr="0">
            <a:noAutofit/>
          </a:bodyPr>
          <a:p>
            <a:pPr marL="0" indent="0" fontAlgn="auto">
              <a:lnSpc>
                <a:spcPct val="125000"/>
              </a:lnSpc>
              <a:buFont typeface="Wingdings" panose="05000000000000000000" charset="0"/>
              <a:buChar char="Ø"/>
            </a:pPr>
            <a:r>
              <a:rPr lang="zh-CN" altLang="en-US" sz="2300">
                <a:solidFill>
                  <a:srgbClr val="0000FF"/>
                </a:solidFill>
              </a:rPr>
              <a:t>（一）对事件的基本情况进行评估，思考这一事件是否属于伦理问题。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（二）收集评估资料，取得与该情景有关的事实资料。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（三）确立伦理问题。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（四）制定计划。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（五）列出各种可行的方案，并分析各种方案的优缺点或可能导致的结果。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（六）考虑各项基本伦理原则和伦理规范，并以此作为伦理决策的依据。</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（七）根据个人判断或伦理委员会结果做出伦理决策。</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（八）依据所作的伦理决策采取行动。 </a:t>
            </a:r>
            <a:endParaRPr lang="zh-CN" altLang="en-US" sz="2300">
              <a:solidFill>
                <a:srgbClr val="0000FF"/>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643380" y="2517140"/>
            <a:ext cx="890524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古阿拉伯名医迈蒙尼提斯在《迈蒙尼提斯祷文》中指出：“存心好名利，真理日沉沦。愿绝名利心，服务一念诚”。南丁格尔为了护理事业的发展，放弃了优越的生活，从事护理工作，并为护理事业的发展无私奉献。</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二、护理伦理决策的注意事项</a:t>
            </a:r>
            <a:endParaRPr sz="4000">
              <a:solidFill>
                <a:srgbClr val="FF0000"/>
              </a:solidFill>
              <a:ea typeface="黑体" panose="02010609060101010101" charset="-122"/>
              <a:cs typeface="黑体" panose="02010609060101010101" charset="-122"/>
            </a:endParaRPr>
          </a:p>
        </p:txBody>
      </p:sp>
      <p:sp>
        <p:nvSpPr>
          <p:cNvPr id="2" name="Rectangle 3"/>
          <p:cNvSpPr>
            <a:spLocks noGrp="1"/>
          </p:cNvSpPr>
          <p:nvPr>
            <p:ph type="body" idx="4294967295"/>
          </p:nvPr>
        </p:nvSpPr>
        <p:spPr>
          <a:xfrm>
            <a:off x="1169035" y="1796415"/>
            <a:ext cx="10245725" cy="4335145"/>
          </a:xfrm>
        </p:spPr>
        <p:txBody>
          <a:bodyPr vert="horz" wrap="square" anchor="t" anchorCtr="0">
            <a:noAutofit/>
          </a:bodyPr>
          <a:p>
            <a:pPr marL="0" indent="0" fontAlgn="auto">
              <a:lnSpc>
                <a:spcPct val="125000"/>
              </a:lnSpc>
              <a:buFont typeface="Wingdings" panose="05000000000000000000" charset="0"/>
              <a:buChar char="Ø"/>
            </a:pPr>
            <a:r>
              <a:rPr lang="zh-CN" altLang="en-US" sz="2300">
                <a:solidFill>
                  <a:srgbClr val="0000FF"/>
                </a:solidFill>
              </a:rPr>
              <a:t>（一）尊重科学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（二）理解并合理运用护理伦理原则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（三）努力实现与患者价值观念的一致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（四）寻求最优化的结果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（五）随具体情况的改变随时调整伦理决策方案  </a:t>
            </a:r>
            <a:endParaRPr lang="zh-CN" altLang="en-US" sz="2300">
              <a:solidFill>
                <a:srgbClr val="0000FF"/>
              </a:solidFill>
            </a:endParaRPr>
          </a:p>
          <a:p>
            <a:pPr marL="0" indent="0" fontAlgn="auto">
              <a:lnSpc>
                <a:spcPct val="125000"/>
              </a:lnSpc>
              <a:buFont typeface="Wingdings" panose="05000000000000000000" charset="0"/>
              <a:buChar char="Ø"/>
            </a:pPr>
            <a:r>
              <a:rPr lang="zh-CN" altLang="en-US" sz="2300">
                <a:solidFill>
                  <a:srgbClr val="0000FF"/>
                </a:solidFill>
              </a:rPr>
              <a:t>（六）坚持审慎、理性的道德思维方式  护理伦理决策原本就是一个需要综合很多内容、考虑很多方面才能做出决定</a:t>
            </a:r>
            <a:endParaRPr lang="zh-CN" altLang="en-US" sz="2300">
              <a:solidFill>
                <a:srgbClr val="0000FF"/>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9060101010101" charset="-122"/>
                <a:ea typeface="黑体" panose="02010609060101010101" charset="-122"/>
                <a:cs typeface="黑体" panose="02010609060101010101" charset="-122"/>
              </a:rPr>
              <a:t>思考与训练</a:t>
            </a:r>
            <a:endParaRPr lang="zh-CN" altLang="en-US" sz="5400" dirty="0">
              <a:solidFill>
                <a:srgbClr val="000099"/>
              </a:solidFill>
              <a:latin typeface="黑体" panose="02010609060101010101" charset="-122"/>
              <a:ea typeface="黑体" panose="02010609060101010101" charset="-122"/>
              <a:cs typeface="黑体" panose="0201060906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54278" name="文本框 54277"/>
          <p:cNvSpPr txBox="1"/>
          <p:nvPr/>
        </p:nvSpPr>
        <p:spPr>
          <a:xfrm>
            <a:off x="1649730" y="1440180"/>
            <a:ext cx="9794875" cy="470789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一、名词解释</a:t>
            </a:r>
            <a:endParaRPr lang="zh-CN" altLang="en-US" sz="2400" b="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a:t>
            </a:r>
            <a:r>
              <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决策　</a:t>
            </a:r>
            <a:endPar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a:t>
            </a:r>
            <a:r>
              <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护理伦理决策</a:t>
            </a:r>
            <a:endPar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二、选择题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 护理伦理决策时针对护理工作中的问题所作出的抉择是（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人际关系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健康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疾病</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伦理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环境</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 护理伦理决策分为个人决策和（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群体决策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社会决策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集体决策</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医护决策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团体决策</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54278" name="文本框 54277"/>
          <p:cNvSpPr txBox="1"/>
          <p:nvPr/>
        </p:nvSpPr>
        <p:spPr>
          <a:xfrm>
            <a:off x="1219200" y="613410"/>
            <a:ext cx="10516235" cy="286131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3. 个人决策做出的伦理决定是指（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个人决定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社会决定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集体决定</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医护决定</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团体决定</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4. 护理伦理决策过程的基础是（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评估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收集评估资料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确立问题</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制订计划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采取行动</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 name="文本框 2"/>
          <p:cNvSpPr txBox="1"/>
          <p:nvPr/>
        </p:nvSpPr>
        <p:spPr>
          <a:xfrm>
            <a:off x="1198245" y="3634740"/>
            <a:ext cx="9794875" cy="193802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三、简答题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 简述护理伦理决策的难题都有哪些类型。</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 在护理伦理决策过程中，我们都需要注意哪些事项？</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3. 简述护理伦理决策的程序。</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cs typeface="黑体" panose="02010609060101010101" charset="-122"/>
              </a:rPr>
              <a:t>目</a:t>
            </a:r>
            <a:endParaRPr lang="zh-CN" altLang="en-US" sz="9600" b="1">
              <a:solidFill>
                <a:srgbClr val="5A84AF"/>
              </a:solidFill>
              <a:latin typeface="黑体" panose="02010609060101010101" charset="-122"/>
              <a:ea typeface="黑体" panose="02010609060101010101" charset="-122"/>
              <a:cs typeface="黑体" panose="02010609060101010101" charset="-122"/>
            </a:endParaRPr>
          </a:p>
          <a:p>
            <a:r>
              <a:rPr lang="zh-CN" altLang="en-US" sz="9600" b="1">
                <a:solidFill>
                  <a:srgbClr val="5A84AF"/>
                </a:solidFill>
                <a:latin typeface="黑体" panose="02010609060101010101" charset="-122"/>
                <a:ea typeface="黑体" panose="02010609060101010101" charset="-122"/>
                <a:cs typeface="黑体" panose="02010609060101010101" charset="-122"/>
              </a:rPr>
              <a:t>录</a:t>
            </a:r>
            <a:endParaRPr lang="zh-CN" altLang="en-US" sz="9600" b="1">
              <a:solidFill>
                <a:srgbClr val="5A84AF"/>
              </a:solidFill>
              <a:latin typeface="黑体" panose="02010609060101010101" charset="-122"/>
              <a:ea typeface="黑体" panose="02010609060101010101" charset="-122"/>
              <a:cs typeface="黑体" panose="0201060906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单元一　绪论</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单元二　护理伦理学的理论基础和规范体系</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单元三　护理人际关系伦理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单元四　整体护理伦理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单元五　临床护理伦理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单元六　社区卫生保健及康复护理伦理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单元七　生命伦理护理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单元八　护理科研中的伦理分析</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单元九　护理伦理决策的应用程序 </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单元十　护理道德评价、教育与修养</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70305" y="420370"/>
            <a:ext cx="10541000" cy="5985510"/>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四、综合题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50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◎案例分析</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25000"/>
              </a:lnSpc>
              <a:spcBef>
                <a:spcPts val="0"/>
              </a:spcBef>
              <a:spcAft>
                <a:spcPts val="0"/>
              </a:spcAft>
            </a:pPr>
            <a:r>
              <a:rPr lang="zh-CN" altLang="en-US" sz="20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患者李某，因反复右上腹痛并向右肩放射，伴有呕吐、发热 4 个月，加重且出现黄</a:t>
            </a:r>
            <a:endParaRPr lang="zh-CN" altLang="en-US" sz="20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25000"/>
              </a:lnSpc>
              <a:spcBef>
                <a:spcPts val="0"/>
              </a:spcBef>
              <a:spcAft>
                <a:spcPts val="0"/>
              </a:spcAft>
            </a:pPr>
            <a:r>
              <a:rPr lang="zh-CN" altLang="en-US" sz="20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疸，到某医院外科就诊。体检，除巩膜和皮肤黄染、右上腹轻压痛外，无异常发现。B超提示：肝外阻塞性黄疸，故而诊断肝外梗阻性黄疸，胆管癌可能性大。于是，患者住院进一步诊治。住院后，外科总住院医生查房认为，根据病情及 B 超检查结果诊断患者得胆管癌的可能性大，但不能完全排除胰头癌或壶腹癌，医嘱复查 B 超。第二次 B 超结果为：肝外梗阻性黄疸，梗阻部位考虑为壶腹部实性占位。虽经两次 B 超检查，但占位性病变的位置仍不能确定，故进行查房讨论。在讨论时，一名医生根据患者病史认为是典型的胆管炎症状，其炎症由结石引起的多见，且患者 20 年前有胃大部切除史易发生结石，故占位性病变可能由结石所致；另有一名医生认为占位性病变不能排除外癌，故建议进行 ERCP 检查。因患者发烧又等待了一段时间做 ERCP 检查，但未成功。由于患者黄疸及病情逐渐加重，故不得已行开腹探查。手术探查证实为胆总管内结石、残余胆囊管结石。</a:t>
            </a:r>
            <a:endParaRPr lang="zh-CN" altLang="en-US" sz="20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9060101010101" charset="-122"/>
                <a:ea typeface="黑体" panose="02010609060101010101" charset="-122"/>
                <a:cs typeface="黑体" panose="02010609060101010101" charset="-122"/>
                <a:sym typeface="黑体" panose="02010609060101010101" charset="-122"/>
              </a:rPr>
              <a:t>问：从上述案例中你能看出什么问题？并对此进行伦理分析。</a:t>
            </a:r>
            <a:endParaRPr lang="zh-CN" altLang="en-US" sz="2400" dirty="0">
              <a:solidFill>
                <a:schemeClr val="accent2"/>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单元九　</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护理伦理决策的应用程序</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70242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793230" cy="101473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了解护理伦理决策的概述。</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熟悉护理伦理决策的含义及难题。</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3. 掌握护理伦理决策的程序及注意事项。</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
        <p:nvSpPr>
          <p:cNvPr id="13" name="矩形 12"/>
          <p:cNvSpPr/>
          <p:nvPr/>
        </p:nvSpPr>
        <p:spPr>
          <a:xfrm>
            <a:off x="3898900" y="2621280"/>
            <a:ext cx="6701790"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670242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170555"/>
            <a:ext cx="6146165" cy="70675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学会护理伦理决策的程序。</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会利用护理伦理决策的程序解决伦理上的一般问题。</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具备较强的医学伦理决策能力。</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任务一</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278120" y="2543175"/>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护理伦理决策概述</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一、护理伦理决策的概述与含义</a:t>
            </a:r>
            <a:endParaRPr sz="4000">
              <a:solidFill>
                <a:srgbClr val="FF0000"/>
              </a:solidFill>
              <a:ea typeface="黑体" panose="02010609060101010101" charset="-122"/>
              <a:cs typeface="黑体" panose="02010609060101010101" charset="-122"/>
            </a:endParaRPr>
          </a:p>
        </p:txBody>
      </p:sp>
      <p:sp>
        <p:nvSpPr>
          <p:cNvPr id="6147" name="文本占位符 6146"/>
          <p:cNvSpPr>
            <a:spLocks noGrp="1"/>
          </p:cNvSpPr>
          <p:nvPr>
            <p:ph type="body" idx="1"/>
          </p:nvPr>
        </p:nvSpPr>
        <p:spPr>
          <a:xfrm>
            <a:off x="795655" y="2626360"/>
            <a:ext cx="4848860" cy="2752090"/>
          </a:xfrm>
        </p:spPr>
        <p:txBody>
          <a:bodyPr>
            <a:noAutofit/>
          </a:bodyPr>
          <a:p>
            <a:pPr marL="0" indent="0" fontAlgn="auto">
              <a:lnSpc>
                <a:spcPct val="150000"/>
              </a:lnSpc>
              <a:buNone/>
            </a:pPr>
            <a:r>
              <a:rPr sz="2400" dirty="0">
                <a:solidFill>
                  <a:srgbClr val="0000FF"/>
                </a:solidFill>
              </a:rPr>
              <a:t>决策(decision-making)又称抉择(choice)，是指根据问题和目标拟定许多可行的方案，然后从中选出最能达到目标的方案。 </a:t>
            </a:r>
            <a:endParaRPr sz="2400" dirty="0">
              <a:solidFill>
                <a:srgbClr val="0000FF"/>
              </a:solidFill>
            </a:endParaRPr>
          </a:p>
        </p:txBody>
      </p:sp>
      <p:sp>
        <p:nvSpPr>
          <p:cNvPr id="5" name="文本框 4"/>
          <p:cNvSpPr txBox="1"/>
          <p:nvPr/>
        </p:nvSpPr>
        <p:spPr>
          <a:xfrm>
            <a:off x="795655" y="1960880"/>
            <a:ext cx="26212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（一）决策的含义</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0" name="图片 9"/>
          <p:cNvPicPr>
            <a:picLocks noChangeAspect="1"/>
          </p:cNvPicPr>
          <p:nvPr/>
        </p:nvPicPr>
        <p:blipFill>
          <a:blip r:embed="rId1" cstate="screen"/>
          <a:stretch>
            <a:fillRect/>
          </a:stretch>
        </p:blipFill>
        <p:spPr>
          <a:xfrm>
            <a:off x="6731000" y="1374775"/>
            <a:ext cx="5024755" cy="5024755"/>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5" name="文本框 4"/>
          <p:cNvSpPr txBox="1"/>
          <p:nvPr/>
        </p:nvSpPr>
        <p:spPr>
          <a:xfrm>
            <a:off x="938530" y="732790"/>
            <a:ext cx="29260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（二）护理伦理决策</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4" name="矩形 10243"/>
          <p:cNvSpPr/>
          <p:nvPr/>
        </p:nvSpPr>
        <p:spPr>
          <a:xfrm>
            <a:off x="1185545" y="1423670"/>
            <a:ext cx="5445760" cy="4523105"/>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含义：</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indent="266700" algn="l" eaLnBrk="1" hangingPunct="1">
              <a:lnSpc>
                <a:spcPct val="150000"/>
              </a:lnSpc>
            </a:pPr>
            <a:r>
              <a:rPr sz="2400" dirty="0">
                <a:solidFill>
                  <a:schemeClr val="tx1"/>
                </a:solidFill>
                <a:latin typeface="黑体" panose="02010609060101010101" charset="-122"/>
                <a:ea typeface="黑体" panose="02010609060101010101" charset="-122"/>
                <a:cs typeface="黑体" panose="02010609060101010101" charset="-122"/>
              </a:rPr>
              <a:t>护理伦理决策即护理工作中的伦理抉择，也就是从护理伦理的角度来思考问题，分析问题，以做出最恰当的及最符合护理伦理的决定，护理伦理决策是护理伦理理论、原则和规范在护理实践中的具体运用和贯彻。</a:t>
            </a:r>
            <a:r>
              <a:rPr lang="zh-CN" altLang="en-US" sz="2400" dirty="0">
                <a:solidFill>
                  <a:schemeClr val="tx1"/>
                </a:solidFill>
                <a:latin typeface="黑体" panose="02010609060101010101" charset="-122"/>
                <a:ea typeface="黑体" panose="02010609060101010101" charset="-122"/>
                <a:cs typeface="黑体" panose="02010609060101010101" charset="-122"/>
              </a:rPr>
              <a:t>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endParaRPr lang="zh-CN" altLang="en-US" sz="2400" dirty="0">
              <a:solidFill>
                <a:schemeClr val="tx1"/>
              </a:solidFill>
              <a:latin typeface="黑体" panose="02010609060101010101" charset="-122"/>
              <a:ea typeface="黑体" panose="02010609060101010101" charset="-122"/>
              <a:cs typeface="黑体" panose="02010609060101010101" charset="-122"/>
            </a:endParaRPr>
          </a:p>
        </p:txBody>
      </p:sp>
      <p:pic>
        <p:nvPicPr>
          <p:cNvPr id="10" name="图片 9"/>
          <p:cNvPicPr>
            <a:picLocks noChangeAspect="1"/>
          </p:cNvPicPr>
          <p:nvPr/>
        </p:nvPicPr>
        <p:blipFill>
          <a:blip r:embed="rId1" cstate="screen"/>
          <a:stretch>
            <a:fillRect/>
          </a:stretch>
        </p:blipFill>
        <p:spPr>
          <a:xfrm>
            <a:off x="6917055" y="1193165"/>
            <a:ext cx="4666615" cy="4666615"/>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10244" name="矩形 10243"/>
          <p:cNvSpPr/>
          <p:nvPr/>
        </p:nvSpPr>
        <p:spPr>
          <a:xfrm>
            <a:off x="1314450" y="1202373"/>
            <a:ext cx="6071870" cy="3969385"/>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类型：</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indent="0" algn="l" eaLnBrk="1" hangingPunct="1">
              <a:lnSpc>
                <a:spcPct val="150000"/>
              </a:lnSpc>
              <a:buNone/>
            </a:pPr>
            <a:r>
              <a:rPr lang="zh-CN" altLang="en-US" sz="2400" dirty="0">
                <a:solidFill>
                  <a:schemeClr val="tx1"/>
                </a:solidFill>
                <a:latin typeface="黑体" panose="02010609060101010101" charset="-122"/>
                <a:ea typeface="黑体" panose="02010609060101010101" charset="-122"/>
                <a:cs typeface="黑体" panose="02010609060101010101" charset="-122"/>
              </a:rPr>
              <a:t>（</a:t>
            </a:r>
            <a:r>
              <a:rPr lang="en-US" altLang="zh-CN" sz="2400" dirty="0">
                <a:solidFill>
                  <a:schemeClr val="tx1"/>
                </a:solidFill>
                <a:latin typeface="黑体" panose="02010609060101010101" charset="-122"/>
                <a:ea typeface="黑体" panose="02010609060101010101" charset="-122"/>
                <a:cs typeface="黑体" panose="02010609060101010101" charset="-122"/>
              </a:rPr>
              <a:t>1</a:t>
            </a:r>
            <a:r>
              <a:rPr lang="zh-CN" altLang="en-US" sz="2400" dirty="0">
                <a:solidFill>
                  <a:schemeClr val="tx1"/>
                </a:solidFill>
                <a:latin typeface="黑体" panose="02010609060101010101" charset="-122"/>
                <a:ea typeface="黑体" panose="02010609060101010101" charset="-122"/>
                <a:cs typeface="黑体" panose="02010609060101010101" charset="-122"/>
              </a:rPr>
              <a:t>）</a:t>
            </a:r>
            <a:r>
              <a:rPr lang="zh-CN" altLang="en-US" sz="2400" dirty="0">
                <a:solidFill>
                  <a:schemeClr val="tx1"/>
                </a:solidFill>
                <a:latin typeface="黑体" panose="02010609060101010101" charset="-122"/>
                <a:ea typeface="黑体" panose="02010609060101010101" charset="-122"/>
                <a:cs typeface="黑体" panose="02010609060101010101" charset="-122"/>
              </a:rPr>
              <a:t>个人决策：是指由个人来作决定。</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a:p>
            <a:pPr indent="0" algn="l" eaLnBrk="1" hangingPunct="1">
              <a:lnSpc>
                <a:spcPct val="150000"/>
              </a:lnSpc>
              <a:buNone/>
            </a:pPr>
            <a:r>
              <a:rPr lang="zh-CN" altLang="en-US" sz="2400" dirty="0">
                <a:latin typeface="黑体" panose="02010609060101010101" charset="-122"/>
                <a:ea typeface="黑体" panose="02010609060101010101" charset="-122"/>
                <a:cs typeface="黑体" panose="02010609060101010101" charset="-122"/>
                <a:sym typeface="+mn-ea"/>
              </a:rPr>
              <a:t>（</a:t>
            </a:r>
            <a:r>
              <a:rPr lang="en-US" altLang="zh-CN" sz="2400" dirty="0">
                <a:latin typeface="黑体" panose="02010609060101010101" charset="-122"/>
                <a:ea typeface="黑体" panose="02010609060101010101" charset="-122"/>
                <a:cs typeface="黑体" panose="02010609060101010101" charset="-122"/>
                <a:sym typeface="+mn-ea"/>
              </a:rPr>
              <a:t>1</a:t>
            </a:r>
            <a:r>
              <a:rPr lang="zh-CN" altLang="en-US" sz="2400" dirty="0">
                <a:latin typeface="黑体" panose="02010609060101010101" charset="-122"/>
                <a:ea typeface="黑体" panose="02010609060101010101" charset="-122"/>
                <a:cs typeface="黑体" panose="02010609060101010101" charset="-122"/>
                <a:sym typeface="+mn-ea"/>
              </a:rPr>
              <a:t>）</a:t>
            </a:r>
            <a:r>
              <a:rPr lang="zh-CN" altLang="en-US" sz="2400" dirty="0">
                <a:solidFill>
                  <a:schemeClr val="tx1"/>
                </a:solidFill>
                <a:latin typeface="黑体" panose="02010609060101010101" charset="-122"/>
                <a:ea typeface="黑体" panose="02010609060101010101" charset="-122"/>
                <a:cs typeface="黑体" panose="02010609060101010101" charset="-122"/>
              </a:rPr>
              <a:t>团体决策：是指由团体(如伦理委员会)通过集体共同协商讨论之后做出的决定，其具体情况复杂，需要多方面的专家和有关利益的主体代表集思广益共同商讨，或者当涉及团体利益的时候，通常采取团体决策。</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1" cstate="screen"/>
          <a:stretch>
            <a:fillRect/>
          </a:stretch>
        </p:blipFill>
        <p:spPr>
          <a:xfrm>
            <a:off x="7386320" y="1202690"/>
            <a:ext cx="4604385" cy="4604385"/>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579245" y="2452370"/>
            <a:ext cx="903351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宋代林浦的《省心录 • 论医》、张杲的《医论》等都强调了医生应重视道德修养，医生的行为应从治病救人出发。医学史上著名的金元四大家之一的刘完素就明确提出了“医道以济为良，以愈疾为善”的主张。</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2702</Words>
  <Application>WPS 演示</Application>
  <PresentationFormat>宽屏</PresentationFormat>
  <Paragraphs>168</Paragraphs>
  <Slides>21</Slides>
  <Notes>0</Notes>
  <HiddenSlides>0</HiddenSlides>
  <MMClips>0</MMClips>
  <ScaleCrop>false</ScaleCrop>
  <HeadingPairs>
    <vt:vector size="6" baseType="variant">
      <vt:variant>
        <vt:lpstr>已用的字体</vt:lpstr>
      </vt:variant>
      <vt:variant>
        <vt:i4>23</vt:i4>
      </vt:variant>
      <vt:variant>
        <vt:lpstr>主题</vt:lpstr>
      </vt:variant>
      <vt:variant>
        <vt:i4>4</vt:i4>
      </vt:variant>
      <vt:variant>
        <vt:lpstr>幻灯片标题</vt:lpstr>
      </vt:variant>
      <vt:variant>
        <vt:i4>21</vt:i4>
      </vt:variant>
    </vt:vector>
  </HeadingPairs>
  <TitlesOfParts>
    <vt:vector size="48" baseType="lpstr">
      <vt:lpstr>Arial</vt:lpstr>
      <vt:lpstr>宋体</vt:lpstr>
      <vt:lpstr>Wingdings</vt:lpstr>
      <vt:lpstr>黑体</vt:lpstr>
      <vt:lpstr>思源黑体 CN Medium</vt:lpstr>
      <vt:lpstr>思源黑体 CN Bold</vt:lpstr>
      <vt:lpstr>微软雅黑</vt:lpstr>
      <vt:lpstr>Arial Unicode MS</vt:lpstr>
      <vt:lpstr>Wingdings</vt:lpstr>
      <vt:lpstr>zihun95hao-shoukesong</vt:lpstr>
      <vt:lpstr>字魂152号-机甲超级黑</vt:lpstr>
      <vt:lpstr>Verdana</vt:lpstr>
      <vt:lpstr>楷体_GB2312</vt:lpstr>
      <vt:lpstr>隶书</vt:lpstr>
      <vt:lpstr>Helvetica</vt:lpstr>
      <vt:lpstr>思源黑体 CN Light</vt:lpstr>
      <vt:lpstr>华文行楷</vt:lpstr>
      <vt:lpstr>华康少女文字W5(P)</vt:lpstr>
      <vt:lpstr>华文细黑</vt:lpstr>
      <vt:lpstr>华文琥珀</vt:lpstr>
      <vt:lpstr>汉真广标</vt:lpstr>
      <vt:lpstr>迷你简剪纸</vt:lpstr>
      <vt:lpstr>华文中宋</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32</cp:revision>
  <dcterms:created xsi:type="dcterms:W3CDTF">2019-11-11T13:37:00Z</dcterms:created>
  <dcterms:modified xsi:type="dcterms:W3CDTF">2021-08-01T04:00:59Z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0780E7C1F0464028A9E431EFC9DFD198</vt:lpwstr>
  </property>
</Properties>
</file>