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 id="2147483676" r:id="rId5"/>
  </p:sldMasterIdLst>
  <p:notesMasterIdLst>
    <p:notesMasterId r:id="rId9"/>
  </p:notesMasterIdLst>
  <p:handoutMasterIdLst>
    <p:handoutMasterId r:id="rId38"/>
  </p:handoutMasterIdLst>
  <p:sldIdLst>
    <p:sldId id="256" r:id="rId6"/>
    <p:sldId id="258" r:id="rId7"/>
    <p:sldId id="279" r:id="rId8"/>
    <p:sldId id="385" r:id="rId10"/>
    <p:sldId id="383" r:id="rId11"/>
    <p:sldId id="387" r:id="rId12"/>
    <p:sldId id="601" r:id="rId13"/>
    <p:sldId id="613" r:id="rId14"/>
    <p:sldId id="584" r:id="rId15"/>
    <p:sldId id="600" r:id="rId16"/>
    <p:sldId id="602" r:id="rId17"/>
    <p:sldId id="614" r:id="rId18"/>
    <p:sldId id="615" r:id="rId19"/>
    <p:sldId id="619" r:id="rId20"/>
    <p:sldId id="623" r:id="rId21"/>
    <p:sldId id="620" r:id="rId22"/>
    <p:sldId id="621" r:id="rId23"/>
    <p:sldId id="616" r:id="rId24"/>
    <p:sldId id="617" r:id="rId25"/>
    <p:sldId id="618" r:id="rId26"/>
    <p:sldId id="604" r:id="rId27"/>
    <p:sldId id="624" r:id="rId28"/>
    <p:sldId id="626" r:id="rId29"/>
    <p:sldId id="627" r:id="rId30"/>
    <p:sldId id="628" r:id="rId31"/>
    <p:sldId id="587" r:id="rId32"/>
    <p:sldId id="429" r:id="rId33"/>
    <p:sldId id="523" r:id="rId34"/>
    <p:sldId id="525" r:id="rId35"/>
    <p:sldId id="629" r:id="rId36"/>
    <p:sldId id="270" r:id="rId37"/>
  </p:sldIdLst>
  <p:sldSz cx="12192000" cy="6858000"/>
  <p:notesSz cx="7103745" cy="10234295"/>
  <p:embeddedFontLst>
    <p:embeddedFont>
      <p:font typeface="黑体" panose="02010600030101010101" charset="-122"/>
      <p:regular r:id="rId42"/>
    </p:embeddedFont>
    <p:embeddedFont>
      <p:font typeface="字魂152号-机甲超级黑" panose="00000500000000000000" pitchFamily="2"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0030101010101" charset="-122"/>
              </a:rPr>
            </a:fld>
            <a:endParaRPr lang="zh-CN" altLang="en-US">
              <a:ea typeface="黑体" panose="0201060003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0030101010101" charset="-122"/>
              <a:ea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0030101010101" charset="-122"/>
              </a:rPr>
            </a:fld>
            <a:endParaRPr lang="zh-CN" altLang="en-US">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0030101010101" charset="-122"/>
                <a:sym typeface="黑体" panose="0201060003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003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0030101010101" charset="-122"/>
                <a:ea typeface="黑体" panose="02010600030101010101" charset="-122"/>
                <a:cs typeface="黑体" panose="02010600030101010101" charset="-122"/>
              </a:rPr>
              <a:t>&lt;&lt;&lt;&lt;&lt;&lt;&lt;&lt;&lt;&lt;&lt;&lt;&lt;&lt;&lt;&lt;&lt;&lt;&lt;&lt;&lt;&lt;&lt;&lt;&lt;&lt;&lt;&lt;&lt;&lt;&lt;&lt;&lt;&lt;&lt;</a:t>
            </a:r>
            <a:endParaRPr lang="en-US" altLang="zh-CN" sz="1600" b="1" dirty="0">
              <a:solidFill>
                <a:schemeClr val="bg1"/>
              </a:solidFill>
              <a:latin typeface="黑体" panose="02010600030101010101" charset="-122"/>
              <a:ea typeface="黑体" panose="02010600030101010101" charset="-122"/>
              <a:cs typeface="黑体" panose="0201060003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003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98830" y="762000"/>
            <a:ext cx="6278880" cy="2861310"/>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护理伦理学</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（第二版）</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240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725420"/>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南丁格尔与1858 年编著了《医院札记》一书，书中强调了一个医院的建筑不在于它外表的豪华，而应主要考虑到患者的舒适、安全、福利和卫生。国际护理协会制定的《护士伦理学国际法》指出，护理人员的基本职责是：促进健康，预防疾病，恢复健康，减少痛苦。</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任务二</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基础护理伦理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一、基础护理</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795655" y="2182495"/>
            <a:ext cx="7055485" cy="3997960"/>
          </a:xfrm>
        </p:spPr>
        <p:txBody>
          <a:bodyPr>
            <a:noAutofit/>
          </a:bodyPr>
          <a:p>
            <a:pPr marL="0" indent="0" fontAlgn="auto">
              <a:lnSpc>
                <a:spcPct val="150000"/>
              </a:lnSpc>
              <a:buNone/>
            </a:pPr>
            <a:r>
              <a:rPr sz="2200" dirty="0">
                <a:solidFill>
                  <a:srgbClr val="0000FF"/>
                </a:solidFill>
              </a:rPr>
              <a:t>基础护理属于护理学范畴，它包括护理基本理论、基本知识和基本技能，是各专科护理的共同基础，它以护理基本理论和基本技能为基础，为患者创造一个接受治疗的最佳身心状态，也是各专科护理的基础与保障。凡两个或两个以上专科所需要的护理理论与护理技术，都被列为基础护理的内容，主要包括带有共性的技术操作、生活护理、精神护理以及护理资料收集。</a:t>
            </a:r>
            <a:endParaRPr sz="2200" dirty="0">
              <a:solidFill>
                <a:srgbClr val="0000FF"/>
              </a:solidFill>
            </a:endParaRPr>
          </a:p>
        </p:txBody>
      </p:sp>
      <p:sp>
        <p:nvSpPr>
          <p:cNvPr id="5" name="文本框 4"/>
          <p:cNvSpPr txBox="1"/>
          <p:nvPr/>
        </p:nvSpPr>
        <p:spPr>
          <a:xfrm>
            <a:off x="795655" y="1703705"/>
            <a:ext cx="33832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 基础护理的含义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0" name="图片 9"/>
          <p:cNvPicPr>
            <a:picLocks noChangeAspect="1"/>
          </p:cNvPicPr>
          <p:nvPr/>
        </p:nvPicPr>
        <p:blipFill>
          <a:blip r:embed="rId1" cstate="screen"/>
          <a:stretch>
            <a:fillRect/>
          </a:stretch>
        </p:blipFill>
        <p:spPr>
          <a:xfrm>
            <a:off x="8249920" y="1876425"/>
            <a:ext cx="3707130" cy="3707130"/>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（二）基础护理的特点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6120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连续性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507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服务性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44027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协调性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时序性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3" name="Text Placeholder 30"/>
          <p:cNvSpPr txBox="1"/>
          <p:nvPr/>
        </p:nvSpPr>
        <p:spPr>
          <a:xfrm>
            <a:off x="3783824" y="520158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sz="2000" b="1" dirty="0">
                <a:latin typeface="Arial" panose="020B0604020202020204" pitchFamily="34" charset="0"/>
                <a:ea typeface="思源黑体 CN Medium" panose="020B0600000000000000" pitchFamily="34" charset="-122"/>
                <a:sym typeface="Arial" panose="020B0604020202020204" pitchFamily="34" charset="0"/>
              </a:rPr>
              <a:t>5. 科学性</a:t>
            </a:r>
            <a:endParaRPr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P spid="3" grpId="0" bldLvl="0" animBg="1">
        <p:tmplLst>
          <p:tmpl lvl="0">
            <p:tnLst>
              <p:par>
                <p:cTn presetID="22" presetClass="entr" presetSubtype="2"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right)">
                      <p:cBhvr>
                        <p:cTn dur="750"/>
                        <p:tgtEl>
                          <p:spTgt spid="3"/>
                        </p:tgtEl>
                      </p:cBhvr>
                    </p:animEffect>
                  </p:childTnLst>
                </p:cTn>
              </p:par>
            </p:tnLst>
          </p:tmpl>
        </p:tmplLst>
      </p:b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725420"/>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南丁格尔的《护理札记》中写道：“护理应从最小限度地消耗患者的生命力出发，使周围的环境保持舒适、安静、美观、整齐、空气新鲜、阳光充足、温度适宜，此外还要合理地调配患者饮食。”这充分体现了一名护理工作者在工作中无微不至的关怀。</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任务三</a:t>
            </a:r>
            <a:endParaRPr lang="en-US" altLang="zh-CN"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202555" y="2389505"/>
            <a:ext cx="659892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心理护理伦理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一、心理护理</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1007745" y="2576195"/>
            <a:ext cx="5760720" cy="2343785"/>
          </a:xfrm>
        </p:spPr>
        <p:txBody>
          <a:bodyPr>
            <a:noAutofit/>
          </a:bodyPr>
          <a:p>
            <a:pPr marL="0" indent="0" fontAlgn="auto">
              <a:lnSpc>
                <a:spcPct val="150000"/>
              </a:lnSpc>
              <a:buNone/>
            </a:pPr>
            <a:r>
              <a:rPr sz="2400" dirty="0">
                <a:solidFill>
                  <a:srgbClr val="0000FF"/>
                </a:solidFill>
              </a:rPr>
              <a:t>心理护理是指在护理过程中，通过护理人员的言语、行为、态度、表情和姿势等，改变病人的心理状态和行为，是指有利于疾病的转归和健康的恢复。</a:t>
            </a:r>
            <a:endParaRPr sz="24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（一）心理护理的含义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（二）心理护理的特点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6120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希望得到理解</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507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希望获得信息</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44027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希望享有轻松的气氛</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希望得到尊重</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（三）心理护理的意义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546860" y="1404620"/>
            <a:ext cx="9098280" cy="4504690"/>
          </a:xfrm>
        </p:spPr>
        <p:txBody>
          <a:bodyPr>
            <a:noAutofit/>
          </a:bodyPr>
          <a:p>
            <a:pPr marL="0" indent="0" fontAlgn="auto">
              <a:lnSpc>
                <a:spcPct val="125000"/>
              </a:lnSpc>
              <a:spcBef>
                <a:spcPts val="0"/>
              </a:spcBef>
              <a:buFont typeface="Wingdings" panose="05000000000000000000" charset="0"/>
              <a:buChar char="Ø"/>
            </a:pPr>
            <a:r>
              <a:rPr sz="2300">
                <a:solidFill>
                  <a:srgbClr val="0000FF"/>
                </a:solidFill>
              </a:rPr>
              <a:t>（1）有利于调动患者的主观能动性，帮助患者树立战胜疾病的信心。</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（2）有利于帮助患者尽快适应病房生活环境，建立良好的人际关系，使患者处于最佳身心状态，接受治疗和护理。</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（3）有利于避免不良情绪的刺激，改变患者的一些不良行为，创造良好的医院、病房环境，促进患者身心疾病的治疗。</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（4）有助于调动患者的社会系统，使其家人、朋友和周围的人能够给予患者更多的理解和关爱，为患者赢得一个良好的社会支持系统。</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（5）有利于在临床医学上建立生物—心理—社会医学模式和整体护理模式。</a:t>
            </a:r>
            <a:endParaRPr sz="2300">
              <a:solidFill>
                <a:srgbClr val="0000FF"/>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二、心理护理的伦理规范</a:t>
            </a:r>
            <a:endParaRPr sz="4000">
              <a:solidFill>
                <a:srgbClr val="FF0000"/>
              </a:solidFill>
              <a:ea typeface="黑体" panose="02010600030101010101" charset="-122"/>
              <a:cs typeface="黑体" panose="0201060003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grpSp>
        <p:nvGrpSpPr>
          <p:cNvPr id="2" name="组合 1"/>
          <p:cNvGrpSpPr/>
          <p:nvPr/>
        </p:nvGrpSpPr>
        <p:grpSpPr>
          <a:xfrm>
            <a:off x="3321665" y="1654200"/>
            <a:ext cx="4161790" cy="1013588"/>
            <a:chOff x="1459451" y="1908835"/>
            <a:chExt cx="4161790" cy="1013588"/>
          </a:xfrm>
        </p:grpSpPr>
        <p:grpSp>
          <p:nvGrpSpPr>
            <p:cNvPr id="32" name="Group 4"/>
            <p:cNvGrpSpPr/>
            <p:nvPr/>
          </p:nvGrpSpPr>
          <p:grpSpPr>
            <a:xfrm>
              <a:off x="1459451" y="1908835"/>
              <a:ext cx="4161790" cy="1013588"/>
              <a:chOff x="1069592" y="1875865"/>
              <a:chExt cx="4959496" cy="1272470"/>
            </a:xfrm>
            <a:solidFill>
              <a:schemeClr val="accent1"/>
            </a:solidFill>
          </p:grpSpPr>
          <p:sp>
            <p:nvSpPr>
              <p:cNvPr id="33"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4"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5" name="Rectangle 7"/>
              <p:cNvSpPr/>
              <p:nvPr/>
            </p:nvSpPr>
            <p:spPr>
              <a:xfrm>
                <a:off x="5441879" y="1875865"/>
                <a:ext cx="587209" cy="1272309"/>
              </a:xfrm>
              <a:prstGeom prst="rect">
                <a:avLst/>
              </a:prstGeom>
              <a:solidFill>
                <a:schemeClr val="accent1">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6" name="TextBox 55"/>
            <p:cNvSpPr txBox="1"/>
            <p:nvPr/>
          </p:nvSpPr>
          <p:spPr>
            <a:xfrm>
              <a:off x="2237736" y="2156566"/>
              <a:ext cx="2316480" cy="521970"/>
            </a:xfrm>
            <a:prstGeom prst="rect">
              <a:avLst/>
            </a:prstGeom>
            <a:noFill/>
          </p:spPr>
          <p:txBody>
            <a:bodyPr wrap="none" rtlCol="0">
              <a:spAutoFit/>
            </a:bodyPr>
            <a:p>
              <a:pPr algn="l"/>
              <a:r>
                <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高度的同理心</a:t>
              </a:r>
              <a:endParaRPr lang="zh-CN" altLang="en-US" sz="2800" dirty="0" smtClean="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3" name="组合 2"/>
          <p:cNvGrpSpPr/>
          <p:nvPr/>
        </p:nvGrpSpPr>
        <p:grpSpPr>
          <a:xfrm>
            <a:off x="3321665" y="2907818"/>
            <a:ext cx="4305300" cy="1016635"/>
            <a:chOff x="1315372" y="3314779"/>
            <a:chExt cx="4305300" cy="1016635"/>
          </a:xfrm>
        </p:grpSpPr>
        <p:grpSp>
          <p:nvGrpSpPr>
            <p:cNvPr id="36" name="Group 8"/>
            <p:cNvGrpSpPr/>
            <p:nvPr/>
          </p:nvGrpSpPr>
          <p:grpSpPr>
            <a:xfrm>
              <a:off x="1315372" y="3314779"/>
              <a:ext cx="4305300" cy="1016635"/>
              <a:chOff x="925513" y="3281809"/>
              <a:chExt cx="5130514" cy="1276296"/>
            </a:xfrm>
            <a:solidFill>
              <a:schemeClr val="accent2"/>
            </a:solidFill>
          </p:grpSpPr>
          <p:sp>
            <p:nvSpPr>
              <p:cNvPr id="37"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8"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39" name="Rectangle 11"/>
              <p:cNvSpPr/>
              <p:nvPr/>
            </p:nvSpPr>
            <p:spPr>
              <a:xfrm>
                <a:off x="5441576" y="3281809"/>
                <a:ext cx="614451" cy="1276296"/>
              </a:xfrm>
              <a:prstGeom prst="rect">
                <a:avLst/>
              </a:prstGeom>
              <a:solidFill>
                <a:schemeClr val="accent2">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58" name="TextBox 57"/>
            <p:cNvSpPr txBox="1"/>
            <p:nvPr/>
          </p:nvSpPr>
          <p:spPr>
            <a:xfrm>
              <a:off x="2237736" y="3557296"/>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高度的责任感</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4" name="组合 3"/>
          <p:cNvGrpSpPr/>
          <p:nvPr/>
        </p:nvGrpSpPr>
        <p:grpSpPr>
          <a:xfrm>
            <a:off x="3321665" y="4164483"/>
            <a:ext cx="4291330" cy="1013460"/>
            <a:chOff x="1328211" y="4724382"/>
            <a:chExt cx="4291330" cy="1013587"/>
          </a:xfrm>
        </p:grpSpPr>
        <p:grpSp>
          <p:nvGrpSpPr>
            <p:cNvPr id="40" name="Group 12"/>
            <p:cNvGrpSpPr/>
            <p:nvPr/>
          </p:nvGrpSpPr>
          <p:grpSpPr>
            <a:xfrm>
              <a:off x="1328211" y="4724382"/>
              <a:ext cx="4291330" cy="1013587"/>
              <a:chOff x="938352" y="4691412"/>
              <a:chExt cx="5113866" cy="1272469"/>
            </a:xfrm>
            <a:solidFill>
              <a:schemeClr val="accent3"/>
            </a:solidFill>
          </p:grpSpPr>
          <p:sp>
            <p:nvSpPr>
              <p:cNvPr id="41"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2"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3" name="Rectangle 15"/>
              <p:cNvSpPr/>
              <p:nvPr/>
            </p:nvSpPr>
            <p:spPr>
              <a:xfrm>
                <a:off x="5441551" y="4691412"/>
                <a:ext cx="610667" cy="1272310"/>
              </a:xfrm>
              <a:prstGeom prst="rect">
                <a:avLst/>
              </a:prstGeom>
              <a:solidFill>
                <a:schemeClr val="accent3">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0" name="TextBox 59"/>
            <p:cNvSpPr txBox="1"/>
            <p:nvPr/>
          </p:nvSpPr>
          <p:spPr>
            <a:xfrm>
              <a:off x="2237736" y="4921579"/>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高度的事业心</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grpSp>
        <p:nvGrpSpPr>
          <p:cNvPr id="6" name="组合 5"/>
          <p:cNvGrpSpPr/>
          <p:nvPr/>
        </p:nvGrpSpPr>
        <p:grpSpPr>
          <a:xfrm>
            <a:off x="3321665" y="5417973"/>
            <a:ext cx="4338955" cy="1013460"/>
            <a:chOff x="7019270" y="1908835"/>
            <a:chExt cx="4338955" cy="1013588"/>
          </a:xfrm>
        </p:grpSpPr>
        <p:grpSp>
          <p:nvGrpSpPr>
            <p:cNvPr id="44" name="Group 16"/>
            <p:cNvGrpSpPr/>
            <p:nvPr/>
          </p:nvGrpSpPr>
          <p:grpSpPr>
            <a:xfrm>
              <a:off x="7019270" y="1908835"/>
              <a:ext cx="4338955" cy="1013588"/>
              <a:chOff x="6629410" y="1875865"/>
              <a:chExt cx="5170619" cy="1272470"/>
            </a:xfrm>
            <a:solidFill>
              <a:schemeClr val="accent4"/>
            </a:solidFill>
          </p:grpSpPr>
          <p:sp>
            <p:nvSpPr>
              <p:cNvPr id="45"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6"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sp>
            <p:nvSpPr>
              <p:cNvPr id="47" name="Rectangle 19"/>
              <p:cNvSpPr/>
              <p:nvPr/>
            </p:nvSpPr>
            <p:spPr>
              <a:xfrm>
                <a:off x="11170444" y="1875865"/>
                <a:ext cx="629585" cy="1272309"/>
              </a:xfrm>
              <a:prstGeom prst="rect">
                <a:avLst/>
              </a:prstGeom>
              <a:solidFill>
                <a:schemeClr val="accent4">
                  <a:lumMod val="75000"/>
                </a:schemeClr>
              </a:solidFill>
              <a:ln>
                <a:noFill/>
              </a:ln>
            </p:spPr>
            <p:txBody>
              <a:bodyPr vert="horz" wrap="square" lIns="91440" tIns="45720" rIns="91440" bIns="45720" numCol="1" anchor="t" anchorCtr="0" compatLnSpc="1"/>
              <a:p>
                <a:endParaRPr lang="en-US">
                  <a:latin typeface="zihun95hao-shoukesong" panose="00000500000000000000" pitchFamily="2" charset="-122"/>
                </a:endParaRPr>
              </a:p>
            </p:txBody>
          </p:sp>
        </p:grpSp>
        <p:sp>
          <p:nvSpPr>
            <p:cNvPr id="62" name="TextBox 61"/>
            <p:cNvSpPr txBox="1"/>
            <p:nvPr/>
          </p:nvSpPr>
          <p:spPr>
            <a:xfrm>
              <a:off x="7951580" y="2156566"/>
              <a:ext cx="2316480" cy="521970"/>
            </a:xfrm>
            <a:prstGeom prst="rect">
              <a:avLst/>
            </a:prstGeom>
            <a:noFill/>
          </p:spPr>
          <p:txBody>
            <a:bodyPr wrap="none" rtlCol="0">
              <a:spAutoFit/>
            </a:bodyPr>
            <a:p>
              <a:pPr algn="l"/>
              <a:r>
                <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rPr>
                <a:t>高度的真诚感</a:t>
              </a:r>
              <a:endParaRPr lang="zh-CN" altLang="en-US" sz="2800" dirty="0">
                <a:solidFill>
                  <a:schemeClr val="bg1"/>
                </a:solidFill>
                <a:effectLst>
                  <a:outerShdw blurRad="38100" dist="38100" dir="2700000" algn="tl">
                    <a:srgbClr val="000000">
                      <a:alpha val="43137"/>
                    </a:srgbClr>
                  </a:outerShdw>
                </a:effectLst>
                <a:latin typeface="字魂152号-机甲超级黑" panose="00000500000000000000" pitchFamily="2" charset="-122"/>
                <a:ea typeface="字魂152号-机甲超级黑" panose="00000500000000000000" pitchFamily="2" charset="-122"/>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pic>
        <p:nvPicPr>
          <p:cNvPr id="2" name="图片 1" descr="9784873da7d5dd939555a422eff551ceed9e77a644dba-7A8xtg"/>
          <p:cNvPicPr>
            <a:picLocks noChangeAspect="1"/>
          </p:cNvPicPr>
          <p:nvPr/>
        </p:nvPicPr>
        <p:blipFill>
          <a:blip r:embed="rId2"/>
          <a:srcRect l="12780" t="2600" r="33949" b="13746"/>
          <a:stretch>
            <a:fillRect/>
          </a:stretch>
        </p:blipFill>
        <p:spPr>
          <a:xfrm>
            <a:off x="-15875" y="-4445"/>
            <a:ext cx="3619500" cy="6865620"/>
          </a:xfrm>
          <a:prstGeom prst="rect">
            <a:avLst/>
          </a:prstGeom>
        </p:spPr>
      </p:pic>
      <p:sp>
        <p:nvSpPr>
          <p:cNvPr id="3" name="矩形 2"/>
          <p:cNvSpPr/>
          <p:nvPr/>
        </p:nvSpPr>
        <p:spPr>
          <a:xfrm>
            <a:off x="85090" y="165100"/>
            <a:ext cx="3411220" cy="661543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0030101010101" charset="-122"/>
                <a:ea typeface="黑体" panose="02010600030101010101" charset="-122"/>
                <a:cs typeface="黑体" panose="02010600030101010101" charset="-122"/>
              </a:rPr>
              <a:t>目</a:t>
            </a:r>
            <a:endParaRPr lang="zh-CN" altLang="en-US" sz="9600" b="1">
              <a:solidFill>
                <a:srgbClr val="5A84AF"/>
              </a:solidFill>
              <a:latin typeface="黑体" panose="02010600030101010101" charset="-122"/>
              <a:ea typeface="黑体" panose="02010600030101010101" charset="-122"/>
              <a:cs typeface="黑体" panose="02010600030101010101" charset="-122"/>
            </a:endParaRPr>
          </a:p>
          <a:p>
            <a:r>
              <a:rPr lang="zh-CN" altLang="en-US" sz="9600" b="1">
                <a:solidFill>
                  <a:srgbClr val="5A84AF"/>
                </a:solidFill>
                <a:latin typeface="黑体" panose="02010600030101010101" charset="-122"/>
                <a:ea typeface="黑体" panose="02010600030101010101" charset="-122"/>
                <a:cs typeface="黑体" panose="02010600030101010101" charset="-122"/>
              </a:rPr>
              <a:t>录</a:t>
            </a:r>
            <a:endParaRPr lang="zh-CN" altLang="en-US" sz="9600" b="1">
              <a:solidFill>
                <a:srgbClr val="5A84AF"/>
              </a:solidFill>
              <a:latin typeface="黑体" panose="02010600030101010101" charset="-122"/>
              <a:ea typeface="黑体" panose="02010600030101010101" charset="-122"/>
              <a:cs typeface="黑体" panose="02010600030101010101" charset="-122"/>
            </a:endParaRPr>
          </a:p>
        </p:txBody>
      </p:sp>
      <p:pic>
        <p:nvPicPr>
          <p:cNvPr id="32" name="图片 31" descr="e589290c7580d2802bf7399b0600dedb"/>
          <p:cNvPicPr>
            <a:picLocks noChangeAspect="1"/>
          </p:cNvPicPr>
          <p:nvPr/>
        </p:nvPicPr>
        <p:blipFill>
          <a:blip r:embed="rId3"/>
          <a:stretch>
            <a:fillRect/>
          </a:stretch>
        </p:blipFill>
        <p:spPr>
          <a:xfrm rot="3720000">
            <a:off x="9657715" y="1668145"/>
            <a:ext cx="2922905" cy="2922905"/>
          </a:xfrm>
          <a:prstGeom prst="rect">
            <a:avLst/>
          </a:prstGeom>
        </p:spPr>
      </p:pic>
      <p:grpSp>
        <p:nvGrpSpPr>
          <p:cNvPr id="10" name="组合 9"/>
          <p:cNvGrpSpPr/>
          <p:nvPr/>
        </p:nvGrpSpPr>
        <p:grpSpPr>
          <a:xfrm>
            <a:off x="4022090" y="920750"/>
            <a:ext cx="6238240" cy="621030"/>
            <a:chOff x="6802" y="2048"/>
            <a:chExt cx="9824" cy="978"/>
          </a:xfrm>
        </p:grpSpPr>
        <p:sp>
          <p:nvSpPr>
            <p:cNvPr id="11" name="文本框 1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单元一　绪论</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12" name="图片 1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2" name="组合 41"/>
          <p:cNvGrpSpPr/>
          <p:nvPr/>
        </p:nvGrpSpPr>
        <p:grpSpPr>
          <a:xfrm>
            <a:off x="4022090" y="1460500"/>
            <a:ext cx="6238240" cy="621030"/>
            <a:chOff x="6802" y="2048"/>
            <a:chExt cx="9824" cy="978"/>
          </a:xfrm>
        </p:grpSpPr>
        <p:sp>
          <p:nvSpPr>
            <p:cNvPr id="43" name="文本框 42"/>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单元二　护理伦理学的理论基础和规范体系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4" name="图片 43"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5" name="组合 44"/>
          <p:cNvGrpSpPr/>
          <p:nvPr/>
        </p:nvGrpSpPr>
        <p:grpSpPr>
          <a:xfrm>
            <a:off x="4022090" y="2000250"/>
            <a:ext cx="6238240" cy="621030"/>
            <a:chOff x="6802" y="2048"/>
            <a:chExt cx="9824" cy="978"/>
          </a:xfrm>
        </p:grpSpPr>
        <p:sp>
          <p:nvSpPr>
            <p:cNvPr id="46" name="文本框 45"/>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单元三　护理人际关系伦理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47" name="图片 46"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48" name="组合 47"/>
          <p:cNvGrpSpPr/>
          <p:nvPr/>
        </p:nvGrpSpPr>
        <p:grpSpPr>
          <a:xfrm>
            <a:off x="4022090" y="2540000"/>
            <a:ext cx="6238240" cy="621030"/>
            <a:chOff x="6802" y="2048"/>
            <a:chExt cx="9824" cy="978"/>
          </a:xfrm>
        </p:grpSpPr>
        <p:sp>
          <p:nvSpPr>
            <p:cNvPr id="49" name="文本框 48"/>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单元四　整体护理伦理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0" name="图片 49"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1" name="组合 50"/>
          <p:cNvGrpSpPr/>
          <p:nvPr/>
        </p:nvGrpSpPr>
        <p:grpSpPr>
          <a:xfrm>
            <a:off x="4022090" y="3079750"/>
            <a:ext cx="6238240" cy="621030"/>
            <a:chOff x="6802" y="2048"/>
            <a:chExt cx="9824" cy="978"/>
          </a:xfrm>
        </p:grpSpPr>
        <p:sp>
          <p:nvSpPr>
            <p:cNvPr id="52" name="文本框 51"/>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单元五　临床护理伦理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3" name="图片 52"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4" name="组合 53"/>
          <p:cNvGrpSpPr/>
          <p:nvPr/>
        </p:nvGrpSpPr>
        <p:grpSpPr>
          <a:xfrm>
            <a:off x="4022090" y="3619500"/>
            <a:ext cx="6238240" cy="621030"/>
            <a:chOff x="6802" y="2048"/>
            <a:chExt cx="9824" cy="978"/>
          </a:xfrm>
        </p:grpSpPr>
        <p:sp>
          <p:nvSpPr>
            <p:cNvPr id="55" name="文本框 54"/>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单元六　社区卫生保健及康复护理伦理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6" name="图片 55"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57" name="组合 56"/>
          <p:cNvGrpSpPr/>
          <p:nvPr/>
        </p:nvGrpSpPr>
        <p:grpSpPr>
          <a:xfrm>
            <a:off x="4022090" y="4159250"/>
            <a:ext cx="6238240" cy="621030"/>
            <a:chOff x="6802" y="2048"/>
            <a:chExt cx="9824" cy="978"/>
          </a:xfrm>
        </p:grpSpPr>
        <p:sp>
          <p:nvSpPr>
            <p:cNvPr id="58" name="文本框 57"/>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单元七　生命伦理护理</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59" name="图片 58"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0" name="组合 59"/>
          <p:cNvGrpSpPr/>
          <p:nvPr/>
        </p:nvGrpSpPr>
        <p:grpSpPr>
          <a:xfrm>
            <a:off x="4022090" y="4699000"/>
            <a:ext cx="6238240" cy="621030"/>
            <a:chOff x="6802" y="2048"/>
            <a:chExt cx="9824" cy="978"/>
          </a:xfrm>
        </p:grpSpPr>
        <p:sp>
          <p:nvSpPr>
            <p:cNvPr id="61" name="文本框 60"/>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单元八　护理科研中的伦理分析</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2" name="图片 61"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3" name="组合 62"/>
          <p:cNvGrpSpPr/>
          <p:nvPr/>
        </p:nvGrpSpPr>
        <p:grpSpPr>
          <a:xfrm>
            <a:off x="4022090" y="5238750"/>
            <a:ext cx="6238240" cy="621030"/>
            <a:chOff x="6802" y="2048"/>
            <a:chExt cx="9824" cy="978"/>
          </a:xfrm>
        </p:grpSpPr>
        <p:sp>
          <p:nvSpPr>
            <p:cNvPr id="64" name="文本框 63"/>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单元九　护理伦理决策的应用程序 </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5" name="图片 64" descr="b4064338496ee2cb6d081735c8306796"/>
            <p:cNvPicPr>
              <a:picLocks noChangeAspect="1"/>
            </p:cNvPicPr>
            <p:nvPr/>
          </p:nvPicPr>
          <p:blipFill>
            <a:blip r:embed="rId4"/>
            <a:stretch>
              <a:fillRect/>
            </a:stretch>
          </p:blipFill>
          <p:spPr>
            <a:xfrm>
              <a:off x="6802" y="2062"/>
              <a:ext cx="964" cy="964"/>
            </a:xfrm>
            <a:prstGeom prst="rect">
              <a:avLst/>
            </a:prstGeom>
          </p:spPr>
        </p:pic>
      </p:grpSp>
      <p:grpSp>
        <p:nvGrpSpPr>
          <p:cNvPr id="66" name="组合 65"/>
          <p:cNvGrpSpPr/>
          <p:nvPr/>
        </p:nvGrpSpPr>
        <p:grpSpPr>
          <a:xfrm>
            <a:off x="4022090" y="5778500"/>
            <a:ext cx="6238240" cy="621030"/>
            <a:chOff x="6802" y="2048"/>
            <a:chExt cx="9824" cy="978"/>
          </a:xfrm>
        </p:grpSpPr>
        <p:sp>
          <p:nvSpPr>
            <p:cNvPr id="67" name="文本框 66"/>
            <p:cNvSpPr txBox="1"/>
            <p:nvPr/>
          </p:nvSpPr>
          <p:spPr>
            <a:xfrm>
              <a:off x="7823" y="2048"/>
              <a:ext cx="8803" cy="871"/>
            </a:xfrm>
            <a:prstGeom prst="rect">
              <a:avLst/>
            </a:prstGeom>
            <a:noFill/>
          </p:spPr>
          <p:txBody>
            <a:bodyPr wrap="square" rtlCol="0">
              <a:spAutoFit/>
            </a:bodyPr>
            <a:p>
              <a:pPr>
                <a:lnSpc>
                  <a:spcPct val="150000"/>
                </a:lnSpc>
              </a:pPr>
              <a:r>
                <a:rPr lang="zh-CN" altLang="en-US" sz="2000">
                  <a:solidFill>
                    <a:srgbClr val="5A84AF"/>
                  </a:solidFill>
                  <a:latin typeface="黑体" panose="02010600030101010101" charset="-122"/>
                  <a:ea typeface="黑体" panose="02010600030101010101" charset="-122"/>
                  <a:cs typeface="黑体" panose="02010600030101010101" charset="-122"/>
                  <a:sym typeface="+mn-ea"/>
                </a:rPr>
                <a:t>单元十　护理道德评价、教育与修养</a:t>
              </a:r>
              <a:endParaRPr lang="zh-CN" altLang="en-US" sz="2000">
                <a:solidFill>
                  <a:srgbClr val="5A84AF"/>
                </a:solidFill>
                <a:latin typeface="黑体" panose="02010600030101010101" charset="-122"/>
                <a:ea typeface="黑体" panose="02010600030101010101" charset="-122"/>
                <a:cs typeface="黑体" panose="02010600030101010101" charset="-122"/>
                <a:sym typeface="+mn-ea"/>
              </a:endParaRPr>
            </a:p>
          </p:txBody>
        </p:sp>
        <p:pic>
          <p:nvPicPr>
            <p:cNvPr id="68" name="图片 67" descr="b4064338496ee2cb6d081735c8306796"/>
            <p:cNvPicPr>
              <a:picLocks noChangeAspect="1"/>
            </p:cNvPicPr>
            <p:nvPr/>
          </p:nvPicPr>
          <p:blipFill>
            <a:blip r:embed="rId4"/>
            <a:stretch>
              <a:fillRect/>
            </a:stretch>
          </p:blipFill>
          <p:spPr>
            <a:xfrm>
              <a:off x="6802" y="2062"/>
              <a:ext cx="964" cy="964"/>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513965"/>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南丁格尔曾说：“护士的工作对象不是冰冷的石块、木头和纸片，而是有热</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血和生命的人类。护理工作是精细艺术中之最精细者。其中一个原因就是护士必须有一颗同情的心和一双勤劳的手。护理要从人道主义出发，着眼于患者，既要重视患者的生理因素，又要重视患者的心理因素。”</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rPr>
              <a:t>任务四</a:t>
            </a:r>
            <a:endParaRPr lang="zh-CN" altLang="en-US" sz="4400">
              <a:solidFill>
                <a:srgbClr val="002060"/>
              </a:solidFill>
              <a:latin typeface="黑体" panose="02010600030101010101" charset="-122"/>
              <a:ea typeface="黑体" panose="02010600030101010101" charset="-122"/>
            </a:endParaRPr>
          </a:p>
        </p:txBody>
      </p:sp>
      <p:sp>
        <p:nvSpPr>
          <p:cNvPr id="2" name="文本框 1"/>
          <p:cNvSpPr txBox="1"/>
          <p:nvPr/>
        </p:nvSpPr>
        <p:spPr>
          <a:xfrm>
            <a:off x="5513705" y="2373630"/>
            <a:ext cx="479806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健康教育伦理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一、健康教育</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1007745" y="2576195"/>
            <a:ext cx="5760720" cy="3077210"/>
          </a:xfrm>
        </p:spPr>
        <p:txBody>
          <a:bodyPr>
            <a:noAutofit/>
          </a:bodyPr>
          <a:p>
            <a:pPr marL="0" indent="0" fontAlgn="auto">
              <a:lnSpc>
                <a:spcPct val="150000"/>
              </a:lnSpc>
              <a:buNone/>
            </a:pPr>
            <a:r>
              <a:rPr sz="2400" dirty="0">
                <a:solidFill>
                  <a:srgbClr val="0000FF"/>
                </a:solidFill>
              </a:rPr>
              <a:t>是指有目的、有计划、有组织地向人群传播卫生保健知识和技术，帮助个人和群体改变卫生观念，自愿的采纳有利于保健的行为活动，以增强自我保健能力，提高人们的健康水平的教育活动。 </a:t>
            </a:r>
            <a:endParaRPr sz="24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（一）健康教育的含义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（二）健康教育的特点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546860" y="1404620"/>
            <a:ext cx="9098280" cy="3422650"/>
          </a:xfrm>
        </p:spPr>
        <p:txBody>
          <a:bodyPr>
            <a:noAutofit/>
          </a:bodyPr>
          <a:p>
            <a:pPr marL="0" indent="0" fontAlgn="auto">
              <a:lnSpc>
                <a:spcPct val="125000"/>
              </a:lnSpc>
              <a:spcBef>
                <a:spcPts val="0"/>
              </a:spcBef>
              <a:buNone/>
            </a:pPr>
            <a:r>
              <a:rPr sz="2300">
                <a:solidFill>
                  <a:srgbClr val="0000FF"/>
                </a:solidFill>
              </a:rPr>
              <a:t>健康教育是护理工作的重要组成部分，是护理人员针对患者和健康人群开展的具有护理特色的健康教育活动。它的特点包括：</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（1）护理健康教育是护理尤其是社区护理中最基本、最重要的组成部分之一；</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（2）护理健康教育不仅是一种宣传手段，也是一种护理和治疗手段；</a:t>
            </a:r>
            <a:endParaRPr sz="2300">
              <a:solidFill>
                <a:srgbClr val="0000FF"/>
              </a:solidFill>
            </a:endParaRPr>
          </a:p>
          <a:p>
            <a:pPr marL="0" indent="0" fontAlgn="auto">
              <a:lnSpc>
                <a:spcPct val="125000"/>
              </a:lnSpc>
              <a:spcBef>
                <a:spcPts val="0"/>
              </a:spcBef>
              <a:buFont typeface="Wingdings" panose="05000000000000000000" charset="0"/>
              <a:buChar char="Ø"/>
            </a:pPr>
            <a:r>
              <a:rPr sz="2300">
                <a:solidFill>
                  <a:srgbClr val="0000FF"/>
                </a:solidFill>
              </a:rPr>
              <a:t>（3）护理健康教育是护理与教育的有机结合，是提高人们的健康水平的重要措施。</a:t>
            </a:r>
            <a:endParaRPr sz="2300">
              <a:solidFill>
                <a:srgbClr val="0000FF"/>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1918335"/>
            <a:ext cx="12192000" cy="3735705"/>
          </a:xfrm>
          <a:prstGeom prst="rect">
            <a:avLst/>
          </a:prstGeom>
          <a:ln>
            <a:noFill/>
          </a:ln>
        </p:spPr>
        <p:style>
          <a:lnRef idx="2">
            <a:srgbClr val="21778B">
              <a:shade val="50000"/>
            </a:srgbClr>
          </a:lnRef>
          <a:fillRef idx="1">
            <a:srgbClr val="21778B"/>
          </a:fillRef>
          <a:effectRef idx="0">
            <a:srgbClr val="21778B"/>
          </a:effectRef>
          <a:fontRef idx="minor">
            <a:sysClr val="window" lastClr="FFFFFF"/>
          </a:fontRef>
        </p:style>
        <p:txBody>
          <a:bodyPr rtlCol="0" anchor="ctr"/>
          <a:lstStyle/>
          <a:p>
            <a:pPr algn="ctr"/>
            <a:endParaRPr kumimoji="1" lang="zh-CN" altLang="en-US"/>
          </a:p>
        </p:txBody>
      </p:sp>
      <p:sp>
        <p:nvSpPr>
          <p:cNvPr id="5" name="文本框 4"/>
          <p:cNvSpPr txBox="1"/>
          <p:nvPr/>
        </p:nvSpPr>
        <p:spPr>
          <a:xfrm>
            <a:off x="961390" y="2513965"/>
            <a:ext cx="10269220" cy="2306955"/>
          </a:xfrm>
          <a:prstGeom prst="rect">
            <a:avLst/>
          </a:prstGeom>
          <a:noFill/>
        </p:spPr>
        <p:txBody>
          <a:bodyPr wrap="square" rtlCol="0">
            <a:spAutoFit/>
          </a:bodyPr>
          <a:lstStyle/>
          <a:p>
            <a:pPr algn="l">
              <a:lnSpc>
                <a:spcPct val="150000"/>
              </a:lnSpc>
            </a:pPr>
            <a:r>
              <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rPr>
              <a:t>我国《易经》中就已提到“君子以思患而预防之”。《淮南子》指出：“良医者，常治无病之病，故无病。”这是预防疾病思想在我国最早的记录。可见我国自古以来就非常重视疾病的预防，懂得“治病于无病之时”“防患于未然”才是最高名、最有效的。</a:t>
            </a:r>
            <a:endParaRPr lang="zh-CN" altLang="en-US" sz="2400" dirty="0">
              <a:solidFill>
                <a:sysClr val="window" lastClr="FFFFFF">
                  <a:lumMod val="95000"/>
                </a:sysClr>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1536065" y="758825"/>
            <a:ext cx="2214880" cy="706755"/>
          </a:xfrm>
          <a:prstGeom prst="rect">
            <a:avLst/>
          </a:prstGeom>
          <a:noFill/>
        </p:spPr>
        <p:txBody>
          <a:bodyPr wrap="none" rtlCol="0">
            <a:spAutoFit/>
          </a:bodyPr>
          <a:lstStyle/>
          <a:p>
            <a:r>
              <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rPr>
              <a:t>课程思政</a:t>
            </a:r>
            <a:endParaRPr kumimoji="1" lang="zh-CN" altLang="en-US" sz="4000">
              <a:solidFill>
                <a:srgbClr val="23BBCB">
                  <a:lumMod val="50000"/>
                </a:srgbClr>
              </a:solidFill>
              <a:latin typeface="思源黑体 CN Bold" panose="020B0800000000000000" pitchFamily="34" charset="-122"/>
              <a:ea typeface="思源黑体 CN Bold" panose="020B0800000000000000" pitchFamily="34" charset="-122"/>
            </a:endParaRPr>
          </a:p>
        </p:txBody>
      </p:sp>
      <p:cxnSp>
        <p:nvCxnSpPr>
          <p:cNvPr id="8" name="直接连接符 35"/>
          <p:cNvCxnSpPr/>
          <p:nvPr/>
        </p:nvCxnSpPr>
        <p:spPr>
          <a:xfrm>
            <a:off x="0" y="1071245"/>
            <a:ext cx="1371600" cy="0"/>
          </a:xfrm>
          <a:prstGeom prst="line">
            <a:avLst/>
          </a:prstGeom>
          <a:ln w="38100" cmpd="sng">
            <a:solidFill>
              <a:schemeClr val="accent1">
                <a:shade val="50000"/>
              </a:schemeClr>
            </a:solidFill>
            <a:prstDash val="solid"/>
          </a:ln>
        </p:spPr>
        <p:style>
          <a:lnRef idx="1">
            <a:srgbClr val="21778B"/>
          </a:lnRef>
          <a:fillRef idx="0">
            <a:srgbClr val="21778B"/>
          </a:fillRef>
          <a:effectRef idx="0">
            <a:srgbClr val="21778B"/>
          </a:effectRef>
          <a:fontRef idx="minor">
            <a:sysClr val="windowText" lastClr="000000"/>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（三）健康教育的意义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12290" name="文本占位符 12289"/>
          <p:cNvSpPr>
            <a:spLocks noGrp="1"/>
          </p:cNvSpPr>
          <p:nvPr>
            <p:ph type="body" idx="1"/>
          </p:nvPr>
        </p:nvSpPr>
        <p:spPr>
          <a:xfrm>
            <a:off x="1583690" y="1591310"/>
            <a:ext cx="9508490" cy="4119245"/>
          </a:xfrm>
        </p:spPr>
        <p:txBody>
          <a:bodyPr>
            <a:noAutofit/>
          </a:bodyPr>
          <a:p>
            <a:pPr marL="0" indent="0" fontAlgn="auto">
              <a:lnSpc>
                <a:spcPct val="125000"/>
              </a:lnSpc>
              <a:spcBef>
                <a:spcPts val="0"/>
              </a:spcBef>
              <a:buFont typeface="Wingdings" panose="05000000000000000000" charset="0"/>
              <a:buChar char="Ø"/>
            </a:pPr>
            <a:r>
              <a:rPr sz="2000">
                <a:solidFill>
                  <a:srgbClr val="0000FF"/>
                </a:solidFill>
              </a:rPr>
              <a:t>（1）人们渴望了解更多有关健康方面的知识，急切需要健康生活方式的指导，因此，护理人员尤其是社区护理人员的健康教育工作就显得尤为重要。</a:t>
            </a:r>
            <a:endParaRPr sz="2000">
              <a:solidFill>
                <a:srgbClr val="0000FF"/>
              </a:solidFill>
            </a:endParaRPr>
          </a:p>
          <a:p>
            <a:pPr marL="0" indent="0" fontAlgn="auto">
              <a:lnSpc>
                <a:spcPct val="125000"/>
              </a:lnSpc>
              <a:spcBef>
                <a:spcPts val="0"/>
              </a:spcBef>
              <a:buFont typeface="Wingdings" panose="05000000000000000000" charset="0"/>
              <a:buChar char="Ø"/>
            </a:pPr>
            <a:r>
              <a:rPr sz="2000">
                <a:solidFill>
                  <a:srgbClr val="0000FF"/>
                </a:solidFill>
              </a:rPr>
              <a:t>（2）人们不了解防病治病的知识，在疾病之初没有及时预防和治疗，使得无病变有病、小病变大病。尤其在知识水平落后的偏远地区，人们非常缺乏健康保健常识，健康教育显得非常重要。</a:t>
            </a:r>
            <a:endParaRPr sz="2000">
              <a:solidFill>
                <a:srgbClr val="0000FF"/>
              </a:solidFill>
            </a:endParaRPr>
          </a:p>
          <a:p>
            <a:pPr marL="0" indent="0" fontAlgn="auto">
              <a:lnSpc>
                <a:spcPct val="125000"/>
              </a:lnSpc>
              <a:spcBef>
                <a:spcPts val="0"/>
              </a:spcBef>
              <a:buFont typeface="Wingdings" panose="05000000000000000000" charset="0"/>
              <a:buChar char="Ø"/>
            </a:pPr>
            <a:r>
              <a:rPr sz="2000">
                <a:solidFill>
                  <a:srgbClr val="0000FF"/>
                </a:solidFill>
              </a:rPr>
              <a:t>（3）提高人们的整体健康状况不应依靠医院治疗重患者，而要靠健康生活习惯的培养和倡导。尤其在我国医疗资源利用率不高、整体医疗水平比较落后的情况下，广泛开展健康教育活动，可以节约大量医疗资源。</a:t>
            </a:r>
            <a:endParaRPr sz="2000">
              <a:solidFill>
                <a:srgbClr val="0000FF"/>
              </a:solidFill>
            </a:endParaRPr>
          </a:p>
          <a:p>
            <a:pPr marL="0" indent="0" fontAlgn="auto">
              <a:lnSpc>
                <a:spcPct val="125000"/>
              </a:lnSpc>
              <a:spcBef>
                <a:spcPts val="0"/>
              </a:spcBef>
              <a:buFont typeface="Wingdings" panose="05000000000000000000" charset="0"/>
              <a:buChar char="Ø"/>
            </a:pPr>
            <a:r>
              <a:rPr sz="2000">
                <a:solidFill>
                  <a:srgbClr val="0000FF"/>
                </a:solidFill>
              </a:rPr>
              <a:t>（4）针对某些特殊人群和某些疾病的好发人群，做好健康宣教有助于整体健康水平的提高。</a:t>
            </a:r>
            <a:endParaRPr sz="2000">
              <a:solidFill>
                <a:srgbClr val="0000FF"/>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1158049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二、健康教育的伦理规范</a:t>
            </a:r>
            <a:endParaRPr sz="4000">
              <a:solidFill>
                <a:srgbClr val="FF0000"/>
              </a:solidFill>
              <a:ea typeface="黑体" panose="02010600030101010101" charset="-122"/>
              <a:cs typeface="黑体" panose="02010600030101010101" charset="-122"/>
            </a:endParaRPr>
          </a:p>
        </p:txBody>
      </p:sp>
      <p:grpSp>
        <p:nvGrpSpPr>
          <p:cNvPr id="6" name="组合 5"/>
          <p:cNvGrpSpPr/>
          <p:nvPr/>
        </p:nvGrpSpPr>
        <p:grpSpPr>
          <a:xfrm>
            <a:off x="792999" y="1923499"/>
            <a:ext cx="8430645" cy="819752"/>
            <a:chOff x="6375400" y="3666141"/>
            <a:chExt cx="8130573" cy="790575"/>
          </a:xfrm>
        </p:grpSpPr>
        <p:sp>
          <p:nvSpPr>
            <p:cNvPr id="11" name="文本框 10"/>
            <p:cNvSpPr txBox="1"/>
            <p:nvPr/>
          </p:nvSpPr>
          <p:spPr>
            <a:xfrm>
              <a:off x="7260074" y="3870667"/>
              <a:ext cx="7245899"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坚持人人健康、人人参与的原则，自觉履行促进人类健康的义务</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5" name="组合 4"/>
          <p:cNvGrpSpPr/>
          <p:nvPr/>
        </p:nvGrpSpPr>
        <p:grpSpPr>
          <a:xfrm>
            <a:off x="792999" y="2888666"/>
            <a:ext cx="7925184" cy="819150"/>
            <a:chOff x="6375400" y="3666141"/>
            <a:chExt cx="7643106" cy="790575"/>
          </a:xfrm>
        </p:grpSpPr>
        <p:sp>
          <p:nvSpPr>
            <p:cNvPr id="19" name="文本框 18"/>
            <p:cNvSpPr txBox="1"/>
            <p:nvPr/>
          </p:nvSpPr>
          <p:spPr>
            <a:xfrm>
              <a:off x="7260074" y="3870667"/>
              <a:ext cx="6758432"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坚持科学的态度，提高自身素质，开展健康教育与健康指导</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3" name="组合 12"/>
          <p:cNvGrpSpPr/>
          <p:nvPr/>
        </p:nvGrpSpPr>
        <p:grpSpPr>
          <a:xfrm>
            <a:off x="792999" y="3853231"/>
            <a:ext cx="8177914" cy="819150"/>
            <a:chOff x="6375400" y="3666141"/>
            <a:chExt cx="7886839" cy="790575"/>
          </a:xfrm>
        </p:grpSpPr>
        <p:sp>
          <p:nvSpPr>
            <p:cNvPr id="26" name="文本框 25"/>
            <p:cNvSpPr txBox="1"/>
            <p:nvPr/>
          </p:nvSpPr>
          <p:spPr>
            <a:xfrm>
              <a:off x="7260074" y="3870667"/>
              <a:ext cx="7002165"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坚持以人为本的服务理念，以积极、热情的态度进行健康教育</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7" name="组合 6"/>
          <p:cNvGrpSpPr/>
          <p:nvPr/>
        </p:nvGrpSpPr>
        <p:grpSpPr>
          <a:xfrm>
            <a:off x="792999" y="4817796"/>
            <a:ext cx="6914264" cy="819150"/>
            <a:chOff x="6375400" y="3666141"/>
            <a:chExt cx="6668167" cy="790575"/>
          </a:xfrm>
        </p:grpSpPr>
        <p:sp>
          <p:nvSpPr>
            <p:cNvPr id="9" name="文本框 8"/>
            <p:cNvSpPr txBox="1"/>
            <p:nvPr/>
          </p:nvSpPr>
          <p:spPr>
            <a:xfrm>
              <a:off x="7260074" y="3870667"/>
              <a:ext cx="5783493"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坚持倡导健康文明行为，要走群众路线的健康教育</a:t>
              </a:r>
              <a:endParaRPr lang="zh-CN" altLang="en-US" sz="1980" b="1">
                <a:solidFill>
                  <a:schemeClr val="accent1">
                    <a:lumMod val="75000"/>
                  </a:schemeClr>
                </a:solidFill>
                <a:cs typeface="+mn-ea"/>
                <a:sym typeface="+mn-lt"/>
              </a:endParaRPr>
            </a:p>
          </p:txBody>
        </p:sp>
        <p:grpSp>
          <p:nvGrpSpPr>
            <p:cNvPr id="12" name="组合 11"/>
            <p:cNvGrpSpPr/>
            <p:nvPr/>
          </p:nvGrpSpPr>
          <p:grpSpPr>
            <a:xfrm>
              <a:off x="6375400" y="3666141"/>
              <a:ext cx="790575" cy="790575"/>
              <a:chOff x="6731000" y="3629025"/>
              <a:chExt cx="1057275" cy="1057275"/>
            </a:xfrm>
          </p:grpSpPr>
          <p:sp>
            <p:nvSpPr>
              <p:cNvPr id="14" name="对角圆角矩形 13"/>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5" name="图片 14"/>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矩形 54274"/>
          <p:cNvSpPr/>
          <p:nvPr/>
        </p:nvSpPr>
        <p:spPr>
          <a:xfrm>
            <a:off x="604838" y="517843"/>
            <a:ext cx="4802187" cy="922020"/>
          </a:xfrm>
          <a:prstGeom prst="rect">
            <a:avLst/>
          </a:prstGeom>
          <a:noFill/>
          <a:ln w="9525">
            <a:noFill/>
          </a:ln>
        </p:spPr>
        <p:txBody>
          <a:bodyPr>
            <a:spAutoFit/>
          </a:bodyPr>
          <a:p>
            <a:pPr algn="l" eaLnBrk="1" hangingPunct="1"/>
            <a:r>
              <a:rPr lang="zh-CN" altLang="en-US" sz="5400" dirty="0">
                <a:solidFill>
                  <a:srgbClr val="000099"/>
                </a:solidFill>
                <a:latin typeface="黑体" panose="02010600030101010101" charset="-122"/>
                <a:ea typeface="黑体" panose="02010600030101010101" charset="-122"/>
                <a:cs typeface="黑体" panose="02010600030101010101" charset="-122"/>
              </a:rPr>
              <a:t>思考与训练</a:t>
            </a:r>
            <a:endParaRPr lang="zh-CN" altLang="en-US" sz="5400" dirty="0">
              <a:solidFill>
                <a:srgbClr val="000099"/>
              </a:solidFill>
              <a:latin typeface="黑体" panose="02010600030101010101" charset="-122"/>
              <a:ea typeface="黑体" panose="02010600030101010101" charset="-122"/>
              <a:cs typeface="黑体" panose="02010600030101010101" charset="-122"/>
            </a:endParaRPr>
          </a:p>
        </p:txBody>
      </p:sp>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649730" y="1602105"/>
            <a:ext cx="9794875" cy="424624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一、名词解释</a:t>
            </a:r>
            <a:endParaRPr lang="zh-CN" altLang="en-US" sz="2400" b="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整体护理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基础护理　</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a:t>
            </a:r>
            <a:r>
              <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心理护理</a:t>
            </a:r>
            <a:endParaRPr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二、选择题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整体护理的道德核心是（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整体性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B.科学性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C.连续性</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全面性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E.服务对象</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250950" y="613410"/>
            <a:ext cx="10516235" cy="2861310"/>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基础护理的特点不包括（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整体性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B.时讯性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连续性</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服务性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E.科学性</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基础护理需连续进行的时间是（ ）。</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A. 6 小时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B. 8 小时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C. 12 小时</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D. 24 小时 </a:t>
            </a:r>
            <a:r>
              <a:rPr lang="en-US" altLang="zh-CN"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E. 48 小时</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文本框 1"/>
          <p:cNvSpPr txBox="1"/>
          <p:nvPr/>
        </p:nvSpPr>
        <p:spPr>
          <a:xfrm>
            <a:off x="1250950" y="3474720"/>
            <a:ext cx="9794875" cy="2399665"/>
          </a:xfrm>
          <a:prstGeom prst="rect">
            <a:avLst/>
          </a:prstGeom>
          <a:noFill/>
          <a:ln w="9525">
            <a:noFill/>
          </a:ln>
        </p:spPr>
        <p:txBody>
          <a:bodyPr wrap="square">
            <a:spAutoFit/>
          </a:bodyPr>
          <a:p>
            <a:pPr indent="266700" algn="l">
              <a:lnSpc>
                <a:spcPct val="125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三、简答题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整体护理有哪些特点？如何更好地实施整体护理？</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基础护理工作中应当注意些什么？</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怎样做好患者的心理护理工作？</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25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4. 做好健康教育的重要意义有哪些? 怎样做好健康教育工作？</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126490" y="532765"/>
            <a:ext cx="10541000" cy="5446395"/>
          </a:xfrm>
          <a:prstGeom prst="rect">
            <a:avLst/>
          </a:prstGeom>
          <a:noFill/>
          <a:ln w="9525">
            <a:noFill/>
          </a:ln>
        </p:spPr>
        <p:txBody>
          <a:bodyPr wrap="square">
            <a:spAutoFit/>
          </a:bodyPr>
          <a:p>
            <a:pPr indent="266700" algn="l">
              <a:lnSpc>
                <a:spcPct val="150000"/>
              </a:lnSpc>
              <a:spcBef>
                <a:spcPts val="0"/>
              </a:spcBef>
              <a:spcAft>
                <a:spcPts val="0"/>
              </a:spcAft>
            </a:pPr>
            <a:r>
              <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rPr>
              <a:t>四、综合题</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黑体" panose="02010600030101010101" charset="-122"/>
            </a:endParaRPr>
          </a:p>
          <a:p>
            <a:pPr indent="266700" algn="l">
              <a:lnSpc>
                <a:spcPct val="150000"/>
              </a:lnSpc>
              <a:spcBef>
                <a:spcPts val="0"/>
              </a:spcBef>
              <a:spcAft>
                <a:spcPts val="0"/>
              </a:spcAft>
            </a:pPr>
            <a:r>
              <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◎案例分析</a:t>
            </a:r>
            <a:endParaRPr lang="zh-CN" altLang="en-US" sz="24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某大学教授，男，45 岁，博士生导师，国家重点学科带头人，国家重大科研攻关项</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目首席科学家，平素身体健康，婚姻美满，家庭和睦，孩子年幼。他在一次例行健康体</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检中，被确诊为晚期肝癌。一向事业顺利、家庭和美的他无法接受残酷的现实，陷入了</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极度的绝望。此时，面对这位患者，护士通常有以下几种典型的做法。</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1. 护士甲：十分同情，关注该患者的处境，想用满腔热情帮助患者，减轻意外打击</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造成的巨大心理压力，她为患者采用了“树立共产主义人生观”的宣教。</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2. 护士乙：凭借丰富的临床经验，引用心理治疗的基本技术，用“解释，安慰，保证”</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等方法，苦口婆心地劝慰患者，用“早期可以治愈”的话语给患者增添生存的希望等。</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30020" y="1389380"/>
            <a:ext cx="874458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单元四　</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a:p>
            <a:pPr algn="ctr">
              <a:lnSpc>
                <a:spcPct val="150000"/>
              </a:lnSpc>
              <a:defRPr/>
            </a:pPr>
            <a:r>
              <a:rPr lang="zh-CN" altLang="en-US" sz="6600" b="1" dirty="0">
                <a:solidFill>
                  <a:srgbClr val="0070C0"/>
                </a:solidFill>
                <a:latin typeface="黑体" panose="02010600030101010101" charset="-122"/>
                <a:ea typeface="黑体" panose="02010600030101010101" charset="-122"/>
                <a:cs typeface="+mn-ea"/>
                <a:sym typeface="黑体" panose="02010600030101010101" charset="-122"/>
              </a:rPr>
              <a:t>整体护理伦理</a:t>
            </a:r>
            <a:endParaRPr lang="zh-CN" altLang="en-US" sz="6600" b="1" dirty="0">
              <a:solidFill>
                <a:srgbClr val="0070C0"/>
              </a:solidFill>
              <a:latin typeface="黑体" panose="02010600030101010101" charset="-122"/>
              <a:ea typeface="黑体" panose="02010600030101010101" charset="-122"/>
              <a:cs typeface="+mn-ea"/>
              <a:sym typeface="黑体" panose="0201060003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3719513" y="2349500"/>
            <a:ext cx="6334125" cy="4508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v"/>
              <a:defRPr sz="2800" b="1" u="none" kern="1200" baseline="0">
                <a:solidFill>
                  <a:schemeClr val="tx1"/>
                </a:solidFill>
                <a:latin typeface="Verdana" panose="020B0604030504040204" pitchFamily="2" charset="0"/>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u="none" kern="1200" baseline="0">
                <a:solidFill>
                  <a:schemeClr val="tx1"/>
                </a:solidFill>
                <a:latin typeface="Arial" panose="020B0604020202020204" pitchFamily="34" charset="0"/>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u="none" kern="1200" baseline="0">
                <a:solidFill>
                  <a:schemeClr val="tx1"/>
                </a:solidFill>
                <a:latin typeface="Arial" panose="020B0604020202020204" pitchFamily="34" charset="0"/>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u="none" kern="1200" baseline="0">
                <a:solidFill>
                  <a:schemeClr val="tx1"/>
                </a:solidFill>
                <a:latin typeface="Arial" panose="020B0604020202020204" pitchFamily="34" charset="0"/>
              </a:defRPr>
            </a:lvl5pPr>
          </a:lstStyle>
          <a:p>
            <a:pPr lvl="0">
              <a:lnSpc>
                <a:spcPct val="90000"/>
              </a:lnSpc>
              <a:buNone/>
            </a:pPr>
            <a:endParaRPr>
              <a:latin typeface="黑体" panose="02010600030101010101" charset="-122"/>
              <a:ea typeface="黑体" panose="02010600030101010101" charset="-122"/>
              <a:cs typeface="黑体" panose="02010600030101010101" charset="-122"/>
            </a:endParaRPr>
          </a:p>
        </p:txBody>
      </p:sp>
      <p:sp>
        <p:nvSpPr>
          <p:cNvPr id="54278" name="文本框 54277"/>
          <p:cNvSpPr txBox="1"/>
          <p:nvPr/>
        </p:nvSpPr>
        <p:spPr>
          <a:xfrm>
            <a:off x="1039495" y="1304290"/>
            <a:ext cx="10541000" cy="3415030"/>
          </a:xfrm>
          <a:prstGeom prst="rect">
            <a:avLst/>
          </a:prstGeom>
          <a:noFill/>
          <a:ln w="9525">
            <a:noFill/>
          </a:ln>
        </p:spPr>
        <p:txBody>
          <a:bodyPr wrap="square">
            <a:spAutoFit/>
          </a:bodyPr>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3. 护士丙：了解此类患者面对突然打击时的强烈情绪及反应大多比较短暂，她边守</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候在患者身边，边观察患者的情绪反应，她及时与患者做适度的沟通，较充分理解患者</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的内心冲突，同时运用各种方法收集患者的许多信息，基本判定该患者知书达理，热</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爱家庭，热爱生活，打算选择适当时机，进一步通过临床观察和必要的心理测验，对</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其人格特征作更深入了解（内向或外向，乐观或悲观），选择适用于该患者的心理危机</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rPr>
              <a:t>干预对策。</a:t>
            </a:r>
            <a:endParaRPr lang="zh-CN" altLang="en-US" sz="2000" dirty="0">
              <a:solidFill>
                <a:srgbClr val="0000FF"/>
              </a:solidFill>
              <a:latin typeface="黑体" panose="02010600030101010101" charset="-122"/>
              <a:ea typeface="黑体" panose="02010600030101010101" charset="-122"/>
              <a:cs typeface="黑体" panose="02010600030101010101" charset="-122"/>
              <a:sym typeface="黑体" panose="02010600030101010101" charset="-122"/>
            </a:endParaRPr>
          </a:p>
          <a:p>
            <a:pPr indent="0" algn="l" fontAlgn="auto">
              <a:lnSpc>
                <a:spcPct val="150000"/>
              </a:lnSpc>
              <a:spcBef>
                <a:spcPts val="0"/>
              </a:spcBef>
              <a:spcAft>
                <a:spcPts val="0"/>
              </a:spcAft>
            </a:pPr>
            <a:r>
              <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rPr>
              <a:t>问：请你比较以上三种做法，运用护理心理学知识谈谈你的看法。</a:t>
            </a:r>
            <a:endParaRPr lang="zh-CN" altLang="en-US" sz="2400" dirty="0">
              <a:solidFill>
                <a:schemeClr val="accent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648970" y="1423670"/>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3" name="矩形 2"/>
          <p:cNvSpPr/>
          <p:nvPr/>
        </p:nvSpPr>
        <p:spPr>
          <a:xfrm>
            <a:off x="3898900" y="507365"/>
            <a:ext cx="6362065" cy="176911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4" name="矩形 3"/>
          <p:cNvSpPr/>
          <p:nvPr/>
        </p:nvSpPr>
        <p:spPr>
          <a:xfrm>
            <a:off x="4736656" y="33406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知识目标</a:t>
            </a:r>
            <a:endParaRPr lang="zh-CN" altLang="en-US" sz="2500" b="1">
              <a:cs typeface="+mn-ea"/>
              <a:sym typeface="+mn-lt"/>
            </a:endParaRPr>
          </a:p>
        </p:txBody>
      </p:sp>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6" name="直接箭头连接符 5"/>
          <p:cNvCxnSpPr>
            <a:stCxn id="5" idx="5"/>
          </p:cNvCxnSpPr>
          <p:nvPr/>
        </p:nvCxnSpPr>
        <p:spPr>
          <a:xfrm flipV="1">
            <a:off x="2428875" y="1266825"/>
            <a:ext cx="1395095" cy="140589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820501" y="3456518"/>
            <a:ext cx="898777"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5" idx="1"/>
          </p:cNvCxnSpPr>
          <p:nvPr/>
        </p:nvCxnSpPr>
        <p:spPr>
          <a:xfrm>
            <a:off x="2428875" y="4239895"/>
            <a:ext cx="1282700" cy="14319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9"/>
          <p:cNvSpPr txBox="1"/>
          <p:nvPr/>
        </p:nvSpPr>
        <p:spPr>
          <a:xfrm>
            <a:off x="4114800" y="917575"/>
            <a:ext cx="6146165"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了解基础护理、整体护理和心理护理的意义。</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熟悉基础护理、整体护理和心理护理的特点。</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3. 掌握基础护理、整体护理和心理护理的含义和伦理。</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3" name="矩形 12"/>
          <p:cNvSpPr/>
          <p:nvPr/>
        </p:nvSpPr>
        <p:spPr>
          <a:xfrm>
            <a:off x="3898900" y="2621280"/>
            <a:ext cx="6362065" cy="18173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6" name="矩形 15"/>
          <p:cNvSpPr/>
          <p:nvPr/>
        </p:nvSpPr>
        <p:spPr>
          <a:xfrm>
            <a:off x="4736656" y="2447958"/>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能力目标</a:t>
            </a:r>
            <a:endParaRPr lang="zh-CN" altLang="en-US" sz="2500" b="1">
              <a:cs typeface="+mn-ea"/>
              <a:sym typeface="+mn-lt"/>
            </a:endParaRPr>
          </a:p>
        </p:txBody>
      </p:sp>
      <p:sp>
        <p:nvSpPr>
          <p:cNvPr id="18" name="矩形 17"/>
          <p:cNvSpPr/>
          <p:nvPr/>
        </p:nvSpPr>
        <p:spPr>
          <a:xfrm>
            <a:off x="3898900" y="4771390"/>
            <a:ext cx="6362065" cy="174180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0" name="矩形 9"/>
          <p:cNvSpPr/>
          <p:nvPr/>
        </p:nvSpPr>
        <p:spPr>
          <a:xfrm>
            <a:off x="4736656" y="4598043"/>
            <a:ext cx="4686911" cy="4635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2500" b="1">
                <a:cs typeface="+mn-ea"/>
                <a:sym typeface="+mn-lt"/>
              </a:rPr>
              <a:t>素质目标</a:t>
            </a:r>
            <a:endParaRPr lang="zh-CN" altLang="en-US" sz="2500" b="1">
              <a:cs typeface="+mn-ea"/>
              <a:sym typeface="+mn-lt"/>
            </a:endParaRPr>
          </a:p>
        </p:txBody>
      </p:sp>
      <p:sp>
        <p:nvSpPr>
          <p:cNvPr id="14" name="TextBox 9"/>
          <p:cNvSpPr txBox="1"/>
          <p:nvPr/>
        </p:nvSpPr>
        <p:spPr>
          <a:xfrm>
            <a:off x="4114800" y="3170555"/>
            <a:ext cx="6146165" cy="101473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1. 学会基础护理、整体护理和心理护理的伦理规范。</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2. 会利用基础护理、 整体护理和心理护理的伦理规范解决护患中的伦理问题。</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
        <p:nvSpPr>
          <p:cNvPr id="15" name="TextBox 9"/>
          <p:cNvSpPr txBox="1"/>
          <p:nvPr/>
        </p:nvSpPr>
        <p:spPr>
          <a:xfrm>
            <a:off x="4114800" y="5442585"/>
            <a:ext cx="6146165" cy="398780"/>
          </a:xfrm>
          <a:prstGeom prst="rect">
            <a:avLst/>
          </a:prstGeom>
          <a:noFill/>
        </p:spPr>
        <p:txBody>
          <a:bodyPr wrap="square" lIns="91459" tIns="45729" rIns="91459" bIns="45729" rtlCol="0">
            <a:spAutoFit/>
          </a:bodyPr>
          <a:p>
            <a:pPr algn="just">
              <a:lnSpc>
                <a:spcPct val="125000"/>
              </a:lnSpc>
              <a:spcBef>
                <a:spcPts val="0"/>
              </a:spcBef>
              <a:spcAft>
                <a:spcPts val="0"/>
              </a:spcAft>
            </a:pPr>
            <a:r>
              <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rPr>
              <a:t>具有良好的基础护理、整体护理和心理护理的行为素质。</a:t>
            </a:r>
            <a:endParaRPr sz="1600" dirty="0">
              <a:solidFill>
                <a:schemeClr val="accent1">
                  <a:lumMod val="75000"/>
                </a:schemeClr>
              </a:solidFill>
              <a:latin typeface="黑体" panose="02010600030101010101" charset="-122"/>
              <a:ea typeface="黑体" panose="02010600030101010101" charset="-122"/>
              <a:cs typeface="黑体" panose="0201060003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2" presetClass="entr" presetSubtype="1" fill="hold" grpId="0" nodeType="afterEffect">
                                  <p:stCondLst>
                                    <p:cond delay="0"/>
                                  </p:stCondLst>
                                  <p:iterate type="lt">
                                    <p:tmPct val="0"/>
                                  </p:iterate>
                                  <p:childTnLst>
                                    <p:set>
                                      <p:cBhvr>
                                        <p:cTn id="29" dur="1" fill="hold">
                                          <p:stCondLst>
                                            <p:cond delay="0"/>
                                          </p:stCondLst>
                                        </p:cTn>
                                        <p:tgtEl>
                                          <p:spTgt spid="9"/>
                                        </p:tgtEl>
                                        <p:attrNameLst>
                                          <p:attrName>style.visibility</p:attrName>
                                        </p:attrNameLst>
                                      </p:cBhvr>
                                      <p:to>
                                        <p:strVal val="visible"/>
                                      </p:to>
                                    </p:set>
                                    <p:animEffect transition="in" filter="slide(fromTop)">
                                      <p:cBhvr>
                                        <p:cTn id="30" dur="500"/>
                                        <p:tgtEl>
                                          <p:spTgt spid="9"/>
                                        </p:tgtEl>
                                      </p:cBhvr>
                                    </p:animEffect>
                                  </p:childTnLst>
                                </p:cTn>
                              </p:par>
                            </p:childTnLst>
                          </p:cTn>
                        </p:par>
                        <p:par>
                          <p:cTn id="31" fill="hold">
                            <p:stCondLst>
                              <p:cond delay="2500"/>
                            </p:stCondLst>
                            <p:childTnLst>
                              <p:par>
                                <p:cTn id="32" presetID="16" presetClass="entr" presetSubtype="37"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Vertical)">
                                      <p:cBhvr>
                                        <p:cTn id="34" dur="500"/>
                                        <p:tgtEl>
                                          <p:spTgt spid="16"/>
                                        </p:tgtEl>
                                      </p:cBhvr>
                                    </p:animEffect>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12" presetClass="entr" presetSubtype="1" fill="hold" grpId="0" nodeType="afterEffect">
                                  <p:stCondLst>
                                    <p:cond delay="0"/>
                                  </p:stCondLst>
                                  <p:iterate type="lt">
                                    <p:tmPct val="0"/>
                                  </p:iterate>
                                  <p:childTnLst>
                                    <p:set>
                                      <p:cBhvr>
                                        <p:cTn id="51" dur="1" fill="hold">
                                          <p:stCondLst>
                                            <p:cond delay="0"/>
                                          </p:stCondLst>
                                        </p:cTn>
                                        <p:tgtEl>
                                          <p:spTgt spid="14"/>
                                        </p:tgtEl>
                                        <p:attrNameLst>
                                          <p:attrName>style.visibility</p:attrName>
                                        </p:attrNameLst>
                                      </p:cBhvr>
                                      <p:to>
                                        <p:strVal val="visible"/>
                                      </p:to>
                                    </p:set>
                                    <p:animEffect transition="in" filter="slide(fromTop)">
                                      <p:cBhvr>
                                        <p:cTn id="52" dur="500"/>
                                        <p:tgtEl>
                                          <p:spTgt spid="14"/>
                                        </p:tgtEl>
                                      </p:cBhvr>
                                    </p:animEffect>
                                  </p:childTnLst>
                                </p:cTn>
                              </p:par>
                            </p:childTnLst>
                          </p:cTn>
                        </p:par>
                        <p:par>
                          <p:cTn id="53" fill="hold">
                            <p:stCondLst>
                              <p:cond delay="5000"/>
                            </p:stCondLst>
                            <p:childTnLst>
                              <p:par>
                                <p:cTn id="54" presetID="12" presetClass="entr" presetSubtype="1" fill="hold" grpId="0" nodeType="afterEffect">
                                  <p:stCondLst>
                                    <p:cond delay="0"/>
                                  </p:stCondLst>
                                  <p:iterate type="lt">
                                    <p:tmPct val="0"/>
                                  </p:iterate>
                                  <p:childTnLst>
                                    <p:set>
                                      <p:cBhvr>
                                        <p:cTn id="55" dur="1" fill="hold">
                                          <p:stCondLst>
                                            <p:cond delay="0"/>
                                          </p:stCondLst>
                                        </p:cTn>
                                        <p:tgtEl>
                                          <p:spTgt spid="15"/>
                                        </p:tgtEl>
                                        <p:attrNameLst>
                                          <p:attrName>style.visibility</p:attrName>
                                        </p:attrNameLst>
                                      </p:cBhvr>
                                      <p:to>
                                        <p:strVal val="visible"/>
                                      </p:to>
                                    </p:set>
                                    <p:animEffect transition="in" filter="slide(fromTop)">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9" grpId="0"/>
      <p:bldP spid="13" grpId="0" bldLvl="0" animBg="1"/>
      <p:bldP spid="16" grpId="0" bldLvl="0" animBg="1"/>
      <p:bldP spid="18" grpId="0" bldLvl="0" animBg="1"/>
      <p:bldP spid="10" grpId="0" bldLvl="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12" name="椭圆 11"/>
          <p:cNvSpPr/>
          <p:nvPr/>
        </p:nvSpPr>
        <p:spPr>
          <a:xfrm>
            <a:off x="1817370" y="1589405"/>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0030101010101" charset="-122"/>
                <a:ea typeface="黑体" panose="02010600030101010101" charset="-122"/>
                <a:cs typeface="黑体" panose="02010600030101010101" charset="-122"/>
              </a:rPr>
              <a:t>任务一</a:t>
            </a:r>
            <a:endParaRPr lang="zh-CN" altLang="en-US" sz="4400">
              <a:solidFill>
                <a:srgbClr val="002060"/>
              </a:solidFill>
              <a:latin typeface="黑体" panose="02010600030101010101" charset="-122"/>
              <a:ea typeface="黑体" panose="02010600030101010101" charset="-122"/>
              <a:cs typeface="黑体" panose="02010600030101010101" charset="-122"/>
            </a:endParaRPr>
          </a:p>
        </p:txBody>
      </p:sp>
      <p:sp>
        <p:nvSpPr>
          <p:cNvPr id="2" name="文本框 1"/>
          <p:cNvSpPr txBox="1"/>
          <p:nvPr/>
        </p:nvSpPr>
        <p:spPr>
          <a:xfrm>
            <a:off x="5278120" y="2543175"/>
            <a:ext cx="5269230" cy="1198880"/>
          </a:xfrm>
          <a:prstGeom prst="rect">
            <a:avLst/>
          </a:prstGeom>
          <a:noFill/>
        </p:spPr>
        <p:txBody>
          <a:bodyPr wrap="square" rtlCol="0">
            <a:spAutoFit/>
          </a:bodyPr>
          <a:p>
            <a:pPr>
              <a:lnSpc>
                <a:spcPct val="150000"/>
              </a:lnSpc>
            </a:pPr>
            <a:r>
              <a:rPr lang="zh-CN" altLang="en-US" sz="4800">
                <a:solidFill>
                  <a:srgbClr val="5A84AF"/>
                </a:solidFill>
                <a:latin typeface="黑体" panose="02010600030101010101" charset="-122"/>
                <a:ea typeface="黑体" panose="02010600030101010101" charset="-122"/>
                <a:cs typeface="黑体" panose="02010600030101010101" charset="-122"/>
                <a:sym typeface="+mn-ea"/>
              </a:rPr>
              <a:t>整体护理伦理</a:t>
            </a:r>
            <a:endParaRPr lang="zh-CN" altLang="en-US" sz="4800">
              <a:solidFill>
                <a:srgbClr val="5A84AF"/>
              </a:solidFill>
              <a:latin typeface="黑体" panose="02010600030101010101" charset="-122"/>
              <a:ea typeface="黑体" panose="02010600030101010101" charset="-122"/>
              <a:cs typeface="黑体" panose="0201060003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一、整体护理</a:t>
            </a:r>
            <a:endParaRPr sz="4000">
              <a:solidFill>
                <a:srgbClr val="FF0000"/>
              </a:solidFill>
              <a:ea typeface="黑体" panose="02010600030101010101" charset="-122"/>
              <a:cs typeface="黑体" panose="02010600030101010101" charset="-122"/>
            </a:endParaRPr>
          </a:p>
        </p:txBody>
      </p:sp>
      <p:sp>
        <p:nvSpPr>
          <p:cNvPr id="6147" name="文本占位符 6146"/>
          <p:cNvSpPr>
            <a:spLocks noGrp="1"/>
          </p:cNvSpPr>
          <p:nvPr>
            <p:ph type="body" idx="1"/>
          </p:nvPr>
        </p:nvSpPr>
        <p:spPr>
          <a:xfrm>
            <a:off x="1007745" y="2576195"/>
            <a:ext cx="5760720" cy="2343785"/>
          </a:xfrm>
        </p:spPr>
        <p:txBody>
          <a:bodyPr>
            <a:noAutofit/>
          </a:bodyPr>
          <a:p>
            <a:pPr marL="0" indent="0" fontAlgn="auto">
              <a:lnSpc>
                <a:spcPct val="150000"/>
              </a:lnSpc>
              <a:buNone/>
            </a:pPr>
            <a:r>
              <a:rPr sz="2400" dirty="0">
                <a:solidFill>
                  <a:srgbClr val="0000FF"/>
                </a:solidFill>
              </a:rPr>
              <a:t>整体护理是一种以服务对象为中心，以现代护理观为指导，以护理程序为框架和核心，将护理临床业务和护理管理的各个环节系统化的护理工作模式。</a:t>
            </a:r>
            <a:endParaRPr sz="2400" dirty="0">
              <a:solidFill>
                <a:srgbClr val="0000FF"/>
              </a:solidFill>
            </a:endParaRPr>
          </a:p>
        </p:txBody>
      </p:sp>
      <p:sp>
        <p:nvSpPr>
          <p:cNvPr id="5" name="文本框 4"/>
          <p:cNvSpPr txBox="1"/>
          <p:nvPr/>
        </p:nvSpPr>
        <p:spPr>
          <a:xfrm>
            <a:off x="758825" y="196405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（一）整体护理的含义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pic>
        <p:nvPicPr>
          <p:cNvPr id="10" name="图片 9"/>
          <p:cNvPicPr>
            <a:picLocks noChangeAspect="1"/>
          </p:cNvPicPr>
          <p:nvPr/>
        </p:nvPicPr>
        <p:blipFill>
          <a:blip r:embed="rId1" cstate="screen"/>
          <a:stretch>
            <a:fillRect/>
          </a:stretch>
        </p:blipFill>
        <p:spPr>
          <a:xfrm>
            <a:off x="7217410" y="1541145"/>
            <a:ext cx="4639310" cy="4639310"/>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（二）整体护理的特点</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sp>
        <p:nvSpPr>
          <p:cNvPr id="7" name="Text Placeholder 30"/>
          <p:cNvSpPr txBox="1"/>
          <p:nvPr/>
        </p:nvSpPr>
        <p:spPr>
          <a:xfrm>
            <a:off x="3783824" y="26120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2.</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科学性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Text Placeholder 30"/>
          <p:cNvSpPr txBox="1"/>
          <p:nvPr/>
        </p:nvSpPr>
        <p:spPr>
          <a:xfrm>
            <a:off x="3783824" y="3507405"/>
            <a:ext cx="3253804" cy="473710"/>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3.</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专业性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11" name="Text Placeholder 30"/>
          <p:cNvSpPr txBox="1"/>
          <p:nvPr/>
        </p:nvSpPr>
        <p:spPr>
          <a:xfrm>
            <a:off x="3783824" y="4402755"/>
            <a:ext cx="3253804" cy="473710"/>
          </a:xfrm>
          <a:prstGeom prst="rect">
            <a:avLst/>
          </a:prstGeom>
          <a:solidFill>
            <a:srgbClr val="F1C963"/>
          </a:solidFill>
          <a:ln>
            <a:noFill/>
          </a:ln>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rgbClr val="F3745F"/>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4.</a:t>
            </a:r>
            <a:r>
              <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护理对象的参与性</a:t>
            </a:r>
            <a:endParaRPr lang="zh-CN" altLang="en-US" sz="2000" b="1"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Text Placeholder 30"/>
          <p:cNvSpPr txBox="1"/>
          <p:nvPr/>
        </p:nvSpPr>
        <p:spPr>
          <a:xfrm>
            <a:off x="3783824" y="1716426"/>
            <a:ext cx="3253804" cy="473989"/>
          </a:xfrm>
          <a:prstGeom prst="rect">
            <a:avLst/>
          </a:prstGeom>
          <a:solidFill>
            <a:srgbClr val="126999"/>
          </a:solidFill>
        </p:spPr>
        <p:txBody>
          <a:bodyPr vert="horz" lIns="91440" tIns="91440" rIns="91440" bIns="9144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000" b="1" dirty="0">
                <a:latin typeface="Arial" panose="020B0604020202020204" pitchFamily="34" charset="0"/>
                <a:ea typeface="思源黑体 CN Medium" panose="020B0600000000000000" pitchFamily="34" charset="-122"/>
                <a:sym typeface="Arial" panose="020B0604020202020204" pitchFamily="34" charset="0"/>
              </a:rPr>
              <a:t>1.</a:t>
            </a:r>
            <a:r>
              <a:rPr lang="zh-CN" altLang="en-US" sz="2000" b="1" dirty="0">
                <a:latin typeface="Arial" panose="020B0604020202020204" pitchFamily="34" charset="0"/>
                <a:ea typeface="思源黑体 CN Medium" panose="020B0600000000000000" pitchFamily="34" charset="-122"/>
                <a:sym typeface="Arial" panose="020B0604020202020204" pitchFamily="34" charset="0"/>
              </a:rPr>
              <a:t>整体性</a:t>
            </a:r>
            <a:endParaRPr lang="zh-CN" altLang="en-US" sz="2000" b="1" dirty="0">
              <a:latin typeface="Arial" panose="020B0604020202020204" pitchFamily="34" charset="0"/>
              <a:ea typeface="思源黑体 CN Medium" panose="020B0600000000000000"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75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750"/>
                                        <p:tgtEl>
                                          <p:spTgt spid="7"/>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750"/>
                                        <p:tgtEl>
                                          <p:spTgt spid="9"/>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tmplLst>
          <p:tmpl lvl="0">
            <p:tnLst>
              <p:par>
                <p:cTn presetID="22" presetClass="entr" presetSubtype="2"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right)">
                      <p:cBhvr>
                        <p:cTn dur="750"/>
                        <p:tgtEl>
                          <p:spTgt spid="7"/>
                        </p:tgtEl>
                      </p:cBhvr>
                    </p:animEffect>
                  </p:childTnLst>
                </p:cTn>
              </p:par>
            </p:tnLst>
          </p:tmpl>
        </p:tmplLst>
      </p:bldP>
      <p:bldP spid="9" grpId="0" bldLvl="0" animBg="1">
        <p:tmplLst>
          <p:tmpl lvl="0">
            <p:tnLst>
              <p:par>
                <p:cTn presetID="22" presetClass="entr" presetSubtype="2"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right)">
                      <p:cBhvr>
                        <p:cTn dur="750"/>
                        <p:tgtEl>
                          <p:spTgt spid="9"/>
                        </p:tgtEl>
                      </p:cBhvr>
                    </p:animEffect>
                  </p:childTnLst>
                </p:cTn>
              </p:par>
            </p:tnLst>
          </p:tmpl>
        </p:tmplLst>
      </p:bldP>
      <p:bldP spid="11" grpId="0" bldLvl="0" animBg="1">
        <p:tmplLst>
          <p:tmpl lvl="0">
            <p:tnLst>
              <p:par>
                <p:cTn presetID="22" presetClass="entr" presetSubtype="2"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right)">
                      <p:cBhvr>
                        <p:cTn dur="750"/>
                        <p:tgtEl>
                          <p:spTgt spid="11"/>
                        </p:tgtEl>
                      </p:cBhvr>
                    </p:animEffect>
                  </p:childTnLst>
                </p:cTn>
              </p:par>
            </p:tnLst>
          </p:tmpl>
        </p:tmplLst>
      </p:bldP>
      <p:bldP spid="13" grpId="0" bldLvl="0" animBg="1">
        <p:tmplLst>
          <p:tmpl lvl="0">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750"/>
                        <p:tgtEl>
                          <p:spTgt spid="13"/>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875" y="633095"/>
            <a:ext cx="3230880" cy="460375"/>
          </a:xfrm>
          <a:prstGeom prst="rect">
            <a:avLst/>
          </a:prstGeom>
          <a:noFill/>
        </p:spPr>
        <p:txBody>
          <a:bodyPr wrap="none" rtlCol="0" anchor="t">
            <a:spAutoFit/>
          </a:bodyPr>
          <a:p>
            <a:pPr algn="l"/>
            <a:r>
              <a:rPr lang="zh-CN" altLang="en-US" sz="2400" dirty="0">
                <a:solidFill>
                  <a:schemeClr val="tx1"/>
                </a:solidFill>
                <a:latin typeface="黑体" panose="02010600030101010101" charset="-122"/>
                <a:ea typeface="黑体" panose="02010600030101010101" charset="-122"/>
                <a:cs typeface="黑体" panose="02010600030101010101" charset="-122"/>
                <a:sym typeface="+mn-ea"/>
              </a:rPr>
              <a:t>（三）整体护理的意义</a:t>
            </a:r>
            <a:endParaRPr lang="zh-CN" altLang="en-US" sz="2400" dirty="0">
              <a:solidFill>
                <a:schemeClr val="tx1"/>
              </a:solidFill>
              <a:latin typeface="黑体" panose="02010600030101010101" charset="-122"/>
              <a:ea typeface="黑体" panose="02010600030101010101" charset="-122"/>
              <a:cs typeface="黑体" panose="02010600030101010101" charset="-122"/>
              <a:sym typeface="+mn-ea"/>
            </a:endParaRPr>
          </a:p>
        </p:txBody>
      </p:sp>
      <p:grpSp>
        <p:nvGrpSpPr>
          <p:cNvPr id="6" name="组合 5"/>
          <p:cNvGrpSpPr/>
          <p:nvPr/>
        </p:nvGrpSpPr>
        <p:grpSpPr>
          <a:xfrm>
            <a:off x="2597034" y="1768559"/>
            <a:ext cx="5145155" cy="819752"/>
            <a:chOff x="6375400" y="3666141"/>
            <a:chExt cx="4962023" cy="790575"/>
          </a:xfrm>
        </p:grpSpPr>
        <p:sp>
          <p:nvSpPr>
            <p:cNvPr id="3" name="文本框 2"/>
            <p:cNvSpPr txBox="1"/>
            <p:nvPr/>
          </p:nvSpPr>
          <p:spPr>
            <a:xfrm>
              <a:off x="7260074" y="3870667"/>
              <a:ext cx="4077349" cy="381524"/>
            </a:xfrm>
            <a:prstGeom prst="rect">
              <a:avLst/>
            </a:prstGeom>
            <a:noFill/>
          </p:spPr>
          <p:txBody>
            <a:bodyPr wrap="none" rtlCol="0">
              <a:spAutoFit/>
            </a:bodyPr>
            <a:p>
              <a:pPr algn="l"/>
              <a:r>
                <a:rPr lang="en-US" altLang="zh-CN" sz="1980" b="1">
                  <a:solidFill>
                    <a:schemeClr val="accent1">
                      <a:lumMod val="75000"/>
                    </a:schemeClr>
                  </a:solidFill>
                  <a:cs typeface="+mn-ea"/>
                  <a:sym typeface="+mn-lt"/>
                </a:rPr>
                <a:t>1.</a:t>
              </a:r>
              <a:r>
                <a:rPr lang="zh-CN" altLang="en-US" sz="1980" b="1">
                  <a:solidFill>
                    <a:schemeClr val="accent1">
                      <a:lumMod val="75000"/>
                    </a:schemeClr>
                  </a:solidFill>
                  <a:cs typeface="+mn-ea"/>
                  <a:sym typeface="+mn-lt"/>
                </a:rPr>
                <a:t>护理工作者的职业使命感得到强化</a:t>
              </a:r>
              <a:endParaRPr lang="zh-CN" altLang="en-US" sz="1980" b="1">
                <a:solidFill>
                  <a:schemeClr val="accent1">
                    <a:lumMod val="75000"/>
                  </a:schemeClr>
                </a:solidFill>
                <a:cs typeface="+mn-ea"/>
                <a:sym typeface="+mn-lt"/>
              </a:endParaRPr>
            </a:p>
          </p:txBody>
        </p:sp>
        <p:grpSp>
          <p:nvGrpSpPr>
            <p:cNvPr id="8" name="组合 7"/>
            <p:cNvGrpSpPr/>
            <p:nvPr/>
          </p:nvGrpSpPr>
          <p:grpSpPr>
            <a:xfrm>
              <a:off x="6375400" y="3666141"/>
              <a:ext cx="790575" cy="790575"/>
              <a:chOff x="6731000" y="3629025"/>
              <a:chExt cx="1057275" cy="1057275"/>
            </a:xfrm>
          </p:grpSpPr>
          <p:sp>
            <p:nvSpPr>
              <p:cNvPr id="4" name="对角圆角矩形 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6995352" y="3876052"/>
                <a:ext cx="675989" cy="592704"/>
              </a:xfrm>
              <a:prstGeom prst="rect">
                <a:avLst/>
              </a:prstGeom>
            </p:spPr>
          </p:pic>
        </p:grpSp>
      </p:grpSp>
      <p:grpSp>
        <p:nvGrpSpPr>
          <p:cNvPr id="5" name="组合 4"/>
          <p:cNvGrpSpPr/>
          <p:nvPr/>
        </p:nvGrpSpPr>
        <p:grpSpPr>
          <a:xfrm>
            <a:off x="2597034" y="2733726"/>
            <a:ext cx="5145154" cy="819150"/>
            <a:chOff x="6375400" y="3666141"/>
            <a:chExt cx="4962024" cy="790575"/>
          </a:xfrm>
        </p:grpSpPr>
        <p:sp>
          <p:nvSpPr>
            <p:cNvPr id="19" name="文本框 18"/>
            <p:cNvSpPr txBox="1"/>
            <p:nvPr/>
          </p:nvSpPr>
          <p:spPr>
            <a:xfrm>
              <a:off x="7260074" y="3870667"/>
              <a:ext cx="407735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2.</a:t>
              </a:r>
              <a:r>
                <a:rPr lang="zh-CN" altLang="en-US" sz="1980" b="1">
                  <a:solidFill>
                    <a:schemeClr val="accent1">
                      <a:lumMod val="75000"/>
                    </a:schemeClr>
                  </a:solidFill>
                  <a:cs typeface="+mn-ea"/>
                  <a:sym typeface="+mn-lt"/>
                </a:rPr>
                <a:t>护理工作者的工作责任心得到加强</a:t>
              </a:r>
              <a:endParaRPr lang="zh-CN" altLang="en-US" sz="1980" b="1">
                <a:solidFill>
                  <a:schemeClr val="accent1">
                    <a:lumMod val="75000"/>
                  </a:schemeClr>
                </a:solidFill>
                <a:cs typeface="+mn-ea"/>
                <a:sym typeface="+mn-lt"/>
              </a:endParaRPr>
            </a:p>
          </p:txBody>
        </p:sp>
        <p:grpSp>
          <p:nvGrpSpPr>
            <p:cNvPr id="16" name="组合 15"/>
            <p:cNvGrpSpPr/>
            <p:nvPr/>
          </p:nvGrpSpPr>
          <p:grpSpPr>
            <a:xfrm>
              <a:off x="6375400" y="3666141"/>
              <a:ext cx="790575" cy="790575"/>
              <a:chOff x="6731000" y="3629025"/>
              <a:chExt cx="1057275" cy="1057275"/>
            </a:xfrm>
          </p:grpSpPr>
          <p:sp>
            <p:nvSpPr>
              <p:cNvPr id="17" name="对角圆角矩形 16"/>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18" name="图片 17"/>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grpSp>
        <p:nvGrpSpPr>
          <p:cNvPr id="12" name="组合 11"/>
          <p:cNvGrpSpPr/>
          <p:nvPr/>
        </p:nvGrpSpPr>
        <p:grpSpPr>
          <a:xfrm>
            <a:off x="2597034" y="3698291"/>
            <a:ext cx="5145154" cy="819150"/>
            <a:chOff x="6375400" y="3666141"/>
            <a:chExt cx="4962023" cy="790575"/>
          </a:xfrm>
        </p:grpSpPr>
        <p:sp>
          <p:nvSpPr>
            <p:cNvPr id="26" name="文本框 25"/>
            <p:cNvSpPr txBox="1"/>
            <p:nvPr/>
          </p:nvSpPr>
          <p:spPr>
            <a:xfrm>
              <a:off x="7260074" y="3870667"/>
              <a:ext cx="4077349"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3.</a:t>
              </a:r>
              <a:r>
                <a:rPr lang="zh-CN" altLang="en-US" sz="1980" b="1">
                  <a:solidFill>
                    <a:schemeClr val="accent1">
                      <a:lumMod val="75000"/>
                    </a:schemeClr>
                  </a:solidFill>
                  <a:cs typeface="+mn-ea"/>
                  <a:sym typeface="+mn-lt"/>
                </a:rPr>
                <a:t>护理工作者的工作主动性得到提高</a:t>
              </a:r>
              <a:endParaRPr lang="zh-CN" altLang="en-US" sz="1980" b="1">
                <a:solidFill>
                  <a:schemeClr val="accent1">
                    <a:lumMod val="75000"/>
                  </a:schemeClr>
                </a:solidFill>
                <a:cs typeface="+mn-ea"/>
                <a:sym typeface="+mn-lt"/>
              </a:endParaRPr>
            </a:p>
          </p:txBody>
        </p:sp>
        <p:grpSp>
          <p:nvGrpSpPr>
            <p:cNvPr id="23" name="组合 22"/>
            <p:cNvGrpSpPr/>
            <p:nvPr/>
          </p:nvGrpSpPr>
          <p:grpSpPr>
            <a:xfrm>
              <a:off x="6375400" y="3666141"/>
              <a:ext cx="790575" cy="790575"/>
              <a:chOff x="6731000" y="3629025"/>
              <a:chExt cx="1057275" cy="1057275"/>
            </a:xfrm>
          </p:grpSpPr>
          <p:sp>
            <p:nvSpPr>
              <p:cNvPr id="24" name="对角圆角矩形 23"/>
              <p:cNvSpPr/>
              <p:nvPr/>
            </p:nvSpPr>
            <p:spPr>
              <a:xfrm>
                <a:off x="6731000" y="3629025"/>
                <a:ext cx="1057275" cy="1057275"/>
              </a:xfrm>
              <a:prstGeom prst="round2DiagRect">
                <a:avLst>
                  <a:gd name="adj1" fmla="val 50000"/>
                  <a:gd name="adj2" fmla="val 208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5" name="图片 24"/>
              <p:cNvPicPr>
                <a:picLocks noChangeAspect="1"/>
              </p:cNvPicPr>
              <p:nvPr/>
            </p:nvPicPr>
            <p:blipFill>
              <a:blip r:embed="rId3" cstate="screen">
                <a:biLevel thresh="25000"/>
              </a:blip>
              <a:stretch>
                <a:fillRect/>
              </a:stretch>
            </p:blipFill>
            <p:spPr>
              <a:xfrm>
                <a:off x="6978525" y="3819668"/>
                <a:ext cx="562225" cy="675989"/>
              </a:xfrm>
              <a:prstGeom prst="rect">
                <a:avLst/>
              </a:prstGeom>
            </p:spPr>
          </p:pic>
        </p:grpSp>
      </p:grpSp>
      <p:grpSp>
        <p:nvGrpSpPr>
          <p:cNvPr id="14" name="组合 13"/>
          <p:cNvGrpSpPr/>
          <p:nvPr/>
        </p:nvGrpSpPr>
        <p:grpSpPr>
          <a:xfrm>
            <a:off x="2597034" y="4662856"/>
            <a:ext cx="5145154" cy="819150"/>
            <a:chOff x="6375400" y="3666141"/>
            <a:chExt cx="4962024" cy="790575"/>
          </a:xfrm>
        </p:grpSpPr>
        <p:sp>
          <p:nvSpPr>
            <p:cNvPr id="15" name="文本框 14"/>
            <p:cNvSpPr txBox="1"/>
            <p:nvPr/>
          </p:nvSpPr>
          <p:spPr>
            <a:xfrm>
              <a:off x="7260074" y="3870667"/>
              <a:ext cx="4077350" cy="381805"/>
            </a:xfrm>
            <a:prstGeom prst="rect">
              <a:avLst/>
            </a:prstGeom>
            <a:noFill/>
          </p:spPr>
          <p:txBody>
            <a:bodyPr wrap="none" rtlCol="0">
              <a:spAutoFit/>
            </a:bodyPr>
            <a:p>
              <a:pPr algn="l"/>
              <a:r>
                <a:rPr lang="en-US" altLang="zh-CN" sz="1980" b="1">
                  <a:solidFill>
                    <a:schemeClr val="accent1">
                      <a:lumMod val="75000"/>
                    </a:schemeClr>
                  </a:solidFill>
                  <a:cs typeface="+mn-ea"/>
                  <a:sym typeface="+mn-lt"/>
                </a:rPr>
                <a:t>4.</a:t>
              </a:r>
              <a:r>
                <a:rPr lang="zh-CN" altLang="en-US" sz="1980" b="1">
                  <a:solidFill>
                    <a:schemeClr val="accent1">
                      <a:lumMod val="75000"/>
                    </a:schemeClr>
                  </a:solidFill>
                  <a:cs typeface="+mn-ea"/>
                  <a:sym typeface="+mn-lt"/>
                </a:rPr>
                <a:t>护理工作者的工作积极性得到激发</a:t>
              </a:r>
              <a:endParaRPr lang="zh-CN" altLang="en-US" sz="1980" b="1">
                <a:solidFill>
                  <a:schemeClr val="accent1">
                    <a:lumMod val="75000"/>
                  </a:schemeClr>
                </a:solidFill>
                <a:cs typeface="+mn-ea"/>
                <a:sym typeface="+mn-lt"/>
              </a:endParaRPr>
            </a:p>
          </p:txBody>
        </p:sp>
        <p:grpSp>
          <p:nvGrpSpPr>
            <p:cNvPr id="20" name="组合 19"/>
            <p:cNvGrpSpPr/>
            <p:nvPr/>
          </p:nvGrpSpPr>
          <p:grpSpPr>
            <a:xfrm>
              <a:off x="6375400" y="3666141"/>
              <a:ext cx="790575" cy="790575"/>
              <a:chOff x="6731000" y="3629025"/>
              <a:chExt cx="1057275" cy="1057275"/>
            </a:xfrm>
          </p:grpSpPr>
          <p:sp>
            <p:nvSpPr>
              <p:cNvPr id="21" name="对角圆角矩形 20"/>
              <p:cNvSpPr/>
              <p:nvPr/>
            </p:nvSpPr>
            <p:spPr>
              <a:xfrm>
                <a:off x="6731000" y="3629025"/>
                <a:ext cx="1057275" cy="1057275"/>
              </a:xfrm>
              <a:prstGeom prst="round2DiagRect">
                <a:avLst>
                  <a:gd name="adj1" fmla="val 50000"/>
                  <a:gd name="adj2" fmla="val 2088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mn-ea"/>
                  <a:sym typeface="+mn-lt"/>
                </a:endParaRPr>
              </a:p>
            </p:txBody>
          </p:sp>
          <p:pic>
            <p:nvPicPr>
              <p:cNvPr id="22" name="图片 21"/>
              <p:cNvPicPr>
                <a:picLocks noChangeAspect="1"/>
              </p:cNvPicPr>
              <p:nvPr/>
            </p:nvPicPr>
            <p:blipFill>
              <a:blip r:embed="rId2" cstate="screen">
                <a:biLevel thresh="25000"/>
              </a:blip>
              <a:stretch>
                <a:fillRect/>
              </a:stretch>
            </p:blipFill>
            <p:spPr>
              <a:xfrm>
                <a:off x="6921643" y="3925184"/>
                <a:ext cx="675989" cy="464956"/>
              </a:xfrm>
              <a:prstGeom prst="rect">
                <a:avLst/>
              </a:prstGeom>
            </p:spPr>
          </p:pic>
        </p:grpSp>
      </p:grpSp>
      <p:pic>
        <p:nvPicPr>
          <p:cNvPr id="27" name="图片 26"/>
          <p:cNvPicPr>
            <a:picLocks noChangeAspect="1"/>
          </p:cNvPicPr>
          <p:nvPr/>
        </p:nvPicPr>
        <p:blipFill>
          <a:blip r:embed="rId4" cstate="screen"/>
          <a:stretch>
            <a:fillRect/>
          </a:stretch>
        </p:blipFill>
        <p:spPr>
          <a:xfrm>
            <a:off x="7839075" y="1587500"/>
            <a:ext cx="4064000" cy="4064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7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anim calcmode="lin" valueType="num">
                                      <p:cBhvr>
                                        <p:cTn id="26" dur="750" fill="hold"/>
                                        <p:tgtEl>
                                          <p:spTgt spid="14"/>
                                        </p:tgtEl>
                                        <p:attrNameLst>
                                          <p:attrName>ppt_x</p:attrName>
                                        </p:attrNameLst>
                                      </p:cBhvr>
                                      <p:tavLst>
                                        <p:tav tm="0">
                                          <p:val>
                                            <p:strVal val="#ppt_x"/>
                                          </p:val>
                                        </p:tav>
                                        <p:tav tm="100000">
                                          <p:val>
                                            <p:strVal val="#ppt_x"/>
                                          </p:val>
                                        </p:tav>
                                      </p:tavLst>
                                    </p:anim>
                                    <p:anim calcmode="lin" valueType="num">
                                      <p:cBhvr>
                                        <p:cTn id="2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矩形 13314"/>
          <p:cNvSpPr/>
          <p:nvPr/>
        </p:nvSpPr>
        <p:spPr>
          <a:xfrm>
            <a:off x="316230" y="880110"/>
            <a:ext cx="8980805" cy="736600"/>
          </a:xfrm>
          <a:prstGeom prst="rect">
            <a:avLst/>
          </a:prstGeom>
          <a:noFill/>
          <a:ln w="9525">
            <a:noFill/>
          </a:ln>
        </p:spPr>
        <p:txBody>
          <a:bodyPr wrap="square">
            <a:spAutoFit/>
          </a:bodyPr>
          <a:p>
            <a:pPr algn="l" eaLnBrk="1" hangingPunct="1">
              <a:lnSpc>
                <a:spcPct val="105000"/>
              </a:lnSpc>
              <a:spcBef>
                <a:spcPct val="25000"/>
              </a:spcBef>
              <a:spcAft>
                <a:spcPct val="25000"/>
              </a:spcAft>
            </a:pPr>
            <a:r>
              <a:rPr sz="4000">
                <a:solidFill>
                  <a:srgbClr val="FF0000"/>
                </a:solidFill>
                <a:ea typeface="黑体" panose="02010600030101010101" charset="-122"/>
                <a:cs typeface="黑体" panose="02010600030101010101" charset="-122"/>
              </a:rPr>
              <a:t>二、整体护理的伦理规范</a:t>
            </a:r>
            <a:endParaRPr sz="4000">
              <a:solidFill>
                <a:srgbClr val="FF0000"/>
              </a:solidFill>
              <a:ea typeface="黑体" panose="02010600030101010101" charset="-122"/>
              <a:cs typeface="黑体" panose="02010600030101010101" charset="-122"/>
            </a:endParaRPr>
          </a:p>
        </p:txBody>
      </p:sp>
      <p:sp>
        <p:nvSpPr>
          <p:cNvPr id="25603" name="文本占位符 25602"/>
          <p:cNvSpPr>
            <a:spLocks noGrp="1"/>
          </p:cNvSpPr>
          <p:nvPr>
            <p:ph type="body" idx="4294967295"/>
          </p:nvPr>
        </p:nvSpPr>
        <p:spPr>
          <a:xfrm>
            <a:off x="1725295" y="6285865"/>
            <a:ext cx="5407025" cy="3136900"/>
          </a:xfrm>
        </p:spPr>
        <p:txBody>
          <a:bodyPr>
            <a:noAutofit/>
          </a:bodyPr>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dirty="0">
              <a:solidFill>
                <a:schemeClr val="tx1"/>
              </a:solidFill>
              <a:latin typeface="黑体" panose="02010600030101010101" charset="-122"/>
              <a:ea typeface="黑体" panose="02010600030101010101" charset="-122"/>
            </a:endParaRPr>
          </a:p>
          <a:p>
            <a:pPr algn="l" eaLnBrk="1" hangingPunct="1">
              <a:lnSpc>
                <a:spcPct val="120000"/>
              </a:lnSpc>
              <a:buClr>
                <a:srgbClr val="993366"/>
              </a:buClr>
              <a:buFont typeface="Wingdings" panose="05000000000000000000" pitchFamily="2" charset="2"/>
              <a:buChar char="Ø"/>
            </a:pPr>
            <a:endParaRPr lang="zh-CN" altLang="en-US" sz="2400">
              <a:solidFill>
                <a:srgbClr val="0000FF"/>
              </a:solidFill>
            </a:endParaRPr>
          </a:p>
        </p:txBody>
      </p:sp>
      <p:sp>
        <p:nvSpPr>
          <p:cNvPr id="9219" name="圆角矩形标注 9218"/>
          <p:cNvSpPr/>
          <p:nvPr/>
        </p:nvSpPr>
        <p:spPr>
          <a:xfrm>
            <a:off x="935990" y="2037715"/>
            <a:ext cx="10518140" cy="3807460"/>
          </a:xfrm>
          <a:prstGeom prst="wedgeRoundRectCallout">
            <a:avLst>
              <a:gd name="adj1" fmla="val -134"/>
              <a:gd name="adj2" fmla="val 7995"/>
              <a:gd name="adj3" fmla="val 16667"/>
            </a:avLst>
          </a:prstGeom>
          <a:gradFill rotWithShape="1">
            <a:gsLst>
              <a:gs pos="0">
                <a:srgbClr val="FFCCCC"/>
              </a:gs>
              <a:gs pos="100000">
                <a:srgbClr val="FFFFCC"/>
              </a:gs>
            </a:gsLst>
            <a:lin ang="2700000" scaled="1"/>
            <a:tileRect/>
          </a:gradFill>
          <a:ln w="12700" cap="sq" cmpd="sng">
            <a:solidFill>
              <a:schemeClr val="tx1"/>
            </a:solidFill>
            <a:prstDash val="solid"/>
            <a:miter/>
            <a:headEnd type="none" w="med" len="med"/>
            <a:tailEnd type="none" w="med" len="med"/>
          </a:ln>
        </p:spPr>
        <p:txBody>
          <a:bodyPr/>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以服务对象为中心，是整体护理的道德核心</a:t>
            </a:r>
            <a:endParaRPr lang="zh-CN" altLang="en-US" sz="2400" dirty="0">
              <a:solidFill>
                <a:schemeClr val="accent2"/>
              </a:solidFill>
              <a:latin typeface="黑体" panose="02010600030101010101" charset="-122"/>
              <a:ea typeface="黑体" panose="02010600030101010101" charset="-122"/>
              <a:cs typeface="黑体" panose="02010600030101010101" charset="-122"/>
            </a:endParaRPr>
          </a:p>
          <a:p>
            <a:pPr marL="609600" indent="-609600" algn="l" eaLnBrk="1" hangingPunct="1">
              <a:lnSpc>
                <a:spcPct val="150000"/>
              </a:lnSpc>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敬畏生命、履行职责</a:t>
            </a:r>
            <a:endParaRPr lang="zh-CN" altLang="en-US" sz="2400" dirty="0">
              <a:solidFill>
                <a:schemeClr val="accent2"/>
              </a:solidFill>
              <a:latin typeface="黑体" panose="02010600030101010101" charset="-122"/>
              <a:ea typeface="黑体" panose="02010600030101010101" charset="-122"/>
              <a:cs typeface="黑体" panose="0201060003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要有承担责任的高度自觉性</a:t>
            </a:r>
            <a:endParaRPr lang="zh-CN" altLang="en-US" sz="2400" dirty="0">
              <a:solidFill>
                <a:schemeClr val="accent2"/>
              </a:solidFill>
              <a:latin typeface="黑体" panose="02010600030101010101" charset="-122"/>
              <a:ea typeface="黑体" panose="02010600030101010101" charset="-122"/>
              <a:cs typeface="黑体" panose="0201060003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独立思考，积极主动</a:t>
            </a:r>
            <a:endParaRPr lang="zh-CN" altLang="en-US" sz="2400" dirty="0">
              <a:solidFill>
                <a:schemeClr val="accent2"/>
              </a:solidFill>
              <a:latin typeface="黑体" panose="02010600030101010101" charset="-122"/>
              <a:ea typeface="黑体" panose="02010600030101010101" charset="-122"/>
              <a:cs typeface="黑体" panose="0201060003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爱岗敬业、团结协作、密切配合</a:t>
            </a:r>
            <a:r>
              <a:rPr lang="zh-CN" altLang="en-US" sz="2400" b="0" dirty="0">
                <a:solidFill>
                  <a:schemeClr val="accent2"/>
                </a:solidFill>
                <a:latin typeface="黑体" panose="02010600030101010101" charset="-122"/>
                <a:ea typeface="黑体" panose="02010600030101010101" charset="-122"/>
                <a:cs typeface="黑体" panose="02010600030101010101" charset="-122"/>
              </a:rPr>
              <a:t> </a:t>
            </a:r>
            <a:endParaRPr lang="zh-CN" altLang="en-US" sz="2400" b="0" dirty="0">
              <a:solidFill>
                <a:schemeClr val="accent2"/>
              </a:solidFill>
              <a:latin typeface="黑体" panose="02010600030101010101" charset="-122"/>
              <a:ea typeface="黑体" panose="02010600030101010101" charset="-122"/>
              <a:cs typeface="黑体" panose="02010600030101010101" charset="-122"/>
            </a:endParaRPr>
          </a:p>
          <a:p>
            <a:pPr marL="609600" indent="-609600" algn="l" eaLnBrk="1" hangingPunct="1">
              <a:lnSpc>
                <a:spcPct val="150000"/>
              </a:lnSpc>
              <a:buClr>
                <a:srgbClr val="993366"/>
              </a:buClr>
              <a:buFont typeface="Wingdings" panose="05000000000000000000" pitchFamily="2" charset="2"/>
              <a:buChar char="n"/>
            </a:pPr>
            <a:r>
              <a:rPr lang="zh-CN" altLang="en-US" sz="2400" dirty="0">
                <a:solidFill>
                  <a:schemeClr val="accent2"/>
                </a:solidFill>
                <a:latin typeface="黑体" panose="02010600030101010101" charset="-122"/>
                <a:ea typeface="黑体" panose="02010600030101010101" charset="-122"/>
                <a:cs typeface="黑体" panose="02010600030101010101" charset="-122"/>
              </a:rPr>
              <a:t>转变观念、更新知识、刻苦钻研、努力进取</a:t>
            </a:r>
            <a:r>
              <a:rPr lang="zh-CN" altLang="en-US" sz="2400" b="0" dirty="0">
                <a:solidFill>
                  <a:schemeClr val="accent2"/>
                </a:solidFill>
                <a:latin typeface="黑体" panose="02010600030101010101" charset="-122"/>
                <a:ea typeface="黑体" panose="02010600030101010101" charset="-122"/>
                <a:cs typeface="黑体" panose="02010600030101010101" charset="-122"/>
              </a:rPr>
              <a:t> </a:t>
            </a:r>
            <a:endParaRPr lang="zh-CN" altLang="en-US" sz="2400" b="0" dirty="0">
              <a:solidFill>
                <a:schemeClr val="accent2"/>
              </a:solidFill>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3333</Words>
  <Application>WPS 演示</Application>
  <PresentationFormat>宽屏</PresentationFormat>
  <Paragraphs>251</Paragraphs>
  <Slides>31</Slides>
  <Notes>0</Notes>
  <HiddenSlides>0</HiddenSlides>
  <MMClips>0</MMClips>
  <ScaleCrop>false</ScaleCrop>
  <HeadingPairs>
    <vt:vector size="6" baseType="variant">
      <vt:variant>
        <vt:lpstr>已用的字体</vt:lpstr>
      </vt:variant>
      <vt:variant>
        <vt:i4>24</vt:i4>
      </vt:variant>
      <vt:variant>
        <vt:lpstr>主题</vt:lpstr>
      </vt:variant>
      <vt:variant>
        <vt:i4>4</vt:i4>
      </vt:variant>
      <vt:variant>
        <vt:lpstr>幻灯片标题</vt:lpstr>
      </vt:variant>
      <vt:variant>
        <vt:i4>31</vt:i4>
      </vt:variant>
    </vt:vector>
  </HeadingPairs>
  <TitlesOfParts>
    <vt:vector size="59" baseType="lpstr">
      <vt:lpstr>Arial</vt:lpstr>
      <vt:lpstr>宋体</vt:lpstr>
      <vt:lpstr>Wingdings</vt:lpstr>
      <vt:lpstr>黑体</vt:lpstr>
      <vt:lpstr>思源黑体 CN Bold</vt:lpstr>
      <vt:lpstr>Arial</vt:lpstr>
      <vt:lpstr>Times New Roman</vt:lpstr>
      <vt:lpstr>微软雅黑</vt:lpstr>
      <vt:lpstr>Arial Unicode MS</vt:lpstr>
      <vt:lpstr>思源黑体 CN Medium</vt:lpstr>
      <vt:lpstr>Helvetica</vt:lpstr>
      <vt:lpstr>zihun95hao-shoukesong</vt:lpstr>
      <vt:lpstr>Wingdings</vt:lpstr>
      <vt:lpstr>Verdana</vt:lpstr>
      <vt:lpstr>字魂152号-机甲超级黑</vt:lpstr>
      <vt:lpstr>字魂59号-创粗黑</vt:lpstr>
      <vt:lpstr>Arial Narrow</vt:lpstr>
      <vt:lpstr>隶书</vt:lpstr>
      <vt:lpstr>华文行楷</vt:lpstr>
      <vt:lpstr>楷体_GB2312</vt:lpstr>
      <vt:lpstr>華康POP1體 Std W7</vt:lpstr>
      <vt:lpstr>華康魏碑GB5 Std  W7</vt:lpstr>
      <vt:lpstr>华康布丁体W12</vt:lpstr>
      <vt:lpstr>汉仪长宋简</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单金枝</cp:lastModifiedBy>
  <cp:revision>27</cp:revision>
  <dcterms:created xsi:type="dcterms:W3CDTF">2019-11-11T13:37:00Z</dcterms:created>
  <dcterms:modified xsi:type="dcterms:W3CDTF">2021-07-31T08:45:18Z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0780E7C1F0464028A9E431EFC9DFD198</vt:lpwstr>
  </property>
</Properties>
</file>