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8"/>
  </p:notesMasterIdLst>
  <p:handoutMasterIdLst>
    <p:handoutMasterId r:id="rId51"/>
  </p:handoutMasterIdLst>
  <p:sldIdLst>
    <p:sldId id="256" r:id="rId5"/>
    <p:sldId id="258" r:id="rId6"/>
    <p:sldId id="279" r:id="rId7"/>
    <p:sldId id="385" r:id="rId9"/>
    <p:sldId id="383" r:id="rId10"/>
    <p:sldId id="526" r:id="rId11"/>
    <p:sldId id="387" r:id="rId12"/>
    <p:sldId id="528" r:id="rId13"/>
    <p:sldId id="530" r:id="rId14"/>
    <p:sldId id="577" r:id="rId15"/>
    <p:sldId id="578" r:id="rId16"/>
    <p:sldId id="579" r:id="rId17"/>
    <p:sldId id="580" r:id="rId18"/>
    <p:sldId id="581" r:id="rId19"/>
    <p:sldId id="583" r:id="rId20"/>
    <p:sldId id="584" r:id="rId21"/>
    <p:sldId id="585" r:id="rId22"/>
    <p:sldId id="586" r:id="rId23"/>
    <p:sldId id="587" r:id="rId24"/>
    <p:sldId id="549" r:id="rId25"/>
    <p:sldId id="588" r:id="rId26"/>
    <p:sldId id="553" r:id="rId27"/>
    <p:sldId id="589" r:id="rId28"/>
    <p:sldId id="590" r:id="rId29"/>
    <p:sldId id="591" r:id="rId30"/>
    <p:sldId id="592" r:id="rId31"/>
    <p:sldId id="560" r:id="rId32"/>
    <p:sldId id="562" r:id="rId33"/>
    <p:sldId id="564" r:id="rId34"/>
    <p:sldId id="566" r:id="rId35"/>
    <p:sldId id="567" r:id="rId36"/>
    <p:sldId id="568" r:id="rId37"/>
    <p:sldId id="570" r:id="rId38"/>
    <p:sldId id="572" r:id="rId39"/>
    <p:sldId id="593" r:id="rId40"/>
    <p:sldId id="594" r:id="rId41"/>
    <p:sldId id="595" r:id="rId42"/>
    <p:sldId id="429" r:id="rId43"/>
    <p:sldId id="523" r:id="rId44"/>
    <p:sldId id="596" r:id="rId45"/>
    <p:sldId id="597" r:id="rId46"/>
    <p:sldId id="598" r:id="rId47"/>
    <p:sldId id="524" r:id="rId48"/>
    <p:sldId id="525" r:id="rId49"/>
    <p:sldId id="270" r:id="rId50"/>
  </p:sldIdLst>
  <p:sldSz cx="12192000" cy="6858000"/>
  <p:notesSz cx="7103745" cy="10234295"/>
  <p:embeddedFontLst>
    <p:embeddedFont>
      <p:font typeface="黑体" panose="02010600030101010101" charset="-122"/>
      <p:regular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font" Target="fonts/font1.fntdata"/><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audio1.wav"/><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audio1.wav"/><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audio2.wav"/><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audio1.wav"/><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audio2.wav"/><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audio2.wav"/><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audio2.wav"/><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420495" y="647065"/>
            <a:ext cx="3230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生命神圣论的历史意义</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2291" name="矩形 12290"/>
          <p:cNvSpPr/>
          <p:nvPr/>
        </p:nvSpPr>
        <p:spPr>
          <a:xfrm>
            <a:off x="1420495" y="1002665"/>
            <a:ext cx="9351645" cy="25895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唤醒人们关心、重视生命的良知，促进民族的生存与繁衍。</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从道德的角度强化了医学的宗旨（即维护人类自身的生命和健康），推动了医学的发展。</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3.</a:t>
            </a:r>
            <a:r>
              <a:rPr lang="zh-CN" altLang="en-US" sz="2400" b="0" dirty="0">
                <a:solidFill>
                  <a:srgbClr val="0000FF"/>
                </a:solidFill>
                <a:latin typeface="黑体" panose="02010600030101010101" charset="-122"/>
                <a:ea typeface="黑体" panose="02010600030101010101" charset="-122"/>
                <a:cs typeface="黑体" panose="02010600030101010101" charset="-122"/>
              </a:rPr>
              <a:t>为医学人道主义理论的形成和发展奠定了思想基础。</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13314" name="文本占位符 13313"/>
          <p:cNvSpPr>
            <a:spLocks noGrp="1"/>
          </p:cNvSpPr>
          <p:nvPr>
            <p:ph type="body" idx="4294967295"/>
          </p:nvPr>
        </p:nvSpPr>
        <p:spPr>
          <a:xfrm>
            <a:off x="1420495" y="3592195"/>
            <a:ext cx="3231515" cy="495300"/>
          </a:xfrm>
        </p:spPr>
        <p:txBody>
          <a:bodyPr/>
          <a:p>
            <a:pPr marL="0" indent="0">
              <a:buNone/>
            </a:pPr>
            <a:r>
              <a:rPr lang="zh-CN" altLang="en-US" sz="2400">
                <a:solidFill>
                  <a:schemeClr val="accent2"/>
                </a:solidFill>
                <a:latin typeface="黑体" panose="02010600030101010101" charset="-122"/>
                <a:ea typeface="黑体" panose="02010600030101010101" charset="-122"/>
              </a:rPr>
              <a:t>生命神圣论的缺陷</a:t>
            </a:r>
            <a:endParaRPr lang="zh-CN" altLang="en-US" sz="2400">
              <a:solidFill>
                <a:schemeClr val="accent2"/>
              </a:solidFill>
              <a:latin typeface="黑体" panose="02010600030101010101" charset="-122"/>
              <a:ea typeface="黑体" panose="02010600030101010101" charset="-122"/>
            </a:endParaRPr>
          </a:p>
        </p:txBody>
      </p:sp>
      <p:sp>
        <p:nvSpPr>
          <p:cNvPr id="13315" name="矩形 13314"/>
          <p:cNvSpPr/>
          <p:nvPr/>
        </p:nvSpPr>
        <p:spPr>
          <a:xfrm>
            <a:off x="1420495" y="4087495"/>
            <a:ext cx="8857615" cy="187579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只注重人类的人口数量，忽视人口的质量。</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影响计划生育政策和医学新技术的开展。</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严重影响卫生资源的分配。</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pic>
        <p:nvPicPr>
          <p:cNvPr id="10" name="图片 9"/>
          <p:cNvPicPr>
            <a:picLocks noChangeAspect="1"/>
          </p:cNvPicPr>
          <p:nvPr/>
        </p:nvPicPr>
        <p:blipFill>
          <a:blip r:embed="rId1" cstate="screen"/>
          <a:stretch>
            <a:fillRect/>
          </a:stretch>
        </p:blipFill>
        <p:spPr>
          <a:xfrm>
            <a:off x="8336738" y="3358515"/>
            <a:ext cx="3333750" cy="33337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xEl>
                                              <p:charRg st="0" end="29"/>
                                            </p:txEl>
                                          </p:spTgt>
                                        </p:tgtEl>
                                        <p:attrNameLst>
                                          <p:attrName>style.visibility</p:attrName>
                                        </p:attrNameLst>
                                      </p:cBhvr>
                                      <p:to>
                                        <p:strVal val="visible"/>
                                      </p:to>
                                    </p:set>
                                    <p:anim calcmode="lin" valueType="num">
                                      <p:cBhvr additive="base">
                                        <p:cTn id="7" dur="500" fill="hold"/>
                                        <p:tgtEl>
                                          <p:spTgt spid="12291">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xEl>
                                              <p:charRg st="29" end="71"/>
                                            </p:txEl>
                                          </p:spTgt>
                                        </p:tgtEl>
                                        <p:attrNameLst>
                                          <p:attrName>style.visibility</p:attrName>
                                        </p:attrNameLst>
                                      </p:cBhvr>
                                      <p:to>
                                        <p:strVal val="visible"/>
                                      </p:to>
                                    </p:set>
                                    <p:anim calcmode="lin" valueType="num">
                                      <p:cBhvr additive="base">
                                        <p:cTn id="13" dur="500" fill="hold"/>
                                        <p:tgtEl>
                                          <p:spTgt spid="12291">
                                            <p:txEl>
                                              <p:charRg st="29" end="7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1">
                                            <p:txEl>
                                              <p:charRg st="29" end="7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1">
                                            <p:txEl>
                                              <p:charRg st="71" end="97"/>
                                            </p:txEl>
                                          </p:spTgt>
                                        </p:tgtEl>
                                        <p:attrNameLst>
                                          <p:attrName>style.visibility</p:attrName>
                                        </p:attrNameLst>
                                      </p:cBhvr>
                                      <p:to>
                                        <p:strVal val="visible"/>
                                      </p:to>
                                    </p:set>
                                    <p:anim calcmode="lin" valueType="num">
                                      <p:cBhvr additive="base">
                                        <p:cTn id="19" dur="500" fill="hold"/>
                                        <p:tgtEl>
                                          <p:spTgt spid="12291">
                                            <p:txEl>
                                              <p:charRg st="71" end="9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1">
                                            <p:txEl>
                                              <p:charRg st="71" end="9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15">
                                            <p:txEl>
                                              <p:charRg st="0" end="20"/>
                                            </p:txEl>
                                          </p:spTgt>
                                        </p:tgtEl>
                                        <p:attrNameLst>
                                          <p:attrName>style.visibility</p:attrName>
                                        </p:attrNameLst>
                                      </p:cBhvr>
                                      <p:to>
                                        <p:strVal val="visible"/>
                                      </p:to>
                                    </p:set>
                                    <p:anim calcmode="lin" valueType="num">
                                      <p:cBhvr additive="base">
                                        <p:cTn id="25" dur="500" fill="hold"/>
                                        <p:tgtEl>
                                          <p:spTgt spid="13315">
                                            <p:txEl>
                                              <p:charRg st="0" end="2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315">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315">
                                            <p:txEl>
                                              <p:charRg st="20" end="39"/>
                                            </p:txEl>
                                          </p:spTgt>
                                        </p:tgtEl>
                                        <p:attrNameLst>
                                          <p:attrName>style.visibility</p:attrName>
                                        </p:attrNameLst>
                                      </p:cBhvr>
                                      <p:to>
                                        <p:strVal val="visible"/>
                                      </p:to>
                                    </p:set>
                                    <p:anim calcmode="lin" valueType="num">
                                      <p:cBhvr additive="base">
                                        <p:cTn id="31" dur="500" fill="hold"/>
                                        <p:tgtEl>
                                          <p:spTgt spid="13315">
                                            <p:txEl>
                                              <p:charRg st="20" end="3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3315">
                                            <p:txEl>
                                              <p:charRg st="20" end="3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315">
                                            <p:txEl>
                                              <p:charRg st="39" end="52"/>
                                            </p:txEl>
                                          </p:spTgt>
                                        </p:tgtEl>
                                        <p:attrNameLst>
                                          <p:attrName>style.visibility</p:attrName>
                                        </p:attrNameLst>
                                      </p:cBhvr>
                                      <p:to>
                                        <p:strVal val="visible"/>
                                      </p:to>
                                    </p:set>
                                    <p:anim calcmode="lin" valueType="num">
                                      <p:cBhvr additive="base">
                                        <p:cTn id="37" dur="500" fill="hold"/>
                                        <p:tgtEl>
                                          <p:spTgt spid="13315">
                                            <p:txEl>
                                              <p:charRg st="39" end="52"/>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315">
                                            <p:txEl>
                                              <p:charRg st="39" end="5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133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4294967295"/>
          </p:nvPr>
        </p:nvSpPr>
        <p:spPr>
          <a:xfrm>
            <a:off x="1357630" y="1376045"/>
            <a:ext cx="10398760" cy="2938145"/>
          </a:xfrm>
        </p:spPr>
        <p:txBody>
          <a:bodyPr/>
          <a:p>
            <a:pPr>
              <a:lnSpc>
                <a:spcPct val="150000"/>
              </a:lnSpc>
              <a:buNone/>
            </a:pPr>
            <a:r>
              <a:rPr lang="zh-CN" altLang="en-US" sz="2400">
                <a:solidFill>
                  <a:schemeClr val="accent2"/>
                </a:solidFill>
              </a:rPr>
              <a:t>定义 ：</a:t>
            </a:r>
            <a:endParaRPr lang="zh-CN" altLang="en-US" sz="2400">
              <a:solidFill>
                <a:schemeClr val="accent2"/>
              </a:solidFill>
            </a:endParaRPr>
          </a:p>
          <a:p>
            <a:pPr marL="0" indent="0" fontAlgn="auto">
              <a:lnSpc>
                <a:spcPct val="150000"/>
              </a:lnSpc>
              <a:spcBef>
                <a:spcPts val="0"/>
              </a:spcBef>
              <a:buNone/>
            </a:pPr>
            <a:r>
              <a:rPr lang="zh-CN" altLang="en-US" sz="2400">
                <a:solidFill>
                  <a:srgbClr val="0000FF"/>
                </a:solidFill>
              </a:rPr>
              <a:t>生命质量论是以人的自然素质（体能和智能）的高低、优劣为依据，衡量生命对自身、他人和社会存在的价值的一种伦理观。</a:t>
            </a:r>
            <a:endParaRPr lang="zh-CN" altLang="en-US" sz="2400">
              <a:solidFill>
                <a:srgbClr val="0000FF"/>
              </a:solidFill>
            </a:endParaRPr>
          </a:p>
          <a:p>
            <a:endParaRPr lang="zh-CN" altLang="en-US" sz="2400">
              <a:solidFill>
                <a:srgbClr val="0000FF"/>
              </a:solidFill>
            </a:endParaRPr>
          </a:p>
        </p:txBody>
      </p:sp>
      <p:sp>
        <p:nvSpPr>
          <p:cNvPr id="2" name="文本框 1"/>
          <p:cNvSpPr txBox="1"/>
          <p:nvPr/>
        </p:nvSpPr>
        <p:spPr>
          <a:xfrm>
            <a:off x="777875" y="63309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（二）生命质量论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357630" y="3298190"/>
            <a:ext cx="26212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生命质量论的标准</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5363" name="矩形 15362"/>
          <p:cNvSpPr/>
          <p:nvPr/>
        </p:nvSpPr>
        <p:spPr>
          <a:xfrm>
            <a:off x="1357630" y="3846195"/>
            <a:ext cx="10320655" cy="196786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主要质量：指人的身体和智力状态，也可称为人性素质。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根本质量：指生命的目的、意义及与他人在社会、道德上的相互作用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3.</a:t>
            </a:r>
            <a:r>
              <a:rPr lang="zh-CN" altLang="en-US" sz="2400" b="0" dirty="0">
                <a:solidFill>
                  <a:srgbClr val="0000FF"/>
                </a:solidFill>
                <a:latin typeface="黑体" panose="02010600030101010101" charset="-122"/>
                <a:ea typeface="黑体" panose="02010600030101010101" charset="-122"/>
                <a:cs typeface="黑体" panose="02010600030101010101" charset="-122"/>
              </a:rPr>
              <a:t>操作质量：利用智商、诊断学的标准来测定智能、生理方面的人性质量。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 calcmode="lin" valueType="num">
                                      <p:cBhvr additive="base">
                                        <p:cTn id="7" dur="500" fill="hold"/>
                                        <p:tgtEl>
                                          <p:spTgt spid="921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charRg st="1" end="1"/>
                                            </p:txEl>
                                          </p:spTgt>
                                        </p:tgtEl>
                                        <p:attrNameLst>
                                          <p:attrName>style.visibility</p:attrName>
                                        </p:attrNameLst>
                                      </p:cBhvr>
                                      <p:to>
                                        <p:strVal val="visible"/>
                                      </p:to>
                                    </p:set>
                                    <p:anim calcmode="lin" valueType="num">
                                      <p:cBhvr additive="base">
                                        <p:cTn id="13" dur="500" fill="hold"/>
                                        <p:tgtEl>
                                          <p:spTgt spid="9219">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charRg st="0" end="29"/>
                                            </p:txEl>
                                          </p:spTgt>
                                        </p:tgtEl>
                                        <p:attrNameLst>
                                          <p:attrName>style.visibility</p:attrName>
                                        </p:attrNameLst>
                                      </p:cBhvr>
                                      <p:to>
                                        <p:strVal val="visible"/>
                                      </p:to>
                                    </p:set>
                                    <p:anim calcmode="lin" valueType="num">
                                      <p:cBhvr additive="base">
                                        <p:cTn id="19" dur="500" fill="hold"/>
                                        <p:tgtEl>
                                          <p:spTgt spid="15363">
                                            <p:txEl>
                                              <p:charRg st="0" end="2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63">
                                            <p:txEl>
                                              <p:charRg st="29" end="64"/>
                                            </p:txEl>
                                          </p:spTgt>
                                        </p:tgtEl>
                                        <p:attrNameLst>
                                          <p:attrName>style.visibility</p:attrName>
                                        </p:attrNameLst>
                                      </p:cBhvr>
                                      <p:to>
                                        <p:strVal val="visible"/>
                                      </p:to>
                                    </p:set>
                                    <p:anim calcmode="lin" valueType="num">
                                      <p:cBhvr additive="base">
                                        <p:cTn id="25" dur="500" fill="hold"/>
                                        <p:tgtEl>
                                          <p:spTgt spid="15363">
                                            <p:txEl>
                                              <p:charRg st="29" end="6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63">
                                            <p:txEl>
                                              <p:charRg st="29" end="6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363">
                                            <p:txEl>
                                              <p:charRg st="64" end="100"/>
                                            </p:txEl>
                                          </p:spTgt>
                                        </p:tgtEl>
                                        <p:attrNameLst>
                                          <p:attrName>style.visibility</p:attrName>
                                        </p:attrNameLst>
                                      </p:cBhvr>
                                      <p:to>
                                        <p:strVal val="visible"/>
                                      </p:to>
                                    </p:set>
                                    <p:anim calcmode="lin" valueType="num">
                                      <p:cBhvr additive="base">
                                        <p:cTn id="31" dur="500" fill="hold"/>
                                        <p:tgtEl>
                                          <p:spTgt spid="15363">
                                            <p:txEl>
                                              <p:charRg st="64" end="10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363">
                                            <p:txEl>
                                              <p:charRg st="64" end="10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1536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74775" y="746760"/>
            <a:ext cx="3230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生命质量论的产生背景</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243965" y="1207135"/>
            <a:ext cx="10235565" cy="132143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现代医学生物学的进步，为生命质量论提供了理论依据。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强烈的社会需求，促使人们对生命神圣论观点的改变。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1374775" y="2528570"/>
            <a:ext cx="3230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生命质量论的伦理意义</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7411" name="矩形 17410"/>
          <p:cNvSpPr/>
          <p:nvPr/>
        </p:nvSpPr>
        <p:spPr>
          <a:xfrm>
            <a:off x="1243965" y="3105785"/>
            <a:ext cx="10544175" cy="301879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lang="en-US" altLang="zh-CN" sz="2300" b="0" dirty="0">
                <a:solidFill>
                  <a:srgbClr val="0000FF"/>
                </a:solidFill>
                <a:latin typeface="黑体" panose="02010600030101010101" charset="-122"/>
                <a:ea typeface="黑体" panose="02010600030101010101" charset="-122"/>
                <a:cs typeface="黑体" panose="02010600030101010101" charset="-122"/>
              </a:rPr>
              <a:t>1.</a:t>
            </a:r>
            <a:r>
              <a:rPr lang="zh-CN" altLang="en-US" sz="2300" b="0" dirty="0">
                <a:solidFill>
                  <a:srgbClr val="0000FF"/>
                </a:solidFill>
                <a:latin typeface="黑体" panose="02010600030101010101" charset="-122"/>
                <a:ea typeface="黑体" panose="02010600030101010101" charset="-122"/>
                <a:cs typeface="黑体" panose="02010600030101010101" charset="-122"/>
              </a:rPr>
              <a:t>由传统的生命神圣论转向追求生命质量的新观念。 </a:t>
            </a:r>
            <a:endParaRPr lang="zh-CN" altLang="en-US" sz="23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25000"/>
              </a:lnSpc>
              <a:spcBef>
                <a:spcPts val="0"/>
              </a:spcBef>
            </a:pPr>
            <a:r>
              <a:rPr lang="en-US" altLang="zh-CN" sz="2300" b="0" dirty="0">
                <a:solidFill>
                  <a:srgbClr val="0000FF"/>
                </a:solidFill>
                <a:latin typeface="黑体" panose="02010600030101010101" charset="-122"/>
                <a:ea typeface="黑体" panose="02010600030101010101" charset="-122"/>
                <a:cs typeface="黑体" panose="02010600030101010101" charset="-122"/>
              </a:rPr>
              <a:t>2.</a:t>
            </a:r>
            <a:r>
              <a:rPr lang="zh-CN" altLang="en-US" sz="2300" b="0" dirty="0">
                <a:solidFill>
                  <a:srgbClr val="0000FF"/>
                </a:solidFill>
                <a:latin typeface="黑体" panose="02010600030101010101" charset="-122"/>
                <a:ea typeface="黑体" panose="02010600030101010101" charset="-122"/>
                <a:cs typeface="黑体" panose="02010600030101010101" charset="-122"/>
              </a:rPr>
              <a:t>生命质量论为人们提出人口政策、环境政策、生态政策等提供了理论依据。</a:t>
            </a:r>
            <a:endParaRPr lang="zh-CN" altLang="en-US" sz="23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25000"/>
              </a:lnSpc>
              <a:spcBef>
                <a:spcPts val="0"/>
              </a:spcBef>
            </a:pPr>
            <a:r>
              <a:rPr lang="en-US" altLang="zh-CN" sz="2300" b="0" dirty="0">
                <a:solidFill>
                  <a:srgbClr val="0000FF"/>
                </a:solidFill>
                <a:latin typeface="黑体" panose="02010600030101010101" charset="-122"/>
                <a:ea typeface="黑体" panose="02010600030101010101" charset="-122"/>
                <a:cs typeface="黑体" panose="02010600030101010101" charset="-122"/>
              </a:rPr>
              <a:t>3.</a:t>
            </a:r>
            <a:r>
              <a:rPr lang="zh-CN" altLang="en-US" sz="2300" b="0" dirty="0">
                <a:solidFill>
                  <a:srgbClr val="0000FF"/>
                </a:solidFill>
                <a:latin typeface="黑体" panose="02010600030101010101" charset="-122"/>
                <a:ea typeface="黑体" panose="02010600030101010101" charset="-122"/>
                <a:cs typeface="黑体" panose="02010600030101010101" charset="-122"/>
              </a:rPr>
              <a:t>生命质量论还为人们控制不需要出生的人而采取避孕、人工流产、节育、遗传咨询等措施提供了理论依据。</a:t>
            </a:r>
            <a:endParaRPr lang="zh-CN" altLang="en-US" sz="23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lang="en-US" altLang="zh-CN" sz="2300" b="0" dirty="0">
                <a:solidFill>
                  <a:srgbClr val="0000FF"/>
                </a:solidFill>
                <a:latin typeface="黑体" panose="02010600030101010101" charset="-122"/>
                <a:ea typeface="黑体" panose="02010600030101010101" charset="-122"/>
                <a:cs typeface="黑体" panose="02010600030101010101" charset="-122"/>
              </a:rPr>
              <a:t>4.</a:t>
            </a:r>
            <a:r>
              <a:rPr lang="zh-CN" altLang="en-US" sz="2300" b="0" dirty="0">
                <a:solidFill>
                  <a:srgbClr val="0000FF"/>
                </a:solidFill>
                <a:latin typeface="黑体" panose="02010600030101010101" charset="-122"/>
                <a:ea typeface="黑体" panose="02010600030101010101" charset="-122"/>
                <a:cs typeface="黑体" panose="02010600030101010101" charset="-122"/>
              </a:rPr>
              <a:t>生命质量论为医生治疗决策做出理论依据 </a:t>
            </a:r>
            <a:endParaRPr lang="zh-CN" altLang="en-US" sz="23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lang="en-US" altLang="zh-CN" sz="2300" b="0" dirty="0">
                <a:solidFill>
                  <a:srgbClr val="0000FF"/>
                </a:solidFill>
                <a:latin typeface="黑体" panose="02010600030101010101" charset="-122"/>
                <a:ea typeface="黑体" panose="02010600030101010101" charset="-122"/>
                <a:cs typeface="黑体" panose="02010600030101010101" charset="-122"/>
              </a:rPr>
              <a:t>5.</a:t>
            </a:r>
            <a:r>
              <a:rPr lang="zh-CN" altLang="en-US" sz="2300" b="0" dirty="0">
                <a:solidFill>
                  <a:srgbClr val="0000FF"/>
                </a:solidFill>
                <a:latin typeface="黑体" panose="02010600030101010101" charset="-122"/>
                <a:ea typeface="黑体" panose="02010600030101010101" charset="-122"/>
                <a:cs typeface="黑体" panose="02010600030101010101" charset="-122"/>
              </a:rPr>
              <a:t>生命质量论促进医生追求高质量的生命。</a:t>
            </a:r>
            <a:r>
              <a:rPr lang="zh-CN" altLang="en-US" sz="2300" b="0" dirty="0">
                <a:latin typeface="黑体" panose="02010600030101010101" charset="-122"/>
                <a:ea typeface="黑体" panose="02010600030101010101" charset="-122"/>
                <a:cs typeface="黑体" panose="02010600030101010101" charset="-122"/>
              </a:rPr>
              <a:t> </a:t>
            </a:r>
            <a:endParaRPr lang="zh-CN" altLang="en-US" sz="2300" b="0" dirty="0">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charRg st="29" end="57"/>
                                            </p:txEl>
                                          </p:spTgt>
                                        </p:tgtEl>
                                        <p:attrNameLst>
                                          <p:attrName>style.visibility</p:attrName>
                                        </p:attrNameLst>
                                      </p:cBhvr>
                                      <p:to>
                                        <p:strVal val="visible"/>
                                      </p:to>
                                    </p:set>
                                    <p:anim calcmode="lin" valueType="num">
                                      <p:cBhvr additive="base">
                                        <p:cTn id="13" dur="500" fill="hold"/>
                                        <p:tgtEl>
                                          <p:spTgt spid="16387">
                                            <p:txEl>
                                              <p:charRg st="29" end="5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charRg st="29" end="5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1">
                                            <p:txEl>
                                              <p:charRg st="0" end="26"/>
                                            </p:txEl>
                                          </p:spTgt>
                                        </p:tgtEl>
                                        <p:attrNameLst>
                                          <p:attrName>style.visibility</p:attrName>
                                        </p:attrNameLst>
                                      </p:cBhvr>
                                      <p:to>
                                        <p:strVal val="visible"/>
                                      </p:to>
                                    </p:set>
                                    <p:anim calcmode="lin" valueType="num">
                                      <p:cBhvr additive="base">
                                        <p:cTn id="19" dur="500" fill="hold"/>
                                        <p:tgtEl>
                                          <p:spTgt spid="17411">
                                            <p:txEl>
                                              <p:charRg st="0" end="2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411">
                                            <p:txEl>
                                              <p:charRg st="0" end="2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1">
                                            <p:txEl>
                                              <p:charRg st="26" end="62"/>
                                            </p:txEl>
                                          </p:spTgt>
                                        </p:tgtEl>
                                        <p:attrNameLst>
                                          <p:attrName>style.visibility</p:attrName>
                                        </p:attrNameLst>
                                      </p:cBhvr>
                                      <p:to>
                                        <p:strVal val="visible"/>
                                      </p:to>
                                    </p:set>
                                    <p:anim calcmode="lin" valueType="num">
                                      <p:cBhvr additive="base">
                                        <p:cTn id="25" dur="500" fill="hold"/>
                                        <p:tgtEl>
                                          <p:spTgt spid="17411">
                                            <p:txEl>
                                              <p:charRg st="26" end="6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411">
                                            <p:txEl>
                                              <p:charRg st="26" end="6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1">
                                            <p:txEl>
                                              <p:charRg st="62" end="112"/>
                                            </p:txEl>
                                          </p:spTgt>
                                        </p:tgtEl>
                                        <p:attrNameLst>
                                          <p:attrName>style.visibility</p:attrName>
                                        </p:attrNameLst>
                                      </p:cBhvr>
                                      <p:to>
                                        <p:strVal val="visible"/>
                                      </p:to>
                                    </p:set>
                                    <p:anim calcmode="lin" valueType="num">
                                      <p:cBhvr additive="base">
                                        <p:cTn id="31" dur="500" fill="hold"/>
                                        <p:tgtEl>
                                          <p:spTgt spid="17411">
                                            <p:txEl>
                                              <p:charRg st="62" end="11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7411">
                                            <p:txEl>
                                              <p:charRg st="62" end="11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1">
                                            <p:txEl>
                                              <p:charRg st="112" end="134"/>
                                            </p:txEl>
                                          </p:spTgt>
                                        </p:tgtEl>
                                        <p:attrNameLst>
                                          <p:attrName>style.visibility</p:attrName>
                                        </p:attrNameLst>
                                      </p:cBhvr>
                                      <p:to>
                                        <p:strVal val="visible"/>
                                      </p:to>
                                    </p:set>
                                    <p:anim calcmode="lin" valueType="num">
                                      <p:cBhvr additive="base">
                                        <p:cTn id="37" dur="500" fill="hold"/>
                                        <p:tgtEl>
                                          <p:spTgt spid="17411">
                                            <p:txEl>
                                              <p:charRg st="112" end="13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7411">
                                            <p:txEl>
                                              <p:charRg st="112" end="13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411">
                                            <p:txEl>
                                              <p:charRg st="134" end="156"/>
                                            </p:txEl>
                                          </p:spTgt>
                                        </p:tgtEl>
                                        <p:attrNameLst>
                                          <p:attrName>style.visibility</p:attrName>
                                        </p:attrNameLst>
                                      </p:cBhvr>
                                      <p:to>
                                        <p:strVal val="visible"/>
                                      </p:to>
                                    </p:set>
                                    <p:anim calcmode="lin" valueType="num">
                                      <p:cBhvr additive="base">
                                        <p:cTn id="43" dur="500" fill="hold"/>
                                        <p:tgtEl>
                                          <p:spTgt spid="17411">
                                            <p:txEl>
                                              <p:charRg st="134" end="15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7411">
                                            <p:txEl>
                                              <p:charRg st="134" end="15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74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420495" y="647065"/>
            <a:ext cx="26212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生命质量论的缺陷</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8435" name="矩形 18434"/>
          <p:cNvSpPr/>
          <p:nvPr/>
        </p:nvSpPr>
        <p:spPr>
          <a:xfrm>
            <a:off x="1331595" y="1463040"/>
            <a:ext cx="9758680" cy="41148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主张生命质量道德的观点，对生命质量论采取了极端的立场。认为生命神圣论只注重生命的数量，不注重生命的质量，应该用生命质量的伦理观代替生命神圣的伦理观，并主张如果一个生命无价值，就无必要加以保护或保存。这样的观点带有片面性和局限性，因为有的人生命质量很低，但存在的价值却超人；反之，有的人生命质量很高，而其存在的价值却很小。所以单凭生命质量决定对某一个体生命延长、维持、结束或缩短是缺乏道德依据的。</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xEl>
                                              <p:charRg st="0" end="198"/>
                                            </p:txEl>
                                          </p:spTgt>
                                        </p:tgtEl>
                                        <p:attrNameLst>
                                          <p:attrName>style.visibility</p:attrName>
                                        </p:attrNameLst>
                                      </p:cBhvr>
                                      <p:to>
                                        <p:strVal val="visible"/>
                                      </p:to>
                                    </p:set>
                                    <p:anim calcmode="lin" valueType="num">
                                      <p:cBhvr additive="base">
                                        <p:cTn id="7" dur="500" fill="hold"/>
                                        <p:tgtEl>
                                          <p:spTgt spid="18435">
                                            <p:txEl>
                                              <p:charRg st="0" end="19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5">
                                            <p:txEl>
                                              <p:charRg st="0" end="19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4294967295"/>
          </p:nvPr>
        </p:nvSpPr>
        <p:spPr>
          <a:xfrm>
            <a:off x="1357630" y="1093470"/>
            <a:ext cx="9937750" cy="1284605"/>
          </a:xfrm>
        </p:spPr>
        <p:txBody>
          <a:bodyPr>
            <a:normAutofit lnSpcReduction="20000"/>
          </a:bodyPr>
          <a:p>
            <a:pPr>
              <a:lnSpc>
                <a:spcPct val="125000"/>
              </a:lnSpc>
              <a:spcAft>
                <a:spcPts val="0"/>
              </a:spcAft>
              <a:buNone/>
            </a:pPr>
            <a:r>
              <a:rPr lang="zh-CN" altLang="en-US" sz="2400">
                <a:solidFill>
                  <a:schemeClr val="accent2"/>
                </a:solidFill>
              </a:rPr>
              <a:t>定义 ：</a:t>
            </a:r>
            <a:endParaRPr lang="zh-CN" altLang="en-US" sz="2400">
              <a:solidFill>
                <a:schemeClr val="accent2"/>
              </a:solidFill>
            </a:endParaRPr>
          </a:p>
          <a:p>
            <a:pPr marL="0" indent="0" fontAlgn="auto">
              <a:lnSpc>
                <a:spcPct val="125000"/>
              </a:lnSpc>
              <a:spcBef>
                <a:spcPts val="0"/>
              </a:spcBef>
              <a:spcAft>
                <a:spcPts val="0"/>
              </a:spcAft>
              <a:buNone/>
            </a:pPr>
            <a:r>
              <a:rPr lang="zh-CN" altLang="en-US" sz="2400">
                <a:solidFill>
                  <a:srgbClr val="0000FF"/>
                </a:solidFill>
              </a:rPr>
              <a:t>生命价值论就是以人具有的内在价值与外在价值的统一来衡量生命意义的一种伦理观。</a:t>
            </a:r>
            <a:endParaRPr lang="zh-CN" altLang="en-US" sz="2400">
              <a:solidFill>
                <a:srgbClr val="0000FF"/>
              </a:solidFill>
            </a:endParaRPr>
          </a:p>
        </p:txBody>
      </p:sp>
      <p:sp>
        <p:nvSpPr>
          <p:cNvPr id="2" name="文本框 1"/>
          <p:cNvSpPr txBox="1"/>
          <p:nvPr/>
        </p:nvSpPr>
        <p:spPr>
          <a:xfrm>
            <a:off x="777875" y="63309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（三）生命价值论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357630" y="2278380"/>
            <a:ext cx="26212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生命价值论的标准</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5363" name="矩形 15362"/>
          <p:cNvSpPr/>
          <p:nvPr/>
        </p:nvSpPr>
        <p:spPr>
          <a:xfrm>
            <a:off x="1171575" y="2738755"/>
            <a:ext cx="10320655" cy="32746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主要是个体在社会中对社会贡献的大小</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生命价值的种类：</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（1）内在价值与外在价值</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（2）现实价值与潜在价值</a:t>
            </a:r>
            <a:endParaRPr sz="2400" b="0" dirty="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20"/>
              </a:spcBef>
              <a:spcAft>
                <a:spcPts val="0"/>
              </a:spcAft>
              <a:buNone/>
            </a:pPr>
            <a:r>
              <a:rPr lang="en-US" sz="2400" b="0" dirty="0">
                <a:solidFill>
                  <a:srgbClr val="0000FF"/>
                </a:solidFill>
                <a:latin typeface="黑体" panose="02010600030101010101" charset="-122"/>
                <a:ea typeface="黑体" panose="02010600030101010101" charset="-122"/>
                <a:cs typeface="黑体" panose="02010600030101010101" charset="-122"/>
              </a:rPr>
              <a:t>  </a:t>
            </a:r>
            <a:r>
              <a:rPr sz="2400" b="0" dirty="0">
                <a:solidFill>
                  <a:srgbClr val="0000FF"/>
                </a:solidFill>
                <a:latin typeface="黑体" panose="02010600030101010101" charset="-122"/>
                <a:ea typeface="黑体" panose="02010600030101010101" charset="-122"/>
                <a:cs typeface="黑体" panose="02010600030101010101" charset="-122"/>
              </a:rPr>
              <a:t>（3）正价值、负价值和零价值</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171575" y="5200650"/>
            <a:ext cx="3230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生命价值论的伦理意义</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149350" y="5661025"/>
            <a:ext cx="10235565" cy="58737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为全面认识人的生命，提供了科学的论据。</a:t>
            </a:r>
            <a:endParaRPr sz="2400" b="0" dirty="0">
              <a:solidFill>
                <a:srgbClr val="0000FF"/>
              </a:solidFill>
              <a:latin typeface="黑体" panose="02010600030101010101" charset="-122"/>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614920" y="2184400"/>
            <a:ext cx="4064000" cy="4064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 calcmode="lin" valueType="num">
                                      <p:cBhvr additive="base">
                                        <p:cTn id="7" dur="500" fill="hold"/>
                                        <p:tgtEl>
                                          <p:spTgt spid="921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charRg st="1" end="1"/>
                                            </p:txEl>
                                          </p:spTgt>
                                        </p:tgtEl>
                                        <p:attrNameLst>
                                          <p:attrName>style.visibility</p:attrName>
                                        </p:attrNameLst>
                                      </p:cBhvr>
                                      <p:to>
                                        <p:strVal val="visible"/>
                                      </p:to>
                                    </p:set>
                                    <p:anim calcmode="lin" valueType="num">
                                      <p:cBhvr additive="base">
                                        <p:cTn id="13" dur="500" fill="hold"/>
                                        <p:tgtEl>
                                          <p:spTgt spid="9219">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charRg st="0" end="29"/>
                                            </p:txEl>
                                          </p:spTgt>
                                        </p:tgtEl>
                                        <p:attrNameLst>
                                          <p:attrName>style.visibility</p:attrName>
                                        </p:attrNameLst>
                                      </p:cBhvr>
                                      <p:to>
                                        <p:strVal val="visible"/>
                                      </p:to>
                                    </p:set>
                                    <p:anim calcmode="lin" valueType="num">
                                      <p:cBhvr additive="base">
                                        <p:cTn id="19" dur="500" fill="hold"/>
                                        <p:tgtEl>
                                          <p:spTgt spid="15363">
                                            <p:txEl>
                                              <p:charRg st="0" end="2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63">
                                            <p:txEl>
                                              <p:charRg st="1" end="1"/>
                                            </p:txEl>
                                          </p:spTgt>
                                        </p:tgtEl>
                                        <p:attrNameLst>
                                          <p:attrName>style.visibility</p:attrName>
                                        </p:attrNameLst>
                                      </p:cBhvr>
                                      <p:to>
                                        <p:strVal val="visible"/>
                                      </p:to>
                                    </p:set>
                                    <p:anim calcmode="lin" valueType="num">
                                      <p:cBhvr additive="base">
                                        <p:cTn id="25" dur="500" fill="hold"/>
                                        <p:tgtEl>
                                          <p:spTgt spid="15363">
                                            <p:txEl>
                                              <p:char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63">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363">
                                            <p:txEl>
                                              <p:charRg st="2" end="2"/>
                                            </p:txEl>
                                          </p:spTgt>
                                        </p:tgtEl>
                                        <p:attrNameLst>
                                          <p:attrName>style.visibility</p:attrName>
                                        </p:attrNameLst>
                                      </p:cBhvr>
                                      <p:to>
                                        <p:strVal val="visible"/>
                                      </p:to>
                                    </p:set>
                                    <p:anim calcmode="lin" valueType="num">
                                      <p:cBhvr additive="base">
                                        <p:cTn id="31" dur="500" fill="hold"/>
                                        <p:tgtEl>
                                          <p:spTgt spid="15363">
                                            <p:txEl>
                                              <p:char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363">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363">
                                            <p:txEl>
                                              <p:charRg st="3" end="3"/>
                                            </p:txEl>
                                          </p:spTgt>
                                        </p:tgtEl>
                                        <p:attrNameLst>
                                          <p:attrName>style.visibility</p:attrName>
                                        </p:attrNameLst>
                                      </p:cBhvr>
                                      <p:to>
                                        <p:strVal val="visible"/>
                                      </p:to>
                                    </p:set>
                                    <p:anim calcmode="lin" valueType="num">
                                      <p:cBhvr additive="base">
                                        <p:cTn id="37" dur="500" fill="hold"/>
                                        <p:tgtEl>
                                          <p:spTgt spid="15363">
                                            <p:txEl>
                                              <p:char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363">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5363">
                                            <p:txEl>
                                              <p:charRg st="4" end="4"/>
                                            </p:txEl>
                                          </p:spTgt>
                                        </p:tgtEl>
                                        <p:attrNameLst>
                                          <p:attrName>style.visibility</p:attrName>
                                        </p:attrNameLst>
                                      </p:cBhvr>
                                      <p:to>
                                        <p:strVal val="visible"/>
                                      </p:to>
                                    </p:set>
                                    <p:anim calcmode="lin" valueType="num">
                                      <p:cBhvr additive="base">
                                        <p:cTn id="43" dur="500" fill="hold"/>
                                        <p:tgtEl>
                                          <p:spTgt spid="15363">
                                            <p:txEl>
                                              <p:char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5363">
                                            <p:txEl>
                                              <p:char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whoosh.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49"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15363" grpId="0" build="p"/>
      <p:bldP spid="1638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4062730" y="1504950"/>
            <a:ext cx="7722870" cy="4621530"/>
          </a:xfrm>
          <a:prstGeom prst="rect">
            <a:avLst/>
          </a:prstGeom>
          <a:solidFill>
            <a:schemeClr val="accent5">
              <a:lumMod val="40000"/>
              <a:lumOff val="60000"/>
            </a:schemeClr>
          </a:solidFill>
        </p:spPr>
        <p:txBody>
          <a:bodyPr wrap="square" lIns="121688" tIns="60844" rIns="121688" bIns="60844">
            <a:spAutoFit/>
          </a:bodyPr>
          <a:lstStyle/>
          <a:p>
            <a:pPr indent="0">
              <a:lnSpc>
                <a:spcPct val="125000"/>
              </a:lnSpc>
              <a:spcBef>
                <a:spcPts val="0"/>
              </a:spcBef>
              <a:spcAft>
                <a:spcPts val="0"/>
              </a:spcAft>
              <a:buFont typeface="黑体" panose="02010600030101010101" charset="-122"/>
              <a:buNone/>
            </a:pPr>
            <a:r>
              <a:rPr lang="en-US"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美国女植物人泰里·斯基亚沃(另译“特丽·夏沃”)父母的一位发言人3月31日宣布，在拔掉进食管13天后，斯基亚沃已于当天死亡。</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据美联社报道，泰里·斯基亚沃1990年因医疗事故陷入脑死亡状态，虽自主呼吸，但只依靠进食管维持生命。她的丈夫兼监护人迈克尔·斯基亚沃1998年向法院申请对妻子实施安乐死。泰里·斯基亚沃的父母表示反对，并开始了马拉松式的法律诉讼战。泰里·斯基亚沃的进食管曾两度被拔除，随后又被恢复。 </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本月18日，泰里·斯基亚沃第三次被拔除进食管。斯基亚沃双亲提出上诉。美国总统布什签署了国会通过的法案，要求联邦法院重审此案。但联邦法庭最终拒绝了夫妇的诉请。</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位于亚特兰大的美国第11巡回上诉法庭30日做出裁决，拒绝重新为女植物人泰里·斯基亚沃(另译“特丽·夏沃”)插上维持生命的进食管。到31日为止，泰里“断水断粮”已经连续13天。</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案例分析</a:t>
            </a:r>
            <a:endParaRPr lang="zh-CN" altLang="en-US" sz="2400" b="1" dirty="0">
              <a:solidFill>
                <a:srgbClr val="FFFFFF">
                  <a:lumMod val="95000"/>
                </a:srgbClr>
              </a:solidFill>
              <a:cs typeface="黑体" panose="02010600030101010101" charset="-122"/>
              <a:sym typeface="黑体" panose="02010600030101010101" charset="-122"/>
            </a:endParaRPr>
          </a:p>
        </p:txBody>
      </p:sp>
      <p:sp>
        <p:nvSpPr>
          <p:cNvPr id="22531" name="矩形 22530"/>
          <p:cNvSpPr/>
          <p:nvPr/>
        </p:nvSpPr>
        <p:spPr>
          <a:xfrm>
            <a:off x="4290060" y="735965"/>
            <a:ext cx="7268845" cy="5321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ctr">
              <a:spcBef>
                <a:spcPct val="0"/>
              </a:spcBef>
              <a:buClrTx/>
              <a:buNone/>
            </a:pPr>
            <a:r>
              <a:rPr lang="zh-CN" altLang="en-US" sz="2400" dirty="0">
                <a:solidFill>
                  <a:srgbClr val="0000FF"/>
                </a:solidFill>
                <a:latin typeface="黑体" panose="02010600030101010101" charset="-122"/>
                <a:ea typeface="黑体" panose="02010600030101010101" charset="-122"/>
                <a:cs typeface="黑体" panose="02010600030101010101" charset="-122"/>
              </a:rPr>
              <a:t>美国女植物人在进食管被拔掉</a:t>
            </a:r>
            <a:r>
              <a:rPr lang="en-US" altLang="zh-CN" sz="2400" dirty="0">
                <a:solidFill>
                  <a:srgbClr val="0000FF"/>
                </a:solidFill>
                <a:latin typeface="黑体" panose="02010600030101010101" charset="-122"/>
                <a:ea typeface="黑体" panose="02010600030101010101" charset="-122"/>
                <a:cs typeface="黑体" panose="02010600030101010101" charset="-122"/>
              </a:rPr>
              <a:t>13</a:t>
            </a:r>
            <a:r>
              <a:rPr lang="zh-CN" altLang="en-US" sz="2400" dirty="0">
                <a:solidFill>
                  <a:srgbClr val="0000FF"/>
                </a:solidFill>
                <a:latin typeface="黑体" panose="02010600030101010101" charset="-122"/>
                <a:ea typeface="黑体" panose="02010600030101010101" charset="-122"/>
                <a:cs typeface="黑体" panose="02010600030101010101" charset="-122"/>
              </a:rPr>
              <a:t>天后死亡</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pic>
        <p:nvPicPr>
          <p:cNvPr id="22532" name="图片 22531" descr="美国女植物人在进食管被拔掉13天后死亡"/>
          <p:cNvPicPr>
            <a:picLocks noChangeAspect="1"/>
          </p:cNvPicPr>
          <p:nvPr/>
        </p:nvPicPr>
        <p:blipFill>
          <a:blip r:embed="rId1"/>
          <a:stretch>
            <a:fillRect/>
          </a:stretch>
        </p:blipFill>
        <p:spPr>
          <a:xfrm>
            <a:off x="456565" y="2579370"/>
            <a:ext cx="3403600" cy="2473325"/>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2531">
                                            <p:txEl>
                                              <p:charRg st="0" end="20"/>
                                            </p:txEl>
                                          </p:spTgt>
                                        </p:tgtEl>
                                        <p:attrNameLst>
                                          <p:attrName>style.visibility</p:attrName>
                                        </p:attrNameLst>
                                      </p:cBhvr>
                                      <p:to>
                                        <p:strVal val="visible"/>
                                      </p:to>
                                    </p:set>
                                    <p:anim calcmode="lin" valueType="num">
                                      <p:cBhvr additive="base">
                                        <p:cTn id="20" dur="500" fill="hold"/>
                                        <p:tgtEl>
                                          <p:spTgt spid="22531">
                                            <p:txEl>
                                              <p:charRg st="0" end="2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2531">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253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二、</a:t>
            </a:r>
            <a:r>
              <a:rPr sz="4000">
                <a:solidFill>
                  <a:srgbClr val="FF0000"/>
                </a:solidFill>
                <a:ea typeface="黑体" panose="02010600030101010101" charset="-122"/>
                <a:cs typeface="黑体" panose="02010600030101010101" charset="-122"/>
              </a:rPr>
              <a:t>人道论</a:t>
            </a:r>
            <a:endParaRPr sz="4000">
              <a:solidFill>
                <a:srgbClr val="FF0000"/>
              </a:solidFill>
              <a:ea typeface="黑体" panose="02010600030101010101" charset="-122"/>
              <a:cs typeface="黑体" panose="02010600030101010101" charset="-122"/>
            </a:endParaRPr>
          </a:p>
        </p:txBody>
      </p:sp>
      <p:sp>
        <p:nvSpPr>
          <p:cNvPr id="2" name="文本框 1"/>
          <p:cNvSpPr txBox="1"/>
          <p:nvPr/>
        </p:nvSpPr>
        <p:spPr>
          <a:xfrm>
            <a:off x="443230" y="196469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（一）人道论的含义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5603" name="文本占位符 25602"/>
          <p:cNvSpPr>
            <a:spLocks noGrp="1"/>
          </p:cNvSpPr>
          <p:nvPr>
            <p:ph type="body" idx="4294967295"/>
          </p:nvPr>
        </p:nvSpPr>
        <p:spPr>
          <a:xfrm>
            <a:off x="564515" y="2653030"/>
            <a:ext cx="5407025" cy="3136900"/>
          </a:xfrm>
        </p:spPr>
        <p:txBody>
          <a:bodyPr>
            <a:noAutofit/>
          </a:bodyPr>
          <a:p>
            <a:pPr>
              <a:lnSpc>
                <a:spcPct val="150000"/>
              </a:lnSpc>
              <a:spcBef>
                <a:spcPct val="0"/>
              </a:spcBef>
              <a:buFont typeface="Wingdings" panose="05000000000000000000" charset="0"/>
              <a:buChar char="Ø"/>
            </a:pPr>
            <a:r>
              <a:rPr lang="zh-CN" altLang="en-US" sz="2400">
                <a:solidFill>
                  <a:srgbClr val="0000FF"/>
                </a:solidFill>
              </a:rPr>
              <a:t>人道主义：有关人的本质、使命、地位、价值和个性发展的思潮和理论</a:t>
            </a:r>
            <a:endParaRPr lang="zh-CN" altLang="en-US" sz="2400">
              <a:solidFill>
                <a:srgbClr val="0000FF"/>
              </a:solidFill>
            </a:endParaRPr>
          </a:p>
          <a:p>
            <a:pPr>
              <a:lnSpc>
                <a:spcPct val="150000"/>
              </a:lnSpc>
              <a:spcBef>
                <a:spcPct val="0"/>
              </a:spcBef>
              <a:buFont typeface="Wingdings" panose="05000000000000000000" charset="0"/>
              <a:buChar char="Ø"/>
            </a:pPr>
            <a:r>
              <a:rPr lang="zh-CN" altLang="en-US" sz="2400">
                <a:solidFill>
                  <a:srgbClr val="0000FF"/>
                </a:solidFill>
              </a:rPr>
              <a:t>泛指一切主张维护人的尊严、权利和自由，重视人的价值，使之得到充分自由发展的思想。</a:t>
            </a:r>
            <a:endParaRPr lang="zh-CN" altLang="en-US" sz="2400">
              <a:solidFill>
                <a:srgbClr val="0000FF"/>
              </a:solidFill>
            </a:endParaRPr>
          </a:p>
        </p:txBody>
      </p:sp>
      <p:pic>
        <p:nvPicPr>
          <p:cNvPr id="7" name="图片 6"/>
          <p:cNvPicPr>
            <a:picLocks noChangeAspect="1"/>
          </p:cNvPicPr>
          <p:nvPr/>
        </p:nvPicPr>
        <p:blipFill>
          <a:blip r:embed="rId1" cstate="screen"/>
          <a:stretch>
            <a:fillRect/>
          </a:stretch>
        </p:blipFill>
        <p:spPr>
          <a:xfrm>
            <a:off x="7132320" y="1725295"/>
            <a:ext cx="4064635" cy="4064635"/>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6495" y="3199130"/>
            <a:ext cx="29260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护理人道论核心内容</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035685" y="3659505"/>
            <a:ext cx="5807075" cy="20796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1.尊重病人的生命 （基本思想）</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2.尊重病人的生命价值</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3.尊重病人的人格和正当愿望 </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4.尊重病人的权利</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5" name="文本框 4"/>
          <p:cNvSpPr txBox="1"/>
          <p:nvPr/>
        </p:nvSpPr>
        <p:spPr>
          <a:xfrm>
            <a:off x="1032510" y="52006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（二）医学人道论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6627" name="文本占位符 26626"/>
          <p:cNvSpPr>
            <a:spLocks noGrp="1"/>
          </p:cNvSpPr>
          <p:nvPr/>
        </p:nvSpPr>
        <p:spPr>
          <a:xfrm>
            <a:off x="1166495" y="980440"/>
            <a:ext cx="9885680" cy="19551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5000"/>
              </a:lnSpc>
              <a:buNone/>
            </a:pPr>
            <a:r>
              <a:rPr lang="zh-CN" altLang="en-US" sz="2400">
                <a:solidFill>
                  <a:schemeClr val="accent2"/>
                </a:solidFill>
              </a:rPr>
              <a:t>定义 ：</a:t>
            </a:r>
            <a:endParaRPr lang="zh-CN" altLang="en-US" sz="2400">
              <a:solidFill>
                <a:schemeClr val="accent2"/>
              </a:solidFill>
            </a:endParaRPr>
          </a:p>
          <a:p>
            <a:pPr marL="0" indent="0" fontAlgn="auto">
              <a:lnSpc>
                <a:spcPct val="125000"/>
              </a:lnSpc>
              <a:spcBef>
                <a:spcPct val="0"/>
              </a:spcBef>
              <a:buClrTx/>
              <a:buNone/>
            </a:pPr>
            <a:r>
              <a:rPr lang="zh-CN" altLang="en-US" sz="2400">
                <a:solidFill>
                  <a:srgbClr val="0000FF"/>
                </a:solidFill>
              </a:rPr>
              <a:t>医学人道主义指在医学领域内，特别是医务人员与患者关系中，表现为医务人员爱护和关心患者的健康，重视患者和生命，尊重患者的权利、人格，维护患者的利益和幸福的一种伦理思想。</a:t>
            </a:r>
            <a:endParaRPr lang="zh-CN" altLang="en-US" sz="2400">
              <a:solidFill>
                <a:srgbClr val="0000FF"/>
              </a:solidFill>
            </a:endParaRPr>
          </a:p>
        </p:txBody>
      </p:sp>
      <p:pic>
        <p:nvPicPr>
          <p:cNvPr id="10" name="图片 9"/>
          <p:cNvPicPr>
            <a:picLocks noChangeAspect="1"/>
          </p:cNvPicPr>
          <p:nvPr/>
        </p:nvPicPr>
        <p:blipFill>
          <a:blip r:embed="rId1" cstate="screen"/>
          <a:stretch>
            <a:fillRect/>
          </a:stretch>
        </p:blipFill>
        <p:spPr>
          <a:xfrm>
            <a:off x="7787640" y="2140118"/>
            <a:ext cx="4056566" cy="405656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charRg st="1" end="1"/>
                                            </p:txEl>
                                          </p:spTgt>
                                        </p:tgtEl>
                                        <p:attrNameLst>
                                          <p:attrName>style.visibility</p:attrName>
                                        </p:attrNameLst>
                                      </p:cBhvr>
                                      <p:to>
                                        <p:strVal val="visible"/>
                                      </p:to>
                                    </p:set>
                                    <p:anim calcmode="lin" valueType="num">
                                      <p:cBhvr additive="base">
                                        <p:cTn id="13" dur="500" fill="hold"/>
                                        <p:tgtEl>
                                          <p:spTgt spid="16387">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7">
                                            <p:txEl>
                                              <p:charRg st="2" end="2"/>
                                            </p:txEl>
                                          </p:spTgt>
                                        </p:tgtEl>
                                        <p:attrNameLst>
                                          <p:attrName>style.visibility</p:attrName>
                                        </p:attrNameLst>
                                      </p:cBhvr>
                                      <p:to>
                                        <p:strVal val="visible"/>
                                      </p:to>
                                    </p:set>
                                    <p:anim calcmode="lin" valueType="num">
                                      <p:cBhvr additive="base">
                                        <p:cTn id="19" dur="500" fill="hold"/>
                                        <p:tgtEl>
                                          <p:spTgt spid="16387">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7">
                                            <p:txEl>
                                              <p:charRg st="3" end="3"/>
                                            </p:txEl>
                                          </p:spTgt>
                                        </p:tgtEl>
                                        <p:attrNameLst>
                                          <p:attrName>style.visibility</p:attrName>
                                        </p:attrNameLst>
                                      </p:cBhvr>
                                      <p:to>
                                        <p:strVal val="visible"/>
                                      </p:to>
                                    </p:set>
                                    <p:anim calcmode="lin" valueType="num">
                                      <p:cBhvr additive="base">
                                        <p:cTn id="25" dur="500" fill="hold"/>
                                        <p:tgtEl>
                                          <p:spTgt spid="16387">
                                            <p:txEl>
                                              <p:char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7">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7">
                                            <p:txEl>
                                              <p:charRg st="0" end="5"/>
                                            </p:txEl>
                                          </p:spTgt>
                                        </p:tgtEl>
                                        <p:attrNameLst>
                                          <p:attrName>style.visibility</p:attrName>
                                        </p:attrNameLst>
                                      </p:cBhvr>
                                      <p:to>
                                        <p:strVal val="visible"/>
                                      </p:to>
                                    </p:set>
                                    <p:anim calcmode="lin" valueType="num">
                                      <p:cBhvr additive="base">
                                        <p:cTn id="31" dur="500" fill="hold"/>
                                        <p:tgtEl>
                                          <p:spTgt spid="26627">
                                            <p:txEl>
                                              <p:charRg st="0"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7">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2662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786130" y="2078990"/>
            <a:ext cx="10815955"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仁爱救人”是中国古代医德思想的核心内容和基本原则，强调对患者一视同仁，普同一等，不畏劳苦，一心赴救。孙思邈提出:“若有疾厄来求救者，不得问其贵贱贫富”，“普同一等，皆如至亲之想”。唐代名医孙思邈强调，医生必须有“大慈恻隐之心，誓愿普救含灵之苦”。这种忠实履行“仁爱救人”，施医济众的医德原则一直陶冶着后世医家的思想品德，他们本人也成为医家学习的榜样。</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三、</a:t>
            </a:r>
            <a:r>
              <a:rPr sz="4000">
                <a:solidFill>
                  <a:srgbClr val="FF0000"/>
                </a:solidFill>
                <a:ea typeface="黑体" panose="02010600030101010101" charset="-122"/>
                <a:cs typeface="黑体" panose="02010600030101010101" charset="-122"/>
              </a:rPr>
              <a:t>美德论</a:t>
            </a:r>
            <a:r>
              <a:rPr lang="en-US" sz="4000">
                <a:solidFill>
                  <a:srgbClr val="FF0000"/>
                </a:solidFill>
                <a:ea typeface="黑体" panose="02010600030101010101" charset="-122"/>
                <a:cs typeface="黑体" panose="02010600030101010101" charset="-122"/>
              </a:rPr>
              <a:t>-教你如何让成为一名优秀的护士</a:t>
            </a:r>
            <a:endParaRPr lang="en-US" sz="4000">
              <a:solidFill>
                <a:srgbClr val="FF0000"/>
              </a:solidFill>
              <a:ea typeface="黑体" panose="02010600030101010101" charset="-122"/>
              <a:cs typeface="黑体" panose="02010600030101010101" charset="-122"/>
            </a:endParaRPr>
          </a:p>
        </p:txBody>
      </p:sp>
      <p:sp>
        <p:nvSpPr>
          <p:cNvPr id="2" name="文本框 1"/>
          <p:cNvSpPr txBox="1"/>
          <p:nvPr/>
        </p:nvSpPr>
        <p:spPr>
          <a:xfrm>
            <a:off x="443230" y="196469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（一）美德论的含义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8675" name="文本占位符 28674"/>
          <p:cNvSpPr>
            <a:spLocks noGrp="1"/>
          </p:cNvSpPr>
          <p:nvPr>
            <p:ph type="body" idx="4294967295"/>
          </p:nvPr>
        </p:nvSpPr>
        <p:spPr>
          <a:xfrm>
            <a:off x="552450" y="2558415"/>
            <a:ext cx="6315075" cy="3770630"/>
          </a:xfrm>
        </p:spPr>
        <p:txBody>
          <a:bodyPr>
            <a:noAutofit/>
          </a:bodyPr>
          <a:p>
            <a:pPr fontAlgn="auto">
              <a:lnSpc>
                <a:spcPct val="150000"/>
              </a:lnSpc>
              <a:spcBef>
                <a:spcPct val="0"/>
              </a:spcBef>
              <a:buFont typeface="Wingdings" panose="05000000000000000000" charset="0"/>
              <a:buChar char="Ø"/>
            </a:pPr>
            <a:r>
              <a:rPr lang="zh-CN" altLang="en-US" sz="2300">
                <a:solidFill>
                  <a:srgbClr val="0000FF"/>
                </a:solidFill>
              </a:rPr>
              <a:t>美德是指高尚的思想、品德、情操与人的语言、行为的和谐统一。即内在美与外在美的高度的和谐与统一。</a:t>
            </a:r>
            <a:endParaRPr lang="zh-CN" altLang="en-US" sz="2300">
              <a:solidFill>
                <a:srgbClr val="0000FF"/>
              </a:solidFill>
            </a:endParaRPr>
          </a:p>
          <a:p>
            <a:pPr algn="just" fontAlgn="auto">
              <a:lnSpc>
                <a:spcPct val="150000"/>
              </a:lnSpc>
              <a:buFont typeface="Wingdings" panose="05000000000000000000" charset="0"/>
              <a:buChar char="Ø"/>
            </a:pPr>
            <a:r>
              <a:rPr lang="zh-CN" altLang="en-US" sz="2300">
                <a:solidFill>
                  <a:srgbClr val="0000FF"/>
                </a:solidFill>
              </a:rPr>
              <a:t>美德论主要研究做人应具备的品格和品德。也就是研究什么是道德上的完人及如何成为道德上的完人的理论。</a:t>
            </a:r>
            <a:endParaRPr lang="zh-CN" altLang="en-US" sz="2300">
              <a:solidFill>
                <a:srgbClr val="0000FF"/>
              </a:solidFill>
            </a:endParaRPr>
          </a:p>
        </p:txBody>
      </p:sp>
      <p:pic>
        <p:nvPicPr>
          <p:cNvPr id="3" name="图片 2"/>
          <p:cNvPicPr>
            <a:picLocks noChangeAspect="1"/>
          </p:cNvPicPr>
          <p:nvPr/>
        </p:nvPicPr>
        <p:blipFill>
          <a:blip r:embed="rId1" cstate="screen"/>
          <a:stretch>
            <a:fillRect/>
          </a:stretch>
        </p:blipFill>
        <p:spPr>
          <a:xfrm>
            <a:off x="6981825" y="2638593"/>
            <a:ext cx="5073650" cy="284888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文本占位符 29698"/>
          <p:cNvSpPr>
            <a:spLocks noGrp="1"/>
          </p:cNvSpPr>
          <p:nvPr>
            <p:ph type="body" idx="4294967295"/>
          </p:nvPr>
        </p:nvSpPr>
        <p:spPr>
          <a:xfrm>
            <a:off x="1162050" y="1376045"/>
            <a:ext cx="10481945" cy="1967230"/>
          </a:xfrm>
        </p:spPr>
        <p:txBody>
          <a:bodyPr>
            <a:normAutofit/>
          </a:bodyPr>
          <a:p>
            <a:pPr marL="0" indent="0" fontAlgn="auto">
              <a:lnSpc>
                <a:spcPct val="125000"/>
              </a:lnSpc>
              <a:buNone/>
            </a:pPr>
            <a:r>
              <a:rPr lang="zh-CN" altLang="en-US" sz="2400">
                <a:solidFill>
                  <a:schemeClr val="accent2"/>
                </a:solidFill>
              </a:rPr>
              <a:t>定义 ：</a:t>
            </a:r>
            <a:endParaRPr lang="zh-CN" altLang="en-US" sz="2400">
              <a:solidFill>
                <a:schemeClr val="accent2"/>
              </a:solidFill>
            </a:endParaRPr>
          </a:p>
          <a:p>
            <a:pPr marL="0" indent="0" fontAlgn="auto">
              <a:lnSpc>
                <a:spcPct val="125000"/>
              </a:lnSpc>
              <a:spcBef>
                <a:spcPct val="0"/>
              </a:spcBef>
              <a:buClrTx/>
              <a:buNone/>
            </a:pPr>
            <a:r>
              <a:rPr lang="zh-CN" altLang="en-US" sz="2400">
                <a:solidFill>
                  <a:srgbClr val="0000FF"/>
                </a:solidFill>
              </a:rPr>
              <a:t>是指医务人员在职业声中通过一系列道德行为表现出的道德认识、情感、意志、信念及道德动机（知、情、意、信、行）、良心的卓越状态，或者说医务人员良好的内在德性素质。</a:t>
            </a:r>
            <a:endParaRPr lang="zh-CN" altLang="en-US" sz="2400">
              <a:solidFill>
                <a:srgbClr val="0000FF"/>
              </a:solidFill>
            </a:endParaRPr>
          </a:p>
        </p:txBody>
      </p:sp>
      <p:sp>
        <p:nvSpPr>
          <p:cNvPr id="2" name="文本框 1"/>
          <p:cNvSpPr txBox="1"/>
          <p:nvPr/>
        </p:nvSpPr>
        <p:spPr>
          <a:xfrm>
            <a:off x="941070" y="73660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（二）医疗护理美德</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占位符 29698"/>
          <p:cNvSpPr>
            <a:spLocks noGrp="1"/>
          </p:cNvSpPr>
          <p:nvPr/>
        </p:nvSpPr>
        <p:spPr>
          <a:xfrm>
            <a:off x="1162050" y="3444240"/>
            <a:ext cx="10481945" cy="5372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5000"/>
              </a:lnSpc>
              <a:buNone/>
            </a:pPr>
            <a:r>
              <a:rPr lang="zh-CN" altLang="en-US" sz="2400">
                <a:solidFill>
                  <a:schemeClr val="accent2"/>
                </a:solidFill>
              </a:rPr>
              <a:t>护理美德的内容</a:t>
            </a:r>
            <a:endParaRPr lang="zh-CN" altLang="en-US" sz="2400">
              <a:solidFill>
                <a:srgbClr val="0000FF"/>
              </a:solidFill>
            </a:endParaRPr>
          </a:p>
        </p:txBody>
      </p:sp>
      <p:sp>
        <p:nvSpPr>
          <p:cNvPr id="30723" name="矩形 30722"/>
          <p:cNvSpPr/>
          <p:nvPr/>
        </p:nvSpPr>
        <p:spPr>
          <a:xfrm>
            <a:off x="1256030" y="4082415"/>
            <a:ext cx="6337300" cy="215328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r>
              <a:rPr lang="zh-CN" altLang="en-US" sz="2400" b="0">
                <a:solidFill>
                  <a:srgbClr val="0000FF"/>
                </a:solidFill>
                <a:latin typeface="黑体" panose="02010600030101010101" charset="-122"/>
                <a:ea typeface="黑体" panose="02010600030101010101" charset="-122"/>
                <a:cs typeface="黑体" panose="02010600030101010101" charset="-122"/>
              </a:rPr>
              <a:t>仁慈</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严谨</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诚挚</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公正</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节操</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
        <p:nvSpPr>
          <p:cNvPr id="31746" name="文本占位符 31745"/>
          <p:cNvSpPr>
            <a:spLocks noGrp="1"/>
          </p:cNvSpPr>
          <p:nvPr/>
        </p:nvSpPr>
        <p:spPr>
          <a:xfrm>
            <a:off x="5213350" y="3522345"/>
            <a:ext cx="4805680" cy="5822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a:solidFill>
                  <a:schemeClr val="accent2"/>
                </a:solidFill>
                <a:latin typeface="黑体" panose="02010600030101010101" charset="-122"/>
                <a:ea typeface="黑体" panose="02010600030101010101" charset="-122"/>
              </a:rPr>
              <a:t>护理美德论的意义和局限性</a:t>
            </a:r>
            <a:endParaRPr lang="zh-CN" altLang="en-US" sz="2400">
              <a:solidFill>
                <a:schemeClr val="accent2"/>
              </a:solidFill>
              <a:latin typeface="黑体" panose="02010600030101010101" charset="-122"/>
              <a:ea typeface="黑体" panose="02010600030101010101" charset="-122"/>
            </a:endParaRPr>
          </a:p>
        </p:txBody>
      </p:sp>
      <p:sp>
        <p:nvSpPr>
          <p:cNvPr id="31747" name="矩形 31746"/>
          <p:cNvSpPr/>
          <p:nvPr/>
        </p:nvSpPr>
        <p:spPr>
          <a:xfrm>
            <a:off x="5213350" y="4104640"/>
            <a:ext cx="6487160" cy="195008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25000"/>
              </a:lnSpc>
              <a:spcBef>
                <a:spcPts val="20"/>
              </a:spcBef>
              <a:spcAft>
                <a:spcPts val="0"/>
              </a:spcAft>
            </a:pPr>
            <a:r>
              <a:rPr lang="zh-CN" altLang="en-US" sz="2400" b="0" dirty="0">
                <a:solidFill>
                  <a:srgbClr val="0000FF"/>
                </a:solidFill>
                <a:latin typeface="黑体" panose="02010600030101010101" charset="-122"/>
                <a:ea typeface="黑体" panose="02010600030101010101" charset="-122"/>
                <a:cs typeface="黑体" panose="02010600030101010101" charset="-122"/>
              </a:rPr>
              <a:t>意思：为医务人员的行为提供了标准和发展方向；是医学伦理学的最终归宿。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25000"/>
              </a:lnSpc>
              <a:spcBef>
                <a:spcPts val="20"/>
              </a:spcBef>
              <a:spcAft>
                <a:spcPts val="0"/>
              </a:spcAft>
            </a:pPr>
            <a:r>
              <a:rPr lang="zh-CN" altLang="en-US" sz="2400" b="0" dirty="0">
                <a:solidFill>
                  <a:srgbClr val="0000FF"/>
                </a:solidFill>
                <a:latin typeface="黑体" panose="02010600030101010101" charset="-122"/>
                <a:ea typeface="黑体" panose="02010600030101010101" charset="-122"/>
                <a:cs typeface="黑体" panose="02010600030101010101" charset="-122"/>
              </a:rPr>
              <a:t>局限：仅仅提供了一种行为标准和方向，但未能揭示这种标准和方向背后的实质原因</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1"/>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xEl>
                                              <p:charRg st="0" end="5"/>
                                            </p:txEl>
                                          </p:spTgt>
                                        </p:tgtEl>
                                        <p:attrNameLst>
                                          <p:attrName>style.visibility</p:attrName>
                                        </p:attrNameLst>
                                      </p:cBhvr>
                                      <p:to>
                                        <p:strVal val="visible"/>
                                      </p:to>
                                    </p:set>
                                    <p:anim calcmode="lin" valueType="num">
                                      <p:cBhvr additive="base">
                                        <p:cTn id="7" dur="500" fill="hold"/>
                                        <p:tgtEl>
                                          <p:spTgt spid="2969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3">
                                            <p:txEl>
                                              <p:charRg st="0" end="3"/>
                                            </p:txEl>
                                          </p:spTgt>
                                        </p:tgtEl>
                                        <p:attrNameLst>
                                          <p:attrName>style.visibility</p:attrName>
                                        </p:attrNameLst>
                                      </p:cBhvr>
                                      <p:to>
                                        <p:strVal val="visible"/>
                                      </p:to>
                                    </p:set>
                                    <p:anim calcmode="lin" valueType="num">
                                      <p:cBhvr additive="base">
                                        <p:cTn id="13" dur="500" fill="hold"/>
                                        <p:tgtEl>
                                          <p:spTgt spid="30723">
                                            <p:txEl>
                                              <p:charRg st="0"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3">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3">
                                            <p:txEl>
                                              <p:charRg st="3" end="10"/>
                                            </p:txEl>
                                          </p:spTgt>
                                        </p:tgtEl>
                                        <p:attrNameLst>
                                          <p:attrName>style.visibility</p:attrName>
                                        </p:attrNameLst>
                                      </p:cBhvr>
                                      <p:to>
                                        <p:strVal val="visible"/>
                                      </p:to>
                                    </p:set>
                                    <p:anim calcmode="lin" valueType="num">
                                      <p:cBhvr additive="base">
                                        <p:cTn id="19" dur="500" fill="hold"/>
                                        <p:tgtEl>
                                          <p:spTgt spid="30723">
                                            <p:txEl>
                                              <p:charRg st="3" end="1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23">
                                            <p:txEl>
                                              <p:charRg st="3" end="1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3">
                                            <p:txEl>
                                              <p:charRg st="10" end="21"/>
                                            </p:txEl>
                                          </p:spTgt>
                                        </p:tgtEl>
                                        <p:attrNameLst>
                                          <p:attrName>style.visibility</p:attrName>
                                        </p:attrNameLst>
                                      </p:cBhvr>
                                      <p:to>
                                        <p:strVal val="visible"/>
                                      </p:to>
                                    </p:set>
                                    <p:anim calcmode="lin" valueType="num">
                                      <p:cBhvr additive="base">
                                        <p:cTn id="25" dur="500" fill="hold"/>
                                        <p:tgtEl>
                                          <p:spTgt spid="30723">
                                            <p:txEl>
                                              <p:charRg st="10" end="2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23">
                                            <p:txEl>
                                              <p:charRg st="10" end="2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723">
                                            <p:txEl>
                                              <p:charRg st="21" end="36"/>
                                            </p:txEl>
                                          </p:spTgt>
                                        </p:tgtEl>
                                        <p:attrNameLst>
                                          <p:attrName>style.visibility</p:attrName>
                                        </p:attrNameLst>
                                      </p:cBhvr>
                                      <p:to>
                                        <p:strVal val="visible"/>
                                      </p:to>
                                    </p:set>
                                    <p:anim calcmode="lin" valueType="num">
                                      <p:cBhvr additive="base">
                                        <p:cTn id="31" dur="500" fill="hold"/>
                                        <p:tgtEl>
                                          <p:spTgt spid="30723">
                                            <p:txEl>
                                              <p:charRg st="21" end="3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723">
                                            <p:txEl>
                                              <p:charRg st="21" end="3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0723">
                                            <p:txEl>
                                              <p:charRg st="36" end="53"/>
                                            </p:txEl>
                                          </p:spTgt>
                                        </p:tgtEl>
                                        <p:attrNameLst>
                                          <p:attrName>style.visibility</p:attrName>
                                        </p:attrNameLst>
                                      </p:cBhvr>
                                      <p:to>
                                        <p:strVal val="visible"/>
                                      </p:to>
                                    </p:set>
                                    <p:anim calcmode="lin" valueType="num">
                                      <p:cBhvr additive="base">
                                        <p:cTn id="37" dur="500" fill="hold"/>
                                        <p:tgtEl>
                                          <p:spTgt spid="30723">
                                            <p:txEl>
                                              <p:charRg st="36" end="5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0723">
                                            <p:txEl>
                                              <p:charRg st="36" end="5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47">
                                            <p:txEl>
                                              <p:charRg st="0" end="36"/>
                                            </p:txEl>
                                          </p:spTgt>
                                        </p:tgtEl>
                                        <p:attrNameLst>
                                          <p:attrName>style.visibility</p:attrName>
                                        </p:attrNameLst>
                                      </p:cBhvr>
                                      <p:to>
                                        <p:strVal val="visible"/>
                                      </p:to>
                                    </p:set>
                                    <p:anim calcmode="lin" valueType="num">
                                      <p:cBhvr additive="base">
                                        <p:cTn id="43" dur="500" fill="hold"/>
                                        <p:tgtEl>
                                          <p:spTgt spid="31747">
                                            <p:txEl>
                                              <p:charRg st="0" end="3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1747">
                                            <p:txEl>
                                              <p:charRg st="0" end="3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whoosh.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1747">
                                            <p:txEl>
                                              <p:charRg st="36" end="74"/>
                                            </p:txEl>
                                          </p:spTgt>
                                        </p:tgtEl>
                                        <p:attrNameLst>
                                          <p:attrName>style.visibility</p:attrName>
                                        </p:attrNameLst>
                                      </p:cBhvr>
                                      <p:to>
                                        <p:strVal val="visible"/>
                                      </p:to>
                                    </p:set>
                                    <p:anim calcmode="lin" valueType="num">
                                      <p:cBhvr additive="base">
                                        <p:cTn id="49" dur="500" fill="hold"/>
                                        <p:tgtEl>
                                          <p:spTgt spid="31747">
                                            <p:txEl>
                                              <p:charRg st="36" end="74"/>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1747">
                                            <p:txEl>
                                              <p:charRg st="36" end="7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30723" grpId="0" build="p"/>
      <p:bldP spid="3174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四、</a:t>
            </a:r>
            <a:r>
              <a:rPr lang="zh-CN" sz="4000">
                <a:solidFill>
                  <a:srgbClr val="FF0000"/>
                </a:solidFill>
                <a:ea typeface="黑体" panose="02010600030101010101" charset="-122"/>
                <a:cs typeface="黑体" panose="02010600030101010101" charset="-122"/>
              </a:rPr>
              <a:t>义务</a:t>
            </a:r>
            <a:r>
              <a:rPr sz="4000">
                <a:solidFill>
                  <a:srgbClr val="FF0000"/>
                </a:solidFill>
                <a:ea typeface="黑体" panose="02010600030101010101" charset="-122"/>
                <a:cs typeface="黑体" panose="02010600030101010101" charset="-122"/>
              </a:rPr>
              <a:t>论</a:t>
            </a:r>
            <a:r>
              <a:rPr lang="en-US" sz="4000">
                <a:solidFill>
                  <a:srgbClr val="FF0000"/>
                </a:solidFill>
                <a:ea typeface="黑体" panose="02010600030101010101" charset="-122"/>
                <a:cs typeface="黑体" panose="02010600030101010101" charset="-122"/>
              </a:rPr>
              <a:t>-关于医务人员行为判断的理论</a:t>
            </a:r>
            <a:endParaRPr lang="en-US" sz="4000">
              <a:solidFill>
                <a:srgbClr val="FF0000"/>
              </a:solidFill>
              <a:ea typeface="黑体" panose="02010600030101010101" charset="-122"/>
              <a:cs typeface="黑体" panose="02010600030101010101" charset="-122"/>
            </a:endParaRPr>
          </a:p>
        </p:txBody>
      </p:sp>
      <p:sp>
        <p:nvSpPr>
          <p:cNvPr id="2" name="文本框 1"/>
          <p:cNvSpPr txBox="1"/>
          <p:nvPr/>
        </p:nvSpPr>
        <p:spPr>
          <a:xfrm>
            <a:off x="443230" y="196469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（一）义务论的含义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2771" name="文本占位符 32770"/>
          <p:cNvSpPr>
            <a:spLocks noGrp="1"/>
          </p:cNvSpPr>
          <p:nvPr>
            <p:ph type="body" idx="4294967295"/>
          </p:nvPr>
        </p:nvSpPr>
        <p:spPr>
          <a:xfrm>
            <a:off x="540385" y="2557780"/>
            <a:ext cx="10805795" cy="2938145"/>
          </a:xfrm>
        </p:spPr>
        <p:txBody>
          <a:bodyPr>
            <a:normAutofit lnSpcReduction="10000"/>
          </a:bodyPr>
          <a:p>
            <a:pPr fontAlgn="auto">
              <a:lnSpc>
                <a:spcPct val="150000"/>
              </a:lnSpc>
              <a:spcBef>
                <a:spcPct val="0"/>
              </a:spcBef>
              <a:buFont typeface="Wingdings" panose="05000000000000000000" charset="0"/>
              <a:buChar char="Ø"/>
            </a:pPr>
            <a:r>
              <a:rPr lang="zh-CN" altLang="en-US" sz="2400">
                <a:solidFill>
                  <a:srgbClr val="0000FF"/>
                </a:solidFill>
              </a:rPr>
              <a:t>义务论：是关于责任和应当的理论，它以道德义务和责任未中心，探讨人应该做什么，不应该做什么，即根据哪些标准来判断行为者的某个行为的是非以及行为者的道德责任。</a:t>
            </a:r>
            <a:endParaRPr lang="zh-CN" altLang="en-US" sz="2400">
              <a:solidFill>
                <a:srgbClr val="0000FF"/>
              </a:solidFill>
            </a:endParaRPr>
          </a:p>
          <a:p>
            <a:pPr algn="just" fontAlgn="auto">
              <a:lnSpc>
                <a:spcPct val="150000"/>
              </a:lnSpc>
              <a:buFont typeface="Wingdings" panose="05000000000000000000" charset="0"/>
              <a:buChar char="Ø"/>
            </a:pPr>
            <a:r>
              <a:rPr lang="zh-CN" altLang="en-US" sz="2400">
                <a:solidFill>
                  <a:srgbClr val="0000FF"/>
                </a:solidFill>
              </a:rPr>
              <a:t>医学义务论：以医德义务和责任为中心，研究医务人员行为之应该于不应该的理论。</a:t>
            </a:r>
            <a:endParaRPr lang="zh-CN" altLang="en-US" sz="2400">
              <a:solidFill>
                <a:srgbClr val="0000FF"/>
              </a:solidFill>
            </a:endParaRPr>
          </a:p>
          <a:p>
            <a:endParaRPr lang="zh-CN" altLang="en-US" sz="2400">
              <a:solidFill>
                <a:srgbClr val="0000FF"/>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2360" y="86995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（二）义务论的发展</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9699" name="文本占位符 29698"/>
          <p:cNvSpPr>
            <a:spLocks noGrp="1"/>
          </p:cNvSpPr>
          <p:nvPr/>
        </p:nvSpPr>
        <p:spPr>
          <a:xfrm>
            <a:off x="1274445" y="1468120"/>
            <a:ext cx="9126220" cy="19672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5000"/>
              </a:lnSpc>
              <a:buNone/>
            </a:pPr>
            <a:r>
              <a:rPr lang="zh-CN" altLang="en-US" sz="2300">
                <a:solidFill>
                  <a:schemeClr val="accent2"/>
                </a:solidFill>
              </a:rPr>
              <a:t>代表性理论</a:t>
            </a:r>
            <a:endParaRPr lang="zh-CN" altLang="en-US" sz="2300">
              <a:solidFill>
                <a:schemeClr val="accent2"/>
              </a:solidFill>
            </a:endParaRPr>
          </a:p>
          <a:p>
            <a:pPr fontAlgn="auto">
              <a:lnSpc>
                <a:spcPct val="125000"/>
              </a:lnSpc>
              <a:spcBef>
                <a:spcPct val="0"/>
              </a:spcBef>
              <a:buClrTx/>
              <a:buFont typeface="Wingdings" panose="05000000000000000000" charset="0"/>
              <a:buChar char="Ø"/>
            </a:pPr>
            <a:r>
              <a:rPr lang="zh-CN" altLang="en-US" sz="2300">
                <a:solidFill>
                  <a:srgbClr val="0000FF"/>
                </a:solidFill>
              </a:rPr>
              <a:t>德国：康德，绝对良心论。分为合法行为和合道德行为。</a:t>
            </a:r>
            <a:endParaRPr lang="zh-CN" altLang="en-US" sz="2300">
              <a:solidFill>
                <a:srgbClr val="0000FF"/>
              </a:solidFill>
            </a:endParaRPr>
          </a:p>
          <a:p>
            <a:pPr fontAlgn="auto">
              <a:lnSpc>
                <a:spcPct val="125000"/>
              </a:lnSpc>
              <a:spcBef>
                <a:spcPct val="0"/>
              </a:spcBef>
              <a:buClrTx/>
              <a:buFont typeface="Wingdings" panose="05000000000000000000" charset="0"/>
              <a:buChar char="Ø"/>
            </a:pPr>
            <a:r>
              <a:rPr lang="zh-CN" altLang="en-US" sz="2300">
                <a:solidFill>
                  <a:srgbClr val="0000FF"/>
                </a:solidFill>
              </a:rPr>
              <a:t>动机论</a:t>
            </a:r>
            <a:endParaRPr lang="zh-CN" altLang="en-US" sz="2300">
              <a:solidFill>
                <a:srgbClr val="0000FF"/>
              </a:solidFill>
            </a:endParaRPr>
          </a:p>
          <a:p>
            <a:pPr fontAlgn="auto">
              <a:lnSpc>
                <a:spcPct val="125000"/>
              </a:lnSpc>
              <a:spcBef>
                <a:spcPct val="0"/>
              </a:spcBef>
              <a:buClrTx/>
              <a:buFont typeface="Wingdings" panose="05000000000000000000" charset="0"/>
              <a:buChar char="Ø"/>
            </a:pPr>
            <a:r>
              <a:rPr lang="zh-CN" altLang="en-US" sz="2300">
                <a:solidFill>
                  <a:srgbClr val="0000FF"/>
                </a:solidFill>
              </a:rPr>
              <a:t>自律论</a:t>
            </a:r>
            <a:endParaRPr lang="zh-CN" altLang="en-US" sz="2300">
              <a:solidFill>
                <a:srgbClr val="0000FF"/>
              </a:solidFill>
            </a:endParaRPr>
          </a:p>
          <a:p>
            <a:pPr fontAlgn="auto">
              <a:lnSpc>
                <a:spcPct val="125000"/>
              </a:lnSpc>
              <a:spcBef>
                <a:spcPct val="0"/>
              </a:spcBef>
              <a:buClrTx/>
              <a:buFont typeface="Wingdings" panose="05000000000000000000" charset="0"/>
              <a:buChar char="Ø"/>
            </a:pPr>
            <a:r>
              <a:rPr lang="zh-CN" altLang="en-US" sz="2300">
                <a:solidFill>
                  <a:srgbClr val="0000FF"/>
                </a:solidFill>
              </a:rPr>
              <a:t>理性论</a:t>
            </a:r>
            <a:endParaRPr lang="zh-CN" altLang="en-US" sz="2300">
              <a:solidFill>
                <a:srgbClr val="0000FF"/>
              </a:solidFill>
            </a:endParaRPr>
          </a:p>
        </p:txBody>
      </p:sp>
      <p:sp>
        <p:nvSpPr>
          <p:cNvPr id="34819" name="矩形 34818"/>
          <p:cNvSpPr/>
          <p:nvPr/>
        </p:nvSpPr>
        <p:spPr>
          <a:xfrm>
            <a:off x="1274445" y="4394835"/>
            <a:ext cx="9994900" cy="193865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25000"/>
              </a:lnSpc>
              <a:spcBef>
                <a:spcPts val="20"/>
              </a:spcBef>
              <a:spcAft>
                <a:spcPts val="0"/>
              </a:spcAft>
            </a:pPr>
            <a:r>
              <a:rPr lang="zh-CN" altLang="en-US" sz="2300" b="0">
                <a:solidFill>
                  <a:srgbClr val="0000FF"/>
                </a:solidFill>
                <a:latin typeface="黑体" panose="02010600030101010101" charset="-122"/>
                <a:ea typeface="黑体" panose="02010600030101010101" charset="-122"/>
                <a:cs typeface="黑体" panose="02010600030101010101" charset="-122"/>
              </a:rPr>
              <a:t>意思：有利于医务人员明确自己的职业责任；促使医务人员为保障人类健康和促进医学科学发展做出贡献。</a:t>
            </a:r>
            <a:endParaRPr lang="zh-CN" altLang="en-US" sz="2300" b="0">
              <a:solidFill>
                <a:srgbClr val="0000FF"/>
              </a:solidFill>
              <a:latin typeface="黑体" panose="02010600030101010101" charset="-122"/>
              <a:ea typeface="黑体" panose="02010600030101010101" charset="-122"/>
              <a:cs typeface="黑体" panose="02010600030101010101" charset="-122"/>
            </a:endParaRPr>
          </a:p>
          <a:p>
            <a:pPr lvl="0" algn="just">
              <a:lnSpc>
                <a:spcPct val="125000"/>
              </a:lnSpc>
              <a:spcBef>
                <a:spcPts val="20"/>
              </a:spcBef>
              <a:spcAft>
                <a:spcPts val="0"/>
              </a:spcAft>
            </a:pPr>
            <a:r>
              <a:rPr lang="zh-CN" altLang="en-US" sz="2300" b="0">
                <a:solidFill>
                  <a:srgbClr val="0000FF"/>
                </a:solidFill>
                <a:latin typeface="黑体" panose="02010600030101010101" charset="-122"/>
                <a:ea typeface="黑体" panose="02010600030101010101" charset="-122"/>
                <a:cs typeface="黑体" panose="02010600030101010101" charset="-122"/>
              </a:rPr>
              <a:t>局限：医学义务论忽视了动机与效果的统一；医学义务论忽视了医患义务的双向性。</a:t>
            </a:r>
            <a:endParaRPr lang="zh-CN" altLang="en-US" sz="2300" b="0">
              <a:solidFill>
                <a:srgbClr val="0000FF"/>
              </a:solidFill>
              <a:latin typeface="黑体" panose="02010600030101010101" charset="-122"/>
              <a:ea typeface="黑体" panose="02010600030101010101" charset="-122"/>
              <a:cs typeface="黑体" panose="02010600030101010101" charset="-122"/>
            </a:endParaRPr>
          </a:p>
        </p:txBody>
      </p:sp>
      <p:sp>
        <p:nvSpPr>
          <p:cNvPr id="3" name="文本占位符 29698"/>
          <p:cNvSpPr>
            <a:spLocks noGrp="1"/>
          </p:cNvSpPr>
          <p:nvPr/>
        </p:nvSpPr>
        <p:spPr>
          <a:xfrm>
            <a:off x="1274445" y="3833495"/>
            <a:ext cx="10481945" cy="5372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5000"/>
              </a:lnSpc>
              <a:buNone/>
            </a:pPr>
            <a:r>
              <a:rPr lang="zh-CN" altLang="en-US" sz="2400">
                <a:solidFill>
                  <a:schemeClr val="accent2"/>
                </a:solidFill>
              </a:rPr>
              <a:t>医学义务论的意义和局限性</a:t>
            </a:r>
            <a:endParaRPr lang="zh-CN" altLang="en-US" sz="2400">
              <a:solidFill>
                <a:schemeClr val="accent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9">
                                            <p:txEl>
                                              <p:charRg st="0" end="48"/>
                                            </p:txEl>
                                          </p:spTgt>
                                        </p:tgtEl>
                                        <p:attrNameLst>
                                          <p:attrName>style.visibility</p:attrName>
                                        </p:attrNameLst>
                                      </p:cBhvr>
                                      <p:to>
                                        <p:strVal val="visible"/>
                                      </p:to>
                                    </p:set>
                                    <p:anim calcmode="lin" valueType="num">
                                      <p:cBhvr additive="base">
                                        <p:cTn id="7" dur="500" fill="hold"/>
                                        <p:tgtEl>
                                          <p:spTgt spid="34819">
                                            <p:txEl>
                                              <p:charRg st="0" end="4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4819">
                                            <p:txEl>
                                              <p:charRg st="0" end="4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xEl>
                                              <p:charRg st="48" end="86"/>
                                            </p:txEl>
                                          </p:spTgt>
                                        </p:tgtEl>
                                        <p:attrNameLst>
                                          <p:attrName>style.visibility</p:attrName>
                                        </p:attrNameLst>
                                      </p:cBhvr>
                                      <p:to>
                                        <p:strVal val="visible"/>
                                      </p:to>
                                    </p:set>
                                    <p:anim calcmode="lin" valueType="num">
                                      <p:cBhvr additive="base">
                                        <p:cTn id="13" dur="500" fill="hold"/>
                                        <p:tgtEl>
                                          <p:spTgt spid="34819">
                                            <p:txEl>
                                              <p:charRg st="48" end="8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4819">
                                            <p:txEl>
                                              <p:charRg st="48" end="8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五、</a:t>
            </a:r>
            <a:r>
              <a:rPr lang="zh-CN" sz="4000">
                <a:solidFill>
                  <a:srgbClr val="FF0000"/>
                </a:solidFill>
                <a:ea typeface="黑体" panose="02010600030101010101" charset="-122"/>
                <a:cs typeface="黑体" panose="02010600030101010101" charset="-122"/>
              </a:rPr>
              <a:t>效果</a:t>
            </a:r>
            <a:r>
              <a:rPr sz="4000">
                <a:solidFill>
                  <a:srgbClr val="FF0000"/>
                </a:solidFill>
                <a:ea typeface="黑体" panose="02010600030101010101" charset="-122"/>
                <a:cs typeface="黑体" panose="02010600030101010101" charset="-122"/>
              </a:rPr>
              <a:t>论</a:t>
            </a:r>
            <a:r>
              <a:rPr lang="en-US" sz="4000">
                <a:solidFill>
                  <a:srgbClr val="FF0000"/>
                </a:solidFill>
                <a:ea typeface="黑体" panose="02010600030101010101" charset="-122"/>
                <a:cs typeface="黑体" panose="02010600030101010101" charset="-122"/>
              </a:rPr>
              <a:t>-以行为后果作为判断标准的理论</a:t>
            </a:r>
            <a:endParaRPr lang="en-US" sz="4000">
              <a:solidFill>
                <a:srgbClr val="FF0000"/>
              </a:solidFill>
              <a:ea typeface="黑体" panose="02010600030101010101" charset="-122"/>
              <a:cs typeface="黑体" panose="02010600030101010101" charset="-122"/>
            </a:endParaRPr>
          </a:p>
        </p:txBody>
      </p:sp>
      <p:sp>
        <p:nvSpPr>
          <p:cNvPr id="32771" name="文本占位符 32770"/>
          <p:cNvSpPr>
            <a:spLocks noGrp="1"/>
          </p:cNvSpPr>
          <p:nvPr>
            <p:ph type="body" idx="4294967295"/>
          </p:nvPr>
        </p:nvSpPr>
        <p:spPr>
          <a:xfrm>
            <a:off x="390525" y="1836420"/>
            <a:ext cx="10805795" cy="2938145"/>
          </a:xfrm>
        </p:spPr>
        <p:txBody>
          <a:bodyPr>
            <a:normAutofit lnSpcReduction="10000"/>
          </a:bodyPr>
          <a:p>
            <a:pPr fontAlgn="auto">
              <a:lnSpc>
                <a:spcPct val="150000"/>
              </a:lnSpc>
              <a:spcBef>
                <a:spcPct val="0"/>
              </a:spcBef>
              <a:buFont typeface="Wingdings" panose="05000000000000000000" charset="0"/>
              <a:buChar char="Ø"/>
            </a:pPr>
            <a:r>
              <a:rPr lang="zh-CN" altLang="en-US" sz="2400">
                <a:solidFill>
                  <a:srgbClr val="0000FF"/>
                </a:solidFill>
              </a:rPr>
              <a:t>又称目的论，包括利己主义、功利主义、公益论和价值论，它以所要达到的最终目的做为制定道德规范的目的，并以此来调整人们之间的利益关系和做为评价人们行为的标准。</a:t>
            </a:r>
            <a:endParaRPr lang="zh-CN" altLang="en-US" sz="2400">
              <a:solidFill>
                <a:srgbClr val="0000FF"/>
              </a:solidFill>
            </a:endParaRPr>
          </a:p>
        </p:txBody>
      </p:sp>
      <p:sp>
        <p:nvSpPr>
          <p:cNvPr id="3" name="矩形 2"/>
          <p:cNvSpPr/>
          <p:nvPr/>
        </p:nvSpPr>
        <p:spPr>
          <a:xfrm>
            <a:off x="316230" y="3656965"/>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六、</a:t>
            </a:r>
            <a:r>
              <a:rPr sz="4000">
                <a:solidFill>
                  <a:srgbClr val="FF0000"/>
                </a:solidFill>
                <a:ea typeface="黑体" panose="02010600030101010101" charset="-122"/>
                <a:cs typeface="黑体" panose="02010600030101010101" charset="-122"/>
              </a:rPr>
              <a:t>功利论</a:t>
            </a:r>
            <a:endParaRPr sz="4000">
              <a:solidFill>
                <a:srgbClr val="FF0000"/>
              </a:solidFill>
              <a:ea typeface="黑体" panose="02010600030101010101" charset="-122"/>
              <a:cs typeface="黑体" panose="02010600030101010101" charset="-122"/>
            </a:endParaRPr>
          </a:p>
        </p:txBody>
      </p:sp>
      <p:sp>
        <p:nvSpPr>
          <p:cNvPr id="4" name="文本占位符 32770"/>
          <p:cNvSpPr>
            <a:spLocks noGrp="1"/>
          </p:cNvSpPr>
          <p:nvPr/>
        </p:nvSpPr>
        <p:spPr>
          <a:xfrm>
            <a:off x="390525" y="4613275"/>
            <a:ext cx="10805795" cy="16821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Bef>
                <a:spcPct val="0"/>
              </a:spcBef>
              <a:buFont typeface="Wingdings" panose="05000000000000000000" charset="0"/>
              <a:buChar char="Ø"/>
            </a:pPr>
            <a:r>
              <a:rPr lang="zh-CN" altLang="en-US" sz="2400">
                <a:solidFill>
                  <a:srgbClr val="0000FF"/>
                </a:solidFill>
              </a:rPr>
              <a:t>是根据行为是否以相关者的最大利益为直接目的而确定道德规范的伦理思想</a:t>
            </a:r>
            <a:endParaRPr lang="zh-CN" altLang="en-US" sz="2400">
              <a:solidFill>
                <a:srgbClr val="0000FF"/>
              </a:solidFill>
            </a:endParaRPr>
          </a:p>
          <a:p>
            <a:pPr fontAlgn="auto">
              <a:lnSpc>
                <a:spcPct val="150000"/>
              </a:lnSpc>
              <a:spcBef>
                <a:spcPct val="0"/>
              </a:spcBef>
              <a:buFont typeface="Wingdings" panose="05000000000000000000" charset="0"/>
              <a:buChar char="Ø"/>
            </a:pPr>
            <a:r>
              <a:rPr lang="zh-CN" altLang="en-US" sz="2400">
                <a:solidFill>
                  <a:srgbClr val="0000FF"/>
                </a:solidFill>
              </a:rPr>
              <a:t>行为功利主义</a:t>
            </a:r>
            <a:endParaRPr lang="zh-CN" altLang="en-US" sz="2400">
              <a:solidFill>
                <a:srgbClr val="0000FF"/>
              </a:solidFill>
            </a:endParaRPr>
          </a:p>
          <a:p>
            <a:pPr fontAlgn="auto">
              <a:lnSpc>
                <a:spcPct val="150000"/>
              </a:lnSpc>
              <a:spcBef>
                <a:spcPct val="0"/>
              </a:spcBef>
              <a:buFont typeface="Wingdings" panose="05000000000000000000" charset="0"/>
              <a:buChar char="Ø"/>
            </a:pPr>
            <a:r>
              <a:rPr lang="zh-CN" altLang="en-US" sz="2400">
                <a:solidFill>
                  <a:srgbClr val="0000FF"/>
                </a:solidFill>
              </a:rPr>
              <a:t>准则功利主义</a:t>
            </a:r>
            <a:endParaRPr lang="zh-CN" altLang="en-US" sz="2400">
              <a:solidFill>
                <a:srgbClr val="0000FF"/>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271905" y="2280285"/>
            <a:ext cx="9472930" cy="286131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受中国古代儒家重义轻利价值观念的影响，古代医生将以医济世，舍利取义作为理想的人格追求。三国时江西名医董奉为人治病不取钱，重病愈者，使栽杏五株，轻者一株，如此数栽，得十万余株，郁然成林，并以每年所收之杏，资助求医的穷人。这段佳话被后人颂为“杏林春暖”。这种高尚的医德医风，为世代传颂。</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任务二</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护理伦理学的规范体系</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 护理伦理学的基本原则</a:t>
            </a:r>
            <a:endParaRPr sz="4000">
              <a:solidFill>
                <a:srgbClr val="FF0000"/>
              </a:solidFill>
              <a:ea typeface="黑体" panose="02010600030101010101" charset="-122"/>
              <a:cs typeface="黑体" panose="02010600030101010101" charset="-122"/>
            </a:endParaRPr>
          </a:p>
        </p:txBody>
      </p:sp>
      <p:sp>
        <p:nvSpPr>
          <p:cNvPr id="39938" name="文本占位符 39937"/>
          <p:cNvSpPr>
            <a:spLocks noGrp="1"/>
          </p:cNvSpPr>
          <p:nvPr>
            <p:ph type="body" idx="4294967295"/>
          </p:nvPr>
        </p:nvSpPr>
        <p:spPr>
          <a:xfrm>
            <a:off x="848995" y="2148205"/>
            <a:ext cx="10515600" cy="595630"/>
          </a:xfrm>
        </p:spPr>
        <p:txBody>
          <a:bodyPr/>
          <a:p>
            <a:pPr marL="0" indent="0">
              <a:buNone/>
            </a:pPr>
            <a:r>
              <a:rPr lang="zh-CN" altLang="en-US" sz="2400">
                <a:solidFill>
                  <a:schemeClr val="accent2"/>
                </a:solidFill>
                <a:latin typeface="黑体" panose="02010600030101010101" charset="-122"/>
                <a:ea typeface="黑体" panose="02010600030101010101" charset="-122"/>
              </a:rPr>
              <a:t>护理伦理基本原则的含义</a:t>
            </a:r>
            <a:endParaRPr lang="zh-CN" altLang="en-US" sz="2400">
              <a:solidFill>
                <a:schemeClr val="accent2"/>
              </a:solidFill>
              <a:latin typeface="黑体" panose="02010600030101010101" charset="-122"/>
              <a:ea typeface="黑体" panose="02010600030101010101" charset="-122"/>
            </a:endParaRPr>
          </a:p>
        </p:txBody>
      </p:sp>
      <p:sp>
        <p:nvSpPr>
          <p:cNvPr id="39939" name="矩形 39938"/>
          <p:cNvSpPr/>
          <p:nvPr/>
        </p:nvSpPr>
        <p:spPr>
          <a:xfrm>
            <a:off x="848995" y="2967355"/>
            <a:ext cx="5663565" cy="286956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spcBef>
                <a:spcPct val="0"/>
              </a:spcBef>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是医疗卫生工作中处理医疗人际关系的根本准则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ct val="0"/>
              </a:spcBef>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医务人员在履行职责过程中必须遵循的道德准绳。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265035" y="1616710"/>
            <a:ext cx="4435475" cy="44354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xEl>
                                              <p:charRg st="0" end="22"/>
                                            </p:txEl>
                                          </p:spTgt>
                                        </p:tgtEl>
                                        <p:attrNameLst>
                                          <p:attrName>style.visibility</p:attrName>
                                        </p:attrNameLst>
                                      </p:cBhvr>
                                      <p:to>
                                        <p:strVal val="visible"/>
                                      </p:to>
                                    </p:set>
                                    <p:anim calcmode="lin" valueType="num">
                                      <p:cBhvr additive="base">
                                        <p:cTn id="7" dur="500" fill="hold"/>
                                        <p:tgtEl>
                                          <p:spTgt spid="39939">
                                            <p:txEl>
                                              <p:charRg st="0" end="2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939">
                                            <p:txEl>
                                              <p:charRg st="0" end="2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39">
                                            <p:txEl>
                                              <p:charRg st="22" end="45"/>
                                            </p:txEl>
                                          </p:spTgt>
                                        </p:tgtEl>
                                        <p:attrNameLst>
                                          <p:attrName>style.visibility</p:attrName>
                                        </p:attrNameLst>
                                      </p:cBhvr>
                                      <p:to>
                                        <p:strVal val="visible"/>
                                      </p:to>
                                    </p:set>
                                    <p:anim calcmode="lin" valueType="num">
                                      <p:cBhvr additive="base">
                                        <p:cTn id="13" dur="500" fill="hold"/>
                                        <p:tgtEl>
                                          <p:spTgt spid="39939">
                                            <p:txEl>
                                              <p:charRg st="22" end="4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939">
                                            <p:txEl>
                                              <p:charRg st="22" end="4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占位符 40961"/>
          <p:cNvSpPr>
            <a:spLocks noGrp="1"/>
          </p:cNvSpPr>
          <p:nvPr/>
        </p:nvSpPr>
        <p:spPr>
          <a:xfrm>
            <a:off x="1127125" y="850265"/>
            <a:ext cx="10515600" cy="471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a:solidFill>
                  <a:schemeClr val="accent2"/>
                </a:solidFill>
                <a:latin typeface="黑体" panose="02010600030101010101" charset="-122"/>
                <a:ea typeface="黑体" panose="02010600030101010101" charset="-122"/>
              </a:rPr>
              <a:t>护理伦理基本原则的作用</a:t>
            </a:r>
            <a:endParaRPr lang="zh-CN" altLang="en-US" sz="2400">
              <a:solidFill>
                <a:schemeClr val="accent2"/>
              </a:solidFill>
              <a:latin typeface="黑体" panose="02010600030101010101" charset="-122"/>
              <a:ea typeface="黑体" panose="02010600030101010101" charset="-122"/>
            </a:endParaRPr>
          </a:p>
        </p:txBody>
      </p:sp>
      <p:sp>
        <p:nvSpPr>
          <p:cNvPr id="40963" name="矩形 40962"/>
          <p:cNvSpPr/>
          <p:nvPr/>
        </p:nvSpPr>
        <p:spPr>
          <a:xfrm>
            <a:off x="1442720" y="1557655"/>
            <a:ext cx="9884410" cy="468693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spcBef>
                <a:spcPct val="0"/>
              </a:spcBef>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第一，它是护理规范体系的核心和纲领，所有的护理规范和护理范畴都贯彻和体现护理伦理基本原则的要求。</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ct val="0"/>
              </a:spcBef>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第二，它是护理伦理道德评价的最高标准。护理伦理道德评价善恶具体标准很多，但根本上讲，凡是符合护理伦理基本原则的护理道德意识和护理道德行为就是善。反之就是恶。</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ct val="0"/>
              </a:spcBef>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第三 ，它是护理伦理道德教育和护理伦理道德修养的重要内容，对护理人员进行护理道德教育和护理道德修养始终以护理伦理基本原则为宗旨和指导思想。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3">
                                            <p:txEl>
                                              <p:charRg st="0" end="49"/>
                                            </p:txEl>
                                          </p:spTgt>
                                        </p:tgtEl>
                                        <p:attrNameLst>
                                          <p:attrName>style.visibility</p:attrName>
                                        </p:attrNameLst>
                                      </p:cBhvr>
                                      <p:to>
                                        <p:strVal val="visible"/>
                                      </p:to>
                                    </p:set>
                                    <p:anim calcmode="lin" valueType="num">
                                      <p:cBhvr additive="base">
                                        <p:cTn id="7" dur="500" fill="hold"/>
                                        <p:tgtEl>
                                          <p:spTgt spid="40963">
                                            <p:txEl>
                                              <p:charRg st="0" end="4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63">
                                            <p:txEl>
                                              <p:charRg st="0" end="4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3">
                                            <p:txEl>
                                              <p:charRg st="49" end="128"/>
                                            </p:txEl>
                                          </p:spTgt>
                                        </p:tgtEl>
                                        <p:attrNameLst>
                                          <p:attrName>style.visibility</p:attrName>
                                        </p:attrNameLst>
                                      </p:cBhvr>
                                      <p:to>
                                        <p:strVal val="visible"/>
                                      </p:to>
                                    </p:set>
                                    <p:anim calcmode="lin" valueType="num">
                                      <p:cBhvr additive="base">
                                        <p:cTn id="13" dur="500" fill="hold"/>
                                        <p:tgtEl>
                                          <p:spTgt spid="40963">
                                            <p:txEl>
                                              <p:charRg st="49" end="12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63">
                                            <p:txEl>
                                              <p:charRg st="49" end="12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63">
                                            <p:txEl>
                                              <p:charRg st="128" end="198"/>
                                            </p:txEl>
                                          </p:spTgt>
                                        </p:tgtEl>
                                        <p:attrNameLst>
                                          <p:attrName>style.visibility</p:attrName>
                                        </p:attrNameLst>
                                      </p:cBhvr>
                                      <p:to>
                                        <p:strVal val="visible"/>
                                      </p:to>
                                    </p:set>
                                    <p:anim calcmode="lin" valueType="num">
                                      <p:cBhvr additive="base">
                                        <p:cTn id="19" dur="500" fill="hold"/>
                                        <p:tgtEl>
                                          <p:spTgt spid="40963">
                                            <p:txEl>
                                              <p:charRg st="128" end="19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63">
                                            <p:txEl>
                                              <p:charRg st="128" end="19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41985"/>
          <p:cNvSpPr>
            <a:spLocks noGrp="1"/>
          </p:cNvSpPr>
          <p:nvPr>
            <p:ph type="body" idx="4294967295"/>
          </p:nvPr>
        </p:nvSpPr>
        <p:spPr>
          <a:xfrm>
            <a:off x="1149350" y="556895"/>
            <a:ext cx="10515600" cy="620395"/>
          </a:xfrm>
        </p:spPr>
        <p:txBody>
          <a:bodyPr/>
          <a:p>
            <a:pPr marL="0" indent="0">
              <a:buNone/>
            </a:pPr>
            <a:r>
              <a:rPr lang="zh-CN" altLang="en-US" sz="2400">
                <a:solidFill>
                  <a:schemeClr val="accent2"/>
                </a:solidFill>
                <a:latin typeface="黑体" panose="02010600030101010101" charset="-122"/>
                <a:ea typeface="黑体" panose="02010600030101010101" charset="-122"/>
              </a:rPr>
              <a:t>社会主义护理伦理基本原则的内容</a:t>
            </a:r>
            <a:endParaRPr lang="zh-CN" altLang="en-US" sz="2400">
              <a:solidFill>
                <a:schemeClr val="accent2"/>
              </a:solidFill>
              <a:latin typeface="黑体" panose="02010600030101010101" charset="-122"/>
              <a:ea typeface="黑体" panose="02010600030101010101" charset="-122"/>
            </a:endParaRPr>
          </a:p>
        </p:txBody>
      </p:sp>
      <p:sp>
        <p:nvSpPr>
          <p:cNvPr id="41987" name="矩形 41986"/>
          <p:cNvSpPr/>
          <p:nvPr/>
        </p:nvSpPr>
        <p:spPr>
          <a:xfrm>
            <a:off x="1149350" y="984250"/>
            <a:ext cx="10020300" cy="29083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0"/>
              </a:spcBef>
              <a:spcAft>
                <a:spcPts val="0"/>
              </a:spcAft>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防病治病，是广大护理人员的护理工作的核心任务和基本内容，是实现为人民身心健康服务的途径和手段。</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spcAft>
                <a:spcPts val="0"/>
              </a:spcAft>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实行社会主义人道主义。</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0"/>
              </a:spcBef>
              <a:spcAft>
                <a:spcPts val="0"/>
              </a:spcAft>
              <a:buFont typeface="Wingdings" panose="05000000000000000000" charset="0"/>
              <a:buChar char="Ø"/>
            </a:pPr>
            <a:r>
              <a:rPr lang="zh-CN" altLang="en-US" sz="2400" b="0">
                <a:solidFill>
                  <a:srgbClr val="0000FF"/>
                </a:solidFill>
                <a:latin typeface="黑体" panose="02010600030101010101" charset="-122"/>
                <a:ea typeface="黑体" panose="02010600030101010101" charset="-122"/>
                <a:cs typeface="黑体" panose="02010600030101010101" charset="-122"/>
              </a:rPr>
              <a:t>全心全意为人民身心健康服务是社会主义护理伦理道德的实质和核心，也是社会主义社会的护理道德和以往社会的医学道德的根本区别。</a:t>
            </a:r>
            <a:endParaRPr lang="zh-CN" altLang="en-US" b="0">
              <a:latin typeface="黑体" panose="02010600030101010101" charset="-122"/>
              <a:cs typeface="黑体" panose="02010600030101010101" charset="-122"/>
            </a:endParaRPr>
          </a:p>
        </p:txBody>
      </p:sp>
      <p:sp>
        <p:nvSpPr>
          <p:cNvPr id="43010" name="文本占位符 43009"/>
          <p:cNvSpPr>
            <a:spLocks noGrp="1"/>
          </p:cNvSpPr>
          <p:nvPr/>
        </p:nvSpPr>
        <p:spPr>
          <a:xfrm>
            <a:off x="1099185" y="3750945"/>
            <a:ext cx="10515600" cy="5334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a:solidFill>
                  <a:schemeClr val="accent2"/>
                </a:solidFill>
                <a:latin typeface="黑体" panose="02010600030101010101" charset="-122"/>
                <a:ea typeface="黑体" panose="02010600030101010101" charset="-122"/>
              </a:rPr>
              <a:t>护理伦理学的具体原则</a:t>
            </a:r>
            <a:endParaRPr lang="zh-CN" altLang="en-US" sz="2400">
              <a:solidFill>
                <a:schemeClr val="accent2"/>
              </a:solidFill>
              <a:latin typeface="黑体" panose="02010600030101010101" charset="-122"/>
              <a:ea typeface="黑体" panose="02010600030101010101" charset="-122"/>
            </a:endParaRPr>
          </a:p>
        </p:txBody>
      </p:sp>
      <p:sp>
        <p:nvSpPr>
          <p:cNvPr id="43011" name="矩形 43010"/>
          <p:cNvSpPr/>
          <p:nvPr/>
        </p:nvSpPr>
        <p:spPr>
          <a:xfrm>
            <a:off x="1099185" y="4284345"/>
            <a:ext cx="6643370" cy="178308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r>
              <a:rPr lang="zh-CN" altLang="en-US" sz="2400" b="0">
                <a:solidFill>
                  <a:srgbClr val="0000FF"/>
                </a:solidFill>
                <a:latin typeface="黑体" panose="02010600030101010101" charset="-122"/>
                <a:ea typeface="黑体" panose="02010600030101010101" charset="-122"/>
                <a:cs typeface="黑体" panose="02010600030101010101" charset="-122"/>
              </a:rPr>
              <a:t>不伤害原则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有利原则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公正原则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r>
              <a:rPr lang="zh-CN" altLang="en-US" sz="2400" b="0">
                <a:solidFill>
                  <a:srgbClr val="0000FF"/>
                </a:solidFill>
                <a:latin typeface="黑体" panose="02010600030101010101" charset="-122"/>
                <a:ea typeface="黑体" panose="02010600030101010101" charset="-122"/>
                <a:cs typeface="黑体" panose="02010600030101010101" charset="-122"/>
              </a:rPr>
              <a:t>尊重与自主原则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pic>
        <p:nvPicPr>
          <p:cNvPr id="9" name="图片 8"/>
          <p:cNvPicPr>
            <a:picLocks noChangeAspect="1"/>
          </p:cNvPicPr>
          <p:nvPr/>
        </p:nvPicPr>
        <p:blipFill>
          <a:blip r:embed="rId1" cstate="screen"/>
          <a:stretch>
            <a:fillRect/>
          </a:stretch>
        </p:blipFill>
        <p:spPr>
          <a:xfrm>
            <a:off x="7988935" y="3421380"/>
            <a:ext cx="3180715" cy="3180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87">
                                            <p:txEl>
                                              <p:charRg st="0" end="48"/>
                                            </p:txEl>
                                          </p:spTgt>
                                        </p:tgtEl>
                                        <p:attrNameLst>
                                          <p:attrName>style.visibility</p:attrName>
                                        </p:attrNameLst>
                                      </p:cBhvr>
                                      <p:to>
                                        <p:strVal val="visible"/>
                                      </p:to>
                                    </p:set>
                                    <p:anim calcmode="lin" valueType="num">
                                      <p:cBhvr additive="base">
                                        <p:cTn id="7" dur="500" fill="hold"/>
                                        <p:tgtEl>
                                          <p:spTgt spid="41987">
                                            <p:txEl>
                                              <p:charRg st="0" end="4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987">
                                            <p:txEl>
                                              <p:charRg st="0" end="4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987">
                                            <p:txEl>
                                              <p:charRg st="48" end="60"/>
                                            </p:txEl>
                                          </p:spTgt>
                                        </p:tgtEl>
                                        <p:attrNameLst>
                                          <p:attrName>style.visibility</p:attrName>
                                        </p:attrNameLst>
                                      </p:cBhvr>
                                      <p:to>
                                        <p:strVal val="visible"/>
                                      </p:to>
                                    </p:set>
                                    <p:anim calcmode="lin" valueType="num">
                                      <p:cBhvr additive="base">
                                        <p:cTn id="13" dur="500" fill="hold"/>
                                        <p:tgtEl>
                                          <p:spTgt spid="41987">
                                            <p:txEl>
                                              <p:charRg st="48" end="6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987">
                                            <p:txEl>
                                              <p:charRg st="48" end="6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987">
                                            <p:txEl>
                                              <p:charRg st="60" end="121"/>
                                            </p:txEl>
                                          </p:spTgt>
                                        </p:tgtEl>
                                        <p:attrNameLst>
                                          <p:attrName>style.visibility</p:attrName>
                                        </p:attrNameLst>
                                      </p:cBhvr>
                                      <p:to>
                                        <p:strVal val="visible"/>
                                      </p:to>
                                    </p:set>
                                    <p:anim calcmode="lin" valueType="num">
                                      <p:cBhvr additive="base">
                                        <p:cTn id="19" dur="500" fill="hold"/>
                                        <p:tgtEl>
                                          <p:spTgt spid="41987">
                                            <p:txEl>
                                              <p:charRg st="60" end="12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1987">
                                            <p:txEl>
                                              <p:charRg st="60" end="12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3011">
                                            <p:txEl>
                                              <p:charRg st="0" end="6"/>
                                            </p:txEl>
                                          </p:spTgt>
                                        </p:tgtEl>
                                        <p:attrNameLst>
                                          <p:attrName>style.visibility</p:attrName>
                                        </p:attrNameLst>
                                      </p:cBhvr>
                                      <p:to>
                                        <p:strVal val="visible"/>
                                      </p:to>
                                    </p:set>
                                    <p:anim calcmode="lin" valueType="num">
                                      <p:cBhvr additive="base">
                                        <p:cTn id="25" dur="500" fill="hold"/>
                                        <p:tgtEl>
                                          <p:spTgt spid="43011">
                                            <p:txEl>
                                              <p:charRg st="0"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3011">
                                            <p:txEl>
                                              <p:charRg st="0"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3011">
                                            <p:txEl>
                                              <p:charRg st="6" end="15"/>
                                            </p:txEl>
                                          </p:spTgt>
                                        </p:tgtEl>
                                        <p:attrNameLst>
                                          <p:attrName>style.visibility</p:attrName>
                                        </p:attrNameLst>
                                      </p:cBhvr>
                                      <p:to>
                                        <p:strVal val="visible"/>
                                      </p:to>
                                    </p:set>
                                    <p:anim calcmode="lin" valueType="num">
                                      <p:cBhvr additive="base">
                                        <p:cTn id="31" dur="500" fill="hold"/>
                                        <p:tgtEl>
                                          <p:spTgt spid="43011">
                                            <p:txEl>
                                              <p:charRg st="6" end="1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3011">
                                            <p:txEl>
                                              <p:charRg st="6" end="1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3011">
                                            <p:txEl>
                                              <p:charRg st="15" end="28"/>
                                            </p:txEl>
                                          </p:spTgt>
                                        </p:tgtEl>
                                        <p:attrNameLst>
                                          <p:attrName>style.visibility</p:attrName>
                                        </p:attrNameLst>
                                      </p:cBhvr>
                                      <p:to>
                                        <p:strVal val="visible"/>
                                      </p:to>
                                    </p:set>
                                    <p:anim calcmode="lin" valueType="num">
                                      <p:cBhvr additive="base">
                                        <p:cTn id="37" dur="500" fill="hold"/>
                                        <p:tgtEl>
                                          <p:spTgt spid="43011">
                                            <p:txEl>
                                              <p:charRg st="15" end="2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3011">
                                            <p:txEl>
                                              <p:charRg st="15" end="2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3011">
                                            <p:txEl>
                                              <p:charRg st="28" end="48"/>
                                            </p:txEl>
                                          </p:spTgt>
                                        </p:tgtEl>
                                        <p:attrNameLst>
                                          <p:attrName>style.visibility</p:attrName>
                                        </p:attrNameLst>
                                      </p:cBhvr>
                                      <p:to>
                                        <p:strVal val="visible"/>
                                      </p:to>
                                    </p:set>
                                    <p:anim calcmode="lin" valueType="num">
                                      <p:cBhvr additive="base">
                                        <p:cTn id="43" dur="500" fill="hold"/>
                                        <p:tgtEl>
                                          <p:spTgt spid="43011">
                                            <p:txEl>
                                              <p:charRg st="28" end="4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3011">
                                            <p:txEl>
                                              <p:charRg st="28" end="4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P spid="430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44033"/>
          <p:cNvSpPr/>
          <p:nvPr/>
        </p:nvSpPr>
        <p:spPr>
          <a:xfrm>
            <a:off x="1056005" y="1816100"/>
            <a:ext cx="10574655" cy="178308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marL="0" lvl="0" indent="0">
              <a:lnSpc>
                <a:spcPct val="125000"/>
              </a:lnSpc>
              <a:spcBef>
                <a:spcPts val="0"/>
              </a:spcBef>
            </a:pPr>
            <a:r>
              <a:rPr lang="zh-CN" altLang="en-US" sz="2400" b="0">
                <a:solidFill>
                  <a:srgbClr val="0000FF"/>
                </a:solidFill>
                <a:latin typeface="黑体" panose="02010600030101010101" charset="-122"/>
                <a:ea typeface="黑体" panose="02010600030101010101" charset="-122"/>
                <a:cs typeface="黑体" panose="02010600030101010101" charset="-122"/>
              </a:rPr>
              <a:t>不伤害原则是指在医疗诊治过程中不给患者带来本来不应有的肉体和精神上的痛苦、损伤、疾病甚至死亡。</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marL="0" lvl="0" indent="0">
              <a:lnSpc>
                <a:spcPct val="125000"/>
              </a:lnSpc>
              <a:spcBef>
                <a:spcPts val="0"/>
              </a:spcBef>
            </a:pPr>
            <a:r>
              <a:rPr lang="zh-CN" altLang="en-US" sz="2400" b="0">
                <a:solidFill>
                  <a:srgbClr val="0000FF"/>
                </a:solidFill>
                <a:latin typeface="黑体" panose="02010600030101010101" charset="-122"/>
                <a:ea typeface="黑体" panose="02010600030101010101" charset="-122"/>
                <a:cs typeface="黑体" panose="02010600030101010101" charset="-122"/>
              </a:rPr>
              <a:t>最底线原则</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
        <p:nvSpPr>
          <p:cNvPr id="44035" name="棱台 44034"/>
          <p:cNvSpPr/>
          <p:nvPr/>
        </p:nvSpPr>
        <p:spPr>
          <a:xfrm>
            <a:off x="1056005" y="649605"/>
            <a:ext cx="1946910" cy="915670"/>
          </a:xfrm>
          <a:prstGeom prst="bevel">
            <a:avLst>
              <a:gd name="adj" fmla="val 12500"/>
            </a:avLst>
          </a:prstGeom>
          <a:solidFill>
            <a:schemeClr val="hlink">
              <a:alpha val="50999"/>
            </a:schemeClr>
          </a:solidFill>
          <a:ln w="9525">
            <a:noFill/>
          </a:ln>
        </p:spPr>
        <p:txBody>
          <a:bodyPr wrap="none" anchor="ctr" anchorCtr="0"/>
          <a:p>
            <a:pPr eaLnBrk="1" hangingPunct="1"/>
            <a:r>
              <a:rPr lang="zh-CN" altLang="en-US" sz="2400" dirty="0">
                <a:solidFill>
                  <a:srgbClr val="0000FF"/>
                </a:solidFill>
                <a:latin typeface="黑体" panose="02010600030101010101" charset="-122"/>
                <a:ea typeface="黑体" panose="02010600030101010101" charset="-122"/>
                <a:cs typeface="黑体" panose="02010600030101010101" charset="-122"/>
              </a:rPr>
              <a:t>不伤害原则</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45058" name="文本占位符 45057"/>
          <p:cNvSpPr>
            <a:spLocks noGrp="1"/>
          </p:cNvSpPr>
          <p:nvPr>
            <p:ph type="body" idx="4294967295"/>
          </p:nvPr>
        </p:nvSpPr>
        <p:spPr>
          <a:xfrm>
            <a:off x="1085850" y="3599180"/>
            <a:ext cx="10515600" cy="407670"/>
          </a:xfrm>
        </p:spPr>
        <p:txBody>
          <a:bodyPr>
            <a:normAutofit fontScale="90000"/>
          </a:bodyPr>
          <a:p>
            <a:pPr marL="0" indent="0">
              <a:buNone/>
            </a:pPr>
            <a:r>
              <a:rPr lang="zh-CN" altLang="en-US" sz="2400">
                <a:solidFill>
                  <a:srgbClr val="000000"/>
                </a:solidFill>
                <a:ea typeface="黑体" panose="02010600030101010101" charset="-122"/>
              </a:rPr>
              <a:t>在临床上允许病人死亡，但不违背不伤害原则的情况</a:t>
            </a:r>
            <a:endParaRPr lang="zh-CN" altLang="en-US" sz="2400">
              <a:solidFill>
                <a:srgbClr val="000000"/>
              </a:solidFill>
              <a:ea typeface="黑体" panose="02010600030101010101" charset="-122"/>
            </a:endParaRPr>
          </a:p>
        </p:txBody>
      </p:sp>
      <p:sp>
        <p:nvSpPr>
          <p:cNvPr id="45059" name="矩形 45058"/>
          <p:cNvSpPr/>
          <p:nvPr/>
        </p:nvSpPr>
        <p:spPr>
          <a:xfrm>
            <a:off x="1056005" y="4006850"/>
            <a:ext cx="10545445" cy="185483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marL="0" lvl="0" indent="0" algn="just">
              <a:lnSpc>
                <a:spcPct val="125000"/>
              </a:lnSpc>
              <a:spcBef>
                <a:spcPts val="0"/>
              </a:spcBef>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）病人的生命是由非常手段来维持的。</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marL="0" lvl="0" indent="0" algn="just">
              <a:lnSpc>
                <a:spcPct val="125000"/>
              </a:lnSpc>
              <a:spcBef>
                <a:spcPts val="0"/>
              </a:spcBef>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）有无可辩驳的证据证明，生物学死亡即将来临，且病人极度痛苦。</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marL="0" lvl="0" indent="0" algn="just">
              <a:lnSpc>
                <a:spcPct val="125000"/>
              </a:lnSpc>
              <a:spcBef>
                <a:spcPts val="0"/>
              </a:spcBef>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3</a:t>
            </a:r>
            <a:r>
              <a:rPr lang="zh-CN" altLang="en-US" sz="2400" b="0" dirty="0">
                <a:solidFill>
                  <a:srgbClr val="0000FF"/>
                </a:solidFill>
                <a:latin typeface="黑体" panose="02010600030101010101" charset="-122"/>
                <a:ea typeface="黑体" panose="02010600030101010101" charset="-122"/>
                <a:cs typeface="黑体" panose="02010600030101010101" charset="-122"/>
              </a:rPr>
              <a:t>）对于以上两种情形家属要求或表示同意撤消或终止治疗而允许病人死亡，不是杀人，也不违背不伤害原则。</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4">
                                            <p:txEl>
                                              <p:charRg st="0" end="48"/>
                                            </p:txEl>
                                          </p:spTgt>
                                        </p:tgtEl>
                                        <p:attrNameLst>
                                          <p:attrName>style.visibility</p:attrName>
                                        </p:attrNameLst>
                                      </p:cBhvr>
                                      <p:to>
                                        <p:strVal val="visible"/>
                                      </p:to>
                                    </p:set>
                                    <p:anim calcmode="lin" valueType="num">
                                      <p:cBhvr additive="base">
                                        <p:cTn id="7" dur="500" fill="hold"/>
                                        <p:tgtEl>
                                          <p:spTgt spid="44034">
                                            <p:txEl>
                                              <p:charRg st="0" end="4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034">
                                            <p:txEl>
                                              <p:charRg st="0" end="4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034">
                                            <p:txEl>
                                              <p:charRg st="48" end="54"/>
                                            </p:txEl>
                                          </p:spTgt>
                                        </p:tgtEl>
                                        <p:attrNameLst>
                                          <p:attrName>style.visibility</p:attrName>
                                        </p:attrNameLst>
                                      </p:cBhvr>
                                      <p:to>
                                        <p:strVal val="visible"/>
                                      </p:to>
                                    </p:set>
                                    <p:anim calcmode="lin" valueType="num">
                                      <p:cBhvr additive="base">
                                        <p:cTn id="13" dur="500" fill="hold"/>
                                        <p:tgtEl>
                                          <p:spTgt spid="44034">
                                            <p:txEl>
                                              <p:charRg st="48" end="5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034">
                                            <p:txEl>
                                              <p:charRg st="48" end="5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499"/>
                                          </p:stCondLst>
                                        </p:cTn>
                                        <p:tgtEl>
                                          <p:spTgt spid="44035"/>
                                        </p:tgtEl>
                                        <p:attrNameLst>
                                          <p:attrName>style.visibility</p:attrName>
                                        </p:attrNameLst>
                                      </p:cBhvr>
                                      <p:to>
                                        <p:strVal val="visible"/>
                                      </p:to>
                                    </p:set>
                                    <p:anim calcmode="lin" valueType="num">
                                      <p:cBhvr>
                                        <p:cTn id="19" dur="1" fill="hold"/>
                                        <p:tgtEl>
                                          <p:spTgt spid="44035"/>
                                        </p:tgtEl>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5059">
                                            <p:txEl>
                                              <p:charRg st="0" end="20"/>
                                            </p:txEl>
                                          </p:spTgt>
                                        </p:tgtEl>
                                        <p:attrNameLst>
                                          <p:attrName>style.visibility</p:attrName>
                                        </p:attrNameLst>
                                      </p:cBhvr>
                                      <p:to>
                                        <p:strVal val="visible"/>
                                      </p:to>
                                    </p:set>
                                    <p:anim calcmode="lin" valueType="num">
                                      <p:cBhvr additive="base">
                                        <p:cTn id="24" dur="500" fill="hold"/>
                                        <p:tgtEl>
                                          <p:spTgt spid="45059">
                                            <p:txEl>
                                              <p:charRg st="0" end="2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45059">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1" name="whoosh.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45059">
                                            <p:txEl>
                                              <p:charRg st="20" end="53"/>
                                            </p:txEl>
                                          </p:spTgt>
                                        </p:tgtEl>
                                        <p:attrNameLst>
                                          <p:attrName>style.visibility</p:attrName>
                                        </p:attrNameLst>
                                      </p:cBhvr>
                                      <p:to>
                                        <p:strVal val="visible"/>
                                      </p:to>
                                    </p:set>
                                    <p:anim calcmode="lin" valueType="num">
                                      <p:cBhvr additive="base">
                                        <p:cTn id="30" dur="500" fill="hold"/>
                                        <p:tgtEl>
                                          <p:spTgt spid="45059">
                                            <p:txEl>
                                              <p:charRg st="20" end="5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45059">
                                            <p:txEl>
                                              <p:charRg st="20" end="5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1" name="whoosh.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5059">
                                            <p:txEl>
                                              <p:charRg st="53" end="104"/>
                                            </p:txEl>
                                          </p:spTgt>
                                        </p:tgtEl>
                                        <p:attrNameLst>
                                          <p:attrName>style.visibility</p:attrName>
                                        </p:attrNameLst>
                                      </p:cBhvr>
                                      <p:to>
                                        <p:strVal val="visible"/>
                                      </p:to>
                                    </p:set>
                                    <p:anim calcmode="lin" valueType="num">
                                      <p:cBhvr additive="base">
                                        <p:cTn id="36" dur="500" fill="hold"/>
                                        <p:tgtEl>
                                          <p:spTgt spid="45059">
                                            <p:txEl>
                                              <p:charRg st="53" end="104"/>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45059">
                                            <p:txEl>
                                              <p:charRg st="53" end="10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p:bldP spid="44035" grpId="0" bldLvl="0" animBg="1"/>
      <p:bldP spid="4505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30020" y="1389380"/>
            <a:ext cx="8744585" cy="3745865"/>
          </a:xfrm>
          <a:prstGeom prst="rect">
            <a:avLst/>
          </a:prstGeom>
          <a:noFill/>
        </p:spPr>
        <p:txBody>
          <a:bodyPr wrap="square">
            <a:spAutoFit/>
          </a:bodyPr>
          <a:lstStyle/>
          <a:p>
            <a:pPr algn="l">
              <a:lnSpc>
                <a:spcPct val="12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单元二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l">
              <a:lnSpc>
                <a:spcPct val="12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护理伦理学的理论基础和规范体系</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1381125" y="932815"/>
            <a:ext cx="8382000" cy="497205"/>
          </a:xfrm>
        </p:spPr>
        <p:txBody>
          <a:bodyPr/>
          <a:p>
            <a:pPr>
              <a:buNone/>
            </a:pPr>
            <a:r>
              <a:rPr lang="zh-CN" altLang="en-US" sz="2400">
                <a:solidFill>
                  <a:srgbClr val="000000"/>
                </a:solidFill>
                <a:ea typeface="黑体" panose="02010600030101010101" charset="-122"/>
              </a:rPr>
              <a:t>防范伤害对医务人员提出如下要求：</a:t>
            </a:r>
            <a:endParaRPr lang="zh-CN" altLang="en-US" sz="2400">
              <a:solidFill>
                <a:srgbClr val="000000"/>
              </a:solidFill>
              <a:ea typeface="黑体" panose="02010600030101010101" charset="-122"/>
            </a:endParaRPr>
          </a:p>
        </p:txBody>
      </p:sp>
      <p:sp>
        <p:nvSpPr>
          <p:cNvPr id="46083" name="矩形 46082"/>
          <p:cNvSpPr/>
          <p:nvPr/>
        </p:nvSpPr>
        <p:spPr>
          <a:xfrm>
            <a:off x="1381125" y="1635760"/>
            <a:ext cx="5802630" cy="45688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50000"/>
              </a:lnSpc>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）培养为病人利益和健康的行为动机和意向。</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）提供应有的最佳医疗和护理。</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zh-CN" altLang="en-US" sz="2400" b="0" dirty="0">
                <a:solidFill>
                  <a:srgbClr val="0000FF"/>
                </a:solidFill>
                <a:latin typeface="黑体" panose="02010600030101010101" charset="-122"/>
                <a:ea typeface="黑体" panose="02010600030101010101" charset="-122"/>
                <a:cs typeface="黑体" panose="02010600030101010101" charset="-122"/>
              </a:rPr>
              <a:t>（</a:t>
            </a:r>
            <a:r>
              <a:rPr lang="en-US" altLang="zh-CN" sz="2400" b="0" dirty="0">
                <a:solidFill>
                  <a:srgbClr val="0000FF"/>
                </a:solidFill>
                <a:latin typeface="黑体" panose="02010600030101010101" charset="-122"/>
                <a:ea typeface="黑体" panose="02010600030101010101" charset="-122"/>
                <a:cs typeface="黑体" panose="02010600030101010101" charset="-122"/>
              </a:rPr>
              <a:t>3</a:t>
            </a:r>
            <a:r>
              <a:rPr lang="zh-CN" altLang="en-US" sz="2400" b="0" dirty="0">
                <a:solidFill>
                  <a:srgbClr val="0000FF"/>
                </a:solidFill>
                <a:latin typeface="黑体" panose="02010600030101010101" charset="-122"/>
                <a:ea typeface="黑体" panose="02010600030101010101" charset="-122"/>
                <a:cs typeface="黑体" panose="02010600030101010101" charset="-122"/>
              </a:rPr>
              <a:t>）对有伤害或危险的诊治措施，作出危险</a:t>
            </a:r>
            <a:r>
              <a:rPr lang="en-US" altLang="zh-CN" sz="2400" b="0" dirty="0">
                <a:solidFill>
                  <a:srgbClr val="0000FF"/>
                </a:solidFill>
                <a:latin typeface="黑体" panose="02010600030101010101" charset="-122"/>
                <a:ea typeface="黑体" panose="02010600030101010101" charset="-122"/>
                <a:cs typeface="黑体" panose="02010600030101010101" charset="-122"/>
              </a:rPr>
              <a:t>/</a:t>
            </a:r>
            <a:r>
              <a:rPr lang="zh-CN" altLang="en-US" sz="2400" b="0" dirty="0">
                <a:solidFill>
                  <a:srgbClr val="0000FF"/>
                </a:solidFill>
                <a:latin typeface="黑体" panose="02010600030101010101" charset="-122"/>
                <a:ea typeface="黑体" panose="02010600030101010101" charset="-122"/>
                <a:cs typeface="黑体" panose="02010600030101010101" charset="-122"/>
              </a:rPr>
              <a:t>利益、伤害</a:t>
            </a:r>
            <a:r>
              <a:rPr lang="en-US" altLang="zh-CN" sz="2400" b="0" dirty="0">
                <a:solidFill>
                  <a:srgbClr val="0000FF"/>
                </a:solidFill>
                <a:latin typeface="黑体" panose="02010600030101010101" charset="-122"/>
                <a:ea typeface="黑体" panose="02010600030101010101" charset="-122"/>
                <a:cs typeface="黑体" panose="02010600030101010101" charset="-122"/>
              </a:rPr>
              <a:t>/</a:t>
            </a:r>
            <a:r>
              <a:rPr lang="zh-CN" altLang="en-US" sz="2400" b="0" dirty="0">
                <a:solidFill>
                  <a:srgbClr val="0000FF"/>
                </a:solidFill>
                <a:latin typeface="黑体" panose="02010600030101010101" charset="-122"/>
                <a:ea typeface="黑体" panose="02010600030101010101" charset="-122"/>
                <a:cs typeface="黑体" panose="02010600030101010101" charset="-122"/>
              </a:rPr>
              <a:t>利益的评价，如果利益大于伤害或危险，则不违背不伤害原则，反之，则视为不道德。</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543888" y="1812290"/>
            <a:ext cx="3723409" cy="323348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3">
                                            <p:txEl>
                                              <p:charRg st="0" end="23"/>
                                            </p:txEl>
                                          </p:spTgt>
                                        </p:tgtEl>
                                        <p:attrNameLst>
                                          <p:attrName>style.visibility</p:attrName>
                                        </p:attrNameLst>
                                      </p:cBhvr>
                                      <p:to>
                                        <p:strVal val="visible"/>
                                      </p:to>
                                    </p:set>
                                    <p:anim calcmode="lin" valueType="num">
                                      <p:cBhvr additive="base">
                                        <p:cTn id="7" dur="500" fill="hold"/>
                                        <p:tgtEl>
                                          <p:spTgt spid="46083">
                                            <p:txEl>
                                              <p:charRg st="0" end="2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6083">
                                            <p:txEl>
                                              <p:charRg st="0" end="2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3">
                                            <p:txEl>
                                              <p:charRg st="23" end="40"/>
                                            </p:txEl>
                                          </p:spTgt>
                                        </p:tgtEl>
                                        <p:attrNameLst>
                                          <p:attrName>style.visibility</p:attrName>
                                        </p:attrNameLst>
                                      </p:cBhvr>
                                      <p:to>
                                        <p:strVal val="visible"/>
                                      </p:to>
                                    </p:set>
                                    <p:anim calcmode="lin" valueType="num">
                                      <p:cBhvr additive="base">
                                        <p:cTn id="13" dur="500" fill="hold"/>
                                        <p:tgtEl>
                                          <p:spTgt spid="46083">
                                            <p:txEl>
                                              <p:charRg st="23" end="4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6083">
                                            <p:txEl>
                                              <p:charRg st="23" end="4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6083">
                                            <p:txEl>
                                              <p:charRg st="40" end="106"/>
                                            </p:txEl>
                                          </p:spTgt>
                                        </p:tgtEl>
                                        <p:attrNameLst>
                                          <p:attrName>style.visibility</p:attrName>
                                        </p:attrNameLst>
                                      </p:cBhvr>
                                      <p:to>
                                        <p:strVal val="visible"/>
                                      </p:to>
                                    </p:set>
                                    <p:anim calcmode="lin" valueType="num">
                                      <p:cBhvr additive="base">
                                        <p:cTn id="19" dur="500" fill="hold"/>
                                        <p:tgtEl>
                                          <p:spTgt spid="46083">
                                            <p:txEl>
                                              <p:charRg st="40" end="10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6083">
                                            <p:txEl>
                                              <p:charRg st="40" end="10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棱台 47105"/>
          <p:cNvSpPr/>
          <p:nvPr/>
        </p:nvSpPr>
        <p:spPr>
          <a:xfrm>
            <a:off x="1271270" y="796290"/>
            <a:ext cx="1797050" cy="965835"/>
          </a:xfrm>
          <a:prstGeom prst="bevel">
            <a:avLst>
              <a:gd name="adj" fmla="val 12500"/>
            </a:avLst>
          </a:prstGeom>
          <a:solidFill>
            <a:schemeClr val="hlink">
              <a:alpha val="50999"/>
            </a:schemeClr>
          </a:solidFill>
          <a:ln w="9525">
            <a:noFill/>
          </a:ln>
        </p:spPr>
        <p:txBody>
          <a:bodyPr wrap="none" anchor="ctr" anchorCtr="0"/>
          <a:p>
            <a:pPr eaLnBrk="1" hangingPunct="1"/>
            <a:r>
              <a:rPr lang="zh-CN" altLang="en-US" sz="2400" dirty="0">
                <a:solidFill>
                  <a:srgbClr val="0000FF"/>
                </a:solidFill>
                <a:latin typeface="黑体" panose="02010600030101010101" charset="-122"/>
                <a:ea typeface="黑体" panose="02010600030101010101" charset="-122"/>
                <a:cs typeface="黑体" panose="02010600030101010101" charset="-122"/>
              </a:rPr>
              <a:t>有利原则</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47107" name="文本占位符 47106"/>
          <p:cNvSpPr>
            <a:spLocks noGrp="1"/>
          </p:cNvSpPr>
          <p:nvPr>
            <p:ph type="body" idx="4294967295"/>
          </p:nvPr>
        </p:nvSpPr>
        <p:spPr>
          <a:xfrm>
            <a:off x="1271270" y="2035175"/>
            <a:ext cx="6103620" cy="3671570"/>
          </a:xfrm>
        </p:spPr>
        <p:txBody>
          <a:bodyPr/>
          <a:p>
            <a:pPr>
              <a:lnSpc>
                <a:spcPct val="125000"/>
              </a:lnSpc>
              <a:spcAft>
                <a:spcPts val="0"/>
              </a:spcAft>
              <a:buFont typeface="Wingdings" panose="05000000000000000000" charset="0"/>
              <a:buChar char="Ø"/>
            </a:pPr>
            <a:r>
              <a:rPr lang="zh-CN" altLang="en-US" sz="2400">
                <a:solidFill>
                  <a:srgbClr val="0000FF"/>
                </a:solidFill>
              </a:rPr>
              <a:t>又称行善原则</a:t>
            </a:r>
            <a:endParaRPr lang="zh-CN" altLang="en-US" sz="2400">
              <a:solidFill>
                <a:srgbClr val="0000FF"/>
              </a:solidFill>
            </a:endParaRPr>
          </a:p>
          <a:p>
            <a:pPr>
              <a:lnSpc>
                <a:spcPct val="125000"/>
              </a:lnSpc>
              <a:spcAft>
                <a:spcPts val="0"/>
              </a:spcAft>
              <a:buFont typeface="Wingdings" panose="05000000000000000000" charset="0"/>
              <a:buChar char="Ø"/>
            </a:pPr>
            <a:r>
              <a:rPr lang="zh-CN" altLang="en-US" sz="2400">
                <a:solidFill>
                  <a:srgbClr val="0000FF"/>
                </a:solidFill>
              </a:rPr>
              <a:t>即有利于患者健康放在第一位并切实为患者谋利益的伦理原则</a:t>
            </a:r>
            <a:endParaRPr lang="zh-CN" altLang="en-US" sz="2400">
              <a:solidFill>
                <a:srgbClr val="0000FF"/>
              </a:solidFill>
            </a:endParaRPr>
          </a:p>
          <a:p>
            <a:pPr>
              <a:lnSpc>
                <a:spcPct val="125000"/>
              </a:lnSpc>
              <a:spcAft>
                <a:spcPts val="0"/>
              </a:spcAft>
              <a:buFont typeface="Wingdings" panose="05000000000000000000" charset="0"/>
              <a:buChar char="Ø"/>
            </a:pPr>
            <a:r>
              <a:rPr lang="zh-CN" altLang="en-US" sz="2400">
                <a:solidFill>
                  <a:srgbClr val="0000FF"/>
                </a:solidFill>
              </a:rPr>
              <a:t>行善是做好事，是指直接或间接的履行仁慈、善良或对病人有利的德行。即不仅要求医务人员不伤害病人（消极），且要促进他们的健康和幸福（积极）</a:t>
            </a:r>
            <a:endParaRPr lang="zh-CN" altLang="en-US" sz="2400">
              <a:solidFill>
                <a:srgbClr val="0000FF"/>
              </a:solidFill>
            </a:endParaRPr>
          </a:p>
        </p:txBody>
      </p:sp>
      <p:pic>
        <p:nvPicPr>
          <p:cNvPr id="4" name="图片 3"/>
          <p:cNvPicPr>
            <a:picLocks noChangeAspect="1"/>
          </p:cNvPicPr>
          <p:nvPr/>
        </p:nvPicPr>
        <p:blipFill>
          <a:blip r:embed="rId1" cstate="screen"/>
          <a:stretch>
            <a:fillRect/>
          </a:stretch>
        </p:blipFill>
        <p:spPr>
          <a:xfrm>
            <a:off x="7374890" y="1553845"/>
            <a:ext cx="4260215" cy="46335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7106"/>
                                        </p:tgtEl>
                                        <p:attrNameLst>
                                          <p:attrName>style.visibility</p:attrName>
                                        </p:attrNameLst>
                                      </p:cBhvr>
                                      <p:to>
                                        <p:strVal val="visible"/>
                                      </p:to>
                                    </p:set>
                                    <p:anim calcmode="lin" valueType="num">
                                      <p:cBhvr>
                                        <p:cTn id="7" dur="1" fill="hold"/>
                                        <p:tgtEl>
                                          <p:spTgt spid="47106"/>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7107">
                                            <p:txEl>
                                              <p:charRg st="0" end="7"/>
                                            </p:txEl>
                                          </p:spTgt>
                                        </p:tgtEl>
                                        <p:attrNameLst>
                                          <p:attrName>style.visibility</p:attrName>
                                        </p:attrNameLst>
                                      </p:cBhvr>
                                      <p:to>
                                        <p:strVal val="visible"/>
                                      </p:to>
                                    </p:set>
                                    <p:anim calcmode="lin" valueType="num">
                                      <p:cBhvr additive="base">
                                        <p:cTn id="12" dur="500" fill="hold"/>
                                        <p:tgtEl>
                                          <p:spTgt spid="47107">
                                            <p:txEl>
                                              <p:charRg st="0" end="7"/>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7107">
                                            <p:txEl>
                                              <p:charRg st="0"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7107">
                                            <p:txEl>
                                              <p:charRg st="7" end="35"/>
                                            </p:txEl>
                                          </p:spTgt>
                                        </p:tgtEl>
                                        <p:attrNameLst>
                                          <p:attrName>style.visibility</p:attrName>
                                        </p:attrNameLst>
                                      </p:cBhvr>
                                      <p:to>
                                        <p:strVal val="visible"/>
                                      </p:to>
                                    </p:set>
                                    <p:anim calcmode="lin" valueType="num">
                                      <p:cBhvr additive="base">
                                        <p:cTn id="18" dur="500" fill="hold"/>
                                        <p:tgtEl>
                                          <p:spTgt spid="47107">
                                            <p:txEl>
                                              <p:charRg st="7" end="35"/>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47107">
                                            <p:txEl>
                                              <p:charRg st="7" end="3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7107">
                                            <p:txEl>
                                              <p:charRg st="35" end="103"/>
                                            </p:txEl>
                                          </p:spTgt>
                                        </p:tgtEl>
                                        <p:attrNameLst>
                                          <p:attrName>style.visibility</p:attrName>
                                        </p:attrNameLst>
                                      </p:cBhvr>
                                      <p:to>
                                        <p:strVal val="visible"/>
                                      </p:to>
                                    </p:set>
                                    <p:anim calcmode="lin" valueType="num">
                                      <p:cBhvr additive="base">
                                        <p:cTn id="24" dur="500" fill="hold"/>
                                        <p:tgtEl>
                                          <p:spTgt spid="47107">
                                            <p:txEl>
                                              <p:charRg st="35" end="10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47107">
                                            <p:txEl>
                                              <p:charRg st="35" end="10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ldLvl="0" animBg="1"/>
      <p:bldP spid="4710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占位符 48129"/>
          <p:cNvSpPr>
            <a:spLocks noGrp="1"/>
          </p:cNvSpPr>
          <p:nvPr>
            <p:ph type="body" idx="4294967295"/>
          </p:nvPr>
        </p:nvSpPr>
        <p:spPr>
          <a:xfrm>
            <a:off x="1431290" y="838200"/>
            <a:ext cx="5105400" cy="743585"/>
          </a:xfrm>
        </p:spPr>
        <p:txBody>
          <a:bodyPr/>
          <a:p>
            <a:pPr marL="0" indent="0">
              <a:lnSpc>
                <a:spcPct val="125000"/>
              </a:lnSpc>
              <a:buNone/>
            </a:pPr>
            <a:r>
              <a:rPr lang="zh-CN" altLang="en-US" sz="2400">
                <a:solidFill>
                  <a:srgbClr val="000000"/>
                </a:solidFill>
                <a:latin typeface="黑体" panose="02010600030101010101" charset="-122"/>
                <a:ea typeface="黑体" panose="02010600030101010101" charset="-122"/>
              </a:rPr>
              <a:t>有利原则的具体原则：</a:t>
            </a:r>
            <a:endParaRPr lang="zh-CN" altLang="en-US" sz="2400">
              <a:solidFill>
                <a:srgbClr val="000000"/>
              </a:solidFill>
              <a:latin typeface="黑体" panose="02010600030101010101" charset="-122"/>
              <a:ea typeface="黑体" panose="02010600030101010101" charset="-122"/>
            </a:endParaRPr>
          </a:p>
        </p:txBody>
      </p:sp>
      <p:sp>
        <p:nvSpPr>
          <p:cNvPr id="48131" name="矩形 48130"/>
          <p:cNvSpPr/>
          <p:nvPr/>
        </p:nvSpPr>
        <p:spPr>
          <a:xfrm>
            <a:off x="1231900" y="1376045"/>
            <a:ext cx="6643370" cy="227838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indent="0">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不应施加伤害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应预防伤害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应去除伤害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应做或促进善事</a:t>
            </a:r>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
        <p:nvSpPr>
          <p:cNvPr id="49154" name="文本占位符 49153"/>
          <p:cNvSpPr>
            <a:spLocks noGrp="1"/>
          </p:cNvSpPr>
          <p:nvPr/>
        </p:nvSpPr>
        <p:spPr>
          <a:xfrm>
            <a:off x="1231900" y="3716020"/>
            <a:ext cx="8382000" cy="7702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25000"/>
              </a:lnSpc>
              <a:buNone/>
            </a:pPr>
            <a:r>
              <a:rPr lang="zh-CN" altLang="en-US" sz="2400">
                <a:solidFill>
                  <a:srgbClr val="000000"/>
                </a:solidFill>
                <a:ea typeface="黑体" panose="02010600030101010101" charset="-122"/>
              </a:rPr>
              <a:t>有利原则的具体要求：</a:t>
            </a:r>
            <a:endParaRPr lang="zh-CN" altLang="en-US" sz="2400">
              <a:solidFill>
                <a:srgbClr val="000000"/>
              </a:solidFill>
              <a:ea typeface="黑体" panose="02010600030101010101" charset="-122"/>
            </a:endParaRPr>
          </a:p>
        </p:txBody>
      </p:sp>
      <p:sp>
        <p:nvSpPr>
          <p:cNvPr id="49155" name="矩形 49154"/>
          <p:cNvSpPr/>
          <p:nvPr/>
        </p:nvSpPr>
        <p:spPr>
          <a:xfrm>
            <a:off x="1218565" y="4486275"/>
            <a:ext cx="7249795" cy="18522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indent="0" algn="just">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真诚关心患者生命和健康</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just">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积极做对患者有益的事</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just">
              <a:lnSpc>
                <a:spcPct val="125000"/>
              </a:lnSpc>
            </a:pPr>
            <a:r>
              <a:rPr lang="zh-CN" altLang="en-US" sz="2400" b="0">
                <a:solidFill>
                  <a:srgbClr val="0000FF"/>
                </a:solidFill>
                <a:latin typeface="黑体" panose="02010600030101010101" charset="-122"/>
                <a:ea typeface="黑体" panose="02010600030101010101" charset="-122"/>
                <a:cs typeface="黑体" panose="02010600030101010101" charset="-122"/>
              </a:rPr>
              <a:t>努力预防或减少不可避免的伤害</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pic>
        <p:nvPicPr>
          <p:cNvPr id="4" name="图片 3"/>
          <p:cNvPicPr>
            <a:picLocks noChangeAspect="1"/>
          </p:cNvPicPr>
          <p:nvPr/>
        </p:nvPicPr>
        <p:blipFill>
          <a:blip r:embed="rId1" cstate="screen"/>
          <a:stretch>
            <a:fillRect/>
          </a:stretch>
        </p:blipFill>
        <p:spPr>
          <a:xfrm>
            <a:off x="6967260" y="1376181"/>
            <a:ext cx="3993475" cy="39934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1">
                                            <p:txEl>
                                              <p:charRg st="0" end="7"/>
                                            </p:txEl>
                                          </p:spTgt>
                                        </p:tgtEl>
                                        <p:attrNameLst>
                                          <p:attrName>style.visibility</p:attrName>
                                        </p:attrNameLst>
                                      </p:cBhvr>
                                      <p:to>
                                        <p:strVal val="visible"/>
                                      </p:to>
                                    </p:set>
                                    <p:anim calcmode="lin" valueType="num">
                                      <p:cBhvr additive="base">
                                        <p:cTn id="7" dur="500" fill="hold"/>
                                        <p:tgtEl>
                                          <p:spTgt spid="48131">
                                            <p:txEl>
                                              <p:charRg st="0" end="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8131">
                                            <p:txEl>
                                              <p:charRg st="0"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1">
                                            <p:txEl>
                                              <p:charRg st="7" end="17"/>
                                            </p:txEl>
                                          </p:spTgt>
                                        </p:tgtEl>
                                        <p:attrNameLst>
                                          <p:attrName>style.visibility</p:attrName>
                                        </p:attrNameLst>
                                      </p:cBhvr>
                                      <p:to>
                                        <p:strVal val="visible"/>
                                      </p:to>
                                    </p:set>
                                    <p:anim calcmode="lin" valueType="num">
                                      <p:cBhvr additive="base">
                                        <p:cTn id="13" dur="500" fill="hold"/>
                                        <p:tgtEl>
                                          <p:spTgt spid="48131">
                                            <p:txEl>
                                              <p:charRg st="7" end="17"/>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8131">
                                            <p:txEl>
                                              <p:charRg st="7" end="1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8131">
                                            <p:txEl>
                                              <p:charRg st="17" end="31"/>
                                            </p:txEl>
                                          </p:spTgt>
                                        </p:tgtEl>
                                        <p:attrNameLst>
                                          <p:attrName>style.visibility</p:attrName>
                                        </p:attrNameLst>
                                      </p:cBhvr>
                                      <p:to>
                                        <p:strVal val="visible"/>
                                      </p:to>
                                    </p:set>
                                    <p:anim calcmode="lin" valueType="num">
                                      <p:cBhvr additive="base">
                                        <p:cTn id="19" dur="500" fill="hold"/>
                                        <p:tgtEl>
                                          <p:spTgt spid="48131">
                                            <p:txEl>
                                              <p:charRg st="17" end="3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8131">
                                            <p:txEl>
                                              <p:charRg st="17" end="3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8131">
                                            <p:txEl>
                                              <p:charRg st="31" end="51"/>
                                            </p:txEl>
                                          </p:spTgt>
                                        </p:tgtEl>
                                        <p:attrNameLst>
                                          <p:attrName>style.visibility</p:attrName>
                                        </p:attrNameLst>
                                      </p:cBhvr>
                                      <p:to>
                                        <p:strVal val="visible"/>
                                      </p:to>
                                    </p:set>
                                    <p:anim calcmode="lin" valueType="num">
                                      <p:cBhvr additive="base">
                                        <p:cTn id="25" dur="500" fill="hold"/>
                                        <p:tgtEl>
                                          <p:spTgt spid="48131">
                                            <p:txEl>
                                              <p:charRg st="31" end="5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8131">
                                            <p:txEl>
                                              <p:charRg st="31" end="5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9155">
                                            <p:txEl>
                                              <p:charRg st="0" end="12"/>
                                            </p:txEl>
                                          </p:spTgt>
                                        </p:tgtEl>
                                        <p:attrNameLst>
                                          <p:attrName>style.visibility</p:attrName>
                                        </p:attrNameLst>
                                      </p:cBhvr>
                                      <p:to>
                                        <p:strVal val="visible"/>
                                      </p:to>
                                    </p:set>
                                    <p:anim calcmode="lin" valueType="num">
                                      <p:cBhvr additive="base">
                                        <p:cTn id="31" dur="500" fill="hold"/>
                                        <p:tgtEl>
                                          <p:spTgt spid="49155">
                                            <p:txEl>
                                              <p:charRg st="0" end="1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9155">
                                            <p:txEl>
                                              <p:charRg st="0" end="1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9155">
                                            <p:txEl>
                                              <p:charRg st="12" end="23"/>
                                            </p:txEl>
                                          </p:spTgt>
                                        </p:tgtEl>
                                        <p:attrNameLst>
                                          <p:attrName>style.visibility</p:attrName>
                                        </p:attrNameLst>
                                      </p:cBhvr>
                                      <p:to>
                                        <p:strVal val="visible"/>
                                      </p:to>
                                    </p:set>
                                    <p:anim calcmode="lin" valueType="num">
                                      <p:cBhvr additive="base">
                                        <p:cTn id="37" dur="500" fill="hold"/>
                                        <p:tgtEl>
                                          <p:spTgt spid="49155">
                                            <p:txEl>
                                              <p:charRg st="12" end="2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9155">
                                            <p:txEl>
                                              <p:charRg st="12" end="2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9155">
                                            <p:txEl>
                                              <p:charRg st="23" end="38"/>
                                            </p:txEl>
                                          </p:spTgt>
                                        </p:tgtEl>
                                        <p:attrNameLst>
                                          <p:attrName>style.visibility</p:attrName>
                                        </p:attrNameLst>
                                      </p:cBhvr>
                                      <p:to>
                                        <p:strVal val="visible"/>
                                      </p:to>
                                    </p:set>
                                    <p:anim calcmode="lin" valueType="num">
                                      <p:cBhvr additive="base">
                                        <p:cTn id="43" dur="500" fill="hold"/>
                                        <p:tgtEl>
                                          <p:spTgt spid="49155">
                                            <p:txEl>
                                              <p:charRg st="23" end="3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9155">
                                            <p:txEl>
                                              <p:charRg st="23" end="3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P spid="4915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棱台 50177"/>
          <p:cNvSpPr/>
          <p:nvPr/>
        </p:nvSpPr>
        <p:spPr>
          <a:xfrm>
            <a:off x="1209040" y="758190"/>
            <a:ext cx="1771650" cy="866140"/>
          </a:xfrm>
          <a:prstGeom prst="bevel">
            <a:avLst>
              <a:gd name="adj" fmla="val 12500"/>
            </a:avLst>
          </a:prstGeom>
          <a:solidFill>
            <a:schemeClr val="hlink">
              <a:alpha val="50999"/>
            </a:schemeClr>
          </a:solidFill>
          <a:ln w="9525">
            <a:noFill/>
          </a:ln>
        </p:spPr>
        <p:txBody>
          <a:bodyPr wrap="none" anchor="ctr" anchorCtr="0"/>
          <a:p>
            <a:pPr eaLnBrk="1" hangingPunct="1"/>
            <a:r>
              <a:rPr lang="zh-CN" altLang="en-US" sz="2400" dirty="0">
                <a:solidFill>
                  <a:srgbClr val="0000FF"/>
                </a:solidFill>
                <a:latin typeface="黑体" panose="02010600030101010101" charset="-122"/>
                <a:ea typeface="黑体" panose="02010600030101010101" charset="-122"/>
                <a:cs typeface="黑体" panose="02010600030101010101" charset="-122"/>
              </a:rPr>
              <a:t>公正原则</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50179" name="文本占位符 50178"/>
          <p:cNvSpPr>
            <a:spLocks noGrp="1"/>
          </p:cNvSpPr>
          <p:nvPr>
            <p:ph type="body" idx="4294967295"/>
          </p:nvPr>
        </p:nvSpPr>
        <p:spPr>
          <a:xfrm>
            <a:off x="1460500" y="1836420"/>
            <a:ext cx="9972040" cy="1905000"/>
          </a:xfrm>
        </p:spPr>
        <p:txBody>
          <a:bodyPr/>
          <a:p>
            <a:pPr>
              <a:lnSpc>
                <a:spcPct val="150000"/>
              </a:lnSpc>
              <a:buFont typeface="Wingdings" panose="05000000000000000000" charset="0"/>
              <a:buChar char="Ø"/>
            </a:pPr>
            <a:r>
              <a:rPr lang="zh-CN" altLang="en-US" sz="2400">
                <a:solidFill>
                  <a:srgbClr val="0000FF"/>
                </a:solidFill>
              </a:rPr>
              <a:t>医学服务中公平、正直地对待每一位患者</a:t>
            </a:r>
            <a:endParaRPr lang="zh-CN" altLang="en-US" sz="2400">
              <a:solidFill>
                <a:srgbClr val="0000FF"/>
              </a:solidFill>
            </a:endParaRPr>
          </a:p>
          <a:p>
            <a:pPr>
              <a:lnSpc>
                <a:spcPct val="150000"/>
              </a:lnSpc>
              <a:buFont typeface="Wingdings" panose="05000000000000000000" charset="0"/>
              <a:buChar char="Ø"/>
            </a:pPr>
            <a:r>
              <a:rPr lang="zh-CN" altLang="en-US" sz="2400">
                <a:solidFill>
                  <a:srgbClr val="0000FF"/>
                </a:solidFill>
              </a:rPr>
              <a:t>医疗上的公正系指社会上的每一个人都具有平等享受卫生资源合理或公正分配的权利，而且对卫生资源的使用和分配也具有参与决策的权利 </a:t>
            </a:r>
            <a:endParaRPr lang="zh-CN" altLang="en-US" sz="2400">
              <a:solidFill>
                <a:srgbClr val="0000FF"/>
              </a:solidFill>
            </a:endParaRPr>
          </a:p>
        </p:txBody>
      </p:sp>
      <p:sp>
        <p:nvSpPr>
          <p:cNvPr id="51202" name="文本占位符 51201"/>
          <p:cNvSpPr>
            <a:spLocks noGrp="1"/>
          </p:cNvSpPr>
          <p:nvPr/>
        </p:nvSpPr>
        <p:spPr>
          <a:xfrm>
            <a:off x="1460500" y="4105275"/>
            <a:ext cx="3330575" cy="7702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400">
                <a:solidFill>
                  <a:srgbClr val="000000"/>
                </a:solidFill>
                <a:ea typeface="黑体" panose="02010600030101010101" charset="-122"/>
              </a:rPr>
              <a:t>公正原则的具体要求：</a:t>
            </a:r>
            <a:endParaRPr lang="zh-CN" altLang="en-US" sz="2400">
              <a:solidFill>
                <a:srgbClr val="000000"/>
              </a:solidFill>
              <a:ea typeface="黑体" panose="02010600030101010101" charset="-122"/>
            </a:endParaRPr>
          </a:p>
        </p:txBody>
      </p:sp>
      <p:sp>
        <p:nvSpPr>
          <p:cNvPr id="51203" name="矩形 51202"/>
          <p:cNvSpPr/>
          <p:nvPr/>
        </p:nvSpPr>
        <p:spPr>
          <a:xfrm>
            <a:off x="1460500" y="4685030"/>
            <a:ext cx="4966970" cy="132969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人际交往公正</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gn="just">
              <a:lnSpc>
                <a:spcPct val="150000"/>
              </a:lnSpc>
            </a:pPr>
            <a:r>
              <a:rPr lang="zh-CN" altLang="en-US" sz="2400" b="0">
                <a:solidFill>
                  <a:srgbClr val="0000FF"/>
                </a:solidFill>
                <a:latin typeface="黑体" panose="02010600030101010101" charset="-122"/>
                <a:ea typeface="黑体" panose="02010600030101010101" charset="-122"/>
                <a:cs typeface="黑体" panose="02010600030101010101" charset="-122"/>
              </a:rPr>
              <a:t>资源分配公正</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0178"/>
                                        </p:tgtEl>
                                        <p:attrNameLst>
                                          <p:attrName>style.visibility</p:attrName>
                                        </p:attrNameLst>
                                      </p:cBhvr>
                                      <p:to>
                                        <p:strVal val="visible"/>
                                      </p:to>
                                    </p:set>
                                    <p:anim calcmode="lin" valueType="num">
                                      <p:cBhvr>
                                        <p:cTn id="7" dur="1" fill="hold"/>
                                        <p:tgtEl>
                                          <p:spTgt spid="50178"/>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0179">
                                            <p:txEl>
                                              <p:charRg st="0" end="19"/>
                                            </p:txEl>
                                          </p:spTgt>
                                        </p:tgtEl>
                                        <p:attrNameLst>
                                          <p:attrName>style.visibility</p:attrName>
                                        </p:attrNameLst>
                                      </p:cBhvr>
                                      <p:to>
                                        <p:strVal val="visible"/>
                                      </p:to>
                                    </p:set>
                                    <p:anim calcmode="lin" valueType="num">
                                      <p:cBhvr additive="base">
                                        <p:cTn id="12" dur="500" fill="hold"/>
                                        <p:tgtEl>
                                          <p:spTgt spid="50179">
                                            <p:txEl>
                                              <p:charRg st="0" end="19"/>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0179">
                                            <p:txEl>
                                              <p:charRg st="0" end="1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0179">
                                            <p:txEl>
                                              <p:charRg st="19" end="82"/>
                                            </p:txEl>
                                          </p:spTgt>
                                        </p:tgtEl>
                                        <p:attrNameLst>
                                          <p:attrName>style.visibility</p:attrName>
                                        </p:attrNameLst>
                                      </p:cBhvr>
                                      <p:to>
                                        <p:strVal val="visible"/>
                                      </p:to>
                                    </p:set>
                                    <p:anim calcmode="lin" valueType="num">
                                      <p:cBhvr additive="base">
                                        <p:cTn id="18" dur="500" fill="hold"/>
                                        <p:tgtEl>
                                          <p:spTgt spid="50179">
                                            <p:txEl>
                                              <p:charRg st="19" end="8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0179">
                                            <p:txEl>
                                              <p:charRg st="19" end="8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1" name="whoosh.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1203">
                                            <p:txEl>
                                              <p:charRg st="0" end="7"/>
                                            </p:txEl>
                                          </p:spTgt>
                                        </p:tgtEl>
                                        <p:attrNameLst>
                                          <p:attrName>style.visibility</p:attrName>
                                        </p:attrNameLst>
                                      </p:cBhvr>
                                      <p:to>
                                        <p:strVal val="visible"/>
                                      </p:to>
                                    </p:set>
                                    <p:anim calcmode="lin" valueType="num">
                                      <p:cBhvr additive="base">
                                        <p:cTn id="24" dur="500" fill="hold"/>
                                        <p:tgtEl>
                                          <p:spTgt spid="51203">
                                            <p:txEl>
                                              <p:charRg st="0" end="7"/>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1203">
                                            <p:txEl>
                                              <p:charRg st="0"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whoosh.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1203">
                                            <p:txEl>
                                              <p:charRg st="7" end="14"/>
                                            </p:txEl>
                                          </p:spTgt>
                                        </p:tgtEl>
                                        <p:attrNameLst>
                                          <p:attrName>style.visibility</p:attrName>
                                        </p:attrNameLst>
                                      </p:cBhvr>
                                      <p:to>
                                        <p:strVal val="visible"/>
                                      </p:to>
                                    </p:set>
                                    <p:anim calcmode="lin" valueType="num">
                                      <p:cBhvr additive="base">
                                        <p:cTn id="30" dur="500" fill="hold"/>
                                        <p:tgtEl>
                                          <p:spTgt spid="51203">
                                            <p:txEl>
                                              <p:charRg st="7" end="1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51203">
                                            <p:txEl>
                                              <p:charRg st="7" end="1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ldLvl="0" animBg="1"/>
      <p:bldP spid="50179" grpId="0" build="p"/>
      <p:bldP spid="5120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棱台 52225"/>
          <p:cNvSpPr/>
          <p:nvPr/>
        </p:nvSpPr>
        <p:spPr>
          <a:xfrm>
            <a:off x="1122045" y="621665"/>
            <a:ext cx="2627630" cy="890905"/>
          </a:xfrm>
          <a:prstGeom prst="bevel">
            <a:avLst>
              <a:gd name="adj" fmla="val 12500"/>
            </a:avLst>
          </a:prstGeom>
          <a:solidFill>
            <a:schemeClr val="hlink">
              <a:alpha val="50999"/>
            </a:schemeClr>
          </a:solidFill>
          <a:ln w="9525">
            <a:noFill/>
          </a:ln>
        </p:spPr>
        <p:txBody>
          <a:bodyPr wrap="none" anchor="ctr" anchorCtr="0"/>
          <a:p>
            <a:pPr eaLnBrk="1" hangingPunct="1"/>
            <a:r>
              <a:rPr lang="zh-CN" altLang="en-US" sz="2400" dirty="0">
                <a:solidFill>
                  <a:srgbClr val="0000FF"/>
                </a:solidFill>
                <a:latin typeface="黑体" panose="02010600030101010101" charset="-122"/>
                <a:ea typeface="黑体" panose="02010600030101010101" charset="-122"/>
                <a:cs typeface="黑体" panose="02010600030101010101" charset="-122"/>
              </a:rPr>
              <a:t>尊重与自主原则</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52227" name="文本占位符 52226"/>
          <p:cNvSpPr>
            <a:spLocks noGrp="1"/>
          </p:cNvSpPr>
          <p:nvPr>
            <p:ph type="body" idx="4294967295"/>
          </p:nvPr>
        </p:nvSpPr>
        <p:spPr>
          <a:xfrm>
            <a:off x="1122045" y="1701165"/>
            <a:ext cx="10232390" cy="2422525"/>
          </a:xfrm>
        </p:spPr>
        <p:txBody>
          <a:bodyPr/>
          <a:p>
            <a:pPr>
              <a:lnSpc>
                <a:spcPct val="150000"/>
              </a:lnSpc>
              <a:buClr>
                <a:srgbClr val="6600CC"/>
              </a:buClr>
              <a:buFont typeface="Wingdings" panose="05000000000000000000" charset="0"/>
              <a:buChar char="Ø"/>
            </a:pPr>
            <a:r>
              <a:rPr lang="zh-CN" altLang="en-US" sz="2400">
                <a:solidFill>
                  <a:srgbClr val="0000FF"/>
                </a:solidFill>
              </a:rPr>
              <a:t>尊重原则：尊重患者的人格、自由等。</a:t>
            </a:r>
            <a:endParaRPr lang="zh-CN" altLang="en-US" sz="2400">
              <a:solidFill>
                <a:srgbClr val="0000FF"/>
              </a:solidFill>
            </a:endParaRPr>
          </a:p>
          <a:p>
            <a:pPr>
              <a:lnSpc>
                <a:spcPct val="150000"/>
              </a:lnSpc>
              <a:buClr>
                <a:srgbClr val="6600CC"/>
              </a:buClr>
              <a:buFont typeface="Wingdings" panose="05000000000000000000" charset="0"/>
              <a:buChar char="Ø"/>
            </a:pPr>
            <a:r>
              <a:rPr lang="zh-CN" altLang="en-US" sz="2400">
                <a:solidFill>
                  <a:srgbClr val="0000FF"/>
                </a:solidFill>
              </a:rPr>
              <a:t>自主原则是体现自主的人和他的自主性的尊严，尊重自主的人和他的自主性就是承认他有权根据自己的考虑就他自己的事情作出合乎理性的决定。该原则只适用于能够作出理性判断的人。</a:t>
            </a:r>
            <a:endParaRPr lang="zh-CN" altLang="en-US" sz="2400">
              <a:solidFill>
                <a:srgbClr val="0000FF"/>
              </a:solidFill>
            </a:endParaRPr>
          </a:p>
        </p:txBody>
      </p:sp>
      <p:sp>
        <p:nvSpPr>
          <p:cNvPr id="53250" name="文本占位符 53249"/>
          <p:cNvSpPr>
            <a:spLocks noGrp="1"/>
          </p:cNvSpPr>
          <p:nvPr/>
        </p:nvSpPr>
        <p:spPr>
          <a:xfrm>
            <a:off x="1122045" y="4312285"/>
            <a:ext cx="4650740" cy="7702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400">
                <a:solidFill>
                  <a:srgbClr val="000000"/>
                </a:solidFill>
                <a:ea typeface="黑体" panose="02010600030101010101" charset="-122"/>
              </a:rPr>
              <a:t>尊重与自主原则的具体要求：</a:t>
            </a:r>
            <a:endParaRPr lang="zh-CN" altLang="en-US" sz="2400">
              <a:solidFill>
                <a:srgbClr val="000000"/>
              </a:solidFill>
              <a:ea typeface="黑体" panose="02010600030101010101" charset="-122"/>
            </a:endParaRPr>
          </a:p>
        </p:txBody>
      </p:sp>
      <p:sp>
        <p:nvSpPr>
          <p:cNvPr id="53251" name="矩形 53250"/>
          <p:cNvSpPr/>
          <p:nvPr/>
        </p:nvSpPr>
        <p:spPr>
          <a:xfrm>
            <a:off x="1122045" y="4885055"/>
            <a:ext cx="7249795" cy="144208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just"/>
            <a:r>
              <a:rPr lang="zh-CN" altLang="en-US" sz="2400" b="0">
                <a:solidFill>
                  <a:srgbClr val="0000FF"/>
                </a:solidFill>
                <a:latin typeface="黑体" panose="02010600030101010101" charset="-122"/>
                <a:ea typeface="黑体" panose="02010600030101010101" charset="-122"/>
                <a:cs typeface="黑体" panose="02010600030101010101" charset="-122"/>
              </a:rPr>
              <a:t>尊重患者及其自主权</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gn="just"/>
            <a:r>
              <a:rPr lang="zh-CN" altLang="en-US" sz="2400" b="0">
                <a:solidFill>
                  <a:srgbClr val="0000FF"/>
                </a:solidFill>
                <a:latin typeface="黑体" panose="02010600030101010101" charset="-122"/>
                <a:ea typeface="黑体" panose="02010600030101010101" charset="-122"/>
                <a:cs typeface="黑体" panose="02010600030101010101" charset="-122"/>
              </a:rPr>
              <a:t>依法履行责任</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lgn="just"/>
            <a:r>
              <a:rPr lang="zh-CN" altLang="en-US" sz="2400" b="0">
                <a:solidFill>
                  <a:srgbClr val="0000FF"/>
                </a:solidFill>
                <a:latin typeface="黑体" panose="02010600030101010101" charset="-122"/>
                <a:ea typeface="黑体" panose="02010600030101010101" charset="-122"/>
                <a:cs typeface="黑体" panose="02010600030101010101" charset="-122"/>
              </a:rPr>
              <a:t>正确行使护理自主权</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a:endParaRPr lang="zh-CN" altLang="en-US" sz="2400" b="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2226"/>
                                        </p:tgtEl>
                                        <p:attrNameLst>
                                          <p:attrName>style.visibility</p:attrName>
                                        </p:attrNameLst>
                                      </p:cBhvr>
                                      <p:to>
                                        <p:strVal val="visible"/>
                                      </p:to>
                                    </p:set>
                                    <p:anim calcmode="lin" valueType="num">
                                      <p:cBhvr>
                                        <p:cTn id="7" dur="1" fill="hold"/>
                                        <p:tgtEl>
                                          <p:spTgt spid="52226"/>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2227">
                                            <p:txEl>
                                              <p:charRg st="0" end="18"/>
                                            </p:txEl>
                                          </p:spTgt>
                                        </p:tgtEl>
                                        <p:attrNameLst>
                                          <p:attrName>style.visibility</p:attrName>
                                        </p:attrNameLst>
                                      </p:cBhvr>
                                      <p:to>
                                        <p:strVal val="visible"/>
                                      </p:to>
                                    </p:set>
                                    <p:anim calcmode="lin" valueType="num">
                                      <p:cBhvr additive="base">
                                        <p:cTn id="12" dur="500" fill="hold"/>
                                        <p:tgtEl>
                                          <p:spTgt spid="52227">
                                            <p:txEl>
                                              <p:charRg st="0" end="18"/>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2227">
                                            <p:txEl>
                                              <p:charRg st="0" end="1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1"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2227">
                                            <p:txEl>
                                              <p:charRg st="18" end="101"/>
                                            </p:txEl>
                                          </p:spTgt>
                                        </p:tgtEl>
                                        <p:attrNameLst>
                                          <p:attrName>style.visibility</p:attrName>
                                        </p:attrNameLst>
                                      </p:cBhvr>
                                      <p:to>
                                        <p:strVal val="visible"/>
                                      </p:to>
                                    </p:set>
                                    <p:anim calcmode="lin" valueType="num">
                                      <p:cBhvr additive="base">
                                        <p:cTn id="18" dur="500" fill="hold"/>
                                        <p:tgtEl>
                                          <p:spTgt spid="52227">
                                            <p:txEl>
                                              <p:charRg st="18" end="10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2227">
                                            <p:txEl>
                                              <p:charRg st="18" end="10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1" name="whoosh.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3251">
                                            <p:txEl>
                                              <p:charRg st="0" end="10"/>
                                            </p:txEl>
                                          </p:spTgt>
                                        </p:tgtEl>
                                        <p:attrNameLst>
                                          <p:attrName>style.visibility</p:attrName>
                                        </p:attrNameLst>
                                      </p:cBhvr>
                                      <p:to>
                                        <p:strVal val="visible"/>
                                      </p:to>
                                    </p:set>
                                    <p:anim calcmode="lin" valueType="num">
                                      <p:cBhvr additive="base">
                                        <p:cTn id="24" dur="500" fill="hold"/>
                                        <p:tgtEl>
                                          <p:spTgt spid="53251">
                                            <p:txEl>
                                              <p:charRg st="0" end="1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3251">
                                            <p:txEl>
                                              <p:charRg st="0" end="1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whoosh.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3251">
                                            <p:txEl>
                                              <p:charRg st="10" end="17"/>
                                            </p:txEl>
                                          </p:spTgt>
                                        </p:tgtEl>
                                        <p:attrNameLst>
                                          <p:attrName>style.visibility</p:attrName>
                                        </p:attrNameLst>
                                      </p:cBhvr>
                                      <p:to>
                                        <p:strVal val="visible"/>
                                      </p:to>
                                    </p:set>
                                    <p:anim calcmode="lin" valueType="num">
                                      <p:cBhvr additive="base">
                                        <p:cTn id="30" dur="500" fill="hold"/>
                                        <p:tgtEl>
                                          <p:spTgt spid="53251">
                                            <p:txEl>
                                              <p:charRg st="10" end="1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53251">
                                            <p:txEl>
                                              <p:charRg st="10" end="1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whoosh.wav"/>
                                        </p:tgtEl>
                                      </p:cMediaNode>
                                    </p:audio>
                                  </p:sub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53251">
                                            <p:txEl>
                                              <p:charRg st="17" end="27"/>
                                            </p:txEl>
                                          </p:spTgt>
                                        </p:tgtEl>
                                        <p:attrNameLst>
                                          <p:attrName>style.visibility</p:attrName>
                                        </p:attrNameLst>
                                      </p:cBhvr>
                                      <p:to>
                                        <p:strVal val="visible"/>
                                      </p:to>
                                    </p:set>
                                    <p:anim calcmode="lin" valueType="num">
                                      <p:cBhvr additive="base">
                                        <p:cTn id="36" dur="500" fill="hold"/>
                                        <p:tgtEl>
                                          <p:spTgt spid="53251">
                                            <p:txEl>
                                              <p:charRg st="17" end="27"/>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53251">
                                            <p:txEl>
                                              <p:charRg st="17" end="2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P spid="52227" grpId="0" build="p"/>
      <p:bldP spid="5325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01015" y="2078990"/>
            <a:ext cx="11189335" cy="341503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古代医家认为要履行“仁爱救人”的准则，就必须精研医术。唐代大医孙思邈提出：“学者必须博极医源，精勤不倦，不得道听途说，而言医道已了，深自误哉！”他用细葱管为患尿闭症不能小便的患者导尿，成为迄今使用导尿术治疗尿潴留最早的人。东汉名医张仲景总结前人经验，依据自身实践，系统总结了热病和杂病的辩证论治规律，创立了辩证论治的诊断治疗体系。医学博大精深，每一位医家必须刻苦学习，精勤不倦，方能有所成就。</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sz="4000">
                <a:solidFill>
                  <a:srgbClr val="FF0000"/>
                </a:solidFill>
                <a:ea typeface="黑体" panose="02010600030101010101" charset="-122"/>
                <a:cs typeface="黑体" panose="02010600030101010101" charset="-122"/>
              </a:rPr>
              <a:t>二</a:t>
            </a:r>
            <a:r>
              <a:rPr sz="4000">
                <a:solidFill>
                  <a:srgbClr val="FF0000"/>
                </a:solidFill>
                <a:ea typeface="黑体" panose="02010600030101010101" charset="-122"/>
                <a:cs typeface="黑体" panose="02010600030101010101" charset="-122"/>
              </a:rPr>
              <a:t>、 护理伦理规范</a:t>
            </a:r>
            <a:endParaRPr sz="4000">
              <a:solidFill>
                <a:srgbClr val="FF0000"/>
              </a:solidFill>
              <a:ea typeface="黑体" panose="02010600030101010101" charset="-122"/>
              <a:cs typeface="黑体" panose="02010600030101010101" charset="-122"/>
            </a:endParaRPr>
          </a:p>
        </p:txBody>
      </p:sp>
      <p:sp>
        <p:nvSpPr>
          <p:cNvPr id="7" name="Text Placeholder 30"/>
          <p:cNvSpPr txBox="1"/>
          <p:nvPr/>
        </p:nvSpPr>
        <p:spPr>
          <a:xfrm>
            <a:off x="3783824" y="24215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平等交往，一视同仁</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126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积极探索，精益求精</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38312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举止端庄，文明服务</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救死扶伤，忠于职守</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3" name="Text Placeholder 30"/>
          <p:cNvSpPr txBox="1"/>
          <p:nvPr/>
        </p:nvSpPr>
        <p:spPr>
          <a:xfrm>
            <a:off x="3783824" y="52409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6.</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保守医密，诚实守信</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4" name="Text Placeholder 30"/>
          <p:cNvSpPr txBox="1"/>
          <p:nvPr/>
        </p:nvSpPr>
        <p:spPr>
          <a:xfrm>
            <a:off x="3783824" y="59458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7.</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互学互尊，团结协作</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5" name="Text Placeholder 30"/>
          <p:cNvSpPr txBox="1"/>
          <p:nvPr/>
        </p:nvSpPr>
        <p:spPr>
          <a:xfrm>
            <a:off x="3783824" y="45361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5.</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廉洁奉公，遵纪守法</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750"/>
                                        <p:tgtEl>
                                          <p:spTgt spid="5"/>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750"/>
                                        <p:tgtEl>
                                          <p:spTgt spid="3"/>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P spid="4" grpId="0" bldLvl="0" animBg="1">
        <p:tmplLst>
          <p:tmpl lvl="0">
            <p:tnLst>
              <p:par>
                <p:cTn presetID="22" presetClass="entr" presetSubtype="2"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right)">
                      <p:cBhvr>
                        <p:cTn dur="750"/>
                        <p:tgtEl>
                          <p:spTgt spid="4"/>
                        </p:tgtEl>
                      </p:cBhvr>
                    </p:animEffect>
                  </p:childTnLst>
                </p:cTn>
              </p:par>
            </p:tnLst>
          </p:tmpl>
        </p:tmplLst>
      </p:bldP>
      <p:bldP spid="5" grpId="0" bldLvl="0" animBg="1">
        <p:tmplLst>
          <p:tmpl lvl="0">
            <p:tnLst>
              <p:par>
                <p:cTn presetID="22" presetClass="entr" presetSubtype="2"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right)">
                      <p:cBhvr>
                        <p:cTn dur="750"/>
                        <p:tgtEl>
                          <p:spTgt spid="5"/>
                        </p:tgtEl>
                      </p:cBhvr>
                    </p:animEffect>
                  </p:childTnLst>
                </p:cTn>
              </p:par>
            </p:tnLst>
          </p:tmpl>
        </p:tmplLst>
      </p:b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sz="4000">
                <a:solidFill>
                  <a:srgbClr val="FF0000"/>
                </a:solidFill>
                <a:ea typeface="黑体" panose="02010600030101010101" charset="-122"/>
                <a:cs typeface="黑体" panose="02010600030101010101" charset="-122"/>
              </a:rPr>
              <a:t>三</a:t>
            </a:r>
            <a:r>
              <a:rPr sz="4000">
                <a:solidFill>
                  <a:srgbClr val="FF0000"/>
                </a:solidFill>
                <a:ea typeface="黑体" panose="02010600030101010101" charset="-122"/>
                <a:cs typeface="黑体" panose="02010600030101010101" charset="-122"/>
              </a:rPr>
              <a:t>、 护理伦理</a:t>
            </a:r>
            <a:r>
              <a:rPr lang="zh-CN" sz="4000">
                <a:solidFill>
                  <a:srgbClr val="FF0000"/>
                </a:solidFill>
                <a:ea typeface="黑体" panose="02010600030101010101" charset="-122"/>
                <a:cs typeface="黑体" panose="02010600030101010101" charset="-122"/>
              </a:rPr>
              <a:t>范畴</a:t>
            </a:r>
            <a:endParaRPr lang="zh-CN" sz="4000">
              <a:solidFill>
                <a:srgbClr val="FF0000"/>
              </a:solidFill>
              <a:ea typeface="黑体" panose="02010600030101010101" charset="-122"/>
              <a:cs typeface="黑体" panose="02010600030101010101" charset="-122"/>
            </a:endParaRPr>
          </a:p>
        </p:txBody>
      </p:sp>
      <p:grpSp>
        <p:nvGrpSpPr>
          <p:cNvPr id="4" name="组合 3"/>
          <p:cNvGrpSpPr/>
          <p:nvPr/>
        </p:nvGrpSpPr>
        <p:grpSpPr>
          <a:xfrm>
            <a:off x="1727835" y="2703830"/>
            <a:ext cx="1612900" cy="1945005"/>
            <a:chOff x="1330037" y="2743337"/>
            <a:chExt cx="2037420" cy="2549237"/>
          </a:xfrm>
        </p:grpSpPr>
        <p:sp>
          <p:nvSpPr>
            <p:cNvPr id="42"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43"/>
            <p:cNvSpPr txBox="1"/>
            <p:nvPr/>
          </p:nvSpPr>
          <p:spPr>
            <a:xfrm>
              <a:off x="1330037" y="3974261"/>
              <a:ext cx="2037420"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权利和义务</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 name="椭圆 2"/>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1</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54" name="组合 53"/>
          <p:cNvGrpSpPr/>
          <p:nvPr/>
        </p:nvGrpSpPr>
        <p:grpSpPr>
          <a:xfrm>
            <a:off x="3877945" y="2679700"/>
            <a:ext cx="1776730" cy="1945640"/>
            <a:chOff x="1284779" y="2743337"/>
            <a:chExt cx="2221621" cy="2549237"/>
          </a:xfrm>
        </p:grpSpPr>
        <p:sp>
          <p:nvSpPr>
            <p:cNvPr id="55"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55"/>
            <p:cNvSpPr txBox="1"/>
            <p:nvPr/>
          </p:nvSpPr>
          <p:spPr>
            <a:xfrm>
              <a:off x="1284779" y="3973860"/>
              <a:ext cx="2221621" cy="52249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情感和理智</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7" name="椭圆 56"/>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2</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5" name="组合 4"/>
          <p:cNvGrpSpPr/>
          <p:nvPr/>
        </p:nvGrpSpPr>
        <p:grpSpPr>
          <a:xfrm>
            <a:off x="6277610" y="2680335"/>
            <a:ext cx="1626235" cy="1945005"/>
            <a:chOff x="1330037" y="2743337"/>
            <a:chExt cx="2054265" cy="2549237"/>
          </a:xfrm>
        </p:grpSpPr>
        <p:sp>
          <p:nvSpPr>
            <p:cNvPr id="6"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330037" y="3974261"/>
              <a:ext cx="2054265"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良心与荣誉</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8" name="椭圆 7"/>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3</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9" name="组合 8"/>
          <p:cNvGrpSpPr/>
          <p:nvPr/>
        </p:nvGrpSpPr>
        <p:grpSpPr>
          <a:xfrm>
            <a:off x="8787130" y="2703195"/>
            <a:ext cx="1628775" cy="1945640"/>
            <a:chOff x="1330037" y="2743337"/>
            <a:chExt cx="2036618" cy="2549237"/>
          </a:xfrm>
        </p:grpSpPr>
        <p:sp>
          <p:nvSpPr>
            <p:cNvPr id="10"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330037" y="3973860"/>
              <a:ext cx="2035824" cy="52249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胆识与审慎</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2" name="椭圆 11"/>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4</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440180"/>
            <a:ext cx="9794875" cy="424624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生命价值论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美德论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不伤害原则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有利原则</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义务论的代表人物是（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边泌</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B.密尔</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C.康德</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亚里士多德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E.法兰克福</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86865" y="515620"/>
            <a:ext cx="9794875" cy="609282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强调生命对他人、社会、人类意义的是（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生命质量论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B.生命价值论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C.生命神圣论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生命道德论</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E.美德论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把有利于患者健康放在第一位并切实为患者谋利益的伦理原则是（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不伤害原则</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B.有利原则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C.公正原则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自主原则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E.互助原则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任何个人和医疗机构都不得拒绝患者的求医要求，说明患者享有（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平等享有医疗的权利 B. 获得全部实情的权利</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监督权</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D. 参与决定有关个人健康的权利</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知情同意权</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36206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146165"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了解护理伦理学的理论基础和规范体系。</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熟悉护理伦理学的具体理论和护理伦理的具体原则、护患的权利和义务。</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掌握护理伦理的基本理论、基本原则，基本规范和基本范畴。</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2621280"/>
            <a:ext cx="636206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36206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学会护理伦理学的基本理论、基本原则、基本规范和基本范畴。</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会利用护理伦理学的基本理论、基本原则、基本规范和基本范畴解决护理中的伦理问题。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具有较强的护理伦理道德思想和理念。</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86865" y="515620"/>
            <a:ext cx="979487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关于道德行为主体应该如何成为有德性的伦理理论是（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人道论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B.美德论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C.义务论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功利论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E.生命论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6. 以下哪项不是患者的义务（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如实提供病情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B.避免传播疾病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C.尊重医生</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进行医学实验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E.遵守医院规章制度</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7. 生命神圣论的道德核心是（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敬畏生命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B.履行职责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服务对象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承担责任</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E.功利或效益</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8. 以下哪项不是护理伦理学的基本原则（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不伤害原则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B.知情同意原则</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C. 尊重原则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公正原则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E.互助原则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86865" y="515620"/>
            <a:ext cx="979487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9. 以功利主义判断道德的行为标准是（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功效或利益</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B.动机与效果</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C.手段与效果</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手段与目的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E.手段与动机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10. 以护士的道德为具体表现形式的护理伦理学理论被称为（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美德论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B.义务论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C.功利论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效果论</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E.生命论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11. 患者，女，因车祸受重伤，未带押金，医生拒绝为患者办理住院手续，当押金凑够，患者已错过抢救最佳时机死亡。此案例中医生违背了患者（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公正原则</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B.尊重原则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C.维护患者利益原则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享有基本的医疗权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不伤害原则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76350" y="431165"/>
            <a:ext cx="10515600" cy="609282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12. 下列选项中，不是患者义务的是（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不吸烟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B.保持健康</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C.配合诊治和护理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支付医疗费用</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E.如实提供病情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13. 患者，女，因患糖尿病，发生足部严重溃疡，需截肢以防止败血症的发生。此案例包含的冲突是（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行善原则与公正原则的冲突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endPar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B.行善原则与尊重原则的冲突</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行善原则与不伤害原则的冲突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尊重原则与不伤害原则的冲突</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尊重原则和公正原则的冲突</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14. 当妊娠危及胎儿母亲生命时，可允许行人工流产或引产，这符合（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行善原则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B.不伤害原则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C.公正原则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尊重原则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E.互助原则</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36700" y="1998345"/>
            <a:ext cx="9794875" cy="286131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简述医学人道论有哪些主要观点？</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简述护理伦理学的基本原则内容是什么？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护理伦理规范包括哪些内容？</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护理人员和患者分别有什么权利和义务？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结合实际，简述护理道德良心有哪些作用？</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126490" y="532765"/>
            <a:ext cx="10541000" cy="5446395"/>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华益慰是北京军区总医院原外一科主任，以高尚的医德和高超医术感动亿万中国人。他一辈子勤奋敬业，始终把医术高超作为自己的毕业追求，刻苦钻研临床技术，从一名普通外科医生成长为知名专家，他廉洁行医，始终把医德高尚作为自己的职业操守，拒收红包，拒请吃喝，拒拿回扣，从医56 年，他从未收过一个红包、一分钱回扣，没做过一件对不起患者的事，全心全意为患者服务。30 多次被评为“优秀共产党员”“学雷锋标兵”“优秀服务标兵”和“医德医风先进个人”等。华益慰充分展示了医务工作者医德高尚、医术高超的良好形象。这个从未想过在世界上留名的人，将被这个</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世界铭记。</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问：请同学们从所学的伦理知识角度来评价人民的好医生华益慰。</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52720" y="2448560"/>
            <a:ext cx="649986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护理伦理学的理论基础</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031206" y="2285731"/>
            <a:ext cx="8129588" cy="175323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cs typeface="黑体" panose="02010600030101010101" charset="-122"/>
                <a:sym typeface="Arial" panose="020B0604020202020204" pitchFamily="34" charset="0"/>
              </a:rPr>
              <a:t>护理伦理学是伴随着护理活动而产生、发展的，是伦理学在护理实践发展的基础上逐渐派生出一个分支。其理论基础是生命论、人道论、美德论、道义论和功利论。</a:t>
            </a:r>
            <a:endParaRPr sz="2400" dirty="0">
              <a:solidFill>
                <a:srgbClr val="0262C5"/>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1706245"/>
          </a:xfrm>
          <a:prstGeom prst="rect">
            <a:avLst/>
          </a:prstGeom>
          <a:noFill/>
          <a:ln w="9525">
            <a:noFill/>
          </a:ln>
        </p:spPr>
        <p:txBody>
          <a:bodyPr wrap="square">
            <a:spAutoFit/>
          </a:bodyPr>
          <a:p>
            <a:pPr algn="l" eaLnBrk="1" hangingPunct="1">
              <a:lnSpc>
                <a:spcPct val="105000"/>
              </a:lnSpc>
              <a:spcBef>
                <a:spcPct val="25000"/>
              </a:spcBef>
              <a:spcAft>
                <a:spcPct val="25000"/>
              </a:spcAft>
            </a:pPr>
            <a:r>
              <a:rPr lang="zh-CN" altLang="en-US" sz="4000" dirty="0">
                <a:solidFill>
                  <a:srgbClr val="FF0000"/>
                </a:solidFill>
                <a:latin typeface="Times New Roman" panose="02020603050405020304" pitchFamily="18" charset="0"/>
                <a:ea typeface="黑体" panose="02010600030101010101" charset="-122"/>
                <a:cs typeface="黑体" panose="02010600030101010101" charset="-122"/>
              </a:rPr>
              <a:t>一、生命论</a:t>
            </a:r>
            <a:r>
              <a:rPr lang="en-US" altLang="zh-CN" sz="4000" dirty="0">
                <a:solidFill>
                  <a:srgbClr val="FF0000"/>
                </a:solidFill>
                <a:latin typeface="Times New Roman" panose="02020603050405020304" pitchFamily="18" charset="0"/>
                <a:ea typeface="黑体" panose="02010600030101010101" charset="-122"/>
                <a:cs typeface="黑体" panose="02010600030101010101" charset="-122"/>
              </a:rPr>
              <a:t>-</a:t>
            </a:r>
            <a:r>
              <a:rPr lang="zh-CN" altLang="en-US" sz="4000">
                <a:solidFill>
                  <a:srgbClr val="FF0000"/>
                </a:solidFill>
                <a:ea typeface="黑体" panose="02010600030101010101" charset="-122"/>
                <a:cs typeface="黑体" panose="02010600030101010101" charset="-122"/>
                <a:sym typeface="+mn-ea"/>
              </a:rPr>
              <a:t>伦理学中善待生命的理论</a:t>
            </a:r>
            <a:endParaRPr lang="zh-CN" altLang="en-US" sz="4000">
              <a:solidFill>
                <a:srgbClr val="FF0000"/>
              </a:solidFill>
              <a:ea typeface="黑体" panose="02010600030101010101" charset="-122"/>
              <a:cs typeface="黑体" panose="02010600030101010101" charset="-122"/>
            </a:endParaRPr>
          </a:p>
          <a:p>
            <a:pPr algn="l" eaLnBrk="1" hangingPunct="1">
              <a:lnSpc>
                <a:spcPct val="105000"/>
              </a:lnSpc>
              <a:spcBef>
                <a:spcPct val="25000"/>
              </a:spcBef>
              <a:spcAft>
                <a:spcPct val="25000"/>
              </a:spcAft>
            </a:pPr>
            <a:endParaRPr lang="en-US" altLang="zh-CN" sz="4000" dirty="0">
              <a:solidFill>
                <a:srgbClr val="FF0000"/>
              </a:solidFill>
              <a:latin typeface="Times New Roman" panose="02020603050405020304" pitchFamily="18" charset="0"/>
              <a:ea typeface="黑体" panose="02010600030101010101" charset="-122"/>
              <a:cs typeface="黑体" panose="02010600030101010101" charset="-122"/>
            </a:endParaRPr>
          </a:p>
        </p:txBody>
      </p:sp>
      <p:sp>
        <p:nvSpPr>
          <p:cNvPr id="13316" name="矩形 13315"/>
          <p:cNvSpPr/>
          <p:nvPr/>
        </p:nvSpPr>
        <p:spPr>
          <a:xfrm>
            <a:off x="658495" y="1963420"/>
            <a:ext cx="11299190" cy="1014730"/>
          </a:xfrm>
          <a:prstGeom prst="rect">
            <a:avLst/>
          </a:prstGeom>
          <a:noFill/>
          <a:ln w="9525">
            <a:noFill/>
          </a:ln>
        </p:spPr>
        <p:txBody>
          <a:bodyPr wrap="square">
            <a:spAutoFit/>
          </a:bodyPr>
          <a:p>
            <a:pPr algn="l">
              <a:lnSpc>
                <a:spcPct val="150000"/>
              </a:lnSpc>
            </a:pPr>
            <a:r>
              <a:rPr lang="zh-CN" altLang="en-US" sz="2000" dirty="0">
                <a:solidFill>
                  <a:srgbClr val="000099"/>
                </a:solidFill>
                <a:latin typeface="黑体" panose="02010600030101010101" charset="-122"/>
                <a:ea typeface="黑体" panose="02010600030101010101" charset="-122"/>
                <a:cs typeface="黑体" panose="02010600030101010101" charset="-122"/>
              </a:rPr>
              <a:t>人们对生与死的认识、生与死矛盾的处理及对生命本质和意义的回答构成了生命论。它大致分为三种观点：</a:t>
            </a:r>
            <a:endParaRPr lang="zh-CN" altLang="en-US" sz="2000" dirty="0">
              <a:solidFill>
                <a:srgbClr val="000099"/>
              </a:solidFill>
              <a:latin typeface="黑体" panose="02010600030101010101" charset="-122"/>
              <a:ea typeface="黑体" panose="02010600030101010101" charset="-122"/>
              <a:cs typeface="黑体" panose="02010600030101010101" charset="-122"/>
            </a:endParaRPr>
          </a:p>
        </p:txBody>
      </p:sp>
      <p:sp>
        <p:nvSpPr>
          <p:cNvPr id="9" name="文本框 8"/>
          <p:cNvSpPr txBox="1"/>
          <p:nvPr/>
        </p:nvSpPr>
        <p:spPr>
          <a:xfrm>
            <a:off x="2345055" y="4488815"/>
            <a:ext cx="1795780" cy="460375"/>
          </a:xfrm>
          <a:prstGeom prst="rect">
            <a:avLst/>
          </a:prstGeom>
          <a:noFill/>
        </p:spPr>
        <p:txBody>
          <a:bodyPr wrap="square" rtlCol="0">
            <a:spAutoFit/>
          </a:bodyPr>
          <a:p>
            <a:r>
              <a:rPr lang="zh-CN" altLang="en-US" sz="2400" b="1">
                <a:solidFill>
                  <a:schemeClr val="accent1">
                    <a:lumMod val="75000"/>
                  </a:schemeClr>
                </a:solidFill>
                <a:cs typeface="+mn-ea"/>
                <a:sym typeface="+mn-lt"/>
              </a:rPr>
              <a:t>生命神圣论</a:t>
            </a:r>
            <a:endParaRPr lang="zh-CN" altLang="en-US" sz="2400" b="1">
              <a:solidFill>
                <a:schemeClr val="accent1">
                  <a:lumMod val="75000"/>
                </a:schemeClr>
              </a:solidFill>
              <a:cs typeface="+mn-ea"/>
              <a:sym typeface="+mn-lt"/>
            </a:endParaRPr>
          </a:p>
        </p:txBody>
      </p:sp>
      <p:sp>
        <p:nvSpPr>
          <p:cNvPr id="106" name="Freeform 12"/>
          <p:cNvSpPr/>
          <p:nvPr/>
        </p:nvSpPr>
        <p:spPr bwMode="auto">
          <a:xfrm>
            <a:off x="2120667" y="3237981"/>
            <a:ext cx="1481667"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lumMod val="75000"/>
            </a:schemeClr>
          </a:solidFill>
          <a:ln>
            <a:noFill/>
          </a:ln>
        </p:spPr>
        <p:txBody>
          <a:bodyPr/>
          <a:p>
            <a:endParaRPr lang="zh-CN" altLang="en-US" sz="2400">
              <a:solidFill>
                <a:schemeClr val="tx1">
                  <a:lumMod val="50000"/>
                  <a:lumOff val="50000"/>
                </a:schemeClr>
              </a:solidFill>
              <a:cs typeface="+mn-ea"/>
              <a:sym typeface="+mn-lt"/>
            </a:endParaRPr>
          </a:p>
        </p:txBody>
      </p:sp>
      <p:grpSp>
        <p:nvGrpSpPr>
          <p:cNvPr id="107" name="组合 106"/>
          <p:cNvGrpSpPr/>
          <p:nvPr/>
        </p:nvGrpSpPr>
        <p:grpSpPr>
          <a:xfrm>
            <a:off x="2345034" y="3298306"/>
            <a:ext cx="1143000" cy="7620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grpSp>
      </p:grpSp>
      <p:cxnSp>
        <p:nvCxnSpPr>
          <p:cNvPr id="116" name="直接连接符 115"/>
          <p:cNvCxnSpPr/>
          <p:nvPr/>
        </p:nvCxnSpPr>
        <p:spPr>
          <a:xfrm>
            <a:off x="2120669" y="4382568"/>
            <a:ext cx="201930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3264396" y="3890509"/>
            <a:ext cx="527709" cy="461665"/>
          </a:xfrm>
          <a:prstGeom prst="rect">
            <a:avLst/>
          </a:prstGeom>
        </p:spPr>
        <p:txBody>
          <a:bodyPr wrap="none">
            <a:spAutoFit/>
          </a:bodyPr>
          <a:p>
            <a:pPr algn="just">
              <a:defRPr/>
            </a:pPr>
            <a:r>
              <a:rPr lang="en-US" altLang="zh-CN" sz="2400" b="1" dirty="0">
                <a:solidFill>
                  <a:schemeClr val="accent1">
                    <a:lumMod val="75000"/>
                  </a:schemeClr>
                </a:solidFill>
                <a:cs typeface="+mn-ea"/>
                <a:sym typeface="+mn-lt"/>
              </a:rPr>
              <a:t>01</a:t>
            </a:r>
            <a:endParaRPr lang="en-US" altLang="zh-CN" sz="2400" b="1" dirty="0">
              <a:solidFill>
                <a:schemeClr val="accent1">
                  <a:lumMod val="75000"/>
                </a:schemeClr>
              </a:solidFill>
              <a:cs typeface="+mn-ea"/>
              <a:sym typeface="+mn-lt"/>
            </a:endParaRPr>
          </a:p>
        </p:txBody>
      </p:sp>
      <p:sp>
        <p:nvSpPr>
          <p:cNvPr id="118" name="Freeform 12"/>
          <p:cNvSpPr/>
          <p:nvPr/>
        </p:nvSpPr>
        <p:spPr bwMode="auto">
          <a:xfrm>
            <a:off x="4499801" y="3237981"/>
            <a:ext cx="1481667"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lumMod val="75000"/>
            </a:schemeClr>
          </a:solidFill>
          <a:ln>
            <a:noFill/>
          </a:ln>
        </p:spPr>
        <p:txBody>
          <a:bodyPr/>
          <a:p>
            <a:endParaRPr lang="zh-CN" altLang="en-US" sz="2400">
              <a:solidFill>
                <a:schemeClr val="tx1">
                  <a:lumMod val="50000"/>
                  <a:lumOff val="50000"/>
                </a:schemeClr>
              </a:solidFill>
              <a:cs typeface="+mn-ea"/>
              <a:sym typeface="+mn-lt"/>
            </a:endParaRPr>
          </a:p>
        </p:txBody>
      </p:sp>
      <p:grpSp>
        <p:nvGrpSpPr>
          <p:cNvPr id="119" name="组合 118"/>
          <p:cNvGrpSpPr/>
          <p:nvPr/>
        </p:nvGrpSpPr>
        <p:grpSpPr>
          <a:xfrm>
            <a:off x="4726283" y="3298306"/>
            <a:ext cx="1140885" cy="7620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grpSp>
      <p:cxnSp>
        <p:nvCxnSpPr>
          <p:cNvPr id="127" name="直接连接符 126"/>
          <p:cNvCxnSpPr/>
          <p:nvPr/>
        </p:nvCxnSpPr>
        <p:spPr>
          <a:xfrm>
            <a:off x="4499801" y="4382568"/>
            <a:ext cx="2021416"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5644587" y="3890509"/>
            <a:ext cx="527709" cy="461665"/>
          </a:xfrm>
          <a:prstGeom prst="rect">
            <a:avLst/>
          </a:prstGeom>
        </p:spPr>
        <p:txBody>
          <a:bodyPr wrap="none">
            <a:spAutoFit/>
          </a:bodyPr>
          <a:p>
            <a:pPr algn="just">
              <a:defRPr/>
            </a:pPr>
            <a:r>
              <a:rPr lang="en-US" altLang="zh-CN" sz="2400" b="1" dirty="0">
                <a:solidFill>
                  <a:schemeClr val="accent1">
                    <a:lumMod val="75000"/>
                  </a:schemeClr>
                </a:solidFill>
                <a:cs typeface="+mn-ea"/>
                <a:sym typeface="+mn-lt"/>
              </a:rPr>
              <a:t>02</a:t>
            </a:r>
            <a:endParaRPr lang="en-US" altLang="zh-CN" sz="2400" b="1" dirty="0">
              <a:solidFill>
                <a:schemeClr val="accent1">
                  <a:lumMod val="75000"/>
                </a:schemeClr>
              </a:solidFill>
              <a:cs typeface="+mn-ea"/>
              <a:sym typeface="+mn-lt"/>
            </a:endParaRPr>
          </a:p>
        </p:txBody>
      </p:sp>
      <p:sp>
        <p:nvSpPr>
          <p:cNvPr id="129" name="Freeform 12"/>
          <p:cNvSpPr/>
          <p:nvPr/>
        </p:nvSpPr>
        <p:spPr bwMode="auto">
          <a:xfrm>
            <a:off x="6881050" y="3237981"/>
            <a:ext cx="1481667"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lumMod val="75000"/>
            </a:schemeClr>
          </a:solidFill>
          <a:ln>
            <a:noFill/>
          </a:ln>
        </p:spPr>
        <p:txBody>
          <a:bodyPr/>
          <a:p>
            <a:endParaRPr lang="zh-CN" altLang="en-US" sz="2400">
              <a:solidFill>
                <a:schemeClr val="tx1">
                  <a:lumMod val="50000"/>
                  <a:lumOff val="50000"/>
                </a:schemeClr>
              </a:solidFill>
              <a:cs typeface="+mn-ea"/>
              <a:sym typeface="+mn-lt"/>
            </a:endParaRPr>
          </a:p>
        </p:txBody>
      </p:sp>
      <p:grpSp>
        <p:nvGrpSpPr>
          <p:cNvPr id="130" name="组合 129"/>
          <p:cNvGrpSpPr/>
          <p:nvPr/>
        </p:nvGrpSpPr>
        <p:grpSpPr>
          <a:xfrm>
            <a:off x="7107534" y="3298306"/>
            <a:ext cx="1140883" cy="7620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2400">
                <a:solidFill>
                  <a:schemeClr val="tx1">
                    <a:lumMod val="50000"/>
                    <a:lumOff val="50000"/>
                  </a:schemeClr>
                </a:solidFill>
                <a:cs typeface="+mn-ea"/>
                <a:sym typeface="+mn-lt"/>
              </a:endParaRPr>
            </a:p>
          </p:txBody>
        </p:sp>
      </p:grpSp>
      <p:cxnSp>
        <p:nvCxnSpPr>
          <p:cNvPr id="138" name="直接连接符 137"/>
          <p:cNvCxnSpPr/>
          <p:nvPr/>
        </p:nvCxnSpPr>
        <p:spPr>
          <a:xfrm>
            <a:off x="6881050" y="4382568"/>
            <a:ext cx="201930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8024779" y="3890509"/>
            <a:ext cx="527709" cy="461665"/>
          </a:xfrm>
          <a:prstGeom prst="rect">
            <a:avLst/>
          </a:prstGeom>
        </p:spPr>
        <p:txBody>
          <a:bodyPr wrap="none">
            <a:spAutoFit/>
          </a:bodyPr>
          <a:p>
            <a:pPr algn="just">
              <a:defRPr/>
            </a:pPr>
            <a:r>
              <a:rPr lang="en-US" altLang="zh-CN" sz="2400" b="1" dirty="0">
                <a:solidFill>
                  <a:schemeClr val="accent1">
                    <a:lumMod val="75000"/>
                  </a:schemeClr>
                </a:solidFill>
                <a:cs typeface="+mn-ea"/>
                <a:sym typeface="+mn-lt"/>
              </a:rPr>
              <a:t>03</a:t>
            </a:r>
            <a:endParaRPr lang="en-US" altLang="zh-CN" sz="2400" b="1" dirty="0">
              <a:solidFill>
                <a:schemeClr val="accent1">
                  <a:lumMod val="75000"/>
                </a:schemeClr>
              </a:solidFill>
              <a:cs typeface="+mn-ea"/>
              <a:sym typeface="+mn-lt"/>
            </a:endParaRPr>
          </a:p>
        </p:txBody>
      </p:sp>
      <p:sp>
        <p:nvSpPr>
          <p:cNvPr id="3" name="文本框 2"/>
          <p:cNvSpPr txBox="1"/>
          <p:nvPr/>
        </p:nvSpPr>
        <p:spPr>
          <a:xfrm>
            <a:off x="4725670" y="4488815"/>
            <a:ext cx="1795780" cy="460375"/>
          </a:xfrm>
          <a:prstGeom prst="rect">
            <a:avLst/>
          </a:prstGeom>
          <a:noFill/>
        </p:spPr>
        <p:txBody>
          <a:bodyPr wrap="square" rtlCol="0">
            <a:spAutoFit/>
          </a:bodyPr>
          <a:p>
            <a:r>
              <a:rPr lang="zh-CN" altLang="en-US" sz="2400" b="1">
                <a:solidFill>
                  <a:schemeClr val="accent1">
                    <a:lumMod val="75000"/>
                  </a:schemeClr>
                </a:solidFill>
                <a:cs typeface="+mn-ea"/>
                <a:sym typeface="+mn-lt"/>
              </a:rPr>
              <a:t>生命质量论</a:t>
            </a:r>
            <a:endParaRPr lang="zh-CN" altLang="en-US" sz="2400" b="1">
              <a:solidFill>
                <a:schemeClr val="accent1">
                  <a:lumMod val="75000"/>
                </a:schemeClr>
              </a:solidFill>
              <a:cs typeface="+mn-ea"/>
              <a:sym typeface="+mn-lt"/>
            </a:endParaRPr>
          </a:p>
        </p:txBody>
      </p:sp>
      <p:sp>
        <p:nvSpPr>
          <p:cNvPr id="4" name="文本框 3"/>
          <p:cNvSpPr txBox="1"/>
          <p:nvPr/>
        </p:nvSpPr>
        <p:spPr>
          <a:xfrm>
            <a:off x="7106285" y="4488815"/>
            <a:ext cx="1795780" cy="460375"/>
          </a:xfrm>
          <a:prstGeom prst="rect">
            <a:avLst/>
          </a:prstGeom>
          <a:noFill/>
        </p:spPr>
        <p:txBody>
          <a:bodyPr wrap="square" rtlCol="0">
            <a:spAutoFit/>
          </a:bodyPr>
          <a:p>
            <a:r>
              <a:rPr lang="zh-CN" altLang="en-US" sz="2400" b="1">
                <a:solidFill>
                  <a:schemeClr val="accent1">
                    <a:lumMod val="75000"/>
                  </a:schemeClr>
                </a:solidFill>
                <a:cs typeface="+mn-ea"/>
                <a:sym typeface="+mn-lt"/>
              </a:rPr>
              <a:t>生命价值论</a:t>
            </a:r>
            <a:endParaRPr lang="zh-CN" altLang="en-US" sz="2400" b="1">
              <a:solidFill>
                <a:schemeClr val="accent1">
                  <a:lumMod val="75000"/>
                </a:schemeClr>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down)">
                                      <p:cBhvr>
                                        <p:cTn id="11" dur="500"/>
                                        <p:tgtEl>
                                          <p:spTgt spid="10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barn(inVertical)">
                                      <p:cBhvr>
                                        <p:cTn id="19" dur="500"/>
                                        <p:tgtEl>
                                          <p:spTgt spid="11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wipe(down)">
                                      <p:cBhvr>
                                        <p:cTn id="23" dur="500"/>
                                        <p:tgtEl>
                                          <p:spTgt spid="11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wipe(down)">
                                      <p:cBhvr>
                                        <p:cTn id="27" dur="500"/>
                                        <p:tgtEl>
                                          <p:spTgt spid="11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wipe(left)">
                                      <p:cBhvr>
                                        <p:cTn id="31" dur="500"/>
                                        <p:tgtEl>
                                          <p:spTgt spid="127"/>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28"/>
                                        </p:tgtEl>
                                        <p:attrNameLst>
                                          <p:attrName>style.visibility</p:attrName>
                                        </p:attrNameLst>
                                      </p:cBhvr>
                                      <p:to>
                                        <p:strVal val="visible"/>
                                      </p:to>
                                    </p:set>
                                    <p:animEffect transition="in" filter="barn(inVertical)">
                                      <p:cBhvr>
                                        <p:cTn id="35" dur="500"/>
                                        <p:tgtEl>
                                          <p:spTgt spid="12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wipe(down)">
                                      <p:cBhvr>
                                        <p:cTn id="39" dur="500"/>
                                        <p:tgtEl>
                                          <p:spTgt spid="12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30"/>
                                        </p:tgtEl>
                                        <p:attrNameLst>
                                          <p:attrName>style.visibility</p:attrName>
                                        </p:attrNameLst>
                                      </p:cBhvr>
                                      <p:to>
                                        <p:strVal val="visible"/>
                                      </p:to>
                                    </p:set>
                                    <p:animEffect transition="in" filter="wipe(down)">
                                      <p:cBhvr>
                                        <p:cTn id="43" dur="500"/>
                                        <p:tgtEl>
                                          <p:spTgt spid="13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wipe(left)">
                                      <p:cBhvr>
                                        <p:cTn id="47" dur="500"/>
                                        <p:tgtEl>
                                          <p:spTgt spid="138"/>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139"/>
                                        </p:tgtEl>
                                        <p:attrNameLst>
                                          <p:attrName>style.visibility</p:attrName>
                                        </p:attrNameLst>
                                      </p:cBhvr>
                                      <p:to>
                                        <p:strVal val="visible"/>
                                      </p:to>
                                    </p:set>
                                    <p:animEffect transition="in" filter="barn(inVertical)">
                                      <p:cBhvr>
                                        <p:cTn id="51"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17" grpId="0"/>
      <p:bldP spid="118" grpId="0" bldLvl="0" animBg="1"/>
      <p:bldP spid="128" grpId="0"/>
      <p:bldP spid="129" grpId="0" bldLvl="0" animBg="1"/>
      <p:bldP spid="1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4294967295"/>
          </p:nvPr>
        </p:nvSpPr>
        <p:spPr>
          <a:xfrm>
            <a:off x="1357630" y="1376045"/>
            <a:ext cx="10398760" cy="2938145"/>
          </a:xfrm>
        </p:spPr>
        <p:txBody>
          <a:bodyPr/>
          <a:p>
            <a:pPr>
              <a:lnSpc>
                <a:spcPct val="150000"/>
              </a:lnSpc>
              <a:buNone/>
            </a:pPr>
            <a:r>
              <a:rPr lang="zh-CN" altLang="en-US" sz="2400">
                <a:solidFill>
                  <a:schemeClr val="accent2"/>
                </a:solidFill>
              </a:rPr>
              <a:t>定义 ：</a:t>
            </a:r>
            <a:endParaRPr lang="zh-CN" altLang="en-US" sz="2400">
              <a:solidFill>
                <a:schemeClr val="accent2"/>
              </a:solidFill>
            </a:endParaRPr>
          </a:p>
          <a:p>
            <a:pPr marL="0" indent="0" fontAlgn="auto">
              <a:lnSpc>
                <a:spcPct val="150000"/>
              </a:lnSpc>
              <a:spcBef>
                <a:spcPts val="0"/>
              </a:spcBef>
              <a:buNone/>
            </a:pPr>
            <a:r>
              <a:rPr lang="zh-CN" altLang="en-US" sz="2400">
                <a:solidFill>
                  <a:srgbClr val="0000FF"/>
                </a:solidFill>
              </a:rPr>
              <a:t>生命神圣论是指人的生命具有至高无上、神圣不可侵犯的伦理观念及其理论。</a:t>
            </a:r>
            <a:endParaRPr lang="zh-CN" altLang="en-US" sz="2400">
              <a:solidFill>
                <a:srgbClr val="0000FF"/>
              </a:solidFill>
            </a:endParaRPr>
          </a:p>
          <a:p>
            <a:endParaRPr lang="zh-CN" altLang="en-US" sz="2400">
              <a:solidFill>
                <a:srgbClr val="0000FF"/>
              </a:solidFill>
            </a:endParaRPr>
          </a:p>
        </p:txBody>
      </p:sp>
      <p:sp>
        <p:nvSpPr>
          <p:cNvPr id="2" name="文本框 1"/>
          <p:cNvSpPr txBox="1"/>
          <p:nvPr/>
        </p:nvSpPr>
        <p:spPr>
          <a:xfrm>
            <a:off x="777875" y="633095"/>
            <a:ext cx="2621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（一）生命神圣论</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357630" y="3147695"/>
            <a:ext cx="4754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生命神圣论产生和发展的历史背景</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0243" name="矩形 10242"/>
          <p:cNvSpPr/>
          <p:nvPr/>
        </p:nvSpPr>
        <p:spPr>
          <a:xfrm>
            <a:off x="1107440" y="3608070"/>
            <a:ext cx="10537825" cy="25908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1.</a:t>
            </a:r>
            <a:r>
              <a:rPr lang="zh-CN" altLang="en-US" sz="2400" b="0" dirty="0">
                <a:solidFill>
                  <a:srgbClr val="0000FF"/>
                </a:solidFill>
                <a:latin typeface="黑体" panose="02010600030101010101" charset="-122"/>
                <a:ea typeface="黑体" panose="02010600030101010101" charset="-122"/>
                <a:cs typeface="黑体" panose="02010600030101010101" charset="-122"/>
              </a:rPr>
              <a:t>在人类社会早期，就已萌发了生命神圣的观念。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2.</a:t>
            </a:r>
            <a:r>
              <a:rPr lang="zh-CN" altLang="en-US" sz="2400" b="0" dirty="0">
                <a:solidFill>
                  <a:srgbClr val="0000FF"/>
                </a:solidFill>
                <a:latin typeface="黑体" panose="02010600030101010101" charset="-122"/>
                <a:ea typeface="黑体" panose="02010600030101010101" charset="-122"/>
                <a:cs typeface="黑体" panose="02010600030101010101" charset="-122"/>
              </a:rPr>
              <a:t>由于自然科学不发达和宗教的产生，把生命神圣论推向了极端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pPr>
            <a:r>
              <a:rPr lang="en-US" altLang="zh-CN" sz="2400" b="0" dirty="0">
                <a:solidFill>
                  <a:srgbClr val="0000FF"/>
                </a:solidFill>
                <a:latin typeface="黑体" panose="02010600030101010101" charset="-122"/>
                <a:ea typeface="黑体" panose="02010600030101010101" charset="-122"/>
                <a:cs typeface="黑体" panose="02010600030101010101" charset="-122"/>
              </a:rPr>
              <a:t>3.</a:t>
            </a:r>
            <a:r>
              <a:rPr lang="zh-CN" altLang="en-US" sz="2400" b="0" dirty="0">
                <a:solidFill>
                  <a:srgbClr val="0000FF"/>
                </a:solidFill>
                <a:latin typeface="黑体" panose="02010600030101010101" charset="-122"/>
                <a:ea typeface="黑体" panose="02010600030101010101" charset="-122"/>
                <a:cs typeface="黑体" panose="02010600030101010101" charset="-122"/>
              </a:rPr>
              <a:t>近代医学的发展和欧洲文艺复兴运动，使生命神圣论得到了系统化、理论化的发展 </a:t>
            </a:r>
            <a:endParaRPr lang="zh-CN" altLang="en-US"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 calcmode="lin" valueType="num">
                                      <p:cBhvr additive="base">
                                        <p:cTn id="7" dur="500" fill="hold"/>
                                        <p:tgtEl>
                                          <p:spTgt spid="921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charRg st="5" end="18"/>
                                            </p:txEl>
                                          </p:spTgt>
                                        </p:tgtEl>
                                        <p:attrNameLst>
                                          <p:attrName>style.visibility</p:attrName>
                                        </p:attrNameLst>
                                      </p:cBhvr>
                                      <p:to>
                                        <p:strVal val="visible"/>
                                      </p:to>
                                    </p:set>
                                    <p:anim calcmode="lin" valueType="num">
                                      <p:cBhvr additive="base">
                                        <p:cTn id="13" dur="500" fill="hold"/>
                                        <p:tgtEl>
                                          <p:spTgt spid="9219">
                                            <p:txEl>
                                              <p:charRg st="5" end="1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charRg st="5" end="1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3">
                                            <p:txEl>
                                              <p:charRg st="0" end="25"/>
                                            </p:txEl>
                                          </p:spTgt>
                                        </p:tgtEl>
                                        <p:attrNameLst>
                                          <p:attrName>style.visibility</p:attrName>
                                        </p:attrNameLst>
                                      </p:cBhvr>
                                      <p:to>
                                        <p:strVal val="visible"/>
                                      </p:to>
                                    </p:set>
                                    <p:anim calcmode="lin" valueType="num">
                                      <p:cBhvr additive="base">
                                        <p:cTn id="19" dur="500" fill="hold"/>
                                        <p:tgtEl>
                                          <p:spTgt spid="10243">
                                            <p:txEl>
                                              <p:charRg st="0" end="2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charRg st="0" end="2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3">
                                            <p:txEl>
                                              <p:charRg st="25" end="56"/>
                                            </p:txEl>
                                          </p:spTgt>
                                        </p:tgtEl>
                                        <p:attrNameLst>
                                          <p:attrName>style.visibility</p:attrName>
                                        </p:attrNameLst>
                                      </p:cBhvr>
                                      <p:to>
                                        <p:strVal val="visible"/>
                                      </p:to>
                                    </p:set>
                                    <p:anim calcmode="lin" valueType="num">
                                      <p:cBhvr additive="base">
                                        <p:cTn id="25" dur="500" fill="hold"/>
                                        <p:tgtEl>
                                          <p:spTgt spid="10243">
                                            <p:txEl>
                                              <p:charRg st="25" end="5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3">
                                            <p:txEl>
                                              <p:charRg st="25" end="5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43">
                                            <p:txEl>
                                              <p:charRg st="56" end="96"/>
                                            </p:txEl>
                                          </p:spTgt>
                                        </p:tgtEl>
                                        <p:attrNameLst>
                                          <p:attrName>style.visibility</p:attrName>
                                        </p:attrNameLst>
                                      </p:cBhvr>
                                      <p:to>
                                        <p:strVal val="visible"/>
                                      </p:to>
                                    </p:set>
                                    <p:anim calcmode="lin" valueType="num">
                                      <p:cBhvr additive="base">
                                        <p:cTn id="31" dur="500" fill="hold"/>
                                        <p:tgtEl>
                                          <p:spTgt spid="10243">
                                            <p:txEl>
                                              <p:charRg st="56" end="9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3">
                                            <p:txEl>
                                              <p:charRg st="56" end="9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1024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1266"/>
          <p:cNvSpPr/>
          <p:nvPr/>
        </p:nvSpPr>
        <p:spPr>
          <a:xfrm>
            <a:off x="1064895" y="1638935"/>
            <a:ext cx="10062845" cy="400431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indent="0">
              <a:lnSpc>
                <a:spcPct val="125000"/>
              </a:lnSpc>
              <a:spcBef>
                <a:spcPts val="0"/>
              </a:spcBef>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天覆地载，万物悉备，莫贵于人。”</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r">
              <a:lnSpc>
                <a:spcPct val="125000"/>
              </a:lnSpc>
              <a:spcBef>
                <a:spcPts val="0"/>
              </a:spcBef>
              <a:buNone/>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黄帝内经</a:t>
            </a:r>
            <a:r>
              <a:rPr lang="en-US" altLang="zh-CN" sz="2400" b="0">
                <a:solidFill>
                  <a:srgbClr val="0000FF"/>
                </a:solidFill>
                <a:latin typeface="黑体" panose="02010600030101010101" charset="-122"/>
                <a:ea typeface="黑体" panose="02010600030101010101" charset="-122"/>
                <a:cs typeface="黑体" panose="02010600030101010101" charset="-122"/>
              </a:rPr>
              <a:t>》</a:t>
            </a:r>
            <a:endParaRPr lang="en-US" altLang="zh-CN"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spcBef>
                <a:spcPts val="0"/>
              </a:spcBef>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圣人虑天下，莫贵于生。”</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r">
              <a:lnSpc>
                <a:spcPct val="125000"/>
              </a:lnSpc>
              <a:spcBef>
                <a:spcPts val="0"/>
              </a:spcBef>
              <a:buNone/>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吕氏春秋</a:t>
            </a: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重己</a:t>
            </a:r>
            <a:r>
              <a:rPr lang="en-US" altLang="zh-CN" sz="2400" b="0">
                <a:solidFill>
                  <a:srgbClr val="0000FF"/>
                </a:solidFill>
                <a:latin typeface="黑体" panose="02010600030101010101" charset="-122"/>
                <a:ea typeface="黑体" panose="02010600030101010101" charset="-122"/>
                <a:cs typeface="黑体" panose="02010600030101010101" charset="-122"/>
              </a:rPr>
              <a:t>》</a:t>
            </a:r>
            <a:endParaRPr lang="en-US" altLang="zh-CN"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spcBef>
                <a:spcPts val="0"/>
              </a:spcBef>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人命至重，有贵千金，一方济之，德逾于此”</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r">
              <a:lnSpc>
                <a:spcPct val="125000"/>
              </a:lnSpc>
              <a:spcBef>
                <a:spcPts val="0"/>
              </a:spcBef>
              <a:buNone/>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孙思邈</a:t>
            </a: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千金方</a:t>
            </a:r>
            <a:r>
              <a:rPr lang="en-US" altLang="zh-CN" sz="2400" b="0">
                <a:solidFill>
                  <a:srgbClr val="0000FF"/>
                </a:solidFill>
                <a:latin typeface="黑体" panose="02010600030101010101" charset="-122"/>
                <a:ea typeface="黑体" panose="02010600030101010101" charset="-122"/>
                <a:cs typeface="黑体" panose="02010600030101010101" charset="-122"/>
              </a:rPr>
              <a:t>》</a:t>
            </a:r>
            <a:endParaRPr lang="en-US" altLang="zh-CN" sz="2400" b="0">
              <a:solidFill>
                <a:srgbClr val="0000FF"/>
              </a:solidFill>
              <a:latin typeface="黑体" panose="02010600030101010101" charset="-122"/>
              <a:ea typeface="黑体" panose="02010600030101010101" charset="-122"/>
              <a:cs typeface="黑体" panose="02010600030101010101" charset="-122"/>
            </a:endParaRPr>
          </a:p>
          <a:p>
            <a:pPr lvl="0" indent="0">
              <a:lnSpc>
                <a:spcPct val="125000"/>
              </a:lnSpc>
              <a:spcBef>
                <a:spcPts val="0"/>
              </a:spcBef>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生命就是人的最高的宝物。”</a:t>
            </a:r>
            <a:endParaRPr lang="zh-CN" altLang="en-US" sz="2400" b="0">
              <a:solidFill>
                <a:srgbClr val="0000FF"/>
              </a:solidFill>
              <a:latin typeface="黑体" panose="02010600030101010101" charset="-122"/>
              <a:ea typeface="黑体" panose="02010600030101010101" charset="-122"/>
              <a:cs typeface="黑体" panose="02010600030101010101" charset="-122"/>
            </a:endParaRPr>
          </a:p>
          <a:p>
            <a:pPr lvl="0" indent="0" algn="r">
              <a:lnSpc>
                <a:spcPct val="125000"/>
              </a:lnSpc>
              <a:spcBef>
                <a:spcPts val="0"/>
              </a:spcBef>
              <a:buNone/>
            </a:pPr>
            <a:r>
              <a:rPr lang="en-US" altLang="zh-CN" sz="2400" b="0">
                <a:solidFill>
                  <a:srgbClr val="0000FF"/>
                </a:solidFill>
                <a:latin typeface="黑体" panose="02010600030101010101" charset="-122"/>
                <a:ea typeface="黑体" panose="02010600030101010101" charset="-122"/>
                <a:cs typeface="黑体" panose="02010600030101010101" charset="-122"/>
              </a:rPr>
              <a:t>——《</a:t>
            </a:r>
            <a:r>
              <a:rPr lang="zh-CN" altLang="en-US" sz="2400" b="0">
                <a:solidFill>
                  <a:srgbClr val="0000FF"/>
                </a:solidFill>
                <a:latin typeface="黑体" panose="02010600030101010101" charset="-122"/>
                <a:ea typeface="黑体" panose="02010600030101010101" charset="-122"/>
                <a:cs typeface="黑体" panose="02010600030101010101" charset="-122"/>
              </a:rPr>
              <a:t>费尔巴哈哲学著作选集</a:t>
            </a:r>
            <a:r>
              <a:rPr lang="en-US" altLang="zh-CN" sz="2400" b="0">
                <a:solidFill>
                  <a:srgbClr val="0000FF"/>
                </a:solidFill>
                <a:latin typeface="黑体" panose="02010600030101010101" charset="-122"/>
                <a:ea typeface="黑体" panose="02010600030101010101" charset="-122"/>
                <a:cs typeface="黑体" panose="02010600030101010101" charset="-122"/>
              </a:rPr>
              <a:t>》</a:t>
            </a:r>
            <a:endParaRPr lang="en-US" altLang="zh-CN" sz="2400" b="0">
              <a:solidFill>
                <a:srgbClr val="0000FF"/>
              </a:solidFill>
              <a:latin typeface="黑体" panose="02010600030101010101" charset="-122"/>
              <a:ea typeface="黑体" panose="02010600030101010101" charset="-122"/>
              <a:cs typeface="黑体" panose="02010600030101010101" charset="-122"/>
            </a:endParaRPr>
          </a:p>
        </p:txBody>
      </p:sp>
      <p:sp>
        <p:nvSpPr>
          <p:cNvPr id="3" name="文本框 2"/>
          <p:cNvSpPr txBox="1"/>
          <p:nvPr/>
        </p:nvSpPr>
        <p:spPr>
          <a:xfrm>
            <a:off x="1374775" y="746760"/>
            <a:ext cx="4754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生命神圣论产生和发展的历史背景</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7">
                                            <p:txEl>
                                              <p:charRg st="0" end="26"/>
                                            </p:txEl>
                                          </p:spTgt>
                                        </p:tgtEl>
                                        <p:attrNameLst>
                                          <p:attrName>style.visibility</p:attrName>
                                        </p:attrNameLst>
                                      </p:cBhvr>
                                      <p:to>
                                        <p:strVal val="visible"/>
                                      </p:to>
                                    </p:set>
                                    <p:anim calcmode="lin" valueType="num">
                                      <p:cBhvr additive="base">
                                        <p:cTn id="7" dur="500" fill="hold"/>
                                        <p:tgtEl>
                                          <p:spTgt spid="11267">
                                            <p:txEl>
                                              <p:charRg st="0" end="2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7">
                                            <p:txEl>
                                              <p:charRg st="0" end="2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7">
                                            <p:txEl>
                                              <p:charRg st="1" end="1"/>
                                            </p:txEl>
                                          </p:spTgt>
                                        </p:tgtEl>
                                        <p:attrNameLst>
                                          <p:attrName>style.visibility</p:attrName>
                                        </p:attrNameLst>
                                      </p:cBhvr>
                                      <p:to>
                                        <p:strVal val="visible"/>
                                      </p:to>
                                    </p:set>
                                    <p:anim calcmode="lin" valueType="num">
                                      <p:cBhvr additive="base">
                                        <p:cTn id="13" dur="500" fill="hold"/>
                                        <p:tgtEl>
                                          <p:spTgt spid="11267">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67">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7">
                                            <p:txEl>
                                              <p:charRg st="26" end="51"/>
                                            </p:txEl>
                                          </p:spTgt>
                                        </p:tgtEl>
                                        <p:attrNameLst>
                                          <p:attrName>style.visibility</p:attrName>
                                        </p:attrNameLst>
                                      </p:cBhvr>
                                      <p:to>
                                        <p:strVal val="visible"/>
                                      </p:to>
                                    </p:set>
                                    <p:anim calcmode="lin" valueType="num">
                                      <p:cBhvr additive="base">
                                        <p:cTn id="19" dur="500" fill="hold"/>
                                        <p:tgtEl>
                                          <p:spTgt spid="11267">
                                            <p:txEl>
                                              <p:charRg st="26" end="5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267">
                                            <p:txEl>
                                              <p:charRg st="26" end="5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7">
                                            <p:txEl>
                                              <p:charRg st="3" end="3"/>
                                            </p:txEl>
                                          </p:spTgt>
                                        </p:tgtEl>
                                        <p:attrNameLst>
                                          <p:attrName>style.visibility</p:attrName>
                                        </p:attrNameLst>
                                      </p:cBhvr>
                                      <p:to>
                                        <p:strVal val="visible"/>
                                      </p:to>
                                    </p:set>
                                    <p:anim calcmode="lin" valueType="num">
                                      <p:cBhvr additive="base">
                                        <p:cTn id="25" dur="500" fill="hold"/>
                                        <p:tgtEl>
                                          <p:spTgt spid="11267">
                                            <p:txEl>
                                              <p:char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67">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67">
                                            <p:txEl>
                                              <p:charRg st="51" end="83"/>
                                            </p:txEl>
                                          </p:spTgt>
                                        </p:tgtEl>
                                        <p:attrNameLst>
                                          <p:attrName>style.visibility</p:attrName>
                                        </p:attrNameLst>
                                      </p:cBhvr>
                                      <p:to>
                                        <p:strVal val="visible"/>
                                      </p:to>
                                    </p:set>
                                    <p:anim calcmode="lin" valueType="num">
                                      <p:cBhvr additive="base">
                                        <p:cTn id="31" dur="500" fill="hold"/>
                                        <p:tgtEl>
                                          <p:spTgt spid="11267">
                                            <p:txEl>
                                              <p:charRg st="51" end="8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267">
                                            <p:txEl>
                                              <p:charRg st="51" end="8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67">
                                            <p:txEl>
                                              <p:charRg st="5" end="5"/>
                                            </p:txEl>
                                          </p:spTgt>
                                        </p:tgtEl>
                                        <p:attrNameLst>
                                          <p:attrName>style.visibility</p:attrName>
                                        </p:attrNameLst>
                                      </p:cBhvr>
                                      <p:to>
                                        <p:strVal val="visible"/>
                                      </p:to>
                                    </p:set>
                                    <p:anim calcmode="lin" valueType="num">
                                      <p:cBhvr additive="base">
                                        <p:cTn id="37" dur="500" fill="hold"/>
                                        <p:tgtEl>
                                          <p:spTgt spid="11267">
                                            <p:txEl>
                                              <p:char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267">
                                            <p:txEl>
                                              <p:char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67">
                                            <p:txEl>
                                              <p:charRg st="83" end="112"/>
                                            </p:txEl>
                                          </p:spTgt>
                                        </p:tgtEl>
                                        <p:attrNameLst>
                                          <p:attrName>style.visibility</p:attrName>
                                        </p:attrNameLst>
                                      </p:cBhvr>
                                      <p:to>
                                        <p:strVal val="visible"/>
                                      </p:to>
                                    </p:set>
                                    <p:anim calcmode="lin" valueType="num">
                                      <p:cBhvr additive="base">
                                        <p:cTn id="43" dur="500" fill="hold"/>
                                        <p:tgtEl>
                                          <p:spTgt spid="11267">
                                            <p:txEl>
                                              <p:charRg st="83" end="1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267">
                                            <p:txEl>
                                              <p:charRg st="83" end="11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whoosh.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267">
                                            <p:txEl>
                                              <p:charRg st="7" end="7"/>
                                            </p:txEl>
                                          </p:spTgt>
                                        </p:tgtEl>
                                        <p:attrNameLst>
                                          <p:attrName>style.visibility</p:attrName>
                                        </p:attrNameLst>
                                      </p:cBhvr>
                                      <p:to>
                                        <p:strVal val="visible"/>
                                      </p:to>
                                    </p:set>
                                    <p:anim calcmode="lin" valueType="num">
                                      <p:cBhvr additive="base">
                                        <p:cTn id="49" dur="500" fill="hold"/>
                                        <p:tgtEl>
                                          <p:spTgt spid="11267">
                                            <p:txEl>
                                              <p:char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1267">
                                            <p:txEl>
                                              <p:char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6685</Words>
  <Application>WPS 演示</Application>
  <PresentationFormat>宽屏</PresentationFormat>
  <Paragraphs>452</Paragraphs>
  <Slides>45</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45</vt:i4>
      </vt:variant>
    </vt:vector>
  </HeadingPairs>
  <TitlesOfParts>
    <vt:vector size="59" baseType="lpstr">
      <vt:lpstr>Arial</vt:lpstr>
      <vt:lpstr>宋体</vt:lpstr>
      <vt:lpstr>Wingdings</vt:lpstr>
      <vt:lpstr>黑体</vt:lpstr>
      <vt:lpstr>思源黑体 CN Bold</vt:lpstr>
      <vt:lpstr>Times New Roman</vt:lpstr>
      <vt:lpstr>Verdana</vt:lpstr>
      <vt:lpstr>微软雅黑</vt:lpstr>
      <vt:lpstr>Arial Unicode MS</vt:lpstr>
      <vt:lpstr>Wingdings</vt:lpstr>
      <vt:lpstr>思源黑体 CN Medium</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24</cp:revision>
  <dcterms:created xsi:type="dcterms:W3CDTF">2019-11-11T13:37:00Z</dcterms:created>
  <dcterms:modified xsi:type="dcterms:W3CDTF">2021-07-31T07:10:14Z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63159DA1B68B4942A89F9961A5A1293D</vt:lpwstr>
  </property>
</Properties>
</file>