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359" r:id="rId3"/>
    <p:sldId id="360" r:id="rId5"/>
    <p:sldId id="361" r:id="rId6"/>
    <p:sldId id="362" r:id="rId7"/>
    <p:sldId id="387" r:id="rId8"/>
    <p:sldId id="386" r:id="rId9"/>
    <p:sldId id="728" r:id="rId10"/>
    <p:sldId id="729" r:id="rId11"/>
    <p:sldId id="730" r:id="rId12"/>
    <p:sldId id="731" r:id="rId13"/>
    <p:sldId id="745" r:id="rId14"/>
    <p:sldId id="733" r:id="rId15"/>
    <p:sldId id="734" r:id="rId16"/>
    <p:sldId id="735" r:id="rId17"/>
    <p:sldId id="736" r:id="rId18"/>
    <p:sldId id="737" r:id="rId19"/>
    <p:sldId id="738" r:id="rId20"/>
    <p:sldId id="739" r:id="rId21"/>
    <p:sldId id="740" r:id="rId22"/>
    <p:sldId id="741" r:id="rId23"/>
    <p:sldId id="746" r:id="rId24"/>
    <p:sldId id="743" r:id="rId25"/>
    <p:sldId id="744" r:id="rId26"/>
    <p:sldId id="721" r:id="rId27"/>
    <p:sldId id="363" r:id="rId28"/>
  </p:sldIdLst>
  <p:sldSz cx="12192000" cy="6858000"/>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289"/>
        <p:guide pos="2983"/>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5153441-3AF3-4BFA-A6B8-8222CFDC81E3}" type="doc">
      <dgm:prSet loTypeId="list" loCatId="list" qsTypeId="urn:microsoft.com/office/officeart/2005/8/quickstyle/simple3" qsCatId="3D" csTypeId="urn:microsoft.com/office/officeart/2005/8/colors/colorful2" csCatId="accent1" phldr="1"/>
      <dgm:spPr/>
      <dgm:t>
        <a:bodyPr/>
        <a:lstStyle/>
        <a:p>
          <a:endParaRPr lang="zh-CN" altLang="en-US"/>
        </a:p>
      </dgm:t>
    </dgm:pt>
    <dgm:pt modelId="{4D18B803-5E18-4546-A4A4-8F8A8E445A08}">
      <dgm:prSet phldr="0" custT="1"/>
      <dgm:spPr/>
      <dgm:t>
        <a:bodyPr vert="horz" wrap="square"/>
        <a:p>
          <a:pPr algn="l" rtl="0" eaLnBrk="1" fontAlgn="auto" latinLnBrk="0" hangingPunct="1">
            <a:lnSpc>
              <a:spcPct val="125000"/>
            </a:lnSpc>
            <a:spcBef>
              <a:spcPct val="0"/>
            </a:spcBef>
            <a:spcAft>
              <a:spcPts val="0"/>
            </a:spcAft>
          </a:pPr>
          <a:r>
            <a:rPr lang="en-US" altLang="zh-CN" sz="1900" dirty="0" smtClean="0"/>
            <a:t>      </a:t>
          </a:r>
          <a:r>
            <a:rPr lang="zh-CN" sz="2000" b="1" dirty="0" smtClean="0">
              <a:latin typeface="黑体" panose="02010600030101010101" charset="-122"/>
              <a:ea typeface="黑体" panose="02010600030101010101" charset="-122"/>
            </a:rPr>
            <a:t>书法艺术是线条借助于文字的体势进行自由的舞蹈，在简单的黑与白、曲与直中衍生出宇宙的千万色相，这就是中国独有的书法艺术。我国书法教育有着悠久的历史和优良传统。书法和其他艺术一样，是从实用发展起来的。汉字作为书面汉语的信息载体，其书写目的是记录和传达语言，具有社会交际的实用性。为了使汉字起到社会交际的作用就要写得清楚端正，使人易于辨认。字既然是写给人家看的，人们就进而要求把字写得美观些。字写得美观，就具有了供人欣赏的艺术性。学前教育主要是培养学生掌握书法的基本理论、基本技法、具有合格老师应有的书写基本功和书法教学能力。每个师范生都必须练就写字的基本功。</a:t>
          </a:r>
          <a:r>
            <a:rPr lang="zh-CN" sz="2000" b="1" dirty="0">
              <a:latin typeface="黑体" panose="02010600030101010101" charset="-122"/>
              <a:ea typeface="黑体" panose="02010600030101010101" charset="-122"/>
            </a:rPr>
            <a:t/>
          </a:r>
          <a:endParaRPr lang="zh-CN" sz="2000" b="1" dirty="0">
            <a:latin typeface="宋体" panose="02010600030101010101" pitchFamily="2" charset="-122"/>
            <a:ea typeface="宋体" panose="02010600030101010101" pitchFamily="2" charset="-122"/>
          </a:endParaRPr>
        </a:p>
      </dgm:t>
    </dgm:pt>
    <dgm:pt modelId="{7FFBBB6B-E4B6-4DB7-B9F4-CA4CC7B8D1B1}" cxnId="{06BE3134-9B71-4067-B7F8-5A862E02F601}" type="parTrans">
      <dgm:prSet/>
      <dgm:spPr/>
      <dgm:t>
        <a:bodyPr/>
        <a:lstStyle/>
        <a:p>
          <a:endParaRPr lang="zh-CN" altLang="en-US"/>
        </a:p>
      </dgm:t>
    </dgm:pt>
    <dgm:pt modelId="{83C3CBCB-57F0-477F-9E63-7C107EC3C917}" cxnId="{06BE3134-9B71-4067-B7F8-5A862E02F601}" type="sibTrans">
      <dgm:prSet/>
      <dgm:spPr/>
      <dgm:t>
        <a:bodyPr/>
        <a:lstStyle/>
        <a:p>
          <a:endParaRPr lang="zh-CN" altLang="en-US"/>
        </a:p>
      </dgm:t>
    </dgm:pt>
    <dgm:pt modelId="{C7B9204F-81D9-41A6-B32C-ECE7723C9878}" type="pres">
      <dgm:prSet presAssocID="{05153441-3AF3-4BFA-A6B8-8222CFDC81E3}" presName="Name0" presStyleCnt="0">
        <dgm:presLayoutVars>
          <dgm:dir/>
          <dgm:animLvl val="lvl"/>
          <dgm:resizeHandles val="exact"/>
        </dgm:presLayoutVars>
      </dgm:prSet>
      <dgm:spPr/>
      <dgm:t>
        <a:bodyPr/>
        <a:lstStyle/>
        <a:p>
          <a:endParaRPr lang="zh-CN" altLang="en-US"/>
        </a:p>
      </dgm:t>
    </dgm:pt>
    <dgm:pt modelId="{F1888023-A6B3-4825-AAB8-D6D677A373B5}" type="pres">
      <dgm:prSet presAssocID="{4D18B803-5E18-4546-A4A4-8F8A8E445A08}" presName="linNode" presStyleCnt="0"/>
      <dgm:spPr/>
      <dgm:t>
        <a:bodyPr/>
        <a:lstStyle/>
        <a:p>
          <a:endParaRPr lang="zh-CN" altLang="en-US"/>
        </a:p>
      </dgm:t>
    </dgm:pt>
    <dgm:pt modelId="{877FDEE6-379B-40D9-9B8D-381C44AB9BB8}" type="pres">
      <dgm:prSet presAssocID="{4D18B803-5E18-4546-A4A4-8F8A8E445A08}" presName="parentText" presStyleLbl="node1" presStyleIdx="0" presStyleCnt="1" custScaleX="277778" custLinFactNeighborX="-7838" custLinFactNeighborY="100">
        <dgm:presLayoutVars>
          <dgm:chMax val="1"/>
          <dgm:bulletEnabled val="1"/>
        </dgm:presLayoutVars>
      </dgm:prSet>
      <dgm:spPr/>
      <dgm:t>
        <a:bodyPr/>
        <a:lstStyle/>
        <a:p>
          <a:endParaRPr lang="zh-CN" altLang="en-US"/>
        </a:p>
      </dgm:t>
    </dgm:pt>
  </dgm:ptLst>
  <dgm:cxnLst>
    <dgm:cxn modelId="{06BE3134-9B71-4067-B7F8-5A862E02F601}" srcId="{05153441-3AF3-4BFA-A6B8-8222CFDC81E3}" destId="{4D18B803-5E18-4546-A4A4-8F8A8E445A08}" srcOrd="0" destOrd="0" parTransId="{7FFBBB6B-E4B6-4DB7-B9F4-CA4CC7B8D1B1}" sibTransId="{83C3CBCB-57F0-477F-9E63-7C107EC3C917}"/>
    <dgm:cxn modelId="{64BF3AB4-D76A-4C72-99F8-21C082C2AF24}" type="presOf" srcId="{05153441-3AF3-4BFA-A6B8-8222CFDC81E3}" destId="{C7B9204F-81D9-41A6-B32C-ECE7723C9878}" srcOrd="0" destOrd="0" presId="urn:microsoft.com/office/officeart/2005/8/layout/vList5"/>
    <dgm:cxn modelId="{B3512140-B92F-463F-88F2-6688713E2BDB}" type="presParOf" srcId="{C7B9204F-81D9-41A6-B32C-ECE7723C9878}" destId="{F1888023-A6B3-4825-AAB8-D6D677A373B5}" srcOrd="0" destOrd="0" presId="urn:microsoft.com/office/officeart/2005/8/layout/vList5"/>
    <dgm:cxn modelId="{09BC36D9-4F3C-42DA-A93C-31C7DF7C0764}" type="presParOf" srcId="{F1888023-A6B3-4825-AAB8-D6D677A373B5}" destId="{877FDEE6-379B-40D9-9B8D-381C44AB9BB8}" srcOrd="0" destOrd="0" presId="urn:microsoft.com/office/officeart/2005/8/layout/vList5"/>
    <dgm:cxn modelId="{F4761C74-B6F1-4578-B9FD-82A2C10C0847}" type="presOf" srcId="{4D18B803-5E18-4546-A4A4-8F8A8E445A08}" destId="{877FDEE6-379B-40D9-9B8D-381C44AB9BB8}"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dgm:spPr/>
      <dgm:t>
        <a:bodyPr/>
        <a:lstStyle/>
        <a:p>
          <a:pPr rtl="0"/>
          <a:r>
            <a:rPr lang="zh-CN" b="1" dirty="0" smtClean="0"/>
            <a:t>一、书法课程的性质</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ED7C7D3E-AB77-4180-85ED-96D474E1FC5C}" type="presOf" srcId="{561ED4CD-2321-4293-949E-2C47D0B22CC1}" destId="{41CC2077-536E-401A-998A-5928EA2ADDBC}" srcOrd="0" destOrd="0" presId="urn:microsoft.com/office/officeart/2005/8/layout/vList2"/>
    <dgm:cxn modelId="{54AF38B4-53AF-40A5-8B3F-821AECED74F8}" type="presOf" srcId="{22237F99-FD0F-4EA4-B7E2-BFAD40DF6E70}" destId="{447C00D4-8DDB-44FA-87ED-AAA16D8D1D2A}" srcOrd="0" destOrd="0" presId="urn:microsoft.com/office/officeart/2005/8/layout/vList2"/>
    <dgm:cxn modelId="{1FE65662-1D5C-465C-8E78-D5DAFB849B99}"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153441-3AF3-4BFA-A6B8-8222CFDC81E3}" type="doc">
      <dgm:prSet loTypeId="urn:microsoft.com/office/officeart/2005/8/layout/vList5" loCatId="list" qsTypeId="urn:microsoft.com/office/officeart/2005/8/quickstyle/3d3" qsCatId="3D" csTypeId="urn:microsoft.com/office/officeart/2005/8/colors/accent2_2" csCatId="accent1" phldr="1"/>
      <dgm:spPr/>
      <dgm:t>
        <a:bodyPr/>
        <a:lstStyle/>
        <a:p>
          <a:endParaRPr lang="zh-CN" altLang="en-US"/>
        </a:p>
      </dgm:t>
    </dgm:pt>
    <dgm:pt modelId="{4D18B803-5E18-4546-A4A4-8F8A8E445A08}">
      <dgm:prSet phldr="0" custT="1"/>
      <dgm:spPr/>
      <dgm:t>
        <a:bodyPr vert="horz" wrap="square"/>
        <a:p>
          <a:pPr algn="l" rtl="0" eaLnBrk="1" fontAlgn="auto" latinLnBrk="0" hangingPunct="1">
            <a:lnSpc>
              <a:spcPct val="150000"/>
            </a:lnSpc>
            <a:spcBef>
              <a:spcPct val="0"/>
            </a:spcBef>
            <a:spcAft>
              <a:spcPts val="0"/>
            </a:spcAft>
          </a:pPr>
          <a:r>
            <a:rPr lang="zh-CN" altLang="en-US" sz="2000" b="1" dirty="0" smtClean="0">
              <a:latin typeface="黑体" panose="02010600030101010101" charset="-122"/>
              <a:ea typeface="黑体" panose="02010600030101010101" charset="-122"/>
            </a:rPr>
            <a:t>在祖国传统的教育中，书法教学一直是摆在第一位的。凡是读书人都要读书写字，而写字就要讲究方法，因此书法是得到最广泛实践的一门学科。</a:t>
          </a:r>
          <a:r>
            <a:rPr lang="zh-CN" altLang="en-US" sz="2000" b="1" dirty="0" smtClean="0">
              <a:latin typeface="黑体" panose="02010600030101010101" charset="-122"/>
              <a:ea typeface="黑体" panose="02010600030101010101" charset="-122"/>
            </a:rPr>
            <a:t/>
          </a:r>
          <a:endParaRPr lang="zh-CN" altLang="en-US" sz="2000" b="1" dirty="0" smtClean="0">
            <a:latin typeface="宋体" panose="02010600030101010101" pitchFamily="2" charset="-122"/>
            <a:ea typeface="宋体" panose="02010600030101010101" pitchFamily="2" charset="-122"/>
          </a:endParaRPr>
        </a:p>
        <a:p>
          <a:pPr algn="l" eaLnBrk="1" fontAlgn="auto" latinLnBrk="0" hangingPunct="1">
            <a:lnSpc>
              <a:spcPct val="150000"/>
            </a:lnSpc>
            <a:spcBef>
              <a:spcPct val="0"/>
            </a:spcBef>
            <a:spcAft>
              <a:spcPct val="35000"/>
            </a:spcAft>
          </a:pPr>
          <a:r>
            <a:rPr lang="zh-CN" altLang="en-US" sz="2000" b="1" dirty="0" smtClean="0">
              <a:latin typeface="黑体" panose="02010600030101010101" charset="-122"/>
              <a:ea typeface="黑体" panose="02010600030101010101" charset="-122"/>
            </a:rPr>
            <a:t>（一）基础性</a:t>
          </a:r>
          <a:r>
            <a:rPr lang="zh-CN" altLang="en-US" sz="2000" b="1" dirty="0" smtClean="0">
              <a:latin typeface="黑体" panose="02010600030101010101" charset="-122"/>
              <a:ea typeface="黑体" panose="02010600030101010101" charset="-122"/>
            </a:rPr>
            <a:t/>
          </a:r>
          <a:endParaRPr lang="zh-CN" altLang="en-US" sz="2000" b="1" dirty="0" smtClean="0">
            <a:latin typeface="宋体" panose="02010600030101010101" pitchFamily="2" charset="-122"/>
            <a:ea typeface="宋体" panose="02010600030101010101" pitchFamily="2" charset="-122"/>
          </a:endParaRPr>
        </a:p>
        <a:p>
          <a:pPr algn="l" eaLnBrk="1" fontAlgn="auto" latinLnBrk="0" hangingPunct="1">
            <a:lnSpc>
              <a:spcPct val="150000"/>
            </a:lnSpc>
            <a:spcBef>
              <a:spcPct val="0"/>
            </a:spcBef>
            <a:spcAft>
              <a:spcPct val="35000"/>
            </a:spcAft>
          </a:pPr>
          <a:r>
            <a:rPr lang="zh-CN" altLang="en-US" sz="2000" b="1" dirty="0" smtClean="0">
              <a:latin typeface="黑体" panose="02010600030101010101" charset="-122"/>
              <a:ea typeface="黑体" panose="02010600030101010101" charset="-122"/>
            </a:rPr>
            <a:t>（二）实践性</a:t>
          </a:r>
          <a:r>
            <a:rPr lang="zh-CN" altLang="en-US" sz="2000" b="1" dirty="0" smtClean="0">
              <a:latin typeface="黑体" panose="02010600030101010101" charset="-122"/>
              <a:ea typeface="黑体" panose="02010600030101010101" charset="-122"/>
            </a:rPr>
            <a:t/>
          </a:r>
          <a:endParaRPr lang="zh-CN" altLang="en-US" sz="2000" b="1" dirty="0" smtClean="0">
            <a:latin typeface="宋体" panose="02010600030101010101" pitchFamily="2" charset="-122"/>
            <a:ea typeface="宋体" panose="02010600030101010101" pitchFamily="2" charset="-122"/>
          </a:endParaRPr>
        </a:p>
        <a:p>
          <a:pPr algn="l" eaLnBrk="1" fontAlgn="auto" latinLnBrk="0" hangingPunct="1">
            <a:lnSpc>
              <a:spcPct val="150000"/>
            </a:lnSpc>
            <a:spcBef>
              <a:spcPct val="0"/>
            </a:spcBef>
            <a:spcAft>
              <a:spcPct val="35000"/>
            </a:spcAft>
          </a:pPr>
          <a:r>
            <a:rPr lang="zh-CN" altLang="en-US" sz="2000" b="1" dirty="0" smtClean="0">
              <a:latin typeface="黑体" panose="02010600030101010101" charset="-122"/>
              <a:ea typeface="黑体" panose="02010600030101010101" charset="-122"/>
            </a:rPr>
            <a:t>（三）艺术性</a:t>
          </a:r>
          <a:r>
            <a:rPr lang="zh-CN" altLang="en-US" sz="2000" b="1" dirty="0">
              <a:latin typeface="黑体" panose="02010600030101010101" charset="-122"/>
              <a:ea typeface="黑体" panose="02010600030101010101" charset="-122"/>
            </a:rPr>
            <a:t/>
          </a:r>
          <a:endParaRPr lang="zh-CN" altLang="en-US" sz="2000" b="1" dirty="0">
            <a:latin typeface="宋体" panose="02010600030101010101" pitchFamily="2" charset="-122"/>
            <a:ea typeface="宋体" panose="02010600030101010101" pitchFamily="2" charset="-122"/>
          </a:endParaRPr>
        </a:p>
      </dgm:t>
    </dgm:pt>
    <dgm:pt modelId="{7FFBBB6B-E4B6-4DB7-B9F4-CA4CC7B8D1B1}" cxnId="{ADBB76F5-9028-494E-87B0-A6839E91226D}" type="parTrans">
      <dgm:prSet/>
      <dgm:spPr/>
      <dgm:t>
        <a:bodyPr/>
        <a:lstStyle/>
        <a:p>
          <a:endParaRPr lang="zh-CN" altLang="en-US" sz="2000" b="1">
            <a:latin typeface="宋体" panose="02010600030101010101" pitchFamily="2" charset="-122"/>
            <a:ea typeface="宋体" panose="02010600030101010101" pitchFamily="2" charset="-122"/>
          </a:endParaRPr>
        </a:p>
      </dgm:t>
    </dgm:pt>
    <dgm:pt modelId="{83C3CBCB-57F0-477F-9E63-7C107EC3C917}" cxnId="{ADBB76F5-9028-494E-87B0-A6839E91226D}" type="sibTrans">
      <dgm:prSet/>
      <dgm:spPr/>
      <dgm:t>
        <a:bodyPr/>
        <a:lstStyle/>
        <a:p>
          <a:endParaRPr lang="zh-CN" altLang="en-US" sz="2000" b="1">
            <a:latin typeface="宋体" panose="02010600030101010101" pitchFamily="2" charset="-122"/>
            <a:ea typeface="宋体" panose="02010600030101010101" pitchFamily="2" charset="-122"/>
          </a:endParaRPr>
        </a:p>
      </dgm:t>
    </dgm:pt>
    <dgm:pt modelId="{C7B9204F-81D9-41A6-B32C-ECE7723C9878}" type="pres">
      <dgm:prSet presAssocID="{05153441-3AF3-4BFA-A6B8-8222CFDC81E3}" presName="Name0" presStyleCnt="0">
        <dgm:presLayoutVars>
          <dgm:dir/>
          <dgm:animLvl val="lvl"/>
          <dgm:resizeHandles val="exact"/>
        </dgm:presLayoutVars>
      </dgm:prSet>
      <dgm:spPr/>
      <dgm:t>
        <a:bodyPr/>
        <a:lstStyle/>
        <a:p>
          <a:endParaRPr lang="zh-CN" altLang="en-US"/>
        </a:p>
      </dgm:t>
    </dgm:pt>
    <dgm:pt modelId="{F1888023-A6B3-4825-AAB8-D6D677A373B5}" type="pres">
      <dgm:prSet presAssocID="{4D18B803-5E18-4546-A4A4-8F8A8E445A08}" presName="linNode" presStyleCnt="0"/>
      <dgm:spPr>
        <a:scene3d>
          <a:camera prst="orthographicFront"/>
          <a:lightRig rig="threePt" dir="t"/>
        </a:scene3d>
        <a:sp3d>
          <a:bevelB/>
        </a:sp3d>
      </dgm:spPr>
      <dgm:t>
        <a:bodyPr/>
        <a:lstStyle/>
        <a:p>
          <a:endParaRPr lang="zh-CN" altLang="en-US"/>
        </a:p>
      </dgm:t>
    </dgm:pt>
    <dgm:pt modelId="{877FDEE6-379B-40D9-9B8D-381C44AB9BB8}" type="pres">
      <dgm:prSet presAssocID="{4D18B803-5E18-4546-A4A4-8F8A8E445A08}" presName="parentText" presStyleLbl="node1" presStyleIdx="0" presStyleCnt="1" custScaleX="277778" custScaleY="100000" custLinFactNeighborX="-15583" custLinFactNeighborY="-1500">
        <dgm:presLayoutVars>
          <dgm:chMax val="1"/>
          <dgm:bulletEnabled val="1"/>
        </dgm:presLayoutVars>
      </dgm:prSet>
      <dgm:spPr/>
      <dgm:t>
        <a:bodyPr/>
        <a:lstStyle/>
        <a:p>
          <a:endParaRPr lang="zh-CN" altLang="en-US"/>
        </a:p>
      </dgm:t>
    </dgm:pt>
  </dgm:ptLst>
  <dgm:cxnLst>
    <dgm:cxn modelId="{ADBB76F5-9028-494E-87B0-A6839E91226D}" srcId="{05153441-3AF3-4BFA-A6B8-8222CFDC81E3}" destId="{4D18B803-5E18-4546-A4A4-8F8A8E445A08}" srcOrd="0" destOrd="0" parTransId="{7FFBBB6B-E4B6-4DB7-B9F4-CA4CC7B8D1B1}" sibTransId="{83C3CBCB-57F0-477F-9E63-7C107EC3C917}"/>
    <dgm:cxn modelId="{A802094B-E6F6-4ABA-8CF5-6055F7054232}" type="presOf" srcId="{05153441-3AF3-4BFA-A6B8-8222CFDC81E3}" destId="{C7B9204F-81D9-41A6-B32C-ECE7723C9878}" srcOrd="0" destOrd="0" presId="urn:microsoft.com/office/officeart/2005/8/layout/vList5"/>
    <dgm:cxn modelId="{557624D7-8A48-4569-8A08-B5F646904C9B}" type="presParOf" srcId="{C7B9204F-81D9-41A6-B32C-ECE7723C9878}" destId="{F1888023-A6B3-4825-AAB8-D6D677A373B5}" srcOrd="0" destOrd="0" presId="urn:microsoft.com/office/officeart/2005/8/layout/vList5"/>
    <dgm:cxn modelId="{A36032BE-DB45-45AC-BC4B-CA821B52449B}" type="presParOf" srcId="{F1888023-A6B3-4825-AAB8-D6D677A373B5}" destId="{877FDEE6-379B-40D9-9B8D-381C44AB9BB8}" srcOrd="0" destOrd="0" presId="urn:microsoft.com/office/officeart/2005/8/layout/vList5"/>
    <dgm:cxn modelId="{BACB0355-3253-422A-97F7-6E9D1DBE5455}" type="presOf" srcId="{4D18B803-5E18-4546-A4A4-8F8A8E445A08}" destId="{877FDEE6-379B-40D9-9B8D-381C44AB9BB8}" srcOrd="0"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153441-3AF3-4BFA-A6B8-8222CFDC81E3}" type="doc">
      <dgm:prSet loTypeId="urn:microsoft.com/office/officeart/2005/8/layout/vList5" loCatId="list" qsTypeId="urn:microsoft.com/office/officeart/2005/8/quickstyle/3d3" qsCatId="3D" csTypeId="urn:microsoft.com/office/officeart/2005/8/colors/accent3_5" csCatId="accent1" phldr="1"/>
      <dgm:spPr/>
      <dgm:t>
        <a:bodyPr/>
        <a:lstStyle/>
        <a:p>
          <a:endParaRPr lang="zh-CN" altLang="en-US"/>
        </a:p>
      </dgm:t>
    </dgm:pt>
    <dgm:pt modelId="{4D18B803-5E18-4546-A4A4-8F8A8E445A08}">
      <dgm:prSet phldr="0" custT="1"/>
      <dgm:spPr/>
      <dgm:t>
        <a:bodyPr vert="horz" wrap="square"/>
        <a:p>
          <a:pPr algn="l" rtl="0">
            <a:lnSpc>
              <a:spcPct val="123000"/>
            </a:lnSpc>
            <a:spcBef>
              <a:spcPct val="0"/>
            </a:spcBef>
            <a:spcAft>
              <a:spcPct val="35000"/>
            </a:spcAft>
          </a:pPr>
          <a:r>
            <a:rPr lang="en-US" altLang="zh-CN" sz="1900" b="1" dirty="0" smtClean="0"/>
            <a:t>      </a:t>
          </a:r>
          <a:r>
            <a:rPr lang="zh-CN" sz="1900" b="1" dirty="0" smtClean="0"/>
            <a:t>书法课是学前教育、初等教育及各类师范专业书法教学基本功训练的重要课程，是培养书写能力，对学生进行书法审美教育、促进智力、能力全面发展的重要途径，是师资素质教育的重要组成部分。</a:t>
          </a:r>
          <a:r>
            <a:rPr lang="zh-CN" sz="1900" b="1" dirty="0" smtClean="0"/>
            <a:t/>
          </a:r>
          <a:endParaRPr lang="zh-CN" sz="1900" b="1" dirty="0" smtClean="0"/>
        </a:p>
        <a:p>
          <a:pPr algn="l" rtl="0">
            <a:lnSpc>
              <a:spcPct val="123000"/>
            </a:lnSpc>
            <a:spcBef>
              <a:spcPct val="0"/>
            </a:spcBef>
            <a:spcAft>
              <a:spcPct val="35000"/>
            </a:spcAft>
          </a:pPr>
          <a:r>
            <a:rPr lang="en-US" sz="1900" b="1" dirty="0" smtClean="0"/>
            <a:t>1.</a:t>
          </a:r>
          <a:r>
            <a:rPr lang="zh-CN" sz="1900" b="1" dirty="0" smtClean="0"/>
            <a:t>通过本课程的基本理论、基本特点的讲授和学习，使学生对书法艺术有一定的了解，并较为熟悉、流畅地书写中国汉字，提升艺术素养和人文境界。</a:t>
          </a:r>
          <a:r>
            <a:rPr lang="en-US" sz="1900" b="1" dirty="0" smtClean="0"/>
            <a:t> </a:t>
          </a:r>
          <a:r>
            <a:rPr lang="en-US" sz="1900" b="1" dirty="0" smtClean="0"/>
            <a:t/>
          </a:r>
          <a:endParaRPr lang="en-US" sz="1900" b="1" dirty="0" smtClean="0"/>
        </a:p>
        <a:p>
          <a:pPr algn="l" rtl="0">
            <a:lnSpc>
              <a:spcPct val="123000"/>
            </a:lnSpc>
            <a:spcBef>
              <a:spcPct val="0"/>
            </a:spcBef>
            <a:spcAft>
              <a:spcPct val="35000"/>
            </a:spcAft>
          </a:pPr>
          <a:r>
            <a:rPr lang="en-US" sz="1900" b="1" dirty="0" smtClean="0"/>
            <a:t>2.</a:t>
          </a:r>
          <a:r>
            <a:rPr lang="zh-CN" sz="1900" b="1" dirty="0" smtClean="0"/>
            <a:t>通过书法教学活动，提高学生书写能力，提高审美素养，使学生能够正确掌握毛笔字、钢笔字、粉笔字的正楷书写方法和要求，达到合格的师资素质培养的要求。</a:t>
          </a:r>
          <a:r>
            <a:rPr lang="zh-CN" sz="1900" b="1" dirty="0" smtClean="0"/>
            <a:t/>
          </a:r>
          <a:endParaRPr lang="zh-CN" sz="1900" b="1" dirty="0" smtClean="0"/>
        </a:p>
        <a:p>
          <a:pPr algn="l" rtl="0">
            <a:lnSpc>
              <a:spcPct val="123000"/>
            </a:lnSpc>
            <a:spcBef>
              <a:spcPct val="0"/>
            </a:spcBef>
            <a:spcAft>
              <a:spcPct val="35000"/>
            </a:spcAft>
          </a:pPr>
          <a:r>
            <a:rPr lang="en-US" sz="1900" b="1" dirty="0" smtClean="0"/>
            <a:t>3.</a:t>
          </a:r>
          <a:r>
            <a:rPr lang="zh-CN" sz="1900" b="1" dirty="0" smtClean="0"/>
            <a:t>要加强审美教育、思想教育，书法简史、书法创作、书法欣赏、书法教学及硬笔书法等内容，增强学生爱国主义情感，陶冶高尚情操，激发学生热爱传统文化的感情。</a:t>
          </a:r>
          <a:r>
            <a:rPr lang="zh-CN" sz="2000" b="1" dirty="0">
              <a:latin typeface="黑体" panose="02010600030101010101" charset="-122"/>
              <a:ea typeface="黑体" panose="02010600030101010101" charset="-122"/>
            </a:rPr>
            <a:t/>
          </a:r>
          <a:endParaRPr lang="zh-CN" sz="2000" b="1" dirty="0">
            <a:latin typeface="宋体" panose="02010600030101010101" pitchFamily="2" charset="-122"/>
            <a:ea typeface="宋体" panose="02010600030101010101" pitchFamily="2" charset="-122"/>
          </a:endParaRPr>
        </a:p>
      </dgm:t>
    </dgm:pt>
    <dgm:pt modelId="{7FFBBB6B-E4B6-4DB7-B9F4-CA4CC7B8D1B1}" cxnId="{F66C1D73-79D9-4588-85DF-92C5697F6E53}" type="parTrans">
      <dgm:prSet/>
      <dgm:spPr/>
      <dgm:t>
        <a:bodyPr/>
        <a:lstStyle/>
        <a:p>
          <a:endParaRPr lang="zh-CN" altLang="en-US"/>
        </a:p>
      </dgm:t>
    </dgm:pt>
    <dgm:pt modelId="{83C3CBCB-57F0-477F-9E63-7C107EC3C917}" cxnId="{F66C1D73-79D9-4588-85DF-92C5697F6E53}" type="sibTrans">
      <dgm:prSet/>
      <dgm:spPr/>
      <dgm:t>
        <a:bodyPr/>
        <a:lstStyle/>
        <a:p>
          <a:endParaRPr lang="zh-CN" altLang="en-US"/>
        </a:p>
      </dgm:t>
    </dgm:pt>
    <dgm:pt modelId="{C7B9204F-81D9-41A6-B32C-ECE7723C9878}" type="pres">
      <dgm:prSet presAssocID="{05153441-3AF3-4BFA-A6B8-8222CFDC81E3}" presName="Name0" presStyleCnt="0">
        <dgm:presLayoutVars>
          <dgm:dir/>
          <dgm:animLvl val="lvl"/>
          <dgm:resizeHandles val="exact"/>
        </dgm:presLayoutVars>
      </dgm:prSet>
      <dgm:spPr/>
      <dgm:t>
        <a:bodyPr/>
        <a:lstStyle/>
        <a:p>
          <a:endParaRPr lang="zh-CN" altLang="en-US"/>
        </a:p>
      </dgm:t>
    </dgm:pt>
    <dgm:pt modelId="{F1888023-A6B3-4825-AAB8-D6D677A373B5}" type="pres">
      <dgm:prSet presAssocID="{4D18B803-5E18-4546-A4A4-8F8A8E445A08}" presName="linNode" presStyleCnt="0"/>
      <dgm:spPr/>
      <dgm:t>
        <a:bodyPr/>
        <a:lstStyle/>
        <a:p>
          <a:endParaRPr lang="zh-CN" altLang="en-US"/>
        </a:p>
      </dgm:t>
    </dgm:pt>
    <dgm:pt modelId="{877FDEE6-379B-40D9-9B8D-381C44AB9BB8}" type="pres">
      <dgm:prSet presAssocID="{4D18B803-5E18-4546-A4A4-8F8A8E445A08}" presName="parentText" presStyleLbl="node1" presStyleIdx="0" presStyleCnt="1" custScaleX="277778" custLinFactNeighborX="-7838" custLinFactNeighborY="100">
        <dgm:presLayoutVars>
          <dgm:chMax val="1"/>
          <dgm:bulletEnabled val="1"/>
        </dgm:presLayoutVars>
      </dgm:prSet>
      <dgm:spPr/>
      <dgm:t>
        <a:bodyPr/>
        <a:lstStyle/>
        <a:p>
          <a:endParaRPr lang="zh-CN" altLang="en-US"/>
        </a:p>
      </dgm:t>
    </dgm:pt>
  </dgm:ptLst>
  <dgm:cxnLst>
    <dgm:cxn modelId="{F66C1D73-79D9-4588-85DF-92C5697F6E53}" srcId="{05153441-3AF3-4BFA-A6B8-8222CFDC81E3}" destId="{4D18B803-5E18-4546-A4A4-8F8A8E445A08}" srcOrd="0" destOrd="0" parTransId="{7FFBBB6B-E4B6-4DB7-B9F4-CA4CC7B8D1B1}" sibTransId="{83C3CBCB-57F0-477F-9E63-7C107EC3C917}"/>
    <dgm:cxn modelId="{B724FED4-121D-4821-9F44-511AE73E0D61}" type="presOf" srcId="{05153441-3AF3-4BFA-A6B8-8222CFDC81E3}" destId="{C7B9204F-81D9-41A6-B32C-ECE7723C9878}" srcOrd="0" destOrd="0" presId="urn:microsoft.com/office/officeart/2005/8/layout/vList5"/>
    <dgm:cxn modelId="{B0B73465-7B20-4403-9D4A-214C0AC3DBF3}" type="presParOf" srcId="{C7B9204F-81D9-41A6-B32C-ECE7723C9878}" destId="{F1888023-A6B3-4825-AAB8-D6D677A373B5}" srcOrd="0" destOrd="0" presId="urn:microsoft.com/office/officeart/2005/8/layout/vList5"/>
    <dgm:cxn modelId="{FC348C5A-F578-4EC8-83DF-F4DDA5C40BE3}" type="presParOf" srcId="{F1888023-A6B3-4825-AAB8-D6D677A373B5}" destId="{877FDEE6-379B-40D9-9B8D-381C44AB9BB8}" srcOrd="0" destOrd="0" presId="urn:microsoft.com/office/officeart/2005/8/layout/vList5"/>
    <dgm:cxn modelId="{BCAEFC07-AA2B-411A-BBFB-EB5B2515D208}" type="presOf" srcId="{4D18B803-5E18-4546-A4A4-8F8A8E445A08}" destId="{877FDEE6-379B-40D9-9B8D-381C44AB9BB8}"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81C810B-2FBE-4F49-9D30-86B06A972EC8}" type="doc">
      <dgm:prSet loTypeId="urn:microsoft.com/office/officeart/2005/8/layout/vList5" loCatId="list" qsTypeId="urn:microsoft.com/office/officeart/2005/8/quickstyle/3d1" qsCatId="3D" csTypeId="urn:microsoft.com/office/officeart/2005/8/colors/colorful4" csCatId="accent1" phldr="1"/>
      <dgm:spPr/>
      <dgm:t>
        <a:bodyPr/>
        <a:lstStyle/>
        <a:p>
          <a:endParaRPr lang="zh-CN" altLang="en-US"/>
        </a:p>
      </dgm:t>
    </dgm:pt>
    <dgm:pt modelId="{10967A29-5E97-442D-9ECE-050E56968EA3}">
      <dgm:prSet custT="1"/>
      <dgm:spPr/>
      <dgm:t>
        <a:bodyPr/>
        <a:lstStyle/>
        <a:p>
          <a:pPr algn="l" rtl="0"/>
          <a:r>
            <a:rPr lang="zh-CN" sz="2000" b="1" dirty="0" smtClean="0"/>
            <a:t>（一）理论与实践相统一的原则</a:t>
          </a:r>
          <a:endParaRPr lang="zh-CN" altLang="en-US" sz="2000" b="1" dirty="0">
            <a:latin typeface="黑体" panose="02010600030101010101" charset="-122"/>
            <a:ea typeface="黑体" panose="02010600030101010101" charset="-122"/>
          </a:endParaRPr>
        </a:p>
      </dgm:t>
    </dgm:pt>
    <dgm:pt modelId="{578564BE-C053-4512-82BF-5837975AD2D1}" cxnId="{7CDA1356-F168-43B2-8FFA-27B630FFD095}" type="parTrans">
      <dgm:prSet/>
      <dgm:spPr/>
      <dgm:t>
        <a:bodyPr/>
        <a:lstStyle/>
        <a:p>
          <a:endParaRPr lang="zh-CN" altLang="en-US" b="1"/>
        </a:p>
      </dgm:t>
    </dgm:pt>
    <dgm:pt modelId="{1EC55FFE-8779-4B01-821B-48B8D26FDA9A}" cxnId="{7CDA1356-F168-43B2-8FFA-27B630FFD095}" type="sibTrans">
      <dgm:prSet/>
      <dgm:spPr/>
      <dgm:t>
        <a:bodyPr/>
        <a:lstStyle/>
        <a:p>
          <a:endParaRPr lang="zh-CN" altLang="en-US" b="1"/>
        </a:p>
      </dgm:t>
    </dgm:pt>
    <dgm:pt modelId="{F0A3D5E7-6174-47A3-838D-C272679A6FB6}">
      <dgm:prSet custT="1"/>
      <dgm:spPr/>
      <dgm:t>
        <a:bodyPr/>
        <a:lstStyle/>
        <a:p>
          <a:pPr algn="l" rtl="0"/>
          <a:r>
            <a:rPr lang="zh-CN" sz="2000" b="1" dirty="0" smtClean="0"/>
            <a:t>（二）导练与自练相统一的原则</a:t>
          </a:r>
          <a:endParaRPr lang="zh-CN" altLang="en-US" sz="2000" b="1" dirty="0">
            <a:latin typeface="黑体" panose="02010600030101010101" charset="-122"/>
            <a:ea typeface="黑体" panose="02010600030101010101" charset="-122"/>
          </a:endParaRPr>
        </a:p>
      </dgm:t>
    </dgm:pt>
    <dgm:pt modelId="{E5FF5B45-638D-4030-8EAC-94340AE99D71}" cxnId="{A6DC2425-D35F-40DA-B665-07BD62F2019A}" type="parTrans">
      <dgm:prSet/>
      <dgm:spPr/>
      <dgm:t>
        <a:bodyPr/>
        <a:lstStyle/>
        <a:p>
          <a:endParaRPr lang="zh-CN" altLang="en-US" b="1"/>
        </a:p>
      </dgm:t>
    </dgm:pt>
    <dgm:pt modelId="{4A63DDED-BFBB-4E7A-8512-3B253FAFA816}" cxnId="{A6DC2425-D35F-40DA-B665-07BD62F2019A}" type="sibTrans">
      <dgm:prSet/>
      <dgm:spPr/>
      <dgm:t>
        <a:bodyPr/>
        <a:lstStyle/>
        <a:p>
          <a:endParaRPr lang="zh-CN" altLang="en-US" b="1"/>
        </a:p>
      </dgm:t>
    </dgm:pt>
    <dgm:pt modelId="{E9083CCB-A3BE-4E56-979D-0942D8498E76}">
      <dgm:prSet custT="1"/>
      <dgm:spPr/>
      <dgm:t>
        <a:bodyPr/>
        <a:lstStyle/>
        <a:p>
          <a:pPr algn="l" rtl="0"/>
          <a:r>
            <a:rPr lang="zh-CN" sz="2000" b="1" dirty="0" smtClean="0"/>
            <a:t>（三）书法技能与相关学科知识相迁移的原则</a:t>
          </a:r>
          <a:endParaRPr lang="zh-CN" altLang="en-US" sz="2000" b="1" dirty="0">
            <a:latin typeface="黑体" panose="02010600030101010101" charset="-122"/>
            <a:ea typeface="黑体" panose="02010600030101010101" charset="-122"/>
          </a:endParaRPr>
        </a:p>
      </dgm:t>
    </dgm:pt>
    <dgm:pt modelId="{0848FACA-3836-47E4-9645-310A3DE39FAD}" cxnId="{E804BEDF-DC8D-49D7-BF85-9B7423200686}" type="parTrans">
      <dgm:prSet/>
      <dgm:spPr/>
      <dgm:t>
        <a:bodyPr/>
        <a:lstStyle/>
        <a:p>
          <a:endParaRPr lang="zh-CN" altLang="en-US" b="1"/>
        </a:p>
      </dgm:t>
    </dgm:pt>
    <dgm:pt modelId="{03D7E5B4-B9FC-4717-BFCC-2425BC7D7458}" cxnId="{E804BEDF-DC8D-49D7-BF85-9B7423200686}" type="sibTrans">
      <dgm:prSet/>
      <dgm:spPr/>
      <dgm:t>
        <a:bodyPr/>
        <a:lstStyle/>
        <a:p>
          <a:endParaRPr lang="zh-CN" altLang="en-US" b="1"/>
        </a:p>
      </dgm:t>
    </dgm:pt>
    <dgm:pt modelId="{AA2FB042-9745-4618-B61C-B350C6F92573}">
      <dgm:prSet custT="1"/>
      <dgm:spPr/>
      <dgm:t>
        <a:bodyPr/>
        <a:lstStyle/>
        <a:p>
          <a:pPr algn="l" rtl="0"/>
          <a:r>
            <a:rPr lang="zh-CN" sz="2000" b="1" dirty="0" smtClean="0"/>
            <a:t>（四）书写技能训练与环境氛围相结合的原则</a:t>
          </a:r>
          <a:endParaRPr lang="zh-CN" altLang="en-US" sz="2000" b="1" dirty="0">
            <a:latin typeface="黑体" panose="02010600030101010101" charset="-122"/>
            <a:ea typeface="黑体" panose="02010600030101010101" charset="-122"/>
          </a:endParaRPr>
        </a:p>
      </dgm:t>
    </dgm:pt>
    <dgm:pt modelId="{D6A7BFB2-B997-4085-8CE2-9EFD2C979799}" cxnId="{C4F1C636-8DCA-4FC4-B7B5-4E762F52EFAB}" type="parTrans">
      <dgm:prSet/>
      <dgm:spPr/>
      <dgm:t>
        <a:bodyPr/>
        <a:lstStyle/>
        <a:p>
          <a:endParaRPr lang="zh-CN" altLang="en-US" b="1"/>
        </a:p>
      </dgm:t>
    </dgm:pt>
    <dgm:pt modelId="{ED19176A-92BA-47AA-AC58-DD8B3A6CB6B0}" cxnId="{C4F1C636-8DCA-4FC4-B7B5-4E762F52EFAB}" type="sibTrans">
      <dgm:prSet/>
      <dgm:spPr/>
      <dgm:t>
        <a:bodyPr/>
        <a:lstStyle/>
        <a:p>
          <a:endParaRPr lang="zh-CN" altLang="en-US" b="1"/>
        </a:p>
      </dgm:t>
    </dgm:pt>
    <dgm:pt modelId="{E392F344-9D5E-4BBF-88CF-A45FA714EDBA}" type="pres">
      <dgm:prSet presAssocID="{B81C810B-2FBE-4F49-9D30-86B06A972EC8}" presName="Name0" presStyleCnt="0">
        <dgm:presLayoutVars>
          <dgm:dir val="rev"/>
          <dgm:animLvl val="lvl"/>
          <dgm:resizeHandles val="exact"/>
        </dgm:presLayoutVars>
      </dgm:prSet>
      <dgm:spPr/>
      <dgm:t>
        <a:bodyPr/>
        <a:lstStyle/>
        <a:p>
          <a:endParaRPr lang="zh-CN" altLang="en-US"/>
        </a:p>
      </dgm:t>
    </dgm:pt>
    <dgm:pt modelId="{87C7C3C5-3358-444F-8000-D02395755FD5}" type="pres">
      <dgm:prSet presAssocID="{10967A29-5E97-442D-9ECE-050E56968EA3}" presName="linNode" presStyleCnt="0"/>
      <dgm:spPr/>
      <dgm:t>
        <a:bodyPr/>
        <a:lstStyle/>
        <a:p>
          <a:endParaRPr lang="zh-CN" altLang="en-US"/>
        </a:p>
      </dgm:t>
    </dgm:pt>
    <dgm:pt modelId="{52FA064B-C8C9-4990-B896-8FFF54A5396A}" type="pres">
      <dgm:prSet presAssocID="{10967A29-5E97-442D-9ECE-050E56968EA3}" presName="parentText" presStyleLbl="node1" presStyleIdx="0" presStyleCnt="4" custScaleX="277778">
        <dgm:presLayoutVars>
          <dgm:chMax val="1"/>
          <dgm:bulletEnabled val="1"/>
        </dgm:presLayoutVars>
      </dgm:prSet>
      <dgm:spPr/>
      <dgm:t>
        <a:bodyPr/>
        <a:lstStyle/>
        <a:p>
          <a:endParaRPr lang="zh-CN" altLang="en-US"/>
        </a:p>
      </dgm:t>
    </dgm:pt>
    <dgm:pt modelId="{F17BF062-6267-493C-8EDF-8D08A6ADE15F}" type="pres">
      <dgm:prSet presAssocID="{1EC55FFE-8779-4B01-821B-48B8D26FDA9A}" presName="sp" presStyleCnt="0"/>
      <dgm:spPr/>
      <dgm:t>
        <a:bodyPr/>
        <a:lstStyle/>
        <a:p>
          <a:endParaRPr lang="zh-CN" altLang="en-US"/>
        </a:p>
      </dgm:t>
    </dgm:pt>
    <dgm:pt modelId="{E31F165C-AC4F-4214-B3EB-86EFAB59DB47}" type="pres">
      <dgm:prSet presAssocID="{F0A3D5E7-6174-47A3-838D-C272679A6FB6}" presName="linNode" presStyleCnt="0"/>
      <dgm:spPr/>
      <dgm:t>
        <a:bodyPr/>
        <a:lstStyle/>
        <a:p>
          <a:endParaRPr lang="zh-CN" altLang="en-US"/>
        </a:p>
      </dgm:t>
    </dgm:pt>
    <dgm:pt modelId="{208E8BB1-BAAE-420C-AC4F-ED1E4F87FE6E}" type="pres">
      <dgm:prSet presAssocID="{F0A3D5E7-6174-47A3-838D-C272679A6FB6}" presName="parentText" presStyleLbl="node1" presStyleIdx="1" presStyleCnt="4" custScaleX="277778">
        <dgm:presLayoutVars>
          <dgm:chMax val="1"/>
          <dgm:bulletEnabled val="1"/>
        </dgm:presLayoutVars>
      </dgm:prSet>
      <dgm:spPr/>
      <dgm:t>
        <a:bodyPr/>
        <a:lstStyle/>
        <a:p>
          <a:endParaRPr lang="zh-CN" altLang="en-US"/>
        </a:p>
      </dgm:t>
    </dgm:pt>
    <dgm:pt modelId="{F2E635A8-DF11-4F19-9009-056AB648B9F1}" type="pres">
      <dgm:prSet presAssocID="{4A63DDED-BFBB-4E7A-8512-3B253FAFA816}" presName="sp" presStyleCnt="0"/>
      <dgm:spPr/>
      <dgm:t>
        <a:bodyPr/>
        <a:lstStyle/>
        <a:p>
          <a:endParaRPr lang="zh-CN" altLang="en-US"/>
        </a:p>
      </dgm:t>
    </dgm:pt>
    <dgm:pt modelId="{BCBE10A7-16D1-4EA2-BAC2-C3506CF14EF9}" type="pres">
      <dgm:prSet presAssocID="{E9083CCB-A3BE-4E56-979D-0942D8498E76}" presName="linNode" presStyleCnt="0"/>
      <dgm:spPr/>
      <dgm:t>
        <a:bodyPr/>
        <a:lstStyle/>
        <a:p>
          <a:endParaRPr lang="zh-CN" altLang="en-US"/>
        </a:p>
      </dgm:t>
    </dgm:pt>
    <dgm:pt modelId="{A2D6664A-B1D2-4ED3-B5B0-5753CD5ED5CB}" type="pres">
      <dgm:prSet presAssocID="{E9083CCB-A3BE-4E56-979D-0942D8498E76}" presName="parentText" presStyleLbl="node1" presStyleIdx="2" presStyleCnt="4" custScaleX="277778">
        <dgm:presLayoutVars>
          <dgm:chMax val="1"/>
          <dgm:bulletEnabled val="1"/>
        </dgm:presLayoutVars>
      </dgm:prSet>
      <dgm:spPr/>
      <dgm:t>
        <a:bodyPr/>
        <a:lstStyle/>
        <a:p>
          <a:endParaRPr lang="zh-CN" altLang="en-US"/>
        </a:p>
      </dgm:t>
    </dgm:pt>
    <dgm:pt modelId="{DE53B698-7BAB-47E3-9380-A6487C507F92}" type="pres">
      <dgm:prSet presAssocID="{03D7E5B4-B9FC-4717-BFCC-2425BC7D7458}" presName="sp" presStyleCnt="0"/>
      <dgm:spPr/>
    </dgm:pt>
    <dgm:pt modelId="{449B9935-BC7A-4BA8-B110-12BDA46821C5}" type="pres">
      <dgm:prSet presAssocID="{AA2FB042-9745-4618-B61C-B350C6F92573}" presName="linNode" presStyleCnt="0"/>
      <dgm:spPr/>
    </dgm:pt>
    <dgm:pt modelId="{35CCBA88-9E89-48DE-A420-DA6906D3CC63}" type="pres">
      <dgm:prSet presAssocID="{AA2FB042-9745-4618-B61C-B350C6F92573}" presName="parentText" presStyleLbl="node1" presStyleIdx="3" presStyleCnt="4" custScaleX="277778">
        <dgm:presLayoutVars>
          <dgm:chMax val="1"/>
          <dgm:bulletEnabled val="1"/>
        </dgm:presLayoutVars>
      </dgm:prSet>
      <dgm:spPr/>
      <dgm:t>
        <a:bodyPr/>
        <a:lstStyle/>
        <a:p>
          <a:endParaRPr lang="zh-CN" altLang="en-US"/>
        </a:p>
      </dgm:t>
    </dgm:pt>
  </dgm:ptLst>
  <dgm:cxnLst>
    <dgm:cxn modelId="{7CDA1356-F168-43B2-8FFA-27B630FFD095}" srcId="{B81C810B-2FBE-4F49-9D30-86B06A972EC8}" destId="{10967A29-5E97-442D-9ECE-050E56968EA3}" srcOrd="0" destOrd="0" parTransId="{578564BE-C053-4512-82BF-5837975AD2D1}" sibTransId="{1EC55FFE-8779-4B01-821B-48B8D26FDA9A}"/>
    <dgm:cxn modelId="{A6DC2425-D35F-40DA-B665-07BD62F2019A}" srcId="{B81C810B-2FBE-4F49-9D30-86B06A972EC8}" destId="{F0A3D5E7-6174-47A3-838D-C272679A6FB6}" srcOrd="1" destOrd="0" parTransId="{E5FF5B45-638D-4030-8EAC-94340AE99D71}" sibTransId="{4A63DDED-BFBB-4E7A-8512-3B253FAFA816}"/>
    <dgm:cxn modelId="{E804BEDF-DC8D-49D7-BF85-9B7423200686}" srcId="{B81C810B-2FBE-4F49-9D30-86B06A972EC8}" destId="{E9083CCB-A3BE-4E56-979D-0942D8498E76}" srcOrd="2" destOrd="0" parTransId="{0848FACA-3836-47E4-9645-310A3DE39FAD}" sibTransId="{03D7E5B4-B9FC-4717-BFCC-2425BC7D7458}"/>
    <dgm:cxn modelId="{C4F1C636-8DCA-4FC4-B7B5-4E762F52EFAB}" srcId="{B81C810B-2FBE-4F49-9D30-86B06A972EC8}" destId="{AA2FB042-9745-4618-B61C-B350C6F92573}" srcOrd="3" destOrd="0" parTransId="{D6A7BFB2-B997-4085-8CE2-9EFD2C979799}" sibTransId="{ED19176A-92BA-47AA-AC58-DD8B3A6CB6B0}"/>
    <dgm:cxn modelId="{F053973B-93C6-4DA7-ADA4-2A93628EFAC8}" type="presOf" srcId="{B81C810B-2FBE-4F49-9D30-86B06A972EC8}" destId="{E392F344-9D5E-4BBF-88CF-A45FA714EDBA}" srcOrd="0" destOrd="0" presId="urn:microsoft.com/office/officeart/2005/8/layout/vList5"/>
    <dgm:cxn modelId="{CA4033E9-C5E4-438F-8E38-F727E030C50D}" type="presParOf" srcId="{E392F344-9D5E-4BBF-88CF-A45FA714EDBA}" destId="{87C7C3C5-3358-444F-8000-D02395755FD5}" srcOrd="0" destOrd="0" presId="urn:microsoft.com/office/officeart/2005/8/layout/vList5"/>
    <dgm:cxn modelId="{55A26502-131C-47FC-9766-858AE7D621B2}" type="presParOf" srcId="{87C7C3C5-3358-444F-8000-D02395755FD5}" destId="{52FA064B-C8C9-4990-B896-8FFF54A5396A}" srcOrd="0" destOrd="0" presId="urn:microsoft.com/office/officeart/2005/8/layout/vList5"/>
    <dgm:cxn modelId="{EB79EC98-5B65-4084-8F28-E22A46128AC0}" type="presOf" srcId="{10967A29-5E97-442D-9ECE-050E56968EA3}" destId="{52FA064B-C8C9-4990-B896-8FFF54A5396A}" srcOrd="0" destOrd="0" presId="urn:microsoft.com/office/officeart/2005/8/layout/vList5"/>
    <dgm:cxn modelId="{BC6A5DBC-ABA0-4D83-94DB-739CEBB1B2F8}" type="presParOf" srcId="{E392F344-9D5E-4BBF-88CF-A45FA714EDBA}" destId="{F17BF062-6267-493C-8EDF-8D08A6ADE15F}" srcOrd="1" destOrd="0" presId="urn:microsoft.com/office/officeart/2005/8/layout/vList5"/>
    <dgm:cxn modelId="{3EED8D0B-78E5-4842-91C4-DF22DF83C10E}" type="presParOf" srcId="{E392F344-9D5E-4BBF-88CF-A45FA714EDBA}" destId="{E31F165C-AC4F-4214-B3EB-86EFAB59DB47}" srcOrd="2" destOrd="0" presId="urn:microsoft.com/office/officeart/2005/8/layout/vList5"/>
    <dgm:cxn modelId="{702A1193-3B1B-4FB6-9403-CCC11D9C2E2D}" type="presParOf" srcId="{E31F165C-AC4F-4214-B3EB-86EFAB59DB47}" destId="{208E8BB1-BAAE-420C-AC4F-ED1E4F87FE6E}" srcOrd="0" destOrd="2" presId="urn:microsoft.com/office/officeart/2005/8/layout/vList5"/>
    <dgm:cxn modelId="{F5C35776-4D1C-4812-9E7B-86134E50FB38}" type="presOf" srcId="{F0A3D5E7-6174-47A3-838D-C272679A6FB6}" destId="{208E8BB1-BAAE-420C-AC4F-ED1E4F87FE6E}" srcOrd="0" destOrd="0" presId="urn:microsoft.com/office/officeart/2005/8/layout/vList5"/>
    <dgm:cxn modelId="{88878503-9945-4FB9-BFA7-EDE4BAED26AF}" type="presParOf" srcId="{E392F344-9D5E-4BBF-88CF-A45FA714EDBA}" destId="{F2E635A8-DF11-4F19-9009-056AB648B9F1}" srcOrd="3" destOrd="0" presId="urn:microsoft.com/office/officeart/2005/8/layout/vList5"/>
    <dgm:cxn modelId="{FEFD51F8-FAEE-45A0-8E70-A3AB273452D7}" type="presParOf" srcId="{E392F344-9D5E-4BBF-88CF-A45FA714EDBA}" destId="{BCBE10A7-16D1-4EA2-BAC2-C3506CF14EF9}" srcOrd="4" destOrd="0" presId="urn:microsoft.com/office/officeart/2005/8/layout/vList5"/>
    <dgm:cxn modelId="{EEF05801-C862-40CE-AB92-0B8331D7CEE1}" type="presParOf" srcId="{BCBE10A7-16D1-4EA2-BAC2-C3506CF14EF9}" destId="{A2D6664A-B1D2-4ED3-B5B0-5753CD5ED5CB}" srcOrd="0" destOrd="4" presId="urn:microsoft.com/office/officeart/2005/8/layout/vList5"/>
    <dgm:cxn modelId="{9BC9C624-2D56-4375-9BDE-CCC1EBD82778}" type="presOf" srcId="{E9083CCB-A3BE-4E56-979D-0942D8498E76}" destId="{A2D6664A-B1D2-4ED3-B5B0-5753CD5ED5CB}" srcOrd="0" destOrd="0" presId="urn:microsoft.com/office/officeart/2005/8/layout/vList5"/>
    <dgm:cxn modelId="{3EE319FA-44BA-4365-A140-EFEABB389005}" type="presParOf" srcId="{E392F344-9D5E-4BBF-88CF-A45FA714EDBA}" destId="{DE53B698-7BAB-47E3-9380-A6487C507F92}" srcOrd="5" destOrd="0" presId="urn:microsoft.com/office/officeart/2005/8/layout/vList5"/>
    <dgm:cxn modelId="{A2F1D161-E27C-4011-A573-18E63F5D8E31}" type="presParOf" srcId="{E392F344-9D5E-4BBF-88CF-A45FA714EDBA}" destId="{449B9935-BC7A-4BA8-B110-12BDA46821C5}" srcOrd="6" destOrd="0" presId="urn:microsoft.com/office/officeart/2005/8/layout/vList5"/>
    <dgm:cxn modelId="{EEAEE405-87BD-4474-A0A4-D77315CB1F8C}" type="presParOf" srcId="{449B9935-BC7A-4BA8-B110-12BDA46821C5}" destId="{35CCBA88-9E89-48DE-A420-DA6906D3CC63}" srcOrd="0" destOrd="6" presId="urn:microsoft.com/office/officeart/2005/8/layout/vList5"/>
    <dgm:cxn modelId="{FBF25B37-9BF6-41B9-B6B7-EBF7BC1BA43D}" type="presOf" srcId="{AA2FB042-9745-4618-B61C-B350C6F92573}" destId="{35CCBA88-9E89-48DE-A420-DA6906D3CC63}"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81C810B-2FBE-4F49-9D30-86B06A972EC8}" type="doc">
      <dgm:prSet loTypeId="list" loCatId="list" qsTypeId="urn:microsoft.com/office/officeart/2005/8/quickstyle/3d1" qsCatId="3D" csTypeId="urn:microsoft.com/office/officeart/2005/8/colors/colorful1" csCatId="accent1" phldr="1"/>
      <dgm:spPr/>
      <dgm:t>
        <a:bodyPr/>
        <a:lstStyle/>
        <a:p>
          <a:endParaRPr lang="zh-CN" altLang="en-US"/>
        </a:p>
      </dgm:t>
    </dgm:pt>
    <dgm:pt modelId="{10967A29-5E97-442D-9ECE-050E56968EA3}">
      <dgm:prSet phldr="0" custT="1"/>
      <dgm:spPr/>
      <dgm:t>
        <a:bodyPr vert="horz" wrap="square"/>
        <a:p>
          <a:pPr algn="l" rtl="0">
            <a:lnSpc>
              <a:spcPct val="100000"/>
            </a:lnSpc>
            <a:spcBef>
              <a:spcPct val="0"/>
            </a:spcBef>
            <a:spcAft>
              <a:spcPct val="35000"/>
            </a:spcAft>
          </a:pPr>
          <a:r>
            <a:rPr lang="zh-CN" altLang="en-US" sz="2000" b="1" kern="1200" noProof="0" dirty="0">
              <a:ln>
                <a:noFill/>
              </a:ln>
              <a:effectLst/>
              <a:uLnTx/>
              <a:uFillTx/>
              <a:sym typeface="+mn-ea"/>
            </a:rPr>
            <a:t>观察和欣赏的能力</a:t>
          </a:r>
          <a:r>
            <a:rPr lang="zh-CN" altLang="en-US" sz="2000" b="1" dirty="0">
              <a:latin typeface="黑体" panose="02010600030101010101" charset="-122"/>
              <a:ea typeface="黑体" panose="02010600030101010101" charset="-122"/>
            </a:rPr>
            <a:t/>
          </a:r>
          <a:endParaRPr lang="zh-CN" altLang="en-US" sz="2000" b="1" dirty="0">
            <a:latin typeface="黑体" panose="02010600030101010101" charset="-122"/>
            <a:ea typeface="黑体" panose="02010600030101010101" charset="-122"/>
          </a:endParaRPr>
        </a:p>
      </dgm:t>
    </dgm:pt>
    <dgm:pt modelId="{578564BE-C053-4512-82BF-5837975AD2D1}" cxnId="{9A530DB6-04BE-46C0-8A63-012583126015}" type="parTrans">
      <dgm:prSet/>
      <dgm:spPr/>
      <dgm:t>
        <a:bodyPr/>
        <a:lstStyle/>
        <a:p>
          <a:endParaRPr lang="zh-CN" altLang="en-US" b="1"/>
        </a:p>
      </dgm:t>
    </dgm:pt>
    <dgm:pt modelId="{1EC55FFE-8779-4B01-821B-48B8D26FDA9A}" cxnId="{9A530DB6-04BE-46C0-8A63-012583126015}" type="sibTrans">
      <dgm:prSet/>
      <dgm:spPr/>
      <dgm:t>
        <a:bodyPr/>
        <a:lstStyle/>
        <a:p>
          <a:endParaRPr lang="zh-CN" altLang="en-US" b="1"/>
        </a:p>
      </dgm:t>
    </dgm:pt>
    <dgm:pt modelId="{F0A3D5E7-6174-47A3-838D-C272679A6FB6}">
      <dgm:prSet phldr="0" custT="1"/>
      <dgm:spPr/>
      <dgm:t>
        <a:bodyPr vert="horz" wrap="square"/>
        <a:p>
          <a:pPr algn="l" rtl="0">
            <a:lnSpc>
              <a:spcPct val="100000"/>
            </a:lnSpc>
            <a:spcBef>
              <a:spcPct val="0"/>
            </a:spcBef>
            <a:spcAft>
              <a:spcPct val="35000"/>
            </a:spcAft>
          </a:pPr>
          <a:r>
            <a:rPr lang="zh-CN" altLang="en-US" sz="2000" b="1" kern="1200" noProof="0" dirty="0">
              <a:ln>
                <a:noFill/>
              </a:ln>
              <a:effectLst/>
              <a:uLnTx/>
              <a:uFillTx/>
              <a:sym typeface="+mn-ea"/>
            </a:rPr>
            <a:t>要具备一定的想象能力以及理解和表达能力</a:t>
          </a:r>
          <a:r>
            <a:rPr lang="zh-CN" altLang="en-US" sz="2000" b="1" dirty="0">
              <a:latin typeface="黑体" panose="02010600030101010101" charset="-122"/>
              <a:ea typeface="黑体" panose="02010600030101010101" charset="-122"/>
            </a:rPr>
            <a:t/>
          </a:r>
          <a:endParaRPr lang="zh-CN" altLang="en-US" sz="2000" b="1" dirty="0">
            <a:latin typeface="黑体" panose="02010600030101010101" charset="-122"/>
            <a:ea typeface="黑体" panose="02010600030101010101" charset="-122"/>
          </a:endParaRPr>
        </a:p>
      </dgm:t>
    </dgm:pt>
    <dgm:pt modelId="{E5FF5B45-638D-4030-8EAC-94340AE99D71}" cxnId="{EF216A5F-F6F0-40FB-BBCE-6B5AFF2A0C12}" type="parTrans">
      <dgm:prSet/>
      <dgm:spPr/>
      <dgm:t>
        <a:bodyPr/>
        <a:lstStyle/>
        <a:p>
          <a:endParaRPr lang="zh-CN" altLang="en-US" b="1"/>
        </a:p>
      </dgm:t>
    </dgm:pt>
    <dgm:pt modelId="{4A63DDED-BFBB-4E7A-8512-3B253FAFA816}" cxnId="{EF216A5F-F6F0-40FB-BBCE-6B5AFF2A0C12}" type="sibTrans">
      <dgm:prSet/>
      <dgm:spPr/>
      <dgm:t>
        <a:bodyPr/>
        <a:lstStyle/>
        <a:p>
          <a:endParaRPr lang="zh-CN" altLang="en-US" b="1"/>
        </a:p>
      </dgm:t>
    </dgm:pt>
    <dgm:pt modelId="{E9083CCB-A3BE-4E56-979D-0942D8498E76}">
      <dgm:prSet phldr="0" custT="1"/>
      <dgm:spPr/>
      <dgm:t>
        <a:bodyPr vert="horz" wrap="square"/>
        <a:p>
          <a:pPr algn="l" rtl="0">
            <a:lnSpc>
              <a:spcPct val="100000"/>
            </a:lnSpc>
            <a:spcBef>
              <a:spcPct val="0"/>
            </a:spcBef>
            <a:spcAft>
              <a:spcPct val="35000"/>
            </a:spcAft>
          </a:pPr>
          <a:r>
            <a:rPr lang="zh-CN" altLang="en-US" sz="2000" b="1" kern="1200" noProof="0" dirty="0">
              <a:ln>
                <a:noFill/>
              </a:ln>
              <a:effectLst/>
              <a:uLnTx/>
              <a:uFillTx/>
              <a:sym typeface="+mn-ea"/>
            </a:rPr>
            <a:t>学习规范汉字的书写规则，掌握汉字的笔顺、字形和结构</a:t>
          </a:r>
          <a:r>
            <a:rPr lang="zh-CN" altLang="en-US" sz="2000" b="1" dirty="0">
              <a:latin typeface="黑体" panose="02010600030101010101" charset="-122"/>
              <a:ea typeface="黑体" panose="02010600030101010101" charset="-122"/>
            </a:rPr>
            <a:t/>
          </a:r>
          <a:endParaRPr lang="zh-CN" altLang="en-US" sz="2000" b="1" dirty="0">
            <a:latin typeface="黑体" panose="02010600030101010101" charset="-122"/>
            <a:ea typeface="黑体" panose="02010600030101010101" charset="-122"/>
          </a:endParaRPr>
        </a:p>
      </dgm:t>
    </dgm:pt>
    <dgm:pt modelId="{0848FACA-3836-47E4-9645-310A3DE39FAD}" cxnId="{D4DFD3B5-653A-444E-BB57-E0B6D62F8361}" type="parTrans">
      <dgm:prSet/>
      <dgm:spPr/>
      <dgm:t>
        <a:bodyPr/>
        <a:lstStyle/>
        <a:p>
          <a:endParaRPr lang="zh-CN" altLang="en-US" b="1"/>
        </a:p>
      </dgm:t>
    </dgm:pt>
    <dgm:pt modelId="{03D7E5B4-B9FC-4717-BFCC-2425BC7D7458}" cxnId="{D4DFD3B5-653A-444E-BB57-E0B6D62F8361}" type="sibTrans">
      <dgm:prSet/>
      <dgm:spPr/>
      <dgm:t>
        <a:bodyPr/>
        <a:lstStyle/>
        <a:p>
          <a:endParaRPr lang="zh-CN" altLang="en-US" b="1"/>
        </a:p>
      </dgm:t>
    </dgm:pt>
    <dgm:pt modelId="{AA2FB042-9745-4618-B61C-B350C6F92573}">
      <dgm:prSet phldr="0" custT="1"/>
      <dgm:spPr/>
      <dgm:t>
        <a:bodyPr vert="horz" wrap="square"/>
        <a:p>
          <a:pPr algn="l" rtl="0">
            <a:lnSpc>
              <a:spcPct val="100000"/>
            </a:lnSpc>
            <a:spcBef>
              <a:spcPct val="0"/>
            </a:spcBef>
            <a:spcAft>
              <a:spcPct val="35000"/>
            </a:spcAft>
          </a:pPr>
          <a:r>
            <a:rPr lang="zh-CN" altLang="en-US" sz="2000" b="1" kern="1200" noProof="0" dirty="0">
              <a:ln>
                <a:noFill/>
              </a:ln>
              <a:effectLst/>
              <a:uLnTx/>
              <a:uFillTx/>
              <a:sym typeface="+mn-ea"/>
            </a:rPr>
            <a:t>要具备一定的理论知识，书写技能</a:t>
          </a:r>
          <a:r>
            <a:rPr lang="zh-CN" altLang="en-US" sz="2000" b="1" dirty="0">
              <a:latin typeface="黑体" panose="02010600030101010101" charset="-122"/>
              <a:ea typeface="黑体" panose="02010600030101010101" charset="-122"/>
            </a:rPr>
            <a:t/>
          </a:r>
          <a:endParaRPr lang="zh-CN" altLang="en-US" sz="2000" b="1" dirty="0">
            <a:latin typeface="黑体" panose="02010600030101010101" charset="-122"/>
            <a:ea typeface="黑体" panose="02010600030101010101" charset="-122"/>
          </a:endParaRPr>
        </a:p>
      </dgm:t>
    </dgm:pt>
    <dgm:pt modelId="{D6A7BFB2-B997-4085-8CE2-9EFD2C979799}" cxnId="{9221152D-7DF5-4B08-8E98-F7D791BA0219}" type="parTrans">
      <dgm:prSet/>
      <dgm:spPr/>
      <dgm:t>
        <a:bodyPr/>
        <a:lstStyle/>
        <a:p>
          <a:endParaRPr lang="zh-CN" altLang="en-US" b="1"/>
        </a:p>
      </dgm:t>
    </dgm:pt>
    <dgm:pt modelId="{ED19176A-92BA-47AA-AC58-DD8B3A6CB6B0}" cxnId="{9221152D-7DF5-4B08-8E98-F7D791BA0219}" type="sibTrans">
      <dgm:prSet/>
      <dgm:spPr/>
      <dgm:t>
        <a:bodyPr/>
        <a:lstStyle/>
        <a:p>
          <a:endParaRPr lang="zh-CN" altLang="en-US" b="1"/>
        </a:p>
      </dgm:t>
    </dgm:pt>
    <dgm:pt modelId="{E392F344-9D5E-4BBF-88CF-A45FA714EDBA}" type="pres">
      <dgm:prSet presAssocID="{B81C810B-2FBE-4F49-9D30-86B06A972EC8}" presName="Name0" presStyleCnt="0">
        <dgm:presLayoutVars>
          <dgm:dir val="rev"/>
          <dgm:animLvl val="lvl"/>
          <dgm:resizeHandles val="exact"/>
        </dgm:presLayoutVars>
      </dgm:prSet>
      <dgm:spPr/>
      <dgm:t>
        <a:bodyPr/>
        <a:lstStyle/>
        <a:p>
          <a:endParaRPr lang="zh-CN" altLang="en-US"/>
        </a:p>
      </dgm:t>
    </dgm:pt>
    <dgm:pt modelId="{87C7C3C5-3358-444F-8000-D02395755FD5}" type="pres">
      <dgm:prSet presAssocID="{10967A29-5E97-442D-9ECE-050E56968EA3}" presName="linNode" presStyleCnt="0"/>
      <dgm:spPr/>
      <dgm:t>
        <a:bodyPr/>
        <a:lstStyle/>
        <a:p>
          <a:endParaRPr lang="zh-CN" altLang="en-US"/>
        </a:p>
      </dgm:t>
    </dgm:pt>
    <dgm:pt modelId="{52FA064B-C8C9-4990-B896-8FFF54A5396A}" type="pres">
      <dgm:prSet presAssocID="{10967A29-5E97-442D-9ECE-050E56968EA3}" presName="parentText" presStyleLbl="node1" presStyleIdx="0" presStyleCnt="4" custScaleX="277778">
        <dgm:presLayoutVars>
          <dgm:chMax val="1"/>
          <dgm:bulletEnabled val="1"/>
        </dgm:presLayoutVars>
      </dgm:prSet>
      <dgm:spPr/>
      <dgm:t>
        <a:bodyPr/>
        <a:lstStyle/>
        <a:p>
          <a:endParaRPr lang="zh-CN" altLang="en-US"/>
        </a:p>
      </dgm:t>
    </dgm:pt>
    <dgm:pt modelId="{F17BF062-6267-493C-8EDF-8D08A6ADE15F}" type="pres">
      <dgm:prSet presAssocID="{1EC55FFE-8779-4B01-821B-48B8D26FDA9A}" presName="sp" presStyleCnt="0"/>
      <dgm:spPr/>
      <dgm:t>
        <a:bodyPr/>
        <a:lstStyle/>
        <a:p>
          <a:endParaRPr lang="zh-CN" altLang="en-US"/>
        </a:p>
      </dgm:t>
    </dgm:pt>
    <dgm:pt modelId="{E31F165C-AC4F-4214-B3EB-86EFAB59DB47}" type="pres">
      <dgm:prSet presAssocID="{F0A3D5E7-6174-47A3-838D-C272679A6FB6}" presName="linNode" presStyleCnt="0"/>
      <dgm:spPr/>
      <dgm:t>
        <a:bodyPr/>
        <a:lstStyle/>
        <a:p>
          <a:endParaRPr lang="zh-CN" altLang="en-US"/>
        </a:p>
      </dgm:t>
    </dgm:pt>
    <dgm:pt modelId="{208E8BB1-BAAE-420C-AC4F-ED1E4F87FE6E}" type="pres">
      <dgm:prSet presAssocID="{F0A3D5E7-6174-47A3-838D-C272679A6FB6}" presName="parentText" presStyleLbl="node1" presStyleIdx="1" presStyleCnt="4" custScaleX="277778">
        <dgm:presLayoutVars>
          <dgm:chMax val="1"/>
          <dgm:bulletEnabled val="1"/>
        </dgm:presLayoutVars>
      </dgm:prSet>
      <dgm:spPr/>
      <dgm:t>
        <a:bodyPr/>
        <a:lstStyle/>
        <a:p>
          <a:endParaRPr lang="zh-CN" altLang="en-US"/>
        </a:p>
      </dgm:t>
    </dgm:pt>
    <dgm:pt modelId="{F2E635A8-DF11-4F19-9009-056AB648B9F1}" type="pres">
      <dgm:prSet presAssocID="{4A63DDED-BFBB-4E7A-8512-3B253FAFA816}" presName="sp" presStyleCnt="0"/>
      <dgm:spPr/>
      <dgm:t>
        <a:bodyPr/>
        <a:lstStyle/>
        <a:p>
          <a:endParaRPr lang="zh-CN" altLang="en-US"/>
        </a:p>
      </dgm:t>
    </dgm:pt>
    <dgm:pt modelId="{BCBE10A7-16D1-4EA2-BAC2-C3506CF14EF9}" type="pres">
      <dgm:prSet presAssocID="{E9083CCB-A3BE-4E56-979D-0942D8498E76}" presName="linNode" presStyleCnt="0"/>
      <dgm:spPr/>
      <dgm:t>
        <a:bodyPr/>
        <a:lstStyle/>
        <a:p>
          <a:endParaRPr lang="zh-CN" altLang="en-US"/>
        </a:p>
      </dgm:t>
    </dgm:pt>
    <dgm:pt modelId="{A2D6664A-B1D2-4ED3-B5B0-5753CD5ED5CB}" type="pres">
      <dgm:prSet presAssocID="{E9083CCB-A3BE-4E56-979D-0942D8498E76}" presName="parentText" presStyleLbl="node1" presStyleIdx="2" presStyleCnt="4" custScaleX="277778">
        <dgm:presLayoutVars>
          <dgm:chMax val="1"/>
          <dgm:bulletEnabled val="1"/>
        </dgm:presLayoutVars>
      </dgm:prSet>
      <dgm:spPr/>
      <dgm:t>
        <a:bodyPr/>
        <a:lstStyle/>
        <a:p>
          <a:endParaRPr lang="zh-CN" altLang="en-US"/>
        </a:p>
      </dgm:t>
    </dgm:pt>
    <dgm:pt modelId="{DE53B698-7BAB-47E3-9380-A6487C507F92}" type="pres">
      <dgm:prSet presAssocID="{03D7E5B4-B9FC-4717-BFCC-2425BC7D7458}" presName="sp" presStyleCnt="0"/>
      <dgm:spPr/>
    </dgm:pt>
    <dgm:pt modelId="{449B9935-BC7A-4BA8-B110-12BDA46821C5}" type="pres">
      <dgm:prSet presAssocID="{AA2FB042-9745-4618-B61C-B350C6F92573}" presName="linNode" presStyleCnt="0"/>
      <dgm:spPr/>
    </dgm:pt>
    <dgm:pt modelId="{35CCBA88-9E89-48DE-A420-DA6906D3CC63}" type="pres">
      <dgm:prSet presAssocID="{AA2FB042-9745-4618-B61C-B350C6F92573}" presName="parentText" presStyleLbl="node1" presStyleIdx="3" presStyleCnt="4" custScaleX="277778">
        <dgm:presLayoutVars>
          <dgm:chMax val="1"/>
          <dgm:bulletEnabled val="1"/>
        </dgm:presLayoutVars>
      </dgm:prSet>
      <dgm:spPr/>
      <dgm:t>
        <a:bodyPr/>
        <a:lstStyle/>
        <a:p>
          <a:endParaRPr lang="zh-CN" altLang="en-US"/>
        </a:p>
      </dgm:t>
    </dgm:pt>
  </dgm:ptLst>
  <dgm:cxnLst>
    <dgm:cxn modelId="{9A530DB6-04BE-46C0-8A63-012583126015}" srcId="{B81C810B-2FBE-4F49-9D30-86B06A972EC8}" destId="{10967A29-5E97-442D-9ECE-050E56968EA3}" srcOrd="0" destOrd="0" parTransId="{578564BE-C053-4512-82BF-5837975AD2D1}" sibTransId="{1EC55FFE-8779-4B01-821B-48B8D26FDA9A}"/>
    <dgm:cxn modelId="{EF216A5F-F6F0-40FB-BBCE-6B5AFF2A0C12}" srcId="{B81C810B-2FBE-4F49-9D30-86B06A972EC8}" destId="{F0A3D5E7-6174-47A3-838D-C272679A6FB6}" srcOrd="1" destOrd="0" parTransId="{E5FF5B45-638D-4030-8EAC-94340AE99D71}" sibTransId="{4A63DDED-BFBB-4E7A-8512-3B253FAFA816}"/>
    <dgm:cxn modelId="{D4DFD3B5-653A-444E-BB57-E0B6D62F8361}" srcId="{B81C810B-2FBE-4F49-9D30-86B06A972EC8}" destId="{E9083CCB-A3BE-4E56-979D-0942D8498E76}" srcOrd="2" destOrd="0" parTransId="{0848FACA-3836-47E4-9645-310A3DE39FAD}" sibTransId="{03D7E5B4-B9FC-4717-BFCC-2425BC7D7458}"/>
    <dgm:cxn modelId="{9221152D-7DF5-4B08-8E98-F7D791BA0219}" srcId="{B81C810B-2FBE-4F49-9D30-86B06A972EC8}" destId="{AA2FB042-9745-4618-B61C-B350C6F92573}" srcOrd="3" destOrd="0" parTransId="{D6A7BFB2-B997-4085-8CE2-9EFD2C979799}" sibTransId="{ED19176A-92BA-47AA-AC58-DD8B3A6CB6B0}"/>
    <dgm:cxn modelId="{A13E51CC-C413-43E9-8137-9EFEDEA2ED74}" type="presOf" srcId="{B81C810B-2FBE-4F49-9D30-86B06A972EC8}" destId="{E392F344-9D5E-4BBF-88CF-A45FA714EDBA}" srcOrd="0" destOrd="0" presId="urn:microsoft.com/office/officeart/2005/8/layout/vList5"/>
    <dgm:cxn modelId="{E5AC4BCC-3F25-42A5-BCF0-D6D532AD646E}" type="presParOf" srcId="{E392F344-9D5E-4BBF-88CF-A45FA714EDBA}" destId="{87C7C3C5-3358-444F-8000-D02395755FD5}" srcOrd="0" destOrd="0" presId="urn:microsoft.com/office/officeart/2005/8/layout/vList5"/>
    <dgm:cxn modelId="{33DEF7E2-8785-48EF-A620-6C10610AC09A}" type="presParOf" srcId="{87C7C3C5-3358-444F-8000-D02395755FD5}" destId="{52FA064B-C8C9-4990-B896-8FFF54A5396A}" srcOrd="0" destOrd="0" presId="urn:microsoft.com/office/officeart/2005/8/layout/vList5"/>
    <dgm:cxn modelId="{EFCB0F4C-EDBF-4AE3-A105-AC4C95B4A518}" type="presOf" srcId="{10967A29-5E97-442D-9ECE-050E56968EA3}" destId="{52FA064B-C8C9-4990-B896-8FFF54A5396A}" srcOrd="0" destOrd="0" presId="urn:microsoft.com/office/officeart/2005/8/layout/vList5"/>
    <dgm:cxn modelId="{037427E0-0B23-4757-8528-D4ED4F0D5A02}" type="presParOf" srcId="{E392F344-9D5E-4BBF-88CF-A45FA714EDBA}" destId="{F17BF062-6267-493C-8EDF-8D08A6ADE15F}" srcOrd="1" destOrd="0" presId="urn:microsoft.com/office/officeart/2005/8/layout/vList5"/>
    <dgm:cxn modelId="{E40FCD89-EF03-481D-AC7F-4E1BE19D2331}" type="presParOf" srcId="{E392F344-9D5E-4BBF-88CF-A45FA714EDBA}" destId="{E31F165C-AC4F-4214-B3EB-86EFAB59DB47}" srcOrd="2" destOrd="0" presId="urn:microsoft.com/office/officeart/2005/8/layout/vList5"/>
    <dgm:cxn modelId="{C8E36F3B-ADF1-4B2A-ABD2-6F1E82FEF191}" type="presParOf" srcId="{E31F165C-AC4F-4214-B3EB-86EFAB59DB47}" destId="{208E8BB1-BAAE-420C-AC4F-ED1E4F87FE6E}" srcOrd="0" destOrd="2" presId="urn:microsoft.com/office/officeart/2005/8/layout/vList5"/>
    <dgm:cxn modelId="{D64E6EC0-662C-49F3-AB67-58E572A5327C}" type="presOf" srcId="{F0A3D5E7-6174-47A3-838D-C272679A6FB6}" destId="{208E8BB1-BAAE-420C-AC4F-ED1E4F87FE6E}" srcOrd="0" destOrd="0" presId="urn:microsoft.com/office/officeart/2005/8/layout/vList5"/>
    <dgm:cxn modelId="{59EF6B76-613E-405F-A3C3-09B07241823B}" type="presParOf" srcId="{E392F344-9D5E-4BBF-88CF-A45FA714EDBA}" destId="{F2E635A8-DF11-4F19-9009-056AB648B9F1}" srcOrd="3" destOrd="0" presId="urn:microsoft.com/office/officeart/2005/8/layout/vList5"/>
    <dgm:cxn modelId="{C48A050F-0784-43E3-AF69-1F5ECB38858B}" type="presParOf" srcId="{E392F344-9D5E-4BBF-88CF-A45FA714EDBA}" destId="{BCBE10A7-16D1-4EA2-BAC2-C3506CF14EF9}" srcOrd="4" destOrd="0" presId="urn:microsoft.com/office/officeart/2005/8/layout/vList5"/>
    <dgm:cxn modelId="{EADC876A-51FB-4B75-9C24-F4EB4FAD71CA}" type="presParOf" srcId="{BCBE10A7-16D1-4EA2-BAC2-C3506CF14EF9}" destId="{A2D6664A-B1D2-4ED3-B5B0-5753CD5ED5CB}" srcOrd="0" destOrd="4" presId="urn:microsoft.com/office/officeart/2005/8/layout/vList5"/>
    <dgm:cxn modelId="{F6502F6D-FF0C-47DD-9C8B-38CFBCEEE5B0}" type="presOf" srcId="{E9083CCB-A3BE-4E56-979D-0942D8498E76}" destId="{A2D6664A-B1D2-4ED3-B5B0-5753CD5ED5CB}" srcOrd="0" destOrd="0" presId="urn:microsoft.com/office/officeart/2005/8/layout/vList5"/>
    <dgm:cxn modelId="{4B77B152-FEE3-4395-A82A-9341F2988A1C}" type="presParOf" srcId="{E392F344-9D5E-4BBF-88CF-A45FA714EDBA}" destId="{DE53B698-7BAB-47E3-9380-A6487C507F92}" srcOrd="5" destOrd="0" presId="urn:microsoft.com/office/officeart/2005/8/layout/vList5"/>
    <dgm:cxn modelId="{52F069E1-C079-4C3A-92F5-A11FCDAF45F5}" type="presParOf" srcId="{E392F344-9D5E-4BBF-88CF-A45FA714EDBA}" destId="{449B9935-BC7A-4BA8-B110-12BDA46821C5}" srcOrd="6" destOrd="0" presId="urn:microsoft.com/office/officeart/2005/8/layout/vList5"/>
    <dgm:cxn modelId="{682124A8-F18B-4354-82D4-732DF1A0CC6C}" type="presParOf" srcId="{449B9935-BC7A-4BA8-B110-12BDA46821C5}" destId="{35CCBA88-9E89-48DE-A420-DA6906D3CC63}" srcOrd="0" destOrd="6" presId="urn:microsoft.com/office/officeart/2005/8/layout/vList5"/>
    <dgm:cxn modelId="{43F00274-5B16-4B31-B9DC-B60217A23513}" type="presOf" srcId="{AA2FB042-9745-4618-B61C-B350C6F92573}" destId="{35CCBA88-9E89-48DE-A420-DA6906D3CC63}" srcOrd="0" destOrd="0" presId="urn:microsoft.com/office/officeart/2005/8/layout/vList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7FDEE6-379B-40D9-9B8D-381C44AB9BB8}">
      <dsp:nvSpPr>
        <dsp:cNvPr id="0" name=""/>
        <dsp:cNvSpPr/>
      </dsp:nvSpPr>
      <dsp:spPr>
        <a:xfrm>
          <a:off x="0" y="0"/>
          <a:ext cx="8154365" cy="4613125"/>
        </a:xfrm>
        <a:prstGeom prst="round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l" defTabSz="844550" rtl="0">
            <a:lnSpc>
              <a:spcPct val="123000"/>
            </a:lnSpc>
            <a:spcBef>
              <a:spcPct val="0"/>
            </a:spcBef>
            <a:spcAft>
              <a:spcPct val="35000"/>
            </a:spcAft>
          </a:pPr>
          <a:r>
            <a:rPr lang="en-US" altLang="zh-CN" sz="1900" kern="1200" dirty="0" smtClean="0"/>
            <a:t>      </a:t>
          </a:r>
          <a:r>
            <a:rPr lang="zh-CN" sz="2000" b="1" kern="1200" dirty="0" smtClean="0">
              <a:solidFill>
                <a:schemeClr val="bg2"/>
              </a:solidFill>
              <a:latin typeface="宋体" panose="02010600030101010101" pitchFamily="2" charset="-122"/>
              <a:ea typeface="宋体" panose="02010600030101010101" pitchFamily="2" charset="-122"/>
            </a:rPr>
            <a:t>书法艺术是线条借助于文字的体势进行自由的舞蹈，在简单的黑与白、曲与直中衍生出宇宙的千万色相，这就是中国独有的书法艺术。我国书法教育有着悠久的历史和优良传统。书法和其他艺术一样，是从实用发展起来的。汉字作为书面汉语的信息载体，其书写目的是记录和传达语言，具有社会交际的实用性。为了使汉字起到社会交际的作用就要写得清楚端正，使人易于辨认。字既然是写给人家看的，人们就进而要求把字写得美观些。字写得美观，就具有了供人欣赏的艺术性。学前教育主要是培养学生掌握书法的基本理论、基本技法、具有合格老师应有的书写基本功和书法教学能力。每个师范生都必须练就写字的基本功。</a:t>
          </a:r>
          <a:endParaRPr lang="zh-CN" sz="2000" b="1" kern="1200" dirty="0">
            <a:solidFill>
              <a:schemeClr val="bg2"/>
            </a:solidFill>
            <a:latin typeface="宋体" panose="02010600030101010101" pitchFamily="2" charset="-122"/>
            <a:ea typeface="宋体" panose="02010600030101010101" pitchFamily="2" charset="-122"/>
          </a:endParaRPr>
        </a:p>
      </dsp:txBody>
      <dsp:txXfrm>
        <a:off x="0" y="0"/>
        <a:ext cx="8154365" cy="461312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一、书法课程的性质</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7FDEE6-379B-40D9-9B8D-381C44AB9BB8}">
      <dsp:nvSpPr>
        <dsp:cNvPr id="0" name=""/>
        <dsp:cNvSpPr/>
      </dsp:nvSpPr>
      <dsp:spPr>
        <a:xfrm>
          <a:off x="0" y="0"/>
          <a:ext cx="3884637" cy="3021382"/>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altLang="en-US" sz="2000" b="1" kern="1200" dirty="0" smtClean="0">
              <a:solidFill>
                <a:schemeClr val="tx1"/>
              </a:solidFill>
              <a:latin typeface="宋体" panose="02010600030101010101" pitchFamily="2" charset="-122"/>
              <a:ea typeface="宋体" panose="02010600030101010101" pitchFamily="2" charset="-122"/>
            </a:rPr>
            <a:t>在祖国传统的教育中，书法教学一直是摆在第一位的。凡是读书人都要读书写字，而写字就要讲究方法，因此书法是得到最广泛实践的一门学科。</a:t>
          </a:r>
        </a:p>
        <a:p>
          <a:pPr lvl="0" algn="l" defTabSz="889000">
            <a:lnSpc>
              <a:spcPct val="90000"/>
            </a:lnSpc>
            <a:spcBef>
              <a:spcPct val="0"/>
            </a:spcBef>
            <a:spcAft>
              <a:spcPct val="35000"/>
            </a:spcAft>
          </a:pPr>
          <a:r>
            <a:rPr lang="zh-CN" altLang="en-US" sz="2000" b="1" kern="1200" dirty="0" smtClean="0">
              <a:solidFill>
                <a:schemeClr val="tx1"/>
              </a:solidFill>
              <a:latin typeface="宋体" panose="02010600030101010101" pitchFamily="2" charset="-122"/>
              <a:ea typeface="宋体" panose="02010600030101010101" pitchFamily="2" charset="-122"/>
            </a:rPr>
            <a:t>（一）基础性</a:t>
          </a:r>
        </a:p>
        <a:p>
          <a:pPr lvl="0" algn="l" defTabSz="889000">
            <a:lnSpc>
              <a:spcPct val="90000"/>
            </a:lnSpc>
            <a:spcBef>
              <a:spcPct val="0"/>
            </a:spcBef>
            <a:spcAft>
              <a:spcPct val="35000"/>
            </a:spcAft>
          </a:pPr>
          <a:r>
            <a:rPr lang="zh-CN" altLang="en-US" sz="2000" b="1" kern="1200" dirty="0" smtClean="0">
              <a:solidFill>
                <a:schemeClr val="tx1"/>
              </a:solidFill>
              <a:latin typeface="宋体" panose="02010600030101010101" pitchFamily="2" charset="-122"/>
              <a:ea typeface="宋体" panose="02010600030101010101" pitchFamily="2" charset="-122"/>
            </a:rPr>
            <a:t>（二）实践性</a:t>
          </a:r>
        </a:p>
        <a:p>
          <a:pPr lvl="0" algn="l" defTabSz="889000">
            <a:lnSpc>
              <a:spcPct val="90000"/>
            </a:lnSpc>
            <a:spcBef>
              <a:spcPct val="0"/>
            </a:spcBef>
            <a:spcAft>
              <a:spcPct val="35000"/>
            </a:spcAft>
          </a:pPr>
          <a:r>
            <a:rPr lang="zh-CN" altLang="en-US" sz="2000" b="1" kern="1200" dirty="0" smtClean="0">
              <a:solidFill>
                <a:schemeClr val="tx1"/>
              </a:solidFill>
              <a:latin typeface="宋体" panose="02010600030101010101" pitchFamily="2" charset="-122"/>
              <a:ea typeface="宋体" panose="02010600030101010101" pitchFamily="2" charset="-122"/>
            </a:rPr>
            <a:t>（三）艺术性</a:t>
          </a:r>
          <a:endParaRPr lang="zh-CN" altLang="en-US" sz="2000" b="1" kern="1200" dirty="0">
            <a:solidFill>
              <a:schemeClr val="tx1"/>
            </a:solidFill>
            <a:latin typeface="宋体" panose="02010600030101010101" pitchFamily="2" charset="-122"/>
            <a:ea typeface="宋体" panose="02010600030101010101" pitchFamily="2" charset="-122"/>
          </a:endParaRPr>
        </a:p>
      </dsp:txBody>
      <dsp:txXfrm>
        <a:off x="0" y="0"/>
        <a:ext cx="3884637" cy="3021382"/>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77FDEE6-379B-40D9-9B8D-381C44AB9BB8}">
      <dsp:nvSpPr>
        <dsp:cNvPr id="0" name=""/>
        <dsp:cNvSpPr/>
      </dsp:nvSpPr>
      <dsp:spPr>
        <a:xfrm>
          <a:off x="0" y="0"/>
          <a:ext cx="8154365" cy="4613125"/>
        </a:xfrm>
        <a:prstGeom prst="round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l" defTabSz="844550" rtl="0">
            <a:lnSpc>
              <a:spcPct val="123000"/>
            </a:lnSpc>
            <a:spcBef>
              <a:spcPct val="0"/>
            </a:spcBef>
            <a:spcAft>
              <a:spcPct val="35000"/>
            </a:spcAft>
          </a:pPr>
          <a:r>
            <a:rPr lang="en-US" altLang="zh-CN" sz="1900" b="1" kern="1200" dirty="0" smtClean="0"/>
            <a:t>      </a:t>
          </a:r>
          <a:r>
            <a:rPr lang="zh-CN" sz="1900" b="1" kern="1200" dirty="0" smtClean="0"/>
            <a:t>书法课是学前教育、初等教育及各类师范专业书法教学基本功训练的重要课程，是培养书写能力，对学生进行书法审美教育、促进智力、能力全面发展的重要途径，是师资素质教育的重要组成部分。</a:t>
          </a:r>
          <a:r>
            <a:rPr lang="en-US" sz="1900" b="1" kern="1200" dirty="0" smtClean="0"/>
            <a:t> (1)</a:t>
          </a:r>
          <a:r>
            <a:rPr lang="zh-CN" sz="1900" b="1" kern="1200" dirty="0" smtClean="0"/>
            <a:t>、通过本课程的基本理论、基本特点的讲授和学习，使学生对书法艺术有一定的了解，并较为熟悉、流畅地书写中国汉字，提升艺术素养和人文境界。</a:t>
          </a:r>
          <a:r>
            <a:rPr lang="en-US" sz="1900" b="1" kern="1200" dirty="0" smtClean="0"/>
            <a:t> (2)</a:t>
          </a:r>
          <a:r>
            <a:rPr lang="zh-CN" sz="1900" b="1" kern="1200" dirty="0" smtClean="0"/>
            <a:t>、通过书法教学活动，提高学生书写能力，提高审美素养，使学生能够正确掌握毛笔字、钢笔字、粉笔字的正楷书写方法和要求，达到合格的师资素质培养的要求。</a:t>
          </a:r>
          <a:r>
            <a:rPr lang="en-US" sz="1900" b="1" kern="1200" dirty="0" smtClean="0"/>
            <a:t>(3)</a:t>
          </a:r>
          <a:r>
            <a:rPr lang="zh-CN" sz="1900" b="1" kern="1200" dirty="0" smtClean="0"/>
            <a:t>、要加强审美教育、思想教育，书法简史、书法创作、书法欣赏、书法教学及硬笔书法等内容，增强学生爱国主义情感，陶冶高尚情操，激发学生热爱传统文化的感情。</a:t>
          </a:r>
          <a:endParaRPr lang="zh-CN" sz="2000" b="1" kern="1200" dirty="0">
            <a:solidFill>
              <a:schemeClr val="bg2"/>
            </a:solidFill>
            <a:latin typeface="宋体" panose="02010600030101010101" pitchFamily="2" charset="-122"/>
            <a:ea typeface="宋体" panose="02010600030101010101" pitchFamily="2" charset="-122"/>
          </a:endParaRPr>
        </a:p>
      </dsp:txBody>
      <dsp:txXfrm>
        <a:off x="0" y="0"/>
        <a:ext cx="8154365" cy="461312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2FA064B-C8C9-4990-B896-8FFF54A5396A}">
      <dsp:nvSpPr>
        <dsp:cNvPr id="0" name=""/>
        <dsp:cNvSpPr/>
      </dsp:nvSpPr>
      <dsp:spPr>
        <a:xfrm>
          <a:off x="3583" y="1837"/>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（一）理论与实践相统一的原则</a:t>
          </a:r>
          <a:endParaRPr lang="zh-CN" altLang="en-US" sz="2000" b="1" kern="1200" dirty="0">
            <a:latin typeface="黑体" pitchFamily="49" charset="-122"/>
            <a:ea typeface="黑体" pitchFamily="49" charset="-122"/>
          </a:endParaRPr>
        </a:p>
      </dsp:txBody>
      <dsp:txXfrm>
        <a:off x="3583" y="1837"/>
        <a:ext cx="7337649" cy="884031"/>
      </dsp:txXfrm>
    </dsp:sp>
    <dsp:sp modelId="{208E8BB1-BAAE-420C-AC4F-ED1E4F87FE6E}">
      <dsp:nvSpPr>
        <dsp:cNvPr id="0" name=""/>
        <dsp:cNvSpPr/>
      </dsp:nvSpPr>
      <dsp:spPr>
        <a:xfrm>
          <a:off x="3583" y="930071"/>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（二）导练与自练相统一的原则</a:t>
          </a:r>
          <a:endParaRPr lang="zh-CN" altLang="en-US" sz="2000" b="1" kern="1200" dirty="0">
            <a:latin typeface="黑体" pitchFamily="49" charset="-122"/>
            <a:ea typeface="黑体" pitchFamily="49" charset="-122"/>
          </a:endParaRPr>
        </a:p>
      </dsp:txBody>
      <dsp:txXfrm>
        <a:off x="3583" y="930071"/>
        <a:ext cx="7337649" cy="884031"/>
      </dsp:txXfrm>
    </dsp:sp>
    <dsp:sp modelId="{A2D6664A-B1D2-4ED3-B5B0-5753CD5ED5CB}">
      <dsp:nvSpPr>
        <dsp:cNvPr id="0" name=""/>
        <dsp:cNvSpPr/>
      </dsp:nvSpPr>
      <dsp:spPr>
        <a:xfrm>
          <a:off x="3583" y="1858304"/>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（三）书法技能与相关学科知识相迁移的原则</a:t>
          </a:r>
          <a:endParaRPr lang="zh-CN" altLang="en-US" sz="2000" b="1" kern="1200" dirty="0">
            <a:latin typeface="黑体" pitchFamily="49" charset="-122"/>
            <a:ea typeface="黑体" pitchFamily="49" charset="-122"/>
          </a:endParaRPr>
        </a:p>
      </dsp:txBody>
      <dsp:txXfrm>
        <a:off x="3583" y="1858304"/>
        <a:ext cx="7337649" cy="884031"/>
      </dsp:txXfrm>
    </dsp:sp>
    <dsp:sp modelId="{35CCBA88-9E89-48DE-A420-DA6906D3CC63}">
      <dsp:nvSpPr>
        <dsp:cNvPr id="0" name=""/>
        <dsp:cNvSpPr/>
      </dsp:nvSpPr>
      <dsp:spPr>
        <a:xfrm>
          <a:off x="3583" y="2786538"/>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（四）书写技能训练与环境氛围相结合的原则</a:t>
          </a:r>
          <a:endParaRPr lang="zh-CN" altLang="en-US" sz="2000" b="1" kern="1200" dirty="0">
            <a:latin typeface="黑体" pitchFamily="49" charset="-122"/>
            <a:ea typeface="黑体" pitchFamily="49" charset="-122"/>
          </a:endParaRPr>
        </a:p>
      </dsp:txBody>
      <dsp:txXfrm>
        <a:off x="3583" y="2786538"/>
        <a:ext cx="7337649" cy="88403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2FA064B-C8C9-4990-B896-8FFF54A5396A}">
      <dsp:nvSpPr>
        <dsp:cNvPr id="0" name=""/>
        <dsp:cNvSpPr/>
      </dsp:nvSpPr>
      <dsp:spPr>
        <a:xfrm>
          <a:off x="3583" y="1837"/>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（一）理论与实践相统一的原则</a:t>
          </a:r>
          <a:endParaRPr lang="zh-CN" altLang="en-US" sz="2000" b="1" kern="1200" dirty="0">
            <a:latin typeface="黑体" pitchFamily="49" charset="-122"/>
            <a:ea typeface="黑体" pitchFamily="49" charset="-122"/>
          </a:endParaRPr>
        </a:p>
      </dsp:txBody>
      <dsp:txXfrm>
        <a:off x="3583" y="1837"/>
        <a:ext cx="7337649" cy="884031"/>
      </dsp:txXfrm>
    </dsp:sp>
    <dsp:sp modelId="{208E8BB1-BAAE-420C-AC4F-ED1E4F87FE6E}">
      <dsp:nvSpPr>
        <dsp:cNvPr id="0" name=""/>
        <dsp:cNvSpPr/>
      </dsp:nvSpPr>
      <dsp:spPr>
        <a:xfrm>
          <a:off x="3583" y="930071"/>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（二）导练与自练相统一的原则</a:t>
          </a:r>
          <a:endParaRPr lang="zh-CN" altLang="en-US" sz="2000" b="1" kern="1200" dirty="0">
            <a:latin typeface="黑体" pitchFamily="49" charset="-122"/>
            <a:ea typeface="黑体" pitchFamily="49" charset="-122"/>
          </a:endParaRPr>
        </a:p>
      </dsp:txBody>
      <dsp:txXfrm>
        <a:off x="3583" y="930071"/>
        <a:ext cx="7337649" cy="884031"/>
      </dsp:txXfrm>
    </dsp:sp>
    <dsp:sp modelId="{A2D6664A-B1D2-4ED3-B5B0-5753CD5ED5CB}">
      <dsp:nvSpPr>
        <dsp:cNvPr id="0" name=""/>
        <dsp:cNvSpPr/>
      </dsp:nvSpPr>
      <dsp:spPr>
        <a:xfrm>
          <a:off x="3583" y="1858304"/>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（三）书法技能与相关学科知识相迁移的原则</a:t>
          </a:r>
          <a:endParaRPr lang="zh-CN" altLang="en-US" sz="2000" b="1" kern="1200" dirty="0">
            <a:latin typeface="黑体" pitchFamily="49" charset="-122"/>
            <a:ea typeface="黑体" pitchFamily="49" charset="-122"/>
          </a:endParaRPr>
        </a:p>
      </dsp:txBody>
      <dsp:txXfrm>
        <a:off x="3583" y="1858304"/>
        <a:ext cx="7337649" cy="884031"/>
      </dsp:txXfrm>
    </dsp:sp>
    <dsp:sp modelId="{35CCBA88-9E89-48DE-A420-DA6906D3CC63}">
      <dsp:nvSpPr>
        <dsp:cNvPr id="0" name=""/>
        <dsp:cNvSpPr/>
      </dsp:nvSpPr>
      <dsp:spPr>
        <a:xfrm>
          <a:off x="3583" y="2786538"/>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（四）书写技能训练与环境氛围相结合的原则</a:t>
          </a:r>
          <a:endParaRPr lang="zh-CN" altLang="en-US" sz="2000" b="1" kern="1200" dirty="0">
            <a:latin typeface="黑体" pitchFamily="49" charset="-122"/>
            <a:ea typeface="黑体" pitchFamily="49" charset="-122"/>
          </a:endParaRPr>
        </a:p>
      </dsp:txBody>
      <dsp:txXfrm>
        <a:off x="3583" y="2786538"/>
        <a:ext cx="7337649" cy="88403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003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003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sym typeface="黑体" panose="0201060003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003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sym typeface="黑体" panose="0201060003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mn-cs"/>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mn-cs"/>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mn-cs"/>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mn-cs"/>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jpeg"/><Relationship Id="rId1"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1.tiff"/><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jpeg"/><Relationship Id="rId1"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jpeg"/><Relationship Id="rId1" Type="http://schemas.openxmlformats.org/officeDocument/2006/relationships/image" Target="../media/image2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tiff"/><Relationship Id="rId2" Type="http://schemas.openxmlformats.org/officeDocument/2006/relationships/image" Target="../media/image11.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9" Type="http://schemas.openxmlformats.org/officeDocument/2006/relationships/diagramColors" Target="../diagrams/colors3.xml"/><Relationship Id="rId8" Type="http://schemas.openxmlformats.org/officeDocument/2006/relationships/diagramQuickStyle" Target="../diagrams/quickStyle3.xml"/><Relationship Id="rId7" Type="http://schemas.openxmlformats.org/officeDocument/2006/relationships/diagramLayout" Target="../diagrams/layout3.xml"/><Relationship Id="rId6" Type="http://schemas.openxmlformats.org/officeDocument/2006/relationships/diagramData" Target="../diagrams/data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2" Type="http://schemas.openxmlformats.org/officeDocument/2006/relationships/slideLayout" Target="../slideLayouts/slideLayout2.xml"/><Relationship Id="rId11" Type="http://schemas.openxmlformats.org/officeDocument/2006/relationships/image" Target="../media/image15.jpeg"/><Relationship Id="rId10" Type="http://schemas.microsoft.com/office/2007/relationships/diagramDrawing" Target="../diagrams/drawing3.xml"/><Relationship Id="rId1"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123950" y="2092325"/>
            <a:ext cx="5669280" cy="1753235"/>
          </a:xfrm>
          <a:prstGeom prst="rect">
            <a:avLst/>
          </a:prstGeom>
          <a:noFill/>
          <a:ln w="9525">
            <a:noFill/>
          </a:ln>
        </p:spPr>
        <p:txBody>
          <a:bodyPr wrap="none" anchor="t">
            <a:spAutoFit/>
          </a:bodyPr>
          <a:p>
            <a:pPr algn="l"/>
            <a:r>
              <a:rPr lang="zh-CN" altLang="en-US" sz="5400">
                <a:latin typeface="黑体" panose="02010600030101010101" charset="-122"/>
                <a:ea typeface="黑体" panose="02010600030101010101" charset="-122"/>
              </a:rPr>
              <a:t>学前教育书法教程</a:t>
            </a:r>
            <a:endParaRPr lang="zh-CN" altLang="en-US" sz="5400">
              <a:latin typeface="黑体" panose="02010600030101010101" charset="-122"/>
              <a:ea typeface="黑体" panose="02010600030101010101" charset="-122"/>
            </a:endParaRPr>
          </a:p>
          <a:p>
            <a:pPr algn="ctr"/>
            <a:r>
              <a:rPr lang="zh-CN" altLang="en-US" sz="5400">
                <a:latin typeface="黑体" panose="02010600030101010101" charset="-122"/>
                <a:ea typeface="黑体" panose="02010600030101010101" charset="-122"/>
              </a:rPr>
              <a:t>（第二版）</a:t>
            </a:r>
            <a:endParaRPr lang="zh-CN" altLang="en-US" sz="5400">
              <a:latin typeface="黑体" panose="02010600030101010101" charset="-122"/>
              <a:ea typeface="黑体" panose="02010600030101010101"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9305" y="1440180"/>
            <a:ext cx="4764405" cy="3761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500"/>
                                        <p:tgtEl>
                                          <p:spTgt spid="7"/>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 name="图示 31"/>
          <p:cNvGraphicFramePr/>
          <p:nvPr/>
        </p:nvGraphicFramePr>
        <p:xfrm>
          <a:off x="1717675" y="1485265"/>
          <a:ext cx="9105900" cy="46132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3" name="组合 2"/>
          <p:cNvGrpSpPr/>
          <p:nvPr/>
        </p:nvGrpSpPr>
        <p:grpSpPr>
          <a:xfrm>
            <a:off x="906145" y="599440"/>
            <a:ext cx="4391660" cy="631190"/>
            <a:chOff x="1427" y="944"/>
            <a:chExt cx="6916" cy="994"/>
          </a:xfrm>
        </p:grpSpPr>
        <p:sp>
          <p:nvSpPr>
            <p:cNvPr id="5" name="圆角矩形 4"/>
            <p:cNvSpPr/>
            <p:nvPr/>
          </p:nvSpPr>
          <p:spPr>
            <a:xfrm>
              <a:off x="1427" y="944"/>
              <a:ext cx="6917" cy="995"/>
            </a:xfrm>
            <a:prstGeom prst="roundRect">
              <a:avLst/>
            </a:prstGeom>
            <a:solidFill>
              <a:schemeClr val="tx2">
                <a:lumMod val="40000"/>
                <a:lumOff val="60000"/>
              </a:schemeClr>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圆角矩形 4"/>
            <p:cNvSpPr/>
            <p:nvPr/>
          </p:nvSpPr>
          <p:spPr>
            <a:xfrm>
              <a:off x="1476" y="993"/>
              <a:ext cx="6820" cy="898"/>
            </a:xfrm>
            <a:prstGeom prst="rect">
              <a:avLst/>
            </a:prstGeom>
            <a:solidFill>
              <a:schemeClr val="tx2">
                <a:lumMod val="40000"/>
                <a:lumOff val="60000"/>
              </a:schemeClr>
            </a:solidFill>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tIns="91440" bIns="91440" spcCol="1270" anchor="ctr"/>
            <a:lstStyle/>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三、书法课程的目的和任务</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604771" y="2574608"/>
            <a:ext cx="712597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任务二  </a:t>
            </a:r>
            <a:r>
              <a:rPr lang="zh-CN" altLang="zh-CN" sz="3200" b="1">
                <a:solidFill>
                  <a:srgbClr val="C55A11"/>
                </a:solidFill>
                <a:latin typeface="Arial" panose="020B0604020202020204" pitchFamily="34" charset="0"/>
                <a:ea typeface="黑体" panose="02010600030101010101" charset="-122"/>
              </a:rPr>
              <a:t>学前教育书法课程的教学要求</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99465" y="719455"/>
            <a:ext cx="4391660" cy="631190"/>
            <a:chOff x="1259" y="1133"/>
            <a:chExt cx="6916" cy="994"/>
          </a:xfrm>
        </p:grpSpPr>
        <p:sp>
          <p:nvSpPr>
            <p:cNvPr id="5" name="圆角矩形 4"/>
            <p:cNvSpPr/>
            <p:nvPr/>
          </p:nvSpPr>
          <p:spPr>
            <a:xfrm>
              <a:off x="1259" y="1133"/>
              <a:ext cx="6917" cy="995"/>
            </a:xfrm>
            <a:prstGeom prst="roundRect">
              <a:avLst/>
            </a:prstGeom>
            <a:solidFill>
              <a:schemeClr val="tx2">
                <a:lumMod val="40000"/>
                <a:lumOff val="60000"/>
              </a:schemeClr>
            </a:solidFill>
            <a:ln>
              <a:solidFill>
                <a:schemeClr val="accent2">
                  <a:lumMod val="60000"/>
                  <a:lumOff val="40000"/>
                </a:schemeClr>
              </a:solidFill>
            </a:ln>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圆角矩形 4"/>
            <p:cNvSpPr/>
            <p:nvPr/>
          </p:nvSpPr>
          <p:spPr>
            <a:xfrm>
              <a:off x="1308" y="1182"/>
              <a:ext cx="6820" cy="898"/>
            </a:xfrm>
            <a:prstGeom prst="rect">
              <a:avLst/>
            </a:prstGeom>
            <a:solidFill>
              <a:schemeClr val="tx2">
                <a:lumMod val="40000"/>
                <a:lumOff val="60000"/>
              </a:schemeClr>
            </a:solidFill>
            <a:ln>
              <a:solidFill>
                <a:schemeClr val="accent2">
                  <a:lumMod val="60000"/>
                  <a:lumOff val="40000"/>
                </a:schemeClr>
              </a:solidFill>
            </a:ln>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tIns="91440" bIns="91440" spcCol="1270" anchor="ctr"/>
            <a:lstStyle/>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一、书法课程的教学原则</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graphicFrame>
        <p:nvGraphicFramePr>
          <p:cNvPr id="8" name="图示 7"/>
          <p:cNvGraphicFramePr/>
          <p:nvPr/>
        </p:nvGraphicFramePr>
        <p:xfrm>
          <a:off x="3055620" y="1845310"/>
          <a:ext cx="5779770" cy="36722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3"/>
          <p:cNvGrpSpPr/>
          <p:nvPr/>
        </p:nvGrpSpPr>
        <p:grpSpPr>
          <a:xfrm>
            <a:off x="686608" y="695386"/>
            <a:ext cx="4392487" cy="631799"/>
            <a:chOff x="0" y="8136"/>
            <a:chExt cx="4392488" cy="631799"/>
          </a:xfrm>
          <a:scene3d>
            <a:camera prst="orthographicFront"/>
            <a:lightRig rig="chilly" dir="t"/>
          </a:scene3d>
        </p:grpSpPr>
        <p:sp>
          <p:nvSpPr>
            <p:cNvPr id="5" name="圆角矩形 4"/>
            <p:cNvSpPr/>
            <p:nvPr/>
          </p:nvSpPr>
          <p:spPr>
            <a:xfrm>
              <a:off x="0" y="8136"/>
              <a:ext cx="4392488" cy="631799"/>
            </a:xfrm>
            <a:prstGeom prst="roundRect">
              <a:avLst/>
            </a:prstGeom>
          </p:spPr>
          <p:style>
            <a:lnRef idx="0">
              <a:schemeClr val="accent6"/>
            </a:lnRef>
            <a:fillRef idx="3">
              <a:schemeClr val="accent6"/>
            </a:fillRef>
            <a:effectRef idx="3">
              <a:schemeClr val="accent6"/>
            </a:effectRef>
            <a:fontRef idx="minor">
              <a:schemeClr val="lt1"/>
            </a:fontRef>
          </p:style>
        </p:sp>
        <p:sp>
          <p:nvSpPr>
            <p:cNvPr id="6" name="圆角矩形 4"/>
            <p:cNvSpPr/>
            <p:nvPr/>
          </p:nvSpPr>
          <p:spPr>
            <a:xfrm>
              <a:off x="30842" y="38978"/>
              <a:ext cx="4330804" cy="570115"/>
            </a:xfrm>
            <a:prstGeom prst="rect">
              <a:avLst/>
            </a:prstGeom>
          </p:spPr>
          <p:style>
            <a:lnRef idx="0">
              <a:schemeClr val="accent6"/>
            </a:lnRef>
            <a:fillRef idx="3">
              <a:schemeClr val="accent6"/>
            </a:fillRef>
            <a:effectRef idx="3">
              <a:schemeClr val="accent6"/>
            </a:effectRef>
            <a:fontRef idx="minor">
              <a:schemeClr val="lt1"/>
            </a:fontRef>
          </p:style>
          <p:txBody>
            <a:bodyPr tIns="91440" bIns="91440" spcCol="1270" anchor="ctr"/>
            <a:lstStyle/>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二、书法课程学习方法</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sp>
        <p:nvSpPr>
          <p:cNvPr id="3" name="TextBox 2"/>
          <p:cNvSpPr txBox="1"/>
          <p:nvPr/>
        </p:nvSpPr>
        <p:spPr>
          <a:xfrm>
            <a:off x="4471670" y="1553210"/>
            <a:ext cx="3671888" cy="521970"/>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（一）立志是动力</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14343" name="图片 6" descr="http://t03.pic.sogou.com/4d07417ae86927ba-dd4430095d62d18e-1d9ea61b64cebf229f6ba80039976171.jpg"/>
          <p:cNvPicPr>
            <a:picLocks noChangeAspect="1"/>
          </p:cNvPicPr>
          <p:nvPr/>
        </p:nvPicPr>
        <p:blipFill>
          <a:blip r:embed="rId1"/>
          <a:srcRect t="31693" b="36615"/>
          <a:stretch>
            <a:fillRect/>
          </a:stretch>
        </p:blipFill>
        <p:spPr>
          <a:xfrm>
            <a:off x="4223385" y="5255260"/>
            <a:ext cx="3744913" cy="796925"/>
          </a:xfrm>
          <a:prstGeom prst="rect">
            <a:avLst/>
          </a:prstGeom>
          <a:noFill/>
          <a:ln w="9525">
            <a:noFill/>
          </a:ln>
        </p:spPr>
      </p:pic>
      <p:pic>
        <p:nvPicPr>
          <p:cNvPr id="14344" name="图片 2" descr="http://t02.pic.sogou.com/8e16d517dccffd21-c7821fd0d5286839-8ec78101d323b0e56d8bd6fd723cdc6f.jpg"/>
          <p:cNvPicPr>
            <a:picLocks noChangeAspect="1"/>
          </p:cNvPicPr>
          <p:nvPr/>
        </p:nvPicPr>
        <p:blipFill>
          <a:blip r:embed="rId2"/>
          <a:stretch>
            <a:fillRect/>
          </a:stretch>
        </p:blipFill>
        <p:spPr>
          <a:xfrm>
            <a:off x="3793173" y="2194560"/>
            <a:ext cx="4605337" cy="28400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2"/>
          <p:cNvSpPr txBox="1"/>
          <p:nvPr/>
        </p:nvSpPr>
        <p:spPr>
          <a:xfrm>
            <a:off x="3332163" y="845820"/>
            <a:ext cx="4968875" cy="521970"/>
          </a:xfrm>
          <a:prstGeom prst="rect">
            <a:avLst/>
          </a:prstGeom>
        </p:spPr>
        <p:style>
          <a:lnRef idx="0">
            <a:schemeClr val="accent3"/>
          </a:lnRef>
          <a:fillRef idx="3">
            <a:schemeClr val="accent3"/>
          </a:fillRef>
          <a:effectRef idx="3">
            <a:schemeClr val="accent3"/>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（二）选择字帖，从楷书入手</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15367" name="图片 21" descr="http://t02.pic.sogou.com/1fdeff82d05ed6f0-655afaa39b2cf976-5da04d78cb64764df225da551641e609.jpg"/>
          <p:cNvPicPr>
            <a:picLocks noChangeAspect="1"/>
          </p:cNvPicPr>
          <p:nvPr/>
        </p:nvPicPr>
        <p:blipFill>
          <a:blip r:embed="rId1"/>
          <a:stretch>
            <a:fillRect/>
          </a:stretch>
        </p:blipFill>
        <p:spPr>
          <a:xfrm>
            <a:off x="2817813" y="1990725"/>
            <a:ext cx="2528887" cy="3959225"/>
          </a:xfrm>
          <a:prstGeom prst="rect">
            <a:avLst/>
          </a:prstGeom>
          <a:noFill/>
          <a:ln w="9525">
            <a:noFill/>
          </a:ln>
        </p:spPr>
      </p:pic>
      <p:pic>
        <p:nvPicPr>
          <p:cNvPr id="15368" name="图片 19" descr="http://t02.pic.sogou.com/c1c9bb02f963c599-f25148cf32ac803d-4540aa6375ffa481c3b8254f2514ac51.jpg"/>
          <p:cNvPicPr>
            <a:picLocks noChangeAspect="1"/>
          </p:cNvPicPr>
          <p:nvPr/>
        </p:nvPicPr>
        <p:blipFill>
          <a:blip r:embed="rId2"/>
          <a:stretch>
            <a:fillRect/>
          </a:stretch>
        </p:blipFill>
        <p:spPr>
          <a:xfrm>
            <a:off x="6359525" y="1966913"/>
            <a:ext cx="2808288" cy="39830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3415348" y="821055"/>
            <a:ext cx="4968875" cy="521970"/>
          </a:xfrm>
          <a:prstGeom prst="rect">
            <a:avLst/>
          </a:prstGeom>
        </p:spPr>
        <p:style>
          <a:lnRef idx="0">
            <a:schemeClr val="accent3"/>
          </a:lnRef>
          <a:fillRef idx="3">
            <a:schemeClr val="accent3"/>
          </a:fillRef>
          <a:effectRef idx="3">
            <a:schemeClr val="accent3"/>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（二）选择字帖，从楷书入手</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16390" name="图片 16" descr="http://t03.pic.sogou.com/8a0a728508055a3b-b6a20056679e24e6-46bf39d80f18d9e2971be6e34d4db0f4.jpg"/>
          <p:cNvPicPr>
            <a:picLocks noChangeAspect="1"/>
          </p:cNvPicPr>
          <p:nvPr/>
        </p:nvPicPr>
        <p:blipFill>
          <a:blip r:embed="rId1"/>
          <a:stretch>
            <a:fillRect/>
          </a:stretch>
        </p:blipFill>
        <p:spPr>
          <a:xfrm>
            <a:off x="2767330" y="2002790"/>
            <a:ext cx="2720975" cy="3840163"/>
          </a:xfrm>
          <a:prstGeom prst="rect">
            <a:avLst/>
          </a:prstGeom>
          <a:noFill/>
          <a:ln w="9525">
            <a:noFill/>
          </a:ln>
        </p:spPr>
      </p:pic>
      <p:pic>
        <p:nvPicPr>
          <p:cNvPr id="16391" name="图片 11" descr="http://t03.pic.sogou.com/b053ca8875040f2c-06ce30769d50170a-1db32560f018d106d39967be1a8f55ed.jpg"/>
          <p:cNvPicPr>
            <a:picLocks noChangeAspect="1"/>
          </p:cNvPicPr>
          <p:nvPr/>
        </p:nvPicPr>
        <p:blipFill>
          <a:blip r:embed="rId2"/>
          <a:stretch>
            <a:fillRect/>
          </a:stretch>
        </p:blipFill>
        <p:spPr>
          <a:xfrm>
            <a:off x="6336030" y="1988503"/>
            <a:ext cx="3384550" cy="38449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3367723" y="773430"/>
            <a:ext cx="4968875" cy="521970"/>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（三）从临帖和摹帖入手</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17414" name="图片 8" descr="http://t01.pic.sogou.com/21bbfd23781c2840-c7b0e84acb18570b-cdd1e801b672ce44aeedad68b95d9bd4.jpg"/>
          <p:cNvPicPr>
            <a:picLocks noChangeAspect="1"/>
          </p:cNvPicPr>
          <p:nvPr/>
        </p:nvPicPr>
        <p:blipFill>
          <a:blip r:embed="rId1"/>
          <a:srcRect l="13908" r="13612"/>
          <a:stretch>
            <a:fillRect/>
          </a:stretch>
        </p:blipFill>
        <p:spPr>
          <a:xfrm>
            <a:off x="2566988" y="2276475"/>
            <a:ext cx="3073400" cy="3730625"/>
          </a:xfrm>
          <a:prstGeom prst="rect">
            <a:avLst/>
          </a:prstGeom>
          <a:noFill/>
          <a:ln w="9525">
            <a:noFill/>
          </a:ln>
        </p:spPr>
      </p:pic>
      <p:pic>
        <p:nvPicPr>
          <p:cNvPr id="17415" name="图片 9" descr="http://t04.pic.sogou.com/21bbfd23781c2840-c7b0e84acb18570b-e795a4d9a4f815dbf3ef245e1650c4a6.jpg"/>
          <p:cNvPicPr>
            <a:picLocks noChangeAspect="1"/>
          </p:cNvPicPr>
          <p:nvPr/>
        </p:nvPicPr>
        <p:blipFill>
          <a:blip r:embed="rId2"/>
          <a:srcRect l="15450" r="13382"/>
          <a:stretch>
            <a:fillRect/>
          </a:stretch>
        </p:blipFill>
        <p:spPr>
          <a:xfrm>
            <a:off x="6742113" y="2203450"/>
            <a:ext cx="2706687" cy="38036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3403918" y="893445"/>
            <a:ext cx="4968875" cy="521970"/>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（三）从临帖和摹帖入手</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18438" name="图片 10" descr="http://t03.pic.sogou.com/2c92f7f5f68509d1-ba74ad269357bafe-3f16b4403d684f1665bf6f04ee8308b5.jpg"/>
          <p:cNvPicPr>
            <a:picLocks noChangeAspect="1"/>
          </p:cNvPicPr>
          <p:nvPr/>
        </p:nvPicPr>
        <p:blipFill>
          <a:blip r:embed="rId1"/>
          <a:stretch>
            <a:fillRect/>
          </a:stretch>
        </p:blipFill>
        <p:spPr>
          <a:xfrm>
            <a:off x="2754313" y="2276475"/>
            <a:ext cx="2663825" cy="3730625"/>
          </a:xfrm>
          <a:prstGeom prst="rect">
            <a:avLst/>
          </a:prstGeom>
          <a:noFill/>
          <a:ln w="9525">
            <a:noFill/>
          </a:ln>
        </p:spPr>
      </p:pic>
      <p:pic>
        <p:nvPicPr>
          <p:cNvPr id="18439" name="图片 12" descr="http://t04.pic.sogou.com/2c92f7f5f68509d1-abc21cd48f2fb537-5b3da007526bcfcf1797ece5991b7941.jpg"/>
          <p:cNvPicPr>
            <a:picLocks noChangeAspect="1"/>
          </p:cNvPicPr>
          <p:nvPr/>
        </p:nvPicPr>
        <p:blipFill>
          <a:blip r:embed="rId2"/>
          <a:stretch>
            <a:fillRect/>
          </a:stretch>
        </p:blipFill>
        <p:spPr>
          <a:xfrm>
            <a:off x="6672263" y="2276475"/>
            <a:ext cx="2736850" cy="36766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3367723" y="965200"/>
            <a:ext cx="4968875" cy="521970"/>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（四）做到“三定”</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sp>
        <p:nvSpPr>
          <p:cNvPr id="19462" name="AutoShape 31"/>
          <p:cNvSpPr/>
          <p:nvPr/>
        </p:nvSpPr>
        <p:spPr>
          <a:xfrm>
            <a:off x="6189663" y="4043363"/>
            <a:ext cx="3429000" cy="609600"/>
          </a:xfrm>
          <a:prstGeom prst="roundRect">
            <a:avLst>
              <a:gd name="adj" fmla="val 16667"/>
            </a:avLst>
          </a:prstGeom>
          <a:solidFill>
            <a:srgbClr val="FFFFFF">
              <a:alpha val="79999"/>
            </a:srgbClr>
          </a:solidFill>
          <a:ln w="9525">
            <a:noFill/>
          </a:ln>
        </p:spPr>
        <p:txBody>
          <a:bodyPr wrap="none" anchor="ctr"/>
          <a:p>
            <a:endParaRPr lang="zh-CN" altLang="en-US" dirty="0">
              <a:latin typeface="Arial" panose="020B0604020202020204" pitchFamily="34" charset="0"/>
              <a:ea typeface="黑体" panose="02010600030101010101" charset="-122"/>
            </a:endParaRPr>
          </a:p>
        </p:txBody>
      </p:sp>
      <p:sp>
        <p:nvSpPr>
          <p:cNvPr id="19463" name="AutoShape 30"/>
          <p:cNvSpPr/>
          <p:nvPr/>
        </p:nvSpPr>
        <p:spPr>
          <a:xfrm>
            <a:off x="6189663" y="3114675"/>
            <a:ext cx="3429000" cy="828675"/>
          </a:xfrm>
          <a:prstGeom prst="roundRect">
            <a:avLst>
              <a:gd name="adj" fmla="val 16667"/>
            </a:avLst>
          </a:prstGeom>
          <a:solidFill>
            <a:srgbClr val="FFFFFF">
              <a:alpha val="79999"/>
            </a:srgbClr>
          </a:solidFill>
          <a:ln w="9525">
            <a:noFill/>
          </a:ln>
        </p:spPr>
        <p:txBody>
          <a:bodyPr wrap="none" anchor="ctr"/>
          <a:p>
            <a:endParaRPr lang="zh-CN" altLang="en-US" sz="2400" dirty="0">
              <a:latin typeface="Arial" panose="020B0604020202020204" pitchFamily="34" charset="0"/>
              <a:ea typeface="黑体" panose="02010600030101010101" charset="-122"/>
            </a:endParaRPr>
          </a:p>
        </p:txBody>
      </p:sp>
      <p:sp>
        <p:nvSpPr>
          <p:cNvPr id="19464" name="AutoShape 29"/>
          <p:cNvSpPr/>
          <p:nvPr/>
        </p:nvSpPr>
        <p:spPr>
          <a:xfrm>
            <a:off x="6189663" y="2408238"/>
            <a:ext cx="3429000" cy="609600"/>
          </a:xfrm>
          <a:prstGeom prst="roundRect">
            <a:avLst>
              <a:gd name="adj" fmla="val 16667"/>
            </a:avLst>
          </a:prstGeom>
          <a:solidFill>
            <a:srgbClr val="FFFFFF">
              <a:alpha val="79999"/>
            </a:srgbClr>
          </a:solidFill>
          <a:ln w="9525">
            <a:noFill/>
          </a:ln>
        </p:spPr>
        <p:txBody>
          <a:bodyPr wrap="none" anchor="ctr"/>
          <a:p>
            <a:endParaRPr lang="zh-CN" altLang="en-US" dirty="0">
              <a:latin typeface="Arial" panose="020B0604020202020204" pitchFamily="34" charset="0"/>
              <a:ea typeface="黑体" panose="02010600030101010101" charset="-122"/>
            </a:endParaRPr>
          </a:p>
        </p:txBody>
      </p:sp>
      <p:grpSp>
        <p:nvGrpSpPr>
          <p:cNvPr id="19465" name="Group 5"/>
          <p:cNvGrpSpPr/>
          <p:nvPr/>
        </p:nvGrpSpPr>
        <p:grpSpPr>
          <a:xfrm>
            <a:off x="2424113" y="3141663"/>
            <a:ext cx="2733675" cy="2771775"/>
            <a:chOff x="862" y="713"/>
            <a:chExt cx="3780" cy="3490"/>
          </a:xfrm>
        </p:grpSpPr>
        <p:grpSp>
          <p:nvGrpSpPr>
            <p:cNvPr id="19469" name="Group 6"/>
            <p:cNvGrpSpPr/>
            <p:nvPr/>
          </p:nvGrpSpPr>
          <p:grpSpPr>
            <a:xfrm>
              <a:off x="1082" y="2210"/>
              <a:ext cx="3406" cy="1993"/>
              <a:chOff x="1082" y="2355"/>
              <a:chExt cx="3406" cy="1993"/>
            </a:xfrm>
          </p:grpSpPr>
          <p:sp>
            <p:nvSpPr>
              <p:cNvPr id="19482" name="Freeform 7"/>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808080">
                  <a:alpha val="100000"/>
                </a:srgbClr>
              </a:solidFill>
              <a:ln w="9525">
                <a:noFill/>
              </a:ln>
            </p:spPr>
            <p:txBody>
              <a:bodyPr/>
              <a:p>
                <a:endParaRPr lang="zh-CN" altLang="en-US">
                  <a:ea typeface="黑体" panose="02010600030101010101" charset="-122"/>
                </a:endParaRPr>
              </a:p>
            </p:txBody>
          </p:sp>
          <p:sp>
            <p:nvSpPr>
              <p:cNvPr id="19483" name="Freeform 8"/>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hlink">
                  <a:alpha val="100000"/>
                </a:schemeClr>
              </a:solidFill>
              <a:ln w="9525">
                <a:noFill/>
              </a:ln>
            </p:spPr>
            <p:txBody>
              <a:bodyPr/>
              <a:p>
                <a:endParaRPr lang="zh-CN" altLang="en-US">
                  <a:ea typeface="黑体" panose="02010600030101010101" charset="-122"/>
                </a:endParaRPr>
              </a:p>
            </p:txBody>
          </p:sp>
          <p:sp>
            <p:nvSpPr>
              <p:cNvPr id="19484" name="Freeform 9"/>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solidFill>
                <a:srgbClr val="969696">
                  <a:alpha val="100000"/>
                </a:srgbClr>
              </a:solidFill>
              <a:ln w="9525">
                <a:noFill/>
              </a:ln>
            </p:spPr>
            <p:txBody>
              <a:bodyPr/>
              <a:p>
                <a:endParaRPr lang="zh-CN" altLang="en-US">
                  <a:ea typeface="黑体" panose="02010600030101010101" charset="-122"/>
                </a:endParaRPr>
              </a:p>
            </p:txBody>
          </p:sp>
        </p:grpSp>
        <p:grpSp>
          <p:nvGrpSpPr>
            <p:cNvPr id="19470" name="Group 10"/>
            <p:cNvGrpSpPr/>
            <p:nvPr/>
          </p:nvGrpSpPr>
          <p:grpSpPr>
            <a:xfrm>
              <a:off x="1009" y="1723"/>
              <a:ext cx="3527" cy="1993"/>
              <a:chOff x="1082" y="2355"/>
              <a:chExt cx="3406" cy="1993"/>
            </a:xfrm>
          </p:grpSpPr>
          <p:sp>
            <p:nvSpPr>
              <p:cNvPr id="19479" name="Freeform 11"/>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B2B2B2">
                  <a:alpha val="100000"/>
                </a:srgbClr>
              </a:solidFill>
              <a:ln w="9525">
                <a:noFill/>
              </a:ln>
            </p:spPr>
            <p:txBody>
              <a:bodyPr/>
              <a:p>
                <a:endParaRPr lang="zh-CN" altLang="en-US">
                  <a:ea typeface="黑体" panose="02010600030101010101" charset="-122"/>
                </a:endParaRPr>
              </a:p>
            </p:txBody>
          </p:sp>
          <p:sp>
            <p:nvSpPr>
              <p:cNvPr id="19480" name="Freeform 12"/>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accent1">
                  <a:alpha val="100000"/>
                </a:schemeClr>
              </a:solidFill>
              <a:ln w="9525">
                <a:noFill/>
              </a:ln>
            </p:spPr>
            <p:txBody>
              <a:bodyPr/>
              <a:p>
                <a:endParaRPr lang="zh-CN" altLang="en-US">
                  <a:ea typeface="黑体" panose="02010600030101010101" charset="-122"/>
                </a:endParaRPr>
              </a:p>
            </p:txBody>
          </p:sp>
          <p:sp>
            <p:nvSpPr>
              <p:cNvPr id="19481" name="Freeform 13"/>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solidFill>
                <a:srgbClr val="B4B4B4">
                  <a:alpha val="100000"/>
                </a:srgbClr>
              </a:solidFill>
              <a:ln w="9525">
                <a:noFill/>
              </a:ln>
            </p:spPr>
            <p:txBody>
              <a:bodyPr/>
              <a:p>
                <a:endParaRPr lang="zh-CN" altLang="en-US">
                  <a:ea typeface="黑体" panose="02010600030101010101" charset="-122"/>
                </a:endParaRPr>
              </a:p>
            </p:txBody>
          </p:sp>
        </p:grpSp>
        <p:grpSp>
          <p:nvGrpSpPr>
            <p:cNvPr id="19471" name="Group 14"/>
            <p:cNvGrpSpPr/>
            <p:nvPr/>
          </p:nvGrpSpPr>
          <p:grpSpPr>
            <a:xfrm>
              <a:off x="935" y="1219"/>
              <a:ext cx="3653" cy="1993"/>
              <a:chOff x="1082" y="2355"/>
              <a:chExt cx="3406" cy="1993"/>
            </a:xfrm>
          </p:grpSpPr>
          <p:sp>
            <p:nvSpPr>
              <p:cNvPr id="19476" name="Freeform 15"/>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C0C0C0">
                  <a:alpha val="100000"/>
                </a:srgbClr>
              </a:solidFill>
              <a:ln w="9525">
                <a:noFill/>
              </a:ln>
            </p:spPr>
            <p:txBody>
              <a:bodyPr/>
              <a:p>
                <a:endParaRPr lang="zh-CN" altLang="en-US">
                  <a:ea typeface="黑体" panose="02010600030101010101" charset="-122"/>
                </a:endParaRPr>
              </a:p>
            </p:txBody>
          </p:sp>
          <p:sp>
            <p:nvSpPr>
              <p:cNvPr id="19477" name="Freeform 16"/>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folHlink">
                  <a:alpha val="100000"/>
                </a:schemeClr>
              </a:solidFill>
              <a:ln w="9525">
                <a:noFill/>
              </a:ln>
            </p:spPr>
            <p:txBody>
              <a:bodyPr/>
              <a:p>
                <a:endParaRPr lang="zh-CN" altLang="en-US">
                  <a:ea typeface="黑体" panose="02010600030101010101" charset="-122"/>
                </a:endParaRPr>
              </a:p>
            </p:txBody>
          </p:sp>
          <p:sp>
            <p:nvSpPr>
              <p:cNvPr id="19478" name="Freeform 17"/>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solidFill>
                <a:srgbClr val="DDDDDD">
                  <a:alpha val="100000"/>
                </a:srgbClr>
              </a:solidFill>
              <a:ln w="9525">
                <a:noFill/>
              </a:ln>
            </p:spPr>
            <p:txBody>
              <a:bodyPr/>
              <a:p>
                <a:endParaRPr lang="zh-CN" altLang="en-US">
                  <a:ea typeface="黑体" panose="02010600030101010101" charset="-122"/>
                </a:endParaRPr>
              </a:p>
            </p:txBody>
          </p:sp>
        </p:grpSp>
        <p:grpSp>
          <p:nvGrpSpPr>
            <p:cNvPr id="19472" name="Group 18"/>
            <p:cNvGrpSpPr/>
            <p:nvPr/>
          </p:nvGrpSpPr>
          <p:grpSpPr>
            <a:xfrm>
              <a:off x="862" y="713"/>
              <a:ext cx="3780" cy="1993"/>
              <a:chOff x="1082" y="2355"/>
              <a:chExt cx="3406" cy="1993"/>
            </a:xfrm>
          </p:grpSpPr>
          <p:sp>
            <p:nvSpPr>
              <p:cNvPr id="19473" name="Freeform 19"/>
              <p:cNvSpPr/>
              <p:nvPr/>
            </p:nvSpPr>
            <p:spPr>
              <a:xfrm>
                <a:off x="1082" y="3026"/>
                <a:ext cx="1338" cy="1322"/>
              </a:xfrm>
              <a:custGeom>
                <a:avLst/>
                <a:gdLst>
                  <a:gd name="txL" fmla="*/ 0 w 1323"/>
                  <a:gd name="txT" fmla="*/ 0 h 1322"/>
                  <a:gd name="txR" fmla="*/ 1323 w 1323"/>
                  <a:gd name="txB" fmla="*/ 1322 h 1322"/>
                </a:gdLst>
                <a:ahLst/>
                <a:cxnLst>
                  <a:cxn ang="0">
                    <a:pos x="52" y="367"/>
                  </a:cxn>
                  <a:cxn ang="0">
                    <a:pos x="1338" y="1322"/>
                  </a:cxn>
                  <a:cxn ang="0">
                    <a:pos x="1338" y="974"/>
                  </a:cxn>
                  <a:cxn ang="0">
                    <a:pos x="0" y="0"/>
                  </a:cxn>
                  <a:cxn ang="0">
                    <a:pos x="52" y="367"/>
                  </a:cxn>
                </a:cxnLst>
                <a:rect l="txL" t="txT" r="txR" b="txB"/>
                <a:pathLst>
                  <a:path w="1323" h="1322">
                    <a:moveTo>
                      <a:pt x="51" y="367"/>
                    </a:moveTo>
                    <a:lnTo>
                      <a:pt x="1323" y="1322"/>
                    </a:lnTo>
                    <a:lnTo>
                      <a:pt x="1323" y="974"/>
                    </a:lnTo>
                    <a:lnTo>
                      <a:pt x="0" y="0"/>
                    </a:lnTo>
                    <a:lnTo>
                      <a:pt x="51" y="367"/>
                    </a:lnTo>
                    <a:close/>
                  </a:path>
                </a:pathLst>
              </a:custGeom>
              <a:solidFill>
                <a:srgbClr val="DDDDDD">
                  <a:alpha val="100000"/>
                </a:srgbClr>
              </a:solidFill>
              <a:ln w="9525">
                <a:noFill/>
              </a:ln>
            </p:spPr>
            <p:txBody>
              <a:bodyPr/>
              <a:p>
                <a:endParaRPr lang="zh-CN" altLang="en-US">
                  <a:ea typeface="黑体" panose="02010600030101010101" charset="-122"/>
                </a:endParaRPr>
              </a:p>
            </p:txBody>
          </p:sp>
          <p:sp>
            <p:nvSpPr>
              <p:cNvPr id="19474" name="Freeform 20"/>
              <p:cNvSpPr/>
              <p:nvPr/>
            </p:nvSpPr>
            <p:spPr>
              <a:xfrm>
                <a:off x="2405" y="2924"/>
                <a:ext cx="2083" cy="1418"/>
              </a:xfrm>
              <a:custGeom>
                <a:avLst/>
                <a:gdLst>
                  <a:gd name="txL" fmla="*/ 0 w 2083"/>
                  <a:gd name="txT" fmla="*/ 0 h 1418"/>
                  <a:gd name="txR" fmla="*/ 2083 w 2083"/>
                  <a:gd name="txB" fmla="*/ 1418 h 1418"/>
                </a:gdLst>
                <a:ahLst/>
                <a:cxnLst>
                  <a:cxn ang="0">
                    <a:pos x="0" y="1070"/>
                  </a:cxn>
                  <a:cxn ang="0">
                    <a:pos x="2083" y="0"/>
                  </a:cxn>
                  <a:cxn ang="0">
                    <a:pos x="2045" y="355"/>
                  </a:cxn>
                  <a:cxn ang="0">
                    <a:pos x="7" y="1418"/>
                  </a:cxn>
                  <a:cxn ang="0">
                    <a:pos x="0" y="1070"/>
                  </a:cxn>
                </a:cxnLst>
                <a:rect l="txL" t="txT" r="txR" b="txB"/>
                <a:pathLst>
                  <a:path w="2083" h="1418">
                    <a:moveTo>
                      <a:pt x="0" y="1070"/>
                    </a:moveTo>
                    <a:lnTo>
                      <a:pt x="2083" y="0"/>
                    </a:lnTo>
                    <a:lnTo>
                      <a:pt x="2045" y="355"/>
                    </a:lnTo>
                    <a:lnTo>
                      <a:pt x="7" y="1418"/>
                    </a:lnTo>
                    <a:lnTo>
                      <a:pt x="0" y="1070"/>
                    </a:lnTo>
                    <a:close/>
                  </a:path>
                </a:pathLst>
              </a:custGeom>
              <a:solidFill>
                <a:schemeClr val="accent2">
                  <a:alpha val="100000"/>
                </a:schemeClr>
              </a:solidFill>
              <a:ln w="9525">
                <a:noFill/>
              </a:ln>
            </p:spPr>
            <p:txBody>
              <a:bodyPr/>
              <a:p>
                <a:endParaRPr lang="zh-CN" altLang="en-US">
                  <a:ea typeface="黑体" panose="02010600030101010101" charset="-122"/>
                </a:endParaRPr>
              </a:p>
            </p:txBody>
          </p:sp>
          <p:sp>
            <p:nvSpPr>
              <p:cNvPr id="19475" name="Freeform 21"/>
              <p:cNvSpPr/>
              <p:nvPr/>
            </p:nvSpPr>
            <p:spPr>
              <a:xfrm>
                <a:off x="1082" y="2355"/>
                <a:ext cx="3406" cy="1639"/>
              </a:xfrm>
              <a:custGeom>
                <a:avLst/>
                <a:gdLst>
                  <a:gd name="txL" fmla="*/ 0 w 3406"/>
                  <a:gd name="txT" fmla="*/ 0 h 1639"/>
                  <a:gd name="txR" fmla="*/ 3406 w 3406"/>
                  <a:gd name="txB" fmla="*/ 1639 h 1639"/>
                </a:gdLst>
                <a:ahLst/>
                <a:cxnLst>
                  <a:cxn ang="0">
                    <a:pos x="1323" y="1639"/>
                  </a:cxn>
                  <a:cxn ang="0">
                    <a:pos x="0" y="671"/>
                  </a:cxn>
                  <a:cxn ang="0">
                    <a:pos x="1969" y="0"/>
                  </a:cxn>
                  <a:cxn ang="0">
                    <a:pos x="3406" y="569"/>
                  </a:cxn>
                  <a:cxn ang="0">
                    <a:pos x="1323" y="1639"/>
                  </a:cxn>
                </a:cxnLst>
                <a:rect l="txL" t="txT" r="txR" b="txB"/>
                <a:pathLst>
                  <a:path w="3406" h="1639">
                    <a:moveTo>
                      <a:pt x="1323" y="1639"/>
                    </a:moveTo>
                    <a:lnTo>
                      <a:pt x="0" y="671"/>
                    </a:lnTo>
                    <a:lnTo>
                      <a:pt x="1969" y="0"/>
                    </a:lnTo>
                    <a:lnTo>
                      <a:pt x="3406" y="569"/>
                    </a:lnTo>
                    <a:lnTo>
                      <a:pt x="1323" y="1639"/>
                    </a:lnTo>
                    <a:close/>
                  </a:path>
                </a:pathLst>
              </a:custGeom>
              <a:gradFill rotWithShape="1">
                <a:gsLst>
                  <a:gs pos="0">
                    <a:srgbClr val="D6D6D6">
                      <a:alpha val="100000"/>
                    </a:srgbClr>
                  </a:gs>
                  <a:gs pos="100000">
                    <a:srgbClr val="F8F8F8">
                      <a:alpha val="100000"/>
                    </a:srgbClr>
                  </a:gs>
                </a:gsLst>
                <a:lin ang="5400000" scaled="1"/>
                <a:tileRect/>
              </a:gradFill>
              <a:ln w="9525">
                <a:noFill/>
              </a:ln>
            </p:spPr>
            <p:txBody>
              <a:bodyPr/>
              <a:p>
                <a:endParaRPr lang="zh-CN" altLang="en-US">
                  <a:ea typeface="黑体" panose="02010600030101010101" charset="-122"/>
                </a:endParaRPr>
              </a:p>
            </p:txBody>
          </p:sp>
        </p:grpSp>
      </p:grpSp>
      <p:sp>
        <p:nvSpPr>
          <p:cNvPr id="19466" name="AutoShape 22"/>
          <p:cNvSpPr/>
          <p:nvPr/>
        </p:nvSpPr>
        <p:spPr>
          <a:xfrm>
            <a:off x="6167438" y="2492375"/>
            <a:ext cx="3563937" cy="515938"/>
          </a:xfrm>
          <a:prstGeom prst="callout2">
            <a:avLst>
              <a:gd name="adj1" fmla="val 22153"/>
              <a:gd name="adj2" fmla="val -2139"/>
              <a:gd name="adj3" fmla="val 22153"/>
              <a:gd name="adj4" fmla="val -13361"/>
              <a:gd name="adj5" fmla="val 265847"/>
              <a:gd name="adj6" fmla="val -25167"/>
            </a:avLst>
          </a:prstGeom>
          <a:noFill/>
          <a:ln w="9525" cap="flat" cmpd="sng">
            <a:solidFill>
              <a:srgbClr val="000000"/>
            </a:solidFill>
            <a:prstDash val="solid"/>
            <a:miter/>
            <a:headEnd type="diamond" w="med" len="med"/>
            <a:tailEnd type="none" w="med" len="med"/>
          </a:ln>
        </p:spPr>
        <p:txBody>
          <a:bodyPr anchor="ctr"/>
          <a:p>
            <a:pPr eaLnBrk="0" hangingPunct="0"/>
            <a:r>
              <a:rPr lang="zh-CN" altLang="en-US" sz="2400" b="1" dirty="0">
                <a:solidFill>
                  <a:schemeClr val="accent2"/>
                </a:solidFill>
                <a:latin typeface="隶书" panose="02010509060101010101" pitchFamily="1" charset="-122"/>
                <a:ea typeface="隶书" panose="02010509060101010101" pitchFamily="1" charset="-122"/>
              </a:rPr>
              <a:t>定时</a:t>
            </a:r>
            <a:endParaRPr lang="en-US" altLang="zh-CN" sz="2400" b="1" dirty="0">
              <a:solidFill>
                <a:schemeClr val="accent2"/>
              </a:solidFill>
              <a:latin typeface="隶书" panose="02010509060101010101" pitchFamily="1" charset="-122"/>
              <a:ea typeface="隶书" panose="02010509060101010101" pitchFamily="1" charset="-122"/>
            </a:endParaRPr>
          </a:p>
        </p:txBody>
      </p:sp>
      <p:sp>
        <p:nvSpPr>
          <p:cNvPr id="19467" name="AutoShape 25"/>
          <p:cNvSpPr/>
          <p:nvPr/>
        </p:nvSpPr>
        <p:spPr>
          <a:xfrm>
            <a:off x="6142038" y="4170363"/>
            <a:ext cx="3482975" cy="482600"/>
          </a:xfrm>
          <a:prstGeom prst="callout2">
            <a:avLst>
              <a:gd name="adj1" fmla="val 23685"/>
              <a:gd name="adj2" fmla="val -2190"/>
              <a:gd name="adj3" fmla="val 23685"/>
              <a:gd name="adj4" fmla="val -14722"/>
              <a:gd name="adj5" fmla="val 157894"/>
              <a:gd name="adj6" fmla="val -27574"/>
            </a:avLst>
          </a:prstGeom>
          <a:noFill/>
          <a:ln w="9525" cap="flat" cmpd="sng">
            <a:solidFill>
              <a:srgbClr val="000000"/>
            </a:solidFill>
            <a:prstDash val="solid"/>
            <a:miter/>
            <a:headEnd type="diamond" w="med" len="med"/>
            <a:tailEnd type="none" w="med" len="med"/>
          </a:ln>
        </p:spPr>
        <p:txBody>
          <a:bodyPr anchor="ctr"/>
          <a:p>
            <a:pPr eaLnBrk="0" hangingPunct="0"/>
            <a:r>
              <a:rPr lang="zh-CN" altLang="en-US" sz="2400" b="1" dirty="0">
                <a:solidFill>
                  <a:schemeClr val="accent1"/>
                </a:solidFill>
                <a:latin typeface="隶书" panose="02010509060101010101" pitchFamily="1" charset="-122"/>
                <a:ea typeface="隶书" panose="02010509060101010101" pitchFamily="1" charset="-122"/>
              </a:rPr>
              <a:t>定帖</a:t>
            </a:r>
            <a:endParaRPr lang="en-US" altLang="zh-CN" sz="2400" b="1" dirty="0">
              <a:solidFill>
                <a:schemeClr val="accent1"/>
              </a:solidFill>
              <a:latin typeface="隶书" panose="02010509060101010101" pitchFamily="1" charset="-122"/>
              <a:ea typeface="隶书" panose="02010509060101010101" pitchFamily="1" charset="-122"/>
            </a:endParaRPr>
          </a:p>
        </p:txBody>
      </p:sp>
      <p:sp>
        <p:nvSpPr>
          <p:cNvPr id="19468" name="AutoShape 23"/>
          <p:cNvSpPr/>
          <p:nvPr/>
        </p:nvSpPr>
        <p:spPr>
          <a:xfrm>
            <a:off x="6149975" y="3130550"/>
            <a:ext cx="3549650" cy="812800"/>
          </a:xfrm>
          <a:prstGeom prst="callout2">
            <a:avLst>
              <a:gd name="adj1" fmla="val 21884"/>
              <a:gd name="adj2" fmla="val -2148"/>
              <a:gd name="adj3" fmla="val 21884"/>
              <a:gd name="adj4" fmla="val -13014"/>
              <a:gd name="adj5" fmla="val 184245"/>
              <a:gd name="adj6" fmla="val -31602"/>
            </a:avLst>
          </a:prstGeom>
          <a:noFill/>
          <a:ln w="9525" cap="flat" cmpd="sng">
            <a:solidFill>
              <a:srgbClr val="000000"/>
            </a:solidFill>
            <a:prstDash val="solid"/>
            <a:miter/>
            <a:headEnd type="diamond" w="med" len="med"/>
            <a:tailEnd type="none" w="med" len="med"/>
          </a:ln>
        </p:spPr>
        <p:txBody>
          <a:bodyPr anchor="ctr"/>
          <a:p>
            <a:pPr eaLnBrk="0" hangingPunct="0"/>
            <a:r>
              <a:rPr lang="zh-CN" altLang="en-US" sz="2400" b="1" dirty="0">
                <a:solidFill>
                  <a:schemeClr val="folHlink"/>
                </a:solidFill>
                <a:latin typeface="隶书" panose="02010509060101010101" pitchFamily="1" charset="-122"/>
                <a:ea typeface="隶书" panose="02010509060101010101" pitchFamily="1" charset="-122"/>
              </a:rPr>
              <a:t>定量：一是时间量，</a:t>
            </a:r>
            <a:endParaRPr lang="zh-CN" altLang="en-US" sz="2400" b="1" dirty="0">
              <a:solidFill>
                <a:schemeClr val="folHlink"/>
              </a:solidFill>
              <a:latin typeface="隶书" panose="02010509060101010101" pitchFamily="1" charset="-122"/>
              <a:ea typeface="隶书" panose="02010509060101010101" pitchFamily="1" charset="-122"/>
            </a:endParaRPr>
          </a:p>
          <a:p>
            <a:pPr eaLnBrk="0" hangingPunct="0"/>
            <a:r>
              <a:rPr lang="zh-CN" altLang="en-US" sz="2400" b="1" dirty="0">
                <a:solidFill>
                  <a:schemeClr val="folHlink"/>
                </a:solidFill>
                <a:latin typeface="隶书" panose="02010509060101010101" pitchFamily="1" charset="-122"/>
                <a:ea typeface="隶书" panose="02010509060101010101" pitchFamily="1" charset="-122"/>
              </a:rPr>
              <a:t>      二是数量，</a:t>
            </a:r>
            <a:endParaRPr lang="zh-CN" altLang="en-US" sz="2400" b="1" dirty="0">
              <a:solidFill>
                <a:schemeClr val="folHlink"/>
              </a:solidFill>
              <a:latin typeface="隶书" panose="02010509060101010101" pitchFamily="1" charset="-122"/>
              <a:ea typeface="隶书" panose="02010509060101010101" pitchFamily="1" charset="-122"/>
            </a:endParaRPr>
          </a:p>
          <a:p>
            <a:pPr eaLnBrk="0" hangingPunct="0"/>
            <a:r>
              <a:rPr lang="zh-CN" altLang="en-US" sz="2400" b="1" dirty="0">
                <a:solidFill>
                  <a:schemeClr val="folHlink"/>
                </a:solidFill>
                <a:latin typeface="隶书" panose="02010509060101010101" pitchFamily="1" charset="-122"/>
                <a:ea typeface="隶书" panose="02010509060101010101" pitchFamily="1" charset="-122"/>
              </a:rPr>
              <a:t>      三是纸张量</a:t>
            </a:r>
            <a:endParaRPr lang="en-US" altLang="zh-CN" sz="2400" b="1" dirty="0">
              <a:solidFill>
                <a:schemeClr val="folHlink"/>
              </a:solid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Box 6"/>
          <p:cNvSpPr txBox="1"/>
          <p:nvPr/>
        </p:nvSpPr>
        <p:spPr>
          <a:xfrm>
            <a:off x="3487103" y="845185"/>
            <a:ext cx="4968875" cy="52197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lt"/>
                <a:ea typeface="+mn-ea"/>
                <a:cs typeface="+mn-cs"/>
              </a:rPr>
              <a:t>（五）要规整有章法</a:t>
            </a:r>
            <a:endParaRPr kumimoji="0" lang="zh-CN"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20486" name="图片 4" descr="http://t01.pic.sogou.com/ad85704b78369382-67899b651fa26c7e-8805b514a302048856aa3a3749726b9b.jpg"/>
          <p:cNvPicPr>
            <a:picLocks noChangeAspect="1"/>
          </p:cNvPicPr>
          <p:nvPr/>
        </p:nvPicPr>
        <p:blipFill>
          <a:blip r:embed="rId1"/>
          <a:stretch>
            <a:fillRect/>
          </a:stretch>
        </p:blipFill>
        <p:spPr>
          <a:xfrm>
            <a:off x="3487420" y="2110105"/>
            <a:ext cx="4969510" cy="37471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859588" y="2338388"/>
            <a:ext cx="3738880" cy="3169285"/>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项目六　　钢笔楷书书法训练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项目七　粉笔字的书写技能训练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项目八　书法的发展史</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项目九　书法艺术欣赏</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0030101010101" charset="-122"/>
                <a:ea typeface="黑体" panose="02010600030101010101" charset="-122"/>
              </a:rPr>
              <a:t>目   录</a:t>
            </a:r>
            <a:endParaRPr lang="zh-CN" altLang="en-US" sz="3600">
              <a:solidFill>
                <a:schemeClr val="bg1"/>
              </a:solidFill>
              <a:latin typeface="黑体" panose="02010600030101010101" charset="-122"/>
              <a:ea typeface="黑体" panose="02010600030101010101" charset="-122"/>
            </a:endParaRPr>
          </a:p>
        </p:txBody>
      </p:sp>
      <p:sp>
        <p:nvSpPr>
          <p:cNvPr id="2" name="文本框 1"/>
          <p:cNvSpPr txBox="1"/>
          <p:nvPr/>
        </p:nvSpPr>
        <p:spPr>
          <a:xfrm>
            <a:off x="2003425" y="1926908"/>
            <a:ext cx="3230880" cy="3784600"/>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项目一　书法课程概述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项目二　汉字的基本知识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项目三　书法概述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项目四　三笔字基础知识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项目五　毛笔楷书书法训练</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3"/>
          <p:cNvGrpSpPr/>
          <p:nvPr/>
        </p:nvGrpSpPr>
        <p:grpSpPr>
          <a:xfrm>
            <a:off x="619933" y="706816"/>
            <a:ext cx="4392487" cy="631799"/>
            <a:chOff x="0" y="8136"/>
            <a:chExt cx="4392488" cy="631799"/>
          </a:xfrm>
          <a:scene3d>
            <a:camera prst="orthographicFront"/>
            <a:lightRig rig="chilly" dir="t"/>
          </a:scene3d>
        </p:grpSpPr>
        <p:sp>
          <p:nvSpPr>
            <p:cNvPr id="5" name="圆角矩形 4"/>
            <p:cNvSpPr/>
            <p:nvPr/>
          </p:nvSpPr>
          <p:spPr>
            <a:xfrm>
              <a:off x="0" y="8136"/>
              <a:ext cx="4392488" cy="631799"/>
            </a:xfrm>
            <a:prstGeom prst="roundRect">
              <a:avLst/>
            </a:prstGeom>
          </p:spPr>
          <p:style>
            <a:lnRef idx="1">
              <a:schemeClr val="accent4"/>
            </a:lnRef>
            <a:fillRef idx="2">
              <a:schemeClr val="accent4"/>
            </a:fillRef>
            <a:effectRef idx="1">
              <a:schemeClr val="accent4"/>
            </a:effectRef>
            <a:fontRef idx="minor">
              <a:schemeClr val="dk1"/>
            </a:fontRef>
          </p:style>
        </p:sp>
        <p:sp>
          <p:nvSpPr>
            <p:cNvPr id="6" name="圆角矩形 4"/>
            <p:cNvSpPr/>
            <p:nvPr/>
          </p:nvSpPr>
          <p:spPr>
            <a:xfrm>
              <a:off x="30842" y="38978"/>
              <a:ext cx="4330804" cy="570115"/>
            </a:xfrm>
            <a:prstGeom prst="rect">
              <a:avLst/>
            </a:prstGeom>
          </p:spPr>
          <p:style>
            <a:lnRef idx="1">
              <a:schemeClr val="accent4"/>
            </a:lnRef>
            <a:fillRef idx="2">
              <a:schemeClr val="accent4"/>
            </a:fillRef>
            <a:effectRef idx="1">
              <a:schemeClr val="accent4"/>
            </a:effectRef>
            <a:fontRef idx="minor">
              <a:schemeClr val="dk1"/>
            </a:fontRef>
          </p:style>
          <p:txBody>
            <a:bodyPr tIns="91440" bIns="91440" spcCol="1270" anchor="ctr"/>
            <a:lstStyle/>
            <a:p>
              <a:pPr marL="0" marR="0" lvl="0" indent="0" algn="l" defTabSz="10668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lt"/>
                  <a:ea typeface="+mn-ea"/>
                  <a:cs typeface="+mn-cs"/>
                </a:rPr>
                <a:t>三、师范生应具备的书写能力</a:t>
              </a:r>
              <a:endParaRPr kumimoji="0" lang="zh-CN" sz="2400" b="1" i="0" u="none" strike="noStrike" kern="1200" cap="none" spc="0" normalizeH="0" baseline="0" noProof="0" dirty="0">
                <a:ln>
                  <a:noFill/>
                </a:ln>
                <a:solidFill>
                  <a:schemeClr val="tx1"/>
                </a:solidFill>
                <a:effectLst/>
                <a:uLnTx/>
                <a:uFillTx/>
                <a:latin typeface="华文琥珀" panose="02010800040101010101" pitchFamily="2" charset="-122"/>
                <a:ea typeface="华文琥珀" panose="02010800040101010101" pitchFamily="2" charset="-122"/>
                <a:cs typeface="+mn-cs"/>
              </a:endParaRPr>
            </a:p>
          </p:txBody>
        </p:sp>
      </p:grpSp>
      <p:graphicFrame>
        <p:nvGraphicFramePr>
          <p:cNvPr id="8" name="图示 7"/>
          <p:cNvGraphicFramePr/>
          <p:nvPr/>
        </p:nvGraphicFramePr>
        <p:xfrm>
          <a:off x="3055620" y="1845310"/>
          <a:ext cx="5779770" cy="36722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851401" y="2574608"/>
            <a:ext cx="2632710" cy="583565"/>
          </a:xfrm>
          <a:prstGeom prst="rect">
            <a:avLst/>
          </a:prstGeom>
          <a:noFill/>
          <a:ln w="9525">
            <a:noFill/>
          </a:ln>
        </p:spPr>
        <p:txBody>
          <a:bodyPr wrap="none" anchor="t">
            <a:spAutoFit/>
          </a:bodyPr>
          <a:p>
            <a:pPr algn="ctr" eaLnBrk="0" hangingPunct="0"/>
            <a:r>
              <a:rPr lang="zh-CN" altLang="zh-CN" sz="3200" b="1">
                <a:solidFill>
                  <a:srgbClr val="C55A11"/>
                </a:solidFill>
                <a:latin typeface="Arial" panose="020B0604020202020204" pitchFamily="34" charset="0"/>
                <a:ea typeface="黑体" panose="02010600030101010101" charset="-122"/>
              </a:rPr>
              <a:t>学生书法作品</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22" descr="http://t03.pic.sogou.com/d0d2426c6cffd5c8-ff463f7f1680c6f6-ff9b71a80ccd940ea01f3960129b3f3e.jpg"/>
          <p:cNvPicPr>
            <a:picLocks noChangeAspect="1"/>
          </p:cNvPicPr>
          <p:nvPr/>
        </p:nvPicPr>
        <p:blipFill>
          <a:blip r:embed="rId1"/>
          <a:stretch>
            <a:fillRect/>
          </a:stretch>
        </p:blipFill>
        <p:spPr>
          <a:xfrm>
            <a:off x="1443990" y="1008380"/>
            <a:ext cx="4472940" cy="4474845"/>
          </a:xfrm>
          <a:prstGeom prst="rect">
            <a:avLst/>
          </a:prstGeom>
          <a:noFill/>
          <a:ln w="9525">
            <a:noFill/>
          </a:ln>
        </p:spPr>
      </p:pic>
      <p:pic>
        <p:nvPicPr>
          <p:cNvPr id="23555" name="Picture 23" descr="http://t04.pic.sogou.com/8ecc106cb8024273-3178e27de9a33ce9-8564b55f29c92b6fabba6675a457641e_i.jpg"/>
          <p:cNvPicPr>
            <a:picLocks noChangeAspect="1"/>
          </p:cNvPicPr>
          <p:nvPr/>
        </p:nvPicPr>
        <p:blipFill>
          <a:blip r:embed="rId2"/>
          <a:stretch>
            <a:fillRect/>
          </a:stretch>
        </p:blipFill>
        <p:spPr>
          <a:xfrm>
            <a:off x="6049645" y="1447800"/>
            <a:ext cx="5381625" cy="35960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5" descr="http://t04.pic.sogou.com/6fd093648f34f727-10c8428636780990-f0682bf1fa443dbf1f5cc729f29f227c.jpg"/>
          <p:cNvPicPr>
            <a:picLocks noChangeAspect="1"/>
          </p:cNvPicPr>
          <p:nvPr/>
        </p:nvPicPr>
        <p:blipFill>
          <a:blip r:embed="rId1"/>
          <a:stretch>
            <a:fillRect/>
          </a:stretch>
        </p:blipFill>
        <p:spPr>
          <a:xfrm>
            <a:off x="1276350" y="695960"/>
            <a:ext cx="2562225" cy="5465763"/>
          </a:xfrm>
          <a:prstGeom prst="rect">
            <a:avLst/>
          </a:prstGeom>
          <a:noFill/>
          <a:ln w="9525">
            <a:noFill/>
          </a:ln>
        </p:spPr>
      </p:pic>
      <p:pic>
        <p:nvPicPr>
          <p:cNvPr id="24579" name="Picture 24" descr="http://t01.pic.sogou.com/cc490776ca7f48cb-d7a5a81417d002ee-e05d481c82cc2e3098e5c508d3222845.jpg"/>
          <p:cNvPicPr>
            <a:picLocks noChangeAspect="1"/>
          </p:cNvPicPr>
          <p:nvPr/>
        </p:nvPicPr>
        <p:blipFill>
          <a:blip r:embed="rId2"/>
          <a:stretch>
            <a:fillRect/>
          </a:stretch>
        </p:blipFill>
        <p:spPr>
          <a:xfrm>
            <a:off x="4025265" y="1446530"/>
            <a:ext cx="7338695" cy="3965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p:cNvSpPr/>
          <p:nvPr/>
        </p:nvSpPr>
        <p:spPr>
          <a:xfrm>
            <a:off x="4323715" y="1167130"/>
            <a:ext cx="7099935" cy="4523105"/>
          </a:xfrm>
          <a:prstGeom prst="rect">
            <a:avLst/>
          </a:prstGeom>
          <a:solidFill>
            <a:srgbClr val="FAC08F"/>
          </a:solidFill>
          <a:ln w="9525" cap="flat" cmpd="sng">
            <a:noFill/>
            <a:prstDash val="solid"/>
            <a:miter/>
          </a:ln>
        </p:spPr>
        <p:txBody>
          <a:bodyPr vert="horz" wrap="square" lIns="91440" tIns="45720" rIns="91440" bIns="45720" anchor="ctr" anchorCtr="0">
            <a:spAutoFit/>
          </a:bodyPr>
          <a:lstStyle/>
          <a:p>
            <a:pPr marL="0" indent="288290" algn="l" fontAlgn="auto">
              <a:lnSpc>
                <a:spcPct val="150000"/>
              </a:lnSpc>
              <a:spcBef>
                <a:spcPts val="0"/>
              </a:spcBef>
              <a:spcAft>
                <a:spcPts val="0"/>
              </a:spcAft>
              <a:buNone/>
            </a:pPr>
            <a:r>
              <a:rPr lang="en-US" altLang="zh-CN" sz="1600" b="0" i="0" u="none" strike="noStrike" kern="1200" cap="none" spc="0" baseline="0" noProof="1">
                <a:solidFill>
                  <a:srgbClr val="FFFFFF"/>
                </a:solidFill>
                <a:latin typeface="黑体" panose="02010600030101010101" charset="-122"/>
                <a:ea typeface="黑体" panose="02010600030101010101" charset="-122"/>
                <a:cs typeface="Lato Regular" charset="0"/>
              </a:rPr>
              <a:t>2000年初，书法教育被国家教育部列为美育二级教学科目，标志着书法课步入学校课堂。2011年《教育部关于中小学开展书法教育的意见》中提出，书法是中华民族的文化瑰宝，是人类文明的宝贵财富，是基础教育的重要内容。提高学生的汉字书写能力，对培养其审美情趣、陶冶情操、提高文化修养，都有着重要的作用。2013年1月，国家教育部又印发《中小学书法教育指导纲要》，明确阐述了书法教学的基本理念、目标与内容、实施建议与要求，为中小学书法教育指明了路线。2014年3月，教育部印发的《完善中华优秀传统文化教育指导纲要》中强调：小学低年级要以培育学生对中华优秀传统文化的亲切感为重点开展启蒙教育。认识常用汉字，学习独立识字，初步感受汉字的形体美。这为学龄儿童书法教学启蒙指明了方向。书法教育成为中国传统“蒙学”中最为精彩的一种文化和精神组合，现如今，幼儿园里翰墨飘香，孩子们享受着书法教育的滋润。</a:t>
            </a:r>
            <a:endParaRPr lang="en-US" altLang="zh-CN" sz="16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163" name="组合"/>
          <p:cNvGrpSpPr/>
          <p:nvPr/>
        </p:nvGrpSpPr>
        <p:grpSpPr>
          <a:xfrm>
            <a:off x="800735" y="1736408"/>
            <a:ext cx="3303588" cy="3213099"/>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003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003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003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003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003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003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003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003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003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003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226310" y="253968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0030101010101" charset="-122"/>
                <a:ea typeface="黑体" panose="02010600030101010101" charset="-122"/>
              </a:rPr>
              <a:t>谢谢观赏</a:t>
            </a:r>
            <a:endParaRPr lang="en-US" altLang="zh-CN" sz="5400">
              <a:solidFill>
                <a:srgbClr val="F86B2A"/>
              </a:solidFill>
              <a:latin typeface="黑体" panose="02010600030101010101" charset="-122"/>
              <a:ea typeface="黑体" panose="02010600030101010101" charset="-122"/>
            </a:endParaRPr>
          </a:p>
          <a:p>
            <a:pPr algn="ctr"/>
            <a:r>
              <a:rPr lang="en-US" altLang="zh-CN" sz="4400">
                <a:solidFill>
                  <a:srgbClr val="F86B2A"/>
                </a:solidFill>
                <a:latin typeface="Arial Black" panose="020B0A04020102020204" charset="0"/>
                <a:ea typeface="黑体" panose="02010600030101010101" charset="-122"/>
              </a:rPr>
              <a:t>THANK</a:t>
            </a:r>
            <a:r>
              <a:rPr lang="zh-CN" altLang="en-US" sz="4400">
                <a:solidFill>
                  <a:srgbClr val="F86B2A"/>
                </a:solidFill>
                <a:latin typeface="Arial Black" panose="020B0A04020102020204" charset="0"/>
                <a:ea typeface="黑体" panose="02010600030101010101" charset="-122"/>
              </a:rPr>
              <a:t> </a:t>
            </a:r>
            <a:r>
              <a:rPr lang="en-US" altLang="zh-CN" sz="4400">
                <a:solidFill>
                  <a:srgbClr val="F86B2A"/>
                </a:solidFill>
                <a:latin typeface="Arial Black" panose="020B0A04020102020204" charset="0"/>
                <a:ea typeface="黑体" panose="02010600030101010101" charset="-122"/>
              </a:rPr>
              <a:t>YOU</a:t>
            </a:r>
            <a:endParaRPr lang="en-US" altLang="zh-CN" sz="4400">
              <a:solidFill>
                <a:srgbClr val="F86B2A"/>
              </a:solidFill>
              <a:latin typeface="Arial Black" panose="020B0A04020102020204" charset="0"/>
              <a:ea typeface="黑体" panose="02010600030101010101"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8245" y="1548130"/>
            <a:ext cx="4764405" cy="376174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657600" y="21209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932238" y="2132013"/>
            <a:ext cx="4673600" cy="673100"/>
          </a:xfrm>
          <a:prstGeom prst="rect">
            <a:avLst/>
          </a:prstGeom>
          <a:noFill/>
          <a:ln w="9525">
            <a:noFill/>
          </a:ln>
        </p:spPr>
      </p:pic>
      <p:sp>
        <p:nvSpPr>
          <p:cNvPr id="4" name="文本框 3"/>
          <p:cNvSpPr txBox="1"/>
          <p:nvPr/>
        </p:nvSpPr>
        <p:spPr>
          <a:xfrm>
            <a:off x="5037138" y="2114550"/>
            <a:ext cx="2557462" cy="644525"/>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0030101010101" charset="-122"/>
              </a:rPr>
              <a:t>项目一</a:t>
            </a:r>
            <a:endParaRPr lang="zh-CN" altLang="zh-CN" sz="3600">
              <a:solidFill>
                <a:schemeClr val="bg1"/>
              </a:solidFill>
              <a:latin typeface="Arial Black" panose="020B0A04020102020204" charset="0"/>
              <a:ea typeface="黑体" panose="02010600030101010101" charset="-122"/>
            </a:endParaRPr>
          </a:p>
        </p:txBody>
      </p:sp>
      <p:sp>
        <p:nvSpPr>
          <p:cNvPr id="5" name="文本框 4"/>
          <p:cNvSpPr txBox="1"/>
          <p:nvPr/>
        </p:nvSpPr>
        <p:spPr>
          <a:xfrm>
            <a:off x="3489325" y="3071813"/>
            <a:ext cx="5212080" cy="1106805"/>
          </a:xfrm>
          <a:prstGeom prst="rect">
            <a:avLst/>
          </a:prstGeom>
          <a:noFill/>
          <a:ln w="9525">
            <a:noFill/>
          </a:ln>
        </p:spPr>
        <p:txBody>
          <a:bodyPr wrap="none" anchor="t">
            <a:spAutoFit/>
          </a:bodyPr>
          <a:p>
            <a:pPr algn="ctr"/>
            <a:r>
              <a:rPr lang="zh-CN" altLang="en-US" sz="6600">
                <a:solidFill>
                  <a:srgbClr val="F86B2A"/>
                </a:solidFill>
                <a:latin typeface="黑体" panose="02010600030101010101" charset="-122"/>
                <a:ea typeface="黑体" panose="02010600030101010101" charset="-122"/>
              </a:rPr>
              <a:t>书法课程概述</a:t>
            </a:r>
            <a:endParaRPr lang="zh-CN" altLang="en-US" sz="6600">
              <a:solidFill>
                <a:srgbClr val="F86B2A"/>
              </a:solidFill>
              <a:latin typeface="黑体" panose="02010600030101010101" charset="-122"/>
              <a:ea typeface="黑体" panose="02010600030101010101" charset="-122"/>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7" name="组合"/>
          <p:cNvGrpSpPr/>
          <p:nvPr/>
        </p:nvGrpSpPr>
        <p:grpSpPr>
          <a:xfrm>
            <a:off x="4948238" y="1215073"/>
            <a:ext cx="6408737" cy="619125"/>
            <a:chOff x="5612415" y="1312183"/>
            <a:chExt cx="6409103" cy="619579"/>
          </a:xfrm>
        </p:grpSpPr>
        <p:sp>
          <p:nvSpPr>
            <p:cNvPr id="13315"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688" name="矩形"/>
          <p:cNvSpPr/>
          <p:nvPr/>
        </p:nvSpPr>
        <p:spPr>
          <a:xfrm>
            <a:off x="4948238" y="1977390"/>
            <a:ext cx="5776912"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了解书法课程的内容，掌握书法课程的目的、任务。</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nvGrpSpPr>
        <p:grpSpPr>
          <a:xfrm>
            <a:off x="4948238" y="2603821"/>
            <a:ext cx="6408737" cy="621344"/>
            <a:chOff x="5612415" y="2907538"/>
            <a:chExt cx="6409103" cy="621326"/>
          </a:xfrm>
        </p:grpSpPr>
        <p:sp>
          <p:nvSpPr>
            <p:cNvPr id="13319"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0" name="矩形"/>
          <p:cNvSpPr/>
          <p:nvPr/>
        </p:nvSpPr>
        <p:spPr>
          <a:xfrm>
            <a:off x="4948238" y="3401219"/>
            <a:ext cx="5964237" cy="36195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能够正确制订一个学习“三笔字”的计划。</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nvGrpSpPr>
        <p:grpSpPr>
          <a:xfrm>
            <a:off x="4948238" y="4006533"/>
            <a:ext cx="6408737" cy="619125"/>
            <a:chOff x="5612415" y="4157040"/>
            <a:chExt cx="6409103" cy="619580"/>
          </a:xfrm>
        </p:grpSpPr>
        <p:sp>
          <p:nvSpPr>
            <p:cNvPr id="1332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4" name="矩形"/>
          <p:cNvSpPr/>
          <p:nvPr/>
        </p:nvSpPr>
        <p:spPr>
          <a:xfrm>
            <a:off x="4948555" y="4773930"/>
            <a:ext cx="6182995"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热爱书法艺术，传承传统文化，培养学生对书法艺术的鉴赏能力。</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060000">
            <a:off x="343535" y="2648585"/>
            <a:ext cx="4150360" cy="325120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87"/>
                                        </p:tgtEl>
                                        <p:attrNameLst>
                                          <p:attrName>style.visibility</p:attrName>
                                        </p:attrNameLst>
                                      </p:cBhvr>
                                      <p:to>
                                        <p:strVal val="visible"/>
                                      </p:to>
                                    </p:set>
                                    <p:animEffect transition="in" filter="diamond(in)">
                                      <p:cBhvr>
                                        <p:cTn id="7" dur="2000"/>
                                        <p:tgtEl>
                                          <p:spTgt spid="68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88"/>
                                        </p:tgtEl>
                                        <p:attrNameLst>
                                          <p:attrName>style.visibility</p:attrName>
                                        </p:attrNameLst>
                                      </p:cBhvr>
                                      <p:to>
                                        <p:strVal val="visible"/>
                                      </p:to>
                                    </p:set>
                                    <p:animEffect transition="in" filter="diamond(in)">
                                      <p:cBhvr>
                                        <p:cTn id="10" dur="2000"/>
                                        <p:tgtEl>
                                          <p:spTgt spid="688"/>
                                        </p:tgtEl>
                                      </p:cBhvr>
                                    </p:animEffect>
                                  </p:childTnLst>
                                </p:cTn>
                              </p:par>
                              <p:par>
                                <p:cTn id="11" presetID="8" presetClass="entr" presetSubtype="16" fill="hold" nodeType="withEffect">
                                  <p:stCondLst>
                                    <p:cond delay="0"/>
                                  </p:stCondLst>
                                  <p:childTnLst>
                                    <p:set>
                                      <p:cBhvr>
                                        <p:cTn id="12" dur="1" fill="hold">
                                          <p:stCondLst>
                                            <p:cond delay="0"/>
                                          </p:stCondLst>
                                        </p:cTn>
                                        <p:tgtEl>
                                          <p:spTgt spid="719"/>
                                        </p:tgtEl>
                                        <p:attrNameLst>
                                          <p:attrName>style.visibility</p:attrName>
                                        </p:attrNameLst>
                                      </p:cBhvr>
                                      <p:to>
                                        <p:strVal val="visible"/>
                                      </p:to>
                                    </p:set>
                                    <p:animEffect transition="in" filter="diamond(in)">
                                      <p:cBhvr>
                                        <p:cTn id="13" dur="2000"/>
                                        <p:tgtEl>
                                          <p:spTgt spid="719"/>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20"/>
                                        </p:tgtEl>
                                        <p:attrNameLst>
                                          <p:attrName>style.visibility</p:attrName>
                                        </p:attrNameLst>
                                      </p:cBhvr>
                                      <p:to>
                                        <p:strVal val="visible"/>
                                      </p:to>
                                    </p:set>
                                    <p:animEffect transition="in" filter="diamond(in)">
                                      <p:cBhvr>
                                        <p:cTn id="16" dur="2000"/>
                                        <p:tgtEl>
                                          <p:spTgt spid="720"/>
                                        </p:tgtEl>
                                      </p:cBhvr>
                                    </p:animEffect>
                                  </p:childTnLst>
                                </p:cTn>
                              </p:par>
                              <p:par>
                                <p:cTn id="17" presetID="8" presetClass="entr" presetSubtype="16" fill="hold" nodeType="withEffect">
                                  <p:stCondLst>
                                    <p:cond delay="0"/>
                                  </p:stCondLst>
                                  <p:childTnLst>
                                    <p:set>
                                      <p:cBhvr>
                                        <p:cTn id="18" dur="1" fill="hold">
                                          <p:stCondLst>
                                            <p:cond delay="0"/>
                                          </p:stCondLst>
                                        </p:cTn>
                                        <p:tgtEl>
                                          <p:spTgt spid="723"/>
                                        </p:tgtEl>
                                        <p:attrNameLst>
                                          <p:attrName>style.visibility</p:attrName>
                                        </p:attrNameLst>
                                      </p:cBhvr>
                                      <p:to>
                                        <p:strVal val="visible"/>
                                      </p:to>
                                    </p:set>
                                    <p:animEffect transition="in" filter="diamond(in)">
                                      <p:cBhvr>
                                        <p:cTn id="19" dur="2000"/>
                                        <p:tgtEl>
                                          <p:spTgt spid="723"/>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724"/>
                                        </p:tgtEl>
                                        <p:attrNameLst>
                                          <p:attrName>style.visibility</p:attrName>
                                        </p:attrNameLst>
                                      </p:cBhvr>
                                      <p:to>
                                        <p:strVal val="visible"/>
                                      </p:to>
                                    </p:set>
                                    <p:animEffect transition="in" filter="diamond(in)">
                                      <p:cBhvr>
                                        <p:cTn id="22" dur="2000"/>
                                        <p:tgtEl>
                                          <p:spTgt spid="724"/>
                                        </p:tgtEl>
                                      </p:cBhvr>
                                    </p:animEffect>
                                  </p:childTnLst>
                                </p:cTn>
                              </p:par>
                              <p:par>
                                <p:cTn id="23" presetID="8" presetClass="entr" presetSubtype="16" fill="hold" grpId="2"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amond(in)">
                                      <p:cBhvr>
                                        <p:cTn id="25" dur="2000"/>
                                        <p:tgtEl>
                                          <p:spTgt spid="3"/>
                                        </p:tgtEl>
                                      </p:cBhvr>
                                    </p:animEffect>
                                  </p:childTnLst>
                                </p:cTn>
                              </p:par>
                              <p:par>
                                <p:cTn id="26" presetID="8"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amond(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688" grpId="0"/>
      <p:bldP spid="720" grpId="0"/>
      <p:bldP spid="724" grpId="0"/>
      <p:bldP spid="3"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2862263" y="9731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327150" y="2535555"/>
            <a:ext cx="5797550" cy="2584450"/>
          </a:xfrm>
          <a:prstGeom prst="rect">
            <a:avLst/>
          </a:prstGeom>
          <a:solidFill>
            <a:srgbClr val="FAC08F"/>
          </a:solidFill>
          <a:ln w="9525" cap="flat" cmpd="sng">
            <a:noFill/>
            <a:prstDash val="solid"/>
            <a:miter/>
          </a:ln>
        </p:spPr>
        <p:txBody>
          <a:bodyPr vert="horz" wrap="square" lIns="91440" tIns="45720" rIns="91440" bIns="45720" anchor="ctr" anchorCtr="0">
            <a:spAutoFit/>
          </a:bodyPr>
          <a:p>
            <a:pPr marL="0" indent="0" algn="l" eaLnBrk="1" fontAlgn="auto" latinLnBrk="0" hangingPunct="1">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1. 重点掌握书法课程的内容和教学要求。</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2. 能够掌握汉字书写的理论知识。</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3. 难点培养学生学习书法兴趣，掌握正确合理的学习方法。</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24" name="组合 23"/>
          <p:cNvGrpSpPr>
            <a:grpSpLocks noChangeAspect="1"/>
          </p:cNvGrpSpPr>
          <p:nvPr/>
        </p:nvGrpSpPr>
        <p:grpSpPr>
          <a:xfrm rot="0">
            <a:off x="8631555" y="973455"/>
            <a:ext cx="2533015" cy="5026025"/>
            <a:chOff x="11732" y="818"/>
            <a:chExt cx="4607" cy="9140"/>
          </a:xfrm>
        </p:grpSpPr>
        <p:pic>
          <p:nvPicPr>
            <p:cNvPr id="23" name="图片 22" descr="30"/>
            <p:cNvPicPr>
              <a:picLocks noChangeAspect="1"/>
            </p:cNvPicPr>
            <p:nvPr/>
          </p:nvPicPr>
          <p:blipFill>
            <a:blip r:embed="rId1"/>
            <a:stretch>
              <a:fillRect/>
            </a:stretch>
          </p:blipFill>
          <p:spPr>
            <a:xfrm>
              <a:off x="13214" y="1896"/>
              <a:ext cx="3125" cy="7814"/>
            </a:xfrm>
            <a:prstGeom prst="rect">
              <a:avLst/>
            </a:prstGeom>
            <a:effectLst>
              <a:outerShdw blurRad="254000" dist="304800" dir="2700000" algn="tl" rotWithShape="0">
                <a:prstClr val="black">
                  <a:alpha val="40000"/>
                </a:prstClr>
              </a:outerShdw>
            </a:effectLst>
          </p:spPr>
        </p:pic>
        <p:pic>
          <p:nvPicPr>
            <p:cNvPr id="12" name="图片 11" descr="29"/>
            <p:cNvPicPr>
              <a:picLocks noChangeAspect="1"/>
            </p:cNvPicPr>
            <p:nvPr/>
          </p:nvPicPr>
          <p:blipFill>
            <a:blip r:embed="rId2"/>
            <a:stretch>
              <a:fillRect/>
            </a:stretch>
          </p:blipFill>
          <p:spPr>
            <a:xfrm>
              <a:off x="11732" y="818"/>
              <a:ext cx="3815" cy="9140"/>
            </a:xfrm>
            <a:prstGeom prst="rect">
              <a:avLst/>
            </a:prstGeom>
          </p:spPr>
        </p:pic>
      </p:gr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725"/>
                                        </p:tgtEl>
                                        <p:attrNameLst>
                                          <p:attrName>style.visibility</p:attrName>
                                        </p:attrNameLst>
                                      </p:cBhvr>
                                      <p:to>
                                        <p:strVal val="visible"/>
                                      </p:to>
                                    </p:set>
                                    <p:animEffect transition="in" filter="strips(downLeft)">
                                      <p:cBhvr>
                                        <p:cTn id="10" dur="500"/>
                                        <p:tgtEl>
                                          <p:spTgt spid="725"/>
                                        </p:tgtEl>
                                      </p:cBhvr>
                                    </p:animEffect>
                                  </p:childTnLst>
                                </p:cTn>
                              </p:par>
                              <p:par>
                                <p:cTn id="11" presetID="18" presetClass="entr" presetSubtype="12"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strips(downLeft)">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P spid="7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4442143" y="2574608"/>
            <a:ext cx="3451225"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任务一  </a:t>
            </a:r>
            <a:r>
              <a:rPr lang="zh-CN" altLang="zh-CN" sz="3200" b="1">
                <a:solidFill>
                  <a:srgbClr val="C55A11"/>
                </a:solidFill>
                <a:latin typeface="Arial" panose="020B0604020202020204" pitchFamily="34" charset="0"/>
                <a:ea typeface="黑体" panose="02010600030101010101" charset="-122"/>
              </a:rPr>
              <a:t>书法课程</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 name="图示 31"/>
          <p:cNvGraphicFramePr/>
          <p:nvPr/>
        </p:nvGraphicFramePr>
        <p:xfrm>
          <a:off x="1643380" y="1122680"/>
          <a:ext cx="9057640" cy="46132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845616" y="726483"/>
          <a:ext cx="4392487"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32" name="图示 31"/>
          <p:cNvGraphicFramePr/>
          <p:nvPr/>
        </p:nvGraphicFramePr>
        <p:xfrm>
          <a:off x="1370965" y="1882140"/>
          <a:ext cx="5250815" cy="362140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221" name="图片 1" descr="http://t04.pic.sogou.com/5afb373058ee526e-76a702f3a653cec2-91e16efbbded236373bff25a45420eb4.jpg"/>
          <p:cNvPicPr>
            <a:picLocks noChangeAspect="1"/>
          </p:cNvPicPr>
          <p:nvPr/>
        </p:nvPicPr>
        <p:blipFill>
          <a:blip r:embed="rId11"/>
          <a:stretch>
            <a:fillRect/>
          </a:stretch>
        </p:blipFill>
        <p:spPr>
          <a:xfrm>
            <a:off x="7580313" y="1374775"/>
            <a:ext cx="3327400" cy="443071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Oval 2"/>
          <p:cNvSpPr/>
          <p:nvPr/>
        </p:nvSpPr>
        <p:spPr>
          <a:xfrm>
            <a:off x="2812415" y="2311400"/>
            <a:ext cx="3200400" cy="3200400"/>
          </a:xfrm>
          <a:prstGeom prst="ellipse">
            <a:avLst/>
          </a:prstGeom>
          <a:solidFill>
            <a:srgbClr val="92D050"/>
          </a:solidFill>
          <a:ln w="9525">
            <a:solidFill>
              <a:schemeClr val="accent2">
                <a:lumMod val="60000"/>
                <a:lumOff val="40000"/>
              </a:schemeClr>
            </a:solidFill>
          </a:ln>
        </p:spPr>
        <p:txBody>
          <a:bodyPr wrap="none" anchor="ctr"/>
          <a:p>
            <a:endParaRPr lang="zh-CN" altLang="en-US" dirty="0">
              <a:latin typeface="Arial" panose="020B0604020202020204" pitchFamily="34" charset="0"/>
              <a:ea typeface="黑体" panose="02010600030101010101" charset="-122"/>
            </a:endParaRPr>
          </a:p>
        </p:txBody>
      </p:sp>
      <p:sp>
        <p:nvSpPr>
          <p:cNvPr id="10243" name="AutoShape 3"/>
          <p:cNvSpPr/>
          <p:nvPr/>
        </p:nvSpPr>
        <p:spPr>
          <a:xfrm>
            <a:off x="2483485" y="1967230"/>
            <a:ext cx="3833813" cy="3833813"/>
          </a:xfrm>
          <a:custGeom>
            <a:avLst/>
            <a:gdLst>
              <a:gd name="txL" fmla="*/ 0 w 21600"/>
              <a:gd name="txT" fmla="*/ 0 h 21600"/>
              <a:gd name="txR" fmla="*/ 21600 w 21600"/>
              <a:gd name="txB" fmla="*/ 21600 h 21600"/>
            </a:gdLst>
            <a:ahLst/>
            <a:cxnLst>
              <a:cxn ang="0">
                <a:pos x="0" y="1916907"/>
              </a:cxn>
              <a:cxn ang="0">
                <a:pos x="1916907" y="0"/>
              </a:cxn>
              <a:cxn ang="0">
                <a:pos x="3833813" y="1916907"/>
              </a:cxn>
              <a:cxn ang="0">
                <a:pos x="1916907" y="3833813"/>
              </a:cxn>
              <a:cxn ang="0">
                <a:pos x="0" y="1916907"/>
              </a:cxn>
              <a:cxn ang="0">
                <a:pos x="339718" y="1916907"/>
              </a:cxn>
              <a:cxn ang="0">
                <a:pos x="1916907" y="3494095"/>
              </a:cxn>
              <a:cxn ang="0">
                <a:pos x="3494095" y="1916907"/>
              </a:cxn>
              <a:cxn ang="0">
                <a:pos x="1916907" y="339718"/>
              </a:cxn>
              <a:cxn ang="0">
                <a:pos x="339718" y="1916907"/>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solidFill>
            <a:schemeClr val="accent5">
              <a:lumMod val="40000"/>
              <a:lumOff val="60000"/>
            </a:schemeClr>
          </a:solidFill>
          <a:ln w="9525">
            <a:noFill/>
          </a:ln>
        </p:spPr>
        <p:txBody>
          <a:bodyPr/>
          <a:p>
            <a:endParaRPr lang="zh-CN" altLang="en-US">
              <a:ea typeface="黑体" panose="02010600030101010101" charset="-122"/>
            </a:endParaRPr>
          </a:p>
        </p:txBody>
      </p:sp>
      <p:sp>
        <p:nvSpPr>
          <p:cNvPr id="6" name="AutoShape 4"/>
          <p:cNvSpPr/>
          <p:nvPr/>
        </p:nvSpPr>
        <p:spPr>
          <a:xfrm>
            <a:off x="5376863" y="2311400"/>
            <a:ext cx="3781425" cy="500063"/>
          </a:xfrm>
          <a:prstGeom prst="roundRect">
            <a:avLst>
              <a:gd name="adj" fmla="val 50000"/>
            </a:avLst>
          </a:prstGeom>
          <a:gradFill rotWithShape="1">
            <a:gsLst>
              <a:gs pos="0">
                <a:srgbClr val="F5EEB7"/>
              </a:gs>
              <a:gs pos="100000">
                <a:srgbClr val="FEFEFB"/>
              </a:gs>
            </a:gsLst>
            <a:lin ang="0" scaled="1"/>
            <a:tileRect/>
          </a:gradFill>
          <a:ln w="38100" cap="flat" cmpd="sng">
            <a:solidFill>
              <a:srgbClr val="C5A667"/>
            </a:solidFill>
            <a:prstDash val="solid"/>
            <a:headEnd type="none" w="med" len="med"/>
            <a:tailEnd type="none" w="med" len="med"/>
          </a:ln>
        </p:spPr>
        <p:txBody>
          <a:bodyPr wrap="none" anchor="ctr"/>
          <a:p>
            <a:pPr algn="ctr"/>
            <a:r>
              <a:rPr lang="en-US" altLang="zh-CN" b="1" dirty="0">
                <a:solidFill>
                  <a:srgbClr val="000000"/>
                </a:solidFill>
                <a:latin typeface="Arial" panose="020B0604020202020204" pitchFamily="34" charset="0"/>
                <a:ea typeface="黑体" panose="02010600030101010101" charset="-122"/>
              </a:rPr>
              <a:t>1</a:t>
            </a:r>
            <a:r>
              <a:rPr lang="zh-CN" altLang="en-US" b="1" dirty="0">
                <a:solidFill>
                  <a:srgbClr val="000000"/>
                </a:solidFill>
                <a:latin typeface="Arial" panose="020B0604020202020204" pitchFamily="34" charset="0"/>
                <a:ea typeface="黑体" panose="02010600030101010101" charset="-122"/>
              </a:rPr>
              <a:t>．文字学常识</a:t>
            </a:r>
            <a:endParaRPr lang="zh-CN" altLang="zh-CN" dirty="0">
              <a:latin typeface="Arial" panose="020B0604020202020204" pitchFamily="34" charset="0"/>
              <a:ea typeface="黑体" panose="02010600030101010101" charset="-122"/>
            </a:endParaRPr>
          </a:p>
        </p:txBody>
      </p:sp>
      <p:sp>
        <p:nvSpPr>
          <p:cNvPr id="7" name="AutoShape 5"/>
          <p:cNvSpPr/>
          <p:nvPr/>
        </p:nvSpPr>
        <p:spPr>
          <a:xfrm>
            <a:off x="5707063" y="2973388"/>
            <a:ext cx="3781425" cy="498475"/>
          </a:xfrm>
          <a:prstGeom prst="roundRect">
            <a:avLst>
              <a:gd name="adj" fmla="val 50000"/>
            </a:avLst>
          </a:prstGeom>
          <a:gradFill rotWithShape="1">
            <a:gsLst>
              <a:gs pos="0">
                <a:srgbClr val="BED979"/>
              </a:gs>
              <a:gs pos="100000">
                <a:srgbClr val="FBFDF7"/>
              </a:gs>
            </a:gsLst>
            <a:lin ang="0" scaled="1"/>
            <a:tileRect/>
          </a:gradFill>
          <a:ln w="38100" cap="flat" cmpd="sng">
            <a:solidFill>
              <a:srgbClr val="C5A667"/>
            </a:solidFill>
            <a:prstDash val="solid"/>
            <a:headEnd type="none" w="med" len="med"/>
            <a:tailEnd type="none" w="med" len="med"/>
          </a:ln>
        </p:spPr>
        <p:txBody>
          <a:bodyPr wrap="none" anchor="ctr"/>
          <a:p>
            <a:pPr algn="ctr"/>
            <a:r>
              <a:rPr lang="en-US" altLang="zh-CN" b="1" dirty="0">
                <a:solidFill>
                  <a:srgbClr val="000000"/>
                </a:solidFill>
                <a:latin typeface="Arial" panose="020B0604020202020204" pitchFamily="34" charset="0"/>
                <a:ea typeface="黑体" panose="02010600030101010101" charset="-122"/>
              </a:rPr>
              <a:t>2</a:t>
            </a:r>
            <a:r>
              <a:rPr lang="zh-CN" altLang="en-US" b="1" dirty="0">
                <a:solidFill>
                  <a:srgbClr val="000000"/>
                </a:solidFill>
                <a:latin typeface="Arial" panose="020B0604020202020204" pitchFamily="34" charset="0"/>
                <a:ea typeface="黑体" panose="02010600030101010101" charset="-122"/>
              </a:rPr>
              <a:t>．书写常识</a:t>
            </a:r>
            <a:endParaRPr lang="zh-CN" altLang="zh-CN" dirty="0">
              <a:latin typeface="Arial" panose="020B0604020202020204" pitchFamily="34" charset="0"/>
              <a:ea typeface="黑体" panose="02010600030101010101" charset="-122"/>
            </a:endParaRPr>
          </a:p>
        </p:txBody>
      </p:sp>
      <p:sp>
        <p:nvSpPr>
          <p:cNvPr id="8" name="AutoShape 6"/>
          <p:cNvSpPr/>
          <p:nvPr/>
        </p:nvSpPr>
        <p:spPr>
          <a:xfrm>
            <a:off x="5973763" y="3633788"/>
            <a:ext cx="3779837" cy="500062"/>
          </a:xfrm>
          <a:prstGeom prst="roundRect">
            <a:avLst>
              <a:gd name="adj" fmla="val 50000"/>
            </a:avLst>
          </a:prstGeom>
          <a:gradFill rotWithShape="1">
            <a:gsLst>
              <a:gs pos="0">
                <a:srgbClr val="F5EEB7"/>
              </a:gs>
              <a:gs pos="100000">
                <a:srgbClr val="FEFEFB"/>
              </a:gs>
            </a:gsLst>
            <a:lin ang="0" scaled="1"/>
            <a:tileRect/>
          </a:gradFill>
          <a:ln w="38100" cap="flat" cmpd="sng">
            <a:solidFill>
              <a:srgbClr val="C5A667"/>
            </a:solidFill>
            <a:prstDash val="solid"/>
            <a:headEnd type="none" w="med" len="med"/>
            <a:tailEnd type="none" w="med" len="med"/>
          </a:ln>
        </p:spPr>
        <p:txBody>
          <a:bodyPr wrap="none" anchor="ctr"/>
          <a:p>
            <a:pPr algn="ctr"/>
            <a:r>
              <a:rPr lang="en-US" altLang="zh-CN" b="1" dirty="0">
                <a:solidFill>
                  <a:srgbClr val="000000"/>
                </a:solidFill>
                <a:latin typeface="Arial" panose="020B0604020202020204" pitchFamily="34" charset="0"/>
                <a:ea typeface="黑体" panose="02010600030101010101" charset="-122"/>
              </a:rPr>
              <a:t>3</a:t>
            </a:r>
            <a:r>
              <a:rPr lang="zh-CN" altLang="en-US" b="1" dirty="0">
                <a:solidFill>
                  <a:srgbClr val="000000"/>
                </a:solidFill>
                <a:latin typeface="Arial" panose="020B0604020202020204" pitchFamily="34" charset="0"/>
                <a:ea typeface="黑体" panose="02010600030101010101" charset="-122"/>
              </a:rPr>
              <a:t>．书法史</a:t>
            </a:r>
            <a:endParaRPr lang="zh-CN" altLang="zh-CN" dirty="0">
              <a:latin typeface="Arial" panose="020B0604020202020204" pitchFamily="34" charset="0"/>
              <a:ea typeface="黑体" panose="02010600030101010101" charset="-122"/>
            </a:endParaRPr>
          </a:p>
        </p:txBody>
      </p:sp>
      <p:sp>
        <p:nvSpPr>
          <p:cNvPr id="9" name="AutoShape 7"/>
          <p:cNvSpPr/>
          <p:nvPr/>
        </p:nvSpPr>
        <p:spPr>
          <a:xfrm>
            <a:off x="5707063" y="4294188"/>
            <a:ext cx="3781425" cy="500062"/>
          </a:xfrm>
          <a:prstGeom prst="roundRect">
            <a:avLst>
              <a:gd name="adj" fmla="val 50000"/>
            </a:avLst>
          </a:prstGeom>
          <a:gradFill rotWithShape="1">
            <a:gsLst>
              <a:gs pos="0">
                <a:srgbClr val="BED979"/>
              </a:gs>
              <a:gs pos="100000">
                <a:srgbClr val="FBFDF7"/>
              </a:gs>
            </a:gsLst>
            <a:lin ang="0" scaled="1"/>
            <a:tileRect/>
          </a:gradFill>
          <a:ln w="38100" cap="flat" cmpd="sng">
            <a:solidFill>
              <a:srgbClr val="C5A667"/>
            </a:solidFill>
            <a:prstDash val="solid"/>
            <a:headEnd type="none" w="med" len="med"/>
            <a:tailEnd type="none" w="med" len="med"/>
          </a:ln>
        </p:spPr>
        <p:txBody>
          <a:bodyPr wrap="none" anchor="ctr"/>
          <a:p>
            <a:pPr algn="ctr"/>
            <a:r>
              <a:rPr lang="en-US" altLang="zh-CN" b="1" dirty="0">
                <a:solidFill>
                  <a:srgbClr val="000000"/>
                </a:solidFill>
                <a:latin typeface="Arial" panose="020B0604020202020204" pitchFamily="34" charset="0"/>
                <a:ea typeface="黑体" panose="02010600030101010101" charset="-122"/>
              </a:rPr>
              <a:t>4</a:t>
            </a:r>
            <a:r>
              <a:rPr lang="zh-CN" altLang="en-US" b="1" dirty="0">
                <a:solidFill>
                  <a:srgbClr val="000000"/>
                </a:solidFill>
                <a:latin typeface="Arial" panose="020B0604020202020204" pitchFamily="34" charset="0"/>
                <a:ea typeface="黑体" panose="02010600030101010101" charset="-122"/>
              </a:rPr>
              <a:t>．作品创作与欣赏</a:t>
            </a:r>
            <a:endParaRPr lang="zh-CN" altLang="zh-CN" dirty="0">
              <a:latin typeface="Arial" panose="020B0604020202020204" pitchFamily="34" charset="0"/>
              <a:ea typeface="黑体" panose="02010600030101010101" charset="-122"/>
            </a:endParaRPr>
          </a:p>
        </p:txBody>
      </p:sp>
      <p:sp>
        <p:nvSpPr>
          <p:cNvPr id="10" name="AutoShape 8"/>
          <p:cNvSpPr/>
          <p:nvPr/>
        </p:nvSpPr>
        <p:spPr>
          <a:xfrm>
            <a:off x="5376863" y="4956175"/>
            <a:ext cx="3781425" cy="500063"/>
          </a:xfrm>
          <a:prstGeom prst="roundRect">
            <a:avLst>
              <a:gd name="adj" fmla="val 50000"/>
            </a:avLst>
          </a:prstGeom>
          <a:gradFill rotWithShape="1">
            <a:gsLst>
              <a:gs pos="0">
                <a:srgbClr val="F5EEB7"/>
              </a:gs>
              <a:gs pos="100000">
                <a:srgbClr val="FEFEFB"/>
              </a:gs>
            </a:gsLst>
            <a:lin ang="0" scaled="1"/>
            <a:tileRect/>
          </a:gradFill>
          <a:ln w="38100" cap="flat" cmpd="sng">
            <a:solidFill>
              <a:srgbClr val="C5A667"/>
            </a:solidFill>
            <a:prstDash val="solid"/>
            <a:headEnd type="none" w="med" len="med"/>
            <a:tailEnd type="none" w="med" len="med"/>
          </a:ln>
        </p:spPr>
        <p:txBody>
          <a:bodyPr wrap="none" anchor="ctr"/>
          <a:p>
            <a:pPr algn="ctr"/>
            <a:r>
              <a:rPr lang="en-US" altLang="zh-CN" b="1" dirty="0">
                <a:solidFill>
                  <a:srgbClr val="000000"/>
                </a:solidFill>
                <a:latin typeface="Arial" panose="020B0604020202020204" pitchFamily="34" charset="0"/>
                <a:ea typeface="黑体" panose="02010600030101010101" charset="-122"/>
              </a:rPr>
              <a:t>5</a:t>
            </a:r>
            <a:r>
              <a:rPr lang="zh-CN" altLang="en-US" b="1" dirty="0">
                <a:solidFill>
                  <a:srgbClr val="000000"/>
                </a:solidFill>
                <a:latin typeface="Arial" panose="020B0604020202020204" pitchFamily="34" charset="0"/>
                <a:ea typeface="黑体" panose="02010600030101010101" charset="-122"/>
              </a:rPr>
              <a:t>．文化修养知识</a:t>
            </a:r>
            <a:endParaRPr lang="zh-CN" altLang="zh-CN" dirty="0">
              <a:latin typeface="Arial" panose="020B0604020202020204" pitchFamily="34" charset="0"/>
              <a:ea typeface="黑体" panose="02010600030101010101" charset="-122"/>
            </a:endParaRPr>
          </a:p>
        </p:txBody>
      </p:sp>
      <p:sp>
        <p:nvSpPr>
          <p:cNvPr id="10249" name="Text Box 9"/>
          <p:cNvSpPr txBox="1"/>
          <p:nvPr/>
        </p:nvSpPr>
        <p:spPr>
          <a:xfrm>
            <a:off x="3144520" y="3508375"/>
            <a:ext cx="2535555" cy="1168400"/>
          </a:xfrm>
          <a:prstGeom prst="rect">
            <a:avLst/>
          </a:prstGeom>
          <a:noFill/>
          <a:ln w="9525">
            <a:noFill/>
          </a:ln>
        </p:spPr>
        <p:txBody>
          <a:bodyPr wrap="square">
            <a:spAutoFit/>
          </a:bodyPr>
          <a:p>
            <a:pPr algn="ctr">
              <a:buClr>
                <a:srgbClr val="FF0000"/>
              </a:buClr>
              <a:buSzPct val="100000"/>
            </a:pPr>
            <a:r>
              <a:rPr lang="zh-CN" altLang="en-US" sz="3500" b="1" dirty="0">
                <a:solidFill>
                  <a:srgbClr val="FF0000"/>
                </a:solidFill>
                <a:latin typeface="隶书" panose="02010509060101010101" pitchFamily="1" charset="-122"/>
                <a:ea typeface="隶书" panose="02010509060101010101" pitchFamily="1" charset="-122"/>
              </a:rPr>
              <a:t>书法课程的内容</a:t>
            </a:r>
            <a:endParaRPr lang="zh-CN" altLang="en-US" sz="3500" b="1" dirty="0">
              <a:solidFill>
                <a:srgbClr val="FF0000"/>
              </a:solidFill>
              <a:latin typeface="隶书" panose="02010509060101010101" pitchFamily="1" charset="-122"/>
              <a:ea typeface="隶书" panose="02010509060101010101" pitchFamily="1" charset="-122"/>
            </a:endParaRPr>
          </a:p>
        </p:txBody>
      </p:sp>
      <p:grpSp>
        <p:nvGrpSpPr>
          <p:cNvPr id="11" name="组合 10"/>
          <p:cNvGrpSpPr/>
          <p:nvPr/>
        </p:nvGrpSpPr>
        <p:grpSpPr>
          <a:xfrm>
            <a:off x="870585" y="850265"/>
            <a:ext cx="4391660" cy="631190"/>
            <a:chOff x="1371" y="1339"/>
            <a:chExt cx="6916" cy="994"/>
          </a:xfrm>
        </p:grpSpPr>
        <p:sp>
          <p:nvSpPr>
            <p:cNvPr id="14" name="圆角矩形 13"/>
            <p:cNvSpPr/>
            <p:nvPr/>
          </p:nvSpPr>
          <p:spPr>
            <a:xfrm>
              <a:off x="1371" y="1339"/>
              <a:ext cx="6917" cy="995"/>
            </a:xfrm>
            <a:prstGeom prst="roundRect">
              <a:avLst/>
            </a:prstGeom>
            <a:solidFill>
              <a:srgbClr val="92D050"/>
            </a:solidFill>
            <a:ln>
              <a:noFill/>
            </a:ln>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圆角矩形 4"/>
            <p:cNvSpPr/>
            <p:nvPr/>
          </p:nvSpPr>
          <p:spPr>
            <a:xfrm>
              <a:off x="1419" y="1387"/>
              <a:ext cx="6820" cy="898"/>
            </a:xfrm>
            <a:prstGeom prst="rect">
              <a:avLst/>
            </a:prstGeom>
            <a:noFill/>
            <a:ln>
              <a:noFill/>
            </a:ln>
            <a:scene3d>
              <a:camera prst="orthographicFront"/>
              <a:lightRig rig="chilly" dir="t"/>
            </a:scene3d>
            <a:sp3d/>
          </p:spPr>
          <p:style>
            <a:lnRef idx="0">
              <a:scrgbClr r="0" g="0" b="0"/>
            </a:lnRef>
            <a:fillRef idx="0">
              <a:scrgbClr r="0" g="0" b="0"/>
            </a:fillRef>
            <a:effectRef idx="0">
              <a:scrgbClr r="0" g="0" b="0"/>
            </a:effectRef>
            <a:fontRef idx="minor">
              <a:schemeClr val="lt1"/>
            </a:fontRef>
          </p:style>
          <p:txBody>
            <a:bodyPr vert="horz" tIns="91440" bIns="91440" spcCol="1270" anchor="ctr"/>
            <a:lstStyle/>
            <a:p>
              <a:pPr lvl="0" rtl="0">
                <a:lnSpc>
                  <a:spcPct val="100000"/>
                </a:lnSpc>
                <a:spcBef>
                  <a:spcPct val="0"/>
                </a:spcBef>
                <a:spcAft>
                  <a:spcPct val="35000"/>
                </a:spcAft>
              </a:pPr>
              <a:r>
                <a:rPr lang="zh-CN" sz="2400" b="1" dirty="0" smtClean="0">
                  <a:solidFill>
                    <a:schemeClr val="tx1"/>
                  </a:solidFill>
                  <a:latin typeface="+mn-ea"/>
                  <a:sym typeface="+mn-ea"/>
                </a:rPr>
                <a:t>一、书法课程的内容</a:t>
              </a:r>
              <a:endParaRPr kumimoji="0" lang="zh-CN" altLang="en-US" sz="2400" b="1" i="0" u="none" strike="noStrike" kern="1200" cap="none" spc="0" normalizeH="0" baseline="0" noProof="0" dirty="0" smtClean="0">
                <a:ln>
                  <a:noFill/>
                </a:ln>
                <a:solidFill>
                  <a:schemeClr val="tx1"/>
                </a:solidFill>
                <a:effectLst/>
                <a:uLnTx/>
                <a:uFillTx/>
                <a:latin typeface="+mn-ea"/>
                <a:cs typeface="+mn-cs"/>
                <a:sym typeface="+mn-ea"/>
              </a:endParaRPr>
            </a:p>
          </p:txBody>
        </p:sp>
      </p:gr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Lst>
  </p:timing>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932</Words>
  <Application>WPS 演示</Application>
  <PresentationFormat>宽屏</PresentationFormat>
  <Paragraphs>103</Paragraphs>
  <Slides>25</Slides>
  <Notes>21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思源黑体 CN Regular</vt:lpstr>
      <vt:lpstr>黑体</vt:lpstr>
      <vt:lpstr>Arial</vt:lpstr>
      <vt:lpstr>Arial Black</vt:lpstr>
      <vt:lpstr>微软雅黑</vt:lpstr>
      <vt:lpstr>等线</vt:lpstr>
      <vt:lpstr>Lato Regular</vt:lpstr>
      <vt:lpstr>Latha</vt:lpstr>
      <vt:lpstr>华文琥珀</vt:lpstr>
      <vt:lpstr>隶书</vt:lpstr>
      <vt:lpstr>Book Antiqua</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单金枝</cp:lastModifiedBy>
  <cp:revision>660</cp:revision>
  <dcterms:created xsi:type="dcterms:W3CDTF">2018-06-17T04:53:00Z</dcterms:created>
  <dcterms:modified xsi:type="dcterms:W3CDTF">2021-07-13T02:12:52Z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574D62D250AB430FA8BD3D8447A1C77D</vt:lpwstr>
  </property>
</Properties>
</file>