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9"/>
  </p:handoutMasterIdLst>
  <p:sldIdLst>
    <p:sldId id="359" r:id="rId3"/>
    <p:sldId id="360" r:id="rId5"/>
    <p:sldId id="361" r:id="rId6"/>
    <p:sldId id="362" r:id="rId7"/>
    <p:sldId id="387" r:id="rId8"/>
    <p:sldId id="386" r:id="rId9"/>
    <p:sldId id="778" r:id="rId10"/>
    <p:sldId id="779" r:id="rId11"/>
    <p:sldId id="780" r:id="rId12"/>
    <p:sldId id="781" r:id="rId13"/>
    <p:sldId id="783" r:id="rId14"/>
    <p:sldId id="784" r:id="rId15"/>
    <p:sldId id="785" r:id="rId16"/>
    <p:sldId id="786" r:id="rId17"/>
    <p:sldId id="787" r:id="rId18"/>
    <p:sldId id="788" r:id="rId19"/>
    <p:sldId id="835" r:id="rId20"/>
    <p:sldId id="790" r:id="rId21"/>
    <p:sldId id="791" r:id="rId22"/>
    <p:sldId id="792" r:id="rId23"/>
    <p:sldId id="793" r:id="rId24"/>
    <p:sldId id="794" r:id="rId25"/>
    <p:sldId id="795" r:id="rId26"/>
    <p:sldId id="796" r:id="rId27"/>
    <p:sldId id="797" r:id="rId28"/>
    <p:sldId id="798" r:id="rId29"/>
    <p:sldId id="800" r:id="rId30"/>
    <p:sldId id="801" r:id="rId31"/>
    <p:sldId id="802" r:id="rId32"/>
    <p:sldId id="803" r:id="rId33"/>
    <p:sldId id="804" r:id="rId34"/>
    <p:sldId id="805" r:id="rId35"/>
    <p:sldId id="806" r:id="rId36"/>
    <p:sldId id="807" r:id="rId37"/>
    <p:sldId id="808" r:id="rId38"/>
    <p:sldId id="809" r:id="rId39"/>
    <p:sldId id="810" r:id="rId40"/>
    <p:sldId id="811" r:id="rId41"/>
    <p:sldId id="812" r:id="rId42"/>
    <p:sldId id="813" r:id="rId43"/>
    <p:sldId id="815" r:id="rId44"/>
    <p:sldId id="817" r:id="rId45"/>
    <p:sldId id="818" r:id="rId46"/>
    <p:sldId id="821" r:id="rId47"/>
    <p:sldId id="823" r:id="rId48"/>
    <p:sldId id="825" r:id="rId49"/>
    <p:sldId id="836" r:id="rId50"/>
    <p:sldId id="827" r:id="rId51"/>
    <p:sldId id="828" r:id="rId52"/>
    <p:sldId id="829" r:id="rId53"/>
    <p:sldId id="830" r:id="rId54"/>
    <p:sldId id="832" r:id="rId55"/>
    <p:sldId id="834" r:id="rId56"/>
    <p:sldId id="721" r:id="rId57"/>
    <p:sldId id="363" r:id="rId58"/>
  </p:sldIdLst>
  <p:sldSz cx="12192000" cy="6858000"/>
  <p:notesSz cx="6858000" cy="9144000"/>
  <p:custDataLst>
    <p:tags r:id="rId63"/>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86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10"/>
    <p:restoredTop sz="94682"/>
  </p:normalViewPr>
  <p:slideViewPr>
    <p:cSldViewPr snapToGrid="0" snapToObjects="1" showGuides="1">
      <p:cViewPr varScale="1">
        <p:scale>
          <a:sx n="101" d="100"/>
          <a:sy n="101" d="100"/>
        </p:scale>
        <p:origin x="200" y="576"/>
      </p:cViewPr>
      <p:guideLst>
        <p:guide orient="horz" pos="2224"/>
        <p:guide pos="2986"/>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gs" Target="tags/tag1.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handoutMaster" Target="handoutMasters/handoutMaster1.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1" csCatId="accent1" phldr="1"/>
      <dgm:spPr/>
      <dgm:t>
        <a:bodyPr/>
        <a:lstStyle/>
        <a:p>
          <a:endParaRPr lang="zh-CN" altLang="en-US"/>
        </a:p>
      </dgm:t>
    </dgm:pt>
    <dgm:pt modelId="{561ED4CD-2321-4293-949E-2C47D0B22CC1}">
      <dgm:prSet/>
      <dgm:spPr/>
      <dgm:t>
        <a:bodyPr/>
        <a:lstStyle/>
        <a:p>
          <a:pPr rtl="0"/>
          <a:r>
            <a:rPr lang="zh-CN" b="1" dirty="0" smtClean="0"/>
            <a:t>一、书法的含义及地位</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1811EECD-7BAB-413B-B0F7-61B19DE37521}" type="presOf" srcId="{22237F99-FD0F-4EA4-B7E2-BFAD40DF6E70}" destId="{447C00D4-8DDB-44FA-87ED-AAA16D8D1D2A}" srcOrd="0" destOrd="0" presId="urn:microsoft.com/office/officeart/2005/8/layout/vList2"/>
    <dgm:cxn modelId="{E0C6D726-4DDA-4D56-A6B5-9F46148FFDAB}" type="presOf" srcId="{561ED4CD-2321-4293-949E-2C47D0B22CC1}" destId="{41CC2077-536E-401A-998A-5928EA2ADDBC}" srcOrd="0" destOrd="0" presId="urn:microsoft.com/office/officeart/2005/8/layout/vList2"/>
    <dgm:cxn modelId="{39D7BB01-A735-4AB5-AD0A-6799DA0E8090}"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4" csCatId="accent1" phldr="1"/>
      <dgm:spPr/>
      <dgm:t>
        <a:bodyPr/>
        <a:lstStyle/>
        <a:p>
          <a:endParaRPr lang="zh-CN" altLang="en-US"/>
        </a:p>
      </dgm:t>
    </dgm:pt>
    <dgm:pt modelId="{561ED4CD-2321-4293-949E-2C47D0B22CC1}">
      <dgm:prSet custT="1"/>
      <dgm:spPr/>
      <dgm:t>
        <a:bodyPr/>
        <a:lstStyle/>
        <a:p>
          <a:pPr rtl="0"/>
          <a:r>
            <a:rPr lang="zh-CN" sz="2800" b="1" dirty="0" smtClean="0"/>
            <a:t>四、富有旋律美与舞蹈美</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A6EF8C17-8703-4DBE-B183-7DBB148B4C1F}" type="presOf" srcId="{561ED4CD-2321-4293-949E-2C47D0B22CC1}" destId="{41CC2077-536E-401A-998A-5928EA2ADDBC}" srcOrd="0" destOrd="0" presId="urn:microsoft.com/office/officeart/2005/8/layout/vList2"/>
    <dgm:cxn modelId="{A79ECB0B-D350-4BE1-9BA3-BF775E98C407}" type="presOf" srcId="{22237F99-FD0F-4EA4-B7E2-BFAD40DF6E70}" destId="{447C00D4-8DDB-44FA-87ED-AAA16D8D1D2A}" srcOrd="0" destOrd="0" presId="urn:microsoft.com/office/officeart/2005/8/layout/vList2"/>
    <dgm:cxn modelId="{1CE2078B-CD08-4188-820A-F0019FBF6C22}"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5" csCatId="accent1" phldr="1"/>
      <dgm:spPr/>
      <dgm:t>
        <a:bodyPr/>
        <a:lstStyle/>
        <a:p>
          <a:endParaRPr lang="zh-CN" altLang="en-US"/>
        </a:p>
      </dgm:t>
    </dgm:pt>
    <dgm:pt modelId="{561ED4CD-2321-4293-949E-2C47D0B22CC1}">
      <dgm:prSet custT="1"/>
      <dgm:spPr/>
      <dgm:t>
        <a:bodyPr/>
        <a:lstStyle/>
        <a:p>
          <a:pPr rtl="0"/>
          <a:r>
            <a:rPr lang="zh-CN" sz="2800" b="1" dirty="0" smtClean="0"/>
            <a:t>五、鲜明的个性化</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A4A5B759-23C2-46E6-8A00-9B6F15746ED2}" type="presOf" srcId="{561ED4CD-2321-4293-949E-2C47D0B22CC1}" destId="{41CC2077-536E-401A-998A-5928EA2ADDBC}" srcOrd="0" destOrd="0" presId="urn:microsoft.com/office/officeart/2005/8/layout/vList2"/>
    <dgm:cxn modelId="{DC5E5825-B1A9-45DE-9792-E27FA63B2A9A}" type="presOf" srcId="{22237F99-FD0F-4EA4-B7E2-BFAD40DF6E70}" destId="{447C00D4-8DDB-44FA-87ED-AAA16D8D1D2A}" srcOrd="0" destOrd="0" presId="urn:microsoft.com/office/officeart/2005/8/layout/vList2"/>
    <dgm:cxn modelId="{3E46E684-0807-47AE-BD2C-BC7BD07C0F75}"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3" csCatId="accent1" phldr="1"/>
      <dgm:spPr/>
      <dgm:t>
        <a:bodyPr/>
        <a:lstStyle/>
        <a:p>
          <a:endParaRPr lang="zh-CN" altLang="en-US"/>
        </a:p>
      </dgm:t>
    </dgm:pt>
    <dgm:pt modelId="{561ED4CD-2321-4293-949E-2C47D0B22CC1}">
      <dgm:prSet/>
      <dgm:spPr/>
      <dgm:t>
        <a:bodyPr/>
        <a:lstStyle/>
        <a:p>
          <a:pPr rtl="0"/>
          <a:r>
            <a:rPr lang="zh-CN" b="1" dirty="0" smtClean="0"/>
            <a:t>二、书法的产生</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F920718D-CCDD-492D-BE9E-76BF83999B8E}" type="presOf" srcId="{561ED4CD-2321-4293-949E-2C47D0B22CC1}" destId="{41CC2077-536E-401A-998A-5928EA2ADDBC}" srcOrd="0" destOrd="0" presId="urn:microsoft.com/office/officeart/2005/8/layout/vList2"/>
    <dgm:cxn modelId="{D628DAC4-9CFB-4F24-B96B-9CB999BD91D8}" type="presOf" srcId="{22237F99-FD0F-4EA4-B7E2-BFAD40DF6E70}" destId="{447C00D4-8DDB-44FA-87ED-AAA16D8D1D2A}" srcOrd="0" destOrd="0" presId="urn:microsoft.com/office/officeart/2005/8/layout/vList2"/>
    <dgm:cxn modelId="{EDAA9ABA-5345-4B71-96FB-2706D75629E7}"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4" csCatId="accent1" phldr="1"/>
      <dgm:spPr/>
      <dgm:t>
        <a:bodyPr/>
        <a:lstStyle/>
        <a:p>
          <a:endParaRPr lang="zh-CN" altLang="en-US"/>
        </a:p>
      </dgm:t>
    </dgm:pt>
    <dgm:pt modelId="{561ED4CD-2321-4293-949E-2C47D0B22CC1}">
      <dgm:prSet/>
      <dgm:spPr/>
      <dgm:t>
        <a:bodyPr/>
        <a:lstStyle/>
        <a:p>
          <a:pPr rtl="0"/>
          <a:r>
            <a:rPr lang="zh-CN" b="1" dirty="0" smtClean="0"/>
            <a:t>一、按照书写工具和材料分</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5C128E9E-F16D-4B2E-BCF7-ACA130FAFA5D}" type="presOf" srcId="{22237F99-FD0F-4EA4-B7E2-BFAD40DF6E70}" destId="{447C00D4-8DDB-44FA-87ED-AAA16D8D1D2A}" srcOrd="0" destOrd="0" presId="urn:microsoft.com/office/officeart/2005/8/layout/vList2"/>
    <dgm:cxn modelId="{991C4D9C-72ED-4ACD-813A-13E151456C17}" srcId="{22237F99-FD0F-4EA4-B7E2-BFAD40DF6E70}" destId="{561ED4CD-2321-4293-949E-2C47D0B22CC1}" srcOrd="0" destOrd="0" parTransId="{8A7D5E96-CC25-40B3-A977-AC7F62EBB4EC}" sibTransId="{584DD622-18CB-4009-98BB-842E4A9A7BBD}"/>
    <dgm:cxn modelId="{C81D28D0-296C-4196-BBD2-DB757E88F9B4}" type="presOf" srcId="{561ED4CD-2321-4293-949E-2C47D0B22CC1}" destId="{41CC2077-536E-401A-998A-5928EA2ADDBC}" srcOrd="0" destOrd="0" presId="urn:microsoft.com/office/officeart/2005/8/layout/vList2"/>
    <dgm:cxn modelId="{F7856ADF-F742-43B5-96CE-2DABA4655923}"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5" csCatId="accent1" phldr="1"/>
      <dgm:spPr/>
      <dgm:t>
        <a:bodyPr/>
        <a:lstStyle/>
        <a:p>
          <a:endParaRPr lang="zh-CN" altLang="en-US"/>
        </a:p>
      </dgm:t>
    </dgm:pt>
    <dgm:pt modelId="{561ED4CD-2321-4293-949E-2C47D0B22CC1}">
      <dgm:prSet/>
      <dgm:spPr/>
      <dgm:t>
        <a:bodyPr/>
        <a:lstStyle/>
        <a:p>
          <a:pPr rtl="0"/>
          <a:r>
            <a:rPr lang="zh-CN" b="1" dirty="0" smtClean="0"/>
            <a:t>二、按照书体分类</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0EE9C722-A498-47C7-8019-5CC82C5335F2}" type="presOf" srcId="{22237F99-FD0F-4EA4-B7E2-BFAD40DF6E70}" destId="{447C00D4-8DDB-44FA-87ED-AAA16D8D1D2A}" srcOrd="0" destOrd="0" presId="urn:microsoft.com/office/officeart/2005/8/layout/vList2"/>
    <dgm:cxn modelId="{C1114B66-BDD5-4DDA-B638-F3414B740F3D}" type="presOf" srcId="{561ED4CD-2321-4293-949E-2C47D0B22CC1}" destId="{41CC2077-536E-401A-998A-5928EA2ADDBC}" srcOrd="0" destOrd="0" presId="urn:microsoft.com/office/officeart/2005/8/layout/vList2"/>
    <dgm:cxn modelId="{E0E92AD5-B2EB-4F37-BBF2-D68F881E3528}"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2_2" csCatId="accent1" phldr="1"/>
      <dgm:spPr/>
      <dgm:t>
        <a:bodyPr/>
        <a:lstStyle/>
        <a:p>
          <a:endParaRPr lang="zh-CN" altLang="en-US"/>
        </a:p>
      </dgm:t>
    </dgm:pt>
    <dgm:pt modelId="{561ED4CD-2321-4293-949E-2C47D0B22CC1}">
      <dgm:prSet phldr="0" custT="0"/>
      <dgm:spPr/>
      <dgm:t>
        <a:bodyPr vert="horz" wrap="square"/>
        <a:p>
          <a:pPr rtl="0">
            <a:lnSpc>
              <a:spcPct val="100000"/>
            </a:lnSpc>
            <a:spcBef>
              <a:spcPct val="0"/>
            </a:spcBef>
            <a:spcAft>
              <a:spcPct val="35000"/>
            </a:spcAft>
          </a:pPr>
          <a:r>
            <a:rPr lang="zh-CN" b="1" dirty="0" smtClean="0"/>
            <a:t>三、按照书法作品的书写格式与幅式分类</a:t>
          </a:r>
          <a:r>
            <a:rPr lang="zh-CN" b="1" dirty="0" smtClean="0"/>
            <a:t/>
          </a:r>
          <a:endParaRPr lang="zh-CN" b="1" dirty="0" smtClean="0"/>
        </a:p>
      </dgm:t>
    </dgm:pt>
    <dgm:pt modelId="{8A7D5E96-CC25-40B3-A977-AC7F62EBB4EC}" cxnId="{FE56B6BC-41DD-47DD-A2C1-2F96654D828A}"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FE56B6BC-41DD-47DD-A2C1-2F96654D828A}"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FE56B6BC-41DD-47DD-A2C1-2F96654D828A}" srcId="{22237F99-FD0F-4EA4-B7E2-BFAD40DF6E70}" destId="{561ED4CD-2321-4293-949E-2C47D0B22CC1}" srcOrd="0" destOrd="0" parTransId="{8A7D5E96-CC25-40B3-A977-AC7F62EBB4EC}" sibTransId="{584DD622-18CB-4009-98BB-842E4A9A7BBD}"/>
    <dgm:cxn modelId="{18A1E08C-4151-458D-94A3-4ABF96A1D19A}" type="presOf" srcId="{22237F99-FD0F-4EA4-B7E2-BFAD40DF6E70}" destId="{447C00D4-8DDB-44FA-87ED-AAA16D8D1D2A}" srcOrd="0" destOrd="0" presId="urn:microsoft.com/office/officeart/2005/8/layout/vList2"/>
    <dgm:cxn modelId="{535E8B00-3DE9-413F-B5C4-C3041A3C6903}" type="presParOf" srcId="{447C00D4-8DDB-44FA-87ED-AAA16D8D1D2A}" destId="{41CC2077-536E-401A-998A-5928EA2ADDBC}" srcOrd="0" destOrd="0" presId="urn:microsoft.com/office/officeart/2005/8/layout/vList2"/>
    <dgm:cxn modelId="{F2042FF5-AB8C-411A-9D06-1E65CA6FFE85}" type="presOf" srcId="{561ED4CD-2321-4293-949E-2C47D0B22CC1}"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accent4_3" csCatId="accent1" phldr="1"/>
      <dgm:spPr/>
      <dgm:t>
        <a:bodyPr/>
        <a:lstStyle/>
        <a:p>
          <a:endParaRPr lang="zh-CN" altLang="en-US"/>
        </a:p>
      </dgm:t>
    </dgm:pt>
    <dgm:pt modelId="{561ED4CD-2321-4293-949E-2C47D0B22CC1}">
      <dgm:prSet custT="1"/>
      <dgm:spPr/>
      <dgm:t>
        <a:bodyPr/>
        <a:lstStyle/>
        <a:p>
          <a:pPr rtl="0"/>
          <a:r>
            <a:rPr lang="zh-CN" altLang="en-US" sz="2800" b="1" dirty="0" smtClean="0"/>
            <a:t>四、按书家分类</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FC645102-ED86-4CA2-BBAA-61B8C4800A7B}" type="presOf" srcId="{561ED4CD-2321-4293-949E-2C47D0B22CC1}" destId="{41CC2077-536E-401A-998A-5928EA2ADDBC}" srcOrd="0" destOrd="0" presId="urn:microsoft.com/office/officeart/2005/8/layout/vList2"/>
    <dgm:cxn modelId="{DE720ABF-2FEE-4F2D-B4BD-AB8EFDE99696}" type="presOf" srcId="{22237F99-FD0F-4EA4-B7E2-BFAD40DF6E70}" destId="{447C00D4-8DDB-44FA-87ED-AAA16D8D1D2A}" srcOrd="0" destOrd="0" presId="urn:microsoft.com/office/officeart/2005/8/layout/vList2"/>
    <dgm:cxn modelId="{747CF09E-A169-4AC1-BF17-773C4777D887}"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1" csCatId="accent1" phldr="1"/>
      <dgm:spPr/>
      <dgm:t>
        <a:bodyPr/>
        <a:lstStyle/>
        <a:p>
          <a:endParaRPr lang="zh-CN" altLang="en-US"/>
        </a:p>
      </dgm:t>
    </dgm:pt>
    <dgm:pt modelId="{561ED4CD-2321-4293-949E-2C47D0B22CC1}">
      <dgm:prSet custT="1"/>
      <dgm:spPr/>
      <dgm:t>
        <a:bodyPr/>
        <a:lstStyle/>
        <a:p>
          <a:pPr rtl="0"/>
          <a:r>
            <a:rPr lang="zh-CN" sz="2800" b="1" dirty="0" smtClean="0"/>
            <a:t>一 、实用性与艺术性的统一</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FC5B2666-CFB5-4B81-B98C-545580E7B0F1}" type="presOf" srcId="{22237F99-FD0F-4EA4-B7E2-BFAD40DF6E70}" destId="{447C00D4-8DDB-44FA-87ED-AAA16D8D1D2A}" srcOrd="0" destOrd="0" presId="urn:microsoft.com/office/officeart/2005/8/layout/vList2"/>
    <dgm:cxn modelId="{F3DB77F0-05C9-44D4-9E77-D22504EAEC81}" type="presOf" srcId="{561ED4CD-2321-4293-949E-2C47D0B22CC1}" destId="{41CC2077-536E-401A-998A-5928EA2ADDBC}" srcOrd="0" destOrd="0" presId="urn:microsoft.com/office/officeart/2005/8/layout/vList2"/>
    <dgm:cxn modelId="{72E6C1DF-8127-49E5-9C95-ED7FB4429141}"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2" csCatId="accent1" phldr="1"/>
      <dgm:spPr/>
      <dgm:t>
        <a:bodyPr/>
        <a:lstStyle/>
        <a:p>
          <a:endParaRPr lang="zh-CN" altLang="en-US"/>
        </a:p>
      </dgm:t>
    </dgm:pt>
    <dgm:pt modelId="{561ED4CD-2321-4293-949E-2C47D0B22CC1}">
      <dgm:prSet custT="1"/>
      <dgm:spPr/>
      <dgm:t>
        <a:bodyPr/>
        <a:lstStyle/>
        <a:p>
          <a:pPr rtl="0"/>
          <a:r>
            <a:rPr lang="zh-CN" sz="2800" b="1" dirty="0" smtClean="0"/>
            <a:t>二 、传统性与时代性的融合</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094681D6-7BDE-47BE-A426-C1BD8F60AA54}" type="presOf" srcId="{22237F99-FD0F-4EA4-B7E2-BFAD40DF6E70}" destId="{447C00D4-8DDB-44FA-87ED-AAA16D8D1D2A}" srcOrd="0" destOrd="0" presId="urn:microsoft.com/office/officeart/2005/8/layout/vList2"/>
    <dgm:cxn modelId="{8C63415E-4414-4187-B732-245DDA25995C}" type="presOf" srcId="{561ED4CD-2321-4293-949E-2C47D0B22CC1}" destId="{41CC2077-536E-401A-998A-5928EA2ADDBC}" srcOrd="0" destOrd="0" presId="urn:microsoft.com/office/officeart/2005/8/layout/vList2"/>
    <dgm:cxn modelId="{8D87B6A6-571D-42B1-AEED-2BE974C603EE}"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3" csCatId="accent1" phldr="1"/>
      <dgm:spPr/>
      <dgm:t>
        <a:bodyPr/>
        <a:lstStyle/>
        <a:p>
          <a:endParaRPr lang="zh-CN" altLang="en-US"/>
        </a:p>
      </dgm:t>
    </dgm:pt>
    <dgm:pt modelId="{561ED4CD-2321-4293-949E-2C47D0B22CC1}">
      <dgm:prSet custT="1"/>
      <dgm:spPr/>
      <dgm:t>
        <a:bodyPr/>
        <a:lstStyle/>
        <a:p>
          <a:pPr rtl="0"/>
          <a:r>
            <a:rPr lang="zh-CN" sz="2800" b="1" dirty="0" smtClean="0"/>
            <a:t>三 、抽象性和表现性的结合</a:t>
          </a:r>
          <a:endParaRPr lang="zh-CN" altLang="en-US" sz="2800"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custLinFactNeighborX="3437" custLinFactNeighborY="19989">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6E906C1E-BB03-4C69-BCAA-8E53CC77C568}" type="presOf" srcId="{561ED4CD-2321-4293-949E-2C47D0B22CC1}" destId="{41CC2077-536E-401A-998A-5928EA2ADDBC}" srcOrd="0" destOrd="0" presId="urn:microsoft.com/office/officeart/2005/8/layout/vList2"/>
    <dgm:cxn modelId="{C9338C20-1032-4A7C-A9CB-708170AB997E}" type="presOf" srcId="{22237F99-FD0F-4EA4-B7E2-BFAD40DF6E70}" destId="{447C00D4-8DDB-44FA-87ED-AAA16D8D1D2A}" srcOrd="0" destOrd="0" presId="urn:microsoft.com/office/officeart/2005/8/layout/vList2"/>
    <dgm:cxn modelId="{44C78E6B-0537-4E69-8CE3-E8556A3504A8}"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一、书法的含义及地位</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8720"/>
          <a:ext cx="5087256" cy="711360"/>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zh-CN" sz="2800" b="1" kern="1200" dirty="0" smtClean="0">
              <a:solidFill>
                <a:schemeClr val="tx1"/>
              </a:solidFill>
            </a:rPr>
            <a:t>四、富有旋律美与舞蹈美</a:t>
          </a:r>
          <a:endParaRPr lang="zh-CN" altLang="en-US" sz="2800" b="1" kern="1200" dirty="0">
            <a:solidFill>
              <a:schemeClr val="tx1"/>
            </a:solidFill>
            <a:latin typeface="华文琥珀" pitchFamily="2" charset="-122"/>
            <a:ea typeface="华文琥珀" pitchFamily="2" charset="-122"/>
          </a:endParaRPr>
        </a:p>
      </dsp:txBody>
      <dsp:txXfrm>
        <a:off x="0" y="8720"/>
        <a:ext cx="5087256" cy="711360"/>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8720"/>
          <a:ext cx="5087256" cy="711360"/>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zh-CN" sz="2800" b="1" kern="1200" dirty="0" smtClean="0">
              <a:solidFill>
                <a:schemeClr val="tx1"/>
              </a:solidFill>
            </a:rPr>
            <a:t>五、鲜明的个性化</a:t>
          </a:r>
          <a:endParaRPr lang="zh-CN" altLang="en-US" sz="2800" b="1" kern="1200" dirty="0">
            <a:solidFill>
              <a:schemeClr val="tx1"/>
            </a:solidFill>
            <a:latin typeface="华文琥珀" pitchFamily="2" charset="-122"/>
            <a:ea typeface="华文琥珀" pitchFamily="2" charset="-122"/>
          </a:endParaRPr>
        </a:p>
      </dsp:txBody>
      <dsp:txXfrm>
        <a:off x="0" y="8720"/>
        <a:ext cx="5087256" cy="71136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二、书法的产生</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一、按照书写工具和材料分</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二、按照书体分类</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二、按照书体分类</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8720"/>
          <a:ext cx="5087256" cy="711360"/>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zh-CN" altLang="en-US" sz="2800" b="1" kern="1200" dirty="0" smtClean="0">
              <a:solidFill>
                <a:schemeClr val="tx1"/>
              </a:solidFill>
            </a:rPr>
            <a:t>四、按书家分类</a:t>
          </a:r>
          <a:endParaRPr lang="zh-CN" altLang="en-US" sz="2800" b="1" kern="1200" dirty="0">
            <a:solidFill>
              <a:schemeClr val="tx1"/>
            </a:solidFill>
            <a:latin typeface="华文琥珀" pitchFamily="2" charset="-122"/>
            <a:ea typeface="华文琥珀" pitchFamily="2" charset="-122"/>
          </a:endParaRPr>
        </a:p>
      </dsp:txBody>
      <dsp:txXfrm>
        <a:off x="0" y="8720"/>
        <a:ext cx="5087256" cy="711360"/>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8720"/>
          <a:ext cx="5087256" cy="711360"/>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zh-CN" sz="2800" b="1" kern="1200" dirty="0" smtClean="0">
              <a:solidFill>
                <a:schemeClr val="tx1"/>
              </a:solidFill>
            </a:rPr>
            <a:t>一 、实用性与艺术性的统一</a:t>
          </a:r>
          <a:endParaRPr lang="zh-CN" altLang="en-US" sz="2800" b="1" kern="1200" dirty="0">
            <a:solidFill>
              <a:schemeClr val="tx1"/>
            </a:solidFill>
            <a:latin typeface="华文琥珀" pitchFamily="2" charset="-122"/>
            <a:ea typeface="华文琥珀" pitchFamily="2" charset="-122"/>
          </a:endParaRPr>
        </a:p>
      </dsp:txBody>
      <dsp:txXfrm>
        <a:off x="0" y="8720"/>
        <a:ext cx="5087256" cy="711360"/>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8720"/>
          <a:ext cx="5087256" cy="711360"/>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zh-CN" sz="2800" b="1" kern="1200" dirty="0" smtClean="0">
              <a:solidFill>
                <a:schemeClr val="tx1"/>
              </a:solidFill>
            </a:rPr>
            <a:t>二 、传统性与时代性的融合</a:t>
          </a:r>
          <a:endParaRPr lang="zh-CN" altLang="en-US" sz="2800" b="1" kern="1200" dirty="0">
            <a:solidFill>
              <a:schemeClr val="tx1"/>
            </a:solidFill>
            <a:latin typeface="华文琥珀" pitchFamily="2" charset="-122"/>
            <a:ea typeface="华文琥珀" pitchFamily="2" charset="-122"/>
          </a:endParaRPr>
        </a:p>
      </dsp:txBody>
      <dsp:txXfrm>
        <a:off x="0" y="8720"/>
        <a:ext cx="5087256" cy="71136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8720"/>
          <a:ext cx="5087256" cy="711360"/>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zh-CN" sz="2800" b="1" kern="1200" dirty="0" smtClean="0">
              <a:solidFill>
                <a:schemeClr val="tx1"/>
              </a:solidFill>
            </a:rPr>
            <a:t>三 、抽象性和表现性的结合</a:t>
          </a:r>
          <a:endParaRPr lang="zh-CN" altLang="en-US" sz="2800" b="1" kern="1200" dirty="0">
            <a:solidFill>
              <a:schemeClr val="tx1"/>
            </a:solidFill>
            <a:latin typeface="华文琥珀" pitchFamily="2" charset="-122"/>
            <a:ea typeface="华文琥珀" pitchFamily="2" charset="-122"/>
          </a:endParaRPr>
        </a:p>
      </dsp:txBody>
      <dsp:txXfrm>
        <a:off x="0" y="8720"/>
        <a:ext cx="5087256" cy="71136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ea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A84B3C7D-7ED1-A34F-BCFC-1C01389AE58C}" type="datetimeFigureOut">
              <a:rPr kumimoji="1" lang="zh-CN" altLang="en-US" strike="noStrike" noProof="1" smtClean="0">
                <a:latin typeface="黑体" panose="02010600030101010101" charset="-122"/>
                <a:ea typeface="黑体" panose="02010600030101010101" charset="-122"/>
                <a:cs typeface="+mn-cs"/>
              </a:rPr>
            </a:fld>
            <a:endParaRPr kumimoji="1" lang="zh-CN" altLang="en-US" strike="noStrike" noProof="1">
              <a:ea typeface="黑体" panose="02010600030101010101"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ea typeface="黑体" panose="02010600030101010101" charset="-122"/>
            </a:endParaRPr>
          </a:p>
        </p:txBody>
      </p:sp>
      <p:sp>
        <p:nvSpPr>
          <p:cNvPr id="5" name="幻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8CED8CE-3D9F-CA47-A17E-9AD879C3B1C0}" type="slidenum">
              <a:rPr kumimoji="1" lang="zh-CN" altLang="en-US" strike="noStrike" noProof="1" smtClean="0">
                <a:latin typeface="黑体" panose="02010600030101010101" charset="-122"/>
                <a:ea typeface="黑体" panose="02010600030101010101" charset="-122"/>
                <a:cs typeface="+mn-cs"/>
              </a:rPr>
            </a:fld>
            <a:endParaRPr kumimoji="1" lang="zh-CN" altLang="en-US" strike="noStrike" noProof="1">
              <a:ea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0030101010101" charset="-122"/>
              </a:defRPr>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sym typeface="黑体" panose="02010600030101010101" charset="-122"/>
              </a:defRPr>
            </a:lvl1pPr>
          </a:lstStyle>
          <a:p>
            <a:pPr fontAlgn="auto"/>
            <a:fld id="{B0ACF2CF-5EF1-D24F-8F8B-C67282AA038A}" type="datetimeFigureOut">
              <a:rPr kumimoji="1" lang="zh-CN" altLang="en-US" strike="noStrike" noProof="1" smtClean="0">
                <a:cs typeface="+mn-cs"/>
              </a:rPr>
            </a:fld>
            <a:endParaRPr kumimoji="1"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ea typeface="黑体" panose="02010600030101010101" charset="-122"/>
              </a:defRPr>
            </a:lvl1pPr>
          </a:lstStyle>
          <a:p>
            <a:pPr fontAlgn="auto"/>
            <a:endParaRPr kumimoji="1" lang="zh-CN" altLang="en-US" strike="noStrike" noProof="1"/>
          </a:p>
        </p:txBody>
      </p:sp>
      <p:sp>
        <p:nvSpPr>
          <p:cNvPr id="7" name="幻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sym typeface="黑体" panose="02010600030101010101" charset="-122"/>
              </a:defRPr>
            </a:lvl1pPr>
          </a:lstStyle>
          <a:p>
            <a:pPr fontAlgn="auto"/>
            <a:fld id="{78F70782-008B-5B48-B01C-A994AC4AA046}" type="slidenum">
              <a:rPr kumimoji="1" lang="zh-CN" altLang="en-US" strike="noStrike" noProof="1" smtClean="0">
                <a:cs typeface="+mn-cs"/>
              </a:rPr>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mn-cs"/>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mn-cs"/>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mn-cs"/>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mn-cs"/>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幻灯片图像占位符 1"/>
          <p:cNvSpPr>
            <a:spLocks noGrp="1" noRot="1" noChangeAspect="1" noTextEdit="1"/>
          </p:cNvSpPr>
          <p:nvPr>
            <p:ph type="sldImg"/>
          </p:nvPr>
        </p:nvSpPr>
        <p:spPr/>
      </p:sp>
      <p:sp>
        <p:nvSpPr>
          <p:cNvPr id="72707"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2708"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幻灯片图像占位符 1"/>
          <p:cNvSpPr>
            <a:spLocks noGrp="1" noRot="1" noChangeAspect="1" noTextEdit="1"/>
          </p:cNvSpPr>
          <p:nvPr>
            <p:ph type="sldImg"/>
          </p:nvPr>
        </p:nvSpPr>
        <p:spPr/>
      </p:sp>
      <p:sp>
        <p:nvSpPr>
          <p:cNvPr id="7373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373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幻灯片图像占位符 1"/>
          <p:cNvSpPr>
            <a:spLocks noGrp="1" noRot="1" noChangeAspect="1" noTextEdit="1"/>
          </p:cNvSpPr>
          <p:nvPr>
            <p:ph type="sldImg"/>
          </p:nvPr>
        </p:nvSpPr>
        <p:spPr/>
      </p:sp>
      <p:sp>
        <p:nvSpPr>
          <p:cNvPr id="74755"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4756"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幻灯片图像占位符 1"/>
          <p:cNvSpPr>
            <a:spLocks noGrp="1" noRot="1" noChangeAspect="1" noTextEdit="1"/>
          </p:cNvSpPr>
          <p:nvPr>
            <p:ph type="sldImg"/>
          </p:nvPr>
        </p:nvSpPr>
        <p:spPr/>
      </p:sp>
      <p:sp>
        <p:nvSpPr>
          <p:cNvPr id="75779"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5780"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幻灯片图像占位符 1"/>
          <p:cNvSpPr>
            <a:spLocks noGrp="1" noRot="1" noChangeAspect="1" noTextEdit="1"/>
          </p:cNvSpPr>
          <p:nvPr>
            <p:ph type="sldImg"/>
          </p:nvPr>
        </p:nvSpPr>
        <p:spPr/>
      </p:sp>
      <p:sp>
        <p:nvSpPr>
          <p:cNvPr id="7680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680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幻灯片图像占位符 1"/>
          <p:cNvSpPr>
            <a:spLocks noGrp="1" noRot="1" noChangeAspect="1" noTextEdit="1"/>
          </p:cNvSpPr>
          <p:nvPr>
            <p:ph type="sldImg"/>
          </p:nvPr>
        </p:nvSpPr>
        <p:spPr/>
      </p:sp>
      <p:sp>
        <p:nvSpPr>
          <p:cNvPr id="77827"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7828"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幻灯片图像占位符 1"/>
          <p:cNvSpPr>
            <a:spLocks noGrp="1" noRot="1" noChangeAspect="1" noTextEdit="1"/>
          </p:cNvSpPr>
          <p:nvPr>
            <p:ph type="sldImg"/>
          </p:nvPr>
        </p:nvSpPr>
        <p:spPr/>
      </p:sp>
      <p:sp>
        <p:nvSpPr>
          <p:cNvPr id="7885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885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幻灯片图像占位符 1"/>
          <p:cNvSpPr>
            <a:spLocks noGrp="1" noRot="1" noChangeAspect="1" noTextEdit="1"/>
          </p:cNvSpPr>
          <p:nvPr>
            <p:ph type="sldImg"/>
          </p:nvPr>
        </p:nvSpPr>
        <p:spPr/>
      </p:sp>
      <p:sp>
        <p:nvSpPr>
          <p:cNvPr id="79875"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9876"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幻灯片图像占位符 1"/>
          <p:cNvSpPr>
            <a:spLocks noGrp="1" noRot="1" noChangeAspect="1" noTextEdit="1"/>
          </p:cNvSpPr>
          <p:nvPr>
            <p:ph type="sldImg"/>
          </p:nvPr>
        </p:nvSpPr>
        <p:spPr/>
      </p:sp>
      <p:sp>
        <p:nvSpPr>
          <p:cNvPr id="80899"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0900"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幻灯片图像占位符 1"/>
          <p:cNvSpPr>
            <a:spLocks noGrp="1" noRot="1" noChangeAspect="1" noTextEdit="1"/>
          </p:cNvSpPr>
          <p:nvPr>
            <p:ph type="sldImg"/>
          </p:nvPr>
        </p:nvSpPr>
        <p:spPr/>
      </p:sp>
      <p:sp>
        <p:nvSpPr>
          <p:cNvPr id="8192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192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幻灯片图像占位符 1"/>
          <p:cNvSpPr>
            <a:spLocks noGrp="1" noRot="1" noChangeAspect="1" noTextEdit="1"/>
          </p:cNvSpPr>
          <p:nvPr>
            <p:ph type="sldImg"/>
          </p:nvPr>
        </p:nvSpPr>
        <p:spPr/>
      </p:sp>
      <p:sp>
        <p:nvSpPr>
          <p:cNvPr id="82947"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2948"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幻灯片图像占位符 1"/>
          <p:cNvSpPr>
            <a:spLocks noGrp="1" noRot="1" noChangeAspect="1" noTextEdit="1"/>
          </p:cNvSpPr>
          <p:nvPr>
            <p:ph type="sldImg"/>
          </p:nvPr>
        </p:nvSpPr>
        <p:spPr/>
      </p:sp>
      <p:sp>
        <p:nvSpPr>
          <p:cNvPr id="8397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397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幻灯片图像占位符 1"/>
          <p:cNvSpPr>
            <a:spLocks noGrp="1" noRot="1" noChangeAspect="1" noTextEdit="1"/>
          </p:cNvSpPr>
          <p:nvPr>
            <p:ph type="sldImg"/>
          </p:nvPr>
        </p:nvSpPr>
        <p:spPr/>
      </p:sp>
      <p:sp>
        <p:nvSpPr>
          <p:cNvPr id="86019"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6020"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幻灯片图像占位符 1"/>
          <p:cNvSpPr>
            <a:spLocks noGrp="1" noRot="1" noChangeAspect="1" noTextEdit="1"/>
          </p:cNvSpPr>
          <p:nvPr>
            <p:ph type="sldImg"/>
          </p:nvPr>
        </p:nvSpPr>
        <p:spPr/>
      </p:sp>
      <p:sp>
        <p:nvSpPr>
          <p:cNvPr id="88067"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8068"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幻灯片图像占位符 1"/>
          <p:cNvSpPr>
            <a:spLocks noGrp="1" noRot="1" noChangeAspect="1" noTextEdit="1"/>
          </p:cNvSpPr>
          <p:nvPr>
            <p:ph type="sldImg"/>
          </p:nvPr>
        </p:nvSpPr>
        <p:spPr/>
      </p:sp>
      <p:sp>
        <p:nvSpPr>
          <p:cNvPr id="8909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8909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幻灯片图像占位符 1"/>
          <p:cNvSpPr>
            <a:spLocks noGrp="1" noRot="1" noChangeAspect="1" noTextEdit="1"/>
          </p:cNvSpPr>
          <p:nvPr>
            <p:ph type="sldImg"/>
          </p:nvPr>
        </p:nvSpPr>
        <p:spPr/>
      </p:sp>
      <p:sp>
        <p:nvSpPr>
          <p:cNvPr id="9216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216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幻灯片图像占位符 1"/>
          <p:cNvSpPr>
            <a:spLocks noGrp="1" noRot="1" noChangeAspect="1" noTextEdit="1"/>
          </p:cNvSpPr>
          <p:nvPr>
            <p:ph type="sldImg"/>
          </p:nvPr>
        </p:nvSpPr>
        <p:spPr/>
      </p:sp>
      <p:sp>
        <p:nvSpPr>
          <p:cNvPr id="9421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421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幻灯片图像占位符 1"/>
          <p:cNvSpPr>
            <a:spLocks noGrp="1" noRot="1" noChangeAspect="1" noTextEdit="1"/>
          </p:cNvSpPr>
          <p:nvPr>
            <p:ph type="sldImg"/>
          </p:nvPr>
        </p:nvSpPr>
        <p:spPr/>
      </p:sp>
      <p:sp>
        <p:nvSpPr>
          <p:cNvPr id="96259"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6260"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幻灯片图像占位符 1"/>
          <p:cNvSpPr>
            <a:spLocks noGrp="1" noRot="1" noChangeAspect="1" noTextEdit="1"/>
          </p:cNvSpPr>
          <p:nvPr>
            <p:ph type="sldImg"/>
          </p:nvPr>
        </p:nvSpPr>
        <p:spPr/>
      </p:sp>
      <p:sp>
        <p:nvSpPr>
          <p:cNvPr id="9728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728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幻灯片图像占位符 1"/>
          <p:cNvSpPr>
            <a:spLocks noGrp="1" noRot="1" noChangeAspect="1" noTextEdit="1"/>
          </p:cNvSpPr>
          <p:nvPr>
            <p:ph type="sldImg"/>
          </p:nvPr>
        </p:nvSpPr>
        <p:spPr/>
      </p:sp>
      <p:sp>
        <p:nvSpPr>
          <p:cNvPr id="98307"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8308"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p>
            <a:pPr lvl="0"/>
            <a:endParaRPr lang="zh-CN" altLang="en-US"/>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幻灯片图像占位符 1"/>
          <p:cNvSpPr>
            <a:spLocks noGrp="1" noRot="1" noChangeAspect="1" noTextEdit="1"/>
          </p:cNvSpPr>
          <p:nvPr>
            <p:ph type="sldImg"/>
          </p:nvPr>
        </p:nvSpPr>
        <p:spPr/>
      </p:sp>
      <p:sp>
        <p:nvSpPr>
          <p:cNvPr id="9933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9933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幻灯片图像占位符 1"/>
          <p:cNvSpPr>
            <a:spLocks noGrp="1" noRot="1" noChangeAspect="1" noTextEdit="1"/>
          </p:cNvSpPr>
          <p:nvPr>
            <p:ph type="sldImg"/>
          </p:nvPr>
        </p:nvSpPr>
        <p:spPr/>
      </p:sp>
      <p:sp>
        <p:nvSpPr>
          <p:cNvPr id="100355"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100356"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幻灯片图像占位符 1"/>
          <p:cNvSpPr>
            <a:spLocks noGrp="1" noRot="1" noChangeAspect="1" noTextEdit="1"/>
          </p:cNvSpPr>
          <p:nvPr>
            <p:ph type="sldImg"/>
          </p:nvPr>
        </p:nvSpPr>
        <p:spPr/>
      </p:sp>
      <p:sp>
        <p:nvSpPr>
          <p:cNvPr id="10240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10240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幻灯片图像占位符 1"/>
          <p:cNvSpPr>
            <a:spLocks noGrp="1" noRot="1" noChangeAspect="1" noTextEdit="1"/>
          </p:cNvSpPr>
          <p:nvPr>
            <p:ph type="sldImg"/>
          </p:nvPr>
        </p:nvSpPr>
        <p:spPr/>
      </p:sp>
      <p:sp>
        <p:nvSpPr>
          <p:cNvPr id="10445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10445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p>
            <a:pPr lvl="0"/>
            <a:endParaRPr lang="zh-CN" altLang="en-US"/>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幻灯片图像占位符 1"/>
          <p:cNvSpPr>
            <a:spLocks noGrp="1" noRot="1" noChangeAspect="1" noTextEdit="1"/>
          </p:cNvSpPr>
          <p:nvPr>
            <p:ph type="sldImg"/>
          </p:nvPr>
        </p:nvSpPr>
        <p:spPr/>
      </p:sp>
      <p:sp>
        <p:nvSpPr>
          <p:cNvPr id="68611"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68612"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幻灯片图像占位符 1"/>
          <p:cNvSpPr>
            <a:spLocks noGrp="1" noRot="1" noChangeAspect="1" noTextEdit="1"/>
          </p:cNvSpPr>
          <p:nvPr>
            <p:ph type="sldImg"/>
          </p:nvPr>
        </p:nvSpPr>
        <p:spPr/>
      </p:sp>
      <p:sp>
        <p:nvSpPr>
          <p:cNvPr id="69635"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69636"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幻灯片图像占位符 1"/>
          <p:cNvSpPr>
            <a:spLocks noGrp="1" noRot="1" noChangeAspect="1" noTextEdit="1"/>
          </p:cNvSpPr>
          <p:nvPr>
            <p:ph type="sldImg"/>
          </p:nvPr>
        </p:nvSpPr>
        <p:spPr/>
      </p:sp>
      <p:sp>
        <p:nvSpPr>
          <p:cNvPr id="70659"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0660"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幻灯片图像占位符 1"/>
          <p:cNvSpPr>
            <a:spLocks noGrp="1" noRot="1" noChangeAspect="1" noTextEdit="1"/>
          </p:cNvSpPr>
          <p:nvPr>
            <p:ph type="sldImg"/>
          </p:nvPr>
        </p:nvSpPr>
        <p:spPr/>
      </p:sp>
      <p:sp>
        <p:nvSpPr>
          <p:cNvPr id="71683"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71684" name="灯片编号占位符 3"/>
          <p:cNvSpPr txBox="1">
            <a:spLocks noGrp="1"/>
          </p:cNvSpPr>
          <p:nvPr>
            <p:ph type="sldNum" sz="quarter"/>
          </p:nvPr>
        </p:nvSpPr>
        <p:spPr>
          <a:xfrm>
            <a:off x="3884613" y="8685213"/>
            <a:ext cx="2971800" cy="457200"/>
          </a:xfrm>
          <a:prstGeom prst="rect">
            <a:avLst/>
          </a:prstGeom>
          <a:solidFill>
            <a:srgbClr val="FFFFFF"/>
          </a:solidFill>
          <a:ln w="9525" cap="flat" cmpd="sng">
            <a:solidFill>
              <a:srgbClr val="000000"/>
            </a:solidFill>
            <a:prstDash val="solid"/>
            <a:headEnd type="none" w="med" len="med"/>
            <a:tailEnd type="none" w="med" len="med"/>
          </a:ln>
        </p:spPr>
        <p:txBody>
          <a:bodyPr anchor="b"/>
          <a:p>
            <a:pPr lvl="0" algn="r" eaLnBrk="1" hangingPunct="1">
              <a:buFont typeface="Arial" panose="020B0604020202020204" pitchFamily="34" charset="0"/>
            </a:pPr>
            <a:fld id="{9A0DB2DC-4C9A-4742-B13C-FB6460FD3503}" type="slidenum">
              <a:rPr lang="en-US" altLang="zh-CN" sz="1200" dirty="0"/>
            </a:fld>
            <a:endParaRPr lang="en-US" alt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6"/>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0.jpeg"/><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jpeg"/><Relationship Id="rId1"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jpeg"/><Relationship Id="rId1"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jpeg"/><Relationship Id="rId1"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jpeg"/><Relationship Id="rId1"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jpeg"/><Relationship Id="rId1" Type="http://schemas.openxmlformats.org/officeDocument/2006/relationships/image" Target="../media/image3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33.jpeg"/><Relationship Id="rId6" Type="http://schemas.openxmlformats.org/officeDocument/2006/relationships/image" Target="../media/image32.jpeg"/><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jpeg"/><Relationship Id="rId1" Type="http://schemas.openxmlformats.org/officeDocument/2006/relationships/image" Target="../media/image34.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10.png"/><Relationship Id="rId2" Type="http://schemas.openxmlformats.org/officeDocument/2006/relationships/image" Target="../media/image1.tiff"/><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38.jpeg"/><Relationship Id="rId1" Type="http://schemas.openxmlformats.org/officeDocument/2006/relationships/image" Target="../media/image37.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40.jpeg"/><Relationship Id="rId1" Type="http://schemas.openxmlformats.org/officeDocument/2006/relationships/image" Target="../media/image39.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42.jpeg"/><Relationship Id="rId1" Type="http://schemas.openxmlformats.org/officeDocument/2006/relationships/image" Target="../media/image41.jpe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3.jpeg"/><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jpeg"/><Relationship Id="rId1" Type="http://schemas.openxmlformats.org/officeDocument/2006/relationships/image" Target="../media/image44.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7.jpeg"/><Relationship Id="rId2" Type="http://schemas.openxmlformats.org/officeDocument/2006/relationships/image" Target="NULL" TargetMode="External"/><Relationship Id="rId1" Type="http://schemas.openxmlformats.org/officeDocument/2006/relationships/image" Target="../media/image46.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9.jpeg"/><Relationship Id="rId2" Type="http://schemas.openxmlformats.org/officeDocument/2006/relationships/image" Target="NULL" TargetMode="External"/><Relationship Id="rId1" Type="http://schemas.openxmlformats.org/officeDocument/2006/relationships/image" Target="../media/image48.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1.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image" Target="../media/image1.tiff"/><Relationship Id="rId2" Type="http://schemas.openxmlformats.org/officeDocument/2006/relationships/image" Target="../media/image11.png"/><Relationship Id="rId1" Type="http://schemas.openxmlformats.org/officeDocument/2006/relationships/image" Target="../media/image8.jpe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image" Target="../media/image52.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3.jpe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55.jpeg"/><Relationship Id="rId1" Type="http://schemas.openxmlformats.org/officeDocument/2006/relationships/image" Target="../media/image54.jpe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56.jpe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58.jpeg"/><Relationship Id="rId1" Type="http://schemas.openxmlformats.org/officeDocument/2006/relationships/image" Target="../media/image57.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60.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61.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62.jpeg"/></Relationships>
</file>

<file path=ppt/slides/_rels/slide39.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2.xml"/><Relationship Id="rId7" Type="http://schemas.openxmlformats.org/officeDocument/2006/relationships/image" Target="NULL" TargetMode="External"/><Relationship Id="rId6" Type="http://schemas.openxmlformats.org/officeDocument/2006/relationships/image" Target="../media/image63.jpeg"/><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64.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65.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66.jpe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67.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68.jpe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69.jpe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NULL" TargetMode="External"/><Relationship Id="rId1" Type="http://schemas.openxmlformats.org/officeDocument/2006/relationships/image" Target="../media/image70.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72.jpeg"/><Relationship Id="rId7" Type="http://schemas.openxmlformats.org/officeDocument/2006/relationships/image" Target="NULL" TargetMode="External"/><Relationship Id="rId6" Type="http://schemas.openxmlformats.org/officeDocument/2006/relationships/image" Target="../media/image71.jpeg"/><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0" Type="http://schemas.openxmlformats.org/officeDocument/2006/relationships/notesSlide" Target="../notesSlides/notesSlide28.xml"/><Relationship Id="rId1" Type="http://schemas.openxmlformats.org/officeDocument/2006/relationships/diagramData" Target="../diagrams/data7.xml"/></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29.xml"/><Relationship Id="rId8" Type="http://schemas.openxmlformats.org/officeDocument/2006/relationships/slideLayout" Target="../slideLayouts/slideLayout2.xml"/><Relationship Id="rId7" Type="http://schemas.openxmlformats.org/officeDocument/2006/relationships/image" Target="../media/image74.jpeg"/><Relationship Id="rId6" Type="http://schemas.openxmlformats.org/officeDocument/2006/relationships/image" Target="../media/image73.jpeg"/><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50.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2.xml"/><Relationship Id="rId7" Type="http://schemas.openxmlformats.org/officeDocument/2006/relationships/image" Target="../media/image76.jpeg"/><Relationship Id="rId6" Type="http://schemas.openxmlformats.org/officeDocument/2006/relationships/image" Target="../media/image75.jpeg"/><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51.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2.xml"/><Relationship Id="rId7" Type="http://schemas.openxmlformats.org/officeDocument/2006/relationships/image" Target="../media/image78.jpeg"/><Relationship Id="rId6" Type="http://schemas.openxmlformats.org/officeDocument/2006/relationships/image" Target="../media/image77.jpeg"/><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52.xml.rels><?xml version="1.0" encoding="UTF-8" standalone="yes"?>
<Relationships xmlns="http://schemas.openxmlformats.org/package/2006/relationships"><Relationship Id="rId9" Type="http://schemas.openxmlformats.org/officeDocument/2006/relationships/notesSlide" Target="../notesSlides/notesSlide32.xml"/><Relationship Id="rId8" Type="http://schemas.openxmlformats.org/officeDocument/2006/relationships/slideLayout" Target="../slideLayouts/slideLayout2.xml"/><Relationship Id="rId7" Type="http://schemas.openxmlformats.org/officeDocument/2006/relationships/image" Target="../media/image80.jpeg"/><Relationship Id="rId6" Type="http://schemas.openxmlformats.org/officeDocument/2006/relationships/image" Target="../media/image79.jpeg"/><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81.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6.jpeg"/><Relationship Id="rId6" Type="http://schemas.openxmlformats.org/officeDocument/2006/relationships/image" Target="../media/image15.jpe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jpeg"/><Relationship Id="rId2" Type="http://schemas.openxmlformats.org/officeDocument/2006/relationships/image" Target="NULL" TargetMode="External"/><Relationship Id="rId1"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圆角矩形 5"/>
          <p:cNvSpPr/>
          <p:nvPr/>
        </p:nvSpPr>
        <p:spPr>
          <a:xfrm>
            <a:off x="2841625" y="4660900"/>
            <a:ext cx="2971800" cy="676275"/>
          </a:xfrm>
          <a:prstGeom prst="roundRect">
            <a:avLst>
              <a:gd name="adj" fmla="val 50000"/>
            </a:avLst>
          </a:prstGeom>
          <a:solidFill>
            <a:srgbClr val="F86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kumimoji="1" lang="zh-CN" altLang="en-US" sz="2800" strike="noStrike" noProof="1">
                <a:solidFill>
                  <a:schemeClr val="bg1"/>
                </a:solidFill>
              </a:rPr>
              <a:t>北京出版社</a:t>
            </a:r>
            <a:endParaRPr kumimoji="1" lang="zh-CN" altLang="en-US" sz="2800" strike="noStrike" noProof="1">
              <a:solidFill>
                <a:schemeClr val="bg1"/>
              </a:solidFill>
            </a:endParaRPr>
          </a:p>
        </p:txBody>
      </p:sp>
      <p:sp>
        <p:nvSpPr>
          <p:cNvPr id="7" name="文本框 6"/>
          <p:cNvSpPr txBox="1"/>
          <p:nvPr/>
        </p:nvSpPr>
        <p:spPr>
          <a:xfrm>
            <a:off x="1123950" y="2092325"/>
            <a:ext cx="5669280" cy="1753235"/>
          </a:xfrm>
          <a:prstGeom prst="rect">
            <a:avLst/>
          </a:prstGeom>
          <a:noFill/>
          <a:ln w="9525">
            <a:noFill/>
          </a:ln>
        </p:spPr>
        <p:txBody>
          <a:bodyPr wrap="none" anchor="t">
            <a:spAutoFit/>
          </a:bodyPr>
          <a:p>
            <a:pPr algn="l"/>
            <a:r>
              <a:rPr lang="zh-CN" altLang="en-US" sz="5400">
                <a:latin typeface="黑体" panose="02010600030101010101" charset="-122"/>
                <a:ea typeface="黑体" panose="02010600030101010101" charset="-122"/>
              </a:rPr>
              <a:t>学前教育书法教程</a:t>
            </a:r>
            <a:endParaRPr lang="zh-CN" altLang="en-US" sz="5400">
              <a:latin typeface="黑体" panose="02010600030101010101" charset="-122"/>
              <a:ea typeface="黑体" panose="02010600030101010101" charset="-122"/>
            </a:endParaRPr>
          </a:p>
          <a:p>
            <a:pPr algn="ctr"/>
            <a:r>
              <a:rPr lang="zh-CN" altLang="en-US" sz="5400">
                <a:latin typeface="黑体" panose="02010600030101010101" charset="-122"/>
                <a:ea typeface="黑体" panose="02010600030101010101" charset="-122"/>
              </a:rPr>
              <a:t>（第二版）</a:t>
            </a:r>
            <a:endParaRPr lang="zh-CN" altLang="en-US" sz="5400">
              <a:latin typeface="黑体" panose="02010600030101010101" charset="-122"/>
              <a:ea typeface="黑体" panose="02010600030101010101"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9305" y="1440180"/>
            <a:ext cx="4764405" cy="3761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par>
                                <p:cTn id="8" presetID="18" presetClass="entr" presetSubtype="12" fill="hold" grpId="2"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trips(downLeft)">
                                      <p:cBhvr>
                                        <p:cTn id="10" dur="500"/>
                                        <p:tgtEl>
                                          <p:spTgt spid="7"/>
                                        </p:tgtEl>
                                      </p:cBhvr>
                                    </p:animEffect>
                                  </p:childTnLst>
                                </p:cTn>
                              </p:par>
                              <p:par>
                                <p:cTn id="11" presetID="18" presetClass="entr" presetSubtype="12"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1" animBg="1"/>
      <p:bldP spid="6" grpId="2" animBg="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735126" y="660444"/>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TextBox 2"/>
          <p:cNvSpPr txBox="1"/>
          <p:nvPr/>
        </p:nvSpPr>
        <p:spPr>
          <a:xfrm>
            <a:off x="949960" y="1767840"/>
            <a:ext cx="5318125" cy="363601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  中国的书法是在中国汉字的产生、发展中诞生的，它与汉字的产生发展有着密不可分的关系。在</a:t>
            </a:r>
            <a:r>
              <a:rPr kumimoji="0" lang="zh-CN" altLang="en-US" sz="2400" b="0" i="0" u="none" strike="noStrike" kern="1200" cap="none" spc="0" normalizeH="0" baseline="0" noProof="0" dirty="0">
                <a:ln>
                  <a:noFill/>
                </a:ln>
                <a:solidFill>
                  <a:srgbClr val="FF0000"/>
                </a:solidFill>
                <a:effectLst/>
                <a:uLnTx/>
                <a:uFillTx/>
                <a:latin typeface="黑体" panose="02010600030101010101" charset="-122"/>
                <a:ea typeface="黑体" panose="02010600030101010101" charset="-122"/>
                <a:cs typeface="+mn-cs"/>
              </a:rPr>
              <a:t>公元前</a:t>
            </a:r>
            <a:r>
              <a:rPr kumimoji="0" lang="en-US" altLang="zh-CN" sz="2400" b="0" i="0" u="none" strike="noStrike" kern="1200" cap="none" spc="0" normalizeH="0" baseline="0" noProof="0" dirty="0">
                <a:ln>
                  <a:noFill/>
                </a:ln>
                <a:solidFill>
                  <a:srgbClr val="FF0000"/>
                </a:solidFill>
                <a:effectLst/>
                <a:uLnTx/>
                <a:uFillTx/>
                <a:latin typeface="黑体" panose="02010600030101010101" charset="-122"/>
                <a:ea typeface="黑体" panose="02010600030101010101" charset="-122"/>
                <a:cs typeface="+mn-cs"/>
              </a:rPr>
              <a:t>14</a:t>
            </a:r>
            <a:r>
              <a:rPr kumimoji="0" lang="zh-CN" altLang="en-US" sz="2400" b="0" i="0" u="none" strike="noStrike" kern="1200" cap="none" spc="0" normalizeH="0" baseline="0" noProof="0" dirty="0">
                <a:ln>
                  <a:noFill/>
                </a:ln>
                <a:solidFill>
                  <a:srgbClr val="FF0000"/>
                </a:solidFill>
                <a:effectLst/>
                <a:uLnTx/>
                <a:uFillTx/>
                <a:latin typeface="黑体" panose="02010600030101010101" charset="-122"/>
                <a:ea typeface="黑体" panose="02010600030101010101" charset="-122"/>
                <a:cs typeface="+mn-cs"/>
              </a:rPr>
              <a:t>世纪到公元前</a:t>
            </a:r>
            <a:r>
              <a:rPr kumimoji="0" lang="en-US" altLang="zh-CN" sz="2400" b="0" i="0" u="none" strike="noStrike" kern="1200" cap="none" spc="0" normalizeH="0" baseline="0" noProof="0" dirty="0">
                <a:ln>
                  <a:noFill/>
                </a:ln>
                <a:solidFill>
                  <a:srgbClr val="FF0000"/>
                </a:solidFill>
                <a:effectLst/>
                <a:uLnTx/>
                <a:uFillTx/>
                <a:latin typeface="黑体" panose="02010600030101010101" charset="-122"/>
                <a:ea typeface="黑体" panose="02010600030101010101" charset="-122"/>
                <a:cs typeface="+mn-cs"/>
              </a:rPr>
              <a:t>11</a:t>
            </a:r>
            <a:r>
              <a:rPr kumimoji="0" lang="zh-CN" altLang="en-US" sz="2400" b="0" i="0" u="none" strike="noStrike" kern="1200" cap="none" spc="0" normalizeH="0" baseline="0" noProof="0" dirty="0">
                <a:ln>
                  <a:noFill/>
                </a:ln>
                <a:solidFill>
                  <a:srgbClr val="FF0000"/>
                </a:solidFill>
                <a:effectLst/>
                <a:uLnTx/>
                <a:uFillTx/>
                <a:latin typeface="黑体" panose="02010600030101010101" charset="-122"/>
                <a:ea typeface="黑体" panose="02010600030101010101" charset="-122"/>
                <a:cs typeface="+mn-cs"/>
              </a:rPr>
              <a:t>世纪的商朝后期，中国就产生了书法艺术</a:t>
            </a: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。光绪二十五年，考古学家王懿荣发现了</a:t>
            </a:r>
            <a:r>
              <a:rPr kumimoji="0" lang="zh-CN" altLang="en-US" sz="2400" b="0" i="0" u="none" strike="noStrike" kern="1200" cap="none" spc="0" normalizeH="0" baseline="0" noProof="0" dirty="0">
                <a:ln>
                  <a:noFill/>
                </a:ln>
                <a:solidFill>
                  <a:srgbClr val="FF0000"/>
                </a:solidFill>
                <a:effectLst/>
                <a:uLnTx/>
                <a:uFillTx/>
                <a:latin typeface="黑体" panose="02010600030101010101" charset="-122"/>
                <a:ea typeface="黑体" panose="02010600030101010101" charset="-122"/>
                <a:cs typeface="+mn-cs"/>
              </a:rPr>
              <a:t>甲骨文</a:t>
            </a:r>
            <a:r>
              <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，甲骨文的出现翻开了我国书法艺术的第一页。</a:t>
            </a:r>
            <a:endParaRPr kumimoji="0" lang="zh-CN" altLang="en-US" sz="24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p:txBody>
      </p:sp>
      <p:pic>
        <p:nvPicPr>
          <p:cNvPr id="11269" name="Picture 21" descr="xin_08207031410395621554811"/>
          <p:cNvPicPr>
            <a:picLocks noChangeAspect="1"/>
          </p:cNvPicPr>
          <p:nvPr/>
        </p:nvPicPr>
        <p:blipFill>
          <a:blip r:embed="rId6"/>
          <a:srcRect r="14612"/>
          <a:stretch>
            <a:fillRect/>
          </a:stretch>
        </p:blipFill>
        <p:spPr>
          <a:xfrm>
            <a:off x="6355080" y="1928495"/>
            <a:ext cx="4751705" cy="3229610"/>
          </a:xfrm>
          <a:prstGeom prst="rect">
            <a:avLst/>
          </a:prstGeom>
          <a:noFill/>
          <a:ln w="9525">
            <a:noFill/>
          </a:ln>
        </p:spPr>
      </p:pic>
      <p:sp>
        <p:nvSpPr>
          <p:cNvPr id="11270" name="TextBox 1"/>
          <p:cNvSpPr txBox="1"/>
          <p:nvPr/>
        </p:nvSpPr>
        <p:spPr>
          <a:xfrm>
            <a:off x="7389813" y="5403850"/>
            <a:ext cx="2879725" cy="645160"/>
          </a:xfrm>
          <a:prstGeom prst="rect">
            <a:avLst/>
          </a:prstGeom>
          <a:noFill/>
          <a:ln w="9525">
            <a:noFill/>
          </a:ln>
        </p:spPr>
        <p:txBody>
          <a:bodyPr>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河南安阳商代遗址殷墟发掘出土的刻有文字的龟甲</a:t>
            </a:r>
            <a:endParaRPr lang="zh-CN" altLang="zh-CN"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TextBox 1"/>
          <p:cNvSpPr txBox="1"/>
          <p:nvPr/>
        </p:nvSpPr>
        <p:spPr>
          <a:xfrm>
            <a:off x="7311073" y="3855085"/>
            <a:ext cx="2943225" cy="460375"/>
          </a:xfrm>
          <a:prstGeom prst="rect">
            <a:avLst/>
          </a:prstGeom>
          <a:noFill/>
          <a:ln w="9525">
            <a:noFill/>
          </a:ln>
        </p:spPr>
        <p:txBody>
          <a:bodyPr>
            <a:spAutoFit/>
          </a:bodyPr>
          <a:p>
            <a:pPr eaLnBrk="1" hangingPunct="1">
              <a:buFont typeface="Arial" panose="020B0604020202020204" pitchFamily="34" charset="0"/>
            </a:pPr>
            <a:r>
              <a:rPr lang="zh-CN" altLang="en-US" sz="2400" dirty="0">
                <a:latin typeface="Arial" panose="020B0604020202020204" pitchFamily="34" charset="0"/>
                <a:ea typeface="黑体" panose="02010600030101010101" charset="-122"/>
              </a:rPr>
              <a:t>商周时期出现的金文</a:t>
            </a:r>
            <a:endParaRPr lang="zh-CN" altLang="zh-CN" sz="2400" dirty="0">
              <a:latin typeface="Arial" panose="020B0604020202020204" pitchFamily="34" charset="0"/>
              <a:ea typeface="黑体" panose="02010600030101010101" charset="-122"/>
            </a:endParaRPr>
          </a:p>
        </p:txBody>
      </p:sp>
      <p:sp>
        <p:nvSpPr>
          <p:cNvPr id="7" name="TextBox 6"/>
          <p:cNvSpPr txBox="1"/>
          <p:nvPr/>
        </p:nvSpPr>
        <p:spPr>
          <a:xfrm>
            <a:off x="1075690" y="920115"/>
            <a:ext cx="9759315" cy="142049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lt"/>
                <a:ea typeface="+mn-ea"/>
                <a:cs typeface="+mn-cs"/>
              </a:rPr>
              <a:t>从早期的甲骨文、石鼓文、金文（钟鼎文）演变为大篆、小篆、隶书，又经过东汉、魏、晋的草书、楷书、行书的演进，使中国书法成为一座极为丰富的艺术宝库，成为中国具有深厚内涵的传统文化。</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13318" name="Picture 22" descr="Gucn_46074_200951620532533CheckCurioPic3"/>
          <p:cNvPicPr>
            <a:picLocks noChangeAspect="1"/>
          </p:cNvPicPr>
          <p:nvPr/>
        </p:nvPicPr>
        <p:blipFill>
          <a:blip r:embed="rId1"/>
          <a:stretch>
            <a:fillRect/>
          </a:stretch>
        </p:blipFill>
        <p:spPr>
          <a:xfrm>
            <a:off x="2609215" y="2427288"/>
            <a:ext cx="4427538" cy="331628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9" name="Picture 27" descr="5205220"/>
          <p:cNvPicPr>
            <a:picLocks noChangeAspect="1"/>
          </p:cNvPicPr>
          <p:nvPr/>
        </p:nvPicPr>
        <p:blipFill>
          <a:blip r:embed="rId1"/>
          <a:stretch>
            <a:fillRect/>
          </a:stretch>
        </p:blipFill>
        <p:spPr>
          <a:xfrm>
            <a:off x="1480185" y="1437640"/>
            <a:ext cx="4686300" cy="3120390"/>
          </a:xfrm>
          <a:prstGeom prst="rect">
            <a:avLst/>
          </a:prstGeom>
          <a:noFill/>
          <a:ln w="9525">
            <a:noFill/>
          </a:ln>
        </p:spPr>
      </p:pic>
      <p:pic>
        <p:nvPicPr>
          <p:cNvPr id="14340" name="Picture 39" descr="521"/>
          <p:cNvPicPr>
            <a:picLocks noChangeAspect="1"/>
          </p:cNvPicPr>
          <p:nvPr/>
        </p:nvPicPr>
        <p:blipFill>
          <a:blip r:embed="rId2"/>
          <a:stretch>
            <a:fillRect/>
          </a:stretch>
        </p:blipFill>
        <p:spPr>
          <a:xfrm>
            <a:off x="7252970" y="1197293"/>
            <a:ext cx="3608388" cy="3600450"/>
          </a:xfrm>
          <a:prstGeom prst="rect">
            <a:avLst/>
          </a:prstGeom>
          <a:noFill/>
          <a:ln w="9525">
            <a:noFill/>
          </a:ln>
        </p:spPr>
      </p:pic>
      <p:sp>
        <p:nvSpPr>
          <p:cNvPr id="14341" name="TextBox 6"/>
          <p:cNvSpPr txBox="1"/>
          <p:nvPr/>
        </p:nvSpPr>
        <p:spPr>
          <a:xfrm>
            <a:off x="3031490" y="5015865"/>
            <a:ext cx="1344930" cy="460375"/>
          </a:xfrm>
          <a:prstGeom prst="rect">
            <a:avLst/>
          </a:prstGeom>
          <a:noFill/>
          <a:ln w="9525">
            <a:noFill/>
          </a:ln>
        </p:spPr>
        <p:txBody>
          <a:bodyPr wrap="square">
            <a:spAutoFit/>
          </a:bodyPr>
          <a:p>
            <a:pPr eaLnBrk="1" hangingPunct="1">
              <a:buFont typeface="Arial" panose="020B0604020202020204" pitchFamily="34" charset="0"/>
            </a:pPr>
            <a:r>
              <a:rPr lang="zh-CN" altLang="en-US" sz="2400" dirty="0">
                <a:latin typeface="Arial" panose="020B0604020202020204" pitchFamily="34" charset="0"/>
                <a:ea typeface="黑体" panose="02010600030101010101" charset="-122"/>
              </a:rPr>
              <a:t>石鼓文</a:t>
            </a:r>
            <a:endParaRPr lang="zh-CN" altLang="en-US" sz="2400" dirty="0">
              <a:latin typeface="Arial" panose="020B0604020202020204" pitchFamily="34" charset="0"/>
              <a:ea typeface="黑体" panose="02010600030101010101" charset="-122"/>
            </a:endParaRPr>
          </a:p>
        </p:txBody>
      </p:sp>
      <p:sp>
        <p:nvSpPr>
          <p:cNvPr id="14342" name="TextBox 9"/>
          <p:cNvSpPr txBox="1"/>
          <p:nvPr/>
        </p:nvSpPr>
        <p:spPr>
          <a:xfrm>
            <a:off x="8143875" y="5098415"/>
            <a:ext cx="1495425" cy="460375"/>
          </a:xfrm>
          <a:prstGeom prst="rect">
            <a:avLst/>
          </a:prstGeom>
          <a:noFill/>
          <a:ln w="9525">
            <a:noFill/>
          </a:ln>
        </p:spPr>
        <p:txBody>
          <a:bodyPr wrap="square">
            <a:spAutoFit/>
          </a:bodyPr>
          <a:p>
            <a:pPr eaLnBrk="1" hangingPunct="1">
              <a:buFont typeface="Arial" panose="020B0604020202020204" pitchFamily="34" charset="0"/>
            </a:pPr>
            <a:r>
              <a:rPr lang="zh-CN" altLang="zh-CN" sz="2400" dirty="0">
                <a:latin typeface="Arial" panose="020B0604020202020204" pitchFamily="34" charset="0"/>
                <a:ea typeface="黑体" panose="02010600030101010101" charset="-122"/>
              </a:rPr>
              <a:t>金文大篆</a:t>
            </a:r>
            <a:endParaRPr lang="zh-CN" altLang="zh-CN" sz="2400"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3" name="TextBox 6"/>
          <p:cNvSpPr txBox="1"/>
          <p:nvPr/>
        </p:nvSpPr>
        <p:spPr>
          <a:xfrm>
            <a:off x="6816725" y="1916113"/>
            <a:ext cx="2735263" cy="460375"/>
          </a:xfrm>
          <a:prstGeom prst="rect">
            <a:avLst/>
          </a:prstGeom>
          <a:noFill/>
          <a:ln w="9525">
            <a:noFill/>
          </a:ln>
        </p:spPr>
        <p:txBody>
          <a:bodyPr>
            <a:spAutoFit/>
          </a:bodyPr>
          <a:p>
            <a:pPr eaLnBrk="1" hangingPunct="1">
              <a:buFont typeface="Arial" panose="020B0604020202020204" pitchFamily="34" charset="0"/>
            </a:pPr>
            <a:r>
              <a:rPr lang="zh-CN" altLang="en-US" sz="2400" dirty="0">
                <a:latin typeface="Arial" panose="020B0604020202020204" pitchFamily="34" charset="0"/>
                <a:ea typeface="黑体" panose="02010600030101010101" charset="-122"/>
              </a:rPr>
              <a:t>石鼓文</a:t>
            </a:r>
            <a:endParaRPr lang="zh-CN" altLang="en-US" sz="2400" dirty="0">
              <a:latin typeface="Arial" panose="020B0604020202020204" pitchFamily="34" charset="0"/>
              <a:ea typeface="黑体" panose="02010600030101010101" charset="-122"/>
            </a:endParaRPr>
          </a:p>
        </p:txBody>
      </p:sp>
      <p:sp>
        <p:nvSpPr>
          <p:cNvPr id="15364" name="TextBox 9"/>
          <p:cNvSpPr txBox="1"/>
          <p:nvPr/>
        </p:nvSpPr>
        <p:spPr>
          <a:xfrm>
            <a:off x="2207260" y="5197475"/>
            <a:ext cx="2736850" cy="398780"/>
          </a:xfrm>
          <a:prstGeom prst="rect">
            <a:avLst/>
          </a:prstGeom>
          <a:noFill/>
          <a:ln w="9525">
            <a:noFill/>
          </a:ln>
        </p:spPr>
        <p:txBody>
          <a:bodyPr>
            <a:spAutoFit/>
          </a:bodyPr>
          <a:p>
            <a:pPr eaLnBrk="1" hangingPunct="1">
              <a:buFont typeface="Arial" panose="020B0604020202020204" pitchFamily="34" charset="0"/>
            </a:pPr>
            <a:r>
              <a:rPr lang="zh-CN" altLang="en-US" sz="2000" dirty="0">
                <a:latin typeface="Arial" panose="020B0604020202020204" pitchFamily="34" charset="0"/>
                <a:ea typeface="黑体" panose="02010600030101010101" charset="-122"/>
              </a:rPr>
              <a:t>秦代小篆李斯泰山刻石</a:t>
            </a:r>
            <a:endParaRPr lang="zh-CN" altLang="zh-CN" sz="2000" dirty="0">
              <a:latin typeface="Arial" panose="020B0604020202020204" pitchFamily="34" charset="0"/>
              <a:ea typeface="黑体" panose="02010600030101010101" charset="-122"/>
            </a:endParaRPr>
          </a:p>
        </p:txBody>
      </p:sp>
      <p:pic>
        <p:nvPicPr>
          <p:cNvPr id="15365" name="hoverImg" descr="u=46258299,3721050886&amp;fm=23&amp;gp=0"/>
          <p:cNvPicPr>
            <a:picLocks noChangeAspect="1"/>
          </p:cNvPicPr>
          <p:nvPr/>
        </p:nvPicPr>
        <p:blipFill>
          <a:blip r:embed="rId1"/>
          <a:stretch>
            <a:fillRect/>
          </a:stretch>
        </p:blipFill>
        <p:spPr>
          <a:xfrm>
            <a:off x="1574165" y="921385"/>
            <a:ext cx="3683000" cy="4041140"/>
          </a:xfrm>
          <a:prstGeom prst="rect">
            <a:avLst/>
          </a:prstGeom>
          <a:noFill/>
          <a:ln w="9525">
            <a:noFill/>
          </a:ln>
        </p:spPr>
      </p:pic>
      <p:pic>
        <p:nvPicPr>
          <p:cNvPr id="15366" name="Picture 48" descr="20130311101824549"/>
          <p:cNvPicPr>
            <a:picLocks noChangeAspect="1"/>
          </p:cNvPicPr>
          <p:nvPr/>
        </p:nvPicPr>
        <p:blipFill>
          <a:blip r:embed="rId2"/>
          <a:stretch>
            <a:fillRect/>
          </a:stretch>
        </p:blipFill>
        <p:spPr>
          <a:xfrm>
            <a:off x="6510655" y="752475"/>
            <a:ext cx="2857500" cy="5353050"/>
          </a:xfrm>
          <a:prstGeom prst="rect">
            <a:avLst/>
          </a:prstGeom>
          <a:noFill/>
          <a:ln w="9525">
            <a:noFill/>
          </a:ln>
        </p:spPr>
      </p:pic>
      <p:sp>
        <p:nvSpPr>
          <p:cNvPr id="15367" name="TextBox 1"/>
          <p:cNvSpPr txBox="1"/>
          <p:nvPr/>
        </p:nvSpPr>
        <p:spPr>
          <a:xfrm>
            <a:off x="9463405" y="2603500"/>
            <a:ext cx="490220" cy="2992438"/>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汉代《曹全碑》</a:t>
            </a:r>
            <a:endParaRPr lang="zh-CN" altLang="zh-CN" sz="2000"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TextBox 1"/>
          <p:cNvSpPr txBox="1"/>
          <p:nvPr/>
        </p:nvSpPr>
        <p:spPr>
          <a:xfrm>
            <a:off x="9812655" y="3062288"/>
            <a:ext cx="490220" cy="2992437"/>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晋代谢安书法作品</a:t>
            </a:r>
            <a:endParaRPr lang="zh-CN" altLang="zh-CN" sz="2000" dirty="0">
              <a:latin typeface="Arial" panose="020B0604020202020204" pitchFamily="34" charset="0"/>
              <a:ea typeface="黑体" panose="02010600030101010101" charset="-122"/>
            </a:endParaRPr>
          </a:p>
        </p:txBody>
      </p:sp>
      <p:pic>
        <p:nvPicPr>
          <p:cNvPr id="16388" name="Picture 49" descr="beiwei_yhmz_07"/>
          <p:cNvPicPr>
            <a:picLocks noChangeAspect="1"/>
          </p:cNvPicPr>
          <p:nvPr/>
        </p:nvPicPr>
        <p:blipFill>
          <a:blip r:embed="rId1"/>
          <a:stretch>
            <a:fillRect/>
          </a:stretch>
        </p:blipFill>
        <p:spPr>
          <a:xfrm>
            <a:off x="2552065" y="937895"/>
            <a:ext cx="3435350" cy="5091430"/>
          </a:xfrm>
          <a:prstGeom prst="rect">
            <a:avLst/>
          </a:prstGeom>
          <a:noFill/>
          <a:ln w="9525">
            <a:noFill/>
          </a:ln>
        </p:spPr>
      </p:pic>
      <p:pic>
        <p:nvPicPr>
          <p:cNvPr id="16389" name="Picture 53" descr="xiean_qimengtie_0001"/>
          <p:cNvPicPr>
            <a:picLocks noChangeAspect="1"/>
          </p:cNvPicPr>
          <p:nvPr/>
        </p:nvPicPr>
        <p:blipFill>
          <a:blip r:embed="rId2"/>
          <a:srcRect l="52821"/>
          <a:stretch>
            <a:fillRect/>
          </a:stretch>
        </p:blipFill>
        <p:spPr>
          <a:xfrm>
            <a:off x="6271895" y="937895"/>
            <a:ext cx="3435985" cy="5091430"/>
          </a:xfrm>
          <a:prstGeom prst="rect">
            <a:avLst/>
          </a:prstGeom>
          <a:noFill/>
          <a:ln w="9525">
            <a:noFill/>
          </a:ln>
        </p:spPr>
      </p:pic>
      <p:sp>
        <p:nvSpPr>
          <p:cNvPr id="16390" name="TextBox 11"/>
          <p:cNvSpPr txBox="1"/>
          <p:nvPr/>
        </p:nvSpPr>
        <p:spPr>
          <a:xfrm>
            <a:off x="1784350" y="2945130"/>
            <a:ext cx="490220" cy="2318385"/>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 北魏《远怀墓志》</a:t>
            </a:r>
            <a:endParaRPr lang="zh-CN" altLang="zh-CN" sz="2000"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1" name="图片 93"/>
          <p:cNvPicPr>
            <a:picLocks noChangeAspect="1"/>
          </p:cNvPicPr>
          <p:nvPr/>
        </p:nvPicPr>
        <p:blipFill>
          <a:blip r:embed="rId1"/>
          <a:stretch>
            <a:fillRect/>
          </a:stretch>
        </p:blipFill>
        <p:spPr>
          <a:xfrm>
            <a:off x="1755140" y="713105"/>
            <a:ext cx="3712210" cy="4716145"/>
          </a:xfrm>
          <a:prstGeom prst="rect">
            <a:avLst/>
          </a:prstGeom>
          <a:noFill/>
          <a:ln w="9525">
            <a:noFill/>
          </a:ln>
        </p:spPr>
      </p:pic>
      <p:pic>
        <p:nvPicPr>
          <p:cNvPr id="17412" name="图片 98"/>
          <p:cNvPicPr>
            <a:picLocks noChangeAspect="1"/>
          </p:cNvPicPr>
          <p:nvPr/>
        </p:nvPicPr>
        <p:blipFill>
          <a:blip r:embed="rId2"/>
          <a:stretch>
            <a:fillRect/>
          </a:stretch>
        </p:blipFill>
        <p:spPr>
          <a:xfrm>
            <a:off x="5711825" y="1778635"/>
            <a:ext cx="5154930" cy="2954020"/>
          </a:xfrm>
          <a:prstGeom prst="rect">
            <a:avLst/>
          </a:prstGeom>
          <a:noFill/>
          <a:ln w="9525">
            <a:noFill/>
          </a:ln>
        </p:spPr>
      </p:pic>
      <p:sp>
        <p:nvSpPr>
          <p:cNvPr id="17413" name="TextBox 2"/>
          <p:cNvSpPr txBox="1"/>
          <p:nvPr/>
        </p:nvSpPr>
        <p:spPr>
          <a:xfrm>
            <a:off x="2410460" y="5429250"/>
            <a:ext cx="2598420"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王献之的《十二月帖》</a:t>
            </a:r>
            <a:endParaRPr lang="zh-CN" altLang="en-US" dirty="0">
              <a:latin typeface="Arial" panose="020B0604020202020204" pitchFamily="34" charset="0"/>
              <a:ea typeface="黑体" panose="02010600030101010101" charset="-122"/>
            </a:endParaRPr>
          </a:p>
        </p:txBody>
      </p:sp>
      <p:sp>
        <p:nvSpPr>
          <p:cNvPr id="17414" name="TextBox 12"/>
          <p:cNvSpPr txBox="1"/>
          <p:nvPr/>
        </p:nvSpPr>
        <p:spPr>
          <a:xfrm>
            <a:off x="6937693" y="4904105"/>
            <a:ext cx="3168650" cy="368300"/>
          </a:xfrm>
          <a:prstGeom prst="rect">
            <a:avLst/>
          </a:prstGeom>
          <a:noFill/>
          <a:ln w="9525">
            <a:noFill/>
          </a:ln>
        </p:spPr>
        <p:txBody>
          <a:bodyPr>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 怀素的草书《论书贴》</a:t>
            </a:r>
            <a:endParaRPr lang="zh-CN" altLang="en-US"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5" name="TextBox 2"/>
          <p:cNvSpPr txBox="1"/>
          <p:nvPr/>
        </p:nvSpPr>
        <p:spPr>
          <a:xfrm>
            <a:off x="2229485" y="5473700"/>
            <a:ext cx="2511425"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王献之的《十二月帖》</a:t>
            </a:r>
            <a:endParaRPr lang="zh-CN" altLang="en-US" dirty="0">
              <a:latin typeface="Arial" panose="020B0604020202020204" pitchFamily="34" charset="0"/>
              <a:ea typeface="黑体" panose="02010600030101010101" charset="-122"/>
            </a:endParaRPr>
          </a:p>
        </p:txBody>
      </p:sp>
      <p:pic>
        <p:nvPicPr>
          <p:cNvPr id="18437" name="图片 99"/>
          <p:cNvPicPr>
            <a:picLocks noChangeAspect="1"/>
          </p:cNvPicPr>
          <p:nvPr/>
        </p:nvPicPr>
        <p:blipFill>
          <a:blip r:embed="rId1"/>
          <a:stretch>
            <a:fillRect/>
          </a:stretch>
        </p:blipFill>
        <p:spPr>
          <a:xfrm>
            <a:off x="2101215" y="841375"/>
            <a:ext cx="2767013" cy="4359275"/>
          </a:xfrm>
          <a:prstGeom prst="rect">
            <a:avLst/>
          </a:prstGeom>
          <a:noFill/>
          <a:ln w="9525">
            <a:noFill/>
          </a:ln>
        </p:spPr>
      </p:pic>
      <p:pic>
        <p:nvPicPr>
          <p:cNvPr id="18438" name="图片 100"/>
          <p:cNvPicPr>
            <a:picLocks noChangeAspect="1"/>
          </p:cNvPicPr>
          <p:nvPr/>
        </p:nvPicPr>
        <p:blipFill>
          <a:blip r:embed="rId2"/>
          <a:stretch>
            <a:fillRect/>
          </a:stretch>
        </p:blipFill>
        <p:spPr>
          <a:xfrm>
            <a:off x="5874385" y="875665"/>
            <a:ext cx="5073015" cy="4324985"/>
          </a:xfrm>
          <a:prstGeom prst="rect">
            <a:avLst/>
          </a:prstGeom>
          <a:noFill/>
          <a:ln w="9525">
            <a:noFill/>
          </a:ln>
        </p:spPr>
      </p:pic>
      <p:sp>
        <p:nvSpPr>
          <p:cNvPr id="18439" name="TextBox 8"/>
          <p:cNvSpPr txBox="1"/>
          <p:nvPr/>
        </p:nvSpPr>
        <p:spPr>
          <a:xfrm>
            <a:off x="6995160" y="5473700"/>
            <a:ext cx="3168650" cy="368300"/>
          </a:xfrm>
          <a:prstGeom prst="rect">
            <a:avLst/>
          </a:prstGeom>
          <a:noFill/>
          <a:ln w="9525">
            <a:noFill/>
          </a:ln>
        </p:spPr>
        <p:txBody>
          <a:bodyPr>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王羲之的行书《兰亭集序》</a:t>
            </a:r>
            <a:endParaRPr lang="zh-CN" altLang="zh-CN"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4237991" y="2574608"/>
            <a:ext cx="3859530" cy="583565"/>
          </a:xfrm>
          <a:prstGeom prst="rect">
            <a:avLst/>
          </a:prstGeom>
          <a:noFill/>
          <a:ln w="9525">
            <a:noFill/>
          </a:ln>
        </p:spPr>
        <p:txBody>
          <a:bodyPr wrap="none" anchor="t">
            <a:spAutoFit/>
          </a:bodyPr>
          <a:p>
            <a:pPr algn="ctr" eaLnBrk="0" hangingPunct="0"/>
            <a:r>
              <a:rPr lang="zh-CN" altLang="en-US" sz="3200" b="1" dirty="0">
                <a:solidFill>
                  <a:srgbClr val="C55A11"/>
                </a:solidFill>
                <a:latin typeface="黑体" panose="02010600030101010101" charset="-122"/>
                <a:ea typeface="黑体" panose="02010600030101010101" charset="-122"/>
              </a:rPr>
              <a:t>任务二  </a:t>
            </a:r>
            <a:r>
              <a:rPr lang="zh-CN" altLang="zh-CN" sz="3200" b="1">
                <a:solidFill>
                  <a:srgbClr val="C55A11"/>
                </a:solidFill>
                <a:latin typeface="Arial" panose="020B0604020202020204" pitchFamily="34" charset="0"/>
                <a:ea typeface="黑体" panose="02010600030101010101" charset="-122"/>
              </a:rPr>
              <a:t>书法的种类</a:t>
            </a:r>
            <a:endParaRPr lang="zh-CN" altLang="zh-CN" sz="3200" b="1">
              <a:solidFill>
                <a:srgbClr val="C55A11"/>
              </a:solidFill>
              <a:latin typeface="Arial" panose="020B0604020202020204" pitchFamily="34" charset="0"/>
              <a:ea typeface="黑体" panose="02010600030101010101"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896416" y="764584"/>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480185" y="1485265"/>
            <a:ext cx="9884410" cy="141097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200" b="1" i="0" u="none" strike="noStrike" kern="1200" cap="none" spc="0" normalizeH="0" baseline="0" noProof="0" dirty="0">
                <a:ln>
                  <a:noFill/>
                </a:ln>
                <a:solidFill>
                  <a:schemeClr val="dk1"/>
                </a:solidFill>
                <a:effectLst/>
                <a:uLnTx/>
                <a:uFillTx/>
                <a:latin typeface="+mn-lt"/>
                <a:ea typeface="+mn-ea"/>
                <a:cs typeface="+mn-cs"/>
              </a:rPr>
              <a:t>（一）刻字</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dk1"/>
                </a:solidFill>
                <a:effectLst/>
                <a:uLnTx/>
                <a:uFillTx/>
                <a:latin typeface="+mn-lt"/>
                <a:ea typeface="+mn-ea"/>
                <a:cs typeface="+mn-cs"/>
              </a:rPr>
              <a:t>    </a:t>
            </a: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刻字就是用坚硬、锐利的器具在兽骨、陶器、青铜器、砖瓦、石壁等材料上刻汉字。</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p:txBody>
      </p:sp>
      <p:pic>
        <p:nvPicPr>
          <p:cNvPr id="20485" name="图片 101"/>
          <p:cNvPicPr>
            <a:picLocks noChangeAspect="1"/>
          </p:cNvPicPr>
          <p:nvPr/>
        </p:nvPicPr>
        <p:blipFill>
          <a:blip r:embed="rId6"/>
          <a:stretch>
            <a:fillRect/>
          </a:stretch>
        </p:blipFill>
        <p:spPr>
          <a:xfrm>
            <a:off x="3071813" y="2913063"/>
            <a:ext cx="2879725" cy="3351212"/>
          </a:xfrm>
          <a:prstGeom prst="rect">
            <a:avLst/>
          </a:prstGeom>
          <a:noFill/>
          <a:ln w="9525">
            <a:noFill/>
          </a:ln>
        </p:spPr>
      </p:pic>
      <p:pic>
        <p:nvPicPr>
          <p:cNvPr id="20486" name="图片 104"/>
          <p:cNvPicPr>
            <a:picLocks noChangeAspect="1"/>
          </p:cNvPicPr>
          <p:nvPr/>
        </p:nvPicPr>
        <p:blipFill>
          <a:blip r:embed="rId7"/>
          <a:stretch>
            <a:fillRect/>
          </a:stretch>
        </p:blipFill>
        <p:spPr>
          <a:xfrm>
            <a:off x="6816725" y="2954338"/>
            <a:ext cx="2541588" cy="35274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107440" y="965835"/>
            <a:ext cx="9772650" cy="105029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dk1"/>
                </a:solidFill>
                <a:effectLst/>
                <a:uLnTx/>
                <a:uFillTx/>
                <a:latin typeface="+mn-lt"/>
                <a:ea typeface="+mn-ea"/>
                <a:cs typeface="+mn-cs"/>
              </a:rPr>
              <a:t>（二）篆刻</a:t>
            </a:r>
            <a:r>
              <a:rPr kumimoji="0" lang="en-US" altLang="zh-CN" sz="2400" b="1" i="0" u="none" strike="noStrike" kern="1200" cap="none" spc="0" normalizeH="0" baseline="0" noProof="0" dirty="0">
                <a:ln>
                  <a:noFill/>
                </a:ln>
                <a:solidFill>
                  <a:schemeClr val="dk1"/>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篆刻也称制印，俗称刻印章，是用刻刀在制印材料上刻的篆书。</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1509" name="图片 106"/>
          <p:cNvPicPr>
            <a:picLocks noChangeAspect="1"/>
          </p:cNvPicPr>
          <p:nvPr/>
        </p:nvPicPr>
        <p:blipFill>
          <a:blip r:embed="rId1"/>
          <a:stretch>
            <a:fillRect/>
          </a:stretch>
        </p:blipFill>
        <p:spPr>
          <a:xfrm>
            <a:off x="2093595" y="2120265"/>
            <a:ext cx="3888105" cy="3819525"/>
          </a:xfrm>
          <a:prstGeom prst="rect">
            <a:avLst/>
          </a:prstGeom>
          <a:noFill/>
          <a:ln w="9525">
            <a:noFill/>
          </a:ln>
        </p:spPr>
      </p:pic>
      <p:pic>
        <p:nvPicPr>
          <p:cNvPr id="21510" name="图片 107"/>
          <p:cNvPicPr>
            <a:picLocks noChangeAspect="1"/>
          </p:cNvPicPr>
          <p:nvPr/>
        </p:nvPicPr>
        <p:blipFill>
          <a:blip r:embed="rId2"/>
          <a:stretch>
            <a:fillRect/>
          </a:stretch>
        </p:blipFill>
        <p:spPr>
          <a:xfrm>
            <a:off x="6305550" y="2120265"/>
            <a:ext cx="4067175" cy="40671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文本框 3"/>
          <p:cNvSpPr txBox="1"/>
          <p:nvPr/>
        </p:nvSpPr>
        <p:spPr>
          <a:xfrm>
            <a:off x="6859588" y="2338388"/>
            <a:ext cx="3738880" cy="3169285"/>
          </a:xfrm>
          <a:prstGeom prst="rect">
            <a:avLst/>
          </a:prstGeom>
          <a:noFill/>
          <a:ln w="9525">
            <a:noFill/>
          </a:ln>
        </p:spPr>
        <p:txBody>
          <a:bodyPr wrap="none" anchor="t">
            <a:spAutoFit/>
          </a:bodyPr>
          <a:p>
            <a:pPr algn="l">
              <a:lnSpc>
                <a:spcPct val="200000"/>
              </a:lnSpc>
            </a:pPr>
            <a:r>
              <a:rPr lang="zh-CN" altLang="en-US" sz="2000">
                <a:solidFill>
                  <a:srgbClr val="F86B2A"/>
                </a:solidFill>
                <a:latin typeface="黑体" panose="02010600030101010101" charset="-122"/>
                <a:ea typeface="黑体" panose="02010600030101010101" charset="-122"/>
              </a:rPr>
              <a:t>项目六　　钢笔楷书书法训练</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项目七　粉笔字的书写技能训练</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项目八　书法的发展史</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sym typeface="+mn-ea"/>
              </a:rPr>
              <a:t>项目九　书法艺术欣赏</a:t>
            </a:r>
            <a:endParaRPr lang="zh-CN" altLang="en-US" sz="2000">
              <a:solidFill>
                <a:srgbClr val="F86B2A"/>
              </a:solidFill>
              <a:latin typeface="黑体" panose="02010600030101010101" charset="-122"/>
              <a:ea typeface="黑体" panose="02010600030101010101" charset="-122"/>
              <a:sym typeface="+mn-ea"/>
            </a:endParaRPr>
          </a:p>
          <a:p>
            <a:pPr algn="l">
              <a:lnSpc>
                <a:spcPct val="200000"/>
              </a:lnSpc>
            </a:pPr>
            <a:endParaRPr lang="zh-CN" altLang="en-US" sz="2000">
              <a:solidFill>
                <a:srgbClr val="F86B2A"/>
              </a:solidFill>
              <a:latin typeface="黑体" panose="02010600030101010101" charset="-122"/>
              <a:ea typeface="黑体" panose="02010600030101010101" charset="-122"/>
            </a:endParaRPr>
          </a:p>
        </p:txBody>
      </p:sp>
      <p:pic>
        <p:nvPicPr>
          <p:cNvPr id="9" name="图片 8"/>
          <p:cNvPicPr>
            <a:picLocks noChangeAspect="1"/>
          </p:cNvPicPr>
          <p:nvPr/>
        </p:nvPicPr>
        <p:blipFill>
          <a:blip r:embed="rId2"/>
          <a:stretch>
            <a:fillRect/>
          </a:stretch>
        </p:blipFill>
        <p:spPr>
          <a:xfrm>
            <a:off x="3508375" y="1033463"/>
            <a:ext cx="4673600" cy="673100"/>
          </a:xfrm>
          <a:prstGeom prst="rect">
            <a:avLst/>
          </a:prstGeom>
          <a:noFill/>
          <a:ln w="9525">
            <a:noFill/>
          </a:ln>
        </p:spPr>
      </p:pic>
      <p:sp>
        <p:nvSpPr>
          <p:cNvPr id="10" name="文本框 9"/>
          <p:cNvSpPr txBox="1"/>
          <p:nvPr/>
        </p:nvSpPr>
        <p:spPr>
          <a:xfrm>
            <a:off x="4565650" y="1004888"/>
            <a:ext cx="2560638" cy="646112"/>
          </a:xfrm>
          <a:prstGeom prst="rect">
            <a:avLst/>
          </a:prstGeom>
          <a:noFill/>
          <a:ln w="9525">
            <a:noFill/>
          </a:ln>
        </p:spPr>
        <p:txBody>
          <a:bodyPr wrap="square" anchor="t">
            <a:spAutoFit/>
          </a:bodyPr>
          <a:p>
            <a:pPr algn="ctr"/>
            <a:r>
              <a:rPr lang="zh-CN" altLang="en-US" sz="3600">
                <a:solidFill>
                  <a:schemeClr val="bg1"/>
                </a:solidFill>
                <a:latin typeface="黑体" panose="02010600030101010101" charset="-122"/>
                <a:ea typeface="黑体" panose="02010600030101010101" charset="-122"/>
              </a:rPr>
              <a:t>目   录</a:t>
            </a:r>
            <a:endParaRPr lang="zh-CN" altLang="en-US" sz="3600">
              <a:solidFill>
                <a:schemeClr val="bg1"/>
              </a:solidFill>
              <a:latin typeface="黑体" panose="02010600030101010101" charset="-122"/>
              <a:ea typeface="黑体" panose="02010600030101010101" charset="-122"/>
            </a:endParaRPr>
          </a:p>
        </p:txBody>
      </p:sp>
      <p:sp>
        <p:nvSpPr>
          <p:cNvPr id="2" name="文本框 1"/>
          <p:cNvSpPr txBox="1"/>
          <p:nvPr/>
        </p:nvSpPr>
        <p:spPr>
          <a:xfrm>
            <a:off x="2003425" y="1926908"/>
            <a:ext cx="3230880" cy="3784600"/>
          </a:xfrm>
          <a:prstGeom prst="rect">
            <a:avLst/>
          </a:prstGeom>
          <a:noFill/>
          <a:ln w="9525">
            <a:noFill/>
          </a:ln>
        </p:spPr>
        <p:txBody>
          <a:bodyPr wrap="none" anchor="t">
            <a:spAutoFit/>
          </a:bodyPr>
          <a:p>
            <a:pPr algn="l">
              <a:lnSpc>
                <a:spcPct val="200000"/>
              </a:lnSpc>
            </a:pPr>
            <a:r>
              <a:rPr lang="zh-CN" altLang="en-US" sz="2000">
                <a:solidFill>
                  <a:srgbClr val="F86B2A"/>
                </a:solidFill>
                <a:latin typeface="黑体" panose="02010600030101010101" charset="-122"/>
                <a:ea typeface="黑体" panose="02010600030101010101" charset="-122"/>
              </a:rPr>
              <a:t>项目一　书法课程概述</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项目二　汉字的基本知识</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项目三　书法概述</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项目四　三笔字基础知识</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sym typeface="+mn-ea"/>
              </a:rPr>
              <a:t>项目五　毛笔楷书书法训练</a:t>
            </a:r>
            <a:endParaRPr lang="zh-CN" altLang="en-US" sz="2000">
              <a:solidFill>
                <a:srgbClr val="F86B2A"/>
              </a:solidFill>
              <a:latin typeface="黑体" panose="02010600030101010101" charset="-122"/>
              <a:ea typeface="黑体" panose="02010600030101010101" charset="-122"/>
              <a:sym typeface="+mn-ea"/>
            </a:endParaRPr>
          </a:p>
          <a:p>
            <a:pPr algn="l">
              <a:lnSpc>
                <a:spcPct val="200000"/>
              </a:lnSpc>
            </a:pPr>
            <a:endParaRPr lang="zh-CN" altLang="en-US" sz="2000">
              <a:solidFill>
                <a:srgbClr val="F86B2A"/>
              </a:solidFill>
              <a:latin typeface="黑体" panose="02010600030101010101" charset="-122"/>
              <a:ea typeface="黑体" panose="02010600030101010101" charset="-122"/>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045210" y="779145"/>
            <a:ext cx="10096500" cy="105029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dk1"/>
                </a:solidFill>
                <a:effectLst/>
                <a:uLnTx/>
                <a:uFillTx/>
                <a:latin typeface="+mn-lt"/>
                <a:ea typeface="+mn-ea"/>
                <a:cs typeface="+mn-cs"/>
              </a:rPr>
              <a:t>（三）软笔书法</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软笔书法就是毛笔书法，用毛笔在竹简、木牍、缣帛、纸张上书写汉字。</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2533" name="图片 108"/>
          <p:cNvPicPr>
            <a:picLocks noChangeAspect="1"/>
          </p:cNvPicPr>
          <p:nvPr/>
        </p:nvPicPr>
        <p:blipFill>
          <a:blip r:embed="rId1"/>
          <a:srcRect b="5161"/>
          <a:stretch>
            <a:fillRect/>
          </a:stretch>
        </p:blipFill>
        <p:spPr>
          <a:xfrm>
            <a:off x="2289810" y="1962785"/>
            <a:ext cx="7195185" cy="38874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6" name="图片 109"/>
          <p:cNvPicPr>
            <a:picLocks noChangeAspect="1"/>
          </p:cNvPicPr>
          <p:nvPr/>
        </p:nvPicPr>
        <p:blipFill>
          <a:blip r:embed="rId1"/>
          <a:stretch>
            <a:fillRect/>
          </a:stretch>
        </p:blipFill>
        <p:spPr>
          <a:xfrm>
            <a:off x="866140" y="716915"/>
            <a:ext cx="4732020" cy="2806065"/>
          </a:xfrm>
          <a:prstGeom prst="rect">
            <a:avLst/>
          </a:prstGeom>
          <a:noFill/>
          <a:ln w="9525">
            <a:noFill/>
          </a:ln>
        </p:spPr>
      </p:pic>
      <p:pic>
        <p:nvPicPr>
          <p:cNvPr id="23557" name="图片 111"/>
          <p:cNvPicPr>
            <a:picLocks noChangeAspect="1"/>
          </p:cNvPicPr>
          <p:nvPr/>
        </p:nvPicPr>
        <p:blipFill>
          <a:blip r:embed="rId2"/>
          <a:srcRect b="5579"/>
          <a:stretch>
            <a:fillRect/>
          </a:stretch>
        </p:blipFill>
        <p:spPr>
          <a:xfrm>
            <a:off x="5833428" y="3201035"/>
            <a:ext cx="5562600" cy="30400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990600" y="822325"/>
            <a:ext cx="10219690" cy="152971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dk1"/>
                </a:solidFill>
                <a:effectLst/>
                <a:uLnTx/>
                <a:uFillTx/>
                <a:latin typeface="+mn-lt"/>
                <a:ea typeface="+mn-ea"/>
                <a:cs typeface="+mn-cs"/>
              </a:rPr>
              <a:t>（四）硬笔书法</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硬笔书法就是用钢笔、铅笔、水晶笔、蘸水笔、圆珠笔、粉笔等有锋无毫的书写工具书写的书法作品。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4581" name="图片 76"/>
          <p:cNvPicPr>
            <a:picLocks noChangeAspect="1"/>
          </p:cNvPicPr>
          <p:nvPr/>
        </p:nvPicPr>
        <p:blipFill>
          <a:blip r:embed="rId1"/>
          <a:stretch>
            <a:fillRect/>
          </a:stretch>
        </p:blipFill>
        <p:spPr>
          <a:xfrm>
            <a:off x="2447290" y="2466658"/>
            <a:ext cx="3609975" cy="3590925"/>
          </a:xfrm>
          <a:prstGeom prst="rect">
            <a:avLst/>
          </a:prstGeom>
          <a:noFill/>
          <a:ln w="9525">
            <a:noFill/>
          </a:ln>
        </p:spPr>
      </p:pic>
      <p:pic>
        <p:nvPicPr>
          <p:cNvPr id="24582" name="图片 78"/>
          <p:cNvPicPr>
            <a:picLocks noChangeAspect="1"/>
          </p:cNvPicPr>
          <p:nvPr/>
        </p:nvPicPr>
        <p:blipFill>
          <a:blip r:embed="rId2"/>
          <a:stretch>
            <a:fillRect/>
          </a:stretch>
        </p:blipFill>
        <p:spPr>
          <a:xfrm>
            <a:off x="6733858" y="2466975"/>
            <a:ext cx="2698750" cy="3670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4" name="图片 77"/>
          <p:cNvPicPr>
            <a:picLocks noChangeAspect="1"/>
          </p:cNvPicPr>
          <p:nvPr/>
        </p:nvPicPr>
        <p:blipFill>
          <a:blip r:embed="rId1"/>
          <a:stretch>
            <a:fillRect/>
          </a:stretch>
        </p:blipFill>
        <p:spPr>
          <a:xfrm>
            <a:off x="1201420" y="914400"/>
            <a:ext cx="4724400" cy="3997960"/>
          </a:xfrm>
          <a:prstGeom prst="rect">
            <a:avLst/>
          </a:prstGeom>
          <a:noFill/>
          <a:ln w="9525">
            <a:noFill/>
          </a:ln>
        </p:spPr>
      </p:pic>
      <p:pic>
        <p:nvPicPr>
          <p:cNvPr id="25605" name="图片 80"/>
          <p:cNvPicPr>
            <a:picLocks noChangeAspect="1"/>
          </p:cNvPicPr>
          <p:nvPr/>
        </p:nvPicPr>
        <p:blipFill>
          <a:blip r:embed="rId2"/>
          <a:srcRect l="-2997" r="2997"/>
          <a:stretch>
            <a:fillRect/>
          </a:stretch>
        </p:blipFill>
        <p:spPr>
          <a:xfrm>
            <a:off x="6550025" y="2561590"/>
            <a:ext cx="4645660" cy="32232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908481" y="797604"/>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246505" y="1917700"/>
            <a:ext cx="4972050" cy="392811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dk1"/>
                </a:solidFill>
                <a:effectLst/>
                <a:uLnTx/>
                <a:uFillTx/>
                <a:latin typeface="+mn-lt"/>
                <a:ea typeface="+mn-ea"/>
                <a:cs typeface="+mn-cs"/>
              </a:rPr>
              <a:t>（一）篆书</a:t>
            </a:r>
            <a:endParaRPr kumimoji="0" lang="zh-CN" altLang="en-US" sz="2400" b="1"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篆书是大篆和小篆的统称。大篆是指甲骨文、金文、籀文、六国文字，这些书体具有古代象形文字的造字特点。小篆也叫“秦篆”，是秦朝统一六国后的通用文字，是大篆的简化字体，它的特点是形体匀逼齐整、字体比籀文好书写。</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6629" name="pic_left" descr="f7246b600c33874410ca5330500fd9f9d62a6059252d8853"/>
          <p:cNvPicPr>
            <a:picLocks noChangeAspect="1"/>
          </p:cNvPicPr>
          <p:nvPr/>
        </p:nvPicPr>
        <p:blipFill>
          <a:blip r:embed="rId6"/>
          <a:stretch>
            <a:fillRect/>
          </a:stretch>
        </p:blipFill>
        <p:spPr>
          <a:xfrm>
            <a:off x="6456363" y="1992313"/>
            <a:ext cx="3616325" cy="3489325"/>
          </a:xfrm>
          <a:prstGeom prst="rect">
            <a:avLst/>
          </a:prstGeom>
          <a:noFill/>
          <a:ln w="9525">
            <a:noFill/>
          </a:ln>
        </p:spPr>
      </p:pic>
      <p:sp>
        <p:nvSpPr>
          <p:cNvPr id="26630" name="TextBox 2"/>
          <p:cNvSpPr txBox="1"/>
          <p:nvPr/>
        </p:nvSpPr>
        <p:spPr>
          <a:xfrm>
            <a:off x="7267575" y="5688013"/>
            <a:ext cx="3400425" cy="368300"/>
          </a:xfrm>
          <a:prstGeom prst="rect">
            <a:avLst/>
          </a:prstGeom>
          <a:noFill/>
          <a:ln w="9525">
            <a:noFill/>
          </a:ln>
        </p:spPr>
        <p:txBody>
          <a:bodyPr>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仇高驰篆书裴迪华诗</a:t>
            </a:r>
            <a:endParaRPr lang="zh-CN" altLang="en-US"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010285" y="534035"/>
            <a:ext cx="10171430" cy="248920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dk1"/>
                </a:solidFill>
                <a:effectLst/>
                <a:uLnTx/>
                <a:uFillTx/>
                <a:latin typeface="+mn-lt"/>
                <a:ea typeface="+mn-ea"/>
                <a:cs typeface="+mn-cs"/>
              </a:rPr>
              <a:t>（二）隶书</a:t>
            </a:r>
            <a:endParaRPr kumimoji="0" lang="zh-CN" altLang="en-US" sz="2400" b="1"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mn-lt"/>
                <a:ea typeface="+mn-ea"/>
                <a:cs typeface="+mn-cs"/>
              </a:rPr>
              <a:t>      隶书，也叫“隶字”、“古书” 、也称汉隶。是在篆书的基础上，为了书写方便快捷而简化的字体。隶书是汉字中常见的一种庄重的字体，字形略微宽扁，横画长而直画短，呈长方形状，最大的特点就是“蚕头燕尾”、“一波三折”。</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27653" name="Picture 19" descr="礼器碑"/>
          <p:cNvPicPr>
            <a:picLocks noChangeAspect="1"/>
          </p:cNvPicPr>
          <p:nvPr/>
        </p:nvPicPr>
        <p:blipFill>
          <a:blip r:embed="rId1"/>
          <a:stretch>
            <a:fillRect/>
          </a:stretch>
        </p:blipFill>
        <p:spPr>
          <a:xfrm>
            <a:off x="3275013" y="2756535"/>
            <a:ext cx="2073275" cy="3749675"/>
          </a:xfrm>
          <a:prstGeom prst="rect">
            <a:avLst/>
          </a:prstGeom>
          <a:noFill/>
          <a:ln w="9525">
            <a:noFill/>
          </a:ln>
        </p:spPr>
      </p:pic>
      <p:pic>
        <p:nvPicPr>
          <p:cNvPr id="27654" name="pic_left" descr="7af40ad162d9f2d33bbba5fda8ec8a13622762d0f703ec46"/>
          <p:cNvPicPr>
            <a:picLocks noChangeAspect="1"/>
          </p:cNvPicPr>
          <p:nvPr/>
        </p:nvPicPr>
        <p:blipFill>
          <a:blip r:embed="rId2"/>
          <a:stretch>
            <a:fillRect/>
          </a:stretch>
        </p:blipFill>
        <p:spPr>
          <a:xfrm>
            <a:off x="6625590" y="2819718"/>
            <a:ext cx="2232025" cy="3686175"/>
          </a:xfrm>
          <a:prstGeom prst="rect">
            <a:avLst/>
          </a:prstGeom>
          <a:noFill/>
          <a:ln w="9525">
            <a:noFill/>
          </a:ln>
        </p:spPr>
      </p:pic>
      <p:sp>
        <p:nvSpPr>
          <p:cNvPr id="27655" name="TextBox 4"/>
          <p:cNvSpPr txBox="1"/>
          <p:nvPr/>
        </p:nvSpPr>
        <p:spPr>
          <a:xfrm>
            <a:off x="2534285" y="3963670"/>
            <a:ext cx="490220" cy="1666875"/>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汉《礼器碑》</a:t>
            </a:r>
            <a:r>
              <a:rPr lang="en-US" altLang="zh-CN" sz="2000" dirty="0">
                <a:latin typeface="Arial" panose="020B0604020202020204" pitchFamily="34" charset="0"/>
                <a:ea typeface="黑体" panose="02010600030101010101" charset="-122"/>
              </a:rPr>
              <a:t> </a:t>
            </a:r>
            <a:endParaRPr lang="zh-CN" altLang="en-US" sz="2000" dirty="0">
              <a:latin typeface="Arial" panose="020B0604020202020204" pitchFamily="34" charset="0"/>
              <a:ea typeface="黑体" panose="02010600030101010101" charset="-122"/>
            </a:endParaRPr>
          </a:p>
        </p:txBody>
      </p:sp>
      <p:sp>
        <p:nvSpPr>
          <p:cNvPr id="27656" name="TextBox 9"/>
          <p:cNvSpPr txBox="1"/>
          <p:nvPr/>
        </p:nvSpPr>
        <p:spPr>
          <a:xfrm>
            <a:off x="9122410" y="3498850"/>
            <a:ext cx="490220" cy="2472690"/>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 清代伊秉绶隶书作品</a:t>
            </a:r>
            <a:endParaRPr lang="zh-CN" altLang="en-US" sz="2000"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878840" y="596265"/>
            <a:ext cx="10419715" cy="200977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dk1"/>
                </a:solidFill>
                <a:effectLst/>
                <a:uLnTx/>
                <a:uFillTx/>
                <a:latin typeface="+mn-lt"/>
                <a:ea typeface="+mn-ea"/>
                <a:cs typeface="+mn-cs"/>
              </a:rPr>
              <a:t>（三）楷书</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楷书，又称正楷、楷体、正书或真书，是汉字书法中常见的一种字体。是从</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隶书</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演变来的，字体更为简化，字形由扁变为方，笔划中简省了汉隶的波势，形 体方正，横平竖直，可作楷模。所以称为楷书。</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28677" name="TextBox 4"/>
          <p:cNvSpPr txBox="1"/>
          <p:nvPr/>
        </p:nvSpPr>
        <p:spPr>
          <a:xfrm>
            <a:off x="2236470" y="4085590"/>
            <a:ext cx="490220" cy="1455420"/>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颜真卿楷书 </a:t>
            </a:r>
            <a:endParaRPr lang="zh-CN" altLang="en-US" sz="2000" dirty="0">
              <a:latin typeface="Arial" panose="020B0604020202020204" pitchFamily="34" charset="0"/>
              <a:ea typeface="黑体" panose="02010600030101010101" charset="-122"/>
            </a:endParaRPr>
          </a:p>
        </p:txBody>
      </p:sp>
      <p:sp>
        <p:nvSpPr>
          <p:cNvPr id="28678" name="TextBox 9"/>
          <p:cNvSpPr txBox="1"/>
          <p:nvPr/>
        </p:nvSpPr>
        <p:spPr>
          <a:xfrm>
            <a:off x="10003155" y="3897630"/>
            <a:ext cx="490220" cy="1528445"/>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  北魏墓志铭</a:t>
            </a:r>
            <a:endParaRPr lang="zh-CN" altLang="en-US" sz="2000" dirty="0">
              <a:latin typeface="Arial" panose="020B0604020202020204" pitchFamily="34" charset="0"/>
              <a:ea typeface="黑体" panose="02010600030101010101" charset="-122"/>
            </a:endParaRPr>
          </a:p>
        </p:txBody>
      </p:sp>
      <p:pic>
        <p:nvPicPr>
          <p:cNvPr id="28679" name="hoverImg" descr="http://t2.baidu.com/it/u=3625481761,642244857&amp;fm=23&amp;gp=0.jpg"/>
          <p:cNvPicPr>
            <a:picLocks noChangeAspect="1"/>
          </p:cNvPicPr>
          <p:nvPr/>
        </p:nvPicPr>
        <p:blipFill>
          <a:blip r:embed="rId1" r:link="rId2"/>
          <a:srcRect l="2856" t="-1402" b="19142"/>
          <a:stretch>
            <a:fillRect/>
          </a:stretch>
        </p:blipFill>
        <p:spPr>
          <a:xfrm>
            <a:off x="2873375" y="2610485"/>
            <a:ext cx="2320925" cy="3672205"/>
          </a:xfrm>
          <a:prstGeom prst="rect">
            <a:avLst/>
          </a:prstGeom>
          <a:noFill/>
          <a:ln w="9525">
            <a:noFill/>
          </a:ln>
        </p:spPr>
      </p:pic>
      <p:pic>
        <p:nvPicPr>
          <p:cNvPr id="28680" name="Picture 20" descr="yuanxian_jmzm_0003"/>
          <p:cNvPicPr>
            <a:picLocks noChangeAspect="1"/>
          </p:cNvPicPr>
          <p:nvPr/>
        </p:nvPicPr>
        <p:blipFill>
          <a:blip r:embed="rId3"/>
          <a:srcRect b="36641"/>
          <a:stretch>
            <a:fillRect/>
          </a:stretch>
        </p:blipFill>
        <p:spPr>
          <a:xfrm>
            <a:off x="5520055" y="2713355"/>
            <a:ext cx="4414520" cy="35756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3" name="hoverImg" descr="http://t2.baidu.com/it/u=2225180189,1933716923&amp;fm=23&amp;gp=0.jpg"/>
          <p:cNvPicPr>
            <a:picLocks noChangeAspect="1"/>
          </p:cNvPicPr>
          <p:nvPr/>
        </p:nvPicPr>
        <p:blipFill>
          <a:blip r:embed="rId1" r:link="rId2"/>
          <a:srcRect l="4721" t="2571" r="2576"/>
          <a:stretch>
            <a:fillRect/>
          </a:stretch>
        </p:blipFill>
        <p:spPr>
          <a:xfrm>
            <a:off x="2061210" y="2532380"/>
            <a:ext cx="2337435" cy="3267710"/>
          </a:xfrm>
          <a:prstGeom prst="rect">
            <a:avLst/>
          </a:prstGeom>
          <a:noFill/>
          <a:ln w="9525">
            <a:noFill/>
          </a:ln>
        </p:spPr>
      </p:pic>
      <p:pic>
        <p:nvPicPr>
          <p:cNvPr id="30724" name="图片 84"/>
          <p:cNvPicPr>
            <a:picLocks noChangeAspect="1"/>
          </p:cNvPicPr>
          <p:nvPr/>
        </p:nvPicPr>
        <p:blipFill>
          <a:blip r:embed="rId3"/>
          <a:stretch>
            <a:fillRect/>
          </a:stretch>
        </p:blipFill>
        <p:spPr>
          <a:xfrm>
            <a:off x="5015865" y="2532380"/>
            <a:ext cx="5958205" cy="3267710"/>
          </a:xfrm>
          <a:prstGeom prst="rect">
            <a:avLst/>
          </a:prstGeom>
          <a:noFill/>
          <a:ln w="9525">
            <a:noFill/>
          </a:ln>
        </p:spPr>
      </p:pic>
      <p:sp>
        <p:nvSpPr>
          <p:cNvPr id="30725" name="TextBox 6"/>
          <p:cNvSpPr txBox="1"/>
          <p:nvPr/>
        </p:nvSpPr>
        <p:spPr>
          <a:xfrm>
            <a:off x="2632075" y="5991860"/>
            <a:ext cx="1451610"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黄庭坚行书</a:t>
            </a:r>
            <a:endParaRPr lang="zh-CN" altLang="en-US" dirty="0">
              <a:latin typeface="Arial" panose="020B0604020202020204" pitchFamily="34" charset="0"/>
              <a:ea typeface="黑体" panose="02010600030101010101" charset="-122"/>
            </a:endParaRPr>
          </a:p>
        </p:txBody>
      </p:sp>
      <p:sp>
        <p:nvSpPr>
          <p:cNvPr id="30726" name="TextBox 9"/>
          <p:cNvSpPr txBox="1"/>
          <p:nvPr/>
        </p:nvSpPr>
        <p:spPr>
          <a:xfrm>
            <a:off x="7164705" y="5991860"/>
            <a:ext cx="1477010"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黄庭坚行书</a:t>
            </a:r>
            <a:endParaRPr lang="zh-CN" altLang="en-US" dirty="0">
              <a:latin typeface="Arial" panose="020B0604020202020204" pitchFamily="34" charset="0"/>
              <a:ea typeface="黑体" panose="02010600030101010101" charset="-122"/>
            </a:endParaRPr>
          </a:p>
        </p:txBody>
      </p:sp>
      <p:sp>
        <p:nvSpPr>
          <p:cNvPr id="3" name="TextBox 1"/>
          <p:cNvSpPr txBox="1"/>
          <p:nvPr/>
        </p:nvSpPr>
        <p:spPr>
          <a:xfrm>
            <a:off x="786765" y="650240"/>
            <a:ext cx="10481945" cy="171450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200" b="1" i="0" u="none" strike="noStrike" kern="1200" cap="none" spc="0" normalizeH="0" baseline="0" noProof="0" dirty="0">
                <a:ln>
                  <a:noFill/>
                </a:ln>
                <a:solidFill>
                  <a:schemeClr val="dk1"/>
                </a:solidFill>
                <a:effectLst/>
                <a:uLnTx/>
                <a:uFillTx/>
                <a:latin typeface="+mn-lt"/>
                <a:ea typeface="+mn-ea"/>
                <a:cs typeface="+mn-cs"/>
              </a:rPr>
              <a:t>（四）行书</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200" b="0" i="0" u="none" strike="noStrike" kern="1200" cap="none" spc="0" normalizeH="0" baseline="0" noProof="0" dirty="0">
                <a:ln>
                  <a:noFill/>
                </a:ln>
                <a:solidFill>
                  <a:schemeClr val="dk1"/>
                </a:solidFill>
                <a:effectLst/>
                <a:uLnTx/>
                <a:uFillTx/>
                <a:latin typeface="+mn-lt"/>
                <a:ea typeface="+mn-ea"/>
                <a:cs typeface="+mn-cs"/>
              </a:rPr>
              <a:t>行书，是介于楷书和草书之间的一种书体，它是楷书的草化或草书的楷化。分为</a:t>
            </a:r>
            <a:r>
              <a:rPr kumimoji="0" lang="en-US" altLang="zh-CN" sz="2200" b="0" i="0" u="none" strike="noStrike" kern="1200" cap="none" spc="0" normalizeH="0" baseline="0" noProof="0" dirty="0" err="1">
                <a:ln>
                  <a:noFill/>
                </a:ln>
                <a:solidFill>
                  <a:schemeClr val="dk1"/>
                </a:solidFill>
                <a:effectLst/>
                <a:uLnTx/>
                <a:uFillTx/>
                <a:latin typeface="+mn-lt"/>
                <a:ea typeface="+mn-ea"/>
                <a:cs typeface="+mn-cs"/>
              </a:rPr>
              <a:t>行楷</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和 </a:t>
            </a:r>
            <a:r>
              <a:rPr kumimoji="0" lang="en-US" altLang="zh-CN" sz="2200" b="0" i="0" u="none" strike="noStrike" kern="1200" cap="none" spc="0" normalizeH="0" baseline="0" noProof="0" dirty="0" err="1">
                <a:ln>
                  <a:noFill/>
                </a:ln>
                <a:solidFill>
                  <a:schemeClr val="dk1"/>
                </a:solidFill>
                <a:effectLst/>
                <a:uLnTx/>
                <a:uFillTx/>
                <a:latin typeface="+mn-lt"/>
                <a:ea typeface="+mn-ea"/>
                <a:cs typeface="+mn-cs"/>
              </a:rPr>
              <a:t>行草</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两类。它没有像草书的潦草，也没有正楷的端庄，而是兼有楷、草两种书体的某些特点。单字基本独立，行距变化不大，字中的笔画有的相连。</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737235" y="722630"/>
            <a:ext cx="10693400" cy="152971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dk1"/>
                </a:solidFill>
                <a:effectLst/>
                <a:uLnTx/>
                <a:uFillTx/>
                <a:latin typeface="+mn-lt"/>
                <a:ea typeface="+mn-ea"/>
                <a:cs typeface="+mn-cs"/>
              </a:rPr>
              <a:t>（五）草书</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汉字</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的一种</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书体</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，是为了书写简便在</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隶书</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基础上演变出来的。它的特点是结构</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简省</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、笔画连绵。形成于</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汉代</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，有</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章草</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今草</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狂草</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之分。</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31749" name="Picture 5" descr="201141120102717489"/>
          <p:cNvPicPr>
            <a:picLocks noChangeAspect="1"/>
          </p:cNvPicPr>
          <p:nvPr/>
        </p:nvPicPr>
        <p:blipFill>
          <a:blip r:embed="rId1"/>
          <a:srcRect l="6999" r="9334"/>
          <a:stretch>
            <a:fillRect/>
          </a:stretch>
        </p:blipFill>
        <p:spPr>
          <a:xfrm>
            <a:off x="2884805" y="2457450"/>
            <a:ext cx="4781550" cy="3600450"/>
          </a:xfrm>
          <a:prstGeom prst="rect">
            <a:avLst/>
          </a:prstGeom>
          <a:noFill/>
          <a:ln w="9525">
            <a:noFill/>
          </a:ln>
        </p:spPr>
      </p:pic>
      <p:sp>
        <p:nvSpPr>
          <p:cNvPr id="31750" name="TextBox 2"/>
          <p:cNvSpPr txBox="1"/>
          <p:nvPr/>
        </p:nvSpPr>
        <p:spPr>
          <a:xfrm>
            <a:off x="7864475" y="3605213"/>
            <a:ext cx="551815" cy="1655762"/>
          </a:xfrm>
          <a:prstGeom prst="rect">
            <a:avLst/>
          </a:prstGeom>
          <a:noFill/>
          <a:ln w="9525">
            <a:noFill/>
          </a:ln>
        </p:spPr>
        <p:txBody>
          <a:bodyPr vert="eaVert">
            <a:spAutoFit/>
          </a:bodyPr>
          <a:p>
            <a:pPr eaLnBrk="1" hangingPunct="1">
              <a:buFont typeface="Arial" panose="020B0604020202020204" pitchFamily="34" charset="0"/>
            </a:pPr>
            <a:r>
              <a:rPr lang="zh-CN" altLang="zh-CN" sz="2400" dirty="0">
                <a:latin typeface="Arial" panose="020B0604020202020204" pitchFamily="34" charset="0"/>
                <a:ea typeface="黑体" panose="02010600030101010101" charset="-122"/>
              </a:rPr>
              <a:t>怀素草书 </a:t>
            </a:r>
            <a:endParaRPr lang="zh-CN" altLang="en-US" sz="2400"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图片 85"/>
          <p:cNvPicPr>
            <a:picLocks noChangeAspect="1"/>
          </p:cNvPicPr>
          <p:nvPr/>
        </p:nvPicPr>
        <p:blipFill>
          <a:blip r:embed="rId1"/>
          <a:stretch>
            <a:fillRect/>
          </a:stretch>
        </p:blipFill>
        <p:spPr>
          <a:xfrm>
            <a:off x="2727008" y="839788"/>
            <a:ext cx="6480175" cy="4787900"/>
          </a:xfrm>
          <a:prstGeom prst="rect">
            <a:avLst/>
          </a:prstGeom>
          <a:noFill/>
          <a:ln w="9525">
            <a:noFill/>
          </a:ln>
        </p:spPr>
      </p:pic>
      <p:sp>
        <p:nvSpPr>
          <p:cNvPr id="32771" name="TextBox 3"/>
          <p:cNvSpPr txBox="1"/>
          <p:nvPr/>
        </p:nvSpPr>
        <p:spPr>
          <a:xfrm>
            <a:off x="4760595" y="5823585"/>
            <a:ext cx="2413635"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随代章草《出师表》</a:t>
            </a:r>
            <a:endParaRPr lang="zh-CN" altLang="en-US"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 name="图片 6"/>
          <p:cNvPicPr>
            <a:picLocks noChangeAspect="1"/>
          </p:cNvPicPr>
          <p:nvPr/>
        </p:nvPicPr>
        <p:blipFill>
          <a:blip r:embed="rId2"/>
          <a:stretch>
            <a:fillRect/>
          </a:stretch>
        </p:blipFill>
        <p:spPr>
          <a:xfrm>
            <a:off x="3657600" y="212090"/>
            <a:ext cx="5223510" cy="2951480"/>
          </a:xfrm>
          <a:prstGeom prst="rect">
            <a:avLst/>
          </a:prstGeom>
          <a:noFill/>
          <a:ln w="9525">
            <a:noFill/>
          </a:ln>
        </p:spPr>
      </p:pic>
      <p:pic>
        <p:nvPicPr>
          <p:cNvPr id="3" name="图片 2"/>
          <p:cNvPicPr>
            <a:picLocks noChangeAspect="1"/>
          </p:cNvPicPr>
          <p:nvPr/>
        </p:nvPicPr>
        <p:blipFill>
          <a:blip r:embed="rId3"/>
          <a:stretch>
            <a:fillRect/>
          </a:stretch>
        </p:blipFill>
        <p:spPr>
          <a:xfrm>
            <a:off x="3932238" y="2132013"/>
            <a:ext cx="4673600" cy="673100"/>
          </a:xfrm>
          <a:prstGeom prst="rect">
            <a:avLst/>
          </a:prstGeom>
          <a:noFill/>
          <a:ln w="9525">
            <a:noFill/>
          </a:ln>
        </p:spPr>
      </p:pic>
      <p:sp>
        <p:nvSpPr>
          <p:cNvPr id="4" name="文本框 3"/>
          <p:cNvSpPr txBox="1"/>
          <p:nvPr/>
        </p:nvSpPr>
        <p:spPr>
          <a:xfrm>
            <a:off x="5037138" y="2114550"/>
            <a:ext cx="2557462" cy="645160"/>
          </a:xfrm>
          <a:prstGeom prst="rect">
            <a:avLst/>
          </a:prstGeom>
          <a:noFill/>
          <a:ln w="9525">
            <a:noFill/>
          </a:ln>
        </p:spPr>
        <p:txBody>
          <a:bodyPr wrap="square" anchor="t">
            <a:spAutoFit/>
          </a:bodyPr>
          <a:p>
            <a:pPr algn="ctr"/>
            <a:r>
              <a:rPr lang="zh-CN" altLang="zh-CN" sz="3600">
                <a:solidFill>
                  <a:schemeClr val="bg1"/>
                </a:solidFill>
                <a:latin typeface="Arial Black" panose="020B0A04020102020204" charset="0"/>
                <a:ea typeface="黑体" panose="02010600030101010101" charset="-122"/>
              </a:rPr>
              <a:t>项目三</a:t>
            </a:r>
            <a:endParaRPr lang="zh-CN" altLang="zh-CN" sz="3600">
              <a:solidFill>
                <a:schemeClr val="bg1"/>
              </a:solidFill>
              <a:latin typeface="Arial Black" panose="020B0A04020102020204" charset="0"/>
              <a:ea typeface="黑体" panose="02010600030101010101" charset="-122"/>
            </a:endParaRPr>
          </a:p>
        </p:txBody>
      </p:sp>
      <p:sp>
        <p:nvSpPr>
          <p:cNvPr id="5" name="文本框 4"/>
          <p:cNvSpPr txBox="1"/>
          <p:nvPr/>
        </p:nvSpPr>
        <p:spPr>
          <a:xfrm>
            <a:off x="4327525" y="3071813"/>
            <a:ext cx="3535680" cy="1106805"/>
          </a:xfrm>
          <a:prstGeom prst="rect">
            <a:avLst/>
          </a:prstGeom>
          <a:noFill/>
          <a:ln w="9525">
            <a:noFill/>
          </a:ln>
        </p:spPr>
        <p:txBody>
          <a:bodyPr wrap="none" anchor="t">
            <a:spAutoFit/>
          </a:bodyPr>
          <a:p>
            <a:pPr algn="ctr"/>
            <a:r>
              <a:rPr lang="zh-CN" altLang="en-US" sz="6600">
                <a:solidFill>
                  <a:srgbClr val="F86B2A"/>
                </a:solidFill>
                <a:latin typeface="黑体" panose="02010600030101010101" charset="-122"/>
                <a:ea typeface="黑体" panose="02010600030101010101" charset="-122"/>
              </a:rPr>
              <a:t>书法概述</a:t>
            </a:r>
            <a:endParaRPr lang="zh-CN" altLang="en-US" sz="6600">
              <a:solidFill>
                <a:srgbClr val="F86B2A"/>
              </a:solidFill>
              <a:latin typeface="黑体" panose="02010600030101010101" charset="-122"/>
              <a:ea typeface="黑体" panose="02010600030101010101" charset="-122"/>
            </a:endParaRPr>
          </a:p>
        </p:txBody>
      </p:sp>
      <p:pic>
        <p:nvPicPr>
          <p:cNvPr id="33" name="图片 32" descr="手绘边框1"/>
          <p:cNvPicPr>
            <a:picLocks noChangeAspect="1"/>
          </p:cNvPicPr>
          <p:nvPr/>
        </p:nvPicPr>
        <p:blipFill>
          <a:blip r:embed="rId4"/>
          <a:srcRect t="71479"/>
          <a:stretch>
            <a:fillRect/>
          </a:stretch>
        </p:blipFill>
        <p:spPr>
          <a:xfrm>
            <a:off x="0" y="4399915"/>
            <a:ext cx="6001385" cy="1546225"/>
          </a:xfrm>
          <a:prstGeom prst="rect">
            <a:avLst/>
          </a:prstGeom>
        </p:spPr>
      </p:pic>
      <p:pic>
        <p:nvPicPr>
          <p:cNvPr id="34" name="图片 33" descr="手绘边框1"/>
          <p:cNvPicPr>
            <a:picLocks noChangeAspect="1"/>
          </p:cNvPicPr>
          <p:nvPr/>
        </p:nvPicPr>
        <p:blipFill>
          <a:blip r:embed="rId4"/>
          <a:srcRect t="71479"/>
          <a:stretch>
            <a:fillRect/>
          </a:stretch>
        </p:blipFill>
        <p:spPr>
          <a:xfrm>
            <a:off x="6247130" y="4399915"/>
            <a:ext cx="6001385" cy="1546225"/>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211580" y="1684973"/>
            <a:ext cx="7937500" cy="46037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400" b="0" i="0" u="none" strike="noStrike" kern="1200" cap="none" spc="0" normalizeH="0" baseline="0" noProof="0" dirty="0">
                <a:ln>
                  <a:noFill/>
                </a:ln>
                <a:solidFill>
                  <a:schemeClr val="dk1"/>
                </a:solidFill>
                <a:effectLst/>
                <a:uLnTx/>
                <a:uFillTx/>
                <a:latin typeface="+mn-lt"/>
                <a:ea typeface="+mn-ea"/>
                <a:cs typeface="+mn-cs"/>
              </a:rPr>
              <a:t>书法作品装裱起来用于悬挂或收藏的幅式基本有两大类：</a:t>
            </a:r>
            <a:endParaRPr kumimoji="0" lang="en-US" altLang="zh-CN"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33797" name="TextBox 3"/>
          <p:cNvSpPr txBox="1"/>
          <p:nvPr/>
        </p:nvSpPr>
        <p:spPr>
          <a:xfrm>
            <a:off x="1329055" y="2145665"/>
            <a:ext cx="3600450" cy="829945"/>
          </a:xfrm>
          <a:prstGeom prst="rect">
            <a:avLst/>
          </a:prstGeom>
          <a:noFill/>
          <a:ln w="9525">
            <a:noFill/>
          </a:ln>
        </p:spPr>
        <p:txBody>
          <a:bodyPr>
            <a:spAutoFit/>
          </a:bodyPr>
          <a:p>
            <a:pPr eaLnBrk="1" latinLnBrk="1" hangingPunct="1">
              <a:buFont typeface="Arial" panose="020B0604020202020204" pitchFamily="34" charset="0"/>
            </a:pPr>
            <a:r>
              <a:rPr lang="zh-CN" altLang="zh-CN" sz="2400" b="1" dirty="0">
                <a:latin typeface="Arial" panose="020B0604020202020204" pitchFamily="34" charset="0"/>
                <a:ea typeface="黑体" panose="02010600030101010101" charset="-122"/>
              </a:rPr>
              <a:t>（一）卷式作品 </a:t>
            </a:r>
            <a:endParaRPr lang="zh-CN" altLang="zh-CN" sz="2400" dirty="0">
              <a:latin typeface="Arial" panose="020B0604020202020204" pitchFamily="34" charset="0"/>
              <a:ea typeface="黑体" panose="02010600030101010101" charset="-122"/>
            </a:endParaRPr>
          </a:p>
          <a:p>
            <a:pPr eaLnBrk="1" hangingPunct="1">
              <a:buFont typeface="Arial" panose="020B0604020202020204" pitchFamily="34" charset="0"/>
            </a:pPr>
            <a:r>
              <a:rPr lang="en-US" altLang="zh-CN" sz="2400" b="1" dirty="0">
                <a:latin typeface="Arial" panose="020B0604020202020204" pitchFamily="34" charset="0"/>
                <a:ea typeface="黑体" panose="02010600030101010101" charset="-122"/>
              </a:rPr>
              <a:t>1.</a:t>
            </a:r>
            <a:r>
              <a:rPr lang="zh-CN" altLang="zh-CN" sz="2400" b="1" dirty="0">
                <a:latin typeface="Arial" panose="020B0604020202020204" pitchFamily="34" charset="0"/>
                <a:ea typeface="黑体" panose="02010600030101010101" charset="-122"/>
              </a:rPr>
              <a:t>手卷</a:t>
            </a:r>
            <a:r>
              <a:rPr lang="en-US" altLang="zh-CN" sz="2400" dirty="0">
                <a:latin typeface="Arial" panose="020B0604020202020204" pitchFamily="34" charset="0"/>
                <a:ea typeface="黑体" panose="02010600030101010101" charset="-122"/>
              </a:rPr>
              <a:t> </a:t>
            </a:r>
            <a:endParaRPr lang="zh-CN" altLang="zh-CN" sz="2400" dirty="0">
              <a:latin typeface="Arial" panose="020B0604020202020204" pitchFamily="34" charset="0"/>
              <a:ea typeface="黑体" panose="02010600030101010101" charset="-122"/>
            </a:endParaRPr>
          </a:p>
        </p:txBody>
      </p:sp>
      <p:pic>
        <p:nvPicPr>
          <p:cNvPr id="33798" name="Picture 7" descr="yehuazhou_0_sfwlzl_33"/>
          <p:cNvPicPr>
            <a:picLocks noChangeAspect="1"/>
          </p:cNvPicPr>
          <p:nvPr/>
        </p:nvPicPr>
        <p:blipFill>
          <a:blip r:embed="rId1"/>
          <a:srcRect l="5588" t="8803" r="5780" b="24648"/>
          <a:stretch>
            <a:fillRect/>
          </a:stretch>
        </p:blipFill>
        <p:spPr>
          <a:xfrm>
            <a:off x="2780030" y="2814320"/>
            <a:ext cx="7531100" cy="3094038"/>
          </a:xfrm>
          <a:prstGeom prst="rect">
            <a:avLst/>
          </a:prstGeom>
          <a:noFill/>
          <a:ln w="9525">
            <a:noFill/>
          </a:ln>
        </p:spPr>
      </p:pic>
      <p:sp>
        <p:nvSpPr>
          <p:cNvPr id="33799" name="TextBox 4"/>
          <p:cNvSpPr txBox="1"/>
          <p:nvPr/>
        </p:nvSpPr>
        <p:spPr>
          <a:xfrm>
            <a:off x="5781040" y="6045835"/>
            <a:ext cx="1841500" cy="398780"/>
          </a:xfrm>
          <a:prstGeom prst="rect">
            <a:avLst/>
          </a:prstGeom>
          <a:noFill/>
          <a:ln w="9525">
            <a:noFill/>
          </a:ln>
        </p:spPr>
        <p:txBody>
          <a:bodyPr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叶华洲手卷</a:t>
            </a:r>
            <a:endParaRPr lang="zh-CN" altLang="en-US" sz="2000" dirty="0">
              <a:latin typeface="Arial" panose="020B0604020202020204" pitchFamily="34" charset="0"/>
              <a:ea typeface="黑体" panose="02010600030101010101" charset="-122"/>
            </a:endParaRPr>
          </a:p>
        </p:txBody>
      </p:sp>
      <p:graphicFrame>
        <p:nvGraphicFramePr>
          <p:cNvPr id="3" name="图示 2"/>
          <p:cNvGraphicFramePr/>
          <p:nvPr/>
        </p:nvGraphicFramePr>
        <p:xfrm>
          <a:off x="908685" y="797560"/>
          <a:ext cx="6452235" cy="6483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20" name="TextBox 3"/>
          <p:cNvSpPr txBox="1"/>
          <p:nvPr/>
        </p:nvSpPr>
        <p:spPr>
          <a:xfrm>
            <a:off x="922020" y="907733"/>
            <a:ext cx="3600450" cy="460375"/>
          </a:xfrm>
          <a:prstGeom prst="rect">
            <a:avLst/>
          </a:prstGeom>
          <a:noFill/>
          <a:ln w="9525">
            <a:noFill/>
          </a:ln>
        </p:spPr>
        <p:txBody>
          <a:bodyPr>
            <a:spAutoFit/>
          </a:bodyPr>
          <a:p>
            <a:pPr eaLnBrk="1" hangingPunct="1">
              <a:buFont typeface="Arial" panose="020B0604020202020204" pitchFamily="34" charset="0"/>
            </a:pPr>
            <a:r>
              <a:rPr lang="en-US" altLang="zh-CN" sz="2400" b="1" dirty="0">
                <a:latin typeface="Arial" panose="020B0604020202020204" pitchFamily="34" charset="0"/>
                <a:ea typeface="黑体" panose="02010600030101010101" charset="-122"/>
              </a:rPr>
              <a:t>2. </a:t>
            </a:r>
            <a:r>
              <a:rPr lang="zh-CN" altLang="zh-CN" sz="2400" b="1" dirty="0">
                <a:latin typeface="Arial" panose="020B0604020202020204" pitchFamily="34" charset="0"/>
                <a:ea typeface="黑体" panose="02010600030101010101" charset="-122"/>
              </a:rPr>
              <a:t>横幅</a:t>
            </a:r>
            <a:endParaRPr lang="zh-CN" altLang="zh-CN" sz="2400" dirty="0">
              <a:latin typeface="Arial" panose="020B0604020202020204" pitchFamily="34" charset="0"/>
              <a:ea typeface="黑体" panose="02010600030101010101" charset="-122"/>
            </a:endParaRPr>
          </a:p>
        </p:txBody>
      </p:sp>
      <p:sp>
        <p:nvSpPr>
          <p:cNvPr id="34821" name="TextBox 4"/>
          <p:cNvSpPr txBox="1"/>
          <p:nvPr/>
        </p:nvSpPr>
        <p:spPr>
          <a:xfrm>
            <a:off x="5044440" y="5644515"/>
            <a:ext cx="2103120" cy="398780"/>
          </a:xfrm>
          <a:prstGeom prst="rect">
            <a:avLst/>
          </a:prstGeom>
          <a:noFill/>
          <a:ln w="9525">
            <a:noFill/>
          </a:ln>
        </p:spPr>
        <p:txBody>
          <a:bodyPr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 吴昌硕篆书横幅</a:t>
            </a:r>
            <a:endParaRPr lang="zh-CN" altLang="en-US" sz="2000" dirty="0">
              <a:latin typeface="Arial" panose="020B0604020202020204" pitchFamily="34" charset="0"/>
              <a:ea typeface="黑体" panose="02010600030101010101" charset="-122"/>
            </a:endParaRPr>
          </a:p>
        </p:txBody>
      </p:sp>
      <p:pic>
        <p:nvPicPr>
          <p:cNvPr id="34822" name="Picture 24" descr="吴昌硕"/>
          <p:cNvPicPr>
            <a:picLocks noChangeAspect="1"/>
          </p:cNvPicPr>
          <p:nvPr/>
        </p:nvPicPr>
        <p:blipFill>
          <a:blip r:embed="rId1"/>
          <a:stretch>
            <a:fillRect/>
          </a:stretch>
        </p:blipFill>
        <p:spPr>
          <a:xfrm>
            <a:off x="1971040" y="1515110"/>
            <a:ext cx="7790815" cy="38588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998220" y="770573"/>
            <a:ext cx="6911975" cy="105029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1" hangingPunct="1">
              <a:lnSpc>
                <a:spcPct val="130000"/>
              </a:lnSpc>
              <a:spcBef>
                <a:spcPct val="0"/>
              </a:spcBef>
              <a:spcAft>
                <a:spcPct val="0"/>
              </a:spcAft>
              <a:buClrTx/>
              <a:buSzTx/>
              <a:buFontTx/>
              <a:buNone/>
              <a:defRPr/>
            </a:pPr>
            <a:r>
              <a:rPr kumimoji="0" lang="zh-CN" altLang="zh-CN" sz="2400" b="1" i="0" u="none" strike="noStrike" kern="1200" cap="none" spc="0" normalizeH="0" baseline="0" noProof="0" dirty="0">
                <a:ln>
                  <a:noFill/>
                </a:ln>
                <a:solidFill>
                  <a:schemeClr val="dk1"/>
                </a:solidFill>
                <a:effectLst/>
                <a:uLnTx/>
                <a:uFillTx/>
                <a:latin typeface="+mn-lt"/>
                <a:ea typeface="+mn-ea"/>
                <a:cs typeface="+mn-cs"/>
              </a:rPr>
              <a:t>（二）轴式作品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竖式的作品下部安有轴和轴头，统称为轴式作品</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35845" name="图片 88"/>
          <p:cNvPicPr>
            <a:picLocks noChangeAspect="1"/>
          </p:cNvPicPr>
          <p:nvPr/>
        </p:nvPicPr>
        <p:blipFill>
          <a:blip r:embed="rId1"/>
          <a:stretch>
            <a:fillRect/>
          </a:stretch>
        </p:blipFill>
        <p:spPr>
          <a:xfrm>
            <a:off x="4345940" y="1963420"/>
            <a:ext cx="2133600" cy="4286250"/>
          </a:xfrm>
          <a:prstGeom prst="rect">
            <a:avLst/>
          </a:prstGeom>
          <a:noFill/>
          <a:ln w="9525">
            <a:noFill/>
          </a:ln>
        </p:spPr>
      </p:pic>
      <p:pic>
        <p:nvPicPr>
          <p:cNvPr id="35846" name="Picture 4" descr="http://picapi.ooopic.com/01/22/83/00b1OOOPIC38.jpg"/>
          <p:cNvPicPr>
            <a:picLocks noChangeAspect="1"/>
          </p:cNvPicPr>
          <p:nvPr/>
        </p:nvPicPr>
        <p:blipFill>
          <a:blip r:embed="rId2"/>
          <a:srcRect l="11646" r="12401"/>
          <a:stretch>
            <a:fillRect/>
          </a:stretch>
        </p:blipFill>
        <p:spPr>
          <a:xfrm>
            <a:off x="6765925" y="1963420"/>
            <a:ext cx="2178685" cy="4316730"/>
          </a:xfrm>
          <a:prstGeom prst="rect">
            <a:avLst/>
          </a:prstGeom>
          <a:noFill/>
          <a:ln w="9525">
            <a:noFill/>
          </a:ln>
        </p:spPr>
      </p:pic>
      <p:sp>
        <p:nvSpPr>
          <p:cNvPr id="35847" name="TextBox 2"/>
          <p:cNvSpPr txBox="1"/>
          <p:nvPr/>
        </p:nvSpPr>
        <p:spPr>
          <a:xfrm>
            <a:off x="1135698" y="1821180"/>
            <a:ext cx="3783012"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0030101010101" charset="-122"/>
              </a:rPr>
              <a:t>1.</a:t>
            </a:r>
            <a:r>
              <a:rPr lang="zh-CN" altLang="en-US" sz="2800" b="1" dirty="0">
                <a:latin typeface="Arial" panose="020B0604020202020204" pitchFamily="34" charset="0"/>
                <a:ea typeface="黑体" panose="02010600030101010101" charset="-122"/>
              </a:rPr>
              <a:t>中堂</a:t>
            </a:r>
            <a:endParaRPr lang="zh-CN" altLang="en-US" sz="2800" b="1"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8" name="TextBox 2"/>
          <p:cNvSpPr txBox="1"/>
          <p:nvPr/>
        </p:nvSpPr>
        <p:spPr>
          <a:xfrm>
            <a:off x="785178" y="739458"/>
            <a:ext cx="3783012"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0030101010101" charset="-122"/>
              </a:rPr>
              <a:t>2.</a:t>
            </a:r>
            <a:r>
              <a:rPr lang="zh-CN" altLang="en-US" sz="2800" b="1" dirty="0">
                <a:latin typeface="Arial" panose="020B0604020202020204" pitchFamily="34" charset="0"/>
                <a:ea typeface="黑体" panose="02010600030101010101" charset="-122"/>
              </a:rPr>
              <a:t>楹联 </a:t>
            </a:r>
            <a:endParaRPr lang="zh-CN" altLang="en-US" sz="2800" b="1" dirty="0">
              <a:latin typeface="Arial" panose="020B0604020202020204" pitchFamily="34" charset="0"/>
              <a:ea typeface="黑体" panose="02010600030101010101" charset="-122"/>
            </a:endParaRPr>
          </a:p>
        </p:txBody>
      </p:sp>
      <p:pic>
        <p:nvPicPr>
          <p:cNvPr id="36869" name="Picture 25" descr="http://imgmall.artxun.com/thumb_imgs/201112/16/goods_709121_420_420.jpg"/>
          <p:cNvPicPr>
            <a:picLocks noChangeAspect="1"/>
          </p:cNvPicPr>
          <p:nvPr/>
        </p:nvPicPr>
        <p:blipFill>
          <a:blip r:embed="rId1" r:link="rId2"/>
          <a:srcRect l="7857" t="1666" r="9285" b="2856"/>
          <a:stretch>
            <a:fillRect/>
          </a:stretch>
        </p:blipFill>
        <p:spPr>
          <a:xfrm>
            <a:off x="3929380" y="932815"/>
            <a:ext cx="4693285" cy="5407660"/>
          </a:xfrm>
          <a:prstGeom prst="rect">
            <a:avLst/>
          </a:prstGeom>
          <a:noFill/>
          <a:ln w="9525">
            <a:noFill/>
          </a:ln>
        </p:spPr>
      </p:pic>
      <p:sp>
        <p:nvSpPr>
          <p:cNvPr id="36870" name="TextBox 1"/>
          <p:cNvSpPr txBox="1"/>
          <p:nvPr/>
        </p:nvSpPr>
        <p:spPr>
          <a:xfrm>
            <a:off x="8622665" y="1585913"/>
            <a:ext cx="921385" cy="4481512"/>
          </a:xfrm>
          <a:prstGeom prst="rect">
            <a:avLst/>
          </a:prstGeom>
          <a:noFill/>
          <a:ln w="9525">
            <a:noFill/>
          </a:ln>
        </p:spPr>
        <p:txBody>
          <a:bodyPr vert="eaVert">
            <a:spAutoFit/>
          </a:bodyPr>
          <a:p>
            <a:pPr eaLnBrk="1" hangingPunct="1">
              <a:buFont typeface="Arial" panose="020B0604020202020204" pitchFamily="34" charset="0"/>
            </a:pPr>
            <a:r>
              <a:rPr lang="zh-CN" altLang="zh-CN" sz="2400" dirty="0">
                <a:latin typeface="Arial" panose="020B0604020202020204" pitchFamily="34" charset="0"/>
                <a:ea typeface="黑体" panose="02010600030101010101" charset="-122"/>
              </a:rPr>
              <a:t>刘国明《寿》字中堂竖幅与对联</a:t>
            </a:r>
            <a:endParaRPr lang="zh-CN" altLang="zh-CN" sz="2400" dirty="0">
              <a:latin typeface="Arial" panose="020B0604020202020204" pitchFamily="34" charset="0"/>
              <a:ea typeface="黑体" panose="02010600030101010101" charset="-122"/>
            </a:endParaRPr>
          </a:p>
          <a:p>
            <a:pPr eaLnBrk="1" hangingPunct="1">
              <a:buFont typeface="Arial" panose="020B0604020202020204" pitchFamily="34" charset="0"/>
            </a:pPr>
            <a:endParaRPr lang="zh-CN" altLang="en-US" sz="2400"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2" name="TextBox 2"/>
          <p:cNvSpPr txBox="1"/>
          <p:nvPr/>
        </p:nvSpPr>
        <p:spPr>
          <a:xfrm>
            <a:off x="904558" y="776605"/>
            <a:ext cx="3784600"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0030101010101" charset="-122"/>
              </a:rPr>
              <a:t>3.</a:t>
            </a:r>
            <a:r>
              <a:rPr lang="zh-CN" altLang="zh-CN" sz="2800" b="1" dirty="0">
                <a:latin typeface="Arial" panose="020B0604020202020204" pitchFamily="34" charset="0"/>
                <a:ea typeface="黑体" panose="02010600030101010101" charset="-122"/>
              </a:rPr>
              <a:t>条幅</a:t>
            </a:r>
            <a:endParaRPr lang="zh-CN" altLang="en-US" sz="2800" b="1" dirty="0">
              <a:latin typeface="Arial" panose="020B0604020202020204" pitchFamily="34" charset="0"/>
              <a:ea typeface="黑体" panose="02010600030101010101" charset="-122"/>
            </a:endParaRPr>
          </a:p>
        </p:txBody>
      </p:sp>
      <p:sp>
        <p:nvSpPr>
          <p:cNvPr id="37893" name="TextBox 1"/>
          <p:cNvSpPr txBox="1"/>
          <p:nvPr/>
        </p:nvSpPr>
        <p:spPr>
          <a:xfrm>
            <a:off x="3589973" y="2375535"/>
            <a:ext cx="490220" cy="2536825"/>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沈延毅条幅书法作品 </a:t>
            </a:r>
            <a:endParaRPr lang="zh-CN" altLang="zh-CN" sz="2000" dirty="0">
              <a:latin typeface="Arial" panose="020B0604020202020204" pitchFamily="34" charset="0"/>
              <a:ea typeface="黑体" panose="02010600030101010101" charset="-122"/>
            </a:endParaRPr>
          </a:p>
        </p:txBody>
      </p:sp>
      <p:pic>
        <p:nvPicPr>
          <p:cNvPr id="37894" name="Picture 8" descr="3defb767d3f2e3f79e7426d2318b883f"/>
          <p:cNvPicPr>
            <a:picLocks noChangeAspect="1"/>
          </p:cNvPicPr>
          <p:nvPr/>
        </p:nvPicPr>
        <p:blipFill>
          <a:blip r:embed="rId1"/>
          <a:stretch>
            <a:fillRect/>
          </a:stretch>
        </p:blipFill>
        <p:spPr>
          <a:xfrm>
            <a:off x="4399280" y="760095"/>
            <a:ext cx="1913255" cy="5443855"/>
          </a:xfrm>
          <a:prstGeom prst="rect">
            <a:avLst/>
          </a:prstGeom>
          <a:noFill/>
          <a:ln w="9525">
            <a:noFill/>
          </a:ln>
        </p:spPr>
      </p:pic>
      <p:pic>
        <p:nvPicPr>
          <p:cNvPr id="37895" name="Picture 9" descr="王铎"/>
          <p:cNvPicPr>
            <a:picLocks noChangeAspect="1"/>
          </p:cNvPicPr>
          <p:nvPr/>
        </p:nvPicPr>
        <p:blipFill>
          <a:blip r:embed="rId2"/>
          <a:stretch>
            <a:fillRect/>
          </a:stretch>
        </p:blipFill>
        <p:spPr>
          <a:xfrm>
            <a:off x="7533958" y="776605"/>
            <a:ext cx="1279525" cy="5400675"/>
          </a:xfrm>
          <a:prstGeom prst="rect">
            <a:avLst/>
          </a:prstGeom>
          <a:noFill/>
          <a:ln w="9525">
            <a:noFill/>
          </a:ln>
        </p:spPr>
      </p:pic>
      <p:sp>
        <p:nvSpPr>
          <p:cNvPr id="37896" name="TextBox 9"/>
          <p:cNvSpPr txBox="1"/>
          <p:nvPr/>
        </p:nvSpPr>
        <p:spPr>
          <a:xfrm>
            <a:off x="9174480" y="2375535"/>
            <a:ext cx="490220" cy="2536825"/>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王铎条幅书法作品</a:t>
            </a:r>
            <a:endParaRPr lang="zh-CN" altLang="zh-CN" sz="2000"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6" name="TextBox 2"/>
          <p:cNvSpPr txBox="1"/>
          <p:nvPr/>
        </p:nvSpPr>
        <p:spPr>
          <a:xfrm>
            <a:off x="755333" y="737870"/>
            <a:ext cx="3784600"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0030101010101" charset="-122"/>
              </a:rPr>
              <a:t>4.</a:t>
            </a:r>
            <a:r>
              <a:rPr lang="zh-CN" altLang="zh-CN" sz="2800" b="1" dirty="0">
                <a:latin typeface="Arial" panose="020B0604020202020204" pitchFamily="34" charset="0"/>
                <a:ea typeface="黑体" panose="02010600030101010101" charset="-122"/>
              </a:rPr>
              <a:t>屏条</a:t>
            </a:r>
            <a:endParaRPr lang="zh-CN" altLang="zh-CN" sz="2800" dirty="0">
              <a:latin typeface="Arial" panose="020B0604020202020204" pitchFamily="34" charset="0"/>
              <a:ea typeface="黑体" panose="02010600030101010101" charset="-122"/>
            </a:endParaRPr>
          </a:p>
        </p:txBody>
      </p:sp>
      <p:pic>
        <p:nvPicPr>
          <p:cNvPr id="38917" name="Picture 10" descr="赵之谦"/>
          <p:cNvPicPr>
            <a:picLocks noChangeAspect="1"/>
          </p:cNvPicPr>
          <p:nvPr/>
        </p:nvPicPr>
        <p:blipFill>
          <a:blip r:embed="rId1"/>
          <a:stretch>
            <a:fillRect/>
          </a:stretch>
        </p:blipFill>
        <p:spPr>
          <a:xfrm>
            <a:off x="3329940" y="925830"/>
            <a:ext cx="5398135" cy="5196840"/>
          </a:xfrm>
          <a:prstGeom prst="rect">
            <a:avLst/>
          </a:prstGeom>
          <a:noFill/>
          <a:ln w="9525">
            <a:noFill/>
          </a:ln>
        </p:spPr>
      </p:pic>
      <p:sp>
        <p:nvSpPr>
          <p:cNvPr id="38918" name="TextBox 3"/>
          <p:cNvSpPr txBox="1"/>
          <p:nvPr/>
        </p:nvSpPr>
        <p:spPr>
          <a:xfrm>
            <a:off x="8981123" y="2487930"/>
            <a:ext cx="490220" cy="2303463"/>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赵之谦四条屏作品</a:t>
            </a:r>
            <a:endParaRPr lang="zh-CN" altLang="zh-CN" sz="2000"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40" name="TextBox 2"/>
          <p:cNvSpPr txBox="1"/>
          <p:nvPr/>
        </p:nvSpPr>
        <p:spPr>
          <a:xfrm>
            <a:off x="829628" y="762635"/>
            <a:ext cx="3784600"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0030101010101" charset="-122"/>
              </a:rPr>
              <a:t>5.</a:t>
            </a:r>
            <a:r>
              <a:rPr lang="zh-CN" altLang="zh-CN" sz="2800" b="1" dirty="0">
                <a:latin typeface="Arial" panose="020B0604020202020204" pitchFamily="34" charset="0"/>
                <a:ea typeface="黑体" panose="02010600030101010101" charset="-122"/>
              </a:rPr>
              <a:t>斗方</a:t>
            </a:r>
            <a:r>
              <a:rPr lang="zh-CN" altLang="zh-CN" sz="2800" dirty="0">
                <a:latin typeface="Arial" panose="020B0604020202020204" pitchFamily="34" charset="0"/>
                <a:ea typeface="黑体" panose="02010600030101010101" charset="-122"/>
              </a:rPr>
              <a:t> </a:t>
            </a:r>
            <a:endParaRPr lang="zh-CN" altLang="zh-CN" sz="2800" dirty="0">
              <a:latin typeface="Arial" panose="020B0604020202020204" pitchFamily="34" charset="0"/>
              <a:ea typeface="黑体" panose="02010600030101010101" charset="-122"/>
            </a:endParaRPr>
          </a:p>
        </p:txBody>
      </p:sp>
      <p:sp>
        <p:nvSpPr>
          <p:cNvPr id="39941" name="TextBox 3"/>
          <p:cNvSpPr txBox="1"/>
          <p:nvPr/>
        </p:nvSpPr>
        <p:spPr>
          <a:xfrm>
            <a:off x="8906828" y="2277110"/>
            <a:ext cx="490220" cy="2303463"/>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王洪宇行书斗方</a:t>
            </a:r>
            <a:endParaRPr lang="zh-CN" altLang="zh-CN" sz="2000" dirty="0">
              <a:latin typeface="Arial" panose="020B0604020202020204" pitchFamily="34" charset="0"/>
              <a:ea typeface="黑体" panose="02010600030101010101" charset="-122"/>
            </a:endParaRPr>
          </a:p>
        </p:txBody>
      </p:sp>
      <p:pic>
        <p:nvPicPr>
          <p:cNvPr id="39942" name="Picture 26" descr="王洪宇毛笔作品"/>
          <p:cNvPicPr>
            <a:picLocks noChangeAspect="1"/>
          </p:cNvPicPr>
          <p:nvPr/>
        </p:nvPicPr>
        <p:blipFill>
          <a:blip r:embed="rId1"/>
          <a:stretch>
            <a:fillRect/>
          </a:stretch>
        </p:blipFill>
        <p:spPr>
          <a:xfrm>
            <a:off x="3297555" y="892810"/>
            <a:ext cx="5374005" cy="50723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4" name="TextBox 2"/>
          <p:cNvSpPr txBox="1"/>
          <p:nvPr/>
        </p:nvSpPr>
        <p:spPr>
          <a:xfrm>
            <a:off x="804863" y="787400"/>
            <a:ext cx="3784600"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0030101010101" charset="-122"/>
              </a:rPr>
              <a:t>6.</a:t>
            </a:r>
            <a:r>
              <a:rPr lang="zh-CN" altLang="zh-CN" sz="2800" b="1" dirty="0">
                <a:latin typeface="Arial" panose="020B0604020202020204" pitchFamily="34" charset="0"/>
                <a:ea typeface="黑体" panose="02010600030101010101" charset="-122"/>
              </a:rPr>
              <a:t>册页</a:t>
            </a:r>
            <a:endParaRPr lang="zh-CN" altLang="zh-CN" sz="2800" dirty="0">
              <a:latin typeface="Arial" panose="020B0604020202020204" pitchFamily="34" charset="0"/>
              <a:ea typeface="黑体" panose="02010600030101010101" charset="-122"/>
            </a:endParaRPr>
          </a:p>
        </p:txBody>
      </p:sp>
      <p:pic>
        <p:nvPicPr>
          <p:cNvPr id="40965" name="图片 92"/>
          <p:cNvPicPr>
            <a:picLocks noChangeAspect="1"/>
          </p:cNvPicPr>
          <p:nvPr/>
        </p:nvPicPr>
        <p:blipFill>
          <a:blip r:embed="rId1"/>
          <a:stretch>
            <a:fillRect/>
          </a:stretch>
        </p:blipFill>
        <p:spPr>
          <a:xfrm>
            <a:off x="2682240" y="787400"/>
            <a:ext cx="7174865" cy="50590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8" name="TextBox 2"/>
          <p:cNvSpPr txBox="1"/>
          <p:nvPr/>
        </p:nvSpPr>
        <p:spPr>
          <a:xfrm>
            <a:off x="743268" y="750570"/>
            <a:ext cx="3784600" cy="521970"/>
          </a:xfrm>
          <a:prstGeom prst="rect">
            <a:avLst/>
          </a:prstGeom>
          <a:noFill/>
          <a:ln w="9525">
            <a:noFill/>
          </a:ln>
        </p:spPr>
        <p:txBody>
          <a:bodyPr>
            <a:spAutoFit/>
          </a:bodyPr>
          <a:p>
            <a:pPr eaLnBrk="1" hangingPunct="1">
              <a:buFont typeface="Arial" panose="020B0604020202020204" pitchFamily="34" charset="0"/>
            </a:pPr>
            <a:r>
              <a:rPr lang="en-US" altLang="zh-CN" sz="2800" b="1" dirty="0">
                <a:latin typeface="Arial" panose="020B0604020202020204" pitchFamily="34" charset="0"/>
                <a:ea typeface="黑体" panose="02010600030101010101" charset="-122"/>
              </a:rPr>
              <a:t>7.</a:t>
            </a:r>
            <a:r>
              <a:rPr lang="zh-CN" altLang="zh-CN" sz="2800" b="1" dirty="0">
                <a:latin typeface="Arial" panose="020B0604020202020204" pitchFamily="34" charset="0"/>
                <a:ea typeface="黑体" panose="02010600030101010101" charset="-122"/>
              </a:rPr>
              <a:t>扇面</a:t>
            </a:r>
            <a:endParaRPr lang="zh-CN" altLang="zh-CN" sz="2800" dirty="0">
              <a:latin typeface="Arial" panose="020B0604020202020204" pitchFamily="34" charset="0"/>
              <a:ea typeface="黑体" panose="02010600030101010101" charset="-122"/>
            </a:endParaRPr>
          </a:p>
        </p:txBody>
      </p:sp>
      <p:pic>
        <p:nvPicPr>
          <p:cNvPr id="41989" name="Picture 12" descr="03Feb20101151088298"/>
          <p:cNvPicPr>
            <a:picLocks noChangeAspect="1"/>
          </p:cNvPicPr>
          <p:nvPr/>
        </p:nvPicPr>
        <p:blipFill>
          <a:blip r:embed="rId1">
            <a:clrChange>
              <a:clrFrom>
                <a:srgbClr val="FFFFFF"/>
              </a:clrFrom>
              <a:clrTo>
                <a:srgbClr val="FFFFFF">
                  <a:alpha val="0"/>
                </a:srgbClr>
              </a:clrTo>
            </a:clrChange>
          </a:blip>
          <a:stretch>
            <a:fillRect/>
          </a:stretch>
        </p:blipFill>
        <p:spPr>
          <a:xfrm>
            <a:off x="2916555" y="1535430"/>
            <a:ext cx="8054340" cy="3981450"/>
          </a:xfrm>
          <a:prstGeom prst="rect">
            <a:avLst/>
          </a:prstGeom>
          <a:noFill/>
          <a:ln w="9525">
            <a:noFill/>
          </a:ln>
        </p:spPr>
      </p:pic>
      <p:sp>
        <p:nvSpPr>
          <p:cNvPr id="41990" name="TextBox 1"/>
          <p:cNvSpPr txBox="1"/>
          <p:nvPr/>
        </p:nvSpPr>
        <p:spPr>
          <a:xfrm>
            <a:off x="6095365" y="5623243"/>
            <a:ext cx="3600450" cy="368300"/>
          </a:xfrm>
          <a:prstGeom prst="rect">
            <a:avLst/>
          </a:prstGeom>
          <a:noFill/>
          <a:ln w="9525">
            <a:noFill/>
          </a:ln>
        </p:spPr>
        <p:txBody>
          <a:bodyPr>
            <a:spAutoFit/>
          </a:bodyPr>
          <a:p>
            <a:pPr eaLnBrk="1" hangingPunct="1">
              <a:buFont typeface="Arial" panose="020B0604020202020204" pitchFamily="34" charset="0"/>
            </a:pPr>
            <a:r>
              <a:rPr lang="en-US" altLang="zh-CN" dirty="0">
                <a:latin typeface="Arial" panose="020B0604020202020204" pitchFamily="34" charset="0"/>
                <a:ea typeface="黑体" panose="02010600030101010101" charset="-122"/>
              </a:rPr>
              <a:t> </a:t>
            </a:r>
            <a:r>
              <a:rPr lang="zh-CN" altLang="zh-CN" dirty="0">
                <a:latin typeface="Arial" panose="020B0604020202020204" pitchFamily="34" charset="0"/>
                <a:ea typeface="黑体" panose="02010600030101010101" charset="-122"/>
              </a:rPr>
              <a:t>董其昌扇面书法</a:t>
            </a:r>
            <a:endParaRPr lang="zh-CN" altLang="en-US"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722427" y="660445"/>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TextBox 3"/>
          <p:cNvSpPr txBox="1"/>
          <p:nvPr/>
        </p:nvSpPr>
        <p:spPr>
          <a:xfrm>
            <a:off x="924560" y="1494790"/>
            <a:ext cx="6097905" cy="97091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1" hangingPunct="1">
              <a:lnSpc>
                <a:spcPct val="13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dk1"/>
                </a:solidFill>
                <a:effectLst/>
                <a:uLnTx/>
                <a:uFillTx/>
                <a:latin typeface="+mn-lt"/>
                <a:ea typeface="+mn-ea"/>
                <a:cs typeface="+mn-cs"/>
              </a:rPr>
              <a:t>（一）楷书四大家：颜体（颜真卿）、柳体（柳公权）、欧体（欧阳询）、赵体（赵孟頫）</a:t>
            </a:r>
            <a:endParaRPr kumimoji="0" lang="zh-CN" altLang="en-US" sz="2200" b="1" i="0" u="none" strike="noStrike" kern="1200" cap="none" spc="0" normalizeH="0" baseline="0" noProof="0" dirty="0">
              <a:ln>
                <a:noFill/>
              </a:ln>
              <a:solidFill>
                <a:schemeClr val="dk1"/>
              </a:solidFill>
              <a:effectLst/>
              <a:uLnTx/>
              <a:uFillTx/>
              <a:latin typeface="+mn-lt"/>
              <a:ea typeface="+mn-ea"/>
              <a:cs typeface="+mn-cs"/>
            </a:endParaRPr>
          </a:p>
        </p:txBody>
      </p:sp>
      <p:pic>
        <p:nvPicPr>
          <p:cNvPr id="43013" name="Picture 27" descr="http://jlzx.dyedu.cn/art/UploadFile/2006-12/200612228441066700.jpg"/>
          <p:cNvPicPr>
            <a:picLocks noChangeAspect="1"/>
          </p:cNvPicPr>
          <p:nvPr/>
        </p:nvPicPr>
        <p:blipFill>
          <a:blip r:embed="rId6" r:link="rId7"/>
          <a:stretch>
            <a:fillRect/>
          </a:stretch>
        </p:blipFill>
        <p:spPr>
          <a:xfrm>
            <a:off x="7952740" y="1214755"/>
            <a:ext cx="2890520" cy="4862195"/>
          </a:xfrm>
          <a:prstGeom prst="rect">
            <a:avLst/>
          </a:prstGeom>
          <a:noFill/>
          <a:ln w="9525">
            <a:noFill/>
          </a:ln>
        </p:spPr>
      </p:pic>
      <p:sp>
        <p:nvSpPr>
          <p:cNvPr id="9" name="TextBox 8"/>
          <p:cNvSpPr txBox="1"/>
          <p:nvPr/>
        </p:nvSpPr>
        <p:spPr>
          <a:xfrm>
            <a:off x="797560" y="2524760"/>
            <a:ext cx="6224905" cy="388175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1.</a:t>
            </a:r>
            <a:r>
              <a:rPr kumimoji="0" lang="zh-CN" altLang="en-US" sz="2200" b="1"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颜体</a:t>
            </a:r>
            <a:endParaRPr kumimoji="0" lang="zh-CN" altLang="en-US" sz="2200" b="1"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40000"/>
              </a:lnSpc>
              <a:spcBef>
                <a:spcPct val="0"/>
              </a:spcBef>
              <a:spcAft>
                <a:spcPct val="0"/>
              </a:spcAft>
              <a:buClrTx/>
              <a:buSzTx/>
              <a:buFontTx/>
              <a:buNone/>
              <a:defRPr/>
            </a:pPr>
            <a:r>
              <a:rPr kumimoji="0" lang="zh-CN" altLang="en-US" sz="2200" b="1"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  </a:t>
            </a:r>
            <a:r>
              <a:rPr kumimoji="0" lang="zh-CN" altLang="en-US" sz="22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颜体是唐代书法家颜真卿创立的书体，是针对颜真卿的楷书而言的。</a:t>
            </a:r>
            <a:endParaRPr kumimoji="0" lang="zh-CN" altLang="en-US" sz="22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a:p>
            <a:pPr marL="0" marR="0" lvl="0" indent="0" algn="l" defTabSz="914400" rtl="0" eaLnBrk="1" fontAlgn="base" latinLnBrk="0" hangingPunct="1">
              <a:lnSpc>
                <a:spcPct val="140000"/>
              </a:lnSpc>
              <a:spcBef>
                <a:spcPct val="0"/>
              </a:spcBef>
              <a:spcAft>
                <a:spcPct val="0"/>
              </a:spcAft>
              <a:buClrTx/>
              <a:buSzTx/>
              <a:buFontTx/>
              <a:buNone/>
              <a:defRPr/>
            </a:pPr>
            <a:r>
              <a:rPr kumimoji="0" lang="zh-CN" altLang="en-US" sz="22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  颜体特点</a:t>
            </a:r>
            <a:r>
              <a:rPr kumimoji="0" lang="en-US" altLang="zh-CN" sz="22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a:t>
            </a:r>
            <a:r>
              <a:rPr kumimoji="0" lang="zh-CN" altLang="en-US" sz="22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rPr>
              <a:t>结体方正茂密，内疏外密 ，拙朴大方，笔画横轻竖重，笔力浑厚有力，气势庄严雄浑。颜体注重字的充实美，笔法遒劲有力。“点如坠石，画如夏云，钩如屈金，戈如发弩，纵横有象，低昂有态”。有“颜筋”之称。</a:t>
            </a:r>
            <a:endParaRPr kumimoji="0" lang="zh-CN" altLang="en-US" sz="2200" b="0" i="0" u="none" strike="noStrike" kern="1200" cap="none" spc="0" normalizeH="0" baseline="0" noProof="0" dirty="0">
              <a:ln>
                <a:noFill/>
              </a:ln>
              <a:solidFill>
                <a:schemeClr val="dk1"/>
              </a:solidFill>
              <a:effectLst/>
              <a:uLnTx/>
              <a:uFillTx/>
              <a:latin typeface="黑体" panose="02010600030101010101" charset="-122"/>
              <a:ea typeface="黑体" panose="02010600030101010101" charset="-122"/>
              <a:cs typeface="+mn-cs"/>
            </a:endParaRPr>
          </a:p>
        </p:txBody>
      </p:sp>
      <p:sp>
        <p:nvSpPr>
          <p:cNvPr id="43015" name="TextBox 1"/>
          <p:cNvSpPr txBox="1"/>
          <p:nvPr/>
        </p:nvSpPr>
        <p:spPr>
          <a:xfrm>
            <a:off x="10930255" y="2188210"/>
            <a:ext cx="459740" cy="2916238"/>
          </a:xfrm>
          <a:prstGeom prst="rect">
            <a:avLst/>
          </a:prstGeom>
          <a:noFill/>
          <a:ln w="9525">
            <a:noFill/>
          </a:ln>
        </p:spPr>
        <p:txBody>
          <a:bodyPr vert="eaVert">
            <a:spAutoFit/>
          </a:bodyPr>
          <a:p>
            <a:pPr eaLnBrk="1" hangingPunct="1">
              <a:buFont typeface="Arial" panose="020B0604020202020204" pitchFamily="34" charset="0"/>
            </a:pPr>
            <a:r>
              <a:rPr lang="en-US" altLang="zh-CN" dirty="0">
                <a:latin typeface="Arial" panose="020B0604020202020204" pitchFamily="34" charset="0"/>
                <a:ea typeface="黑体" panose="02010600030101010101" charset="-122"/>
              </a:rPr>
              <a:t>颜</a:t>
            </a:r>
            <a:r>
              <a:rPr lang="zh-CN" altLang="zh-CN" dirty="0">
                <a:latin typeface="Arial" panose="020B0604020202020204" pitchFamily="34" charset="0"/>
                <a:ea typeface="黑体" panose="02010600030101010101" charset="-122"/>
              </a:rPr>
              <a:t>真卿《</a:t>
            </a:r>
            <a:r>
              <a:rPr lang="en-US" altLang="zh-CN" dirty="0">
                <a:latin typeface="Arial" panose="020B0604020202020204" pitchFamily="34" charset="0"/>
                <a:ea typeface="黑体" panose="02010600030101010101" charset="-122"/>
              </a:rPr>
              <a:t>颜勤礼碑</a:t>
            </a:r>
            <a:r>
              <a:rPr lang="zh-CN" altLang="zh-CN" dirty="0">
                <a:latin typeface="Arial" panose="020B0604020202020204" pitchFamily="34" charset="0"/>
                <a:ea typeface="黑体" panose="02010600030101010101" charset="-122"/>
              </a:rPr>
              <a:t>》 局部</a:t>
            </a:r>
            <a:endParaRPr lang="zh-CN" altLang="en-US"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87" name="组合"/>
          <p:cNvGrpSpPr/>
          <p:nvPr/>
        </p:nvGrpSpPr>
        <p:grpSpPr>
          <a:xfrm>
            <a:off x="4948238" y="1215073"/>
            <a:ext cx="6408737" cy="619125"/>
            <a:chOff x="5612415" y="1312183"/>
            <a:chExt cx="6409103" cy="619579"/>
          </a:xfrm>
        </p:grpSpPr>
        <p:sp>
          <p:nvSpPr>
            <p:cNvPr id="13315" name="矩形"/>
            <p:cNvSpPr/>
            <p:nvPr/>
          </p:nvSpPr>
          <p:spPr>
            <a:xfrm>
              <a:off x="5612415" y="1312183"/>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688" name="矩形"/>
          <p:cNvSpPr/>
          <p:nvPr/>
        </p:nvSpPr>
        <p:spPr>
          <a:xfrm>
            <a:off x="4948238" y="1977390"/>
            <a:ext cx="5776912" cy="36195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掌握书法艺术的含义、书法艺术的种类及特点。</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nvGrpSpPr>
        <p:grpSpPr>
          <a:xfrm>
            <a:off x="4948238" y="2603821"/>
            <a:ext cx="6408737" cy="621344"/>
            <a:chOff x="5612415" y="2907538"/>
            <a:chExt cx="6409103" cy="621326"/>
          </a:xfrm>
        </p:grpSpPr>
        <p:sp>
          <p:nvSpPr>
            <p:cNvPr id="13319" name="矩形"/>
            <p:cNvSpPr/>
            <p:nvPr/>
          </p:nvSpPr>
          <p:spPr>
            <a:xfrm>
              <a:off x="5612415" y="2907538"/>
              <a:ext cx="6409103" cy="553085"/>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720" name="矩形"/>
          <p:cNvSpPr/>
          <p:nvPr/>
        </p:nvSpPr>
        <p:spPr>
          <a:xfrm>
            <a:off x="4948238" y="3401219"/>
            <a:ext cx="5964237" cy="361950"/>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能区分不同书体及其特点。</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nvGrpSpPr>
        <p:grpSpPr>
          <a:xfrm>
            <a:off x="4948238" y="4006533"/>
            <a:ext cx="6408737" cy="619125"/>
            <a:chOff x="5612415" y="4157040"/>
            <a:chExt cx="6409103" cy="619580"/>
          </a:xfrm>
        </p:grpSpPr>
        <p:sp>
          <p:nvSpPr>
            <p:cNvPr id="13323" name="矩形"/>
            <p:cNvSpPr/>
            <p:nvPr/>
          </p:nvSpPr>
          <p:spPr>
            <a:xfrm>
              <a:off x="5612415" y="4157040"/>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724" name="矩形"/>
          <p:cNvSpPr/>
          <p:nvPr/>
        </p:nvSpPr>
        <p:spPr>
          <a:xfrm>
            <a:off x="4948555" y="4773930"/>
            <a:ext cx="6182995" cy="36195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了解中国书法的文化艺术魅力，提升人格修养和书法艺术鉴赏能力。</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sp>
        <p:nvSpPr>
          <p:cNvPr id="3" name="TextBox 33"/>
          <p:cNvSpPr>
            <a:spLocks noChangeArrowheads="1"/>
          </p:cNvSpPr>
          <p:nvPr/>
        </p:nvSpPr>
        <p:spPr bwMode="auto">
          <a:xfrm>
            <a:off x="1389063" y="8588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学习目标</a:t>
            </a:r>
            <a:endParaRPr lang="zh-CN" altLang="en-US" sz="3200" strike="noStrike" noProof="1" dirty="0">
              <a:solidFill>
                <a:schemeClr val="bg1"/>
              </a:solidFill>
              <a:latin typeface="+mn-ea"/>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1060000">
            <a:off x="343535" y="2648585"/>
            <a:ext cx="4150360" cy="3251200"/>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87"/>
                                        </p:tgtEl>
                                        <p:attrNameLst>
                                          <p:attrName>style.visibility</p:attrName>
                                        </p:attrNameLst>
                                      </p:cBhvr>
                                      <p:to>
                                        <p:strVal val="visible"/>
                                      </p:to>
                                    </p:set>
                                    <p:animEffect transition="in" filter="diamond(in)">
                                      <p:cBhvr>
                                        <p:cTn id="7" dur="2000"/>
                                        <p:tgtEl>
                                          <p:spTgt spid="687"/>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88"/>
                                        </p:tgtEl>
                                        <p:attrNameLst>
                                          <p:attrName>style.visibility</p:attrName>
                                        </p:attrNameLst>
                                      </p:cBhvr>
                                      <p:to>
                                        <p:strVal val="visible"/>
                                      </p:to>
                                    </p:set>
                                    <p:animEffect transition="in" filter="diamond(in)">
                                      <p:cBhvr>
                                        <p:cTn id="10" dur="2000"/>
                                        <p:tgtEl>
                                          <p:spTgt spid="688"/>
                                        </p:tgtEl>
                                      </p:cBhvr>
                                    </p:animEffect>
                                  </p:childTnLst>
                                </p:cTn>
                              </p:par>
                              <p:par>
                                <p:cTn id="11" presetID="8" presetClass="entr" presetSubtype="16" fill="hold" nodeType="withEffect">
                                  <p:stCondLst>
                                    <p:cond delay="0"/>
                                  </p:stCondLst>
                                  <p:childTnLst>
                                    <p:set>
                                      <p:cBhvr>
                                        <p:cTn id="12" dur="1" fill="hold">
                                          <p:stCondLst>
                                            <p:cond delay="0"/>
                                          </p:stCondLst>
                                        </p:cTn>
                                        <p:tgtEl>
                                          <p:spTgt spid="719"/>
                                        </p:tgtEl>
                                        <p:attrNameLst>
                                          <p:attrName>style.visibility</p:attrName>
                                        </p:attrNameLst>
                                      </p:cBhvr>
                                      <p:to>
                                        <p:strVal val="visible"/>
                                      </p:to>
                                    </p:set>
                                    <p:animEffect transition="in" filter="diamond(in)">
                                      <p:cBhvr>
                                        <p:cTn id="13" dur="2000"/>
                                        <p:tgtEl>
                                          <p:spTgt spid="719"/>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720"/>
                                        </p:tgtEl>
                                        <p:attrNameLst>
                                          <p:attrName>style.visibility</p:attrName>
                                        </p:attrNameLst>
                                      </p:cBhvr>
                                      <p:to>
                                        <p:strVal val="visible"/>
                                      </p:to>
                                    </p:set>
                                    <p:animEffect transition="in" filter="diamond(in)">
                                      <p:cBhvr>
                                        <p:cTn id="16" dur="2000"/>
                                        <p:tgtEl>
                                          <p:spTgt spid="720"/>
                                        </p:tgtEl>
                                      </p:cBhvr>
                                    </p:animEffect>
                                  </p:childTnLst>
                                </p:cTn>
                              </p:par>
                              <p:par>
                                <p:cTn id="17" presetID="8" presetClass="entr" presetSubtype="16" fill="hold" nodeType="withEffect">
                                  <p:stCondLst>
                                    <p:cond delay="0"/>
                                  </p:stCondLst>
                                  <p:childTnLst>
                                    <p:set>
                                      <p:cBhvr>
                                        <p:cTn id="18" dur="1" fill="hold">
                                          <p:stCondLst>
                                            <p:cond delay="0"/>
                                          </p:stCondLst>
                                        </p:cTn>
                                        <p:tgtEl>
                                          <p:spTgt spid="723"/>
                                        </p:tgtEl>
                                        <p:attrNameLst>
                                          <p:attrName>style.visibility</p:attrName>
                                        </p:attrNameLst>
                                      </p:cBhvr>
                                      <p:to>
                                        <p:strVal val="visible"/>
                                      </p:to>
                                    </p:set>
                                    <p:animEffect transition="in" filter="diamond(in)">
                                      <p:cBhvr>
                                        <p:cTn id="19" dur="2000"/>
                                        <p:tgtEl>
                                          <p:spTgt spid="723"/>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724"/>
                                        </p:tgtEl>
                                        <p:attrNameLst>
                                          <p:attrName>style.visibility</p:attrName>
                                        </p:attrNameLst>
                                      </p:cBhvr>
                                      <p:to>
                                        <p:strVal val="visible"/>
                                      </p:to>
                                    </p:set>
                                    <p:animEffect transition="in" filter="diamond(in)">
                                      <p:cBhvr>
                                        <p:cTn id="22" dur="2000"/>
                                        <p:tgtEl>
                                          <p:spTgt spid="724"/>
                                        </p:tgtEl>
                                      </p:cBhvr>
                                    </p:animEffect>
                                  </p:childTnLst>
                                </p:cTn>
                              </p:par>
                              <p:par>
                                <p:cTn id="23" presetID="8" presetClass="entr" presetSubtype="16" fill="hold" grpId="2"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diamond(in)">
                                      <p:cBhvr>
                                        <p:cTn id="25" dur="2000"/>
                                        <p:tgtEl>
                                          <p:spTgt spid="3"/>
                                        </p:tgtEl>
                                      </p:cBhvr>
                                    </p:animEffect>
                                  </p:childTnLst>
                                </p:cTn>
                              </p:par>
                              <p:par>
                                <p:cTn id="26" presetID="8" presetClass="entr" presetSubtype="16"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diamond(in)">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688" grpId="0"/>
      <p:bldP spid="720" grpId="0"/>
      <p:bldP spid="724" grpId="0"/>
      <p:bldP spid="3" grpId="2"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TextBox 8"/>
          <p:cNvSpPr txBox="1"/>
          <p:nvPr/>
        </p:nvSpPr>
        <p:spPr>
          <a:xfrm>
            <a:off x="963930" y="1577975"/>
            <a:ext cx="5415280" cy="352869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dk1"/>
                </a:solidFill>
                <a:effectLst/>
                <a:uLnTx/>
                <a:uFillTx/>
                <a:latin typeface="+mn-lt"/>
                <a:ea typeface="+mn-ea"/>
                <a:cs typeface="+mn-cs"/>
              </a:rPr>
              <a:t>2.</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柳体</a:t>
            </a:r>
            <a:endParaRPr kumimoji="0" lang="zh-CN"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柳体是指唐代柳公权创立的书体，指的是柳公权的楷书书法作品。</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柳体字的特点是：体势劲媚，骨力道健。同</a:t>
            </a:r>
            <a:r>
              <a:rPr kumimoji="0" lang="en-US" altLang="zh-CN" sz="2400" b="0" i="0" u="none" strike="noStrike" kern="1200" cap="none" spc="0" normalizeH="0" baseline="0" noProof="0" dirty="0" err="1">
                <a:ln>
                  <a:noFill/>
                </a:ln>
                <a:solidFill>
                  <a:schemeClr val="dk1"/>
                </a:solidFill>
                <a:effectLst/>
                <a:uLnTx/>
                <a:uFillTx/>
                <a:latin typeface="+mn-lt"/>
                <a:ea typeface="+mn-ea"/>
                <a:cs typeface="+mn-cs"/>
              </a:rPr>
              <a:t>颜体</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相比，柳体字比较清瘦，结体棱角分明，骨力刚劲，具有疏朗开阔，清秀方整的风采，有“柳骨”之称。</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44037" name="Picture 28" descr="神策军碑"/>
          <p:cNvPicPr>
            <a:picLocks noChangeAspect="1"/>
          </p:cNvPicPr>
          <p:nvPr/>
        </p:nvPicPr>
        <p:blipFill>
          <a:blip r:embed="rId1"/>
          <a:stretch>
            <a:fillRect/>
          </a:stretch>
        </p:blipFill>
        <p:spPr>
          <a:xfrm>
            <a:off x="7061200" y="755015"/>
            <a:ext cx="3107690" cy="5348605"/>
          </a:xfrm>
          <a:prstGeom prst="rect">
            <a:avLst/>
          </a:prstGeom>
          <a:noFill/>
          <a:ln w="9525">
            <a:noFill/>
          </a:ln>
        </p:spPr>
      </p:pic>
      <p:sp>
        <p:nvSpPr>
          <p:cNvPr id="44038" name="TextBox 9"/>
          <p:cNvSpPr txBox="1"/>
          <p:nvPr/>
        </p:nvSpPr>
        <p:spPr>
          <a:xfrm>
            <a:off x="10404475" y="2510155"/>
            <a:ext cx="459740" cy="2917825"/>
          </a:xfrm>
          <a:prstGeom prst="rect">
            <a:avLst/>
          </a:prstGeom>
          <a:noFill/>
          <a:ln w="9525">
            <a:noFill/>
          </a:ln>
        </p:spPr>
        <p:txBody>
          <a:bodyPr vert="eaVert">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柳公权《神策军碑》局部</a:t>
            </a:r>
            <a:endParaRPr lang="zh-CN" altLang="en-US"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4" name="Picture 29" descr="\"/>
          <p:cNvPicPr>
            <a:picLocks noChangeAspect="1"/>
          </p:cNvPicPr>
          <p:nvPr/>
        </p:nvPicPr>
        <p:blipFill>
          <a:blip r:embed="rId1" r:link="rId2"/>
          <a:srcRect b="34564"/>
          <a:stretch>
            <a:fillRect/>
          </a:stretch>
        </p:blipFill>
        <p:spPr>
          <a:xfrm>
            <a:off x="6083935" y="1138238"/>
            <a:ext cx="4754563" cy="4738687"/>
          </a:xfrm>
          <a:prstGeom prst="rect">
            <a:avLst/>
          </a:prstGeom>
          <a:noFill/>
          <a:ln w="9525">
            <a:noFill/>
          </a:ln>
        </p:spPr>
      </p:pic>
      <p:sp>
        <p:nvSpPr>
          <p:cNvPr id="46085" name="TextBox 5"/>
          <p:cNvSpPr txBox="1"/>
          <p:nvPr/>
        </p:nvSpPr>
        <p:spPr>
          <a:xfrm>
            <a:off x="10875010" y="2049463"/>
            <a:ext cx="490220" cy="2916237"/>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《九成宫醴泉铭碑》局部</a:t>
            </a:r>
            <a:endParaRPr lang="zh-CN" altLang="en-US" sz="2000" dirty="0">
              <a:latin typeface="Arial" panose="020B0604020202020204" pitchFamily="34" charset="0"/>
              <a:ea typeface="黑体" panose="02010600030101010101" charset="-122"/>
            </a:endParaRPr>
          </a:p>
        </p:txBody>
      </p:sp>
      <p:sp>
        <p:nvSpPr>
          <p:cNvPr id="9" name="TextBox 8"/>
          <p:cNvSpPr txBox="1"/>
          <p:nvPr/>
        </p:nvSpPr>
        <p:spPr>
          <a:xfrm>
            <a:off x="706120" y="729615"/>
            <a:ext cx="5329555" cy="555561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2800" b="1" i="0" u="none" strike="noStrike" kern="1200" cap="none" spc="0" normalizeH="0" baseline="0" noProof="0" dirty="0">
                <a:ln>
                  <a:noFill/>
                </a:ln>
                <a:solidFill>
                  <a:schemeClr val="dk1"/>
                </a:solidFill>
                <a:effectLst/>
                <a:uLnTx/>
                <a:uFillTx/>
                <a:latin typeface="+mn-lt"/>
                <a:ea typeface="+mn-ea"/>
                <a:cs typeface="+mn-cs"/>
              </a:rPr>
              <a:t>3</a:t>
            </a:r>
            <a:r>
              <a:rPr kumimoji="0" lang="en-US" altLang="zh-CN" sz="2800" b="1" i="0" u="none" strike="noStrike" kern="1200" cap="none" spc="0" normalizeH="0" baseline="0" noProof="0" dirty="0">
                <a:ln>
                  <a:noFill/>
                </a:ln>
                <a:solidFill>
                  <a:schemeClr val="dk1"/>
                </a:solidFill>
                <a:effectLst/>
                <a:uLnTx/>
                <a:uFillTx/>
                <a:latin typeface="+mn-lt"/>
                <a:ea typeface="+mn-ea"/>
                <a:cs typeface="+mn-cs"/>
              </a:rPr>
              <a:t>.</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欧体</a:t>
            </a:r>
            <a:r>
              <a:rPr kumimoji="0" lang="zh-CN" altLang="zh-CN" sz="2800" b="0" i="0" u="none" strike="noStrike" kern="1200" cap="none" spc="0" normalizeH="0" baseline="0" noProof="0" dirty="0">
                <a:ln>
                  <a:noFill/>
                </a:ln>
                <a:solidFill>
                  <a:schemeClr val="dk1"/>
                </a:solidFill>
                <a:effectLst/>
                <a:uLnTx/>
                <a:uFillTx/>
                <a:latin typeface="+mn-lt"/>
                <a:ea typeface="+mn-ea"/>
                <a:cs typeface="+mn-cs"/>
              </a:rPr>
              <a:t> </a:t>
            </a:r>
            <a:endParaRPr kumimoji="0" lang="en-US"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欧体是唐代欧阳询创立的书体。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体字的特点： 严谨工整、平正峭劲。方圆兼用，以方为主，点画劲挺，笔力凝聚。字形稍长，分间布白，整齐严谨</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中间紧密，主笔伸长，气势奔放，疏密得当。欧体的横竖笔画多用折笔藏锋，欧体竖画正直。悬针竖多在出锋前稍按 ，使收笔处含蓄有力。撇画的落笔多用藏锋，或方或圆，提笔斜出前稍按，使下部略粗，显得笔势劲健，字体大都向右扩展。</a:t>
            </a:r>
            <a:endParaRPr kumimoji="0" lang="zh-CN" altLang="zh-CN" sz="20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2" name="TextBox 5"/>
          <p:cNvSpPr txBox="1"/>
          <p:nvPr/>
        </p:nvSpPr>
        <p:spPr>
          <a:xfrm>
            <a:off x="10902315" y="2135823"/>
            <a:ext cx="490220" cy="2916237"/>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 赵孟頫《行书千字文》</a:t>
            </a:r>
            <a:endParaRPr lang="zh-CN" altLang="en-US" sz="2000" dirty="0">
              <a:latin typeface="Arial" panose="020B0604020202020204" pitchFamily="34" charset="0"/>
              <a:ea typeface="黑体" panose="02010600030101010101" charset="-122"/>
            </a:endParaRPr>
          </a:p>
        </p:txBody>
      </p:sp>
      <p:pic>
        <p:nvPicPr>
          <p:cNvPr id="48133" name="Picture 30" descr="http://www.zhengxxg.cn/uploads/110925/1_205812_2.JPG"/>
          <p:cNvPicPr>
            <a:picLocks noChangeAspect="1"/>
          </p:cNvPicPr>
          <p:nvPr/>
        </p:nvPicPr>
        <p:blipFill>
          <a:blip r:embed="rId1" r:link="rId2"/>
          <a:stretch>
            <a:fillRect/>
          </a:stretch>
        </p:blipFill>
        <p:spPr>
          <a:xfrm>
            <a:off x="6163310" y="974408"/>
            <a:ext cx="4535488" cy="5238750"/>
          </a:xfrm>
          <a:prstGeom prst="rect">
            <a:avLst/>
          </a:prstGeom>
          <a:noFill/>
          <a:ln w="9525">
            <a:noFill/>
          </a:ln>
        </p:spPr>
      </p:pic>
      <p:sp>
        <p:nvSpPr>
          <p:cNvPr id="9" name="TextBox 8"/>
          <p:cNvSpPr txBox="1"/>
          <p:nvPr/>
        </p:nvSpPr>
        <p:spPr>
          <a:xfrm>
            <a:off x="600075" y="705485"/>
            <a:ext cx="5086350" cy="544703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dk1"/>
                </a:solidFill>
                <a:effectLst/>
                <a:uLnTx/>
                <a:uFillTx/>
                <a:latin typeface="+mn-lt"/>
                <a:ea typeface="+mn-ea"/>
                <a:cs typeface="+mn-cs"/>
              </a:rPr>
              <a:t>4.</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赵体</a:t>
            </a:r>
            <a:endParaRPr kumimoji="0" lang="zh-CN"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赵体是元代赵孟頫创立的字体。</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赵体字特点：字体用笔沉稳，章法分明，外貌圆润而筋骨内涵，点画遒劲，结体宽绰秀美，平中寓险。字形比较扁方，笔画圆秀，间架方正。赵体撇画，捺画，以及横比较舒展、多起伏，有曲折之美。，字势横展。借用行书的写法，有的字介于行楷之间，笔画与笔画之间有牵丝映带，显得流美动人。</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818515" y="725170"/>
            <a:ext cx="10574655" cy="105029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1"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dk1"/>
                </a:solidFill>
                <a:effectLst/>
                <a:uLnTx/>
                <a:uFillTx/>
                <a:latin typeface="+mn-lt"/>
                <a:ea typeface="+mn-ea"/>
                <a:cs typeface="+mn-cs"/>
              </a:rPr>
              <a:t>（二）行书四大家：苏体（苏轼）、黄体（黄庭坚）、米体（米芾）、蔡体（一指蔡襄，二指蔡京）</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
        <p:nvSpPr>
          <p:cNvPr id="9" name="TextBox 8"/>
          <p:cNvSpPr txBox="1"/>
          <p:nvPr/>
        </p:nvSpPr>
        <p:spPr>
          <a:xfrm>
            <a:off x="1000760" y="2139950"/>
            <a:ext cx="4747895" cy="317055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dk1"/>
                </a:solidFill>
                <a:effectLst/>
                <a:uLnTx/>
                <a:uFillTx/>
                <a:latin typeface="+mn-lt"/>
                <a:ea typeface="+mn-ea"/>
                <a:cs typeface="+mn-cs"/>
              </a:rPr>
              <a:t>1.</a:t>
            </a:r>
            <a:r>
              <a:rPr kumimoji="0" lang="zh-CN" altLang="zh-CN" sz="2200" b="1" i="0" u="none" strike="noStrike" kern="1200" cap="none" spc="0" normalizeH="0" baseline="0" noProof="0" dirty="0">
                <a:ln>
                  <a:noFill/>
                </a:ln>
                <a:solidFill>
                  <a:schemeClr val="dk1"/>
                </a:solidFill>
                <a:effectLst/>
                <a:uLnTx/>
                <a:uFillTx/>
                <a:latin typeface="+mn-lt"/>
                <a:ea typeface="+mn-ea"/>
                <a:cs typeface="+mn-cs"/>
              </a:rPr>
              <a:t>苏体</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200" b="1" i="0" u="none" strike="noStrike" kern="1200" cap="none" spc="0" normalizeH="0" baseline="0" noProof="0" dirty="0">
                <a:ln>
                  <a:noFill/>
                </a:ln>
                <a:solidFill>
                  <a:schemeClr val="dk1"/>
                </a:solidFill>
                <a:effectLst/>
                <a:uLnTx/>
                <a:uFillTx/>
                <a:latin typeface="+mn-lt"/>
                <a:ea typeface="+mn-ea"/>
                <a:cs typeface="+mn-cs"/>
              </a:rPr>
              <a:t>     </a:t>
            </a: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苏体是指苏轼书写的行书字体。</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zh-CN" sz="2200" b="0" i="0" u="none" strike="noStrike" kern="1200" cap="none" spc="0" normalizeH="0" baseline="0" noProof="0" dirty="0">
                <a:ln>
                  <a:noFill/>
                </a:ln>
                <a:solidFill>
                  <a:schemeClr val="dk1"/>
                </a:solidFill>
                <a:effectLst/>
                <a:uLnTx/>
                <a:uFillTx/>
                <a:latin typeface="+mn-lt"/>
                <a:ea typeface="+mn-ea"/>
                <a:cs typeface="+mn-cs"/>
              </a:rPr>
              <a:t>苏轼书法特点；用笔多取侧势，结体扁平稍肥，外形左低右高，章法整齐。字体的用笔、墨色随诗句语境跌宕起伏，气势不凡，达到“心手相畅”的境界。</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p:txBody>
      </p:sp>
      <p:sp>
        <p:nvSpPr>
          <p:cNvPr id="50180" name="TextBox 5"/>
          <p:cNvSpPr txBox="1"/>
          <p:nvPr/>
        </p:nvSpPr>
        <p:spPr>
          <a:xfrm>
            <a:off x="10982325" y="2716848"/>
            <a:ext cx="490220" cy="2916237"/>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苏轼《归安丘园帖》</a:t>
            </a:r>
            <a:endParaRPr lang="zh-CN" altLang="en-US" sz="2000" dirty="0">
              <a:latin typeface="Arial" panose="020B0604020202020204" pitchFamily="34" charset="0"/>
              <a:ea typeface="黑体" panose="02010600030101010101" charset="-122"/>
            </a:endParaRPr>
          </a:p>
        </p:txBody>
      </p:sp>
      <p:pic>
        <p:nvPicPr>
          <p:cNvPr id="50181" name="Picture 31" descr="http://www.zhengxxg.cn/uploads/101229/1_120408_1.jpg"/>
          <p:cNvPicPr>
            <a:picLocks noChangeAspect="1"/>
          </p:cNvPicPr>
          <p:nvPr/>
        </p:nvPicPr>
        <p:blipFill>
          <a:blip r:embed="rId1" r:link="rId2"/>
          <a:srcRect l="6891" r="5547" b="12836"/>
          <a:stretch>
            <a:fillRect/>
          </a:stretch>
        </p:blipFill>
        <p:spPr>
          <a:xfrm>
            <a:off x="5928360" y="1775460"/>
            <a:ext cx="4892040" cy="40767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8" name="Picture 13" descr="d9a3f2861c3e9c87b949da1068015e97"/>
          <p:cNvPicPr>
            <a:picLocks noChangeAspect="1"/>
          </p:cNvPicPr>
          <p:nvPr/>
        </p:nvPicPr>
        <p:blipFill>
          <a:blip r:embed="rId1"/>
          <a:srcRect l="3113" b="6032"/>
          <a:stretch>
            <a:fillRect/>
          </a:stretch>
        </p:blipFill>
        <p:spPr>
          <a:xfrm>
            <a:off x="6711950" y="2108200"/>
            <a:ext cx="4719320" cy="2640965"/>
          </a:xfrm>
          <a:prstGeom prst="rect">
            <a:avLst/>
          </a:prstGeom>
          <a:noFill/>
          <a:ln w="9525">
            <a:noFill/>
          </a:ln>
        </p:spPr>
      </p:pic>
      <p:sp>
        <p:nvSpPr>
          <p:cNvPr id="52229" name="TextBox 1"/>
          <p:cNvSpPr txBox="1"/>
          <p:nvPr/>
        </p:nvSpPr>
        <p:spPr>
          <a:xfrm>
            <a:off x="7672705" y="4942840"/>
            <a:ext cx="2995295"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黄庭坚书法《松风阁诗卷》</a:t>
            </a:r>
            <a:endParaRPr lang="zh-CN" altLang="zh-CN" dirty="0">
              <a:latin typeface="Arial" panose="020B0604020202020204" pitchFamily="34" charset="0"/>
              <a:ea typeface="黑体" panose="02010600030101010101" charset="-122"/>
            </a:endParaRPr>
          </a:p>
        </p:txBody>
      </p:sp>
      <p:sp>
        <p:nvSpPr>
          <p:cNvPr id="9" name="TextBox 8"/>
          <p:cNvSpPr txBox="1"/>
          <p:nvPr/>
        </p:nvSpPr>
        <p:spPr>
          <a:xfrm>
            <a:off x="886460" y="1184910"/>
            <a:ext cx="5632450" cy="448818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dk1"/>
                </a:solidFill>
                <a:effectLst/>
                <a:uLnTx/>
                <a:uFillTx/>
                <a:latin typeface="+mn-lt"/>
                <a:ea typeface="+mn-ea"/>
                <a:cs typeface="+mn-cs"/>
              </a:rPr>
              <a:t>3.</a:t>
            </a:r>
            <a:r>
              <a:rPr kumimoji="0" lang="zh-CN" altLang="en-US" sz="2800" b="1" i="0" u="none" strike="noStrike" kern="1200" cap="none" spc="0" normalizeH="0" baseline="0" noProof="0" dirty="0">
                <a:ln>
                  <a:noFill/>
                </a:ln>
                <a:solidFill>
                  <a:schemeClr val="dk1"/>
                </a:solidFill>
                <a:effectLst/>
                <a:uLnTx/>
                <a:uFillTx/>
                <a:latin typeface="+mn-lt"/>
                <a:ea typeface="+mn-ea"/>
                <a:cs typeface="+mn-cs"/>
              </a:rPr>
              <a:t>黄</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体</a:t>
            </a:r>
            <a:endParaRPr kumimoji="0" lang="zh-CN"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黄体是指黄庭坚书写的行书书法</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黄庭坚书法的最大特点是；重“韵”，持重风度，写来疏朗有致，如郎月清风，书韵自高。他的起笔处欲右先左，由画中藏锋逆入至左顿笔，然后平出，“无平不陂”，下笔着意变化；收笔处回锋藏颖。善藏锋，注意顿挫，用“画竹法作书”给人以“沉着痛快”的感觉。</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6" name="Picture 32" descr="http://pigimg.zhongso.com/space/gallery/infoimgs/ka/kangabao/20110222/2011022214310681964.jpg"/>
          <p:cNvPicPr>
            <a:picLocks noChangeAspect="1"/>
          </p:cNvPicPr>
          <p:nvPr/>
        </p:nvPicPr>
        <p:blipFill>
          <a:blip r:embed="rId1" r:link="rId2"/>
          <a:stretch>
            <a:fillRect/>
          </a:stretch>
        </p:blipFill>
        <p:spPr>
          <a:xfrm>
            <a:off x="6550025" y="867410"/>
            <a:ext cx="3816350" cy="5446713"/>
          </a:xfrm>
          <a:prstGeom prst="rect">
            <a:avLst/>
          </a:prstGeom>
          <a:noFill/>
          <a:ln w="9525">
            <a:noFill/>
          </a:ln>
        </p:spPr>
      </p:pic>
      <p:sp>
        <p:nvSpPr>
          <p:cNvPr id="54277" name="TextBox 2"/>
          <p:cNvSpPr txBox="1"/>
          <p:nvPr/>
        </p:nvSpPr>
        <p:spPr>
          <a:xfrm>
            <a:off x="10596245" y="2121853"/>
            <a:ext cx="459740" cy="3384550"/>
          </a:xfrm>
          <a:prstGeom prst="rect">
            <a:avLst/>
          </a:prstGeom>
          <a:noFill/>
          <a:ln w="9525">
            <a:noFill/>
          </a:ln>
        </p:spPr>
        <p:txBody>
          <a:bodyPr vert="eaVert">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米芾作品《蜀素帖》局部</a:t>
            </a:r>
            <a:endParaRPr lang="zh-CN" altLang="en-US" dirty="0">
              <a:latin typeface="Arial" panose="020B0604020202020204" pitchFamily="34" charset="0"/>
              <a:ea typeface="黑体" panose="02010600030101010101" charset="-122"/>
            </a:endParaRPr>
          </a:p>
        </p:txBody>
      </p:sp>
      <p:sp>
        <p:nvSpPr>
          <p:cNvPr id="9" name="TextBox 8"/>
          <p:cNvSpPr txBox="1"/>
          <p:nvPr/>
        </p:nvSpPr>
        <p:spPr>
          <a:xfrm>
            <a:off x="1283335" y="1346835"/>
            <a:ext cx="4799965" cy="448818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dk1"/>
                </a:solidFill>
                <a:effectLst/>
                <a:uLnTx/>
                <a:uFillTx/>
                <a:latin typeface="+mn-lt"/>
                <a:ea typeface="+mn-ea"/>
                <a:cs typeface="+mn-cs"/>
              </a:rPr>
              <a:t>3.</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米体</a:t>
            </a:r>
            <a:endParaRPr kumimoji="0" lang="zh-CN"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米体是指米芾书写的行书书法。</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米体的特点；八面出锋”，正侧藏露，长短粗细，体态万千。他用笔迅疾而劲健，尽兴尽势尽力，追求“刷”的韵味、气魄和力量，书写自然。结字俯仰斜正，变化极大，并以欹侧为主，表现了动态的美感。</a:t>
            </a: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en-US" altLang="zh-CN" sz="2000" b="0" i="0" u="none" strike="noStrike" kern="1200" cap="none" spc="0" normalizeH="0" baseline="0" noProof="0" dirty="0">
                <a:ln>
                  <a:noFill/>
                </a:ln>
                <a:solidFill>
                  <a:schemeClr val="dk1"/>
                </a:solidFill>
                <a:effectLst/>
                <a:uLnTx/>
                <a:uFillTx/>
                <a:latin typeface="+mn-lt"/>
                <a:ea typeface="+mn-ea"/>
                <a:cs typeface="+mn-cs"/>
              </a:rPr>
              <a:t> </a:t>
            </a:r>
            <a:endParaRPr kumimoji="0" lang="zh-CN" altLang="zh-CN" sz="20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4" name="TextBox 2"/>
          <p:cNvSpPr txBox="1"/>
          <p:nvPr/>
        </p:nvSpPr>
        <p:spPr>
          <a:xfrm>
            <a:off x="10547350" y="2314893"/>
            <a:ext cx="459740" cy="3384550"/>
          </a:xfrm>
          <a:prstGeom prst="rect">
            <a:avLst/>
          </a:prstGeom>
          <a:noFill/>
          <a:ln w="9525">
            <a:noFill/>
          </a:ln>
        </p:spPr>
        <p:txBody>
          <a:bodyPr vert="eaVert">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蔡襄的书法作品《大研帖》</a:t>
            </a:r>
            <a:endParaRPr lang="zh-CN" altLang="zh-CN" dirty="0">
              <a:latin typeface="Arial" panose="020B0604020202020204" pitchFamily="34" charset="0"/>
              <a:ea typeface="黑体" panose="02010600030101010101" charset="-122"/>
            </a:endParaRPr>
          </a:p>
        </p:txBody>
      </p:sp>
      <p:pic>
        <p:nvPicPr>
          <p:cNvPr id="56325" name="Picture 33" descr="http://www.zhengxxg.cn/uploads/litimg/101213/1g20611230.jpg"/>
          <p:cNvPicPr>
            <a:picLocks noChangeAspect="1"/>
          </p:cNvPicPr>
          <p:nvPr/>
        </p:nvPicPr>
        <p:blipFill>
          <a:blip r:embed="rId1" r:link="rId2"/>
          <a:srcRect l="3879" r="5263"/>
          <a:stretch>
            <a:fillRect/>
          </a:stretch>
        </p:blipFill>
        <p:spPr>
          <a:xfrm>
            <a:off x="6081078" y="864235"/>
            <a:ext cx="4316412" cy="5129213"/>
          </a:xfrm>
          <a:prstGeom prst="rect">
            <a:avLst/>
          </a:prstGeom>
          <a:noFill/>
          <a:ln w="9525">
            <a:noFill/>
          </a:ln>
        </p:spPr>
      </p:pic>
      <p:sp>
        <p:nvSpPr>
          <p:cNvPr id="9" name="TextBox 8"/>
          <p:cNvSpPr txBox="1"/>
          <p:nvPr/>
        </p:nvSpPr>
        <p:spPr>
          <a:xfrm>
            <a:off x="1109980" y="1624965"/>
            <a:ext cx="4440555" cy="360870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dk1"/>
                </a:solidFill>
                <a:effectLst/>
                <a:uLnTx/>
                <a:uFillTx/>
                <a:latin typeface="+mn-lt"/>
                <a:ea typeface="+mn-ea"/>
                <a:cs typeface="+mn-cs"/>
              </a:rPr>
              <a:t>4.</a:t>
            </a:r>
            <a:r>
              <a:rPr kumimoji="0" lang="zh-CN" altLang="zh-CN" sz="2800" b="1" i="0" u="none" strike="noStrike" kern="1200" cap="none" spc="0" normalizeH="0" baseline="0" noProof="0" dirty="0">
                <a:ln>
                  <a:noFill/>
                </a:ln>
                <a:solidFill>
                  <a:schemeClr val="dk1"/>
                </a:solidFill>
                <a:effectLst/>
                <a:uLnTx/>
                <a:uFillTx/>
                <a:latin typeface="+mn-lt"/>
                <a:ea typeface="+mn-ea"/>
                <a:cs typeface="+mn-cs"/>
              </a:rPr>
              <a:t>蔡体</a:t>
            </a:r>
            <a:endParaRPr kumimoji="0" lang="zh-CN" altLang="zh-CN" sz="28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蔡体是：指蔡襄或蔡京书写的行书书法作品。</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蔡体特点：字体浑厚端庄，淳淡婉美，构字收放适度，得心应手，极尽自然，行文如行云流水，尽展妍丽遒劲之态。</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4237991" y="2574608"/>
            <a:ext cx="3859530" cy="583565"/>
          </a:xfrm>
          <a:prstGeom prst="rect">
            <a:avLst/>
          </a:prstGeom>
          <a:noFill/>
          <a:ln w="9525">
            <a:noFill/>
          </a:ln>
        </p:spPr>
        <p:txBody>
          <a:bodyPr wrap="none" anchor="t">
            <a:spAutoFit/>
          </a:bodyPr>
          <a:p>
            <a:pPr algn="ctr" eaLnBrk="0" hangingPunct="0"/>
            <a:r>
              <a:rPr lang="zh-CN" altLang="en-US" sz="3200" b="1" dirty="0">
                <a:solidFill>
                  <a:srgbClr val="C55A11"/>
                </a:solidFill>
                <a:latin typeface="黑体" panose="02010600030101010101" charset="-122"/>
                <a:ea typeface="黑体" panose="02010600030101010101" charset="-122"/>
              </a:rPr>
              <a:t>任务三  </a:t>
            </a:r>
            <a:r>
              <a:rPr lang="zh-CN" altLang="zh-CN" sz="3200" b="1">
                <a:solidFill>
                  <a:srgbClr val="C55A11"/>
                </a:solidFill>
                <a:latin typeface="Arial" panose="020B0604020202020204" pitchFamily="34" charset="0"/>
                <a:ea typeface="黑体" panose="02010600030101010101" charset="-122"/>
              </a:rPr>
              <a:t>书法的特点</a:t>
            </a:r>
            <a:endParaRPr lang="zh-CN" altLang="zh-CN" sz="3200" b="1">
              <a:solidFill>
                <a:srgbClr val="C55A11"/>
              </a:solidFill>
              <a:latin typeface="Arial" panose="020B0604020202020204" pitchFamily="34" charset="0"/>
              <a:ea typeface="黑体" panose="02010600030101010101"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789737" y="735375"/>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58372" name="Picture 40" descr="http://pic.3zitie.cn/gg/download/images/imgs/yanzhenqingjzg_01.jpg"/>
          <p:cNvPicPr>
            <a:picLocks noChangeAspect="1"/>
          </p:cNvPicPr>
          <p:nvPr/>
        </p:nvPicPr>
        <p:blipFill>
          <a:blip r:embed="rId6" r:link="rId7"/>
          <a:srcRect l="7326"/>
          <a:stretch>
            <a:fillRect/>
          </a:stretch>
        </p:blipFill>
        <p:spPr>
          <a:xfrm>
            <a:off x="2208213" y="1577975"/>
            <a:ext cx="3367087" cy="4392613"/>
          </a:xfrm>
          <a:prstGeom prst="rect">
            <a:avLst/>
          </a:prstGeom>
          <a:noFill/>
          <a:ln w="9525">
            <a:noFill/>
          </a:ln>
        </p:spPr>
      </p:pic>
      <p:pic>
        <p:nvPicPr>
          <p:cNvPr id="58373" name="图片 95"/>
          <p:cNvPicPr>
            <a:picLocks noChangeAspect="1"/>
          </p:cNvPicPr>
          <p:nvPr/>
        </p:nvPicPr>
        <p:blipFill>
          <a:blip r:embed="rId8">
            <a:clrChange>
              <a:clrFrom>
                <a:srgbClr val="FFFFFF"/>
              </a:clrFrom>
              <a:clrTo>
                <a:srgbClr val="FFFFFF">
                  <a:alpha val="0"/>
                </a:srgbClr>
              </a:clrTo>
            </a:clrChange>
          </a:blip>
          <a:srcRect b="10440"/>
          <a:stretch>
            <a:fillRect/>
          </a:stretch>
        </p:blipFill>
        <p:spPr>
          <a:xfrm>
            <a:off x="6062980" y="2610485"/>
            <a:ext cx="4762500" cy="24828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909117" y="822370"/>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59396" name="图片 103"/>
          <p:cNvPicPr>
            <a:picLocks noChangeAspect="1"/>
          </p:cNvPicPr>
          <p:nvPr/>
        </p:nvPicPr>
        <p:blipFill>
          <a:blip r:embed="rId6"/>
          <a:srcRect b="29089"/>
          <a:stretch>
            <a:fillRect/>
          </a:stretch>
        </p:blipFill>
        <p:spPr>
          <a:xfrm>
            <a:off x="2279650" y="3189288"/>
            <a:ext cx="4392613" cy="2149475"/>
          </a:xfrm>
          <a:prstGeom prst="rect">
            <a:avLst/>
          </a:prstGeom>
          <a:noFill/>
          <a:ln w="9525">
            <a:noFill/>
          </a:ln>
        </p:spPr>
      </p:pic>
      <p:pic>
        <p:nvPicPr>
          <p:cNvPr id="59397" name="图片 96"/>
          <p:cNvPicPr>
            <a:picLocks noChangeAspect="1"/>
          </p:cNvPicPr>
          <p:nvPr/>
        </p:nvPicPr>
        <p:blipFill>
          <a:blip r:embed="rId7"/>
          <a:stretch>
            <a:fillRect/>
          </a:stretch>
        </p:blipFill>
        <p:spPr>
          <a:xfrm>
            <a:off x="7246938" y="2057400"/>
            <a:ext cx="2625725" cy="44148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33"/>
          <p:cNvSpPr>
            <a:spLocks noChangeArrowheads="1"/>
          </p:cNvSpPr>
          <p:nvPr/>
        </p:nvSpPr>
        <p:spPr bwMode="auto">
          <a:xfrm>
            <a:off x="2862263" y="9731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知识点</a:t>
            </a:r>
            <a:endParaRPr lang="zh-CN" altLang="en-US" sz="3200" strike="noStrike" noProof="1" dirty="0">
              <a:solidFill>
                <a:schemeClr val="bg1"/>
              </a:solidFill>
              <a:latin typeface="+mn-ea"/>
            </a:endParaRPr>
          </a:p>
        </p:txBody>
      </p:sp>
      <p:sp>
        <p:nvSpPr>
          <p:cNvPr id="725" name="矩形"/>
          <p:cNvSpPr/>
          <p:nvPr/>
        </p:nvSpPr>
        <p:spPr>
          <a:xfrm>
            <a:off x="1327150" y="2535555"/>
            <a:ext cx="5797550" cy="2584450"/>
          </a:xfrm>
          <a:prstGeom prst="rect">
            <a:avLst/>
          </a:prstGeom>
          <a:solidFill>
            <a:srgbClr val="FAC08F"/>
          </a:solidFill>
          <a:ln w="9525" cap="flat" cmpd="sng">
            <a:noFill/>
            <a:prstDash val="solid"/>
            <a:miter/>
          </a:ln>
        </p:spPr>
        <p:txBody>
          <a:bodyPr vert="horz" wrap="square" lIns="91440" tIns="45720" rIns="91440" bIns="45720" anchor="ctr" anchorCtr="0">
            <a:spAutoFit/>
          </a:bodyPr>
          <a:p>
            <a:pPr marL="0" indent="0" algn="l" eaLnBrk="1" fontAlgn="auto" latinLnBrk="0" hangingPunct="1">
              <a:lnSpc>
                <a:spcPct val="150000"/>
              </a:lnSpc>
              <a:spcBef>
                <a:spcPts val="0"/>
              </a:spcBef>
              <a:spcAft>
                <a:spcPts val="0"/>
              </a:spcAft>
              <a:buNone/>
            </a:pP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1. 重点掌握书法艺术的种类与书法的特点。</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2. 能够了解书写工具和材料的分类以及楷书四大家和行书四大家的代表作品。</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3. 难点是能够说明书法艺术的个性化特点。</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p:txBody>
      </p:sp>
      <p:grpSp>
        <p:nvGrpSpPr>
          <p:cNvPr id="24" name="组合 23"/>
          <p:cNvGrpSpPr>
            <a:grpSpLocks noChangeAspect="1"/>
          </p:cNvGrpSpPr>
          <p:nvPr/>
        </p:nvGrpSpPr>
        <p:grpSpPr>
          <a:xfrm rot="0">
            <a:off x="8631555" y="973455"/>
            <a:ext cx="2533015" cy="5026025"/>
            <a:chOff x="11732" y="818"/>
            <a:chExt cx="4607" cy="9140"/>
          </a:xfrm>
        </p:grpSpPr>
        <p:pic>
          <p:nvPicPr>
            <p:cNvPr id="23" name="图片 22" descr="30"/>
            <p:cNvPicPr>
              <a:picLocks noChangeAspect="1"/>
            </p:cNvPicPr>
            <p:nvPr/>
          </p:nvPicPr>
          <p:blipFill>
            <a:blip r:embed="rId1"/>
            <a:stretch>
              <a:fillRect/>
            </a:stretch>
          </p:blipFill>
          <p:spPr>
            <a:xfrm>
              <a:off x="13214" y="1896"/>
              <a:ext cx="3125" cy="7814"/>
            </a:xfrm>
            <a:prstGeom prst="rect">
              <a:avLst/>
            </a:prstGeom>
            <a:effectLst>
              <a:outerShdw blurRad="254000" dist="304800" dir="2700000" algn="tl" rotWithShape="0">
                <a:prstClr val="black">
                  <a:alpha val="40000"/>
                </a:prstClr>
              </a:outerShdw>
            </a:effectLst>
          </p:spPr>
        </p:pic>
        <p:pic>
          <p:nvPicPr>
            <p:cNvPr id="12" name="图片 11" descr="29"/>
            <p:cNvPicPr>
              <a:picLocks noChangeAspect="1"/>
            </p:cNvPicPr>
            <p:nvPr/>
          </p:nvPicPr>
          <p:blipFill>
            <a:blip r:embed="rId2"/>
            <a:stretch>
              <a:fillRect/>
            </a:stretch>
          </p:blipFill>
          <p:spPr>
            <a:xfrm>
              <a:off x="11732" y="818"/>
              <a:ext cx="3815" cy="9140"/>
            </a:xfrm>
            <a:prstGeom prst="rect">
              <a:avLst/>
            </a:prstGeom>
          </p:spPr>
        </p:pic>
      </p:gr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725"/>
                                        </p:tgtEl>
                                        <p:attrNameLst>
                                          <p:attrName>style.visibility</p:attrName>
                                        </p:attrNameLst>
                                      </p:cBhvr>
                                      <p:to>
                                        <p:strVal val="visible"/>
                                      </p:to>
                                    </p:set>
                                    <p:animEffect transition="in" filter="box(in)">
                                      <p:cBhvr>
                                        <p:cTn id="10" dur="2000"/>
                                        <p:tgtEl>
                                          <p:spTgt spid="725"/>
                                        </p:tgtEl>
                                      </p:cBhvr>
                                    </p:animEffect>
                                  </p:childTnLst>
                                </p:cTn>
                              </p:par>
                              <p:par>
                                <p:cTn id="11" presetID="4" presetClass="entr" presetSubtype="16"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ox(in)">
                                      <p:cBhvr>
                                        <p:cTn id="13"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P spid="72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995477" y="896030"/>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60420" name="图片 108"/>
          <p:cNvPicPr>
            <a:picLocks noChangeAspect="1"/>
          </p:cNvPicPr>
          <p:nvPr/>
        </p:nvPicPr>
        <p:blipFill>
          <a:blip r:embed="rId6"/>
          <a:stretch>
            <a:fillRect/>
          </a:stretch>
        </p:blipFill>
        <p:spPr>
          <a:xfrm>
            <a:off x="2208213" y="2420938"/>
            <a:ext cx="4229100" cy="2657475"/>
          </a:xfrm>
          <a:prstGeom prst="rect">
            <a:avLst/>
          </a:prstGeom>
          <a:noFill/>
          <a:ln w="9525">
            <a:noFill/>
          </a:ln>
        </p:spPr>
      </p:pic>
      <p:pic>
        <p:nvPicPr>
          <p:cNvPr id="60421" name="图片 106"/>
          <p:cNvPicPr>
            <a:picLocks noChangeAspect="1"/>
          </p:cNvPicPr>
          <p:nvPr/>
        </p:nvPicPr>
        <p:blipFill>
          <a:blip r:embed="rId7"/>
          <a:stretch>
            <a:fillRect/>
          </a:stretch>
        </p:blipFill>
        <p:spPr>
          <a:xfrm>
            <a:off x="6751638" y="1701800"/>
            <a:ext cx="3105150" cy="46958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896417" y="722675"/>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61444" name="Picture 17" descr="0023ae71ee1d0c50d11f05"/>
          <p:cNvPicPr>
            <a:picLocks noChangeAspect="1"/>
          </p:cNvPicPr>
          <p:nvPr/>
        </p:nvPicPr>
        <p:blipFill>
          <a:blip r:embed="rId6"/>
          <a:stretch>
            <a:fillRect/>
          </a:stretch>
        </p:blipFill>
        <p:spPr>
          <a:xfrm>
            <a:off x="760095" y="2137410"/>
            <a:ext cx="6975475" cy="3129280"/>
          </a:xfrm>
          <a:prstGeom prst="rect">
            <a:avLst/>
          </a:prstGeom>
          <a:noFill/>
          <a:ln w="9525">
            <a:noFill/>
          </a:ln>
        </p:spPr>
      </p:pic>
      <p:sp>
        <p:nvSpPr>
          <p:cNvPr id="61445" name="TextBox 1"/>
          <p:cNvSpPr txBox="1"/>
          <p:nvPr/>
        </p:nvSpPr>
        <p:spPr>
          <a:xfrm>
            <a:off x="2225040" y="5414328"/>
            <a:ext cx="3887788" cy="368300"/>
          </a:xfrm>
          <a:prstGeom prst="rect">
            <a:avLst/>
          </a:prstGeom>
          <a:noFill/>
          <a:ln w="9525">
            <a:noFill/>
          </a:ln>
        </p:spPr>
        <p:txBody>
          <a:bodyPr>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张旭的《草书古诗四贴》（局部）</a:t>
            </a:r>
            <a:endParaRPr lang="zh-CN" altLang="en-US" dirty="0">
              <a:latin typeface="Arial" panose="020B0604020202020204" pitchFamily="34" charset="0"/>
              <a:ea typeface="黑体" panose="02010600030101010101" charset="-122"/>
            </a:endParaRPr>
          </a:p>
        </p:txBody>
      </p:sp>
      <p:pic>
        <p:nvPicPr>
          <p:cNvPr id="62468" name="图片 107"/>
          <p:cNvPicPr>
            <a:picLocks noChangeAspect="1"/>
          </p:cNvPicPr>
          <p:nvPr/>
        </p:nvPicPr>
        <p:blipFill>
          <a:blip r:embed="rId7"/>
          <a:stretch>
            <a:fillRect/>
          </a:stretch>
        </p:blipFill>
        <p:spPr>
          <a:xfrm>
            <a:off x="8637270" y="1442720"/>
            <a:ext cx="2524125" cy="458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921817" y="676320"/>
          <a:ext cx="5087256" cy="7200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63492" name="图片 110"/>
          <p:cNvPicPr>
            <a:picLocks noChangeAspect="1"/>
          </p:cNvPicPr>
          <p:nvPr/>
        </p:nvPicPr>
        <p:blipFill>
          <a:blip r:embed="rId6"/>
          <a:stretch>
            <a:fillRect/>
          </a:stretch>
        </p:blipFill>
        <p:spPr>
          <a:xfrm>
            <a:off x="1404620" y="1789430"/>
            <a:ext cx="4488815" cy="3485515"/>
          </a:xfrm>
          <a:prstGeom prst="rect">
            <a:avLst/>
          </a:prstGeom>
          <a:noFill/>
          <a:ln w="9525">
            <a:noFill/>
          </a:ln>
        </p:spPr>
      </p:pic>
      <p:sp>
        <p:nvSpPr>
          <p:cNvPr id="63493" name="TextBox 1"/>
          <p:cNvSpPr txBox="1"/>
          <p:nvPr/>
        </p:nvSpPr>
        <p:spPr>
          <a:xfrm>
            <a:off x="682625" y="2834005"/>
            <a:ext cx="490220" cy="1994535"/>
          </a:xfrm>
          <a:prstGeom prst="rect">
            <a:avLst/>
          </a:prstGeom>
          <a:noFill/>
          <a:ln w="9525">
            <a:noFill/>
          </a:ln>
        </p:spPr>
        <p:txBody>
          <a:bodyPr vert="eaVert" wrap="square">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蔡襄的书法作品</a:t>
            </a:r>
            <a:endParaRPr lang="zh-CN" altLang="en-US" sz="2000" dirty="0">
              <a:latin typeface="Arial" panose="020B0604020202020204" pitchFamily="34" charset="0"/>
              <a:ea typeface="黑体" panose="02010600030101010101" charset="-122"/>
            </a:endParaRPr>
          </a:p>
        </p:txBody>
      </p:sp>
      <p:sp>
        <p:nvSpPr>
          <p:cNvPr id="64516" name="TextBox 1"/>
          <p:cNvSpPr txBox="1"/>
          <p:nvPr/>
        </p:nvSpPr>
        <p:spPr>
          <a:xfrm>
            <a:off x="10997565" y="2869883"/>
            <a:ext cx="490220" cy="1982787"/>
          </a:xfrm>
          <a:prstGeom prst="rect">
            <a:avLst/>
          </a:prstGeom>
          <a:noFill/>
          <a:ln w="9525">
            <a:noFill/>
          </a:ln>
        </p:spPr>
        <p:txBody>
          <a:bodyPr vert="eaVert">
            <a:spAutoFit/>
          </a:bodyPr>
          <a:p>
            <a:pPr eaLnBrk="1" hangingPunct="1">
              <a:buFont typeface="Arial" panose="020B0604020202020204" pitchFamily="34" charset="0"/>
            </a:pPr>
            <a:r>
              <a:rPr lang="zh-CN" altLang="zh-CN" sz="2000" dirty="0">
                <a:latin typeface="Arial" panose="020B0604020202020204" pitchFamily="34" charset="0"/>
                <a:ea typeface="黑体" panose="02010600030101010101" charset="-122"/>
              </a:rPr>
              <a:t>米芾书法作品</a:t>
            </a:r>
            <a:endParaRPr lang="zh-CN" altLang="en-US" sz="2000" dirty="0">
              <a:latin typeface="Arial" panose="020B0604020202020204" pitchFamily="34" charset="0"/>
              <a:ea typeface="黑体" panose="02010600030101010101" charset="-122"/>
            </a:endParaRPr>
          </a:p>
        </p:txBody>
      </p:sp>
      <p:pic>
        <p:nvPicPr>
          <p:cNvPr id="64517" name="图片 114"/>
          <p:cNvPicPr>
            <a:picLocks noChangeAspect="1"/>
          </p:cNvPicPr>
          <p:nvPr/>
        </p:nvPicPr>
        <p:blipFill>
          <a:blip r:embed="rId7"/>
          <a:stretch>
            <a:fillRect/>
          </a:stretch>
        </p:blipFill>
        <p:spPr>
          <a:xfrm>
            <a:off x="6008370" y="1800225"/>
            <a:ext cx="4989195" cy="34632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40" name="图片 116"/>
          <p:cNvPicPr>
            <a:picLocks noChangeAspect="1"/>
          </p:cNvPicPr>
          <p:nvPr/>
        </p:nvPicPr>
        <p:blipFill>
          <a:blip r:embed="rId1"/>
          <a:stretch>
            <a:fillRect/>
          </a:stretch>
        </p:blipFill>
        <p:spPr>
          <a:xfrm>
            <a:off x="1449070" y="1438275"/>
            <a:ext cx="9568815" cy="3602355"/>
          </a:xfrm>
          <a:prstGeom prst="rect">
            <a:avLst/>
          </a:prstGeom>
          <a:noFill/>
          <a:ln w="9525">
            <a:noFill/>
          </a:ln>
        </p:spPr>
      </p:pic>
      <p:sp>
        <p:nvSpPr>
          <p:cNvPr id="65541" name="TextBox 2"/>
          <p:cNvSpPr txBox="1"/>
          <p:nvPr/>
        </p:nvSpPr>
        <p:spPr>
          <a:xfrm>
            <a:off x="4673600" y="5304790"/>
            <a:ext cx="2233295"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黄庭坚书法作品</a:t>
            </a:r>
            <a:endParaRPr lang="zh-CN" altLang="en-US"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 name="矩形"/>
          <p:cNvSpPr/>
          <p:nvPr/>
        </p:nvSpPr>
        <p:spPr>
          <a:xfrm>
            <a:off x="4323715" y="1998345"/>
            <a:ext cx="6416675" cy="2861310"/>
          </a:xfrm>
          <a:prstGeom prst="rect">
            <a:avLst/>
          </a:prstGeom>
          <a:solidFill>
            <a:srgbClr val="FAC08F"/>
          </a:solidFill>
          <a:ln w="9525" cap="flat" cmpd="sng">
            <a:noFill/>
            <a:prstDash val="solid"/>
            <a:miter/>
          </a:ln>
        </p:spPr>
        <p:txBody>
          <a:bodyPr vert="horz" wrap="square" lIns="91440" tIns="45720" rIns="91440" bIns="45720" anchor="ctr" anchorCtr="0">
            <a:spAutoFit/>
          </a:bodyPr>
          <a:lstStyle/>
          <a:p>
            <a:pPr marL="0" indent="288290" algn="l" fontAlgn="auto">
              <a:lnSpc>
                <a:spcPct val="150000"/>
              </a:lnSpc>
              <a:spcBef>
                <a:spcPts val="0"/>
              </a:spcBef>
              <a:spcAft>
                <a:spcPts val="0"/>
              </a:spcAft>
              <a:buNone/>
            </a:pPr>
            <a:r>
              <a:rPr lang="en-US" altLang="zh-CN" sz="2400" b="0" i="0" u="none" strike="noStrike" kern="1200" cap="none" spc="0" baseline="0" noProof="1">
                <a:solidFill>
                  <a:srgbClr val="FFFFFF"/>
                </a:solidFill>
                <a:latin typeface="黑体" panose="02010600030101010101" charset="-122"/>
                <a:ea typeface="黑体" panose="02010600030101010101" charset="-122"/>
                <a:cs typeface="Lato Regular" charset="0"/>
              </a:rPr>
              <a:t>中国书法已成为最具中华文化特色、历史积淀最丰富、最受中国人民乃至世界人民喜爱的传统艺术，中国书法申遗成功，也意味着“中国书法保护工程”的开始，我们要做推动中国书法的保护人、传承者和接班人。</a:t>
            </a:r>
            <a:endParaRPr lang="en-US" altLang="zh-CN" sz="2400" b="0" i="0" u="none" strike="noStrike" kern="1200" cap="none" spc="0" baseline="0" noProof="1">
              <a:solidFill>
                <a:srgbClr val="FFFFFF"/>
              </a:solidFill>
              <a:latin typeface="黑体" panose="02010600030101010101" charset="-122"/>
              <a:ea typeface="黑体" panose="02010600030101010101" charset="-122"/>
              <a:cs typeface="Lato Regular" charset="0"/>
            </a:endParaRPr>
          </a:p>
        </p:txBody>
      </p:sp>
      <p:grpSp>
        <p:nvGrpSpPr>
          <p:cNvPr id="163" name="组合"/>
          <p:cNvGrpSpPr/>
          <p:nvPr/>
        </p:nvGrpSpPr>
        <p:grpSpPr>
          <a:xfrm>
            <a:off x="800735" y="1736408"/>
            <a:ext cx="3303588" cy="3213099"/>
            <a:chOff x="1327844" y="1748442"/>
            <a:chExt cx="3302751" cy="3212829"/>
          </a:xfrm>
        </p:grpSpPr>
        <p:sp>
          <p:nvSpPr>
            <p:cNvPr id="17413" name="菱形"/>
            <p:cNvSpPr/>
            <p:nvPr/>
          </p:nvSpPr>
          <p:spPr>
            <a:xfrm rot="5400000">
              <a:off x="3198582" y="3557921"/>
              <a:ext cx="1403351" cy="1403348"/>
            </a:xfrm>
            <a:prstGeom prst="diamond">
              <a:avLst/>
            </a:prstGeom>
            <a:solidFill>
              <a:srgbClr val="05AAD1"/>
            </a:solidFill>
            <a:ln w="12700">
              <a:noFill/>
            </a:ln>
          </p:spPr>
          <p:txBody>
            <a:bodyPr anchor="t" anchorCtr="0"/>
            <a:p>
              <a:endParaRPr lang="zh-CN" altLang="en-US">
                <a:latin typeface="Times New Roman" panose="02020603050405020304" charset="0"/>
                <a:ea typeface="黑体" panose="02010600030101010101" charset="-122"/>
              </a:endParaRPr>
            </a:p>
          </p:txBody>
        </p:sp>
        <p:grpSp>
          <p:nvGrpSpPr>
            <p:cNvPr id="17414" name="组合"/>
            <p:cNvGrpSpPr/>
            <p:nvPr/>
          </p:nvGrpSpPr>
          <p:grpSpPr>
            <a:xfrm>
              <a:off x="1327844" y="3534592"/>
              <a:ext cx="1403169" cy="1403169"/>
              <a:chOff x="1327844" y="3534592"/>
              <a:chExt cx="1403169" cy="1403169"/>
            </a:xfrm>
          </p:grpSpPr>
          <p:sp>
            <p:nvSpPr>
              <p:cNvPr id="17415" name="菱形"/>
              <p:cNvSpPr/>
              <p:nvPr/>
            </p:nvSpPr>
            <p:spPr>
              <a:xfrm rot="5400000" flipV="1">
                <a:off x="1327842" y="3534590"/>
                <a:ext cx="1403169" cy="1403169"/>
              </a:xfrm>
              <a:prstGeom prst="diamond">
                <a:avLst/>
              </a:prstGeom>
              <a:solidFill>
                <a:srgbClr val="E0504C"/>
              </a:solidFill>
              <a:ln w="6350">
                <a:noFill/>
              </a:ln>
            </p:spPr>
            <p:txBody>
              <a:bodyPr anchor="t" anchorCtr="0"/>
              <a:p>
                <a:endParaRPr lang="zh-CN" altLang="en-US">
                  <a:latin typeface="Times New Roman" panose="02020603050405020304" charset="0"/>
                  <a:ea typeface="黑体" panose="02010600030101010101" charset="-122"/>
                </a:endParaRPr>
              </a:p>
            </p:txBody>
          </p:sp>
          <p:grpSp>
            <p:nvGrpSpPr>
              <p:cNvPr id="17416" name="组合"/>
              <p:cNvGrpSpPr/>
              <p:nvPr/>
            </p:nvGrpSpPr>
            <p:grpSpPr>
              <a:xfrm>
                <a:off x="1774157" y="3890461"/>
                <a:ext cx="517374" cy="616861"/>
                <a:chOff x="1774157" y="3890461"/>
                <a:chExt cx="517374" cy="616861"/>
              </a:xfrm>
            </p:grpSpPr>
            <p:sp>
              <p:nvSpPr>
                <p:cNvPr id="17417" name="曲线"/>
                <p:cNvSpPr/>
                <p:nvPr/>
              </p:nvSpPr>
              <p:spPr>
                <a:xfrm>
                  <a:off x="1783201"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5" y="19937"/>
                      </a:lnTo>
                      <a:lnTo>
                        <a:pt x="21362" y="19715"/>
                      </a:lnTo>
                      <a:lnTo>
                        <a:pt x="21600" y="19384"/>
                      </a:lnTo>
                      <a:lnTo>
                        <a:pt x="21600" y="19052"/>
                      </a:lnTo>
                      <a:lnTo>
                        <a:pt x="21600" y="19052"/>
                      </a:lnTo>
                      <a:lnTo>
                        <a:pt x="21600" y="18608"/>
                      </a:lnTo>
                      <a:lnTo>
                        <a:pt x="21481" y="18055"/>
                      </a:lnTo>
                      <a:lnTo>
                        <a:pt x="21005" y="16835"/>
                      </a:lnTo>
                      <a:lnTo>
                        <a:pt x="20294"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0030101010101" charset="-122"/>
                  </a:endParaRPr>
                </a:p>
              </p:txBody>
            </p:sp>
            <p:sp>
              <p:nvSpPr>
                <p:cNvPr id="17418" name="曲线"/>
                <p:cNvSpPr/>
                <p:nvPr/>
              </p:nvSpPr>
              <p:spPr>
                <a:xfrm>
                  <a:off x="1949322"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0030101010101" charset="-122"/>
                  </a:endParaRPr>
                </a:p>
              </p:txBody>
            </p:sp>
            <p:sp>
              <p:nvSpPr>
                <p:cNvPr id="17419" name="曲线"/>
                <p:cNvSpPr/>
                <p:nvPr/>
              </p:nvSpPr>
              <p:spPr>
                <a:xfrm>
                  <a:off x="2115443" y="4329389"/>
                  <a:ext cx="166121" cy="177934"/>
                </a:xfrm>
                <a:custGeom>
                  <a:avLst/>
                  <a:gdLst/>
                  <a:ahLst/>
                  <a:cxnLst/>
                  <a:pathLst>
                    <a:path w="21600" h="21600">
                      <a:moveTo>
                        <a:pt x="13529" y="11409"/>
                      </a:moveTo>
                      <a:lnTo>
                        <a:pt x="13529" y="11409"/>
                      </a:lnTo>
                      <a:lnTo>
                        <a:pt x="14240" y="10854"/>
                      </a:lnTo>
                      <a:lnTo>
                        <a:pt x="14834" y="10301"/>
                      </a:lnTo>
                      <a:lnTo>
                        <a:pt x="15428" y="9637"/>
                      </a:lnTo>
                      <a:lnTo>
                        <a:pt x="15902" y="8860"/>
                      </a:lnTo>
                      <a:lnTo>
                        <a:pt x="16258" y="8086"/>
                      </a:lnTo>
                      <a:lnTo>
                        <a:pt x="16496" y="7198"/>
                      </a:lnTo>
                      <a:lnTo>
                        <a:pt x="16734" y="6424"/>
                      </a:lnTo>
                      <a:lnTo>
                        <a:pt x="16734" y="5538"/>
                      </a:lnTo>
                      <a:lnTo>
                        <a:pt x="16734" y="5538"/>
                      </a:lnTo>
                      <a:lnTo>
                        <a:pt x="16615" y="4430"/>
                      </a:lnTo>
                      <a:lnTo>
                        <a:pt x="16258" y="3433"/>
                      </a:lnTo>
                      <a:lnTo>
                        <a:pt x="15784" y="2436"/>
                      </a:lnTo>
                      <a:lnTo>
                        <a:pt x="15072" y="1661"/>
                      </a:lnTo>
                      <a:lnTo>
                        <a:pt x="14121" y="995"/>
                      </a:lnTo>
                      <a:lnTo>
                        <a:pt x="13172" y="443"/>
                      </a:lnTo>
                      <a:lnTo>
                        <a:pt x="11985" y="109"/>
                      </a:lnTo>
                      <a:lnTo>
                        <a:pt x="10800" y="0"/>
                      </a:lnTo>
                      <a:lnTo>
                        <a:pt x="10800" y="0"/>
                      </a:lnTo>
                      <a:lnTo>
                        <a:pt x="9613" y="109"/>
                      </a:lnTo>
                      <a:lnTo>
                        <a:pt x="8545" y="443"/>
                      </a:lnTo>
                      <a:lnTo>
                        <a:pt x="7476" y="995"/>
                      </a:lnTo>
                      <a:lnTo>
                        <a:pt x="6645" y="1661"/>
                      </a:lnTo>
                      <a:lnTo>
                        <a:pt x="5815" y="2436"/>
                      </a:lnTo>
                      <a:lnTo>
                        <a:pt x="5340" y="3433"/>
                      </a:lnTo>
                      <a:lnTo>
                        <a:pt x="4984" y="4430"/>
                      </a:lnTo>
                      <a:lnTo>
                        <a:pt x="4865" y="5538"/>
                      </a:lnTo>
                      <a:lnTo>
                        <a:pt x="4865" y="5538"/>
                      </a:lnTo>
                      <a:lnTo>
                        <a:pt x="4865" y="6424"/>
                      </a:lnTo>
                      <a:lnTo>
                        <a:pt x="5102" y="7198"/>
                      </a:lnTo>
                      <a:lnTo>
                        <a:pt x="5340" y="8086"/>
                      </a:lnTo>
                      <a:lnTo>
                        <a:pt x="5815" y="8860"/>
                      </a:lnTo>
                      <a:lnTo>
                        <a:pt x="6289" y="9637"/>
                      </a:lnTo>
                      <a:lnTo>
                        <a:pt x="6763" y="10301"/>
                      </a:lnTo>
                      <a:lnTo>
                        <a:pt x="7476" y="10854"/>
                      </a:lnTo>
                      <a:lnTo>
                        <a:pt x="8188" y="11409"/>
                      </a:lnTo>
                      <a:lnTo>
                        <a:pt x="8188" y="11409"/>
                      </a:lnTo>
                      <a:lnTo>
                        <a:pt x="6408" y="11962"/>
                      </a:lnTo>
                      <a:lnTo>
                        <a:pt x="4865"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6" y="20602"/>
                      </a:lnTo>
                      <a:lnTo>
                        <a:pt x="3440" y="20934"/>
                      </a:lnTo>
                      <a:lnTo>
                        <a:pt x="4984" y="21267"/>
                      </a:lnTo>
                      <a:lnTo>
                        <a:pt x="6883" y="21488"/>
                      </a:lnTo>
                      <a:lnTo>
                        <a:pt x="8781" y="21600"/>
                      </a:lnTo>
                      <a:lnTo>
                        <a:pt x="10800" y="21600"/>
                      </a:lnTo>
                      <a:lnTo>
                        <a:pt x="12816" y="21600"/>
                      </a:lnTo>
                      <a:lnTo>
                        <a:pt x="14834" y="21488"/>
                      </a:lnTo>
                      <a:lnTo>
                        <a:pt x="16615"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4" y="12627"/>
                      </a:lnTo>
                      <a:lnTo>
                        <a:pt x="15190" y="11962"/>
                      </a:lnTo>
                      <a:lnTo>
                        <a:pt x="13529" y="11409"/>
                      </a:lnTo>
                      <a:lnTo>
                        <a:pt x="13529" y="11409"/>
                      </a:lnTo>
                      <a:close/>
                    </a:path>
                  </a:pathLst>
                </a:custGeom>
                <a:solidFill>
                  <a:schemeClr val="bg1"/>
                </a:solidFill>
                <a:ln w="9525">
                  <a:noFill/>
                </a:ln>
              </p:spPr>
              <p:txBody>
                <a:bodyPr/>
                <a:p>
                  <a:endParaRPr lang="zh-CN" altLang="en-US">
                    <a:ea typeface="黑体" panose="02010600030101010101" charset="-122"/>
                  </a:endParaRPr>
                </a:p>
              </p:txBody>
            </p:sp>
            <p:sp>
              <p:nvSpPr>
                <p:cNvPr id="17420" name="曲线"/>
                <p:cNvSpPr/>
                <p:nvPr/>
              </p:nvSpPr>
              <p:spPr>
                <a:xfrm>
                  <a:off x="1774157" y="3890461"/>
                  <a:ext cx="517374" cy="348669"/>
                </a:xfrm>
                <a:custGeom>
                  <a:avLst/>
                  <a:gdLst/>
                  <a:ahLst/>
                  <a:cxnLst/>
                  <a:pathLst>
                    <a:path w="21600" h="21600">
                      <a:moveTo>
                        <a:pt x="19008" y="0"/>
                      </a:moveTo>
                      <a:lnTo>
                        <a:pt x="2551" y="0"/>
                      </a:lnTo>
                      <a:lnTo>
                        <a:pt x="2551" y="0"/>
                      </a:lnTo>
                      <a:lnTo>
                        <a:pt x="2284" y="0"/>
                      </a:lnTo>
                      <a:lnTo>
                        <a:pt x="2056" y="56"/>
                      </a:lnTo>
                      <a:lnTo>
                        <a:pt x="1790" y="168"/>
                      </a:lnTo>
                      <a:lnTo>
                        <a:pt x="1561" y="281"/>
                      </a:lnTo>
                      <a:lnTo>
                        <a:pt x="1332" y="452"/>
                      </a:lnTo>
                      <a:lnTo>
                        <a:pt x="1103" y="621"/>
                      </a:lnTo>
                      <a:lnTo>
                        <a:pt x="914" y="848"/>
                      </a:lnTo>
                      <a:lnTo>
                        <a:pt x="722" y="1129"/>
                      </a:lnTo>
                      <a:lnTo>
                        <a:pt x="570" y="1356"/>
                      </a:lnTo>
                      <a:lnTo>
                        <a:pt x="419" y="1696"/>
                      </a:lnTo>
                      <a:lnTo>
                        <a:pt x="304" y="1979"/>
                      </a:lnTo>
                      <a:lnTo>
                        <a:pt x="189" y="2317"/>
                      </a:lnTo>
                      <a:lnTo>
                        <a:pt x="114" y="2656"/>
                      </a:lnTo>
                      <a:lnTo>
                        <a:pt x="38" y="3052"/>
                      </a:lnTo>
                      <a:lnTo>
                        <a:pt x="0" y="3392"/>
                      </a:lnTo>
                      <a:lnTo>
                        <a:pt x="0" y="3787"/>
                      </a:lnTo>
                      <a:lnTo>
                        <a:pt x="0" y="17811"/>
                      </a:lnTo>
                      <a:lnTo>
                        <a:pt x="0" y="17811"/>
                      </a:lnTo>
                      <a:lnTo>
                        <a:pt x="0" y="18207"/>
                      </a:lnTo>
                      <a:lnTo>
                        <a:pt x="38" y="18603"/>
                      </a:lnTo>
                      <a:lnTo>
                        <a:pt x="114" y="18942"/>
                      </a:lnTo>
                      <a:lnTo>
                        <a:pt x="189" y="19281"/>
                      </a:lnTo>
                      <a:lnTo>
                        <a:pt x="304" y="19619"/>
                      </a:lnTo>
                      <a:lnTo>
                        <a:pt x="419" y="19960"/>
                      </a:lnTo>
                      <a:lnTo>
                        <a:pt x="570" y="20241"/>
                      </a:lnTo>
                      <a:lnTo>
                        <a:pt x="722" y="20525"/>
                      </a:lnTo>
                      <a:lnTo>
                        <a:pt x="914" y="20751"/>
                      </a:lnTo>
                      <a:lnTo>
                        <a:pt x="1103" y="20977"/>
                      </a:lnTo>
                      <a:lnTo>
                        <a:pt x="1332" y="21146"/>
                      </a:lnTo>
                      <a:lnTo>
                        <a:pt x="1561" y="21317"/>
                      </a:lnTo>
                      <a:lnTo>
                        <a:pt x="1790" y="21430"/>
                      </a:lnTo>
                      <a:lnTo>
                        <a:pt x="2056" y="21543"/>
                      </a:lnTo>
                      <a:lnTo>
                        <a:pt x="2284" y="21599"/>
                      </a:lnTo>
                      <a:lnTo>
                        <a:pt x="2551" y="21599"/>
                      </a:lnTo>
                      <a:lnTo>
                        <a:pt x="4799" y="21599"/>
                      </a:lnTo>
                      <a:lnTo>
                        <a:pt x="4876" y="20072"/>
                      </a:lnTo>
                      <a:lnTo>
                        <a:pt x="2551" y="20072"/>
                      </a:lnTo>
                      <a:lnTo>
                        <a:pt x="2551" y="20072"/>
                      </a:lnTo>
                      <a:lnTo>
                        <a:pt x="2246" y="20072"/>
                      </a:lnTo>
                      <a:lnTo>
                        <a:pt x="1942" y="19903"/>
                      </a:lnTo>
                      <a:lnTo>
                        <a:pt x="1713" y="19734"/>
                      </a:lnTo>
                      <a:lnTo>
                        <a:pt x="1485" y="19450"/>
                      </a:lnTo>
                      <a:lnTo>
                        <a:pt x="1295" y="19112"/>
                      </a:lnTo>
                      <a:lnTo>
                        <a:pt x="1141" y="18716"/>
                      </a:lnTo>
                      <a:lnTo>
                        <a:pt x="1066" y="18263"/>
                      </a:lnTo>
                      <a:lnTo>
                        <a:pt x="1027" y="17811"/>
                      </a:lnTo>
                      <a:lnTo>
                        <a:pt x="1027" y="3787"/>
                      </a:lnTo>
                      <a:lnTo>
                        <a:pt x="1027" y="3787"/>
                      </a:lnTo>
                      <a:lnTo>
                        <a:pt x="1066" y="3335"/>
                      </a:lnTo>
                      <a:lnTo>
                        <a:pt x="1141" y="2939"/>
                      </a:lnTo>
                      <a:lnTo>
                        <a:pt x="1295" y="2544"/>
                      </a:lnTo>
                      <a:lnTo>
                        <a:pt x="1485" y="2204"/>
                      </a:lnTo>
                      <a:lnTo>
                        <a:pt x="1713" y="1921"/>
                      </a:lnTo>
                      <a:lnTo>
                        <a:pt x="1942" y="1696"/>
                      </a:lnTo>
                      <a:lnTo>
                        <a:pt x="2246" y="1583"/>
                      </a:lnTo>
                      <a:lnTo>
                        <a:pt x="2551" y="1525"/>
                      </a:lnTo>
                      <a:lnTo>
                        <a:pt x="19008" y="1525"/>
                      </a:lnTo>
                      <a:lnTo>
                        <a:pt x="19008" y="1525"/>
                      </a:lnTo>
                      <a:lnTo>
                        <a:pt x="19313" y="1583"/>
                      </a:lnTo>
                      <a:lnTo>
                        <a:pt x="19618" y="1696"/>
                      </a:lnTo>
                      <a:lnTo>
                        <a:pt x="19885" y="1921"/>
                      </a:lnTo>
                      <a:lnTo>
                        <a:pt x="20113" y="2204"/>
                      </a:lnTo>
                      <a:lnTo>
                        <a:pt x="20303" y="2544"/>
                      </a:lnTo>
                      <a:lnTo>
                        <a:pt x="20418" y="2939"/>
                      </a:lnTo>
                      <a:lnTo>
                        <a:pt x="20533" y="3335"/>
                      </a:lnTo>
                      <a:lnTo>
                        <a:pt x="20570" y="3787"/>
                      </a:lnTo>
                      <a:lnTo>
                        <a:pt x="20570" y="17811"/>
                      </a:lnTo>
                      <a:lnTo>
                        <a:pt x="20570" y="17811"/>
                      </a:lnTo>
                      <a:lnTo>
                        <a:pt x="20533" y="18263"/>
                      </a:lnTo>
                      <a:lnTo>
                        <a:pt x="20418" y="18716"/>
                      </a:lnTo>
                      <a:lnTo>
                        <a:pt x="20303" y="19112"/>
                      </a:lnTo>
                      <a:lnTo>
                        <a:pt x="20113" y="19450"/>
                      </a:lnTo>
                      <a:lnTo>
                        <a:pt x="19885" y="19734"/>
                      </a:lnTo>
                      <a:lnTo>
                        <a:pt x="19618" y="19903"/>
                      </a:lnTo>
                      <a:lnTo>
                        <a:pt x="19313" y="20072"/>
                      </a:lnTo>
                      <a:lnTo>
                        <a:pt x="19008" y="20072"/>
                      </a:lnTo>
                      <a:lnTo>
                        <a:pt x="10209" y="20072"/>
                      </a:lnTo>
                      <a:lnTo>
                        <a:pt x="10285" y="21599"/>
                      </a:lnTo>
                      <a:lnTo>
                        <a:pt x="19008" y="21599"/>
                      </a:lnTo>
                      <a:lnTo>
                        <a:pt x="19008" y="21599"/>
                      </a:lnTo>
                      <a:lnTo>
                        <a:pt x="19276" y="21599"/>
                      </a:lnTo>
                      <a:lnTo>
                        <a:pt x="19542" y="21543"/>
                      </a:lnTo>
                      <a:lnTo>
                        <a:pt x="19770" y="21430"/>
                      </a:lnTo>
                      <a:lnTo>
                        <a:pt x="20000" y="21317"/>
                      </a:lnTo>
                      <a:lnTo>
                        <a:pt x="20228" y="21146"/>
                      </a:lnTo>
                      <a:lnTo>
                        <a:pt x="20457" y="20977"/>
                      </a:lnTo>
                      <a:lnTo>
                        <a:pt x="20647" y="20751"/>
                      </a:lnTo>
                      <a:lnTo>
                        <a:pt x="20838" y="20525"/>
                      </a:lnTo>
                      <a:lnTo>
                        <a:pt x="20990" y="20241"/>
                      </a:lnTo>
                      <a:lnTo>
                        <a:pt x="21142" y="19960"/>
                      </a:lnTo>
                      <a:lnTo>
                        <a:pt x="21256" y="19619"/>
                      </a:lnTo>
                      <a:lnTo>
                        <a:pt x="21370" y="19281"/>
                      </a:lnTo>
                      <a:lnTo>
                        <a:pt x="21447" y="18942"/>
                      </a:lnTo>
                      <a:lnTo>
                        <a:pt x="21523" y="18603"/>
                      </a:lnTo>
                      <a:lnTo>
                        <a:pt x="21560" y="18207"/>
                      </a:lnTo>
                      <a:lnTo>
                        <a:pt x="21599" y="17811"/>
                      </a:lnTo>
                      <a:lnTo>
                        <a:pt x="21599" y="3787"/>
                      </a:lnTo>
                      <a:lnTo>
                        <a:pt x="21599" y="3787"/>
                      </a:lnTo>
                      <a:lnTo>
                        <a:pt x="21560" y="3392"/>
                      </a:lnTo>
                      <a:lnTo>
                        <a:pt x="21523" y="3052"/>
                      </a:lnTo>
                      <a:lnTo>
                        <a:pt x="21447" y="2656"/>
                      </a:lnTo>
                      <a:lnTo>
                        <a:pt x="21370" y="2317"/>
                      </a:lnTo>
                      <a:lnTo>
                        <a:pt x="21256" y="1979"/>
                      </a:lnTo>
                      <a:lnTo>
                        <a:pt x="21142" y="1696"/>
                      </a:lnTo>
                      <a:lnTo>
                        <a:pt x="20990" y="1356"/>
                      </a:lnTo>
                      <a:lnTo>
                        <a:pt x="20838" y="1129"/>
                      </a:lnTo>
                      <a:lnTo>
                        <a:pt x="20647" y="848"/>
                      </a:lnTo>
                      <a:lnTo>
                        <a:pt x="20457" y="621"/>
                      </a:lnTo>
                      <a:lnTo>
                        <a:pt x="20228" y="452"/>
                      </a:lnTo>
                      <a:lnTo>
                        <a:pt x="20000" y="281"/>
                      </a:lnTo>
                      <a:lnTo>
                        <a:pt x="19770" y="168"/>
                      </a:lnTo>
                      <a:lnTo>
                        <a:pt x="19542" y="56"/>
                      </a:lnTo>
                      <a:lnTo>
                        <a:pt x="19276" y="0"/>
                      </a:lnTo>
                      <a:lnTo>
                        <a:pt x="19008" y="0"/>
                      </a:lnTo>
                      <a:lnTo>
                        <a:pt x="19008" y="0"/>
                      </a:lnTo>
                      <a:close/>
                    </a:path>
                  </a:pathLst>
                </a:custGeom>
                <a:solidFill>
                  <a:schemeClr val="bg1"/>
                </a:solidFill>
                <a:ln w="9525">
                  <a:noFill/>
                </a:ln>
              </p:spPr>
              <p:txBody>
                <a:bodyPr/>
                <a:p>
                  <a:endParaRPr lang="zh-CN" altLang="en-US">
                    <a:ea typeface="黑体" panose="02010600030101010101" charset="-122"/>
                  </a:endParaRPr>
                </a:p>
              </p:txBody>
            </p:sp>
            <p:sp>
              <p:nvSpPr>
                <p:cNvPr id="17421" name="曲线"/>
                <p:cNvSpPr/>
                <p:nvPr/>
              </p:nvSpPr>
              <p:spPr>
                <a:xfrm>
                  <a:off x="1917390" y="3952479"/>
                  <a:ext cx="74939" cy="81213"/>
                </a:xfrm>
                <a:custGeom>
                  <a:avLst/>
                  <a:gdLst/>
                  <a:ahLst/>
                  <a:cxnLst/>
                  <a:pathLst>
                    <a:path w="21600" h="21600">
                      <a:moveTo>
                        <a:pt x="21598" y="9949"/>
                      </a:moveTo>
                      <a:lnTo>
                        <a:pt x="21598" y="9949"/>
                      </a:lnTo>
                      <a:lnTo>
                        <a:pt x="21336" y="8008"/>
                      </a:lnTo>
                      <a:lnTo>
                        <a:pt x="20809" y="6067"/>
                      </a:lnTo>
                      <a:lnTo>
                        <a:pt x="19755" y="4367"/>
                      </a:lnTo>
                      <a:lnTo>
                        <a:pt x="18439" y="2912"/>
                      </a:lnTo>
                      <a:lnTo>
                        <a:pt x="16857" y="1697"/>
                      </a:lnTo>
                      <a:lnTo>
                        <a:pt x="15013" y="728"/>
                      </a:lnTo>
                      <a:lnTo>
                        <a:pt x="12907" y="242"/>
                      </a:lnTo>
                      <a:lnTo>
                        <a:pt x="10798" y="0"/>
                      </a:lnTo>
                      <a:lnTo>
                        <a:pt x="10798" y="0"/>
                      </a:lnTo>
                      <a:lnTo>
                        <a:pt x="8691" y="242"/>
                      </a:lnTo>
                      <a:lnTo>
                        <a:pt x="6585" y="728"/>
                      </a:lnTo>
                      <a:lnTo>
                        <a:pt x="4741" y="1697"/>
                      </a:lnTo>
                      <a:lnTo>
                        <a:pt x="3159" y="2912"/>
                      </a:lnTo>
                      <a:lnTo>
                        <a:pt x="1844" y="4367"/>
                      </a:lnTo>
                      <a:lnTo>
                        <a:pt x="1052" y="6067"/>
                      </a:lnTo>
                      <a:lnTo>
                        <a:pt x="262" y="8008"/>
                      </a:lnTo>
                      <a:lnTo>
                        <a:pt x="0" y="9949"/>
                      </a:lnTo>
                      <a:lnTo>
                        <a:pt x="0" y="9949"/>
                      </a:lnTo>
                      <a:lnTo>
                        <a:pt x="262" y="11891"/>
                      </a:lnTo>
                      <a:lnTo>
                        <a:pt x="1052" y="14076"/>
                      </a:lnTo>
                      <a:lnTo>
                        <a:pt x="1844" y="16018"/>
                      </a:lnTo>
                      <a:lnTo>
                        <a:pt x="3159" y="17959"/>
                      </a:lnTo>
                      <a:lnTo>
                        <a:pt x="4741" y="19415"/>
                      </a:lnTo>
                      <a:lnTo>
                        <a:pt x="6585" y="20628"/>
                      </a:lnTo>
                      <a:lnTo>
                        <a:pt x="8691" y="21356"/>
                      </a:lnTo>
                      <a:lnTo>
                        <a:pt x="10798" y="21600"/>
                      </a:lnTo>
                      <a:lnTo>
                        <a:pt x="10798" y="21600"/>
                      </a:lnTo>
                      <a:lnTo>
                        <a:pt x="12907" y="21356"/>
                      </a:lnTo>
                      <a:lnTo>
                        <a:pt x="15013" y="20628"/>
                      </a:lnTo>
                      <a:lnTo>
                        <a:pt x="16857" y="19415"/>
                      </a:lnTo>
                      <a:lnTo>
                        <a:pt x="18439" y="17959"/>
                      </a:lnTo>
                      <a:lnTo>
                        <a:pt x="19755" y="16018"/>
                      </a:lnTo>
                      <a:lnTo>
                        <a:pt x="20809" y="14076"/>
                      </a:lnTo>
                      <a:lnTo>
                        <a:pt x="21336" y="11891"/>
                      </a:lnTo>
                      <a:lnTo>
                        <a:pt x="21598" y="9949"/>
                      </a:lnTo>
                      <a:lnTo>
                        <a:pt x="21598" y="9949"/>
                      </a:lnTo>
                      <a:close/>
                    </a:path>
                  </a:pathLst>
                </a:custGeom>
                <a:solidFill>
                  <a:schemeClr val="bg1"/>
                </a:solidFill>
                <a:ln w="9525">
                  <a:noFill/>
                </a:ln>
              </p:spPr>
              <p:txBody>
                <a:bodyPr/>
                <a:p>
                  <a:endParaRPr lang="zh-CN" altLang="en-US">
                    <a:ea typeface="黑体" panose="02010600030101010101" charset="-122"/>
                  </a:endParaRPr>
                </a:p>
              </p:txBody>
            </p:sp>
            <p:sp>
              <p:nvSpPr>
                <p:cNvPr id="17422" name="曲线"/>
                <p:cNvSpPr/>
                <p:nvPr/>
              </p:nvSpPr>
              <p:spPr>
                <a:xfrm>
                  <a:off x="1858140" y="4037386"/>
                  <a:ext cx="240874" cy="301047"/>
                </a:xfrm>
                <a:custGeom>
                  <a:avLst/>
                  <a:gdLst/>
                  <a:ahLst/>
                  <a:cxnLst/>
                  <a:pathLst>
                    <a:path w="21600" h="21600">
                      <a:moveTo>
                        <a:pt x="2862" y="980"/>
                      </a:moveTo>
                      <a:lnTo>
                        <a:pt x="2862" y="980"/>
                      </a:lnTo>
                      <a:lnTo>
                        <a:pt x="2618" y="1047"/>
                      </a:lnTo>
                      <a:lnTo>
                        <a:pt x="2618" y="1047"/>
                      </a:lnTo>
                      <a:lnTo>
                        <a:pt x="2454" y="1178"/>
                      </a:lnTo>
                      <a:lnTo>
                        <a:pt x="2454" y="1178"/>
                      </a:lnTo>
                      <a:lnTo>
                        <a:pt x="2290" y="1374"/>
                      </a:lnTo>
                      <a:lnTo>
                        <a:pt x="2290" y="1374"/>
                      </a:lnTo>
                      <a:lnTo>
                        <a:pt x="2208" y="1570"/>
                      </a:lnTo>
                      <a:lnTo>
                        <a:pt x="2208" y="1570"/>
                      </a:lnTo>
                      <a:lnTo>
                        <a:pt x="2127" y="1635"/>
                      </a:lnTo>
                      <a:lnTo>
                        <a:pt x="0" y="9229"/>
                      </a:lnTo>
                      <a:lnTo>
                        <a:pt x="0" y="9229"/>
                      </a:lnTo>
                      <a:lnTo>
                        <a:pt x="0" y="9425"/>
                      </a:lnTo>
                      <a:lnTo>
                        <a:pt x="0" y="9686"/>
                      </a:lnTo>
                      <a:lnTo>
                        <a:pt x="80" y="9883"/>
                      </a:lnTo>
                      <a:lnTo>
                        <a:pt x="163" y="10013"/>
                      </a:lnTo>
                      <a:lnTo>
                        <a:pt x="327" y="10209"/>
                      </a:lnTo>
                      <a:lnTo>
                        <a:pt x="572" y="10340"/>
                      </a:lnTo>
                      <a:lnTo>
                        <a:pt x="736" y="10406"/>
                      </a:lnTo>
                      <a:lnTo>
                        <a:pt x="980" y="10537"/>
                      </a:lnTo>
                      <a:lnTo>
                        <a:pt x="980" y="10537"/>
                      </a:lnTo>
                      <a:lnTo>
                        <a:pt x="1308" y="10537"/>
                      </a:lnTo>
                      <a:lnTo>
                        <a:pt x="1308" y="10537"/>
                      </a:lnTo>
                      <a:lnTo>
                        <a:pt x="1718" y="10471"/>
                      </a:lnTo>
                      <a:lnTo>
                        <a:pt x="2127" y="10275"/>
                      </a:lnTo>
                      <a:lnTo>
                        <a:pt x="2371" y="10013"/>
                      </a:lnTo>
                      <a:lnTo>
                        <a:pt x="2618" y="9686"/>
                      </a:lnTo>
                      <a:lnTo>
                        <a:pt x="4499" y="2683"/>
                      </a:lnTo>
                      <a:lnTo>
                        <a:pt x="4499" y="2683"/>
                      </a:lnTo>
                      <a:lnTo>
                        <a:pt x="4990" y="2617"/>
                      </a:lnTo>
                      <a:lnTo>
                        <a:pt x="4990" y="9817"/>
                      </a:lnTo>
                      <a:lnTo>
                        <a:pt x="3926" y="20224"/>
                      </a:lnTo>
                      <a:lnTo>
                        <a:pt x="3926" y="20224"/>
                      </a:lnTo>
                      <a:lnTo>
                        <a:pt x="3926" y="20486"/>
                      </a:lnTo>
                      <a:lnTo>
                        <a:pt x="4009" y="20749"/>
                      </a:lnTo>
                      <a:lnTo>
                        <a:pt x="4171" y="20945"/>
                      </a:lnTo>
                      <a:lnTo>
                        <a:pt x="4336" y="21140"/>
                      </a:lnTo>
                      <a:lnTo>
                        <a:pt x="4499" y="21338"/>
                      </a:lnTo>
                      <a:lnTo>
                        <a:pt x="4827" y="21468"/>
                      </a:lnTo>
                      <a:lnTo>
                        <a:pt x="5071" y="21533"/>
                      </a:lnTo>
                      <a:lnTo>
                        <a:pt x="5399" y="21600"/>
                      </a:lnTo>
                      <a:lnTo>
                        <a:pt x="5399" y="21600"/>
                      </a:lnTo>
                      <a:lnTo>
                        <a:pt x="5480" y="21600"/>
                      </a:lnTo>
                      <a:lnTo>
                        <a:pt x="5480" y="21600"/>
                      </a:lnTo>
                      <a:lnTo>
                        <a:pt x="5809" y="21600"/>
                      </a:lnTo>
                      <a:lnTo>
                        <a:pt x="6135" y="21533"/>
                      </a:lnTo>
                      <a:lnTo>
                        <a:pt x="6381" y="21403"/>
                      </a:lnTo>
                      <a:lnTo>
                        <a:pt x="6627" y="21272"/>
                      </a:lnTo>
                      <a:lnTo>
                        <a:pt x="6790" y="21076"/>
                      </a:lnTo>
                      <a:lnTo>
                        <a:pt x="6953" y="20878"/>
                      </a:lnTo>
                      <a:lnTo>
                        <a:pt x="7035" y="20683"/>
                      </a:lnTo>
                      <a:lnTo>
                        <a:pt x="7118" y="20421"/>
                      </a:lnTo>
                      <a:lnTo>
                        <a:pt x="8018" y="10995"/>
                      </a:lnTo>
                      <a:lnTo>
                        <a:pt x="8018" y="10995"/>
                      </a:lnTo>
                      <a:lnTo>
                        <a:pt x="8344" y="11061"/>
                      </a:lnTo>
                      <a:lnTo>
                        <a:pt x="8672" y="11127"/>
                      </a:lnTo>
                      <a:lnTo>
                        <a:pt x="8672" y="11127"/>
                      </a:lnTo>
                      <a:lnTo>
                        <a:pt x="8998" y="11061"/>
                      </a:lnTo>
                      <a:lnTo>
                        <a:pt x="9326" y="10995"/>
                      </a:lnTo>
                      <a:lnTo>
                        <a:pt x="10226" y="20421"/>
                      </a:lnTo>
                      <a:lnTo>
                        <a:pt x="10226" y="20421"/>
                      </a:lnTo>
                      <a:lnTo>
                        <a:pt x="10308" y="20683"/>
                      </a:lnTo>
                      <a:lnTo>
                        <a:pt x="10389" y="20878"/>
                      </a:lnTo>
                      <a:lnTo>
                        <a:pt x="10554" y="21076"/>
                      </a:lnTo>
                      <a:lnTo>
                        <a:pt x="10798" y="21272"/>
                      </a:lnTo>
                      <a:lnTo>
                        <a:pt x="10963" y="21403"/>
                      </a:lnTo>
                      <a:lnTo>
                        <a:pt x="11289" y="21533"/>
                      </a:lnTo>
                      <a:lnTo>
                        <a:pt x="11536" y="21600"/>
                      </a:lnTo>
                      <a:lnTo>
                        <a:pt x="11863" y="21600"/>
                      </a:lnTo>
                      <a:lnTo>
                        <a:pt x="11863" y="21600"/>
                      </a:lnTo>
                      <a:lnTo>
                        <a:pt x="11945" y="21600"/>
                      </a:lnTo>
                      <a:lnTo>
                        <a:pt x="11945" y="21600"/>
                      </a:lnTo>
                      <a:lnTo>
                        <a:pt x="12271" y="21533"/>
                      </a:lnTo>
                      <a:lnTo>
                        <a:pt x="12599" y="21468"/>
                      </a:lnTo>
                      <a:lnTo>
                        <a:pt x="12844" y="21338"/>
                      </a:lnTo>
                      <a:lnTo>
                        <a:pt x="13008" y="21140"/>
                      </a:lnTo>
                      <a:lnTo>
                        <a:pt x="13254" y="20945"/>
                      </a:lnTo>
                      <a:lnTo>
                        <a:pt x="13336" y="20749"/>
                      </a:lnTo>
                      <a:lnTo>
                        <a:pt x="13417" y="20486"/>
                      </a:lnTo>
                      <a:lnTo>
                        <a:pt x="13417" y="20224"/>
                      </a:lnTo>
                      <a:lnTo>
                        <a:pt x="12354" y="9817"/>
                      </a:lnTo>
                      <a:lnTo>
                        <a:pt x="12354" y="2617"/>
                      </a:lnTo>
                      <a:lnTo>
                        <a:pt x="12354" y="2617"/>
                      </a:lnTo>
                      <a:lnTo>
                        <a:pt x="13499" y="2879"/>
                      </a:lnTo>
                      <a:lnTo>
                        <a:pt x="13499" y="2879"/>
                      </a:lnTo>
                      <a:lnTo>
                        <a:pt x="13499" y="2879"/>
                      </a:lnTo>
                      <a:lnTo>
                        <a:pt x="13499" y="2879"/>
                      </a:lnTo>
                      <a:lnTo>
                        <a:pt x="13499" y="2879"/>
                      </a:lnTo>
                      <a:lnTo>
                        <a:pt x="19881" y="4581"/>
                      </a:lnTo>
                      <a:lnTo>
                        <a:pt x="19881" y="4581"/>
                      </a:lnTo>
                      <a:lnTo>
                        <a:pt x="20290" y="4647"/>
                      </a:lnTo>
                      <a:lnTo>
                        <a:pt x="20290" y="4647"/>
                      </a:lnTo>
                      <a:lnTo>
                        <a:pt x="20700" y="4581"/>
                      </a:lnTo>
                      <a:lnTo>
                        <a:pt x="21026" y="4449"/>
                      </a:lnTo>
                      <a:lnTo>
                        <a:pt x="21354" y="4189"/>
                      </a:lnTo>
                      <a:lnTo>
                        <a:pt x="21517" y="3927"/>
                      </a:lnTo>
                      <a:lnTo>
                        <a:pt x="21517" y="3927"/>
                      </a:lnTo>
                      <a:lnTo>
                        <a:pt x="21598" y="3664"/>
                      </a:lnTo>
                      <a:lnTo>
                        <a:pt x="21598" y="3468"/>
                      </a:lnTo>
                      <a:lnTo>
                        <a:pt x="21517" y="3271"/>
                      </a:lnTo>
                      <a:lnTo>
                        <a:pt x="21435" y="3075"/>
                      </a:lnTo>
                      <a:lnTo>
                        <a:pt x="21354" y="2944"/>
                      </a:lnTo>
                      <a:lnTo>
                        <a:pt x="21189" y="2748"/>
                      </a:lnTo>
                      <a:lnTo>
                        <a:pt x="20944" y="2683"/>
                      </a:lnTo>
                      <a:lnTo>
                        <a:pt x="20700" y="2552"/>
                      </a:lnTo>
                      <a:lnTo>
                        <a:pt x="14400" y="850"/>
                      </a:lnTo>
                      <a:lnTo>
                        <a:pt x="14400" y="850"/>
                      </a:lnTo>
                      <a:lnTo>
                        <a:pt x="13745" y="720"/>
                      </a:lnTo>
                      <a:lnTo>
                        <a:pt x="12518" y="457"/>
                      </a:lnTo>
                      <a:lnTo>
                        <a:pt x="10963" y="129"/>
                      </a:lnTo>
                      <a:lnTo>
                        <a:pt x="10063" y="65"/>
                      </a:lnTo>
                      <a:lnTo>
                        <a:pt x="9162" y="0"/>
                      </a:lnTo>
                      <a:lnTo>
                        <a:pt x="8836" y="523"/>
                      </a:lnTo>
                      <a:lnTo>
                        <a:pt x="8836" y="523"/>
                      </a:lnTo>
                      <a:lnTo>
                        <a:pt x="9735" y="6020"/>
                      </a:lnTo>
                      <a:lnTo>
                        <a:pt x="8672" y="7526"/>
                      </a:lnTo>
                      <a:lnTo>
                        <a:pt x="7608" y="6020"/>
                      </a:lnTo>
                      <a:lnTo>
                        <a:pt x="8509" y="523"/>
                      </a:lnTo>
                      <a:lnTo>
                        <a:pt x="8509" y="523"/>
                      </a:lnTo>
                      <a:lnTo>
                        <a:pt x="8181" y="0"/>
                      </a:lnTo>
                      <a:lnTo>
                        <a:pt x="8181" y="0"/>
                      </a:lnTo>
                      <a:lnTo>
                        <a:pt x="7281" y="65"/>
                      </a:lnTo>
                      <a:lnTo>
                        <a:pt x="6381" y="196"/>
                      </a:lnTo>
                      <a:lnTo>
                        <a:pt x="4745" y="457"/>
                      </a:lnTo>
                      <a:lnTo>
                        <a:pt x="3517" y="720"/>
                      </a:lnTo>
                      <a:lnTo>
                        <a:pt x="2945" y="915"/>
                      </a:lnTo>
                      <a:lnTo>
                        <a:pt x="2945" y="915"/>
                      </a:lnTo>
                      <a:lnTo>
                        <a:pt x="2862" y="980"/>
                      </a:lnTo>
                      <a:lnTo>
                        <a:pt x="2862" y="980"/>
                      </a:lnTo>
                      <a:close/>
                    </a:path>
                  </a:pathLst>
                </a:custGeom>
                <a:solidFill>
                  <a:schemeClr val="bg1"/>
                </a:solidFill>
                <a:ln w="9525">
                  <a:noFill/>
                </a:ln>
              </p:spPr>
              <p:txBody>
                <a:bodyPr/>
                <a:p>
                  <a:endParaRPr lang="zh-CN" altLang="en-US">
                    <a:ea typeface="黑体" panose="02010600030101010101" charset="-122"/>
                  </a:endParaRPr>
                </a:p>
              </p:txBody>
            </p:sp>
            <p:sp>
              <p:nvSpPr>
                <p:cNvPr id="17423" name="矩形"/>
                <p:cNvSpPr/>
                <p:nvPr/>
              </p:nvSpPr>
              <p:spPr>
                <a:xfrm>
                  <a:off x="2081664" y="4111217"/>
                  <a:ext cx="23809" cy="67555"/>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24" name="矩形"/>
                <p:cNvSpPr/>
                <p:nvPr/>
              </p:nvSpPr>
              <p:spPr>
                <a:xfrm>
                  <a:off x="2117289" y="4080207"/>
                  <a:ext cx="24547" cy="98564"/>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25" name="矩形"/>
                <p:cNvSpPr/>
                <p:nvPr/>
              </p:nvSpPr>
              <p:spPr>
                <a:xfrm>
                  <a:off x="2153835" y="4042923"/>
                  <a:ext cx="24549" cy="135850"/>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grpSp>
        </p:grpSp>
        <p:grpSp>
          <p:nvGrpSpPr>
            <p:cNvPr id="17426" name="组合"/>
            <p:cNvGrpSpPr/>
            <p:nvPr/>
          </p:nvGrpSpPr>
          <p:grpSpPr>
            <a:xfrm>
              <a:off x="3227428" y="1778843"/>
              <a:ext cx="1403167" cy="1403169"/>
              <a:chOff x="3227428" y="1778843"/>
              <a:chExt cx="1403167" cy="1403169"/>
            </a:xfrm>
          </p:grpSpPr>
          <p:sp>
            <p:nvSpPr>
              <p:cNvPr id="17427" name="菱形"/>
              <p:cNvSpPr/>
              <p:nvPr/>
            </p:nvSpPr>
            <p:spPr>
              <a:xfrm rot="5400000">
                <a:off x="3227426" y="1778842"/>
                <a:ext cx="1403169" cy="1403167"/>
              </a:xfrm>
              <a:prstGeom prst="diamond">
                <a:avLst/>
              </a:prstGeom>
              <a:solidFill>
                <a:srgbClr val="9960B6"/>
              </a:solidFill>
              <a:ln w="12700">
                <a:noFill/>
              </a:ln>
            </p:spPr>
            <p:txBody>
              <a:bodyPr anchor="t" anchorCtr="0"/>
              <a:p>
                <a:endParaRPr lang="zh-CN" altLang="en-US">
                  <a:latin typeface="Times New Roman" panose="02020603050405020304" charset="0"/>
                  <a:ea typeface="黑体" panose="02010600030101010101" charset="-122"/>
                </a:endParaRPr>
              </a:p>
            </p:txBody>
          </p:sp>
          <p:sp>
            <p:nvSpPr>
              <p:cNvPr id="17428" name="曲线"/>
              <p:cNvSpPr/>
              <p:nvPr/>
            </p:nvSpPr>
            <p:spPr>
              <a:xfrm>
                <a:off x="3725792" y="2381493"/>
                <a:ext cx="379123" cy="298278"/>
              </a:xfrm>
              <a:custGeom>
                <a:avLst/>
                <a:gdLst/>
                <a:ahLst/>
                <a:cxnLst/>
                <a:pathLst>
                  <a:path w="21600" h="21600">
                    <a:moveTo>
                      <a:pt x="6972" y="11065"/>
                    </a:moveTo>
                    <a:cubicBezTo>
                      <a:pt x="6015" y="11065"/>
                      <a:pt x="5231" y="11284"/>
                      <a:pt x="4621" y="11501"/>
                    </a:cubicBezTo>
                    <a:cubicBezTo>
                      <a:pt x="3750" y="11827"/>
                      <a:pt x="3140" y="12264"/>
                      <a:pt x="2706" y="12808"/>
                    </a:cubicBezTo>
                    <a:cubicBezTo>
                      <a:pt x="2271" y="13353"/>
                      <a:pt x="2096" y="13788"/>
                      <a:pt x="2096" y="14333"/>
                    </a:cubicBezTo>
                    <a:cubicBezTo>
                      <a:pt x="2096" y="15857"/>
                      <a:pt x="4098" y="17598"/>
                      <a:pt x="6972" y="17598"/>
                    </a:cubicBezTo>
                    <a:cubicBezTo>
                      <a:pt x="8191" y="17598"/>
                      <a:pt x="9236" y="17163"/>
                      <a:pt x="10107" y="16727"/>
                    </a:cubicBezTo>
                    <a:cubicBezTo>
                      <a:pt x="11151" y="16074"/>
                      <a:pt x="11847" y="15203"/>
                      <a:pt x="11847" y="14333"/>
                    </a:cubicBezTo>
                    <a:cubicBezTo>
                      <a:pt x="11847" y="14223"/>
                      <a:pt x="11760" y="14223"/>
                      <a:pt x="11760" y="14223"/>
                    </a:cubicBezTo>
                    <a:cubicBezTo>
                      <a:pt x="11674" y="12699"/>
                      <a:pt x="9758" y="11065"/>
                      <a:pt x="6972" y="11065"/>
                    </a:cubicBezTo>
                  </a:path>
                  <a:path w="21600" h="21600">
                    <a:moveTo>
                      <a:pt x="6962" y="8398"/>
                    </a:moveTo>
                    <a:cubicBezTo>
                      <a:pt x="10707" y="8398"/>
                      <a:pt x="13578" y="10818"/>
                      <a:pt x="13839" y="13900"/>
                    </a:cubicBezTo>
                    <a:cubicBezTo>
                      <a:pt x="13839" y="14008"/>
                      <a:pt x="13839" y="14229"/>
                      <a:pt x="13839" y="14338"/>
                    </a:cubicBezTo>
                    <a:cubicBezTo>
                      <a:pt x="13839" y="15109"/>
                      <a:pt x="13666" y="15989"/>
                      <a:pt x="13317" y="16650"/>
                    </a:cubicBezTo>
                    <a:cubicBezTo>
                      <a:pt x="12272" y="18739"/>
                      <a:pt x="9836" y="20169"/>
                      <a:pt x="6962" y="20169"/>
                    </a:cubicBezTo>
                    <a:cubicBezTo>
                      <a:pt x="5744" y="20169"/>
                      <a:pt x="4699" y="19950"/>
                      <a:pt x="3742" y="19510"/>
                    </a:cubicBezTo>
                    <a:cubicBezTo>
                      <a:pt x="3742" y="19510"/>
                      <a:pt x="3742" y="19510"/>
                      <a:pt x="347" y="21600"/>
                    </a:cubicBezTo>
                    <a:cubicBezTo>
                      <a:pt x="347" y="21600"/>
                      <a:pt x="347" y="21600"/>
                      <a:pt x="1043" y="17419"/>
                    </a:cubicBezTo>
                    <a:cubicBezTo>
                      <a:pt x="347" y="16538"/>
                      <a:pt x="0" y="15439"/>
                      <a:pt x="0" y="14338"/>
                    </a:cubicBezTo>
                    <a:cubicBezTo>
                      <a:pt x="0" y="12909"/>
                      <a:pt x="609" y="11589"/>
                      <a:pt x="1566" y="10598"/>
                    </a:cubicBezTo>
                    <a:cubicBezTo>
                      <a:pt x="2088" y="10048"/>
                      <a:pt x="2698" y="9608"/>
                      <a:pt x="3394" y="9279"/>
                    </a:cubicBezTo>
                    <a:cubicBezTo>
                      <a:pt x="4438" y="8728"/>
                      <a:pt x="5658" y="8398"/>
                      <a:pt x="6962" y="8398"/>
                    </a:cubicBezTo>
                  </a:path>
                  <a:path w="21600" h="21600">
                    <a:moveTo>
                      <a:pt x="11429" y="0"/>
                    </a:moveTo>
                    <a:cubicBezTo>
                      <a:pt x="17079" y="0"/>
                      <a:pt x="21600" y="3632"/>
                      <a:pt x="21600" y="8365"/>
                    </a:cubicBezTo>
                    <a:cubicBezTo>
                      <a:pt x="21600" y="12216"/>
                      <a:pt x="18643" y="15299"/>
                      <a:pt x="14558" y="16399"/>
                    </a:cubicBezTo>
                    <a:cubicBezTo>
                      <a:pt x="14819" y="15739"/>
                      <a:pt x="14905" y="14968"/>
                      <a:pt x="14905" y="14308"/>
                    </a:cubicBezTo>
                    <a:cubicBezTo>
                      <a:pt x="14905" y="14087"/>
                      <a:pt x="14905" y="13868"/>
                      <a:pt x="14905" y="13537"/>
                    </a:cubicBezTo>
                    <a:cubicBezTo>
                      <a:pt x="17600" y="12656"/>
                      <a:pt x="19513" y="10676"/>
                      <a:pt x="19513" y="8365"/>
                    </a:cubicBezTo>
                    <a:cubicBezTo>
                      <a:pt x="19513" y="5282"/>
                      <a:pt x="15775" y="2641"/>
                      <a:pt x="11429" y="2641"/>
                    </a:cubicBezTo>
                    <a:cubicBezTo>
                      <a:pt x="7255" y="2641"/>
                      <a:pt x="3778" y="4952"/>
                      <a:pt x="3343" y="7814"/>
                    </a:cubicBezTo>
                    <a:cubicBezTo>
                      <a:pt x="2562" y="8144"/>
                      <a:pt x="1866" y="8584"/>
                      <a:pt x="1345" y="9135"/>
                    </a:cubicBezTo>
                    <a:cubicBezTo>
                      <a:pt x="1258" y="8915"/>
                      <a:pt x="1258" y="8694"/>
                      <a:pt x="1258" y="8365"/>
                    </a:cubicBezTo>
                    <a:cubicBezTo>
                      <a:pt x="1258" y="3632"/>
                      <a:pt x="5691" y="0"/>
                      <a:pt x="11429" y="0"/>
                    </a:cubicBezTo>
                    <a:close/>
                  </a:path>
                </a:pathLst>
              </a:custGeom>
              <a:solidFill>
                <a:schemeClr val="bg1"/>
              </a:solidFill>
              <a:ln w="9525">
                <a:noFill/>
              </a:ln>
            </p:spPr>
            <p:txBody>
              <a:bodyPr/>
              <a:p>
                <a:endParaRPr lang="zh-CN" altLang="en-US">
                  <a:ea typeface="黑体" panose="02010600030101010101" charset="-122"/>
                </a:endParaRPr>
              </a:p>
            </p:txBody>
          </p:sp>
        </p:grpSp>
        <p:grpSp>
          <p:nvGrpSpPr>
            <p:cNvPr id="17429" name="组合"/>
            <p:cNvGrpSpPr/>
            <p:nvPr/>
          </p:nvGrpSpPr>
          <p:grpSpPr>
            <a:xfrm>
              <a:off x="1433409" y="1748442"/>
              <a:ext cx="1402984" cy="1402984"/>
              <a:chOff x="1433409" y="1748442"/>
              <a:chExt cx="1402984" cy="1402984"/>
            </a:xfrm>
          </p:grpSpPr>
          <p:sp>
            <p:nvSpPr>
              <p:cNvPr id="17430" name="菱形"/>
              <p:cNvSpPr/>
              <p:nvPr/>
            </p:nvSpPr>
            <p:spPr>
              <a:xfrm rot="5400000" flipV="1">
                <a:off x="1433409" y="1748442"/>
                <a:ext cx="1402984" cy="1402984"/>
              </a:xfrm>
              <a:prstGeom prst="diamond">
                <a:avLst/>
              </a:prstGeom>
              <a:solidFill>
                <a:srgbClr val="EFCB33"/>
              </a:solidFill>
              <a:ln w="6350">
                <a:noFill/>
              </a:ln>
            </p:spPr>
            <p:txBody>
              <a:bodyPr anchor="t" anchorCtr="0"/>
              <a:p>
                <a:endParaRPr lang="zh-CN" altLang="en-US">
                  <a:latin typeface="Times New Roman" panose="02020603050405020304" charset="0"/>
                  <a:ea typeface="黑体" panose="02010600030101010101" charset="-122"/>
                </a:endParaRPr>
              </a:p>
            </p:txBody>
          </p:sp>
          <p:grpSp>
            <p:nvGrpSpPr>
              <p:cNvPr id="17431" name="组合"/>
              <p:cNvGrpSpPr/>
              <p:nvPr/>
            </p:nvGrpSpPr>
            <p:grpSpPr>
              <a:xfrm>
                <a:off x="1843728" y="2304948"/>
                <a:ext cx="345163" cy="291634"/>
                <a:chOff x="1843728" y="2304948"/>
                <a:chExt cx="345163" cy="291634"/>
              </a:xfrm>
            </p:grpSpPr>
            <p:sp>
              <p:nvSpPr>
                <p:cNvPr id="17432" name="曲线"/>
                <p:cNvSpPr/>
                <p:nvPr/>
              </p:nvSpPr>
              <p:spPr>
                <a:xfrm>
                  <a:off x="1843728" y="2502632"/>
                  <a:ext cx="136957" cy="93950"/>
                </a:xfrm>
                <a:custGeom>
                  <a:avLst/>
                  <a:gdLst/>
                  <a:ahLst/>
                  <a:cxnLst/>
                  <a:pathLst>
                    <a:path w="21600" h="21600">
                      <a:moveTo>
                        <a:pt x="21241" y="10408"/>
                      </a:moveTo>
                      <a:lnTo>
                        <a:pt x="14519" y="649"/>
                      </a:lnTo>
                      <a:lnTo>
                        <a:pt x="14249" y="260"/>
                      </a:lnTo>
                      <a:lnTo>
                        <a:pt x="14071" y="129"/>
                      </a:lnTo>
                      <a:lnTo>
                        <a:pt x="13801" y="0"/>
                      </a:lnTo>
                      <a:lnTo>
                        <a:pt x="13443" y="0"/>
                      </a:lnTo>
                      <a:lnTo>
                        <a:pt x="13263" y="0"/>
                      </a:lnTo>
                      <a:lnTo>
                        <a:pt x="12995" y="129"/>
                      </a:lnTo>
                      <a:lnTo>
                        <a:pt x="12815" y="260"/>
                      </a:lnTo>
                      <a:lnTo>
                        <a:pt x="12547" y="649"/>
                      </a:lnTo>
                      <a:lnTo>
                        <a:pt x="448" y="18216"/>
                      </a:lnTo>
                      <a:lnTo>
                        <a:pt x="268" y="18736"/>
                      </a:lnTo>
                      <a:lnTo>
                        <a:pt x="0" y="19256"/>
                      </a:lnTo>
                      <a:lnTo>
                        <a:pt x="0" y="19907"/>
                      </a:lnTo>
                      <a:lnTo>
                        <a:pt x="89" y="20298"/>
                      </a:lnTo>
                      <a:lnTo>
                        <a:pt x="357" y="20818"/>
                      </a:lnTo>
                      <a:lnTo>
                        <a:pt x="627" y="21208"/>
                      </a:lnTo>
                      <a:lnTo>
                        <a:pt x="1075" y="21469"/>
                      </a:lnTo>
                      <a:lnTo>
                        <a:pt x="1343" y="21600"/>
                      </a:lnTo>
                      <a:lnTo>
                        <a:pt x="14877" y="21600"/>
                      </a:lnTo>
                      <a:lnTo>
                        <a:pt x="15414" y="21469"/>
                      </a:lnTo>
                      <a:lnTo>
                        <a:pt x="15773" y="21079"/>
                      </a:lnTo>
                      <a:lnTo>
                        <a:pt x="21241" y="13141"/>
                      </a:lnTo>
                      <a:lnTo>
                        <a:pt x="21420" y="12751"/>
                      </a:lnTo>
                      <a:lnTo>
                        <a:pt x="21598" y="12491"/>
                      </a:lnTo>
                      <a:lnTo>
                        <a:pt x="21598" y="12231"/>
                      </a:lnTo>
                      <a:lnTo>
                        <a:pt x="21598" y="11709"/>
                      </a:lnTo>
                      <a:lnTo>
                        <a:pt x="21598" y="11320"/>
                      </a:lnTo>
                      <a:lnTo>
                        <a:pt x="21598" y="11059"/>
                      </a:lnTo>
                      <a:lnTo>
                        <a:pt x="21420" y="10799"/>
                      </a:lnTo>
                      <a:lnTo>
                        <a:pt x="21241" y="10408"/>
                      </a:lnTo>
                      <a:close/>
                    </a:path>
                  </a:pathLst>
                </a:custGeom>
                <a:solidFill>
                  <a:schemeClr val="bg1"/>
                </a:solidFill>
                <a:ln w="9525">
                  <a:noFill/>
                </a:ln>
              </p:spPr>
              <p:txBody>
                <a:bodyPr/>
                <a:p>
                  <a:endParaRPr lang="zh-CN" altLang="en-US">
                    <a:ea typeface="黑体" panose="02010600030101010101" charset="-122"/>
                  </a:endParaRPr>
                </a:p>
              </p:txBody>
            </p:sp>
            <p:sp>
              <p:nvSpPr>
                <p:cNvPr id="17433" name="曲线"/>
                <p:cNvSpPr/>
                <p:nvPr/>
              </p:nvSpPr>
              <p:spPr>
                <a:xfrm>
                  <a:off x="1963705" y="2304948"/>
                  <a:ext cx="225186" cy="222232"/>
                </a:xfrm>
                <a:custGeom>
                  <a:avLst/>
                  <a:gdLst/>
                  <a:ahLst/>
                  <a:cxnLst/>
                  <a:pathLst>
                    <a:path w="21600" h="21600">
                      <a:moveTo>
                        <a:pt x="2307" y="7714"/>
                      </a:moveTo>
                      <a:lnTo>
                        <a:pt x="2307" y="8043"/>
                      </a:lnTo>
                      <a:lnTo>
                        <a:pt x="2253" y="8319"/>
                      </a:lnTo>
                      <a:lnTo>
                        <a:pt x="2087" y="8651"/>
                      </a:lnTo>
                      <a:lnTo>
                        <a:pt x="1922" y="8981"/>
                      </a:lnTo>
                      <a:lnTo>
                        <a:pt x="1374" y="9697"/>
                      </a:lnTo>
                      <a:lnTo>
                        <a:pt x="549" y="10633"/>
                      </a:lnTo>
                      <a:lnTo>
                        <a:pt x="494" y="10743"/>
                      </a:lnTo>
                      <a:lnTo>
                        <a:pt x="383" y="10910"/>
                      </a:lnTo>
                      <a:lnTo>
                        <a:pt x="383" y="11020"/>
                      </a:lnTo>
                      <a:lnTo>
                        <a:pt x="328" y="11184"/>
                      </a:lnTo>
                      <a:lnTo>
                        <a:pt x="383" y="11351"/>
                      </a:lnTo>
                      <a:lnTo>
                        <a:pt x="383" y="11515"/>
                      </a:lnTo>
                      <a:lnTo>
                        <a:pt x="494" y="11625"/>
                      </a:lnTo>
                      <a:lnTo>
                        <a:pt x="549" y="11791"/>
                      </a:lnTo>
                      <a:lnTo>
                        <a:pt x="9673" y="20993"/>
                      </a:lnTo>
                      <a:lnTo>
                        <a:pt x="9892" y="21104"/>
                      </a:lnTo>
                      <a:lnTo>
                        <a:pt x="10001" y="21159"/>
                      </a:lnTo>
                      <a:lnTo>
                        <a:pt x="10113" y="21214"/>
                      </a:lnTo>
                      <a:lnTo>
                        <a:pt x="10332" y="21214"/>
                      </a:lnTo>
                      <a:lnTo>
                        <a:pt x="10332" y="21214"/>
                      </a:lnTo>
                      <a:lnTo>
                        <a:pt x="10496" y="21214"/>
                      </a:lnTo>
                      <a:lnTo>
                        <a:pt x="10607" y="21159"/>
                      </a:lnTo>
                      <a:lnTo>
                        <a:pt x="10717" y="21104"/>
                      </a:lnTo>
                      <a:lnTo>
                        <a:pt x="10882" y="20993"/>
                      </a:lnTo>
                      <a:lnTo>
                        <a:pt x="11761" y="20222"/>
                      </a:lnTo>
                      <a:lnTo>
                        <a:pt x="12476" y="19671"/>
                      </a:lnTo>
                      <a:lnTo>
                        <a:pt x="12805" y="19505"/>
                      </a:lnTo>
                      <a:lnTo>
                        <a:pt x="13080" y="19340"/>
                      </a:lnTo>
                      <a:lnTo>
                        <a:pt x="13354" y="19284"/>
                      </a:lnTo>
                      <a:lnTo>
                        <a:pt x="13685" y="19229"/>
                      </a:lnTo>
                      <a:lnTo>
                        <a:pt x="13960" y="19284"/>
                      </a:lnTo>
                      <a:lnTo>
                        <a:pt x="14289" y="19340"/>
                      </a:lnTo>
                      <a:lnTo>
                        <a:pt x="14619" y="19505"/>
                      </a:lnTo>
                      <a:lnTo>
                        <a:pt x="14949" y="19725"/>
                      </a:lnTo>
                      <a:lnTo>
                        <a:pt x="15773" y="20332"/>
                      </a:lnTo>
                      <a:lnTo>
                        <a:pt x="16763" y="21324"/>
                      </a:lnTo>
                      <a:lnTo>
                        <a:pt x="17092" y="21544"/>
                      </a:lnTo>
                      <a:lnTo>
                        <a:pt x="17366" y="21600"/>
                      </a:lnTo>
                      <a:lnTo>
                        <a:pt x="17697" y="21544"/>
                      </a:lnTo>
                      <a:lnTo>
                        <a:pt x="17917" y="21324"/>
                      </a:lnTo>
                      <a:lnTo>
                        <a:pt x="21380" y="18072"/>
                      </a:lnTo>
                      <a:lnTo>
                        <a:pt x="21490" y="17908"/>
                      </a:lnTo>
                      <a:lnTo>
                        <a:pt x="21544" y="17742"/>
                      </a:lnTo>
                      <a:lnTo>
                        <a:pt x="21600" y="17632"/>
                      </a:lnTo>
                      <a:lnTo>
                        <a:pt x="21600" y="17412"/>
                      </a:lnTo>
                      <a:lnTo>
                        <a:pt x="21600" y="17245"/>
                      </a:lnTo>
                      <a:lnTo>
                        <a:pt x="21544" y="17136"/>
                      </a:lnTo>
                      <a:lnTo>
                        <a:pt x="21490" y="16971"/>
                      </a:lnTo>
                      <a:lnTo>
                        <a:pt x="21380" y="16860"/>
                      </a:lnTo>
                      <a:lnTo>
                        <a:pt x="4836" y="274"/>
                      </a:lnTo>
                      <a:lnTo>
                        <a:pt x="4726" y="110"/>
                      </a:lnTo>
                      <a:lnTo>
                        <a:pt x="4561" y="54"/>
                      </a:lnTo>
                      <a:lnTo>
                        <a:pt x="4395" y="0"/>
                      </a:lnTo>
                      <a:lnTo>
                        <a:pt x="4231" y="0"/>
                      </a:lnTo>
                      <a:lnTo>
                        <a:pt x="3901" y="54"/>
                      </a:lnTo>
                      <a:lnTo>
                        <a:pt x="3682" y="274"/>
                      </a:lnTo>
                      <a:lnTo>
                        <a:pt x="273" y="3525"/>
                      </a:lnTo>
                      <a:lnTo>
                        <a:pt x="109" y="3691"/>
                      </a:lnTo>
                      <a:lnTo>
                        <a:pt x="54" y="3802"/>
                      </a:lnTo>
                      <a:lnTo>
                        <a:pt x="0" y="3966"/>
                      </a:lnTo>
                      <a:lnTo>
                        <a:pt x="0" y="4186"/>
                      </a:lnTo>
                      <a:lnTo>
                        <a:pt x="0" y="4296"/>
                      </a:lnTo>
                      <a:lnTo>
                        <a:pt x="54" y="4463"/>
                      </a:lnTo>
                      <a:lnTo>
                        <a:pt x="109" y="4627"/>
                      </a:lnTo>
                      <a:lnTo>
                        <a:pt x="273" y="4738"/>
                      </a:lnTo>
                      <a:lnTo>
                        <a:pt x="1099" y="5729"/>
                      </a:lnTo>
                      <a:lnTo>
                        <a:pt x="1812" y="6501"/>
                      </a:lnTo>
                      <a:lnTo>
                        <a:pt x="1978" y="6832"/>
                      </a:lnTo>
                      <a:lnTo>
                        <a:pt x="2198" y="7163"/>
                      </a:lnTo>
                      <a:lnTo>
                        <a:pt x="2253" y="7492"/>
                      </a:lnTo>
                      <a:lnTo>
                        <a:pt x="2307" y="7714"/>
                      </a:lnTo>
                      <a:lnTo>
                        <a:pt x="2307" y="7714"/>
                      </a:lnTo>
                      <a:close/>
                    </a:path>
                  </a:pathLst>
                </a:custGeom>
                <a:solidFill>
                  <a:schemeClr val="bg1"/>
                </a:solidFill>
                <a:ln w="9525">
                  <a:noFill/>
                </a:ln>
              </p:spPr>
              <p:txBody>
                <a:bodyPr/>
                <a:p>
                  <a:endParaRPr lang="zh-CN" altLang="en-US">
                    <a:ea typeface="黑体" panose="02010600030101010101" charset="-122"/>
                  </a:endParaRPr>
                </a:p>
              </p:txBody>
            </p:sp>
          </p:grpSp>
        </p:grpSp>
        <p:sp>
          <p:nvSpPr>
            <p:cNvPr id="17434" name="曲线"/>
            <p:cNvSpPr/>
            <p:nvPr/>
          </p:nvSpPr>
          <p:spPr>
            <a:xfrm>
              <a:off x="3497670" y="4043062"/>
              <a:ext cx="692784" cy="480059"/>
            </a:xfrm>
            <a:custGeom>
              <a:avLst/>
              <a:gdLst/>
              <a:ahLst/>
              <a:cxnLst/>
              <a:pathLst>
                <a:path w="21600" h="21600">
                  <a:moveTo>
                    <a:pt x="21556" y="12180"/>
                  </a:moveTo>
                  <a:lnTo>
                    <a:pt x="20423" y="2197"/>
                  </a:lnTo>
                  <a:lnTo>
                    <a:pt x="20379" y="1632"/>
                  </a:lnTo>
                  <a:lnTo>
                    <a:pt x="19945" y="1757"/>
                  </a:lnTo>
                  <a:lnTo>
                    <a:pt x="16025" y="3202"/>
                  </a:lnTo>
                  <a:lnTo>
                    <a:pt x="16025" y="3202"/>
                  </a:lnTo>
                  <a:lnTo>
                    <a:pt x="15851" y="3139"/>
                  </a:lnTo>
                  <a:lnTo>
                    <a:pt x="15590" y="3013"/>
                  </a:lnTo>
                  <a:lnTo>
                    <a:pt x="14892" y="2510"/>
                  </a:lnTo>
                  <a:lnTo>
                    <a:pt x="13456" y="1318"/>
                  </a:lnTo>
                  <a:lnTo>
                    <a:pt x="13456" y="1318"/>
                  </a:lnTo>
                  <a:lnTo>
                    <a:pt x="12237" y="251"/>
                  </a:lnTo>
                  <a:lnTo>
                    <a:pt x="11888" y="62"/>
                  </a:lnTo>
                  <a:lnTo>
                    <a:pt x="11669" y="0"/>
                  </a:lnTo>
                  <a:lnTo>
                    <a:pt x="11669" y="0"/>
                  </a:lnTo>
                  <a:lnTo>
                    <a:pt x="11322" y="124"/>
                  </a:lnTo>
                  <a:lnTo>
                    <a:pt x="10800" y="376"/>
                  </a:lnTo>
                  <a:lnTo>
                    <a:pt x="10233" y="815"/>
                  </a:lnTo>
                  <a:lnTo>
                    <a:pt x="9579" y="1381"/>
                  </a:lnTo>
                  <a:lnTo>
                    <a:pt x="9579" y="1381"/>
                  </a:lnTo>
                  <a:lnTo>
                    <a:pt x="9406" y="1192"/>
                  </a:lnTo>
                  <a:lnTo>
                    <a:pt x="9274" y="1130"/>
                  </a:lnTo>
                  <a:lnTo>
                    <a:pt x="9274" y="1130"/>
                  </a:lnTo>
                  <a:lnTo>
                    <a:pt x="9101" y="1192"/>
                  </a:lnTo>
                  <a:lnTo>
                    <a:pt x="8882" y="1318"/>
                  </a:lnTo>
                  <a:lnTo>
                    <a:pt x="8404" y="1694"/>
                  </a:lnTo>
                  <a:lnTo>
                    <a:pt x="7271" y="2700"/>
                  </a:lnTo>
                  <a:lnTo>
                    <a:pt x="6183" y="3640"/>
                  </a:lnTo>
                  <a:lnTo>
                    <a:pt x="5747" y="3954"/>
                  </a:lnTo>
                  <a:lnTo>
                    <a:pt x="5574" y="4018"/>
                  </a:lnTo>
                  <a:lnTo>
                    <a:pt x="5487" y="4018"/>
                  </a:lnTo>
                  <a:lnTo>
                    <a:pt x="5487" y="4018"/>
                  </a:lnTo>
                  <a:lnTo>
                    <a:pt x="1044" y="2386"/>
                  </a:lnTo>
                  <a:lnTo>
                    <a:pt x="0" y="12117"/>
                  </a:lnTo>
                  <a:lnTo>
                    <a:pt x="0" y="12117"/>
                  </a:lnTo>
                  <a:lnTo>
                    <a:pt x="4050" y="13687"/>
                  </a:lnTo>
                  <a:lnTo>
                    <a:pt x="3700" y="14440"/>
                  </a:lnTo>
                  <a:lnTo>
                    <a:pt x="3700" y="14440"/>
                  </a:lnTo>
                  <a:lnTo>
                    <a:pt x="3614" y="14754"/>
                  </a:lnTo>
                  <a:lnTo>
                    <a:pt x="3570" y="15069"/>
                  </a:lnTo>
                  <a:lnTo>
                    <a:pt x="3570" y="15382"/>
                  </a:lnTo>
                  <a:lnTo>
                    <a:pt x="3700" y="15760"/>
                  </a:lnTo>
                  <a:lnTo>
                    <a:pt x="3700" y="15760"/>
                  </a:lnTo>
                  <a:lnTo>
                    <a:pt x="3787" y="16010"/>
                  </a:lnTo>
                  <a:lnTo>
                    <a:pt x="3918" y="16261"/>
                  </a:lnTo>
                  <a:lnTo>
                    <a:pt x="4092" y="16450"/>
                  </a:lnTo>
                  <a:lnTo>
                    <a:pt x="4266" y="16639"/>
                  </a:lnTo>
                  <a:lnTo>
                    <a:pt x="4441" y="16765"/>
                  </a:lnTo>
                  <a:lnTo>
                    <a:pt x="4659" y="16890"/>
                  </a:lnTo>
                  <a:lnTo>
                    <a:pt x="4833" y="16952"/>
                  </a:lnTo>
                  <a:lnTo>
                    <a:pt x="5051" y="16952"/>
                  </a:lnTo>
                  <a:lnTo>
                    <a:pt x="5051" y="16952"/>
                  </a:lnTo>
                  <a:lnTo>
                    <a:pt x="5225" y="16952"/>
                  </a:lnTo>
                  <a:lnTo>
                    <a:pt x="5225" y="16952"/>
                  </a:lnTo>
                  <a:lnTo>
                    <a:pt x="5269" y="17267"/>
                  </a:lnTo>
                  <a:lnTo>
                    <a:pt x="5399" y="17518"/>
                  </a:lnTo>
                  <a:lnTo>
                    <a:pt x="5399" y="17518"/>
                  </a:lnTo>
                  <a:lnTo>
                    <a:pt x="5703" y="17957"/>
                  </a:lnTo>
                  <a:lnTo>
                    <a:pt x="6008" y="18272"/>
                  </a:lnTo>
                  <a:lnTo>
                    <a:pt x="6401" y="18459"/>
                  </a:lnTo>
                  <a:lnTo>
                    <a:pt x="6792" y="18523"/>
                  </a:lnTo>
                  <a:lnTo>
                    <a:pt x="6792" y="18523"/>
                  </a:lnTo>
                  <a:lnTo>
                    <a:pt x="7011" y="18523"/>
                  </a:lnTo>
                  <a:lnTo>
                    <a:pt x="7011" y="18523"/>
                  </a:lnTo>
                  <a:lnTo>
                    <a:pt x="7141" y="18837"/>
                  </a:lnTo>
                  <a:lnTo>
                    <a:pt x="7271" y="19150"/>
                  </a:lnTo>
                  <a:lnTo>
                    <a:pt x="7271" y="19150"/>
                  </a:lnTo>
                  <a:lnTo>
                    <a:pt x="7576" y="19590"/>
                  </a:lnTo>
                  <a:lnTo>
                    <a:pt x="7924" y="19841"/>
                  </a:lnTo>
                  <a:lnTo>
                    <a:pt x="8317" y="20030"/>
                  </a:lnTo>
                  <a:lnTo>
                    <a:pt x="8708" y="20092"/>
                  </a:lnTo>
                  <a:lnTo>
                    <a:pt x="8708" y="20092"/>
                  </a:lnTo>
                  <a:lnTo>
                    <a:pt x="8840" y="20092"/>
                  </a:lnTo>
                  <a:lnTo>
                    <a:pt x="8840" y="20092"/>
                  </a:lnTo>
                  <a:lnTo>
                    <a:pt x="8926" y="20468"/>
                  </a:lnTo>
                  <a:lnTo>
                    <a:pt x="9101" y="20782"/>
                  </a:lnTo>
                  <a:lnTo>
                    <a:pt x="9101" y="20782"/>
                  </a:lnTo>
                  <a:lnTo>
                    <a:pt x="9318" y="21160"/>
                  </a:lnTo>
                  <a:lnTo>
                    <a:pt x="9579" y="21411"/>
                  </a:lnTo>
                  <a:lnTo>
                    <a:pt x="9928" y="21537"/>
                  </a:lnTo>
                  <a:lnTo>
                    <a:pt x="10233" y="21600"/>
                  </a:lnTo>
                  <a:lnTo>
                    <a:pt x="10233" y="21600"/>
                  </a:lnTo>
                  <a:lnTo>
                    <a:pt x="10495" y="21600"/>
                  </a:lnTo>
                  <a:lnTo>
                    <a:pt x="10712" y="21474"/>
                  </a:lnTo>
                  <a:lnTo>
                    <a:pt x="10887" y="21286"/>
                  </a:lnTo>
                  <a:lnTo>
                    <a:pt x="11061" y="21033"/>
                  </a:lnTo>
                  <a:lnTo>
                    <a:pt x="11061" y="21033"/>
                  </a:lnTo>
                  <a:lnTo>
                    <a:pt x="11409" y="20155"/>
                  </a:lnTo>
                  <a:lnTo>
                    <a:pt x="11932" y="18899"/>
                  </a:lnTo>
                  <a:lnTo>
                    <a:pt x="11932" y="18899"/>
                  </a:lnTo>
                  <a:lnTo>
                    <a:pt x="12149" y="18397"/>
                  </a:lnTo>
                  <a:lnTo>
                    <a:pt x="12149" y="18397"/>
                  </a:lnTo>
                  <a:lnTo>
                    <a:pt x="12889" y="18837"/>
                  </a:lnTo>
                  <a:lnTo>
                    <a:pt x="12889" y="18837"/>
                  </a:lnTo>
                  <a:lnTo>
                    <a:pt x="13064" y="18899"/>
                  </a:lnTo>
                  <a:lnTo>
                    <a:pt x="13238" y="18961"/>
                  </a:lnTo>
                  <a:lnTo>
                    <a:pt x="13412" y="18899"/>
                  </a:lnTo>
                  <a:lnTo>
                    <a:pt x="13543" y="18837"/>
                  </a:lnTo>
                  <a:lnTo>
                    <a:pt x="13674" y="18711"/>
                  </a:lnTo>
                  <a:lnTo>
                    <a:pt x="13804" y="18586"/>
                  </a:lnTo>
                  <a:lnTo>
                    <a:pt x="13978" y="18208"/>
                  </a:lnTo>
                  <a:lnTo>
                    <a:pt x="14109" y="17768"/>
                  </a:lnTo>
                  <a:lnTo>
                    <a:pt x="14153" y="17329"/>
                  </a:lnTo>
                  <a:lnTo>
                    <a:pt x="14109" y="16952"/>
                  </a:lnTo>
                  <a:lnTo>
                    <a:pt x="14021" y="16765"/>
                  </a:lnTo>
                  <a:lnTo>
                    <a:pt x="13978" y="16639"/>
                  </a:lnTo>
                  <a:lnTo>
                    <a:pt x="14674" y="17016"/>
                  </a:lnTo>
                  <a:lnTo>
                    <a:pt x="14674" y="17016"/>
                  </a:lnTo>
                  <a:lnTo>
                    <a:pt x="14850" y="17079"/>
                  </a:lnTo>
                  <a:lnTo>
                    <a:pt x="15066" y="17141"/>
                  </a:lnTo>
                  <a:lnTo>
                    <a:pt x="15241" y="17141"/>
                  </a:lnTo>
                  <a:lnTo>
                    <a:pt x="15415" y="17079"/>
                  </a:lnTo>
                  <a:lnTo>
                    <a:pt x="15546" y="16952"/>
                  </a:lnTo>
                  <a:lnTo>
                    <a:pt x="15720" y="16827"/>
                  </a:lnTo>
                  <a:lnTo>
                    <a:pt x="15937" y="16512"/>
                  </a:lnTo>
                  <a:lnTo>
                    <a:pt x="16025" y="16261"/>
                  </a:lnTo>
                  <a:lnTo>
                    <a:pt x="16111" y="16074"/>
                  </a:lnTo>
                  <a:lnTo>
                    <a:pt x="16111" y="15823"/>
                  </a:lnTo>
                  <a:lnTo>
                    <a:pt x="16111" y="15571"/>
                  </a:lnTo>
                  <a:lnTo>
                    <a:pt x="16111" y="15320"/>
                  </a:lnTo>
                  <a:lnTo>
                    <a:pt x="16069" y="15069"/>
                  </a:lnTo>
                  <a:lnTo>
                    <a:pt x="15937" y="14880"/>
                  </a:lnTo>
                  <a:lnTo>
                    <a:pt x="15808" y="14629"/>
                  </a:lnTo>
                  <a:lnTo>
                    <a:pt x="15808" y="14629"/>
                  </a:lnTo>
                  <a:lnTo>
                    <a:pt x="16111" y="14754"/>
                  </a:lnTo>
                  <a:lnTo>
                    <a:pt x="16374" y="14754"/>
                  </a:lnTo>
                  <a:lnTo>
                    <a:pt x="16635" y="14693"/>
                  </a:lnTo>
                  <a:lnTo>
                    <a:pt x="16852" y="14503"/>
                  </a:lnTo>
                  <a:lnTo>
                    <a:pt x="16852" y="14503"/>
                  </a:lnTo>
                  <a:lnTo>
                    <a:pt x="17767" y="14189"/>
                  </a:lnTo>
                  <a:lnTo>
                    <a:pt x="21295" y="12809"/>
                  </a:lnTo>
                  <a:lnTo>
                    <a:pt x="21600" y="12619"/>
                  </a:lnTo>
                  <a:lnTo>
                    <a:pt x="21556" y="12180"/>
                  </a:lnTo>
                </a:path>
                <a:path w="21600" h="21600">
                  <a:moveTo>
                    <a:pt x="10712" y="20719"/>
                  </a:moveTo>
                  <a:lnTo>
                    <a:pt x="10712" y="20719"/>
                  </a:lnTo>
                  <a:lnTo>
                    <a:pt x="10625" y="20846"/>
                  </a:lnTo>
                  <a:lnTo>
                    <a:pt x="10495" y="20971"/>
                  </a:lnTo>
                  <a:lnTo>
                    <a:pt x="10363" y="21033"/>
                  </a:lnTo>
                  <a:lnTo>
                    <a:pt x="10233" y="21033"/>
                  </a:lnTo>
                  <a:lnTo>
                    <a:pt x="10233" y="21033"/>
                  </a:lnTo>
                  <a:lnTo>
                    <a:pt x="10016" y="21033"/>
                  </a:lnTo>
                  <a:lnTo>
                    <a:pt x="9841" y="20908"/>
                  </a:lnTo>
                  <a:lnTo>
                    <a:pt x="9623" y="20782"/>
                  </a:lnTo>
                  <a:lnTo>
                    <a:pt x="9450" y="20595"/>
                  </a:lnTo>
                  <a:lnTo>
                    <a:pt x="9318" y="20344"/>
                  </a:lnTo>
                  <a:lnTo>
                    <a:pt x="9232" y="20030"/>
                  </a:lnTo>
                  <a:lnTo>
                    <a:pt x="9188" y="19715"/>
                  </a:lnTo>
                  <a:lnTo>
                    <a:pt x="9232" y="19339"/>
                  </a:lnTo>
                  <a:lnTo>
                    <a:pt x="9232" y="19339"/>
                  </a:lnTo>
                  <a:lnTo>
                    <a:pt x="8969" y="19527"/>
                  </a:lnTo>
                  <a:lnTo>
                    <a:pt x="8708" y="19527"/>
                  </a:lnTo>
                  <a:lnTo>
                    <a:pt x="8708" y="19527"/>
                  </a:lnTo>
                  <a:lnTo>
                    <a:pt x="8448" y="19527"/>
                  </a:lnTo>
                  <a:lnTo>
                    <a:pt x="8186" y="19401"/>
                  </a:lnTo>
                  <a:lnTo>
                    <a:pt x="7924" y="19213"/>
                  </a:lnTo>
                  <a:lnTo>
                    <a:pt x="7707" y="19025"/>
                  </a:lnTo>
                  <a:lnTo>
                    <a:pt x="7532" y="18711"/>
                  </a:lnTo>
                  <a:lnTo>
                    <a:pt x="7402" y="18397"/>
                  </a:lnTo>
                  <a:lnTo>
                    <a:pt x="7358" y="18083"/>
                  </a:lnTo>
                  <a:lnTo>
                    <a:pt x="7358" y="17706"/>
                  </a:lnTo>
                  <a:lnTo>
                    <a:pt x="7358" y="17706"/>
                  </a:lnTo>
                  <a:lnTo>
                    <a:pt x="7229" y="17832"/>
                  </a:lnTo>
                  <a:lnTo>
                    <a:pt x="7097" y="17895"/>
                  </a:lnTo>
                  <a:lnTo>
                    <a:pt x="6792" y="17957"/>
                  </a:lnTo>
                  <a:lnTo>
                    <a:pt x="6792" y="17957"/>
                  </a:lnTo>
                  <a:lnTo>
                    <a:pt x="6575" y="17895"/>
                  </a:lnTo>
                  <a:lnTo>
                    <a:pt x="6314" y="17832"/>
                  </a:lnTo>
                  <a:lnTo>
                    <a:pt x="6052" y="17643"/>
                  </a:lnTo>
                  <a:lnTo>
                    <a:pt x="5879" y="17392"/>
                  </a:lnTo>
                  <a:lnTo>
                    <a:pt x="5703" y="17141"/>
                  </a:lnTo>
                  <a:lnTo>
                    <a:pt x="5574" y="16827"/>
                  </a:lnTo>
                  <a:lnTo>
                    <a:pt x="5530" y="16512"/>
                  </a:lnTo>
                  <a:lnTo>
                    <a:pt x="5574" y="16137"/>
                  </a:lnTo>
                  <a:lnTo>
                    <a:pt x="5574" y="16137"/>
                  </a:lnTo>
                  <a:lnTo>
                    <a:pt x="5311" y="16325"/>
                  </a:lnTo>
                  <a:lnTo>
                    <a:pt x="5051" y="16387"/>
                  </a:lnTo>
                  <a:lnTo>
                    <a:pt x="5051" y="16387"/>
                  </a:lnTo>
                  <a:lnTo>
                    <a:pt x="4833" y="16387"/>
                  </a:lnTo>
                  <a:lnTo>
                    <a:pt x="4571" y="16261"/>
                  </a:lnTo>
                  <a:lnTo>
                    <a:pt x="4354" y="16074"/>
                  </a:lnTo>
                  <a:lnTo>
                    <a:pt x="4180" y="15823"/>
                  </a:lnTo>
                  <a:lnTo>
                    <a:pt x="4050" y="15571"/>
                  </a:lnTo>
                  <a:lnTo>
                    <a:pt x="3961" y="15258"/>
                  </a:lnTo>
                  <a:lnTo>
                    <a:pt x="3961" y="15005"/>
                  </a:lnTo>
                  <a:lnTo>
                    <a:pt x="4006" y="14754"/>
                  </a:lnTo>
                  <a:lnTo>
                    <a:pt x="4746" y="13247"/>
                  </a:lnTo>
                  <a:lnTo>
                    <a:pt x="4746" y="13247"/>
                  </a:lnTo>
                  <a:lnTo>
                    <a:pt x="4833" y="13060"/>
                  </a:lnTo>
                  <a:lnTo>
                    <a:pt x="4964" y="12933"/>
                  </a:lnTo>
                  <a:lnTo>
                    <a:pt x="5094" y="12872"/>
                  </a:lnTo>
                  <a:lnTo>
                    <a:pt x="5225" y="12872"/>
                  </a:lnTo>
                  <a:lnTo>
                    <a:pt x="5225" y="12872"/>
                  </a:lnTo>
                  <a:lnTo>
                    <a:pt x="5399" y="12933"/>
                  </a:lnTo>
                  <a:lnTo>
                    <a:pt x="5574" y="12996"/>
                  </a:lnTo>
                  <a:lnTo>
                    <a:pt x="5747" y="13122"/>
                  </a:lnTo>
                  <a:lnTo>
                    <a:pt x="5921" y="13311"/>
                  </a:lnTo>
                  <a:lnTo>
                    <a:pt x="6052" y="13562"/>
                  </a:lnTo>
                  <a:lnTo>
                    <a:pt x="6140" y="13751"/>
                  </a:lnTo>
                  <a:lnTo>
                    <a:pt x="6227" y="14002"/>
                  </a:lnTo>
                  <a:lnTo>
                    <a:pt x="6227" y="14253"/>
                  </a:lnTo>
                  <a:lnTo>
                    <a:pt x="6227" y="14253"/>
                  </a:lnTo>
                  <a:lnTo>
                    <a:pt x="6445" y="13751"/>
                  </a:lnTo>
                  <a:lnTo>
                    <a:pt x="6705" y="13311"/>
                  </a:lnTo>
                  <a:lnTo>
                    <a:pt x="6924" y="13060"/>
                  </a:lnTo>
                  <a:lnTo>
                    <a:pt x="7053" y="12933"/>
                  </a:lnTo>
                  <a:lnTo>
                    <a:pt x="7229" y="12872"/>
                  </a:lnTo>
                  <a:lnTo>
                    <a:pt x="7229" y="12872"/>
                  </a:lnTo>
                  <a:lnTo>
                    <a:pt x="7402" y="12872"/>
                  </a:lnTo>
                  <a:lnTo>
                    <a:pt x="7402" y="12872"/>
                  </a:lnTo>
                  <a:lnTo>
                    <a:pt x="7664" y="12872"/>
                  </a:lnTo>
                  <a:lnTo>
                    <a:pt x="7882" y="12996"/>
                  </a:lnTo>
                  <a:lnTo>
                    <a:pt x="8098" y="13186"/>
                  </a:lnTo>
                  <a:lnTo>
                    <a:pt x="8273" y="13374"/>
                  </a:lnTo>
                  <a:lnTo>
                    <a:pt x="8404" y="13624"/>
                  </a:lnTo>
                  <a:lnTo>
                    <a:pt x="8534" y="13876"/>
                  </a:lnTo>
                  <a:lnTo>
                    <a:pt x="8578" y="14127"/>
                  </a:lnTo>
                  <a:lnTo>
                    <a:pt x="8622" y="14440"/>
                  </a:lnTo>
                  <a:lnTo>
                    <a:pt x="8622" y="14440"/>
                  </a:lnTo>
                  <a:lnTo>
                    <a:pt x="8796" y="14064"/>
                  </a:lnTo>
                  <a:lnTo>
                    <a:pt x="9013" y="13813"/>
                  </a:lnTo>
                  <a:lnTo>
                    <a:pt x="9274" y="13624"/>
                  </a:lnTo>
                  <a:lnTo>
                    <a:pt x="9536" y="13624"/>
                  </a:lnTo>
                  <a:lnTo>
                    <a:pt x="9536" y="13624"/>
                  </a:lnTo>
                  <a:lnTo>
                    <a:pt x="9798" y="13624"/>
                  </a:lnTo>
                  <a:lnTo>
                    <a:pt x="10058" y="13813"/>
                  </a:lnTo>
                  <a:lnTo>
                    <a:pt x="10276" y="14002"/>
                  </a:lnTo>
                  <a:lnTo>
                    <a:pt x="10495" y="14253"/>
                  </a:lnTo>
                  <a:lnTo>
                    <a:pt x="10669" y="14566"/>
                  </a:lnTo>
                  <a:lnTo>
                    <a:pt x="10756" y="14880"/>
                  </a:lnTo>
                  <a:lnTo>
                    <a:pt x="10800" y="15194"/>
                  </a:lnTo>
                  <a:lnTo>
                    <a:pt x="10756" y="15509"/>
                  </a:lnTo>
                  <a:lnTo>
                    <a:pt x="10756" y="15509"/>
                  </a:lnTo>
                  <a:lnTo>
                    <a:pt x="10843" y="15382"/>
                  </a:lnTo>
                  <a:lnTo>
                    <a:pt x="10973" y="15320"/>
                  </a:lnTo>
                  <a:lnTo>
                    <a:pt x="11235" y="15258"/>
                  </a:lnTo>
                  <a:lnTo>
                    <a:pt x="11235" y="15258"/>
                  </a:lnTo>
                  <a:lnTo>
                    <a:pt x="11453" y="15320"/>
                  </a:lnTo>
                  <a:lnTo>
                    <a:pt x="11713" y="15445"/>
                  </a:lnTo>
                  <a:lnTo>
                    <a:pt x="11888" y="15634"/>
                  </a:lnTo>
                  <a:lnTo>
                    <a:pt x="12061" y="15885"/>
                  </a:lnTo>
                  <a:lnTo>
                    <a:pt x="12193" y="16200"/>
                  </a:lnTo>
                  <a:lnTo>
                    <a:pt x="12237" y="16512"/>
                  </a:lnTo>
                  <a:lnTo>
                    <a:pt x="12237" y="16890"/>
                  </a:lnTo>
                  <a:lnTo>
                    <a:pt x="12105" y="17329"/>
                  </a:lnTo>
                  <a:lnTo>
                    <a:pt x="12105" y="17329"/>
                  </a:lnTo>
                  <a:lnTo>
                    <a:pt x="11409" y="19088"/>
                  </a:lnTo>
                  <a:lnTo>
                    <a:pt x="10712" y="20719"/>
                  </a:lnTo>
                  <a:lnTo>
                    <a:pt x="10712" y="20719"/>
                  </a:lnTo>
                </a:path>
                <a:path w="21600" h="21600">
                  <a:moveTo>
                    <a:pt x="17636" y="13687"/>
                  </a:moveTo>
                  <a:lnTo>
                    <a:pt x="17636" y="13687"/>
                  </a:lnTo>
                  <a:lnTo>
                    <a:pt x="17724" y="13186"/>
                  </a:lnTo>
                  <a:lnTo>
                    <a:pt x="17680" y="12746"/>
                  </a:lnTo>
                  <a:lnTo>
                    <a:pt x="17680" y="12746"/>
                  </a:lnTo>
                  <a:lnTo>
                    <a:pt x="17897" y="12682"/>
                  </a:lnTo>
                  <a:lnTo>
                    <a:pt x="18071" y="12619"/>
                  </a:lnTo>
                  <a:lnTo>
                    <a:pt x="18420" y="12306"/>
                  </a:lnTo>
                  <a:lnTo>
                    <a:pt x="18682" y="11867"/>
                  </a:lnTo>
                  <a:lnTo>
                    <a:pt x="18769" y="11615"/>
                  </a:lnTo>
                  <a:lnTo>
                    <a:pt x="18856" y="11302"/>
                  </a:lnTo>
                  <a:lnTo>
                    <a:pt x="18856" y="11302"/>
                  </a:lnTo>
                  <a:lnTo>
                    <a:pt x="18899" y="11051"/>
                  </a:lnTo>
                  <a:lnTo>
                    <a:pt x="18942" y="10737"/>
                  </a:lnTo>
                  <a:lnTo>
                    <a:pt x="18942" y="10486"/>
                  </a:lnTo>
                  <a:lnTo>
                    <a:pt x="18899" y="10171"/>
                  </a:lnTo>
                  <a:lnTo>
                    <a:pt x="18812" y="9920"/>
                  </a:lnTo>
                  <a:lnTo>
                    <a:pt x="18725" y="9668"/>
                  </a:lnTo>
                  <a:lnTo>
                    <a:pt x="18595" y="9481"/>
                  </a:lnTo>
                  <a:lnTo>
                    <a:pt x="18464" y="9293"/>
                  </a:lnTo>
                  <a:lnTo>
                    <a:pt x="18420" y="9230"/>
                  </a:lnTo>
                  <a:lnTo>
                    <a:pt x="18420" y="9230"/>
                  </a:lnTo>
                  <a:lnTo>
                    <a:pt x="16591" y="7723"/>
                  </a:lnTo>
                  <a:lnTo>
                    <a:pt x="14718" y="6153"/>
                  </a:lnTo>
                  <a:lnTo>
                    <a:pt x="12672" y="4395"/>
                  </a:lnTo>
                  <a:lnTo>
                    <a:pt x="11888" y="4395"/>
                  </a:lnTo>
                  <a:lnTo>
                    <a:pt x="11888" y="4395"/>
                  </a:lnTo>
                  <a:lnTo>
                    <a:pt x="11453" y="4772"/>
                  </a:lnTo>
                  <a:lnTo>
                    <a:pt x="11235" y="5023"/>
                  </a:lnTo>
                  <a:lnTo>
                    <a:pt x="11147" y="5147"/>
                  </a:lnTo>
                  <a:lnTo>
                    <a:pt x="11103" y="5274"/>
                  </a:lnTo>
                  <a:lnTo>
                    <a:pt x="11103" y="5274"/>
                  </a:lnTo>
                  <a:lnTo>
                    <a:pt x="10407" y="8915"/>
                  </a:lnTo>
                  <a:lnTo>
                    <a:pt x="10407" y="8915"/>
                  </a:lnTo>
                  <a:lnTo>
                    <a:pt x="10363" y="9104"/>
                  </a:lnTo>
                  <a:lnTo>
                    <a:pt x="10233" y="9230"/>
                  </a:lnTo>
                  <a:lnTo>
                    <a:pt x="10102" y="9293"/>
                  </a:lnTo>
                  <a:lnTo>
                    <a:pt x="9928" y="9293"/>
                  </a:lnTo>
                  <a:lnTo>
                    <a:pt x="9928" y="9293"/>
                  </a:lnTo>
                  <a:lnTo>
                    <a:pt x="9623" y="9293"/>
                  </a:lnTo>
                  <a:lnTo>
                    <a:pt x="9318" y="9166"/>
                  </a:lnTo>
                  <a:lnTo>
                    <a:pt x="9013" y="8979"/>
                  </a:lnTo>
                  <a:lnTo>
                    <a:pt x="8708" y="8790"/>
                  </a:lnTo>
                  <a:lnTo>
                    <a:pt x="8448" y="8475"/>
                  </a:lnTo>
                  <a:lnTo>
                    <a:pt x="8230" y="8225"/>
                  </a:lnTo>
                  <a:lnTo>
                    <a:pt x="8098" y="7910"/>
                  </a:lnTo>
                  <a:lnTo>
                    <a:pt x="8098" y="7785"/>
                  </a:lnTo>
                  <a:lnTo>
                    <a:pt x="8098" y="7596"/>
                  </a:lnTo>
                  <a:lnTo>
                    <a:pt x="8098" y="7596"/>
                  </a:lnTo>
                  <a:lnTo>
                    <a:pt x="8404" y="5274"/>
                  </a:lnTo>
                  <a:lnTo>
                    <a:pt x="8752" y="3202"/>
                  </a:lnTo>
                  <a:lnTo>
                    <a:pt x="8752" y="3202"/>
                  </a:lnTo>
                  <a:lnTo>
                    <a:pt x="8796" y="3076"/>
                  </a:lnTo>
                  <a:lnTo>
                    <a:pt x="8882" y="2888"/>
                  </a:lnTo>
                  <a:lnTo>
                    <a:pt x="9188" y="2510"/>
                  </a:lnTo>
                  <a:lnTo>
                    <a:pt x="9623" y="2071"/>
                  </a:lnTo>
                  <a:lnTo>
                    <a:pt x="10102" y="1632"/>
                  </a:lnTo>
                  <a:lnTo>
                    <a:pt x="10582" y="1192"/>
                  </a:lnTo>
                  <a:lnTo>
                    <a:pt x="11017" y="878"/>
                  </a:lnTo>
                  <a:lnTo>
                    <a:pt x="11409" y="626"/>
                  </a:lnTo>
                  <a:lnTo>
                    <a:pt x="11669" y="564"/>
                  </a:lnTo>
                  <a:lnTo>
                    <a:pt x="11669" y="564"/>
                  </a:lnTo>
                  <a:lnTo>
                    <a:pt x="11932" y="689"/>
                  </a:lnTo>
                  <a:lnTo>
                    <a:pt x="12410" y="1066"/>
                  </a:lnTo>
                  <a:lnTo>
                    <a:pt x="13716" y="2134"/>
                  </a:lnTo>
                  <a:lnTo>
                    <a:pt x="14414" y="2761"/>
                  </a:lnTo>
                  <a:lnTo>
                    <a:pt x="15066" y="3265"/>
                  </a:lnTo>
                  <a:lnTo>
                    <a:pt x="15633" y="3640"/>
                  </a:lnTo>
                  <a:lnTo>
                    <a:pt x="15851" y="3704"/>
                  </a:lnTo>
                  <a:lnTo>
                    <a:pt x="16025" y="3767"/>
                  </a:lnTo>
                  <a:lnTo>
                    <a:pt x="16025" y="3767"/>
                  </a:lnTo>
                  <a:lnTo>
                    <a:pt x="16111" y="3767"/>
                  </a:lnTo>
                  <a:lnTo>
                    <a:pt x="16111" y="3767"/>
                  </a:lnTo>
                  <a:lnTo>
                    <a:pt x="20074" y="2323"/>
                  </a:lnTo>
                  <a:lnTo>
                    <a:pt x="21163" y="12244"/>
                  </a:lnTo>
                  <a:lnTo>
                    <a:pt x="17636" y="13687"/>
                  </a:lnTo>
                  <a:close/>
                </a:path>
              </a:pathLst>
            </a:custGeom>
            <a:solidFill>
              <a:schemeClr val="bg1"/>
            </a:solidFill>
            <a:ln w="9525">
              <a:noFill/>
            </a:ln>
          </p:spPr>
          <p:txBody>
            <a:bodyPr/>
            <a:p>
              <a:endParaRPr lang="zh-CN" altLang="en-US">
                <a:ea typeface="黑体" panose="02010600030101010101" charset="-122"/>
              </a:endParaRPr>
            </a:p>
          </p:txBody>
        </p:sp>
        <p:sp>
          <p:nvSpPr>
            <p:cNvPr id="17435" name="椭圆"/>
            <p:cNvSpPr/>
            <p:nvPr/>
          </p:nvSpPr>
          <p:spPr>
            <a:xfrm>
              <a:off x="2317813" y="2679659"/>
              <a:ext cx="1352719" cy="1333841"/>
            </a:xfrm>
            <a:prstGeom prst="ellipse">
              <a:avLst/>
            </a:prstGeom>
            <a:solidFill>
              <a:srgbClr val="92D050"/>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36" name="矩形"/>
            <p:cNvSpPr/>
            <p:nvPr/>
          </p:nvSpPr>
          <p:spPr>
            <a:xfrm>
              <a:off x="2365627" y="2848571"/>
              <a:ext cx="1307791" cy="953055"/>
            </a:xfrm>
            <a:prstGeom prst="rect">
              <a:avLst/>
            </a:prstGeom>
            <a:noFill/>
            <a:ln w="9525">
              <a:noFill/>
            </a:ln>
          </p:spPr>
          <p:txBody>
            <a:bodyPr wrap="square" lIns="91440" tIns="45720" rIns="91440" bIns="45720" anchor="ctr" anchorCtr="0">
              <a:spAutoFit/>
            </a:bodyPr>
            <a:p>
              <a:pPr algn="ctr"/>
              <a:r>
                <a:rPr lang="zh-CN" altLang="en-US" sz="2800" b="1" baseline="0">
                  <a:solidFill>
                    <a:srgbClr val="FF0000"/>
                  </a:solidFill>
                  <a:latin typeface="微软雅黑" panose="020B0503020204020204" pitchFamily="34" charset="-122"/>
                  <a:ea typeface="微软雅黑" panose="020B0503020204020204" pitchFamily="34" charset="-122"/>
                </a:rPr>
                <a:t>案例</a:t>
              </a:r>
              <a:endParaRPr lang="zh-CN" altLang="en-US" sz="2800" b="1" baseline="0">
                <a:solidFill>
                  <a:srgbClr val="FF0000"/>
                </a:solidFill>
                <a:latin typeface="微软雅黑" panose="020B0503020204020204" pitchFamily="34" charset="-122"/>
                <a:ea typeface="微软雅黑" panose="020B0503020204020204" pitchFamily="34" charset="-122"/>
              </a:endParaRPr>
            </a:p>
            <a:p>
              <a:pPr algn="ctr"/>
              <a:r>
                <a:rPr lang="zh-CN" altLang="en-US" sz="2800" b="1" baseline="0">
                  <a:solidFill>
                    <a:srgbClr val="FF0000"/>
                  </a:solidFill>
                  <a:latin typeface="微软雅黑" panose="020B0503020204020204" pitchFamily="34" charset="-122"/>
                  <a:ea typeface="微软雅黑" panose="020B0503020204020204" pitchFamily="34" charset="-122"/>
                </a:rPr>
                <a:t>评析</a:t>
              </a:r>
              <a:endParaRPr lang="zh-CN" altLang="en-US" sz="2800" b="1" baseline="0">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8"/>
                                        </p:tgtEl>
                                        <p:attrNameLst>
                                          <p:attrName>style.visibility</p:attrName>
                                        </p:attrNameLst>
                                      </p:cBhvr>
                                      <p:to>
                                        <p:strVal val="visible"/>
                                      </p:to>
                                    </p:set>
                                    <p:animEffect transition="in" filter="fade">
                                      <p:cBhvr>
                                        <p:cTn id="11" dur="20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2226310" y="2539683"/>
            <a:ext cx="3933825" cy="1600200"/>
          </a:xfrm>
          <a:prstGeom prst="rect">
            <a:avLst/>
          </a:prstGeom>
          <a:noFill/>
          <a:ln w="9525">
            <a:noFill/>
          </a:ln>
        </p:spPr>
        <p:txBody>
          <a:bodyPr wrap="none" anchor="t">
            <a:spAutoFit/>
          </a:bodyPr>
          <a:p>
            <a:pPr algn="ctr"/>
            <a:r>
              <a:rPr lang="zh-CN" altLang="en-US" sz="5400">
                <a:solidFill>
                  <a:srgbClr val="F86B2A"/>
                </a:solidFill>
                <a:latin typeface="黑体" panose="02010600030101010101" charset="-122"/>
                <a:ea typeface="黑体" panose="02010600030101010101" charset="-122"/>
              </a:rPr>
              <a:t>谢谢观赏</a:t>
            </a:r>
            <a:endParaRPr lang="en-US" altLang="zh-CN" sz="5400">
              <a:solidFill>
                <a:srgbClr val="F86B2A"/>
              </a:solidFill>
              <a:latin typeface="黑体" panose="02010600030101010101" charset="-122"/>
              <a:ea typeface="黑体" panose="02010600030101010101" charset="-122"/>
            </a:endParaRPr>
          </a:p>
          <a:p>
            <a:pPr algn="ctr"/>
            <a:r>
              <a:rPr lang="en-US" altLang="zh-CN" sz="4400">
                <a:solidFill>
                  <a:srgbClr val="F86B2A"/>
                </a:solidFill>
                <a:latin typeface="Arial Black" panose="020B0A04020102020204" charset="0"/>
                <a:ea typeface="黑体" panose="02010600030101010101" charset="-122"/>
              </a:rPr>
              <a:t>THANK</a:t>
            </a:r>
            <a:r>
              <a:rPr lang="zh-CN" altLang="en-US" sz="4400">
                <a:solidFill>
                  <a:srgbClr val="F86B2A"/>
                </a:solidFill>
                <a:latin typeface="Arial Black" panose="020B0A04020102020204" charset="0"/>
                <a:ea typeface="黑体" panose="02010600030101010101" charset="-122"/>
              </a:rPr>
              <a:t> </a:t>
            </a:r>
            <a:r>
              <a:rPr lang="en-US" altLang="zh-CN" sz="4400">
                <a:solidFill>
                  <a:srgbClr val="F86B2A"/>
                </a:solidFill>
                <a:latin typeface="Arial Black" panose="020B0A04020102020204" charset="0"/>
                <a:ea typeface="黑体" panose="02010600030101010101" charset="-122"/>
              </a:rPr>
              <a:t>YOU</a:t>
            </a:r>
            <a:endParaRPr lang="en-US" altLang="zh-CN" sz="4400">
              <a:solidFill>
                <a:srgbClr val="F86B2A"/>
              </a:solidFill>
              <a:latin typeface="Arial Black" panose="020B0A04020102020204" charset="0"/>
              <a:ea typeface="黑体" panose="02010600030101010101"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8245" y="1548130"/>
            <a:ext cx="4764405" cy="3761740"/>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4237990" y="2574608"/>
            <a:ext cx="3859530" cy="583565"/>
          </a:xfrm>
          <a:prstGeom prst="rect">
            <a:avLst/>
          </a:prstGeom>
          <a:noFill/>
          <a:ln w="9525">
            <a:noFill/>
          </a:ln>
        </p:spPr>
        <p:txBody>
          <a:bodyPr wrap="none" anchor="t">
            <a:spAutoFit/>
          </a:bodyPr>
          <a:p>
            <a:pPr algn="ctr" eaLnBrk="0" hangingPunct="0"/>
            <a:r>
              <a:rPr lang="zh-CN" altLang="en-US" sz="3200" b="1" dirty="0">
                <a:solidFill>
                  <a:srgbClr val="C55A11"/>
                </a:solidFill>
                <a:latin typeface="黑体" panose="02010600030101010101" charset="-122"/>
                <a:ea typeface="黑体" panose="02010600030101010101" charset="-122"/>
              </a:rPr>
              <a:t>任务一  </a:t>
            </a:r>
            <a:r>
              <a:rPr lang="zh-CN" altLang="zh-CN" sz="3200" b="1">
                <a:solidFill>
                  <a:srgbClr val="C55A11"/>
                </a:solidFill>
                <a:latin typeface="Arial" panose="020B0604020202020204" pitchFamily="34" charset="0"/>
                <a:ea typeface="黑体" panose="02010600030101010101" charset="-122"/>
              </a:rPr>
              <a:t>书法的含义</a:t>
            </a:r>
            <a:endParaRPr lang="zh-CN" altLang="zh-CN" sz="3200" b="1">
              <a:solidFill>
                <a:srgbClr val="C55A11"/>
              </a:solidFill>
              <a:latin typeface="Arial" panose="020B0604020202020204" pitchFamily="34" charset="0"/>
              <a:ea typeface="黑体" panose="02010600030101010101"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635431" y="63567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094740" y="1536700"/>
            <a:ext cx="10021570" cy="105029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广义的书法</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，是指文字书写的艺术形式，它包括汉字书法、蒙古文书法、日文书法、阿拉伯文书法等。</a:t>
            </a:r>
            <a:endParaRPr kumimoji="0" lang="zh-CN" altLang="en-US"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8197" name="图片 71"/>
          <p:cNvPicPr>
            <a:picLocks noChangeAspect="1"/>
          </p:cNvPicPr>
          <p:nvPr/>
        </p:nvPicPr>
        <p:blipFill>
          <a:blip r:embed="rId6"/>
          <a:srcRect r="6845"/>
          <a:stretch>
            <a:fillRect/>
          </a:stretch>
        </p:blipFill>
        <p:spPr>
          <a:xfrm>
            <a:off x="1630045" y="2748915"/>
            <a:ext cx="4117975" cy="2974340"/>
          </a:xfrm>
          <a:prstGeom prst="rect">
            <a:avLst/>
          </a:prstGeom>
          <a:noFill/>
          <a:ln w="9525">
            <a:noFill/>
          </a:ln>
        </p:spPr>
      </p:pic>
      <p:sp>
        <p:nvSpPr>
          <p:cNvPr id="8198" name="TextBox 3"/>
          <p:cNvSpPr txBox="1"/>
          <p:nvPr/>
        </p:nvSpPr>
        <p:spPr>
          <a:xfrm>
            <a:off x="3192780" y="5819775"/>
            <a:ext cx="1263015" cy="368300"/>
          </a:xfrm>
          <a:prstGeom prst="rect">
            <a:avLst/>
          </a:prstGeom>
          <a:noFill/>
          <a:ln w="9525">
            <a:noFill/>
          </a:ln>
        </p:spPr>
        <p:txBody>
          <a:bodyPr wrap="square">
            <a:spAutoFit/>
          </a:bodyPr>
          <a:p>
            <a:pPr eaLnBrk="1" hangingPunct="1">
              <a:buFont typeface="Arial" panose="020B0604020202020204" pitchFamily="34" charset="0"/>
            </a:pPr>
            <a:r>
              <a:rPr lang="zh-CN" altLang="en-US" dirty="0">
                <a:latin typeface="Arial" panose="020B0604020202020204" pitchFamily="34" charset="0"/>
                <a:ea typeface="黑体" panose="02010600030101010101" charset="-122"/>
              </a:rPr>
              <a:t>日文书法</a:t>
            </a:r>
            <a:endParaRPr lang="zh-CN" altLang="en-US" dirty="0">
              <a:latin typeface="Arial" panose="020B0604020202020204" pitchFamily="34" charset="0"/>
              <a:ea typeface="黑体" panose="02010600030101010101" charset="-122"/>
            </a:endParaRPr>
          </a:p>
        </p:txBody>
      </p:sp>
      <p:pic>
        <p:nvPicPr>
          <p:cNvPr id="8199" name="图片 80"/>
          <p:cNvPicPr>
            <a:picLocks noChangeAspect="1"/>
          </p:cNvPicPr>
          <p:nvPr/>
        </p:nvPicPr>
        <p:blipFill>
          <a:blip r:embed="rId7"/>
          <a:srcRect l="16644" t="13182" r="16832" b="20255"/>
          <a:stretch>
            <a:fillRect/>
          </a:stretch>
        </p:blipFill>
        <p:spPr>
          <a:xfrm>
            <a:off x="6888163" y="3114675"/>
            <a:ext cx="2527300" cy="2613025"/>
          </a:xfrm>
          <a:prstGeom prst="rect">
            <a:avLst/>
          </a:prstGeom>
          <a:noFill/>
          <a:ln w="9525">
            <a:noFill/>
          </a:ln>
        </p:spPr>
      </p:pic>
      <p:sp>
        <p:nvSpPr>
          <p:cNvPr id="8200" name="TextBox 9"/>
          <p:cNvSpPr txBox="1"/>
          <p:nvPr/>
        </p:nvSpPr>
        <p:spPr>
          <a:xfrm>
            <a:off x="7505065" y="5819775"/>
            <a:ext cx="1736725" cy="368300"/>
          </a:xfrm>
          <a:prstGeom prst="rect">
            <a:avLst/>
          </a:prstGeom>
          <a:noFill/>
          <a:ln w="9525">
            <a:noFill/>
          </a:ln>
        </p:spPr>
        <p:txBody>
          <a:bodyPr wrap="square">
            <a:spAutoFit/>
          </a:bodyPr>
          <a:p>
            <a:pPr eaLnBrk="1" hangingPunct="1">
              <a:buFont typeface="Arial" panose="020B0604020202020204" pitchFamily="34" charset="0"/>
            </a:pPr>
            <a:r>
              <a:rPr lang="zh-CN" altLang="zh-CN" dirty="0">
                <a:latin typeface="Arial" panose="020B0604020202020204" pitchFamily="34" charset="0"/>
                <a:ea typeface="黑体" panose="02010600030101010101" charset="-122"/>
              </a:rPr>
              <a:t>阿拉伯文书法</a:t>
            </a:r>
            <a:endParaRPr lang="zh-CN" altLang="zh-CN" dirty="0">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969010" y="1464945"/>
            <a:ext cx="5133975" cy="392811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n-lt"/>
                <a:ea typeface="+mn-ea"/>
                <a:cs typeface="+mn-cs"/>
              </a:rPr>
              <a:t>狭义的书法</a:t>
            </a:r>
            <a:r>
              <a:rPr kumimoji="0" lang="zh-CN" altLang="en-US" sz="2400" b="0" i="0" u="none" strike="noStrike" kern="1200" cap="none" spc="0" normalizeH="0" baseline="0" noProof="0" dirty="0">
                <a:ln>
                  <a:noFill/>
                </a:ln>
                <a:solidFill>
                  <a:srgbClr val="FF0000"/>
                </a:solidFill>
                <a:effectLst/>
                <a:uLnTx/>
                <a:uFillTx/>
                <a:latin typeface="+mn-lt"/>
                <a:ea typeface="+mn-ea"/>
                <a:cs typeface="+mn-cs"/>
              </a:rPr>
              <a:t> </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即汉字书法也就是“中国书法”，它是中国汉字特有的一种书写艺术，是中华民族优秀传统文化之一。汉字书法是指按照汉字特点及其涵义，以它独创的、抽象的点画线条为表现形式，用书体笔法、结构和章法写字，把它写成富有创作性美感的艺术作品。 </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9221" name="Picture 2" descr="http://pmgs.kongfz.com/data/pre_show_pic/43/380/386.jpg"/>
          <p:cNvPicPr>
            <a:picLocks noChangeAspect="1"/>
          </p:cNvPicPr>
          <p:nvPr/>
        </p:nvPicPr>
        <p:blipFill>
          <a:blip r:embed="rId1"/>
          <a:stretch>
            <a:fillRect/>
          </a:stretch>
        </p:blipFill>
        <p:spPr>
          <a:xfrm>
            <a:off x="6591935" y="1224280"/>
            <a:ext cx="4354195" cy="44094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1061085" y="854075"/>
            <a:ext cx="10070465" cy="152971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mn-lt"/>
                <a:ea typeface="+mn-ea"/>
                <a:cs typeface="+mn-cs"/>
              </a:rPr>
              <a:t>2009</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年</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9</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月</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30</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日</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阿联酋首都阿布扎比</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联合国教科文组织保护非物质文化遗产政府间委员会召开第四次会议</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正式把中国书法列入</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人类非物质文化遗产代表作名录</a:t>
            </a:r>
            <a:r>
              <a:rPr kumimoji="0" lang="en-US" altLang="zh-CN" sz="24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a:ln>
                  <a:noFill/>
                </a:ln>
                <a:solidFill>
                  <a:schemeClr val="tx1"/>
                </a:solidFill>
                <a:effectLst/>
                <a:uLnTx/>
                <a:uFillTx/>
                <a:latin typeface="+mn-lt"/>
                <a:ea typeface="+mn-ea"/>
                <a:cs typeface="+mn-cs"/>
              </a:rPr>
              <a:t>。</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45" name="aimg_24580" descr="20091226_9faba9c9569bb1555d9cPFq8m97PmIaK.jpg"/>
          <p:cNvPicPr>
            <a:picLocks noChangeAspect="1"/>
          </p:cNvPicPr>
          <p:nvPr/>
        </p:nvPicPr>
        <p:blipFill>
          <a:blip r:embed="rId1" r:link="rId2"/>
          <a:srcRect l="35001" t="7939" r="3999" b="23257"/>
          <a:stretch>
            <a:fillRect/>
          </a:stretch>
        </p:blipFill>
        <p:spPr>
          <a:xfrm>
            <a:off x="1061085" y="2654300"/>
            <a:ext cx="4799965" cy="3239770"/>
          </a:xfrm>
          <a:prstGeom prst="rect">
            <a:avLst/>
          </a:prstGeom>
          <a:noFill/>
          <a:ln w="9525">
            <a:noFill/>
          </a:ln>
        </p:spPr>
      </p:pic>
      <p:pic>
        <p:nvPicPr>
          <p:cNvPr id="10246" name="hoverImg" descr="http://t2.baidu.com/it/u=84816448,1626318267&amp;fm=23&amp;gp=0.jpg"/>
          <p:cNvPicPr>
            <a:picLocks noChangeAspect="1"/>
          </p:cNvPicPr>
          <p:nvPr/>
        </p:nvPicPr>
        <p:blipFill>
          <a:blip r:embed="rId3" r:link="rId2"/>
          <a:stretch>
            <a:fillRect/>
          </a:stretch>
        </p:blipFill>
        <p:spPr>
          <a:xfrm>
            <a:off x="6029325" y="2654300"/>
            <a:ext cx="5175885" cy="31921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p:random/>
      </p:transition>
    </mc:Choice>
    <mc:Fallback>
      <p:transition spd="slow" advTm="3000">
        <p:random/>
      </p:transition>
    </mc:Fallback>
  </mc:AlternateContent>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3196</Words>
  <Application>WPS 演示</Application>
  <PresentationFormat>宽屏</PresentationFormat>
  <Paragraphs>245</Paragraphs>
  <Slides>55</Slides>
  <Notes>21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55</vt:i4>
      </vt:variant>
    </vt:vector>
  </HeadingPairs>
  <TitlesOfParts>
    <vt:vector size="71" baseType="lpstr">
      <vt:lpstr>Arial</vt:lpstr>
      <vt:lpstr>宋体</vt:lpstr>
      <vt:lpstr>Wingdings</vt:lpstr>
      <vt:lpstr>思源黑体 CN Regular</vt:lpstr>
      <vt:lpstr>黑体</vt:lpstr>
      <vt:lpstr>Arial</vt:lpstr>
      <vt:lpstr>Arial Black</vt:lpstr>
      <vt:lpstr>微软雅黑</vt:lpstr>
      <vt:lpstr>等线</vt:lpstr>
      <vt:lpstr>Lato Regular</vt:lpstr>
      <vt:lpstr>Latha</vt:lpstr>
      <vt:lpstr>华文琥珀</vt:lpstr>
      <vt:lpstr>Book Antiqua</vt:lpstr>
      <vt:lpstr>Arial Unicode MS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单金枝</cp:lastModifiedBy>
  <cp:revision>663</cp:revision>
  <dcterms:created xsi:type="dcterms:W3CDTF">2018-06-17T04:53:00Z</dcterms:created>
  <dcterms:modified xsi:type="dcterms:W3CDTF">2021-07-13T01:17:02Z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2052-11.1.0.10578</vt:lpwstr>
  </property>
  <property fmtid="{D5CDD505-2E9C-101B-9397-08002B2CF9AE}" pid="3" name="ICV">
    <vt:lpwstr>53DE508B693B4DC88821D48DBB7936CC</vt:lpwstr>
  </property>
</Properties>
</file>