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359" r:id="rId3"/>
    <p:sldId id="360" r:id="rId5"/>
    <p:sldId id="361" r:id="rId6"/>
    <p:sldId id="362" r:id="rId7"/>
    <p:sldId id="387" r:id="rId8"/>
    <p:sldId id="386" r:id="rId9"/>
    <p:sldId id="760" r:id="rId10"/>
    <p:sldId id="761" r:id="rId11"/>
    <p:sldId id="762" r:id="rId12"/>
    <p:sldId id="763" r:id="rId13"/>
    <p:sldId id="765" r:id="rId14"/>
    <p:sldId id="767" r:id="rId15"/>
    <p:sldId id="769" r:id="rId16"/>
    <p:sldId id="770" r:id="rId17"/>
    <p:sldId id="772" r:id="rId18"/>
    <p:sldId id="788" r:id="rId19"/>
    <p:sldId id="774" r:id="rId20"/>
    <p:sldId id="775" r:id="rId21"/>
    <p:sldId id="776" r:id="rId22"/>
    <p:sldId id="777" r:id="rId23"/>
    <p:sldId id="778" r:id="rId24"/>
    <p:sldId id="779" r:id="rId25"/>
    <p:sldId id="780" r:id="rId26"/>
    <p:sldId id="781" r:id="rId27"/>
    <p:sldId id="782" r:id="rId28"/>
    <p:sldId id="783" r:id="rId29"/>
    <p:sldId id="784" r:id="rId30"/>
    <p:sldId id="785" r:id="rId31"/>
    <p:sldId id="786" r:id="rId32"/>
    <p:sldId id="787" r:id="rId33"/>
    <p:sldId id="721" r:id="rId34"/>
    <p:sldId id="363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6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10"/>
    <p:restoredTop sz="94682"/>
  </p:normalViewPr>
  <p:slideViewPr>
    <p:cSldViewPr snapToGrid="0" snapToObjects="1" showGuides="1">
      <p:cViewPr varScale="1">
        <p:scale>
          <a:sx n="101" d="100"/>
          <a:sy n="101" d="100"/>
        </p:scale>
        <p:origin x="200" y="576"/>
      </p:cViewPr>
      <p:guideLst>
        <p:guide orient="horz" pos="2261"/>
        <p:guide pos="29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3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一、什么是书法欣赏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80D087F-9677-4C2A-8535-04AE02DC84AF}" type="presOf" srcId="{22237F99-FD0F-4EA4-B7E2-BFAD40DF6E70}" destId="{447C00D4-8DDB-44FA-87ED-AAA16D8D1D2A}" srcOrd="0" destOrd="0" presId="urn:microsoft.com/office/officeart/2005/8/layout/vList2"/>
    <dgm:cxn modelId="{C5E31E66-FF05-4ECE-AF7F-D36A7023DC60}" type="presOf" srcId="{561ED4CD-2321-4293-949E-2C47D0B22CC1}" destId="{41CC2077-536E-401A-998A-5928EA2ADDBC}" srcOrd="0" destOrd="0" presId="urn:microsoft.com/office/officeart/2005/8/layout/vList2"/>
    <dgm:cxn modelId="{14E96CA8-1B91-45BD-8A3D-0DF102C158E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二、书法欣赏的规律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31BFBC-2160-4AC3-9797-CA6F5F4DD15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9180E17-F068-4394-810E-66CA760BA3D5}" type="presOf" srcId="{561ED4CD-2321-4293-949E-2C47D0B22CC1}" destId="{41CC2077-536E-401A-998A-5928EA2ADDBC}" srcOrd="0" destOrd="0" presId="urn:microsoft.com/office/officeart/2005/8/layout/vList2"/>
    <dgm:cxn modelId="{3E7812FE-BA81-45D4-BB52-4C23A1A7CD1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</a:t>
          </a:r>
          <a:r>
            <a:rPr lang="zh-CN" b="1" dirty="0" smtClean="0"/>
            <a:t>从书法艺术形式去鉴赏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0D0F1B3-2A49-4A69-8112-7307F425EF1E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00D6498-D5FA-48E9-8C39-1FAC2CC8B9BB}" type="presOf" srcId="{22237F99-FD0F-4EA4-B7E2-BFAD40DF6E70}" destId="{447C00D4-8DDB-44FA-87ED-AAA16D8D1D2A}" srcOrd="0" destOrd="0" presId="urn:microsoft.com/office/officeart/2005/8/layout/vList2"/>
    <dgm:cxn modelId="{DC89DB59-9179-4759-A049-56FF5A83A6D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四、从思想内容去鉴赏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01D77B1-C4FC-48C5-A3A8-5EB238247B9C}" type="presOf" srcId="{561ED4CD-2321-4293-949E-2C47D0B22CC1}" destId="{41CC2077-536E-401A-998A-5928EA2ADDBC}" srcOrd="0" destOrd="0" presId="urn:microsoft.com/office/officeart/2005/8/layout/vList2"/>
    <dgm:cxn modelId="{177606A3-209E-4086-BC22-B86464EB3D47}" type="presOf" srcId="{22237F99-FD0F-4EA4-B7E2-BFAD40DF6E70}" destId="{447C00D4-8DDB-44FA-87ED-AAA16D8D1D2A}" srcOrd="0" destOrd="0" presId="urn:microsoft.com/office/officeart/2005/8/layout/vList2"/>
    <dgm:cxn modelId="{0177E437-CA78-464F-B357-117848A719B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一、什么是书法欣赏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二、书法欣赏的规律 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三、</a:t>
          </a:r>
          <a:r>
            <a:rPr lang="zh-CN" sz="2500" b="1" kern="1200" dirty="0" smtClean="0">
              <a:solidFill>
                <a:schemeClr val="tx1"/>
              </a:solidFill>
            </a:rPr>
            <a:t>从书法艺术形式去鉴赏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四、从思想内容去鉴赏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003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A84B3C7D-7ED1-A34F-BCFC-1C01389AE58C}" type="datetimeFigureOut">
              <a:rPr kumimoji="1" lang="zh-CN" altLang="en-US" strike="noStrike" noProof="1" smtClean="0">
                <a:latin typeface="黑体" panose="02010600030101010101" charset="-122"/>
                <a:ea typeface="黑体" panose="02010600030101010101" charset="-122"/>
                <a:cs typeface="+mn-cs"/>
              </a:rPr>
            </a:fld>
            <a:endParaRPr kumimoji="1" lang="zh-CN" altLang="en-US" strike="noStrike" noProof="1">
              <a:ea typeface="黑体" panose="0201060003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0030101010101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8CED8CE-3D9F-CA47-A17E-9AD879C3B1C0}" type="slidenum">
              <a:rPr kumimoji="1" lang="zh-CN" altLang="en-US" strike="noStrike" noProof="1" smtClean="0">
                <a:latin typeface="黑体" panose="02010600030101010101" charset="-122"/>
                <a:ea typeface="黑体" panose="02010600030101010101" charset="-122"/>
                <a:cs typeface="+mn-cs"/>
              </a:rPr>
            </a:fld>
            <a:endParaRPr kumimoji="1" lang="zh-CN" altLang="en-US" strike="noStrike" noProof="1">
              <a:ea typeface="黑体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003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0030101010101" charset="-122"/>
                <a:ea typeface="黑体" panose="02010600030101010101" charset="-122"/>
                <a:sym typeface="黑体" panose="02010600030101010101" charset="-122"/>
              </a:defRPr>
            </a:lvl1pPr>
          </a:lstStyle>
          <a:p>
            <a:pPr fontAlgn="auto"/>
            <a:fld id="{B0ACF2CF-5EF1-D24F-8F8B-C67282AA038A}" type="datetimeFigureOut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003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0030101010101" charset="-122"/>
                <a:ea typeface="黑体" panose="02010600030101010101" charset="-122"/>
                <a:sym typeface="黑体" panose="02010600030101010101" charset="-122"/>
              </a:defRPr>
            </a:lvl1pPr>
          </a:lstStyle>
          <a:p>
            <a:pPr fontAlgn="auto"/>
            <a:fld id="{78F70782-008B-5B48-B01C-A994AC4AA046}" type="slidenum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.tiff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.tiff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2841625" y="4660900"/>
            <a:ext cx="2971800" cy="676275"/>
          </a:xfrm>
          <a:prstGeom prst="roundRect">
            <a:avLst>
              <a:gd name="adj" fmla="val 50000"/>
            </a:avLst>
          </a:prstGeom>
          <a:solidFill>
            <a:srgbClr val="F86B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kumimoji="1" lang="zh-CN" altLang="en-US" sz="2800" strike="noStrike" noProof="1">
                <a:solidFill>
                  <a:schemeClr val="bg1"/>
                </a:solidFill>
              </a:rPr>
              <a:t>北京出版社</a:t>
            </a:r>
            <a:endParaRPr kumimoji="1" lang="zh-CN" altLang="en-US" sz="2800" strike="noStrike" noProof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950" y="2092325"/>
            <a:ext cx="56692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5400">
                <a:latin typeface="黑体" panose="02010600030101010101" charset="-122"/>
                <a:ea typeface="黑体" panose="02010600030101010101" charset="-122"/>
              </a:rPr>
              <a:t>学前教育书法教程</a:t>
            </a:r>
            <a:endParaRPr lang="zh-CN" altLang="en-US" sz="5400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5400">
                <a:latin typeface="黑体" panose="02010600030101010101" charset="-122"/>
                <a:ea typeface="黑体" panose="02010600030101010101" charset="-122"/>
              </a:rPr>
              <a:t>（第二版）</a:t>
            </a:r>
            <a:endParaRPr lang="zh-CN" altLang="en-US" sz="540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05" y="144018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6" grpId="1" animBg="1"/>
      <p:bldP spid="6" grpId="2" animBg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40105" y="1316355"/>
            <a:ext cx="3728085" cy="4225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（二）形和意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汉字是以象形和会意为造字的基础，每个汉字都是古人创造的写意的造型艺术作品。在欣赏书法作品的时候，会感受到写意绘画的美感。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TextBox 2"/>
          <p:cNvSpPr txBox="1"/>
          <p:nvPr/>
        </p:nvSpPr>
        <p:spPr>
          <a:xfrm>
            <a:off x="6718935" y="5809615"/>
            <a:ext cx="31797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军旅书法家王殿华的书法作品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2293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0" y="978218"/>
            <a:ext cx="3040063" cy="458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0088" y="1004570"/>
            <a:ext cx="3025775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25475" y="799465"/>
            <a:ext cx="3921125" cy="5259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 建筑美与旋律美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法的点画与线条的组合就像建筑房屋一样，高低错落，每一笔的摆放就像房屋框架搭配一样，具有框架的结构美。书法书写时，点线的提按顿挫，粗细徐疾，干湿浓淡，迂曲刚柔，又像音乐的节奏、旋律一样具有优美意境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40" name="TextBox 2"/>
          <p:cNvSpPr txBox="1"/>
          <p:nvPr/>
        </p:nvSpPr>
        <p:spPr>
          <a:xfrm>
            <a:off x="5289233" y="5337810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苏轼的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久留帖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4341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5345" y="1275715"/>
            <a:ext cx="3260090" cy="3976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5435" y="1812290"/>
            <a:ext cx="3686175" cy="2903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8"/>
          <p:cNvSpPr txBox="1"/>
          <p:nvPr/>
        </p:nvSpPr>
        <p:spPr>
          <a:xfrm>
            <a:off x="8730933" y="4883468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怀素的《食鱼帖》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36905" y="799465"/>
            <a:ext cx="10828655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（四）虚实相生的章法美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法有固定的章法框架，虚实相生。书法的结体、行气和布局使书法整齐平正，长短合度，疏密均衡。字与字上下相连，连缀，上下承接，呼应连贯形成书法艺术的行气美。连字成行、集行成章，虚实相间构成了书法作品的整体布局美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TextBox 8"/>
          <p:cNvSpPr txBox="1"/>
          <p:nvPr/>
        </p:nvSpPr>
        <p:spPr>
          <a:xfrm>
            <a:off x="4372293" y="6014403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黄庭坚的草书  诸上座贴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6389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340" y="3037840"/>
            <a:ext cx="7499350" cy="2824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TextBox 8"/>
          <p:cNvSpPr txBox="1"/>
          <p:nvPr/>
        </p:nvSpPr>
        <p:spPr>
          <a:xfrm>
            <a:off x="6114415" y="3224530"/>
            <a:ext cx="2380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书法的空间结构结体行气和整体的章法布局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pic>
        <p:nvPicPr>
          <p:cNvPr id="17413" name="Picture 2" descr="20101117171912970"/>
          <p:cNvPicPr>
            <a:picLocks noChangeAspect="1"/>
          </p:cNvPicPr>
          <p:nvPr/>
        </p:nvPicPr>
        <p:blipFill>
          <a:blip r:embed="rId1"/>
          <a:srcRect b="7507"/>
          <a:stretch>
            <a:fillRect/>
          </a:stretch>
        </p:blipFill>
        <p:spPr>
          <a:xfrm>
            <a:off x="2990850" y="765175"/>
            <a:ext cx="2755900" cy="532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8040" y="1716405"/>
            <a:ext cx="4709160" cy="34150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（五）诗书并茂的文采美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每一幅书法作品都是一篇极富文采、饱含作者思想情感的文学作品，历代书法家都是具有极高诗文修养的文人学者，书法作品也是杰出的文学作品。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TextBox 8"/>
          <p:cNvSpPr txBox="1"/>
          <p:nvPr/>
        </p:nvSpPr>
        <p:spPr>
          <a:xfrm>
            <a:off x="6912293" y="6085523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黄庭坚的书法作品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七言诗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9461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2715" y="851218"/>
            <a:ext cx="3740150" cy="5154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TextBox 8"/>
          <p:cNvSpPr txBox="1"/>
          <p:nvPr/>
        </p:nvSpPr>
        <p:spPr>
          <a:xfrm>
            <a:off x="4656138" y="5823268"/>
            <a:ext cx="31797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王羲之的《兰亭集序》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0485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9785" y="731520"/>
            <a:ext cx="7521575" cy="4964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6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任务二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书法欣赏的方法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00735" y="767715"/>
            <a:ext cx="5559425" cy="977265"/>
          </a:xfrm>
          <a:prstGeom prst="rect">
            <a:avLst/>
          </a:prstGeom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一、	丰富知识，扩大知识储备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二、	了解流派风格，提高欣赏能力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4" name="TextBox 2"/>
          <p:cNvSpPr txBox="1"/>
          <p:nvPr/>
        </p:nvSpPr>
        <p:spPr>
          <a:xfrm>
            <a:off x="7094538" y="3688398"/>
            <a:ext cx="23923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 苏轼的楷书作品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2535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7168" y="1927225"/>
            <a:ext cx="2735262" cy="4130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TextBox 2"/>
          <p:cNvSpPr txBox="1"/>
          <p:nvPr/>
        </p:nvSpPr>
        <p:spPr>
          <a:xfrm>
            <a:off x="2351723" y="5751830"/>
            <a:ext cx="299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 赵孟頫的楷书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寿春堂记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3556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4243" y="882968"/>
            <a:ext cx="331152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610" y="882968"/>
            <a:ext cx="3571875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TextBox 7"/>
          <p:cNvSpPr txBox="1"/>
          <p:nvPr/>
        </p:nvSpPr>
        <p:spPr>
          <a:xfrm>
            <a:off x="6724968" y="5751830"/>
            <a:ext cx="299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 颜真卿的书法作品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TextBox 7"/>
          <p:cNvSpPr txBox="1"/>
          <p:nvPr/>
        </p:nvSpPr>
        <p:spPr>
          <a:xfrm>
            <a:off x="7139940" y="3244533"/>
            <a:ext cx="299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柳公权书法作品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4580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2940" y="714058"/>
            <a:ext cx="3600450" cy="542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9588" y="2338388"/>
            <a:ext cx="3738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项目六　　钢笔楷书书法训练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项目七　粉笔字的书写技能训练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项目八　书法的发展史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项目九　书法艺术欣赏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103346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565650" y="1004888"/>
            <a:ext cx="2560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目   录</a:t>
            </a:r>
            <a:endParaRPr lang="zh-CN" altLang="en-US" sz="3600">
              <a:solidFill>
                <a:schemeClr val="bg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3425" y="1926908"/>
            <a:ext cx="323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项目一　书法课程概述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项目二　汉字的基本知识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项目三　书法概述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项目四　三笔字基础知识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项目五　毛笔楷书书法训练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2553255" y="4826104"/>
            <a:ext cx="1428393" cy="179621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4099066" y="4804407"/>
            <a:ext cx="2309204" cy="179621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51630" y="4811119"/>
            <a:ext cx="2252058" cy="179621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6525688" y="4841089"/>
            <a:ext cx="1428393" cy="17962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8143384" y="4813356"/>
            <a:ext cx="2309204" cy="179621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9210015" y="4806646"/>
            <a:ext cx="2252058" cy="1796216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90676" y="68076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5604" name="TextBox 8"/>
          <p:cNvSpPr txBox="1"/>
          <p:nvPr/>
        </p:nvSpPr>
        <p:spPr>
          <a:xfrm>
            <a:off x="1199833" y="1464628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（一）</a:t>
            </a:r>
            <a:r>
              <a:rPr lang="zh-CN" altLang="zh-CN" sz="2400" b="1" dirty="0">
                <a:latin typeface="Arial" panose="020B0604020202020204" pitchFamily="34" charset="0"/>
              </a:rPr>
              <a:t>从整体到局部，再由局部到整体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pic>
        <p:nvPicPr>
          <p:cNvPr id="25605" name="图片 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1450" y="2060575"/>
            <a:ext cx="4105275" cy="4138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xtBox 6"/>
          <p:cNvSpPr txBox="1"/>
          <p:nvPr/>
        </p:nvSpPr>
        <p:spPr>
          <a:xfrm>
            <a:off x="7038023" y="3699828"/>
            <a:ext cx="2995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中国书法家张海的书法作品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TextBox 6"/>
          <p:cNvSpPr txBox="1"/>
          <p:nvPr/>
        </p:nvSpPr>
        <p:spPr>
          <a:xfrm>
            <a:off x="4838700" y="5157788"/>
            <a:ext cx="2995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苏东坡的《寒食帖》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6629" name="Picture 9" descr="寒食帖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727200"/>
            <a:ext cx="9206865" cy="288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TextBox 8"/>
          <p:cNvSpPr txBox="1"/>
          <p:nvPr/>
        </p:nvSpPr>
        <p:spPr>
          <a:xfrm>
            <a:off x="917893" y="862648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（二）从章法入手欣赏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27653" name="TextBox 6"/>
          <p:cNvSpPr txBox="1"/>
          <p:nvPr/>
        </p:nvSpPr>
        <p:spPr>
          <a:xfrm>
            <a:off x="7312978" y="3436938"/>
            <a:ext cx="2995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书法名家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zh-CN" dirty="0">
                <a:latin typeface="Arial" panose="020B0604020202020204" pitchFamily="34" charset="0"/>
              </a:rPr>
              <a:t>吉国华的书法作品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7654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9180" y="1569720"/>
            <a:ext cx="4834255" cy="4257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TextBox 8"/>
          <p:cNvSpPr txBox="1"/>
          <p:nvPr/>
        </p:nvSpPr>
        <p:spPr>
          <a:xfrm>
            <a:off x="774383" y="787400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（三）展开联想，品味书法的神韵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28677" name="TextBox 6"/>
          <p:cNvSpPr txBox="1"/>
          <p:nvPr/>
        </p:nvSpPr>
        <p:spPr>
          <a:xfrm>
            <a:off x="4948555" y="4849813"/>
            <a:ext cx="2995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宋徽宗的瘦金体书法作品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8678" name="Picture 4" descr="2024-12041P94Z3"/>
          <p:cNvPicPr>
            <a:picLocks noChangeAspect="1"/>
          </p:cNvPicPr>
          <p:nvPr/>
        </p:nvPicPr>
        <p:blipFill>
          <a:blip r:embed="rId1"/>
          <a:srcRect r="20355"/>
          <a:stretch>
            <a:fillRect/>
          </a:stretch>
        </p:blipFill>
        <p:spPr>
          <a:xfrm>
            <a:off x="1457325" y="1993265"/>
            <a:ext cx="9451975" cy="2410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TextBox 6"/>
          <p:cNvSpPr txBox="1"/>
          <p:nvPr/>
        </p:nvSpPr>
        <p:spPr>
          <a:xfrm>
            <a:off x="4223068" y="5258435"/>
            <a:ext cx="33559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中国书法家马孟图的书法作品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29701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8780" y="804545"/>
            <a:ext cx="8464550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TextBox 8"/>
          <p:cNvSpPr txBox="1"/>
          <p:nvPr/>
        </p:nvSpPr>
        <p:spPr>
          <a:xfrm>
            <a:off x="857568" y="751205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（四）品味法作品中的创意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30725" name="TextBox 6"/>
          <p:cNvSpPr txBox="1"/>
          <p:nvPr/>
        </p:nvSpPr>
        <p:spPr>
          <a:xfrm>
            <a:off x="4438333" y="5378768"/>
            <a:ext cx="33147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中国书法家王银科的书法作品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0726" name="图片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8060" y="1424305"/>
            <a:ext cx="7395845" cy="3846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TextBox 6"/>
          <p:cNvSpPr txBox="1"/>
          <p:nvPr/>
        </p:nvSpPr>
        <p:spPr>
          <a:xfrm>
            <a:off x="4410075" y="5521960"/>
            <a:ext cx="4206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中国书法名家徐景水的书法作品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1749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905" y="1066800"/>
            <a:ext cx="8378190" cy="416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TextBox 8"/>
          <p:cNvSpPr txBox="1"/>
          <p:nvPr/>
        </p:nvSpPr>
        <p:spPr>
          <a:xfrm>
            <a:off x="808990" y="751840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b="1" dirty="0">
                <a:latin typeface="Arial" panose="020B0604020202020204" pitchFamily="34" charset="0"/>
              </a:rPr>
              <a:t>（五）从笔法和墨法去欣赏</a:t>
            </a:r>
            <a:endParaRPr lang="zh-CN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32773" name="TextBox 6"/>
          <p:cNvSpPr txBox="1"/>
          <p:nvPr/>
        </p:nvSpPr>
        <p:spPr>
          <a:xfrm>
            <a:off x="4248468" y="5730875"/>
            <a:ext cx="33131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 书法名家周永彬的书法作品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2774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315" y="1578610"/>
            <a:ext cx="8493125" cy="3928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TextBox 6"/>
          <p:cNvSpPr txBox="1"/>
          <p:nvPr/>
        </p:nvSpPr>
        <p:spPr>
          <a:xfrm>
            <a:off x="3828733" y="5896928"/>
            <a:ext cx="4206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中国书法家协会名誉主席沈鹏先生作品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3797" name="Picture 5" descr="沈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975" y="643255"/>
            <a:ext cx="4645025" cy="5118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1" name="TextBox 6"/>
          <p:cNvSpPr txBox="1"/>
          <p:nvPr/>
        </p:nvSpPr>
        <p:spPr>
          <a:xfrm>
            <a:off x="4439285" y="5051108"/>
            <a:ext cx="33131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岳飞狂草《还我河山》拓本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4822" name="Picture 6" descr="05172818bde2e51b34fa417c"/>
          <p:cNvPicPr>
            <a:picLocks noChangeAspect="1"/>
          </p:cNvPicPr>
          <p:nvPr/>
        </p:nvPicPr>
        <p:blipFill>
          <a:blip r:embed="rId1"/>
          <a:srcRect l="3545" t="13086" r="2774" b="12099"/>
          <a:stretch>
            <a:fillRect/>
          </a:stretch>
        </p:blipFill>
        <p:spPr>
          <a:xfrm>
            <a:off x="1581150" y="1525270"/>
            <a:ext cx="9029700" cy="3103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12090"/>
            <a:ext cx="5223510" cy="295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238" y="213201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037138" y="2114550"/>
            <a:ext cx="25574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3600">
                <a:solidFill>
                  <a:schemeClr val="bg1"/>
                </a:solidFill>
                <a:latin typeface="Arial Black" panose="020B0A04020102020204" charset="0"/>
                <a:ea typeface="黑体" panose="02010600030101010101" charset="-122"/>
              </a:rPr>
              <a:t>项目九</a:t>
            </a:r>
            <a:endParaRPr lang="zh-CN" altLang="zh-CN" sz="3600">
              <a:solidFill>
                <a:schemeClr val="bg1"/>
              </a:solidFill>
              <a:latin typeface="Arial Black" panose="020B0A04020102020204" charset="0"/>
              <a:ea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9325" y="3071813"/>
            <a:ext cx="52120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66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书法艺术欣赏</a:t>
            </a:r>
            <a:endParaRPr lang="zh-CN" altLang="en-US" sz="66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33" name="图片 32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0" y="4399915"/>
            <a:ext cx="6001385" cy="1546225"/>
          </a:xfrm>
          <a:prstGeom prst="rect">
            <a:avLst/>
          </a:prstGeom>
        </p:spPr>
      </p:pic>
      <p:pic>
        <p:nvPicPr>
          <p:cNvPr id="34" name="图片 33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6247130" y="4399915"/>
            <a:ext cx="6001385" cy="1546225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62431" y="64266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5844" name="图片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4113" y="1473200"/>
            <a:ext cx="6048375" cy="458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Box 1"/>
          <p:cNvSpPr txBox="1"/>
          <p:nvPr/>
        </p:nvSpPr>
        <p:spPr>
          <a:xfrm>
            <a:off x="8893493" y="2924175"/>
            <a:ext cx="490220" cy="33845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sz="2000" b="1" dirty="0">
                <a:latin typeface="Arial" panose="020B0604020202020204" pitchFamily="34" charset="0"/>
              </a:rPr>
              <a:t> </a:t>
            </a:r>
            <a:r>
              <a:rPr lang="zh-CN" altLang="zh-CN" sz="2000" b="1" dirty="0">
                <a:latin typeface="Arial" panose="020B0604020202020204" pitchFamily="34" charset="0"/>
              </a:rPr>
              <a:t>苏轼的《前赤壁赋》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658360" y="1736408"/>
            <a:ext cx="6383655" cy="341503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要能鉴赏书法，不但要学习书法，还应亲自进行书法创作实践，只有创作才能敏锐地感觉到书法作品中那些细微的美妙之处，没有对创作的深刻体验就难以获得书作中最深层的意蕴。理解和掌握这一品评欣赏标准的程度如何，与欣赏者对书法这门艺术的接触和认识的深度有关，与其书法造诣的高低有关，还与其字外的知识修养和个性气质有关。至于书法欣赏更深的层面还有待深入探讨和研究。简而言之，学习的标准，就可以作为欣赏的标准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003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003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003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003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003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003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003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003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003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003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6310" y="2539683"/>
            <a:ext cx="3933825" cy="1600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54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谢谢观赏</a:t>
            </a:r>
            <a:endParaRPr lang="en-US" altLang="zh-CN" sz="54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0030101010101" charset="-122"/>
              </a:rPr>
              <a:t>THANK</a:t>
            </a:r>
            <a:r>
              <a:rPr lang="zh-CN" altLang="en-US" sz="4400">
                <a:solidFill>
                  <a:srgbClr val="F86B2A"/>
                </a:solidFill>
                <a:latin typeface="Arial Black" panose="020B0A04020102020204" charset="0"/>
                <a:ea typeface="黑体" panose="02010600030101010101" charset="-122"/>
              </a:rPr>
              <a:t> </a:t>
            </a:r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0030101010101" charset="-122"/>
              </a:rPr>
              <a:t>YOU</a:t>
            </a:r>
            <a:endParaRPr lang="en-US" altLang="zh-CN" sz="4400">
              <a:solidFill>
                <a:srgbClr val="F86B2A"/>
              </a:solidFill>
              <a:latin typeface="Arial Black" panose="020B0A04020102020204" charset="0"/>
              <a:ea typeface="黑体" panose="02010600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45" y="1548130"/>
            <a:ext cx="4764405" cy="3761740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7" name="组合"/>
          <p:cNvGrpSpPr/>
          <p:nvPr/>
        </p:nvGrpSpPr>
        <p:grpSpPr>
          <a:xfrm>
            <a:off x="4948238" y="1215073"/>
            <a:ext cx="6408737" cy="619125"/>
            <a:chOff x="5612415" y="1312183"/>
            <a:chExt cx="6409103" cy="619579"/>
          </a:xfrm>
        </p:grpSpPr>
        <p:sp>
          <p:nvSpPr>
            <p:cNvPr id="13315" name="矩形"/>
            <p:cNvSpPr/>
            <p:nvPr/>
          </p:nvSpPr>
          <p:spPr>
            <a:xfrm>
              <a:off x="5612415" y="1312183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  <a:endParaRPr lang="zh-CN" altLang="en-US" sz="2000" b="1" baseline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6" name="矩形"/>
            <p:cNvSpPr/>
            <p:nvPr/>
          </p:nvSpPr>
          <p:spPr>
            <a:xfrm>
              <a:off x="5645516" y="1895763"/>
              <a:ext cx="5768192" cy="36000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0030101010101" charset="-122"/>
              </a:endParaRPr>
            </a:p>
          </p:txBody>
        </p:sp>
      </p:grpSp>
      <p:sp>
        <p:nvSpPr>
          <p:cNvPr id="688" name="矩形"/>
          <p:cNvSpPr/>
          <p:nvPr/>
        </p:nvSpPr>
        <p:spPr>
          <a:xfrm>
            <a:off x="4948238" y="1977390"/>
            <a:ext cx="5776912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明确书法欣赏的意义与内涵。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9" name="组合"/>
          <p:cNvGrpSpPr/>
          <p:nvPr/>
        </p:nvGrpSpPr>
        <p:grpSpPr>
          <a:xfrm>
            <a:off x="4948238" y="2603821"/>
            <a:ext cx="6408737" cy="621344"/>
            <a:chOff x="5612415" y="2907538"/>
            <a:chExt cx="6409103" cy="621326"/>
          </a:xfrm>
        </p:grpSpPr>
        <p:sp>
          <p:nvSpPr>
            <p:cNvPr id="13319" name="矩形"/>
            <p:cNvSpPr/>
            <p:nvPr/>
          </p:nvSpPr>
          <p:spPr>
            <a:xfrm>
              <a:off x="5612415" y="2907538"/>
              <a:ext cx="6409103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技能目标</a:t>
              </a:r>
              <a:endParaRPr lang="zh-CN" altLang="en-US" sz="2000" b="1" baseline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0" name="矩形"/>
            <p:cNvSpPr/>
            <p:nvPr/>
          </p:nvSpPr>
          <p:spPr>
            <a:xfrm>
              <a:off x="5645516" y="3492865"/>
              <a:ext cx="5768192" cy="35999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0030101010101" charset="-122"/>
              </a:endParaRPr>
            </a:p>
          </p:txBody>
        </p:sp>
      </p:grpSp>
      <p:sp>
        <p:nvSpPr>
          <p:cNvPr id="720" name="矩形"/>
          <p:cNvSpPr/>
          <p:nvPr/>
        </p:nvSpPr>
        <p:spPr>
          <a:xfrm>
            <a:off x="4948238" y="3401219"/>
            <a:ext cx="5964237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 fontAlgn="t"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能够掌握书法艺术欣赏的规律与方法。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3" name="组合"/>
          <p:cNvGrpSpPr/>
          <p:nvPr/>
        </p:nvGrpSpPr>
        <p:grpSpPr>
          <a:xfrm>
            <a:off x="4948238" y="4006533"/>
            <a:ext cx="6408737" cy="619125"/>
            <a:chOff x="5612415" y="4157040"/>
            <a:chExt cx="6409103" cy="619580"/>
          </a:xfrm>
        </p:grpSpPr>
        <p:sp>
          <p:nvSpPr>
            <p:cNvPr id="13323" name="矩形"/>
            <p:cNvSpPr/>
            <p:nvPr/>
          </p:nvSpPr>
          <p:spPr>
            <a:xfrm>
              <a:off x="5612415" y="4157040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素质目标</a:t>
              </a:r>
              <a:endParaRPr lang="zh-CN" altLang="en-US" sz="2000" b="1" baseline="0">
                <a:solidFill>
                  <a:srgbClr val="0070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4" name="矩形"/>
            <p:cNvSpPr/>
            <p:nvPr/>
          </p:nvSpPr>
          <p:spPr>
            <a:xfrm>
              <a:off x="5645516" y="4740621"/>
              <a:ext cx="5768192" cy="35999"/>
            </a:xfrm>
            <a:prstGeom prst="rect">
              <a:avLst/>
            </a:prstGeom>
            <a:solidFill>
              <a:srgbClr val="0070C3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0030101010101" charset="-122"/>
              </a:endParaRPr>
            </a:p>
          </p:txBody>
        </p:sp>
      </p:grpSp>
      <p:sp>
        <p:nvSpPr>
          <p:cNvPr id="724" name="矩形"/>
          <p:cNvSpPr/>
          <p:nvPr/>
        </p:nvSpPr>
        <p:spPr>
          <a:xfrm>
            <a:off x="4948555" y="4773930"/>
            <a:ext cx="6182995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丰富扩大知识储备，了解书法艺术的流派风格，提高欣赏能力。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1389063" y="8588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学习目标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00">
            <a:off x="343535" y="2648585"/>
            <a:ext cx="4150360" cy="3251200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88" grpId="0"/>
      <p:bldP spid="720" grpId="0"/>
      <p:bldP spid="724" grpId="0"/>
      <p:bldP spid="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2862263" y="9731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知识点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5" name="矩形"/>
          <p:cNvSpPr/>
          <p:nvPr/>
        </p:nvSpPr>
        <p:spPr>
          <a:xfrm>
            <a:off x="1327150" y="2535555"/>
            <a:ext cx="6562725" cy="258445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1. 重点是掌握书法艺术欣赏的规律。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2. 掌握书法艺术的欣赏方法。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3. 能够从书法的艺术形式和思想内容去欣赏书法艺术。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4. 难点是提高书法艺术欣赏能力，不断提高书法创作水平。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 rot="0">
            <a:off x="8631555" y="973455"/>
            <a:ext cx="2533015" cy="5026025"/>
            <a:chOff x="11732" y="818"/>
            <a:chExt cx="4607" cy="9140"/>
          </a:xfrm>
        </p:grpSpPr>
        <p:pic>
          <p:nvPicPr>
            <p:cNvPr id="23" name="图片 22" descr="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214" y="1896"/>
              <a:ext cx="3125" cy="7814"/>
            </a:xfrm>
            <a:prstGeom prst="rect">
              <a:avLst/>
            </a:prstGeom>
            <a:effectLst>
              <a:outerShdw blurRad="254000" dist="3048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 descr="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32" y="818"/>
              <a:ext cx="3815" cy="914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7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6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任务一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书法欣赏的规律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4496" y="77410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48385" y="2421255"/>
            <a:ext cx="5335270" cy="230695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书法欣赏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是人们运用自己的视觉感知、已经有的生活经验和文化素养对书法作品进行感受、体验、联想、分析和评价，从中获得审美享受。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9" name="Picture 7" descr="http://ec4.images-amazon.com/images/I/41V93IuCeWL._AA500_.jpg"/>
          <p:cNvPicPr>
            <a:picLocks noChangeAspect="1"/>
          </p:cNvPicPr>
          <p:nvPr/>
        </p:nvPicPr>
        <p:blipFill>
          <a:blip r:embed="rId6"/>
          <a:srcRect l="13048" r="13199"/>
          <a:stretch>
            <a:fillRect/>
          </a:stretch>
        </p:blipFill>
        <p:spPr>
          <a:xfrm>
            <a:off x="7012305" y="1745615"/>
            <a:ext cx="2963863" cy="401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78611" y="65472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8365" y="2202180"/>
            <a:ext cx="4577715" cy="2453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（一）气韵与神采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书法艺术的气韵神采的实质是点画线条的粗细、轻重、连段的变化及其空间组合的总体和谐。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5835" y="1289685"/>
            <a:ext cx="5043805" cy="4084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Box 2"/>
          <p:cNvSpPr txBox="1"/>
          <p:nvPr/>
        </p:nvSpPr>
        <p:spPr>
          <a:xfrm>
            <a:off x="7704138" y="5517198"/>
            <a:ext cx="23923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蔡襄的书法作品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TextBox 2"/>
          <p:cNvSpPr txBox="1"/>
          <p:nvPr/>
        </p:nvSpPr>
        <p:spPr>
          <a:xfrm>
            <a:off x="5016500" y="5003800"/>
            <a:ext cx="23923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黄庭坚</a:t>
            </a:r>
            <a:r>
              <a:rPr lang="zh-CN" altLang="zh-CN" dirty="0">
                <a:latin typeface="Arial" panose="020B0604020202020204" pitchFamily="34" charset="0"/>
              </a:rPr>
              <a:t>书法作品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5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785" y="1620520"/>
            <a:ext cx="9860915" cy="2995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1414</Words>
  <Application>WPS 演示</Application>
  <PresentationFormat>宽屏</PresentationFormat>
  <Paragraphs>136</Paragraphs>
  <Slides>32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8" baseType="lpstr">
      <vt:lpstr>Arial</vt:lpstr>
      <vt:lpstr>宋体</vt:lpstr>
      <vt:lpstr>Wingdings</vt:lpstr>
      <vt:lpstr>思源黑体 CN Regular</vt:lpstr>
      <vt:lpstr>黑体</vt:lpstr>
      <vt:lpstr>Arial</vt:lpstr>
      <vt:lpstr>Arial Black</vt:lpstr>
      <vt:lpstr>微软雅黑</vt:lpstr>
      <vt:lpstr>等线</vt:lpstr>
      <vt:lpstr>Lato Regular</vt:lpstr>
      <vt:lpstr>Latha</vt:lpstr>
      <vt:lpstr>华文琥珀</vt:lpstr>
      <vt:lpstr>Book Antiqua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单金枝</cp:lastModifiedBy>
  <cp:revision>661</cp:revision>
  <dcterms:created xsi:type="dcterms:W3CDTF">2018-06-17T04:53:00Z</dcterms:created>
  <dcterms:modified xsi:type="dcterms:W3CDTF">2021-07-13T02:17:58Z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2052-11.1.0.10578</vt:lpwstr>
  </property>
  <property fmtid="{D5CDD505-2E9C-101B-9397-08002B2CF9AE}" pid="3" name="ICV">
    <vt:lpwstr>EA4A1FF233B54727B05675841DBAB773</vt:lpwstr>
  </property>
</Properties>
</file>