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15.xml" ContentType="application/vnd.openxmlformats-officedocument.drawingml.diagramColors+xml"/>
  <Override PartName="/ppt/diagrams/colors16.xml" ContentType="application/vnd.openxmlformats-officedocument.drawingml.diagramColors+xml"/>
  <Override PartName="/ppt/diagrams/colors17.xml" ContentType="application/vnd.openxmlformats-officedocument.drawingml.diagramColors+xml"/>
  <Override PartName="/ppt/diagrams/colors18.xml" ContentType="application/vnd.openxmlformats-officedocument.drawingml.diagramColors+xml"/>
  <Override PartName="/ppt/diagrams/colors19.xml" ContentType="application/vnd.openxmlformats-officedocument.drawingml.diagramColors+xml"/>
  <Override PartName="/ppt/diagrams/colors2.xml" ContentType="application/vnd.openxmlformats-officedocument.drawingml.diagramColors+xml"/>
  <Override PartName="/ppt/diagrams/colors20.xml" ContentType="application/vnd.openxmlformats-officedocument.drawingml.diagramColors+xml"/>
  <Override PartName="/ppt/diagrams/colors21.xml" ContentType="application/vnd.openxmlformats-officedocument.drawingml.diagramColors+xml"/>
  <Override PartName="/ppt/diagrams/colors22.xml" ContentType="application/vnd.openxmlformats-officedocument.drawingml.diagramColors+xml"/>
  <Override PartName="/ppt/diagrams/colors23.xml" ContentType="application/vnd.openxmlformats-officedocument.drawingml.diagramColors+xml"/>
  <Override PartName="/ppt/diagrams/colors24.xml" ContentType="application/vnd.openxmlformats-officedocument.drawingml.diagramColors+xml"/>
  <Override PartName="/ppt/diagrams/colors25.xml" ContentType="application/vnd.openxmlformats-officedocument.drawingml.diagramColors+xml"/>
  <Override PartName="/ppt/diagrams/colors26.xml" ContentType="application/vnd.openxmlformats-officedocument.drawingml.diagramColors+xml"/>
  <Override PartName="/ppt/diagrams/colors27.xml" ContentType="application/vnd.openxmlformats-officedocument.drawingml.diagramColors+xml"/>
  <Override PartName="/ppt/diagrams/colors28.xml" ContentType="application/vnd.openxmlformats-officedocument.drawingml.diagramColors+xml"/>
  <Override PartName="/ppt/diagrams/colors29.xml" ContentType="application/vnd.openxmlformats-officedocument.drawingml.diagramColors+xml"/>
  <Override PartName="/ppt/diagrams/colors3.xml" ContentType="application/vnd.openxmlformats-officedocument.drawingml.diagramColors+xml"/>
  <Override PartName="/ppt/diagrams/colors30.xml" ContentType="application/vnd.openxmlformats-officedocument.drawingml.diagramColors+xml"/>
  <Override PartName="/ppt/diagrams/colors31.xml" ContentType="application/vnd.openxmlformats-officedocument.drawingml.diagramColors+xml"/>
  <Override PartName="/ppt/diagrams/colors32.xml" ContentType="application/vnd.openxmlformats-officedocument.drawingml.diagramColors+xml"/>
  <Override PartName="/ppt/diagrams/colors33.xml" ContentType="application/vnd.openxmlformats-officedocument.drawingml.diagramColors+xml"/>
  <Override PartName="/ppt/diagrams/colors34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16.xml" ContentType="application/vnd.openxmlformats-officedocument.drawingml.diagramData+xml"/>
  <Override PartName="/ppt/diagrams/data17.xml" ContentType="application/vnd.openxmlformats-officedocument.drawingml.diagramData+xml"/>
  <Override PartName="/ppt/diagrams/data18.xml" ContentType="application/vnd.openxmlformats-officedocument.drawingml.diagramData+xml"/>
  <Override PartName="/ppt/diagrams/data19.xml" ContentType="application/vnd.openxmlformats-officedocument.drawingml.diagramData+xml"/>
  <Override PartName="/ppt/diagrams/data2.xml" ContentType="application/vnd.openxmlformats-officedocument.drawingml.diagramData+xml"/>
  <Override PartName="/ppt/diagrams/data20.xml" ContentType="application/vnd.openxmlformats-officedocument.drawingml.diagramData+xml"/>
  <Override PartName="/ppt/diagrams/data21.xml" ContentType="application/vnd.openxmlformats-officedocument.drawingml.diagramData+xml"/>
  <Override PartName="/ppt/diagrams/data22.xml" ContentType="application/vnd.openxmlformats-officedocument.drawingml.diagramData+xml"/>
  <Override PartName="/ppt/diagrams/data23.xml" ContentType="application/vnd.openxmlformats-officedocument.drawingml.diagramData+xml"/>
  <Override PartName="/ppt/diagrams/data24.xml" ContentType="application/vnd.openxmlformats-officedocument.drawingml.diagramData+xml"/>
  <Override PartName="/ppt/diagrams/data25.xml" ContentType="application/vnd.openxmlformats-officedocument.drawingml.diagramData+xml"/>
  <Override PartName="/ppt/diagrams/data26.xml" ContentType="application/vnd.openxmlformats-officedocument.drawingml.diagramData+xml"/>
  <Override PartName="/ppt/diagrams/data27.xml" ContentType="application/vnd.openxmlformats-officedocument.drawingml.diagramData+xml"/>
  <Override PartName="/ppt/diagrams/data28.xml" ContentType="application/vnd.openxmlformats-officedocument.drawingml.diagramData+xml"/>
  <Override PartName="/ppt/diagrams/data29.xml" ContentType="application/vnd.openxmlformats-officedocument.drawingml.diagramData+xml"/>
  <Override PartName="/ppt/diagrams/data3.xml" ContentType="application/vnd.openxmlformats-officedocument.drawingml.diagramData+xml"/>
  <Override PartName="/ppt/diagrams/data30.xml" ContentType="application/vnd.openxmlformats-officedocument.drawingml.diagramData+xml"/>
  <Override PartName="/ppt/diagrams/data31.xml" ContentType="application/vnd.openxmlformats-officedocument.drawingml.diagramData+xml"/>
  <Override PartName="/ppt/diagrams/data32.xml" ContentType="application/vnd.openxmlformats-officedocument.drawingml.diagramData+xml"/>
  <Override PartName="/ppt/diagrams/data33.xml" ContentType="application/vnd.openxmlformats-officedocument.drawingml.diagramData+xml"/>
  <Override PartName="/ppt/diagrams/data34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15.xml" ContentType="application/vnd.ms-office.drawingml.diagramDrawing+xml"/>
  <Override PartName="/ppt/diagrams/drawing16.xml" ContentType="application/vnd.ms-office.drawingml.diagramDrawing+xml"/>
  <Override PartName="/ppt/diagrams/drawing17.xml" ContentType="application/vnd.ms-office.drawingml.diagramDrawing+xml"/>
  <Override PartName="/ppt/diagrams/drawing18.xml" ContentType="application/vnd.ms-office.drawingml.diagramDrawing+xml"/>
  <Override PartName="/ppt/diagrams/drawing19.xml" ContentType="application/vnd.ms-office.drawingml.diagramDrawing+xml"/>
  <Override PartName="/ppt/diagrams/drawing2.xml" ContentType="application/vnd.ms-office.drawingml.diagramDrawing+xml"/>
  <Override PartName="/ppt/diagrams/drawing20.xml" ContentType="application/vnd.ms-office.drawingml.diagramDrawing+xml"/>
  <Override PartName="/ppt/diagrams/drawing21.xml" ContentType="application/vnd.ms-office.drawingml.diagramDrawing+xml"/>
  <Override PartName="/ppt/diagrams/drawing22.xml" ContentType="application/vnd.ms-office.drawingml.diagramDrawing+xml"/>
  <Override PartName="/ppt/diagrams/drawing23.xml" ContentType="application/vnd.ms-office.drawingml.diagramDrawing+xml"/>
  <Override PartName="/ppt/diagrams/drawing24.xml" ContentType="application/vnd.ms-office.drawingml.diagramDrawing+xml"/>
  <Override PartName="/ppt/diagrams/drawing25.xml" ContentType="application/vnd.ms-office.drawingml.diagramDrawing+xml"/>
  <Override PartName="/ppt/diagrams/drawing26.xml" ContentType="application/vnd.ms-office.drawingml.diagramDrawing+xml"/>
  <Override PartName="/ppt/diagrams/drawing27.xml" ContentType="application/vnd.ms-office.drawingml.diagramDrawing+xml"/>
  <Override PartName="/ppt/diagrams/drawing28.xml" ContentType="application/vnd.ms-office.drawingml.diagramDrawing+xml"/>
  <Override PartName="/ppt/diagrams/drawing29.xml" ContentType="application/vnd.ms-office.drawingml.diagramDrawing+xml"/>
  <Override PartName="/ppt/diagrams/drawing3.xml" ContentType="application/vnd.ms-office.drawingml.diagramDrawing+xml"/>
  <Override PartName="/ppt/diagrams/drawing30.xml" ContentType="application/vnd.ms-office.drawingml.diagramDrawing+xml"/>
  <Override PartName="/ppt/diagrams/drawing31.xml" ContentType="application/vnd.ms-office.drawingml.diagramDrawing+xml"/>
  <Override PartName="/ppt/diagrams/drawing32.xml" ContentType="application/vnd.ms-office.drawingml.diagramDrawing+xml"/>
  <Override PartName="/ppt/diagrams/drawing33.xml" ContentType="application/vnd.ms-office.drawingml.diagramDrawing+xml"/>
  <Override PartName="/ppt/diagrams/drawing34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15.xml" ContentType="application/vnd.openxmlformats-officedocument.drawingml.diagramLayout+xml"/>
  <Override PartName="/ppt/diagrams/layout16.xml" ContentType="application/vnd.openxmlformats-officedocument.drawingml.diagramLayout+xml"/>
  <Override PartName="/ppt/diagrams/layout17.xml" ContentType="application/vnd.openxmlformats-officedocument.drawingml.diagramLayout+xml"/>
  <Override PartName="/ppt/diagrams/layout18.xml" ContentType="application/vnd.openxmlformats-officedocument.drawingml.diagramLayout+xml"/>
  <Override PartName="/ppt/diagrams/layout19.xml" ContentType="application/vnd.openxmlformats-officedocument.drawingml.diagramLayout+xml"/>
  <Override PartName="/ppt/diagrams/layout2.xml" ContentType="application/vnd.openxmlformats-officedocument.drawingml.diagramLayout+xml"/>
  <Override PartName="/ppt/diagrams/layout20.xml" ContentType="application/vnd.openxmlformats-officedocument.drawingml.diagramLayout+xml"/>
  <Override PartName="/ppt/diagrams/layout21.xml" ContentType="application/vnd.openxmlformats-officedocument.drawingml.diagramLayout+xml"/>
  <Override PartName="/ppt/diagrams/layout22.xml" ContentType="application/vnd.openxmlformats-officedocument.drawingml.diagramLayout+xml"/>
  <Override PartName="/ppt/diagrams/layout23.xml" ContentType="application/vnd.openxmlformats-officedocument.drawingml.diagramLayout+xml"/>
  <Override PartName="/ppt/diagrams/layout24.xml" ContentType="application/vnd.openxmlformats-officedocument.drawingml.diagramLayout+xml"/>
  <Override PartName="/ppt/diagrams/layout25.xml" ContentType="application/vnd.openxmlformats-officedocument.drawingml.diagramLayout+xml"/>
  <Override PartName="/ppt/diagrams/layout26.xml" ContentType="application/vnd.openxmlformats-officedocument.drawingml.diagramLayout+xml"/>
  <Override PartName="/ppt/diagrams/layout27.xml" ContentType="application/vnd.openxmlformats-officedocument.drawingml.diagramLayout+xml"/>
  <Override PartName="/ppt/diagrams/layout28.xml" ContentType="application/vnd.openxmlformats-officedocument.drawingml.diagramLayout+xml"/>
  <Override PartName="/ppt/diagrams/layout29.xml" ContentType="application/vnd.openxmlformats-officedocument.drawingml.diagramLayout+xml"/>
  <Override PartName="/ppt/diagrams/layout3.xml" ContentType="application/vnd.openxmlformats-officedocument.drawingml.diagramLayout+xml"/>
  <Override PartName="/ppt/diagrams/layout30.xml" ContentType="application/vnd.openxmlformats-officedocument.drawingml.diagramLayout+xml"/>
  <Override PartName="/ppt/diagrams/layout31.xml" ContentType="application/vnd.openxmlformats-officedocument.drawingml.diagramLayout+xml"/>
  <Override PartName="/ppt/diagrams/layout32.xml" ContentType="application/vnd.openxmlformats-officedocument.drawingml.diagramLayout+xml"/>
  <Override PartName="/ppt/diagrams/layout33.xml" ContentType="application/vnd.openxmlformats-officedocument.drawingml.diagramLayout+xml"/>
  <Override PartName="/ppt/diagrams/layout34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15.xml" ContentType="application/vnd.openxmlformats-officedocument.drawingml.diagramStyle+xml"/>
  <Override PartName="/ppt/diagrams/quickStyle16.xml" ContentType="application/vnd.openxmlformats-officedocument.drawingml.diagramStyle+xml"/>
  <Override PartName="/ppt/diagrams/quickStyle17.xml" ContentType="application/vnd.openxmlformats-officedocument.drawingml.diagramStyle+xml"/>
  <Override PartName="/ppt/diagrams/quickStyle18.xml" ContentType="application/vnd.openxmlformats-officedocument.drawingml.diagramStyle+xml"/>
  <Override PartName="/ppt/diagrams/quickStyle19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20.xml" ContentType="application/vnd.openxmlformats-officedocument.drawingml.diagramStyle+xml"/>
  <Override PartName="/ppt/diagrams/quickStyle21.xml" ContentType="application/vnd.openxmlformats-officedocument.drawingml.diagramStyle+xml"/>
  <Override PartName="/ppt/diagrams/quickStyle22.xml" ContentType="application/vnd.openxmlformats-officedocument.drawingml.diagramStyle+xml"/>
  <Override PartName="/ppt/diagrams/quickStyle23.xml" ContentType="application/vnd.openxmlformats-officedocument.drawingml.diagramStyle+xml"/>
  <Override PartName="/ppt/diagrams/quickStyle24.xml" ContentType="application/vnd.openxmlformats-officedocument.drawingml.diagramStyle+xml"/>
  <Override PartName="/ppt/diagrams/quickStyle25.xml" ContentType="application/vnd.openxmlformats-officedocument.drawingml.diagramStyle+xml"/>
  <Override PartName="/ppt/diagrams/quickStyle26.xml" ContentType="application/vnd.openxmlformats-officedocument.drawingml.diagramStyle+xml"/>
  <Override PartName="/ppt/diagrams/quickStyle27.xml" ContentType="application/vnd.openxmlformats-officedocument.drawingml.diagramStyle+xml"/>
  <Override PartName="/ppt/diagrams/quickStyle28.xml" ContentType="application/vnd.openxmlformats-officedocument.drawingml.diagramStyle+xml"/>
  <Override PartName="/ppt/diagrams/quickStyle29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30.xml" ContentType="application/vnd.openxmlformats-officedocument.drawingml.diagramStyle+xml"/>
  <Override PartName="/ppt/diagrams/quickStyle31.xml" ContentType="application/vnd.openxmlformats-officedocument.drawingml.diagramStyle+xml"/>
  <Override PartName="/ppt/diagrams/quickStyle32.xml" ContentType="application/vnd.openxmlformats-officedocument.drawingml.diagramStyle+xml"/>
  <Override PartName="/ppt/diagrams/quickStyle33.xml" ContentType="application/vnd.openxmlformats-officedocument.drawingml.diagramStyle+xml"/>
  <Override PartName="/ppt/diagrams/quickStyle34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4"/>
  </p:handoutMasterIdLst>
  <p:sldIdLst>
    <p:sldId id="359" r:id="rId3"/>
    <p:sldId id="360" r:id="rId5"/>
    <p:sldId id="361" r:id="rId6"/>
    <p:sldId id="362" r:id="rId7"/>
    <p:sldId id="387" r:id="rId8"/>
    <p:sldId id="386" r:id="rId9"/>
    <p:sldId id="1140" r:id="rId10"/>
    <p:sldId id="1141" r:id="rId11"/>
    <p:sldId id="1142" r:id="rId12"/>
    <p:sldId id="1143" r:id="rId13"/>
    <p:sldId id="1144" r:id="rId14"/>
    <p:sldId id="1145" r:id="rId15"/>
    <p:sldId id="1146" r:id="rId16"/>
    <p:sldId id="1147" r:id="rId17"/>
    <p:sldId id="1148" r:id="rId18"/>
    <p:sldId id="1149" r:id="rId19"/>
    <p:sldId id="1150" r:id="rId20"/>
    <p:sldId id="1235" r:id="rId21"/>
    <p:sldId id="1152" r:id="rId22"/>
    <p:sldId id="1153" r:id="rId23"/>
    <p:sldId id="1154" r:id="rId24"/>
    <p:sldId id="1155" r:id="rId25"/>
    <p:sldId id="1156" r:id="rId26"/>
    <p:sldId id="1157" r:id="rId27"/>
    <p:sldId id="1158" r:id="rId28"/>
    <p:sldId id="1159" r:id="rId29"/>
    <p:sldId id="1160" r:id="rId30"/>
    <p:sldId id="1161" r:id="rId31"/>
    <p:sldId id="1162" r:id="rId32"/>
    <p:sldId id="1163" r:id="rId33"/>
    <p:sldId id="1164" r:id="rId34"/>
    <p:sldId id="1165" r:id="rId35"/>
    <p:sldId id="1166" r:id="rId36"/>
    <p:sldId id="1167" r:id="rId37"/>
    <p:sldId id="1168" r:id="rId38"/>
    <p:sldId id="1169" r:id="rId39"/>
    <p:sldId id="1170" r:id="rId40"/>
    <p:sldId id="1171" r:id="rId41"/>
    <p:sldId id="1172" r:id="rId42"/>
    <p:sldId id="1173" r:id="rId43"/>
    <p:sldId id="1174" r:id="rId44"/>
    <p:sldId id="1175" r:id="rId45"/>
    <p:sldId id="1176" r:id="rId46"/>
    <p:sldId id="1177" r:id="rId47"/>
    <p:sldId id="1178" r:id="rId48"/>
    <p:sldId id="1236" r:id="rId49"/>
    <p:sldId id="1239" r:id="rId50"/>
    <p:sldId id="1240" r:id="rId51"/>
    <p:sldId id="1241" r:id="rId52"/>
    <p:sldId id="1242" r:id="rId53"/>
    <p:sldId id="1243" r:id="rId54"/>
    <p:sldId id="1244" r:id="rId55"/>
    <p:sldId id="1247" r:id="rId56"/>
    <p:sldId id="1245" r:id="rId57"/>
    <p:sldId id="1248" r:id="rId58"/>
    <p:sldId id="1249" r:id="rId59"/>
    <p:sldId id="1250" r:id="rId60"/>
    <p:sldId id="1251" r:id="rId61"/>
    <p:sldId id="1252" r:id="rId62"/>
    <p:sldId id="1253" r:id="rId63"/>
    <p:sldId id="1246" r:id="rId64"/>
    <p:sldId id="1237" r:id="rId65"/>
    <p:sldId id="1206" r:id="rId66"/>
    <p:sldId id="1207" r:id="rId67"/>
    <p:sldId id="1208" r:id="rId68"/>
    <p:sldId id="1209" r:id="rId69"/>
    <p:sldId id="1210" r:id="rId70"/>
    <p:sldId id="1211" r:id="rId71"/>
    <p:sldId id="1212" r:id="rId72"/>
    <p:sldId id="1213" r:id="rId73"/>
    <p:sldId id="1214" r:id="rId74"/>
    <p:sldId id="1215" r:id="rId75"/>
    <p:sldId id="1216" r:id="rId76"/>
    <p:sldId id="1217" r:id="rId77"/>
    <p:sldId id="1219" r:id="rId78"/>
    <p:sldId id="1221" r:id="rId79"/>
    <p:sldId id="1222" r:id="rId80"/>
    <p:sldId id="1223" r:id="rId81"/>
    <p:sldId id="1238" r:id="rId82"/>
    <p:sldId id="1226" r:id="rId83"/>
    <p:sldId id="1227" r:id="rId84"/>
    <p:sldId id="1228" r:id="rId85"/>
    <p:sldId id="1229" r:id="rId86"/>
    <p:sldId id="1230" r:id="rId87"/>
    <p:sldId id="1231" r:id="rId88"/>
    <p:sldId id="1232" r:id="rId89"/>
    <p:sldId id="1233" r:id="rId90"/>
    <p:sldId id="1234" r:id="rId91"/>
    <p:sldId id="721" r:id="rId92"/>
    <p:sldId id="363" r:id="rId93"/>
  </p:sldIdLst>
  <p:sldSz cx="12192000" cy="6858000"/>
  <p:notesSz cx="6858000" cy="9144000"/>
  <p:custDataLst>
    <p:tags r:id="rId9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86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610"/>
    <p:restoredTop sz="94682"/>
  </p:normalViewPr>
  <p:slideViewPr>
    <p:cSldViewPr snapToGrid="0" snapToObjects="1" showGuides="1">
      <p:cViewPr varScale="1">
        <p:scale>
          <a:sx n="101" d="100"/>
          <a:sy n="101" d="100"/>
        </p:scale>
        <p:origin x="200" y="576"/>
      </p:cViewPr>
      <p:guideLst>
        <p:guide orient="horz" pos="2174"/>
        <p:guide pos="29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8" Type="http://schemas.openxmlformats.org/officeDocument/2006/relationships/tags" Target="tags/tag1.xml"/><Relationship Id="rId97" Type="http://schemas.openxmlformats.org/officeDocument/2006/relationships/tableStyles" Target="tableStyles.xml"/><Relationship Id="rId96" Type="http://schemas.openxmlformats.org/officeDocument/2006/relationships/viewProps" Target="viewProps.xml"/><Relationship Id="rId95" Type="http://schemas.openxmlformats.org/officeDocument/2006/relationships/presProps" Target="presProps.xml"/><Relationship Id="rId94" Type="http://schemas.openxmlformats.org/officeDocument/2006/relationships/handoutMaster" Target="handoutMasters/handoutMaster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一、粉笔字的书写工具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512260FC-4FDB-4E6C-A257-B29F64601472}" type="presOf" srcId="{22237F99-FD0F-4EA4-B7E2-BFAD40DF6E70}" destId="{447C00D4-8DDB-44FA-87ED-AAA16D8D1D2A}" srcOrd="0" destOrd="0" presId="urn:microsoft.com/office/officeart/2005/8/layout/vList2"/>
    <dgm:cxn modelId="{684916C0-AB7A-410F-8C03-88353ABB523C}" type="presOf" srcId="{561ED4CD-2321-4293-949E-2C47D0B22CC1}" destId="{41CC2077-536E-401A-998A-5928EA2ADDBC}" srcOrd="0" destOrd="0" presId="urn:microsoft.com/office/officeart/2005/8/layout/vList2"/>
    <dgm:cxn modelId="{F8535587-9761-4700-BBB1-133AF5036816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二、</a:t>
          </a:r>
          <a:r>
            <a:rPr lang="zh-CN" b="1" dirty="0" smtClean="0"/>
            <a:t>横的写法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B8C8B0B-4C6D-47FC-9715-0EB8C8582DD6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8297B924-3CDD-405B-B944-0054E49EC4DE}" type="presOf" srcId="{22237F99-FD0F-4EA4-B7E2-BFAD40DF6E70}" destId="{447C00D4-8DDB-44FA-87ED-AAA16D8D1D2A}" srcOrd="0" destOrd="0" presId="urn:microsoft.com/office/officeart/2005/8/layout/vList2"/>
    <dgm:cxn modelId="{429FBAD8-117C-42B8-BBDA-C75637FE48ED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三、竖</a:t>
          </a:r>
          <a:r>
            <a:rPr lang="zh-CN" b="1" dirty="0" smtClean="0"/>
            <a:t>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7CF37CB8-55DD-47C2-B792-0E0CBF698AC1}" type="presOf" srcId="{561ED4CD-2321-4293-949E-2C47D0B22CC1}" destId="{41CC2077-536E-401A-998A-5928EA2ADDBC}" srcOrd="0" destOrd="0" presId="urn:microsoft.com/office/officeart/2005/8/layout/vList2"/>
    <dgm:cxn modelId="{F4851240-319A-437E-AE03-01D1B2E6D095}" type="presOf" srcId="{22237F99-FD0F-4EA4-B7E2-BFAD40DF6E70}" destId="{447C00D4-8DDB-44FA-87ED-AAA16D8D1D2A}" srcOrd="0" destOrd="0" presId="urn:microsoft.com/office/officeart/2005/8/layout/vList2"/>
    <dgm:cxn modelId="{16212024-9D37-477D-83BE-4307796500B8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四、撇的写法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03E5FA1A-7604-49FF-BFE6-9FDBEB045758}" type="presOf" srcId="{22237F99-FD0F-4EA4-B7E2-BFAD40DF6E70}" destId="{447C00D4-8DDB-44FA-87ED-AAA16D8D1D2A}" srcOrd="0" destOrd="0" presId="urn:microsoft.com/office/officeart/2005/8/layout/vList2"/>
    <dgm:cxn modelId="{B7BD811C-6697-4617-9281-71A7F366C81D}" type="presOf" srcId="{561ED4CD-2321-4293-949E-2C47D0B22CC1}" destId="{41CC2077-536E-401A-998A-5928EA2ADDBC}" srcOrd="0" destOrd="0" presId="urn:microsoft.com/office/officeart/2005/8/layout/vList2"/>
    <dgm:cxn modelId="{3EF16BC2-9DC4-4254-8A6A-4458E329176A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五、</a:t>
          </a:r>
          <a:r>
            <a:rPr lang="zh-CN" b="1" dirty="0" smtClean="0"/>
            <a:t>捺的写法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3B76A23-4A45-4D93-862E-8B71ED76255D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86F92663-0CAE-4527-A1AD-7C422FC2F8EF}" type="presOf" srcId="{561ED4CD-2321-4293-949E-2C47D0B22CC1}" destId="{41CC2077-536E-401A-998A-5928EA2ADDBC}" srcOrd="0" destOrd="0" presId="urn:microsoft.com/office/officeart/2005/8/layout/vList2"/>
    <dgm:cxn modelId="{50295428-A7DC-487C-BF14-FE11645A5779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六</a:t>
          </a:r>
          <a:r>
            <a:rPr lang="zh-CN" dirty="0" smtClean="0"/>
            <a:t>、</a:t>
          </a:r>
          <a:r>
            <a:rPr lang="zh-CN" b="1" dirty="0" smtClean="0"/>
            <a:t>钩的写法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DD28326F-7713-4614-8B40-75F61ED55D65}" type="presOf" srcId="{22237F99-FD0F-4EA4-B7E2-BFAD40DF6E70}" destId="{447C00D4-8DDB-44FA-87ED-AAA16D8D1D2A}" srcOrd="0" destOrd="0" presId="urn:microsoft.com/office/officeart/2005/8/layout/vList2"/>
    <dgm:cxn modelId="{42B98BE7-0B8A-4194-A529-E527B12607A2}" type="presOf" srcId="{561ED4CD-2321-4293-949E-2C47D0B22CC1}" destId="{41CC2077-536E-401A-998A-5928EA2ADDBC}" srcOrd="0" destOrd="0" presId="urn:microsoft.com/office/officeart/2005/8/layout/vList2"/>
    <dgm:cxn modelId="{842D1A08-6AA6-4023-B618-B0D2CBA81D35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七</a:t>
          </a:r>
          <a:r>
            <a:rPr lang="zh-CN" b="1" dirty="0" smtClean="0"/>
            <a:t>、</a:t>
          </a:r>
          <a:r>
            <a:rPr lang="zh-CN" altLang="en-US" b="1" dirty="0" smtClean="0"/>
            <a:t>折</a:t>
          </a:r>
          <a:r>
            <a:rPr lang="zh-CN" b="1" dirty="0" smtClean="0"/>
            <a:t>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1BF53E3-48DE-4510-A2E4-A8F3BA0932C5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433C7973-424B-49CF-A82F-329EB709991D}" type="presOf" srcId="{561ED4CD-2321-4293-949E-2C47D0B22CC1}" destId="{41CC2077-536E-401A-998A-5928EA2ADDBC}" srcOrd="0" destOrd="0" presId="urn:microsoft.com/office/officeart/2005/8/layout/vList2"/>
    <dgm:cxn modelId="{2BDDBEB9-8AA6-4DAB-BE37-8B69466279C1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一、三点水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00EF55F2-D690-4C78-86FC-3BDD0684C29D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00EF55F2-D690-4C78-86FC-3BDD0684C29D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0EF55F2-D690-4C78-86FC-3BDD0684C29D}" srcId="{22237F99-FD0F-4EA4-B7E2-BFAD40DF6E70}" destId="{561ED4CD-2321-4293-949E-2C47D0B22CC1}" srcOrd="0" destOrd="0" parTransId="{8A7D5E96-CC25-40B3-A977-AC7F62EBB4EC}" sibTransId="{584DD622-18CB-4009-98BB-842E4A9A7BBD}"/>
    <dgm:cxn modelId="{CFF7F183-6906-4BB3-BD77-DFA44FDE0495}" type="presOf" srcId="{22237F99-FD0F-4EA4-B7E2-BFAD40DF6E70}" destId="{447C00D4-8DDB-44FA-87ED-AAA16D8D1D2A}" srcOrd="0" destOrd="0" presId="urn:microsoft.com/office/officeart/2005/8/layout/vList2"/>
    <dgm:cxn modelId="{8A96FCAE-8302-4B64-88A9-5BF8D0AA1176}" type="presParOf" srcId="{447C00D4-8DDB-44FA-87ED-AAA16D8D1D2A}" destId="{41CC2077-536E-401A-998A-5928EA2ADDBC}" srcOrd="0" destOrd="0" presId="urn:microsoft.com/office/officeart/2005/8/layout/vList2"/>
    <dgm:cxn modelId="{7122622B-1915-4F96-B91F-CAAED3EBF0D0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二、竖心旁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739390AC-D6F7-48AE-8211-EAC91C21902A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739390AC-D6F7-48AE-8211-EAC91C21902A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39390AC-D6F7-48AE-8211-EAC91C21902A}" srcId="{22237F99-FD0F-4EA4-B7E2-BFAD40DF6E70}" destId="{561ED4CD-2321-4293-949E-2C47D0B22CC1}" srcOrd="0" destOrd="0" parTransId="{8A7D5E96-CC25-40B3-A977-AC7F62EBB4EC}" sibTransId="{584DD622-18CB-4009-98BB-842E4A9A7BBD}"/>
    <dgm:cxn modelId="{9BB05CDF-659E-4413-8817-893C8BDAEF81}" type="presOf" srcId="{22237F99-FD0F-4EA4-B7E2-BFAD40DF6E70}" destId="{447C00D4-8DDB-44FA-87ED-AAA16D8D1D2A}" srcOrd="0" destOrd="0" presId="urn:microsoft.com/office/officeart/2005/8/layout/vList2"/>
    <dgm:cxn modelId="{32935917-0D25-4FC7-A4BB-A7C424673865}" type="presParOf" srcId="{447C00D4-8DDB-44FA-87ED-AAA16D8D1D2A}" destId="{41CC2077-536E-401A-998A-5928EA2ADDBC}" srcOrd="0" destOrd="0" presId="urn:microsoft.com/office/officeart/2005/8/layout/vList2"/>
    <dgm:cxn modelId="{ABF14FE5-88A8-49E9-8368-E85EAA846A1B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三、木字旁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B5E2744F-B3CF-4679-B3A4-F24970D8D5F8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B5E2744F-B3CF-4679-B3A4-F24970D8D5F8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5E2744F-B3CF-4679-B3A4-F24970D8D5F8}" srcId="{22237F99-FD0F-4EA4-B7E2-BFAD40DF6E70}" destId="{561ED4CD-2321-4293-949E-2C47D0B22CC1}" srcOrd="0" destOrd="0" parTransId="{8A7D5E96-CC25-40B3-A977-AC7F62EBB4EC}" sibTransId="{584DD622-18CB-4009-98BB-842E4A9A7BBD}"/>
    <dgm:cxn modelId="{791105C4-009B-49B2-914B-07844C456D05}" type="presOf" srcId="{22237F99-FD0F-4EA4-B7E2-BFAD40DF6E70}" destId="{447C00D4-8DDB-44FA-87ED-AAA16D8D1D2A}" srcOrd="0" destOrd="0" presId="urn:microsoft.com/office/officeart/2005/8/layout/vList2"/>
    <dgm:cxn modelId="{93D9B199-5730-4FAD-A8B7-45D544A38CB5}" type="presParOf" srcId="{447C00D4-8DDB-44FA-87ED-AAA16D8D1D2A}" destId="{41CC2077-536E-401A-998A-5928EA2ADDBC}" srcOrd="0" destOrd="0" presId="urn:microsoft.com/office/officeart/2005/8/layout/vList2"/>
    <dgm:cxn modelId="{1D09CB3A-2115-4D0C-9D8A-EA86BEECC659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四、单人旁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265EC9F7-E197-48DB-94F0-47F7F8C8B0D9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265EC9F7-E197-48DB-94F0-47F7F8C8B0D9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65EC9F7-E197-48DB-94F0-47F7F8C8B0D9}" srcId="{22237F99-FD0F-4EA4-B7E2-BFAD40DF6E70}" destId="{561ED4CD-2321-4293-949E-2C47D0B22CC1}" srcOrd="0" destOrd="0" parTransId="{8A7D5E96-CC25-40B3-A977-AC7F62EBB4EC}" sibTransId="{584DD622-18CB-4009-98BB-842E4A9A7BBD}"/>
    <dgm:cxn modelId="{40183FB9-D822-4E95-AA60-07F693A131DB}" type="presOf" srcId="{22237F99-FD0F-4EA4-B7E2-BFAD40DF6E70}" destId="{447C00D4-8DDB-44FA-87ED-AAA16D8D1D2A}" srcOrd="0" destOrd="0" presId="urn:microsoft.com/office/officeart/2005/8/layout/vList2"/>
    <dgm:cxn modelId="{A386C90F-F3B7-48D1-8609-6E085DEAD342}" type="presParOf" srcId="{447C00D4-8DDB-44FA-87ED-AAA16D8D1D2A}" destId="{41CC2077-536E-401A-998A-5928EA2ADDBC}" srcOrd="0" destOrd="0" presId="urn:microsoft.com/office/officeart/2005/8/layout/vList2"/>
    <dgm:cxn modelId="{80A054A4-3B16-4ED3-A402-3B904D06FA53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二、粉笔字的特点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EBBFB7EA-80A2-4F86-8CF3-9B2270FF6F20}" type="presOf" srcId="{561ED4CD-2321-4293-949E-2C47D0B22CC1}" destId="{41CC2077-536E-401A-998A-5928EA2ADDBC}" srcOrd="0" destOrd="0" presId="urn:microsoft.com/office/officeart/2005/8/layout/vList2"/>
    <dgm:cxn modelId="{8B7F2150-A048-4BF2-B895-19B5077B1C69}" type="presOf" srcId="{22237F99-FD0F-4EA4-B7E2-BFAD40DF6E70}" destId="{447C00D4-8DDB-44FA-87ED-AAA16D8D1D2A}" srcOrd="0" destOrd="0" presId="urn:microsoft.com/office/officeart/2005/8/layout/vList2"/>
    <dgm:cxn modelId="{0563B0FB-415E-4BE8-8254-59E9E919E509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五、双人旁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B396987E-8252-41E5-BA3D-247A7CEA59E8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B396987E-8252-41E5-BA3D-247A7CEA59E8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396987E-8252-41E5-BA3D-247A7CEA59E8}" srcId="{22237F99-FD0F-4EA4-B7E2-BFAD40DF6E70}" destId="{561ED4CD-2321-4293-949E-2C47D0B22CC1}" srcOrd="0" destOrd="0" parTransId="{8A7D5E96-CC25-40B3-A977-AC7F62EBB4EC}" sibTransId="{584DD622-18CB-4009-98BB-842E4A9A7BBD}"/>
    <dgm:cxn modelId="{A6E35281-A849-47C3-8FE2-6B48E19BE17D}" type="presOf" srcId="{22237F99-FD0F-4EA4-B7E2-BFAD40DF6E70}" destId="{447C00D4-8DDB-44FA-87ED-AAA16D8D1D2A}" srcOrd="0" destOrd="0" presId="urn:microsoft.com/office/officeart/2005/8/layout/vList2"/>
    <dgm:cxn modelId="{6F42682E-2029-4277-8CBB-E7191F064053}" type="presParOf" srcId="{447C00D4-8DDB-44FA-87ED-AAA16D8D1D2A}" destId="{41CC2077-536E-401A-998A-5928EA2ADDBC}" srcOrd="0" destOrd="0" presId="urn:microsoft.com/office/officeart/2005/8/layout/vList2"/>
    <dgm:cxn modelId="{5F38FD7E-FB05-4878-848C-0DB917596ACF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六、提手旁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64E97A01-0A76-4AAB-AAB6-5361E1434882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64E97A01-0A76-4AAB-AAB6-5361E1434882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4E97A01-0A76-4AAB-AAB6-5361E1434882}" srcId="{22237F99-FD0F-4EA4-B7E2-BFAD40DF6E70}" destId="{561ED4CD-2321-4293-949E-2C47D0B22CC1}" srcOrd="0" destOrd="0" parTransId="{8A7D5E96-CC25-40B3-A977-AC7F62EBB4EC}" sibTransId="{584DD622-18CB-4009-98BB-842E4A9A7BBD}"/>
    <dgm:cxn modelId="{CE592A5A-F367-4687-B08A-3D08CBF212FE}" type="presOf" srcId="{22237F99-FD0F-4EA4-B7E2-BFAD40DF6E70}" destId="{447C00D4-8DDB-44FA-87ED-AAA16D8D1D2A}" srcOrd="0" destOrd="0" presId="urn:microsoft.com/office/officeart/2005/8/layout/vList2"/>
    <dgm:cxn modelId="{389EFABF-7EC8-4DD7-A1D5-2839B4829DAD}" type="presParOf" srcId="{447C00D4-8DDB-44FA-87ED-AAA16D8D1D2A}" destId="{41CC2077-536E-401A-998A-5928EA2ADDBC}" srcOrd="0" destOrd="0" presId="urn:microsoft.com/office/officeart/2005/8/layout/vList2"/>
    <dgm:cxn modelId="{7E510BB8-CC83-4846-9EBA-90D8A8A2CCEE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七、禾木旁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37798726-40DB-4F09-AF69-DAC5A7742ABD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37798726-40DB-4F09-AF69-DAC5A7742ABD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7798726-40DB-4F09-AF69-DAC5A7742ABD}" srcId="{22237F99-FD0F-4EA4-B7E2-BFAD40DF6E70}" destId="{561ED4CD-2321-4293-949E-2C47D0B22CC1}" srcOrd="0" destOrd="0" parTransId="{8A7D5E96-CC25-40B3-A977-AC7F62EBB4EC}" sibTransId="{584DD622-18CB-4009-98BB-842E4A9A7BBD}"/>
    <dgm:cxn modelId="{CEC421B5-D21F-4CEA-BA48-6E3514647699}" type="presOf" srcId="{22237F99-FD0F-4EA4-B7E2-BFAD40DF6E70}" destId="{447C00D4-8DDB-44FA-87ED-AAA16D8D1D2A}" srcOrd="0" destOrd="0" presId="urn:microsoft.com/office/officeart/2005/8/layout/vList2"/>
    <dgm:cxn modelId="{B4E6F668-BEAB-40FD-828A-19F1C2C17864}" type="presParOf" srcId="{447C00D4-8DDB-44FA-87ED-AAA16D8D1D2A}" destId="{41CC2077-536E-401A-998A-5928EA2ADDBC}" srcOrd="0" destOrd="0" presId="urn:microsoft.com/office/officeart/2005/8/layout/vList2"/>
    <dgm:cxn modelId="{C1709EA3-0494-4EEC-927E-8887788BA1AE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八、女字旁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2790A02F-1EC6-4865-89D6-713704729A95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2790A02F-1EC6-4865-89D6-713704729A95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790A02F-1EC6-4865-89D6-713704729A95}" srcId="{22237F99-FD0F-4EA4-B7E2-BFAD40DF6E70}" destId="{561ED4CD-2321-4293-949E-2C47D0B22CC1}" srcOrd="0" destOrd="0" parTransId="{8A7D5E96-CC25-40B3-A977-AC7F62EBB4EC}" sibTransId="{584DD622-18CB-4009-98BB-842E4A9A7BBD}"/>
    <dgm:cxn modelId="{81F63C82-354D-4ED8-9B9B-9AC867E7F132}" type="presOf" srcId="{22237F99-FD0F-4EA4-B7E2-BFAD40DF6E70}" destId="{447C00D4-8DDB-44FA-87ED-AAA16D8D1D2A}" srcOrd="0" destOrd="0" presId="urn:microsoft.com/office/officeart/2005/8/layout/vList2"/>
    <dgm:cxn modelId="{331D3022-E950-4ACA-B963-CEDC6E50EE4C}" type="presParOf" srcId="{447C00D4-8DDB-44FA-87ED-AAA16D8D1D2A}" destId="{41CC2077-536E-401A-998A-5928EA2ADDBC}" srcOrd="0" destOrd="0" presId="urn:microsoft.com/office/officeart/2005/8/layout/vList2"/>
    <dgm:cxn modelId="{9F60719E-3906-41A6-ACD4-13BD63D14D36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九、左耳刀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297B65FA-3F90-4BDF-B96C-69A342E08F7E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297B65FA-3F90-4BDF-B96C-69A342E08F7E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97B65FA-3F90-4BDF-B96C-69A342E08F7E}" srcId="{22237F99-FD0F-4EA4-B7E2-BFAD40DF6E70}" destId="{561ED4CD-2321-4293-949E-2C47D0B22CC1}" srcOrd="0" destOrd="0" parTransId="{8A7D5E96-CC25-40B3-A977-AC7F62EBB4EC}" sibTransId="{584DD622-18CB-4009-98BB-842E4A9A7BBD}"/>
    <dgm:cxn modelId="{C4E2BECA-5939-43C9-A3A0-2A718C794924}" type="presOf" srcId="{22237F99-FD0F-4EA4-B7E2-BFAD40DF6E70}" destId="{447C00D4-8DDB-44FA-87ED-AAA16D8D1D2A}" srcOrd="0" destOrd="0" presId="urn:microsoft.com/office/officeart/2005/8/layout/vList2"/>
    <dgm:cxn modelId="{A111CFB5-EB65-4C14-A4DC-9B97478CC540}" type="presParOf" srcId="{447C00D4-8DDB-44FA-87ED-AAA16D8D1D2A}" destId="{41CC2077-536E-401A-998A-5928EA2ADDBC}" srcOrd="0" destOrd="0" presId="urn:microsoft.com/office/officeart/2005/8/layout/vList2"/>
    <dgm:cxn modelId="{75916263-B8FC-4C6F-AC05-1E66D9FA576A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十、反文旁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C3A4E115-844A-42ED-B63A-17D4B4B5BC99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C3A4E115-844A-42ED-B63A-17D4B4B5BC99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3A4E115-844A-42ED-B63A-17D4B4B5BC99}" srcId="{22237F99-FD0F-4EA4-B7E2-BFAD40DF6E70}" destId="{561ED4CD-2321-4293-949E-2C47D0B22CC1}" srcOrd="0" destOrd="0" parTransId="{8A7D5E96-CC25-40B3-A977-AC7F62EBB4EC}" sibTransId="{584DD622-18CB-4009-98BB-842E4A9A7BBD}"/>
    <dgm:cxn modelId="{38D98334-3285-41B6-85AF-6A5CF8CA356C}" type="presOf" srcId="{22237F99-FD0F-4EA4-B7E2-BFAD40DF6E70}" destId="{447C00D4-8DDB-44FA-87ED-AAA16D8D1D2A}" srcOrd="0" destOrd="0" presId="urn:microsoft.com/office/officeart/2005/8/layout/vList2"/>
    <dgm:cxn modelId="{C29CC978-F8A5-44AE-91C1-D9B298F0E1C9}" type="presParOf" srcId="{447C00D4-8DDB-44FA-87ED-AAA16D8D1D2A}" destId="{41CC2077-536E-401A-998A-5928EA2ADDBC}" srcOrd="0" destOrd="0" presId="urn:microsoft.com/office/officeart/2005/8/layout/vList2"/>
    <dgm:cxn modelId="{B664A292-CB19-4D4B-804C-CC270498912A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十一、欠字旁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2EFD9B3F-7DDF-40F1-9319-94F3DA1C126F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2EFD9B3F-7DDF-40F1-9319-94F3DA1C126F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EFD9B3F-7DDF-40F1-9319-94F3DA1C126F}" srcId="{22237F99-FD0F-4EA4-B7E2-BFAD40DF6E70}" destId="{561ED4CD-2321-4293-949E-2C47D0B22CC1}" srcOrd="0" destOrd="0" parTransId="{8A7D5E96-CC25-40B3-A977-AC7F62EBB4EC}" sibTransId="{584DD622-18CB-4009-98BB-842E4A9A7BBD}"/>
    <dgm:cxn modelId="{2D11EDD4-2C42-470B-9BBC-5FA706CFFDEC}" type="presOf" srcId="{22237F99-FD0F-4EA4-B7E2-BFAD40DF6E70}" destId="{447C00D4-8DDB-44FA-87ED-AAA16D8D1D2A}" srcOrd="0" destOrd="0" presId="urn:microsoft.com/office/officeart/2005/8/layout/vList2"/>
    <dgm:cxn modelId="{684FC6E7-7699-4123-95D4-EFCC22C1A84D}" type="presParOf" srcId="{447C00D4-8DDB-44FA-87ED-AAA16D8D1D2A}" destId="{41CC2077-536E-401A-998A-5928EA2ADDBC}" srcOrd="0" destOrd="0" presId="urn:microsoft.com/office/officeart/2005/8/layout/vList2"/>
    <dgm:cxn modelId="{0EECD982-A891-472B-91E8-15BDA6569EC3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十二、立刀旁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911AF3E8-26D0-42D3-B7EF-0CA2BE4AC52A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11AF3E8-26D0-42D3-B7EF-0CA2BE4AC52A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11AF3E8-26D0-42D3-B7EF-0CA2BE4AC52A}" srcId="{22237F99-FD0F-4EA4-B7E2-BFAD40DF6E70}" destId="{561ED4CD-2321-4293-949E-2C47D0B22CC1}" srcOrd="0" destOrd="0" parTransId="{8A7D5E96-CC25-40B3-A977-AC7F62EBB4EC}" sibTransId="{584DD622-18CB-4009-98BB-842E4A9A7BBD}"/>
    <dgm:cxn modelId="{E5C094AE-1B88-4976-A304-652608AECDB8}" type="presOf" srcId="{22237F99-FD0F-4EA4-B7E2-BFAD40DF6E70}" destId="{447C00D4-8DDB-44FA-87ED-AAA16D8D1D2A}" srcOrd="0" destOrd="0" presId="urn:microsoft.com/office/officeart/2005/8/layout/vList2"/>
    <dgm:cxn modelId="{A6D29E95-0CD3-40E0-B111-DAFBE57BBD94}" type="presParOf" srcId="{447C00D4-8DDB-44FA-87ED-AAA16D8D1D2A}" destId="{41CC2077-536E-401A-998A-5928EA2ADDBC}" srcOrd="0" destOrd="0" presId="urn:microsoft.com/office/officeart/2005/8/layout/vList2"/>
    <dgm:cxn modelId="{88A5C535-79C1-43D0-97B4-2D579656B4E2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十三、金字旁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5CF0C88A-4007-4A34-A515-CBF70F2F106C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5CF0C88A-4007-4A34-A515-CBF70F2F106C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CF0C88A-4007-4A34-A515-CBF70F2F106C}" srcId="{22237F99-FD0F-4EA4-B7E2-BFAD40DF6E70}" destId="{561ED4CD-2321-4293-949E-2C47D0B22CC1}" srcOrd="0" destOrd="0" parTransId="{8A7D5E96-CC25-40B3-A977-AC7F62EBB4EC}" sibTransId="{584DD622-18CB-4009-98BB-842E4A9A7BBD}"/>
    <dgm:cxn modelId="{AC220B01-817F-4A27-87E4-D6A214FED6AC}" type="presOf" srcId="{22237F99-FD0F-4EA4-B7E2-BFAD40DF6E70}" destId="{447C00D4-8DDB-44FA-87ED-AAA16D8D1D2A}" srcOrd="0" destOrd="0" presId="urn:microsoft.com/office/officeart/2005/8/layout/vList2"/>
    <dgm:cxn modelId="{7D789535-32E3-4096-B084-70120594F5F5}" type="presParOf" srcId="{447C00D4-8DDB-44FA-87ED-AAA16D8D1D2A}" destId="{41CC2077-536E-401A-998A-5928EA2ADDBC}" srcOrd="0" destOrd="0" presId="urn:microsoft.com/office/officeart/2005/8/layout/vList2"/>
    <dgm:cxn modelId="{AF0A3710-AB9E-4A99-8D14-E1A396CAD22E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十四、又字旁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22622790-04E6-4335-8C09-F37DC9736A0F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22622790-04E6-4335-8C09-F37DC9736A0F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2622790-04E6-4335-8C09-F37DC9736A0F}" srcId="{22237F99-FD0F-4EA4-B7E2-BFAD40DF6E70}" destId="{561ED4CD-2321-4293-949E-2C47D0B22CC1}" srcOrd="0" destOrd="0" parTransId="{8A7D5E96-CC25-40B3-A977-AC7F62EBB4EC}" sibTransId="{584DD622-18CB-4009-98BB-842E4A9A7BBD}"/>
    <dgm:cxn modelId="{57666B96-9665-4FD0-8C03-6FE7E4ABEBBF}" type="presOf" srcId="{22237F99-FD0F-4EA4-B7E2-BFAD40DF6E70}" destId="{447C00D4-8DDB-44FA-87ED-AAA16D8D1D2A}" srcOrd="0" destOrd="0" presId="urn:microsoft.com/office/officeart/2005/8/layout/vList2"/>
    <dgm:cxn modelId="{6E0DD91C-0026-4DEB-B26B-E44C9BDA67D4}" type="presParOf" srcId="{447C00D4-8DDB-44FA-87ED-AAA16D8D1D2A}" destId="{41CC2077-536E-401A-998A-5928EA2ADDBC}" srcOrd="0" destOrd="0" presId="urn:microsoft.com/office/officeart/2005/8/layout/vList2"/>
    <dgm:cxn modelId="{5AB444AB-1F66-4493-A431-34490656D194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三、粉笔字书写基本要求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B6F073E0-758E-4DEE-9A56-92468698CC28}" type="presOf" srcId="{22237F99-FD0F-4EA4-B7E2-BFAD40DF6E70}" destId="{447C00D4-8DDB-44FA-87ED-AAA16D8D1D2A}" srcOrd="0" destOrd="0" presId="urn:microsoft.com/office/officeart/2005/8/layout/vList2"/>
    <dgm:cxn modelId="{F31DF599-D1E7-447D-993D-BFE5726B01AA}" type="presOf" srcId="{561ED4CD-2321-4293-949E-2C47D0B22CC1}" destId="{41CC2077-536E-401A-998A-5928EA2ADDBC}" srcOrd="0" destOrd="0" presId="urn:microsoft.com/office/officeart/2005/8/layout/vList2"/>
    <dgm:cxn modelId="{333359C4-E673-47FA-A985-D8EE26137977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十五、舟字旁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21666BD8-52DB-4380-9CBA-3B88094E2931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21666BD8-52DB-4380-9CBA-3B88094E2931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1666BD8-52DB-4380-9CBA-3B88094E2931}" srcId="{22237F99-FD0F-4EA4-B7E2-BFAD40DF6E70}" destId="{561ED4CD-2321-4293-949E-2C47D0B22CC1}" srcOrd="0" destOrd="0" parTransId="{8A7D5E96-CC25-40B3-A977-AC7F62EBB4EC}" sibTransId="{584DD622-18CB-4009-98BB-842E4A9A7BBD}"/>
    <dgm:cxn modelId="{7F89A357-A425-40CC-8109-2006231C78C1}" type="presOf" srcId="{22237F99-FD0F-4EA4-B7E2-BFAD40DF6E70}" destId="{447C00D4-8DDB-44FA-87ED-AAA16D8D1D2A}" srcOrd="0" destOrd="0" presId="urn:microsoft.com/office/officeart/2005/8/layout/vList2"/>
    <dgm:cxn modelId="{8E7B1231-B730-41BF-BE70-1CD314B71EA1}" type="presParOf" srcId="{447C00D4-8DDB-44FA-87ED-AAA16D8D1D2A}" destId="{41CC2077-536E-401A-998A-5928EA2ADDBC}" srcOrd="0" destOrd="0" presId="urn:microsoft.com/office/officeart/2005/8/layout/vList2"/>
    <dgm:cxn modelId="{BC6D2436-A2AF-47BE-B052-57044333ED9E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一、</a:t>
          </a:r>
          <a:r>
            <a:rPr lang="zh-CN" b="1" dirty="0" smtClean="0"/>
            <a:t>独体字书写技法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163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BB88496A-1A12-464C-B621-BB741CCF5814}" type="presOf" srcId="{561ED4CD-2321-4293-949E-2C47D0B22CC1}" destId="{41CC2077-536E-401A-998A-5928EA2ADDBC}" srcOrd="0" destOrd="0" presId="urn:microsoft.com/office/officeart/2005/8/layout/vList2"/>
    <dgm:cxn modelId="{835D1039-D303-4FF5-9547-DBB964F04854}" type="presOf" srcId="{22237F99-FD0F-4EA4-B7E2-BFAD40DF6E70}" destId="{447C00D4-8DDB-44FA-87ED-AAA16D8D1D2A}" srcOrd="0" destOrd="0" presId="urn:microsoft.com/office/officeart/2005/8/layout/vList2"/>
    <dgm:cxn modelId="{AEEFDFB5-755E-413F-9518-297CB4A5529C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二、</a:t>
          </a:r>
          <a:r>
            <a:rPr lang="zh-CN" b="1" dirty="0" smtClean="0"/>
            <a:t>合体字书写技法 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327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857A91BC-F639-4B8B-A7E1-EF09F1C1EFEA}" type="presOf" srcId="{22237F99-FD0F-4EA4-B7E2-BFAD40DF6E70}" destId="{447C00D4-8DDB-44FA-87ED-AAA16D8D1D2A}" srcOrd="0" destOrd="0" presId="urn:microsoft.com/office/officeart/2005/8/layout/vList2"/>
    <dgm:cxn modelId="{FE4302B7-B0B7-4780-A806-90E3364C7702}" type="presOf" srcId="{561ED4CD-2321-4293-949E-2C47D0B22CC1}" destId="{41CC2077-536E-401A-998A-5928EA2ADDBC}" srcOrd="0" destOrd="0" presId="urn:microsoft.com/office/officeart/2005/8/layout/vList2"/>
    <dgm:cxn modelId="{2C2CC0D2-2C3A-4160-A5EF-C3D80403ED84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一、</a:t>
          </a:r>
          <a:r>
            <a:rPr lang="zh-CN" b="1" dirty="0" smtClean="0"/>
            <a:t>板书设计的要求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327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3AFFEBA1-01F6-4524-B4F1-99AC9F85E189}" type="presOf" srcId="{561ED4CD-2321-4293-949E-2C47D0B22CC1}" destId="{41CC2077-536E-401A-998A-5928EA2ADDBC}" srcOrd="0" destOrd="0" presId="urn:microsoft.com/office/officeart/2005/8/layout/vList2"/>
    <dgm:cxn modelId="{EBA49A31-B25E-443C-B333-744ED3D2B430}" type="presOf" srcId="{22237F99-FD0F-4EA4-B7E2-BFAD40DF6E70}" destId="{447C00D4-8DDB-44FA-87ED-AAA16D8D1D2A}" srcOrd="0" destOrd="0" presId="urn:microsoft.com/office/officeart/2005/8/layout/vList2"/>
    <dgm:cxn modelId="{72D1CF21-F386-4692-8067-157C670437B6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二、</a:t>
          </a:r>
          <a:r>
            <a:rPr lang="zh-CN" b="1" dirty="0" smtClean="0"/>
            <a:t>板书设计的形式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327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DDD4E91-5CAE-410A-85DC-A977F22ACC84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50174E8C-BF82-4437-A2CA-92A227F7ABE9}" type="presOf" srcId="{22237F99-FD0F-4EA4-B7E2-BFAD40DF6E70}" destId="{447C00D4-8DDB-44FA-87ED-AAA16D8D1D2A}" srcOrd="0" destOrd="0" presId="urn:microsoft.com/office/officeart/2005/8/layout/vList2"/>
    <dgm:cxn modelId="{8D7D053C-B990-422B-92FB-B66597CDF969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三、粉笔字书写基本要求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2CBB968-513A-472C-887B-EF36A9E236FD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A4225B08-B8C7-4442-BC7A-73C71D3E734C}" type="presOf" srcId="{561ED4CD-2321-4293-949E-2C47D0B22CC1}" destId="{41CC2077-536E-401A-998A-5928EA2ADDBC}" srcOrd="0" destOrd="0" presId="urn:microsoft.com/office/officeart/2005/8/layout/vList2"/>
    <dgm:cxn modelId="{3DB570A8-308F-434C-AD04-6E91E587B9A8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simple3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四、粉笔的持笔方法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218B0A71-B677-4FB2-AE8E-8728EE766AE8}" type="presOf" srcId="{22237F99-FD0F-4EA4-B7E2-BFAD40DF6E70}" destId="{447C00D4-8DDB-44FA-87ED-AAA16D8D1D2A}" srcOrd="0" destOrd="0" presId="urn:microsoft.com/office/officeart/2005/8/layout/vList2"/>
    <dgm:cxn modelId="{E071183E-4481-4344-B93F-D7EAFFE6BA51}" type="presOf" srcId="{561ED4CD-2321-4293-949E-2C47D0B22CC1}" destId="{41CC2077-536E-401A-998A-5928EA2ADDBC}" srcOrd="0" destOrd="0" presId="urn:microsoft.com/office/officeart/2005/8/layout/vList2"/>
    <dgm:cxn modelId="{142679BB-0A9E-4D7A-9E6F-D5F5673A561A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五、粉笔的书写姿态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5B2E898A-13C9-4167-9F3D-0CABB504B71A}" type="presOf" srcId="{22237F99-FD0F-4EA4-B7E2-BFAD40DF6E70}" destId="{447C00D4-8DDB-44FA-87ED-AAA16D8D1D2A}" srcOrd="0" destOrd="0" presId="urn:microsoft.com/office/officeart/2005/8/layout/vList2"/>
    <dgm:cxn modelId="{D73C6300-1158-449F-81E3-C0B51E2BA270}" type="presOf" srcId="{561ED4CD-2321-4293-949E-2C47D0B22CC1}" destId="{41CC2077-536E-401A-998A-5928EA2ADDBC}" srcOrd="0" destOrd="0" presId="urn:microsoft.com/office/officeart/2005/8/layout/vList2"/>
    <dgm:cxn modelId="{D215FE8A-B8D6-4096-93A7-37AB8DFF6BBF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六、粉笔的运笔方法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D9B7ACA0-4225-4257-8C57-140ED5D225B5}" type="presOf" srcId="{22237F99-FD0F-4EA4-B7E2-BFAD40DF6E70}" destId="{447C00D4-8DDB-44FA-87ED-AAA16D8D1D2A}" srcOrd="0" destOrd="0" presId="urn:microsoft.com/office/officeart/2005/8/layout/vList2"/>
    <dgm:cxn modelId="{A5226EB4-1CC7-4611-9D6C-7BA6F5CEDA87}" type="presOf" srcId="{561ED4CD-2321-4293-949E-2C47D0B22CC1}" destId="{41CC2077-536E-401A-998A-5928EA2ADDBC}" srcOrd="0" destOrd="0" presId="urn:microsoft.com/office/officeart/2005/8/layout/vList2"/>
    <dgm:cxn modelId="{8DD08C5C-94C1-44D4-88C0-4120C2D27034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七</a:t>
          </a:r>
          <a:r>
            <a:rPr lang="zh-CN" altLang="en-US" b="1" dirty="0" smtClean="0"/>
            <a:t>、</a:t>
          </a:r>
          <a:r>
            <a:rPr lang="zh-CN" b="1" dirty="0" smtClean="0"/>
            <a:t>粉笔楷书练习方法和步骤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5A00D43E-1CBE-4522-8DF2-8FDAF20D4FDB}" type="presOf" srcId="{22237F99-FD0F-4EA4-B7E2-BFAD40DF6E70}" destId="{447C00D4-8DDB-44FA-87ED-AAA16D8D1D2A}" srcOrd="0" destOrd="0" presId="urn:microsoft.com/office/officeart/2005/8/layout/vList2"/>
    <dgm:cxn modelId="{A9A38D97-EDE2-44F1-B4E0-5C0CF2B54E33}" type="presOf" srcId="{561ED4CD-2321-4293-949E-2C47D0B22CC1}" destId="{41CC2077-536E-401A-998A-5928EA2ADDBC}" srcOrd="0" destOrd="0" presId="urn:microsoft.com/office/officeart/2005/8/layout/vList2"/>
    <dgm:cxn modelId="{CB45799A-BE7B-4D77-B718-4362C32B38D2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一、</a:t>
          </a:r>
          <a:r>
            <a:rPr lang="zh-CN" b="1" dirty="0" smtClean="0"/>
            <a:t>点、提的写法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CADBDA25-742C-4E01-8E53-CA2AC64E97E0}" type="presOf" srcId="{561ED4CD-2321-4293-949E-2C47D0B22CC1}" destId="{41CC2077-536E-401A-998A-5928EA2ADDBC}" srcOrd="0" destOrd="0" presId="urn:microsoft.com/office/officeart/2005/8/layout/vList2"/>
    <dgm:cxn modelId="{D75BDE17-ECAD-492F-9D58-236DAE5308BA}" type="presOf" srcId="{22237F99-FD0F-4EA4-B7E2-BFAD40DF6E70}" destId="{447C00D4-8DDB-44FA-87ED-AAA16D8D1D2A}" srcOrd="0" destOrd="0" presId="urn:microsoft.com/office/officeart/2005/8/layout/vList2"/>
    <dgm:cxn modelId="{06F5F1F2-3FFA-492F-82C1-5E522D996A05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一、粉笔字的书写工具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二、</a:t>
          </a:r>
          <a:r>
            <a:rPr lang="zh-CN" sz="2500" b="1" kern="1200" dirty="0" smtClean="0">
              <a:solidFill>
                <a:schemeClr val="tx1"/>
              </a:solidFill>
            </a:rPr>
            <a:t>横的写法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三、竖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四、撇的写法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五、</a:t>
          </a:r>
          <a:r>
            <a:rPr lang="zh-CN" sz="2500" b="1" kern="1200" dirty="0" smtClean="0">
              <a:solidFill>
                <a:schemeClr val="tx1"/>
              </a:solidFill>
            </a:rPr>
            <a:t>捺的写法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六</a:t>
          </a:r>
          <a:r>
            <a:rPr lang="zh-CN" sz="2500" kern="1200" dirty="0" smtClean="0">
              <a:solidFill>
                <a:schemeClr val="tx1"/>
              </a:solidFill>
            </a:rPr>
            <a:t>、</a:t>
          </a:r>
          <a:r>
            <a:rPr lang="zh-CN" sz="2500" b="1" kern="1200" dirty="0" smtClean="0">
              <a:solidFill>
                <a:schemeClr val="tx1"/>
              </a:solidFill>
            </a:rPr>
            <a:t>钩的写法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七</a:t>
          </a:r>
          <a:r>
            <a:rPr lang="zh-CN" sz="2500" b="1" kern="1200" dirty="0" smtClean="0">
              <a:solidFill>
                <a:schemeClr val="tx1"/>
              </a:solidFill>
            </a:rPr>
            <a:t>、</a:t>
          </a:r>
          <a:r>
            <a:rPr lang="zh-CN" altLang="en-US" sz="2500" b="1" kern="1200" dirty="0" smtClean="0">
              <a:solidFill>
                <a:schemeClr val="tx1"/>
              </a:solidFill>
            </a:rPr>
            <a:t>折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七</a:t>
          </a:r>
          <a:r>
            <a:rPr lang="zh-CN" sz="2500" b="1" kern="1200" dirty="0" smtClean="0">
              <a:solidFill>
                <a:schemeClr val="tx1"/>
              </a:solidFill>
            </a:rPr>
            <a:t>、</a:t>
          </a:r>
          <a:r>
            <a:rPr lang="zh-CN" altLang="en-US" sz="2500" b="1" kern="1200" dirty="0" smtClean="0">
              <a:solidFill>
                <a:schemeClr val="tx1"/>
              </a:solidFill>
            </a:rPr>
            <a:t>折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七</a:t>
          </a:r>
          <a:r>
            <a:rPr lang="zh-CN" sz="2500" b="1" kern="1200" dirty="0" smtClean="0">
              <a:solidFill>
                <a:schemeClr val="tx1"/>
              </a:solidFill>
            </a:rPr>
            <a:t>、</a:t>
          </a:r>
          <a:r>
            <a:rPr lang="zh-CN" altLang="en-US" sz="2500" b="1" kern="1200" dirty="0" smtClean="0">
              <a:solidFill>
                <a:schemeClr val="tx1"/>
              </a:solidFill>
            </a:rPr>
            <a:t>折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七</a:t>
          </a:r>
          <a:r>
            <a:rPr lang="zh-CN" sz="2500" b="1" kern="1200" dirty="0" smtClean="0">
              <a:solidFill>
                <a:schemeClr val="tx1"/>
              </a:solidFill>
            </a:rPr>
            <a:t>、</a:t>
          </a:r>
          <a:r>
            <a:rPr lang="zh-CN" altLang="en-US" sz="2500" b="1" kern="1200" dirty="0" smtClean="0">
              <a:solidFill>
                <a:schemeClr val="tx1"/>
              </a:solidFill>
            </a:rPr>
            <a:t>折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七</a:t>
          </a:r>
          <a:r>
            <a:rPr lang="zh-CN" sz="2500" b="1" kern="1200" dirty="0" smtClean="0">
              <a:solidFill>
                <a:schemeClr val="tx1"/>
              </a:solidFill>
            </a:rPr>
            <a:t>、</a:t>
          </a:r>
          <a:r>
            <a:rPr lang="zh-CN" altLang="en-US" sz="2500" b="1" kern="1200" dirty="0" smtClean="0">
              <a:solidFill>
                <a:schemeClr val="tx1"/>
              </a:solidFill>
            </a:rPr>
            <a:t>折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二、粉笔字的特点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七</a:t>
          </a:r>
          <a:r>
            <a:rPr lang="zh-CN" sz="2500" b="1" kern="1200" dirty="0" smtClean="0">
              <a:solidFill>
                <a:schemeClr val="tx1"/>
              </a:solidFill>
            </a:rPr>
            <a:t>、</a:t>
          </a:r>
          <a:r>
            <a:rPr lang="zh-CN" altLang="en-US" sz="2500" b="1" kern="1200" dirty="0" smtClean="0">
              <a:solidFill>
                <a:schemeClr val="tx1"/>
              </a:solidFill>
            </a:rPr>
            <a:t>折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七</a:t>
          </a:r>
          <a:r>
            <a:rPr lang="zh-CN" sz="2500" b="1" kern="1200" dirty="0" smtClean="0">
              <a:solidFill>
                <a:schemeClr val="tx1"/>
              </a:solidFill>
            </a:rPr>
            <a:t>、</a:t>
          </a:r>
          <a:r>
            <a:rPr lang="zh-CN" altLang="en-US" sz="2500" b="1" kern="1200" dirty="0" smtClean="0">
              <a:solidFill>
                <a:schemeClr val="tx1"/>
              </a:solidFill>
            </a:rPr>
            <a:t>折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七</a:t>
          </a:r>
          <a:r>
            <a:rPr lang="zh-CN" sz="2500" b="1" kern="1200" dirty="0" smtClean="0">
              <a:solidFill>
                <a:schemeClr val="tx1"/>
              </a:solidFill>
            </a:rPr>
            <a:t>、</a:t>
          </a:r>
          <a:r>
            <a:rPr lang="zh-CN" altLang="en-US" sz="2500" b="1" kern="1200" dirty="0" smtClean="0">
              <a:solidFill>
                <a:schemeClr val="tx1"/>
              </a:solidFill>
            </a:rPr>
            <a:t>折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七</a:t>
          </a:r>
          <a:r>
            <a:rPr lang="zh-CN" sz="2500" b="1" kern="1200" dirty="0" smtClean="0">
              <a:solidFill>
                <a:schemeClr val="tx1"/>
              </a:solidFill>
            </a:rPr>
            <a:t>、</a:t>
          </a:r>
          <a:r>
            <a:rPr lang="zh-CN" altLang="en-US" sz="2500" b="1" kern="1200" dirty="0" smtClean="0">
              <a:solidFill>
                <a:schemeClr val="tx1"/>
              </a:solidFill>
            </a:rPr>
            <a:t>折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七</a:t>
          </a:r>
          <a:r>
            <a:rPr lang="zh-CN" sz="2500" b="1" kern="1200" dirty="0" smtClean="0">
              <a:solidFill>
                <a:schemeClr val="tx1"/>
              </a:solidFill>
            </a:rPr>
            <a:t>、</a:t>
          </a:r>
          <a:r>
            <a:rPr lang="zh-CN" altLang="en-US" sz="2500" b="1" kern="1200" dirty="0" smtClean="0">
              <a:solidFill>
                <a:schemeClr val="tx1"/>
              </a:solidFill>
            </a:rPr>
            <a:t>折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七</a:t>
          </a:r>
          <a:r>
            <a:rPr lang="zh-CN" sz="2500" b="1" kern="1200" dirty="0" smtClean="0">
              <a:solidFill>
                <a:schemeClr val="tx1"/>
              </a:solidFill>
            </a:rPr>
            <a:t>、</a:t>
          </a:r>
          <a:r>
            <a:rPr lang="zh-CN" altLang="en-US" sz="2500" b="1" kern="1200" dirty="0" smtClean="0">
              <a:solidFill>
                <a:schemeClr val="tx1"/>
              </a:solidFill>
            </a:rPr>
            <a:t>折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七</a:t>
          </a:r>
          <a:r>
            <a:rPr lang="zh-CN" sz="2500" b="1" kern="1200" dirty="0" smtClean="0">
              <a:solidFill>
                <a:schemeClr val="tx1"/>
              </a:solidFill>
            </a:rPr>
            <a:t>、</a:t>
          </a:r>
          <a:r>
            <a:rPr lang="zh-CN" altLang="en-US" sz="2500" b="1" kern="1200" dirty="0" smtClean="0">
              <a:solidFill>
                <a:schemeClr val="tx1"/>
              </a:solidFill>
            </a:rPr>
            <a:t>折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七</a:t>
          </a:r>
          <a:r>
            <a:rPr lang="zh-CN" sz="2500" b="1" kern="1200" dirty="0" smtClean="0">
              <a:solidFill>
                <a:schemeClr val="tx1"/>
              </a:solidFill>
            </a:rPr>
            <a:t>、</a:t>
          </a:r>
          <a:r>
            <a:rPr lang="zh-CN" altLang="en-US" sz="2500" b="1" kern="1200" dirty="0" smtClean="0">
              <a:solidFill>
                <a:schemeClr val="tx1"/>
              </a:solidFill>
            </a:rPr>
            <a:t>折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七</a:t>
          </a:r>
          <a:r>
            <a:rPr lang="zh-CN" sz="2500" b="1" kern="1200" dirty="0" smtClean="0">
              <a:solidFill>
                <a:schemeClr val="tx1"/>
              </a:solidFill>
            </a:rPr>
            <a:t>、</a:t>
          </a:r>
          <a:r>
            <a:rPr lang="zh-CN" altLang="en-US" sz="2500" b="1" kern="1200" dirty="0" smtClean="0">
              <a:solidFill>
                <a:schemeClr val="tx1"/>
              </a:solidFill>
            </a:rPr>
            <a:t>折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七</a:t>
          </a:r>
          <a:r>
            <a:rPr lang="zh-CN" sz="2500" b="1" kern="1200" dirty="0" smtClean="0">
              <a:solidFill>
                <a:schemeClr val="tx1"/>
              </a:solidFill>
            </a:rPr>
            <a:t>、</a:t>
          </a:r>
          <a:r>
            <a:rPr lang="zh-CN" altLang="en-US" sz="2500" b="1" kern="1200" dirty="0" smtClean="0">
              <a:solidFill>
                <a:schemeClr val="tx1"/>
              </a:solidFill>
            </a:rPr>
            <a:t>折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三、粉笔字书写基本要求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七</a:t>
          </a:r>
          <a:r>
            <a:rPr lang="zh-CN" sz="2500" b="1" kern="1200" dirty="0" smtClean="0">
              <a:solidFill>
                <a:schemeClr val="tx1"/>
              </a:solidFill>
            </a:rPr>
            <a:t>、</a:t>
          </a:r>
          <a:r>
            <a:rPr lang="zh-CN" altLang="en-US" sz="2500" b="1" kern="1200" dirty="0" smtClean="0">
              <a:solidFill>
                <a:schemeClr val="tx1"/>
              </a:solidFill>
            </a:rPr>
            <a:t>折</a:t>
          </a:r>
          <a:r>
            <a:rPr lang="zh-CN" sz="2500" b="1" kern="1200" dirty="0" smtClean="0">
              <a:solidFill>
                <a:schemeClr val="tx1"/>
              </a:solidFill>
            </a:rPr>
            <a:t>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3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一、</a:t>
          </a:r>
          <a:r>
            <a:rPr lang="zh-CN" sz="2500" b="1" kern="1200" dirty="0" smtClean="0">
              <a:solidFill>
                <a:schemeClr val="tx1"/>
              </a:solidFill>
            </a:rPr>
            <a:t>独体字书写技法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3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二、</a:t>
          </a:r>
          <a:r>
            <a:rPr lang="zh-CN" sz="2500" b="1" kern="1200" dirty="0" smtClean="0">
              <a:solidFill>
                <a:schemeClr val="tx1"/>
              </a:solidFill>
            </a:rPr>
            <a:t>合体字书写技法 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3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一、</a:t>
          </a:r>
          <a:r>
            <a:rPr lang="zh-CN" sz="2500" b="1" kern="1200" dirty="0" smtClean="0">
              <a:solidFill>
                <a:schemeClr val="tx1"/>
              </a:solidFill>
            </a:rPr>
            <a:t>板书设计的要求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3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二、</a:t>
          </a:r>
          <a:r>
            <a:rPr lang="zh-CN" sz="2500" b="1" kern="1200" dirty="0" smtClean="0">
              <a:solidFill>
                <a:schemeClr val="tx1"/>
              </a:solidFill>
            </a:rPr>
            <a:t>板书设计的形式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三、粉笔字书写基本要求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四、粉笔的持笔方法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五、粉笔的书写姿态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六、粉笔的运笔方法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400"/>
          <a:ext cx="4392487" cy="6037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>
              <a:solidFill>
                <a:schemeClr val="tx1"/>
              </a:solidFill>
            </a:rPr>
            <a:t>七</a:t>
          </a:r>
          <a:r>
            <a:rPr lang="zh-CN" altLang="en-US" sz="2400" b="1" kern="1200" dirty="0" smtClean="0">
              <a:solidFill>
                <a:schemeClr val="tx1"/>
              </a:solidFill>
            </a:rPr>
            <a:t>、</a:t>
          </a:r>
          <a:r>
            <a:rPr lang="zh-CN" sz="2400" b="1" kern="1200" dirty="0" smtClean="0">
              <a:solidFill>
                <a:schemeClr val="tx1"/>
              </a:solidFill>
            </a:rPr>
            <a:t>粉笔楷书练习方法和步骤</a:t>
          </a:r>
          <a:endParaRPr lang="zh-CN" sz="24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400"/>
        <a:ext cx="4392487" cy="603719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一、</a:t>
          </a:r>
          <a:r>
            <a:rPr lang="zh-CN" sz="2500" b="1" kern="1200" dirty="0" smtClean="0">
              <a:solidFill>
                <a:schemeClr val="tx1"/>
              </a:solidFill>
            </a:rPr>
            <a:t>点、提的写法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kumimoji="1" lang="zh-CN" altLang="en-US" strike="noStrike" noProof="1">
              <a:ea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A84B3C7D-7ED1-A34F-BCFC-1C01389AE58C}" type="datetimeFigureOut">
              <a:rPr kumimoji="1"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kumimoji="1" lang="zh-CN" altLang="en-US" strike="noStrike" noProof="1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kumimoji="1" lang="zh-CN" altLang="en-US" strike="noStrike" noProof="1">
              <a:ea typeface="黑体" panose="02010609060101010101" charset="-122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8CED8CE-3D9F-CA47-A17E-9AD879C3B1C0}" type="slidenum">
              <a:rPr kumimoji="1"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kumimoji="1" lang="zh-CN" altLang="en-US" strike="noStrike" noProof="1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charset="-122"/>
              </a:defRPr>
            </a:lvl1pPr>
          </a:lstStyle>
          <a:p>
            <a:pPr fontAlgn="auto"/>
            <a:endParaRPr kumimoji="1"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defRPr>
            </a:lvl1pPr>
          </a:lstStyle>
          <a:p>
            <a:pPr fontAlgn="auto"/>
            <a:fld id="{B0ACF2CF-5EF1-D24F-8F8B-C67282AA038A}" type="datetimeFigureOut">
              <a:rPr kumimoji="1" lang="zh-CN" altLang="en-US" strike="noStrike" noProof="1" smtClean="0">
                <a:cs typeface="+mn-cs"/>
              </a:rPr>
            </a:fld>
            <a:endParaRPr kumimoji="1"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二级</a:t>
            </a:r>
            <a:endParaRPr lang="zh-CN" altLang="en-US"/>
          </a:p>
          <a:p>
            <a:pPr lvl="2" indent="0"/>
            <a:r>
              <a:rPr lang="zh-CN" altLang="en-US"/>
              <a:t>三级</a:t>
            </a:r>
            <a:endParaRPr lang="zh-CN" altLang="en-US"/>
          </a:p>
          <a:p>
            <a:pPr lvl="3" indent="0"/>
            <a:r>
              <a:rPr lang="zh-CN" altLang="en-US"/>
              <a:t>四级</a:t>
            </a:r>
            <a:endParaRPr lang="zh-CN" altLang="en-US"/>
          </a:p>
          <a:p>
            <a:pPr lvl="4" indent="0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charset="-122"/>
              </a:defRPr>
            </a:lvl1pPr>
          </a:lstStyle>
          <a:p>
            <a:pPr fontAlgn="auto"/>
            <a:endParaRPr kumimoji="1" lang="zh-CN" altLang="en-US" strike="noStrike" noProof="1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defRPr>
            </a:lvl1pPr>
          </a:lstStyle>
          <a:p>
            <a:pPr fontAlgn="auto"/>
            <a:fld id="{78F70782-008B-5B48-B01C-A994AC4AA046}" type="slidenum">
              <a:rPr kumimoji="1" lang="zh-CN" altLang="en-US" strike="noStrike" noProof="1" smtClean="0">
                <a:cs typeface="+mn-cs"/>
              </a:rPr>
            </a:fld>
            <a:endParaRPr kumimoji="1"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2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819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0"/>
          <a:stretch>
            <a:fillRect/>
          </a:stretch>
        </p:blipFill>
        <p:spPr>
          <a:xfrm>
            <a:off x="0" y="3145536"/>
            <a:ext cx="12192000" cy="3712464"/>
          </a:xfrm>
          <a:prstGeom prst="rect">
            <a:avLst/>
          </a:prstGeom>
        </p:spPr>
      </p:pic>
      <p:pic>
        <p:nvPicPr>
          <p:cNvPr id="25" name="图片 24" descr="手绘边框1"/>
          <p:cNvPicPr>
            <a:picLocks noChangeAspect="1"/>
          </p:cNvPicPr>
          <p:nvPr userDrawn="1"/>
        </p:nvPicPr>
        <p:blipFill>
          <a:blip r:embed="rId4"/>
          <a:srcRect l="7375" b="71885"/>
          <a:stretch>
            <a:fillRect/>
          </a:stretch>
        </p:blipFill>
        <p:spPr>
          <a:xfrm>
            <a:off x="6545580" y="0"/>
            <a:ext cx="5646420" cy="1713865"/>
          </a:xfrm>
          <a:prstGeom prst="rect">
            <a:avLst/>
          </a:prstGeom>
        </p:spPr>
      </p:pic>
      <p:pic>
        <p:nvPicPr>
          <p:cNvPr id="8" name="图片 7" descr="手绘边框1"/>
          <p:cNvPicPr>
            <a:picLocks noChangeAspect="1"/>
          </p:cNvPicPr>
          <p:nvPr userDrawn="1"/>
        </p:nvPicPr>
        <p:blipFill>
          <a:blip r:embed="rId4"/>
          <a:srcRect l="-885" t="24729" r="79688" b="42188"/>
          <a:stretch>
            <a:fillRect/>
          </a:stretch>
        </p:blipFill>
        <p:spPr>
          <a:xfrm>
            <a:off x="0" y="91440"/>
            <a:ext cx="1292225" cy="201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-6540000" flipH="1">
            <a:off x="-127000" y="4679950"/>
            <a:ext cx="25781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900" y="3975100"/>
            <a:ext cx="2613025" cy="369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00037" y="-266700"/>
            <a:ext cx="2146300" cy="2268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064750" y="269875"/>
            <a:ext cx="1744663" cy="173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 advTm="3000"/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4.jpeg"/><Relationship Id="rId6" Type="http://schemas.openxmlformats.org/officeDocument/2006/relationships/image" Target="../media/image23.jpeg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1.tiff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" Type="http://schemas.openxmlformats.org/officeDocument/2006/relationships/diagramData" Target="../diagrams/data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2.xml"/><Relationship Id="rId4" Type="http://schemas.openxmlformats.org/officeDocument/2006/relationships/diagramColors" Target="../diagrams/colors12.xml"/><Relationship Id="rId3" Type="http://schemas.openxmlformats.org/officeDocument/2006/relationships/diagramQuickStyle" Target="../diagrams/quickStyle12.xml"/><Relationship Id="rId2" Type="http://schemas.openxmlformats.org/officeDocument/2006/relationships/diagramLayout" Target="../diagrams/layout12.xml"/><Relationship Id="rId1" Type="http://schemas.openxmlformats.org/officeDocument/2006/relationships/diagramData" Target="../diagrams/data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.png"/><Relationship Id="rId3" Type="http://schemas.openxmlformats.org/officeDocument/2006/relationships/image" Target="../media/image1.tiff"/><Relationship Id="rId2" Type="http://schemas.openxmlformats.org/officeDocument/2006/relationships/image" Target="../media/image11.png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" Type="http://schemas.openxmlformats.org/officeDocument/2006/relationships/diagramQuickStyle" Target="../diagrams/quickStyle13.xml"/><Relationship Id="rId2" Type="http://schemas.openxmlformats.org/officeDocument/2006/relationships/diagramLayout" Target="../diagrams/layout13.xml"/><Relationship Id="rId1" Type="http://schemas.openxmlformats.org/officeDocument/2006/relationships/diagramData" Target="../diagrams/data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microsoft.com/office/2007/relationships/diagramDrawing" Target="../diagrams/drawing14.xml"/><Relationship Id="rId4" Type="http://schemas.openxmlformats.org/officeDocument/2006/relationships/diagramColors" Target="../diagrams/colors14.xml"/><Relationship Id="rId3" Type="http://schemas.openxmlformats.org/officeDocument/2006/relationships/diagramQuickStyle" Target="../diagrams/quickStyle14.xml"/><Relationship Id="rId2" Type="http://schemas.openxmlformats.org/officeDocument/2006/relationships/diagramLayout" Target="../diagrams/layout14.xml"/><Relationship Id="rId1" Type="http://schemas.openxmlformats.org/officeDocument/2006/relationships/diagramData" Target="../diagrams/data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4.jpeg"/><Relationship Id="rId6" Type="http://schemas.openxmlformats.org/officeDocument/2006/relationships/image" Target="../media/image53.jpeg"/><Relationship Id="rId5" Type="http://schemas.microsoft.com/office/2007/relationships/diagramDrawing" Target="../diagrams/drawing15.xml"/><Relationship Id="rId4" Type="http://schemas.openxmlformats.org/officeDocument/2006/relationships/diagramColors" Target="../diagrams/colors15.xml"/><Relationship Id="rId3" Type="http://schemas.openxmlformats.org/officeDocument/2006/relationships/diagramQuickStyle" Target="../diagrams/quickStyle15.xml"/><Relationship Id="rId2" Type="http://schemas.openxmlformats.org/officeDocument/2006/relationships/diagramLayout" Target="../diagrams/layout15.xml"/><Relationship Id="rId1" Type="http://schemas.openxmlformats.org/officeDocument/2006/relationships/diagramData" Target="../diagrams/data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7.emf"/><Relationship Id="rId5" Type="http://schemas.microsoft.com/office/2007/relationships/diagramDrawing" Target="../diagrams/drawing16.xml"/><Relationship Id="rId4" Type="http://schemas.openxmlformats.org/officeDocument/2006/relationships/diagramColors" Target="../diagrams/colors16.xml"/><Relationship Id="rId3" Type="http://schemas.openxmlformats.org/officeDocument/2006/relationships/diagramQuickStyle" Target="../diagrams/quickStyle16.xml"/><Relationship Id="rId2" Type="http://schemas.openxmlformats.org/officeDocument/2006/relationships/diagramLayout" Target="../diagrams/layout16.xml"/><Relationship Id="rId1" Type="http://schemas.openxmlformats.org/officeDocument/2006/relationships/diagramData" Target="../diagrams/data16.xml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8.emf"/><Relationship Id="rId5" Type="http://schemas.microsoft.com/office/2007/relationships/diagramDrawing" Target="../diagrams/drawing17.xml"/><Relationship Id="rId4" Type="http://schemas.openxmlformats.org/officeDocument/2006/relationships/diagramColors" Target="../diagrams/colors17.xml"/><Relationship Id="rId3" Type="http://schemas.openxmlformats.org/officeDocument/2006/relationships/diagramQuickStyle" Target="../diagrams/quickStyle17.xml"/><Relationship Id="rId2" Type="http://schemas.openxmlformats.org/officeDocument/2006/relationships/diagramLayout" Target="../diagrams/layout17.xml"/><Relationship Id="rId1" Type="http://schemas.openxmlformats.org/officeDocument/2006/relationships/diagramData" Target="../diagrams/data17.xml"/></Relationships>
</file>

<file path=ppt/slides/_rels/slide4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9.emf"/><Relationship Id="rId5" Type="http://schemas.microsoft.com/office/2007/relationships/diagramDrawing" Target="../diagrams/drawing18.xml"/><Relationship Id="rId4" Type="http://schemas.openxmlformats.org/officeDocument/2006/relationships/diagramColors" Target="../diagrams/colors18.xml"/><Relationship Id="rId3" Type="http://schemas.openxmlformats.org/officeDocument/2006/relationships/diagramQuickStyle" Target="../diagrams/quickStyle18.xml"/><Relationship Id="rId2" Type="http://schemas.openxmlformats.org/officeDocument/2006/relationships/diagramLayout" Target="../diagrams/layout18.xml"/><Relationship Id="rId1" Type="http://schemas.openxmlformats.org/officeDocument/2006/relationships/diagramData" Target="../diagrams/data1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0.emf"/><Relationship Id="rId5" Type="http://schemas.microsoft.com/office/2007/relationships/diagramDrawing" Target="../diagrams/drawing19.xml"/><Relationship Id="rId4" Type="http://schemas.openxmlformats.org/officeDocument/2006/relationships/diagramColors" Target="../diagrams/colors19.xml"/><Relationship Id="rId3" Type="http://schemas.openxmlformats.org/officeDocument/2006/relationships/diagramQuickStyle" Target="../diagrams/quickStyle19.xml"/><Relationship Id="rId2" Type="http://schemas.openxmlformats.org/officeDocument/2006/relationships/diagramLayout" Target="../diagrams/layout19.xml"/><Relationship Id="rId1" Type="http://schemas.openxmlformats.org/officeDocument/2006/relationships/diagramData" Target="../diagrams/data19.xml"/></Relationships>
</file>

<file path=ppt/slides/_rels/slide5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1.emf"/><Relationship Id="rId5" Type="http://schemas.microsoft.com/office/2007/relationships/diagramDrawing" Target="../diagrams/drawing20.xml"/><Relationship Id="rId4" Type="http://schemas.openxmlformats.org/officeDocument/2006/relationships/diagramColors" Target="../diagrams/colors20.xml"/><Relationship Id="rId3" Type="http://schemas.openxmlformats.org/officeDocument/2006/relationships/diagramQuickStyle" Target="../diagrams/quickStyle20.xml"/><Relationship Id="rId2" Type="http://schemas.openxmlformats.org/officeDocument/2006/relationships/diagramLayout" Target="../diagrams/layout20.xml"/><Relationship Id="rId1" Type="http://schemas.openxmlformats.org/officeDocument/2006/relationships/diagramData" Target="../diagrams/data20.xml"/></Relationships>
</file>

<file path=ppt/slides/_rels/slide5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2.emf"/><Relationship Id="rId5" Type="http://schemas.microsoft.com/office/2007/relationships/diagramDrawing" Target="../diagrams/drawing21.xml"/><Relationship Id="rId4" Type="http://schemas.openxmlformats.org/officeDocument/2006/relationships/diagramColors" Target="../diagrams/colors21.xml"/><Relationship Id="rId3" Type="http://schemas.openxmlformats.org/officeDocument/2006/relationships/diagramQuickStyle" Target="../diagrams/quickStyle21.xml"/><Relationship Id="rId2" Type="http://schemas.openxmlformats.org/officeDocument/2006/relationships/diagramLayout" Target="../diagrams/layout21.xml"/><Relationship Id="rId1" Type="http://schemas.openxmlformats.org/officeDocument/2006/relationships/diagramData" Target="../diagrams/data21.xml"/></Relationships>
</file>

<file path=ppt/slides/_rels/slide5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3.emf"/><Relationship Id="rId5" Type="http://schemas.microsoft.com/office/2007/relationships/diagramDrawing" Target="../diagrams/drawing22.xml"/><Relationship Id="rId4" Type="http://schemas.openxmlformats.org/officeDocument/2006/relationships/diagramColors" Target="../diagrams/colors22.xml"/><Relationship Id="rId3" Type="http://schemas.openxmlformats.org/officeDocument/2006/relationships/diagramQuickStyle" Target="../diagrams/quickStyle22.xml"/><Relationship Id="rId2" Type="http://schemas.openxmlformats.org/officeDocument/2006/relationships/diagramLayout" Target="../diagrams/layout22.xml"/><Relationship Id="rId1" Type="http://schemas.openxmlformats.org/officeDocument/2006/relationships/diagramData" Target="../diagrams/data22.xml"/></Relationships>
</file>

<file path=ppt/slides/_rels/slide5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4.emf"/><Relationship Id="rId5" Type="http://schemas.microsoft.com/office/2007/relationships/diagramDrawing" Target="../diagrams/drawing23.xml"/><Relationship Id="rId4" Type="http://schemas.openxmlformats.org/officeDocument/2006/relationships/diagramColors" Target="../diagrams/colors23.xml"/><Relationship Id="rId3" Type="http://schemas.openxmlformats.org/officeDocument/2006/relationships/diagramQuickStyle" Target="../diagrams/quickStyle23.xml"/><Relationship Id="rId2" Type="http://schemas.openxmlformats.org/officeDocument/2006/relationships/diagramLayout" Target="../diagrams/layout23.xml"/><Relationship Id="rId1" Type="http://schemas.openxmlformats.org/officeDocument/2006/relationships/diagramData" Target="../diagrams/data23.xml"/></Relationships>
</file>

<file path=ppt/slides/_rels/slide5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5.emf"/><Relationship Id="rId5" Type="http://schemas.microsoft.com/office/2007/relationships/diagramDrawing" Target="../diagrams/drawing24.xml"/><Relationship Id="rId4" Type="http://schemas.openxmlformats.org/officeDocument/2006/relationships/diagramColors" Target="../diagrams/colors24.xml"/><Relationship Id="rId3" Type="http://schemas.openxmlformats.org/officeDocument/2006/relationships/diagramQuickStyle" Target="../diagrams/quickStyle24.xml"/><Relationship Id="rId2" Type="http://schemas.openxmlformats.org/officeDocument/2006/relationships/diagramLayout" Target="../diagrams/layout24.xml"/><Relationship Id="rId1" Type="http://schemas.openxmlformats.org/officeDocument/2006/relationships/diagramData" Target="../diagrams/data24.xml"/></Relationships>
</file>

<file path=ppt/slides/_rels/slide5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microsoft.com/office/2007/relationships/diagramDrawing" Target="../diagrams/drawing25.xml"/><Relationship Id="rId4" Type="http://schemas.openxmlformats.org/officeDocument/2006/relationships/diagramColors" Target="../diagrams/colors25.xml"/><Relationship Id="rId3" Type="http://schemas.openxmlformats.org/officeDocument/2006/relationships/diagramQuickStyle" Target="../diagrams/quickStyle25.xml"/><Relationship Id="rId2" Type="http://schemas.openxmlformats.org/officeDocument/2006/relationships/diagramLayout" Target="../diagrams/layout25.xml"/><Relationship Id="rId1" Type="http://schemas.openxmlformats.org/officeDocument/2006/relationships/diagramData" Target="../diagrams/data25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7.emf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image" Target="../media/image1.jpeg"/></Relationships>
</file>

<file path=ppt/slides/_rels/slide5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8.emf"/><Relationship Id="rId5" Type="http://schemas.microsoft.com/office/2007/relationships/diagramDrawing" Target="../diagrams/drawing27.xml"/><Relationship Id="rId4" Type="http://schemas.openxmlformats.org/officeDocument/2006/relationships/diagramColors" Target="../diagrams/colors27.xml"/><Relationship Id="rId3" Type="http://schemas.openxmlformats.org/officeDocument/2006/relationships/diagramQuickStyle" Target="../diagrams/quickStyle27.xml"/><Relationship Id="rId2" Type="http://schemas.openxmlformats.org/officeDocument/2006/relationships/diagramLayout" Target="../diagrams/layout27.xml"/><Relationship Id="rId1" Type="http://schemas.openxmlformats.org/officeDocument/2006/relationships/diagramData" Target="../diagrams/data27.xml"/></Relationships>
</file>

<file path=ppt/slides/_rels/slide5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9.emf"/><Relationship Id="rId5" Type="http://schemas.microsoft.com/office/2007/relationships/diagramDrawing" Target="../diagrams/drawing28.xml"/><Relationship Id="rId4" Type="http://schemas.openxmlformats.org/officeDocument/2006/relationships/diagramColors" Target="../diagrams/colors28.xml"/><Relationship Id="rId3" Type="http://schemas.openxmlformats.org/officeDocument/2006/relationships/diagramQuickStyle" Target="../diagrams/quickStyle28.xml"/><Relationship Id="rId2" Type="http://schemas.openxmlformats.org/officeDocument/2006/relationships/diagramLayout" Target="../diagrams/layout28.xml"/><Relationship Id="rId1" Type="http://schemas.openxmlformats.org/officeDocument/2006/relationships/diagramData" Target="../diagrams/data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0.emf"/><Relationship Id="rId5" Type="http://schemas.microsoft.com/office/2007/relationships/diagramDrawing" Target="../diagrams/drawing29.xml"/><Relationship Id="rId4" Type="http://schemas.openxmlformats.org/officeDocument/2006/relationships/diagramColors" Target="../diagrams/colors29.xml"/><Relationship Id="rId3" Type="http://schemas.openxmlformats.org/officeDocument/2006/relationships/diagramQuickStyle" Target="../diagrams/quickStyle29.xml"/><Relationship Id="rId2" Type="http://schemas.openxmlformats.org/officeDocument/2006/relationships/diagramLayout" Target="../diagrams/layout29.xml"/><Relationship Id="rId1" Type="http://schemas.openxmlformats.org/officeDocument/2006/relationships/diagramData" Target="../diagrams/data29.xml"/></Relationships>
</file>

<file path=ppt/slides/_rels/slide6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1.emf"/><Relationship Id="rId5" Type="http://schemas.microsoft.com/office/2007/relationships/diagramDrawing" Target="../diagrams/drawing30.xml"/><Relationship Id="rId4" Type="http://schemas.openxmlformats.org/officeDocument/2006/relationships/diagramColors" Target="../diagrams/colors30.xml"/><Relationship Id="rId3" Type="http://schemas.openxmlformats.org/officeDocument/2006/relationships/diagramQuickStyle" Target="../diagrams/quickStyle30.xml"/><Relationship Id="rId2" Type="http://schemas.openxmlformats.org/officeDocument/2006/relationships/diagramLayout" Target="../diagrams/layout30.xml"/><Relationship Id="rId1" Type="http://schemas.openxmlformats.org/officeDocument/2006/relationships/diagramData" Target="../diagrams/data30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microsoft.com/office/2007/relationships/diagramDrawing" Target="../diagrams/drawing31.xml"/><Relationship Id="rId4" Type="http://schemas.openxmlformats.org/officeDocument/2006/relationships/diagramColors" Target="../diagrams/colors31.xml"/><Relationship Id="rId3" Type="http://schemas.openxmlformats.org/officeDocument/2006/relationships/diagramQuickStyle" Target="../diagrams/quickStyle31.xml"/><Relationship Id="rId2" Type="http://schemas.openxmlformats.org/officeDocument/2006/relationships/diagramLayout" Target="../diagrams/layout31.xml"/><Relationship Id="rId1" Type="http://schemas.openxmlformats.org/officeDocument/2006/relationships/diagramData" Target="../diagrams/data3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2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3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5.jpeg"/><Relationship Id="rId1" Type="http://schemas.openxmlformats.org/officeDocument/2006/relationships/image" Target="../media/image84.png"/></Relationships>
</file>

<file path=ppt/slides/_rels/slide6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microsoft.com/office/2007/relationships/diagramDrawing" Target="../diagrams/drawing32.xml"/><Relationship Id="rId4" Type="http://schemas.openxmlformats.org/officeDocument/2006/relationships/diagramColors" Target="../diagrams/colors32.xml"/><Relationship Id="rId3" Type="http://schemas.openxmlformats.org/officeDocument/2006/relationships/diagramQuickStyle" Target="../diagrams/quickStyle32.xml"/><Relationship Id="rId2" Type="http://schemas.openxmlformats.org/officeDocument/2006/relationships/diagramLayout" Target="../diagrams/layout32.xml"/><Relationship Id="rId1" Type="http://schemas.openxmlformats.org/officeDocument/2006/relationships/diagramData" Target="../diagrams/data3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9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0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3.jpeg"/><Relationship Id="rId1" Type="http://schemas.openxmlformats.org/officeDocument/2006/relationships/image" Target="../media/image9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7.jpeg"/><Relationship Id="rId1" Type="http://schemas.openxmlformats.org/officeDocument/2006/relationships/image" Target="../media/image96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9.jpeg"/><Relationship Id="rId1" Type="http://schemas.openxmlformats.org/officeDocument/2006/relationships/image" Target="../media/image98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1.jpeg"/><Relationship Id="rId1" Type="http://schemas.openxmlformats.org/officeDocument/2006/relationships/image" Target="../media/image100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3.jpeg"/><Relationship Id="rId1" Type="http://schemas.openxmlformats.org/officeDocument/2006/relationships/image" Target="../media/image102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4.jpe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8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33.xml"/><Relationship Id="rId4" Type="http://schemas.openxmlformats.org/officeDocument/2006/relationships/diagramColors" Target="../diagrams/colors33.xml"/><Relationship Id="rId3" Type="http://schemas.openxmlformats.org/officeDocument/2006/relationships/diagramQuickStyle" Target="../diagrams/quickStyle33.xml"/><Relationship Id="rId2" Type="http://schemas.openxmlformats.org/officeDocument/2006/relationships/diagramLayout" Target="../diagrams/layout33.xml"/><Relationship Id="rId1" Type="http://schemas.openxmlformats.org/officeDocument/2006/relationships/diagramData" Target="../diagrams/data33.xml"/></Relationships>
</file>

<file path=ppt/slides/_rels/slide8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5" Type="http://schemas.microsoft.com/office/2007/relationships/diagramDrawing" Target="../diagrams/drawing34.xml"/><Relationship Id="rId4" Type="http://schemas.openxmlformats.org/officeDocument/2006/relationships/diagramColors" Target="../diagrams/colors34.xml"/><Relationship Id="rId3" Type="http://schemas.openxmlformats.org/officeDocument/2006/relationships/diagramQuickStyle" Target="../diagrams/quickStyle34.xml"/><Relationship Id="rId2" Type="http://schemas.openxmlformats.org/officeDocument/2006/relationships/diagramLayout" Target="../diagrams/layout34.xml"/><Relationship Id="rId1" Type="http://schemas.openxmlformats.org/officeDocument/2006/relationships/diagramData" Target="../diagrams/data3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6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7.jpe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8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9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0.jpe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1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2.jpe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9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2841625" y="4660900"/>
            <a:ext cx="2971800" cy="676275"/>
          </a:xfrm>
          <a:prstGeom prst="roundRect">
            <a:avLst>
              <a:gd name="adj" fmla="val 50000"/>
            </a:avLst>
          </a:prstGeom>
          <a:solidFill>
            <a:srgbClr val="F86B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kumimoji="1" lang="zh-CN" altLang="en-US" sz="2800" strike="noStrike" noProof="1">
                <a:solidFill>
                  <a:schemeClr val="bg1"/>
                </a:solidFill>
              </a:rPr>
              <a:t>北京出版社</a:t>
            </a:r>
            <a:endParaRPr kumimoji="1" lang="zh-CN" altLang="en-US" sz="2800" strike="noStrike" noProof="1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3950" y="2092325"/>
            <a:ext cx="5669280" cy="1753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5400">
                <a:latin typeface="黑体" panose="02010609060101010101" charset="-122"/>
                <a:ea typeface="黑体" panose="02010609060101010101" charset="-122"/>
              </a:rPr>
              <a:t>学前教育书法教程</a:t>
            </a:r>
            <a:endParaRPr lang="zh-CN" altLang="en-US" sz="5400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5400">
                <a:latin typeface="黑体" panose="02010609060101010101" charset="-122"/>
                <a:ea typeface="黑体" panose="02010609060101010101" charset="-122"/>
              </a:rPr>
              <a:t>（第二版）</a:t>
            </a:r>
            <a:endParaRPr lang="zh-CN" altLang="en-US" sz="5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305" y="1440180"/>
            <a:ext cx="4764405" cy="3761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6" grpId="1" animBg="1"/>
      <p:bldP spid="6" grpId="2" animBg="1"/>
      <p:bldP spid="7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87196" y="77030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1268" name="图片 20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00" y="1982470"/>
            <a:ext cx="4629785" cy="3475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2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9310" y="1982470"/>
            <a:ext cx="5135245" cy="34759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36726" y="68140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71880" y="1515110"/>
            <a:ext cx="10048240" cy="23901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粉笔执笔方法通常采用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"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三指法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"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，即拇指、食指、中指三者齐力捏笔，其中拇指、中指对应相抵，食指在前控制行笔方向，其余二指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无名指和小指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自然弯曲相依。在前的食指 距离粉笔头约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厘米，书写时粉笔呈斜卧式，笔身与黑板面成</a:t>
            </a:r>
            <a:r>
              <a:rPr kumimoji="0" lang="en-US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45°——50°</a:t>
            </a:r>
            <a:r>
              <a:rPr kumimoji="0" lang="zh-CN" altLang="zh-CN" sz="23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夹角为宜。执粉笔时手要指实掌虚，手指捏笔要紧而有力量，手心不能握拳，而要留有一定的空间。</a:t>
            </a:r>
            <a:endParaRPr kumimoji="0" lang="zh-CN" altLang="zh-CN" sz="23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3" name="图片 10" descr="J:\已完成的课件\2010.1.22资源包\《全国普通高等学校公共艺术课程通用教材——三笔字教程》\图片包\三笔字内文-010.jpg"/>
          <p:cNvPicPr>
            <a:picLocks noChangeAspect="1"/>
          </p:cNvPicPr>
          <p:nvPr/>
        </p:nvPicPr>
        <p:blipFill>
          <a:blip r:embed="rId6"/>
          <a:srcRect l="13141" t="14478" r="10690" b="31274"/>
          <a:stretch>
            <a:fillRect/>
          </a:stretch>
        </p:blipFill>
        <p:spPr>
          <a:xfrm>
            <a:off x="4305300" y="3905250"/>
            <a:ext cx="2924175" cy="2305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57681" y="82173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10323" y="1643380"/>
            <a:ext cx="812641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头正、身正、臂曲、足稳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7" name="图片 2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2338" y="2192655"/>
            <a:ext cx="5267325" cy="395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642416" y="60710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94435" y="1341755"/>
            <a:ext cx="10164445" cy="492950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转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转笔：书写时使粉笔逐渐改变方向，像车拐弯一样，形成一定的弧度，转笔时力度、速度要均匀、自然。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书写时捻转粉笔，调整笔头，用粉笔头的斜面和棱角接触黑板面来写字。一是用手指捻动粉笔，二是转腕变换粉笔的摩擦面，通过腕的水平拖拉和内外翻腕来达到转笔的目的。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抖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在收笔时要靠快速的抖腕达到展锋的目的，在写较长笔画时，腕部必须抖动。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顺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顺锋。就是顺着笔画的走向直接由轻渐重地边写边行。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侧锋。就是横侧势起笔，先将笔头斜向右下方落笔，然后转换方向行笔。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412875" y="985520"/>
            <a:ext cx="9366250" cy="488759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拖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粉笔字书写时力量和速度要均匀，这就靠行笔时的拖笔。特别是笔画长的一定运用拖笔。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提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提笔：行笔时，把笔逐渐往上提，书写时运笔的力度由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重到轻。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按笔：行笔时，把笔往下按，用力渐大，使线条由细变粗。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折笔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折笔：笔画间突然改变方向，形成棱角，折处稍停再顿笔，但干净利索，不能扭挫、压肩、复杂化。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226185" y="1014095"/>
            <a:ext cx="9738995" cy="482981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8.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此外粉笔字运笔的方法还有：收笔或用出锋，或用回锋，或用钩锋。运笔还有翘笔。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出锋：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行笔至笔画的尾端，沿着行进方向逐渐提笔离开黑板。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回锋：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行笔至笔画的尾端按笔，然后向反方向回笔再提笔，不露痕迹。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钩锋：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行笔至笔画的尾端，然后朝着下一笔画的首端提笔带出钩来。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翘笔：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就是在行笔中，变化笔与板面的角度，翘起粉笔与黑接触板面的一侧，使触板笔面由一个圆面变成部分圆面，触板面由大到小，笔画线条由粗变细。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顺翘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在行笔中把粉笔顺着笔画行走的触面翘起来的笔法。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侧翘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就是在行笔中将笔向侧方向渐渐地翘起的笔法。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兼翘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就是行笔时既有顺翘又有侧翘，两者结合使用的笔法，顺翘与侧翘兼用。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64565" y="777240"/>
            <a:ext cx="9871075" cy="496189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9.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粉笔字的运笔还要注意以下几点：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）书写时用力大小要有变化，行笔时上下的起落要控制好。不能平均用力。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）书写时要控制好运笔的快慢、缓急，行笔要有快慢变化，不能匀速运笔。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）写字时运笔不能只靠手腕和手掌，而主要靠臂、肘、腕的连动。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）粉笔字的起笔一般要求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欲横先竖，欲竖先横，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藏笔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（按笔）的态势；行笔要稳，用力要匀，线条有力、变化。写转折笔画时，在转折处要顿挫用笔，写曲线笔画时，手应随笔画的弯曲而捻转粉笔，不要随意用笔而使线条形成折带状。收笔一般要有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回笔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的态势，勾、撇、提、悬针等收笔要顺势提笔出锋，力量不变、送力到头。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61796" y="70299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98258" y="1457960"/>
            <a:ext cx="812641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读帖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临帖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背贴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7" name="Picture 2" descr="http://www.scsyxx.net/Article/UploadFiles/200906/200906031901352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2123" y="2050415"/>
            <a:ext cx="2808287" cy="4094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4" descr="http://www.scsyxx.net/Article/UploadFiles/200906/200906031047097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00800" y="2031365"/>
            <a:ext cx="3024188" cy="4132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3013076" y="2574608"/>
            <a:ext cx="63093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任务二</a:t>
            </a:r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粉笔字楷书笔画书写技法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75461" y="77474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27125" y="1628775"/>
            <a:ext cx="10205720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书写要领：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顺势落笔头部要尖，背部饱满腹部要圆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基本写法：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粉笔轻轻接触黑板，顺锋落笔，向右下行笔，并逐渐用力，到点总长度的三分之二处稍微向下转，然后逐渐提笔，再回锋向原方向收笔。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5" name="Picture 49" descr="DSC06764_旋转"/>
          <p:cNvPicPr>
            <a:picLocks noChangeAspect="1"/>
          </p:cNvPicPr>
          <p:nvPr/>
        </p:nvPicPr>
        <p:blipFill>
          <a:blip r:embed="rId6"/>
          <a:srcRect l="26471" t="9558" r="29323" b="71028"/>
          <a:stretch>
            <a:fillRect/>
          </a:stretch>
        </p:blipFill>
        <p:spPr>
          <a:xfrm>
            <a:off x="4032250" y="3204210"/>
            <a:ext cx="5383213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53" descr="DSC06764_旋转"/>
          <p:cNvPicPr>
            <a:picLocks noChangeAspect="1"/>
          </p:cNvPicPr>
          <p:nvPr/>
        </p:nvPicPr>
        <p:blipFill>
          <a:blip r:embed="rId7"/>
          <a:srcRect l="26471" t="26814" r="29323" b="55023"/>
          <a:stretch>
            <a:fillRect/>
          </a:stretch>
        </p:blipFill>
        <p:spPr>
          <a:xfrm>
            <a:off x="4032250" y="4874260"/>
            <a:ext cx="5383213" cy="140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TextBox 1"/>
          <p:cNvSpPr txBox="1"/>
          <p:nvPr/>
        </p:nvSpPr>
        <p:spPr>
          <a:xfrm>
            <a:off x="2447925" y="3758248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dirty="0">
                <a:latin typeface="Arial" panose="020B0604020202020204" pitchFamily="34" charset="0"/>
              </a:rPr>
              <a:t>左点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20488" name="TextBox 8"/>
          <p:cNvSpPr txBox="1"/>
          <p:nvPr/>
        </p:nvSpPr>
        <p:spPr>
          <a:xfrm>
            <a:off x="2447925" y="5155248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dirty="0">
                <a:latin typeface="Arial" panose="020B0604020202020204" pitchFamily="34" charset="0"/>
              </a:rPr>
              <a:t>右点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859588" y="2338388"/>
            <a:ext cx="3738880" cy="31692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项目六　　钢笔楷书书法训练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项目七　粉笔字的书写技能训练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项目八　书法的发展史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项目九　书法艺术欣赏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5" y="1033463"/>
            <a:ext cx="46736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4565650" y="1004888"/>
            <a:ext cx="2560638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目   录</a:t>
            </a:r>
            <a:endParaRPr lang="zh-CN" altLang="en-US" sz="36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3425" y="1926908"/>
            <a:ext cx="3230880" cy="3784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项目一　书法课程概述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项目二　汉字的基本知识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项目三　书法概述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项目四　三笔字基础知识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项目五　毛笔楷书书法训练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4" t="73808" r="39025"/>
          <a:stretch>
            <a:fillRect/>
          </a:stretch>
        </p:blipFill>
        <p:spPr>
          <a:xfrm>
            <a:off x="2553255" y="4826104"/>
            <a:ext cx="1428393" cy="179621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6" t="73808"/>
          <a:stretch>
            <a:fillRect/>
          </a:stretch>
        </p:blipFill>
        <p:spPr>
          <a:xfrm>
            <a:off x="4099066" y="4804407"/>
            <a:ext cx="2309204" cy="179621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8" r="61464"/>
          <a:stretch>
            <a:fillRect/>
          </a:stretch>
        </p:blipFill>
        <p:spPr>
          <a:xfrm>
            <a:off x="51630" y="4811119"/>
            <a:ext cx="2252058" cy="179621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4" t="73808" r="39025"/>
          <a:stretch>
            <a:fillRect/>
          </a:stretch>
        </p:blipFill>
        <p:spPr>
          <a:xfrm>
            <a:off x="6525688" y="4841089"/>
            <a:ext cx="1428393" cy="179621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6" t="73808"/>
          <a:stretch>
            <a:fillRect/>
          </a:stretch>
        </p:blipFill>
        <p:spPr>
          <a:xfrm>
            <a:off x="8143384" y="4813356"/>
            <a:ext cx="2309204" cy="179621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8" r="61464"/>
          <a:stretch>
            <a:fillRect/>
          </a:stretch>
        </p:blipFill>
        <p:spPr>
          <a:xfrm>
            <a:off x="9210015" y="4806646"/>
            <a:ext cx="2252058" cy="17962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2" grpId="1"/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8" name="TextBox 8"/>
          <p:cNvSpPr txBox="1"/>
          <p:nvPr/>
        </p:nvSpPr>
        <p:spPr>
          <a:xfrm>
            <a:off x="1095375" y="946785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dirty="0">
                <a:latin typeface="Arial" panose="020B0604020202020204" pitchFamily="34" charset="0"/>
              </a:rPr>
              <a:t>捺点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pic>
        <p:nvPicPr>
          <p:cNvPr id="21509" name="Picture 45" descr="DSC06764_旋转"/>
          <p:cNvPicPr>
            <a:picLocks noChangeAspect="1"/>
          </p:cNvPicPr>
          <p:nvPr/>
        </p:nvPicPr>
        <p:blipFill>
          <a:blip r:embed="rId1"/>
          <a:srcRect l="26471" t="40549" r="29323" b="43605"/>
          <a:stretch>
            <a:fillRect/>
          </a:stretch>
        </p:blipFill>
        <p:spPr>
          <a:xfrm>
            <a:off x="3359150" y="1657985"/>
            <a:ext cx="5661025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Picture 2" descr="DSC03758"/>
          <p:cNvPicPr>
            <a:picLocks noChangeAspect="1"/>
          </p:cNvPicPr>
          <p:nvPr/>
        </p:nvPicPr>
        <p:blipFill>
          <a:blip r:embed="rId2"/>
          <a:srcRect b="48837"/>
          <a:stretch>
            <a:fillRect/>
          </a:stretch>
        </p:blipFill>
        <p:spPr>
          <a:xfrm>
            <a:off x="3011488" y="3860800"/>
            <a:ext cx="6356350" cy="1655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953770" y="863600"/>
            <a:ext cx="9335135" cy="21697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提：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书写要领：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重按起轻收挑，不要轻飘，外形像一把刀。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基本写法：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粉笔下笔重按，然后提笔向右上挑出，粉笔逐渐收起，力量要送到笔画的尖端。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33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5238" y="3435350"/>
            <a:ext cx="7380287" cy="1871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73226" y="7734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91895" y="1700530"/>
            <a:ext cx="9225915" cy="3364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左低右高，两头粗，中间细。有长横、短横之分。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书写要领：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竖起按笔中稍细，向右偏上渐力行，收笔回锋笔顿按提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基本写法：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从左上竖起落笔，略向右下按笔，然后稍提笔，再向右偏上行笔，到右端后稍提笔先向右上，再向右下顿笔，最后向左上回锋收笔。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0" name="TextBox 8"/>
          <p:cNvSpPr txBox="1"/>
          <p:nvPr/>
        </p:nvSpPr>
        <p:spPr>
          <a:xfrm>
            <a:off x="892810" y="886460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400" dirty="0">
                <a:latin typeface="Arial" panose="020B0604020202020204" pitchFamily="34" charset="0"/>
              </a:rPr>
              <a:t>长横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pic>
        <p:nvPicPr>
          <p:cNvPr id="24581" name="Picture 57" descr="DSC06743_旋转_旋转_旋转"/>
          <p:cNvPicPr>
            <a:picLocks noChangeAspect="1"/>
          </p:cNvPicPr>
          <p:nvPr/>
        </p:nvPicPr>
        <p:blipFill>
          <a:blip r:embed="rId1"/>
          <a:srcRect l="8421" t="2934" r="34628" b="75645"/>
          <a:stretch>
            <a:fillRect/>
          </a:stretch>
        </p:blipFill>
        <p:spPr>
          <a:xfrm>
            <a:off x="3240088" y="1484313"/>
            <a:ext cx="5124450" cy="1296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Picture 14" descr="2"/>
          <p:cNvPicPr>
            <a:picLocks noChangeAspect="1"/>
          </p:cNvPicPr>
          <p:nvPr/>
        </p:nvPicPr>
        <p:blipFill>
          <a:blip r:embed="rId2"/>
          <a:srcRect b="51428"/>
          <a:stretch>
            <a:fillRect/>
          </a:stretch>
        </p:blipFill>
        <p:spPr>
          <a:xfrm>
            <a:off x="2552700" y="3500438"/>
            <a:ext cx="7613650" cy="1873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46251" y="82237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84300" y="1700530"/>
            <a:ext cx="9380855" cy="3881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书写要领：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略顿起笔缓缓向下，用力均匀，粗细匀称。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基本写法：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从左上斜落笔，略向右下顿笔，然后把笔稍回再向下行笔，行到竖长度三分之二或四分之三处， 悬针竖，边行边提，使之由粗到细，像悬挂的一根针一样。 垂露竖，行笔接近末端时稍用力按压，再按末端的笔道往上描一下收笔，下端比较圆润，像一滴露珠要落未落的样子。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8" name="TextBox 5"/>
          <p:cNvSpPr txBox="1"/>
          <p:nvPr/>
        </p:nvSpPr>
        <p:spPr>
          <a:xfrm>
            <a:off x="869315" y="768350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400" dirty="0">
                <a:latin typeface="Arial" panose="020B0604020202020204" pitchFamily="34" charset="0"/>
              </a:rPr>
              <a:t>垂露竖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pic>
        <p:nvPicPr>
          <p:cNvPr id="26629" name="Picture 109" descr="DSC06747"/>
          <p:cNvPicPr>
            <a:picLocks noChangeAspect="1"/>
          </p:cNvPicPr>
          <p:nvPr/>
        </p:nvPicPr>
        <p:blipFill>
          <a:blip r:embed="rId1"/>
          <a:srcRect l="10420" t="49701" r="32364" b="28667"/>
          <a:stretch>
            <a:fillRect/>
          </a:stretch>
        </p:blipFill>
        <p:spPr>
          <a:xfrm>
            <a:off x="3397250" y="1228725"/>
            <a:ext cx="5281613" cy="133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Picture 15" descr="1"/>
          <p:cNvPicPr>
            <a:picLocks noChangeAspect="1"/>
          </p:cNvPicPr>
          <p:nvPr/>
        </p:nvPicPr>
        <p:blipFill>
          <a:blip r:embed="rId2"/>
          <a:srcRect l="25264" t="51678"/>
          <a:stretch>
            <a:fillRect/>
          </a:stretch>
        </p:blipFill>
        <p:spPr>
          <a:xfrm>
            <a:off x="2855913" y="3213100"/>
            <a:ext cx="6640512" cy="2120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TextBox 5"/>
          <p:cNvSpPr txBox="1"/>
          <p:nvPr/>
        </p:nvSpPr>
        <p:spPr>
          <a:xfrm>
            <a:off x="941070" y="912495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400" dirty="0">
                <a:latin typeface="Arial" panose="020B0604020202020204" pitchFamily="34" charset="0"/>
              </a:rPr>
              <a:t>悬针竖</a:t>
            </a:r>
            <a:endParaRPr lang="zh-CN" altLang="zh-CN" sz="2400" dirty="0">
              <a:latin typeface="Arial" panose="020B0604020202020204" pitchFamily="34" charset="0"/>
            </a:endParaRPr>
          </a:p>
        </p:txBody>
      </p:sp>
      <p:pic>
        <p:nvPicPr>
          <p:cNvPr id="27653" name="Picture 106" descr="DSC06743_旋转_旋转_旋转"/>
          <p:cNvPicPr>
            <a:picLocks noChangeAspect="1"/>
          </p:cNvPicPr>
          <p:nvPr/>
        </p:nvPicPr>
        <p:blipFill>
          <a:blip r:embed="rId1"/>
          <a:srcRect l="8421" t="24504" r="34628" b="53964"/>
          <a:stretch>
            <a:fillRect/>
          </a:stretch>
        </p:blipFill>
        <p:spPr>
          <a:xfrm>
            <a:off x="3455353" y="1503680"/>
            <a:ext cx="5281612" cy="133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Picture 11" descr="DSC03846"/>
          <p:cNvPicPr>
            <a:picLocks noChangeAspect="1"/>
          </p:cNvPicPr>
          <p:nvPr/>
        </p:nvPicPr>
        <p:blipFill>
          <a:blip r:embed="rId2"/>
          <a:srcRect t="24512" b="49213"/>
          <a:stretch>
            <a:fillRect/>
          </a:stretch>
        </p:blipFill>
        <p:spPr>
          <a:xfrm>
            <a:off x="2855913" y="3500438"/>
            <a:ext cx="6970712" cy="165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905941" y="81030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79270" y="2263775"/>
            <a:ext cx="9082405" cy="2331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书写要领：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重按笔，缓下轻收，首端粗重，末端尖。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基本写法：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从左上端起笔，向右下顿按笔，然后向左下撇出，到末端逐渐抬笔。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0" name="TextBox 5"/>
          <p:cNvSpPr txBox="1"/>
          <p:nvPr/>
        </p:nvSpPr>
        <p:spPr>
          <a:xfrm>
            <a:off x="965200" y="948055"/>
            <a:ext cx="52562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en-US" altLang="zh-CN" sz="2400" dirty="0">
                <a:latin typeface="Arial" panose="020B0604020202020204" pitchFamily="34" charset="0"/>
              </a:rPr>
              <a:t> </a:t>
            </a:r>
            <a:r>
              <a:rPr lang="zh-CN" altLang="zh-CN" sz="2400" dirty="0">
                <a:latin typeface="Arial" panose="020B0604020202020204" pitchFamily="34" charset="0"/>
              </a:rPr>
              <a:t>竖撇；先写竖到三分之二处再写撇</a:t>
            </a:r>
            <a:endParaRPr lang="zh-CN" altLang="zh-CN" sz="2400" dirty="0">
              <a:latin typeface="Arial" panose="020B0604020202020204" pitchFamily="34" charset="0"/>
            </a:endParaRPr>
          </a:p>
        </p:txBody>
      </p:sp>
      <p:pic>
        <p:nvPicPr>
          <p:cNvPr id="29701" name="Picture 67" descr="DSC06759_旋转_旋转_旋转"/>
          <p:cNvPicPr>
            <a:picLocks noChangeAspect="1"/>
          </p:cNvPicPr>
          <p:nvPr/>
        </p:nvPicPr>
        <p:blipFill>
          <a:blip r:embed="rId1"/>
          <a:srcRect l="28458" t="4535" r="14442" b="71910"/>
          <a:stretch>
            <a:fillRect/>
          </a:stretch>
        </p:blipFill>
        <p:spPr>
          <a:xfrm>
            <a:off x="2855913" y="1844675"/>
            <a:ext cx="6834187" cy="172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2" name="Picture 12" descr="DSC03848"/>
          <p:cNvPicPr>
            <a:picLocks noChangeAspect="1"/>
          </p:cNvPicPr>
          <p:nvPr/>
        </p:nvPicPr>
        <p:blipFill>
          <a:blip r:embed="rId2"/>
          <a:srcRect b="51128"/>
          <a:stretch>
            <a:fillRect/>
          </a:stretch>
        </p:blipFill>
        <p:spPr>
          <a:xfrm>
            <a:off x="2855913" y="4005263"/>
            <a:ext cx="7019925" cy="1655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4" name="TextBox 5"/>
          <p:cNvSpPr txBox="1"/>
          <p:nvPr/>
        </p:nvSpPr>
        <p:spPr>
          <a:xfrm>
            <a:off x="1060450" y="852805"/>
            <a:ext cx="52562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400" dirty="0">
                <a:latin typeface="Arial" panose="020B0604020202020204" pitchFamily="34" charset="0"/>
              </a:rPr>
              <a:t>长斜撇</a:t>
            </a:r>
            <a:endParaRPr lang="zh-CN" altLang="zh-CN" sz="2400" dirty="0">
              <a:latin typeface="Arial" panose="020B0604020202020204" pitchFamily="34" charset="0"/>
            </a:endParaRPr>
          </a:p>
        </p:txBody>
      </p:sp>
      <p:pic>
        <p:nvPicPr>
          <p:cNvPr id="30725" name="Picture 66" descr="DSC06747"/>
          <p:cNvPicPr>
            <a:picLocks noChangeAspect="1"/>
          </p:cNvPicPr>
          <p:nvPr/>
        </p:nvPicPr>
        <p:blipFill>
          <a:blip r:embed="rId1"/>
          <a:srcRect l="10420" t="70688" r="32364" b="8067"/>
          <a:stretch>
            <a:fillRect/>
          </a:stretch>
        </p:blipFill>
        <p:spPr>
          <a:xfrm>
            <a:off x="2843213" y="1844675"/>
            <a:ext cx="6702425" cy="165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Picture 21" descr="3"/>
          <p:cNvPicPr>
            <a:picLocks noChangeAspect="1"/>
          </p:cNvPicPr>
          <p:nvPr/>
        </p:nvPicPr>
        <p:blipFill>
          <a:blip r:embed="rId2"/>
          <a:srcRect b="52667"/>
          <a:stretch>
            <a:fillRect/>
          </a:stretch>
        </p:blipFill>
        <p:spPr>
          <a:xfrm>
            <a:off x="2843213" y="4076700"/>
            <a:ext cx="6884987" cy="1728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12090"/>
            <a:ext cx="5223510" cy="29514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2238" y="2132013"/>
            <a:ext cx="46736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037138" y="2114550"/>
            <a:ext cx="25574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zh-CN" sz="3600">
                <a:solidFill>
                  <a:schemeClr val="bg1"/>
                </a:solidFill>
                <a:latin typeface="Arial Black" panose="020B0A04020102020204" charset="0"/>
                <a:ea typeface="黑体" panose="02010609060101010101" charset="-122"/>
              </a:rPr>
              <a:t>项目七</a:t>
            </a:r>
            <a:endParaRPr lang="zh-CN" altLang="zh-CN" sz="3600">
              <a:solidFill>
                <a:schemeClr val="bg1"/>
              </a:solidFill>
              <a:latin typeface="Arial Black" panose="020B0A040201020202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12925" y="3071813"/>
            <a:ext cx="85648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66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粉笔字的书写技能训练</a:t>
            </a:r>
            <a:endParaRPr lang="zh-CN" altLang="en-US" sz="66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3" name="图片 32" descr="手绘边框1"/>
          <p:cNvPicPr>
            <a:picLocks noChangeAspect="1"/>
          </p:cNvPicPr>
          <p:nvPr/>
        </p:nvPicPr>
        <p:blipFill>
          <a:blip r:embed="rId4"/>
          <a:srcRect t="71479"/>
          <a:stretch>
            <a:fillRect/>
          </a:stretch>
        </p:blipFill>
        <p:spPr>
          <a:xfrm>
            <a:off x="0" y="4399915"/>
            <a:ext cx="6001385" cy="1546225"/>
          </a:xfrm>
          <a:prstGeom prst="rect">
            <a:avLst/>
          </a:prstGeom>
        </p:spPr>
      </p:pic>
      <p:pic>
        <p:nvPicPr>
          <p:cNvPr id="34" name="图片 33" descr="手绘边框1"/>
          <p:cNvPicPr>
            <a:picLocks noChangeAspect="1"/>
          </p:cNvPicPr>
          <p:nvPr/>
        </p:nvPicPr>
        <p:blipFill>
          <a:blip r:embed="rId4"/>
          <a:srcRect t="71479"/>
          <a:stretch>
            <a:fillRect/>
          </a:stretch>
        </p:blipFill>
        <p:spPr>
          <a:xfrm>
            <a:off x="6247130" y="4399915"/>
            <a:ext cx="6001385" cy="1546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8" name="TextBox 5"/>
          <p:cNvSpPr txBox="1"/>
          <p:nvPr/>
        </p:nvSpPr>
        <p:spPr>
          <a:xfrm>
            <a:off x="964565" y="805180"/>
            <a:ext cx="52562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400" dirty="0">
                <a:latin typeface="Arial" panose="020B0604020202020204" pitchFamily="34" charset="0"/>
              </a:rPr>
              <a:t>短斜撇</a:t>
            </a:r>
            <a:endParaRPr lang="zh-CN" altLang="zh-CN" sz="2400" dirty="0">
              <a:latin typeface="Arial" panose="020B0604020202020204" pitchFamily="34" charset="0"/>
            </a:endParaRPr>
          </a:p>
        </p:txBody>
      </p:sp>
      <p:pic>
        <p:nvPicPr>
          <p:cNvPr id="31749" name="Picture 68" descr="DSC06759_旋转_旋转_旋转"/>
          <p:cNvPicPr>
            <a:picLocks noChangeAspect="1"/>
          </p:cNvPicPr>
          <p:nvPr/>
        </p:nvPicPr>
        <p:blipFill>
          <a:blip r:embed="rId1"/>
          <a:srcRect l="28458" t="28003" r="14442" b="48654"/>
          <a:stretch>
            <a:fillRect/>
          </a:stretch>
        </p:blipFill>
        <p:spPr>
          <a:xfrm>
            <a:off x="3168015" y="1856740"/>
            <a:ext cx="618490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3860800"/>
            <a:ext cx="7097713" cy="1728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85926" y="76204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32560" y="2009775"/>
            <a:ext cx="9046845" cy="3364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捺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书写要领：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轻起渐重自然行，按笔平拖轻出锋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基本写法：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顺锋起笔时，起笔处略呈弧形，然后向右下边行走，边行边加力，到末端处按顿两下笔，再提笔向右出锋。斜捺起笔处如果与其他笔画相接，起笔不要有弧度，变成“一波二折”。 平捺形态更长、更平，多用在字的底部。起笔较低，一波三折。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6" name="TextBox 5"/>
          <p:cNvSpPr txBox="1"/>
          <p:nvPr/>
        </p:nvSpPr>
        <p:spPr>
          <a:xfrm>
            <a:off x="953135" y="828675"/>
            <a:ext cx="52562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en-US" altLang="zh-CN" sz="2400" dirty="0">
                <a:latin typeface="Arial" panose="020B0604020202020204" pitchFamily="34" charset="0"/>
              </a:rPr>
              <a:t> </a:t>
            </a:r>
            <a:r>
              <a:rPr lang="zh-CN" altLang="zh-CN" sz="2400" dirty="0">
                <a:latin typeface="Arial" panose="020B0604020202020204" pitchFamily="34" charset="0"/>
              </a:rPr>
              <a:t>斜捺 </a:t>
            </a:r>
            <a:endParaRPr lang="zh-CN" altLang="zh-CN" sz="2400" dirty="0">
              <a:latin typeface="Arial" panose="020B0604020202020204" pitchFamily="34" charset="0"/>
            </a:endParaRPr>
          </a:p>
        </p:txBody>
      </p:sp>
      <p:pic>
        <p:nvPicPr>
          <p:cNvPr id="33797" name="Picture 64" descr="DSC06750"/>
          <p:cNvPicPr>
            <a:picLocks noChangeAspect="1"/>
          </p:cNvPicPr>
          <p:nvPr/>
        </p:nvPicPr>
        <p:blipFill>
          <a:blip r:embed="rId1"/>
          <a:srcRect l="19017" t="50461" r="22029" b="27592"/>
          <a:stretch>
            <a:fillRect/>
          </a:stretch>
        </p:blipFill>
        <p:spPr>
          <a:xfrm>
            <a:off x="3475673" y="1904683"/>
            <a:ext cx="5537200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Picture 26" descr="3"/>
          <p:cNvPicPr>
            <a:picLocks noChangeAspect="1"/>
          </p:cNvPicPr>
          <p:nvPr/>
        </p:nvPicPr>
        <p:blipFill>
          <a:blip r:embed="rId2"/>
          <a:srcRect t="51334"/>
          <a:stretch>
            <a:fillRect/>
          </a:stretch>
        </p:blipFill>
        <p:spPr>
          <a:xfrm>
            <a:off x="2787650" y="4005263"/>
            <a:ext cx="6913563" cy="172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20" name="TextBox 5"/>
          <p:cNvSpPr txBox="1"/>
          <p:nvPr/>
        </p:nvSpPr>
        <p:spPr>
          <a:xfrm>
            <a:off x="785495" y="781050"/>
            <a:ext cx="52562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400" dirty="0">
                <a:latin typeface="Arial" panose="020B0604020202020204" pitchFamily="34" charset="0"/>
              </a:rPr>
              <a:t>平捺</a:t>
            </a:r>
            <a:endParaRPr lang="zh-CN" altLang="zh-CN" sz="2400" dirty="0">
              <a:latin typeface="Arial" panose="020B0604020202020204" pitchFamily="34" charset="0"/>
            </a:endParaRPr>
          </a:p>
        </p:txBody>
      </p:sp>
      <p:pic>
        <p:nvPicPr>
          <p:cNvPr id="34821" name="Picture 70" descr="DSC06750"/>
          <p:cNvPicPr>
            <a:picLocks noChangeAspect="1"/>
          </p:cNvPicPr>
          <p:nvPr/>
        </p:nvPicPr>
        <p:blipFill>
          <a:blip r:embed="rId1"/>
          <a:srcRect l="19017" t="70084" r="22029" b="8246"/>
          <a:stretch>
            <a:fillRect/>
          </a:stretch>
        </p:blipFill>
        <p:spPr>
          <a:xfrm>
            <a:off x="3415983" y="1777048"/>
            <a:ext cx="5821362" cy="140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2" name="Picture 17" descr="DSC03696"/>
          <p:cNvPicPr>
            <a:picLocks noChangeAspect="1"/>
          </p:cNvPicPr>
          <p:nvPr/>
        </p:nvPicPr>
        <p:blipFill>
          <a:blip r:embed="rId2"/>
          <a:srcRect t="47166"/>
          <a:stretch>
            <a:fillRect/>
          </a:stretch>
        </p:blipFill>
        <p:spPr>
          <a:xfrm>
            <a:off x="2790825" y="3716338"/>
            <a:ext cx="7396163" cy="1873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61796" y="66679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98575" y="1557655"/>
            <a:ext cx="9765665" cy="2158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．横钩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由横和钩连写而成。起笔略顿、稍慢，提笔稍微向右上渐快行笔，到写钩处向右下加重笔力按顿笔，然后把笔沿着顿笔的末端向上提笔，稍驻笔蓄力，再向左下约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度快速钩出，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845" name="Picture 71" descr="DSC06823_旋转"/>
          <p:cNvPicPr>
            <a:picLocks noChangeAspect="1"/>
          </p:cNvPicPr>
          <p:nvPr/>
        </p:nvPicPr>
        <p:blipFill>
          <a:blip r:embed="rId6"/>
          <a:srcRect l="21458" t="44322" r="25722" b="35196"/>
          <a:stretch>
            <a:fillRect/>
          </a:stretch>
        </p:blipFill>
        <p:spPr>
          <a:xfrm>
            <a:off x="2675890" y="4088448"/>
            <a:ext cx="6632575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018540" y="874395"/>
            <a:ext cx="1008824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．竖钩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是垂露竖的末端附着一个钩组合而成的。起笔稍顿、略慢，提笔匀速下行，力量逐渐加重，行至钩处加力顿笔，再提笔由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度处快速出钩。 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6869" name="Picture 72" descr="DSC06834"/>
          <p:cNvPicPr>
            <a:picLocks noChangeAspect="1"/>
          </p:cNvPicPr>
          <p:nvPr/>
        </p:nvPicPr>
        <p:blipFill>
          <a:blip r:embed="rId1"/>
          <a:srcRect l="11554" t="42613" r="37277" b="36429"/>
          <a:stretch>
            <a:fillRect/>
          </a:stretch>
        </p:blipFill>
        <p:spPr>
          <a:xfrm>
            <a:off x="3785553" y="2735263"/>
            <a:ext cx="4552950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0" name="Picture 20" descr="DSC03848"/>
          <p:cNvPicPr>
            <a:picLocks noChangeAspect="1"/>
          </p:cNvPicPr>
          <p:nvPr/>
        </p:nvPicPr>
        <p:blipFill>
          <a:blip r:embed="rId2"/>
          <a:srcRect t="50752"/>
          <a:stretch>
            <a:fillRect/>
          </a:stretch>
        </p:blipFill>
        <p:spPr>
          <a:xfrm>
            <a:off x="2487930" y="4389438"/>
            <a:ext cx="6913563" cy="1655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862965" y="826770"/>
            <a:ext cx="10195560" cy="2009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．斜钩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起笔略向右顿笔，稍慢。提笔向右下稍快行笔，到笔画中间处减力渐轻，再逐渐加力加重下行，腕部外翻，按笔稍顿再快速向上出笔。斜度要自然，弧度要均匀，钩要有力。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7893" name="Picture 76" descr="DSC06823_旋转"/>
          <p:cNvPicPr>
            <a:picLocks noChangeAspect="1"/>
          </p:cNvPicPr>
          <p:nvPr/>
        </p:nvPicPr>
        <p:blipFill>
          <a:blip r:embed="rId1"/>
          <a:srcRect l="21458" t="23274" r="25722" b="54578"/>
          <a:stretch>
            <a:fillRect/>
          </a:stretch>
        </p:blipFill>
        <p:spPr>
          <a:xfrm>
            <a:off x="3639820" y="2913063"/>
            <a:ext cx="4897438" cy="1223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Picture 21" descr="DSC03840"/>
          <p:cNvPicPr>
            <a:picLocks noChangeAspect="1"/>
          </p:cNvPicPr>
          <p:nvPr/>
        </p:nvPicPr>
        <p:blipFill>
          <a:blip r:embed="rId2"/>
          <a:srcRect b="50188"/>
          <a:stretch>
            <a:fillRect/>
          </a:stretch>
        </p:blipFill>
        <p:spPr>
          <a:xfrm>
            <a:off x="2367915" y="4366260"/>
            <a:ext cx="7440613" cy="1876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802640" y="790575"/>
            <a:ext cx="10363200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．卧钩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轻、快起笔向左下约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度呈弧形用笔，边行笔边加力，过中间处笔稍微上翘，行至钩处笔力加重、停笔蓄力，再快速向左上钩出。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8917" name="Picture 74" descr="DSC06834"/>
          <p:cNvPicPr>
            <a:picLocks noChangeAspect="1"/>
          </p:cNvPicPr>
          <p:nvPr/>
        </p:nvPicPr>
        <p:blipFill>
          <a:blip r:embed="rId1"/>
          <a:srcRect l="11554" t="61925" r="37277" b="19711"/>
          <a:stretch>
            <a:fillRect/>
          </a:stretch>
        </p:blipFill>
        <p:spPr>
          <a:xfrm>
            <a:off x="3417570" y="2651125"/>
            <a:ext cx="5132388" cy="1223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Picture 22" descr="DSC03688"/>
          <p:cNvPicPr>
            <a:picLocks noChangeAspect="1"/>
          </p:cNvPicPr>
          <p:nvPr/>
        </p:nvPicPr>
        <p:blipFill>
          <a:blip r:embed="rId2"/>
          <a:srcRect t="49001"/>
          <a:stretch>
            <a:fillRect/>
          </a:stretch>
        </p:blipFill>
        <p:spPr>
          <a:xfrm>
            <a:off x="2536825" y="4313873"/>
            <a:ext cx="7118350" cy="177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838835" y="838835"/>
            <a:ext cx="986091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竖弯钩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慢起笔、稍顿，提笔略向左下渐快滑笔，弯处圆转，横画向下凸些，逐渐加力至钩处，稍顿笔，再快速出钩向上。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9941" name="Picture 77" descr="DSC06823_旋转"/>
          <p:cNvPicPr>
            <a:picLocks noChangeAspect="1"/>
          </p:cNvPicPr>
          <p:nvPr/>
        </p:nvPicPr>
        <p:blipFill>
          <a:blip r:embed="rId1"/>
          <a:srcRect l="21458" t="63249" r="25722" b="14508"/>
          <a:stretch>
            <a:fillRect/>
          </a:stretch>
        </p:blipFill>
        <p:spPr>
          <a:xfrm>
            <a:off x="3559175" y="2625725"/>
            <a:ext cx="5472113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2" name="Picture 23" descr="DSC03772"/>
          <p:cNvPicPr>
            <a:picLocks noChangeAspect="1"/>
          </p:cNvPicPr>
          <p:nvPr/>
        </p:nvPicPr>
        <p:blipFill>
          <a:blip r:embed="rId2"/>
          <a:srcRect l="8113" r="35400" b="74243"/>
          <a:stretch>
            <a:fillRect/>
          </a:stretch>
        </p:blipFill>
        <p:spPr>
          <a:xfrm>
            <a:off x="2519045" y="4341495"/>
            <a:ext cx="7361238" cy="1873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94410" y="1268730"/>
            <a:ext cx="1031557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是由横和竖组合而成的。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轻起笔，快行笔，到折处渐慢加力，顿笔下行收笔时由慢到快收笔回锋。不要棱角过分，或垂直呆板、圆软无力，也不要断裂脱肩或压肩。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65" name="Picture 80" descr="DSC06764_旋转"/>
          <p:cNvPicPr>
            <a:picLocks noChangeAspect="1"/>
          </p:cNvPicPr>
          <p:nvPr/>
        </p:nvPicPr>
        <p:blipFill>
          <a:blip r:embed="rId6"/>
          <a:srcRect l="26471" t="54327" r="29323" b="27449"/>
          <a:stretch>
            <a:fillRect/>
          </a:stretch>
        </p:blipFill>
        <p:spPr>
          <a:xfrm>
            <a:off x="3580765" y="2877820"/>
            <a:ext cx="4668838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6" name="Picture 26" descr="DSC03677"/>
          <p:cNvPicPr>
            <a:picLocks noChangeAspect="1"/>
          </p:cNvPicPr>
          <p:nvPr/>
        </p:nvPicPr>
        <p:blipFill>
          <a:blip r:embed="rId7"/>
          <a:srcRect b="49034"/>
          <a:stretch>
            <a:fillRect/>
          </a:stretch>
        </p:blipFill>
        <p:spPr>
          <a:xfrm>
            <a:off x="2512060" y="4461510"/>
            <a:ext cx="6807200" cy="168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87" name="组合"/>
          <p:cNvGrpSpPr/>
          <p:nvPr/>
        </p:nvGrpSpPr>
        <p:grpSpPr>
          <a:xfrm>
            <a:off x="4948238" y="1215073"/>
            <a:ext cx="6408737" cy="619125"/>
            <a:chOff x="5612415" y="1312183"/>
            <a:chExt cx="6409103" cy="619579"/>
          </a:xfrm>
        </p:grpSpPr>
        <p:sp>
          <p:nvSpPr>
            <p:cNvPr id="13315" name="矩形"/>
            <p:cNvSpPr/>
            <p:nvPr/>
          </p:nvSpPr>
          <p:spPr>
            <a:xfrm>
              <a:off x="5612415" y="1312183"/>
              <a:ext cx="6409103" cy="5343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b="1" baseline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知识目标</a:t>
              </a:r>
              <a:endParaRPr lang="zh-CN" altLang="en-US" sz="2000" b="1" baseline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16" name="矩形"/>
            <p:cNvSpPr/>
            <p:nvPr/>
          </p:nvSpPr>
          <p:spPr>
            <a:xfrm>
              <a:off x="5645516" y="1895763"/>
              <a:ext cx="5768192" cy="36000"/>
            </a:xfrm>
            <a:prstGeom prst="rect">
              <a:avLst/>
            </a:prstGeom>
            <a:solidFill>
              <a:srgbClr val="FFC000"/>
            </a:solidFill>
            <a:ln w="12700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688" name="矩形"/>
          <p:cNvSpPr/>
          <p:nvPr/>
        </p:nvSpPr>
        <p:spPr>
          <a:xfrm>
            <a:off x="4948238" y="1977390"/>
            <a:ext cx="5776912" cy="3619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p>
            <a:pPr>
              <a:lnSpc>
                <a:spcPct val="110000"/>
              </a:lnSpc>
            </a:pPr>
            <a:r>
              <a: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掌握粉笔字的要求及运笔方法。</a:t>
            </a:r>
            <a:endParaRPr lang="en-US" altLang="zh-CN" sz="1600" baseline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9" name="组合"/>
          <p:cNvGrpSpPr/>
          <p:nvPr/>
        </p:nvGrpSpPr>
        <p:grpSpPr>
          <a:xfrm>
            <a:off x="4948238" y="2603821"/>
            <a:ext cx="6408737" cy="621344"/>
            <a:chOff x="5612415" y="2907538"/>
            <a:chExt cx="6409103" cy="621326"/>
          </a:xfrm>
        </p:grpSpPr>
        <p:sp>
          <p:nvSpPr>
            <p:cNvPr id="13319" name="矩形"/>
            <p:cNvSpPr/>
            <p:nvPr/>
          </p:nvSpPr>
          <p:spPr>
            <a:xfrm>
              <a:off x="5612415" y="2907538"/>
              <a:ext cx="6409103" cy="5530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b="1" baseline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技能目标</a:t>
              </a:r>
              <a:endParaRPr lang="zh-CN" altLang="en-US" sz="2000" b="1" baseline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0" name="矩形"/>
            <p:cNvSpPr/>
            <p:nvPr/>
          </p:nvSpPr>
          <p:spPr>
            <a:xfrm>
              <a:off x="5645516" y="3492865"/>
              <a:ext cx="5768192" cy="35999"/>
            </a:xfrm>
            <a:prstGeom prst="rect">
              <a:avLst/>
            </a:prstGeom>
            <a:solidFill>
              <a:srgbClr val="00B050"/>
            </a:solidFill>
            <a:ln w="12700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720" name="矩形"/>
          <p:cNvSpPr/>
          <p:nvPr/>
        </p:nvSpPr>
        <p:spPr>
          <a:xfrm>
            <a:off x="4948238" y="3401219"/>
            <a:ext cx="5964237" cy="3619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p>
            <a:pPr fontAlgn="t">
              <a:lnSpc>
                <a:spcPct val="110000"/>
              </a:lnSpc>
            </a:pPr>
            <a:r>
              <a: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能够正确规范、清晰美观书写楷体板书。</a:t>
            </a:r>
            <a:endParaRPr lang="en-US" altLang="zh-CN" sz="1600" baseline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3" name="组合"/>
          <p:cNvGrpSpPr/>
          <p:nvPr/>
        </p:nvGrpSpPr>
        <p:grpSpPr>
          <a:xfrm>
            <a:off x="4948238" y="4006533"/>
            <a:ext cx="6408737" cy="619125"/>
            <a:chOff x="5612415" y="4157040"/>
            <a:chExt cx="6409103" cy="619580"/>
          </a:xfrm>
        </p:grpSpPr>
        <p:sp>
          <p:nvSpPr>
            <p:cNvPr id="13323" name="矩形"/>
            <p:cNvSpPr/>
            <p:nvPr/>
          </p:nvSpPr>
          <p:spPr>
            <a:xfrm>
              <a:off x="5612415" y="4157040"/>
              <a:ext cx="6409103" cy="5343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b="1" baseline="0">
                  <a:solidFill>
                    <a:srgbClr val="0070C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素质目标</a:t>
              </a:r>
              <a:endParaRPr lang="zh-CN" altLang="en-US" sz="2000" b="1" baseline="0">
                <a:solidFill>
                  <a:srgbClr val="0070C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4" name="矩形"/>
            <p:cNvSpPr/>
            <p:nvPr/>
          </p:nvSpPr>
          <p:spPr>
            <a:xfrm>
              <a:off x="5645516" y="4740621"/>
              <a:ext cx="5768192" cy="35999"/>
            </a:xfrm>
            <a:prstGeom prst="rect">
              <a:avLst/>
            </a:prstGeom>
            <a:solidFill>
              <a:srgbClr val="0070C3"/>
            </a:solidFill>
            <a:ln w="12700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724" name="矩形"/>
          <p:cNvSpPr/>
          <p:nvPr/>
        </p:nvSpPr>
        <p:spPr>
          <a:xfrm>
            <a:off x="4948555" y="4773930"/>
            <a:ext cx="6182995" cy="3619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p>
            <a:pPr>
              <a:lnSpc>
                <a:spcPct val="110000"/>
              </a:lnSpc>
            </a:pPr>
            <a:r>
              <a: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能够掌握粉笔字的书写技巧，培养教学板书的设计能力。</a:t>
            </a:r>
            <a:endParaRPr lang="en-US" altLang="zh-CN" sz="1600" baseline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3"/>
          <p:cNvSpPr>
            <a:spLocks noChangeArrowheads="1"/>
          </p:cNvSpPr>
          <p:nvPr/>
        </p:nvSpPr>
        <p:spPr bwMode="auto">
          <a:xfrm>
            <a:off x="1389063" y="858838"/>
            <a:ext cx="2300288" cy="1304925"/>
          </a:xfrm>
          <a:prstGeom prst="round2DiagRect">
            <a:avLst/>
          </a:prstGeom>
          <a:solidFill>
            <a:srgbClr val="F86B2A"/>
          </a:solidFill>
          <a:ln w="9525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 fontAlgn="auto"/>
            <a:r>
              <a:rPr lang="zh-CN" altLang="en-US" sz="3200" strike="noStrike" noProof="1" dirty="0">
                <a:solidFill>
                  <a:schemeClr val="bg1"/>
                </a:solidFill>
                <a:latin typeface="+mn-ea"/>
              </a:rPr>
              <a:t>学习目标</a:t>
            </a:r>
            <a:endParaRPr lang="zh-CN" altLang="en-US" sz="3200" strike="noStrike" noProof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00">
            <a:off x="343535" y="2648585"/>
            <a:ext cx="4150360" cy="325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688" grpId="0"/>
      <p:bldP spid="720" grpId="0"/>
      <p:bldP spid="724" grpId="0"/>
      <p:bldP spid="3" grpId="2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878205" y="767080"/>
            <a:ext cx="1006348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撇折：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是由撇与提、横组成。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顿笔起笔，轻提行笔，到折处停笔，然后快速向右上提笔出锋。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989" name="Picture 83" descr="DSC06830_旋转"/>
          <p:cNvPicPr>
            <a:picLocks noChangeAspect="1"/>
          </p:cNvPicPr>
          <p:nvPr/>
        </p:nvPicPr>
        <p:blipFill>
          <a:blip r:embed="rId1"/>
          <a:srcRect l="9903" t="4979" r="30583" b="71542"/>
          <a:stretch>
            <a:fillRect/>
          </a:stretch>
        </p:blipFill>
        <p:spPr>
          <a:xfrm>
            <a:off x="3738880" y="2446338"/>
            <a:ext cx="4892675" cy="1296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0" name="Picture 29" descr="DSC03758"/>
          <p:cNvPicPr>
            <a:picLocks noChangeAspect="1"/>
          </p:cNvPicPr>
          <p:nvPr/>
        </p:nvPicPr>
        <p:blipFill>
          <a:blip r:embed="rId2"/>
          <a:srcRect t="48108"/>
          <a:stretch>
            <a:fillRect/>
          </a:stretch>
        </p:blipFill>
        <p:spPr>
          <a:xfrm>
            <a:off x="2616200" y="4138295"/>
            <a:ext cx="695960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089660" y="850265"/>
            <a:ext cx="995616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撇点：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是由撇与长点结合而成的。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起笔时顿、重落笔，轻提行笔，到折处稍停，向右下由轻到重，到收笔时，向下按顿，再提笔快速回锋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3013" name="Picture 86" descr="DSC06830_旋转"/>
          <p:cNvPicPr>
            <a:picLocks noChangeAspect="1"/>
          </p:cNvPicPr>
          <p:nvPr/>
        </p:nvPicPr>
        <p:blipFill>
          <a:blip r:embed="rId1"/>
          <a:srcRect l="9903" t="26208" r="30583" b="52272"/>
          <a:stretch>
            <a:fillRect/>
          </a:stretch>
        </p:blipFill>
        <p:spPr>
          <a:xfrm>
            <a:off x="3343593" y="2590165"/>
            <a:ext cx="5448300" cy="1439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Picture 32" descr="DSC03762"/>
          <p:cNvPicPr>
            <a:picLocks noChangeAspect="1"/>
          </p:cNvPicPr>
          <p:nvPr/>
        </p:nvPicPr>
        <p:blipFill>
          <a:blip r:embed="rId2"/>
          <a:srcRect b="49908"/>
          <a:stretch>
            <a:fillRect/>
          </a:stretch>
        </p:blipFill>
        <p:spPr>
          <a:xfrm>
            <a:off x="2455863" y="4305300"/>
            <a:ext cx="7280275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887730" y="922655"/>
            <a:ext cx="10110470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横折提：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是由短横与竖、提组合而成。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轻起笔写短横，到折处停笔，稍向左再向下写竖，到折处加重，然后快速向右上方出笔。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4037" name="Picture 89" descr="DSC06830_旋转"/>
          <p:cNvPicPr>
            <a:picLocks noChangeAspect="1"/>
          </p:cNvPicPr>
          <p:nvPr/>
        </p:nvPicPr>
        <p:blipFill>
          <a:blip r:embed="rId1"/>
          <a:srcRect l="9903" t="47769" r="30583" b="30692"/>
          <a:stretch>
            <a:fillRect/>
          </a:stretch>
        </p:blipFill>
        <p:spPr>
          <a:xfrm>
            <a:off x="2794000" y="2852420"/>
            <a:ext cx="5735638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8" name="Picture 35" descr="DSC03762"/>
          <p:cNvPicPr>
            <a:picLocks noChangeAspect="1"/>
          </p:cNvPicPr>
          <p:nvPr/>
        </p:nvPicPr>
        <p:blipFill>
          <a:blip r:embed="rId2"/>
          <a:srcRect l="1076" t="51367"/>
          <a:stretch>
            <a:fillRect/>
          </a:stretch>
        </p:blipFill>
        <p:spPr>
          <a:xfrm>
            <a:off x="2495550" y="4508500"/>
            <a:ext cx="6648450" cy="154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898525" y="814705"/>
            <a:ext cx="10207625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横折弯钩：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有横与竖弯钩组成。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短横稍向上斜，折处约为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度，竖画略向左下运笔，竖弯处为圆折，横画稍下凸，至钩处垂直向上出锋钩出。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5061" name="Picture 92" descr="DSC06830_旋转"/>
          <p:cNvPicPr>
            <a:picLocks noChangeAspect="1"/>
          </p:cNvPicPr>
          <p:nvPr/>
        </p:nvPicPr>
        <p:blipFill>
          <a:blip r:embed="rId1"/>
          <a:srcRect l="9903" t="69226" r="30583" b="8987"/>
          <a:stretch>
            <a:fillRect/>
          </a:stretch>
        </p:blipFill>
        <p:spPr>
          <a:xfrm>
            <a:off x="3389948" y="2781300"/>
            <a:ext cx="5500687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2" name="Picture 38" descr="DSC03757"/>
          <p:cNvPicPr>
            <a:picLocks noChangeAspect="1"/>
          </p:cNvPicPr>
          <p:nvPr/>
        </p:nvPicPr>
        <p:blipFill>
          <a:blip r:embed="rId2"/>
          <a:srcRect b="51111"/>
          <a:stretch>
            <a:fillRect/>
          </a:stretch>
        </p:blipFill>
        <p:spPr>
          <a:xfrm>
            <a:off x="2424113" y="4365625"/>
            <a:ext cx="7432675" cy="1714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883285" y="873760"/>
            <a:ext cx="10290810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竖折折钩：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是由竖、横折钩结合而成的。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竖起笔是顿笔写短竖，至折处顿笔向右上凸横，到第二折处再顿笔折向左下，最后出钩前稍微顿笔，再快速向左出笔钩出。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6085" name="Picture 95" descr="DSC06834"/>
          <p:cNvPicPr>
            <a:picLocks noChangeAspect="1"/>
          </p:cNvPicPr>
          <p:nvPr/>
        </p:nvPicPr>
        <p:blipFill>
          <a:blip r:embed="rId1"/>
          <a:srcRect l="11554" t="4938" r="37277" b="74146"/>
          <a:stretch>
            <a:fillRect/>
          </a:stretch>
        </p:blipFill>
        <p:spPr>
          <a:xfrm>
            <a:off x="3870008" y="2806700"/>
            <a:ext cx="4759325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Picture 41" descr="DSC03757"/>
          <p:cNvPicPr>
            <a:picLocks noChangeAspect="1"/>
          </p:cNvPicPr>
          <p:nvPr/>
        </p:nvPicPr>
        <p:blipFill>
          <a:blip r:embed="rId2"/>
          <a:srcRect t="47408"/>
          <a:stretch>
            <a:fillRect/>
          </a:stretch>
        </p:blipFill>
        <p:spPr>
          <a:xfrm>
            <a:off x="2533968" y="4210050"/>
            <a:ext cx="6989762" cy="1728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958215" y="826770"/>
            <a:ext cx="9980930" cy="2009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横折折撇：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由横折与弯钩组成的。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短横略向右上倾斜，起笔稍顿，第一折笔处重顿笔，折笔向左下，再向右下折笔，再向左下写弯钩，第二折处顿笔略轻，第三处折笔处稍加力，弯笔顺下，稍停顿向内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度出钩。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7109" name="Picture 100" descr="DSC06834"/>
          <p:cNvPicPr>
            <a:picLocks noChangeAspect="1"/>
          </p:cNvPicPr>
          <p:nvPr/>
        </p:nvPicPr>
        <p:blipFill>
          <a:blip r:embed="rId1"/>
          <a:srcRect l="11554" t="25401" r="37277" b="55891"/>
          <a:stretch>
            <a:fillRect/>
          </a:stretch>
        </p:blipFill>
        <p:spPr>
          <a:xfrm>
            <a:off x="3326448" y="2836228"/>
            <a:ext cx="5538787" cy="1366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0" name="Picture 44" descr="DSC03795(1)"/>
          <p:cNvPicPr>
            <a:picLocks noChangeAspect="1"/>
          </p:cNvPicPr>
          <p:nvPr/>
        </p:nvPicPr>
        <p:blipFill>
          <a:blip r:embed="rId2"/>
          <a:srcRect b="48781"/>
          <a:stretch>
            <a:fillRect/>
          </a:stretch>
        </p:blipFill>
        <p:spPr>
          <a:xfrm>
            <a:off x="2675573" y="4499928"/>
            <a:ext cx="6840537" cy="172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2400618" y="2574608"/>
            <a:ext cx="753427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任务三</a:t>
            </a:r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粉笔字楷书偏旁部首的书写技法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2009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个点写成斜点，位置略微偏右上，第二个点写成平点，比首点提前一些位置，两点距离不要过大，也不要靠在一起。第三笔是斜提，它落笔大约在第一点的垂直线上，三点的距离基本均等，三点位置的连线约为等腰三角形，第一笔与第三笔的收笔应在同一条直线上，提的收笔要指向第一点的收笔处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0035" y="3754755"/>
            <a:ext cx="9092565" cy="2169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第一点写成竖点，约在长竖的中心位置。长竖要写成挺直的垂露竖。第三笔的右点在竖上部的三分之一处，向右稍横写，第一点的起笔与第二点的落笔基本在一线上。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7665" y="3510280"/>
            <a:ext cx="8629015" cy="21316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第一笔写成短横，并稍上扬，再短横偏右一点写成垂露竖，第三笔在横竖的交点处起笔写短撇，要写直而短些，第四笔在短撇与竖的相交点下写成右点，右点要小。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4360" y="3491230"/>
            <a:ext cx="8629015" cy="2169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33"/>
          <p:cNvSpPr>
            <a:spLocks noChangeArrowheads="1"/>
          </p:cNvSpPr>
          <p:nvPr/>
        </p:nvSpPr>
        <p:spPr bwMode="auto">
          <a:xfrm>
            <a:off x="2862263" y="973138"/>
            <a:ext cx="2300288" cy="1304925"/>
          </a:xfrm>
          <a:prstGeom prst="round2DiagRect">
            <a:avLst/>
          </a:prstGeom>
          <a:solidFill>
            <a:srgbClr val="F86B2A"/>
          </a:solidFill>
          <a:ln w="9525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 fontAlgn="auto"/>
            <a:r>
              <a:rPr lang="zh-CN" altLang="en-US" sz="3200" strike="noStrike" noProof="1" dirty="0">
                <a:solidFill>
                  <a:schemeClr val="bg1"/>
                </a:solidFill>
                <a:latin typeface="+mn-ea"/>
              </a:rPr>
              <a:t>知识点</a:t>
            </a:r>
            <a:endParaRPr lang="zh-CN" altLang="en-US" sz="3200" strike="noStrike" noProof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25" name="矩形"/>
          <p:cNvSpPr/>
          <p:nvPr/>
        </p:nvSpPr>
        <p:spPr>
          <a:xfrm>
            <a:off x="1327150" y="2764155"/>
            <a:ext cx="5797550" cy="2584450"/>
          </a:xfrm>
          <a:prstGeom prst="rect">
            <a:avLst/>
          </a:prstGeom>
          <a:solidFill>
            <a:srgbClr val="FAC08F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p>
            <a:pPr marL="0" indent="0" algn="l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1. 重点掌握粉笔字的特点及执笔方法。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2. 掌握粉笔字书写要求及运笔方法。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3. 能够正确规范、清晰美观书写楷体板书。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4. 难点是能设计合理规范、美观的板书。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</p:txBody>
      </p:sp>
      <p:grpSp>
        <p:nvGrpSpPr>
          <p:cNvPr id="24" name="组合 23"/>
          <p:cNvGrpSpPr>
            <a:grpSpLocks noChangeAspect="1"/>
          </p:cNvGrpSpPr>
          <p:nvPr/>
        </p:nvGrpSpPr>
        <p:grpSpPr>
          <a:xfrm rot="0">
            <a:off x="8631555" y="973455"/>
            <a:ext cx="2533015" cy="5026025"/>
            <a:chOff x="11732" y="818"/>
            <a:chExt cx="4607" cy="9140"/>
          </a:xfrm>
        </p:grpSpPr>
        <p:pic>
          <p:nvPicPr>
            <p:cNvPr id="23" name="图片 22" descr="3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214" y="1896"/>
              <a:ext cx="3125" cy="7814"/>
            </a:xfrm>
            <a:prstGeom prst="rect">
              <a:avLst/>
            </a:prstGeom>
            <a:effectLst>
              <a:outerShdw blurRad="254000" dist="3048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图片 11" descr="2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32" y="818"/>
              <a:ext cx="3815" cy="914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3" grpId="2" animBg="1"/>
      <p:bldP spid="72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2009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笔斜撇要写成直撇，头部上昂，尾部如针。第二笔在撇的中间稍上一点起笔并顿笔，让竖的起笔有一点的斜尖与撇相交，然后再重按下行写成垂露竖，不要把竖写得过于直挺，竖的长度大约与撇的长度一致，竖要向右边挺些来迎合右边的主体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4090" y="3760470"/>
            <a:ext cx="7890510" cy="1942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此偏旁与单人旁的写法基本一致，只是第一撇写成短撇并稍平些，第二撇在第一撇的中间起笔，两撇几乎处于平行状态。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4645" y="3134995"/>
            <a:ext cx="8983980" cy="2105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第一笔短横上扬，起笔细，竖钩从横的接近右末端穿过。提的起笔稍出左横，并从竖钩约中间的位置穿过，收笔处不要超出横的右端。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5860" y="3082290"/>
            <a:ext cx="9859645" cy="22459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710690"/>
            <a:ext cx="1031557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写“禾”字与写“木”字是一致的，差别的地方就是，要写一短平撇，撇与横稍平行，短横左边比“木”字的左边稍长些。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3060" y="3108325"/>
            <a:ext cx="8705850" cy="2124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248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女为偏旁时要写得瘦长一些。第一笔撇点起笔要重顿笔、上昂，撇要写得直，第二笔捺点要向里略呈弧状，并且向右下顿压回锋收笔，两笔的夹角大于90°，第二笔撇与第一笔撇斜度相同，呈平行状，起笔低于首笔，约在首撇三分之一的相对处靠近首撇，第三笔写成横提，起笔要顿，向左多探一些，右边不能超过第二撇，收笔处与第二撇起笔处相接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1300" y="4032885"/>
            <a:ext cx="8809355" cy="2253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第一笔写成横折弯钩，弯钩的部分要小于上部横折的部分，钩向左上带钩。在第一笔的起笔处写成垂露竖。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8530" y="3130550"/>
            <a:ext cx="9881870" cy="23044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2009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反文旁的第一笔为斜撇，且起笔要高。第二笔为短横，起笔位置为撇的下部，起笔不要高，不要过长并向右上斜。第三笔的撇画为竖撇，起笔位置在短横的中心偏右一点。不要写在横的收笔处。捺画在第一个撇的收笔处起笔，注意倾斜的角度，既不要平，也不要陡斜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5900" y="3762375"/>
            <a:ext cx="9221470" cy="2202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第一笔斜撇，起笔要高。第二笔横钩的横要短，钩稍长。第三笔竖撇起笔处在横的起笔处的下方。不要写到横的中间或偏右处。最后一笔的捺的起笔在撇的中上部，与撇画连起来较好。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7315" y="3371215"/>
            <a:ext cx="9221470" cy="2266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短竖与长竖的比例约为1∶3。短竖不要写成了点，两竖距离要适度且平行，短竖在长竖的中间位置，长竖起笔顿。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8725" y="3099435"/>
            <a:ext cx="9100185" cy="2176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7895" y="1748790"/>
            <a:ext cx="1031557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撇画短促而有力，且直，首横从撇画上端起笔，三横平行，中横短，下横稍长；竖提贯穿下横，右边收笔处基本在同一垂直线上。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43660" y="3279775"/>
            <a:ext cx="9170035" cy="2163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3625533" y="2574608"/>
            <a:ext cx="50844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任务一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粉笔字的书写要求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横撇的横短并上扬，撇稍短且斜，捺写成斜长点，并向右下直点，大约与撇中下部相交，收笔处约与折处在同一条水平线上。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1900" y="3146425"/>
            <a:ext cx="9727565" cy="2178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38530" y="1543685"/>
            <a:ext cx="1031557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首笔短撇起笔要顿笔，并在撇尖处起笔写竖撇，横折钩的竖钩与竖撇对称，平提从竖撇中穿过，收笔不穿右竖，两点写成右下点并平行，与平提的距离大致相同，偏旁呈窄长形。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2245" y="3397250"/>
            <a:ext cx="9144000" cy="2214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3013076" y="2574608"/>
            <a:ext cx="63093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任务四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粉笔字楷书结构书写技法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86561" y="70235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73480" y="1567815"/>
            <a:ext cx="9837420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横画为主笔的字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横画为主笔的有三类，横在上、横在下、横在中间。这类字有一个共同的特点就是有一个长横，长横写稳定整个字就稳了。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5781" name="Picture 151" descr="DSC03677"/>
          <p:cNvPicPr>
            <a:picLocks noChangeAspect="1"/>
          </p:cNvPicPr>
          <p:nvPr/>
        </p:nvPicPr>
        <p:blipFill>
          <a:blip r:embed="rId6"/>
          <a:srcRect t="49034"/>
          <a:stretch>
            <a:fillRect/>
          </a:stretch>
        </p:blipFill>
        <p:spPr>
          <a:xfrm>
            <a:off x="2311083" y="3560128"/>
            <a:ext cx="756920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887730" y="850900"/>
            <a:ext cx="9824720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竖画为主笔的字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这类字的竖画都较长，并且位置居中，一般都从字中穿过，多为悬针竖，它笔直有力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6805" name="Picture 152" descr="DSC03846"/>
          <p:cNvPicPr>
            <a:picLocks noChangeAspect="1"/>
          </p:cNvPicPr>
          <p:nvPr/>
        </p:nvPicPr>
        <p:blipFill>
          <a:blip r:embed="rId1"/>
          <a:srcRect t="24512" b="49213"/>
          <a:stretch>
            <a:fillRect/>
          </a:stretch>
        </p:blipFill>
        <p:spPr>
          <a:xfrm>
            <a:off x="1697990" y="2987675"/>
            <a:ext cx="8204835" cy="2050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685290" y="910590"/>
            <a:ext cx="8546465" cy="1753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以撇折为主笔的字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在书写时要注意组成折画部分的搭配和伸展，要注意形成适宜的包围。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7829" name="Picture 153" descr="DSC03846"/>
          <p:cNvPicPr>
            <a:picLocks noChangeAspect="1"/>
          </p:cNvPicPr>
          <p:nvPr/>
        </p:nvPicPr>
        <p:blipFill>
          <a:blip r:embed="rId1"/>
          <a:srcRect t="75392" b="-1180"/>
          <a:stretch>
            <a:fillRect/>
          </a:stretch>
        </p:blipFill>
        <p:spPr>
          <a:xfrm>
            <a:off x="2086610" y="3225165"/>
            <a:ext cx="7743825" cy="21475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874713" y="802958"/>
            <a:ext cx="8128000" cy="1198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其它独体字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这类的字笔画少，不好写，要把每一笔都写好。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885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2229485"/>
            <a:ext cx="6697663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4" name="Picture 158" descr="DSC03846"/>
          <p:cNvPicPr>
            <a:picLocks noChangeAspect="1"/>
          </p:cNvPicPr>
          <p:nvPr/>
        </p:nvPicPr>
        <p:blipFill>
          <a:blip r:embed="rId2"/>
          <a:srcRect t="49998" b="23230"/>
          <a:stretch>
            <a:fillRect/>
          </a:stretch>
        </p:blipFill>
        <p:spPr>
          <a:xfrm>
            <a:off x="2711450" y="4266883"/>
            <a:ext cx="6697663" cy="1843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74496" y="70235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13485" y="1587500"/>
            <a:ext cx="9765665" cy="248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合体字要做到：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平稳重心，比例协调，上紧下松、内紧外松、左收右放、适宜穿插、务求呼应、空放与满收。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左右结构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左右相等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好像俩人并立，各占一半，中缝的部位彼此收敛，间隔不能太大。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9877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3825" y="4267835"/>
            <a:ext cx="7173913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875030" y="790575"/>
            <a:ext cx="10015855" cy="1198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左窄右宽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左边部分一般是笔画较少的偏旁，其形狭窄；右边部分占主体要写宽一点。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090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3188" y="1989455"/>
            <a:ext cx="6286500" cy="1592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875030" y="3593465"/>
            <a:ext cx="976376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左宽右窄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以左边部分占主要的字，左边应当稍宽敞。右边部分，约占整个字的三分之一到五分之二左右。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090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7788" y="4726305"/>
            <a:ext cx="6337300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887095" y="862330"/>
            <a:ext cx="9813290" cy="1753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（二）左中右结构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左中右相等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注意书写时每部分要写得狭窄、紧密，否则会显得过宽过肥。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25" name="Picture 169" descr="DSC03855"/>
          <p:cNvPicPr>
            <a:picLocks noChangeAspect="1"/>
          </p:cNvPicPr>
          <p:nvPr/>
        </p:nvPicPr>
        <p:blipFill>
          <a:blip r:embed="rId1"/>
          <a:srcRect b="49091"/>
          <a:stretch>
            <a:fillRect/>
          </a:stretch>
        </p:blipFill>
        <p:spPr>
          <a:xfrm>
            <a:off x="1985963" y="3214053"/>
            <a:ext cx="8220075" cy="223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17981" y="62234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8196" name="图片 2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0713" y="1557338"/>
            <a:ext cx="5805487" cy="4356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993140" y="1256665"/>
            <a:ext cx="9991725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左中右不等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以中间部分为主的字，中部应当大些，约占五分之三。以左右部分为主的字，中部应小些，左右各占五分之二，中间部分占五分之一。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2949" name="Picture 170" descr="DSC03855"/>
          <p:cNvPicPr>
            <a:picLocks noChangeAspect="1"/>
          </p:cNvPicPr>
          <p:nvPr/>
        </p:nvPicPr>
        <p:blipFill>
          <a:blip r:embed="rId1"/>
          <a:srcRect t="51273"/>
          <a:stretch>
            <a:fillRect/>
          </a:stretch>
        </p:blipFill>
        <p:spPr>
          <a:xfrm>
            <a:off x="1992630" y="3201035"/>
            <a:ext cx="7777163" cy="2111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088390" y="934085"/>
            <a:ext cx="9716770" cy="2158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（三）上下结构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上下相等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这些字例属于上下高度都大致相当的一种字，各占字的二分之一高度，但宽度不一定相当，书写时注意左右的伸展与收缩。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397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4113" y="3477895"/>
            <a:ext cx="7891462" cy="201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958533" y="897573"/>
            <a:ext cx="8128000" cy="1198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上宽下窄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在上下高度大致相等的结构中，上部分占主要地位者，让上面宽一些。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8850" y="3933508"/>
            <a:ext cx="812641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上窄下宽：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下部分占主要地位的字，下部要宽。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49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655" y="2096453"/>
            <a:ext cx="6167438" cy="1624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999" name="Picture 176" descr="DSC03861"/>
          <p:cNvPicPr>
            <a:picLocks noChangeAspect="1"/>
          </p:cNvPicPr>
          <p:nvPr/>
        </p:nvPicPr>
        <p:blipFill>
          <a:blip r:embed="rId2"/>
          <a:srcRect b="49815"/>
          <a:stretch>
            <a:fillRect/>
          </a:stretch>
        </p:blipFill>
        <p:spPr>
          <a:xfrm>
            <a:off x="2681923" y="4498975"/>
            <a:ext cx="6186487" cy="1546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944880" y="826770"/>
            <a:ext cx="941832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上大下扁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这类字的下部分虽扁，但给人的感觉却能承受得住上部分的重量，使整个字体平稳。书写时，下部宽于上部。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3930" y="3779520"/>
            <a:ext cx="941705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上小下大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这类字上部分大都由形体较小的部首组成，下部分字体较丰满。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60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5888" y="2108200"/>
            <a:ext cx="6230937" cy="151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602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5888" y="4683125"/>
            <a:ext cx="6416675" cy="1531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552450" y="440690"/>
            <a:ext cx="10076180" cy="17532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（四）上中下结构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上中下相等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这类字每部分要写得适当扁些，中间部分尤其注意收缩，以免字形过长。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7045" name="Picture 181" descr="4"/>
          <p:cNvPicPr>
            <a:picLocks noChangeAspect="1"/>
          </p:cNvPicPr>
          <p:nvPr/>
        </p:nvPicPr>
        <p:blipFill>
          <a:blip r:embed="rId1"/>
          <a:srcRect t="66219" b="742"/>
          <a:stretch>
            <a:fillRect/>
          </a:stretch>
        </p:blipFill>
        <p:spPr>
          <a:xfrm>
            <a:off x="2548890" y="2193925"/>
            <a:ext cx="6845935" cy="1530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4"/>
          <p:cNvSpPr txBox="1"/>
          <p:nvPr/>
        </p:nvSpPr>
        <p:spPr>
          <a:xfrm>
            <a:off x="516890" y="3666490"/>
            <a:ext cx="10111740" cy="1198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上中下不相等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：上中下三个部分的高度或宽度有别。书写时要注意仔细观察其特点。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8069" name="Picture 182" descr="DSC04009"/>
          <p:cNvPicPr>
            <a:picLocks noChangeAspect="1"/>
          </p:cNvPicPr>
          <p:nvPr/>
        </p:nvPicPr>
        <p:blipFill>
          <a:blip r:embed="rId2"/>
          <a:srcRect t="1530" b="49289"/>
          <a:stretch>
            <a:fillRect/>
          </a:stretch>
        </p:blipFill>
        <p:spPr>
          <a:xfrm>
            <a:off x="2548890" y="4475480"/>
            <a:ext cx="7094538" cy="165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813435" y="660400"/>
            <a:ext cx="1056449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（五）品字形结构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此类结构呈三角形，下部分左右相等，上部分要对准中心线，以保持重心平稳。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9093" name="Picture 183" descr="DSC04009"/>
          <p:cNvPicPr>
            <a:picLocks noChangeAspect="1"/>
          </p:cNvPicPr>
          <p:nvPr/>
        </p:nvPicPr>
        <p:blipFill>
          <a:blip r:embed="rId1"/>
          <a:srcRect t="48750"/>
          <a:stretch>
            <a:fillRect/>
          </a:stretch>
        </p:blipFill>
        <p:spPr>
          <a:xfrm>
            <a:off x="3050540" y="1868805"/>
            <a:ext cx="6208395" cy="1496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4"/>
          <p:cNvSpPr txBox="1"/>
          <p:nvPr/>
        </p:nvSpPr>
        <p:spPr>
          <a:xfrm>
            <a:off x="813435" y="3026410"/>
            <a:ext cx="10637520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（六）半包围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左上包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被包围的部分应向左上方靠。横画不宜写得过长，左撇要舒展，写得稍长些。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0117" name="Picture 184" descr="DSC03846"/>
          <p:cNvPicPr>
            <a:picLocks noChangeAspect="1"/>
          </p:cNvPicPr>
          <p:nvPr/>
        </p:nvPicPr>
        <p:blipFill>
          <a:blip r:embed="rId2"/>
          <a:srcRect b="75293"/>
          <a:stretch>
            <a:fillRect/>
          </a:stretch>
        </p:blipFill>
        <p:spPr>
          <a:xfrm>
            <a:off x="3005455" y="4667885"/>
            <a:ext cx="6253480" cy="144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910590" y="694690"/>
            <a:ext cx="1017143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左下包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被包围的部分向左下方靠。被包围的部分通过中竖线，包围的部分在中竖线的左侧。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0590" y="3646805"/>
            <a:ext cx="10170160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右上包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右包框要写的扁方些，被包围的部位应向右上方靠。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1142" name="Picture 185" descr="DSC03836"/>
          <p:cNvPicPr>
            <a:picLocks noChangeAspect="1"/>
          </p:cNvPicPr>
          <p:nvPr/>
        </p:nvPicPr>
        <p:blipFill>
          <a:blip r:embed="rId1"/>
          <a:srcRect t="74004"/>
          <a:stretch>
            <a:fillRect/>
          </a:stretch>
        </p:blipFill>
        <p:spPr>
          <a:xfrm>
            <a:off x="2721293" y="1918335"/>
            <a:ext cx="6477000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3" name="Picture 186" descr="DSC03861"/>
          <p:cNvPicPr>
            <a:picLocks noChangeAspect="1"/>
          </p:cNvPicPr>
          <p:nvPr/>
        </p:nvPicPr>
        <p:blipFill>
          <a:blip r:embed="rId2"/>
          <a:srcRect t="50258"/>
          <a:stretch>
            <a:fillRect/>
          </a:stretch>
        </p:blipFill>
        <p:spPr>
          <a:xfrm>
            <a:off x="2589848" y="4561205"/>
            <a:ext cx="6608762" cy="1543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958850" y="862330"/>
            <a:ext cx="922718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左包右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外框的下横比上横长，两横均要上扬，被包围部分靠中间。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7900" y="3527425"/>
            <a:ext cx="9225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上包下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外框要稍长一些，竖与竖钩要对称，被包围部分靠向上框。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166" name="Picture 187" descr="DSC038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5888" y="1647508"/>
            <a:ext cx="6319837" cy="1554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7" name="Picture 188" descr="DSC03868"/>
          <p:cNvPicPr>
            <a:picLocks noChangeAspect="1"/>
          </p:cNvPicPr>
          <p:nvPr/>
        </p:nvPicPr>
        <p:blipFill>
          <a:blip r:embed="rId2"/>
          <a:srcRect b="49815"/>
          <a:stretch>
            <a:fillRect/>
          </a:stretch>
        </p:blipFill>
        <p:spPr>
          <a:xfrm>
            <a:off x="2572703" y="4272598"/>
            <a:ext cx="6321425" cy="1516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743268" y="407035"/>
            <a:ext cx="812800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.下包上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下包框要写的上宽下窄，上两边向外展，被包围部分向下靠。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3189" name="Picture 189" descr="6"/>
          <p:cNvPicPr>
            <a:picLocks noChangeAspect="1"/>
          </p:cNvPicPr>
          <p:nvPr/>
        </p:nvPicPr>
        <p:blipFill>
          <a:blip r:embed="rId1"/>
          <a:srcRect b="49071"/>
          <a:stretch>
            <a:fillRect/>
          </a:stretch>
        </p:blipFill>
        <p:spPr>
          <a:xfrm>
            <a:off x="2581910" y="1632585"/>
            <a:ext cx="6435090" cy="1633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4"/>
          <p:cNvSpPr txBox="1"/>
          <p:nvPr/>
        </p:nvSpPr>
        <p:spPr>
          <a:xfrm>
            <a:off x="743585" y="3266440"/>
            <a:ext cx="10111740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（七）全包围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全包围结构又称大口框结构。这类字要求框内结构应有松紧疏密变化，使全包围结构匀称疏朗，自然和谐。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4213" name="Picture 190" descr="6"/>
          <p:cNvPicPr>
            <a:picLocks noChangeAspect="1"/>
          </p:cNvPicPr>
          <p:nvPr/>
        </p:nvPicPr>
        <p:blipFill>
          <a:blip r:embed="rId1"/>
          <a:srcRect t="48897"/>
          <a:stretch>
            <a:fillRect/>
          </a:stretch>
        </p:blipFill>
        <p:spPr>
          <a:xfrm>
            <a:off x="2716530" y="4796155"/>
            <a:ext cx="6454140" cy="16617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3829686" y="2574608"/>
            <a:ext cx="4676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任务五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板书设计及要求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48461" y="63187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411730" y="2383155"/>
            <a:ext cx="7445375" cy="28613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粉笔字书写姿势是站立的“题壁式”，粉笔较软，书写时利用指力、腕力书写，书写时保持写速稳定、适当用力，写速快慢、用力大小决定点、画的大小和粗细，书写过程中，适时转动粉笔，使笔头保持圆弧状，以求得线条均匀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62431" y="73918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09345" y="1534160"/>
            <a:ext cx="10134600" cy="48875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板书必须做到：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目的明确、直观鲜明、简洁合理、正确规范、突出重点，突破难点，再现智慧，启发思考。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板书设计应明确以下七点：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（一）要的目明确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（二）要有针对性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（三）要有概括性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（四）要有条理性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（五）要有计划性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（六）要有灵活性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（七）要有艺术性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618286" y="61917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88695" y="1267460"/>
            <a:ext cx="10253980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有：线索式板书、答案式板书、分析式板书、对比式板书、情节式板书、对称式板书、提纲式、概括归纳式、图形示意式、表格式、图画式、比较对照式、排列组合式、夸张变形式。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7285" name="Picture 191" descr="2011111116198299"/>
          <p:cNvPicPr>
            <a:picLocks noChangeAspect="1"/>
          </p:cNvPicPr>
          <p:nvPr/>
        </p:nvPicPr>
        <p:blipFill>
          <a:blip r:embed="rId6"/>
          <a:srcRect r="14833"/>
          <a:stretch>
            <a:fillRect/>
          </a:stretch>
        </p:blipFill>
        <p:spPr>
          <a:xfrm>
            <a:off x="2915603" y="2908935"/>
            <a:ext cx="4867275" cy="341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7286" name="TextBox 1"/>
          <p:cNvSpPr txBox="1"/>
          <p:nvPr/>
        </p:nvSpPr>
        <p:spPr>
          <a:xfrm>
            <a:off x="8256588" y="5084763"/>
            <a:ext cx="2006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答案式板书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8" name="TextBox 1"/>
          <p:cNvSpPr txBox="1"/>
          <p:nvPr/>
        </p:nvSpPr>
        <p:spPr>
          <a:xfrm>
            <a:off x="5126038" y="5873750"/>
            <a:ext cx="2006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分析</a:t>
            </a:r>
            <a:r>
              <a:rPr lang="zh-CN" altLang="zh-CN" dirty="0">
                <a:latin typeface="Arial" panose="020B0604020202020204" pitchFamily="34" charset="0"/>
              </a:rPr>
              <a:t>式板书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98309" name="Picture 192" descr="300001387222132101228484801_950"/>
          <p:cNvPicPr>
            <a:picLocks noChangeAspect="1"/>
          </p:cNvPicPr>
          <p:nvPr/>
        </p:nvPicPr>
        <p:blipFill>
          <a:blip r:embed="rId1"/>
          <a:srcRect b="8658"/>
          <a:stretch>
            <a:fillRect/>
          </a:stretch>
        </p:blipFill>
        <p:spPr>
          <a:xfrm>
            <a:off x="2564765" y="1008380"/>
            <a:ext cx="7130415" cy="46888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2" name="TextBox 1"/>
          <p:cNvSpPr txBox="1"/>
          <p:nvPr/>
        </p:nvSpPr>
        <p:spPr>
          <a:xfrm>
            <a:off x="4278948" y="5861685"/>
            <a:ext cx="36337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图画式的板书和变形式板书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99333" name="Picture 193" descr="20101122113113920"/>
          <p:cNvPicPr>
            <a:picLocks noChangeAspect="1"/>
          </p:cNvPicPr>
          <p:nvPr/>
        </p:nvPicPr>
        <p:blipFill>
          <a:blip r:embed="rId1"/>
          <a:srcRect l="9633" b="20000"/>
          <a:stretch>
            <a:fillRect/>
          </a:stretch>
        </p:blipFill>
        <p:spPr>
          <a:xfrm>
            <a:off x="2890520" y="939165"/>
            <a:ext cx="6597650" cy="48234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6" name="TextBox 1"/>
          <p:cNvSpPr txBox="1"/>
          <p:nvPr/>
        </p:nvSpPr>
        <p:spPr>
          <a:xfrm>
            <a:off x="5126038" y="5873750"/>
            <a:ext cx="36337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概括归纳式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00357" name="Picture 194" descr="2011615184952257"/>
          <p:cNvPicPr>
            <a:picLocks noChangeAspect="1"/>
          </p:cNvPicPr>
          <p:nvPr/>
        </p:nvPicPr>
        <p:blipFill>
          <a:blip r:embed="rId1"/>
          <a:srcRect l="1619" t="2412" r="1012" b="5898"/>
          <a:stretch>
            <a:fillRect/>
          </a:stretch>
        </p:blipFill>
        <p:spPr>
          <a:xfrm>
            <a:off x="2635250" y="794385"/>
            <a:ext cx="6921500" cy="4919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80" name="TextBox 1"/>
          <p:cNvSpPr txBox="1"/>
          <p:nvPr/>
        </p:nvSpPr>
        <p:spPr>
          <a:xfrm>
            <a:off x="5126038" y="5688013"/>
            <a:ext cx="36337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线索式板书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01381" name="Picture 195" descr="2011510115623204"/>
          <p:cNvPicPr>
            <a:picLocks noChangeAspect="1"/>
          </p:cNvPicPr>
          <p:nvPr/>
        </p:nvPicPr>
        <p:blipFill>
          <a:blip r:embed="rId1"/>
          <a:srcRect l="34399" t="24066" b="21600"/>
          <a:stretch>
            <a:fillRect/>
          </a:stretch>
        </p:blipFill>
        <p:spPr>
          <a:xfrm>
            <a:off x="2010410" y="1092200"/>
            <a:ext cx="8170545" cy="419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4" name="TextBox 1"/>
          <p:cNvSpPr txBox="1"/>
          <p:nvPr/>
        </p:nvSpPr>
        <p:spPr>
          <a:xfrm>
            <a:off x="5126038" y="5688013"/>
            <a:ext cx="36337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对称</a:t>
            </a:r>
            <a:r>
              <a:rPr lang="zh-CN" altLang="zh-CN" dirty="0">
                <a:latin typeface="Arial" panose="020B0604020202020204" pitchFamily="34" charset="0"/>
              </a:rPr>
              <a:t>式板书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02405" name="Picture 197" descr="1989623824"/>
          <p:cNvPicPr>
            <a:picLocks noChangeAspect="1"/>
          </p:cNvPicPr>
          <p:nvPr/>
        </p:nvPicPr>
        <p:blipFill>
          <a:blip r:embed="rId1"/>
          <a:srcRect t="7558" b="24225"/>
          <a:stretch>
            <a:fillRect/>
          </a:stretch>
        </p:blipFill>
        <p:spPr>
          <a:xfrm>
            <a:off x="1847850" y="1167130"/>
            <a:ext cx="8495665" cy="4354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8" name="TextBox 1"/>
          <p:cNvSpPr txBox="1"/>
          <p:nvPr/>
        </p:nvSpPr>
        <p:spPr>
          <a:xfrm>
            <a:off x="5126038" y="5688013"/>
            <a:ext cx="36337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情节</a:t>
            </a:r>
            <a:r>
              <a:rPr lang="zh-CN" altLang="zh-CN" dirty="0">
                <a:latin typeface="Arial" panose="020B0604020202020204" pitchFamily="34" charset="0"/>
              </a:rPr>
              <a:t>式板书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03429" name="Picture 198" descr="2011510115440188"/>
          <p:cNvPicPr>
            <a:picLocks noChangeAspect="1"/>
          </p:cNvPicPr>
          <p:nvPr/>
        </p:nvPicPr>
        <p:blipFill>
          <a:blip r:embed="rId1"/>
          <a:srcRect l="29601" t="25067" b="15466"/>
          <a:stretch>
            <a:fillRect/>
          </a:stretch>
        </p:blipFill>
        <p:spPr>
          <a:xfrm>
            <a:off x="1912620" y="1003300"/>
            <a:ext cx="7955915" cy="46126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2" name="TextBox 1"/>
          <p:cNvSpPr txBox="1"/>
          <p:nvPr/>
        </p:nvSpPr>
        <p:spPr>
          <a:xfrm>
            <a:off x="5126038" y="5688013"/>
            <a:ext cx="36337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表格</a:t>
            </a:r>
            <a:r>
              <a:rPr lang="zh-CN" altLang="zh-CN" dirty="0">
                <a:latin typeface="Arial" panose="020B0604020202020204" pitchFamily="34" charset="0"/>
              </a:rPr>
              <a:t>式板书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04453" name="图片 2" descr="J:\已完成的课件\2010.1.22资源包\《全国普通高等学校公共艺术课程通用教材——三笔字教程》\图片包\三笔字内文-487.jpg"/>
          <p:cNvPicPr>
            <a:picLocks noChangeAspect="1"/>
          </p:cNvPicPr>
          <p:nvPr/>
        </p:nvPicPr>
        <p:blipFill>
          <a:blip r:embed="rId1"/>
          <a:srcRect b="7257"/>
          <a:stretch>
            <a:fillRect/>
          </a:stretch>
        </p:blipFill>
        <p:spPr>
          <a:xfrm>
            <a:off x="2700655" y="715010"/>
            <a:ext cx="6790055" cy="4867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" name="矩形"/>
          <p:cNvSpPr/>
          <p:nvPr/>
        </p:nvSpPr>
        <p:spPr>
          <a:xfrm>
            <a:off x="4323715" y="1998345"/>
            <a:ext cx="6416675" cy="2861310"/>
          </a:xfrm>
          <a:prstGeom prst="rect">
            <a:avLst/>
          </a:prstGeom>
          <a:solidFill>
            <a:srgbClr val="FAC08F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粉笔字很多时候相当于教师素质的“外衣”，如果你的粉笔字一写出来就让人惊艳，那么无论是平时的常态课，还是公开课、优质课或者其他的观摩课，你的字迹都会有一种无形的“魔力”，让大家对你的课堂教学质量有一个直观且良好的印象，而这种“魔力”正是教师魅力的一种集中体现。</a:t>
            </a:r>
            <a:endParaRPr lang="en-US" altLang="zh-CN" sz="20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</p:txBody>
      </p:sp>
      <p:grpSp>
        <p:nvGrpSpPr>
          <p:cNvPr id="163" name="组合"/>
          <p:cNvGrpSpPr/>
          <p:nvPr/>
        </p:nvGrpSpPr>
        <p:grpSpPr>
          <a:xfrm>
            <a:off x="800735" y="1736408"/>
            <a:ext cx="3303588" cy="3213099"/>
            <a:chOff x="1327844" y="1748442"/>
            <a:chExt cx="3302751" cy="3212829"/>
          </a:xfrm>
        </p:grpSpPr>
        <p:sp>
          <p:nvSpPr>
            <p:cNvPr id="17413" name="菱形"/>
            <p:cNvSpPr/>
            <p:nvPr/>
          </p:nvSpPr>
          <p:spPr>
            <a:xfrm rot="5400000">
              <a:off x="3198582" y="3557921"/>
              <a:ext cx="1403351" cy="1403348"/>
            </a:xfrm>
            <a:prstGeom prst="diamond">
              <a:avLst/>
            </a:prstGeom>
            <a:solidFill>
              <a:srgbClr val="05AAD1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grpSp>
          <p:nvGrpSpPr>
            <p:cNvPr id="17414" name="组合"/>
            <p:cNvGrpSpPr/>
            <p:nvPr/>
          </p:nvGrpSpPr>
          <p:grpSpPr>
            <a:xfrm>
              <a:off x="1327844" y="3534592"/>
              <a:ext cx="1403169" cy="1403169"/>
              <a:chOff x="1327844" y="3534592"/>
              <a:chExt cx="1403169" cy="1403169"/>
            </a:xfrm>
          </p:grpSpPr>
          <p:sp>
            <p:nvSpPr>
              <p:cNvPr id="17415" name="菱形"/>
              <p:cNvSpPr/>
              <p:nvPr/>
            </p:nvSpPr>
            <p:spPr>
              <a:xfrm rot="5400000" flipV="1">
                <a:off x="1327842" y="3534590"/>
                <a:ext cx="1403169" cy="1403169"/>
              </a:xfrm>
              <a:prstGeom prst="diamond">
                <a:avLst/>
              </a:prstGeom>
              <a:solidFill>
                <a:srgbClr val="E0504C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grpSp>
            <p:nvGrpSpPr>
              <p:cNvPr id="17416" name="组合"/>
              <p:cNvGrpSpPr/>
              <p:nvPr/>
            </p:nvGrpSpPr>
            <p:grpSpPr>
              <a:xfrm>
                <a:off x="1774157" y="3890461"/>
                <a:ext cx="517374" cy="616861"/>
                <a:chOff x="1774157" y="3890461"/>
                <a:chExt cx="517374" cy="616861"/>
              </a:xfrm>
            </p:grpSpPr>
            <p:sp>
              <p:nvSpPr>
                <p:cNvPr id="17417" name="曲线"/>
                <p:cNvSpPr/>
                <p:nvPr/>
              </p:nvSpPr>
              <p:spPr>
                <a:xfrm>
                  <a:off x="1783201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5" y="19937"/>
                      </a:lnTo>
                      <a:lnTo>
                        <a:pt x="21362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5" y="16835"/>
                      </a:lnTo>
                      <a:lnTo>
                        <a:pt x="20294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18" name="曲线"/>
                <p:cNvSpPr/>
                <p:nvPr/>
              </p:nvSpPr>
              <p:spPr>
                <a:xfrm>
                  <a:off x="1949322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19" name="曲线"/>
                <p:cNvSpPr/>
                <p:nvPr/>
              </p:nvSpPr>
              <p:spPr>
                <a:xfrm>
                  <a:off x="2115443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9" y="11409"/>
                      </a:moveTo>
                      <a:lnTo>
                        <a:pt x="13529" y="11409"/>
                      </a:lnTo>
                      <a:lnTo>
                        <a:pt x="14240" y="10854"/>
                      </a:lnTo>
                      <a:lnTo>
                        <a:pt x="14834" y="10301"/>
                      </a:lnTo>
                      <a:lnTo>
                        <a:pt x="15428" y="9637"/>
                      </a:lnTo>
                      <a:lnTo>
                        <a:pt x="15902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4" y="6424"/>
                      </a:lnTo>
                      <a:lnTo>
                        <a:pt x="16734" y="5538"/>
                      </a:lnTo>
                      <a:lnTo>
                        <a:pt x="16734" y="5538"/>
                      </a:lnTo>
                      <a:lnTo>
                        <a:pt x="16615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1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5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5" y="5538"/>
                      </a:lnTo>
                      <a:lnTo>
                        <a:pt x="4865" y="5538"/>
                      </a:lnTo>
                      <a:lnTo>
                        <a:pt x="4865" y="6424"/>
                      </a:lnTo>
                      <a:lnTo>
                        <a:pt x="5102" y="7198"/>
                      </a:lnTo>
                      <a:lnTo>
                        <a:pt x="5340" y="8086"/>
                      </a:lnTo>
                      <a:lnTo>
                        <a:pt x="5815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8" y="11409"/>
                      </a:lnTo>
                      <a:lnTo>
                        <a:pt x="8188" y="11409"/>
                      </a:lnTo>
                      <a:lnTo>
                        <a:pt x="6408" y="11962"/>
                      </a:lnTo>
                      <a:lnTo>
                        <a:pt x="4865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6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3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6" y="21600"/>
                      </a:lnTo>
                      <a:lnTo>
                        <a:pt x="14834" y="21488"/>
                      </a:lnTo>
                      <a:lnTo>
                        <a:pt x="16615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4" y="12627"/>
                      </a:lnTo>
                      <a:lnTo>
                        <a:pt x="15190" y="11962"/>
                      </a:lnTo>
                      <a:lnTo>
                        <a:pt x="13529" y="11409"/>
                      </a:lnTo>
                      <a:lnTo>
                        <a:pt x="13529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0" name="曲线"/>
                <p:cNvSpPr/>
                <p:nvPr/>
              </p:nvSpPr>
              <p:spPr>
                <a:xfrm>
                  <a:off x="1774157" y="3890461"/>
                  <a:ext cx="517374" cy="348669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9008" y="0"/>
                      </a:moveTo>
                      <a:lnTo>
                        <a:pt x="2551" y="0"/>
                      </a:lnTo>
                      <a:lnTo>
                        <a:pt x="2551" y="0"/>
                      </a:lnTo>
                      <a:lnTo>
                        <a:pt x="2284" y="0"/>
                      </a:lnTo>
                      <a:lnTo>
                        <a:pt x="2056" y="56"/>
                      </a:lnTo>
                      <a:lnTo>
                        <a:pt x="1790" y="168"/>
                      </a:lnTo>
                      <a:lnTo>
                        <a:pt x="1561" y="281"/>
                      </a:lnTo>
                      <a:lnTo>
                        <a:pt x="1332" y="452"/>
                      </a:lnTo>
                      <a:lnTo>
                        <a:pt x="1103" y="621"/>
                      </a:lnTo>
                      <a:lnTo>
                        <a:pt x="914" y="848"/>
                      </a:lnTo>
                      <a:lnTo>
                        <a:pt x="722" y="1129"/>
                      </a:lnTo>
                      <a:lnTo>
                        <a:pt x="570" y="1356"/>
                      </a:lnTo>
                      <a:lnTo>
                        <a:pt x="419" y="1696"/>
                      </a:lnTo>
                      <a:lnTo>
                        <a:pt x="304" y="1979"/>
                      </a:lnTo>
                      <a:lnTo>
                        <a:pt x="189" y="2317"/>
                      </a:lnTo>
                      <a:lnTo>
                        <a:pt x="114" y="2656"/>
                      </a:lnTo>
                      <a:lnTo>
                        <a:pt x="38" y="3052"/>
                      </a:lnTo>
                      <a:lnTo>
                        <a:pt x="0" y="3392"/>
                      </a:lnTo>
                      <a:lnTo>
                        <a:pt x="0" y="3787"/>
                      </a:lnTo>
                      <a:lnTo>
                        <a:pt x="0" y="17811"/>
                      </a:lnTo>
                      <a:lnTo>
                        <a:pt x="0" y="17811"/>
                      </a:lnTo>
                      <a:lnTo>
                        <a:pt x="0" y="18207"/>
                      </a:lnTo>
                      <a:lnTo>
                        <a:pt x="38" y="18603"/>
                      </a:lnTo>
                      <a:lnTo>
                        <a:pt x="114" y="18942"/>
                      </a:lnTo>
                      <a:lnTo>
                        <a:pt x="189" y="19281"/>
                      </a:lnTo>
                      <a:lnTo>
                        <a:pt x="304" y="19619"/>
                      </a:lnTo>
                      <a:lnTo>
                        <a:pt x="419" y="19960"/>
                      </a:lnTo>
                      <a:lnTo>
                        <a:pt x="570" y="20241"/>
                      </a:lnTo>
                      <a:lnTo>
                        <a:pt x="722" y="20525"/>
                      </a:lnTo>
                      <a:lnTo>
                        <a:pt x="914" y="20751"/>
                      </a:lnTo>
                      <a:lnTo>
                        <a:pt x="1103" y="20977"/>
                      </a:lnTo>
                      <a:lnTo>
                        <a:pt x="1332" y="21146"/>
                      </a:lnTo>
                      <a:lnTo>
                        <a:pt x="1561" y="21317"/>
                      </a:lnTo>
                      <a:lnTo>
                        <a:pt x="1790" y="21430"/>
                      </a:lnTo>
                      <a:lnTo>
                        <a:pt x="2056" y="21543"/>
                      </a:lnTo>
                      <a:lnTo>
                        <a:pt x="2284" y="21599"/>
                      </a:lnTo>
                      <a:lnTo>
                        <a:pt x="2551" y="21599"/>
                      </a:lnTo>
                      <a:lnTo>
                        <a:pt x="4799" y="21599"/>
                      </a:lnTo>
                      <a:lnTo>
                        <a:pt x="4876" y="20072"/>
                      </a:lnTo>
                      <a:lnTo>
                        <a:pt x="2551" y="20072"/>
                      </a:lnTo>
                      <a:lnTo>
                        <a:pt x="2551" y="20072"/>
                      </a:lnTo>
                      <a:lnTo>
                        <a:pt x="2246" y="20072"/>
                      </a:lnTo>
                      <a:lnTo>
                        <a:pt x="1942" y="19903"/>
                      </a:lnTo>
                      <a:lnTo>
                        <a:pt x="1713" y="19734"/>
                      </a:lnTo>
                      <a:lnTo>
                        <a:pt x="1485" y="19450"/>
                      </a:lnTo>
                      <a:lnTo>
                        <a:pt x="1295" y="19112"/>
                      </a:lnTo>
                      <a:lnTo>
                        <a:pt x="1141" y="18716"/>
                      </a:lnTo>
                      <a:lnTo>
                        <a:pt x="1066" y="18263"/>
                      </a:lnTo>
                      <a:lnTo>
                        <a:pt x="1027" y="17811"/>
                      </a:lnTo>
                      <a:lnTo>
                        <a:pt x="1027" y="3787"/>
                      </a:lnTo>
                      <a:lnTo>
                        <a:pt x="1027" y="3787"/>
                      </a:lnTo>
                      <a:lnTo>
                        <a:pt x="1066" y="3335"/>
                      </a:lnTo>
                      <a:lnTo>
                        <a:pt x="1141" y="2939"/>
                      </a:lnTo>
                      <a:lnTo>
                        <a:pt x="1295" y="2544"/>
                      </a:lnTo>
                      <a:lnTo>
                        <a:pt x="1485" y="2204"/>
                      </a:lnTo>
                      <a:lnTo>
                        <a:pt x="1713" y="1921"/>
                      </a:lnTo>
                      <a:lnTo>
                        <a:pt x="1942" y="1696"/>
                      </a:lnTo>
                      <a:lnTo>
                        <a:pt x="2246" y="1583"/>
                      </a:lnTo>
                      <a:lnTo>
                        <a:pt x="2551" y="1525"/>
                      </a:lnTo>
                      <a:lnTo>
                        <a:pt x="19008" y="1525"/>
                      </a:lnTo>
                      <a:lnTo>
                        <a:pt x="19008" y="1525"/>
                      </a:lnTo>
                      <a:lnTo>
                        <a:pt x="19313" y="1583"/>
                      </a:lnTo>
                      <a:lnTo>
                        <a:pt x="19618" y="1696"/>
                      </a:lnTo>
                      <a:lnTo>
                        <a:pt x="19885" y="1921"/>
                      </a:lnTo>
                      <a:lnTo>
                        <a:pt x="20113" y="2204"/>
                      </a:lnTo>
                      <a:lnTo>
                        <a:pt x="20303" y="2544"/>
                      </a:lnTo>
                      <a:lnTo>
                        <a:pt x="20418" y="2939"/>
                      </a:lnTo>
                      <a:lnTo>
                        <a:pt x="20533" y="3335"/>
                      </a:lnTo>
                      <a:lnTo>
                        <a:pt x="20570" y="3787"/>
                      </a:lnTo>
                      <a:lnTo>
                        <a:pt x="20570" y="17811"/>
                      </a:lnTo>
                      <a:lnTo>
                        <a:pt x="20570" y="17811"/>
                      </a:lnTo>
                      <a:lnTo>
                        <a:pt x="20533" y="18263"/>
                      </a:lnTo>
                      <a:lnTo>
                        <a:pt x="20418" y="18716"/>
                      </a:lnTo>
                      <a:lnTo>
                        <a:pt x="20303" y="19112"/>
                      </a:lnTo>
                      <a:lnTo>
                        <a:pt x="20113" y="19450"/>
                      </a:lnTo>
                      <a:lnTo>
                        <a:pt x="19885" y="19734"/>
                      </a:lnTo>
                      <a:lnTo>
                        <a:pt x="19618" y="19903"/>
                      </a:lnTo>
                      <a:lnTo>
                        <a:pt x="19313" y="20072"/>
                      </a:lnTo>
                      <a:lnTo>
                        <a:pt x="19008" y="20072"/>
                      </a:lnTo>
                      <a:lnTo>
                        <a:pt x="10209" y="20072"/>
                      </a:lnTo>
                      <a:lnTo>
                        <a:pt x="10285" y="21599"/>
                      </a:lnTo>
                      <a:lnTo>
                        <a:pt x="19008" y="21599"/>
                      </a:lnTo>
                      <a:lnTo>
                        <a:pt x="19008" y="21599"/>
                      </a:lnTo>
                      <a:lnTo>
                        <a:pt x="19276" y="21599"/>
                      </a:lnTo>
                      <a:lnTo>
                        <a:pt x="19542" y="21543"/>
                      </a:lnTo>
                      <a:lnTo>
                        <a:pt x="19770" y="21430"/>
                      </a:lnTo>
                      <a:lnTo>
                        <a:pt x="20000" y="21317"/>
                      </a:lnTo>
                      <a:lnTo>
                        <a:pt x="20228" y="21146"/>
                      </a:lnTo>
                      <a:lnTo>
                        <a:pt x="20457" y="20977"/>
                      </a:lnTo>
                      <a:lnTo>
                        <a:pt x="20647" y="20751"/>
                      </a:lnTo>
                      <a:lnTo>
                        <a:pt x="20838" y="20525"/>
                      </a:lnTo>
                      <a:lnTo>
                        <a:pt x="20990" y="20241"/>
                      </a:lnTo>
                      <a:lnTo>
                        <a:pt x="21142" y="19960"/>
                      </a:lnTo>
                      <a:lnTo>
                        <a:pt x="21256" y="19619"/>
                      </a:lnTo>
                      <a:lnTo>
                        <a:pt x="21370" y="19281"/>
                      </a:lnTo>
                      <a:lnTo>
                        <a:pt x="21447" y="18942"/>
                      </a:lnTo>
                      <a:lnTo>
                        <a:pt x="21523" y="18603"/>
                      </a:lnTo>
                      <a:lnTo>
                        <a:pt x="21560" y="18207"/>
                      </a:lnTo>
                      <a:lnTo>
                        <a:pt x="21599" y="17811"/>
                      </a:lnTo>
                      <a:lnTo>
                        <a:pt x="21599" y="3787"/>
                      </a:lnTo>
                      <a:lnTo>
                        <a:pt x="21599" y="3787"/>
                      </a:lnTo>
                      <a:lnTo>
                        <a:pt x="21560" y="3392"/>
                      </a:lnTo>
                      <a:lnTo>
                        <a:pt x="21523" y="3052"/>
                      </a:lnTo>
                      <a:lnTo>
                        <a:pt x="21447" y="2656"/>
                      </a:lnTo>
                      <a:lnTo>
                        <a:pt x="21370" y="2317"/>
                      </a:lnTo>
                      <a:lnTo>
                        <a:pt x="21256" y="1979"/>
                      </a:lnTo>
                      <a:lnTo>
                        <a:pt x="21142" y="1696"/>
                      </a:lnTo>
                      <a:lnTo>
                        <a:pt x="20990" y="1356"/>
                      </a:lnTo>
                      <a:lnTo>
                        <a:pt x="20838" y="1129"/>
                      </a:lnTo>
                      <a:lnTo>
                        <a:pt x="20647" y="848"/>
                      </a:lnTo>
                      <a:lnTo>
                        <a:pt x="20457" y="621"/>
                      </a:lnTo>
                      <a:lnTo>
                        <a:pt x="20228" y="452"/>
                      </a:lnTo>
                      <a:lnTo>
                        <a:pt x="20000" y="281"/>
                      </a:lnTo>
                      <a:lnTo>
                        <a:pt x="19770" y="168"/>
                      </a:lnTo>
                      <a:lnTo>
                        <a:pt x="19542" y="56"/>
                      </a:lnTo>
                      <a:lnTo>
                        <a:pt x="19276" y="0"/>
                      </a:lnTo>
                      <a:lnTo>
                        <a:pt x="19008" y="0"/>
                      </a:lnTo>
                      <a:lnTo>
                        <a:pt x="1900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1" name="曲线"/>
                <p:cNvSpPr/>
                <p:nvPr/>
              </p:nvSpPr>
              <p:spPr>
                <a:xfrm>
                  <a:off x="1917390" y="3952479"/>
                  <a:ext cx="74939" cy="81213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598" y="9949"/>
                      </a:moveTo>
                      <a:lnTo>
                        <a:pt x="21598" y="9949"/>
                      </a:lnTo>
                      <a:lnTo>
                        <a:pt x="21336" y="8008"/>
                      </a:lnTo>
                      <a:lnTo>
                        <a:pt x="20809" y="6067"/>
                      </a:lnTo>
                      <a:lnTo>
                        <a:pt x="19755" y="4367"/>
                      </a:lnTo>
                      <a:lnTo>
                        <a:pt x="18439" y="2912"/>
                      </a:lnTo>
                      <a:lnTo>
                        <a:pt x="16857" y="1697"/>
                      </a:lnTo>
                      <a:lnTo>
                        <a:pt x="15013" y="728"/>
                      </a:lnTo>
                      <a:lnTo>
                        <a:pt x="12907" y="242"/>
                      </a:lnTo>
                      <a:lnTo>
                        <a:pt x="10798" y="0"/>
                      </a:lnTo>
                      <a:lnTo>
                        <a:pt x="10798" y="0"/>
                      </a:lnTo>
                      <a:lnTo>
                        <a:pt x="8691" y="242"/>
                      </a:lnTo>
                      <a:lnTo>
                        <a:pt x="6585" y="728"/>
                      </a:lnTo>
                      <a:lnTo>
                        <a:pt x="4741" y="1697"/>
                      </a:lnTo>
                      <a:lnTo>
                        <a:pt x="3159" y="2912"/>
                      </a:lnTo>
                      <a:lnTo>
                        <a:pt x="1844" y="4367"/>
                      </a:lnTo>
                      <a:lnTo>
                        <a:pt x="1052" y="6067"/>
                      </a:lnTo>
                      <a:lnTo>
                        <a:pt x="262" y="8008"/>
                      </a:lnTo>
                      <a:lnTo>
                        <a:pt x="0" y="9949"/>
                      </a:lnTo>
                      <a:lnTo>
                        <a:pt x="0" y="9949"/>
                      </a:lnTo>
                      <a:lnTo>
                        <a:pt x="262" y="11891"/>
                      </a:lnTo>
                      <a:lnTo>
                        <a:pt x="1052" y="14076"/>
                      </a:lnTo>
                      <a:lnTo>
                        <a:pt x="1844" y="16018"/>
                      </a:lnTo>
                      <a:lnTo>
                        <a:pt x="3159" y="17959"/>
                      </a:lnTo>
                      <a:lnTo>
                        <a:pt x="4741" y="19415"/>
                      </a:lnTo>
                      <a:lnTo>
                        <a:pt x="6585" y="20628"/>
                      </a:lnTo>
                      <a:lnTo>
                        <a:pt x="8691" y="21356"/>
                      </a:lnTo>
                      <a:lnTo>
                        <a:pt x="10798" y="21600"/>
                      </a:lnTo>
                      <a:lnTo>
                        <a:pt x="10798" y="21600"/>
                      </a:lnTo>
                      <a:lnTo>
                        <a:pt x="12907" y="21356"/>
                      </a:lnTo>
                      <a:lnTo>
                        <a:pt x="15013" y="20628"/>
                      </a:lnTo>
                      <a:lnTo>
                        <a:pt x="16857" y="19415"/>
                      </a:lnTo>
                      <a:lnTo>
                        <a:pt x="18439" y="17959"/>
                      </a:lnTo>
                      <a:lnTo>
                        <a:pt x="19755" y="16018"/>
                      </a:lnTo>
                      <a:lnTo>
                        <a:pt x="20809" y="14076"/>
                      </a:lnTo>
                      <a:lnTo>
                        <a:pt x="21336" y="11891"/>
                      </a:lnTo>
                      <a:lnTo>
                        <a:pt x="21598" y="9949"/>
                      </a:lnTo>
                      <a:lnTo>
                        <a:pt x="21598" y="99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2" name="曲线"/>
                <p:cNvSpPr/>
                <p:nvPr/>
              </p:nvSpPr>
              <p:spPr>
                <a:xfrm>
                  <a:off x="1858140" y="4037386"/>
                  <a:ext cx="240874" cy="301047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862" y="980"/>
                      </a:moveTo>
                      <a:lnTo>
                        <a:pt x="2862" y="980"/>
                      </a:lnTo>
                      <a:lnTo>
                        <a:pt x="2618" y="1047"/>
                      </a:lnTo>
                      <a:lnTo>
                        <a:pt x="2618" y="1047"/>
                      </a:lnTo>
                      <a:lnTo>
                        <a:pt x="2454" y="1178"/>
                      </a:lnTo>
                      <a:lnTo>
                        <a:pt x="2454" y="1178"/>
                      </a:lnTo>
                      <a:lnTo>
                        <a:pt x="2290" y="1374"/>
                      </a:lnTo>
                      <a:lnTo>
                        <a:pt x="2290" y="1374"/>
                      </a:lnTo>
                      <a:lnTo>
                        <a:pt x="2208" y="1570"/>
                      </a:lnTo>
                      <a:lnTo>
                        <a:pt x="2208" y="1570"/>
                      </a:lnTo>
                      <a:lnTo>
                        <a:pt x="2127" y="1635"/>
                      </a:lnTo>
                      <a:lnTo>
                        <a:pt x="0" y="9229"/>
                      </a:lnTo>
                      <a:lnTo>
                        <a:pt x="0" y="9229"/>
                      </a:lnTo>
                      <a:lnTo>
                        <a:pt x="0" y="9425"/>
                      </a:lnTo>
                      <a:lnTo>
                        <a:pt x="0" y="9686"/>
                      </a:lnTo>
                      <a:lnTo>
                        <a:pt x="80" y="9883"/>
                      </a:lnTo>
                      <a:lnTo>
                        <a:pt x="163" y="10013"/>
                      </a:lnTo>
                      <a:lnTo>
                        <a:pt x="327" y="10209"/>
                      </a:lnTo>
                      <a:lnTo>
                        <a:pt x="572" y="10340"/>
                      </a:lnTo>
                      <a:lnTo>
                        <a:pt x="736" y="10406"/>
                      </a:lnTo>
                      <a:lnTo>
                        <a:pt x="980" y="10537"/>
                      </a:lnTo>
                      <a:lnTo>
                        <a:pt x="980" y="10537"/>
                      </a:lnTo>
                      <a:lnTo>
                        <a:pt x="1308" y="10537"/>
                      </a:lnTo>
                      <a:lnTo>
                        <a:pt x="1308" y="10537"/>
                      </a:lnTo>
                      <a:lnTo>
                        <a:pt x="1718" y="10471"/>
                      </a:lnTo>
                      <a:lnTo>
                        <a:pt x="2127" y="10275"/>
                      </a:lnTo>
                      <a:lnTo>
                        <a:pt x="2371" y="10013"/>
                      </a:lnTo>
                      <a:lnTo>
                        <a:pt x="2618" y="9686"/>
                      </a:lnTo>
                      <a:lnTo>
                        <a:pt x="4499" y="2683"/>
                      </a:lnTo>
                      <a:lnTo>
                        <a:pt x="4499" y="2683"/>
                      </a:lnTo>
                      <a:lnTo>
                        <a:pt x="4990" y="2617"/>
                      </a:lnTo>
                      <a:lnTo>
                        <a:pt x="4990" y="9817"/>
                      </a:lnTo>
                      <a:lnTo>
                        <a:pt x="3926" y="20224"/>
                      </a:lnTo>
                      <a:lnTo>
                        <a:pt x="3926" y="20224"/>
                      </a:lnTo>
                      <a:lnTo>
                        <a:pt x="3926" y="20486"/>
                      </a:lnTo>
                      <a:lnTo>
                        <a:pt x="4009" y="20749"/>
                      </a:lnTo>
                      <a:lnTo>
                        <a:pt x="4171" y="20945"/>
                      </a:lnTo>
                      <a:lnTo>
                        <a:pt x="4336" y="21140"/>
                      </a:lnTo>
                      <a:lnTo>
                        <a:pt x="4499" y="21338"/>
                      </a:lnTo>
                      <a:lnTo>
                        <a:pt x="4827" y="21468"/>
                      </a:lnTo>
                      <a:lnTo>
                        <a:pt x="5071" y="21533"/>
                      </a:lnTo>
                      <a:lnTo>
                        <a:pt x="5399" y="21600"/>
                      </a:lnTo>
                      <a:lnTo>
                        <a:pt x="5399" y="21600"/>
                      </a:lnTo>
                      <a:lnTo>
                        <a:pt x="5480" y="21600"/>
                      </a:lnTo>
                      <a:lnTo>
                        <a:pt x="5480" y="21600"/>
                      </a:lnTo>
                      <a:lnTo>
                        <a:pt x="5809" y="21600"/>
                      </a:lnTo>
                      <a:lnTo>
                        <a:pt x="6135" y="21533"/>
                      </a:lnTo>
                      <a:lnTo>
                        <a:pt x="6381" y="21403"/>
                      </a:lnTo>
                      <a:lnTo>
                        <a:pt x="6627" y="21272"/>
                      </a:lnTo>
                      <a:lnTo>
                        <a:pt x="6790" y="21076"/>
                      </a:lnTo>
                      <a:lnTo>
                        <a:pt x="6953" y="20878"/>
                      </a:lnTo>
                      <a:lnTo>
                        <a:pt x="7035" y="20683"/>
                      </a:lnTo>
                      <a:lnTo>
                        <a:pt x="7118" y="20421"/>
                      </a:lnTo>
                      <a:lnTo>
                        <a:pt x="8018" y="10995"/>
                      </a:lnTo>
                      <a:lnTo>
                        <a:pt x="8018" y="10995"/>
                      </a:lnTo>
                      <a:lnTo>
                        <a:pt x="8344" y="11061"/>
                      </a:lnTo>
                      <a:lnTo>
                        <a:pt x="8672" y="11127"/>
                      </a:lnTo>
                      <a:lnTo>
                        <a:pt x="8672" y="11127"/>
                      </a:lnTo>
                      <a:lnTo>
                        <a:pt x="8998" y="11061"/>
                      </a:lnTo>
                      <a:lnTo>
                        <a:pt x="9326" y="10995"/>
                      </a:lnTo>
                      <a:lnTo>
                        <a:pt x="10226" y="20421"/>
                      </a:lnTo>
                      <a:lnTo>
                        <a:pt x="10226" y="20421"/>
                      </a:lnTo>
                      <a:lnTo>
                        <a:pt x="10308" y="20683"/>
                      </a:lnTo>
                      <a:lnTo>
                        <a:pt x="10389" y="20878"/>
                      </a:lnTo>
                      <a:lnTo>
                        <a:pt x="10554" y="21076"/>
                      </a:lnTo>
                      <a:lnTo>
                        <a:pt x="10798" y="21272"/>
                      </a:lnTo>
                      <a:lnTo>
                        <a:pt x="10963" y="21403"/>
                      </a:lnTo>
                      <a:lnTo>
                        <a:pt x="11289" y="21533"/>
                      </a:lnTo>
                      <a:lnTo>
                        <a:pt x="11536" y="21600"/>
                      </a:lnTo>
                      <a:lnTo>
                        <a:pt x="11863" y="21600"/>
                      </a:lnTo>
                      <a:lnTo>
                        <a:pt x="11863" y="21600"/>
                      </a:lnTo>
                      <a:lnTo>
                        <a:pt x="11945" y="21600"/>
                      </a:lnTo>
                      <a:lnTo>
                        <a:pt x="11945" y="21600"/>
                      </a:lnTo>
                      <a:lnTo>
                        <a:pt x="12271" y="21533"/>
                      </a:lnTo>
                      <a:lnTo>
                        <a:pt x="12599" y="21468"/>
                      </a:lnTo>
                      <a:lnTo>
                        <a:pt x="12844" y="21338"/>
                      </a:lnTo>
                      <a:lnTo>
                        <a:pt x="13008" y="21140"/>
                      </a:lnTo>
                      <a:lnTo>
                        <a:pt x="13254" y="20945"/>
                      </a:lnTo>
                      <a:lnTo>
                        <a:pt x="13336" y="20749"/>
                      </a:lnTo>
                      <a:lnTo>
                        <a:pt x="13417" y="20486"/>
                      </a:lnTo>
                      <a:lnTo>
                        <a:pt x="13417" y="20224"/>
                      </a:lnTo>
                      <a:lnTo>
                        <a:pt x="12354" y="9817"/>
                      </a:lnTo>
                      <a:lnTo>
                        <a:pt x="12354" y="2617"/>
                      </a:lnTo>
                      <a:lnTo>
                        <a:pt x="12354" y="2617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9881" y="4581"/>
                      </a:lnTo>
                      <a:lnTo>
                        <a:pt x="19881" y="4581"/>
                      </a:lnTo>
                      <a:lnTo>
                        <a:pt x="20290" y="4647"/>
                      </a:lnTo>
                      <a:lnTo>
                        <a:pt x="20290" y="4647"/>
                      </a:lnTo>
                      <a:lnTo>
                        <a:pt x="20700" y="4581"/>
                      </a:lnTo>
                      <a:lnTo>
                        <a:pt x="21026" y="4449"/>
                      </a:lnTo>
                      <a:lnTo>
                        <a:pt x="21354" y="4189"/>
                      </a:lnTo>
                      <a:lnTo>
                        <a:pt x="21517" y="3927"/>
                      </a:lnTo>
                      <a:lnTo>
                        <a:pt x="21517" y="3927"/>
                      </a:lnTo>
                      <a:lnTo>
                        <a:pt x="21598" y="3664"/>
                      </a:lnTo>
                      <a:lnTo>
                        <a:pt x="21598" y="3468"/>
                      </a:lnTo>
                      <a:lnTo>
                        <a:pt x="21517" y="3271"/>
                      </a:lnTo>
                      <a:lnTo>
                        <a:pt x="21435" y="3075"/>
                      </a:lnTo>
                      <a:lnTo>
                        <a:pt x="21354" y="2944"/>
                      </a:lnTo>
                      <a:lnTo>
                        <a:pt x="21189" y="2748"/>
                      </a:lnTo>
                      <a:lnTo>
                        <a:pt x="20944" y="2683"/>
                      </a:lnTo>
                      <a:lnTo>
                        <a:pt x="20700" y="2552"/>
                      </a:lnTo>
                      <a:lnTo>
                        <a:pt x="14400" y="850"/>
                      </a:lnTo>
                      <a:lnTo>
                        <a:pt x="14400" y="850"/>
                      </a:lnTo>
                      <a:lnTo>
                        <a:pt x="13745" y="720"/>
                      </a:lnTo>
                      <a:lnTo>
                        <a:pt x="12518" y="457"/>
                      </a:lnTo>
                      <a:lnTo>
                        <a:pt x="10963" y="129"/>
                      </a:lnTo>
                      <a:lnTo>
                        <a:pt x="10063" y="65"/>
                      </a:lnTo>
                      <a:lnTo>
                        <a:pt x="9162" y="0"/>
                      </a:lnTo>
                      <a:lnTo>
                        <a:pt x="8836" y="523"/>
                      </a:lnTo>
                      <a:lnTo>
                        <a:pt x="8836" y="523"/>
                      </a:lnTo>
                      <a:lnTo>
                        <a:pt x="9735" y="6020"/>
                      </a:lnTo>
                      <a:lnTo>
                        <a:pt x="8672" y="7526"/>
                      </a:lnTo>
                      <a:lnTo>
                        <a:pt x="7608" y="6020"/>
                      </a:lnTo>
                      <a:lnTo>
                        <a:pt x="8509" y="523"/>
                      </a:lnTo>
                      <a:lnTo>
                        <a:pt x="8509" y="523"/>
                      </a:lnTo>
                      <a:lnTo>
                        <a:pt x="8181" y="0"/>
                      </a:lnTo>
                      <a:lnTo>
                        <a:pt x="8181" y="0"/>
                      </a:lnTo>
                      <a:lnTo>
                        <a:pt x="7281" y="65"/>
                      </a:lnTo>
                      <a:lnTo>
                        <a:pt x="6381" y="196"/>
                      </a:lnTo>
                      <a:lnTo>
                        <a:pt x="4745" y="457"/>
                      </a:lnTo>
                      <a:lnTo>
                        <a:pt x="3517" y="720"/>
                      </a:lnTo>
                      <a:lnTo>
                        <a:pt x="2945" y="915"/>
                      </a:lnTo>
                      <a:lnTo>
                        <a:pt x="2945" y="915"/>
                      </a:lnTo>
                      <a:lnTo>
                        <a:pt x="2862" y="980"/>
                      </a:lnTo>
                      <a:lnTo>
                        <a:pt x="2862" y="9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3" name="矩形"/>
                <p:cNvSpPr/>
                <p:nvPr/>
              </p:nvSpPr>
              <p:spPr>
                <a:xfrm>
                  <a:off x="2081664" y="4111217"/>
                  <a:ext cx="23809" cy="6755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7424" name="矩形"/>
                <p:cNvSpPr/>
                <p:nvPr/>
              </p:nvSpPr>
              <p:spPr>
                <a:xfrm>
                  <a:off x="2117289" y="4080207"/>
                  <a:ext cx="24547" cy="9856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7425" name="矩形"/>
                <p:cNvSpPr/>
                <p:nvPr/>
              </p:nvSpPr>
              <p:spPr>
                <a:xfrm>
                  <a:off x="2153835" y="4042923"/>
                  <a:ext cx="24549" cy="1358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</p:grpSp>
        </p:grpSp>
        <p:grpSp>
          <p:nvGrpSpPr>
            <p:cNvPr id="17426" name="组合"/>
            <p:cNvGrpSpPr/>
            <p:nvPr/>
          </p:nvGrpSpPr>
          <p:grpSpPr>
            <a:xfrm>
              <a:off x="3227428" y="1778843"/>
              <a:ext cx="1403167" cy="1403169"/>
              <a:chOff x="3227428" y="1778843"/>
              <a:chExt cx="1403167" cy="1403169"/>
            </a:xfrm>
          </p:grpSpPr>
          <p:sp>
            <p:nvSpPr>
              <p:cNvPr id="17427" name="菱形"/>
              <p:cNvSpPr/>
              <p:nvPr/>
            </p:nvSpPr>
            <p:spPr>
              <a:xfrm rot="5400000">
                <a:off x="3227426" y="1778842"/>
                <a:ext cx="1403169" cy="1403167"/>
              </a:xfrm>
              <a:prstGeom prst="diamond">
                <a:avLst/>
              </a:prstGeom>
              <a:solidFill>
                <a:srgbClr val="9960B6"/>
              </a:solidFill>
              <a:ln w="1270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sp>
            <p:nvSpPr>
              <p:cNvPr id="17428" name="曲线"/>
              <p:cNvSpPr/>
              <p:nvPr/>
            </p:nvSpPr>
            <p:spPr>
              <a:xfrm>
                <a:off x="3725792" y="2381493"/>
                <a:ext cx="379123" cy="298278"/>
              </a:xfrm>
              <a:custGeom>
                <a:avLst/>
                <a:gdLst/>
                <a:ahLst/>
                <a:cxnLst/>
                <a:pathLst>
                  <a:path w="21600" h="21600">
                    <a:moveTo>
                      <a:pt x="6972" y="11065"/>
                    </a:moveTo>
                    <a:cubicBezTo>
                      <a:pt x="6015" y="11065"/>
                      <a:pt x="5231" y="11284"/>
                      <a:pt x="4621" y="11501"/>
                    </a:cubicBezTo>
                    <a:cubicBezTo>
                      <a:pt x="3750" y="11827"/>
                      <a:pt x="3140" y="12264"/>
                      <a:pt x="2706" y="12808"/>
                    </a:cubicBezTo>
                    <a:cubicBezTo>
                      <a:pt x="2271" y="13353"/>
                      <a:pt x="2096" y="13788"/>
                      <a:pt x="2096" y="14333"/>
                    </a:cubicBezTo>
                    <a:cubicBezTo>
                      <a:pt x="2096" y="15857"/>
                      <a:pt x="4098" y="17598"/>
                      <a:pt x="6972" y="17598"/>
                    </a:cubicBezTo>
                    <a:cubicBezTo>
                      <a:pt x="8191" y="17598"/>
                      <a:pt x="9236" y="17163"/>
                      <a:pt x="10107" y="16727"/>
                    </a:cubicBezTo>
                    <a:cubicBezTo>
                      <a:pt x="11151" y="16074"/>
                      <a:pt x="11847" y="15203"/>
                      <a:pt x="11847" y="14333"/>
                    </a:cubicBezTo>
                    <a:cubicBezTo>
                      <a:pt x="11847" y="14223"/>
                      <a:pt x="11760" y="14223"/>
                      <a:pt x="11760" y="14223"/>
                    </a:cubicBezTo>
                    <a:cubicBezTo>
                      <a:pt x="11674" y="12699"/>
                      <a:pt x="9758" y="11065"/>
                      <a:pt x="6972" y="11065"/>
                    </a:cubicBezTo>
                  </a:path>
                  <a:path w="21600" h="21600">
                    <a:moveTo>
                      <a:pt x="6962" y="8398"/>
                    </a:moveTo>
                    <a:cubicBezTo>
                      <a:pt x="10707" y="8398"/>
                      <a:pt x="13578" y="10818"/>
                      <a:pt x="13839" y="13900"/>
                    </a:cubicBezTo>
                    <a:cubicBezTo>
                      <a:pt x="13839" y="14008"/>
                      <a:pt x="13839" y="14229"/>
                      <a:pt x="13839" y="14338"/>
                    </a:cubicBezTo>
                    <a:cubicBezTo>
                      <a:pt x="13839" y="15109"/>
                      <a:pt x="13666" y="15989"/>
                      <a:pt x="13317" y="16650"/>
                    </a:cubicBezTo>
                    <a:cubicBezTo>
                      <a:pt x="12272" y="18739"/>
                      <a:pt x="9836" y="20169"/>
                      <a:pt x="6962" y="20169"/>
                    </a:cubicBezTo>
                    <a:cubicBezTo>
                      <a:pt x="5744" y="20169"/>
                      <a:pt x="4699" y="19950"/>
                      <a:pt x="3742" y="19510"/>
                    </a:cubicBezTo>
                    <a:cubicBezTo>
                      <a:pt x="3742" y="19510"/>
                      <a:pt x="3742" y="19510"/>
                      <a:pt x="347" y="21600"/>
                    </a:cubicBezTo>
                    <a:cubicBezTo>
                      <a:pt x="347" y="21600"/>
                      <a:pt x="347" y="21600"/>
                      <a:pt x="1043" y="17419"/>
                    </a:cubicBezTo>
                    <a:cubicBezTo>
                      <a:pt x="347" y="16538"/>
                      <a:pt x="0" y="15439"/>
                      <a:pt x="0" y="14338"/>
                    </a:cubicBezTo>
                    <a:cubicBezTo>
                      <a:pt x="0" y="12909"/>
                      <a:pt x="609" y="11589"/>
                      <a:pt x="1566" y="10598"/>
                    </a:cubicBezTo>
                    <a:cubicBezTo>
                      <a:pt x="2088" y="10048"/>
                      <a:pt x="2698" y="9608"/>
                      <a:pt x="3394" y="9279"/>
                    </a:cubicBezTo>
                    <a:cubicBezTo>
                      <a:pt x="4438" y="8728"/>
                      <a:pt x="5658" y="8398"/>
                      <a:pt x="6962" y="8398"/>
                    </a:cubicBezTo>
                  </a:path>
                  <a:path w="21600" h="21600">
                    <a:moveTo>
                      <a:pt x="11429" y="0"/>
                    </a:moveTo>
                    <a:cubicBezTo>
                      <a:pt x="17079" y="0"/>
                      <a:pt x="21600" y="3632"/>
                      <a:pt x="21600" y="8365"/>
                    </a:cubicBezTo>
                    <a:cubicBezTo>
                      <a:pt x="21600" y="12216"/>
                      <a:pt x="18643" y="15299"/>
                      <a:pt x="14558" y="16399"/>
                    </a:cubicBezTo>
                    <a:cubicBezTo>
                      <a:pt x="14819" y="15739"/>
                      <a:pt x="14905" y="14968"/>
                      <a:pt x="14905" y="14308"/>
                    </a:cubicBezTo>
                    <a:cubicBezTo>
                      <a:pt x="14905" y="14087"/>
                      <a:pt x="14905" y="13868"/>
                      <a:pt x="14905" y="13537"/>
                    </a:cubicBezTo>
                    <a:cubicBezTo>
                      <a:pt x="17600" y="12656"/>
                      <a:pt x="19513" y="10676"/>
                      <a:pt x="19513" y="8365"/>
                    </a:cubicBezTo>
                    <a:cubicBezTo>
                      <a:pt x="19513" y="5282"/>
                      <a:pt x="15775" y="2641"/>
                      <a:pt x="11429" y="2641"/>
                    </a:cubicBezTo>
                    <a:cubicBezTo>
                      <a:pt x="7255" y="2641"/>
                      <a:pt x="3778" y="4952"/>
                      <a:pt x="3343" y="7814"/>
                    </a:cubicBezTo>
                    <a:cubicBezTo>
                      <a:pt x="2562" y="8144"/>
                      <a:pt x="1866" y="8584"/>
                      <a:pt x="1345" y="9135"/>
                    </a:cubicBezTo>
                    <a:cubicBezTo>
                      <a:pt x="1258" y="8915"/>
                      <a:pt x="1258" y="8694"/>
                      <a:pt x="1258" y="8365"/>
                    </a:cubicBezTo>
                    <a:cubicBezTo>
                      <a:pt x="1258" y="3632"/>
                      <a:pt x="5691" y="0"/>
                      <a:pt x="114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>
                  <a:ea typeface="黑体" panose="02010609060101010101" charset="-122"/>
                </a:endParaRPr>
              </a:p>
            </p:txBody>
          </p:sp>
        </p:grpSp>
        <p:grpSp>
          <p:nvGrpSpPr>
            <p:cNvPr id="17429" name="组合"/>
            <p:cNvGrpSpPr/>
            <p:nvPr/>
          </p:nvGrpSpPr>
          <p:grpSpPr>
            <a:xfrm>
              <a:off x="1433409" y="1748442"/>
              <a:ext cx="1402984" cy="1402984"/>
              <a:chOff x="1433409" y="1748442"/>
              <a:chExt cx="1402984" cy="1402984"/>
            </a:xfrm>
          </p:grpSpPr>
          <p:sp>
            <p:nvSpPr>
              <p:cNvPr id="17430" name="菱形"/>
              <p:cNvSpPr/>
              <p:nvPr/>
            </p:nvSpPr>
            <p:spPr>
              <a:xfrm rot="5400000" flipV="1">
                <a:off x="1433409" y="1748442"/>
                <a:ext cx="1402984" cy="1402984"/>
              </a:xfrm>
              <a:prstGeom prst="diamond">
                <a:avLst/>
              </a:prstGeom>
              <a:solidFill>
                <a:srgbClr val="EFCB33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grpSp>
            <p:nvGrpSpPr>
              <p:cNvPr id="17431" name="组合"/>
              <p:cNvGrpSpPr/>
              <p:nvPr/>
            </p:nvGrpSpPr>
            <p:grpSpPr>
              <a:xfrm>
                <a:off x="1843728" y="2304948"/>
                <a:ext cx="345163" cy="291634"/>
                <a:chOff x="1843728" y="2304948"/>
                <a:chExt cx="345163" cy="291634"/>
              </a:xfrm>
            </p:grpSpPr>
            <p:sp>
              <p:nvSpPr>
                <p:cNvPr id="17432" name="曲线"/>
                <p:cNvSpPr/>
                <p:nvPr/>
              </p:nvSpPr>
              <p:spPr>
                <a:xfrm>
                  <a:off x="1843728" y="2502632"/>
                  <a:ext cx="136957" cy="93950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241" y="10408"/>
                      </a:moveTo>
                      <a:lnTo>
                        <a:pt x="14519" y="649"/>
                      </a:lnTo>
                      <a:lnTo>
                        <a:pt x="14249" y="260"/>
                      </a:lnTo>
                      <a:lnTo>
                        <a:pt x="14071" y="129"/>
                      </a:lnTo>
                      <a:lnTo>
                        <a:pt x="13801" y="0"/>
                      </a:lnTo>
                      <a:lnTo>
                        <a:pt x="13443" y="0"/>
                      </a:lnTo>
                      <a:lnTo>
                        <a:pt x="13263" y="0"/>
                      </a:lnTo>
                      <a:lnTo>
                        <a:pt x="12995" y="129"/>
                      </a:lnTo>
                      <a:lnTo>
                        <a:pt x="12815" y="260"/>
                      </a:lnTo>
                      <a:lnTo>
                        <a:pt x="12547" y="649"/>
                      </a:lnTo>
                      <a:lnTo>
                        <a:pt x="448" y="18216"/>
                      </a:lnTo>
                      <a:lnTo>
                        <a:pt x="268" y="18736"/>
                      </a:lnTo>
                      <a:lnTo>
                        <a:pt x="0" y="19256"/>
                      </a:lnTo>
                      <a:lnTo>
                        <a:pt x="0" y="19907"/>
                      </a:lnTo>
                      <a:lnTo>
                        <a:pt x="89" y="20298"/>
                      </a:lnTo>
                      <a:lnTo>
                        <a:pt x="357" y="20818"/>
                      </a:lnTo>
                      <a:lnTo>
                        <a:pt x="627" y="21208"/>
                      </a:lnTo>
                      <a:lnTo>
                        <a:pt x="1075" y="21469"/>
                      </a:lnTo>
                      <a:lnTo>
                        <a:pt x="1343" y="21600"/>
                      </a:lnTo>
                      <a:lnTo>
                        <a:pt x="14877" y="21600"/>
                      </a:lnTo>
                      <a:lnTo>
                        <a:pt x="15414" y="21469"/>
                      </a:lnTo>
                      <a:lnTo>
                        <a:pt x="15773" y="21079"/>
                      </a:lnTo>
                      <a:lnTo>
                        <a:pt x="21241" y="13141"/>
                      </a:lnTo>
                      <a:lnTo>
                        <a:pt x="21420" y="12751"/>
                      </a:lnTo>
                      <a:lnTo>
                        <a:pt x="21598" y="12491"/>
                      </a:lnTo>
                      <a:lnTo>
                        <a:pt x="21598" y="12231"/>
                      </a:lnTo>
                      <a:lnTo>
                        <a:pt x="21598" y="11709"/>
                      </a:lnTo>
                      <a:lnTo>
                        <a:pt x="21598" y="11320"/>
                      </a:lnTo>
                      <a:lnTo>
                        <a:pt x="21598" y="11059"/>
                      </a:lnTo>
                      <a:lnTo>
                        <a:pt x="21420" y="10799"/>
                      </a:lnTo>
                      <a:lnTo>
                        <a:pt x="21241" y="1040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33" name="曲线"/>
                <p:cNvSpPr/>
                <p:nvPr/>
              </p:nvSpPr>
              <p:spPr>
                <a:xfrm>
                  <a:off x="1963705" y="2304948"/>
                  <a:ext cx="225186" cy="222232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307" y="7714"/>
                      </a:moveTo>
                      <a:lnTo>
                        <a:pt x="2307" y="8043"/>
                      </a:lnTo>
                      <a:lnTo>
                        <a:pt x="2253" y="8319"/>
                      </a:lnTo>
                      <a:lnTo>
                        <a:pt x="2087" y="8651"/>
                      </a:lnTo>
                      <a:lnTo>
                        <a:pt x="1922" y="8981"/>
                      </a:lnTo>
                      <a:lnTo>
                        <a:pt x="1374" y="9697"/>
                      </a:lnTo>
                      <a:lnTo>
                        <a:pt x="549" y="10633"/>
                      </a:lnTo>
                      <a:lnTo>
                        <a:pt x="494" y="10743"/>
                      </a:lnTo>
                      <a:lnTo>
                        <a:pt x="383" y="10910"/>
                      </a:lnTo>
                      <a:lnTo>
                        <a:pt x="383" y="11020"/>
                      </a:lnTo>
                      <a:lnTo>
                        <a:pt x="328" y="11184"/>
                      </a:lnTo>
                      <a:lnTo>
                        <a:pt x="383" y="11351"/>
                      </a:lnTo>
                      <a:lnTo>
                        <a:pt x="383" y="11515"/>
                      </a:lnTo>
                      <a:lnTo>
                        <a:pt x="494" y="11625"/>
                      </a:lnTo>
                      <a:lnTo>
                        <a:pt x="549" y="11791"/>
                      </a:lnTo>
                      <a:lnTo>
                        <a:pt x="9673" y="20993"/>
                      </a:lnTo>
                      <a:lnTo>
                        <a:pt x="9892" y="21104"/>
                      </a:lnTo>
                      <a:lnTo>
                        <a:pt x="10001" y="21159"/>
                      </a:lnTo>
                      <a:lnTo>
                        <a:pt x="10113" y="21214"/>
                      </a:lnTo>
                      <a:lnTo>
                        <a:pt x="10332" y="21214"/>
                      </a:lnTo>
                      <a:lnTo>
                        <a:pt x="10332" y="21214"/>
                      </a:lnTo>
                      <a:lnTo>
                        <a:pt x="10496" y="21214"/>
                      </a:lnTo>
                      <a:lnTo>
                        <a:pt x="10607" y="21159"/>
                      </a:lnTo>
                      <a:lnTo>
                        <a:pt x="10717" y="21104"/>
                      </a:lnTo>
                      <a:lnTo>
                        <a:pt x="10882" y="20993"/>
                      </a:lnTo>
                      <a:lnTo>
                        <a:pt x="11761" y="20222"/>
                      </a:lnTo>
                      <a:lnTo>
                        <a:pt x="12476" y="19671"/>
                      </a:lnTo>
                      <a:lnTo>
                        <a:pt x="12805" y="19505"/>
                      </a:lnTo>
                      <a:lnTo>
                        <a:pt x="13080" y="19340"/>
                      </a:lnTo>
                      <a:lnTo>
                        <a:pt x="13354" y="19284"/>
                      </a:lnTo>
                      <a:lnTo>
                        <a:pt x="13685" y="19229"/>
                      </a:lnTo>
                      <a:lnTo>
                        <a:pt x="13960" y="19284"/>
                      </a:lnTo>
                      <a:lnTo>
                        <a:pt x="14289" y="19340"/>
                      </a:lnTo>
                      <a:lnTo>
                        <a:pt x="14619" y="19505"/>
                      </a:lnTo>
                      <a:lnTo>
                        <a:pt x="14949" y="19725"/>
                      </a:lnTo>
                      <a:lnTo>
                        <a:pt x="15773" y="20332"/>
                      </a:lnTo>
                      <a:lnTo>
                        <a:pt x="16763" y="21324"/>
                      </a:lnTo>
                      <a:lnTo>
                        <a:pt x="17092" y="21544"/>
                      </a:lnTo>
                      <a:lnTo>
                        <a:pt x="17366" y="21600"/>
                      </a:lnTo>
                      <a:lnTo>
                        <a:pt x="17697" y="21544"/>
                      </a:lnTo>
                      <a:lnTo>
                        <a:pt x="17917" y="21324"/>
                      </a:lnTo>
                      <a:lnTo>
                        <a:pt x="21380" y="18072"/>
                      </a:lnTo>
                      <a:lnTo>
                        <a:pt x="21490" y="17908"/>
                      </a:lnTo>
                      <a:lnTo>
                        <a:pt x="21544" y="17742"/>
                      </a:lnTo>
                      <a:lnTo>
                        <a:pt x="21600" y="17632"/>
                      </a:lnTo>
                      <a:lnTo>
                        <a:pt x="21600" y="17412"/>
                      </a:lnTo>
                      <a:lnTo>
                        <a:pt x="21600" y="17245"/>
                      </a:lnTo>
                      <a:lnTo>
                        <a:pt x="21544" y="17136"/>
                      </a:lnTo>
                      <a:lnTo>
                        <a:pt x="21490" y="16971"/>
                      </a:lnTo>
                      <a:lnTo>
                        <a:pt x="21380" y="16860"/>
                      </a:lnTo>
                      <a:lnTo>
                        <a:pt x="4836" y="274"/>
                      </a:lnTo>
                      <a:lnTo>
                        <a:pt x="4726" y="110"/>
                      </a:lnTo>
                      <a:lnTo>
                        <a:pt x="4561" y="54"/>
                      </a:lnTo>
                      <a:lnTo>
                        <a:pt x="4395" y="0"/>
                      </a:lnTo>
                      <a:lnTo>
                        <a:pt x="4231" y="0"/>
                      </a:lnTo>
                      <a:lnTo>
                        <a:pt x="3901" y="54"/>
                      </a:lnTo>
                      <a:lnTo>
                        <a:pt x="3682" y="274"/>
                      </a:lnTo>
                      <a:lnTo>
                        <a:pt x="273" y="3525"/>
                      </a:lnTo>
                      <a:lnTo>
                        <a:pt x="109" y="3691"/>
                      </a:lnTo>
                      <a:lnTo>
                        <a:pt x="54" y="3802"/>
                      </a:lnTo>
                      <a:lnTo>
                        <a:pt x="0" y="3966"/>
                      </a:lnTo>
                      <a:lnTo>
                        <a:pt x="0" y="4186"/>
                      </a:lnTo>
                      <a:lnTo>
                        <a:pt x="0" y="4296"/>
                      </a:lnTo>
                      <a:lnTo>
                        <a:pt x="54" y="4463"/>
                      </a:lnTo>
                      <a:lnTo>
                        <a:pt x="109" y="4627"/>
                      </a:lnTo>
                      <a:lnTo>
                        <a:pt x="273" y="4738"/>
                      </a:lnTo>
                      <a:lnTo>
                        <a:pt x="1099" y="5729"/>
                      </a:lnTo>
                      <a:lnTo>
                        <a:pt x="1812" y="6501"/>
                      </a:lnTo>
                      <a:lnTo>
                        <a:pt x="1978" y="6832"/>
                      </a:lnTo>
                      <a:lnTo>
                        <a:pt x="2198" y="7163"/>
                      </a:lnTo>
                      <a:lnTo>
                        <a:pt x="2253" y="7492"/>
                      </a:lnTo>
                      <a:lnTo>
                        <a:pt x="2307" y="7714"/>
                      </a:lnTo>
                      <a:lnTo>
                        <a:pt x="2307" y="771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</p:grpSp>
        </p:grpSp>
        <p:sp>
          <p:nvSpPr>
            <p:cNvPr id="17434" name="曲线"/>
            <p:cNvSpPr/>
            <p:nvPr/>
          </p:nvSpPr>
          <p:spPr>
            <a:xfrm>
              <a:off x="3497670" y="4043062"/>
              <a:ext cx="692784" cy="480059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556" y="12180"/>
                  </a:moveTo>
                  <a:lnTo>
                    <a:pt x="20423" y="2197"/>
                  </a:lnTo>
                  <a:lnTo>
                    <a:pt x="20379" y="1632"/>
                  </a:lnTo>
                  <a:lnTo>
                    <a:pt x="19945" y="1757"/>
                  </a:lnTo>
                  <a:lnTo>
                    <a:pt x="16025" y="3202"/>
                  </a:lnTo>
                  <a:lnTo>
                    <a:pt x="16025" y="3202"/>
                  </a:lnTo>
                  <a:lnTo>
                    <a:pt x="15851" y="3139"/>
                  </a:lnTo>
                  <a:lnTo>
                    <a:pt x="15590" y="3013"/>
                  </a:lnTo>
                  <a:lnTo>
                    <a:pt x="14892" y="2510"/>
                  </a:lnTo>
                  <a:lnTo>
                    <a:pt x="13456" y="1318"/>
                  </a:lnTo>
                  <a:lnTo>
                    <a:pt x="13456" y="1318"/>
                  </a:lnTo>
                  <a:lnTo>
                    <a:pt x="12237" y="251"/>
                  </a:lnTo>
                  <a:lnTo>
                    <a:pt x="11888" y="62"/>
                  </a:lnTo>
                  <a:lnTo>
                    <a:pt x="11669" y="0"/>
                  </a:lnTo>
                  <a:lnTo>
                    <a:pt x="11669" y="0"/>
                  </a:lnTo>
                  <a:lnTo>
                    <a:pt x="11322" y="124"/>
                  </a:lnTo>
                  <a:lnTo>
                    <a:pt x="10800" y="376"/>
                  </a:lnTo>
                  <a:lnTo>
                    <a:pt x="10233" y="815"/>
                  </a:lnTo>
                  <a:lnTo>
                    <a:pt x="9579" y="1381"/>
                  </a:lnTo>
                  <a:lnTo>
                    <a:pt x="9579" y="1381"/>
                  </a:lnTo>
                  <a:lnTo>
                    <a:pt x="9406" y="1192"/>
                  </a:lnTo>
                  <a:lnTo>
                    <a:pt x="9274" y="1130"/>
                  </a:lnTo>
                  <a:lnTo>
                    <a:pt x="9274" y="1130"/>
                  </a:lnTo>
                  <a:lnTo>
                    <a:pt x="9101" y="1192"/>
                  </a:lnTo>
                  <a:lnTo>
                    <a:pt x="8882" y="1318"/>
                  </a:lnTo>
                  <a:lnTo>
                    <a:pt x="8404" y="1694"/>
                  </a:lnTo>
                  <a:lnTo>
                    <a:pt x="7271" y="2700"/>
                  </a:lnTo>
                  <a:lnTo>
                    <a:pt x="6183" y="3640"/>
                  </a:lnTo>
                  <a:lnTo>
                    <a:pt x="5747" y="3954"/>
                  </a:lnTo>
                  <a:lnTo>
                    <a:pt x="5574" y="4018"/>
                  </a:lnTo>
                  <a:lnTo>
                    <a:pt x="5487" y="4018"/>
                  </a:lnTo>
                  <a:lnTo>
                    <a:pt x="5487" y="4018"/>
                  </a:lnTo>
                  <a:lnTo>
                    <a:pt x="1044" y="2386"/>
                  </a:lnTo>
                  <a:lnTo>
                    <a:pt x="0" y="12117"/>
                  </a:lnTo>
                  <a:lnTo>
                    <a:pt x="0" y="12117"/>
                  </a:lnTo>
                  <a:lnTo>
                    <a:pt x="4050" y="13687"/>
                  </a:lnTo>
                  <a:lnTo>
                    <a:pt x="3700" y="14440"/>
                  </a:lnTo>
                  <a:lnTo>
                    <a:pt x="3700" y="14440"/>
                  </a:lnTo>
                  <a:lnTo>
                    <a:pt x="3614" y="14754"/>
                  </a:lnTo>
                  <a:lnTo>
                    <a:pt x="3570" y="15069"/>
                  </a:lnTo>
                  <a:lnTo>
                    <a:pt x="3570" y="15382"/>
                  </a:lnTo>
                  <a:lnTo>
                    <a:pt x="3700" y="15760"/>
                  </a:lnTo>
                  <a:lnTo>
                    <a:pt x="3700" y="15760"/>
                  </a:lnTo>
                  <a:lnTo>
                    <a:pt x="3787" y="16010"/>
                  </a:lnTo>
                  <a:lnTo>
                    <a:pt x="3918" y="16261"/>
                  </a:lnTo>
                  <a:lnTo>
                    <a:pt x="4092" y="16450"/>
                  </a:lnTo>
                  <a:lnTo>
                    <a:pt x="4266" y="16639"/>
                  </a:lnTo>
                  <a:lnTo>
                    <a:pt x="4441" y="16765"/>
                  </a:lnTo>
                  <a:lnTo>
                    <a:pt x="4659" y="16890"/>
                  </a:lnTo>
                  <a:lnTo>
                    <a:pt x="4833" y="16952"/>
                  </a:lnTo>
                  <a:lnTo>
                    <a:pt x="5051" y="16952"/>
                  </a:lnTo>
                  <a:lnTo>
                    <a:pt x="5051" y="16952"/>
                  </a:lnTo>
                  <a:lnTo>
                    <a:pt x="5225" y="16952"/>
                  </a:lnTo>
                  <a:lnTo>
                    <a:pt x="5225" y="16952"/>
                  </a:lnTo>
                  <a:lnTo>
                    <a:pt x="5269" y="17267"/>
                  </a:lnTo>
                  <a:lnTo>
                    <a:pt x="5399" y="17518"/>
                  </a:lnTo>
                  <a:lnTo>
                    <a:pt x="5399" y="17518"/>
                  </a:lnTo>
                  <a:lnTo>
                    <a:pt x="5703" y="17957"/>
                  </a:lnTo>
                  <a:lnTo>
                    <a:pt x="6008" y="18272"/>
                  </a:lnTo>
                  <a:lnTo>
                    <a:pt x="6401" y="18459"/>
                  </a:lnTo>
                  <a:lnTo>
                    <a:pt x="6792" y="18523"/>
                  </a:lnTo>
                  <a:lnTo>
                    <a:pt x="6792" y="18523"/>
                  </a:lnTo>
                  <a:lnTo>
                    <a:pt x="7011" y="18523"/>
                  </a:lnTo>
                  <a:lnTo>
                    <a:pt x="7011" y="18523"/>
                  </a:lnTo>
                  <a:lnTo>
                    <a:pt x="7141" y="18837"/>
                  </a:lnTo>
                  <a:lnTo>
                    <a:pt x="7271" y="19150"/>
                  </a:lnTo>
                  <a:lnTo>
                    <a:pt x="7271" y="19150"/>
                  </a:lnTo>
                  <a:lnTo>
                    <a:pt x="7576" y="19590"/>
                  </a:lnTo>
                  <a:lnTo>
                    <a:pt x="7924" y="19841"/>
                  </a:lnTo>
                  <a:lnTo>
                    <a:pt x="8317" y="20030"/>
                  </a:lnTo>
                  <a:lnTo>
                    <a:pt x="8708" y="20092"/>
                  </a:lnTo>
                  <a:lnTo>
                    <a:pt x="8708" y="20092"/>
                  </a:lnTo>
                  <a:lnTo>
                    <a:pt x="8840" y="20092"/>
                  </a:lnTo>
                  <a:lnTo>
                    <a:pt x="8840" y="20092"/>
                  </a:lnTo>
                  <a:lnTo>
                    <a:pt x="8926" y="20468"/>
                  </a:lnTo>
                  <a:lnTo>
                    <a:pt x="9101" y="20782"/>
                  </a:lnTo>
                  <a:lnTo>
                    <a:pt x="9101" y="20782"/>
                  </a:lnTo>
                  <a:lnTo>
                    <a:pt x="9318" y="21160"/>
                  </a:lnTo>
                  <a:lnTo>
                    <a:pt x="9579" y="21411"/>
                  </a:lnTo>
                  <a:lnTo>
                    <a:pt x="9928" y="21537"/>
                  </a:lnTo>
                  <a:lnTo>
                    <a:pt x="10233" y="21600"/>
                  </a:lnTo>
                  <a:lnTo>
                    <a:pt x="10233" y="21600"/>
                  </a:lnTo>
                  <a:lnTo>
                    <a:pt x="10495" y="21600"/>
                  </a:lnTo>
                  <a:lnTo>
                    <a:pt x="10712" y="21474"/>
                  </a:lnTo>
                  <a:lnTo>
                    <a:pt x="10887" y="21286"/>
                  </a:lnTo>
                  <a:lnTo>
                    <a:pt x="11061" y="21033"/>
                  </a:lnTo>
                  <a:lnTo>
                    <a:pt x="11061" y="21033"/>
                  </a:lnTo>
                  <a:lnTo>
                    <a:pt x="11409" y="20155"/>
                  </a:lnTo>
                  <a:lnTo>
                    <a:pt x="11932" y="18899"/>
                  </a:lnTo>
                  <a:lnTo>
                    <a:pt x="11932" y="18899"/>
                  </a:lnTo>
                  <a:lnTo>
                    <a:pt x="12149" y="18397"/>
                  </a:lnTo>
                  <a:lnTo>
                    <a:pt x="12149" y="18397"/>
                  </a:lnTo>
                  <a:lnTo>
                    <a:pt x="12889" y="18837"/>
                  </a:lnTo>
                  <a:lnTo>
                    <a:pt x="12889" y="18837"/>
                  </a:lnTo>
                  <a:lnTo>
                    <a:pt x="13064" y="18899"/>
                  </a:lnTo>
                  <a:lnTo>
                    <a:pt x="13238" y="18961"/>
                  </a:lnTo>
                  <a:lnTo>
                    <a:pt x="13412" y="18899"/>
                  </a:lnTo>
                  <a:lnTo>
                    <a:pt x="13543" y="18837"/>
                  </a:lnTo>
                  <a:lnTo>
                    <a:pt x="13674" y="18711"/>
                  </a:lnTo>
                  <a:lnTo>
                    <a:pt x="13804" y="18586"/>
                  </a:lnTo>
                  <a:lnTo>
                    <a:pt x="13978" y="18208"/>
                  </a:lnTo>
                  <a:lnTo>
                    <a:pt x="14109" y="17768"/>
                  </a:lnTo>
                  <a:lnTo>
                    <a:pt x="14153" y="17329"/>
                  </a:lnTo>
                  <a:lnTo>
                    <a:pt x="14109" y="16952"/>
                  </a:lnTo>
                  <a:lnTo>
                    <a:pt x="14021" y="16765"/>
                  </a:lnTo>
                  <a:lnTo>
                    <a:pt x="13978" y="16639"/>
                  </a:lnTo>
                  <a:lnTo>
                    <a:pt x="14674" y="17016"/>
                  </a:lnTo>
                  <a:lnTo>
                    <a:pt x="14674" y="17016"/>
                  </a:lnTo>
                  <a:lnTo>
                    <a:pt x="14850" y="17079"/>
                  </a:lnTo>
                  <a:lnTo>
                    <a:pt x="15066" y="17141"/>
                  </a:lnTo>
                  <a:lnTo>
                    <a:pt x="15241" y="17141"/>
                  </a:lnTo>
                  <a:lnTo>
                    <a:pt x="15415" y="17079"/>
                  </a:lnTo>
                  <a:lnTo>
                    <a:pt x="15546" y="16952"/>
                  </a:lnTo>
                  <a:lnTo>
                    <a:pt x="15720" y="16827"/>
                  </a:lnTo>
                  <a:lnTo>
                    <a:pt x="15937" y="16512"/>
                  </a:lnTo>
                  <a:lnTo>
                    <a:pt x="16025" y="16261"/>
                  </a:lnTo>
                  <a:lnTo>
                    <a:pt x="16111" y="16074"/>
                  </a:lnTo>
                  <a:lnTo>
                    <a:pt x="16111" y="15823"/>
                  </a:lnTo>
                  <a:lnTo>
                    <a:pt x="16111" y="15571"/>
                  </a:lnTo>
                  <a:lnTo>
                    <a:pt x="16111" y="15320"/>
                  </a:lnTo>
                  <a:lnTo>
                    <a:pt x="16069" y="15069"/>
                  </a:lnTo>
                  <a:lnTo>
                    <a:pt x="15937" y="14880"/>
                  </a:lnTo>
                  <a:lnTo>
                    <a:pt x="15808" y="14629"/>
                  </a:lnTo>
                  <a:lnTo>
                    <a:pt x="15808" y="14629"/>
                  </a:lnTo>
                  <a:lnTo>
                    <a:pt x="16111" y="14754"/>
                  </a:lnTo>
                  <a:lnTo>
                    <a:pt x="16374" y="14754"/>
                  </a:lnTo>
                  <a:lnTo>
                    <a:pt x="16635" y="14693"/>
                  </a:lnTo>
                  <a:lnTo>
                    <a:pt x="16852" y="14503"/>
                  </a:lnTo>
                  <a:lnTo>
                    <a:pt x="16852" y="14503"/>
                  </a:lnTo>
                  <a:lnTo>
                    <a:pt x="17767" y="14189"/>
                  </a:lnTo>
                  <a:lnTo>
                    <a:pt x="21295" y="12809"/>
                  </a:lnTo>
                  <a:lnTo>
                    <a:pt x="21600" y="12619"/>
                  </a:lnTo>
                  <a:lnTo>
                    <a:pt x="21556" y="12180"/>
                  </a:lnTo>
                </a:path>
                <a:path w="21600" h="21600">
                  <a:moveTo>
                    <a:pt x="10712" y="20719"/>
                  </a:moveTo>
                  <a:lnTo>
                    <a:pt x="10712" y="20719"/>
                  </a:lnTo>
                  <a:lnTo>
                    <a:pt x="10625" y="20846"/>
                  </a:lnTo>
                  <a:lnTo>
                    <a:pt x="10495" y="20971"/>
                  </a:lnTo>
                  <a:lnTo>
                    <a:pt x="10363" y="21033"/>
                  </a:lnTo>
                  <a:lnTo>
                    <a:pt x="10233" y="21033"/>
                  </a:lnTo>
                  <a:lnTo>
                    <a:pt x="10233" y="21033"/>
                  </a:lnTo>
                  <a:lnTo>
                    <a:pt x="10016" y="21033"/>
                  </a:lnTo>
                  <a:lnTo>
                    <a:pt x="9841" y="20908"/>
                  </a:lnTo>
                  <a:lnTo>
                    <a:pt x="9623" y="20782"/>
                  </a:lnTo>
                  <a:lnTo>
                    <a:pt x="9450" y="20595"/>
                  </a:lnTo>
                  <a:lnTo>
                    <a:pt x="9318" y="20344"/>
                  </a:lnTo>
                  <a:lnTo>
                    <a:pt x="9232" y="20030"/>
                  </a:lnTo>
                  <a:lnTo>
                    <a:pt x="9188" y="19715"/>
                  </a:lnTo>
                  <a:lnTo>
                    <a:pt x="9232" y="19339"/>
                  </a:lnTo>
                  <a:lnTo>
                    <a:pt x="9232" y="19339"/>
                  </a:lnTo>
                  <a:lnTo>
                    <a:pt x="8969" y="19527"/>
                  </a:lnTo>
                  <a:lnTo>
                    <a:pt x="8708" y="19527"/>
                  </a:lnTo>
                  <a:lnTo>
                    <a:pt x="8708" y="19527"/>
                  </a:lnTo>
                  <a:lnTo>
                    <a:pt x="8448" y="19527"/>
                  </a:lnTo>
                  <a:lnTo>
                    <a:pt x="8186" y="19401"/>
                  </a:lnTo>
                  <a:lnTo>
                    <a:pt x="7924" y="19213"/>
                  </a:lnTo>
                  <a:lnTo>
                    <a:pt x="7707" y="19025"/>
                  </a:lnTo>
                  <a:lnTo>
                    <a:pt x="7532" y="18711"/>
                  </a:lnTo>
                  <a:lnTo>
                    <a:pt x="7402" y="18397"/>
                  </a:lnTo>
                  <a:lnTo>
                    <a:pt x="7358" y="18083"/>
                  </a:lnTo>
                  <a:lnTo>
                    <a:pt x="7358" y="17706"/>
                  </a:lnTo>
                  <a:lnTo>
                    <a:pt x="7358" y="17706"/>
                  </a:lnTo>
                  <a:lnTo>
                    <a:pt x="7229" y="17832"/>
                  </a:lnTo>
                  <a:lnTo>
                    <a:pt x="7097" y="17895"/>
                  </a:lnTo>
                  <a:lnTo>
                    <a:pt x="6792" y="17957"/>
                  </a:lnTo>
                  <a:lnTo>
                    <a:pt x="6792" y="17957"/>
                  </a:lnTo>
                  <a:lnTo>
                    <a:pt x="6575" y="17895"/>
                  </a:lnTo>
                  <a:lnTo>
                    <a:pt x="6314" y="17832"/>
                  </a:lnTo>
                  <a:lnTo>
                    <a:pt x="6052" y="17643"/>
                  </a:lnTo>
                  <a:lnTo>
                    <a:pt x="5879" y="17392"/>
                  </a:lnTo>
                  <a:lnTo>
                    <a:pt x="5703" y="17141"/>
                  </a:lnTo>
                  <a:lnTo>
                    <a:pt x="5574" y="16827"/>
                  </a:lnTo>
                  <a:lnTo>
                    <a:pt x="5530" y="16512"/>
                  </a:lnTo>
                  <a:lnTo>
                    <a:pt x="5574" y="16137"/>
                  </a:lnTo>
                  <a:lnTo>
                    <a:pt x="5574" y="16137"/>
                  </a:lnTo>
                  <a:lnTo>
                    <a:pt x="5311" y="16325"/>
                  </a:lnTo>
                  <a:lnTo>
                    <a:pt x="5051" y="16387"/>
                  </a:lnTo>
                  <a:lnTo>
                    <a:pt x="5051" y="16387"/>
                  </a:lnTo>
                  <a:lnTo>
                    <a:pt x="4833" y="16387"/>
                  </a:lnTo>
                  <a:lnTo>
                    <a:pt x="4571" y="16261"/>
                  </a:lnTo>
                  <a:lnTo>
                    <a:pt x="4354" y="16074"/>
                  </a:lnTo>
                  <a:lnTo>
                    <a:pt x="4180" y="15823"/>
                  </a:lnTo>
                  <a:lnTo>
                    <a:pt x="4050" y="15571"/>
                  </a:lnTo>
                  <a:lnTo>
                    <a:pt x="3961" y="15258"/>
                  </a:lnTo>
                  <a:lnTo>
                    <a:pt x="3961" y="15005"/>
                  </a:lnTo>
                  <a:lnTo>
                    <a:pt x="4006" y="14754"/>
                  </a:lnTo>
                  <a:lnTo>
                    <a:pt x="4746" y="13247"/>
                  </a:lnTo>
                  <a:lnTo>
                    <a:pt x="4746" y="13247"/>
                  </a:lnTo>
                  <a:lnTo>
                    <a:pt x="4833" y="13060"/>
                  </a:lnTo>
                  <a:lnTo>
                    <a:pt x="4964" y="12933"/>
                  </a:lnTo>
                  <a:lnTo>
                    <a:pt x="5094" y="12872"/>
                  </a:lnTo>
                  <a:lnTo>
                    <a:pt x="5225" y="12872"/>
                  </a:lnTo>
                  <a:lnTo>
                    <a:pt x="5225" y="12872"/>
                  </a:lnTo>
                  <a:lnTo>
                    <a:pt x="5399" y="12933"/>
                  </a:lnTo>
                  <a:lnTo>
                    <a:pt x="5574" y="12996"/>
                  </a:lnTo>
                  <a:lnTo>
                    <a:pt x="5747" y="13122"/>
                  </a:lnTo>
                  <a:lnTo>
                    <a:pt x="5921" y="13311"/>
                  </a:lnTo>
                  <a:lnTo>
                    <a:pt x="6052" y="13562"/>
                  </a:lnTo>
                  <a:lnTo>
                    <a:pt x="6140" y="13751"/>
                  </a:lnTo>
                  <a:lnTo>
                    <a:pt x="6227" y="14002"/>
                  </a:lnTo>
                  <a:lnTo>
                    <a:pt x="6227" y="14253"/>
                  </a:lnTo>
                  <a:lnTo>
                    <a:pt x="6227" y="14253"/>
                  </a:lnTo>
                  <a:lnTo>
                    <a:pt x="6445" y="13751"/>
                  </a:lnTo>
                  <a:lnTo>
                    <a:pt x="6705" y="13311"/>
                  </a:lnTo>
                  <a:lnTo>
                    <a:pt x="6924" y="13060"/>
                  </a:lnTo>
                  <a:lnTo>
                    <a:pt x="7053" y="12933"/>
                  </a:lnTo>
                  <a:lnTo>
                    <a:pt x="7229" y="12872"/>
                  </a:lnTo>
                  <a:lnTo>
                    <a:pt x="7229" y="12872"/>
                  </a:lnTo>
                  <a:lnTo>
                    <a:pt x="7402" y="12872"/>
                  </a:lnTo>
                  <a:lnTo>
                    <a:pt x="7402" y="12872"/>
                  </a:lnTo>
                  <a:lnTo>
                    <a:pt x="7664" y="12872"/>
                  </a:lnTo>
                  <a:lnTo>
                    <a:pt x="7882" y="12996"/>
                  </a:lnTo>
                  <a:lnTo>
                    <a:pt x="8098" y="13186"/>
                  </a:lnTo>
                  <a:lnTo>
                    <a:pt x="8273" y="13374"/>
                  </a:lnTo>
                  <a:lnTo>
                    <a:pt x="8404" y="13624"/>
                  </a:lnTo>
                  <a:lnTo>
                    <a:pt x="8534" y="13876"/>
                  </a:lnTo>
                  <a:lnTo>
                    <a:pt x="8578" y="14127"/>
                  </a:lnTo>
                  <a:lnTo>
                    <a:pt x="8622" y="14440"/>
                  </a:lnTo>
                  <a:lnTo>
                    <a:pt x="8622" y="14440"/>
                  </a:lnTo>
                  <a:lnTo>
                    <a:pt x="8796" y="14064"/>
                  </a:lnTo>
                  <a:lnTo>
                    <a:pt x="9013" y="13813"/>
                  </a:lnTo>
                  <a:lnTo>
                    <a:pt x="9274" y="13624"/>
                  </a:lnTo>
                  <a:lnTo>
                    <a:pt x="9536" y="13624"/>
                  </a:lnTo>
                  <a:lnTo>
                    <a:pt x="9536" y="13624"/>
                  </a:lnTo>
                  <a:lnTo>
                    <a:pt x="9798" y="13624"/>
                  </a:lnTo>
                  <a:lnTo>
                    <a:pt x="10058" y="13813"/>
                  </a:lnTo>
                  <a:lnTo>
                    <a:pt x="10276" y="14002"/>
                  </a:lnTo>
                  <a:lnTo>
                    <a:pt x="10495" y="14253"/>
                  </a:lnTo>
                  <a:lnTo>
                    <a:pt x="10669" y="14566"/>
                  </a:lnTo>
                  <a:lnTo>
                    <a:pt x="10756" y="14880"/>
                  </a:lnTo>
                  <a:lnTo>
                    <a:pt x="10800" y="15194"/>
                  </a:lnTo>
                  <a:lnTo>
                    <a:pt x="10756" y="15509"/>
                  </a:lnTo>
                  <a:lnTo>
                    <a:pt x="10756" y="15509"/>
                  </a:lnTo>
                  <a:lnTo>
                    <a:pt x="10843" y="15382"/>
                  </a:lnTo>
                  <a:lnTo>
                    <a:pt x="10973" y="15320"/>
                  </a:lnTo>
                  <a:lnTo>
                    <a:pt x="11235" y="15258"/>
                  </a:lnTo>
                  <a:lnTo>
                    <a:pt x="11235" y="15258"/>
                  </a:lnTo>
                  <a:lnTo>
                    <a:pt x="11453" y="15320"/>
                  </a:lnTo>
                  <a:lnTo>
                    <a:pt x="11713" y="15445"/>
                  </a:lnTo>
                  <a:lnTo>
                    <a:pt x="11888" y="15634"/>
                  </a:lnTo>
                  <a:lnTo>
                    <a:pt x="12061" y="15885"/>
                  </a:lnTo>
                  <a:lnTo>
                    <a:pt x="12193" y="16200"/>
                  </a:lnTo>
                  <a:lnTo>
                    <a:pt x="12237" y="16512"/>
                  </a:lnTo>
                  <a:lnTo>
                    <a:pt x="12237" y="16890"/>
                  </a:lnTo>
                  <a:lnTo>
                    <a:pt x="12105" y="17329"/>
                  </a:lnTo>
                  <a:lnTo>
                    <a:pt x="12105" y="17329"/>
                  </a:lnTo>
                  <a:lnTo>
                    <a:pt x="11409" y="19088"/>
                  </a:lnTo>
                  <a:lnTo>
                    <a:pt x="10712" y="20719"/>
                  </a:lnTo>
                  <a:lnTo>
                    <a:pt x="10712" y="20719"/>
                  </a:lnTo>
                </a:path>
                <a:path w="21600" h="21600">
                  <a:moveTo>
                    <a:pt x="17636" y="13687"/>
                  </a:moveTo>
                  <a:lnTo>
                    <a:pt x="17636" y="13687"/>
                  </a:lnTo>
                  <a:lnTo>
                    <a:pt x="17724" y="13186"/>
                  </a:lnTo>
                  <a:lnTo>
                    <a:pt x="17680" y="12746"/>
                  </a:lnTo>
                  <a:lnTo>
                    <a:pt x="17680" y="12746"/>
                  </a:lnTo>
                  <a:lnTo>
                    <a:pt x="17897" y="12682"/>
                  </a:lnTo>
                  <a:lnTo>
                    <a:pt x="18071" y="12619"/>
                  </a:lnTo>
                  <a:lnTo>
                    <a:pt x="18420" y="12306"/>
                  </a:lnTo>
                  <a:lnTo>
                    <a:pt x="18682" y="11867"/>
                  </a:lnTo>
                  <a:lnTo>
                    <a:pt x="18769" y="11615"/>
                  </a:lnTo>
                  <a:lnTo>
                    <a:pt x="18856" y="11302"/>
                  </a:lnTo>
                  <a:lnTo>
                    <a:pt x="18856" y="11302"/>
                  </a:lnTo>
                  <a:lnTo>
                    <a:pt x="18899" y="11051"/>
                  </a:lnTo>
                  <a:lnTo>
                    <a:pt x="18942" y="10737"/>
                  </a:lnTo>
                  <a:lnTo>
                    <a:pt x="18942" y="10486"/>
                  </a:lnTo>
                  <a:lnTo>
                    <a:pt x="18899" y="10171"/>
                  </a:lnTo>
                  <a:lnTo>
                    <a:pt x="18812" y="9920"/>
                  </a:lnTo>
                  <a:lnTo>
                    <a:pt x="18725" y="9668"/>
                  </a:lnTo>
                  <a:lnTo>
                    <a:pt x="18595" y="9481"/>
                  </a:lnTo>
                  <a:lnTo>
                    <a:pt x="18464" y="9293"/>
                  </a:lnTo>
                  <a:lnTo>
                    <a:pt x="18420" y="9230"/>
                  </a:lnTo>
                  <a:lnTo>
                    <a:pt x="18420" y="9230"/>
                  </a:lnTo>
                  <a:lnTo>
                    <a:pt x="16591" y="7723"/>
                  </a:lnTo>
                  <a:lnTo>
                    <a:pt x="14718" y="6153"/>
                  </a:lnTo>
                  <a:lnTo>
                    <a:pt x="12672" y="4395"/>
                  </a:lnTo>
                  <a:lnTo>
                    <a:pt x="11888" y="4395"/>
                  </a:lnTo>
                  <a:lnTo>
                    <a:pt x="11888" y="4395"/>
                  </a:lnTo>
                  <a:lnTo>
                    <a:pt x="11453" y="4772"/>
                  </a:lnTo>
                  <a:lnTo>
                    <a:pt x="11235" y="5023"/>
                  </a:lnTo>
                  <a:lnTo>
                    <a:pt x="11147" y="5147"/>
                  </a:lnTo>
                  <a:lnTo>
                    <a:pt x="11103" y="5274"/>
                  </a:lnTo>
                  <a:lnTo>
                    <a:pt x="11103" y="5274"/>
                  </a:lnTo>
                  <a:lnTo>
                    <a:pt x="10407" y="8915"/>
                  </a:lnTo>
                  <a:lnTo>
                    <a:pt x="10407" y="8915"/>
                  </a:lnTo>
                  <a:lnTo>
                    <a:pt x="10363" y="9104"/>
                  </a:lnTo>
                  <a:lnTo>
                    <a:pt x="10233" y="9230"/>
                  </a:lnTo>
                  <a:lnTo>
                    <a:pt x="10102" y="9293"/>
                  </a:lnTo>
                  <a:lnTo>
                    <a:pt x="9928" y="9293"/>
                  </a:lnTo>
                  <a:lnTo>
                    <a:pt x="9928" y="9293"/>
                  </a:lnTo>
                  <a:lnTo>
                    <a:pt x="9623" y="9293"/>
                  </a:lnTo>
                  <a:lnTo>
                    <a:pt x="9318" y="9166"/>
                  </a:lnTo>
                  <a:lnTo>
                    <a:pt x="9013" y="8979"/>
                  </a:lnTo>
                  <a:lnTo>
                    <a:pt x="8708" y="8790"/>
                  </a:lnTo>
                  <a:lnTo>
                    <a:pt x="8448" y="8475"/>
                  </a:lnTo>
                  <a:lnTo>
                    <a:pt x="8230" y="8225"/>
                  </a:lnTo>
                  <a:lnTo>
                    <a:pt x="8098" y="7910"/>
                  </a:lnTo>
                  <a:lnTo>
                    <a:pt x="8098" y="7785"/>
                  </a:lnTo>
                  <a:lnTo>
                    <a:pt x="8098" y="7596"/>
                  </a:lnTo>
                  <a:lnTo>
                    <a:pt x="8098" y="7596"/>
                  </a:lnTo>
                  <a:lnTo>
                    <a:pt x="8404" y="5274"/>
                  </a:lnTo>
                  <a:lnTo>
                    <a:pt x="8752" y="3202"/>
                  </a:lnTo>
                  <a:lnTo>
                    <a:pt x="8752" y="3202"/>
                  </a:lnTo>
                  <a:lnTo>
                    <a:pt x="8796" y="3076"/>
                  </a:lnTo>
                  <a:lnTo>
                    <a:pt x="8882" y="2888"/>
                  </a:lnTo>
                  <a:lnTo>
                    <a:pt x="9188" y="2510"/>
                  </a:lnTo>
                  <a:lnTo>
                    <a:pt x="9623" y="2071"/>
                  </a:lnTo>
                  <a:lnTo>
                    <a:pt x="10102" y="1632"/>
                  </a:lnTo>
                  <a:lnTo>
                    <a:pt x="10582" y="1192"/>
                  </a:lnTo>
                  <a:lnTo>
                    <a:pt x="11017" y="878"/>
                  </a:lnTo>
                  <a:lnTo>
                    <a:pt x="11409" y="626"/>
                  </a:lnTo>
                  <a:lnTo>
                    <a:pt x="11669" y="564"/>
                  </a:lnTo>
                  <a:lnTo>
                    <a:pt x="11669" y="564"/>
                  </a:lnTo>
                  <a:lnTo>
                    <a:pt x="11932" y="689"/>
                  </a:lnTo>
                  <a:lnTo>
                    <a:pt x="12410" y="1066"/>
                  </a:lnTo>
                  <a:lnTo>
                    <a:pt x="13716" y="2134"/>
                  </a:lnTo>
                  <a:lnTo>
                    <a:pt x="14414" y="2761"/>
                  </a:lnTo>
                  <a:lnTo>
                    <a:pt x="15066" y="3265"/>
                  </a:lnTo>
                  <a:lnTo>
                    <a:pt x="15633" y="3640"/>
                  </a:lnTo>
                  <a:lnTo>
                    <a:pt x="15851" y="3704"/>
                  </a:lnTo>
                  <a:lnTo>
                    <a:pt x="16025" y="3767"/>
                  </a:lnTo>
                  <a:lnTo>
                    <a:pt x="16025" y="3767"/>
                  </a:lnTo>
                  <a:lnTo>
                    <a:pt x="16111" y="3767"/>
                  </a:lnTo>
                  <a:lnTo>
                    <a:pt x="16111" y="3767"/>
                  </a:lnTo>
                  <a:lnTo>
                    <a:pt x="20074" y="2323"/>
                  </a:lnTo>
                  <a:lnTo>
                    <a:pt x="21163" y="12244"/>
                  </a:lnTo>
                  <a:lnTo>
                    <a:pt x="17636" y="136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>
                <a:ea typeface="黑体" panose="02010609060101010101" charset="-122"/>
              </a:endParaRPr>
            </a:p>
          </p:txBody>
        </p:sp>
        <p:sp>
          <p:nvSpPr>
            <p:cNvPr id="17435" name="椭圆"/>
            <p:cNvSpPr/>
            <p:nvPr/>
          </p:nvSpPr>
          <p:spPr>
            <a:xfrm>
              <a:off x="2317813" y="2679659"/>
              <a:ext cx="1352719" cy="1333841"/>
            </a:xfrm>
            <a:prstGeom prst="ellipse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sp>
          <p:nvSpPr>
            <p:cNvPr id="17436" name="矩形"/>
            <p:cNvSpPr/>
            <p:nvPr/>
          </p:nvSpPr>
          <p:spPr>
            <a:xfrm>
              <a:off x="2365627" y="2848571"/>
              <a:ext cx="1307791" cy="953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 anchorCtr="0">
              <a:spAutoFit/>
            </a:bodyPr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评析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87196" y="74045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38250" y="2185035"/>
            <a:ext cx="5154295" cy="248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书写正确，结构规范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字迹工整，格式规范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大小适当，清晰可认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书写速度不宜过慢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．根据学生的不同采用不同的书体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45" name="Picture 223" descr="10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7520" y="1200785"/>
            <a:ext cx="3638550" cy="46697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26310" y="2539683"/>
            <a:ext cx="3933825" cy="1600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54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谢谢观赏</a:t>
            </a:r>
            <a:endParaRPr lang="en-US" altLang="zh-CN" sz="54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en-US" altLang="zh-CN" sz="4400">
                <a:solidFill>
                  <a:srgbClr val="F86B2A"/>
                </a:solidFill>
                <a:latin typeface="Arial Black" panose="020B0A04020102020204" charset="0"/>
                <a:ea typeface="黑体" panose="02010609060101010101" charset="-122"/>
              </a:rPr>
              <a:t>THANK</a:t>
            </a:r>
            <a:r>
              <a:rPr lang="zh-CN" altLang="en-US" sz="4400">
                <a:solidFill>
                  <a:srgbClr val="F86B2A"/>
                </a:solidFill>
                <a:latin typeface="Arial Black" panose="020B0A04020102020204" charset="0"/>
                <a:ea typeface="黑体" panose="02010609060101010101" charset="-122"/>
              </a:rPr>
              <a:t> </a:t>
            </a:r>
            <a:r>
              <a:rPr lang="en-US" altLang="zh-CN" sz="4400">
                <a:solidFill>
                  <a:srgbClr val="F86B2A"/>
                </a:solidFill>
                <a:latin typeface="Arial Black" panose="020B0A04020102020204" charset="0"/>
                <a:ea typeface="黑体" panose="02010609060101010101" charset="-122"/>
              </a:rPr>
              <a:t>YOU</a:t>
            </a:r>
            <a:endParaRPr lang="en-US" altLang="zh-CN" sz="4400">
              <a:solidFill>
                <a:srgbClr val="F86B2A"/>
              </a:solidFill>
              <a:latin typeface="Arial Black" panose="020B0A04020102020204" charset="0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245" y="1548130"/>
            <a:ext cx="4764405" cy="3761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黑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5881</Words>
  <Application>WPS 演示</Application>
  <PresentationFormat>宽屏</PresentationFormat>
  <Paragraphs>317</Paragraphs>
  <Slides>90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90</vt:i4>
      </vt:variant>
    </vt:vector>
  </HeadingPairs>
  <TitlesOfParts>
    <vt:vector size="107" baseType="lpstr">
      <vt:lpstr>Arial</vt:lpstr>
      <vt:lpstr>宋体</vt:lpstr>
      <vt:lpstr>Wingdings</vt:lpstr>
      <vt:lpstr>思源黑体 CN Regular</vt:lpstr>
      <vt:lpstr>黑体</vt:lpstr>
      <vt:lpstr>Arial</vt:lpstr>
      <vt:lpstr>Arial Black</vt:lpstr>
      <vt:lpstr>微软雅黑</vt:lpstr>
      <vt:lpstr>等线</vt:lpstr>
      <vt:lpstr>Lato Regular</vt:lpstr>
      <vt:lpstr>華康圓體 Std W3</vt:lpstr>
      <vt:lpstr>华文琥珀</vt:lpstr>
      <vt:lpstr>Book Antiqua</vt:lpstr>
      <vt:lpstr>Arial Unicode MS</vt:lpstr>
      <vt:lpstr>Times New Roman</vt:lpstr>
      <vt:lpstr>隶书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Administrator</cp:lastModifiedBy>
  <cp:revision>671</cp:revision>
  <dcterms:created xsi:type="dcterms:W3CDTF">2018-06-17T04:53:00Z</dcterms:created>
  <dcterms:modified xsi:type="dcterms:W3CDTF">2021-07-12T13:04:37Z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EA4A1FF233B54727B05675841DBAB773</vt:lpwstr>
  </property>
</Properties>
</file>