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359" r:id="rId3"/>
    <p:sldId id="360" r:id="rId5"/>
    <p:sldId id="361" r:id="rId6"/>
    <p:sldId id="362" r:id="rId7"/>
    <p:sldId id="387" r:id="rId8"/>
    <p:sldId id="386" r:id="rId9"/>
    <p:sldId id="747" r:id="rId10"/>
    <p:sldId id="748" r:id="rId11"/>
    <p:sldId id="749" r:id="rId12"/>
    <p:sldId id="750" r:id="rId13"/>
    <p:sldId id="751" r:id="rId14"/>
    <p:sldId id="752" r:id="rId15"/>
    <p:sldId id="753" r:id="rId16"/>
    <p:sldId id="754" r:id="rId17"/>
    <p:sldId id="755" r:id="rId18"/>
    <p:sldId id="756" r:id="rId19"/>
    <p:sldId id="757" r:id="rId20"/>
    <p:sldId id="758" r:id="rId21"/>
    <p:sldId id="759" r:id="rId22"/>
    <p:sldId id="760" r:id="rId23"/>
    <p:sldId id="761" r:id="rId24"/>
    <p:sldId id="763" r:id="rId25"/>
    <p:sldId id="770" r:id="rId26"/>
    <p:sldId id="765" r:id="rId27"/>
    <p:sldId id="766" r:id="rId28"/>
    <p:sldId id="767" r:id="rId29"/>
    <p:sldId id="768" r:id="rId30"/>
    <p:sldId id="769" r:id="rId31"/>
    <p:sldId id="721" r:id="rId32"/>
    <p:sldId id="363" r:id="rId33"/>
  </p:sldIdLst>
  <p:sldSz cx="12192000" cy="6858000"/>
  <p:notesSz cx="6858000" cy="9144000"/>
  <p:custDataLst>
    <p:tags r:id="rId38"/>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61"/>
        <p:guide pos="2983"/>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汉字的造字方法</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7F1E07E2-9001-4D1F-8B0A-76C801403806}" type="presOf" srcId="{561ED4CD-2321-4293-949E-2C47D0B22CC1}" destId="{41CC2077-536E-401A-998A-5928EA2ADDBC}"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C51EC459-6604-4E87-8AE9-23B70DF8D799}" type="presOf" srcId="{22237F99-FD0F-4EA4-B7E2-BFAD40DF6E70}" destId="{447C00D4-8DDB-44FA-87ED-AAA16D8D1D2A}" srcOrd="0" destOrd="0" presId="urn:microsoft.com/office/officeart/2005/8/layout/vList2"/>
    <dgm:cxn modelId="{8241BF52-97F6-4E28-A797-95DD0140EA6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dgm:spPr/>
      <dgm:t>
        <a:bodyPr/>
        <a:lstStyle/>
        <a:p>
          <a:pPr rtl="0"/>
          <a:r>
            <a:rPr lang="zh-CN" b="1" dirty="0" smtClean="0"/>
            <a:t>二、汉字的简化</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1F7DF519-1F2D-4F48-8AA7-118D3E9318D6}" type="presOf" srcId="{561ED4CD-2321-4293-949E-2C47D0B22CC1}" destId="{41CC2077-536E-401A-998A-5928EA2ADDBC}" srcOrd="0" destOrd="0" presId="urn:microsoft.com/office/officeart/2005/8/layout/vList2"/>
    <dgm:cxn modelId="{3CAB9F65-18C9-4AC1-B17A-3BE53B596F42}" type="presOf" srcId="{22237F99-FD0F-4EA4-B7E2-BFAD40DF6E70}" destId="{447C00D4-8DDB-44FA-87ED-AAA16D8D1D2A}" srcOrd="0" destOrd="0" presId="urn:microsoft.com/office/officeart/2005/8/layout/vList2"/>
    <dgm:cxn modelId="{A021EA26-0356-45EB-A5C9-8774C7C6C36E}"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b="1" dirty="0" smtClean="0"/>
            <a:t>三 、 汉字的规范</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DBB6CD7C-9749-48D5-9DCB-26F2F88A5BFE}" type="presOf" srcId="{22237F99-FD0F-4EA4-B7E2-BFAD40DF6E70}" destId="{447C00D4-8DDB-44FA-87ED-AAA16D8D1D2A}" srcOrd="0" destOrd="0" presId="urn:microsoft.com/office/officeart/2005/8/layout/vList2"/>
    <dgm:cxn modelId="{DF18A155-3B22-47F0-8041-D650073FA1AC}" type="presOf" srcId="{561ED4CD-2321-4293-949E-2C47D0B22CC1}" destId="{41CC2077-536E-401A-998A-5928EA2ADDBC}" srcOrd="0" destOrd="0" presId="urn:microsoft.com/office/officeart/2005/8/layout/vList2"/>
    <dgm:cxn modelId="{CA61E4C3-1AA3-40DE-A02E-28EE0C8B37DC}"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zh-CN" altLang="en-US"/>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Lst>
  <dgm:cxnLst>
    <dgm:cxn modelId="{CD2D530D-813B-4AFC-B7C3-999F42B48EBA}" type="presOf" srcId="{22237F99-FD0F-4EA4-B7E2-BFAD40DF6E70}" destId="{447C00D4-8DDB-44FA-87ED-AAA16D8D1D2A}"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zh-CN" altLang="en-US"/>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Lst>
  <dgm:cxnLst>
    <dgm:cxn modelId="{70C25FFA-AB49-4D5F-B068-5C3FFD35D37E}" type="presOf" srcId="{22237F99-FD0F-4EA4-B7E2-BFAD40DF6E70}" destId="{447C00D4-8DDB-44FA-87ED-AAA16D8D1D2A}"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6_2" csCatId="accent1" phldr="1"/>
      <dgm:spPr/>
      <dgm:t>
        <a:bodyPr/>
        <a:lstStyle/>
        <a:p>
          <a:endParaRPr lang="zh-CN" altLang="en-US"/>
        </a:p>
      </dgm:t>
    </dgm:pt>
    <dgm:pt modelId="{561ED4CD-2321-4293-949E-2C47D0B22CC1}">
      <dgm:prSet/>
      <dgm:spPr/>
      <dgm:t>
        <a:bodyPr/>
        <a:lstStyle/>
        <a:p>
          <a:pPr rtl="0"/>
          <a:r>
            <a:rPr lang="zh-CN" altLang="en-US" b="1" dirty="0" smtClean="0"/>
            <a:t>二、</a:t>
          </a:r>
          <a:r>
            <a:rPr lang="zh-CN" b="1" dirty="0" smtClean="0"/>
            <a:t>汉字的结构</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4514C4B3-DEFA-4558-A623-7C7E35E6BED8}" type="presOf" srcId="{22237F99-FD0F-4EA4-B7E2-BFAD40DF6E70}" destId="{447C00D4-8DDB-44FA-87ED-AAA16D8D1D2A}" srcOrd="0" destOrd="0" presId="urn:microsoft.com/office/officeart/2005/8/layout/vList2"/>
    <dgm:cxn modelId="{C65A4DF1-F282-4EDE-BD7E-7DFBB9408F29}" type="presOf" srcId="{561ED4CD-2321-4293-949E-2C47D0B22CC1}" destId="{41CC2077-536E-401A-998A-5928EA2ADDBC}" srcOrd="0" destOrd="0" presId="urn:microsoft.com/office/officeart/2005/8/layout/vList2"/>
    <dgm:cxn modelId="{9292079A-891C-4CC6-99FA-A1A096F4CCE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1_2" csCatId="accent1" phldr="1"/>
      <dgm:spPr/>
      <dgm:t>
        <a:bodyPr/>
        <a:lstStyle/>
        <a:p>
          <a:endParaRPr lang="zh-CN" altLang="en-US"/>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Lst>
  <dgm:cxnLst>
    <dgm:cxn modelId="{D897928C-7ADD-43D0-BC53-641289F8A114}" type="presOf" srcId="{22237F99-FD0F-4EA4-B7E2-BFAD40DF6E70}" destId="{447C00D4-8DDB-44FA-87ED-AAA16D8D1D2A}"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5_5" csCatId="accent1" phldr="1"/>
      <dgm:spPr/>
      <dgm:t>
        <a:bodyPr/>
        <a:lstStyle/>
        <a:p>
          <a:endParaRPr lang="zh-CN" altLang="en-US"/>
        </a:p>
      </dgm:t>
    </dgm:pt>
    <dgm:pt modelId="{561ED4CD-2321-4293-949E-2C47D0B22CC1}">
      <dgm:prSet/>
      <dgm:spPr/>
      <dgm:t>
        <a:bodyPr/>
        <a:lstStyle/>
        <a:p>
          <a:pPr rtl="0"/>
          <a:r>
            <a:rPr lang="zh-CN" altLang="en-US" b="1" dirty="0" smtClean="0"/>
            <a:t>三、</a:t>
          </a:r>
          <a:r>
            <a:rPr lang="zh-CN" b="1" dirty="0" smtClean="0"/>
            <a:t>汉字的笔画</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9F261688-B9D4-4AE2-BC9F-DA4A9435B8A0}" type="presOf" srcId="{22237F99-FD0F-4EA4-B7E2-BFAD40DF6E70}" destId="{447C00D4-8DDB-44FA-87ED-AAA16D8D1D2A}" srcOrd="0" destOrd="0" presId="urn:microsoft.com/office/officeart/2005/8/layout/vList2"/>
    <dgm:cxn modelId="{A6C1F412-196C-44C6-98FC-097B230012A1}" type="presOf" srcId="{561ED4CD-2321-4293-949E-2C47D0B22CC1}" destId="{41CC2077-536E-401A-998A-5928EA2ADDBC}" srcOrd="0" destOrd="0" presId="urn:microsoft.com/office/officeart/2005/8/layout/vList2"/>
    <dgm:cxn modelId="{9A4ADEB8-7057-4049-9F1C-9A84A2664A01}"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dgm:spPr/>
      <dgm:t>
        <a:bodyPr/>
        <a:lstStyle/>
        <a:p>
          <a:pPr rtl="0"/>
          <a:r>
            <a:rPr lang="zh-CN" b="1" dirty="0" smtClean="0"/>
            <a:t>四、汉字的笔顺</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43E5E48C-9A22-4FE8-8972-8E2148B7BB05}" type="presOf" srcId="{561ED4CD-2321-4293-949E-2C47D0B22CC1}" destId="{41CC2077-536E-401A-998A-5928EA2ADDBC}" srcOrd="0" destOrd="0" presId="urn:microsoft.com/office/officeart/2005/8/layout/vList2"/>
    <dgm:cxn modelId="{3480C879-4075-45A2-92FC-647BF88CBEF1}" type="presOf" srcId="{22237F99-FD0F-4EA4-B7E2-BFAD40DF6E70}" destId="{447C00D4-8DDB-44FA-87ED-AAA16D8D1D2A}" srcOrd="0" destOrd="0" presId="urn:microsoft.com/office/officeart/2005/8/layout/vList2"/>
    <dgm:cxn modelId="{2B3D5886-6F69-45AF-BE88-99BC88036E3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b="1" dirty="0" smtClean="0"/>
            <a:t>五、写字笔顺口诀</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6A588A73-51A6-496E-947F-EAA58CF8BF9A}" type="presOf" srcId="{561ED4CD-2321-4293-949E-2C47D0B22CC1}" destId="{41CC2077-536E-401A-998A-5928EA2ADDBC}" srcOrd="0" destOrd="0" presId="urn:microsoft.com/office/officeart/2005/8/layout/vList2"/>
    <dgm:cxn modelId="{E54B9B0E-D908-4B29-828A-6E05DF6F1DD6}" type="presOf" srcId="{22237F99-FD0F-4EA4-B7E2-BFAD40DF6E70}" destId="{447C00D4-8DDB-44FA-87ED-AAA16D8D1D2A}" srcOrd="0" destOrd="0" presId="urn:microsoft.com/office/officeart/2005/8/layout/vList2"/>
    <dgm:cxn modelId="{6A817F17-4181-428A-805F-D4BBE79C09B2}"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simple3"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b="1" dirty="0" smtClean="0"/>
            <a:t>一、什么是规范汉字</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21C5E620-90B3-42D1-B7DE-D76A95F93D35}" type="presOf" srcId="{22237F99-FD0F-4EA4-B7E2-BFAD40DF6E70}" destId="{447C00D4-8DDB-44FA-87ED-AAA16D8D1D2A}"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774F796F-72E6-4E1F-A01C-504B1F2736D1}" type="presOf" srcId="{561ED4CD-2321-4293-949E-2C47D0B22CC1}" destId="{41CC2077-536E-401A-998A-5928EA2ADDBC}" srcOrd="0" destOrd="0" presId="urn:microsoft.com/office/officeart/2005/8/layout/vList2"/>
    <dgm:cxn modelId="{4AE75A18-DBC9-4DB8-886B-8D3F0C0F1865}"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一、</a:t>
          </a:r>
          <a:r>
            <a:rPr lang="zh-CN" sz="2500" b="1" kern="1200" dirty="0" smtClean="0">
              <a:solidFill>
                <a:schemeClr val="tx1"/>
              </a:solidFill>
            </a:rPr>
            <a:t>汉字的造字方法</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二、汉字的简化</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三 、 汉字的规范</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一、</a:t>
          </a:r>
          <a:r>
            <a:rPr lang="zh-CN" sz="2500" b="1" kern="1200" dirty="0" smtClean="0">
              <a:solidFill>
                <a:schemeClr val="tx1"/>
              </a:solidFill>
            </a:rPr>
            <a:t>汉字的造字方法</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一、</a:t>
          </a:r>
          <a:r>
            <a:rPr lang="zh-CN" sz="2500" b="1" kern="1200" dirty="0" smtClean="0">
              <a:solidFill>
                <a:schemeClr val="tx1"/>
              </a:solidFill>
            </a:rPr>
            <a:t>汉字的造字方法</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二、</a:t>
          </a:r>
          <a:r>
            <a:rPr lang="zh-CN" sz="2500" b="1" kern="1200" dirty="0" smtClean="0">
              <a:solidFill>
                <a:schemeClr val="tx1"/>
              </a:solidFill>
            </a:rPr>
            <a:t>汉字的结构</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二、</a:t>
          </a:r>
          <a:r>
            <a:rPr lang="zh-CN" sz="2500" b="1" kern="1200" dirty="0" smtClean="0">
              <a:solidFill>
                <a:schemeClr val="tx1"/>
              </a:solidFill>
            </a:rPr>
            <a:t>汉字的结构</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三、</a:t>
          </a:r>
          <a:r>
            <a:rPr lang="zh-CN" sz="2500" b="1" kern="1200" dirty="0" smtClean="0">
              <a:solidFill>
                <a:schemeClr val="tx1"/>
              </a:solidFill>
            </a:rPr>
            <a:t>汉字的笔画</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四、汉字的笔顺</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五、写字笔顺口诀</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一、什么是规范汉字</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003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003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sym typeface="黑体" panose="0201060003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003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sym typeface="黑体" panose="0201060003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mn-cs"/>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mn-cs"/>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mn-cs"/>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mn-cs"/>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1.jpe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2.jpe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7.pn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1.tiff"/><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9.png"/><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jpeg"/><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2.jpeg"/><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3.jpeg"/><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jpeg"/><Relationship Id="rId1" Type="http://schemas.openxmlformats.org/officeDocument/2006/relationships/image" Target="../media/image3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tiff"/><Relationship Id="rId2" Type="http://schemas.openxmlformats.org/officeDocument/2006/relationships/image" Target="../media/image11.png"/><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5.jpe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123950" y="2092325"/>
            <a:ext cx="5669280" cy="1753235"/>
          </a:xfrm>
          <a:prstGeom prst="rect">
            <a:avLst/>
          </a:prstGeom>
          <a:noFill/>
          <a:ln w="9525">
            <a:noFill/>
          </a:ln>
        </p:spPr>
        <p:txBody>
          <a:bodyPr wrap="none" anchor="t">
            <a:spAutoFit/>
          </a:bodyPr>
          <a:p>
            <a:pPr algn="l"/>
            <a:r>
              <a:rPr lang="zh-CN" altLang="en-US" sz="5400">
                <a:latin typeface="黑体" panose="02010600030101010101" charset="-122"/>
                <a:ea typeface="黑体" panose="02010600030101010101" charset="-122"/>
              </a:rPr>
              <a:t>学前教育书法教程</a:t>
            </a:r>
            <a:endParaRPr lang="zh-CN" altLang="en-US" sz="5400">
              <a:latin typeface="黑体" panose="02010600030101010101" charset="-122"/>
              <a:ea typeface="黑体" panose="02010600030101010101" charset="-122"/>
            </a:endParaRPr>
          </a:p>
          <a:p>
            <a:pPr algn="ctr"/>
            <a:r>
              <a:rPr lang="zh-CN" altLang="en-US" sz="5400">
                <a:latin typeface="黑体" panose="02010600030101010101" charset="-122"/>
                <a:ea typeface="黑体" panose="02010600030101010101" charset="-122"/>
              </a:rPr>
              <a:t>（第二版）</a:t>
            </a:r>
            <a:endParaRPr lang="zh-CN" altLang="en-US" sz="5400">
              <a:latin typeface="黑体" panose="02010600030101010101" charset="-122"/>
              <a:ea typeface="黑体" panose="02010600030101010101"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305" y="1440180"/>
            <a:ext cx="4764405" cy="3761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2423591" y="1886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446530" y="1832610"/>
            <a:ext cx="5173345" cy="34137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会意</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属于“合体造字法”。会意字由两个或多个独体字组成，以所组成的字形或字义，合并起来，表达此字的意思。例如“酒”字，以酿酒的瓦瓶“酉”和液体 “水”合起来，表达字义； “鸣”指鸟的叫声，于是用“口”和“鸟”组合而成。</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11269" name="Picture 2" descr="http://f.hiphotos.baidu.com/zhidao/pic/item/cb8065380cd79123aafc8c3ead345982b2b7805f.jpg"/>
          <p:cNvPicPr>
            <a:picLocks noChangeAspect="1"/>
          </p:cNvPicPr>
          <p:nvPr/>
        </p:nvPicPr>
        <p:blipFill>
          <a:blip r:embed="rId6"/>
          <a:srcRect b="2327"/>
          <a:stretch>
            <a:fillRect/>
          </a:stretch>
        </p:blipFill>
        <p:spPr>
          <a:xfrm>
            <a:off x="7328535" y="743585"/>
            <a:ext cx="3638550" cy="55918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1371600" y="2222500"/>
            <a:ext cx="4709795" cy="252793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转注</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属于“用字法”。各文家解释不同。大致有“形转”“音转”“义转”三说。江声认为所谓“建类一首”是指部首，“考”和“老”同属老部。</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53250" name="Picture 2"/>
          <p:cNvPicPr>
            <a:picLocks noChangeAspect="1" noChangeArrowheads="1"/>
          </p:cNvPicPr>
          <p:nvPr/>
        </p:nvPicPr>
        <p:blipFill>
          <a:blip r:embed="rId1" cstate="print">
            <a:duotone>
              <a:prstClr val="black"/>
              <a:schemeClr val="accent5">
                <a:tint val="45000"/>
                <a:satMod val="400000"/>
              </a:schemeClr>
            </a:duotone>
          </a:blip>
          <a:srcRect/>
          <a:stretch>
            <a:fillRect/>
          </a:stretch>
        </p:blipFill>
        <p:spPr bwMode="auto">
          <a:xfrm>
            <a:off x="6726555" y="1130935"/>
            <a:ext cx="3714115" cy="4476750"/>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1376680" y="709930"/>
            <a:ext cx="9631045" cy="29711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假借</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有很多代表某些事物的概念不能用象形、象意的方式随时造出文字来表现，于是就假借已有的音同或音近的字来代表 ，这种跟借用的字的形义完全不合的字就称为假借字。本有其字的意思是在日常使用的文字当中本来有表示某个词义的书写形式 ，但是在使用当中不用本来约定俗成的字形而写为另外一个意义不相涉而音同或音近的字 。如借</a:t>
            </a:r>
            <a:r>
              <a:rPr kumimoji="0" lang="en-US"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汤</a:t>
            </a:r>
            <a:r>
              <a:rPr kumimoji="0" lang="en-US"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为</a:t>
            </a:r>
            <a:r>
              <a:rPr kumimoji="0" lang="en-US"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荡</a:t>
            </a:r>
            <a:r>
              <a:rPr kumimoji="0" lang="en-US"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endPar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13317" name="Picture 2" descr="c:\users\ADMINI~1\appdata\local\360CHR~1\Chrome\USERDA~1\Temp\n004.gif"/>
          <p:cNvPicPr>
            <a:picLocks noChangeAspect="1"/>
          </p:cNvPicPr>
          <p:nvPr/>
        </p:nvPicPr>
        <p:blipFill>
          <a:blip r:embed="rId1"/>
          <a:stretch>
            <a:fillRect/>
          </a:stretch>
        </p:blipFill>
        <p:spPr>
          <a:xfrm>
            <a:off x="3435350" y="3681095"/>
            <a:ext cx="5513705" cy="25520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84656" y="64837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575435" y="1425575"/>
            <a:ext cx="9040495" cy="4603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汉字从结构上可分两大类：一类是独体字，另一类是合体字。</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 name="TextBox 2"/>
          <p:cNvSpPr txBox="1"/>
          <p:nvPr/>
        </p:nvSpPr>
        <p:spPr>
          <a:xfrm>
            <a:off x="953770" y="2173605"/>
            <a:ext cx="4584065" cy="29711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独体字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独体字是由基本笔画直接组成，笔画数量少，不宜再做细致划分的字，它往往可以作为合体字的一个组成部分。在汉字造字方法中，象形字，指事字多是独体字。</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14342" name="hoverImg" descr="http://img5.imgtn.bdimg.com/it/u=1068600344,953616591&amp;fm=23&amp;gp=0.jpg"/>
          <p:cNvPicPr>
            <a:picLocks noChangeAspect="1"/>
          </p:cNvPicPr>
          <p:nvPr/>
        </p:nvPicPr>
        <p:blipFill>
          <a:blip r:embed="rId6"/>
          <a:stretch>
            <a:fillRect/>
          </a:stretch>
        </p:blipFill>
        <p:spPr>
          <a:xfrm>
            <a:off x="6240780" y="2030095"/>
            <a:ext cx="4085590" cy="39630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2423591" y="1886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637030" y="2607945"/>
            <a:ext cx="3776663" cy="1641475"/>
          </a:xfrm>
          <a:prstGeom prst="rect">
            <a:avLst/>
          </a:prstGeom>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合体字</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合体字是是由两个或两个以上的独体字组成的字。</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15365" name="Picture 34" descr="http://img1.imgtn.bdimg.com/it/u=1306325852,3980093553&amp;fm=23&amp;gp=0.jpg"/>
          <p:cNvPicPr>
            <a:picLocks noChangeAspect="1"/>
          </p:cNvPicPr>
          <p:nvPr/>
        </p:nvPicPr>
        <p:blipFill>
          <a:blip r:embed="rId6"/>
          <a:stretch>
            <a:fillRect/>
          </a:stretch>
        </p:blipFill>
        <p:spPr>
          <a:xfrm>
            <a:off x="6167755" y="968375"/>
            <a:ext cx="4499610" cy="4945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035685" y="941070"/>
            <a:ext cx="9642475"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合体字分为：上下结构（包括上中下）、左右结构（包括左中右）、包围结构（两面包围、三面包围、四面包围）三大类。</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8" name="TextBox 7"/>
          <p:cNvSpPr txBox="1"/>
          <p:nvPr/>
        </p:nvSpPr>
        <p:spPr>
          <a:xfrm>
            <a:off x="1035685" y="2365058"/>
            <a:ext cx="7091363" cy="3448685"/>
          </a:xfrm>
          <a:prstGeom prst="rect">
            <a:avLst/>
          </a:prstGeom>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上下结构的字如：要、黄、思、先、条等。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上中下结构的字如：幸、靠、暴、嘉、鼻等。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左右结构的字如：辣、特、断、请、鸣等。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左中右的字如：测、树、班、渐、御等。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两面包围的字如：原、廷、痕、句、氧等。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三面包围的字如：内、闲、南、画、凹等。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全包围的字如：国、固、困、圆、圃等。</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23366" y="67250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TextBox 5"/>
          <p:cNvSpPr txBox="1"/>
          <p:nvPr/>
        </p:nvSpPr>
        <p:spPr>
          <a:xfrm>
            <a:off x="948690" y="1499870"/>
            <a:ext cx="9493250" cy="9772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构成汉字的基本笔画是横、竖、撇、捺、点、钩、挑、折八种，由这八种衍变而成的约有五十种左右。</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7413" name="Picture 2"/>
          <p:cNvPicPr>
            <a:picLocks noChangeAspect="1"/>
          </p:cNvPicPr>
          <p:nvPr/>
        </p:nvPicPr>
        <p:blipFill>
          <a:blip r:embed="rId6"/>
          <a:stretch>
            <a:fillRect/>
          </a:stretch>
        </p:blipFill>
        <p:spPr>
          <a:xfrm>
            <a:off x="1749425" y="2840990"/>
            <a:ext cx="8693785" cy="2997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6" name="Picture 2"/>
          <p:cNvPicPr>
            <a:picLocks noChangeAspect="1"/>
          </p:cNvPicPr>
          <p:nvPr/>
        </p:nvPicPr>
        <p:blipFill>
          <a:blip r:embed="rId1"/>
          <a:stretch>
            <a:fillRect/>
          </a:stretch>
        </p:blipFill>
        <p:spPr>
          <a:xfrm>
            <a:off x="1618615" y="1370965"/>
            <a:ext cx="8955405" cy="41154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60" name="Picture 35" descr="http://img4.imgtn.bdimg.com/it/u=3922025453,917098317&amp;fm=23&amp;gp=0.jpg"/>
          <p:cNvPicPr>
            <a:picLocks noChangeAspect="1"/>
          </p:cNvPicPr>
          <p:nvPr/>
        </p:nvPicPr>
        <p:blipFill>
          <a:blip r:embed="rId1"/>
          <a:stretch>
            <a:fillRect/>
          </a:stretch>
        </p:blipFill>
        <p:spPr>
          <a:xfrm>
            <a:off x="1385570" y="1379855"/>
            <a:ext cx="4813300" cy="3937000"/>
          </a:xfrm>
          <a:prstGeom prst="rect">
            <a:avLst/>
          </a:prstGeom>
          <a:noFill/>
          <a:ln w="9525">
            <a:noFill/>
          </a:ln>
        </p:spPr>
      </p:pic>
      <p:sp>
        <p:nvSpPr>
          <p:cNvPr id="19461" name="TextBox 1"/>
          <p:cNvSpPr txBox="1"/>
          <p:nvPr/>
        </p:nvSpPr>
        <p:spPr>
          <a:xfrm>
            <a:off x="4752340" y="5591175"/>
            <a:ext cx="4884420" cy="460375"/>
          </a:xfrm>
          <a:prstGeom prst="rect">
            <a:avLst/>
          </a:prstGeom>
          <a:noFill/>
          <a:ln w="9525">
            <a:noFill/>
          </a:ln>
        </p:spPr>
        <p:txBody>
          <a:bodyPr wrap="square">
            <a:spAutoFit/>
          </a:bodyPr>
          <a:p>
            <a:pPr eaLnBrk="1" hangingPunct="1">
              <a:buFont typeface="Arial" panose="020B0604020202020204" pitchFamily="34" charset="0"/>
            </a:pPr>
            <a:r>
              <a:rPr lang="zh-CN" altLang="zh-CN" sz="2400" dirty="0">
                <a:latin typeface="Arial" panose="020B0604020202020204" pitchFamily="34" charset="0"/>
                <a:ea typeface="黑体" panose="02010600030101010101" charset="-122"/>
              </a:rPr>
              <a:t>笔画最多的汉字（</a:t>
            </a:r>
            <a:r>
              <a:rPr lang="en-US" altLang="zh-CN" sz="2400" dirty="0">
                <a:latin typeface="Arial" panose="020B0604020202020204" pitchFamily="34" charset="0"/>
                <a:ea typeface="黑体" panose="02010600030101010101" charset="-122"/>
              </a:rPr>
              <a:t>biáng</a:t>
            </a:r>
            <a:r>
              <a:rPr lang="zh-CN" altLang="zh-CN" sz="2400" dirty="0">
                <a:latin typeface="Arial" panose="020B0604020202020204" pitchFamily="34" charset="0"/>
                <a:ea typeface="黑体" panose="02010600030101010101" charset="-122"/>
              </a:rPr>
              <a:t>）</a:t>
            </a:r>
            <a:endParaRPr lang="zh-CN" altLang="zh-CN" sz="2400" dirty="0">
              <a:latin typeface="Arial" panose="020B0604020202020204" pitchFamily="34" charset="0"/>
              <a:ea typeface="黑体" panose="02010600030101010101" charset="-122"/>
            </a:endParaRPr>
          </a:p>
        </p:txBody>
      </p:sp>
      <p:pic>
        <p:nvPicPr>
          <p:cNvPr id="19462" name="图片 2" descr="http://t03.pic.sogou.com/a6f1c6d011ec3eb8-24a7d2f0017e9218-33eab7ead0fd7b86c4507a2d4cc8723c.jpg"/>
          <p:cNvPicPr>
            <a:picLocks noChangeAspect="1"/>
          </p:cNvPicPr>
          <p:nvPr/>
        </p:nvPicPr>
        <p:blipFill>
          <a:blip r:embed="rId2"/>
          <a:srcRect l="-3043" r="3043" b="6647"/>
          <a:stretch>
            <a:fillRect/>
          </a:stretch>
        </p:blipFill>
        <p:spPr>
          <a:xfrm>
            <a:off x="6367780" y="1431290"/>
            <a:ext cx="4797425" cy="3885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83716" y="76458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TextBox 4"/>
          <p:cNvSpPr txBox="1"/>
          <p:nvPr/>
        </p:nvSpPr>
        <p:spPr>
          <a:xfrm>
            <a:off x="3719513" y="1648460"/>
            <a:ext cx="4464050" cy="4603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汉字书写时的笔画顺序基本规则</a:t>
            </a:r>
            <a:endParaRPr kumimoji="0" lang="zh-CN" altLang="zh-CN"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60418" name="Picture 2"/>
          <p:cNvPicPr>
            <a:picLocks noChangeAspect="1" noChangeArrowheads="1"/>
          </p:cNvPicPr>
          <p:nvPr/>
        </p:nvPicPr>
        <p:blipFill>
          <a:blip r:embed="rId6" cstate="print">
            <a:duotone>
              <a:prstClr val="black"/>
              <a:schemeClr val="accent1">
                <a:tint val="45000"/>
                <a:satMod val="400000"/>
              </a:schemeClr>
            </a:duotone>
          </a:blip>
          <a:srcRect/>
          <a:stretch>
            <a:fillRect/>
          </a:stretch>
        </p:blipFill>
        <p:spPr bwMode="auto">
          <a:xfrm>
            <a:off x="2056765" y="2205355"/>
            <a:ext cx="8079105" cy="385254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859588" y="2338388"/>
            <a:ext cx="3738880" cy="3169285"/>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项目六　　钢笔楷书书法训练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项目七　粉笔字的书写技能训练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项目八　书法的发展史</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项目九　书法艺术欣赏</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0030101010101" charset="-122"/>
                <a:ea typeface="黑体" panose="02010600030101010101" charset="-122"/>
              </a:rPr>
              <a:t>目   录</a:t>
            </a:r>
            <a:endParaRPr lang="zh-CN" altLang="en-US" sz="3600">
              <a:solidFill>
                <a:schemeClr val="bg1"/>
              </a:solidFill>
              <a:latin typeface="黑体" panose="02010600030101010101" charset="-122"/>
              <a:ea typeface="黑体" panose="02010600030101010101" charset="-122"/>
            </a:endParaRPr>
          </a:p>
        </p:txBody>
      </p:sp>
      <p:sp>
        <p:nvSpPr>
          <p:cNvPr id="2" name="文本框 1"/>
          <p:cNvSpPr txBox="1"/>
          <p:nvPr/>
        </p:nvSpPr>
        <p:spPr>
          <a:xfrm>
            <a:off x="2003425" y="1926908"/>
            <a:ext cx="3230880" cy="3784600"/>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项目一　书法课程概述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项目二　汉字的基本知识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项目三　书法概述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项目四　三笔字基础知识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项目五　毛笔楷书书法训练</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Picture 2"/>
          <p:cNvPicPr>
            <a:picLocks noChangeAspect="1" noChangeArrowheads="1"/>
          </p:cNvPicPr>
          <p:nvPr/>
        </p:nvPicPr>
        <p:blipFill>
          <a:blip r:embed="rId1" cstate="print">
            <a:duotone>
              <a:prstClr val="black"/>
              <a:schemeClr val="accent1">
                <a:tint val="45000"/>
                <a:satMod val="400000"/>
              </a:schemeClr>
            </a:duotone>
          </a:blip>
          <a:srcRect/>
          <a:stretch>
            <a:fillRect/>
          </a:stretch>
        </p:blipFill>
        <p:spPr bwMode="auto">
          <a:xfrm>
            <a:off x="2386330" y="793115"/>
            <a:ext cx="7604125" cy="5441315"/>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35126" y="7474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TextBox 5"/>
          <p:cNvSpPr txBox="1"/>
          <p:nvPr/>
        </p:nvSpPr>
        <p:spPr>
          <a:xfrm>
            <a:off x="871220" y="1852930"/>
            <a:ext cx="5046345" cy="344868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从上到下为主，从左到右为辅。</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上下左右俱全，根据层次分组；</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横竖交叉先横，撇捺交叉先撇；</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中间突出先中，右上有点后补；</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上包下时先外，下包上时先内；</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三框首横末折，大囗最后封底；</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分歧遵照</a:t>
            </a:r>
            <a:r>
              <a:rPr kumimoji="0" lang="en-US" altLang="zh-CN"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a:t>
            </a: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规范</a:t>
            </a:r>
            <a:r>
              <a:rPr kumimoji="0" lang="en-US" altLang="zh-CN"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a:t>
            </a:r>
            <a:r>
              <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rPr>
              <a:t>，做到流畅美观。</a:t>
            </a:r>
            <a:endParaRPr kumimoji="0" lang="zh-CN" altLang="en-US" sz="2400" b="1" i="0" u="none" strike="noStrike" kern="1200" cap="none" spc="0" normalizeH="0" baseline="0" noProof="0" dirty="0">
              <a:ln>
                <a:noFill/>
              </a:ln>
              <a:solidFill>
                <a:schemeClr val="lt1"/>
              </a:solidFill>
              <a:effectLst/>
              <a:uLnTx/>
              <a:uFillTx/>
              <a:latin typeface="黑体" panose="02010600030101010101" charset="-122"/>
              <a:ea typeface="黑体" panose="02010600030101010101" charset="-122"/>
              <a:cs typeface="+mn-cs"/>
            </a:endParaRPr>
          </a:p>
        </p:txBody>
      </p:sp>
      <p:pic>
        <p:nvPicPr>
          <p:cNvPr id="23556" name="图片 12" descr="http://dl.zhishi.sina.com.cn/upload/59/47/31/1182594731.3316547.png"/>
          <p:cNvPicPr>
            <a:picLocks noChangeAspect="1"/>
          </p:cNvPicPr>
          <p:nvPr/>
        </p:nvPicPr>
        <p:blipFill>
          <a:blip r:embed="rId6"/>
          <a:stretch>
            <a:fillRect/>
          </a:stretch>
        </p:blipFill>
        <p:spPr>
          <a:xfrm>
            <a:off x="6454140" y="1852930"/>
            <a:ext cx="4858385" cy="2473325"/>
          </a:xfrm>
          <a:prstGeom prst="rect">
            <a:avLst/>
          </a:prstGeom>
          <a:noFill/>
          <a:ln w="9525">
            <a:noFill/>
          </a:ln>
        </p:spPr>
      </p:pic>
      <p:sp>
        <p:nvSpPr>
          <p:cNvPr id="23557" name="TextBox 1"/>
          <p:cNvSpPr txBox="1"/>
          <p:nvPr/>
        </p:nvSpPr>
        <p:spPr>
          <a:xfrm>
            <a:off x="7791450" y="4547870"/>
            <a:ext cx="2816860" cy="460375"/>
          </a:xfrm>
          <a:prstGeom prst="rect">
            <a:avLst/>
          </a:prstGeom>
          <a:noFill/>
          <a:ln w="9525">
            <a:noFill/>
          </a:ln>
        </p:spPr>
        <p:txBody>
          <a:bodyPr wrap="square">
            <a:spAutoFit/>
          </a:bodyPr>
          <a:p>
            <a:pPr eaLnBrk="1" hangingPunct="1">
              <a:buFont typeface="Arial" panose="020B0604020202020204" pitchFamily="34" charset="0"/>
            </a:pPr>
            <a:r>
              <a:rPr lang="zh-CN" altLang="en-US" sz="2400" dirty="0">
                <a:latin typeface="Arial" panose="020B0604020202020204" pitchFamily="34" charset="0"/>
                <a:ea typeface="黑体" panose="02010600030101010101" charset="-122"/>
              </a:rPr>
              <a:t>“方”字的笔顺</a:t>
            </a:r>
            <a:endParaRPr lang="zh-CN" altLang="en-US" sz="24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13" descr="http://www2.tsu.edu.cn/www/chinese/bishunchaxun/pic/bs07.gif"/>
          <p:cNvPicPr>
            <a:picLocks noChangeAspect="1"/>
          </p:cNvPicPr>
          <p:nvPr/>
        </p:nvPicPr>
        <p:blipFill>
          <a:blip r:embed="rId1"/>
          <a:stretch>
            <a:fillRect/>
          </a:stretch>
        </p:blipFill>
        <p:spPr>
          <a:xfrm>
            <a:off x="2720975" y="579120"/>
            <a:ext cx="3440430" cy="5699125"/>
          </a:xfrm>
          <a:prstGeom prst="rect">
            <a:avLst/>
          </a:prstGeom>
          <a:noFill/>
          <a:ln w="9525">
            <a:noFill/>
          </a:ln>
        </p:spPr>
      </p:pic>
      <p:pic>
        <p:nvPicPr>
          <p:cNvPr id="24580" name="图片 3" descr="http://t02.pic.sogou.com/c1c9bb02f963c599-f25148cf32ac803d-caea5b3edb95e11536cfc2f5aaa0075b.jpg"/>
          <p:cNvPicPr>
            <a:picLocks noChangeAspect="1"/>
          </p:cNvPicPr>
          <p:nvPr/>
        </p:nvPicPr>
        <p:blipFill>
          <a:blip r:embed="rId2"/>
          <a:srcRect l="21490" t="7098" r="21587" b="7515"/>
          <a:stretch>
            <a:fillRect/>
          </a:stretch>
        </p:blipFill>
        <p:spPr>
          <a:xfrm>
            <a:off x="6910705" y="774700"/>
            <a:ext cx="3536950" cy="53079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033838" y="2574608"/>
            <a:ext cx="4267835"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任务二  </a:t>
            </a:r>
            <a:r>
              <a:rPr lang="zh-CN" altLang="zh-CN" sz="3200" b="1">
                <a:solidFill>
                  <a:srgbClr val="C55A11"/>
                </a:solidFill>
                <a:latin typeface="Arial" panose="020B0604020202020204" pitchFamily="34" charset="0"/>
                <a:ea typeface="黑体" panose="02010600030101010101" charset="-122"/>
              </a:rPr>
              <a:t>正确使用汉字</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35126" y="7601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473200" y="2123440"/>
            <a:ext cx="4702175" cy="34137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规范字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即规范汉字，就是根据汉字发展的客观规律，确定并推行一种全国统一的符合国家颁布的规范标准的汉字。即经过整理简化并由国家以“字表”形式公布的正体字、简化字、和未经整理简化的传承字。</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6629" name="Picture 2" descr="http://www.tcsyxx.com.cn/Article/UploadFiles/201010/20101020145202222.jpg"/>
          <p:cNvPicPr>
            <a:picLocks noChangeAspect="1"/>
          </p:cNvPicPr>
          <p:nvPr/>
        </p:nvPicPr>
        <p:blipFill>
          <a:blip r:embed="rId6"/>
          <a:stretch>
            <a:fillRect/>
          </a:stretch>
        </p:blipFill>
        <p:spPr>
          <a:xfrm>
            <a:off x="6955155" y="1448753"/>
            <a:ext cx="3333750" cy="47625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98296" y="79696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510030" y="2421255"/>
            <a:ext cx="4019550" cy="248920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汉字的简化，汉字必须遵照“约定俗成、稳步向前”的原则进行简化。简化包括两个方面：一是精简字数，二是精减笔画。</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7653" name="Picture 2" descr="http://resource.updrv.com/Baike/f/c5/fc5e5f349c60a570251f148d.jpg"/>
          <p:cNvPicPr>
            <a:picLocks noChangeAspect="1"/>
          </p:cNvPicPr>
          <p:nvPr/>
        </p:nvPicPr>
        <p:blipFill>
          <a:blip r:embed="rId6"/>
          <a:stretch>
            <a:fillRect/>
          </a:stretch>
        </p:blipFill>
        <p:spPr>
          <a:xfrm>
            <a:off x="6743700" y="1447165"/>
            <a:ext cx="3702685" cy="43586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09726" y="7474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288415" y="1778635"/>
            <a:ext cx="9844405" cy="40500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lt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汉字的规范性是单一的，不同时代、不同时期，汉字只允许一种标准写法。 </a:t>
            </a:r>
            <a:endParaRPr kumimoji="0" lang="zh-CN" altLang="zh-CN" sz="2200" b="0"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bg2"/>
                </a:solidFill>
                <a:effectLst/>
                <a:uLnTx/>
                <a:uFillTx/>
                <a:latin typeface="+mn-lt"/>
                <a:ea typeface="+mn-ea"/>
                <a:cs typeface="+mn-cs"/>
              </a:rPr>
              <a:t>     </a:t>
            </a:r>
            <a:r>
              <a:rPr kumimoji="0" lang="zh-CN" altLang="zh-CN" sz="2200" b="1" i="0" u="sng" strike="noStrike" kern="1200" cap="none" spc="0" normalizeH="0" baseline="0" noProof="0" dirty="0">
                <a:ln>
                  <a:noFill/>
                </a:ln>
                <a:solidFill>
                  <a:schemeClr val="bg2"/>
                </a:solidFill>
                <a:effectLst/>
                <a:uLnTx/>
                <a:uFillTx/>
                <a:latin typeface="+mn-lt"/>
                <a:ea typeface="+mn-ea"/>
                <a:cs typeface="+mn-cs"/>
              </a:rPr>
              <a:t>现代汉语规范的标准是</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a:t>
            </a:r>
            <a:endParaRPr kumimoji="0" lang="zh-CN" altLang="zh-CN" sz="2200" b="0"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200" b="0" i="0" u="none" strike="noStrike" kern="1200" cap="none" spc="0" normalizeH="0" baseline="0" noProof="0" dirty="0">
                <a:ln>
                  <a:noFill/>
                </a:ln>
                <a:solidFill>
                  <a:schemeClr val="lt1"/>
                </a:solidFill>
                <a:effectLst/>
                <a:uLnTx/>
                <a:uFillTx/>
                <a:latin typeface="+mn-lt"/>
                <a:ea typeface="+mn-ea"/>
                <a:cs typeface="+mn-cs"/>
              </a:rPr>
              <a:t>1.</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简化字以</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1986</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10</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月经国务院批准重新发表的《简化字总表》为准</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 </a:t>
            </a:r>
            <a:endParaRPr kumimoji="0" lang="en-US" altLang="zh-CN" sz="2200" b="0"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lt1"/>
                </a:solidFill>
                <a:effectLst/>
                <a:uLnTx/>
                <a:uFillTx/>
                <a:latin typeface="+mn-lt"/>
                <a:ea typeface="+mn-ea"/>
                <a:cs typeface="+mn-cs"/>
              </a:rPr>
              <a:t>2.</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异体字中的选用字以</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1955</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12</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月文化部和中国文字改革委员会联合发布的《第一批异体字整理表》为准；</a:t>
            </a:r>
            <a:endParaRPr kumimoji="0" lang="zh-CN" altLang="zh-CN" sz="2200" b="0"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200" b="0" i="0" u="none" strike="noStrike" kern="1200" cap="none" spc="0" normalizeH="0" baseline="0" noProof="0" dirty="0">
                <a:ln>
                  <a:noFill/>
                </a:ln>
                <a:solidFill>
                  <a:schemeClr val="lt1"/>
                </a:solidFill>
                <a:effectLst/>
                <a:uLnTx/>
                <a:uFillTx/>
                <a:latin typeface="+mn-lt"/>
                <a:ea typeface="+mn-ea"/>
                <a:cs typeface="+mn-cs"/>
              </a:rPr>
              <a:t>3.</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汉字的字形以</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1988</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3</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月国家语委和新闻出版署联合发布的《现代汉语通用字表》为准；</a:t>
            </a:r>
            <a:endParaRPr kumimoji="0" lang="zh-CN" altLang="zh-CN" sz="2200" b="0" i="0" u="none" strike="noStrike" kern="1200" cap="none" spc="0" normalizeH="0" baseline="0" noProof="0" dirty="0">
              <a:ln>
                <a:noFill/>
              </a:ln>
              <a:solidFill>
                <a:schemeClr val="lt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sz="2200" b="0" i="0" u="none" strike="noStrike" kern="1200" cap="none" spc="0" normalizeH="0" baseline="0" noProof="0" dirty="0">
                <a:ln>
                  <a:noFill/>
                </a:ln>
                <a:solidFill>
                  <a:schemeClr val="lt1"/>
                </a:solidFill>
                <a:effectLst/>
                <a:uLnTx/>
                <a:uFillTx/>
                <a:latin typeface="+mn-lt"/>
                <a:ea typeface="+mn-ea"/>
                <a:cs typeface="+mn-cs"/>
              </a:rPr>
              <a:t>4.</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更改的部分计量单位名称用字以</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1977</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年</a:t>
            </a:r>
            <a:r>
              <a:rPr kumimoji="0" lang="en-US" altLang="zh-CN" sz="2200" b="0" i="0" u="none" strike="noStrike" kern="1200" cap="none" spc="0" normalizeH="0" baseline="0" noProof="0" dirty="0">
                <a:ln>
                  <a:noFill/>
                </a:ln>
                <a:solidFill>
                  <a:schemeClr val="lt1"/>
                </a:solidFill>
                <a:effectLst/>
                <a:uLnTx/>
                <a:uFillTx/>
                <a:latin typeface="+mn-lt"/>
                <a:ea typeface="+mn-ea"/>
                <a:cs typeface="+mn-cs"/>
              </a:rPr>
              <a:t>7</a:t>
            </a:r>
            <a:r>
              <a:rPr kumimoji="0" lang="zh-CN" altLang="zh-CN" sz="2200" b="0" i="0" u="none" strike="noStrike" kern="1200" cap="none" spc="0" normalizeH="0" baseline="0" noProof="0" dirty="0">
                <a:ln>
                  <a:noFill/>
                </a:ln>
                <a:solidFill>
                  <a:schemeClr val="lt1"/>
                </a:solidFill>
                <a:effectLst/>
                <a:uLnTx/>
                <a:uFillTx/>
                <a:latin typeface="+mn-lt"/>
                <a:ea typeface="+mn-ea"/>
                <a:cs typeface="+mn-cs"/>
              </a:rPr>
              <a:t>月中国文字改革委员会和国家标准计量局联合发出的《关于部分计量单位名称统一用字的通知》为准。</a:t>
            </a:r>
            <a:endParaRPr kumimoji="0" lang="zh-CN" altLang="zh-CN" sz="22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209040" y="1623695"/>
            <a:ext cx="9816465" cy="1050290"/>
          </a:xfrm>
          <a:prstGeom prst="rect">
            <a:avLst/>
          </a:prstGeom>
          <a:no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不规范汉字包括：繁体字、异体字、自造的简体字、错别字、旧译名用字及淘汰的旧字形。</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grpSp>
        <p:nvGrpSpPr>
          <p:cNvPr id="2" name="组合 4"/>
          <p:cNvGrpSpPr/>
          <p:nvPr/>
        </p:nvGrpSpPr>
        <p:grpSpPr>
          <a:xfrm>
            <a:off x="754683" y="702479"/>
            <a:ext cx="4392487" cy="631799"/>
            <a:chOff x="0" y="8136"/>
            <a:chExt cx="4392487" cy="631799"/>
          </a:xfrm>
          <a:scene3d>
            <a:camera prst="orthographicFront"/>
            <a:lightRig rig="chilly" dir="t"/>
          </a:scene3d>
        </p:grpSpPr>
        <p:sp>
          <p:nvSpPr>
            <p:cNvPr id="6" name="圆角矩形 5"/>
            <p:cNvSpPr/>
            <p:nvPr/>
          </p:nvSpPr>
          <p:spPr>
            <a:xfrm>
              <a:off x="0" y="8136"/>
              <a:ext cx="4392487" cy="631799"/>
            </a:xfrm>
            <a:prstGeom prst="roundRect">
              <a:avLst/>
            </a:prstGeom>
          </p:spPr>
          <p:style>
            <a:lnRef idx="1">
              <a:schemeClr val="accent2"/>
            </a:lnRef>
            <a:fillRef idx="2">
              <a:schemeClr val="accent2"/>
            </a:fillRef>
            <a:effectRef idx="1">
              <a:schemeClr val="accent2"/>
            </a:effectRef>
            <a:fontRef idx="minor">
              <a:schemeClr val="dk1"/>
            </a:fontRef>
          </p:style>
        </p:sp>
        <p:sp>
          <p:nvSpPr>
            <p:cNvPr id="7" name="圆角矩形 4"/>
            <p:cNvSpPr/>
            <p:nvPr/>
          </p:nvSpPr>
          <p:spPr>
            <a:xfrm>
              <a:off x="30842" y="38978"/>
              <a:ext cx="4330803" cy="570115"/>
            </a:xfrm>
            <a:prstGeom prst="rect">
              <a:avLst/>
            </a:prstGeom>
          </p:spPr>
          <p:style>
            <a:lnRef idx="1">
              <a:schemeClr val="accent2"/>
            </a:lnRef>
            <a:fillRef idx="2">
              <a:schemeClr val="accent2"/>
            </a:fillRef>
            <a:effectRef idx="1">
              <a:schemeClr val="accent2"/>
            </a:effectRef>
            <a:fontRef idx="minor">
              <a:schemeClr val="dk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四、辨别不规范的汉字</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pic>
        <p:nvPicPr>
          <p:cNvPr id="29700" name="图片 5" descr="http://t01.pic.sogou.com/b87d63709a133fe2-9076a0b58da6e2db-2b37f0007d00b8243ad335a44356ace7_i.jpg"/>
          <p:cNvPicPr>
            <a:picLocks noChangeAspect="1"/>
          </p:cNvPicPr>
          <p:nvPr/>
        </p:nvPicPr>
        <p:blipFill>
          <a:blip r:embed="rId1"/>
          <a:stretch>
            <a:fillRect/>
          </a:stretch>
        </p:blipFill>
        <p:spPr>
          <a:xfrm>
            <a:off x="1887220" y="2780030"/>
            <a:ext cx="4399915" cy="3303905"/>
          </a:xfrm>
          <a:prstGeom prst="rect">
            <a:avLst/>
          </a:prstGeom>
          <a:noFill/>
          <a:ln w="9525">
            <a:noFill/>
          </a:ln>
        </p:spPr>
      </p:pic>
      <p:pic>
        <p:nvPicPr>
          <p:cNvPr id="29701" name="图片 7" descr="http://t04.pic.sogou.com/c20652a6b70eb08f-43c5b4490f923b57-32a2f983083d2b4bc815512419f878ed_i.jpg"/>
          <p:cNvPicPr>
            <a:picLocks noChangeAspect="1"/>
          </p:cNvPicPr>
          <p:nvPr/>
        </p:nvPicPr>
        <p:blipFill>
          <a:blip r:embed="rId2"/>
          <a:stretch>
            <a:fillRect/>
          </a:stretch>
        </p:blipFill>
        <p:spPr>
          <a:xfrm>
            <a:off x="6581775" y="2783840"/>
            <a:ext cx="4392930" cy="33000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3613150" y="1489075"/>
            <a:ext cx="4838700" cy="460375"/>
          </a:xfrm>
          <a:prstGeom prst="rect">
            <a:avLst/>
          </a:prstGeom>
          <a:noFill/>
          <a:ln>
            <a:solidFill>
              <a:srgbClr val="000000">
                <a:alpha val="0"/>
              </a:srgbClr>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笔顺正确、笔画清晰、字形规范</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p:txBody>
      </p:sp>
      <p:grpSp>
        <p:nvGrpSpPr>
          <p:cNvPr id="2" name="组合 4"/>
          <p:cNvGrpSpPr/>
          <p:nvPr/>
        </p:nvGrpSpPr>
        <p:grpSpPr>
          <a:xfrm>
            <a:off x="841678" y="652949"/>
            <a:ext cx="4392487" cy="631799"/>
            <a:chOff x="0" y="8136"/>
            <a:chExt cx="4392487" cy="631799"/>
          </a:xfrm>
          <a:scene3d>
            <a:camera prst="orthographicFront"/>
            <a:lightRig rig="chilly" dir="t"/>
          </a:scene3d>
        </p:grpSpPr>
        <p:sp>
          <p:nvSpPr>
            <p:cNvPr id="6" name="圆角矩形 5"/>
            <p:cNvSpPr/>
            <p:nvPr/>
          </p:nvSpPr>
          <p:spPr>
            <a:xfrm>
              <a:off x="0" y="8136"/>
              <a:ext cx="4392487" cy="631799"/>
            </a:xfrm>
            <a:prstGeom prst="roundRect">
              <a:avLst/>
            </a:prstGeom>
          </p:spPr>
          <p:style>
            <a:lnRef idx="3">
              <a:schemeClr val="lt1"/>
            </a:lnRef>
            <a:fillRef idx="1">
              <a:schemeClr val="accent6"/>
            </a:fillRef>
            <a:effectRef idx="1">
              <a:schemeClr val="accent6"/>
            </a:effectRef>
            <a:fontRef idx="minor">
              <a:schemeClr val="lt1"/>
            </a:fontRef>
          </p:style>
        </p:sp>
        <p:sp>
          <p:nvSpPr>
            <p:cNvPr id="7" name="圆角矩形 4"/>
            <p:cNvSpPr/>
            <p:nvPr/>
          </p:nvSpPr>
          <p:spPr>
            <a:xfrm>
              <a:off x="30842" y="38978"/>
              <a:ext cx="4330803" cy="570115"/>
            </a:xfrm>
            <a:prstGeom prst="rect">
              <a:avLst/>
            </a:prstGeom>
          </p:spPr>
          <p:style>
            <a:lnRef idx="3">
              <a:schemeClr val="lt1"/>
            </a:lnRef>
            <a:fillRef idx="1">
              <a:schemeClr val="accent6"/>
            </a:fillRef>
            <a:effectRef idx="1">
              <a:schemeClr val="accent6"/>
            </a:effectRef>
            <a:fontRef idx="minor">
              <a:schemeClr val="lt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五、汉字的书写要求</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pic>
        <p:nvPicPr>
          <p:cNvPr id="30724" name="Picture 2" descr="http://www.nje.gov.cn/UploadFiles/200961016042152.jpg"/>
          <p:cNvPicPr>
            <a:picLocks noChangeAspect="1"/>
          </p:cNvPicPr>
          <p:nvPr/>
        </p:nvPicPr>
        <p:blipFill>
          <a:blip r:embed="rId1"/>
          <a:stretch>
            <a:fillRect/>
          </a:stretch>
        </p:blipFill>
        <p:spPr>
          <a:xfrm>
            <a:off x="3379470" y="2113280"/>
            <a:ext cx="5305425" cy="3979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998028"/>
            <a:ext cx="6565900" cy="2861310"/>
          </a:xfrm>
          <a:prstGeom prst="rect">
            <a:avLst/>
          </a:prstGeom>
          <a:solidFill>
            <a:srgbClr val="FAC08F"/>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2000" b="0" i="0" u="none" strike="noStrike" kern="1200" cap="none" spc="0" baseline="0" noProof="1">
                <a:solidFill>
                  <a:srgbClr val="FFFFFF"/>
                </a:solidFill>
                <a:latin typeface="黑体" panose="02010600030101010101" charset="-122"/>
                <a:ea typeface="黑体" panose="02010600030101010101" charset="-122"/>
                <a:cs typeface="Lato Regular" charset="0"/>
              </a:rPr>
              <a:t>中国文字的起源是象形字，人们通过观察山川、日月、时间、物体等，摹其形、表其意。随着时间的推移，汉字形体演变是一个越来越简化的过程。汉字形体演变大致可以分为六个阶段：商代甲骨文，周代的金文，战国文字，秦代的小篆，汉代的隶书，魏晋至今的楷书（包括草书与行书）。</a:t>
            </a:r>
            <a:endParaRPr lang="en-US" altLang="zh-CN" sz="20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163" name="组合"/>
          <p:cNvGrpSpPr/>
          <p:nvPr/>
        </p:nvGrpSpPr>
        <p:grpSpPr>
          <a:xfrm>
            <a:off x="800735" y="1736408"/>
            <a:ext cx="3303588" cy="3213099"/>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003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003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003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003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003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003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003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003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003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003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657600" y="21209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932238" y="2132013"/>
            <a:ext cx="4673600" cy="673100"/>
          </a:xfrm>
          <a:prstGeom prst="rect">
            <a:avLst/>
          </a:prstGeom>
          <a:noFill/>
          <a:ln w="9525">
            <a:noFill/>
          </a:ln>
        </p:spPr>
      </p:pic>
      <p:sp>
        <p:nvSpPr>
          <p:cNvPr id="4" name="文本框 3"/>
          <p:cNvSpPr txBox="1"/>
          <p:nvPr/>
        </p:nvSpPr>
        <p:spPr>
          <a:xfrm>
            <a:off x="5037138" y="211455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0030101010101" charset="-122"/>
              </a:rPr>
              <a:t>项目二</a:t>
            </a:r>
            <a:endParaRPr lang="zh-CN" altLang="zh-CN" sz="3600">
              <a:solidFill>
                <a:schemeClr val="bg1"/>
              </a:solidFill>
              <a:latin typeface="Arial Black" panose="020B0A04020102020204" charset="0"/>
              <a:ea typeface="黑体" panose="02010600030101010101" charset="-122"/>
            </a:endParaRPr>
          </a:p>
        </p:txBody>
      </p:sp>
      <p:sp>
        <p:nvSpPr>
          <p:cNvPr id="5" name="文本框 4"/>
          <p:cNvSpPr txBox="1"/>
          <p:nvPr/>
        </p:nvSpPr>
        <p:spPr>
          <a:xfrm>
            <a:off x="3070225" y="3071813"/>
            <a:ext cx="6050280" cy="1106805"/>
          </a:xfrm>
          <a:prstGeom prst="rect">
            <a:avLst/>
          </a:prstGeom>
          <a:noFill/>
          <a:ln w="9525">
            <a:noFill/>
          </a:ln>
        </p:spPr>
        <p:txBody>
          <a:bodyPr wrap="none" anchor="t">
            <a:spAutoFit/>
          </a:bodyPr>
          <a:p>
            <a:pPr algn="ctr"/>
            <a:r>
              <a:rPr lang="zh-CN" altLang="en-US" sz="6600">
                <a:solidFill>
                  <a:srgbClr val="F86B2A"/>
                </a:solidFill>
                <a:latin typeface="黑体" panose="02010600030101010101" charset="-122"/>
                <a:ea typeface="黑体" panose="02010600030101010101" charset="-122"/>
              </a:rPr>
              <a:t>汉字的基本知识</a:t>
            </a:r>
            <a:endParaRPr lang="zh-CN" altLang="en-US" sz="6600">
              <a:solidFill>
                <a:srgbClr val="F86B2A"/>
              </a:solidFill>
              <a:latin typeface="黑体" panose="02010600030101010101" charset="-122"/>
              <a:ea typeface="黑体" panose="02010600030101010101" charset="-122"/>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226310" y="253968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0030101010101" charset="-122"/>
                <a:ea typeface="黑体" panose="02010600030101010101" charset="-122"/>
              </a:rPr>
              <a:t>谢谢观赏</a:t>
            </a:r>
            <a:endParaRPr lang="en-US" altLang="zh-CN" sz="5400">
              <a:solidFill>
                <a:srgbClr val="F86B2A"/>
              </a:solidFill>
              <a:latin typeface="黑体" panose="02010600030101010101" charset="-122"/>
              <a:ea typeface="黑体" panose="02010600030101010101" charset="-122"/>
            </a:endParaRPr>
          </a:p>
          <a:p>
            <a:pPr algn="ctr"/>
            <a:r>
              <a:rPr lang="en-US" altLang="zh-CN" sz="4400">
                <a:solidFill>
                  <a:srgbClr val="F86B2A"/>
                </a:solidFill>
                <a:latin typeface="Arial Black" panose="020B0A04020102020204" charset="0"/>
                <a:ea typeface="黑体" panose="02010600030101010101" charset="-122"/>
              </a:rPr>
              <a:t>THANK</a:t>
            </a:r>
            <a:r>
              <a:rPr lang="zh-CN" altLang="en-US" sz="4400">
                <a:solidFill>
                  <a:srgbClr val="F86B2A"/>
                </a:solidFill>
                <a:latin typeface="Arial Black" panose="020B0A04020102020204" charset="0"/>
                <a:ea typeface="黑体" panose="02010600030101010101" charset="-122"/>
              </a:rPr>
              <a:t> </a:t>
            </a:r>
            <a:r>
              <a:rPr lang="en-US" altLang="zh-CN" sz="4400">
                <a:solidFill>
                  <a:srgbClr val="F86B2A"/>
                </a:solidFill>
                <a:latin typeface="Arial Black" panose="020B0A04020102020204" charset="0"/>
                <a:ea typeface="黑体" panose="02010600030101010101" charset="-122"/>
              </a:rPr>
              <a:t>YOU</a:t>
            </a:r>
            <a:endParaRPr lang="en-US" altLang="zh-CN" sz="4400">
              <a:solidFill>
                <a:srgbClr val="F86B2A"/>
              </a:solidFill>
              <a:latin typeface="Arial Black" panose="020B0A04020102020204" charset="0"/>
              <a:ea typeface="黑体" panose="02010600030101010101"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245" y="1548130"/>
            <a:ext cx="4764405" cy="376174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7" name="组合"/>
          <p:cNvGrpSpPr/>
          <p:nvPr/>
        </p:nvGrpSpPr>
        <p:grpSpPr>
          <a:xfrm>
            <a:off x="4948238" y="1215073"/>
            <a:ext cx="6408737" cy="61912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688" name="矩形"/>
          <p:cNvSpPr/>
          <p:nvPr/>
        </p:nvSpPr>
        <p:spPr>
          <a:xfrm>
            <a:off x="4948238" y="1977390"/>
            <a:ext cx="5776912"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掌握汉字的结构、笔画、笔顺及书写要求。</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4948238" y="2603821"/>
            <a:ext cx="6408737" cy="621344"/>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0" name="矩形"/>
          <p:cNvSpPr/>
          <p:nvPr/>
        </p:nvSpPr>
        <p:spPr>
          <a:xfrm>
            <a:off x="4948238" y="3401219"/>
            <a:ext cx="5964237" cy="36195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掌握汉字的结构与书写要求。</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4948238" y="4006533"/>
            <a:ext cx="6408737" cy="61912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4" name="矩形"/>
          <p:cNvSpPr/>
          <p:nvPr/>
        </p:nvSpPr>
        <p:spPr>
          <a:xfrm>
            <a:off x="4948555" y="4773930"/>
            <a:ext cx="6182995"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正确使用汉字，培养鉴赏能力。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060000">
            <a:off x="343535" y="2648585"/>
            <a:ext cx="4150360" cy="325120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87"/>
                                        </p:tgtEl>
                                        <p:attrNameLst>
                                          <p:attrName>style.visibility</p:attrName>
                                        </p:attrNameLst>
                                      </p:cBhvr>
                                      <p:to>
                                        <p:strVal val="visible"/>
                                      </p:to>
                                    </p:set>
                                    <p:animEffect transition="in" filter="diamond(in)">
                                      <p:cBhvr>
                                        <p:cTn id="7" dur="2000"/>
                                        <p:tgtEl>
                                          <p:spTgt spid="68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88"/>
                                        </p:tgtEl>
                                        <p:attrNameLst>
                                          <p:attrName>style.visibility</p:attrName>
                                        </p:attrNameLst>
                                      </p:cBhvr>
                                      <p:to>
                                        <p:strVal val="visible"/>
                                      </p:to>
                                    </p:set>
                                    <p:animEffect transition="in" filter="diamond(in)">
                                      <p:cBhvr>
                                        <p:cTn id="10" dur="2000"/>
                                        <p:tgtEl>
                                          <p:spTgt spid="688"/>
                                        </p:tgtEl>
                                      </p:cBhvr>
                                    </p:animEffect>
                                  </p:childTnLst>
                                </p:cTn>
                              </p:par>
                              <p:par>
                                <p:cTn id="11" presetID="8" presetClass="entr" presetSubtype="16" fill="hold" nodeType="withEffect">
                                  <p:stCondLst>
                                    <p:cond delay="0"/>
                                  </p:stCondLst>
                                  <p:childTnLst>
                                    <p:set>
                                      <p:cBhvr>
                                        <p:cTn id="12" dur="1" fill="hold">
                                          <p:stCondLst>
                                            <p:cond delay="0"/>
                                          </p:stCondLst>
                                        </p:cTn>
                                        <p:tgtEl>
                                          <p:spTgt spid="719"/>
                                        </p:tgtEl>
                                        <p:attrNameLst>
                                          <p:attrName>style.visibility</p:attrName>
                                        </p:attrNameLst>
                                      </p:cBhvr>
                                      <p:to>
                                        <p:strVal val="visible"/>
                                      </p:to>
                                    </p:set>
                                    <p:animEffect transition="in" filter="diamond(in)">
                                      <p:cBhvr>
                                        <p:cTn id="13" dur="2000"/>
                                        <p:tgtEl>
                                          <p:spTgt spid="719"/>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20"/>
                                        </p:tgtEl>
                                        <p:attrNameLst>
                                          <p:attrName>style.visibility</p:attrName>
                                        </p:attrNameLst>
                                      </p:cBhvr>
                                      <p:to>
                                        <p:strVal val="visible"/>
                                      </p:to>
                                    </p:set>
                                    <p:animEffect transition="in" filter="diamond(in)">
                                      <p:cBhvr>
                                        <p:cTn id="16" dur="2000"/>
                                        <p:tgtEl>
                                          <p:spTgt spid="720"/>
                                        </p:tgtEl>
                                      </p:cBhvr>
                                    </p:animEffect>
                                  </p:childTnLst>
                                </p:cTn>
                              </p:par>
                              <p:par>
                                <p:cTn id="17" presetID="8" presetClass="entr" presetSubtype="16" fill="hold" nodeType="withEffect">
                                  <p:stCondLst>
                                    <p:cond delay="0"/>
                                  </p:stCondLst>
                                  <p:childTnLst>
                                    <p:set>
                                      <p:cBhvr>
                                        <p:cTn id="18" dur="1" fill="hold">
                                          <p:stCondLst>
                                            <p:cond delay="0"/>
                                          </p:stCondLst>
                                        </p:cTn>
                                        <p:tgtEl>
                                          <p:spTgt spid="723"/>
                                        </p:tgtEl>
                                        <p:attrNameLst>
                                          <p:attrName>style.visibility</p:attrName>
                                        </p:attrNameLst>
                                      </p:cBhvr>
                                      <p:to>
                                        <p:strVal val="visible"/>
                                      </p:to>
                                    </p:set>
                                    <p:animEffect transition="in" filter="diamond(in)">
                                      <p:cBhvr>
                                        <p:cTn id="19" dur="2000"/>
                                        <p:tgtEl>
                                          <p:spTgt spid="723"/>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724"/>
                                        </p:tgtEl>
                                        <p:attrNameLst>
                                          <p:attrName>style.visibility</p:attrName>
                                        </p:attrNameLst>
                                      </p:cBhvr>
                                      <p:to>
                                        <p:strVal val="visible"/>
                                      </p:to>
                                    </p:set>
                                    <p:animEffect transition="in" filter="diamond(in)">
                                      <p:cBhvr>
                                        <p:cTn id="22" dur="2000"/>
                                        <p:tgtEl>
                                          <p:spTgt spid="724"/>
                                        </p:tgtEl>
                                      </p:cBhvr>
                                    </p:animEffect>
                                  </p:childTnLst>
                                </p:cTn>
                              </p:par>
                              <p:par>
                                <p:cTn id="23" presetID="8" presetClass="entr" presetSubtype="16" fill="hold" grpId="2"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par>
                                <p:cTn id="26" presetID="8"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688" grpId="0"/>
      <p:bldP spid="720" grpId="0"/>
      <p:bldP spid="724" grpId="0"/>
      <p:bldP spid="3"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2862263" y="9731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327150" y="2535555"/>
            <a:ext cx="5797550" cy="2584450"/>
          </a:xfrm>
          <a:prstGeom prst="rect">
            <a:avLst/>
          </a:prstGeom>
          <a:solidFill>
            <a:srgbClr val="FAC08F"/>
          </a:solidFill>
          <a:ln w="9525" cap="flat" cmpd="sng">
            <a:noFill/>
            <a:prstDash val="solid"/>
            <a:miter/>
          </a:ln>
        </p:spPr>
        <p:txBody>
          <a:bodyPr vert="horz" wrap="square" lIns="91440" tIns="45720" rIns="91440" bIns="45720" anchor="ctr" anchorCtr="0">
            <a:spAutoFit/>
          </a:bodyPr>
          <a:p>
            <a:pPr marL="0" indent="0" algn="l" eaLnBrk="1" fontAlgn="auto" latinLnBrk="0" hangingPunct="1">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1. 重点掌握汉字的结构、笔顺及书写要求。</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2. 重点掌握汉字的偏旁部首及笔画名称。</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3. 能够掌握3600 个简化汉字的规范书写。</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4. 难点是掌握辨析不规范汉字的方法。</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24" name="组合 23"/>
          <p:cNvGrpSpPr>
            <a:grpSpLocks noChangeAspect="1"/>
          </p:cNvGrpSpPr>
          <p:nvPr/>
        </p:nvGrpSpPr>
        <p:grpSpPr>
          <a:xfrm rot="0">
            <a:off x="8631555" y="973455"/>
            <a:ext cx="2533015" cy="5026025"/>
            <a:chOff x="11732" y="818"/>
            <a:chExt cx="4607" cy="9140"/>
          </a:xfrm>
        </p:grpSpPr>
        <p:pic>
          <p:nvPicPr>
            <p:cNvPr id="23" name="图片 22" descr="30"/>
            <p:cNvPicPr>
              <a:picLocks noChangeAspect="1"/>
            </p:cNvPicPr>
            <p:nvPr/>
          </p:nvPicPr>
          <p:blipFill>
            <a:blip r:embed="rId1"/>
            <a:stretch>
              <a:fillRect/>
            </a:stretch>
          </p:blipFill>
          <p:spPr>
            <a:xfrm>
              <a:off x="13214" y="1896"/>
              <a:ext cx="3125" cy="7814"/>
            </a:xfrm>
            <a:prstGeom prst="rect">
              <a:avLst/>
            </a:prstGeom>
            <a:effectLst>
              <a:outerShdw blurRad="254000" dist="304800" dir="2700000" algn="tl" rotWithShape="0">
                <a:prstClr val="black">
                  <a:alpha val="40000"/>
                </a:prstClr>
              </a:outerShdw>
            </a:effectLst>
          </p:spPr>
        </p:pic>
        <p:pic>
          <p:nvPicPr>
            <p:cNvPr id="12" name="图片 11" descr="29"/>
            <p:cNvPicPr>
              <a:picLocks noChangeAspect="1"/>
            </p:cNvPicPr>
            <p:nvPr/>
          </p:nvPicPr>
          <p:blipFill>
            <a:blip r:embed="rId2"/>
            <a:stretch>
              <a:fillRect/>
            </a:stretch>
          </p:blipFill>
          <p:spPr>
            <a:xfrm>
              <a:off x="11732" y="818"/>
              <a:ext cx="3815" cy="9140"/>
            </a:xfrm>
            <a:prstGeom prst="rect">
              <a:avLst/>
            </a:prstGeom>
          </p:spPr>
        </p:pic>
      </p:gr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25"/>
                                        </p:tgtEl>
                                        <p:attrNameLst>
                                          <p:attrName>style.visibility</p:attrName>
                                        </p:attrNameLst>
                                      </p:cBhvr>
                                      <p:to>
                                        <p:strVal val="visible"/>
                                      </p:to>
                                    </p:set>
                                    <p:animEffect transition="in" filter="box(in)">
                                      <p:cBhvr>
                                        <p:cTn id="10" dur="2000"/>
                                        <p:tgtEl>
                                          <p:spTgt spid="725"/>
                                        </p:tgtEl>
                                      </p:cBhvr>
                                    </p:animEffect>
                                  </p:childTnLst>
                                </p:cTn>
                              </p:par>
                              <p:par>
                                <p:cTn id="11" presetID="4" presetClass="entr" presetSubtype="16"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ox(in)">
                                      <p:cBhvr>
                                        <p:cTn id="13"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P spid="7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237990" y="2574608"/>
            <a:ext cx="385953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任务一  </a:t>
            </a:r>
            <a:r>
              <a:rPr lang="zh-CN" altLang="zh-CN" sz="3200" b="1">
                <a:solidFill>
                  <a:srgbClr val="C55A11"/>
                </a:solidFill>
                <a:latin typeface="Arial" panose="020B0604020202020204" pitchFamily="34" charset="0"/>
                <a:ea typeface="黑体" panose="02010600030101010101" charset="-122"/>
              </a:rPr>
              <a:t>汉字的特点</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85596" y="67250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025525" y="1598930"/>
            <a:ext cx="10293985" cy="5708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nchor="b" anchorCtr="0">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汉字的造字方法有象形、指事、会意、形声、转注、假借。</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 name="TextBox 2"/>
          <p:cNvSpPr txBox="1"/>
          <p:nvPr/>
        </p:nvSpPr>
        <p:spPr>
          <a:xfrm>
            <a:off x="1760855" y="2595880"/>
            <a:ext cx="5074920" cy="320929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象形</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象形法是六书之首， 属于“独体造字法”。用文字的线条或笔画，把要表达物体的外形特征，具体地勾画出来。例如“月”字像一弯明月的形状，“龟”字像一只龟的侧面形状，它是一种最原始的造字方法。</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8198" name="Picture 22" descr="http://t03.pic.sogou.com/0786a23ff9653821-1041c36506e9a8b5-7c5552d0f077ecea92502a292d33bd43.jpg"/>
          <p:cNvPicPr>
            <a:picLocks noChangeAspect="1"/>
          </p:cNvPicPr>
          <p:nvPr/>
        </p:nvPicPr>
        <p:blipFill>
          <a:blip r:embed="rId6"/>
          <a:stretch>
            <a:fillRect/>
          </a:stretch>
        </p:blipFill>
        <p:spPr>
          <a:xfrm>
            <a:off x="7905433" y="2355850"/>
            <a:ext cx="2770187" cy="36893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1718310" y="1998345"/>
            <a:ext cx="5127625" cy="27298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指事</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属于“独体造字法”。与象形的主要分别，是指事字含有绘画较抽像的东西。例如“刃”字是在“刀”的锋利处加上一点，以作标示；“凶”字则是在陷阱处加上交叉符号。</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9221" name="Picture 26" descr="http://t03.pic.sogou.com/12988d3bc04ab437-2b5a30848dee12fa-dbb4552165867c8e5e1c67c7c2eaace5.jpg"/>
          <p:cNvPicPr>
            <a:picLocks noChangeAspect="1"/>
          </p:cNvPicPr>
          <p:nvPr/>
        </p:nvPicPr>
        <p:blipFill>
          <a:blip r:embed="rId1"/>
          <a:stretch>
            <a:fillRect/>
          </a:stretch>
        </p:blipFill>
        <p:spPr>
          <a:xfrm>
            <a:off x="6845300" y="565150"/>
            <a:ext cx="4055110" cy="5572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2423591" y="18863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1135380" y="1497965"/>
            <a:ext cx="5061585" cy="416877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0000"/>
                </a:solidFill>
                <a:effectLst/>
                <a:uLnTx/>
                <a:uFillTx/>
                <a:latin typeface="华文行楷" panose="02010800040101010101" pitchFamily="2" charset="-122"/>
                <a:ea typeface="华文行楷" panose="02010800040101010101" pitchFamily="2" charset="-122"/>
                <a:cs typeface="+mn-cs"/>
              </a:rPr>
              <a:t>形声</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属于“合体造字法”。形声字由两部分组成：形旁</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又称“义符”</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和声旁</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又称“音符”</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。形旁是指示字的意思或类属，声旁则表示字的相同或相近发音。例如“樱”字，形旁是“木”，表示它是一种树木，声旁是“婴”，表示它的发音与“婴”字一样。</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0245" name="Picture 2" descr="http://pic.baike.soso.com/p/20130712/20130712214943-734687425.jpg"/>
          <p:cNvPicPr>
            <a:picLocks noChangeAspect="1"/>
          </p:cNvPicPr>
          <p:nvPr/>
        </p:nvPicPr>
        <p:blipFill>
          <a:blip r:embed="rId6"/>
          <a:stretch>
            <a:fillRect/>
          </a:stretch>
        </p:blipFill>
        <p:spPr>
          <a:xfrm>
            <a:off x="6697980" y="1985645"/>
            <a:ext cx="4532630" cy="30435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2091</Words>
  <Application>WPS 演示</Application>
  <PresentationFormat>宽屏</PresentationFormat>
  <Paragraphs>123</Paragraphs>
  <Slides>30</Slides>
  <Notes>21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Arial</vt:lpstr>
      <vt:lpstr>宋体</vt:lpstr>
      <vt:lpstr>Wingdings</vt:lpstr>
      <vt:lpstr>思源黑体 CN Regular</vt:lpstr>
      <vt:lpstr>黑体</vt:lpstr>
      <vt:lpstr>Arial</vt:lpstr>
      <vt:lpstr>Arial Black</vt:lpstr>
      <vt:lpstr>微软雅黑</vt:lpstr>
      <vt:lpstr>等线</vt:lpstr>
      <vt:lpstr>Lato Regular</vt:lpstr>
      <vt:lpstr>Latha</vt:lpstr>
      <vt:lpstr>华文琥珀</vt:lpstr>
      <vt:lpstr>华文行楷</vt:lpstr>
      <vt:lpstr>Book Antiqua</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单金枝</cp:lastModifiedBy>
  <cp:revision>662</cp:revision>
  <dcterms:created xsi:type="dcterms:W3CDTF">2018-06-17T04:53:00Z</dcterms:created>
  <dcterms:modified xsi:type="dcterms:W3CDTF">2021-07-13T02:13:27Z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55197953DD3D41859524FBF4B302FE72</vt:lpwstr>
  </property>
</Properties>
</file>