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6"/>
  </p:handoutMasterIdLst>
  <p:sldIdLst>
    <p:sldId id="359" r:id="rId3"/>
    <p:sldId id="360" r:id="rId5"/>
    <p:sldId id="361" r:id="rId6"/>
    <p:sldId id="362" r:id="rId7"/>
    <p:sldId id="387" r:id="rId8"/>
    <p:sldId id="386" r:id="rId9"/>
    <p:sldId id="896" r:id="rId10"/>
    <p:sldId id="897" r:id="rId11"/>
    <p:sldId id="898" r:id="rId12"/>
    <p:sldId id="899" r:id="rId13"/>
    <p:sldId id="900" r:id="rId14"/>
    <p:sldId id="901" r:id="rId15"/>
    <p:sldId id="902" r:id="rId16"/>
    <p:sldId id="968" r:id="rId17"/>
    <p:sldId id="904" r:id="rId18"/>
    <p:sldId id="905" r:id="rId19"/>
    <p:sldId id="969" r:id="rId20"/>
    <p:sldId id="907" r:id="rId21"/>
    <p:sldId id="908" r:id="rId22"/>
    <p:sldId id="909" r:id="rId23"/>
    <p:sldId id="910" r:id="rId24"/>
    <p:sldId id="911" r:id="rId25"/>
    <p:sldId id="912" r:id="rId26"/>
    <p:sldId id="970" r:id="rId27"/>
    <p:sldId id="914" r:id="rId28"/>
    <p:sldId id="915" r:id="rId29"/>
    <p:sldId id="916" r:id="rId30"/>
    <p:sldId id="917" r:id="rId31"/>
    <p:sldId id="918" r:id="rId32"/>
    <p:sldId id="919" r:id="rId33"/>
    <p:sldId id="920" r:id="rId34"/>
    <p:sldId id="921" r:id="rId35"/>
    <p:sldId id="971" r:id="rId36"/>
    <p:sldId id="972" r:id="rId37"/>
    <p:sldId id="973" r:id="rId38"/>
    <p:sldId id="922" r:id="rId39"/>
    <p:sldId id="923" r:id="rId40"/>
    <p:sldId id="924" r:id="rId41"/>
    <p:sldId id="925" r:id="rId42"/>
    <p:sldId id="926" r:id="rId43"/>
    <p:sldId id="927" r:id="rId44"/>
    <p:sldId id="928" r:id="rId45"/>
    <p:sldId id="929" r:id="rId46"/>
    <p:sldId id="930" r:id="rId47"/>
    <p:sldId id="931" r:id="rId48"/>
    <p:sldId id="932" r:id="rId49"/>
    <p:sldId id="933" r:id="rId50"/>
    <p:sldId id="934" r:id="rId51"/>
    <p:sldId id="935" r:id="rId52"/>
    <p:sldId id="936" r:id="rId53"/>
    <p:sldId id="937" r:id="rId54"/>
    <p:sldId id="938" r:id="rId55"/>
    <p:sldId id="939" r:id="rId56"/>
    <p:sldId id="940" r:id="rId57"/>
    <p:sldId id="974" r:id="rId58"/>
    <p:sldId id="942" r:id="rId59"/>
    <p:sldId id="943" r:id="rId60"/>
    <p:sldId id="945" r:id="rId61"/>
    <p:sldId id="946" r:id="rId62"/>
    <p:sldId id="947" r:id="rId63"/>
    <p:sldId id="948" r:id="rId64"/>
    <p:sldId id="949" r:id="rId65"/>
    <p:sldId id="950" r:id="rId66"/>
    <p:sldId id="951" r:id="rId67"/>
    <p:sldId id="952" r:id="rId68"/>
    <p:sldId id="953" r:id="rId69"/>
    <p:sldId id="954" r:id="rId70"/>
    <p:sldId id="955" r:id="rId71"/>
    <p:sldId id="956" r:id="rId72"/>
    <p:sldId id="957" r:id="rId73"/>
    <p:sldId id="975" r:id="rId74"/>
    <p:sldId id="959" r:id="rId75"/>
    <p:sldId id="960" r:id="rId76"/>
    <p:sldId id="976" r:id="rId77"/>
    <p:sldId id="962" r:id="rId78"/>
    <p:sldId id="963" r:id="rId79"/>
    <p:sldId id="977" r:id="rId80"/>
    <p:sldId id="965" r:id="rId81"/>
    <p:sldId id="966" r:id="rId82"/>
    <p:sldId id="967" r:id="rId83"/>
    <p:sldId id="721" r:id="rId84"/>
    <p:sldId id="363" r:id="rId85"/>
  </p:sldIdLst>
  <p:sldSz cx="12192000" cy="6858000"/>
  <p:notesSz cx="6858000" cy="9144000"/>
  <p:custDataLst>
    <p:tags r:id="rId9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86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10"/>
    <p:restoredTop sz="94682"/>
  </p:normalViewPr>
  <p:slideViewPr>
    <p:cSldViewPr snapToGrid="0" snapToObjects="1" showGuides="1">
      <p:cViewPr varScale="1">
        <p:scale>
          <a:sx n="101" d="100"/>
          <a:sy n="101" d="100"/>
        </p:scale>
        <p:origin x="200" y="576"/>
      </p:cViewPr>
      <p:guideLst>
        <p:guide orient="horz" pos="2221"/>
        <p:guide pos="2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0" Type="http://schemas.openxmlformats.org/officeDocument/2006/relationships/tags" Target="tags/tag1.xml"/><Relationship Id="rId9" Type="http://schemas.openxmlformats.org/officeDocument/2006/relationships/slide" Target="slides/slide6.xml"/><Relationship Id="rId89" Type="http://schemas.openxmlformats.org/officeDocument/2006/relationships/tableStyles" Target="tableStyles.xml"/><Relationship Id="rId88" Type="http://schemas.openxmlformats.org/officeDocument/2006/relationships/viewProps" Target="viewProps.xml"/><Relationship Id="rId87" Type="http://schemas.openxmlformats.org/officeDocument/2006/relationships/presProps" Target="presProps.xml"/><Relationship Id="rId86" Type="http://schemas.openxmlformats.org/officeDocument/2006/relationships/handoutMaster" Target="handoutMasters/handoutMaster1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 毛笔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57E640C-AB1F-44E2-8515-75B9466120EE}" type="presOf" srcId="{561ED4CD-2321-4293-949E-2C47D0B22CC1}" destId="{41CC2077-536E-401A-998A-5928EA2ADDBC}" srcOrd="0" destOrd="0" presId="urn:microsoft.com/office/officeart/2005/8/layout/vList2"/>
    <dgm:cxn modelId="{1EB6BE85-508F-46AC-B4A8-C51646BF23DB}" type="presOf" srcId="{22237F99-FD0F-4EA4-B7E2-BFAD40DF6E70}" destId="{447C00D4-8DDB-44FA-87ED-AAA16D8D1D2A}" srcOrd="0" destOrd="0" presId="urn:microsoft.com/office/officeart/2005/8/layout/vList2"/>
    <dgm:cxn modelId="{697A79EE-9525-4DE2-A6AD-58EAC35BE68F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</a:t>
          </a:r>
          <a:r>
            <a:rPr lang="en-US" b="1" dirty="0" smtClean="0"/>
            <a:t> </a:t>
          </a:r>
          <a:r>
            <a:rPr lang="zh-CN" b="1" dirty="0" smtClean="0"/>
            <a:t>方笔与圆笔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8D919A51-8703-407A-9076-A98878A3B74C}" type="presOf" srcId="{22237F99-FD0F-4EA4-B7E2-BFAD40DF6E70}" destId="{447C00D4-8DDB-44FA-87ED-AAA16D8D1D2A}" srcOrd="0" destOrd="0" presId="urn:microsoft.com/office/officeart/2005/8/layout/vList2"/>
    <dgm:cxn modelId="{6ED0B50D-495F-435A-8F20-2ACB387598D5}" type="presOf" srcId="{561ED4CD-2321-4293-949E-2C47D0B22CC1}" destId="{41CC2077-536E-401A-998A-5928EA2ADDBC}" srcOrd="0" destOrd="0" presId="urn:microsoft.com/office/officeart/2005/8/layout/vList2"/>
    <dgm:cxn modelId="{8F588488-98C7-4A8F-B3EB-3C53308A7AE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四、转笔与折笔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A8CE3EA8-D9C4-4F63-9E83-045EA6A5B0DF}" type="presOf" srcId="{22237F99-FD0F-4EA4-B7E2-BFAD40DF6E70}" destId="{447C00D4-8DDB-44FA-87ED-AAA16D8D1D2A}" srcOrd="0" destOrd="0" presId="urn:microsoft.com/office/officeart/2005/8/layout/vList2"/>
    <dgm:cxn modelId="{26C515AF-DDF4-4EA5-8EA1-4E0F0F7701D1}" type="presOf" srcId="{561ED4CD-2321-4293-949E-2C47D0B22CC1}" destId="{41CC2077-536E-401A-998A-5928EA2ADDBC}" srcOrd="0" destOrd="0" presId="urn:microsoft.com/office/officeart/2005/8/layout/vList2"/>
    <dgm:cxn modelId="{96E40A70-AC2B-41BB-B8A5-6D4055ABE1C9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五、提笔与按笔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D0B660E4-F5DE-449F-9BF9-E5D1B6760F44}" type="presOf" srcId="{561ED4CD-2321-4293-949E-2C47D0B22CC1}" destId="{41CC2077-536E-401A-998A-5928EA2ADDBC}" srcOrd="0" destOrd="0" presId="urn:microsoft.com/office/officeart/2005/8/layout/vList2"/>
    <dgm:cxn modelId="{0651DF32-0D8B-4EAB-9069-261A6F69F7AD}" type="presOf" srcId="{22237F99-FD0F-4EA4-B7E2-BFAD40DF6E70}" destId="{447C00D4-8DDB-44FA-87ED-AAA16D8D1D2A}" srcOrd="0" destOrd="0" presId="urn:microsoft.com/office/officeart/2005/8/layout/vList2"/>
    <dgm:cxn modelId="{7CA89FE8-035B-4F4A-8C9A-98C306A69A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六、疾笔和涩笔</a:t>
          </a:r>
          <a:r>
            <a:rPr lang="en-US" b="1" dirty="0" smtClean="0"/>
            <a:t> 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90574AA-06D8-4E31-BDC0-4A57C6BAABA7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5135C05C-53DF-454A-BB66-2832463A00C1}" type="presOf" srcId="{22237F99-FD0F-4EA4-B7E2-BFAD40DF6E70}" destId="{447C00D4-8DDB-44FA-87ED-AAA16D8D1D2A}" srcOrd="0" destOrd="0" presId="urn:microsoft.com/office/officeart/2005/8/layout/vList2"/>
    <dgm:cxn modelId="{0A371725-9B54-4BF6-9075-7B8FCA088A6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一、点的写法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98B6E4B-45FD-45F8-AEDC-028537F919C8}" type="presOf" srcId="{22237F99-FD0F-4EA4-B7E2-BFAD40DF6E70}" destId="{447C00D4-8DDB-44FA-87ED-AAA16D8D1D2A}" srcOrd="0" destOrd="0" presId="urn:microsoft.com/office/officeart/2005/8/layout/vList2"/>
    <dgm:cxn modelId="{2DC5FA4E-84C9-464B-AA0A-7A9105AA18B6}" type="presOf" srcId="{561ED4CD-2321-4293-949E-2C47D0B22CC1}" destId="{41CC2077-536E-401A-998A-5928EA2ADDBC}" srcOrd="0" destOrd="0" presId="urn:microsoft.com/office/officeart/2005/8/layout/vList2"/>
    <dgm:cxn modelId="{B10BCA03-622F-4494-8665-2E2F04E65F0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二</a:t>
          </a:r>
          <a:r>
            <a:rPr lang="zh-CN" b="1" dirty="0" smtClean="0"/>
            <a:t>、</a:t>
          </a:r>
          <a:r>
            <a:rPr lang="zh-CN" b="1" dirty="0" smtClean="0"/>
            <a:t>横的写法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B6B42A2C-F12A-4FA4-A20B-6D3697775814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B6B42A2C-F12A-4FA4-A20B-6D3697775814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B42A2C-F12A-4FA4-A20B-6D3697775814}" srcId="{22237F99-FD0F-4EA4-B7E2-BFAD40DF6E70}" destId="{561ED4CD-2321-4293-949E-2C47D0B22CC1}" srcOrd="0" destOrd="0" parTransId="{8A7D5E96-CC25-40B3-A977-AC7F62EBB4EC}" sibTransId="{584DD622-18CB-4009-98BB-842E4A9A7BBD}"/>
    <dgm:cxn modelId="{04AC5036-8E5C-44ED-A2EB-5170D5592AEE}" type="presOf" srcId="{22237F99-FD0F-4EA4-B7E2-BFAD40DF6E70}" destId="{447C00D4-8DDB-44FA-87ED-AAA16D8D1D2A}" srcOrd="0" destOrd="0" presId="urn:microsoft.com/office/officeart/2005/8/layout/vList2"/>
    <dgm:cxn modelId="{6216351F-212A-4DB9-A785-9DB7A730FC0D}" type="presParOf" srcId="{447C00D4-8DDB-44FA-87ED-AAA16D8D1D2A}" destId="{41CC2077-536E-401A-998A-5928EA2ADDBC}" srcOrd="0" destOrd="0" presId="urn:microsoft.com/office/officeart/2005/8/layout/vList2"/>
    <dgm:cxn modelId="{2750829D-5E55-4908-86E2-404D5D91ED2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三</a:t>
          </a:r>
          <a:r>
            <a:rPr lang="zh-CN" b="1" dirty="0" smtClean="0"/>
            <a:t>、</a:t>
          </a:r>
          <a:r>
            <a:rPr lang="zh-CN" b="1" dirty="0" smtClean="0"/>
            <a:t>竖</a:t>
          </a:r>
          <a:r>
            <a:rPr lang="zh-CN" b="1" dirty="0" smtClean="0"/>
            <a:t>的写法</a:t>
          </a:r>
          <a:r>
            <a:rPr lang="zh-CN" b="1" dirty="0">
              <a:latin typeface="华文琥珀" panose="02010800040101010101" pitchFamily="2" charset="-122"/>
              <a:ea typeface="华文琥珀" panose="02010800040101010101" pitchFamily="2" charset="-122"/>
            </a:rPr>
            <a:t/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1EB5E920-25BF-439C-AF7B-CCE109038D8D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EB5E920-25BF-439C-AF7B-CCE109038D8D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B5E920-25BF-439C-AF7B-CCE109038D8D}" srcId="{22237F99-FD0F-4EA4-B7E2-BFAD40DF6E70}" destId="{561ED4CD-2321-4293-949E-2C47D0B22CC1}" srcOrd="0" destOrd="0" parTransId="{8A7D5E96-CC25-40B3-A977-AC7F62EBB4EC}" sibTransId="{584DD622-18CB-4009-98BB-842E4A9A7BBD}"/>
    <dgm:cxn modelId="{FD6C6577-2FB3-49A4-BAAD-89ECF9AF37C7}" type="presOf" srcId="{22237F99-FD0F-4EA4-B7E2-BFAD40DF6E70}" destId="{447C00D4-8DDB-44FA-87ED-AAA16D8D1D2A}" srcOrd="0" destOrd="0" presId="urn:microsoft.com/office/officeart/2005/8/layout/vList2"/>
    <dgm:cxn modelId="{566045F9-FB70-4D31-8580-2EE7940AAA1A}" type="presParOf" srcId="{447C00D4-8DDB-44FA-87ED-AAA16D8D1D2A}" destId="{41CC2077-536E-401A-998A-5928EA2ADDBC}" srcOrd="0" destOrd="0" presId="urn:microsoft.com/office/officeart/2005/8/layout/vList2"/>
    <dgm:cxn modelId="{8AD5E63D-A46A-4483-B1FD-165F0AAEC3C1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四、撇的写法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6A3012B6-3A11-44AD-8798-5204954BB73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6A3012B6-3A11-44AD-8798-5204954BB73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3012B6-3A11-44AD-8798-5204954BB738}" srcId="{22237F99-FD0F-4EA4-B7E2-BFAD40DF6E70}" destId="{561ED4CD-2321-4293-949E-2C47D0B22CC1}" srcOrd="0" destOrd="0" parTransId="{8A7D5E96-CC25-40B3-A977-AC7F62EBB4EC}" sibTransId="{584DD622-18CB-4009-98BB-842E4A9A7BBD}"/>
    <dgm:cxn modelId="{90B32564-3699-4FBD-8266-2530843EDBEA}" type="presOf" srcId="{22237F99-FD0F-4EA4-B7E2-BFAD40DF6E70}" destId="{447C00D4-8DDB-44FA-87ED-AAA16D8D1D2A}" srcOrd="0" destOrd="0" presId="urn:microsoft.com/office/officeart/2005/8/layout/vList2"/>
    <dgm:cxn modelId="{CCE5CF9C-06DC-45A3-8C73-9A28D08CA306}" type="presParOf" srcId="{447C00D4-8DDB-44FA-87ED-AAA16D8D1D2A}" destId="{41CC2077-536E-401A-998A-5928EA2ADDBC}" srcOrd="0" destOrd="0" presId="urn:microsoft.com/office/officeart/2005/8/layout/vList2"/>
    <dgm:cxn modelId="{D5D6404B-8C53-48E7-B2BD-57D38451AB41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五、捺的写法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5701DDE9-0857-4BDB-BC04-981840B61D7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5701DDE9-0857-4BDB-BC04-981840B61D7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701DDE9-0857-4BDB-BC04-981840B61D7B}" srcId="{22237F99-FD0F-4EA4-B7E2-BFAD40DF6E70}" destId="{561ED4CD-2321-4293-949E-2C47D0B22CC1}" srcOrd="0" destOrd="0" parTransId="{8A7D5E96-CC25-40B3-A977-AC7F62EBB4EC}" sibTransId="{584DD622-18CB-4009-98BB-842E4A9A7BBD}"/>
    <dgm:cxn modelId="{F7BEF7A8-E842-4AAC-A13A-1F0366A8D4C8}" type="presOf" srcId="{22237F99-FD0F-4EA4-B7E2-BFAD40DF6E70}" destId="{447C00D4-8DDB-44FA-87ED-AAA16D8D1D2A}" srcOrd="0" destOrd="0" presId="urn:microsoft.com/office/officeart/2005/8/layout/vList2"/>
    <dgm:cxn modelId="{FAF8350D-2512-416E-A70C-3772378A4419}" type="presParOf" srcId="{447C00D4-8DDB-44FA-87ED-AAA16D8D1D2A}" destId="{41CC2077-536E-401A-998A-5928EA2ADDBC}" srcOrd="0" destOrd="0" presId="urn:microsoft.com/office/officeart/2005/8/layout/vList2"/>
    <dgm:cxn modelId="{D00149B9-58B1-41DE-8AC3-DDA22B9C93A9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六、提的写法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16019307-101A-49A5-B5B3-E676DA796D8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16019307-101A-49A5-B5B3-E676DA796D8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6019307-101A-49A5-B5B3-E676DA796D8B}" srcId="{22237F99-FD0F-4EA4-B7E2-BFAD40DF6E70}" destId="{561ED4CD-2321-4293-949E-2C47D0B22CC1}" srcOrd="0" destOrd="0" parTransId="{8A7D5E96-CC25-40B3-A977-AC7F62EBB4EC}" sibTransId="{584DD622-18CB-4009-98BB-842E4A9A7BBD}"/>
    <dgm:cxn modelId="{95D4BEAB-923D-42DA-B21E-C3E8F559E3CA}" type="presOf" srcId="{22237F99-FD0F-4EA4-B7E2-BFAD40DF6E70}" destId="{447C00D4-8DDB-44FA-87ED-AAA16D8D1D2A}" srcOrd="0" destOrd="0" presId="urn:microsoft.com/office/officeart/2005/8/layout/vList2"/>
    <dgm:cxn modelId="{28021D9D-2E7A-4687-95BB-5EE50FE145EB}" type="presParOf" srcId="{447C00D4-8DDB-44FA-87ED-AAA16D8D1D2A}" destId="{41CC2077-536E-401A-998A-5928EA2ADDBC}" srcOrd="0" destOrd="0" presId="urn:microsoft.com/office/officeart/2005/8/layout/vList2"/>
    <dgm:cxn modelId="{9583C323-274F-4342-8856-DFCF14D0790F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</a:t>
          </a:r>
          <a:r>
            <a:rPr lang="zh-CN" altLang="en-US" b="1" dirty="0" smtClean="0"/>
            <a:t>、</a:t>
          </a:r>
          <a:r>
            <a:rPr lang="zh-CN" b="1" dirty="0" smtClean="0"/>
            <a:t>墨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88AD59-5505-4AB2-B474-6BD6D9366C6D}" type="presOf" srcId="{561ED4CD-2321-4293-949E-2C47D0B22CC1}" destId="{41CC2077-536E-401A-998A-5928EA2ADDBC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075AB198-AE1C-4C64-A86C-6AEF6BEE6323}" type="presOf" srcId="{22237F99-FD0F-4EA4-B7E2-BFAD40DF6E70}" destId="{447C00D4-8DDB-44FA-87ED-AAA16D8D1D2A}" srcOrd="0" destOrd="0" presId="urn:microsoft.com/office/officeart/2005/8/layout/vList2"/>
    <dgm:cxn modelId="{E9E33519-4556-42F3-9E70-CF348FCF0592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七、折的写法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EA7BFEA4-118D-40BC-83A4-04C5B504EA28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EA7BFEA4-118D-40BC-83A4-04C5B504EA28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7BFEA4-118D-40BC-83A4-04C5B504EA28}" srcId="{22237F99-FD0F-4EA4-B7E2-BFAD40DF6E70}" destId="{561ED4CD-2321-4293-949E-2C47D0B22CC1}" srcOrd="0" destOrd="0" parTransId="{8A7D5E96-CC25-40B3-A977-AC7F62EBB4EC}" sibTransId="{584DD622-18CB-4009-98BB-842E4A9A7BBD}"/>
    <dgm:cxn modelId="{5C5B54DE-1A3D-49D4-BFD7-45D403079063}" type="presOf" srcId="{22237F99-FD0F-4EA4-B7E2-BFAD40DF6E70}" destId="{447C00D4-8DDB-44FA-87ED-AAA16D8D1D2A}" srcOrd="0" destOrd="0" presId="urn:microsoft.com/office/officeart/2005/8/layout/vList2"/>
    <dgm:cxn modelId="{CE116114-5C44-4D2A-A5F9-461F4A691AB7}" type="presParOf" srcId="{447C00D4-8DDB-44FA-87ED-AAA16D8D1D2A}" destId="{41CC2077-536E-401A-998A-5928EA2ADDBC}" srcOrd="0" destOrd="0" presId="urn:microsoft.com/office/officeart/2005/8/layout/vList2"/>
    <dgm:cxn modelId="{C346B076-1F8D-4909-B40C-B8823A7076B0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 phldr="0" custT="0"/>
      <dgm:spPr/>
      <dgm:t>
        <a:bodyPr vert="horz" wrap="square"/>
        <a:p>
          <a:pPr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 smtClean="0"/>
            <a:t>八、钩的写法</a:t>
          </a:r>
          <a:r>
            <a:rPr lang="zh-CN" b="1" dirty="0" smtClean="0"/>
            <a:t/>
          </a:r>
          <a:endParaRPr lang="zh-CN" b="1" dirty="0" smtClean="0"/>
        </a:p>
      </dgm:t>
    </dgm:pt>
    <dgm:pt modelId="{8A7D5E96-CC25-40B3-A977-AC7F62EBB4EC}" cxnId="{0C5A4FA8-DA0A-495A-86EB-91567FE553EB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0C5A4FA8-DA0A-495A-86EB-91567FE553EB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5A4FA8-DA0A-495A-86EB-91567FE553EB}" srcId="{22237F99-FD0F-4EA4-B7E2-BFAD40DF6E70}" destId="{561ED4CD-2321-4293-949E-2C47D0B22CC1}" srcOrd="0" destOrd="0" parTransId="{8A7D5E96-CC25-40B3-A977-AC7F62EBB4EC}" sibTransId="{584DD622-18CB-4009-98BB-842E4A9A7BBD}"/>
    <dgm:cxn modelId="{D8372F0F-FFAF-46B7-ABF8-64DC7F7B17DC}" type="presOf" srcId="{22237F99-FD0F-4EA4-B7E2-BFAD40DF6E70}" destId="{447C00D4-8DDB-44FA-87ED-AAA16D8D1D2A}" srcOrd="0" destOrd="0" presId="urn:microsoft.com/office/officeart/2005/8/layout/vList2"/>
    <dgm:cxn modelId="{5D6853D8-B5F4-4BFA-9C95-6A57A005FF19}" type="presParOf" srcId="{447C00D4-8DDB-44FA-87ED-AAA16D8D1D2A}" destId="{41CC2077-536E-401A-998A-5928EA2ADDBC}" srcOrd="0" destOrd="0" presId="urn:microsoft.com/office/officeart/2005/8/layout/vList2"/>
    <dgm:cxn modelId="{E9EC9D9B-627D-4B99-A47A-63217DBE1A62}" type="presOf" srcId="{561ED4CD-2321-4293-949E-2C47D0B22CC1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3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三、纸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9AF74FC3-75A7-46BB-BA89-73BE62E24A2E}" type="presOf" srcId="{22237F99-FD0F-4EA4-B7E2-BFAD40DF6E70}" destId="{447C00D4-8DDB-44FA-87ED-AAA16D8D1D2A}" srcOrd="0" destOrd="0" presId="urn:microsoft.com/office/officeart/2005/8/layout/vList2"/>
    <dgm:cxn modelId="{932B0C90-05BE-4AB7-B71B-5E31E0153DEF}" type="presOf" srcId="{561ED4CD-2321-4293-949E-2C47D0B22CC1}" destId="{41CC2077-536E-401A-998A-5928EA2ADDBC}" srcOrd="0" destOrd="0" presId="urn:microsoft.com/office/officeart/2005/8/layout/vList2"/>
    <dgm:cxn modelId="{979B2AFC-0055-48F7-849A-2351A99E895B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4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三、砚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4B4B28-13A2-4533-9BC3-A19C8B442DFC}" type="presOf" srcId="{561ED4CD-2321-4293-949E-2C47D0B22CC1}" destId="{41CC2077-536E-401A-998A-5928EA2ADDBC}" srcOrd="0" destOrd="0" presId="urn:microsoft.com/office/officeart/2005/8/layout/vList2"/>
    <dgm:cxn modelId="{B3F9249F-70C0-49E4-AB43-46BCCFECA6F3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FEFAF9A-C640-46F1-B035-0AA253CC03B0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5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altLang="en-US" b="1" dirty="0" smtClean="0">
              <a:latin typeface="黑体" panose="02010600030101010101" charset="-122"/>
              <a:ea typeface="黑体" panose="02010600030101010101" charset="-122"/>
            </a:rPr>
            <a:t>四、镇纸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2E6B82FA-5CCF-4537-AD28-D3F28072E3B6}" type="presOf" srcId="{22237F99-FD0F-4EA4-B7E2-BFAD40DF6E70}" destId="{447C00D4-8DDB-44FA-87ED-AAA16D8D1D2A}" srcOrd="0" destOrd="0" presId="urn:microsoft.com/office/officeart/2005/8/layout/vList2"/>
    <dgm:cxn modelId="{1260CC28-6539-4433-84E8-FCA4CFB76CF7}" type="presOf" srcId="{561ED4CD-2321-4293-949E-2C47D0B22CC1}" destId="{41CC2077-536E-401A-998A-5928EA2ADDBC}" srcOrd="0" destOrd="0" presId="urn:microsoft.com/office/officeart/2005/8/layout/vList2"/>
    <dgm:cxn modelId="{60F22355-DB55-40B7-A1E0-43DBFC35B7D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一、书写姿势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2F21FB-E08B-46E7-98F8-E15BB001B2B0}" type="presOf" srcId="{22237F99-FD0F-4EA4-B7E2-BFAD40DF6E70}" destId="{447C00D4-8DDB-44FA-87ED-AAA16D8D1D2A}" srcOrd="0" destOrd="0" presId="urn:microsoft.com/office/officeart/2005/8/layout/vList2"/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CABCE2A-624A-4AB7-843C-AABDBEAF3551}" type="presOf" srcId="{561ED4CD-2321-4293-949E-2C47D0B22CC1}" destId="{41CC2077-536E-401A-998A-5928EA2ADDBC}" srcOrd="0" destOrd="0" presId="urn:microsoft.com/office/officeart/2005/8/layout/vList2"/>
    <dgm:cxn modelId="{AC9FD07E-F219-4949-9912-0A2B3CBDE707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二、执笔方法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F86E5196-A0E5-46AE-A3A9-2880627219AD}" type="presOf" srcId="{561ED4CD-2321-4293-949E-2C47D0B22CC1}" destId="{41CC2077-536E-401A-998A-5928EA2ADDBC}" srcOrd="0" destOrd="0" presId="urn:microsoft.com/office/officeart/2005/8/layout/vList2"/>
    <dgm:cxn modelId="{5C0782C6-A371-45AB-A6EE-3CEE9CC5B966}" type="presOf" srcId="{22237F99-FD0F-4EA4-B7E2-BFAD40DF6E70}" destId="{447C00D4-8DDB-44FA-87ED-AAA16D8D1D2A}" srcOrd="0" destOrd="0" presId="urn:microsoft.com/office/officeart/2005/8/layout/vList2"/>
    <dgm:cxn modelId="{E47F5D2B-8DCB-46DD-B662-52C4200F4233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1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一、中锋与侧锋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1510" custLinFactNeighborY="-128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684E5447-13EE-4FDC-B893-55A07A994842}" type="presOf" srcId="{561ED4CD-2321-4293-949E-2C47D0B22CC1}" destId="{41CC2077-536E-401A-998A-5928EA2ADDBC}" srcOrd="0" destOrd="0" presId="urn:microsoft.com/office/officeart/2005/8/layout/vList2"/>
    <dgm:cxn modelId="{864AA1E8-3346-48B2-909B-33715F749E96}" type="presOf" srcId="{22237F99-FD0F-4EA4-B7E2-BFAD40DF6E70}" destId="{447C00D4-8DDB-44FA-87ED-AAA16D8D1D2A}" srcOrd="0" destOrd="0" presId="urn:microsoft.com/office/officeart/2005/8/layout/vList2"/>
    <dgm:cxn modelId="{16A89D3E-5C72-4CC1-8B32-2038EA157FCB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237F99-FD0F-4EA4-B7E2-BFAD40DF6E70}" type="doc">
      <dgm:prSet loTypeId="urn:microsoft.com/office/officeart/2005/8/layout/vList2" loCatId="list" qsTypeId="urn:microsoft.com/office/officeart/2005/8/quickstyle/3d4" qsCatId="3D" csTypeId="urn:microsoft.com/office/officeart/2005/8/colors/colorful2" csCatId="accent1" phldr="1"/>
      <dgm:spPr/>
      <dgm:t>
        <a:bodyPr/>
        <a:lstStyle/>
        <a:p>
          <a:endParaRPr lang="zh-CN" altLang="en-US"/>
        </a:p>
      </dgm:t>
    </dgm:pt>
    <dgm:pt modelId="{561ED4CD-2321-4293-949E-2C47D0B22CC1}">
      <dgm:prSet/>
      <dgm:spPr/>
      <dgm:t>
        <a:bodyPr/>
        <a:lstStyle/>
        <a:p>
          <a:pPr rtl="0"/>
          <a:r>
            <a:rPr lang="zh-CN" b="1" dirty="0" smtClean="0"/>
            <a:t>二、藏锋与露锋</a:t>
          </a:r>
          <a:endParaRPr lang="zh-CN" b="1" dirty="0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8A7D5E96-CC25-40B3-A977-AC7F62EBB4EC}" cxnId="{991C4D9C-72ED-4ACD-813A-13E151456C17}" type="par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584DD622-18CB-4009-98BB-842E4A9A7BBD}" cxnId="{991C4D9C-72ED-4ACD-813A-13E151456C17}" type="sibTrans">
      <dgm:prSet/>
      <dgm:spPr/>
      <dgm:t>
        <a:bodyPr/>
        <a:lstStyle/>
        <a:p>
          <a:endParaRPr lang="zh-CN" altLang="en-US" b="1">
            <a:latin typeface="华文琥珀" panose="02010800040101010101" pitchFamily="2" charset="-122"/>
            <a:ea typeface="华文琥珀" panose="02010800040101010101" pitchFamily="2" charset="-122"/>
          </a:endParaRPr>
        </a:p>
      </dgm:t>
    </dgm:pt>
    <dgm:pt modelId="{447C00D4-8DDB-44FA-87ED-AAA16D8D1D2A}" type="pres">
      <dgm:prSet presAssocID="{22237F99-FD0F-4EA4-B7E2-BFAD40DF6E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CC2077-536E-401A-998A-5928EA2ADDBC}" type="pres">
      <dgm:prSet presAssocID="{561ED4CD-2321-4293-949E-2C47D0B22CC1}" presName="parentText" presStyleLbl="node1" presStyleIdx="0" presStyleCnt="1" custLinFactNeighborX="-9836" custLinFactNeighborY="-2709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91C4D9C-72ED-4ACD-813A-13E151456C17}" srcId="{22237F99-FD0F-4EA4-B7E2-BFAD40DF6E70}" destId="{561ED4CD-2321-4293-949E-2C47D0B22CC1}" srcOrd="0" destOrd="0" parTransId="{8A7D5E96-CC25-40B3-A977-AC7F62EBB4EC}" sibTransId="{584DD622-18CB-4009-98BB-842E4A9A7BBD}"/>
    <dgm:cxn modelId="{E21BB66C-72C5-4108-8669-87F1EF12A268}" type="presOf" srcId="{22237F99-FD0F-4EA4-B7E2-BFAD40DF6E70}" destId="{447C00D4-8DDB-44FA-87ED-AAA16D8D1D2A}" srcOrd="0" destOrd="0" presId="urn:microsoft.com/office/officeart/2005/8/layout/vList2"/>
    <dgm:cxn modelId="{A3ADCFC8-5867-4FD9-B797-31E378951FD7}" type="presOf" srcId="{561ED4CD-2321-4293-949E-2C47D0B22CC1}" destId="{41CC2077-536E-401A-998A-5928EA2ADDBC}" srcOrd="0" destOrd="0" presId="urn:microsoft.com/office/officeart/2005/8/layout/vList2"/>
    <dgm:cxn modelId="{118579A7-42E5-40C3-BAEB-3A47E777E5ED}" type="presParOf" srcId="{447C00D4-8DDB-44FA-87ED-AAA16D8D1D2A}" destId="{41CC2077-536E-401A-998A-5928EA2ADD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 毛笔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</a:t>
          </a:r>
          <a:r>
            <a:rPr lang="en-US" sz="2500" b="1" kern="1200" dirty="0" smtClean="0">
              <a:solidFill>
                <a:schemeClr val="tx1"/>
              </a:solidFill>
            </a:rPr>
            <a:t> </a:t>
          </a:r>
          <a:r>
            <a:rPr lang="zh-CN" sz="2500" b="1" kern="1200" dirty="0" smtClean="0">
              <a:solidFill>
                <a:schemeClr val="tx1"/>
              </a:solidFill>
            </a:rPr>
            <a:t>方笔与圆笔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四、转笔与折笔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五、提笔与按笔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六、疾笔和涩笔</a:t>
          </a:r>
          <a:r>
            <a:rPr lang="en-US" sz="2500" b="1" kern="1200" dirty="0" smtClean="0">
              <a:solidFill>
                <a:schemeClr val="tx1"/>
              </a:solidFill>
            </a:rPr>
            <a:t> 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</a:t>
          </a:r>
          <a:r>
            <a:rPr lang="zh-CN" altLang="en-US" sz="2500" b="1" kern="1200" dirty="0" smtClean="0">
              <a:solidFill>
                <a:schemeClr val="tx1"/>
              </a:solidFill>
            </a:rPr>
            <a:t>、</a:t>
          </a:r>
          <a:r>
            <a:rPr lang="zh-CN" sz="2500" b="1" kern="1200" dirty="0" smtClean="0">
              <a:solidFill>
                <a:schemeClr val="tx1"/>
              </a:solidFill>
            </a:rPr>
            <a:t>墨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一、点的写法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三、纸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三、砚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95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rPr>
            <a:t>四、镇纸</a:t>
          </a:r>
          <a:endParaRPr lang="zh-CN" sz="2500" b="1" kern="1200" dirty="0">
            <a:solidFill>
              <a:schemeClr val="tx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0" y="9598"/>
        <a:ext cx="4392487" cy="6288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一、书写姿势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二、执笔方法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1498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一、中锋与侧锋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1498"/>
        <a:ext cx="4392487" cy="62887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CC2077-536E-401A-998A-5928EA2ADDBC}">
      <dsp:nvSpPr>
        <dsp:cNvPr id="0" name=""/>
        <dsp:cNvSpPr/>
      </dsp:nvSpPr>
      <dsp:spPr>
        <a:xfrm>
          <a:off x="0" y="0"/>
          <a:ext cx="4392487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b="1" kern="1200" dirty="0" smtClean="0">
              <a:solidFill>
                <a:schemeClr val="tx1"/>
              </a:solidFill>
            </a:rPr>
            <a:t>二、藏锋与露锋</a:t>
          </a:r>
          <a:endParaRPr lang="zh-CN" sz="2500" b="1" kern="1200" dirty="0">
            <a:solidFill>
              <a:schemeClr val="tx1"/>
            </a:solidFill>
            <a:latin typeface="华文琥珀" pitchFamily="2" charset="-122"/>
            <a:ea typeface="华文琥珀" pitchFamily="2" charset="-122"/>
          </a:endParaRPr>
        </a:p>
      </dsp:txBody>
      <dsp:txXfrm>
        <a:off x="0" y="0"/>
        <a:ext cx="4392487" cy="62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A84B3C7D-7ED1-A34F-BCFC-1C01389AE58C}" type="datetimeFigureOut">
              <a:rPr kumimoji="1" lang="zh-CN" altLang="en-US" strike="noStrike" noProof="1" smtClean="0">
                <a:latin typeface="黑体" panose="02010600030101010101" charset="-122"/>
                <a:ea typeface="黑体" panose="02010600030101010101" charset="-122"/>
                <a:cs typeface="+mn-cs"/>
              </a:rPr>
            </a:fld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kumimoji="1" lang="zh-CN" altLang="en-US" strike="noStrike" noProof="1">
              <a:ea typeface="黑体" panose="02010600030101010101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8CED8CE-3D9F-CA47-A17E-9AD879C3B1C0}" type="slidenum">
              <a:rPr kumimoji="1" lang="zh-CN" altLang="en-US" strike="noStrike" noProof="1" smtClean="0">
                <a:latin typeface="黑体" panose="02010600030101010101" charset="-122"/>
                <a:ea typeface="黑体" panose="02010600030101010101" charset="-122"/>
                <a:cs typeface="+mn-cs"/>
              </a:rPr>
            </a:fld>
            <a:endParaRPr kumimoji="1" lang="zh-CN" altLang="en-US" strike="noStrike" noProof="1">
              <a:ea typeface="黑体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003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0030101010101" charset="-122"/>
                <a:ea typeface="黑体" panose="02010600030101010101" charset="-122"/>
                <a:sym typeface="黑体" panose="02010600030101010101" charset="-122"/>
              </a:defRPr>
            </a:lvl1pPr>
          </a:lstStyle>
          <a:p>
            <a:pPr fontAlgn="auto"/>
            <a:fld id="{B0ACF2CF-5EF1-D24F-8F8B-C67282AA038A}" type="datetimeFigureOut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0030101010101" charset="-122"/>
              </a:defRPr>
            </a:lvl1pPr>
          </a:lstStyle>
          <a:p>
            <a:pPr fontAlgn="auto"/>
            <a:endParaRPr kumimoji="1"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0030101010101" charset="-122"/>
                <a:ea typeface="黑体" panose="02010600030101010101" charset="-122"/>
                <a:sym typeface="黑体" panose="02010600030101010101" charset="-122"/>
              </a:defRPr>
            </a:lvl1pPr>
          </a:lstStyle>
          <a:p>
            <a:pPr fontAlgn="auto"/>
            <a:fld id="{78F70782-008B-5B48-B01C-A994AC4AA046}" type="slidenum">
              <a:rPr kumimoji="1" lang="zh-CN" altLang="en-US" strike="noStrike" noProof="1" smtClean="0">
                <a:cs typeface="+mn-cs"/>
              </a:rPr>
            </a:fld>
            <a:endParaRPr kumimoji="1"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0030101010101" charset="-122"/>
        <a:ea typeface="黑体" panose="0201060003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80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90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90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01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01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11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11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21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31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42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42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52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52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62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72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72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83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83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93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03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13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13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34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4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44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44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54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54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75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75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85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85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95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95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05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05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16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16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36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36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46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46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57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57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67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67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77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77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87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87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98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98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08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08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18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18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8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8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39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2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39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49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60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70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70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anchor="b"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0"/>
          <a:stretch>
            <a:fillRect/>
          </a:stretch>
        </p:blipFill>
        <p:spPr>
          <a:xfrm>
            <a:off x="0" y="3145536"/>
            <a:ext cx="12192000" cy="3712464"/>
          </a:xfrm>
          <a:prstGeom prst="rect">
            <a:avLst/>
          </a:prstGeom>
        </p:spPr>
      </p:pic>
      <p:pic>
        <p:nvPicPr>
          <p:cNvPr id="25" name="图片 24" descr="手绘边框1"/>
          <p:cNvPicPr>
            <a:picLocks noChangeAspect="1"/>
          </p:cNvPicPr>
          <p:nvPr userDrawn="1"/>
        </p:nvPicPr>
        <p:blipFill>
          <a:blip r:embed="rId4"/>
          <a:srcRect l="7375" b="71885"/>
          <a:stretch>
            <a:fillRect/>
          </a:stretch>
        </p:blipFill>
        <p:spPr>
          <a:xfrm>
            <a:off x="6545580" y="0"/>
            <a:ext cx="5646420" cy="1713865"/>
          </a:xfrm>
          <a:prstGeom prst="rect">
            <a:avLst/>
          </a:prstGeom>
        </p:spPr>
      </p:pic>
      <p:pic>
        <p:nvPicPr>
          <p:cNvPr id="8" name="图片 7" descr="手绘边框1"/>
          <p:cNvPicPr>
            <a:picLocks noChangeAspect="1"/>
          </p:cNvPicPr>
          <p:nvPr userDrawn="1"/>
        </p:nvPicPr>
        <p:blipFill>
          <a:blip r:embed="rId4"/>
          <a:srcRect l="-885" t="24729" r="79688" b="42188"/>
          <a:stretch>
            <a:fillRect/>
          </a:stretch>
        </p:blipFill>
        <p:spPr>
          <a:xfrm>
            <a:off x="0" y="91440"/>
            <a:ext cx="1292225" cy="2016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6540000" flipH="1">
            <a:off x="-127000" y="4679950"/>
            <a:ext cx="25781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900" y="3975100"/>
            <a:ext cx="2613025" cy="369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2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00037" y="-266700"/>
            <a:ext cx="2146300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64750" y="269875"/>
            <a:ext cx="1744663" cy="173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6" Type="http://schemas.openxmlformats.org/officeDocument/2006/relationships/image" Target="../media/image18.jpeg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tiff"/><Relationship Id="rId1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jpeg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3.xml"/><Relationship Id="rId7" Type="http://schemas.microsoft.com/office/2007/relationships/diagramDrawing" Target="../diagrams/drawing17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3" Type="http://schemas.openxmlformats.org/officeDocument/2006/relationships/diagramData" Target="../diagrams/data17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3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image" Target="../media/image7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2.png"/><Relationship Id="rId1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1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4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6.png"/><Relationship Id="rId1" Type="http://schemas.openxmlformats.org/officeDocument/2006/relationships/image" Target="../media/image9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8.png"/><Relationship Id="rId1" Type="http://schemas.openxmlformats.org/officeDocument/2006/relationships/image" Target="../media/image97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1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4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6.png"/><Relationship Id="rId1" Type="http://schemas.openxmlformats.org/officeDocument/2006/relationships/image" Target="../media/image105.png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8.png"/><Relationship Id="rId1" Type="http://schemas.openxmlformats.org/officeDocument/2006/relationships/image" Target="../media/image10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9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3.png"/><Relationship Id="rId1" Type="http://schemas.openxmlformats.org/officeDocument/2006/relationships/image" Target="../media/image1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5.png"/><Relationship Id="rId1" Type="http://schemas.openxmlformats.org/officeDocument/2006/relationships/image" Target="../media/image114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7.jpeg"/><Relationship Id="rId1" Type="http://schemas.openxmlformats.org/officeDocument/2006/relationships/image" Target="../media/image116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8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9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1.jpeg"/><Relationship Id="rId1" Type="http://schemas.openxmlformats.org/officeDocument/2006/relationships/image" Target="../media/image120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4.jpeg"/><Relationship Id="rId1" Type="http://schemas.openxmlformats.org/officeDocument/2006/relationships/image" Target="../media/image123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2841625" y="4660900"/>
            <a:ext cx="2971800" cy="676275"/>
          </a:xfrm>
          <a:prstGeom prst="roundRect">
            <a:avLst>
              <a:gd name="adj" fmla="val 50000"/>
            </a:avLst>
          </a:prstGeom>
          <a:solidFill>
            <a:srgbClr val="F86B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kumimoji="1" lang="zh-CN" altLang="en-US" sz="2800" strike="noStrike" noProof="1">
                <a:solidFill>
                  <a:schemeClr val="bg1"/>
                </a:solidFill>
              </a:rPr>
              <a:t>北京出版社</a:t>
            </a:r>
            <a:endParaRPr kumimoji="1" lang="zh-CN" altLang="en-US" sz="2800" strike="noStrike" noProof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3950" y="2092325"/>
            <a:ext cx="566928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5400">
                <a:latin typeface="黑体" panose="02010600030101010101" charset="-122"/>
                <a:ea typeface="黑体" panose="02010600030101010101" charset="-122"/>
              </a:rPr>
              <a:t>学前教育书法教程</a:t>
            </a:r>
            <a:endParaRPr lang="zh-CN" altLang="en-US" sz="5400"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zh-CN" altLang="en-US" sz="5400">
                <a:latin typeface="黑体" panose="02010600030101010101" charset="-122"/>
                <a:ea typeface="黑体" panose="02010600030101010101" charset="-122"/>
              </a:rPr>
              <a:t>（第二版）</a:t>
            </a:r>
            <a:endParaRPr lang="zh-CN" altLang="en-US" sz="540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05" y="144018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6" grpId="1" animBg="1"/>
      <p:bldP spid="6" grpId="2" animBg="1"/>
      <p:bldP spid="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6721" y="76458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68743" y="2275840"/>
            <a:ext cx="4103688" cy="230695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（一）墨的种类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松烟墨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油烟墨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（二）墨汁的使用方法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9" name="Picture 7" descr="http://img1.2095114.com/suppliers/product_cn/003/118/11866563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2643" y="494030"/>
            <a:ext cx="4030662" cy="2790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9" descr="http://auctionimg2.kongfz.cc/20120909/1050818/1050818EFevb9_b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2960" y="3396615"/>
            <a:ext cx="4030345" cy="302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8951" y="764584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59155" y="3197860"/>
            <a:ext cx="28898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元书纸和毛边纸；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宣纸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3" name="Picture 2" descr="http://d03.res.meilishuo.net/pic/m/02/b0/d1131f4691216953ccda4c5a2e87_481_400.c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7423" y="676593"/>
            <a:ext cx="2822575" cy="2347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4" descr="http://img1.paipaiimg.com/c01d592c/item-512580B4-2984D1050000000004010000228ED387.0.300x30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9175" y="3272790"/>
            <a:ext cx="2720340" cy="2720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6" descr="http://p6.zbjimg.com/task/2011-02/06/577172/4d4e646f16a8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0180" y="2428875"/>
            <a:ext cx="4232275" cy="3173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8951" y="958259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3316" name="Picture 2" descr="http://www.dfjlysy.com/image/201010137837770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2392680"/>
            <a:ext cx="5698490" cy="3208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" descr="http://www.zxcoo.com/uploadfile/2011/1026/2011102610375873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9175" y="2392045"/>
            <a:ext cx="4445635" cy="3208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97356" y="7855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340" name="AutoShape 2" descr="http://img0.imgtn.bdimg.com/it/u=682356214,1851774746&amp;fm=21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sp>
        <p:nvSpPr>
          <p:cNvPr id="14341" name="AutoShape 4" descr="http://img0.imgtn.bdimg.com/it/u=682356214,1851774746&amp;fm=21&amp;gp=0.jpg"/>
          <p:cNvSpPr>
            <a:spLocks noChangeAspect="1"/>
          </p:cNvSpPr>
          <p:nvPr/>
        </p:nvSpPr>
        <p:spPr>
          <a:xfrm>
            <a:off x="1831975" y="79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Font typeface="Arial" panose="020B0604020202020204" pitchFamily="34" charset="0"/>
            </a:pP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pic>
        <p:nvPicPr>
          <p:cNvPr id="14342" name="Picture 6" descr="http://file2.gucn.com/file3/CurioPicfile/201103/Gucn_20110315222693185102Pic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4375" y="2143125"/>
            <a:ext cx="4664710" cy="3495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8" descr="http://img15.artxun.com/sdc/oldimg/b566/b56601e3d8a90c2c83b0aa2e3b6b2d19.jpg"/>
          <p:cNvPicPr>
            <a:picLocks noChangeAspect="1"/>
          </p:cNvPicPr>
          <p:nvPr/>
        </p:nvPicPr>
        <p:blipFill>
          <a:blip r:embed="rId7"/>
          <a:srcRect t="9021" b="4379"/>
          <a:stretch>
            <a:fillRect/>
          </a:stretch>
        </p:blipFill>
        <p:spPr>
          <a:xfrm>
            <a:off x="7418705" y="785495"/>
            <a:ext cx="3108960" cy="5234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421381" y="2574608"/>
            <a:ext cx="54927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任务二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书写姿势与执笔方法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47191" y="78490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58558" y="1712278"/>
            <a:ext cx="715962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写毛笔字有两种姿势，即“坐势”和“立势”。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9" name="Picture 10" descr="坐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4615" y="2470785"/>
            <a:ext cx="4517390" cy="339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4" descr="http://img.bimg.126.net/photo/GRttbHzCj8o5rgrfEszcrw==/57054977779328635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1275" y="2470150"/>
            <a:ext cx="4524375" cy="3394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821" y="8344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67193" y="2467293"/>
            <a:ext cx="2906713" cy="2675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其执笔要领如下：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指实：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掌虚：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掌竖：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腕平：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3490" name="Picture 9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408579" y="1658375"/>
            <a:ext cx="3907313" cy="4293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442144" y="2574608"/>
            <a:ext cx="34512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任务三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运笔方法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821" y="85856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9460" name="Picture 2" descr="http://www.zgyb.org/lilun/img/zhengxiaohua00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0080" y="1924050"/>
            <a:ext cx="6261100" cy="4167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59586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0484" name="Picture 2" descr="http://qikan.tze.cn/qkimages/qsnf/qsnf201207/qsnf20120722-1-l.jpg"/>
          <p:cNvPicPr>
            <a:picLocks noChangeAspect="1"/>
          </p:cNvPicPr>
          <p:nvPr/>
        </p:nvPicPr>
        <p:blipFill>
          <a:blip r:embed="rId6"/>
          <a:srcRect b="47375"/>
          <a:stretch>
            <a:fillRect/>
          </a:stretch>
        </p:blipFill>
        <p:spPr>
          <a:xfrm>
            <a:off x="2083435" y="2363470"/>
            <a:ext cx="3346450" cy="2896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http://qikan.tze.cn/qkimages/qsnf/qsnf201207/qsnf20120722-1-l.jpg"/>
          <p:cNvPicPr>
            <a:picLocks noChangeAspect="1"/>
          </p:cNvPicPr>
          <p:nvPr/>
        </p:nvPicPr>
        <p:blipFill>
          <a:blip r:embed="rId6"/>
          <a:srcRect t="51206"/>
          <a:stretch>
            <a:fillRect/>
          </a:stretch>
        </p:blipFill>
        <p:spPr>
          <a:xfrm>
            <a:off x="6457315" y="2202180"/>
            <a:ext cx="3346450" cy="2685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59588" y="2338388"/>
            <a:ext cx="3738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项目六　　钢笔楷书书法训练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项目七　粉笔字的书写技能训练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项目八　书法的发展史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项目九　书法艺术欣赏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5" y="103346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565650" y="1004888"/>
            <a:ext cx="2560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rPr>
              <a:t>目   录</a:t>
            </a:r>
            <a:endParaRPr lang="zh-CN" altLang="en-US" sz="3600">
              <a:solidFill>
                <a:schemeClr val="bg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3425" y="1926908"/>
            <a:ext cx="323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项目一　书法课程概述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项目二　汉字的基本知识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项目三　书法概述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项目四　三笔字基础知识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20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项目五　毛笔楷书书法训练</a:t>
            </a: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20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2553255" y="4826104"/>
            <a:ext cx="1428393" cy="179621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4099066" y="4804407"/>
            <a:ext cx="2309204" cy="179621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51630" y="4811119"/>
            <a:ext cx="2252058" cy="179621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4" t="73808" r="39025"/>
          <a:stretch>
            <a:fillRect/>
          </a:stretch>
        </p:blipFill>
        <p:spPr>
          <a:xfrm>
            <a:off x="6525688" y="4841089"/>
            <a:ext cx="1428393" cy="179621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 t="73808"/>
          <a:stretch>
            <a:fillRect/>
          </a:stretch>
        </p:blipFill>
        <p:spPr>
          <a:xfrm>
            <a:off x="8143384" y="4813356"/>
            <a:ext cx="2309204" cy="179621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08" r="61464"/>
          <a:stretch>
            <a:fillRect/>
          </a:stretch>
        </p:blipFill>
        <p:spPr>
          <a:xfrm>
            <a:off x="9210015" y="4806646"/>
            <a:ext cx="2252058" cy="1796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2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96416" y="73474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1508" name="Picture 4" descr="http://www.freehead.com/attachments/day_071127/20071127_67906f9891fe462f7bbfJX1EUHIezlFC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7780" y="1382713"/>
            <a:ext cx="4535488" cy="498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672896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2532" name="Picture 2" descr="http://www.cnrr.cn/rrjy/shdx/image/images01/12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9905" y="2446020"/>
            <a:ext cx="8201025" cy="2328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09421" y="80903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3556" name="Picture 2" descr="http://course33.gzedu.com/b1001/wangluokecheng/image/dierzhangtu103-7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15210" y="2172653"/>
            <a:ext cx="7561263" cy="3033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834186" y="68584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4580" name="Picture 2" descr="http://www.chinaguoli.net/UpLoadFile/2013121634471173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253" y="1662748"/>
            <a:ext cx="7848600" cy="419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625534" y="2574608"/>
            <a:ext cx="50844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任务四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毛笔楷书笔画技法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02360" y="1689100"/>
            <a:ext cx="9759315" cy="2158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（一）基本点  基本点按照形状可以分为方点、圆点、出锋点、撇点、挑点等，按照方向可以分为左点、右点、竖点等。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方点：①起笔空中逆锋左上然后迅速向右侧落笔，先轻后重；②转笔向下迅速停顿回锋左上提收，形成一个三角形的形状。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9" name="Picture 11" descr="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900" y="4005263"/>
            <a:ext cx="1666875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icture 12" descr="寸"/>
          <p:cNvPicPr>
            <a:picLocks noChangeAspect="1"/>
          </p:cNvPicPr>
          <p:nvPr/>
        </p:nvPicPr>
        <p:blipFill>
          <a:blip r:embed="rId7">
            <a:lum contrast="6000"/>
          </a:blip>
          <a:stretch>
            <a:fillRect/>
          </a:stretch>
        </p:blipFill>
        <p:spPr>
          <a:xfrm>
            <a:off x="4440238" y="4005263"/>
            <a:ext cx="1782762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icture 13" descr="下"/>
          <p:cNvPicPr>
            <a:picLocks noChangeAspect="1"/>
          </p:cNvPicPr>
          <p:nvPr/>
        </p:nvPicPr>
        <p:blipFill>
          <a:blip r:embed="rId8">
            <a:lum bright="23999" contrast="18000"/>
          </a:blip>
          <a:stretch>
            <a:fillRect/>
          </a:stretch>
        </p:blipFill>
        <p:spPr>
          <a:xfrm>
            <a:off x="6311900" y="4005263"/>
            <a:ext cx="1849438" cy="178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2" name="Picture 14" descr="太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15313" y="4005263"/>
            <a:ext cx="1843087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15048" y="99536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圆点：写法与方点相同，只不过转折处要圆转。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3" name="Picture 2"/>
          <p:cNvPicPr>
            <a:picLocks noChangeAspect="1"/>
          </p:cNvPicPr>
          <p:nvPr/>
        </p:nvPicPr>
        <p:blipFill>
          <a:blip r:embed="rId1"/>
          <a:srcRect t="7561"/>
          <a:stretch>
            <a:fillRect/>
          </a:stretch>
        </p:blipFill>
        <p:spPr>
          <a:xfrm>
            <a:off x="2939098" y="1703388"/>
            <a:ext cx="5688012" cy="149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018540" y="3394075"/>
            <a:ext cx="96494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竖点：写法如下：①起笔如竖先向上回锋顿笔，②轻捻笔管转笔向下，顺势向上回锋收笔，无行笔过程。起笔要厚重，收笔要轻。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415" y="4594225"/>
            <a:ext cx="6015038" cy="1463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54710" y="927735"/>
            <a:ext cx="990790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左点：写法如下：①起笔向左下方顺势落笔，侧锋向左移动，先轻后重下行；②而后稍有停顿，最后把笔锋结束在左下端。如：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710" y="3681095"/>
            <a:ext cx="990790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挑点：写法如下：①回锋落笔而顿，②略翻腕提笔向上出锋挑起，行笔要快而有力。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338" y="2133600"/>
            <a:ext cx="6413500" cy="142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655" y="4544695"/>
            <a:ext cx="6635750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24560" y="834390"/>
            <a:ext cx="10104120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撇点：形如短小的撇画，故称。写法如下：①回锋右上落笔而顿，②转向略提笔向左下出锋挑起。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940" y="3772535"/>
            <a:ext cx="10104120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出锋点：写法如下：①写法如圆点，②收笔时中腹出锋，与下一笔呼应。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70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3" y="2083118"/>
            <a:ext cx="6105525" cy="14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4417378"/>
            <a:ext cx="6105525" cy="166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18845" y="770255"/>
            <a:ext cx="101809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（二）组合点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左右点：大都是左点低、右点高，书写时要笔断意连，左右呼应。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5288" y="2037715"/>
            <a:ext cx="5875337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958215" y="3819525"/>
            <a:ext cx="101828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相向点：书写时要注意撇点略长。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4638040"/>
            <a:ext cx="5988050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12090"/>
            <a:ext cx="5223510" cy="2951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2238" y="2132013"/>
            <a:ext cx="46736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037138" y="2114550"/>
            <a:ext cx="25574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3600">
                <a:solidFill>
                  <a:schemeClr val="bg1"/>
                </a:solidFill>
                <a:latin typeface="Arial Black" panose="020B0A04020102020204" charset="0"/>
                <a:ea typeface="黑体" panose="02010600030101010101" charset="-122"/>
              </a:rPr>
              <a:t>项目五</a:t>
            </a:r>
            <a:endParaRPr lang="zh-CN" altLang="zh-CN" sz="3600">
              <a:solidFill>
                <a:schemeClr val="bg1"/>
              </a:solidFill>
              <a:latin typeface="Arial Black" panose="020B0A04020102020204" charset="0"/>
              <a:ea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1125" y="3071813"/>
            <a:ext cx="68884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66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毛笔楷书书法训练</a:t>
            </a:r>
            <a:endParaRPr lang="zh-CN" altLang="en-US" sz="66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33" name="图片 32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0" y="4399915"/>
            <a:ext cx="6001385" cy="1546225"/>
          </a:xfrm>
          <a:prstGeom prst="rect">
            <a:avLst/>
          </a:prstGeom>
        </p:spPr>
      </p:pic>
      <p:pic>
        <p:nvPicPr>
          <p:cNvPr id="34" name="图片 33" descr="手绘边框1"/>
          <p:cNvPicPr>
            <a:picLocks noChangeAspect="1"/>
          </p:cNvPicPr>
          <p:nvPr/>
        </p:nvPicPr>
        <p:blipFill>
          <a:blip r:embed="rId4"/>
          <a:srcRect t="71479"/>
          <a:stretch>
            <a:fillRect/>
          </a:stretch>
        </p:blipFill>
        <p:spPr>
          <a:xfrm>
            <a:off x="6247130" y="4399915"/>
            <a:ext cx="6001385" cy="1546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0118" y="85693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相背点：书写时左点低，右点略高。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1705" y="367633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上下点：书写时两点方向、方圆要略有变化。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4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7803" y="1743710"/>
            <a:ext cx="5918200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53" y="4371023"/>
            <a:ext cx="588645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15048" y="844868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横三点：书写时注意中侧点位置逐一提高，撇点最长。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635" y="3664268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竖三点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6703" y="1557020"/>
            <a:ext cx="6024562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8" y="4226560"/>
            <a:ext cx="6062662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23595" y="770890"/>
            <a:ext cx="10220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横四点：书写时中间两点要直一些且略小，左右两边点要斜一些且略大，四点要分散开以托住整个字的上部为好。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3595" y="3525520"/>
            <a:ext cx="985774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两对点：由左上右点或出锋点、左下挑点或右点、右上撇点和右下右点组合而成，也可以说是两个不同的上下点分布在某笔画的两旁。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3208" y="1993583"/>
            <a:ext cx="6154737" cy="153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178" y="4826953"/>
            <a:ext cx="604837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9125" y="1689100"/>
            <a:ext cx="10900410" cy="2460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画书写最能体现“起、行、收”的运笔三步曲，横画的形态有三种：即长横、中横、短横。无论长横还是短横，都不要写得太平，因为人的视线错觉是感觉水平的横右侧是向下的，为了改变这种错觉，横一般向右上斜5°左右，这样看起来就平稳了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（1）长横：①起笔回锋左向斜侧顿下，②向右渐行渐转调整成中锋，中间行笔略，③逐渐加重至收笔处往右下顿，④轻提笔锋，捻笔管回收，形成中间细、两头粗的细腰横。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9660" y="4417060"/>
            <a:ext cx="7472680" cy="1325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015048" y="995363"/>
            <a:ext cx="7834313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（2）中横：行笔如同长横，只不过是行笔过程略短。</a:t>
            </a:r>
            <a:endParaRPr kumimoji="0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8540" y="3394075"/>
            <a:ext cx="96494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（3）短横：短横一般有普通短横、左尖横、右尖横三种。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普通短横：行笔过程更短一些，写法与长横一样。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764030"/>
            <a:ext cx="7220585" cy="1443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335" y="4525010"/>
            <a:ext cx="7263130" cy="1555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54710" y="927735"/>
            <a:ext cx="1059053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左尖横：①露锋起笔，顺势向右上逐渐用力，②至收笔处回锋呈三角形状。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4710" y="3234055"/>
            <a:ext cx="1059053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右尖横：①起笔，②行笔与横的写法差不多，③边行边提，自然收笔。如“群”字君的两横。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650" y="1743710"/>
            <a:ext cx="7232650" cy="1416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530" y="4358640"/>
            <a:ext cx="7629525" cy="1423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39190" y="1618615"/>
            <a:ext cx="982472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竖画分为长竖和短竖两种，长竖有悬针竖和垂露竖两种形态，短竖大多是垂露竖。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悬针竖：写法如下：①逆锋起笔后斜侧顿笔，②转笔调成中锋向下行笔，③逐渐上提，行笔略快，④略加重后提笔以惯性出锋，形成针尖状。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482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3958" y="3865563"/>
            <a:ext cx="6778625" cy="20161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8096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0435" y="659130"/>
            <a:ext cx="1010983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垂露竖：垂露竖要稳而有力，起到中流砥柱的作用。写法如下：起笔①②同悬针竖，行笔③均匀用力，④收笔时略顿，向左上回锋呈露珠状。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1070" y="3460115"/>
            <a:ext cx="975042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短竖：短竖多以垂露竖为主，因短竖多与其它笔画衔接，故垂露不显，自然提锋收笔即可。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1709420"/>
            <a:ext cx="5840413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310" y="4510405"/>
            <a:ext cx="5402263" cy="1512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44905" y="1358265"/>
            <a:ext cx="9923145" cy="1420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撇主要有四种：斜撇、竖撇、短撇、平撇。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斜撇：写法如下：①回锋斜向侧下顿笔，②行笔逐渐上提，快速而带弧势，③收笔顺势出锋。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6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355" y="2694623"/>
            <a:ext cx="5494338" cy="1468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261745" y="4163060"/>
            <a:ext cx="10032365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竖撇：顾名思义是由竖和撇组合而成，①写法如竖画，起笔后向下而行，②行笔逐渐转向左下，③收笔顺势出锋。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87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355" y="5140325"/>
            <a:ext cx="5616575" cy="13684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63955" y="944880"/>
            <a:ext cx="9624695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短撇： ①起笔回锋重顿，②转笔向左，快速出锋，要短而有力。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060" y="3375025"/>
            <a:ext cx="9673590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平撇：与短撇的写法相同，不过是运笔方向要平一些。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78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060" y="1691640"/>
            <a:ext cx="606901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060" y="4255770"/>
            <a:ext cx="6097588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7" name="组合"/>
          <p:cNvGrpSpPr/>
          <p:nvPr/>
        </p:nvGrpSpPr>
        <p:grpSpPr>
          <a:xfrm>
            <a:off x="4948238" y="1215073"/>
            <a:ext cx="6408737" cy="619125"/>
            <a:chOff x="5612415" y="1312183"/>
            <a:chExt cx="6409103" cy="619579"/>
          </a:xfrm>
        </p:grpSpPr>
        <p:sp>
          <p:nvSpPr>
            <p:cNvPr id="13315" name="矩形"/>
            <p:cNvSpPr/>
            <p:nvPr/>
          </p:nvSpPr>
          <p:spPr>
            <a:xfrm>
              <a:off x="5612415" y="1312183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知识目标</a:t>
              </a:r>
              <a:endParaRPr lang="zh-CN" altLang="en-US" sz="2000" b="1" baseline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16" name="矩形"/>
            <p:cNvSpPr/>
            <p:nvPr/>
          </p:nvSpPr>
          <p:spPr>
            <a:xfrm>
              <a:off x="5645516" y="1895763"/>
              <a:ext cx="5768192" cy="36000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688" name="矩形"/>
          <p:cNvSpPr/>
          <p:nvPr/>
        </p:nvSpPr>
        <p:spPr>
          <a:xfrm>
            <a:off x="4948238" y="1977390"/>
            <a:ext cx="5776912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掌握毛笔字书写工具与使用方法，掌握楷书结构、笔画及技法。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9" name="组合"/>
          <p:cNvGrpSpPr/>
          <p:nvPr/>
        </p:nvGrpSpPr>
        <p:grpSpPr>
          <a:xfrm>
            <a:off x="4948238" y="2603821"/>
            <a:ext cx="6408737" cy="621344"/>
            <a:chOff x="5612415" y="2907538"/>
            <a:chExt cx="6409103" cy="621326"/>
          </a:xfrm>
        </p:grpSpPr>
        <p:sp>
          <p:nvSpPr>
            <p:cNvPr id="13319" name="矩形"/>
            <p:cNvSpPr/>
            <p:nvPr/>
          </p:nvSpPr>
          <p:spPr>
            <a:xfrm>
              <a:off x="5612415" y="2907538"/>
              <a:ext cx="6409103" cy="553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技能目标</a:t>
              </a:r>
              <a:endParaRPr lang="zh-CN" altLang="en-US" sz="2000" b="1" baseline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0" name="矩形"/>
            <p:cNvSpPr/>
            <p:nvPr/>
          </p:nvSpPr>
          <p:spPr>
            <a:xfrm>
              <a:off x="5645516" y="3492865"/>
              <a:ext cx="5768192" cy="35999"/>
            </a:xfrm>
            <a:prstGeom prst="rect">
              <a:avLst/>
            </a:prstGeom>
            <a:solidFill>
              <a:srgbClr val="00B050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720" name="矩形"/>
          <p:cNvSpPr/>
          <p:nvPr/>
        </p:nvSpPr>
        <p:spPr>
          <a:xfrm>
            <a:off x="4948238" y="3401219"/>
            <a:ext cx="5964237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 fontAlgn="t"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掌握毛笔楷书笔画书写技巧及毛笔书法创作章法。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3" name="组合"/>
          <p:cNvGrpSpPr/>
          <p:nvPr/>
        </p:nvGrpSpPr>
        <p:grpSpPr>
          <a:xfrm>
            <a:off x="4948238" y="4006533"/>
            <a:ext cx="6408737" cy="619125"/>
            <a:chOff x="5612415" y="4157040"/>
            <a:chExt cx="6409103" cy="619580"/>
          </a:xfrm>
        </p:grpSpPr>
        <p:sp>
          <p:nvSpPr>
            <p:cNvPr id="13323" name="矩形"/>
            <p:cNvSpPr/>
            <p:nvPr/>
          </p:nvSpPr>
          <p:spPr>
            <a:xfrm>
              <a:off x="5612415" y="4157040"/>
              <a:ext cx="6409103" cy="5343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000" b="1" baseline="0">
                  <a:solidFill>
                    <a:srgbClr val="0070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素质目标</a:t>
              </a:r>
              <a:endParaRPr lang="zh-CN" altLang="en-US" sz="2000" b="1" baseline="0">
                <a:solidFill>
                  <a:srgbClr val="0070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4" name="矩形"/>
            <p:cNvSpPr/>
            <p:nvPr/>
          </p:nvSpPr>
          <p:spPr>
            <a:xfrm>
              <a:off x="5645516" y="4740621"/>
              <a:ext cx="5768192" cy="35999"/>
            </a:xfrm>
            <a:prstGeom prst="rect">
              <a:avLst/>
            </a:prstGeom>
            <a:solidFill>
              <a:srgbClr val="0070C3"/>
            </a:solidFill>
            <a:ln w="12700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黑体" panose="02010600030101010101" charset="-122"/>
              </a:endParaRPr>
            </a:p>
          </p:txBody>
        </p:sp>
      </p:grpSp>
      <p:sp>
        <p:nvSpPr>
          <p:cNvPr id="724" name="矩形"/>
          <p:cNvSpPr/>
          <p:nvPr/>
        </p:nvSpPr>
        <p:spPr>
          <a:xfrm>
            <a:off x="4948555" y="4773930"/>
            <a:ext cx="6182995" cy="3619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>
            <a:spAutoFit/>
          </a:bodyPr>
          <a:p>
            <a:pPr>
              <a:lnSpc>
                <a:spcPct val="110000"/>
              </a:lnSpc>
            </a:pPr>
            <a:r>
              <a:rPr lang="en-US" altLang="zh-CN" sz="1600" baseline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培养学习毛笔字的兴趣与自学能力，体会书法艺术的和谐之美。</a:t>
            </a:r>
            <a:endParaRPr lang="en-US" altLang="zh-CN" sz="1600" baseline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1389063" y="8588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学习目标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0000">
            <a:off x="343535" y="2648585"/>
            <a:ext cx="4150360" cy="325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88" grpId="0"/>
      <p:bldP spid="720" grpId="0"/>
      <p:bldP spid="724" grpId="0"/>
      <p:bldP spid="3" grpId="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27760" y="1481455"/>
            <a:ext cx="10046970" cy="248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捺画其形态主要有：斜捺、平捺、反捺。捺画，要写得饱满、含蓄、舒展，要留意线条的波折，体现出“一波三折”之势。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斜捺的写法如下：①起笔如写一短横，回锋顿笔，起笔要轻巧，②提笔折锋铺毫，向右下运笔，③到捺脚处，稍驻、折笔铺毫，④逐渐提笔出锋，写出捺脚。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91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5570" y="4174490"/>
            <a:ext cx="7662863" cy="17573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15988" y="919163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平捺写法同斜捺，只是与水平方向夹角较小，故称。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1700" y="3582988"/>
            <a:ext cx="838835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反捺：写法如长点，行笔略长。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9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2535" y="1548765"/>
            <a:ext cx="6537325" cy="171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30" y="4043363"/>
            <a:ext cx="6424613" cy="181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16330" y="1644015"/>
            <a:ext cx="1027176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提的变化表现在大小、长短上。有短提、长提、竖提。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短提画写法如下：①落笔顿而挫，②行笔快提，依运笔惯性斜向右上挑出。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6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310" y="3322320"/>
            <a:ext cx="7231380" cy="212534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17245" y="733425"/>
            <a:ext cx="100723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长提画写法如下：①回锋顿笔，②轻翻腕调锋向右上挑出，由粗及细，行笔比挑画长一些。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9940" y="3325495"/>
            <a:ext cx="101790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竖提：写法如下：①写法同竖画，至②处轻提起笔锋，笔不离纸，相当于提的回锋动作，③顺势顿笔，写法如同提画。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98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857693"/>
            <a:ext cx="5903913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890" y="4612640"/>
            <a:ext cx="5922963" cy="155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55395" y="1508125"/>
            <a:ext cx="986091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横折：写法如下：①写法如横，渐行渐提，②提笔向右上“耸肩”，顺势顿笔，捻笔管调成中锋转笔向下，外方内圆。③顺势提笔收笔，由粗及细。注意转折后的角度。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1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4103" y="3547745"/>
            <a:ext cx="7502525" cy="20875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53160" y="750570"/>
            <a:ext cx="103060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竖折：写法如下：①回锋顿笔，向下行笔，注意角度的大小，②竖画收笔处向左提笔，略顿右行，③回锋收笔，注意收笔有粗细的不同。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1800860"/>
            <a:ext cx="6640513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1151890" y="3414395"/>
            <a:ext cx="1030605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撇折：①写一短撇，②再顿笔向下切出一个平面，③调锋右向上挑，④出锋要快，短而有力。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403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435" y="4464685"/>
            <a:ext cx="5992813" cy="168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68350" y="800100"/>
            <a:ext cx="1046861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：①写一横，②折处提笔后顿笔，形成耸肩之势，再写一撇，③撇画要轻快一些出锋。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8350" y="3645535"/>
            <a:ext cx="1046861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：①先写一撇，②折处轻顿笔，③再写一长点。注意两笔画略弯曲。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50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0520" y="2123123"/>
            <a:ext cx="6410325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90" y="4451033"/>
            <a:ext cx="6410325" cy="154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64235" y="775335"/>
            <a:ext cx="1030922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竖弯：①写一短竖，②顺势右转呈弧形，③至收笔处回锋，如横的收笔。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2965" y="3223260"/>
            <a:ext cx="103092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横折折撇：①横取仰势，②提笔顿笔转折向左下写撇，由粗到细，③顺势顿笔，④圆转呈弧形，⑤向左下撇出。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608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0" y="1651318"/>
            <a:ext cx="3878263" cy="1303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273" y="4347528"/>
            <a:ext cx="6307137" cy="163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04265" y="1557655"/>
            <a:ext cx="993521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钩画主要形态有： 竖钩、弯钩、横钩、卧钩、斜钩、横折钩、横斜钩、竖弯钩、横折弯钩、横撇弯钩、横折折钩、竖折折钩。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竖钩：①②写法如竖画，中锋运笔，③顿笔蓄力，④翻管调锋，指腕齐力略向左上挑出，⑤提笔收锋，形成一个三角形状。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463" y="3890328"/>
            <a:ext cx="7110412" cy="18732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" name="图示 27"/>
          <p:cNvGraphicFramePr/>
          <p:nvPr/>
        </p:nvGraphicFramePr>
        <p:xfrm>
          <a:off x="710361" y="709975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95400" y="891540"/>
            <a:ext cx="9973310" cy="2009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弯钩：写弯钩时要留意向右“弯”的弧度，并注意收笔处与起笔处几乎在同一条垂线上。①起笔轻落，露锋入纸，②加重下行，注意弧度不要过大，③翻管调锋，指腕齐力向左挑出，④提笔收锋，形成一个三角形状，钩略长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9843" y="3731578"/>
            <a:ext cx="7091362" cy="1728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3"/>
          <p:cNvSpPr>
            <a:spLocks noChangeArrowheads="1"/>
          </p:cNvSpPr>
          <p:nvPr/>
        </p:nvSpPr>
        <p:spPr bwMode="auto">
          <a:xfrm>
            <a:off x="2862263" y="973138"/>
            <a:ext cx="2300288" cy="1304925"/>
          </a:xfrm>
          <a:prstGeom prst="round2DiagRect">
            <a:avLst/>
          </a:prstGeom>
          <a:solidFill>
            <a:srgbClr val="F86B2A"/>
          </a:solidFill>
          <a:ln w="952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p>
            <a:pPr algn="ctr" fontAlgn="auto"/>
            <a:r>
              <a:rPr lang="zh-CN" altLang="en-US" sz="3200" strike="noStrike" noProof="1" dirty="0">
                <a:solidFill>
                  <a:schemeClr val="bg1"/>
                </a:solidFill>
                <a:latin typeface="+mn-ea"/>
              </a:rPr>
              <a:t>知识点</a:t>
            </a:r>
            <a:endParaRPr lang="zh-CN" altLang="en-US" sz="3200" strike="noStrike" noProof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25" name="矩形"/>
          <p:cNvSpPr/>
          <p:nvPr/>
        </p:nvSpPr>
        <p:spPr>
          <a:xfrm>
            <a:off x="1327150" y="2535555"/>
            <a:ext cx="5797550" cy="2584450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1. 重点是掌握毛笔的执笔、运笔。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2. 重点掌握毛笔楷书结构、笔画及写法。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3. 掌握读贴、临摹的方法及运笔的方法。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4. 难点是毛笔字书写用笔与行笔用笔的方法。</a:t>
            </a: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</p:txBody>
      </p:sp>
      <p:grpSp>
        <p:nvGrpSpPr>
          <p:cNvPr id="24" name="组合 23"/>
          <p:cNvGrpSpPr>
            <a:grpSpLocks noChangeAspect="1"/>
          </p:cNvGrpSpPr>
          <p:nvPr/>
        </p:nvGrpSpPr>
        <p:grpSpPr>
          <a:xfrm rot="0">
            <a:off x="8631555" y="973455"/>
            <a:ext cx="2533015" cy="5026025"/>
            <a:chOff x="11732" y="818"/>
            <a:chExt cx="4607" cy="9140"/>
          </a:xfrm>
        </p:grpSpPr>
        <p:pic>
          <p:nvPicPr>
            <p:cNvPr id="23" name="图片 22" descr="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214" y="1896"/>
              <a:ext cx="3125" cy="7814"/>
            </a:xfrm>
            <a:prstGeom prst="rect">
              <a:avLst/>
            </a:prstGeom>
            <a:effectLst>
              <a:outerShdw blurRad="254000" dist="3048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 descr="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32" y="818"/>
              <a:ext cx="3815" cy="914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72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80745" y="767080"/>
            <a:ext cx="10047605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横钩：横钩是横和钩的组合，写法如下：①写法如右尖横，②提锋向右上，③然后顿笔加重，④轻调锋迅速钩出，要果断有力，不可拖泥带水。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635" y="1965960"/>
            <a:ext cx="5951538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81380" y="3406140"/>
            <a:ext cx="10047605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斜钩：①起笔如竖，②向右下行笔，中部略带弧度，③折笔转毫，④提笔向右上钩出，要含蓄有力。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923" y="4612958"/>
            <a:ext cx="568325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23925" y="717550"/>
            <a:ext cx="97745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卧钩：可以理解为将斜钩“卧倒”，但起笔露锋，弧度更大，出钩前要加重，然后翻腕调笔左上，外方内圆，以求与其他笔画呼应。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3925" y="3226435"/>
            <a:ext cx="977455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横折钩：根据横折钩的横折夹角大小，横折钩又有两种形态，写法参照横折与竖钩的写法。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18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9245" y="1846580"/>
            <a:ext cx="6119813" cy="1379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935" y="4351020"/>
            <a:ext cx="6119813" cy="1509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43610" y="767080"/>
            <a:ext cx="9712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7.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横斜钩：就是横和斜钩的组合，①写法如横，②横画收笔，提笔向右上，③顺势顿笔，调成中锋向下，④写法如斜钩。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3610" y="3512185"/>
            <a:ext cx="971232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竖弯钩：①先写起笔竖画，②转角处轻松婉转而有圆意，再右转向，③行笔渐重，加重至收笔时向上轻快钩出，形如浮鹅。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0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1891348"/>
            <a:ext cx="6119813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790" y="4636770"/>
            <a:ext cx="6154738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320" y="717550"/>
            <a:ext cx="99485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9.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横折弯钩：①先写横画，②于横画的结尾处提笔右上，③顿笔后折向内弯，④⑤写法同竖弯钩。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2165" y="3238500"/>
            <a:ext cx="99485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横撇弯钩：①横要短，②左下撇出，③离纸，④顺势尖锋入纸，顿笔略转即钩出，注意弯钩要短而有力。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222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4880" y="1841818"/>
            <a:ext cx="4603750" cy="143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660" y="4363085"/>
            <a:ext cx="6202363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955" y="742315"/>
            <a:ext cx="98602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横折折折钩：是横折①②和横折钩④⑤⑥的组合，③注意衔接处转折的地方要轻顿，折钩要向左收，呈倾斜状。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2955" y="3375025"/>
            <a:ext cx="98602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竖折折钩：是竖①②和横折钩④⑤⑥的组合，③垂露竖提笔收笔后轻顿，写出横折钩，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325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408" y="1866583"/>
            <a:ext cx="338455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3405" y="4499610"/>
            <a:ext cx="5965825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033838" y="2574608"/>
            <a:ext cx="42678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任务五</a:t>
            </a:r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毛笔楷书结构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514475" y="1673860"/>
            <a:ext cx="967549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横平竖直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正字不偏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横要平稳，竖要挺直，字一定要写得端端正正，不要偏斜，以免重心不稳。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9640" y="645160"/>
            <a:ext cx="4391660" cy="631190"/>
            <a:chOff x="1464" y="1016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464" y="1016"/>
              <a:ext cx="6917" cy="995"/>
            </a:xfrm>
            <a:prstGeom prst="roundRect">
              <a:avLst/>
            </a:prstGeom>
            <a:solidFill>
              <a:schemeClr val="accent4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513" y="1065"/>
              <a:ext cx="6820" cy="898"/>
            </a:xfrm>
            <a:prstGeom prst="rect">
              <a:avLst/>
            </a:prstGeom>
            <a:solidFill>
              <a:schemeClr val="accent4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一、独体字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5530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2979420"/>
            <a:ext cx="5016500" cy="3329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782320" y="692785"/>
            <a:ext cx="9873615" cy="1641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有撇捺，要舒展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撇捺通常是一个字的主笔，撇捺就像张开的翅膀一样，只有舒展开才够有力。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6324" name="Picture 2"/>
          <p:cNvPicPr>
            <a:picLocks noChangeAspect="1"/>
          </p:cNvPicPr>
          <p:nvPr/>
        </p:nvPicPr>
        <p:blipFill>
          <a:blip r:embed="rId1"/>
          <a:srcRect b="7553"/>
          <a:stretch>
            <a:fillRect/>
          </a:stretch>
        </p:blipFill>
        <p:spPr>
          <a:xfrm>
            <a:off x="3159760" y="1885315"/>
            <a:ext cx="6137275" cy="157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639445" y="3312795"/>
            <a:ext cx="10159365" cy="1529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字形偏斜，重心要稳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有些字的笔画大多是倾斜的，很容易就写的歪歪扭扭。笔画相交处应居中，将重心稳住。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605" y="4483100"/>
            <a:ext cx="5980430" cy="1680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30593" y="791845"/>
            <a:ext cx="812323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因字赋形，不可更改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837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503" y="1677988"/>
            <a:ext cx="7199312" cy="350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55370" y="1407160"/>
            <a:ext cx="963803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左窄右宽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左边笔画少，占的空间小，约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；右边笔画多，主笔舒展，占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0885" y="636905"/>
            <a:ext cx="4391660" cy="631190"/>
            <a:chOff x="1151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51" y="1003"/>
              <a:ext cx="6917" cy="995"/>
            </a:xfrm>
            <a:prstGeom prst="roundRect">
              <a:avLst/>
            </a:prstGeom>
            <a:solidFill>
              <a:srgbClr val="00B050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00" y="1052"/>
              <a:ext cx="6820" cy="898"/>
            </a:xfrm>
            <a:prstGeom prst="rect">
              <a:avLst/>
            </a:prstGeom>
            <a:solidFill>
              <a:srgbClr val="00B050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二、左右结构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5939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4613" y="2236788"/>
            <a:ext cx="7010400" cy="162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055370" y="3860800"/>
            <a:ext cx="9638030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左宽右窄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左边笔画多，占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；右边笔画少，占的空间小，约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，但主笔舒展。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939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3" y="4737418"/>
            <a:ext cx="7010400" cy="150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5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任务一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毛笔字书写工具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67740" y="759460"/>
            <a:ext cx="9873615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左短右长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左旁较短小的，应该偏上一些，以免重心下沉。主笔都在右侧，要写得舒展。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7740" y="3567430"/>
            <a:ext cx="9873615" cy="5708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左右相等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左右笔画所占的空间大小大致相等，主笔一般在右侧。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042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3008" y="1904365"/>
            <a:ext cx="6862762" cy="142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008" y="4302443"/>
            <a:ext cx="7037387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67130" y="1524000"/>
            <a:ext cx="972439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左中右相等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左中右三部分笔画的宽度大小基本一致，高度不一，注意找好主笔。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9125" y="636905"/>
            <a:ext cx="4391660" cy="631190"/>
            <a:chOff x="975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975" y="1003"/>
              <a:ext cx="6917" cy="995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024" y="1052"/>
              <a:ext cx="6820" cy="89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三、左中右结构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167130" y="4114165"/>
            <a:ext cx="972439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左边窄，中右宽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左边笔画宽度较窄，中、右较宽，主笔在右侧。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2460" y="2481580"/>
            <a:ext cx="5713413" cy="1519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783" y="4721860"/>
            <a:ext cx="588645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340485" y="1144270"/>
            <a:ext cx="893000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左中窄，右面宽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左、中笔画宽度较窄，右边较宽，主笔在右侧。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246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8765" y="2317750"/>
            <a:ext cx="6284913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92200" y="1475105"/>
            <a:ext cx="99612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上宽下窄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上面的笔画宽度比较大，盖住下边。所以上边要舒展，下部要挺立。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3585" y="636905"/>
            <a:ext cx="4391660" cy="631190"/>
            <a:chOff x="1171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71" y="1003"/>
              <a:ext cx="6917" cy="99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20" y="1052"/>
              <a:ext cx="6820" cy="89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四、上下结构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92200" y="3851910"/>
            <a:ext cx="996124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上窄下宽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上部笔画较少，结构要紧凑，下部笔画舒展，要疏松，找好主笔。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349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3" y="2305050"/>
            <a:ext cx="5803900" cy="1411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3" y="4724718"/>
            <a:ext cx="5684837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143000" y="1268730"/>
            <a:ext cx="9116060" cy="1050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上下相等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上、下部分笔画分布均匀，疏密适度，各占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1/2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，主笔要写好。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451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3863" y="3014980"/>
            <a:ext cx="6465887" cy="1873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092835" y="1348105"/>
            <a:ext cx="99237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上下窄，中间宽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中间部分笔画较长，或者有撇捺的字，中部要舒展，上下要窄一些。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4055" y="636905"/>
            <a:ext cx="4391660" cy="631190"/>
            <a:chOff x="1093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093" y="1003"/>
              <a:ext cx="6917" cy="995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142" y="1052"/>
              <a:ext cx="6820" cy="89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五、上中下结构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09650" y="3781425"/>
            <a:ext cx="992378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上下宽，中间窄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中部笔画少，字形短小，要写得扁窄一些，上下两部分笔画多，字形复杂，写得要宽一些。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554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4748" y="2080895"/>
            <a:ext cx="5775325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813" y="4765040"/>
            <a:ext cx="5291137" cy="161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69315" y="833755"/>
            <a:ext cx="98367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上面宽，中下窄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上部有长的笔画或者人字形的，上部宜宽，中下要窄一些，达到上盖下之势，名为“天覆”。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9315" y="3570605"/>
            <a:ext cx="983678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上面窄，中下宽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上部笔画稀少，所占空间较小，要紧凑；中部笔画要舒展，下部要舒朗，占得空间要大一些。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656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6405" y="1958340"/>
            <a:ext cx="5768975" cy="151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963" y="4695190"/>
            <a:ext cx="3902075" cy="1652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01065" y="1094740"/>
            <a:ext cx="100850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下面宽，上中窄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上部和中部比较窄小，结体要紧凑，下部较宽，主笔要舒展。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758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834005"/>
            <a:ext cx="5600700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1203960" y="1394460"/>
            <a:ext cx="98234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左上包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右下被包围的部分要向左上靠拢，字的中心要略向右偏移。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81050" y="636905"/>
            <a:ext cx="4391660" cy="631190"/>
            <a:chOff x="1230" y="1003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230" y="1003"/>
              <a:ext cx="6917" cy="995"/>
            </a:xfrm>
            <a:prstGeom prst="roundRect">
              <a:avLst/>
            </a:prstGeom>
            <a:solidFill>
              <a:srgbClr val="92D050"/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79" y="1052"/>
              <a:ext cx="6820" cy="898"/>
            </a:xfrm>
            <a:prstGeom prst="rect">
              <a:avLst/>
            </a:prstGeom>
            <a:solidFill>
              <a:srgbClr val="92D050"/>
            </a:soli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六、包围结构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03960" y="3761105"/>
            <a:ext cx="982345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右上包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左下被包围的部分要向右上靠拢，字的中心要略向左偏移。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86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2124393"/>
            <a:ext cx="5761038" cy="163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861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4885690"/>
            <a:ext cx="5678488" cy="1439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68375" y="821690"/>
            <a:ext cx="1025906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左下包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右上被包围的部分要向左靠拢，下边的笔画要舒展开，以达到托住上面的目的。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8375" y="3558540"/>
            <a:ext cx="10259060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左包右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96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946275"/>
            <a:ext cx="5934075" cy="1458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8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0" y="4325620"/>
            <a:ext cx="5945188" cy="165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" name="图示 27"/>
          <p:cNvGraphicFramePr/>
          <p:nvPr/>
        </p:nvGraphicFramePr>
        <p:xfrm>
          <a:off x="772591" y="784270"/>
          <a:ext cx="4392488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935673" y="1677035"/>
            <a:ext cx="7091363" cy="902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（一）毛笔的种类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一般分为硬毫、软毫与兼毫三种。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7" name="Picture 9" descr="毛笔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1495" y="2626678"/>
            <a:ext cx="6048375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906780" y="871220"/>
            <a:ext cx="10071735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半包围 上包下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上包下的字，整体要显得瘦长一些，里面的部分要靠上，笔画之间均匀，上紧下松。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6780" y="3608070"/>
            <a:ext cx="10071735" cy="6076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全包围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066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9895" y="1995488"/>
            <a:ext cx="6251575" cy="154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2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593" y="4112260"/>
            <a:ext cx="5503862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4237991" y="2574608"/>
            <a:ext cx="38595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任务六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读帖与临摹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4525" y="682625"/>
            <a:ext cx="4391660" cy="631190"/>
            <a:chOff x="1015" y="1075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015" y="1075"/>
              <a:ext cx="6917" cy="995"/>
            </a:xfrm>
            <a:prstGeom prst="roundRect">
              <a:avLst/>
            </a:prstGeom>
            <a:gradFill>
              <a:gsLst>
                <a:gs pos="19000">
                  <a:srgbClr val="FFB9B9"/>
                </a:gs>
                <a:gs pos="64000">
                  <a:srgbClr val="FF8F8E"/>
                </a:gs>
                <a:gs pos="44000">
                  <a:srgbClr val="FE9E9F"/>
                </a:gs>
                <a:gs pos="84000">
                  <a:srgbClr val="FF7373"/>
                </a:gs>
              </a:gsLst>
              <a:lin scaled="1"/>
            </a:gra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064" y="1124"/>
              <a:ext cx="6820" cy="898"/>
            </a:xfrm>
            <a:prstGeom prst="rect">
              <a:avLst/>
            </a:prstGeom>
            <a:gradFill>
              <a:gsLst>
                <a:gs pos="19000">
                  <a:srgbClr val="FFB9B9"/>
                </a:gs>
                <a:gs pos="64000">
                  <a:srgbClr val="FF8F8E"/>
                </a:gs>
                <a:gs pos="44000">
                  <a:srgbClr val="FE9E9F"/>
                </a:gs>
                <a:gs pos="84000">
                  <a:srgbClr val="FF7373"/>
                </a:gs>
              </a:gsLst>
              <a:lin scaled="1"/>
            </a:gra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一、读帖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72707" name="Picture 2" descr="http://images.99read.com/Product/2007/600.600/a0000211083.jpg"/>
          <p:cNvPicPr>
            <a:picLocks noChangeAspect="1"/>
          </p:cNvPicPr>
          <p:nvPr/>
        </p:nvPicPr>
        <p:blipFill>
          <a:blip r:embed="rId1"/>
          <a:srcRect l="14117" r="14517"/>
          <a:stretch>
            <a:fillRect/>
          </a:stretch>
        </p:blipFill>
        <p:spPr>
          <a:xfrm>
            <a:off x="2627313" y="1566545"/>
            <a:ext cx="3311525" cy="464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8" name="Picture 4" descr="http://6f.www37.babidou.com/pic/2011/12/8/dong/IMG_81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438" y="2133600"/>
            <a:ext cx="4040187" cy="3506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56285" y="633095"/>
            <a:ext cx="4391660" cy="631190"/>
            <a:chOff x="1191" y="997"/>
            <a:chExt cx="6916" cy="994"/>
          </a:xfrm>
        </p:grpSpPr>
        <p:sp>
          <p:nvSpPr>
            <p:cNvPr id="6" name="圆角矩形 5"/>
            <p:cNvSpPr/>
            <p:nvPr/>
          </p:nvSpPr>
          <p:spPr>
            <a:xfrm>
              <a:off x="1191" y="997"/>
              <a:ext cx="6917" cy="995"/>
            </a:xfrm>
            <a:prstGeom prst="roundRect">
              <a:avLst/>
            </a:pr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0CA451"/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1240" y="1046"/>
              <a:ext cx="6820" cy="898"/>
            </a:xfrm>
            <a:prstGeom prst="rect">
              <a:avLst/>
            </a:pr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rgbClr val="0CA451"/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orthographicFront"/>
              <a:lightRig rig="chilly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二、临摹方法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64640" y="1916430"/>
            <a:ext cx="9194800" cy="34150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描红：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就是在双钩笔法勾勒出的字框内填写笔画，适合初学者，一般书店都有售。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摹帖：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就是在前人的法帖上覆上白纸临摹，适合初学者。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临帖：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就是对照前人的法帖进行临摹，适合有一定基础者。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背临：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就是首先学习消化前人的法帖，书写是不看法帖，完成后对照法帖找出不足。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3829686" y="2574608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任务七  </a:t>
            </a:r>
            <a:r>
              <a:rPr lang="zh-CN" altLang="zh-CN" sz="3200" b="1">
                <a:solidFill>
                  <a:srgbClr val="C55A11"/>
                </a:solidFill>
                <a:latin typeface="Arial" panose="020B0604020202020204" pitchFamily="34" charset="0"/>
                <a:ea typeface="黑体" panose="02010600030101010101" charset="-122"/>
              </a:rPr>
              <a:t>毛笔字楷书章法</a:t>
            </a:r>
            <a:endParaRPr lang="zh-CN" altLang="zh-CN" sz="3200" b="1">
              <a:solidFill>
                <a:srgbClr val="C55A11"/>
              </a:solidFill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92196" y="811828"/>
            <a:ext cx="4392487" cy="631799"/>
            <a:chOff x="0" y="0"/>
            <a:chExt cx="4392487" cy="631799"/>
          </a:xfrm>
          <a:scene3d>
            <a:camera prst="orthographicFront"/>
            <a:lightRig rig="chilly" dir="t"/>
          </a:scene3d>
        </p:grpSpPr>
        <p:sp>
          <p:nvSpPr>
            <p:cNvPr id="6" name="圆角矩形 5"/>
            <p:cNvSpPr/>
            <p:nvPr/>
          </p:nvSpPr>
          <p:spPr>
            <a:xfrm>
              <a:off x="0" y="0"/>
              <a:ext cx="4392487" cy="631799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30842" y="30842"/>
              <a:ext cx="4330803" cy="570115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一、正文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10995" y="2587308"/>
            <a:ext cx="3673475" cy="197421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选择内容 确定格式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书写内容 布局谋篇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和谐统一 稳中求变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5782" name="Picture 2" descr="http://a2.att.hudong.com/46/62/0130000139333013188962407644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8018" y="1026160"/>
            <a:ext cx="3311525" cy="509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"/>
          <p:cNvGrpSpPr/>
          <p:nvPr/>
        </p:nvGrpSpPr>
        <p:grpSpPr>
          <a:xfrm>
            <a:off x="805836" y="807383"/>
            <a:ext cx="4392487" cy="631799"/>
            <a:chOff x="0" y="0"/>
            <a:chExt cx="4392487" cy="631799"/>
          </a:xfrm>
          <a:scene3d>
            <a:camera prst="orthographicFront"/>
            <a:lightRig rig="chilly" dir="t"/>
          </a:scene3d>
        </p:grpSpPr>
        <p:sp>
          <p:nvSpPr>
            <p:cNvPr id="6" name="圆角矩形 5"/>
            <p:cNvSpPr/>
            <p:nvPr/>
          </p:nvSpPr>
          <p:spPr>
            <a:xfrm>
              <a:off x="0" y="0"/>
              <a:ext cx="4392487" cy="631799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7" name="圆角矩形 4"/>
            <p:cNvSpPr/>
            <p:nvPr/>
          </p:nvSpPr>
          <p:spPr>
            <a:xfrm>
              <a:off x="30842" y="30842"/>
              <a:ext cx="4330803" cy="57011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marL="0" marR="0" lvl="0" indent="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二、题款</a:t>
              </a:r>
              <a:endPara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endParaRPr>
            </a:p>
          </p:txBody>
        </p:sp>
      </p:grpSp>
      <p:pic>
        <p:nvPicPr>
          <p:cNvPr id="76803" name="Picture 2" descr="http://file.gucn.com/file/CheckCuriofile/200907/Gucn_33189_200973020375999CheckCurioPic3.jpg"/>
          <p:cNvPicPr>
            <a:picLocks noChangeAspect="1"/>
          </p:cNvPicPr>
          <p:nvPr/>
        </p:nvPicPr>
        <p:blipFill>
          <a:blip r:embed="rId1"/>
          <a:srcRect b="18855"/>
          <a:stretch>
            <a:fillRect/>
          </a:stretch>
        </p:blipFill>
        <p:spPr>
          <a:xfrm>
            <a:off x="3564890" y="1877060"/>
            <a:ext cx="5905500" cy="4133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18"/>
          <p:cNvSpPr txBox="1"/>
          <p:nvPr/>
        </p:nvSpPr>
        <p:spPr>
          <a:xfrm>
            <a:off x="5259706" y="257460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3200" b="1" dirty="0">
                <a:solidFill>
                  <a:srgbClr val="C55A11"/>
                </a:solidFill>
                <a:latin typeface="黑体" panose="02010600030101010101" charset="-122"/>
                <a:ea typeface="黑体" panose="02010600030101010101" charset="-122"/>
              </a:rPr>
              <a:t>书法作品</a:t>
            </a:r>
            <a:endParaRPr lang="zh-CN" altLang="en-US" sz="3200" b="1" dirty="0">
              <a:solidFill>
                <a:srgbClr val="C55A1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Picture 93" descr="IMG_20130523_2225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283" y="732155"/>
            <a:ext cx="7416800" cy="17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TextBox 1"/>
          <p:cNvSpPr txBox="1"/>
          <p:nvPr/>
        </p:nvSpPr>
        <p:spPr>
          <a:xfrm>
            <a:off x="4908233" y="2599373"/>
            <a:ext cx="43195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0030101010101" charset="-122"/>
              </a:rPr>
              <a:t>张明涛书横幅作品</a:t>
            </a: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pic>
        <p:nvPicPr>
          <p:cNvPr id="78852" name="Picture 94" descr="扇面张明涛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0" y="3089275"/>
            <a:ext cx="4279900" cy="2624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3" name="TextBox 4"/>
          <p:cNvSpPr txBox="1"/>
          <p:nvPr/>
        </p:nvSpPr>
        <p:spPr>
          <a:xfrm>
            <a:off x="5193665" y="5896293"/>
            <a:ext cx="25923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0030101010101" charset="-122"/>
              </a:rPr>
              <a:t>张明涛是书成扇</a:t>
            </a: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Picture 95" descr="扇面张明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6485" y="1149985"/>
            <a:ext cx="7479030" cy="430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5" name="TextBox 2"/>
          <p:cNvSpPr txBox="1"/>
          <p:nvPr/>
        </p:nvSpPr>
        <p:spPr>
          <a:xfrm>
            <a:off x="4872038" y="5589588"/>
            <a:ext cx="43195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0030101010101" charset="-122"/>
              </a:rPr>
              <a:t>张明涛书小楷扇面</a:t>
            </a: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48055" y="841375"/>
            <a:ext cx="10580370" cy="1124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（二）毛笔的选择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好的毛笔必须具备“尖、圆、齐、健”四项标准，称之为毛笔“四德”。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21" name="Picture 2" descr="http://pic10.nipic.com/20101013/5121581_155103013820_2.jpg"/>
          <p:cNvPicPr>
            <a:picLocks noChangeAspect="1"/>
          </p:cNvPicPr>
          <p:nvPr/>
        </p:nvPicPr>
        <p:blipFill>
          <a:blip r:embed="rId1"/>
          <a:srcRect b="2892"/>
          <a:stretch>
            <a:fillRect/>
          </a:stretch>
        </p:blipFill>
        <p:spPr>
          <a:xfrm>
            <a:off x="3397568" y="2143443"/>
            <a:ext cx="5395912" cy="3776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TextBox 1"/>
          <p:cNvSpPr txBox="1"/>
          <p:nvPr/>
        </p:nvSpPr>
        <p:spPr>
          <a:xfrm>
            <a:off x="3844290" y="5539105"/>
            <a:ext cx="24961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0030101010101" charset="-122"/>
              </a:rPr>
              <a:t>心经斗方</a:t>
            </a: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  <p:pic>
        <p:nvPicPr>
          <p:cNvPr id="80899" name="Picture 96" descr="斗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1403" y="1132205"/>
            <a:ext cx="4286250" cy="427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900" name="Picture 97" descr="刘彦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843" y="660083"/>
            <a:ext cx="1346200" cy="553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1" name="TextBox 2"/>
          <p:cNvSpPr txBox="1"/>
          <p:nvPr/>
        </p:nvSpPr>
        <p:spPr>
          <a:xfrm>
            <a:off x="9165273" y="2276475"/>
            <a:ext cx="459740" cy="36306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>
              <a:buFont typeface="Arial" panose="020B0604020202020204" pitchFamily="34" charset="0"/>
            </a:pPr>
            <a:r>
              <a:rPr lang="zh-CN" altLang="zh-CN" dirty="0">
                <a:latin typeface="Arial" panose="020B0604020202020204" pitchFamily="34" charset="0"/>
                <a:ea typeface="黑体" panose="02010600030101010101" charset="-122"/>
              </a:rPr>
              <a:t>刘彦龙书条幅作品</a:t>
            </a:r>
            <a:endParaRPr lang="zh-CN" altLang="en-US" dirty="0">
              <a:latin typeface="Arial" panose="020B0604020202020204" pitchFamily="34" charset="0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8" name="矩形"/>
          <p:cNvSpPr/>
          <p:nvPr/>
        </p:nvSpPr>
        <p:spPr>
          <a:xfrm>
            <a:off x="4323715" y="1767523"/>
            <a:ext cx="6416675" cy="3322955"/>
          </a:xfrm>
          <a:prstGeom prst="rect">
            <a:avLst/>
          </a:prstGeom>
          <a:solidFill>
            <a:srgbClr val="FAC08F"/>
          </a:solidFill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>
            <a:spAutoFit/>
          </a:bodyPr>
          <a:lstStyle/>
          <a:p>
            <a:pPr marL="0" indent="28829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0" i="0" u="none" strike="noStrike" kern="1200" cap="none" spc="0" baseline="0" noProof="1">
                <a:solidFill>
                  <a:srgbClr val="FFFFFF"/>
                </a:solidFill>
                <a:latin typeface="黑体" panose="02010600030101010101" charset="-122"/>
                <a:ea typeface="黑体" panose="02010600030101010101" charset="-122"/>
                <a:cs typeface="Lato Regular" charset="0"/>
              </a:rPr>
              <a:t>毛笔书法是贯穿古今中国的独特的书法文化，自古以来中国人挥毫书画，书法已不仅仅是中国的一门独特艺术，更是中国的文化象征，是中华民族展示给世界的瑰宝。毛笔书法作为中华文化的国学特色内容之一，是一种文化载体，更是一种历史的记录，作为学前教育专业学生一定要学好毛笔书法，为传承中国独有的艺术瑰宝做出自己的贡献。</a:t>
            </a:r>
            <a:endParaRPr lang="en-US" altLang="zh-CN" sz="2000" b="0" i="0" u="none" strike="noStrike" kern="1200" cap="none" spc="0" baseline="0" noProof="1">
              <a:solidFill>
                <a:srgbClr val="FFFFFF"/>
              </a:solidFill>
              <a:latin typeface="黑体" panose="02010600030101010101" charset="-122"/>
              <a:ea typeface="黑体" panose="02010600030101010101" charset="-122"/>
              <a:cs typeface="Lato Regular" charset="0"/>
            </a:endParaRPr>
          </a:p>
        </p:txBody>
      </p:sp>
      <p:grpSp>
        <p:nvGrpSpPr>
          <p:cNvPr id="163" name="组合"/>
          <p:cNvGrpSpPr/>
          <p:nvPr/>
        </p:nvGrpSpPr>
        <p:grpSpPr>
          <a:xfrm>
            <a:off x="800735" y="1736408"/>
            <a:ext cx="3303588" cy="3213099"/>
            <a:chOff x="1327844" y="1748442"/>
            <a:chExt cx="3302751" cy="3212829"/>
          </a:xfrm>
        </p:grpSpPr>
        <p:sp>
          <p:nvSpPr>
            <p:cNvPr id="17413" name="菱形"/>
            <p:cNvSpPr/>
            <p:nvPr/>
          </p:nvSpPr>
          <p:spPr>
            <a:xfrm rot="5400000">
              <a:off x="3198582" y="3557921"/>
              <a:ext cx="1403351" cy="1403348"/>
            </a:xfrm>
            <a:prstGeom prst="diamond">
              <a:avLst/>
            </a:prstGeom>
            <a:solidFill>
              <a:srgbClr val="05AAD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0030101010101" charset="-122"/>
              </a:endParaRPr>
            </a:p>
          </p:txBody>
        </p:sp>
        <p:grpSp>
          <p:nvGrpSpPr>
            <p:cNvPr id="17414" name="组合"/>
            <p:cNvGrpSpPr/>
            <p:nvPr/>
          </p:nvGrpSpPr>
          <p:grpSpPr>
            <a:xfrm>
              <a:off x="1327844" y="3534592"/>
              <a:ext cx="1403169" cy="1403169"/>
              <a:chOff x="1327844" y="3534592"/>
              <a:chExt cx="1403169" cy="1403169"/>
            </a:xfrm>
          </p:grpSpPr>
          <p:sp>
            <p:nvSpPr>
              <p:cNvPr id="17415" name="菱形"/>
              <p:cNvSpPr/>
              <p:nvPr/>
            </p:nvSpPr>
            <p:spPr>
              <a:xfrm rot="5400000" flipV="1">
                <a:off x="1327842" y="3534590"/>
                <a:ext cx="1403169" cy="1403169"/>
              </a:xfrm>
              <a:prstGeom prst="diamond">
                <a:avLst/>
              </a:prstGeom>
              <a:solidFill>
                <a:srgbClr val="E0504C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grpSp>
            <p:nvGrpSpPr>
              <p:cNvPr id="17416" name="组合"/>
              <p:cNvGrpSpPr/>
              <p:nvPr/>
            </p:nvGrpSpPr>
            <p:grpSpPr>
              <a:xfrm>
                <a:off x="1774157" y="3890461"/>
                <a:ext cx="517374" cy="616861"/>
                <a:chOff x="1774157" y="3890461"/>
                <a:chExt cx="517374" cy="616861"/>
              </a:xfrm>
            </p:grpSpPr>
            <p:sp>
              <p:nvSpPr>
                <p:cNvPr id="17417" name="曲线"/>
                <p:cNvSpPr/>
                <p:nvPr/>
              </p:nvSpPr>
              <p:spPr>
                <a:xfrm>
                  <a:off x="1783201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5" y="19937"/>
                      </a:lnTo>
                      <a:lnTo>
                        <a:pt x="21362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5" y="16835"/>
                      </a:lnTo>
                      <a:lnTo>
                        <a:pt x="20294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18" name="曲线"/>
                <p:cNvSpPr/>
                <p:nvPr/>
              </p:nvSpPr>
              <p:spPr>
                <a:xfrm>
                  <a:off x="1949322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8" y="11409"/>
                      </a:moveTo>
                      <a:lnTo>
                        <a:pt x="13528" y="11409"/>
                      </a:lnTo>
                      <a:lnTo>
                        <a:pt x="14122" y="10854"/>
                      </a:lnTo>
                      <a:lnTo>
                        <a:pt x="14835" y="10301"/>
                      </a:lnTo>
                      <a:lnTo>
                        <a:pt x="15428" y="9637"/>
                      </a:lnTo>
                      <a:lnTo>
                        <a:pt x="15903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3" y="6424"/>
                      </a:lnTo>
                      <a:lnTo>
                        <a:pt x="16733" y="5538"/>
                      </a:lnTo>
                      <a:lnTo>
                        <a:pt x="16733" y="5538"/>
                      </a:lnTo>
                      <a:lnTo>
                        <a:pt x="16614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2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4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4" y="5538"/>
                      </a:lnTo>
                      <a:lnTo>
                        <a:pt x="4864" y="5538"/>
                      </a:lnTo>
                      <a:lnTo>
                        <a:pt x="4864" y="6424"/>
                      </a:lnTo>
                      <a:lnTo>
                        <a:pt x="5103" y="7198"/>
                      </a:lnTo>
                      <a:lnTo>
                        <a:pt x="5340" y="8086"/>
                      </a:lnTo>
                      <a:lnTo>
                        <a:pt x="5814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9" y="11409"/>
                      </a:lnTo>
                      <a:lnTo>
                        <a:pt x="8189" y="11409"/>
                      </a:lnTo>
                      <a:lnTo>
                        <a:pt x="6408" y="11962"/>
                      </a:lnTo>
                      <a:lnTo>
                        <a:pt x="4864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7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2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7" y="21600"/>
                      </a:lnTo>
                      <a:lnTo>
                        <a:pt x="14835" y="21488"/>
                      </a:lnTo>
                      <a:lnTo>
                        <a:pt x="16614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3" y="12627"/>
                      </a:lnTo>
                      <a:lnTo>
                        <a:pt x="15190" y="11962"/>
                      </a:lnTo>
                      <a:lnTo>
                        <a:pt x="13528" y="11409"/>
                      </a:lnTo>
                      <a:lnTo>
                        <a:pt x="13528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19" name="曲线"/>
                <p:cNvSpPr/>
                <p:nvPr/>
              </p:nvSpPr>
              <p:spPr>
                <a:xfrm>
                  <a:off x="2115443" y="4329389"/>
                  <a:ext cx="166121" cy="177934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3529" y="11409"/>
                      </a:moveTo>
                      <a:lnTo>
                        <a:pt x="13529" y="11409"/>
                      </a:lnTo>
                      <a:lnTo>
                        <a:pt x="14240" y="10854"/>
                      </a:lnTo>
                      <a:lnTo>
                        <a:pt x="14834" y="10301"/>
                      </a:lnTo>
                      <a:lnTo>
                        <a:pt x="15428" y="9637"/>
                      </a:lnTo>
                      <a:lnTo>
                        <a:pt x="15902" y="8860"/>
                      </a:lnTo>
                      <a:lnTo>
                        <a:pt x="16258" y="8086"/>
                      </a:lnTo>
                      <a:lnTo>
                        <a:pt x="16496" y="7198"/>
                      </a:lnTo>
                      <a:lnTo>
                        <a:pt x="16734" y="6424"/>
                      </a:lnTo>
                      <a:lnTo>
                        <a:pt x="16734" y="5538"/>
                      </a:lnTo>
                      <a:lnTo>
                        <a:pt x="16734" y="5538"/>
                      </a:lnTo>
                      <a:lnTo>
                        <a:pt x="16615" y="4430"/>
                      </a:lnTo>
                      <a:lnTo>
                        <a:pt x="16258" y="3433"/>
                      </a:lnTo>
                      <a:lnTo>
                        <a:pt x="15784" y="2436"/>
                      </a:lnTo>
                      <a:lnTo>
                        <a:pt x="15072" y="1661"/>
                      </a:lnTo>
                      <a:lnTo>
                        <a:pt x="14121" y="995"/>
                      </a:lnTo>
                      <a:lnTo>
                        <a:pt x="13172" y="443"/>
                      </a:lnTo>
                      <a:lnTo>
                        <a:pt x="11985" y="109"/>
                      </a:lnTo>
                      <a:lnTo>
                        <a:pt x="10800" y="0"/>
                      </a:lnTo>
                      <a:lnTo>
                        <a:pt x="10800" y="0"/>
                      </a:lnTo>
                      <a:lnTo>
                        <a:pt x="9613" y="109"/>
                      </a:lnTo>
                      <a:lnTo>
                        <a:pt x="8545" y="443"/>
                      </a:lnTo>
                      <a:lnTo>
                        <a:pt x="7476" y="995"/>
                      </a:lnTo>
                      <a:lnTo>
                        <a:pt x="6645" y="1661"/>
                      </a:lnTo>
                      <a:lnTo>
                        <a:pt x="5815" y="2436"/>
                      </a:lnTo>
                      <a:lnTo>
                        <a:pt x="5340" y="3433"/>
                      </a:lnTo>
                      <a:lnTo>
                        <a:pt x="4984" y="4430"/>
                      </a:lnTo>
                      <a:lnTo>
                        <a:pt x="4865" y="5538"/>
                      </a:lnTo>
                      <a:lnTo>
                        <a:pt x="4865" y="5538"/>
                      </a:lnTo>
                      <a:lnTo>
                        <a:pt x="4865" y="6424"/>
                      </a:lnTo>
                      <a:lnTo>
                        <a:pt x="5102" y="7198"/>
                      </a:lnTo>
                      <a:lnTo>
                        <a:pt x="5340" y="8086"/>
                      </a:lnTo>
                      <a:lnTo>
                        <a:pt x="5815" y="8860"/>
                      </a:lnTo>
                      <a:lnTo>
                        <a:pt x="6289" y="9637"/>
                      </a:lnTo>
                      <a:lnTo>
                        <a:pt x="6763" y="10301"/>
                      </a:lnTo>
                      <a:lnTo>
                        <a:pt x="7476" y="10854"/>
                      </a:lnTo>
                      <a:lnTo>
                        <a:pt x="8188" y="11409"/>
                      </a:lnTo>
                      <a:lnTo>
                        <a:pt x="8188" y="11409"/>
                      </a:lnTo>
                      <a:lnTo>
                        <a:pt x="6408" y="11962"/>
                      </a:lnTo>
                      <a:lnTo>
                        <a:pt x="4865" y="12627"/>
                      </a:lnTo>
                      <a:lnTo>
                        <a:pt x="3560" y="13623"/>
                      </a:lnTo>
                      <a:lnTo>
                        <a:pt x="2372" y="14620"/>
                      </a:lnTo>
                      <a:lnTo>
                        <a:pt x="1304" y="15729"/>
                      </a:lnTo>
                      <a:lnTo>
                        <a:pt x="593" y="16835"/>
                      </a:lnTo>
                      <a:lnTo>
                        <a:pt x="117" y="18055"/>
                      </a:lnTo>
                      <a:lnTo>
                        <a:pt x="0" y="18608"/>
                      </a:lnTo>
                      <a:lnTo>
                        <a:pt x="0" y="19052"/>
                      </a:lnTo>
                      <a:lnTo>
                        <a:pt x="0" y="19052"/>
                      </a:lnTo>
                      <a:lnTo>
                        <a:pt x="117" y="19384"/>
                      </a:lnTo>
                      <a:lnTo>
                        <a:pt x="236" y="19715"/>
                      </a:lnTo>
                      <a:lnTo>
                        <a:pt x="593" y="19937"/>
                      </a:lnTo>
                      <a:lnTo>
                        <a:pt x="949" y="20159"/>
                      </a:lnTo>
                      <a:lnTo>
                        <a:pt x="2016" y="20602"/>
                      </a:lnTo>
                      <a:lnTo>
                        <a:pt x="3440" y="20934"/>
                      </a:lnTo>
                      <a:lnTo>
                        <a:pt x="4984" y="21267"/>
                      </a:lnTo>
                      <a:lnTo>
                        <a:pt x="6883" y="21488"/>
                      </a:lnTo>
                      <a:lnTo>
                        <a:pt x="8781" y="21600"/>
                      </a:lnTo>
                      <a:lnTo>
                        <a:pt x="10800" y="21600"/>
                      </a:lnTo>
                      <a:lnTo>
                        <a:pt x="12816" y="21600"/>
                      </a:lnTo>
                      <a:lnTo>
                        <a:pt x="14834" y="21488"/>
                      </a:lnTo>
                      <a:lnTo>
                        <a:pt x="16615" y="21267"/>
                      </a:lnTo>
                      <a:lnTo>
                        <a:pt x="18276" y="20934"/>
                      </a:lnTo>
                      <a:lnTo>
                        <a:pt x="19581" y="20602"/>
                      </a:lnTo>
                      <a:lnTo>
                        <a:pt x="20649" y="20159"/>
                      </a:lnTo>
                      <a:lnTo>
                        <a:pt x="21124" y="19937"/>
                      </a:lnTo>
                      <a:lnTo>
                        <a:pt x="21361" y="19715"/>
                      </a:lnTo>
                      <a:lnTo>
                        <a:pt x="21600" y="19384"/>
                      </a:lnTo>
                      <a:lnTo>
                        <a:pt x="21600" y="19052"/>
                      </a:lnTo>
                      <a:lnTo>
                        <a:pt x="21600" y="19052"/>
                      </a:lnTo>
                      <a:lnTo>
                        <a:pt x="21600" y="18608"/>
                      </a:lnTo>
                      <a:lnTo>
                        <a:pt x="21481" y="18055"/>
                      </a:lnTo>
                      <a:lnTo>
                        <a:pt x="21006" y="16835"/>
                      </a:lnTo>
                      <a:lnTo>
                        <a:pt x="20293" y="15729"/>
                      </a:lnTo>
                      <a:lnTo>
                        <a:pt x="19345" y="14620"/>
                      </a:lnTo>
                      <a:lnTo>
                        <a:pt x="18157" y="13623"/>
                      </a:lnTo>
                      <a:lnTo>
                        <a:pt x="16734" y="12627"/>
                      </a:lnTo>
                      <a:lnTo>
                        <a:pt x="15190" y="11962"/>
                      </a:lnTo>
                      <a:lnTo>
                        <a:pt x="13529" y="11409"/>
                      </a:lnTo>
                      <a:lnTo>
                        <a:pt x="13529" y="114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0" name="曲线"/>
                <p:cNvSpPr/>
                <p:nvPr/>
              </p:nvSpPr>
              <p:spPr>
                <a:xfrm>
                  <a:off x="1774157" y="3890461"/>
                  <a:ext cx="517374" cy="348669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19008" y="0"/>
                      </a:moveTo>
                      <a:lnTo>
                        <a:pt x="2551" y="0"/>
                      </a:lnTo>
                      <a:lnTo>
                        <a:pt x="2551" y="0"/>
                      </a:lnTo>
                      <a:lnTo>
                        <a:pt x="2284" y="0"/>
                      </a:lnTo>
                      <a:lnTo>
                        <a:pt x="2056" y="56"/>
                      </a:lnTo>
                      <a:lnTo>
                        <a:pt x="1790" y="168"/>
                      </a:lnTo>
                      <a:lnTo>
                        <a:pt x="1561" y="281"/>
                      </a:lnTo>
                      <a:lnTo>
                        <a:pt x="1332" y="452"/>
                      </a:lnTo>
                      <a:lnTo>
                        <a:pt x="1103" y="621"/>
                      </a:lnTo>
                      <a:lnTo>
                        <a:pt x="914" y="848"/>
                      </a:lnTo>
                      <a:lnTo>
                        <a:pt x="722" y="1129"/>
                      </a:lnTo>
                      <a:lnTo>
                        <a:pt x="570" y="1356"/>
                      </a:lnTo>
                      <a:lnTo>
                        <a:pt x="419" y="1696"/>
                      </a:lnTo>
                      <a:lnTo>
                        <a:pt x="304" y="1979"/>
                      </a:lnTo>
                      <a:lnTo>
                        <a:pt x="189" y="2317"/>
                      </a:lnTo>
                      <a:lnTo>
                        <a:pt x="114" y="2656"/>
                      </a:lnTo>
                      <a:lnTo>
                        <a:pt x="38" y="3052"/>
                      </a:lnTo>
                      <a:lnTo>
                        <a:pt x="0" y="3392"/>
                      </a:lnTo>
                      <a:lnTo>
                        <a:pt x="0" y="3787"/>
                      </a:lnTo>
                      <a:lnTo>
                        <a:pt x="0" y="17811"/>
                      </a:lnTo>
                      <a:lnTo>
                        <a:pt x="0" y="17811"/>
                      </a:lnTo>
                      <a:lnTo>
                        <a:pt x="0" y="18207"/>
                      </a:lnTo>
                      <a:lnTo>
                        <a:pt x="38" y="18603"/>
                      </a:lnTo>
                      <a:lnTo>
                        <a:pt x="114" y="18942"/>
                      </a:lnTo>
                      <a:lnTo>
                        <a:pt x="189" y="19281"/>
                      </a:lnTo>
                      <a:lnTo>
                        <a:pt x="304" y="19619"/>
                      </a:lnTo>
                      <a:lnTo>
                        <a:pt x="419" y="19960"/>
                      </a:lnTo>
                      <a:lnTo>
                        <a:pt x="570" y="20241"/>
                      </a:lnTo>
                      <a:lnTo>
                        <a:pt x="722" y="20525"/>
                      </a:lnTo>
                      <a:lnTo>
                        <a:pt x="914" y="20751"/>
                      </a:lnTo>
                      <a:lnTo>
                        <a:pt x="1103" y="20977"/>
                      </a:lnTo>
                      <a:lnTo>
                        <a:pt x="1332" y="21146"/>
                      </a:lnTo>
                      <a:lnTo>
                        <a:pt x="1561" y="21317"/>
                      </a:lnTo>
                      <a:lnTo>
                        <a:pt x="1790" y="21430"/>
                      </a:lnTo>
                      <a:lnTo>
                        <a:pt x="2056" y="21543"/>
                      </a:lnTo>
                      <a:lnTo>
                        <a:pt x="2284" y="21599"/>
                      </a:lnTo>
                      <a:lnTo>
                        <a:pt x="2551" y="21599"/>
                      </a:lnTo>
                      <a:lnTo>
                        <a:pt x="4799" y="21599"/>
                      </a:lnTo>
                      <a:lnTo>
                        <a:pt x="4876" y="20072"/>
                      </a:lnTo>
                      <a:lnTo>
                        <a:pt x="2551" y="20072"/>
                      </a:lnTo>
                      <a:lnTo>
                        <a:pt x="2551" y="20072"/>
                      </a:lnTo>
                      <a:lnTo>
                        <a:pt x="2246" y="20072"/>
                      </a:lnTo>
                      <a:lnTo>
                        <a:pt x="1942" y="19903"/>
                      </a:lnTo>
                      <a:lnTo>
                        <a:pt x="1713" y="19734"/>
                      </a:lnTo>
                      <a:lnTo>
                        <a:pt x="1485" y="19450"/>
                      </a:lnTo>
                      <a:lnTo>
                        <a:pt x="1295" y="19112"/>
                      </a:lnTo>
                      <a:lnTo>
                        <a:pt x="1141" y="18716"/>
                      </a:lnTo>
                      <a:lnTo>
                        <a:pt x="1066" y="18263"/>
                      </a:lnTo>
                      <a:lnTo>
                        <a:pt x="1027" y="17811"/>
                      </a:lnTo>
                      <a:lnTo>
                        <a:pt x="1027" y="3787"/>
                      </a:lnTo>
                      <a:lnTo>
                        <a:pt x="1027" y="3787"/>
                      </a:lnTo>
                      <a:lnTo>
                        <a:pt x="1066" y="3335"/>
                      </a:lnTo>
                      <a:lnTo>
                        <a:pt x="1141" y="2939"/>
                      </a:lnTo>
                      <a:lnTo>
                        <a:pt x="1295" y="2544"/>
                      </a:lnTo>
                      <a:lnTo>
                        <a:pt x="1485" y="2204"/>
                      </a:lnTo>
                      <a:lnTo>
                        <a:pt x="1713" y="1921"/>
                      </a:lnTo>
                      <a:lnTo>
                        <a:pt x="1942" y="1696"/>
                      </a:lnTo>
                      <a:lnTo>
                        <a:pt x="2246" y="1583"/>
                      </a:lnTo>
                      <a:lnTo>
                        <a:pt x="2551" y="1525"/>
                      </a:lnTo>
                      <a:lnTo>
                        <a:pt x="19008" y="1525"/>
                      </a:lnTo>
                      <a:lnTo>
                        <a:pt x="19008" y="1525"/>
                      </a:lnTo>
                      <a:lnTo>
                        <a:pt x="19313" y="1583"/>
                      </a:lnTo>
                      <a:lnTo>
                        <a:pt x="19618" y="1696"/>
                      </a:lnTo>
                      <a:lnTo>
                        <a:pt x="19885" y="1921"/>
                      </a:lnTo>
                      <a:lnTo>
                        <a:pt x="20113" y="2204"/>
                      </a:lnTo>
                      <a:lnTo>
                        <a:pt x="20303" y="2544"/>
                      </a:lnTo>
                      <a:lnTo>
                        <a:pt x="20418" y="2939"/>
                      </a:lnTo>
                      <a:lnTo>
                        <a:pt x="20533" y="3335"/>
                      </a:lnTo>
                      <a:lnTo>
                        <a:pt x="20570" y="3787"/>
                      </a:lnTo>
                      <a:lnTo>
                        <a:pt x="20570" y="17811"/>
                      </a:lnTo>
                      <a:lnTo>
                        <a:pt x="20570" y="17811"/>
                      </a:lnTo>
                      <a:lnTo>
                        <a:pt x="20533" y="18263"/>
                      </a:lnTo>
                      <a:lnTo>
                        <a:pt x="20418" y="18716"/>
                      </a:lnTo>
                      <a:lnTo>
                        <a:pt x="20303" y="19112"/>
                      </a:lnTo>
                      <a:lnTo>
                        <a:pt x="20113" y="19450"/>
                      </a:lnTo>
                      <a:lnTo>
                        <a:pt x="19885" y="19734"/>
                      </a:lnTo>
                      <a:lnTo>
                        <a:pt x="19618" y="19903"/>
                      </a:lnTo>
                      <a:lnTo>
                        <a:pt x="19313" y="20072"/>
                      </a:lnTo>
                      <a:lnTo>
                        <a:pt x="19008" y="20072"/>
                      </a:lnTo>
                      <a:lnTo>
                        <a:pt x="10209" y="20072"/>
                      </a:lnTo>
                      <a:lnTo>
                        <a:pt x="10285" y="21599"/>
                      </a:lnTo>
                      <a:lnTo>
                        <a:pt x="19008" y="21599"/>
                      </a:lnTo>
                      <a:lnTo>
                        <a:pt x="19008" y="21599"/>
                      </a:lnTo>
                      <a:lnTo>
                        <a:pt x="19276" y="21599"/>
                      </a:lnTo>
                      <a:lnTo>
                        <a:pt x="19542" y="21543"/>
                      </a:lnTo>
                      <a:lnTo>
                        <a:pt x="19770" y="21430"/>
                      </a:lnTo>
                      <a:lnTo>
                        <a:pt x="20000" y="21317"/>
                      </a:lnTo>
                      <a:lnTo>
                        <a:pt x="20228" y="21146"/>
                      </a:lnTo>
                      <a:lnTo>
                        <a:pt x="20457" y="20977"/>
                      </a:lnTo>
                      <a:lnTo>
                        <a:pt x="20647" y="20751"/>
                      </a:lnTo>
                      <a:lnTo>
                        <a:pt x="20838" y="20525"/>
                      </a:lnTo>
                      <a:lnTo>
                        <a:pt x="20990" y="20241"/>
                      </a:lnTo>
                      <a:lnTo>
                        <a:pt x="21142" y="19960"/>
                      </a:lnTo>
                      <a:lnTo>
                        <a:pt x="21256" y="19619"/>
                      </a:lnTo>
                      <a:lnTo>
                        <a:pt x="21370" y="19281"/>
                      </a:lnTo>
                      <a:lnTo>
                        <a:pt x="21447" y="18942"/>
                      </a:lnTo>
                      <a:lnTo>
                        <a:pt x="21523" y="18603"/>
                      </a:lnTo>
                      <a:lnTo>
                        <a:pt x="21560" y="18207"/>
                      </a:lnTo>
                      <a:lnTo>
                        <a:pt x="21599" y="17811"/>
                      </a:lnTo>
                      <a:lnTo>
                        <a:pt x="21599" y="3787"/>
                      </a:lnTo>
                      <a:lnTo>
                        <a:pt x="21599" y="3787"/>
                      </a:lnTo>
                      <a:lnTo>
                        <a:pt x="21560" y="3392"/>
                      </a:lnTo>
                      <a:lnTo>
                        <a:pt x="21523" y="3052"/>
                      </a:lnTo>
                      <a:lnTo>
                        <a:pt x="21447" y="2656"/>
                      </a:lnTo>
                      <a:lnTo>
                        <a:pt x="21370" y="2317"/>
                      </a:lnTo>
                      <a:lnTo>
                        <a:pt x="21256" y="1979"/>
                      </a:lnTo>
                      <a:lnTo>
                        <a:pt x="21142" y="1696"/>
                      </a:lnTo>
                      <a:lnTo>
                        <a:pt x="20990" y="1356"/>
                      </a:lnTo>
                      <a:lnTo>
                        <a:pt x="20838" y="1129"/>
                      </a:lnTo>
                      <a:lnTo>
                        <a:pt x="20647" y="848"/>
                      </a:lnTo>
                      <a:lnTo>
                        <a:pt x="20457" y="621"/>
                      </a:lnTo>
                      <a:lnTo>
                        <a:pt x="20228" y="452"/>
                      </a:lnTo>
                      <a:lnTo>
                        <a:pt x="20000" y="281"/>
                      </a:lnTo>
                      <a:lnTo>
                        <a:pt x="19770" y="168"/>
                      </a:lnTo>
                      <a:lnTo>
                        <a:pt x="19542" y="56"/>
                      </a:lnTo>
                      <a:lnTo>
                        <a:pt x="19276" y="0"/>
                      </a:lnTo>
                      <a:lnTo>
                        <a:pt x="19008" y="0"/>
                      </a:lnTo>
                      <a:lnTo>
                        <a:pt x="1900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1" name="曲线"/>
                <p:cNvSpPr/>
                <p:nvPr/>
              </p:nvSpPr>
              <p:spPr>
                <a:xfrm>
                  <a:off x="1917390" y="3952479"/>
                  <a:ext cx="74939" cy="81213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598" y="9949"/>
                      </a:moveTo>
                      <a:lnTo>
                        <a:pt x="21598" y="9949"/>
                      </a:lnTo>
                      <a:lnTo>
                        <a:pt x="21336" y="8008"/>
                      </a:lnTo>
                      <a:lnTo>
                        <a:pt x="20809" y="6067"/>
                      </a:lnTo>
                      <a:lnTo>
                        <a:pt x="19755" y="4367"/>
                      </a:lnTo>
                      <a:lnTo>
                        <a:pt x="18439" y="2912"/>
                      </a:lnTo>
                      <a:lnTo>
                        <a:pt x="16857" y="1697"/>
                      </a:lnTo>
                      <a:lnTo>
                        <a:pt x="15013" y="728"/>
                      </a:lnTo>
                      <a:lnTo>
                        <a:pt x="12907" y="242"/>
                      </a:lnTo>
                      <a:lnTo>
                        <a:pt x="10798" y="0"/>
                      </a:lnTo>
                      <a:lnTo>
                        <a:pt x="10798" y="0"/>
                      </a:lnTo>
                      <a:lnTo>
                        <a:pt x="8691" y="242"/>
                      </a:lnTo>
                      <a:lnTo>
                        <a:pt x="6585" y="728"/>
                      </a:lnTo>
                      <a:lnTo>
                        <a:pt x="4741" y="1697"/>
                      </a:lnTo>
                      <a:lnTo>
                        <a:pt x="3159" y="2912"/>
                      </a:lnTo>
                      <a:lnTo>
                        <a:pt x="1844" y="4367"/>
                      </a:lnTo>
                      <a:lnTo>
                        <a:pt x="1052" y="6067"/>
                      </a:lnTo>
                      <a:lnTo>
                        <a:pt x="262" y="8008"/>
                      </a:lnTo>
                      <a:lnTo>
                        <a:pt x="0" y="9949"/>
                      </a:lnTo>
                      <a:lnTo>
                        <a:pt x="0" y="9949"/>
                      </a:lnTo>
                      <a:lnTo>
                        <a:pt x="262" y="11891"/>
                      </a:lnTo>
                      <a:lnTo>
                        <a:pt x="1052" y="14076"/>
                      </a:lnTo>
                      <a:lnTo>
                        <a:pt x="1844" y="16018"/>
                      </a:lnTo>
                      <a:lnTo>
                        <a:pt x="3159" y="17959"/>
                      </a:lnTo>
                      <a:lnTo>
                        <a:pt x="4741" y="19415"/>
                      </a:lnTo>
                      <a:lnTo>
                        <a:pt x="6585" y="20628"/>
                      </a:lnTo>
                      <a:lnTo>
                        <a:pt x="8691" y="21356"/>
                      </a:lnTo>
                      <a:lnTo>
                        <a:pt x="10798" y="21600"/>
                      </a:lnTo>
                      <a:lnTo>
                        <a:pt x="10798" y="21600"/>
                      </a:lnTo>
                      <a:lnTo>
                        <a:pt x="12907" y="21356"/>
                      </a:lnTo>
                      <a:lnTo>
                        <a:pt x="15013" y="20628"/>
                      </a:lnTo>
                      <a:lnTo>
                        <a:pt x="16857" y="19415"/>
                      </a:lnTo>
                      <a:lnTo>
                        <a:pt x="18439" y="17959"/>
                      </a:lnTo>
                      <a:lnTo>
                        <a:pt x="19755" y="16018"/>
                      </a:lnTo>
                      <a:lnTo>
                        <a:pt x="20809" y="14076"/>
                      </a:lnTo>
                      <a:lnTo>
                        <a:pt x="21336" y="11891"/>
                      </a:lnTo>
                      <a:lnTo>
                        <a:pt x="21598" y="9949"/>
                      </a:lnTo>
                      <a:lnTo>
                        <a:pt x="21598" y="99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2" name="曲线"/>
                <p:cNvSpPr/>
                <p:nvPr/>
              </p:nvSpPr>
              <p:spPr>
                <a:xfrm>
                  <a:off x="1858140" y="4037386"/>
                  <a:ext cx="240874" cy="301047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862" y="980"/>
                      </a:moveTo>
                      <a:lnTo>
                        <a:pt x="2862" y="980"/>
                      </a:lnTo>
                      <a:lnTo>
                        <a:pt x="2618" y="1047"/>
                      </a:lnTo>
                      <a:lnTo>
                        <a:pt x="2618" y="1047"/>
                      </a:lnTo>
                      <a:lnTo>
                        <a:pt x="2454" y="1178"/>
                      </a:lnTo>
                      <a:lnTo>
                        <a:pt x="2454" y="1178"/>
                      </a:lnTo>
                      <a:lnTo>
                        <a:pt x="2290" y="1374"/>
                      </a:lnTo>
                      <a:lnTo>
                        <a:pt x="2290" y="1374"/>
                      </a:lnTo>
                      <a:lnTo>
                        <a:pt x="2208" y="1570"/>
                      </a:lnTo>
                      <a:lnTo>
                        <a:pt x="2208" y="1570"/>
                      </a:lnTo>
                      <a:lnTo>
                        <a:pt x="2127" y="1635"/>
                      </a:lnTo>
                      <a:lnTo>
                        <a:pt x="0" y="9229"/>
                      </a:lnTo>
                      <a:lnTo>
                        <a:pt x="0" y="9229"/>
                      </a:lnTo>
                      <a:lnTo>
                        <a:pt x="0" y="9425"/>
                      </a:lnTo>
                      <a:lnTo>
                        <a:pt x="0" y="9686"/>
                      </a:lnTo>
                      <a:lnTo>
                        <a:pt x="80" y="9883"/>
                      </a:lnTo>
                      <a:lnTo>
                        <a:pt x="163" y="10013"/>
                      </a:lnTo>
                      <a:lnTo>
                        <a:pt x="327" y="10209"/>
                      </a:lnTo>
                      <a:lnTo>
                        <a:pt x="572" y="10340"/>
                      </a:lnTo>
                      <a:lnTo>
                        <a:pt x="736" y="10406"/>
                      </a:lnTo>
                      <a:lnTo>
                        <a:pt x="980" y="10537"/>
                      </a:lnTo>
                      <a:lnTo>
                        <a:pt x="980" y="10537"/>
                      </a:lnTo>
                      <a:lnTo>
                        <a:pt x="1308" y="10537"/>
                      </a:lnTo>
                      <a:lnTo>
                        <a:pt x="1308" y="10537"/>
                      </a:lnTo>
                      <a:lnTo>
                        <a:pt x="1718" y="10471"/>
                      </a:lnTo>
                      <a:lnTo>
                        <a:pt x="2127" y="10275"/>
                      </a:lnTo>
                      <a:lnTo>
                        <a:pt x="2371" y="10013"/>
                      </a:lnTo>
                      <a:lnTo>
                        <a:pt x="2618" y="9686"/>
                      </a:lnTo>
                      <a:lnTo>
                        <a:pt x="4499" y="2683"/>
                      </a:lnTo>
                      <a:lnTo>
                        <a:pt x="4499" y="2683"/>
                      </a:lnTo>
                      <a:lnTo>
                        <a:pt x="4990" y="2617"/>
                      </a:lnTo>
                      <a:lnTo>
                        <a:pt x="4990" y="9817"/>
                      </a:lnTo>
                      <a:lnTo>
                        <a:pt x="3926" y="20224"/>
                      </a:lnTo>
                      <a:lnTo>
                        <a:pt x="3926" y="20224"/>
                      </a:lnTo>
                      <a:lnTo>
                        <a:pt x="3926" y="20486"/>
                      </a:lnTo>
                      <a:lnTo>
                        <a:pt x="4009" y="20749"/>
                      </a:lnTo>
                      <a:lnTo>
                        <a:pt x="4171" y="20945"/>
                      </a:lnTo>
                      <a:lnTo>
                        <a:pt x="4336" y="21140"/>
                      </a:lnTo>
                      <a:lnTo>
                        <a:pt x="4499" y="21338"/>
                      </a:lnTo>
                      <a:lnTo>
                        <a:pt x="4827" y="21468"/>
                      </a:lnTo>
                      <a:lnTo>
                        <a:pt x="5071" y="21533"/>
                      </a:lnTo>
                      <a:lnTo>
                        <a:pt x="5399" y="21600"/>
                      </a:lnTo>
                      <a:lnTo>
                        <a:pt x="5399" y="21600"/>
                      </a:lnTo>
                      <a:lnTo>
                        <a:pt x="5480" y="21600"/>
                      </a:lnTo>
                      <a:lnTo>
                        <a:pt x="5480" y="21600"/>
                      </a:lnTo>
                      <a:lnTo>
                        <a:pt x="5809" y="21600"/>
                      </a:lnTo>
                      <a:lnTo>
                        <a:pt x="6135" y="21533"/>
                      </a:lnTo>
                      <a:lnTo>
                        <a:pt x="6381" y="21403"/>
                      </a:lnTo>
                      <a:lnTo>
                        <a:pt x="6627" y="21272"/>
                      </a:lnTo>
                      <a:lnTo>
                        <a:pt x="6790" y="21076"/>
                      </a:lnTo>
                      <a:lnTo>
                        <a:pt x="6953" y="20878"/>
                      </a:lnTo>
                      <a:lnTo>
                        <a:pt x="7035" y="20683"/>
                      </a:lnTo>
                      <a:lnTo>
                        <a:pt x="7118" y="20421"/>
                      </a:lnTo>
                      <a:lnTo>
                        <a:pt x="8018" y="10995"/>
                      </a:lnTo>
                      <a:lnTo>
                        <a:pt x="8018" y="10995"/>
                      </a:lnTo>
                      <a:lnTo>
                        <a:pt x="8344" y="11061"/>
                      </a:lnTo>
                      <a:lnTo>
                        <a:pt x="8672" y="11127"/>
                      </a:lnTo>
                      <a:lnTo>
                        <a:pt x="8672" y="11127"/>
                      </a:lnTo>
                      <a:lnTo>
                        <a:pt x="8998" y="11061"/>
                      </a:lnTo>
                      <a:lnTo>
                        <a:pt x="9326" y="10995"/>
                      </a:lnTo>
                      <a:lnTo>
                        <a:pt x="10226" y="20421"/>
                      </a:lnTo>
                      <a:lnTo>
                        <a:pt x="10226" y="20421"/>
                      </a:lnTo>
                      <a:lnTo>
                        <a:pt x="10308" y="20683"/>
                      </a:lnTo>
                      <a:lnTo>
                        <a:pt x="10389" y="20878"/>
                      </a:lnTo>
                      <a:lnTo>
                        <a:pt x="10554" y="21076"/>
                      </a:lnTo>
                      <a:lnTo>
                        <a:pt x="10798" y="21272"/>
                      </a:lnTo>
                      <a:lnTo>
                        <a:pt x="10963" y="21403"/>
                      </a:lnTo>
                      <a:lnTo>
                        <a:pt x="11289" y="21533"/>
                      </a:lnTo>
                      <a:lnTo>
                        <a:pt x="11536" y="21600"/>
                      </a:lnTo>
                      <a:lnTo>
                        <a:pt x="11863" y="21600"/>
                      </a:lnTo>
                      <a:lnTo>
                        <a:pt x="11863" y="21600"/>
                      </a:lnTo>
                      <a:lnTo>
                        <a:pt x="11945" y="21600"/>
                      </a:lnTo>
                      <a:lnTo>
                        <a:pt x="11945" y="21600"/>
                      </a:lnTo>
                      <a:lnTo>
                        <a:pt x="12271" y="21533"/>
                      </a:lnTo>
                      <a:lnTo>
                        <a:pt x="12599" y="21468"/>
                      </a:lnTo>
                      <a:lnTo>
                        <a:pt x="12844" y="21338"/>
                      </a:lnTo>
                      <a:lnTo>
                        <a:pt x="13008" y="21140"/>
                      </a:lnTo>
                      <a:lnTo>
                        <a:pt x="13254" y="20945"/>
                      </a:lnTo>
                      <a:lnTo>
                        <a:pt x="13336" y="20749"/>
                      </a:lnTo>
                      <a:lnTo>
                        <a:pt x="13417" y="20486"/>
                      </a:lnTo>
                      <a:lnTo>
                        <a:pt x="13417" y="20224"/>
                      </a:lnTo>
                      <a:lnTo>
                        <a:pt x="12354" y="9817"/>
                      </a:lnTo>
                      <a:lnTo>
                        <a:pt x="12354" y="2617"/>
                      </a:lnTo>
                      <a:lnTo>
                        <a:pt x="12354" y="2617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3499" y="2879"/>
                      </a:lnTo>
                      <a:lnTo>
                        <a:pt x="19881" y="4581"/>
                      </a:lnTo>
                      <a:lnTo>
                        <a:pt x="19881" y="4581"/>
                      </a:lnTo>
                      <a:lnTo>
                        <a:pt x="20290" y="4647"/>
                      </a:lnTo>
                      <a:lnTo>
                        <a:pt x="20290" y="4647"/>
                      </a:lnTo>
                      <a:lnTo>
                        <a:pt x="20700" y="4581"/>
                      </a:lnTo>
                      <a:lnTo>
                        <a:pt x="21026" y="4449"/>
                      </a:lnTo>
                      <a:lnTo>
                        <a:pt x="21354" y="4189"/>
                      </a:lnTo>
                      <a:lnTo>
                        <a:pt x="21517" y="3927"/>
                      </a:lnTo>
                      <a:lnTo>
                        <a:pt x="21517" y="3927"/>
                      </a:lnTo>
                      <a:lnTo>
                        <a:pt x="21598" y="3664"/>
                      </a:lnTo>
                      <a:lnTo>
                        <a:pt x="21598" y="3468"/>
                      </a:lnTo>
                      <a:lnTo>
                        <a:pt x="21517" y="3271"/>
                      </a:lnTo>
                      <a:lnTo>
                        <a:pt x="21435" y="3075"/>
                      </a:lnTo>
                      <a:lnTo>
                        <a:pt x="21354" y="2944"/>
                      </a:lnTo>
                      <a:lnTo>
                        <a:pt x="21189" y="2748"/>
                      </a:lnTo>
                      <a:lnTo>
                        <a:pt x="20944" y="2683"/>
                      </a:lnTo>
                      <a:lnTo>
                        <a:pt x="20700" y="2552"/>
                      </a:lnTo>
                      <a:lnTo>
                        <a:pt x="14400" y="850"/>
                      </a:lnTo>
                      <a:lnTo>
                        <a:pt x="14400" y="850"/>
                      </a:lnTo>
                      <a:lnTo>
                        <a:pt x="13745" y="720"/>
                      </a:lnTo>
                      <a:lnTo>
                        <a:pt x="12518" y="457"/>
                      </a:lnTo>
                      <a:lnTo>
                        <a:pt x="10963" y="129"/>
                      </a:lnTo>
                      <a:lnTo>
                        <a:pt x="10063" y="65"/>
                      </a:lnTo>
                      <a:lnTo>
                        <a:pt x="9162" y="0"/>
                      </a:lnTo>
                      <a:lnTo>
                        <a:pt x="8836" y="523"/>
                      </a:lnTo>
                      <a:lnTo>
                        <a:pt x="8836" y="523"/>
                      </a:lnTo>
                      <a:lnTo>
                        <a:pt x="9735" y="6020"/>
                      </a:lnTo>
                      <a:lnTo>
                        <a:pt x="8672" y="7526"/>
                      </a:lnTo>
                      <a:lnTo>
                        <a:pt x="7608" y="6020"/>
                      </a:lnTo>
                      <a:lnTo>
                        <a:pt x="8509" y="523"/>
                      </a:lnTo>
                      <a:lnTo>
                        <a:pt x="8509" y="523"/>
                      </a:lnTo>
                      <a:lnTo>
                        <a:pt x="8181" y="0"/>
                      </a:lnTo>
                      <a:lnTo>
                        <a:pt x="8181" y="0"/>
                      </a:lnTo>
                      <a:lnTo>
                        <a:pt x="7281" y="65"/>
                      </a:lnTo>
                      <a:lnTo>
                        <a:pt x="6381" y="196"/>
                      </a:lnTo>
                      <a:lnTo>
                        <a:pt x="4745" y="457"/>
                      </a:lnTo>
                      <a:lnTo>
                        <a:pt x="3517" y="720"/>
                      </a:lnTo>
                      <a:lnTo>
                        <a:pt x="2945" y="915"/>
                      </a:lnTo>
                      <a:lnTo>
                        <a:pt x="2945" y="915"/>
                      </a:lnTo>
                      <a:lnTo>
                        <a:pt x="2862" y="980"/>
                      </a:lnTo>
                      <a:lnTo>
                        <a:pt x="2862" y="98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23" name="矩形"/>
                <p:cNvSpPr/>
                <p:nvPr/>
              </p:nvSpPr>
              <p:spPr>
                <a:xfrm>
                  <a:off x="2081664" y="4111217"/>
                  <a:ext cx="23809" cy="6755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  <p:sp>
              <p:nvSpPr>
                <p:cNvPr id="17424" name="矩形"/>
                <p:cNvSpPr/>
                <p:nvPr/>
              </p:nvSpPr>
              <p:spPr>
                <a:xfrm>
                  <a:off x="2117289" y="4080207"/>
                  <a:ext cx="24547" cy="9856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  <p:sp>
              <p:nvSpPr>
                <p:cNvPr id="17425" name="矩形"/>
                <p:cNvSpPr/>
                <p:nvPr/>
              </p:nvSpPr>
              <p:spPr>
                <a:xfrm>
                  <a:off x="2153835" y="4042923"/>
                  <a:ext cx="24549" cy="13585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Times New Roman" panose="02020603050405020304" charset="0"/>
                    <a:ea typeface="黑体" panose="02010600030101010101" charset="-122"/>
                  </a:endParaRPr>
                </a:p>
              </p:txBody>
            </p:sp>
          </p:grpSp>
        </p:grpSp>
        <p:grpSp>
          <p:nvGrpSpPr>
            <p:cNvPr id="17426" name="组合"/>
            <p:cNvGrpSpPr/>
            <p:nvPr/>
          </p:nvGrpSpPr>
          <p:grpSpPr>
            <a:xfrm>
              <a:off x="3227428" y="1778843"/>
              <a:ext cx="1403167" cy="1403169"/>
              <a:chOff x="3227428" y="1778843"/>
              <a:chExt cx="1403167" cy="1403169"/>
            </a:xfrm>
          </p:grpSpPr>
          <p:sp>
            <p:nvSpPr>
              <p:cNvPr id="17427" name="菱形"/>
              <p:cNvSpPr/>
              <p:nvPr/>
            </p:nvSpPr>
            <p:spPr>
              <a:xfrm rot="5400000">
                <a:off x="3227426" y="1778842"/>
                <a:ext cx="1403169" cy="1403167"/>
              </a:xfrm>
              <a:prstGeom prst="diamond">
                <a:avLst/>
              </a:prstGeom>
              <a:solidFill>
                <a:srgbClr val="9960B6"/>
              </a:solidFill>
              <a:ln w="1270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sp>
            <p:nvSpPr>
              <p:cNvPr id="17428" name="曲线"/>
              <p:cNvSpPr/>
              <p:nvPr/>
            </p:nvSpPr>
            <p:spPr>
              <a:xfrm>
                <a:off x="3725792" y="2381493"/>
                <a:ext cx="379123" cy="298278"/>
              </a:xfrm>
              <a:custGeom>
                <a:avLst/>
                <a:gdLst/>
                <a:ahLst/>
                <a:cxnLst/>
                <a:pathLst>
                  <a:path w="21600" h="21600">
                    <a:moveTo>
                      <a:pt x="6972" y="11065"/>
                    </a:moveTo>
                    <a:cubicBezTo>
                      <a:pt x="6015" y="11065"/>
                      <a:pt x="5231" y="11284"/>
                      <a:pt x="4621" y="11501"/>
                    </a:cubicBezTo>
                    <a:cubicBezTo>
                      <a:pt x="3750" y="11827"/>
                      <a:pt x="3140" y="12264"/>
                      <a:pt x="2706" y="12808"/>
                    </a:cubicBezTo>
                    <a:cubicBezTo>
                      <a:pt x="2271" y="13353"/>
                      <a:pt x="2096" y="13788"/>
                      <a:pt x="2096" y="14333"/>
                    </a:cubicBezTo>
                    <a:cubicBezTo>
                      <a:pt x="2096" y="15857"/>
                      <a:pt x="4098" y="17598"/>
                      <a:pt x="6972" y="17598"/>
                    </a:cubicBezTo>
                    <a:cubicBezTo>
                      <a:pt x="8191" y="17598"/>
                      <a:pt x="9236" y="17163"/>
                      <a:pt x="10107" y="16727"/>
                    </a:cubicBezTo>
                    <a:cubicBezTo>
                      <a:pt x="11151" y="16074"/>
                      <a:pt x="11847" y="15203"/>
                      <a:pt x="11847" y="14333"/>
                    </a:cubicBezTo>
                    <a:cubicBezTo>
                      <a:pt x="11847" y="14223"/>
                      <a:pt x="11760" y="14223"/>
                      <a:pt x="11760" y="14223"/>
                    </a:cubicBezTo>
                    <a:cubicBezTo>
                      <a:pt x="11674" y="12699"/>
                      <a:pt x="9758" y="11065"/>
                      <a:pt x="6972" y="11065"/>
                    </a:cubicBezTo>
                  </a:path>
                  <a:path w="21600" h="21600">
                    <a:moveTo>
                      <a:pt x="6962" y="8398"/>
                    </a:moveTo>
                    <a:cubicBezTo>
                      <a:pt x="10707" y="8398"/>
                      <a:pt x="13578" y="10818"/>
                      <a:pt x="13839" y="13900"/>
                    </a:cubicBezTo>
                    <a:cubicBezTo>
                      <a:pt x="13839" y="14008"/>
                      <a:pt x="13839" y="14229"/>
                      <a:pt x="13839" y="14338"/>
                    </a:cubicBezTo>
                    <a:cubicBezTo>
                      <a:pt x="13839" y="15109"/>
                      <a:pt x="13666" y="15989"/>
                      <a:pt x="13317" y="16650"/>
                    </a:cubicBezTo>
                    <a:cubicBezTo>
                      <a:pt x="12272" y="18739"/>
                      <a:pt x="9836" y="20169"/>
                      <a:pt x="6962" y="20169"/>
                    </a:cubicBezTo>
                    <a:cubicBezTo>
                      <a:pt x="5744" y="20169"/>
                      <a:pt x="4699" y="19950"/>
                      <a:pt x="3742" y="19510"/>
                    </a:cubicBezTo>
                    <a:cubicBezTo>
                      <a:pt x="3742" y="19510"/>
                      <a:pt x="3742" y="19510"/>
                      <a:pt x="347" y="21600"/>
                    </a:cubicBezTo>
                    <a:cubicBezTo>
                      <a:pt x="347" y="21600"/>
                      <a:pt x="347" y="21600"/>
                      <a:pt x="1043" y="17419"/>
                    </a:cubicBezTo>
                    <a:cubicBezTo>
                      <a:pt x="347" y="16538"/>
                      <a:pt x="0" y="15439"/>
                      <a:pt x="0" y="14338"/>
                    </a:cubicBezTo>
                    <a:cubicBezTo>
                      <a:pt x="0" y="12909"/>
                      <a:pt x="609" y="11589"/>
                      <a:pt x="1566" y="10598"/>
                    </a:cubicBezTo>
                    <a:cubicBezTo>
                      <a:pt x="2088" y="10048"/>
                      <a:pt x="2698" y="9608"/>
                      <a:pt x="3394" y="9279"/>
                    </a:cubicBezTo>
                    <a:cubicBezTo>
                      <a:pt x="4438" y="8728"/>
                      <a:pt x="5658" y="8398"/>
                      <a:pt x="6962" y="8398"/>
                    </a:cubicBezTo>
                  </a:path>
                  <a:path w="21600" h="21600">
                    <a:moveTo>
                      <a:pt x="11429" y="0"/>
                    </a:moveTo>
                    <a:cubicBezTo>
                      <a:pt x="17079" y="0"/>
                      <a:pt x="21600" y="3632"/>
                      <a:pt x="21600" y="8365"/>
                    </a:cubicBezTo>
                    <a:cubicBezTo>
                      <a:pt x="21600" y="12216"/>
                      <a:pt x="18643" y="15299"/>
                      <a:pt x="14558" y="16399"/>
                    </a:cubicBezTo>
                    <a:cubicBezTo>
                      <a:pt x="14819" y="15739"/>
                      <a:pt x="14905" y="14968"/>
                      <a:pt x="14905" y="14308"/>
                    </a:cubicBezTo>
                    <a:cubicBezTo>
                      <a:pt x="14905" y="14087"/>
                      <a:pt x="14905" y="13868"/>
                      <a:pt x="14905" y="13537"/>
                    </a:cubicBezTo>
                    <a:cubicBezTo>
                      <a:pt x="17600" y="12656"/>
                      <a:pt x="19513" y="10676"/>
                      <a:pt x="19513" y="8365"/>
                    </a:cubicBezTo>
                    <a:cubicBezTo>
                      <a:pt x="19513" y="5282"/>
                      <a:pt x="15775" y="2641"/>
                      <a:pt x="11429" y="2641"/>
                    </a:cubicBezTo>
                    <a:cubicBezTo>
                      <a:pt x="7255" y="2641"/>
                      <a:pt x="3778" y="4952"/>
                      <a:pt x="3343" y="7814"/>
                    </a:cubicBezTo>
                    <a:cubicBezTo>
                      <a:pt x="2562" y="8144"/>
                      <a:pt x="1866" y="8584"/>
                      <a:pt x="1345" y="9135"/>
                    </a:cubicBezTo>
                    <a:cubicBezTo>
                      <a:pt x="1258" y="8915"/>
                      <a:pt x="1258" y="8694"/>
                      <a:pt x="1258" y="8365"/>
                    </a:cubicBezTo>
                    <a:cubicBezTo>
                      <a:pt x="1258" y="3632"/>
                      <a:pt x="5691" y="0"/>
                      <a:pt x="114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p>
                <a:endParaRPr lang="zh-CN" altLang="en-US">
                  <a:ea typeface="黑体" panose="02010600030101010101" charset="-122"/>
                </a:endParaRPr>
              </a:p>
            </p:txBody>
          </p:sp>
        </p:grpSp>
        <p:grpSp>
          <p:nvGrpSpPr>
            <p:cNvPr id="17429" name="组合"/>
            <p:cNvGrpSpPr/>
            <p:nvPr/>
          </p:nvGrpSpPr>
          <p:grpSpPr>
            <a:xfrm>
              <a:off x="1433409" y="1748442"/>
              <a:ext cx="1402984" cy="1402984"/>
              <a:chOff x="1433409" y="1748442"/>
              <a:chExt cx="1402984" cy="1402984"/>
            </a:xfrm>
          </p:grpSpPr>
          <p:sp>
            <p:nvSpPr>
              <p:cNvPr id="17430" name="菱形"/>
              <p:cNvSpPr/>
              <p:nvPr/>
            </p:nvSpPr>
            <p:spPr>
              <a:xfrm rot="5400000" flipV="1">
                <a:off x="1433409" y="1748442"/>
                <a:ext cx="1402984" cy="1402984"/>
              </a:xfrm>
              <a:prstGeom prst="diamond">
                <a:avLst/>
              </a:prstGeom>
              <a:solidFill>
                <a:srgbClr val="EFCB33"/>
              </a:solidFill>
              <a:ln w="6350">
                <a:noFill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charset="0"/>
                  <a:ea typeface="黑体" panose="02010600030101010101" charset="-122"/>
                </a:endParaRPr>
              </a:p>
            </p:txBody>
          </p:sp>
          <p:grpSp>
            <p:nvGrpSpPr>
              <p:cNvPr id="17431" name="组合"/>
              <p:cNvGrpSpPr/>
              <p:nvPr/>
            </p:nvGrpSpPr>
            <p:grpSpPr>
              <a:xfrm>
                <a:off x="1843728" y="2304948"/>
                <a:ext cx="345163" cy="291634"/>
                <a:chOff x="1843728" y="2304948"/>
                <a:chExt cx="345163" cy="291634"/>
              </a:xfrm>
            </p:grpSpPr>
            <p:sp>
              <p:nvSpPr>
                <p:cNvPr id="17432" name="曲线"/>
                <p:cNvSpPr/>
                <p:nvPr/>
              </p:nvSpPr>
              <p:spPr>
                <a:xfrm>
                  <a:off x="1843728" y="2502632"/>
                  <a:ext cx="136957" cy="93950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1241" y="10408"/>
                      </a:moveTo>
                      <a:lnTo>
                        <a:pt x="14519" y="649"/>
                      </a:lnTo>
                      <a:lnTo>
                        <a:pt x="14249" y="260"/>
                      </a:lnTo>
                      <a:lnTo>
                        <a:pt x="14071" y="129"/>
                      </a:lnTo>
                      <a:lnTo>
                        <a:pt x="13801" y="0"/>
                      </a:lnTo>
                      <a:lnTo>
                        <a:pt x="13443" y="0"/>
                      </a:lnTo>
                      <a:lnTo>
                        <a:pt x="13263" y="0"/>
                      </a:lnTo>
                      <a:lnTo>
                        <a:pt x="12995" y="129"/>
                      </a:lnTo>
                      <a:lnTo>
                        <a:pt x="12815" y="260"/>
                      </a:lnTo>
                      <a:lnTo>
                        <a:pt x="12547" y="649"/>
                      </a:lnTo>
                      <a:lnTo>
                        <a:pt x="448" y="18216"/>
                      </a:lnTo>
                      <a:lnTo>
                        <a:pt x="268" y="18736"/>
                      </a:lnTo>
                      <a:lnTo>
                        <a:pt x="0" y="19256"/>
                      </a:lnTo>
                      <a:lnTo>
                        <a:pt x="0" y="19907"/>
                      </a:lnTo>
                      <a:lnTo>
                        <a:pt x="89" y="20298"/>
                      </a:lnTo>
                      <a:lnTo>
                        <a:pt x="357" y="20818"/>
                      </a:lnTo>
                      <a:lnTo>
                        <a:pt x="627" y="21208"/>
                      </a:lnTo>
                      <a:lnTo>
                        <a:pt x="1075" y="21469"/>
                      </a:lnTo>
                      <a:lnTo>
                        <a:pt x="1343" y="21600"/>
                      </a:lnTo>
                      <a:lnTo>
                        <a:pt x="14877" y="21600"/>
                      </a:lnTo>
                      <a:lnTo>
                        <a:pt x="15414" y="21469"/>
                      </a:lnTo>
                      <a:lnTo>
                        <a:pt x="15773" y="21079"/>
                      </a:lnTo>
                      <a:lnTo>
                        <a:pt x="21241" y="13141"/>
                      </a:lnTo>
                      <a:lnTo>
                        <a:pt x="21420" y="12751"/>
                      </a:lnTo>
                      <a:lnTo>
                        <a:pt x="21598" y="12491"/>
                      </a:lnTo>
                      <a:lnTo>
                        <a:pt x="21598" y="12231"/>
                      </a:lnTo>
                      <a:lnTo>
                        <a:pt x="21598" y="11709"/>
                      </a:lnTo>
                      <a:lnTo>
                        <a:pt x="21598" y="11320"/>
                      </a:lnTo>
                      <a:lnTo>
                        <a:pt x="21598" y="11059"/>
                      </a:lnTo>
                      <a:lnTo>
                        <a:pt x="21420" y="10799"/>
                      </a:lnTo>
                      <a:lnTo>
                        <a:pt x="21241" y="1040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  <p:sp>
              <p:nvSpPr>
                <p:cNvPr id="17433" name="曲线"/>
                <p:cNvSpPr/>
                <p:nvPr/>
              </p:nvSpPr>
              <p:spPr>
                <a:xfrm>
                  <a:off x="1963705" y="2304948"/>
                  <a:ext cx="225186" cy="222232"/>
                </a:xfrm>
                <a:custGeom>
                  <a:avLst/>
                  <a:gdLst/>
                  <a:ahLst/>
                  <a:cxnLst/>
                  <a:pathLst>
                    <a:path w="21600" h="21600">
                      <a:moveTo>
                        <a:pt x="2307" y="7714"/>
                      </a:moveTo>
                      <a:lnTo>
                        <a:pt x="2307" y="8043"/>
                      </a:lnTo>
                      <a:lnTo>
                        <a:pt x="2253" y="8319"/>
                      </a:lnTo>
                      <a:lnTo>
                        <a:pt x="2087" y="8651"/>
                      </a:lnTo>
                      <a:lnTo>
                        <a:pt x="1922" y="8981"/>
                      </a:lnTo>
                      <a:lnTo>
                        <a:pt x="1374" y="9697"/>
                      </a:lnTo>
                      <a:lnTo>
                        <a:pt x="549" y="10633"/>
                      </a:lnTo>
                      <a:lnTo>
                        <a:pt x="494" y="10743"/>
                      </a:lnTo>
                      <a:lnTo>
                        <a:pt x="383" y="10910"/>
                      </a:lnTo>
                      <a:lnTo>
                        <a:pt x="383" y="11020"/>
                      </a:lnTo>
                      <a:lnTo>
                        <a:pt x="328" y="11184"/>
                      </a:lnTo>
                      <a:lnTo>
                        <a:pt x="383" y="11351"/>
                      </a:lnTo>
                      <a:lnTo>
                        <a:pt x="383" y="11515"/>
                      </a:lnTo>
                      <a:lnTo>
                        <a:pt x="494" y="11625"/>
                      </a:lnTo>
                      <a:lnTo>
                        <a:pt x="549" y="11791"/>
                      </a:lnTo>
                      <a:lnTo>
                        <a:pt x="9673" y="20993"/>
                      </a:lnTo>
                      <a:lnTo>
                        <a:pt x="9892" y="21104"/>
                      </a:lnTo>
                      <a:lnTo>
                        <a:pt x="10001" y="21159"/>
                      </a:lnTo>
                      <a:lnTo>
                        <a:pt x="10113" y="21214"/>
                      </a:lnTo>
                      <a:lnTo>
                        <a:pt x="10332" y="21214"/>
                      </a:lnTo>
                      <a:lnTo>
                        <a:pt x="10332" y="21214"/>
                      </a:lnTo>
                      <a:lnTo>
                        <a:pt x="10496" y="21214"/>
                      </a:lnTo>
                      <a:lnTo>
                        <a:pt x="10607" y="21159"/>
                      </a:lnTo>
                      <a:lnTo>
                        <a:pt x="10717" y="21104"/>
                      </a:lnTo>
                      <a:lnTo>
                        <a:pt x="10882" y="20993"/>
                      </a:lnTo>
                      <a:lnTo>
                        <a:pt x="11761" y="20222"/>
                      </a:lnTo>
                      <a:lnTo>
                        <a:pt x="12476" y="19671"/>
                      </a:lnTo>
                      <a:lnTo>
                        <a:pt x="12805" y="19505"/>
                      </a:lnTo>
                      <a:lnTo>
                        <a:pt x="13080" y="19340"/>
                      </a:lnTo>
                      <a:lnTo>
                        <a:pt x="13354" y="19284"/>
                      </a:lnTo>
                      <a:lnTo>
                        <a:pt x="13685" y="19229"/>
                      </a:lnTo>
                      <a:lnTo>
                        <a:pt x="13960" y="19284"/>
                      </a:lnTo>
                      <a:lnTo>
                        <a:pt x="14289" y="19340"/>
                      </a:lnTo>
                      <a:lnTo>
                        <a:pt x="14619" y="19505"/>
                      </a:lnTo>
                      <a:lnTo>
                        <a:pt x="14949" y="19725"/>
                      </a:lnTo>
                      <a:lnTo>
                        <a:pt x="15773" y="20332"/>
                      </a:lnTo>
                      <a:lnTo>
                        <a:pt x="16763" y="21324"/>
                      </a:lnTo>
                      <a:lnTo>
                        <a:pt x="17092" y="21544"/>
                      </a:lnTo>
                      <a:lnTo>
                        <a:pt x="17366" y="21600"/>
                      </a:lnTo>
                      <a:lnTo>
                        <a:pt x="17697" y="21544"/>
                      </a:lnTo>
                      <a:lnTo>
                        <a:pt x="17917" y="21324"/>
                      </a:lnTo>
                      <a:lnTo>
                        <a:pt x="21380" y="18072"/>
                      </a:lnTo>
                      <a:lnTo>
                        <a:pt x="21490" y="17908"/>
                      </a:lnTo>
                      <a:lnTo>
                        <a:pt x="21544" y="17742"/>
                      </a:lnTo>
                      <a:lnTo>
                        <a:pt x="21600" y="17632"/>
                      </a:lnTo>
                      <a:lnTo>
                        <a:pt x="21600" y="17412"/>
                      </a:lnTo>
                      <a:lnTo>
                        <a:pt x="21600" y="17245"/>
                      </a:lnTo>
                      <a:lnTo>
                        <a:pt x="21544" y="17136"/>
                      </a:lnTo>
                      <a:lnTo>
                        <a:pt x="21490" y="16971"/>
                      </a:lnTo>
                      <a:lnTo>
                        <a:pt x="21380" y="16860"/>
                      </a:lnTo>
                      <a:lnTo>
                        <a:pt x="4836" y="274"/>
                      </a:lnTo>
                      <a:lnTo>
                        <a:pt x="4726" y="110"/>
                      </a:lnTo>
                      <a:lnTo>
                        <a:pt x="4561" y="54"/>
                      </a:lnTo>
                      <a:lnTo>
                        <a:pt x="4395" y="0"/>
                      </a:lnTo>
                      <a:lnTo>
                        <a:pt x="4231" y="0"/>
                      </a:lnTo>
                      <a:lnTo>
                        <a:pt x="3901" y="54"/>
                      </a:lnTo>
                      <a:lnTo>
                        <a:pt x="3682" y="274"/>
                      </a:lnTo>
                      <a:lnTo>
                        <a:pt x="273" y="3525"/>
                      </a:lnTo>
                      <a:lnTo>
                        <a:pt x="109" y="3691"/>
                      </a:lnTo>
                      <a:lnTo>
                        <a:pt x="54" y="3802"/>
                      </a:lnTo>
                      <a:lnTo>
                        <a:pt x="0" y="3966"/>
                      </a:lnTo>
                      <a:lnTo>
                        <a:pt x="0" y="4186"/>
                      </a:lnTo>
                      <a:lnTo>
                        <a:pt x="0" y="4296"/>
                      </a:lnTo>
                      <a:lnTo>
                        <a:pt x="54" y="4463"/>
                      </a:lnTo>
                      <a:lnTo>
                        <a:pt x="109" y="4627"/>
                      </a:lnTo>
                      <a:lnTo>
                        <a:pt x="273" y="4738"/>
                      </a:lnTo>
                      <a:lnTo>
                        <a:pt x="1099" y="5729"/>
                      </a:lnTo>
                      <a:lnTo>
                        <a:pt x="1812" y="6501"/>
                      </a:lnTo>
                      <a:lnTo>
                        <a:pt x="1978" y="6832"/>
                      </a:lnTo>
                      <a:lnTo>
                        <a:pt x="2198" y="7163"/>
                      </a:lnTo>
                      <a:lnTo>
                        <a:pt x="2253" y="7492"/>
                      </a:lnTo>
                      <a:lnTo>
                        <a:pt x="2307" y="7714"/>
                      </a:lnTo>
                      <a:lnTo>
                        <a:pt x="2307" y="77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>
                    <a:ea typeface="黑体" panose="02010600030101010101" charset="-122"/>
                  </a:endParaRPr>
                </a:p>
              </p:txBody>
            </p:sp>
          </p:grpSp>
        </p:grpSp>
        <p:sp>
          <p:nvSpPr>
            <p:cNvPr id="17434" name="曲线"/>
            <p:cNvSpPr/>
            <p:nvPr/>
          </p:nvSpPr>
          <p:spPr>
            <a:xfrm>
              <a:off x="3497670" y="4043062"/>
              <a:ext cx="692784" cy="480059"/>
            </a:xfrm>
            <a:custGeom>
              <a:avLst/>
              <a:gdLst/>
              <a:ahLst/>
              <a:cxnLst/>
              <a:pathLst>
                <a:path w="21600" h="21600">
                  <a:moveTo>
                    <a:pt x="21556" y="12180"/>
                  </a:moveTo>
                  <a:lnTo>
                    <a:pt x="20423" y="2197"/>
                  </a:lnTo>
                  <a:lnTo>
                    <a:pt x="20379" y="1632"/>
                  </a:lnTo>
                  <a:lnTo>
                    <a:pt x="19945" y="1757"/>
                  </a:lnTo>
                  <a:lnTo>
                    <a:pt x="16025" y="3202"/>
                  </a:lnTo>
                  <a:lnTo>
                    <a:pt x="16025" y="3202"/>
                  </a:lnTo>
                  <a:lnTo>
                    <a:pt x="15851" y="3139"/>
                  </a:lnTo>
                  <a:lnTo>
                    <a:pt x="15590" y="3013"/>
                  </a:lnTo>
                  <a:lnTo>
                    <a:pt x="14892" y="2510"/>
                  </a:lnTo>
                  <a:lnTo>
                    <a:pt x="13456" y="1318"/>
                  </a:lnTo>
                  <a:lnTo>
                    <a:pt x="13456" y="1318"/>
                  </a:lnTo>
                  <a:lnTo>
                    <a:pt x="12237" y="251"/>
                  </a:lnTo>
                  <a:lnTo>
                    <a:pt x="11888" y="62"/>
                  </a:lnTo>
                  <a:lnTo>
                    <a:pt x="11669" y="0"/>
                  </a:lnTo>
                  <a:lnTo>
                    <a:pt x="11669" y="0"/>
                  </a:lnTo>
                  <a:lnTo>
                    <a:pt x="11322" y="124"/>
                  </a:lnTo>
                  <a:lnTo>
                    <a:pt x="10800" y="376"/>
                  </a:lnTo>
                  <a:lnTo>
                    <a:pt x="10233" y="815"/>
                  </a:lnTo>
                  <a:lnTo>
                    <a:pt x="9579" y="1381"/>
                  </a:lnTo>
                  <a:lnTo>
                    <a:pt x="9579" y="1381"/>
                  </a:lnTo>
                  <a:lnTo>
                    <a:pt x="9406" y="1192"/>
                  </a:lnTo>
                  <a:lnTo>
                    <a:pt x="9274" y="1130"/>
                  </a:lnTo>
                  <a:lnTo>
                    <a:pt x="9274" y="1130"/>
                  </a:lnTo>
                  <a:lnTo>
                    <a:pt x="9101" y="1192"/>
                  </a:lnTo>
                  <a:lnTo>
                    <a:pt x="8882" y="1318"/>
                  </a:lnTo>
                  <a:lnTo>
                    <a:pt x="8404" y="1694"/>
                  </a:lnTo>
                  <a:lnTo>
                    <a:pt x="7271" y="2700"/>
                  </a:lnTo>
                  <a:lnTo>
                    <a:pt x="6183" y="3640"/>
                  </a:lnTo>
                  <a:lnTo>
                    <a:pt x="5747" y="3954"/>
                  </a:lnTo>
                  <a:lnTo>
                    <a:pt x="5574" y="4018"/>
                  </a:lnTo>
                  <a:lnTo>
                    <a:pt x="5487" y="4018"/>
                  </a:lnTo>
                  <a:lnTo>
                    <a:pt x="5487" y="4018"/>
                  </a:lnTo>
                  <a:lnTo>
                    <a:pt x="1044" y="2386"/>
                  </a:lnTo>
                  <a:lnTo>
                    <a:pt x="0" y="12117"/>
                  </a:lnTo>
                  <a:lnTo>
                    <a:pt x="0" y="12117"/>
                  </a:lnTo>
                  <a:lnTo>
                    <a:pt x="4050" y="13687"/>
                  </a:lnTo>
                  <a:lnTo>
                    <a:pt x="3700" y="14440"/>
                  </a:lnTo>
                  <a:lnTo>
                    <a:pt x="3700" y="14440"/>
                  </a:lnTo>
                  <a:lnTo>
                    <a:pt x="3614" y="14754"/>
                  </a:lnTo>
                  <a:lnTo>
                    <a:pt x="3570" y="15069"/>
                  </a:lnTo>
                  <a:lnTo>
                    <a:pt x="3570" y="15382"/>
                  </a:lnTo>
                  <a:lnTo>
                    <a:pt x="3700" y="15760"/>
                  </a:lnTo>
                  <a:lnTo>
                    <a:pt x="3700" y="15760"/>
                  </a:lnTo>
                  <a:lnTo>
                    <a:pt x="3787" y="16010"/>
                  </a:lnTo>
                  <a:lnTo>
                    <a:pt x="3918" y="16261"/>
                  </a:lnTo>
                  <a:lnTo>
                    <a:pt x="4092" y="16450"/>
                  </a:lnTo>
                  <a:lnTo>
                    <a:pt x="4266" y="16639"/>
                  </a:lnTo>
                  <a:lnTo>
                    <a:pt x="4441" y="16765"/>
                  </a:lnTo>
                  <a:lnTo>
                    <a:pt x="4659" y="16890"/>
                  </a:lnTo>
                  <a:lnTo>
                    <a:pt x="4833" y="16952"/>
                  </a:lnTo>
                  <a:lnTo>
                    <a:pt x="5051" y="16952"/>
                  </a:lnTo>
                  <a:lnTo>
                    <a:pt x="5051" y="16952"/>
                  </a:lnTo>
                  <a:lnTo>
                    <a:pt x="5225" y="16952"/>
                  </a:lnTo>
                  <a:lnTo>
                    <a:pt x="5225" y="16952"/>
                  </a:lnTo>
                  <a:lnTo>
                    <a:pt x="5269" y="17267"/>
                  </a:lnTo>
                  <a:lnTo>
                    <a:pt x="5399" y="17518"/>
                  </a:lnTo>
                  <a:lnTo>
                    <a:pt x="5399" y="17518"/>
                  </a:lnTo>
                  <a:lnTo>
                    <a:pt x="5703" y="17957"/>
                  </a:lnTo>
                  <a:lnTo>
                    <a:pt x="6008" y="18272"/>
                  </a:lnTo>
                  <a:lnTo>
                    <a:pt x="6401" y="18459"/>
                  </a:lnTo>
                  <a:lnTo>
                    <a:pt x="6792" y="18523"/>
                  </a:lnTo>
                  <a:lnTo>
                    <a:pt x="6792" y="18523"/>
                  </a:lnTo>
                  <a:lnTo>
                    <a:pt x="7011" y="18523"/>
                  </a:lnTo>
                  <a:lnTo>
                    <a:pt x="7011" y="18523"/>
                  </a:lnTo>
                  <a:lnTo>
                    <a:pt x="7141" y="18837"/>
                  </a:lnTo>
                  <a:lnTo>
                    <a:pt x="7271" y="19150"/>
                  </a:lnTo>
                  <a:lnTo>
                    <a:pt x="7271" y="19150"/>
                  </a:lnTo>
                  <a:lnTo>
                    <a:pt x="7576" y="19590"/>
                  </a:lnTo>
                  <a:lnTo>
                    <a:pt x="7924" y="19841"/>
                  </a:lnTo>
                  <a:lnTo>
                    <a:pt x="8317" y="20030"/>
                  </a:lnTo>
                  <a:lnTo>
                    <a:pt x="8708" y="20092"/>
                  </a:lnTo>
                  <a:lnTo>
                    <a:pt x="8708" y="20092"/>
                  </a:lnTo>
                  <a:lnTo>
                    <a:pt x="8840" y="20092"/>
                  </a:lnTo>
                  <a:lnTo>
                    <a:pt x="8840" y="20092"/>
                  </a:lnTo>
                  <a:lnTo>
                    <a:pt x="8926" y="20468"/>
                  </a:lnTo>
                  <a:lnTo>
                    <a:pt x="9101" y="20782"/>
                  </a:lnTo>
                  <a:lnTo>
                    <a:pt x="9101" y="20782"/>
                  </a:lnTo>
                  <a:lnTo>
                    <a:pt x="9318" y="21160"/>
                  </a:lnTo>
                  <a:lnTo>
                    <a:pt x="9579" y="21411"/>
                  </a:lnTo>
                  <a:lnTo>
                    <a:pt x="9928" y="21537"/>
                  </a:lnTo>
                  <a:lnTo>
                    <a:pt x="10233" y="21600"/>
                  </a:lnTo>
                  <a:lnTo>
                    <a:pt x="10233" y="21600"/>
                  </a:lnTo>
                  <a:lnTo>
                    <a:pt x="10495" y="21600"/>
                  </a:lnTo>
                  <a:lnTo>
                    <a:pt x="10712" y="21474"/>
                  </a:lnTo>
                  <a:lnTo>
                    <a:pt x="10887" y="21286"/>
                  </a:lnTo>
                  <a:lnTo>
                    <a:pt x="11061" y="21033"/>
                  </a:lnTo>
                  <a:lnTo>
                    <a:pt x="11061" y="21033"/>
                  </a:lnTo>
                  <a:lnTo>
                    <a:pt x="11409" y="20155"/>
                  </a:lnTo>
                  <a:lnTo>
                    <a:pt x="11932" y="18899"/>
                  </a:lnTo>
                  <a:lnTo>
                    <a:pt x="11932" y="18899"/>
                  </a:lnTo>
                  <a:lnTo>
                    <a:pt x="12149" y="18397"/>
                  </a:lnTo>
                  <a:lnTo>
                    <a:pt x="12149" y="18397"/>
                  </a:lnTo>
                  <a:lnTo>
                    <a:pt x="12889" y="18837"/>
                  </a:lnTo>
                  <a:lnTo>
                    <a:pt x="12889" y="18837"/>
                  </a:lnTo>
                  <a:lnTo>
                    <a:pt x="13064" y="18899"/>
                  </a:lnTo>
                  <a:lnTo>
                    <a:pt x="13238" y="18961"/>
                  </a:lnTo>
                  <a:lnTo>
                    <a:pt x="13412" y="18899"/>
                  </a:lnTo>
                  <a:lnTo>
                    <a:pt x="13543" y="18837"/>
                  </a:lnTo>
                  <a:lnTo>
                    <a:pt x="13674" y="18711"/>
                  </a:lnTo>
                  <a:lnTo>
                    <a:pt x="13804" y="18586"/>
                  </a:lnTo>
                  <a:lnTo>
                    <a:pt x="13978" y="18208"/>
                  </a:lnTo>
                  <a:lnTo>
                    <a:pt x="14109" y="17768"/>
                  </a:lnTo>
                  <a:lnTo>
                    <a:pt x="14153" y="17329"/>
                  </a:lnTo>
                  <a:lnTo>
                    <a:pt x="14109" y="16952"/>
                  </a:lnTo>
                  <a:lnTo>
                    <a:pt x="14021" y="16765"/>
                  </a:lnTo>
                  <a:lnTo>
                    <a:pt x="13978" y="16639"/>
                  </a:lnTo>
                  <a:lnTo>
                    <a:pt x="14674" y="17016"/>
                  </a:lnTo>
                  <a:lnTo>
                    <a:pt x="14674" y="17016"/>
                  </a:lnTo>
                  <a:lnTo>
                    <a:pt x="14850" y="17079"/>
                  </a:lnTo>
                  <a:lnTo>
                    <a:pt x="15066" y="17141"/>
                  </a:lnTo>
                  <a:lnTo>
                    <a:pt x="15241" y="17141"/>
                  </a:lnTo>
                  <a:lnTo>
                    <a:pt x="15415" y="17079"/>
                  </a:lnTo>
                  <a:lnTo>
                    <a:pt x="15546" y="16952"/>
                  </a:lnTo>
                  <a:lnTo>
                    <a:pt x="15720" y="16827"/>
                  </a:lnTo>
                  <a:lnTo>
                    <a:pt x="15937" y="16512"/>
                  </a:lnTo>
                  <a:lnTo>
                    <a:pt x="16025" y="16261"/>
                  </a:lnTo>
                  <a:lnTo>
                    <a:pt x="16111" y="16074"/>
                  </a:lnTo>
                  <a:lnTo>
                    <a:pt x="16111" y="15823"/>
                  </a:lnTo>
                  <a:lnTo>
                    <a:pt x="16111" y="15571"/>
                  </a:lnTo>
                  <a:lnTo>
                    <a:pt x="16111" y="15320"/>
                  </a:lnTo>
                  <a:lnTo>
                    <a:pt x="16069" y="15069"/>
                  </a:lnTo>
                  <a:lnTo>
                    <a:pt x="15937" y="14880"/>
                  </a:lnTo>
                  <a:lnTo>
                    <a:pt x="15808" y="14629"/>
                  </a:lnTo>
                  <a:lnTo>
                    <a:pt x="15808" y="14629"/>
                  </a:lnTo>
                  <a:lnTo>
                    <a:pt x="16111" y="14754"/>
                  </a:lnTo>
                  <a:lnTo>
                    <a:pt x="16374" y="14754"/>
                  </a:lnTo>
                  <a:lnTo>
                    <a:pt x="16635" y="14693"/>
                  </a:lnTo>
                  <a:lnTo>
                    <a:pt x="16852" y="14503"/>
                  </a:lnTo>
                  <a:lnTo>
                    <a:pt x="16852" y="14503"/>
                  </a:lnTo>
                  <a:lnTo>
                    <a:pt x="17767" y="14189"/>
                  </a:lnTo>
                  <a:lnTo>
                    <a:pt x="21295" y="12809"/>
                  </a:lnTo>
                  <a:lnTo>
                    <a:pt x="21600" y="12619"/>
                  </a:lnTo>
                  <a:lnTo>
                    <a:pt x="21556" y="12180"/>
                  </a:lnTo>
                </a:path>
                <a:path w="21600" h="21600">
                  <a:moveTo>
                    <a:pt x="10712" y="20719"/>
                  </a:moveTo>
                  <a:lnTo>
                    <a:pt x="10712" y="20719"/>
                  </a:lnTo>
                  <a:lnTo>
                    <a:pt x="10625" y="20846"/>
                  </a:lnTo>
                  <a:lnTo>
                    <a:pt x="10495" y="20971"/>
                  </a:lnTo>
                  <a:lnTo>
                    <a:pt x="10363" y="21033"/>
                  </a:lnTo>
                  <a:lnTo>
                    <a:pt x="10233" y="21033"/>
                  </a:lnTo>
                  <a:lnTo>
                    <a:pt x="10233" y="21033"/>
                  </a:lnTo>
                  <a:lnTo>
                    <a:pt x="10016" y="21033"/>
                  </a:lnTo>
                  <a:lnTo>
                    <a:pt x="9841" y="20908"/>
                  </a:lnTo>
                  <a:lnTo>
                    <a:pt x="9623" y="20782"/>
                  </a:lnTo>
                  <a:lnTo>
                    <a:pt x="9450" y="20595"/>
                  </a:lnTo>
                  <a:lnTo>
                    <a:pt x="9318" y="20344"/>
                  </a:lnTo>
                  <a:lnTo>
                    <a:pt x="9232" y="20030"/>
                  </a:lnTo>
                  <a:lnTo>
                    <a:pt x="9188" y="19715"/>
                  </a:lnTo>
                  <a:lnTo>
                    <a:pt x="9232" y="19339"/>
                  </a:lnTo>
                  <a:lnTo>
                    <a:pt x="9232" y="19339"/>
                  </a:lnTo>
                  <a:lnTo>
                    <a:pt x="8969" y="19527"/>
                  </a:lnTo>
                  <a:lnTo>
                    <a:pt x="8708" y="19527"/>
                  </a:lnTo>
                  <a:lnTo>
                    <a:pt x="8708" y="19527"/>
                  </a:lnTo>
                  <a:lnTo>
                    <a:pt x="8448" y="19527"/>
                  </a:lnTo>
                  <a:lnTo>
                    <a:pt x="8186" y="19401"/>
                  </a:lnTo>
                  <a:lnTo>
                    <a:pt x="7924" y="19213"/>
                  </a:lnTo>
                  <a:lnTo>
                    <a:pt x="7707" y="19025"/>
                  </a:lnTo>
                  <a:lnTo>
                    <a:pt x="7532" y="18711"/>
                  </a:lnTo>
                  <a:lnTo>
                    <a:pt x="7402" y="18397"/>
                  </a:lnTo>
                  <a:lnTo>
                    <a:pt x="7358" y="18083"/>
                  </a:lnTo>
                  <a:lnTo>
                    <a:pt x="7358" y="17706"/>
                  </a:lnTo>
                  <a:lnTo>
                    <a:pt x="7358" y="17706"/>
                  </a:lnTo>
                  <a:lnTo>
                    <a:pt x="7229" y="17832"/>
                  </a:lnTo>
                  <a:lnTo>
                    <a:pt x="7097" y="17895"/>
                  </a:lnTo>
                  <a:lnTo>
                    <a:pt x="6792" y="17957"/>
                  </a:lnTo>
                  <a:lnTo>
                    <a:pt x="6792" y="17957"/>
                  </a:lnTo>
                  <a:lnTo>
                    <a:pt x="6575" y="17895"/>
                  </a:lnTo>
                  <a:lnTo>
                    <a:pt x="6314" y="17832"/>
                  </a:lnTo>
                  <a:lnTo>
                    <a:pt x="6052" y="17643"/>
                  </a:lnTo>
                  <a:lnTo>
                    <a:pt x="5879" y="17392"/>
                  </a:lnTo>
                  <a:lnTo>
                    <a:pt x="5703" y="17141"/>
                  </a:lnTo>
                  <a:lnTo>
                    <a:pt x="5574" y="16827"/>
                  </a:lnTo>
                  <a:lnTo>
                    <a:pt x="5530" y="16512"/>
                  </a:lnTo>
                  <a:lnTo>
                    <a:pt x="5574" y="16137"/>
                  </a:lnTo>
                  <a:lnTo>
                    <a:pt x="5574" y="16137"/>
                  </a:lnTo>
                  <a:lnTo>
                    <a:pt x="5311" y="16325"/>
                  </a:lnTo>
                  <a:lnTo>
                    <a:pt x="5051" y="16387"/>
                  </a:lnTo>
                  <a:lnTo>
                    <a:pt x="5051" y="16387"/>
                  </a:lnTo>
                  <a:lnTo>
                    <a:pt x="4833" y="16387"/>
                  </a:lnTo>
                  <a:lnTo>
                    <a:pt x="4571" y="16261"/>
                  </a:lnTo>
                  <a:lnTo>
                    <a:pt x="4354" y="16074"/>
                  </a:lnTo>
                  <a:lnTo>
                    <a:pt x="4180" y="15823"/>
                  </a:lnTo>
                  <a:lnTo>
                    <a:pt x="4050" y="15571"/>
                  </a:lnTo>
                  <a:lnTo>
                    <a:pt x="3961" y="15258"/>
                  </a:lnTo>
                  <a:lnTo>
                    <a:pt x="3961" y="15005"/>
                  </a:lnTo>
                  <a:lnTo>
                    <a:pt x="4006" y="14754"/>
                  </a:lnTo>
                  <a:lnTo>
                    <a:pt x="4746" y="13247"/>
                  </a:lnTo>
                  <a:lnTo>
                    <a:pt x="4746" y="13247"/>
                  </a:lnTo>
                  <a:lnTo>
                    <a:pt x="4833" y="13060"/>
                  </a:lnTo>
                  <a:lnTo>
                    <a:pt x="4964" y="12933"/>
                  </a:lnTo>
                  <a:lnTo>
                    <a:pt x="5094" y="12872"/>
                  </a:lnTo>
                  <a:lnTo>
                    <a:pt x="5225" y="12872"/>
                  </a:lnTo>
                  <a:lnTo>
                    <a:pt x="5225" y="12872"/>
                  </a:lnTo>
                  <a:lnTo>
                    <a:pt x="5399" y="12933"/>
                  </a:lnTo>
                  <a:lnTo>
                    <a:pt x="5574" y="12996"/>
                  </a:lnTo>
                  <a:lnTo>
                    <a:pt x="5747" y="13122"/>
                  </a:lnTo>
                  <a:lnTo>
                    <a:pt x="5921" y="13311"/>
                  </a:lnTo>
                  <a:lnTo>
                    <a:pt x="6052" y="13562"/>
                  </a:lnTo>
                  <a:lnTo>
                    <a:pt x="6140" y="13751"/>
                  </a:lnTo>
                  <a:lnTo>
                    <a:pt x="6227" y="14002"/>
                  </a:lnTo>
                  <a:lnTo>
                    <a:pt x="6227" y="14253"/>
                  </a:lnTo>
                  <a:lnTo>
                    <a:pt x="6227" y="14253"/>
                  </a:lnTo>
                  <a:lnTo>
                    <a:pt x="6445" y="13751"/>
                  </a:lnTo>
                  <a:lnTo>
                    <a:pt x="6705" y="13311"/>
                  </a:lnTo>
                  <a:lnTo>
                    <a:pt x="6924" y="13060"/>
                  </a:lnTo>
                  <a:lnTo>
                    <a:pt x="7053" y="12933"/>
                  </a:lnTo>
                  <a:lnTo>
                    <a:pt x="7229" y="12872"/>
                  </a:lnTo>
                  <a:lnTo>
                    <a:pt x="7229" y="12872"/>
                  </a:lnTo>
                  <a:lnTo>
                    <a:pt x="7402" y="12872"/>
                  </a:lnTo>
                  <a:lnTo>
                    <a:pt x="7402" y="12872"/>
                  </a:lnTo>
                  <a:lnTo>
                    <a:pt x="7664" y="12872"/>
                  </a:lnTo>
                  <a:lnTo>
                    <a:pt x="7882" y="12996"/>
                  </a:lnTo>
                  <a:lnTo>
                    <a:pt x="8098" y="13186"/>
                  </a:lnTo>
                  <a:lnTo>
                    <a:pt x="8273" y="13374"/>
                  </a:lnTo>
                  <a:lnTo>
                    <a:pt x="8404" y="13624"/>
                  </a:lnTo>
                  <a:lnTo>
                    <a:pt x="8534" y="13876"/>
                  </a:lnTo>
                  <a:lnTo>
                    <a:pt x="8578" y="14127"/>
                  </a:lnTo>
                  <a:lnTo>
                    <a:pt x="8622" y="14440"/>
                  </a:lnTo>
                  <a:lnTo>
                    <a:pt x="8622" y="14440"/>
                  </a:lnTo>
                  <a:lnTo>
                    <a:pt x="8796" y="14064"/>
                  </a:lnTo>
                  <a:lnTo>
                    <a:pt x="9013" y="13813"/>
                  </a:lnTo>
                  <a:lnTo>
                    <a:pt x="9274" y="13624"/>
                  </a:lnTo>
                  <a:lnTo>
                    <a:pt x="9536" y="13624"/>
                  </a:lnTo>
                  <a:lnTo>
                    <a:pt x="9536" y="13624"/>
                  </a:lnTo>
                  <a:lnTo>
                    <a:pt x="9798" y="13624"/>
                  </a:lnTo>
                  <a:lnTo>
                    <a:pt x="10058" y="13813"/>
                  </a:lnTo>
                  <a:lnTo>
                    <a:pt x="10276" y="14002"/>
                  </a:lnTo>
                  <a:lnTo>
                    <a:pt x="10495" y="14253"/>
                  </a:lnTo>
                  <a:lnTo>
                    <a:pt x="10669" y="14566"/>
                  </a:lnTo>
                  <a:lnTo>
                    <a:pt x="10756" y="14880"/>
                  </a:lnTo>
                  <a:lnTo>
                    <a:pt x="10800" y="15194"/>
                  </a:lnTo>
                  <a:lnTo>
                    <a:pt x="10756" y="15509"/>
                  </a:lnTo>
                  <a:lnTo>
                    <a:pt x="10756" y="15509"/>
                  </a:lnTo>
                  <a:lnTo>
                    <a:pt x="10843" y="15382"/>
                  </a:lnTo>
                  <a:lnTo>
                    <a:pt x="10973" y="15320"/>
                  </a:lnTo>
                  <a:lnTo>
                    <a:pt x="11235" y="15258"/>
                  </a:lnTo>
                  <a:lnTo>
                    <a:pt x="11235" y="15258"/>
                  </a:lnTo>
                  <a:lnTo>
                    <a:pt x="11453" y="15320"/>
                  </a:lnTo>
                  <a:lnTo>
                    <a:pt x="11713" y="15445"/>
                  </a:lnTo>
                  <a:lnTo>
                    <a:pt x="11888" y="15634"/>
                  </a:lnTo>
                  <a:lnTo>
                    <a:pt x="12061" y="15885"/>
                  </a:lnTo>
                  <a:lnTo>
                    <a:pt x="12193" y="16200"/>
                  </a:lnTo>
                  <a:lnTo>
                    <a:pt x="12237" y="16512"/>
                  </a:lnTo>
                  <a:lnTo>
                    <a:pt x="12237" y="16890"/>
                  </a:lnTo>
                  <a:lnTo>
                    <a:pt x="12105" y="17329"/>
                  </a:lnTo>
                  <a:lnTo>
                    <a:pt x="12105" y="17329"/>
                  </a:lnTo>
                  <a:lnTo>
                    <a:pt x="11409" y="19088"/>
                  </a:lnTo>
                  <a:lnTo>
                    <a:pt x="10712" y="20719"/>
                  </a:lnTo>
                  <a:lnTo>
                    <a:pt x="10712" y="20719"/>
                  </a:lnTo>
                </a:path>
                <a:path w="21600" h="21600">
                  <a:moveTo>
                    <a:pt x="17636" y="13687"/>
                  </a:moveTo>
                  <a:lnTo>
                    <a:pt x="17636" y="13687"/>
                  </a:lnTo>
                  <a:lnTo>
                    <a:pt x="17724" y="13186"/>
                  </a:lnTo>
                  <a:lnTo>
                    <a:pt x="17680" y="12746"/>
                  </a:lnTo>
                  <a:lnTo>
                    <a:pt x="17680" y="12746"/>
                  </a:lnTo>
                  <a:lnTo>
                    <a:pt x="17897" y="12682"/>
                  </a:lnTo>
                  <a:lnTo>
                    <a:pt x="18071" y="12619"/>
                  </a:lnTo>
                  <a:lnTo>
                    <a:pt x="18420" y="12306"/>
                  </a:lnTo>
                  <a:lnTo>
                    <a:pt x="18682" y="11867"/>
                  </a:lnTo>
                  <a:lnTo>
                    <a:pt x="18769" y="11615"/>
                  </a:lnTo>
                  <a:lnTo>
                    <a:pt x="18856" y="11302"/>
                  </a:lnTo>
                  <a:lnTo>
                    <a:pt x="18856" y="11302"/>
                  </a:lnTo>
                  <a:lnTo>
                    <a:pt x="18899" y="11051"/>
                  </a:lnTo>
                  <a:lnTo>
                    <a:pt x="18942" y="10737"/>
                  </a:lnTo>
                  <a:lnTo>
                    <a:pt x="18942" y="10486"/>
                  </a:lnTo>
                  <a:lnTo>
                    <a:pt x="18899" y="10171"/>
                  </a:lnTo>
                  <a:lnTo>
                    <a:pt x="18812" y="9920"/>
                  </a:lnTo>
                  <a:lnTo>
                    <a:pt x="18725" y="9668"/>
                  </a:lnTo>
                  <a:lnTo>
                    <a:pt x="18595" y="9481"/>
                  </a:lnTo>
                  <a:lnTo>
                    <a:pt x="18464" y="9293"/>
                  </a:lnTo>
                  <a:lnTo>
                    <a:pt x="18420" y="9230"/>
                  </a:lnTo>
                  <a:lnTo>
                    <a:pt x="18420" y="9230"/>
                  </a:lnTo>
                  <a:lnTo>
                    <a:pt x="16591" y="7723"/>
                  </a:lnTo>
                  <a:lnTo>
                    <a:pt x="14718" y="6153"/>
                  </a:lnTo>
                  <a:lnTo>
                    <a:pt x="12672" y="4395"/>
                  </a:lnTo>
                  <a:lnTo>
                    <a:pt x="11888" y="4395"/>
                  </a:lnTo>
                  <a:lnTo>
                    <a:pt x="11888" y="4395"/>
                  </a:lnTo>
                  <a:lnTo>
                    <a:pt x="11453" y="4772"/>
                  </a:lnTo>
                  <a:lnTo>
                    <a:pt x="11235" y="5023"/>
                  </a:lnTo>
                  <a:lnTo>
                    <a:pt x="11147" y="5147"/>
                  </a:lnTo>
                  <a:lnTo>
                    <a:pt x="11103" y="5274"/>
                  </a:lnTo>
                  <a:lnTo>
                    <a:pt x="11103" y="5274"/>
                  </a:lnTo>
                  <a:lnTo>
                    <a:pt x="10407" y="8915"/>
                  </a:lnTo>
                  <a:lnTo>
                    <a:pt x="10407" y="8915"/>
                  </a:lnTo>
                  <a:lnTo>
                    <a:pt x="10363" y="9104"/>
                  </a:lnTo>
                  <a:lnTo>
                    <a:pt x="10233" y="9230"/>
                  </a:lnTo>
                  <a:lnTo>
                    <a:pt x="10102" y="9293"/>
                  </a:lnTo>
                  <a:lnTo>
                    <a:pt x="9928" y="9293"/>
                  </a:lnTo>
                  <a:lnTo>
                    <a:pt x="9928" y="9293"/>
                  </a:lnTo>
                  <a:lnTo>
                    <a:pt x="9623" y="9293"/>
                  </a:lnTo>
                  <a:lnTo>
                    <a:pt x="9318" y="9166"/>
                  </a:lnTo>
                  <a:lnTo>
                    <a:pt x="9013" y="8979"/>
                  </a:lnTo>
                  <a:lnTo>
                    <a:pt x="8708" y="8790"/>
                  </a:lnTo>
                  <a:lnTo>
                    <a:pt x="8448" y="8475"/>
                  </a:lnTo>
                  <a:lnTo>
                    <a:pt x="8230" y="8225"/>
                  </a:lnTo>
                  <a:lnTo>
                    <a:pt x="8098" y="7910"/>
                  </a:lnTo>
                  <a:lnTo>
                    <a:pt x="8098" y="7785"/>
                  </a:lnTo>
                  <a:lnTo>
                    <a:pt x="8098" y="7596"/>
                  </a:lnTo>
                  <a:lnTo>
                    <a:pt x="8098" y="7596"/>
                  </a:lnTo>
                  <a:lnTo>
                    <a:pt x="8404" y="5274"/>
                  </a:lnTo>
                  <a:lnTo>
                    <a:pt x="8752" y="3202"/>
                  </a:lnTo>
                  <a:lnTo>
                    <a:pt x="8752" y="3202"/>
                  </a:lnTo>
                  <a:lnTo>
                    <a:pt x="8796" y="3076"/>
                  </a:lnTo>
                  <a:lnTo>
                    <a:pt x="8882" y="2888"/>
                  </a:lnTo>
                  <a:lnTo>
                    <a:pt x="9188" y="2510"/>
                  </a:lnTo>
                  <a:lnTo>
                    <a:pt x="9623" y="2071"/>
                  </a:lnTo>
                  <a:lnTo>
                    <a:pt x="10102" y="1632"/>
                  </a:lnTo>
                  <a:lnTo>
                    <a:pt x="10582" y="1192"/>
                  </a:lnTo>
                  <a:lnTo>
                    <a:pt x="11017" y="878"/>
                  </a:lnTo>
                  <a:lnTo>
                    <a:pt x="11409" y="626"/>
                  </a:lnTo>
                  <a:lnTo>
                    <a:pt x="11669" y="564"/>
                  </a:lnTo>
                  <a:lnTo>
                    <a:pt x="11669" y="564"/>
                  </a:lnTo>
                  <a:lnTo>
                    <a:pt x="11932" y="689"/>
                  </a:lnTo>
                  <a:lnTo>
                    <a:pt x="12410" y="1066"/>
                  </a:lnTo>
                  <a:lnTo>
                    <a:pt x="13716" y="2134"/>
                  </a:lnTo>
                  <a:lnTo>
                    <a:pt x="14414" y="2761"/>
                  </a:lnTo>
                  <a:lnTo>
                    <a:pt x="15066" y="3265"/>
                  </a:lnTo>
                  <a:lnTo>
                    <a:pt x="15633" y="3640"/>
                  </a:lnTo>
                  <a:lnTo>
                    <a:pt x="15851" y="3704"/>
                  </a:lnTo>
                  <a:lnTo>
                    <a:pt x="16025" y="3767"/>
                  </a:lnTo>
                  <a:lnTo>
                    <a:pt x="16025" y="3767"/>
                  </a:lnTo>
                  <a:lnTo>
                    <a:pt x="16111" y="3767"/>
                  </a:lnTo>
                  <a:lnTo>
                    <a:pt x="16111" y="3767"/>
                  </a:lnTo>
                  <a:lnTo>
                    <a:pt x="20074" y="2323"/>
                  </a:lnTo>
                  <a:lnTo>
                    <a:pt x="21163" y="12244"/>
                  </a:lnTo>
                  <a:lnTo>
                    <a:pt x="17636" y="136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>
                <a:ea typeface="黑体" panose="02010600030101010101" charset="-122"/>
              </a:endParaRPr>
            </a:p>
          </p:txBody>
        </p:sp>
        <p:sp>
          <p:nvSpPr>
            <p:cNvPr id="17435" name="椭圆"/>
            <p:cNvSpPr/>
            <p:nvPr/>
          </p:nvSpPr>
          <p:spPr>
            <a:xfrm>
              <a:off x="2317813" y="2679659"/>
              <a:ext cx="1352719" cy="1333841"/>
            </a:xfrm>
            <a:prstGeom prst="ellipse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黑体" panose="02010600030101010101" charset="-122"/>
              </a:endParaRPr>
            </a:p>
          </p:txBody>
        </p:sp>
        <p:sp>
          <p:nvSpPr>
            <p:cNvPr id="17436" name="矩形"/>
            <p:cNvSpPr/>
            <p:nvPr/>
          </p:nvSpPr>
          <p:spPr>
            <a:xfrm>
              <a:off x="2365627" y="2848571"/>
              <a:ext cx="1307791" cy="9530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ctr" anchorCtr="0">
              <a:spAutoFit/>
            </a:bodyPr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案例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baseline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评析</a:t>
              </a:r>
              <a:endParaRPr lang="zh-CN" altLang="en-US" sz="2800" b="1" baseline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26310" y="2539683"/>
            <a:ext cx="3933825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5400">
                <a:solidFill>
                  <a:srgbClr val="F86B2A"/>
                </a:solidFill>
                <a:latin typeface="黑体" panose="02010600030101010101" charset="-122"/>
                <a:ea typeface="黑体" panose="02010600030101010101" charset="-122"/>
              </a:rPr>
              <a:t>谢谢观赏</a:t>
            </a:r>
            <a:endParaRPr lang="en-US" altLang="zh-CN" sz="5400">
              <a:solidFill>
                <a:srgbClr val="F86B2A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algn="ctr"/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THANK</a:t>
            </a:r>
            <a:r>
              <a:rPr lang="zh-CN" altLang="en-US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 </a:t>
            </a:r>
            <a:r>
              <a:rPr lang="en-US" altLang="zh-CN" sz="4400">
                <a:solidFill>
                  <a:srgbClr val="F86B2A"/>
                </a:solidFill>
                <a:latin typeface="Arial Black" panose="020B0A04020102020204" charset="0"/>
                <a:ea typeface="黑体" panose="02010600030101010101" charset="-122"/>
              </a:rPr>
              <a:t>YOU</a:t>
            </a:r>
            <a:endParaRPr lang="en-US" altLang="zh-CN" sz="4400">
              <a:solidFill>
                <a:srgbClr val="F86B2A"/>
              </a:solidFill>
              <a:latin typeface="Arial Black" panose="020B0A04020102020204" charset="0"/>
              <a:ea typeface="黑体" panose="02010600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5" y="1548130"/>
            <a:ext cx="4764405" cy="3761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92810" y="1236980"/>
            <a:ext cx="5481320" cy="36347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（三）毛笔的使用与保养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新笔的使用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新笔使用前要把笔空悬在水中，用温水浸泡，令其慢慢的自然溶开。发笔时切忌用开水烫。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毛笔的清洗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5" name="Picture 3" descr="文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5340" y="1236980"/>
            <a:ext cx="3409950" cy="449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000">
        <p:random/>
      </p:transition>
    </mc:Choice>
    <mc:Fallback>
      <p:transition advTm="3000">
        <p:random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黑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4842</Words>
  <Application>WPS 演示</Application>
  <PresentationFormat>宽屏</PresentationFormat>
  <Paragraphs>300</Paragraphs>
  <Slides>82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98" baseType="lpstr">
      <vt:lpstr>Arial</vt:lpstr>
      <vt:lpstr>宋体</vt:lpstr>
      <vt:lpstr>Wingdings</vt:lpstr>
      <vt:lpstr>思源黑体 CN Regular</vt:lpstr>
      <vt:lpstr>黑体</vt:lpstr>
      <vt:lpstr>Arial</vt:lpstr>
      <vt:lpstr>Arial Black</vt:lpstr>
      <vt:lpstr>微软雅黑</vt:lpstr>
      <vt:lpstr>等线</vt:lpstr>
      <vt:lpstr>Lato Regular</vt:lpstr>
      <vt:lpstr>Latha</vt:lpstr>
      <vt:lpstr>华文琥珀</vt:lpstr>
      <vt:lpstr>Book Antiqua</vt:lpstr>
      <vt:lpstr>Arial Unicode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单金枝</cp:lastModifiedBy>
  <cp:revision>667</cp:revision>
  <dcterms:created xsi:type="dcterms:W3CDTF">2018-06-17T04:53:00Z</dcterms:created>
  <dcterms:modified xsi:type="dcterms:W3CDTF">2021-07-13T02:16:57Z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EA4A1FF233B54727B05675841DBAB773</vt:lpwstr>
  </property>
</Properties>
</file>