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13.xml" ContentType="application/vnd.openxmlformats-officedocument.drawingml.diagramColors+xml"/>
  <Override PartName="/ppt/diagrams/colors14.xml" ContentType="application/vnd.openxmlformats-officedocument.drawingml.diagramColors+xml"/>
  <Override PartName="/ppt/diagrams/colors15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13.xml" ContentType="application/vnd.openxmlformats-officedocument.drawingml.diagramData+xml"/>
  <Override PartName="/ppt/diagrams/data14.xml" ContentType="application/vnd.openxmlformats-officedocument.drawingml.diagramData+xml"/>
  <Override PartName="/ppt/diagrams/data15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13.xml" ContentType="application/vnd.ms-office.drawingml.diagramDrawing+xml"/>
  <Override PartName="/ppt/diagrams/drawing14.xml" ContentType="application/vnd.ms-office.drawingml.diagramDrawing+xml"/>
  <Override PartName="/ppt/diagrams/drawing15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13.xml" ContentType="application/vnd.openxmlformats-officedocument.drawingml.diagramLayout+xml"/>
  <Override PartName="/ppt/diagrams/layout14.xml" ContentType="application/vnd.openxmlformats-officedocument.drawingml.diagramLayout+xml"/>
  <Override PartName="/ppt/diagrams/layout15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13.xml" ContentType="application/vnd.openxmlformats-officedocument.drawingml.diagramStyle+xml"/>
  <Override PartName="/ppt/diagrams/quickStyle14.xml" ContentType="application/vnd.openxmlformats-officedocument.drawingml.diagramStyle+xml"/>
  <Override PartName="/ppt/diagrams/quickStyle15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78"/>
  </p:handoutMasterIdLst>
  <p:sldIdLst>
    <p:sldId id="359" r:id="rId3"/>
    <p:sldId id="360" r:id="rId5"/>
    <p:sldId id="361" r:id="rId6"/>
    <p:sldId id="362" r:id="rId7"/>
    <p:sldId id="387" r:id="rId8"/>
    <p:sldId id="386" r:id="rId9"/>
    <p:sldId id="1255" r:id="rId10"/>
    <p:sldId id="1256" r:id="rId11"/>
    <p:sldId id="1257" r:id="rId12"/>
    <p:sldId id="1258" r:id="rId13"/>
    <p:sldId id="1259" r:id="rId14"/>
    <p:sldId id="1260" r:id="rId15"/>
    <p:sldId id="1324" r:id="rId16"/>
    <p:sldId id="1263" r:id="rId17"/>
    <p:sldId id="1264" r:id="rId18"/>
    <p:sldId id="1265" r:id="rId19"/>
    <p:sldId id="1266" r:id="rId20"/>
    <p:sldId id="1267" r:id="rId21"/>
    <p:sldId id="1268" r:id="rId22"/>
    <p:sldId id="1269" r:id="rId23"/>
    <p:sldId id="1270" r:id="rId24"/>
    <p:sldId id="1271" r:id="rId25"/>
    <p:sldId id="1272" r:id="rId26"/>
    <p:sldId id="1325" r:id="rId27"/>
    <p:sldId id="1274" r:id="rId28"/>
    <p:sldId id="1275" r:id="rId29"/>
    <p:sldId id="1276" r:id="rId30"/>
    <p:sldId id="1278" r:id="rId31"/>
    <p:sldId id="1279" r:id="rId32"/>
    <p:sldId id="1280" r:id="rId33"/>
    <p:sldId id="1281" r:id="rId34"/>
    <p:sldId id="1282" r:id="rId35"/>
    <p:sldId id="1283" r:id="rId36"/>
    <p:sldId id="1284" r:id="rId37"/>
    <p:sldId id="1285" r:id="rId38"/>
    <p:sldId id="1286" r:id="rId39"/>
    <p:sldId id="1287" r:id="rId40"/>
    <p:sldId id="1288" r:id="rId41"/>
    <p:sldId id="1290" r:id="rId42"/>
    <p:sldId id="1291" r:id="rId43"/>
    <p:sldId id="1326" r:id="rId44"/>
    <p:sldId id="1293" r:id="rId45"/>
    <p:sldId id="1294" r:id="rId46"/>
    <p:sldId id="1295" r:id="rId47"/>
    <p:sldId id="1296" r:id="rId48"/>
    <p:sldId id="1297" r:id="rId49"/>
    <p:sldId id="1298" r:id="rId50"/>
    <p:sldId id="1299" r:id="rId51"/>
    <p:sldId id="1300" r:id="rId52"/>
    <p:sldId id="1301" r:id="rId53"/>
    <p:sldId id="1302" r:id="rId54"/>
    <p:sldId id="1303" r:id="rId55"/>
    <p:sldId id="1304" r:id="rId56"/>
    <p:sldId id="1305" r:id="rId57"/>
    <p:sldId id="1327" r:id="rId58"/>
    <p:sldId id="1307" r:id="rId59"/>
    <p:sldId id="1308" r:id="rId60"/>
    <p:sldId id="1309" r:id="rId61"/>
    <p:sldId id="1310" r:id="rId62"/>
    <p:sldId id="1311" r:id="rId63"/>
    <p:sldId id="1312" r:id="rId64"/>
    <p:sldId id="1313" r:id="rId65"/>
    <p:sldId id="1314" r:id="rId66"/>
    <p:sldId id="1315" r:id="rId67"/>
    <p:sldId id="1316" r:id="rId68"/>
    <p:sldId id="1317" r:id="rId69"/>
    <p:sldId id="1318" r:id="rId70"/>
    <p:sldId id="1319" r:id="rId71"/>
    <p:sldId id="1320" r:id="rId72"/>
    <p:sldId id="1321" r:id="rId73"/>
    <p:sldId id="1322" r:id="rId74"/>
    <p:sldId id="1323" r:id="rId75"/>
    <p:sldId id="1328" r:id="rId76"/>
    <p:sldId id="363" r:id="rId77"/>
  </p:sldIdLst>
  <p:sldSz cx="12192000" cy="6858000"/>
  <p:notesSz cx="6858000" cy="9144000"/>
  <p:custDataLst>
    <p:tags r:id="rId8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86B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610"/>
    <p:restoredTop sz="94682"/>
  </p:normalViewPr>
  <p:slideViewPr>
    <p:cSldViewPr snapToGrid="0" snapToObjects="1" showGuides="1">
      <p:cViewPr varScale="1">
        <p:scale>
          <a:sx n="101" d="100"/>
          <a:sy n="101" d="100"/>
        </p:scale>
        <p:origin x="200" y="576"/>
      </p:cViewPr>
      <p:guideLst>
        <p:guide orient="horz" pos="2174"/>
        <p:guide pos="29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2" Type="http://schemas.openxmlformats.org/officeDocument/2006/relationships/tags" Target="tags/tag1.xml"/><Relationship Id="rId81" Type="http://schemas.openxmlformats.org/officeDocument/2006/relationships/tableStyles" Target="tableStyles.xml"/><Relationship Id="rId80" Type="http://schemas.openxmlformats.org/officeDocument/2006/relationships/viewProps" Target="viewProps.xml"/><Relationship Id="rId8" Type="http://schemas.openxmlformats.org/officeDocument/2006/relationships/slide" Target="slides/slide5.xml"/><Relationship Id="rId79" Type="http://schemas.openxmlformats.org/officeDocument/2006/relationships/presProps" Target="presProps.xml"/><Relationship Id="rId78" Type="http://schemas.openxmlformats.org/officeDocument/2006/relationships/handoutMaster" Target="handoutMasters/handoutMaster1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一、先秦书法 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2189EE10-E5C3-455C-82F0-4866D091AF4F}" type="presOf" srcId="{561ED4CD-2321-4293-949E-2C47D0B22CC1}" destId="{41CC2077-536E-401A-998A-5928EA2ADDBC}" srcOrd="0" destOrd="0" presId="urn:microsoft.com/office/officeart/2005/8/layout/vList2"/>
    <dgm:cxn modelId="{0D6999CD-6946-4CD5-8C8E-18305F5FA939}" type="presOf" srcId="{22237F99-FD0F-4EA4-B7E2-BFAD40DF6E70}" destId="{447C00D4-8DDB-44FA-87ED-AAA16D8D1D2A}" srcOrd="0" destOrd="0" presId="urn:microsoft.com/office/officeart/2005/8/layout/vList2"/>
    <dgm:cxn modelId="{6B5F5AB7-6947-4CF1-A60C-CDBA9D69D54E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三、隋代书法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205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A5FA670-E723-4F68-93EF-EF1F1B8D1C95}" type="presOf" srcId="{561ED4CD-2321-4293-949E-2C47D0B22CC1}" destId="{41CC2077-536E-401A-998A-5928EA2ADDBC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E8C7E3CA-93B7-4559-B3D2-600AD23E78D5}" type="presOf" srcId="{22237F99-FD0F-4EA4-B7E2-BFAD40DF6E70}" destId="{447C00D4-8DDB-44FA-87ED-AAA16D8D1D2A}" srcOrd="0" destOrd="0" presId="urn:microsoft.com/office/officeart/2005/8/layout/vList2"/>
    <dgm:cxn modelId="{F49C8CC6-B6C2-464F-A4FC-87BBACD6B961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一、唐代书法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205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84D72656-8FF9-4CAF-BC4D-4D20E7699E69}" type="presOf" srcId="{22237F99-FD0F-4EA4-B7E2-BFAD40DF6E70}" destId="{447C00D4-8DDB-44FA-87ED-AAA16D8D1D2A}" srcOrd="0" destOrd="0" presId="urn:microsoft.com/office/officeart/2005/8/layout/vList2"/>
    <dgm:cxn modelId="{EEADC433-588C-4A61-B7C0-38DD1848CCE3}" type="presOf" srcId="{561ED4CD-2321-4293-949E-2C47D0B22CC1}" destId="{41CC2077-536E-401A-998A-5928EA2ADDBC}" srcOrd="0" destOrd="0" presId="urn:microsoft.com/office/officeart/2005/8/layout/vList2"/>
    <dgm:cxn modelId="{00AD862A-B1E1-4461-BE72-3C035E6307A5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二、宋代书法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3115" custLinFactNeighborY="-3114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EDBD508A-3F5C-496E-A66F-64C6181BB610}" type="presOf" srcId="{561ED4CD-2321-4293-949E-2C47D0B22CC1}" destId="{41CC2077-536E-401A-998A-5928EA2ADDBC}" srcOrd="0" destOrd="0" presId="urn:microsoft.com/office/officeart/2005/8/layout/vList2"/>
    <dgm:cxn modelId="{9605334A-65D5-4895-A78B-F1FCA1F4B9E9}" type="presOf" srcId="{22237F99-FD0F-4EA4-B7E2-BFAD40DF6E70}" destId="{447C00D4-8DDB-44FA-87ED-AAA16D8D1D2A}" srcOrd="0" destOrd="0" presId="urn:microsoft.com/office/officeart/2005/8/layout/vList2"/>
    <dgm:cxn modelId="{4D917621-D1E1-483D-A789-367FA54EA164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一、元代书法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3115" custLinFactNeighborY="-3114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9AFA0155-3FD8-4A72-B342-0808A91808A6}" type="presOf" srcId="{22237F99-FD0F-4EA4-B7E2-BFAD40DF6E70}" destId="{447C00D4-8DDB-44FA-87ED-AAA16D8D1D2A}" srcOrd="0" destOrd="0" presId="urn:microsoft.com/office/officeart/2005/8/layout/vList2"/>
    <dgm:cxn modelId="{61426A0D-76D6-4331-BED3-FA2A3513029D}" type="presOf" srcId="{561ED4CD-2321-4293-949E-2C47D0B22CC1}" destId="{41CC2077-536E-401A-998A-5928EA2ADDBC}" srcOrd="0" destOrd="0" presId="urn:microsoft.com/office/officeart/2005/8/layout/vList2"/>
    <dgm:cxn modelId="{0653D90E-13AD-4EFD-873E-BD91D086F3DC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二、明代书法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3115" custLinFactNeighborY="-3114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13B0DDF0-F067-407C-986B-BB02135CDD34}" type="presOf" srcId="{22237F99-FD0F-4EA4-B7E2-BFAD40DF6E70}" destId="{447C00D4-8DDB-44FA-87ED-AAA16D8D1D2A}" srcOrd="0" destOrd="0" presId="urn:microsoft.com/office/officeart/2005/8/layout/vList2"/>
    <dgm:cxn modelId="{8D6A0AE4-8444-4794-8E6F-B8C0DEF50C43}" type="presOf" srcId="{561ED4CD-2321-4293-949E-2C47D0B22CC1}" destId="{41CC2077-536E-401A-998A-5928EA2ADDBC}" srcOrd="0" destOrd="0" presId="urn:microsoft.com/office/officeart/2005/8/layout/vList2"/>
    <dgm:cxn modelId="{D4FC3130-29D0-4D57-895B-E9DCF967C262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三、</a:t>
          </a:r>
          <a:r>
            <a:rPr lang="zh-CN" b="1" dirty="0" smtClean="0"/>
            <a:t>清代书法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3115" custLinFactNeighborY="-3114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4D0CB844-F4B3-477D-AAD5-79EF2013502B}" type="presOf" srcId="{561ED4CD-2321-4293-949E-2C47D0B22CC1}" destId="{41CC2077-536E-401A-998A-5928EA2ADDBC}" srcOrd="0" destOrd="0" presId="urn:microsoft.com/office/officeart/2005/8/layout/vList2"/>
    <dgm:cxn modelId="{EBD004C8-5B9F-4736-BE77-C873DA51AC43}" type="presOf" srcId="{22237F99-FD0F-4EA4-B7E2-BFAD40DF6E70}" destId="{447C00D4-8DDB-44FA-87ED-AAA16D8D1D2A}" srcOrd="0" destOrd="0" presId="urn:microsoft.com/office/officeart/2005/8/layout/vList2"/>
    <dgm:cxn modelId="{A2B740C3-0E7C-4495-A3F3-54BF880C61B6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二、秦代书法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382D38D-013F-47E8-A2F4-E5E4D1D75F6C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A1D919E2-F7FA-41AF-86AD-A5960E5263C4}" type="presOf" srcId="{561ED4CD-2321-4293-949E-2C47D0B22CC1}" destId="{41CC2077-536E-401A-998A-5928EA2ADDBC}" srcOrd="0" destOrd="0" presId="urn:microsoft.com/office/officeart/2005/8/layout/vList2"/>
    <dgm:cxn modelId="{3205BB11-C31E-4045-A097-A9A2CCCB2CBE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/>
            <a:t>一、</a:t>
          </a:r>
          <a:r>
            <a:rPr lang="zh-CN" b="1" dirty="0" smtClean="0"/>
            <a:t>章草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205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2FE881B7-6044-415A-9626-08E2093BCDAC}" type="presOf" srcId="{561ED4CD-2321-4293-949E-2C47D0B22CC1}" destId="{41CC2077-536E-401A-998A-5928EA2ADDBC}" srcOrd="0" destOrd="0" presId="urn:microsoft.com/office/officeart/2005/8/layout/vList2"/>
    <dgm:cxn modelId="{6ABA17E3-8E73-4525-9FAF-B0923D30D828}" type="presOf" srcId="{22237F99-FD0F-4EA4-B7E2-BFAD40DF6E70}" destId="{447C00D4-8DDB-44FA-87ED-AAA16D8D1D2A}" srcOrd="0" destOrd="0" presId="urn:microsoft.com/office/officeart/2005/8/layout/vList2"/>
    <dgm:cxn modelId="{E1176527-3B81-4B48-BFD9-06F8481F1D0C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二、今草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205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C2D8C428-6726-4659-A8DD-7DC581BA8510}" type="presOf" srcId="{22237F99-FD0F-4EA4-B7E2-BFAD40DF6E70}" destId="{447C00D4-8DDB-44FA-87ED-AAA16D8D1D2A}" srcOrd="0" destOrd="0" presId="urn:microsoft.com/office/officeart/2005/8/layout/vList2"/>
    <dgm:cxn modelId="{C06863A2-00F1-4988-B137-1D27B7C9EA8A}" type="presOf" srcId="{561ED4CD-2321-4293-949E-2C47D0B22CC1}" destId="{41CC2077-536E-401A-998A-5928EA2ADDBC}" srcOrd="0" destOrd="0" presId="urn:microsoft.com/office/officeart/2005/8/layout/vList2"/>
    <dgm:cxn modelId="{E9AEE70E-F8D9-43C6-95E6-54B16AF2449C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三、楷书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205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21D0160C-64B4-4E00-8CAD-305B8760899C}" type="presOf" srcId="{561ED4CD-2321-4293-949E-2C47D0B22CC1}" destId="{41CC2077-536E-401A-998A-5928EA2ADDBC}" srcOrd="0" destOrd="0" presId="urn:microsoft.com/office/officeart/2005/8/layout/vList2"/>
    <dgm:cxn modelId="{243E2CFB-73A5-4590-9F30-C1E0FEC86CBD}" type="presOf" srcId="{22237F99-FD0F-4EA4-B7E2-BFAD40DF6E70}" destId="{447C00D4-8DDB-44FA-87ED-AAA16D8D1D2A}" srcOrd="0" destOrd="0" presId="urn:microsoft.com/office/officeart/2005/8/layout/vList2"/>
    <dgm:cxn modelId="{6BDFC048-6B85-442A-9F38-F57484AC8ED3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4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四、隶书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205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30049A80-EBF1-4D20-B1F0-4DE6F347F4AE}" type="presOf" srcId="{561ED4CD-2321-4293-949E-2C47D0B22CC1}" destId="{41CC2077-536E-401A-998A-5928EA2ADDBC}" srcOrd="0" destOrd="0" presId="urn:microsoft.com/office/officeart/2005/8/layout/vList2"/>
    <dgm:cxn modelId="{93E696EE-BDA5-4CEC-9593-B3EF9CCC78C8}" type="presOf" srcId="{22237F99-FD0F-4EA4-B7E2-BFAD40DF6E70}" destId="{447C00D4-8DDB-44FA-87ED-AAA16D8D1D2A}" srcOrd="0" destOrd="0" presId="urn:microsoft.com/office/officeart/2005/8/layout/vList2"/>
    <dgm:cxn modelId="{B70C0ED0-491B-49CE-BA20-F140AD3039EF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5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五、行书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205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080DA94D-DFCA-465F-A81F-D008274ADB20}" type="presOf" srcId="{561ED4CD-2321-4293-949E-2C47D0B22CC1}" destId="{41CC2077-536E-401A-998A-5928EA2ADDBC}" srcOrd="0" destOrd="0" presId="urn:microsoft.com/office/officeart/2005/8/layout/vList2"/>
    <dgm:cxn modelId="{DC88E511-039A-4BFB-B514-F1BECD25BC41}" type="presOf" srcId="{22237F99-FD0F-4EA4-B7E2-BFAD40DF6E70}" destId="{447C00D4-8DDB-44FA-87ED-AAA16D8D1D2A}" srcOrd="0" destOrd="0" presId="urn:microsoft.com/office/officeart/2005/8/layout/vList2"/>
    <dgm:cxn modelId="{47B32A40-BA38-468A-9A4C-2625CFB674BD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simple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一、魏晋书法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205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880FC4FA-CD11-4585-AC58-3268A8B68255}" type="presOf" srcId="{561ED4CD-2321-4293-949E-2C47D0B22CC1}" destId="{41CC2077-536E-401A-998A-5928EA2ADDBC}" srcOrd="0" destOrd="0" presId="urn:microsoft.com/office/officeart/2005/8/layout/vList2"/>
    <dgm:cxn modelId="{927CAE30-A450-40D8-8D79-20E6B2D2F49C}" type="presOf" srcId="{22237F99-FD0F-4EA4-B7E2-BFAD40DF6E70}" destId="{447C00D4-8DDB-44FA-87ED-AAA16D8D1D2A}" srcOrd="0" destOrd="0" presId="urn:microsoft.com/office/officeart/2005/8/layout/vList2"/>
    <dgm:cxn modelId="{D1B730F4-D0A7-43D4-9293-6420AABDBFB4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二、南北朝书法 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2059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4FBF086A-96A5-4B7E-8FE0-D2385F77EE55}" type="presOf" srcId="{561ED4CD-2321-4293-949E-2C47D0B22CC1}" destId="{41CC2077-536E-401A-998A-5928EA2ADDBC}" srcOrd="0" destOrd="0" presId="urn:microsoft.com/office/officeart/2005/8/layout/vList2"/>
    <dgm:cxn modelId="{AE4AE495-6433-4CAE-A75B-E73F9C7A3EF5}" type="presOf" srcId="{22237F99-FD0F-4EA4-B7E2-BFAD40DF6E70}" destId="{447C00D4-8DDB-44FA-87ED-AAA16D8D1D2A}" srcOrd="0" destOrd="0" presId="urn:microsoft.com/office/officeart/2005/8/layout/vList2"/>
    <dgm:cxn modelId="{8FC6BD98-92CD-4A2A-AAC6-A5A3BFE96571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95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一、先秦书法 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9598"/>
        <a:ext cx="4392487" cy="628875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三、隋代书法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一、唐代书法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0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二、宋代书法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0"/>
        <a:ext cx="4392487" cy="628875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0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一、元代书法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0"/>
        <a:ext cx="4392487" cy="628875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0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二、明代书法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0"/>
        <a:ext cx="4392487" cy="628875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0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三、</a:t>
          </a:r>
          <a:r>
            <a:rPr lang="zh-CN" sz="2500" b="1" kern="1200" dirty="0" smtClean="0">
              <a:solidFill>
                <a:schemeClr val="tx1"/>
              </a:solidFill>
            </a:rPr>
            <a:t>清代书法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0"/>
        <a:ext cx="4392487" cy="62887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95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二、秦代书法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9598"/>
        <a:ext cx="4392487" cy="62887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</a:rPr>
            <a:t>一、</a:t>
          </a:r>
          <a:r>
            <a:rPr lang="zh-CN" sz="2500" b="1" kern="1200" dirty="0" smtClean="0">
              <a:solidFill>
                <a:schemeClr val="tx1"/>
              </a:solidFill>
            </a:rPr>
            <a:t>章草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二、今草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三、楷书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四、隶书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五、行书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一、魏晋书法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二、南北朝书法 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kumimoji="1" lang="zh-CN" altLang="en-US" strike="noStrike" noProof="1">
              <a:ea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A84B3C7D-7ED1-A34F-BCFC-1C01389AE58C}" type="datetimeFigureOut">
              <a:rPr kumimoji="1"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kumimoji="1" lang="zh-CN" altLang="en-US" strike="noStrike" noProof="1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kumimoji="1" lang="zh-CN" altLang="en-US" strike="noStrike" noProof="1">
              <a:ea typeface="黑体" panose="02010609060101010101" charset="-122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8CED8CE-3D9F-CA47-A17E-9AD879C3B1C0}" type="slidenum">
              <a:rPr kumimoji="1" lang="zh-CN" altLang="en-US" strike="noStrike" noProof="1" smtClean="0">
                <a:latin typeface="黑体" panose="02010609060101010101" charset="-122"/>
                <a:ea typeface="黑体" panose="02010609060101010101" charset="-122"/>
                <a:cs typeface="+mn-cs"/>
              </a:rPr>
            </a:fld>
            <a:endParaRPr kumimoji="1" lang="zh-CN" altLang="en-US" strike="noStrike" noProof="1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charset="-122"/>
              </a:defRPr>
            </a:lvl1pPr>
          </a:lstStyle>
          <a:p>
            <a:pPr fontAlgn="auto"/>
            <a:endParaRPr kumimoji="1"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defRPr>
            </a:lvl1pPr>
          </a:lstStyle>
          <a:p>
            <a:pPr fontAlgn="auto"/>
            <a:fld id="{B0ACF2CF-5EF1-D24F-8F8B-C67282AA038A}" type="datetimeFigureOut">
              <a:rPr kumimoji="1" lang="zh-CN" altLang="en-US" strike="noStrike" noProof="1" smtClean="0">
                <a:cs typeface="+mn-cs"/>
              </a:rPr>
            </a:fld>
            <a:endParaRPr kumimoji="1" lang="zh-CN" altLang="en-US" strike="noStrike" noProof="1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二级</a:t>
            </a:r>
            <a:endParaRPr lang="zh-CN" altLang="en-US"/>
          </a:p>
          <a:p>
            <a:pPr lvl="2" indent="0"/>
            <a:r>
              <a:rPr lang="zh-CN" altLang="en-US"/>
              <a:t>三级</a:t>
            </a:r>
            <a:endParaRPr lang="zh-CN" altLang="en-US"/>
          </a:p>
          <a:p>
            <a:pPr lvl="3" indent="0"/>
            <a:r>
              <a:rPr lang="zh-CN" altLang="en-US"/>
              <a:t>四级</a:t>
            </a:r>
            <a:endParaRPr lang="zh-CN" altLang="en-US"/>
          </a:p>
          <a:p>
            <a:pPr lvl="4" indent="0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charset="-122"/>
              </a:defRPr>
            </a:lvl1pPr>
          </a:lstStyle>
          <a:p>
            <a:pPr fontAlgn="auto"/>
            <a:endParaRPr kumimoji="1" lang="zh-CN" altLang="en-US" strike="noStrike" noProof="1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defRPr>
            </a:lvl1pPr>
          </a:lstStyle>
          <a:p>
            <a:pPr fontAlgn="auto"/>
            <a:fld id="{78F70782-008B-5B48-B01C-A994AC4AA046}" type="slidenum">
              <a:rPr kumimoji="1" lang="zh-CN" altLang="en-US" strike="noStrike" noProof="1" smtClean="0">
                <a:cs typeface="+mn-cs"/>
              </a:rPr>
            </a:fld>
            <a:endParaRPr kumimoji="1"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192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819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40"/>
          <a:stretch>
            <a:fillRect/>
          </a:stretch>
        </p:blipFill>
        <p:spPr>
          <a:xfrm>
            <a:off x="0" y="3145536"/>
            <a:ext cx="12192000" cy="3712464"/>
          </a:xfrm>
          <a:prstGeom prst="rect">
            <a:avLst/>
          </a:prstGeom>
        </p:spPr>
      </p:pic>
      <p:pic>
        <p:nvPicPr>
          <p:cNvPr id="25" name="图片 24" descr="手绘边框1"/>
          <p:cNvPicPr>
            <a:picLocks noChangeAspect="1"/>
          </p:cNvPicPr>
          <p:nvPr userDrawn="1"/>
        </p:nvPicPr>
        <p:blipFill>
          <a:blip r:embed="rId4"/>
          <a:srcRect l="7375" b="71885"/>
          <a:stretch>
            <a:fillRect/>
          </a:stretch>
        </p:blipFill>
        <p:spPr>
          <a:xfrm>
            <a:off x="6545580" y="0"/>
            <a:ext cx="5646420" cy="1713865"/>
          </a:xfrm>
          <a:prstGeom prst="rect">
            <a:avLst/>
          </a:prstGeom>
        </p:spPr>
      </p:pic>
      <p:pic>
        <p:nvPicPr>
          <p:cNvPr id="8" name="图片 7" descr="手绘边框1"/>
          <p:cNvPicPr>
            <a:picLocks noChangeAspect="1"/>
          </p:cNvPicPr>
          <p:nvPr userDrawn="1"/>
        </p:nvPicPr>
        <p:blipFill>
          <a:blip r:embed="rId4"/>
          <a:srcRect l="-885" t="24729" r="79688" b="42188"/>
          <a:stretch>
            <a:fillRect/>
          </a:stretch>
        </p:blipFill>
        <p:spPr>
          <a:xfrm>
            <a:off x="0" y="91440"/>
            <a:ext cx="1292225" cy="2016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-6540000" flipH="1">
            <a:off x="-127000" y="4679950"/>
            <a:ext cx="25781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900" y="3975100"/>
            <a:ext cx="2613025" cy="369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2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300037" y="-266700"/>
            <a:ext cx="2146300" cy="2268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064750" y="269875"/>
            <a:ext cx="1744663" cy="1731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 advTm="3000"/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NULL" TargetMode="External"/><Relationship Id="rId6" Type="http://schemas.openxmlformats.org/officeDocument/2006/relationships/image" Target="../media/image21.jpeg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jpeg"/><Relationship Id="rId2" Type="http://schemas.openxmlformats.org/officeDocument/2006/relationships/image" Target="NULL" TargetMode="External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6.jpeg"/><Relationship Id="rId6" Type="http://schemas.openxmlformats.org/officeDocument/2006/relationships/image" Target="../media/image25.png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jpeg"/><Relationship Id="rId2" Type="http://schemas.openxmlformats.org/officeDocument/2006/relationships/image" Target="NULL" TargetMode="External"/><Relationship Id="rId1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image" Target="../media/image1.tiff"/><Relationship Id="rId1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1.jpeg"/><Relationship Id="rId2" Type="http://schemas.openxmlformats.org/officeDocument/2006/relationships/image" Target="NULL" TargetMode="External"/><Relationship Id="rId1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jpe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5.jpeg"/><Relationship Id="rId2" Type="http://schemas.openxmlformats.org/officeDocument/2006/relationships/image" Target="NULL" TargetMode="External"/><Relationship Id="rId1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" Type="http://schemas.openxmlformats.org/officeDocument/2006/relationships/diagramData" Target="../diagrams/data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8.xml"/><Relationship Id="rId4" Type="http://schemas.openxmlformats.org/officeDocument/2006/relationships/diagramColors" Target="../diagrams/colors8.xml"/><Relationship Id="rId3" Type="http://schemas.openxmlformats.org/officeDocument/2006/relationships/diagramQuickStyle" Target="../diagrams/quickStyle8.xml"/><Relationship Id="rId2" Type="http://schemas.openxmlformats.org/officeDocument/2006/relationships/diagramLayout" Target="../diagrams/layout8.xml"/><Relationship Id="rId1" Type="http://schemas.openxmlformats.org/officeDocument/2006/relationships/diagramData" Target="../diagrams/data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9.jpeg"/><Relationship Id="rId2" Type="http://schemas.openxmlformats.org/officeDocument/2006/relationships/image" Target="NULL" TargetMode="External"/><Relationship Id="rId1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NULL" TargetMode="External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.png"/><Relationship Id="rId3" Type="http://schemas.openxmlformats.org/officeDocument/2006/relationships/image" Target="../media/image1.tiff"/><Relationship Id="rId2" Type="http://schemas.openxmlformats.org/officeDocument/2006/relationships/image" Target="../media/image11.png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9.xml"/><Relationship Id="rId4" Type="http://schemas.openxmlformats.org/officeDocument/2006/relationships/diagramColors" Target="../diagrams/colors9.xml"/><Relationship Id="rId3" Type="http://schemas.openxmlformats.org/officeDocument/2006/relationships/diagramQuickStyle" Target="../diagrams/quickStyle9.xml"/><Relationship Id="rId2" Type="http://schemas.openxmlformats.org/officeDocument/2006/relationships/diagramLayout" Target="../diagrams/layout9.xml"/><Relationship Id="rId1" Type="http://schemas.openxmlformats.org/officeDocument/2006/relationships/diagramData" Target="../diagrams/data9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3.jpeg"/><Relationship Id="rId2" Type="http://schemas.openxmlformats.org/officeDocument/2006/relationships/image" Target="NULL" TargetMode="External"/><Relationship Id="rId1" Type="http://schemas.openxmlformats.org/officeDocument/2006/relationships/image" Target="../media/image4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jpeg"/><Relationship Id="rId2" Type="http://schemas.openxmlformats.org/officeDocument/2006/relationships/image" Target="NULL" TargetMode="External"/><Relationship Id="rId1" Type="http://schemas.openxmlformats.org/officeDocument/2006/relationships/image" Target="../media/image46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jpe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0.xml"/><Relationship Id="rId4" Type="http://schemas.openxmlformats.org/officeDocument/2006/relationships/diagramColors" Target="../diagrams/colors10.xml"/><Relationship Id="rId3" Type="http://schemas.openxmlformats.org/officeDocument/2006/relationships/diagramQuickStyle" Target="../diagrams/quickStyle10.xml"/><Relationship Id="rId2" Type="http://schemas.openxmlformats.org/officeDocument/2006/relationships/diagramLayout" Target="../diagrams/layout10.xml"/><Relationship Id="rId1" Type="http://schemas.openxmlformats.org/officeDocument/2006/relationships/diagramData" Target="../diagrams/data10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1.png"/><Relationship Id="rId2" Type="http://schemas.openxmlformats.org/officeDocument/2006/relationships/image" Target="NULL" TargetMode="External"/><Relationship Id="rId1" Type="http://schemas.openxmlformats.org/officeDocument/2006/relationships/image" Target="../media/image5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3.png"/><Relationship Id="rId1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5.jpeg"/><Relationship Id="rId1" Type="http://schemas.openxmlformats.org/officeDocument/2006/relationships/image" Target="../media/image54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1.xml"/><Relationship Id="rId4" Type="http://schemas.openxmlformats.org/officeDocument/2006/relationships/diagramColors" Target="../diagrams/colors11.xml"/><Relationship Id="rId3" Type="http://schemas.openxmlformats.org/officeDocument/2006/relationships/diagramQuickStyle" Target="../diagrams/quickStyle11.xml"/><Relationship Id="rId2" Type="http://schemas.openxmlformats.org/officeDocument/2006/relationships/diagramLayout" Target="../diagrams/layout11.xml"/><Relationship Id="rId1" Type="http://schemas.openxmlformats.org/officeDocument/2006/relationships/diagramData" Target="../diagrams/data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NULL" TargetMode="External"/><Relationship Id="rId1" Type="http://schemas.openxmlformats.org/officeDocument/2006/relationships/image" Target="../media/image57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jpe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NULL" TargetMode="External"/><Relationship Id="rId2" Type="http://schemas.openxmlformats.org/officeDocument/2006/relationships/image" Target="../media/image60.jpeg"/><Relationship Id="rId1" Type="http://schemas.openxmlformats.org/officeDocument/2006/relationships/image" Target="../media/image59.jpe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NULL" TargetMode="External"/><Relationship Id="rId2" Type="http://schemas.openxmlformats.org/officeDocument/2006/relationships/image" Target="../media/image62.jpeg"/><Relationship Id="rId1" Type="http://schemas.openxmlformats.org/officeDocument/2006/relationships/image" Target="../media/image61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3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6.jpeg"/><Relationship Id="rId2" Type="http://schemas.openxmlformats.org/officeDocument/2006/relationships/image" Target="NULL" TargetMode="External"/><Relationship Id="rId1" Type="http://schemas.openxmlformats.org/officeDocument/2006/relationships/image" Target="../media/image65.jpeg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2.xml"/><Relationship Id="rId4" Type="http://schemas.openxmlformats.org/officeDocument/2006/relationships/diagramColors" Target="../diagrams/colors12.xml"/><Relationship Id="rId3" Type="http://schemas.openxmlformats.org/officeDocument/2006/relationships/diagramQuickStyle" Target="../diagrams/quickStyle12.xml"/><Relationship Id="rId2" Type="http://schemas.openxmlformats.org/officeDocument/2006/relationships/diagramLayout" Target="../diagrams/layout12.xml"/><Relationship Id="rId1" Type="http://schemas.openxmlformats.org/officeDocument/2006/relationships/diagramData" Target="../diagrams/data12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8.jpeg"/><Relationship Id="rId2" Type="http://schemas.openxmlformats.org/officeDocument/2006/relationships/image" Target="NULL" TargetMode="External"/><Relationship Id="rId1" Type="http://schemas.openxmlformats.org/officeDocument/2006/relationships/image" Target="../media/image67.jpe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0.png"/><Relationship Id="rId2" Type="http://schemas.openxmlformats.org/officeDocument/2006/relationships/image" Target="NULL" TargetMode="External"/><Relationship Id="rId1" Type="http://schemas.openxmlformats.org/officeDocument/2006/relationships/image" Target="../media/image69.jpe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2.jpeg"/><Relationship Id="rId2" Type="http://schemas.openxmlformats.org/officeDocument/2006/relationships/image" Target="NULL" TargetMode="External"/><Relationship Id="rId1" Type="http://schemas.openxmlformats.org/officeDocument/2006/relationships/image" Target="../media/image71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3.xml"/><Relationship Id="rId4" Type="http://schemas.openxmlformats.org/officeDocument/2006/relationships/diagramColors" Target="../diagrams/colors13.xml"/><Relationship Id="rId3" Type="http://schemas.openxmlformats.org/officeDocument/2006/relationships/diagramQuickStyle" Target="../diagrams/quickStyle13.xml"/><Relationship Id="rId2" Type="http://schemas.openxmlformats.org/officeDocument/2006/relationships/diagramLayout" Target="../diagrams/layout13.xml"/><Relationship Id="rId1" Type="http://schemas.openxmlformats.org/officeDocument/2006/relationships/diagramData" Target="../diagrams/data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3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4.jpeg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NULL" TargetMode="External"/><Relationship Id="rId2" Type="http://schemas.openxmlformats.org/officeDocument/2006/relationships/image" Target="../media/image76.jpeg"/><Relationship Id="rId1" Type="http://schemas.openxmlformats.org/officeDocument/2006/relationships/image" Target="../media/image7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4.xml"/><Relationship Id="rId4" Type="http://schemas.openxmlformats.org/officeDocument/2006/relationships/diagramColors" Target="../diagrams/colors14.xml"/><Relationship Id="rId3" Type="http://schemas.openxmlformats.org/officeDocument/2006/relationships/diagramQuickStyle" Target="../diagrams/quickStyle14.xml"/><Relationship Id="rId2" Type="http://schemas.openxmlformats.org/officeDocument/2006/relationships/diagramLayout" Target="../diagrams/layout14.xml"/><Relationship Id="rId1" Type="http://schemas.openxmlformats.org/officeDocument/2006/relationships/diagramData" Target="../diagrams/data14.xml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NULL" TargetMode="External"/><Relationship Id="rId2" Type="http://schemas.openxmlformats.org/officeDocument/2006/relationships/image" Target="../media/image78.jpeg"/><Relationship Id="rId1" Type="http://schemas.openxmlformats.org/officeDocument/2006/relationships/image" Target="../media/image77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0.jpeg"/><Relationship Id="rId1" Type="http://schemas.openxmlformats.org/officeDocument/2006/relationships/image" Target="../media/image79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2.jpeg"/><Relationship Id="rId1" Type="http://schemas.openxmlformats.org/officeDocument/2006/relationships/image" Target="../media/image81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3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5.jpeg"/><Relationship Id="rId1" Type="http://schemas.openxmlformats.org/officeDocument/2006/relationships/image" Target="../media/image84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6.jpeg"/></Relationships>
</file>

<file path=ppt/slides/_rels/slide6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5.xml"/><Relationship Id="rId4" Type="http://schemas.openxmlformats.org/officeDocument/2006/relationships/diagramColors" Target="../diagrams/colors15.xml"/><Relationship Id="rId3" Type="http://schemas.openxmlformats.org/officeDocument/2006/relationships/diagramQuickStyle" Target="../diagrams/quickStyle15.xml"/><Relationship Id="rId2" Type="http://schemas.openxmlformats.org/officeDocument/2006/relationships/diagramLayout" Target="../diagrams/layout15.xml"/><Relationship Id="rId1" Type="http://schemas.openxmlformats.org/officeDocument/2006/relationships/diagramData" Target="../diagrams/data1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7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8.jpeg"/></Relationships>
</file>

<file path=ppt/slides/_rels/slide7.xml.rels><?xml version="1.0" encoding="UTF-8" standalone="yes"?>
<Relationships xmlns="http://schemas.openxmlformats.org/package/2006/relationships"><Relationship Id="rId9" Type="http://schemas.microsoft.com/office/2007/relationships/diagramDrawing" Target="../diagrams/drawing1.xml"/><Relationship Id="rId8" Type="http://schemas.openxmlformats.org/officeDocument/2006/relationships/diagramColors" Target="../diagrams/colors1.xml"/><Relationship Id="rId7" Type="http://schemas.openxmlformats.org/officeDocument/2006/relationships/diagramQuickStyle" Target="../diagrams/quickStyle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7.jpeg"/><Relationship Id="rId3" Type="http://schemas.openxmlformats.org/officeDocument/2006/relationships/image" Target="NULL" TargetMode="External"/><Relationship Id="rId2" Type="http://schemas.openxmlformats.org/officeDocument/2006/relationships/image" Target="../media/image16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7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0.jpeg"/><Relationship Id="rId2" Type="http://schemas.openxmlformats.org/officeDocument/2006/relationships/image" Target="NULL" TargetMode="External"/><Relationship Id="rId1" Type="http://schemas.openxmlformats.org/officeDocument/2006/relationships/image" Target="../media/image89.jpeg"/></Relationships>
</file>

<file path=ppt/slides/_rels/slide7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2.jpeg"/><Relationship Id="rId2" Type="http://schemas.openxmlformats.org/officeDocument/2006/relationships/image" Target="NULL" TargetMode="External"/><Relationship Id="rId1" Type="http://schemas.openxmlformats.org/officeDocument/2006/relationships/image" Target="../media/image91.jpeg"/></Relationships>
</file>

<file path=ppt/slides/_rels/slide7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4.jpeg"/><Relationship Id="rId2" Type="http://schemas.openxmlformats.org/officeDocument/2006/relationships/image" Target="NULL" TargetMode="External"/><Relationship Id="rId1" Type="http://schemas.openxmlformats.org/officeDocument/2006/relationships/image" Target="../media/image93.jpe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NULL" TargetMode="External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2841625" y="4660900"/>
            <a:ext cx="2971800" cy="676275"/>
          </a:xfrm>
          <a:prstGeom prst="roundRect">
            <a:avLst>
              <a:gd name="adj" fmla="val 50000"/>
            </a:avLst>
          </a:prstGeom>
          <a:solidFill>
            <a:srgbClr val="F86B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kumimoji="1" lang="zh-CN" altLang="en-US" sz="2800" strike="noStrike" noProof="1">
                <a:solidFill>
                  <a:schemeClr val="bg1"/>
                </a:solidFill>
              </a:rPr>
              <a:t>北京出版社</a:t>
            </a:r>
            <a:endParaRPr kumimoji="1" lang="zh-CN" altLang="en-US" sz="2800" strike="noStrike" noProof="1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3950" y="2092325"/>
            <a:ext cx="5669280" cy="1753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5400">
                <a:latin typeface="黑体" panose="02010609060101010101" charset="-122"/>
                <a:ea typeface="黑体" panose="02010609060101010101" charset="-122"/>
              </a:rPr>
              <a:t>学前教育书法教程</a:t>
            </a:r>
            <a:endParaRPr lang="zh-CN" altLang="en-US" sz="5400"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5400">
                <a:latin typeface="黑体" panose="02010609060101010101" charset="-122"/>
                <a:ea typeface="黑体" panose="02010609060101010101" charset="-122"/>
              </a:rPr>
              <a:t>（第二版）</a:t>
            </a:r>
            <a:endParaRPr lang="zh-CN" altLang="en-US" sz="54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305" y="1440180"/>
            <a:ext cx="4764405" cy="3761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6" grpId="1" animBg="1"/>
      <p:bldP spid="6" grpId="2" animBg="1"/>
      <p:bldP spid="7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083" y="862965"/>
            <a:ext cx="752792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帛书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帛书是战国时期在“帛”上记事书写的“书”。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3" name="TextBox 2"/>
          <p:cNvSpPr txBox="1"/>
          <p:nvPr/>
        </p:nvSpPr>
        <p:spPr>
          <a:xfrm>
            <a:off x="7217093" y="3455988"/>
            <a:ext cx="41036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长沙子弹库楚帛书局部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2294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5030" y="1525270"/>
            <a:ext cx="3527425" cy="4557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643051" y="690924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034415" y="1412875"/>
            <a:ext cx="10420350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小篆又称秦篆，是由大篆简化改变而来的一种字体，它产生于战国后期的秦国。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17" name="TextBox 2"/>
          <p:cNvSpPr txBox="1"/>
          <p:nvPr/>
        </p:nvSpPr>
        <p:spPr>
          <a:xfrm>
            <a:off x="7169468" y="4220528"/>
            <a:ext cx="41036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en-US" altLang="zh-CN" dirty="0">
                <a:latin typeface="Arial" panose="020B0604020202020204" pitchFamily="34" charset="0"/>
              </a:rPr>
              <a:t> </a:t>
            </a:r>
            <a:r>
              <a:rPr lang="zh-CN" altLang="zh-CN" dirty="0">
                <a:latin typeface="Arial" panose="020B0604020202020204" pitchFamily="34" charset="0"/>
              </a:rPr>
              <a:t>李</a:t>
            </a:r>
            <a:r>
              <a:rPr lang="en-US" altLang="zh-CN" dirty="0">
                <a:latin typeface="Arial" panose="020B0604020202020204" pitchFamily="34" charset="0"/>
              </a:rPr>
              <a:t>  </a:t>
            </a:r>
            <a:r>
              <a:rPr lang="zh-CN" altLang="zh-CN" dirty="0">
                <a:latin typeface="Arial" panose="020B0604020202020204" pitchFamily="34" charset="0"/>
              </a:rPr>
              <a:t>斯《泰山石刻》局部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3318" name="Picture 12" descr="http://2008172106.pc.hstc.cn/%CA%E9%D6%AE%B5%C0/images/%CC%A9%C9%BD%BF%CC%CA%AF1.jpg"/>
          <p:cNvPicPr>
            <a:picLocks noChangeAspect="1"/>
          </p:cNvPicPr>
          <p:nvPr/>
        </p:nvPicPr>
        <p:blipFill>
          <a:blip r:embed="rId6" r:link="rId7"/>
          <a:srcRect l="10345" t="2606" r="13026" b="2606"/>
          <a:stretch>
            <a:fillRect/>
          </a:stretch>
        </p:blipFill>
        <p:spPr>
          <a:xfrm>
            <a:off x="4143693" y="2182495"/>
            <a:ext cx="2808287" cy="4086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66775" y="887095"/>
            <a:ext cx="1043241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秦隶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传说程邈将篆书圆转的笔法改为方折的笔法，而且在结体上更加简化，变圆形为方形，变曲笔为方笔的书体。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341" name="图片 48" descr="程邈书法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587943" y="2435860"/>
            <a:ext cx="2355850" cy="334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52" descr="http://img1.winxuancdn.com/8769/11318769_5_1.jpg"/>
          <p:cNvPicPr>
            <a:picLocks noChangeAspect="1"/>
          </p:cNvPicPr>
          <p:nvPr/>
        </p:nvPicPr>
        <p:blipFill>
          <a:blip r:embed="rId3" r:link="rId2"/>
          <a:srcRect l="30827" t="5423" r="25395" b="21692"/>
          <a:stretch>
            <a:fillRect/>
          </a:stretch>
        </p:blipFill>
        <p:spPr>
          <a:xfrm>
            <a:off x="6528118" y="2281873"/>
            <a:ext cx="2551112" cy="353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3" name="TextBox 3"/>
          <p:cNvSpPr txBox="1"/>
          <p:nvPr/>
        </p:nvSpPr>
        <p:spPr>
          <a:xfrm>
            <a:off x="4836795" y="3483610"/>
            <a:ext cx="736600" cy="179197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</a:rPr>
              <a:t>程邈隶简</a:t>
            </a:r>
            <a:endParaRPr lang="zh-CN" altLang="en-US" dirty="0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4" name="TextBox 9"/>
          <p:cNvSpPr txBox="1"/>
          <p:nvPr/>
        </p:nvSpPr>
        <p:spPr>
          <a:xfrm>
            <a:off x="9419590" y="3314065"/>
            <a:ext cx="459740" cy="211582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湖南里耶秦简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4442144" y="2574608"/>
            <a:ext cx="34512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任务二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9060101010101" charset="-122"/>
              </a:rPr>
              <a:t>两汉书法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33551" y="345889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69010" y="4200525"/>
            <a:ext cx="10253980" cy="20300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草书始创于秦末汉初，它源起在民间，是中国书法的传统书体之一，它是隶书草化或者兼隶书、草书于一体的一种书体。章草保留了隶书横的笔法特点，横尾保留隶书的上翘，但上下字体独立而不连写。章草又改变了隶书横平竖直，笔笔间断的写法，形成了具有圆转牵连，粗细交替，形态简便的书法字体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694690" y="590550"/>
            <a:ext cx="10527665" cy="258445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两汉是我国汉字书法发展史上非常关键的时期。书法由籀篆变成隶分，由隶分变为章草、真书、行书。两汉时期的书法分为两大表现形式，一是汉石刻；二是瓦当、玺印文和简帛盟书墨迹。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汉代书法家可分为两类：一类是以蔡邕为代表的汉隶书书法家，一类是以杜度、崔瑗、张芝为代表的草书书法家。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6" name="Picture 16" descr="11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0353" y="671830"/>
            <a:ext cx="2447925" cy="5514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TextBox 2"/>
          <p:cNvSpPr txBox="1"/>
          <p:nvPr/>
        </p:nvSpPr>
        <p:spPr>
          <a:xfrm>
            <a:off x="6799580" y="1970723"/>
            <a:ext cx="490220" cy="40370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sz="2000" dirty="0">
                <a:latin typeface="Arial" panose="020B0604020202020204" pitchFamily="34" charset="0"/>
              </a:rPr>
              <a:t> 张芝章草《秋凉平善帖》</a:t>
            </a:r>
            <a:endParaRPr lang="zh-CN" altLang="zh-CN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34186" y="65473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046480" y="1430655"/>
            <a:ext cx="10099040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也叫“小草”是由章草的变革而来的。它笔画牵连回绕，文字之间笔画联缀，书写时快捷、简约、方便。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461" name="图片 54"/>
          <p:cNvPicPr>
            <a:picLocks noChangeAspect="1"/>
          </p:cNvPicPr>
          <p:nvPr/>
        </p:nvPicPr>
        <p:blipFill>
          <a:blip r:embed="rId6"/>
          <a:srcRect r="9534"/>
          <a:stretch>
            <a:fillRect/>
          </a:stretch>
        </p:blipFill>
        <p:spPr>
          <a:xfrm>
            <a:off x="3216275" y="2607628"/>
            <a:ext cx="2519363" cy="3652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10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1098" y="2770505"/>
            <a:ext cx="3228975" cy="294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3" name="TextBox 2"/>
          <p:cNvSpPr txBox="1"/>
          <p:nvPr/>
        </p:nvSpPr>
        <p:spPr>
          <a:xfrm>
            <a:off x="6695758" y="5892165"/>
            <a:ext cx="30956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张 芝书法作品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02106" y="61917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56615" y="1412875"/>
            <a:ext cx="10635615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楷书从西汉开始萌芽，经过东汉的发展演进，在东汉末年产生，它是由隶书及行草演变而成的一种端庄工整的字体。它简省了汉隶笔划中的波势和曲笔，字体标准、正规，简化，字形为方，横平竖直。结构比隶书更严整、美观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85" name="TextBox 2"/>
          <p:cNvSpPr txBox="1"/>
          <p:nvPr/>
        </p:nvSpPr>
        <p:spPr>
          <a:xfrm>
            <a:off x="6752908" y="4439920"/>
            <a:ext cx="30956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东汉</a:t>
            </a:r>
            <a:r>
              <a:rPr lang="en-US" altLang="zh-CN" dirty="0">
                <a:latin typeface="Arial" panose="020B0604020202020204" pitchFamily="34" charset="0"/>
              </a:rPr>
              <a:t>  </a:t>
            </a:r>
            <a:r>
              <a:rPr lang="zh-CN" altLang="zh-CN" dirty="0">
                <a:latin typeface="Arial" panose="020B0604020202020204" pitchFamily="34" charset="0"/>
              </a:rPr>
              <a:t>熹平元年瓮题记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0486" name="Picture 1" descr="001fd04cf0160bbd22f842"/>
          <p:cNvPicPr>
            <a:picLocks noChangeAspect="1"/>
          </p:cNvPicPr>
          <p:nvPr/>
        </p:nvPicPr>
        <p:blipFill>
          <a:blip r:embed="rId6"/>
          <a:srcRect l="3181" t="2499" r="4175" b="37500"/>
          <a:stretch>
            <a:fillRect/>
          </a:stretch>
        </p:blipFill>
        <p:spPr>
          <a:xfrm>
            <a:off x="2795270" y="3174365"/>
            <a:ext cx="3744913" cy="289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50366" y="95381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091565" y="2141855"/>
            <a:ext cx="9715500" cy="28613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隶书是汉代的主要的书体。两汉隶书书法家很多，流派众多，目前我们所发现的有百余种汉代碑刻隶书，在这些碑刻中最有代表性的有《乙瑛碑》、《张景碑》、《西岳华山庙碑》、《史晨碑》、《礼器碑》、《孔宙碑》、《曹全碑》等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在汉代众多隶书书家中，蔡邕是汉代隶书书家的重要代表。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2" name="Picture 24" descr="http://img15.artxun.com/sdc/oldimg/9f6f/9f6fdad8b82de63d1ff94cd096384724.jpg"/>
          <p:cNvPicPr>
            <a:picLocks noChangeAspect="1"/>
          </p:cNvPicPr>
          <p:nvPr/>
        </p:nvPicPr>
        <p:blipFill>
          <a:blip r:embed="rId1" r:link="rId2"/>
          <a:srcRect l="13718" t="3378" b="18694"/>
          <a:stretch>
            <a:fillRect/>
          </a:stretch>
        </p:blipFill>
        <p:spPr>
          <a:xfrm>
            <a:off x="2507615" y="1257618"/>
            <a:ext cx="3030538" cy="3976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图片 50" descr="http://www.910club.cn/yssy/UploadFiles_5120/200810/2008102511192584.jpg"/>
          <p:cNvPicPr>
            <a:picLocks noChangeAspect="1"/>
          </p:cNvPicPr>
          <p:nvPr/>
        </p:nvPicPr>
        <p:blipFill>
          <a:blip r:embed="rId3" r:link="rId2"/>
          <a:srcRect l="7317" t="1944" r="2927" b="1666"/>
          <a:stretch>
            <a:fillRect/>
          </a:stretch>
        </p:blipFill>
        <p:spPr>
          <a:xfrm>
            <a:off x="6612890" y="898843"/>
            <a:ext cx="2736850" cy="4406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4" name="Text Box 7"/>
          <p:cNvSpPr txBox="1"/>
          <p:nvPr/>
        </p:nvSpPr>
        <p:spPr>
          <a:xfrm>
            <a:off x="2794953" y="5507355"/>
            <a:ext cx="25209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dirty="0">
                <a:latin typeface="Arial" panose="020B0604020202020204" pitchFamily="34" charset="0"/>
              </a:rPr>
              <a:t>《</a:t>
            </a:r>
            <a:r>
              <a:rPr lang="zh-CN" altLang="en-US" dirty="0">
                <a:latin typeface="Arial" panose="020B0604020202020204" pitchFamily="34" charset="0"/>
              </a:rPr>
              <a:t>张景碑</a:t>
            </a:r>
            <a:r>
              <a:rPr lang="en-US" altLang="zh-CN" dirty="0">
                <a:latin typeface="Arial" panose="020B0604020202020204" pitchFamily="34" charset="0"/>
              </a:rPr>
              <a:t>》</a:t>
            </a:r>
            <a:r>
              <a:rPr lang="zh-CN" altLang="en-US" dirty="0">
                <a:latin typeface="Arial" panose="020B0604020202020204" pitchFamily="34" charset="0"/>
              </a:rPr>
              <a:t>局部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5" name="Text Box 8"/>
          <p:cNvSpPr txBox="1"/>
          <p:nvPr/>
        </p:nvSpPr>
        <p:spPr>
          <a:xfrm>
            <a:off x="6900228" y="5650230"/>
            <a:ext cx="25209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en-US" altLang="zh-CN" dirty="0">
                <a:latin typeface="Arial" panose="020B0604020202020204" pitchFamily="34" charset="0"/>
              </a:rPr>
              <a:t>《</a:t>
            </a:r>
            <a:r>
              <a:rPr lang="zh-CN" altLang="en-US" dirty="0">
                <a:latin typeface="Arial" panose="020B0604020202020204" pitchFamily="34" charset="0"/>
              </a:rPr>
              <a:t>莱子侯刻石</a:t>
            </a:r>
            <a:r>
              <a:rPr lang="en-US" altLang="zh-CN" dirty="0">
                <a:latin typeface="Arial" panose="020B0604020202020204" pitchFamily="34" charset="0"/>
              </a:rPr>
              <a:t>》 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859588" y="2338388"/>
            <a:ext cx="3738880" cy="31692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项目六　　钢笔楷书书法训练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项目七　粉笔字的书写技能训练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项目八　书法的发展史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项目九　书法艺术欣赏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5" y="1033463"/>
            <a:ext cx="46736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4565650" y="1004888"/>
            <a:ext cx="2560638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目   录</a:t>
            </a:r>
            <a:endParaRPr lang="zh-CN" altLang="en-US" sz="36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3425" y="1926908"/>
            <a:ext cx="3230880" cy="3784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项目一　书法课程概述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项目二　汉字的基本知识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项目三　书法概述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项目四　三笔字基础知识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项目五　毛笔楷书书法训练</a:t>
            </a: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sz="20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4" t="73808" r="39025"/>
          <a:stretch>
            <a:fillRect/>
          </a:stretch>
        </p:blipFill>
        <p:spPr>
          <a:xfrm>
            <a:off x="2553255" y="4826104"/>
            <a:ext cx="1428393" cy="1796216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6" t="73808"/>
          <a:stretch>
            <a:fillRect/>
          </a:stretch>
        </p:blipFill>
        <p:spPr>
          <a:xfrm>
            <a:off x="4099066" y="4804407"/>
            <a:ext cx="2309204" cy="179621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08" r="61464"/>
          <a:stretch>
            <a:fillRect/>
          </a:stretch>
        </p:blipFill>
        <p:spPr>
          <a:xfrm>
            <a:off x="51630" y="4811119"/>
            <a:ext cx="2252058" cy="179621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4" t="73808" r="39025"/>
          <a:stretch>
            <a:fillRect/>
          </a:stretch>
        </p:blipFill>
        <p:spPr>
          <a:xfrm>
            <a:off x="6525688" y="4841089"/>
            <a:ext cx="1428393" cy="1796216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6" t="73808"/>
          <a:stretch>
            <a:fillRect/>
          </a:stretch>
        </p:blipFill>
        <p:spPr>
          <a:xfrm>
            <a:off x="8143384" y="4813356"/>
            <a:ext cx="2309204" cy="1796216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08" r="61464"/>
          <a:stretch>
            <a:fillRect/>
          </a:stretch>
        </p:blipFill>
        <p:spPr>
          <a:xfrm>
            <a:off x="9210015" y="4806646"/>
            <a:ext cx="2252058" cy="17962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2" grpId="1"/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6" name="Text Box 6"/>
          <p:cNvSpPr txBox="1"/>
          <p:nvPr/>
        </p:nvSpPr>
        <p:spPr>
          <a:xfrm>
            <a:off x="2854643" y="5591175"/>
            <a:ext cx="25209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《张迁碑》</a:t>
            </a:r>
            <a:r>
              <a:rPr lang="zh-CN" altLang="en-US" dirty="0">
                <a:latin typeface="Arial" panose="020B0604020202020204" pitchFamily="34" charset="0"/>
              </a:rPr>
              <a:t>局部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57" name="Text Box 7"/>
          <p:cNvSpPr txBox="1"/>
          <p:nvPr/>
        </p:nvSpPr>
        <p:spPr>
          <a:xfrm>
            <a:off x="6872923" y="5591175"/>
            <a:ext cx="25209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dirty="0">
                <a:latin typeface="Arial" panose="020B0604020202020204" pitchFamily="34" charset="0"/>
              </a:rPr>
              <a:t>汉代</a:t>
            </a:r>
            <a:r>
              <a:rPr lang="en-US" altLang="zh-CN" dirty="0">
                <a:latin typeface="Arial" panose="020B0604020202020204" pitchFamily="34" charset="0"/>
              </a:rPr>
              <a:t>《</a:t>
            </a:r>
            <a:r>
              <a:rPr lang="zh-CN" altLang="en-US" dirty="0">
                <a:latin typeface="Arial" panose="020B0604020202020204" pitchFamily="34" charset="0"/>
              </a:rPr>
              <a:t>乙瑛碑</a:t>
            </a:r>
            <a:r>
              <a:rPr lang="en-US" altLang="zh-CN" dirty="0">
                <a:latin typeface="Arial" panose="020B0604020202020204" pitchFamily="34" charset="0"/>
              </a:rPr>
              <a:t>》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3558" name="图片 51" descr="http://www.910club.cn/yssy/UploadFiles_5120/200810/2008102511192689.jpg"/>
          <p:cNvPicPr>
            <a:picLocks noChangeAspect="1"/>
          </p:cNvPicPr>
          <p:nvPr/>
        </p:nvPicPr>
        <p:blipFill>
          <a:blip r:embed="rId1" r:link="rId2"/>
          <a:srcRect l="17621" r="32265"/>
          <a:stretch>
            <a:fillRect/>
          </a:stretch>
        </p:blipFill>
        <p:spPr>
          <a:xfrm>
            <a:off x="2751455" y="982663"/>
            <a:ext cx="2592388" cy="431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图片 1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655" y="982663"/>
            <a:ext cx="2592388" cy="4210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0" name="Text Box 6"/>
          <p:cNvSpPr txBox="1"/>
          <p:nvPr/>
        </p:nvSpPr>
        <p:spPr>
          <a:xfrm>
            <a:off x="2804160" y="5281613"/>
            <a:ext cx="30257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 汉隶《曹金碑》拓本局部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581" name="Text Box 7"/>
          <p:cNvSpPr txBox="1"/>
          <p:nvPr/>
        </p:nvSpPr>
        <p:spPr>
          <a:xfrm>
            <a:off x="7162165" y="5281930"/>
            <a:ext cx="25209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汉代《史晨前后》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458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9990" y="1582738"/>
            <a:ext cx="3740150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3" name="图片 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2603" y="1006475"/>
            <a:ext cx="2543175" cy="4000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4" name="图片 55" descr="http://www.good-arts.com/attachments/2010/04/1_201004290020101387O.jpg"/>
          <p:cNvPicPr>
            <a:picLocks noChangeAspect="1"/>
          </p:cNvPicPr>
          <p:nvPr/>
        </p:nvPicPr>
        <p:blipFill>
          <a:blip r:embed="rId1" r:link="rId2"/>
          <a:srcRect l="13074" b="30614"/>
          <a:stretch>
            <a:fillRect/>
          </a:stretch>
        </p:blipFill>
        <p:spPr>
          <a:xfrm>
            <a:off x="2365058" y="1090613"/>
            <a:ext cx="3384550" cy="4237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Text Box 6"/>
          <p:cNvSpPr txBox="1"/>
          <p:nvPr/>
        </p:nvSpPr>
        <p:spPr>
          <a:xfrm>
            <a:off x="3287078" y="5622925"/>
            <a:ext cx="30257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蔡邕隶书</a:t>
            </a:r>
            <a:r>
              <a:rPr lang="en-US" altLang="zh-CN" b="1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5606" name="Picture 2" descr="2009824122717126"/>
          <p:cNvPicPr>
            <a:picLocks noChangeAspect="1"/>
          </p:cNvPicPr>
          <p:nvPr/>
        </p:nvPicPr>
        <p:blipFill>
          <a:blip r:embed="rId3"/>
          <a:srcRect l="49312"/>
          <a:stretch>
            <a:fillRect/>
          </a:stretch>
        </p:blipFill>
        <p:spPr>
          <a:xfrm>
            <a:off x="6611620" y="1068388"/>
            <a:ext cx="2520950" cy="433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7" name="Text Box 6"/>
          <p:cNvSpPr txBox="1"/>
          <p:nvPr/>
        </p:nvSpPr>
        <p:spPr>
          <a:xfrm>
            <a:off x="6756083" y="5622925"/>
            <a:ext cx="30241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《西岳华山庙碑》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10056" y="6204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10260" y="1543685"/>
            <a:ext cx="10722610" cy="4298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行书是介于楷书与草书之间的一种书体。行书传说是汉末书法家刘德异创作的。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629" name="Picture 2" descr="http://a2.att.hudong.com/35/64/0130000022102012181764386680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4188" y="1973263"/>
            <a:ext cx="2951162" cy="4243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3217229" y="2574608"/>
            <a:ext cx="590105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任务三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9060101010101" charset="-122"/>
              </a:rPr>
              <a:t>魏晋南北朝、隋代书法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26236" y="88206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427480" y="2096135"/>
            <a:ext cx="9044940" cy="32296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魏晋书法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是在继承汉代书法的基础上创造革新的，它完成了书体的演变，是篆、隶、真、行、草各种书体逐渐完善的时代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魏代书法家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主要有锺繇、梁鹄、韦诞、邯郸淳、卫觊等。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钟繇是这时期最著名的书家，他擅长楷书，在中国书法史上享有“正书之祖”的美誉。 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700" name="Picture 37" descr="魏钟繇-《宣示表》等 - 随风而至 - 读书与人生——众妙之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2305" y="1212215"/>
            <a:ext cx="8327390" cy="4017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1" name="TextBox 2"/>
          <p:cNvSpPr txBox="1"/>
          <p:nvPr/>
        </p:nvSpPr>
        <p:spPr>
          <a:xfrm>
            <a:off x="5087938" y="5445125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钟繇小楷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9140" y="920750"/>
            <a:ext cx="10312400" cy="50158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西晋时期，朝廷重视学习书法，专门设立了书博士和设弟子员，因此，晋代产生了一批成就卓越的书法家，最著名的书家有三位：卫瓘、索靖和陆机。代表作品有：碑刻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皇帝三临辟雍碑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太公吕望表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等；墓志铭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刘韬墓石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张朗墓石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等，还有索靖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出师颂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皋陶帖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七月廿六日帖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和陆机的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平复帖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平复帖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一直被视为中国书法的国宝。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东晋书体主要以行书、草书、楷书为主。书法作品大体上可以分为两类：以王氏家族为代表的世家大族书法作品和非世家大族书法作品。以王羲之、王献之父子为代表的东晋行书、草书书法，代表作有王羲之的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《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兰亭序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》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、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《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黄庭经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》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，王献之的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《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鸭头丸帖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》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和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《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中秋帖</a:t>
            </a:r>
            <a:r>
              <a:rPr lang="en-US" altLang="zh-CN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》</a:t>
            </a:r>
            <a:r>
              <a:rPr lang="zh-CN" altLang="en-US" sz="20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等。其父子二人书法造诣和书法成就极高，被后人尊称为“二王”。东晋还有位女书法家叫卫铄，世人称为卫夫人。她跟从钟繇学习书法，得到了钟繇的书法真传。</a:t>
            </a:r>
            <a:endParaRPr kumimoji="0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2" name="TextBox 2"/>
          <p:cNvSpPr txBox="1"/>
          <p:nvPr/>
        </p:nvSpPr>
        <p:spPr>
          <a:xfrm>
            <a:off x="2640013" y="5815013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 王羲之的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兰亭序</a:t>
            </a:r>
            <a:r>
              <a:rPr lang="en-US" altLang="zh-CN" b="1" dirty="0">
                <a:latin typeface="Arial" panose="020B0604020202020204" pitchFamily="34" charset="0"/>
              </a:rPr>
              <a:t>》 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32773" name="Picture 34" descr="http://www.qianhuaweb.com/data/attachement/jpg/site2/20090629/001e90182ed80bb295ea1d.jpg"/>
          <p:cNvPicPr>
            <a:picLocks noChangeAspect="1"/>
          </p:cNvPicPr>
          <p:nvPr/>
        </p:nvPicPr>
        <p:blipFill>
          <a:blip r:embed="rId1" r:link="rId2"/>
          <a:srcRect t="1601" r="26137" b="2200"/>
          <a:stretch>
            <a:fillRect/>
          </a:stretch>
        </p:blipFill>
        <p:spPr>
          <a:xfrm>
            <a:off x="2473325" y="1196975"/>
            <a:ext cx="2974975" cy="4403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4" name="Picture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7438" y="1208088"/>
            <a:ext cx="2449512" cy="439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5" name="TextBox 7"/>
          <p:cNvSpPr txBox="1"/>
          <p:nvPr/>
        </p:nvSpPr>
        <p:spPr>
          <a:xfrm>
            <a:off x="6167438" y="5815013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王羲之的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黄庭经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6" name="TextBox 2"/>
          <p:cNvSpPr txBox="1"/>
          <p:nvPr/>
        </p:nvSpPr>
        <p:spPr>
          <a:xfrm>
            <a:off x="2640013" y="5815013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王献之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地黄汤帖</a:t>
            </a:r>
            <a:r>
              <a:rPr lang="en-US" altLang="zh-CN" b="1" dirty="0">
                <a:latin typeface="Arial" panose="020B0604020202020204" pitchFamily="34" charset="0"/>
              </a:rPr>
              <a:t>》 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3797" name="TextBox 7"/>
          <p:cNvSpPr txBox="1"/>
          <p:nvPr/>
        </p:nvSpPr>
        <p:spPr>
          <a:xfrm>
            <a:off x="6024563" y="5815013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 王献之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中秋帖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33798" name="图片 11" descr="u=2692447101,4007311357&amp;fm=23&amp;gp=0"/>
          <p:cNvPicPr>
            <a:picLocks noChangeAspect="1"/>
          </p:cNvPicPr>
          <p:nvPr/>
        </p:nvPicPr>
        <p:blipFill>
          <a:blip r:embed="rId1"/>
          <a:srcRect l="9579" t="5185" r="31822" b="4619"/>
          <a:stretch>
            <a:fillRect/>
          </a:stretch>
        </p:blipFill>
        <p:spPr>
          <a:xfrm>
            <a:off x="2424113" y="1268413"/>
            <a:ext cx="2808287" cy="4351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9" name="Picture 35" descr="http://www.dajia777.com/webDisk/images/xinfux.jpg"/>
          <p:cNvPicPr>
            <a:picLocks noChangeAspect="1"/>
          </p:cNvPicPr>
          <p:nvPr/>
        </p:nvPicPr>
        <p:blipFill>
          <a:blip r:embed="rId2" r:link="rId3"/>
          <a:srcRect l="35231"/>
          <a:stretch>
            <a:fillRect/>
          </a:stretch>
        </p:blipFill>
        <p:spPr>
          <a:xfrm>
            <a:off x="5837238" y="1268413"/>
            <a:ext cx="3498850" cy="4337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212090"/>
            <a:ext cx="5223510" cy="29514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2238" y="2132013"/>
            <a:ext cx="46736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037138" y="2114550"/>
            <a:ext cx="25574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zh-CN" sz="3600">
                <a:solidFill>
                  <a:schemeClr val="bg1"/>
                </a:solidFill>
                <a:latin typeface="Arial Black" panose="020B0A04020102020204" charset="0"/>
                <a:ea typeface="黑体" panose="02010609060101010101" charset="-122"/>
              </a:rPr>
              <a:t>项目八</a:t>
            </a:r>
            <a:endParaRPr lang="zh-CN" altLang="zh-CN" sz="3600">
              <a:solidFill>
                <a:schemeClr val="bg1"/>
              </a:solidFill>
              <a:latin typeface="Arial Black" panose="020B0A040201020202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89325" y="3071813"/>
            <a:ext cx="52120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66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书法的发展史</a:t>
            </a:r>
            <a:endParaRPr lang="zh-CN" altLang="en-US" sz="66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3" name="图片 32" descr="手绘边框1"/>
          <p:cNvPicPr>
            <a:picLocks noChangeAspect="1"/>
          </p:cNvPicPr>
          <p:nvPr/>
        </p:nvPicPr>
        <p:blipFill>
          <a:blip r:embed="rId4"/>
          <a:srcRect t="71479"/>
          <a:stretch>
            <a:fillRect/>
          </a:stretch>
        </p:blipFill>
        <p:spPr>
          <a:xfrm>
            <a:off x="0" y="4399915"/>
            <a:ext cx="6001385" cy="1546225"/>
          </a:xfrm>
          <a:prstGeom prst="rect">
            <a:avLst/>
          </a:prstGeom>
        </p:spPr>
      </p:pic>
      <p:pic>
        <p:nvPicPr>
          <p:cNvPr id="34" name="图片 33" descr="手绘边框1"/>
          <p:cNvPicPr>
            <a:picLocks noChangeAspect="1"/>
          </p:cNvPicPr>
          <p:nvPr/>
        </p:nvPicPr>
        <p:blipFill>
          <a:blip r:embed="rId4"/>
          <a:srcRect t="71479"/>
          <a:stretch>
            <a:fillRect/>
          </a:stretch>
        </p:blipFill>
        <p:spPr>
          <a:xfrm>
            <a:off x="6247130" y="4399915"/>
            <a:ext cx="6001385" cy="1546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678611" y="58297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408430" y="1892935"/>
            <a:ext cx="9546590" cy="35420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南北朝时期的书法受到“二王”书法影响具大，南北时期的十六国，上至帝王，下至士庶都非常喜欢“二王”的书法，当时人们纷纷研习“二王”的书法，涌现出众多研习“二王”的书法家。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南北两朝的书法风格是迥然不同的。南朝沿袭的是晋代不准立碑的制度，因此，南朝书法家大多数写的是书贴。而北朝却是碑帖居多。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南北朝时期主要书家有羊欣、王僧虔，这两位书法家都是王羲之的后人。 </a:t>
            </a:r>
            <a:endParaRPr kumimoji="0" lang="zh-CN" altLang="zh-CN" sz="2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4" name="Picture 38" descr="书法"/>
          <p:cNvPicPr>
            <a:picLocks noChangeAspect="1"/>
          </p:cNvPicPr>
          <p:nvPr/>
        </p:nvPicPr>
        <p:blipFill>
          <a:blip r:embed="rId1" r:link="rId2"/>
          <a:srcRect l="2687" r="14030"/>
          <a:stretch>
            <a:fillRect/>
          </a:stretch>
        </p:blipFill>
        <p:spPr>
          <a:xfrm>
            <a:off x="2495550" y="1485900"/>
            <a:ext cx="3540125" cy="392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5" name="TextBox 5"/>
          <p:cNvSpPr txBox="1"/>
          <p:nvPr/>
        </p:nvSpPr>
        <p:spPr>
          <a:xfrm>
            <a:off x="3071813" y="5732463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羊欣书法作品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35846" name="图片 1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063" y="1412875"/>
            <a:ext cx="2503487" cy="3892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7" name="TextBox 7"/>
          <p:cNvSpPr txBox="1"/>
          <p:nvPr/>
        </p:nvSpPr>
        <p:spPr>
          <a:xfrm>
            <a:off x="6816725" y="5548313"/>
            <a:ext cx="3403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en-US" altLang="zh-CN" b="1" dirty="0">
                <a:latin typeface="Arial" panose="020B0604020202020204" pitchFamily="34" charset="0"/>
              </a:rPr>
              <a:t>        </a:t>
            </a:r>
            <a:r>
              <a:rPr lang="zh-CN" altLang="en-US" b="1" dirty="0">
                <a:latin typeface="Arial" panose="020B0604020202020204" pitchFamily="34" charset="0"/>
              </a:rPr>
              <a:t>羊欣书法作品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8" name="TextBox 5"/>
          <p:cNvSpPr txBox="1"/>
          <p:nvPr/>
        </p:nvSpPr>
        <p:spPr>
          <a:xfrm>
            <a:off x="2914968" y="5790883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王僧虔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王琰帖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局部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6869" name="TextBox 7"/>
          <p:cNvSpPr txBox="1"/>
          <p:nvPr/>
        </p:nvSpPr>
        <p:spPr>
          <a:xfrm>
            <a:off x="7032308" y="5692775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王羲之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孔侍中帖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36870" name="Picture 4" descr="20090414153452270"/>
          <p:cNvPicPr>
            <a:picLocks noChangeAspect="1"/>
          </p:cNvPicPr>
          <p:nvPr/>
        </p:nvPicPr>
        <p:blipFill>
          <a:blip r:embed="rId1"/>
          <a:srcRect l="8749" t="9505" b="11157"/>
          <a:stretch>
            <a:fillRect/>
          </a:stretch>
        </p:blipFill>
        <p:spPr>
          <a:xfrm>
            <a:off x="2495550" y="1149350"/>
            <a:ext cx="3181350" cy="4543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1" name="图片 117"/>
          <p:cNvPicPr>
            <a:picLocks noChangeAspect="1"/>
          </p:cNvPicPr>
          <p:nvPr/>
        </p:nvPicPr>
        <p:blipFill>
          <a:blip r:embed="rId2"/>
          <a:srcRect r="50000"/>
          <a:stretch>
            <a:fillRect/>
          </a:stretch>
        </p:blipFill>
        <p:spPr>
          <a:xfrm>
            <a:off x="6342063" y="1557338"/>
            <a:ext cx="3362325" cy="3946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053465" y="922655"/>
            <a:ext cx="10085070" cy="501269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魏碑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魏碑是我国南北朝书法的主要代表，是我国书法史上最重要的书法形式之一，是北朝文字刻石的通称。它大体可分为碑刻、墓志、造像题记和摩崖刻石四种。魏碑书体工整秀美，字形都呈扁方形；笔画厚重而有力量，规范而富有变化，风格各有不同，朴拙而又奇峻，用笔有大起大落的特点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又不重视点画的匀称。著名的有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郑文公碑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张猛龙碑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高贞碑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张玄墓志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魏碑志艺术最高，又最具代表性，因此，人们称这种书体为“魏碑”。“龙门二十品”就是魏碑书法艺术的精品。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6" name="TextBox 5"/>
          <p:cNvSpPr txBox="1"/>
          <p:nvPr/>
        </p:nvSpPr>
        <p:spPr>
          <a:xfrm>
            <a:off x="2855913" y="5454650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龙门石刻</a:t>
            </a:r>
            <a:r>
              <a:rPr lang="en-US" altLang="zh-CN" dirty="0">
                <a:latin typeface="Arial" panose="020B0604020202020204" pitchFamily="34" charset="0"/>
              </a:rPr>
              <a:t> 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8917" name="TextBox 7"/>
          <p:cNvSpPr txBox="1"/>
          <p:nvPr/>
        </p:nvSpPr>
        <p:spPr>
          <a:xfrm>
            <a:off x="6456363" y="5435600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郑文公碑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38918" name="图片 16" descr="http://t1.baidu.com/it/u=2016627289,3942157908&amp;fm=23&amp;gp=0.jpg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279650" y="1557338"/>
            <a:ext cx="3425825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9" name="图片 15" descr="《郑文公碑》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5975350" y="1560513"/>
            <a:ext cx="3656013" cy="3381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40" name="TextBox 5"/>
          <p:cNvSpPr txBox="1"/>
          <p:nvPr/>
        </p:nvSpPr>
        <p:spPr>
          <a:xfrm>
            <a:off x="4906328" y="5837555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张猛龙碑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39941" name="图片 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913" y="1141413"/>
            <a:ext cx="5815012" cy="4471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4" name="TextBox 5"/>
          <p:cNvSpPr txBox="1"/>
          <p:nvPr/>
        </p:nvSpPr>
        <p:spPr>
          <a:xfrm>
            <a:off x="5142865" y="5751830"/>
            <a:ext cx="439261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《张玄墓志》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40965" name="图片 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0815" y="713423"/>
            <a:ext cx="3562350" cy="4867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81811" y="94175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84605" y="2205355"/>
            <a:ext cx="9007475" cy="274828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隋朝书法，较多的继承了“二王”书法的遗风，又具有北方的书法的风韵，以文人书家为主流。隋朝书法主要有碑、墓志、造像记、造塔记等，以楷书为主。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隋代主要书法家有智永。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2" name="Picture 42" descr="http://www.freehead.com/data/attachment/forum/201306/17/22093735kxx3dvpiz8wpkz.jpg"/>
          <p:cNvPicPr>
            <a:picLocks noChangeAspect="1"/>
          </p:cNvPicPr>
          <p:nvPr/>
        </p:nvPicPr>
        <p:blipFill>
          <a:blip r:embed="rId1" r:link="rId2"/>
          <a:srcRect l="3021" t="2592" r="3928" b="3334"/>
          <a:stretch>
            <a:fillRect/>
          </a:stretch>
        </p:blipFill>
        <p:spPr>
          <a:xfrm>
            <a:off x="2711450" y="1382713"/>
            <a:ext cx="3009900" cy="437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00" y="1525588"/>
            <a:ext cx="2855913" cy="4087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4" name="TextBox 1"/>
          <p:cNvSpPr txBox="1"/>
          <p:nvPr/>
        </p:nvSpPr>
        <p:spPr>
          <a:xfrm>
            <a:off x="4216400" y="6057900"/>
            <a:ext cx="37401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智永楷书千字文局部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60" name="TextBox 1"/>
          <p:cNvSpPr txBox="1"/>
          <p:nvPr/>
        </p:nvSpPr>
        <p:spPr>
          <a:xfrm>
            <a:off x="3780790" y="5974398"/>
            <a:ext cx="15208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郭休墓志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45061" name="图片 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8670" y="2091690"/>
            <a:ext cx="1972945" cy="37712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2" name="图片 13" descr="untitled"/>
          <p:cNvPicPr>
            <a:picLocks noChangeAspect="1"/>
          </p:cNvPicPr>
          <p:nvPr/>
        </p:nvPicPr>
        <p:blipFill>
          <a:blip r:embed="rId2"/>
          <a:srcRect l="18338" t="2361" r="2696" b="22456"/>
          <a:stretch>
            <a:fillRect/>
          </a:stretch>
        </p:blipFill>
        <p:spPr>
          <a:xfrm>
            <a:off x="6454140" y="2091690"/>
            <a:ext cx="2704465" cy="37712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3" name="TextBox 8"/>
          <p:cNvSpPr txBox="1"/>
          <p:nvPr/>
        </p:nvSpPr>
        <p:spPr>
          <a:xfrm>
            <a:off x="7268210" y="5974398"/>
            <a:ext cx="15208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董美人墓志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2165" y="529590"/>
            <a:ext cx="9806940" cy="151257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隋代墓志     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隋代的墓志书法：分为楷书墓志书法与隶书书法墓志两大类。隋代楷书墓志书法大致可以分为质实朴茂、平和典雅、峻严方饰、率真随意等四种风格类型。 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87" name="组合"/>
          <p:cNvGrpSpPr/>
          <p:nvPr/>
        </p:nvGrpSpPr>
        <p:grpSpPr>
          <a:xfrm>
            <a:off x="4948238" y="1215073"/>
            <a:ext cx="6408737" cy="619125"/>
            <a:chOff x="5612415" y="1312183"/>
            <a:chExt cx="6409103" cy="619579"/>
          </a:xfrm>
        </p:grpSpPr>
        <p:sp>
          <p:nvSpPr>
            <p:cNvPr id="13315" name="矩形"/>
            <p:cNvSpPr/>
            <p:nvPr/>
          </p:nvSpPr>
          <p:spPr>
            <a:xfrm>
              <a:off x="5612415" y="1312183"/>
              <a:ext cx="6409103" cy="5343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b="1" baseline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知识目标</a:t>
              </a:r>
              <a:endParaRPr lang="zh-CN" altLang="en-US" sz="2000" b="1" baseline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16" name="矩形"/>
            <p:cNvSpPr/>
            <p:nvPr/>
          </p:nvSpPr>
          <p:spPr>
            <a:xfrm>
              <a:off x="5645516" y="1895763"/>
              <a:ext cx="5768192" cy="36000"/>
            </a:xfrm>
            <a:prstGeom prst="rect">
              <a:avLst/>
            </a:prstGeom>
            <a:solidFill>
              <a:srgbClr val="FFC000"/>
            </a:solidFill>
            <a:ln w="12700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688" name="矩形"/>
          <p:cNvSpPr/>
          <p:nvPr/>
        </p:nvSpPr>
        <p:spPr>
          <a:xfrm>
            <a:off x="4948238" y="1977390"/>
            <a:ext cx="5776912" cy="3619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pAutoFit/>
          </a:bodyPr>
          <a:p>
            <a:pPr>
              <a:lnSpc>
                <a:spcPct val="110000"/>
              </a:lnSpc>
            </a:pPr>
            <a:r>
              <a: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掌握中国书法的发展历程及各个时期书法特点与成就</a:t>
            </a:r>
            <a:endParaRPr lang="en-US" altLang="zh-CN" sz="1600" baseline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9" name="组合"/>
          <p:cNvGrpSpPr/>
          <p:nvPr/>
        </p:nvGrpSpPr>
        <p:grpSpPr>
          <a:xfrm>
            <a:off x="4948238" y="2603821"/>
            <a:ext cx="6408737" cy="621344"/>
            <a:chOff x="5612415" y="2907538"/>
            <a:chExt cx="6409103" cy="621326"/>
          </a:xfrm>
        </p:grpSpPr>
        <p:sp>
          <p:nvSpPr>
            <p:cNvPr id="13319" name="矩形"/>
            <p:cNvSpPr/>
            <p:nvPr/>
          </p:nvSpPr>
          <p:spPr>
            <a:xfrm>
              <a:off x="5612415" y="2907538"/>
              <a:ext cx="6409103" cy="5530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b="1" baseline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技能目标</a:t>
              </a:r>
              <a:endParaRPr lang="zh-CN" altLang="en-US" sz="2000" b="1" baseline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20" name="矩形"/>
            <p:cNvSpPr/>
            <p:nvPr/>
          </p:nvSpPr>
          <p:spPr>
            <a:xfrm>
              <a:off x="5645516" y="3492865"/>
              <a:ext cx="5768192" cy="35999"/>
            </a:xfrm>
            <a:prstGeom prst="rect">
              <a:avLst/>
            </a:prstGeom>
            <a:solidFill>
              <a:srgbClr val="00B050"/>
            </a:solidFill>
            <a:ln w="12700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720" name="矩形"/>
          <p:cNvSpPr/>
          <p:nvPr/>
        </p:nvSpPr>
        <p:spPr>
          <a:xfrm>
            <a:off x="4948238" y="3401219"/>
            <a:ext cx="5964237" cy="3619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pAutoFit/>
          </a:bodyPr>
          <a:p>
            <a:pPr fontAlgn="t">
              <a:lnSpc>
                <a:spcPct val="110000"/>
              </a:lnSpc>
            </a:pPr>
            <a:r>
              <a: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掌握不同时期书法的特点与种类。</a:t>
            </a:r>
            <a:endParaRPr lang="en-US" altLang="zh-CN" sz="1600" baseline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3" name="组合"/>
          <p:cNvGrpSpPr/>
          <p:nvPr/>
        </p:nvGrpSpPr>
        <p:grpSpPr>
          <a:xfrm>
            <a:off x="4948238" y="4006533"/>
            <a:ext cx="6408737" cy="619125"/>
            <a:chOff x="5612415" y="4157040"/>
            <a:chExt cx="6409103" cy="619580"/>
          </a:xfrm>
        </p:grpSpPr>
        <p:sp>
          <p:nvSpPr>
            <p:cNvPr id="13323" name="矩形"/>
            <p:cNvSpPr/>
            <p:nvPr/>
          </p:nvSpPr>
          <p:spPr>
            <a:xfrm>
              <a:off x="5612415" y="4157040"/>
              <a:ext cx="6409103" cy="5343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b="1" baseline="0">
                  <a:solidFill>
                    <a:srgbClr val="0070C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素质目标</a:t>
              </a:r>
              <a:endParaRPr lang="zh-CN" altLang="en-US" sz="2000" b="1" baseline="0">
                <a:solidFill>
                  <a:srgbClr val="0070C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24" name="矩形"/>
            <p:cNvSpPr/>
            <p:nvPr/>
          </p:nvSpPr>
          <p:spPr>
            <a:xfrm>
              <a:off x="5645516" y="4740621"/>
              <a:ext cx="5768192" cy="35999"/>
            </a:xfrm>
            <a:prstGeom prst="rect">
              <a:avLst/>
            </a:prstGeom>
            <a:solidFill>
              <a:srgbClr val="0070C3"/>
            </a:solidFill>
            <a:ln w="12700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724" name="矩形"/>
          <p:cNvSpPr/>
          <p:nvPr/>
        </p:nvSpPr>
        <p:spPr>
          <a:xfrm>
            <a:off x="4948555" y="4773930"/>
            <a:ext cx="6182995" cy="3619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pAutoFit/>
          </a:bodyPr>
          <a:p>
            <a:pPr>
              <a:lnSpc>
                <a:spcPct val="110000"/>
              </a:lnSpc>
            </a:pPr>
            <a:r>
              <a: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了解书法发展史，增强爱国主义情感，提升书法艺术的鉴赏能力。</a:t>
            </a:r>
            <a:endParaRPr lang="en-US" altLang="zh-CN" sz="1600" baseline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3"/>
          <p:cNvSpPr>
            <a:spLocks noChangeArrowheads="1"/>
          </p:cNvSpPr>
          <p:nvPr/>
        </p:nvSpPr>
        <p:spPr bwMode="auto">
          <a:xfrm>
            <a:off x="1389063" y="858838"/>
            <a:ext cx="2300288" cy="1304925"/>
          </a:xfrm>
          <a:prstGeom prst="round2DiagRect">
            <a:avLst/>
          </a:prstGeom>
          <a:solidFill>
            <a:srgbClr val="F86B2A"/>
          </a:solidFill>
          <a:ln w="9525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 fontAlgn="auto"/>
            <a:r>
              <a:rPr lang="zh-CN" altLang="en-US" sz="3200" strike="noStrike" noProof="1" dirty="0">
                <a:solidFill>
                  <a:schemeClr val="bg1"/>
                </a:solidFill>
                <a:latin typeface="+mn-ea"/>
              </a:rPr>
              <a:t>学习目标</a:t>
            </a:r>
            <a:endParaRPr lang="zh-CN" altLang="en-US" sz="3200" strike="noStrike" noProof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00">
            <a:off x="343535" y="2648585"/>
            <a:ext cx="4150360" cy="3251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688" grpId="0"/>
      <p:bldP spid="720" grpId="0"/>
      <p:bldP spid="724" grpId="0"/>
      <p:bldP spid="3" grpId="2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4" name="TextBox 1"/>
          <p:cNvSpPr txBox="1"/>
          <p:nvPr/>
        </p:nvSpPr>
        <p:spPr>
          <a:xfrm>
            <a:off x="3152775" y="5688013"/>
            <a:ext cx="20240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隋代解方保墓志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46085" name="TextBox 8"/>
          <p:cNvSpPr txBox="1"/>
          <p:nvPr/>
        </p:nvSpPr>
        <p:spPr>
          <a:xfrm>
            <a:off x="6527800" y="5688013"/>
            <a:ext cx="20161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隋代吕胡墓志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6086" name="图片 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913" y="1196975"/>
            <a:ext cx="2400300" cy="4256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7" name="图片 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538" y="1196975"/>
            <a:ext cx="2916237" cy="4295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4442144" y="2574608"/>
            <a:ext cx="34512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任务四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9060101010101" charset="-122"/>
              </a:rPr>
              <a:t>唐宋书法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38301" y="70299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71880" y="1761490"/>
            <a:ext cx="10048240" cy="3969385"/>
          </a:xfrm>
          <a:prstGeom prst="rect">
            <a:avLst/>
          </a:prstGeom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唐代是中国书法史上的黄金时代。初唐，欧阳询、虞世南、褚遂良、薛稷并称为书法四大家。盛唐时又出现了张旭、怀素、颜真卿和柳公权等著名的书法家。他们分别在狂草和楷书方面开创了新的书法艺术境界。颜真卿他融会了书法百家之长，创立了气势雄浑的、独具特色的“颜体”，传世作品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多宝塔碑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颜勤礼碑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等。另一位大书法家柳公权又独创“柳体”，传世作品有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玄秘塔碑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金刚经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神策军碑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等。人们用“颜筋柳骨”来形象的形容两人书法的风格。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58203" y="693738"/>
            <a:ext cx="345757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楷书作品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9157" name="Picture 5" descr="yushinankzbtb1_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8023" y="1081723"/>
            <a:ext cx="4032250" cy="4694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8" name="TextBox 2"/>
          <p:cNvSpPr txBox="1"/>
          <p:nvPr/>
        </p:nvSpPr>
        <p:spPr>
          <a:xfrm>
            <a:off x="7439660" y="3220720"/>
            <a:ext cx="29511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虞世南《孔子庙堂碑》局部</a:t>
            </a:r>
            <a:endParaRPr lang="zh-CN" altLang="zh-CN" b="1" dirty="0"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</a:pP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80" name="TextBox 2"/>
          <p:cNvSpPr txBox="1"/>
          <p:nvPr/>
        </p:nvSpPr>
        <p:spPr>
          <a:xfrm>
            <a:off x="4583113" y="5873750"/>
            <a:ext cx="36734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欧阳询书《般若波罗蜜多心经》</a:t>
            </a:r>
            <a:endParaRPr lang="zh-CN" altLang="zh-CN" b="1" dirty="0">
              <a:latin typeface="Arial" panose="020B0604020202020204" pitchFamily="34" charset="0"/>
            </a:endParaRPr>
          </a:p>
        </p:txBody>
      </p:sp>
      <p:pic>
        <p:nvPicPr>
          <p:cNvPr id="50181" name="图片 62" descr="唐·欧阳询楷书：《般若波罗蜜多心经》 - 若水 - 书法学习与交流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495550" y="1341438"/>
            <a:ext cx="6907213" cy="4175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4" name="TextBox 2"/>
          <p:cNvSpPr txBox="1"/>
          <p:nvPr/>
        </p:nvSpPr>
        <p:spPr>
          <a:xfrm>
            <a:off x="4583113" y="5873750"/>
            <a:ext cx="36734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褚遂良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倪宽赞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局部</a:t>
            </a:r>
            <a:endParaRPr lang="zh-CN" altLang="zh-CN" b="1" dirty="0">
              <a:latin typeface="Arial" panose="020B0604020202020204" pitchFamily="34" charset="0"/>
            </a:endParaRPr>
          </a:p>
        </p:txBody>
      </p:sp>
      <p:pic>
        <p:nvPicPr>
          <p:cNvPr id="51205" name="Picture 6" descr="1_202206_8"/>
          <p:cNvPicPr>
            <a:picLocks noChangeAspect="1"/>
          </p:cNvPicPr>
          <p:nvPr/>
        </p:nvPicPr>
        <p:blipFill>
          <a:blip r:embed="rId1"/>
          <a:srcRect t="13943" b="30141"/>
          <a:stretch>
            <a:fillRect/>
          </a:stretch>
        </p:blipFill>
        <p:spPr>
          <a:xfrm>
            <a:off x="2927350" y="1412875"/>
            <a:ext cx="6264275" cy="4144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8" name="TextBox 2"/>
          <p:cNvSpPr txBox="1"/>
          <p:nvPr/>
        </p:nvSpPr>
        <p:spPr>
          <a:xfrm>
            <a:off x="2566988" y="6076950"/>
            <a:ext cx="36734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颜真卿楷书《多宝塔》局部</a:t>
            </a:r>
            <a:endParaRPr lang="zh-CN" altLang="zh-CN" b="1" dirty="0">
              <a:latin typeface="Arial" panose="020B0604020202020204" pitchFamily="34" charset="0"/>
            </a:endParaRPr>
          </a:p>
        </p:txBody>
      </p:sp>
      <p:pic>
        <p:nvPicPr>
          <p:cNvPr id="52229" name="Picture 7" descr="2012110911332432"/>
          <p:cNvPicPr>
            <a:picLocks noChangeAspect="1"/>
          </p:cNvPicPr>
          <p:nvPr/>
        </p:nvPicPr>
        <p:blipFill>
          <a:blip r:embed="rId1"/>
          <a:srcRect l="20308"/>
          <a:stretch>
            <a:fillRect/>
          </a:stretch>
        </p:blipFill>
        <p:spPr>
          <a:xfrm>
            <a:off x="3000375" y="1158875"/>
            <a:ext cx="2466975" cy="471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0" name="Picture 50" descr="http://www.shufaxinshang.com/wp-content/uploads/2010/12/31.jpg"/>
          <p:cNvPicPr>
            <a:picLocks noChangeAspect="1"/>
          </p:cNvPicPr>
          <p:nvPr/>
        </p:nvPicPr>
        <p:blipFill>
          <a:blip r:embed="rId2" r:link="rId3"/>
          <a:srcRect l="18025"/>
          <a:stretch>
            <a:fillRect/>
          </a:stretch>
        </p:blipFill>
        <p:spPr>
          <a:xfrm>
            <a:off x="6240463" y="1158875"/>
            <a:ext cx="3209925" cy="466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1" name="TextBox 7"/>
          <p:cNvSpPr txBox="1"/>
          <p:nvPr/>
        </p:nvSpPr>
        <p:spPr>
          <a:xfrm>
            <a:off x="6383338" y="6061075"/>
            <a:ext cx="36734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颜真卿《湖州贴》局部</a:t>
            </a:r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2" name="TextBox 2"/>
          <p:cNvSpPr txBox="1"/>
          <p:nvPr/>
        </p:nvSpPr>
        <p:spPr>
          <a:xfrm>
            <a:off x="2555558" y="5742305"/>
            <a:ext cx="36734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柳公权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玄秘塔碑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局部 </a:t>
            </a:r>
            <a:endParaRPr lang="zh-CN" altLang="zh-CN" b="1" dirty="0">
              <a:latin typeface="Arial" panose="020B0604020202020204" pitchFamily="34" charset="0"/>
            </a:endParaRPr>
          </a:p>
        </p:txBody>
      </p:sp>
      <p:sp>
        <p:nvSpPr>
          <p:cNvPr id="53253" name="TextBox 7"/>
          <p:cNvSpPr txBox="1"/>
          <p:nvPr/>
        </p:nvSpPr>
        <p:spPr>
          <a:xfrm>
            <a:off x="6371908" y="5726430"/>
            <a:ext cx="36734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柳公权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神策军碑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局部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53254" name="Picture 8" descr="ea_201097142725"/>
          <p:cNvPicPr>
            <a:picLocks noChangeAspect="1"/>
          </p:cNvPicPr>
          <p:nvPr/>
        </p:nvPicPr>
        <p:blipFill>
          <a:blip r:embed="rId1"/>
          <a:srcRect t="15681" r="25145"/>
          <a:stretch>
            <a:fillRect/>
          </a:stretch>
        </p:blipFill>
        <p:spPr>
          <a:xfrm>
            <a:off x="2555558" y="1078230"/>
            <a:ext cx="2808287" cy="4379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5" name="Picture 51" descr="http://a2.att.hudong.com/31/86/01300000157105121539868698945.jpg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6371908" y="1078230"/>
            <a:ext cx="2808287" cy="41862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41388" y="789623"/>
            <a:ext cx="583247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唐朝的草书大家有“草圣”张旭和怀素等。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277" name="TextBox 2"/>
          <p:cNvSpPr txBox="1"/>
          <p:nvPr/>
        </p:nvSpPr>
        <p:spPr>
          <a:xfrm>
            <a:off x="4451985" y="5767070"/>
            <a:ext cx="29527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张旭书法作品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54278" name="图片 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8893" y="1654175"/>
            <a:ext cx="5187950" cy="3943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300" name="TextBox 2"/>
          <p:cNvSpPr txBox="1"/>
          <p:nvPr/>
        </p:nvSpPr>
        <p:spPr>
          <a:xfrm>
            <a:off x="5159375" y="5759450"/>
            <a:ext cx="29527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怀素草书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55301" name="图片 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5360" y="1114425"/>
            <a:ext cx="7262495" cy="43541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33"/>
          <p:cNvSpPr>
            <a:spLocks noChangeArrowheads="1"/>
          </p:cNvSpPr>
          <p:nvPr/>
        </p:nvSpPr>
        <p:spPr bwMode="auto">
          <a:xfrm>
            <a:off x="2862263" y="973138"/>
            <a:ext cx="2300288" cy="1304925"/>
          </a:xfrm>
          <a:prstGeom prst="round2DiagRect">
            <a:avLst/>
          </a:prstGeom>
          <a:solidFill>
            <a:srgbClr val="F86B2A"/>
          </a:solidFill>
          <a:ln w="9525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 fontAlgn="auto"/>
            <a:r>
              <a:rPr lang="zh-CN" altLang="en-US" sz="3200" strike="noStrike" noProof="1" dirty="0">
                <a:solidFill>
                  <a:schemeClr val="bg1"/>
                </a:solidFill>
                <a:latin typeface="+mn-ea"/>
              </a:rPr>
              <a:t>知识点</a:t>
            </a:r>
            <a:endParaRPr lang="zh-CN" altLang="en-US" sz="3200" strike="noStrike" noProof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25" name="矩形"/>
          <p:cNvSpPr/>
          <p:nvPr/>
        </p:nvSpPr>
        <p:spPr>
          <a:xfrm>
            <a:off x="1327150" y="2556510"/>
            <a:ext cx="6681470" cy="2999740"/>
          </a:xfrm>
          <a:prstGeom prst="rect">
            <a:avLst/>
          </a:prstGeom>
          <a:solidFill>
            <a:srgbClr val="FAC08F"/>
          </a:solidFill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p>
            <a:pPr marL="0" indent="0" algn="l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</a:rPr>
              <a:t>1. 重点掌握不同时期主要书法家及其书法代表作品。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</a:rPr>
              <a:t>2. 掌握中国书法的发展历程及各个时期书法特点与成就。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</a:rPr>
              <a:t>3. 能够区分不同书体的书法家作品的特点。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</a:rPr>
              <a:t>4. 了解中国书法发展史，在了解中鉴赏，在了解中热爱，在了解中传承。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</p:txBody>
      </p:sp>
      <p:grpSp>
        <p:nvGrpSpPr>
          <p:cNvPr id="24" name="组合 23"/>
          <p:cNvGrpSpPr>
            <a:grpSpLocks noChangeAspect="1"/>
          </p:cNvGrpSpPr>
          <p:nvPr/>
        </p:nvGrpSpPr>
        <p:grpSpPr>
          <a:xfrm rot="0">
            <a:off x="8631555" y="973455"/>
            <a:ext cx="2533015" cy="5026025"/>
            <a:chOff x="11732" y="818"/>
            <a:chExt cx="4607" cy="9140"/>
          </a:xfrm>
        </p:grpSpPr>
        <p:pic>
          <p:nvPicPr>
            <p:cNvPr id="23" name="图片 22" descr="3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214" y="1896"/>
              <a:ext cx="3125" cy="7814"/>
            </a:xfrm>
            <a:prstGeom prst="rect">
              <a:avLst/>
            </a:prstGeom>
            <a:effectLst>
              <a:outerShdw blurRad="254000" dist="3048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图片 11" descr="2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732" y="818"/>
              <a:ext cx="3815" cy="914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3" grpId="2" animBg="1"/>
      <p:bldP spid="72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4" name="TextBox 2"/>
          <p:cNvSpPr txBox="1"/>
          <p:nvPr/>
        </p:nvSpPr>
        <p:spPr>
          <a:xfrm>
            <a:off x="2664143" y="5124133"/>
            <a:ext cx="36718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张旭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肚痛帖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局部 </a:t>
            </a:r>
            <a:endParaRPr lang="zh-CN" altLang="zh-CN" b="1" dirty="0">
              <a:latin typeface="Arial" panose="020B0604020202020204" pitchFamily="34" charset="0"/>
            </a:endParaRPr>
          </a:p>
        </p:txBody>
      </p:sp>
      <p:sp>
        <p:nvSpPr>
          <p:cNvPr id="56325" name="TextBox 7"/>
          <p:cNvSpPr txBox="1"/>
          <p:nvPr/>
        </p:nvSpPr>
        <p:spPr>
          <a:xfrm>
            <a:off x="6840855" y="5484495"/>
            <a:ext cx="36718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怀素草书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自叙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局部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56326" name="图片 66" descr="http://f.hiphotos.baidu.com/baike/c%3DbaikeA1%2C10%2C95/sign=1c6169f6304e251ff6f7b3a9ceedac56/3b87e950352ac65c4d6dadbffbf2b2119213b07ecb8092ae.jpg"/>
          <p:cNvPicPr>
            <a:picLocks noChangeAspect="1"/>
          </p:cNvPicPr>
          <p:nvPr/>
        </p:nvPicPr>
        <p:blipFill>
          <a:blip r:embed="rId1" r:link="rId2"/>
          <a:srcRect t="2573" r="8821" b="5524"/>
          <a:stretch>
            <a:fillRect/>
          </a:stretch>
        </p:blipFill>
        <p:spPr>
          <a:xfrm>
            <a:off x="2303780" y="1884045"/>
            <a:ext cx="4233863" cy="280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7" name="图片 65" descr="(唐)怀素草书自叙0001作品欣赏"/>
          <p:cNvPicPr>
            <a:picLocks noChangeAspect="1"/>
          </p:cNvPicPr>
          <p:nvPr/>
        </p:nvPicPr>
        <p:blipFill>
          <a:blip r:embed="rId3" r:link="rId2"/>
          <a:srcRect t="3281"/>
          <a:stretch>
            <a:fillRect/>
          </a:stretch>
        </p:blipFill>
        <p:spPr>
          <a:xfrm>
            <a:off x="6912293" y="1018858"/>
            <a:ext cx="2835275" cy="4157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630351" y="60710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58850" y="1972310"/>
            <a:ext cx="10274935" cy="34150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宋代书法家追求书法艺术的情趣，用书法来抒发他们的情怀和思想情感，求意而不拘泥法度，不关注汉字的形态，书法家只注重心领神会和他们内心的感受，不强调字的具体形状，从而开创了“宋人尚意”的时代风尚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宋朝书法的另一个特点是，书法家与画家、词人、诗人、文学家等诸多身份容为一体。宋代著名代表书法家有： 蔡襄、苏轼、黄庭坚、米芾四大家。除四家之外，宋徽宗赵佶独树一帜的开创了“瘦金体”的书法艺术。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72" name="图片 26" descr="http://pic5.nipic.com/20100129/3408177_112332081889_2.jpg"/>
          <p:cNvPicPr>
            <a:picLocks noChangeAspect="1"/>
          </p:cNvPicPr>
          <p:nvPr/>
        </p:nvPicPr>
        <p:blipFill>
          <a:blip r:embed="rId1" r:link="rId2"/>
          <a:srcRect l="48100" t="3300" r="3241" b="26366"/>
          <a:stretch>
            <a:fillRect/>
          </a:stretch>
        </p:blipFill>
        <p:spPr>
          <a:xfrm>
            <a:off x="2554923" y="922973"/>
            <a:ext cx="3313112" cy="4510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3" name="TextBox 6"/>
          <p:cNvSpPr txBox="1"/>
          <p:nvPr/>
        </p:nvSpPr>
        <p:spPr>
          <a:xfrm>
            <a:off x="3021330" y="5639435"/>
            <a:ext cx="36718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蔡襄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澄心堂帖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局部 </a:t>
            </a:r>
            <a:endParaRPr lang="zh-CN" altLang="zh-CN" b="1" dirty="0">
              <a:latin typeface="Arial" panose="020B0604020202020204" pitchFamily="34" charset="0"/>
            </a:endParaRPr>
          </a:p>
        </p:txBody>
      </p:sp>
      <p:pic>
        <p:nvPicPr>
          <p:cNvPr id="58374" name="图片 25" descr="http://pic7.nipic.com/20100511/3803997_182417009665_2.jpg"/>
          <p:cNvPicPr>
            <a:picLocks noChangeAspect="1"/>
          </p:cNvPicPr>
          <p:nvPr/>
        </p:nvPicPr>
        <p:blipFill>
          <a:blip r:embed="rId3" r:link="rId2"/>
          <a:srcRect l="32512" t="12721" r="21764" b="15239"/>
          <a:stretch>
            <a:fillRect/>
          </a:stretch>
        </p:blipFill>
        <p:spPr>
          <a:xfrm>
            <a:off x="6200775" y="923290"/>
            <a:ext cx="3576955" cy="4509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5" name="TextBox 7"/>
          <p:cNvSpPr txBox="1"/>
          <p:nvPr/>
        </p:nvSpPr>
        <p:spPr>
          <a:xfrm>
            <a:off x="6825298" y="5639435"/>
            <a:ext cx="36734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蔡襄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山堂诗帖</a:t>
            </a:r>
            <a:r>
              <a:rPr lang="en-US" altLang="zh-CN" b="1" dirty="0">
                <a:latin typeface="Arial" panose="020B0604020202020204" pitchFamily="34" charset="0"/>
              </a:rPr>
              <a:t>》 </a:t>
            </a:r>
            <a:r>
              <a:rPr lang="zh-CN" altLang="en-US" b="1" dirty="0">
                <a:latin typeface="Arial" panose="020B0604020202020204" pitchFamily="34" charset="0"/>
              </a:rPr>
              <a:t>局部</a:t>
            </a:r>
            <a:endParaRPr lang="zh-CN" altLang="zh-CN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6" name="TextBox 6"/>
          <p:cNvSpPr txBox="1"/>
          <p:nvPr/>
        </p:nvSpPr>
        <p:spPr>
          <a:xfrm>
            <a:off x="2641600" y="5640070"/>
            <a:ext cx="36718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苏轼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前赤壁赋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局部</a:t>
            </a:r>
            <a:endParaRPr lang="zh-CN" altLang="zh-CN" b="1" dirty="0">
              <a:latin typeface="Arial" panose="020B0604020202020204" pitchFamily="34" charset="0"/>
            </a:endParaRPr>
          </a:p>
        </p:txBody>
      </p:sp>
      <p:sp>
        <p:nvSpPr>
          <p:cNvPr id="59397" name="TextBox 7"/>
          <p:cNvSpPr txBox="1"/>
          <p:nvPr/>
        </p:nvSpPr>
        <p:spPr>
          <a:xfrm>
            <a:off x="6430963" y="5640070"/>
            <a:ext cx="36734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黄庭坚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花气熏人帖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局部</a:t>
            </a:r>
            <a:endParaRPr lang="zh-CN" altLang="zh-CN" b="1" dirty="0">
              <a:latin typeface="Arial" panose="020B0604020202020204" pitchFamily="34" charset="0"/>
            </a:endParaRPr>
          </a:p>
        </p:txBody>
      </p:sp>
      <p:pic>
        <p:nvPicPr>
          <p:cNvPr id="59398" name="图片 27" descr="http://taoli.sicnu.edu.cn/d/file/huafengshuyun/2011-05-09/e62503d572ff76376ced219ecb0e1040.jpg"/>
          <p:cNvPicPr>
            <a:picLocks noChangeAspect="1"/>
          </p:cNvPicPr>
          <p:nvPr/>
        </p:nvPicPr>
        <p:blipFill>
          <a:blip r:embed="rId1" r:link="rId2"/>
          <a:srcRect l="21245" t="-1682" r="-1051" b="19429"/>
          <a:stretch>
            <a:fillRect/>
          </a:stretch>
        </p:blipFill>
        <p:spPr>
          <a:xfrm>
            <a:off x="2471738" y="850583"/>
            <a:ext cx="3179762" cy="4537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9" name="Picture 9" descr="d0e837de7b899e5156aad8a042a7d933c8950d00"/>
          <p:cNvPicPr>
            <a:picLocks noChangeAspect="1"/>
          </p:cNvPicPr>
          <p:nvPr/>
        </p:nvPicPr>
        <p:blipFill>
          <a:blip r:embed="rId3"/>
          <a:srcRect l="26128" r="8398"/>
          <a:stretch>
            <a:fillRect/>
          </a:stretch>
        </p:blipFill>
        <p:spPr>
          <a:xfrm>
            <a:off x="6143625" y="995045"/>
            <a:ext cx="3671888" cy="4392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20" name="TextBox 6"/>
          <p:cNvSpPr txBox="1"/>
          <p:nvPr/>
        </p:nvSpPr>
        <p:spPr>
          <a:xfrm>
            <a:off x="2450465" y="5221605"/>
            <a:ext cx="36718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宋徽宗赵佶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牡丹诗册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endParaRPr lang="zh-CN" altLang="zh-CN" b="1" dirty="0">
              <a:latin typeface="Arial" panose="020B0604020202020204" pitchFamily="34" charset="0"/>
            </a:endParaRPr>
          </a:p>
        </p:txBody>
      </p:sp>
      <p:sp>
        <p:nvSpPr>
          <p:cNvPr id="60421" name="TextBox 7"/>
          <p:cNvSpPr txBox="1"/>
          <p:nvPr/>
        </p:nvSpPr>
        <p:spPr>
          <a:xfrm>
            <a:off x="7115493" y="5077143"/>
            <a:ext cx="36718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米芾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淡墨诗帖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endParaRPr lang="zh-CN" altLang="zh-CN" b="1" dirty="0">
              <a:latin typeface="Arial" panose="020B0604020202020204" pitchFamily="34" charset="0"/>
            </a:endParaRPr>
          </a:p>
        </p:txBody>
      </p:sp>
      <p:pic>
        <p:nvPicPr>
          <p:cNvPr id="60422" name="hoverImg" descr="http://t1.baidu.com/it/u=879172710,3701991532&amp;fm=23&amp;gp=0.jpg"/>
          <p:cNvPicPr>
            <a:picLocks noChangeAspect="1"/>
          </p:cNvPicPr>
          <p:nvPr/>
        </p:nvPicPr>
        <p:blipFill>
          <a:blip r:embed="rId1" r:link="rId2"/>
          <a:srcRect l="7001" r="6000" b="15123"/>
          <a:stretch>
            <a:fillRect/>
          </a:stretch>
        </p:blipFill>
        <p:spPr>
          <a:xfrm>
            <a:off x="1939290" y="921385"/>
            <a:ext cx="3888105" cy="397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3" name="图片 67" descr="http://pic3.nipic.com/20090602/2658142_182421048_2.jpg"/>
          <p:cNvPicPr>
            <a:picLocks noChangeAspect="1"/>
          </p:cNvPicPr>
          <p:nvPr/>
        </p:nvPicPr>
        <p:blipFill>
          <a:blip r:embed="rId3" r:link="rId2"/>
          <a:srcRect l="17270" t="334" r="6589" b="99"/>
          <a:stretch>
            <a:fillRect/>
          </a:stretch>
        </p:blipFill>
        <p:spPr>
          <a:xfrm>
            <a:off x="6122670" y="921385"/>
            <a:ext cx="4396105" cy="3975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4237992" y="2574608"/>
            <a:ext cx="38595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任务五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9060101010101" charset="-122"/>
              </a:rPr>
              <a:t>元明清书法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654481" y="70235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29970" y="2060575"/>
            <a:ext cx="10132060" cy="34150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元代书法崇尚复古，元代书坛巨匠赵孟頫首先高举起“复古”的旗帜，主张学书法应该避开唐宋，要向更远的晋朝书法大师学习，他们主张书画同法，注重书法结字的体态。元代一些书法家还热衷于篆刻，他们自己动手刻印，印章便成了中国书画作品中不可或缺的内容，诗、书、画、印成了后代书法、绘画艺术家们必备的修养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元代主要书法家有赵孟頫，鲜于枢。赵孟頫的书法被称为“赵体”。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3492" name="图片 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1835" y="668973"/>
            <a:ext cx="3887788" cy="5519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3" name="TextBox 1"/>
          <p:cNvSpPr txBox="1"/>
          <p:nvPr/>
        </p:nvSpPr>
        <p:spPr>
          <a:xfrm>
            <a:off x="7350760" y="2587625"/>
            <a:ext cx="459740" cy="427037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赵孟頫楷书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寿春堂记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6" name="TextBox 1"/>
          <p:cNvSpPr txBox="1"/>
          <p:nvPr/>
        </p:nvSpPr>
        <p:spPr>
          <a:xfrm>
            <a:off x="7812723" y="2997200"/>
            <a:ext cx="459740" cy="37163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赵孟頫千字文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64517" name="图片 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7723" y="889953"/>
            <a:ext cx="4205287" cy="5076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5540" name="Picture 10" descr="22g"/>
          <p:cNvPicPr>
            <a:picLocks noChangeAspect="1"/>
          </p:cNvPicPr>
          <p:nvPr/>
        </p:nvPicPr>
        <p:blipFill>
          <a:blip r:embed="rId1"/>
          <a:srcRect l="32857" r="12683" b="3947"/>
          <a:stretch>
            <a:fillRect/>
          </a:stretch>
        </p:blipFill>
        <p:spPr>
          <a:xfrm>
            <a:off x="2374900" y="1198563"/>
            <a:ext cx="3338513" cy="396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1" name="Picture 65" descr="http://hiphotos.baidu.com/%C3%CF%D7%D3%D1%F3%CA%E9%B7%A8/pic/item/83097dd2ed5ac38f562c8485.jpg"/>
          <p:cNvPicPr>
            <a:picLocks noChangeAspect="1"/>
          </p:cNvPicPr>
          <p:nvPr/>
        </p:nvPicPr>
        <p:blipFill>
          <a:blip r:embed="rId2" r:link="rId3"/>
          <a:srcRect l="3847" r="10634" b="11449"/>
          <a:stretch>
            <a:fillRect/>
          </a:stretch>
        </p:blipFill>
        <p:spPr>
          <a:xfrm>
            <a:off x="6640513" y="1247775"/>
            <a:ext cx="2600325" cy="3838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42" name="TextBox 2"/>
          <p:cNvSpPr txBox="1"/>
          <p:nvPr/>
        </p:nvSpPr>
        <p:spPr>
          <a:xfrm>
            <a:off x="2471738" y="5373688"/>
            <a:ext cx="33845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赵孟頫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归去来辞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局部 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65543" name="TextBox 8"/>
          <p:cNvSpPr txBox="1"/>
          <p:nvPr/>
        </p:nvSpPr>
        <p:spPr>
          <a:xfrm>
            <a:off x="6376988" y="5395913"/>
            <a:ext cx="37909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鲜于枢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送李愿归盘谷序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局部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3829686" y="2574608"/>
            <a:ext cx="4676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任务一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9060101010101" charset="-122"/>
              </a:rPr>
              <a:t>先秦及秦代书法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38301" y="78617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80465" y="2058035"/>
            <a:ext cx="9831705" cy="364617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明朝书法形成了帖学大盛的特点，法帖刻印十分活跃。当时人们以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淳化阁帖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泉州帖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戏鸿堂帖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停云馆帖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晚香堂帖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等为学习书法的名帖，纷纷研习临摹。书法家大多临摹前代法帖作品，少有自创的书法名品。整个明代的书体主要以行书和楷书为主，篆书、隶书、魏体作品几乎绝迹，而楷书却尤为纤巧秀丽，有“博大昌明之体”的美誉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明代书法的代表书家有： 董其昌、文徵明、祝允明、唐伯虎、王宠、张瑞图、宋克等。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7588" name="Picture 11" descr="e7a7cc728e29f6c6911d44a9cb83055d"/>
          <p:cNvPicPr>
            <a:picLocks noChangeAspect="1"/>
          </p:cNvPicPr>
          <p:nvPr/>
        </p:nvPicPr>
        <p:blipFill>
          <a:blip r:embed="rId1"/>
          <a:srcRect l="50500"/>
          <a:stretch>
            <a:fillRect/>
          </a:stretch>
        </p:blipFill>
        <p:spPr>
          <a:xfrm>
            <a:off x="2028190" y="966470"/>
            <a:ext cx="3024188" cy="4899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7589" name="图片 71" descr="[刻本]董其昌 小楷《金刚经》（无缺字本）07作品欣赏"/>
          <p:cNvPicPr>
            <a:picLocks noChangeAspect="1"/>
          </p:cNvPicPr>
          <p:nvPr/>
        </p:nvPicPr>
        <p:blipFill>
          <a:blip r:embed="rId2" r:link="rId3"/>
          <a:srcRect l="4503" t="1125" r="6128" b="4305"/>
          <a:stretch>
            <a:fillRect/>
          </a:stretch>
        </p:blipFill>
        <p:spPr>
          <a:xfrm>
            <a:off x="6060440" y="1110933"/>
            <a:ext cx="3384550" cy="463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90" name="TextBox 1"/>
          <p:cNvSpPr txBox="1"/>
          <p:nvPr/>
        </p:nvSpPr>
        <p:spPr>
          <a:xfrm>
            <a:off x="5125720" y="3392170"/>
            <a:ext cx="490220" cy="29083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000" dirty="0">
                <a:latin typeface="Arial" panose="020B0604020202020204" pitchFamily="34" charset="0"/>
              </a:rPr>
              <a:t>董其昌行书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  <p:sp>
        <p:nvSpPr>
          <p:cNvPr id="67591" name="TextBox 7"/>
          <p:cNvSpPr txBox="1"/>
          <p:nvPr/>
        </p:nvSpPr>
        <p:spPr>
          <a:xfrm>
            <a:off x="9624695" y="2406333"/>
            <a:ext cx="490220" cy="35861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sz="2000" dirty="0">
                <a:latin typeface="Arial" panose="020B0604020202020204" pitchFamily="34" charset="0"/>
              </a:rPr>
              <a:t>董其昌 小楷《金刚经》局部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2" name="TextBox 1"/>
          <p:cNvSpPr txBox="1"/>
          <p:nvPr/>
        </p:nvSpPr>
        <p:spPr>
          <a:xfrm>
            <a:off x="5761990" y="2199005"/>
            <a:ext cx="490220" cy="376491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sz="2000" dirty="0">
                <a:latin typeface="Arial" panose="020B0604020202020204" pitchFamily="34" charset="0"/>
              </a:rPr>
              <a:t>文征明行书《离骚》局部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  <p:sp>
        <p:nvSpPr>
          <p:cNvPr id="68613" name="TextBox 7"/>
          <p:cNvSpPr txBox="1"/>
          <p:nvPr/>
        </p:nvSpPr>
        <p:spPr>
          <a:xfrm>
            <a:off x="9665970" y="2557145"/>
            <a:ext cx="490220" cy="30226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000" dirty="0">
                <a:latin typeface="Arial" panose="020B0604020202020204" pitchFamily="34" charset="0"/>
              </a:rPr>
              <a:t>文征明小楷“千字文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  <p:pic>
        <p:nvPicPr>
          <p:cNvPr id="68614" name="Picture 12" descr="文征明《离骚》--- 此为文征明86岁书法作品，一气呵成，精妙清新，流畅之至，令人赞叹。《离骚》是战国时期著名诗人屈原的代表作，是中国古代诗歌史上最长的一首浪漫主义的政治抒情诗。其形式来源于楚国人民的口头创作，诗人又将之加以改造构成长篇，它语言精炼吸收了楚国的不少方言，造句颇有特色。"/>
          <p:cNvPicPr>
            <a:picLocks noChangeAspect="1"/>
          </p:cNvPicPr>
          <p:nvPr/>
        </p:nvPicPr>
        <p:blipFill>
          <a:blip r:embed="rId1"/>
          <a:srcRect l="15909" r="14546" b="12741"/>
          <a:stretch>
            <a:fillRect/>
          </a:stretch>
        </p:blipFill>
        <p:spPr>
          <a:xfrm>
            <a:off x="2070735" y="826453"/>
            <a:ext cx="3478213" cy="5137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5" name="Picture 13" descr="zc-7696-3641"/>
          <p:cNvPicPr>
            <a:picLocks noChangeAspect="1"/>
          </p:cNvPicPr>
          <p:nvPr/>
        </p:nvPicPr>
        <p:blipFill>
          <a:blip r:embed="rId2"/>
          <a:srcRect l="13075" t="31166" r="79361" b="48984"/>
          <a:stretch>
            <a:fillRect/>
          </a:stretch>
        </p:blipFill>
        <p:spPr>
          <a:xfrm>
            <a:off x="6722110" y="842328"/>
            <a:ext cx="2651125" cy="4935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636" name="Picture 68" descr="20110224134459409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3243" y="1574800"/>
            <a:ext cx="4733925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7" name="Picture 67" descr="祝允明《行草归田赋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4993" y="1092200"/>
            <a:ext cx="2536825" cy="434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8" name="TextBox 2"/>
          <p:cNvSpPr txBox="1"/>
          <p:nvPr/>
        </p:nvSpPr>
        <p:spPr>
          <a:xfrm>
            <a:off x="2460943" y="5218113"/>
            <a:ext cx="33845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唐寅《落花诗册》局部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9639" name="TextBox 3"/>
          <p:cNvSpPr txBox="1"/>
          <p:nvPr/>
        </p:nvSpPr>
        <p:spPr>
          <a:xfrm>
            <a:off x="9624378" y="2770188"/>
            <a:ext cx="459740" cy="26336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祝允明《归田赋》局部</a:t>
            </a:r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60" name="TextBox 2"/>
          <p:cNvSpPr txBox="1"/>
          <p:nvPr/>
        </p:nvSpPr>
        <p:spPr>
          <a:xfrm>
            <a:off x="4583113" y="5873750"/>
            <a:ext cx="33845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b="1" dirty="0">
                <a:latin typeface="Arial" panose="020B0604020202020204" pitchFamily="34" charset="0"/>
              </a:rPr>
              <a:t> 唐伯虎书法作品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70661" name="图片 1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2940" y="1186815"/>
            <a:ext cx="7859395" cy="4549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4" name="TextBox 2"/>
          <p:cNvSpPr txBox="1"/>
          <p:nvPr/>
        </p:nvSpPr>
        <p:spPr>
          <a:xfrm>
            <a:off x="2880043" y="5591175"/>
            <a:ext cx="33845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王宠书法作品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71685" name="图片 1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033" y="849313"/>
            <a:ext cx="3025775" cy="4627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86" name="图片 1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318" y="1522413"/>
            <a:ext cx="4200525" cy="309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7" name="TextBox 7"/>
          <p:cNvSpPr txBox="1"/>
          <p:nvPr/>
        </p:nvSpPr>
        <p:spPr>
          <a:xfrm>
            <a:off x="6785293" y="4800600"/>
            <a:ext cx="33845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 张瑞图书法作品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8" name="TextBox 7"/>
          <p:cNvSpPr txBox="1"/>
          <p:nvPr/>
        </p:nvSpPr>
        <p:spPr>
          <a:xfrm>
            <a:off x="7176135" y="3665855"/>
            <a:ext cx="33845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宋克书法作品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72709" name="图片 1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6678" y="715010"/>
            <a:ext cx="4410075" cy="5427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85926" y="89412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50645" y="2240280"/>
            <a:ext cx="9342120" cy="254698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清代开创了研学碑学的书法风气，在篆书、隶书和北魏碑体书法等方面都取得了突出成就，形成了具有特色的书风。清代许多书法家同时又是金石学家。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清代代表书法家有：草书傅山： 漆书金农；隶属伊秉绶；行书蒋仁。此外，还有朱耷、吴昌硕、乾隆、刘墉等。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4756" name="Picture 14" descr="1312R05310WF-46345"/>
          <p:cNvPicPr>
            <a:picLocks noChangeAspect="1"/>
          </p:cNvPicPr>
          <p:nvPr/>
        </p:nvPicPr>
        <p:blipFill>
          <a:blip r:embed="rId1"/>
          <a:srcRect b="50819"/>
          <a:stretch>
            <a:fillRect/>
          </a:stretch>
        </p:blipFill>
        <p:spPr>
          <a:xfrm>
            <a:off x="2912428" y="952183"/>
            <a:ext cx="4911725" cy="495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7" name="TextBox 1"/>
          <p:cNvSpPr txBox="1"/>
          <p:nvPr/>
        </p:nvSpPr>
        <p:spPr>
          <a:xfrm>
            <a:off x="8312785" y="2757170"/>
            <a:ext cx="490220" cy="353758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sz="2000" b="1" dirty="0">
                <a:latin typeface="Arial" panose="020B0604020202020204" pitchFamily="34" charset="0"/>
              </a:rPr>
              <a:t>傅山的草书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80" name="TextBox 1"/>
          <p:cNvSpPr txBox="1"/>
          <p:nvPr/>
        </p:nvSpPr>
        <p:spPr>
          <a:xfrm>
            <a:off x="8152765" y="2589530"/>
            <a:ext cx="490220" cy="370522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Arial" panose="020B0604020202020204" pitchFamily="34" charset="0"/>
              </a:rPr>
              <a:t>金农的漆书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pic>
        <p:nvPicPr>
          <p:cNvPr id="75781" name="Picture 15" descr="1312915D009A0-55U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9075" y="888683"/>
            <a:ext cx="5040313" cy="508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09625" y="3494405"/>
            <a:ext cx="4439920" cy="171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甲骨文</a:t>
            </a: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又称为“殷墟文字”“殷契”“契文”或“卜辞文字”，是指殷商时期占卜记事时契刻在龟甲、兽骨和人骨上的文字。</a:t>
            </a:r>
            <a:endParaRPr kumimoji="0" lang="en-US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21" name="图片 19" descr="http://e.hiphotos.baidu.com/baike/c%3DbaikeA1%2C10%2C95/sign=99f37d4af3deb48fef69f68f99745f68/6c224f4a20a446236dfe42499822720e0df3d7ca7bcbf7d9.jpg"/>
          <p:cNvPicPr>
            <a:picLocks noChangeAspect="1"/>
          </p:cNvPicPr>
          <p:nvPr/>
        </p:nvPicPr>
        <p:blipFill>
          <a:blip r:embed="rId1"/>
          <a:srcRect l="6213" t="3275" r="6509" b="3712"/>
          <a:stretch>
            <a:fillRect/>
          </a:stretch>
        </p:blipFill>
        <p:spPr>
          <a:xfrm>
            <a:off x="5712460" y="2217103"/>
            <a:ext cx="2143125" cy="2884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41" descr="http://t2.baidu.com/it/u=3110803957,131807673&amp;fm=23&amp;gp=0.jpg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449310" y="2158365"/>
            <a:ext cx="1714500" cy="294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25" descr="http://a.hiphotos.baidu.com/baike/c%3DbaikeA4%2C10%2C95/sign=266234455343fbf2d12cf172d915afc1/728da9773912b31b506fdc648618367adbb44aed2e73c940.jpg"/>
          <p:cNvPicPr>
            <a:picLocks noChangeAspect="1"/>
          </p:cNvPicPr>
          <p:nvPr/>
        </p:nvPicPr>
        <p:blipFill>
          <a:blip r:embed="rId4"/>
          <a:srcRect l="2708" t="4846" r="69299" b="27216"/>
          <a:stretch>
            <a:fillRect/>
          </a:stretch>
        </p:blipFill>
        <p:spPr>
          <a:xfrm>
            <a:off x="10332085" y="2185353"/>
            <a:ext cx="1112838" cy="2916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4" name="TextBox 2"/>
          <p:cNvSpPr txBox="1"/>
          <p:nvPr/>
        </p:nvSpPr>
        <p:spPr>
          <a:xfrm>
            <a:off x="7855585" y="5298440"/>
            <a:ext cx="24771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殷墟出土的甲骨文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graphicFrame>
        <p:nvGraphicFramePr>
          <p:cNvPr id="28" name="图示 27"/>
          <p:cNvGraphicFramePr/>
          <p:nvPr/>
        </p:nvGraphicFramePr>
        <p:xfrm>
          <a:off x="677976" y="714419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TextBox 1"/>
          <p:cNvSpPr txBox="1"/>
          <p:nvPr/>
        </p:nvSpPr>
        <p:spPr>
          <a:xfrm>
            <a:off x="677545" y="1489710"/>
            <a:ext cx="4805680" cy="185039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先秦是中国书法的初期阶段，先秦书法可分为商朝、西周时期书法和春秋、战国时期书法。先秦时期的书法主要有甲骨文和金文，竹简和帛书。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4" name="TextBox 1"/>
          <p:cNvSpPr txBox="1"/>
          <p:nvPr/>
        </p:nvSpPr>
        <p:spPr>
          <a:xfrm>
            <a:off x="5053330" y="3666490"/>
            <a:ext cx="490220" cy="18653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Arial" panose="020B0604020202020204" pitchFamily="34" charset="0"/>
              </a:rPr>
              <a:t>伊秉绶的隶书 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pic>
        <p:nvPicPr>
          <p:cNvPr id="76805" name="Picture 71" descr="http://download.zhuokearts.com/Auction/2011/12/3/zc-7408-1964.jpg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303463" y="815340"/>
            <a:ext cx="2520950" cy="496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06" name="Picture 70" descr="http://blog.xlys1904.com/attachment/201011/24/2005_1290565475hWht.jpg"/>
          <p:cNvPicPr>
            <a:picLocks noChangeAspect="1"/>
          </p:cNvPicPr>
          <p:nvPr/>
        </p:nvPicPr>
        <p:blipFill>
          <a:blip r:embed="rId3" r:link="rId2"/>
          <a:srcRect l="6572" t="3670"/>
          <a:stretch>
            <a:fillRect/>
          </a:stretch>
        </p:blipFill>
        <p:spPr>
          <a:xfrm>
            <a:off x="6037263" y="1018540"/>
            <a:ext cx="3352800" cy="4306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7" name="TextBox 2"/>
          <p:cNvSpPr txBox="1"/>
          <p:nvPr/>
        </p:nvSpPr>
        <p:spPr>
          <a:xfrm>
            <a:off x="6553200" y="5663565"/>
            <a:ext cx="28368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b="1" dirty="0">
                <a:latin typeface="Arial" panose="020B0604020202020204" pitchFamily="34" charset="0"/>
              </a:rPr>
              <a:t>蒋仁行书作品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7828" name="Picture 73" descr="http://images.epailive.com:81/upload/epailive/2532/3336/1468927_1l.jpg"/>
          <p:cNvPicPr>
            <a:picLocks noChangeAspect="1"/>
          </p:cNvPicPr>
          <p:nvPr/>
        </p:nvPicPr>
        <p:blipFill>
          <a:blip r:embed="rId1" r:link="rId2"/>
          <a:srcRect l="56610" r="6509" b="25211"/>
          <a:stretch>
            <a:fillRect/>
          </a:stretch>
        </p:blipFill>
        <p:spPr>
          <a:xfrm>
            <a:off x="2076133" y="922973"/>
            <a:ext cx="2990850" cy="4773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29" name="Picture 72" descr="http://img.yiyuanyi.org/article_pic/2009-10-19/1255937869.jpg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6181408" y="922973"/>
            <a:ext cx="2808287" cy="4819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30" name="TextBox 3"/>
          <p:cNvSpPr txBox="1"/>
          <p:nvPr/>
        </p:nvSpPr>
        <p:spPr>
          <a:xfrm>
            <a:off x="5330825" y="2632075"/>
            <a:ext cx="490220" cy="290893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Arial" panose="020B0604020202020204" pitchFamily="34" charset="0"/>
              </a:rPr>
              <a:t>朱耷书法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77831" name="TextBox 10"/>
          <p:cNvSpPr txBox="1"/>
          <p:nvPr/>
        </p:nvSpPr>
        <p:spPr>
          <a:xfrm>
            <a:off x="9166225" y="2483485"/>
            <a:ext cx="490220" cy="346392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Arial" panose="020B0604020202020204" pitchFamily="34" charset="0"/>
              </a:rPr>
              <a:t> 吴昌硕篆书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2" name="TextBox 3"/>
          <p:cNvSpPr txBox="1"/>
          <p:nvPr/>
        </p:nvSpPr>
        <p:spPr>
          <a:xfrm>
            <a:off x="5474335" y="2519045"/>
            <a:ext cx="490220" cy="345186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Arial" panose="020B0604020202020204" pitchFamily="34" charset="0"/>
              </a:rPr>
              <a:t>乾隆书法作品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78853" name="TextBox 10"/>
          <p:cNvSpPr txBox="1"/>
          <p:nvPr/>
        </p:nvSpPr>
        <p:spPr>
          <a:xfrm>
            <a:off x="9937750" y="2722245"/>
            <a:ext cx="490220" cy="317754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Arial" panose="020B0604020202020204" pitchFamily="34" charset="0"/>
              </a:rPr>
              <a:t>  刘墉书法作品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pic>
        <p:nvPicPr>
          <p:cNvPr id="78854" name="Picture 74" descr="http://x.limgs.cn/f1/c1/up201012/e66da9eb4274a7e0fdc8a00045825b47.jpg"/>
          <p:cNvPicPr>
            <a:picLocks noChangeAspect="1"/>
          </p:cNvPicPr>
          <p:nvPr/>
        </p:nvPicPr>
        <p:blipFill>
          <a:blip r:embed="rId1" r:link="rId2"/>
          <a:srcRect l="8438" t="6383" r="5313" b="5402"/>
          <a:stretch>
            <a:fillRect/>
          </a:stretch>
        </p:blipFill>
        <p:spPr>
          <a:xfrm>
            <a:off x="2387918" y="840105"/>
            <a:ext cx="3024187" cy="5106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55" name="Picture 75" descr="http://file.gucn.com/file/CurioPicfile/201003/Gucn_2010030165145133241Pic3.jpg"/>
          <p:cNvPicPr>
            <a:picLocks noChangeAspect="1"/>
          </p:cNvPicPr>
          <p:nvPr/>
        </p:nvPicPr>
        <p:blipFill>
          <a:blip r:embed="rId3" r:link="rId2"/>
          <a:srcRect l="9381" t="12144" b="10011"/>
          <a:stretch>
            <a:fillRect/>
          </a:stretch>
        </p:blipFill>
        <p:spPr>
          <a:xfrm>
            <a:off x="6436995" y="1052830"/>
            <a:ext cx="3427413" cy="4752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" name="矩形"/>
          <p:cNvSpPr/>
          <p:nvPr/>
        </p:nvSpPr>
        <p:spPr>
          <a:xfrm>
            <a:off x="4323715" y="1305878"/>
            <a:ext cx="6715760" cy="4246245"/>
          </a:xfrm>
          <a:prstGeom prst="rect">
            <a:avLst/>
          </a:prstGeom>
          <a:solidFill>
            <a:srgbClr val="FAC08F"/>
          </a:solidFill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000" b="0" i="0" u="none" strike="noStrike" kern="1200" cap="none" spc="0" baseline="0" noProof="1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Lato Regular" charset="0"/>
              </a:rPr>
              <a:t>中国书法经历了几千年的发展演变，是中华民族聪慧和创造力的集中体现，由简而繁，由甲骨而籀，由籀而小篆，由小篆而隶，进而楷、行、草，汉字的点画已挣脱了仅仅为符号的束缚，创立了自身赋有无穷魅力的美，它蕴含感情、良知、道德，展现出浑厚肃穆、轻灵缥缈、沉着稳健、娴雅舒展的意境，仿佛备齐了人类至善至美的一切条件，标志着华夏文明在古典文化艺术领域的最高水准。有人评其为“中国艺术的核心”。并以其特殊的书写工具和独特的精神气韵，在世界艺术史上独领风骚。</a:t>
            </a:r>
            <a:endParaRPr lang="en-US" altLang="zh-CN" sz="2000" b="0" i="0" u="none" strike="noStrike" kern="1200" cap="none" spc="0" baseline="0" noProof="1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Lato Regular" charset="0"/>
            </a:endParaRPr>
          </a:p>
        </p:txBody>
      </p:sp>
      <p:grpSp>
        <p:nvGrpSpPr>
          <p:cNvPr id="163" name="组合"/>
          <p:cNvGrpSpPr/>
          <p:nvPr/>
        </p:nvGrpSpPr>
        <p:grpSpPr>
          <a:xfrm>
            <a:off x="800735" y="1736408"/>
            <a:ext cx="3303588" cy="3213099"/>
            <a:chOff x="1327844" y="1748442"/>
            <a:chExt cx="3302751" cy="3212829"/>
          </a:xfrm>
        </p:grpSpPr>
        <p:sp>
          <p:nvSpPr>
            <p:cNvPr id="17413" name="菱形"/>
            <p:cNvSpPr/>
            <p:nvPr/>
          </p:nvSpPr>
          <p:spPr>
            <a:xfrm rot="5400000">
              <a:off x="3198582" y="3557921"/>
              <a:ext cx="1403351" cy="1403348"/>
            </a:xfrm>
            <a:prstGeom prst="diamond">
              <a:avLst/>
            </a:prstGeom>
            <a:solidFill>
              <a:srgbClr val="05AAD1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黑体" panose="02010609060101010101" charset="-122"/>
              </a:endParaRPr>
            </a:p>
          </p:txBody>
        </p:sp>
        <p:grpSp>
          <p:nvGrpSpPr>
            <p:cNvPr id="17414" name="组合"/>
            <p:cNvGrpSpPr/>
            <p:nvPr/>
          </p:nvGrpSpPr>
          <p:grpSpPr>
            <a:xfrm>
              <a:off x="1327844" y="3534592"/>
              <a:ext cx="1403169" cy="1403169"/>
              <a:chOff x="1327844" y="3534592"/>
              <a:chExt cx="1403169" cy="1403169"/>
            </a:xfrm>
          </p:grpSpPr>
          <p:sp>
            <p:nvSpPr>
              <p:cNvPr id="17415" name="菱形"/>
              <p:cNvSpPr/>
              <p:nvPr/>
            </p:nvSpPr>
            <p:spPr>
              <a:xfrm rot="5400000" flipV="1">
                <a:off x="1327842" y="3534590"/>
                <a:ext cx="1403169" cy="1403169"/>
              </a:xfrm>
              <a:prstGeom prst="diamond">
                <a:avLst/>
              </a:prstGeom>
              <a:solidFill>
                <a:srgbClr val="E0504C"/>
              </a:solidFill>
              <a:ln w="635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grpSp>
            <p:nvGrpSpPr>
              <p:cNvPr id="17416" name="组合"/>
              <p:cNvGrpSpPr/>
              <p:nvPr/>
            </p:nvGrpSpPr>
            <p:grpSpPr>
              <a:xfrm>
                <a:off x="1774157" y="3890461"/>
                <a:ext cx="517374" cy="616861"/>
                <a:chOff x="1774157" y="3890461"/>
                <a:chExt cx="517374" cy="616861"/>
              </a:xfrm>
            </p:grpSpPr>
            <p:sp>
              <p:nvSpPr>
                <p:cNvPr id="17417" name="曲线"/>
                <p:cNvSpPr/>
                <p:nvPr/>
              </p:nvSpPr>
              <p:spPr>
                <a:xfrm>
                  <a:off x="1783201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8" y="11409"/>
                      </a:moveTo>
                      <a:lnTo>
                        <a:pt x="13528" y="11409"/>
                      </a:lnTo>
                      <a:lnTo>
                        <a:pt x="14122" y="10854"/>
                      </a:lnTo>
                      <a:lnTo>
                        <a:pt x="14835" y="10301"/>
                      </a:lnTo>
                      <a:lnTo>
                        <a:pt x="15428" y="9637"/>
                      </a:lnTo>
                      <a:lnTo>
                        <a:pt x="15903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3" y="6424"/>
                      </a:lnTo>
                      <a:lnTo>
                        <a:pt x="16733" y="5538"/>
                      </a:lnTo>
                      <a:lnTo>
                        <a:pt x="16733" y="5538"/>
                      </a:lnTo>
                      <a:lnTo>
                        <a:pt x="16614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2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4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4" y="5538"/>
                      </a:lnTo>
                      <a:lnTo>
                        <a:pt x="4864" y="5538"/>
                      </a:lnTo>
                      <a:lnTo>
                        <a:pt x="4864" y="6424"/>
                      </a:lnTo>
                      <a:lnTo>
                        <a:pt x="5103" y="7198"/>
                      </a:lnTo>
                      <a:lnTo>
                        <a:pt x="5340" y="8086"/>
                      </a:lnTo>
                      <a:lnTo>
                        <a:pt x="5814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9" y="11409"/>
                      </a:lnTo>
                      <a:lnTo>
                        <a:pt x="8189" y="11409"/>
                      </a:lnTo>
                      <a:lnTo>
                        <a:pt x="6408" y="11962"/>
                      </a:lnTo>
                      <a:lnTo>
                        <a:pt x="4864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7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2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7" y="21600"/>
                      </a:lnTo>
                      <a:lnTo>
                        <a:pt x="14835" y="21488"/>
                      </a:lnTo>
                      <a:lnTo>
                        <a:pt x="16614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5" y="19937"/>
                      </a:lnTo>
                      <a:lnTo>
                        <a:pt x="21362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5" y="16835"/>
                      </a:lnTo>
                      <a:lnTo>
                        <a:pt x="20294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3" y="12627"/>
                      </a:lnTo>
                      <a:lnTo>
                        <a:pt x="15190" y="11962"/>
                      </a:lnTo>
                      <a:lnTo>
                        <a:pt x="13528" y="11409"/>
                      </a:lnTo>
                      <a:lnTo>
                        <a:pt x="13528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18" name="曲线"/>
                <p:cNvSpPr/>
                <p:nvPr/>
              </p:nvSpPr>
              <p:spPr>
                <a:xfrm>
                  <a:off x="1949322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8" y="11409"/>
                      </a:moveTo>
                      <a:lnTo>
                        <a:pt x="13528" y="11409"/>
                      </a:lnTo>
                      <a:lnTo>
                        <a:pt x="14122" y="10854"/>
                      </a:lnTo>
                      <a:lnTo>
                        <a:pt x="14835" y="10301"/>
                      </a:lnTo>
                      <a:lnTo>
                        <a:pt x="15428" y="9637"/>
                      </a:lnTo>
                      <a:lnTo>
                        <a:pt x="15903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3" y="6424"/>
                      </a:lnTo>
                      <a:lnTo>
                        <a:pt x="16733" y="5538"/>
                      </a:lnTo>
                      <a:lnTo>
                        <a:pt x="16733" y="5538"/>
                      </a:lnTo>
                      <a:lnTo>
                        <a:pt x="16614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2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4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4" y="5538"/>
                      </a:lnTo>
                      <a:lnTo>
                        <a:pt x="4864" y="5538"/>
                      </a:lnTo>
                      <a:lnTo>
                        <a:pt x="4864" y="6424"/>
                      </a:lnTo>
                      <a:lnTo>
                        <a:pt x="5103" y="7198"/>
                      </a:lnTo>
                      <a:lnTo>
                        <a:pt x="5340" y="8086"/>
                      </a:lnTo>
                      <a:lnTo>
                        <a:pt x="5814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9" y="11409"/>
                      </a:lnTo>
                      <a:lnTo>
                        <a:pt x="8189" y="11409"/>
                      </a:lnTo>
                      <a:lnTo>
                        <a:pt x="6408" y="11962"/>
                      </a:lnTo>
                      <a:lnTo>
                        <a:pt x="4864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7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2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7" y="21600"/>
                      </a:lnTo>
                      <a:lnTo>
                        <a:pt x="14835" y="21488"/>
                      </a:lnTo>
                      <a:lnTo>
                        <a:pt x="16614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4" y="19937"/>
                      </a:lnTo>
                      <a:lnTo>
                        <a:pt x="21361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6" y="16835"/>
                      </a:lnTo>
                      <a:lnTo>
                        <a:pt x="20293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3" y="12627"/>
                      </a:lnTo>
                      <a:lnTo>
                        <a:pt x="15190" y="11962"/>
                      </a:lnTo>
                      <a:lnTo>
                        <a:pt x="13528" y="11409"/>
                      </a:lnTo>
                      <a:lnTo>
                        <a:pt x="13528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19" name="曲线"/>
                <p:cNvSpPr/>
                <p:nvPr/>
              </p:nvSpPr>
              <p:spPr>
                <a:xfrm>
                  <a:off x="2115443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9" y="11409"/>
                      </a:moveTo>
                      <a:lnTo>
                        <a:pt x="13529" y="11409"/>
                      </a:lnTo>
                      <a:lnTo>
                        <a:pt x="14240" y="10854"/>
                      </a:lnTo>
                      <a:lnTo>
                        <a:pt x="14834" y="10301"/>
                      </a:lnTo>
                      <a:lnTo>
                        <a:pt x="15428" y="9637"/>
                      </a:lnTo>
                      <a:lnTo>
                        <a:pt x="15902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4" y="6424"/>
                      </a:lnTo>
                      <a:lnTo>
                        <a:pt x="16734" y="5538"/>
                      </a:lnTo>
                      <a:lnTo>
                        <a:pt x="16734" y="5538"/>
                      </a:lnTo>
                      <a:lnTo>
                        <a:pt x="16615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1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5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5" y="5538"/>
                      </a:lnTo>
                      <a:lnTo>
                        <a:pt x="4865" y="5538"/>
                      </a:lnTo>
                      <a:lnTo>
                        <a:pt x="4865" y="6424"/>
                      </a:lnTo>
                      <a:lnTo>
                        <a:pt x="5102" y="7198"/>
                      </a:lnTo>
                      <a:lnTo>
                        <a:pt x="5340" y="8086"/>
                      </a:lnTo>
                      <a:lnTo>
                        <a:pt x="5815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8" y="11409"/>
                      </a:lnTo>
                      <a:lnTo>
                        <a:pt x="8188" y="11409"/>
                      </a:lnTo>
                      <a:lnTo>
                        <a:pt x="6408" y="11962"/>
                      </a:lnTo>
                      <a:lnTo>
                        <a:pt x="4865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6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3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6" y="21600"/>
                      </a:lnTo>
                      <a:lnTo>
                        <a:pt x="14834" y="21488"/>
                      </a:lnTo>
                      <a:lnTo>
                        <a:pt x="16615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4" y="19937"/>
                      </a:lnTo>
                      <a:lnTo>
                        <a:pt x="21361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6" y="16835"/>
                      </a:lnTo>
                      <a:lnTo>
                        <a:pt x="20293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4" y="12627"/>
                      </a:lnTo>
                      <a:lnTo>
                        <a:pt x="15190" y="11962"/>
                      </a:lnTo>
                      <a:lnTo>
                        <a:pt x="13529" y="11409"/>
                      </a:lnTo>
                      <a:lnTo>
                        <a:pt x="13529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0" name="曲线"/>
                <p:cNvSpPr/>
                <p:nvPr/>
              </p:nvSpPr>
              <p:spPr>
                <a:xfrm>
                  <a:off x="1774157" y="3890461"/>
                  <a:ext cx="517374" cy="348669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9008" y="0"/>
                      </a:moveTo>
                      <a:lnTo>
                        <a:pt x="2551" y="0"/>
                      </a:lnTo>
                      <a:lnTo>
                        <a:pt x="2551" y="0"/>
                      </a:lnTo>
                      <a:lnTo>
                        <a:pt x="2284" y="0"/>
                      </a:lnTo>
                      <a:lnTo>
                        <a:pt x="2056" y="56"/>
                      </a:lnTo>
                      <a:lnTo>
                        <a:pt x="1790" y="168"/>
                      </a:lnTo>
                      <a:lnTo>
                        <a:pt x="1561" y="281"/>
                      </a:lnTo>
                      <a:lnTo>
                        <a:pt x="1332" y="452"/>
                      </a:lnTo>
                      <a:lnTo>
                        <a:pt x="1103" y="621"/>
                      </a:lnTo>
                      <a:lnTo>
                        <a:pt x="914" y="848"/>
                      </a:lnTo>
                      <a:lnTo>
                        <a:pt x="722" y="1129"/>
                      </a:lnTo>
                      <a:lnTo>
                        <a:pt x="570" y="1356"/>
                      </a:lnTo>
                      <a:lnTo>
                        <a:pt x="419" y="1696"/>
                      </a:lnTo>
                      <a:lnTo>
                        <a:pt x="304" y="1979"/>
                      </a:lnTo>
                      <a:lnTo>
                        <a:pt x="189" y="2317"/>
                      </a:lnTo>
                      <a:lnTo>
                        <a:pt x="114" y="2656"/>
                      </a:lnTo>
                      <a:lnTo>
                        <a:pt x="38" y="3052"/>
                      </a:lnTo>
                      <a:lnTo>
                        <a:pt x="0" y="3392"/>
                      </a:lnTo>
                      <a:lnTo>
                        <a:pt x="0" y="3787"/>
                      </a:lnTo>
                      <a:lnTo>
                        <a:pt x="0" y="17811"/>
                      </a:lnTo>
                      <a:lnTo>
                        <a:pt x="0" y="17811"/>
                      </a:lnTo>
                      <a:lnTo>
                        <a:pt x="0" y="18207"/>
                      </a:lnTo>
                      <a:lnTo>
                        <a:pt x="38" y="18603"/>
                      </a:lnTo>
                      <a:lnTo>
                        <a:pt x="114" y="18942"/>
                      </a:lnTo>
                      <a:lnTo>
                        <a:pt x="189" y="19281"/>
                      </a:lnTo>
                      <a:lnTo>
                        <a:pt x="304" y="19619"/>
                      </a:lnTo>
                      <a:lnTo>
                        <a:pt x="419" y="19960"/>
                      </a:lnTo>
                      <a:lnTo>
                        <a:pt x="570" y="20241"/>
                      </a:lnTo>
                      <a:lnTo>
                        <a:pt x="722" y="20525"/>
                      </a:lnTo>
                      <a:lnTo>
                        <a:pt x="914" y="20751"/>
                      </a:lnTo>
                      <a:lnTo>
                        <a:pt x="1103" y="20977"/>
                      </a:lnTo>
                      <a:lnTo>
                        <a:pt x="1332" y="21146"/>
                      </a:lnTo>
                      <a:lnTo>
                        <a:pt x="1561" y="21317"/>
                      </a:lnTo>
                      <a:lnTo>
                        <a:pt x="1790" y="21430"/>
                      </a:lnTo>
                      <a:lnTo>
                        <a:pt x="2056" y="21543"/>
                      </a:lnTo>
                      <a:lnTo>
                        <a:pt x="2284" y="21599"/>
                      </a:lnTo>
                      <a:lnTo>
                        <a:pt x="2551" y="21599"/>
                      </a:lnTo>
                      <a:lnTo>
                        <a:pt x="4799" y="21599"/>
                      </a:lnTo>
                      <a:lnTo>
                        <a:pt x="4876" y="20072"/>
                      </a:lnTo>
                      <a:lnTo>
                        <a:pt x="2551" y="20072"/>
                      </a:lnTo>
                      <a:lnTo>
                        <a:pt x="2551" y="20072"/>
                      </a:lnTo>
                      <a:lnTo>
                        <a:pt x="2246" y="20072"/>
                      </a:lnTo>
                      <a:lnTo>
                        <a:pt x="1942" y="19903"/>
                      </a:lnTo>
                      <a:lnTo>
                        <a:pt x="1713" y="19734"/>
                      </a:lnTo>
                      <a:lnTo>
                        <a:pt x="1485" y="19450"/>
                      </a:lnTo>
                      <a:lnTo>
                        <a:pt x="1295" y="19112"/>
                      </a:lnTo>
                      <a:lnTo>
                        <a:pt x="1141" y="18716"/>
                      </a:lnTo>
                      <a:lnTo>
                        <a:pt x="1066" y="18263"/>
                      </a:lnTo>
                      <a:lnTo>
                        <a:pt x="1027" y="17811"/>
                      </a:lnTo>
                      <a:lnTo>
                        <a:pt x="1027" y="3787"/>
                      </a:lnTo>
                      <a:lnTo>
                        <a:pt x="1027" y="3787"/>
                      </a:lnTo>
                      <a:lnTo>
                        <a:pt x="1066" y="3335"/>
                      </a:lnTo>
                      <a:lnTo>
                        <a:pt x="1141" y="2939"/>
                      </a:lnTo>
                      <a:lnTo>
                        <a:pt x="1295" y="2544"/>
                      </a:lnTo>
                      <a:lnTo>
                        <a:pt x="1485" y="2204"/>
                      </a:lnTo>
                      <a:lnTo>
                        <a:pt x="1713" y="1921"/>
                      </a:lnTo>
                      <a:lnTo>
                        <a:pt x="1942" y="1696"/>
                      </a:lnTo>
                      <a:lnTo>
                        <a:pt x="2246" y="1583"/>
                      </a:lnTo>
                      <a:lnTo>
                        <a:pt x="2551" y="1525"/>
                      </a:lnTo>
                      <a:lnTo>
                        <a:pt x="19008" y="1525"/>
                      </a:lnTo>
                      <a:lnTo>
                        <a:pt x="19008" y="1525"/>
                      </a:lnTo>
                      <a:lnTo>
                        <a:pt x="19313" y="1583"/>
                      </a:lnTo>
                      <a:lnTo>
                        <a:pt x="19618" y="1696"/>
                      </a:lnTo>
                      <a:lnTo>
                        <a:pt x="19885" y="1921"/>
                      </a:lnTo>
                      <a:lnTo>
                        <a:pt x="20113" y="2204"/>
                      </a:lnTo>
                      <a:lnTo>
                        <a:pt x="20303" y="2544"/>
                      </a:lnTo>
                      <a:lnTo>
                        <a:pt x="20418" y="2939"/>
                      </a:lnTo>
                      <a:lnTo>
                        <a:pt x="20533" y="3335"/>
                      </a:lnTo>
                      <a:lnTo>
                        <a:pt x="20570" y="3787"/>
                      </a:lnTo>
                      <a:lnTo>
                        <a:pt x="20570" y="17811"/>
                      </a:lnTo>
                      <a:lnTo>
                        <a:pt x="20570" y="17811"/>
                      </a:lnTo>
                      <a:lnTo>
                        <a:pt x="20533" y="18263"/>
                      </a:lnTo>
                      <a:lnTo>
                        <a:pt x="20418" y="18716"/>
                      </a:lnTo>
                      <a:lnTo>
                        <a:pt x="20303" y="19112"/>
                      </a:lnTo>
                      <a:lnTo>
                        <a:pt x="20113" y="19450"/>
                      </a:lnTo>
                      <a:lnTo>
                        <a:pt x="19885" y="19734"/>
                      </a:lnTo>
                      <a:lnTo>
                        <a:pt x="19618" y="19903"/>
                      </a:lnTo>
                      <a:lnTo>
                        <a:pt x="19313" y="20072"/>
                      </a:lnTo>
                      <a:lnTo>
                        <a:pt x="19008" y="20072"/>
                      </a:lnTo>
                      <a:lnTo>
                        <a:pt x="10209" y="20072"/>
                      </a:lnTo>
                      <a:lnTo>
                        <a:pt x="10285" y="21599"/>
                      </a:lnTo>
                      <a:lnTo>
                        <a:pt x="19008" y="21599"/>
                      </a:lnTo>
                      <a:lnTo>
                        <a:pt x="19008" y="21599"/>
                      </a:lnTo>
                      <a:lnTo>
                        <a:pt x="19276" y="21599"/>
                      </a:lnTo>
                      <a:lnTo>
                        <a:pt x="19542" y="21543"/>
                      </a:lnTo>
                      <a:lnTo>
                        <a:pt x="19770" y="21430"/>
                      </a:lnTo>
                      <a:lnTo>
                        <a:pt x="20000" y="21317"/>
                      </a:lnTo>
                      <a:lnTo>
                        <a:pt x="20228" y="21146"/>
                      </a:lnTo>
                      <a:lnTo>
                        <a:pt x="20457" y="20977"/>
                      </a:lnTo>
                      <a:lnTo>
                        <a:pt x="20647" y="20751"/>
                      </a:lnTo>
                      <a:lnTo>
                        <a:pt x="20838" y="20525"/>
                      </a:lnTo>
                      <a:lnTo>
                        <a:pt x="20990" y="20241"/>
                      </a:lnTo>
                      <a:lnTo>
                        <a:pt x="21142" y="19960"/>
                      </a:lnTo>
                      <a:lnTo>
                        <a:pt x="21256" y="19619"/>
                      </a:lnTo>
                      <a:lnTo>
                        <a:pt x="21370" y="19281"/>
                      </a:lnTo>
                      <a:lnTo>
                        <a:pt x="21447" y="18942"/>
                      </a:lnTo>
                      <a:lnTo>
                        <a:pt x="21523" y="18603"/>
                      </a:lnTo>
                      <a:lnTo>
                        <a:pt x="21560" y="18207"/>
                      </a:lnTo>
                      <a:lnTo>
                        <a:pt x="21599" y="17811"/>
                      </a:lnTo>
                      <a:lnTo>
                        <a:pt x="21599" y="3787"/>
                      </a:lnTo>
                      <a:lnTo>
                        <a:pt x="21599" y="3787"/>
                      </a:lnTo>
                      <a:lnTo>
                        <a:pt x="21560" y="3392"/>
                      </a:lnTo>
                      <a:lnTo>
                        <a:pt x="21523" y="3052"/>
                      </a:lnTo>
                      <a:lnTo>
                        <a:pt x="21447" y="2656"/>
                      </a:lnTo>
                      <a:lnTo>
                        <a:pt x="21370" y="2317"/>
                      </a:lnTo>
                      <a:lnTo>
                        <a:pt x="21256" y="1979"/>
                      </a:lnTo>
                      <a:lnTo>
                        <a:pt x="21142" y="1696"/>
                      </a:lnTo>
                      <a:lnTo>
                        <a:pt x="20990" y="1356"/>
                      </a:lnTo>
                      <a:lnTo>
                        <a:pt x="20838" y="1129"/>
                      </a:lnTo>
                      <a:lnTo>
                        <a:pt x="20647" y="848"/>
                      </a:lnTo>
                      <a:lnTo>
                        <a:pt x="20457" y="621"/>
                      </a:lnTo>
                      <a:lnTo>
                        <a:pt x="20228" y="452"/>
                      </a:lnTo>
                      <a:lnTo>
                        <a:pt x="20000" y="281"/>
                      </a:lnTo>
                      <a:lnTo>
                        <a:pt x="19770" y="168"/>
                      </a:lnTo>
                      <a:lnTo>
                        <a:pt x="19542" y="56"/>
                      </a:lnTo>
                      <a:lnTo>
                        <a:pt x="19276" y="0"/>
                      </a:lnTo>
                      <a:lnTo>
                        <a:pt x="19008" y="0"/>
                      </a:lnTo>
                      <a:lnTo>
                        <a:pt x="1900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1" name="曲线"/>
                <p:cNvSpPr/>
                <p:nvPr/>
              </p:nvSpPr>
              <p:spPr>
                <a:xfrm>
                  <a:off x="1917390" y="3952479"/>
                  <a:ext cx="74939" cy="81213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1598" y="9949"/>
                      </a:moveTo>
                      <a:lnTo>
                        <a:pt x="21598" y="9949"/>
                      </a:lnTo>
                      <a:lnTo>
                        <a:pt x="21336" y="8008"/>
                      </a:lnTo>
                      <a:lnTo>
                        <a:pt x="20809" y="6067"/>
                      </a:lnTo>
                      <a:lnTo>
                        <a:pt x="19755" y="4367"/>
                      </a:lnTo>
                      <a:lnTo>
                        <a:pt x="18439" y="2912"/>
                      </a:lnTo>
                      <a:lnTo>
                        <a:pt x="16857" y="1697"/>
                      </a:lnTo>
                      <a:lnTo>
                        <a:pt x="15013" y="728"/>
                      </a:lnTo>
                      <a:lnTo>
                        <a:pt x="12907" y="242"/>
                      </a:lnTo>
                      <a:lnTo>
                        <a:pt x="10798" y="0"/>
                      </a:lnTo>
                      <a:lnTo>
                        <a:pt x="10798" y="0"/>
                      </a:lnTo>
                      <a:lnTo>
                        <a:pt x="8691" y="242"/>
                      </a:lnTo>
                      <a:lnTo>
                        <a:pt x="6585" y="728"/>
                      </a:lnTo>
                      <a:lnTo>
                        <a:pt x="4741" y="1697"/>
                      </a:lnTo>
                      <a:lnTo>
                        <a:pt x="3159" y="2912"/>
                      </a:lnTo>
                      <a:lnTo>
                        <a:pt x="1844" y="4367"/>
                      </a:lnTo>
                      <a:lnTo>
                        <a:pt x="1052" y="6067"/>
                      </a:lnTo>
                      <a:lnTo>
                        <a:pt x="262" y="8008"/>
                      </a:lnTo>
                      <a:lnTo>
                        <a:pt x="0" y="9949"/>
                      </a:lnTo>
                      <a:lnTo>
                        <a:pt x="0" y="9949"/>
                      </a:lnTo>
                      <a:lnTo>
                        <a:pt x="262" y="11891"/>
                      </a:lnTo>
                      <a:lnTo>
                        <a:pt x="1052" y="14076"/>
                      </a:lnTo>
                      <a:lnTo>
                        <a:pt x="1844" y="16018"/>
                      </a:lnTo>
                      <a:lnTo>
                        <a:pt x="3159" y="17959"/>
                      </a:lnTo>
                      <a:lnTo>
                        <a:pt x="4741" y="19415"/>
                      </a:lnTo>
                      <a:lnTo>
                        <a:pt x="6585" y="20628"/>
                      </a:lnTo>
                      <a:lnTo>
                        <a:pt x="8691" y="21356"/>
                      </a:lnTo>
                      <a:lnTo>
                        <a:pt x="10798" y="21600"/>
                      </a:lnTo>
                      <a:lnTo>
                        <a:pt x="10798" y="21600"/>
                      </a:lnTo>
                      <a:lnTo>
                        <a:pt x="12907" y="21356"/>
                      </a:lnTo>
                      <a:lnTo>
                        <a:pt x="15013" y="20628"/>
                      </a:lnTo>
                      <a:lnTo>
                        <a:pt x="16857" y="19415"/>
                      </a:lnTo>
                      <a:lnTo>
                        <a:pt x="18439" y="17959"/>
                      </a:lnTo>
                      <a:lnTo>
                        <a:pt x="19755" y="16018"/>
                      </a:lnTo>
                      <a:lnTo>
                        <a:pt x="20809" y="14076"/>
                      </a:lnTo>
                      <a:lnTo>
                        <a:pt x="21336" y="11891"/>
                      </a:lnTo>
                      <a:lnTo>
                        <a:pt x="21598" y="9949"/>
                      </a:lnTo>
                      <a:lnTo>
                        <a:pt x="21598" y="994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2" name="曲线"/>
                <p:cNvSpPr/>
                <p:nvPr/>
              </p:nvSpPr>
              <p:spPr>
                <a:xfrm>
                  <a:off x="1858140" y="4037386"/>
                  <a:ext cx="240874" cy="301047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862" y="980"/>
                      </a:moveTo>
                      <a:lnTo>
                        <a:pt x="2862" y="980"/>
                      </a:lnTo>
                      <a:lnTo>
                        <a:pt x="2618" y="1047"/>
                      </a:lnTo>
                      <a:lnTo>
                        <a:pt x="2618" y="1047"/>
                      </a:lnTo>
                      <a:lnTo>
                        <a:pt x="2454" y="1178"/>
                      </a:lnTo>
                      <a:lnTo>
                        <a:pt x="2454" y="1178"/>
                      </a:lnTo>
                      <a:lnTo>
                        <a:pt x="2290" y="1374"/>
                      </a:lnTo>
                      <a:lnTo>
                        <a:pt x="2290" y="1374"/>
                      </a:lnTo>
                      <a:lnTo>
                        <a:pt x="2208" y="1570"/>
                      </a:lnTo>
                      <a:lnTo>
                        <a:pt x="2208" y="1570"/>
                      </a:lnTo>
                      <a:lnTo>
                        <a:pt x="2127" y="1635"/>
                      </a:lnTo>
                      <a:lnTo>
                        <a:pt x="0" y="9229"/>
                      </a:lnTo>
                      <a:lnTo>
                        <a:pt x="0" y="9229"/>
                      </a:lnTo>
                      <a:lnTo>
                        <a:pt x="0" y="9425"/>
                      </a:lnTo>
                      <a:lnTo>
                        <a:pt x="0" y="9686"/>
                      </a:lnTo>
                      <a:lnTo>
                        <a:pt x="80" y="9883"/>
                      </a:lnTo>
                      <a:lnTo>
                        <a:pt x="163" y="10013"/>
                      </a:lnTo>
                      <a:lnTo>
                        <a:pt x="327" y="10209"/>
                      </a:lnTo>
                      <a:lnTo>
                        <a:pt x="572" y="10340"/>
                      </a:lnTo>
                      <a:lnTo>
                        <a:pt x="736" y="10406"/>
                      </a:lnTo>
                      <a:lnTo>
                        <a:pt x="980" y="10537"/>
                      </a:lnTo>
                      <a:lnTo>
                        <a:pt x="980" y="10537"/>
                      </a:lnTo>
                      <a:lnTo>
                        <a:pt x="1308" y="10537"/>
                      </a:lnTo>
                      <a:lnTo>
                        <a:pt x="1308" y="10537"/>
                      </a:lnTo>
                      <a:lnTo>
                        <a:pt x="1718" y="10471"/>
                      </a:lnTo>
                      <a:lnTo>
                        <a:pt x="2127" y="10275"/>
                      </a:lnTo>
                      <a:lnTo>
                        <a:pt x="2371" y="10013"/>
                      </a:lnTo>
                      <a:lnTo>
                        <a:pt x="2618" y="9686"/>
                      </a:lnTo>
                      <a:lnTo>
                        <a:pt x="4499" y="2683"/>
                      </a:lnTo>
                      <a:lnTo>
                        <a:pt x="4499" y="2683"/>
                      </a:lnTo>
                      <a:lnTo>
                        <a:pt x="4990" y="2617"/>
                      </a:lnTo>
                      <a:lnTo>
                        <a:pt x="4990" y="9817"/>
                      </a:lnTo>
                      <a:lnTo>
                        <a:pt x="3926" y="20224"/>
                      </a:lnTo>
                      <a:lnTo>
                        <a:pt x="3926" y="20224"/>
                      </a:lnTo>
                      <a:lnTo>
                        <a:pt x="3926" y="20486"/>
                      </a:lnTo>
                      <a:lnTo>
                        <a:pt x="4009" y="20749"/>
                      </a:lnTo>
                      <a:lnTo>
                        <a:pt x="4171" y="20945"/>
                      </a:lnTo>
                      <a:lnTo>
                        <a:pt x="4336" y="21140"/>
                      </a:lnTo>
                      <a:lnTo>
                        <a:pt x="4499" y="21338"/>
                      </a:lnTo>
                      <a:lnTo>
                        <a:pt x="4827" y="21468"/>
                      </a:lnTo>
                      <a:lnTo>
                        <a:pt x="5071" y="21533"/>
                      </a:lnTo>
                      <a:lnTo>
                        <a:pt x="5399" y="21600"/>
                      </a:lnTo>
                      <a:lnTo>
                        <a:pt x="5399" y="21600"/>
                      </a:lnTo>
                      <a:lnTo>
                        <a:pt x="5480" y="21600"/>
                      </a:lnTo>
                      <a:lnTo>
                        <a:pt x="5480" y="21600"/>
                      </a:lnTo>
                      <a:lnTo>
                        <a:pt x="5809" y="21600"/>
                      </a:lnTo>
                      <a:lnTo>
                        <a:pt x="6135" y="21533"/>
                      </a:lnTo>
                      <a:lnTo>
                        <a:pt x="6381" y="21403"/>
                      </a:lnTo>
                      <a:lnTo>
                        <a:pt x="6627" y="21272"/>
                      </a:lnTo>
                      <a:lnTo>
                        <a:pt x="6790" y="21076"/>
                      </a:lnTo>
                      <a:lnTo>
                        <a:pt x="6953" y="20878"/>
                      </a:lnTo>
                      <a:lnTo>
                        <a:pt x="7035" y="20683"/>
                      </a:lnTo>
                      <a:lnTo>
                        <a:pt x="7118" y="20421"/>
                      </a:lnTo>
                      <a:lnTo>
                        <a:pt x="8018" y="10995"/>
                      </a:lnTo>
                      <a:lnTo>
                        <a:pt x="8018" y="10995"/>
                      </a:lnTo>
                      <a:lnTo>
                        <a:pt x="8344" y="11061"/>
                      </a:lnTo>
                      <a:lnTo>
                        <a:pt x="8672" y="11127"/>
                      </a:lnTo>
                      <a:lnTo>
                        <a:pt x="8672" y="11127"/>
                      </a:lnTo>
                      <a:lnTo>
                        <a:pt x="8998" y="11061"/>
                      </a:lnTo>
                      <a:lnTo>
                        <a:pt x="9326" y="10995"/>
                      </a:lnTo>
                      <a:lnTo>
                        <a:pt x="10226" y="20421"/>
                      </a:lnTo>
                      <a:lnTo>
                        <a:pt x="10226" y="20421"/>
                      </a:lnTo>
                      <a:lnTo>
                        <a:pt x="10308" y="20683"/>
                      </a:lnTo>
                      <a:lnTo>
                        <a:pt x="10389" y="20878"/>
                      </a:lnTo>
                      <a:lnTo>
                        <a:pt x="10554" y="21076"/>
                      </a:lnTo>
                      <a:lnTo>
                        <a:pt x="10798" y="21272"/>
                      </a:lnTo>
                      <a:lnTo>
                        <a:pt x="10963" y="21403"/>
                      </a:lnTo>
                      <a:lnTo>
                        <a:pt x="11289" y="21533"/>
                      </a:lnTo>
                      <a:lnTo>
                        <a:pt x="11536" y="21600"/>
                      </a:lnTo>
                      <a:lnTo>
                        <a:pt x="11863" y="21600"/>
                      </a:lnTo>
                      <a:lnTo>
                        <a:pt x="11863" y="21600"/>
                      </a:lnTo>
                      <a:lnTo>
                        <a:pt x="11945" y="21600"/>
                      </a:lnTo>
                      <a:lnTo>
                        <a:pt x="11945" y="21600"/>
                      </a:lnTo>
                      <a:lnTo>
                        <a:pt x="12271" y="21533"/>
                      </a:lnTo>
                      <a:lnTo>
                        <a:pt x="12599" y="21468"/>
                      </a:lnTo>
                      <a:lnTo>
                        <a:pt x="12844" y="21338"/>
                      </a:lnTo>
                      <a:lnTo>
                        <a:pt x="13008" y="21140"/>
                      </a:lnTo>
                      <a:lnTo>
                        <a:pt x="13254" y="20945"/>
                      </a:lnTo>
                      <a:lnTo>
                        <a:pt x="13336" y="20749"/>
                      </a:lnTo>
                      <a:lnTo>
                        <a:pt x="13417" y="20486"/>
                      </a:lnTo>
                      <a:lnTo>
                        <a:pt x="13417" y="20224"/>
                      </a:lnTo>
                      <a:lnTo>
                        <a:pt x="12354" y="9817"/>
                      </a:lnTo>
                      <a:lnTo>
                        <a:pt x="12354" y="2617"/>
                      </a:lnTo>
                      <a:lnTo>
                        <a:pt x="12354" y="2617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9881" y="4581"/>
                      </a:lnTo>
                      <a:lnTo>
                        <a:pt x="19881" y="4581"/>
                      </a:lnTo>
                      <a:lnTo>
                        <a:pt x="20290" y="4647"/>
                      </a:lnTo>
                      <a:lnTo>
                        <a:pt x="20290" y="4647"/>
                      </a:lnTo>
                      <a:lnTo>
                        <a:pt x="20700" y="4581"/>
                      </a:lnTo>
                      <a:lnTo>
                        <a:pt x="21026" y="4449"/>
                      </a:lnTo>
                      <a:lnTo>
                        <a:pt x="21354" y="4189"/>
                      </a:lnTo>
                      <a:lnTo>
                        <a:pt x="21517" y="3927"/>
                      </a:lnTo>
                      <a:lnTo>
                        <a:pt x="21517" y="3927"/>
                      </a:lnTo>
                      <a:lnTo>
                        <a:pt x="21598" y="3664"/>
                      </a:lnTo>
                      <a:lnTo>
                        <a:pt x="21598" y="3468"/>
                      </a:lnTo>
                      <a:lnTo>
                        <a:pt x="21517" y="3271"/>
                      </a:lnTo>
                      <a:lnTo>
                        <a:pt x="21435" y="3075"/>
                      </a:lnTo>
                      <a:lnTo>
                        <a:pt x="21354" y="2944"/>
                      </a:lnTo>
                      <a:lnTo>
                        <a:pt x="21189" y="2748"/>
                      </a:lnTo>
                      <a:lnTo>
                        <a:pt x="20944" y="2683"/>
                      </a:lnTo>
                      <a:lnTo>
                        <a:pt x="20700" y="2552"/>
                      </a:lnTo>
                      <a:lnTo>
                        <a:pt x="14400" y="850"/>
                      </a:lnTo>
                      <a:lnTo>
                        <a:pt x="14400" y="850"/>
                      </a:lnTo>
                      <a:lnTo>
                        <a:pt x="13745" y="720"/>
                      </a:lnTo>
                      <a:lnTo>
                        <a:pt x="12518" y="457"/>
                      </a:lnTo>
                      <a:lnTo>
                        <a:pt x="10963" y="129"/>
                      </a:lnTo>
                      <a:lnTo>
                        <a:pt x="10063" y="65"/>
                      </a:lnTo>
                      <a:lnTo>
                        <a:pt x="9162" y="0"/>
                      </a:lnTo>
                      <a:lnTo>
                        <a:pt x="8836" y="523"/>
                      </a:lnTo>
                      <a:lnTo>
                        <a:pt x="8836" y="523"/>
                      </a:lnTo>
                      <a:lnTo>
                        <a:pt x="9735" y="6020"/>
                      </a:lnTo>
                      <a:lnTo>
                        <a:pt x="8672" y="7526"/>
                      </a:lnTo>
                      <a:lnTo>
                        <a:pt x="7608" y="6020"/>
                      </a:lnTo>
                      <a:lnTo>
                        <a:pt x="8509" y="523"/>
                      </a:lnTo>
                      <a:lnTo>
                        <a:pt x="8509" y="523"/>
                      </a:lnTo>
                      <a:lnTo>
                        <a:pt x="8181" y="0"/>
                      </a:lnTo>
                      <a:lnTo>
                        <a:pt x="8181" y="0"/>
                      </a:lnTo>
                      <a:lnTo>
                        <a:pt x="7281" y="65"/>
                      </a:lnTo>
                      <a:lnTo>
                        <a:pt x="6381" y="196"/>
                      </a:lnTo>
                      <a:lnTo>
                        <a:pt x="4745" y="457"/>
                      </a:lnTo>
                      <a:lnTo>
                        <a:pt x="3517" y="720"/>
                      </a:lnTo>
                      <a:lnTo>
                        <a:pt x="2945" y="915"/>
                      </a:lnTo>
                      <a:lnTo>
                        <a:pt x="2945" y="915"/>
                      </a:lnTo>
                      <a:lnTo>
                        <a:pt x="2862" y="980"/>
                      </a:lnTo>
                      <a:lnTo>
                        <a:pt x="2862" y="9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23" name="矩形"/>
                <p:cNvSpPr/>
                <p:nvPr/>
              </p:nvSpPr>
              <p:spPr>
                <a:xfrm>
                  <a:off x="2081664" y="4111217"/>
                  <a:ext cx="23809" cy="6755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7424" name="矩形"/>
                <p:cNvSpPr/>
                <p:nvPr/>
              </p:nvSpPr>
              <p:spPr>
                <a:xfrm>
                  <a:off x="2117289" y="4080207"/>
                  <a:ext cx="24547" cy="9856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17425" name="矩形"/>
                <p:cNvSpPr/>
                <p:nvPr/>
              </p:nvSpPr>
              <p:spPr>
                <a:xfrm>
                  <a:off x="2153835" y="4042923"/>
                  <a:ext cx="24549" cy="1358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9060101010101" charset="-122"/>
                  </a:endParaRPr>
                </a:p>
              </p:txBody>
            </p:sp>
          </p:grpSp>
        </p:grpSp>
        <p:grpSp>
          <p:nvGrpSpPr>
            <p:cNvPr id="17426" name="组合"/>
            <p:cNvGrpSpPr/>
            <p:nvPr/>
          </p:nvGrpSpPr>
          <p:grpSpPr>
            <a:xfrm>
              <a:off x="3227428" y="1778843"/>
              <a:ext cx="1403167" cy="1403169"/>
              <a:chOff x="3227428" y="1778843"/>
              <a:chExt cx="1403167" cy="1403169"/>
            </a:xfrm>
          </p:grpSpPr>
          <p:sp>
            <p:nvSpPr>
              <p:cNvPr id="17427" name="菱形"/>
              <p:cNvSpPr/>
              <p:nvPr/>
            </p:nvSpPr>
            <p:spPr>
              <a:xfrm rot="5400000">
                <a:off x="3227426" y="1778842"/>
                <a:ext cx="1403169" cy="1403167"/>
              </a:xfrm>
              <a:prstGeom prst="diamond">
                <a:avLst/>
              </a:prstGeom>
              <a:solidFill>
                <a:srgbClr val="9960B6"/>
              </a:solidFill>
              <a:ln w="1270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sp>
            <p:nvSpPr>
              <p:cNvPr id="17428" name="曲线"/>
              <p:cNvSpPr/>
              <p:nvPr/>
            </p:nvSpPr>
            <p:spPr>
              <a:xfrm>
                <a:off x="3725792" y="2381493"/>
                <a:ext cx="379123" cy="298278"/>
              </a:xfrm>
              <a:custGeom>
                <a:avLst/>
                <a:gdLst/>
                <a:ahLst/>
                <a:cxnLst/>
                <a:pathLst>
                  <a:path w="21600" h="21600">
                    <a:moveTo>
                      <a:pt x="6972" y="11065"/>
                    </a:moveTo>
                    <a:cubicBezTo>
                      <a:pt x="6015" y="11065"/>
                      <a:pt x="5231" y="11284"/>
                      <a:pt x="4621" y="11501"/>
                    </a:cubicBezTo>
                    <a:cubicBezTo>
                      <a:pt x="3750" y="11827"/>
                      <a:pt x="3140" y="12264"/>
                      <a:pt x="2706" y="12808"/>
                    </a:cubicBezTo>
                    <a:cubicBezTo>
                      <a:pt x="2271" y="13353"/>
                      <a:pt x="2096" y="13788"/>
                      <a:pt x="2096" y="14333"/>
                    </a:cubicBezTo>
                    <a:cubicBezTo>
                      <a:pt x="2096" y="15857"/>
                      <a:pt x="4098" y="17598"/>
                      <a:pt x="6972" y="17598"/>
                    </a:cubicBezTo>
                    <a:cubicBezTo>
                      <a:pt x="8191" y="17598"/>
                      <a:pt x="9236" y="17163"/>
                      <a:pt x="10107" y="16727"/>
                    </a:cubicBezTo>
                    <a:cubicBezTo>
                      <a:pt x="11151" y="16074"/>
                      <a:pt x="11847" y="15203"/>
                      <a:pt x="11847" y="14333"/>
                    </a:cubicBezTo>
                    <a:cubicBezTo>
                      <a:pt x="11847" y="14223"/>
                      <a:pt x="11760" y="14223"/>
                      <a:pt x="11760" y="14223"/>
                    </a:cubicBezTo>
                    <a:cubicBezTo>
                      <a:pt x="11674" y="12699"/>
                      <a:pt x="9758" y="11065"/>
                      <a:pt x="6972" y="11065"/>
                    </a:cubicBezTo>
                  </a:path>
                  <a:path w="21600" h="21600">
                    <a:moveTo>
                      <a:pt x="6962" y="8398"/>
                    </a:moveTo>
                    <a:cubicBezTo>
                      <a:pt x="10707" y="8398"/>
                      <a:pt x="13578" y="10818"/>
                      <a:pt x="13839" y="13900"/>
                    </a:cubicBezTo>
                    <a:cubicBezTo>
                      <a:pt x="13839" y="14008"/>
                      <a:pt x="13839" y="14229"/>
                      <a:pt x="13839" y="14338"/>
                    </a:cubicBezTo>
                    <a:cubicBezTo>
                      <a:pt x="13839" y="15109"/>
                      <a:pt x="13666" y="15989"/>
                      <a:pt x="13317" y="16650"/>
                    </a:cubicBezTo>
                    <a:cubicBezTo>
                      <a:pt x="12272" y="18739"/>
                      <a:pt x="9836" y="20169"/>
                      <a:pt x="6962" y="20169"/>
                    </a:cubicBezTo>
                    <a:cubicBezTo>
                      <a:pt x="5744" y="20169"/>
                      <a:pt x="4699" y="19950"/>
                      <a:pt x="3742" y="19510"/>
                    </a:cubicBezTo>
                    <a:cubicBezTo>
                      <a:pt x="3742" y="19510"/>
                      <a:pt x="3742" y="19510"/>
                      <a:pt x="347" y="21600"/>
                    </a:cubicBezTo>
                    <a:cubicBezTo>
                      <a:pt x="347" y="21600"/>
                      <a:pt x="347" y="21600"/>
                      <a:pt x="1043" y="17419"/>
                    </a:cubicBezTo>
                    <a:cubicBezTo>
                      <a:pt x="347" y="16538"/>
                      <a:pt x="0" y="15439"/>
                      <a:pt x="0" y="14338"/>
                    </a:cubicBezTo>
                    <a:cubicBezTo>
                      <a:pt x="0" y="12909"/>
                      <a:pt x="609" y="11589"/>
                      <a:pt x="1566" y="10598"/>
                    </a:cubicBezTo>
                    <a:cubicBezTo>
                      <a:pt x="2088" y="10048"/>
                      <a:pt x="2698" y="9608"/>
                      <a:pt x="3394" y="9279"/>
                    </a:cubicBezTo>
                    <a:cubicBezTo>
                      <a:pt x="4438" y="8728"/>
                      <a:pt x="5658" y="8398"/>
                      <a:pt x="6962" y="8398"/>
                    </a:cubicBezTo>
                  </a:path>
                  <a:path w="21600" h="21600">
                    <a:moveTo>
                      <a:pt x="11429" y="0"/>
                    </a:moveTo>
                    <a:cubicBezTo>
                      <a:pt x="17079" y="0"/>
                      <a:pt x="21600" y="3632"/>
                      <a:pt x="21600" y="8365"/>
                    </a:cubicBezTo>
                    <a:cubicBezTo>
                      <a:pt x="21600" y="12216"/>
                      <a:pt x="18643" y="15299"/>
                      <a:pt x="14558" y="16399"/>
                    </a:cubicBezTo>
                    <a:cubicBezTo>
                      <a:pt x="14819" y="15739"/>
                      <a:pt x="14905" y="14968"/>
                      <a:pt x="14905" y="14308"/>
                    </a:cubicBezTo>
                    <a:cubicBezTo>
                      <a:pt x="14905" y="14087"/>
                      <a:pt x="14905" y="13868"/>
                      <a:pt x="14905" y="13537"/>
                    </a:cubicBezTo>
                    <a:cubicBezTo>
                      <a:pt x="17600" y="12656"/>
                      <a:pt x="19513" y="10676"/>
                      <a:pt x="19513" y="8365"/>
                    </a:cubicBezTo>
                    <a:cubicBezTo>
                      <a:pt x="19513" y="5282"/>
                      <a:pt x="15775" y="2641"/>
                      <a:pt x="11429" y="2641"/>
                    </a:cubicBezTo>
                    <a:cubicBezTo>
                      <a:pt x="7255" y="2641"/>
                      <a:pt x="3778" y="4952"/>
                      <a:pt x="3343" y="7814"/>
                    </a:cubicBezTo>
                    <a:cubicBezTo>
                      <a:pt x="2562" y="8144"/>
                      <a:pt x="1866" y="8584"/>
                      <a:pt x="1345" y="9135"/>
                    </a:cubicBezTo>
                    <a:cubicBezTo>
                      <a:pt x="1258" y="8915"/>
                      <a:pt x="1258" y="8694"/>
                      <a:pt x="1258" y="8365"/>
                    </a:cubicBezTo>
                    <a:cubicBezTo>
                      <a:pt x="1258" y="3632"/>
                      <a:pt x="5691" y="0"/>
                      <a:pt x="114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>
                  <a:ea typeface="黑体" panose="02010609060101010101" charset="-122"/>
                </a:endParaRPr>
              </a:p>
            </p:txBody>
          </p:sp>
        </p:grpSp>
        <p:grpSp>
          <p:nvGrpSpPr>
            <p:cNvPr id="17429" name="组合"/>
            <p:cNvGrpSpPr/>
            <p:nvPr/>
          </p:nvGrpSpPr>
          <p:grpSpPr>
            <a:xfrm>
              <a:off x="1433409" y="1748442"/>
              <a:ext cx="1402984" cy="1402984"/>
              <a:chOff x="1433409" y="1748442"/>
              <a:chExt cx="1402984" cy="1402984"/>
            </a:xfrm>
          </p:grpSpPr>
          <p:sp>
            <p:nvSpPr>
              <p:cNvPr id="17430" name="菱形"/>
              <p:cNvSpPr/>
              <p:nvPr/>
            </p:nvSpPr>
            <p:spPr>
              <a:xfrm rot="5400000" flipV="1">
                <a:off x="1433409" y="1748442"/>
                <a:ext cx="1402984" cy="1402984"/>
              </a:xfrm>
              <a:prstGeom prst="diamond">
                <a:avLst/>
              </a:prstGeom>
              <a:solidFill>
                <a:srgbClr val="EFCB33"/>
              </a:solidFill>
              <a:ln w="635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9060101010101" charset="-122"/>
                </a:endParaRPr>
              </a:p>
            </p:txBody>
          </p:sp>
          <p:grpSp>
            <p:nvGrpSpPr>
              <p:cNvPr id="17431" name="组合"/>
              <p:cNvGrpSpPr/>
              <p:nvPr/>
            </p:nvGrpSpPr>
            <p:grpSpPr>
              <a:xfrm>
                <a:off x="1843728" y="2304948"/>
                <a:ext cx="345163" cy="291634"/>
                <a:chOff x="1843728" y="2304948"/>
                <a:chExt cx="345163" cy="291634"/>
              </a:xfrm>
            </p:grpSpPr>
            <p:sp>
              <p:nvSpPr>
                <p:cNvPr id="17432" name="曲线"/>
                <p:cNvSpPr/>
                <p:nvPr/>
              </p:nvSpPr>
              <p:spPr>
                <a:xfrm>
                  <a:off x="1843728" y="2502632"/>
                  <a:ext cx="136957" cy="93950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1241" y="10408"/>
                      </a:moveTo>
                      <a:lnTo>
                        <a:pt x="14519" y="649"/>
                      </a:lnTo>
                      <a:lnTo>
                        <a:pt x="14249" y="260"/>
                      </a:lnTo>
                      <a:lnTo>
                        <a:pt x="14071" y="129"/>
                      </a:lnTo>
                      <a:lnTo>
                        <a:pt x="13801" y="0"/>
                      </a:lnTo>
                      <a:lnTo>
                        <a:pt x="13443" y="0"/>
                      </a:lnTo>
                      <a:lnTo>
                        <a:pt x="13263" y="0"/>
                      </a:lnTo>
                      <a:lnTo>
                        <a:pt x="12995" y="129"/>
                      </a:lnTo>
                      <a:lnTo>
                        <a:pt x="12815" y="260"/>
                      </a:lnTo>
                      <a:lnTo>
                        <a:pt x="12547" y="649"/>
                      </a:lnTo>
                      <a:lnTo>
                        <a:pt x="448" y="18216"/>
                      </a:lnTo>
                      <a:lnTo>
                        <a:pt x="268" y="18736"/>
                      </a:lnTo>
                      <a:lnTo>
                        <a:pt x="0" y="19256"/>
                      </a:lnTo>
                      <a:lnTo>
                        <a:pt x="0" y="19907"/>
                      </a:lnTo>
                      <a:lnTo>
                        <a:pt x="89" y="20298"/>
                      </a:lnTo>
                      <a:lnTo>
                        <a:pt x="357" y="20818"/>
                      </a:lnTo>
                      <a:lnTo>
                        <a:pt x="627" y="21208"/>
                      </a:lnTo>
                      <a:lnTo>
                        <a:pt x="1075" y="21469"/>
                      </a:lnTo>
                      <a:lnTo>
                        <a:pt x="1343" y="21600"/>
                      </a:lnTo>
                      <a:lnTo>
                        <a:pt x="14877" y="21600"/>
                      </a:lnTo>
                      <a:lnTo>
                        <a:pt x="15414" y="21469"/>
                      </a:lnTo>
                      <a:lnTo>
                        <a:pt x="15773" y="21079"/>
                      </a:lnTo>
                      <a:lnTo>
                        <a:pt x="21241" y="13141"/>
                      </a:lnTo>
                      <a:lnTo>
                        <a:pt x="21420" y="12751"/>
                      </a:lnTo>
                      <a:lnTo>
                        <a:pt x="21598" y="12491"/>
                      </a:lnTo>
                      <a:lnTo>
                        <a:pt x="21598" y="12231"/>
                      </a:lnTo>
                      <a:lnTo>
                        <a:pt x="21598" y="11709"/>
                      </a:lnTo>
                      <a:lnTo>
                        <a:pt x="21598" y="11320"/>
                      </a:lnTo>
                      <a:lnTo>
                        <a:pt x="21598" y="11059"/>
                      </a:lnTo>
                      <a:lnTo>
                        <a:pt x="21420" y="10799"/>
                      </a:lnTo>
                      <a:lnTo>
                        <a:pt x="21241" y="1040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  <p:sp>
              <p:nvSpPr>
                <p:cNvPr id="17433" name="曲线"/>
                <p:cNvSpPr/>
                <p:nvPr/>
              </p:nvSpPr>
              <p:spPr>
                <a:xfrm>
                  <a:off x="1963705" y="2304948"/>
                  <a:ext cx="225186" cy="222232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307" y="7714"/>
                      </a:moveTo>
                      <a:lnTo>
                        <a:pt x="2307" y="8043"/>
                      </a:lnTo>
                      <a:lnTo>
                        <a:pt x="2253" y="8319"/>
                      </a:lnTo>
                      <a:lnTo>
                        <a:pt x="2087" y="8651"/>
                      </a:lnTo>
                      <a:lnTo>
                        <a:pt x="1922" y="8981"/>
                      </a:lnTo>
                      <a:lnTo>
                        <a:pt x="1374" y="9697"/>
                      </a:lnTo>
                      <a:lnTo>
                        <a:pt x="549" y="10633"/>
                      </a:lnTo>
                      <a:lnTo>
                        <a:pt x="494" y="10743"/>
                      </a:lnTo>
                      <a:lnTo>
                        <a:pt x="383" y="10910"/>
                      </a:lnTo>
                      <a:lnTo>
                        <a:pt x="383" y="11020"/>
                      </a:lnTo>
                      <a:lnTo>
                        <a:pt x="328" y="11184"/>
                      </a:lnTo>
                      <a:lnTo>
                        <a:pt x="383" y="11351"/>
                      </a:lnTo>
                      <a:lnTo>
                        <a:pt x="383" y="11515"/>
                      </a:lnTo>
                      <a:lnTo>
                        <a:pt x="494" y="11625"/>
                      </a:lnTo>
                      <a:lnTo>
                        <a:pt x="549" y="11791"/>
                      </a:lnTo>
                      <a:lnTo>
                        <a:pt x="9673" y="20993"/>
                      </a:lnTo>
                      <a:lnTo>
                        <a:pt x="9892" y="21104"/>
                      </a:lnTo>
                      <a:lnTo>
                        <a:pt x="10001" y="21159"/>
                      </a:lnTo>
                      <a:lnTo>
                        <a:pt x="10113" y="21214"/>
                      </a:lnTo>
                      <a:lnTo>
                        <a:pt x="10332" y="21214"/>
                      </a:lnTo>
                      <a:lnTo>
                        <a:pt x="10332" y="21214"/>
                      </a:lnTo>
                      <a:lnTo>
                        <a:pt x="10496" y="21214"/>
                      </a:lnTo>
                      <a:lnTo>
                        <a:pt x="10607" y="21159"/>
                      </a:lnTo>
                      <a:lnTo>
                        <a:pt x="10717" y="21104"/>
                      </a:lnTo>
                      <a:lnTo>
                        <a:pt x="10882" y="20993"/>
                      </a:lnTo>
                      <a:lnTo>
                        <a:pt x="11761" y="20222"/>
                      </a:lnTo>
                      <a:lnTo>
                        <a:pt x="12476" y="19671"/>
                      </a:lnTo>
                      <a:lnTo>
                        <a:pt x="12805" y="19505"/>
                      </a:lnTo>
                      <a:lnTo>
                        <a:pt x="13080" y="19340"/>
                      </a:lnTo>
                      <a:lnTo>
                        <a:pt x="13354" y="19284"/>
                      </a:lnTo>
                      <a:lnTo>
                        <a:pt x="13685" y="19229"/>
                      </a:lnTo>
                      <a:lnTo>
                        <a:pt x="13960" y="19284"/>
                      </a:lnTo>
                      <a:lnTo>
                        <a:pt x="14289" y="19340"/>
                      </a:lnTo>
                      <a:lnTo>
                        <a:pt x="14619" y="19505"/>
                      </a:lnTo>
                      <a:lnTo>
                        <a:pt x="14949" y="19725"/>
                      </a:lnTo>
                      <a:lnTo>
                        <a:pt x="15773" y="20332"/>
                      </a:lnTo>
                      <a:lnTo>
                        <a:pt x="16763" y="21324"/>
                      </a:lnTo>
                      <a:lnTo>
                        <a:pt x="17092" y="21544"/>
                      </a:lnTo>
                      <a:lnTo>
                        <a:pt x="17366" y="21600"/>
                      </a:lnTo>
                      <a:lnTo>
                        <a:pt x="17697" y="21544"/>
                      </a:lnTo>
                      <a:lnTo>
                        <a:pt x="17917" y="21324"/>
                      </a:lnTo>
                      <a:lnTo>
                        <a:pt x="21380" y="18072"/>
                      </a:lnTo>
                      <a:lnTo>
                        <a:pt x="21490" y="17908"/>
                      </a:lnTo>
                      <a:lnTo>
                        <a:pt x="21544" y="17742"/>
                      </a:lnTo>
                      <a:lnTo>
                        <a:pt x="21600" y="17632"/>
                      </a:lnTo>
                      <a:lnTo>
                        <a:pt x="21600" y="17412"/>
                      </a:lnTo>
                      <a:lnTo>
                        <a:pt x="21600" y="17245"/>
                      </a:lnTo>
                      <a:lnTo>
                        <a:pt x="21544" y="17136"/>
                      </a:lnTo>
                      <a:lnTo>
                        <a:pt x="21490" y="16971"/>
                      </a:lnTo>
                      <a:lnTo>
                        <a:pt x="21380" y="16860"/>
                      </a:lnTo>
                      <a:lnTo>
                        <a:pt x="4836" y="274"/>
                      </a:lnTo>
                      <a:lnTo>
                        <a:pt x="4726" y="110"/>
                      </a:lnTo>
                      <a:lnTo>
                        <a:pt x="4561" y="54"/>
                      </a:lnTo>
                      <a:lnTo>
                        <a:pt x="4395" y="0"/>
                      </a:lnTo>
                      <a:lnTo>
                        <a:pt x="4231" y="0"/>
                      </a:lnTo>
                      <a:lnTo>
                        <a:pt x="3901" y="54"/>
                      </a:lnTo>
                      <a:lnTo>
                        <a:pt x="3682" y="274"/>
                      </a:lnTo>
                      <a:lnTo>
                        <a:pt x="273" y="3525"/>
                      </a:lnTo>
                      <a:lnTo>
                        <a:pt x="109" y="3691"/>
                      </a:lnTo>
                      <a:lnTo>
                        <a:pt x="54" y="3802"/>
                      </a:lnTo>
                      <a:lnTo>
                        <a:pt x="0" y="3966"/>
                      </a:lnTo>
                      <a:lnTo>
                        <a:pt x="0" y="4186"/>
                      </a:lnTo>
                      <a:lnTo>
                        <a:pt x="0" y="4296"/>
                      </a:lnTo>
                      <a:lnTo>
                        <a:pt x="54" y="4463"/>
                      </a:lnTo>
                      <a:lnTo>
                        <a:pt x="109" y="4627"/>
                      </a:lnTo>
                      <a:lnTo>
                        <a:pt x="273" y="4738"/>
                      </a:lnTo>
                      <a:lnTo>
                        <a:pt x="1099" y="5729"/>
                      </a:lnTo>
                      <a:lnTo>
                        <a:pt x="1812" y="6501"/>
                      </a:lnTo>
                      <a:lnTo>
                        <a:pt x="1978" y="6832"/>
                      </a:lnTo>
                      <a:lnTo>
                        <a:pt x="2198" y="7163"/>
                      </a:lnTo>
                      <a:lnTo>
                        <a:pt x="2253" y="7492"/>
                      </a:lnTo>
                      <a:lnTo>
                        <a:pt x="2307" y="7714"/>
                      </a:lnTo>
                      <a:lnTo>
                        <a:pt x="2307" y="771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9060101010101" charset="-122"/>
                  </a:endParaRPr>
                </a:p>
              </p:txBody>
            </p:sp>
          </p:grpSp>
        </p:grpSp>
        <p:sp>
          <p:nvSpPr>
            <p:cNvPr id="17434" name="曲线"/>
            <p:cNvSpPr/>
            <p:nvPr/>
          </p:nvSpPr>
          <p:spPr>
            <a:xfrm>
              <a:off x="3497670" y="4043062"/>
              <a:ext cx="692784" cy="480059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21556" y="12180"/>
                  </a:moveTo>
                  <a:lnTo>
                    <a:pt x="20423" y="2197"/>
                  </a:lnTo>
                  <a:lnTo>
                    <a:pt x="20379" y="1632"/>
                  </a:lnTo>
                  <a:lnTo>
                    <a:pt x="19945" y="1757"/>
                  </a:lnTo>
                  <a:lnTo>
                    <a:pt x="16025" y="3202"/>
                  </a:lnTo>
                  <a:lnTo>
                    <a:pt x="16025" y="3202"/>
                  </a:lnTo>
                  <a:lnTo>
                    <a:pt x="15851" y="3139"/>
                  </a:lnTo>
                  <a:lnTo>
                    <a:pt x="15590" y="3013"/>
                  </a:lnTo>
                  <a:lnTo>
                    <a:pt x="14892" y="2510"/>
                  </a:lnTo>
                  <a:lnTo>
                    <a:pt x="13456" y="1318"/>
                  </a:lnTo>
                  <a:lnTo>
                    <a:pt x="13456" y="1318"/>
                  </a:lnTo>
                  <a:lnTo>
                    <a:pt x="12237" y="251"/>
                  </a:lnTo>
                  <a:lnTo>
                    <a:pt x="11888" y="62"/>
                  </a:lnTo>
                  <a:lnTo>
                    <a:pt x="11669" y="0"/>
                  </a:lnTo>
                  <a:lnTo>
                    <a:pt x="11669" y="0"/>
                  </a:lnTo>
                  <a:lnTo>
                    <a:pt x="11322" y="124"/>
                  </a:lnTo>
                  <a:lnTo>
                    <a:pt x="10800" y="376"/>
                  </a:lnTo>
                  <a:lnTo>
                    <a:pt x="10233" y="815"/>
                  </a:lnTo>
                  <a:lnTo>
                    <a:pt x="9579" y="1381"/>
                  </a:lnTo>
                  <a:lnTo>
                    <a:pt x="9579" y="1381"/>
                  </a:lnTo>
                  <a:lnTo>
                    <a:pt x="9406" y="1192"/>
                  </a:lnTo>
                  <a:lnTo>
                    <a:pt x="9274" y="1130"/>
                  </a:lnTo>
                  <a:lnTo>
                    <a:pt x="9274" y="1130"/>
                  </a:lnTo>
                  <a:lnTo>
                    <a:pt x="9101" y="1192"/>
                  </a:lnTo>
                  <a:lnTo>
                    <a:pt x="8882" y="1318"/>
                  </a:lnTo>
                  <a:lnTo>
                    <a:pt x="8404" y="1694"/>
                  </a:lnTo>
                  <a:lnTo>
                    <a:pt x="7271" y="2700"/>
                  </a:lnTo>
                  <a:lnTo>
                    <a:pt x="6183" y="3640"/>
                  </a:lnTo>
                  <a:lnTo>
                    <a:pt x="5747" y="3954"/>
                  </a:lnTo>
                  <a:lnTo>
                    <a:pt x="5574" y="4018"/>
                  </a:lnTo>
                  <a:lnTo>
                    <a:pt x="5487" y="4018"/>
                  </a:lnTo>
                  <a:lnTo>
                    <a:pt x="5487" y="4018"/>
                  </a:lnTo>
                  <a:lnTo>
                    <a:pt x="1044" y="2386"/>
                  </a:lnTo>
                  <a:lnTo>
                    <a:pt x="0" y="12117"/>
                  </a:lnTo>
                  <a:lnTo>
                    <a:pt x="0" y="12117"/>
                  </a:lnTo>
                  <a:lnTo>
                    <a:pt x="4050" y="13687"/>
                  </a:lnTo>
                  <a:lnTo>
                    <a:pt x="3700" y="14440"/>
                  </a:lnTo>
                  <a:lnTo>
                    <a:pt x="3700" y="14440"/>
                  </a:lnTo>
                  <a:lnTo>
                    <a:pt x="3614" y="14754"/>
                  </a:lnTo>
                  <a:lnTo>
                    <a:pt x="3570" y="15069"/>
                  </a:lnTo>
                  <a:lnTo>
                    <a:pt x="3570" y="15382"/>
                  </a:lnTo>
                  <a:lnTo>
                    <a:pt x="3700" y="15760"/>
                  </a:lnTo>
                  <a:lnTo>
                    <a:pt x="3700" y="15760"/>
                  </a:lnTo>
                  <a:lnTo>
                    <a:pt x="3787" y="16010"/>
                  </a:lnTo>
                  <a:lnTo>
                    <a:pt x="3918" y="16261"/>
                  </a:lnTo>
                  <a:lnTo>
                    <a:pt x="4092" y="16450"/>
                  </a:lnTo>
                  <a:lnTo>
                    <a:pt x="4266" y="16639"/>
                  </a:lnTo>
                  <a:lnTo>
                    <a:pt x="4441" y="16765"/>
                  </a:lnTo>
                  <a:lnTo>
                    <a:pt x="4659" y="16890"/>
                  </a:lnTo>
                  <a:lnTo>
                    <a:pt x="4833" y="16952"/>
                  </a:lnTo>
                  <a:lnTo>
                    <a:pt x="5051" y="16952"/>
                  </a:lnTo>
                  <a:lnTo>
                    <a:pt x="5051" y="16952"/>
                  </a:lnTo>
                  <a:lnTo>
                    <a:pt x="5225" y="16952"/>
                  </a:lnTo>
                  <a:lnTo>
                    <a:pt x="5225" y="16952"/>
                  </a:lnTo>
                  <a:lnTo>
                    <a:pt x="5269" y="17267"/>
                  </a:lnTo>
                  <a:lnTo>
                    <a:pt x="5399" y="17518"/>
                  </a:lnTo>
                  <a:lnTo>
                    <a:pt x="5399" y="17518"/>
                  </a:lnTo>
                  <a:lnTo>
                    <a:pt x="5703" y="17957"/>
                  </a:lnTo>
                  <a:lnTo>
                    <a:pt x="6008" y="18272"/>
                  </a:lnTo>
                  <a:lnTo>
                    <a:pt x="6401" y="18459"/>
                  </a:lnTo>
                  <a:lnTo>
                    <a:pt x="6792" y="18523"/>
                  </a:lnTo>
                  <a:lnTo>
                    <a:pt x="6792" y="18523"/>
                  </a:lnTo>
                  <a:lnTo>
                    <a:pt x="7011" y="18523"/>
                  </a:lnTo>
                  <a:lnTo>
                    <a:pt x="7011" y="18523"/>
                  </a:lnTo>
                  <a:lnTo>
                    <a:pt x="7141" y="18837"/>
                  </a:lnTo>
                  <a:lnTo>
                    <a:pt x="7271" y="19150"/>
                  </a:lnTo>
                  <a:lnTo>
                    <a:pt x="7271" y="19150"/>
                  </a:lnTo>
                  <a:lnTo>
                    <a:pt x="7576" y="19590"/>
                  </a:lnTo>
                  <a:lnTo>
                    <a:pt x="7924" y="19841"/>
                  </a:lnTo>
                  <a:lnTo>
                    <a:pt x="8317" y="20030"/>
                  </a:lnTo>
                  <a:lnTo>
                    <a:pt x="8708" y="20092"/>
                  </a:lnTo>
                  <a:lnTo>
                    <a:pt x="8708" y="20092"/>
                  </a:lnTo>
                  <a:lnTo>
                    <a:pt x="8840" y="20092"/>
                  </a:lnTo>
                  <a:lnTo>
                    <a:pt x="8840" y="20092"/>
                  </a:lnTo>
                  <a:lnTo>
                    <a:pt x="8926" y="20468"/>
                  </a:lnTo>
                  <a:lnTo>
                    <a:pt x="9101" y="20782"/>
                  </a:lnTo>
                  <a:lnTo>
                    <a:pt x="9101" y="20782"/>
                  </a:lnTo>
                  <a:lnTo>
                    <a:pt x="9318" y="21160"/>
                  </a:lnTo>
                  <a:lnTo>
                    <a:pt x="9579" y="21411"/>
                  </a:lnTo>
                  <a:lnTo>
                    <a:pt x="9928" y="21537"/>
                  </a:lnTo>
                  <a:lnTo>
                    <a:pt x="10233" y="21600"/>
                  </a:lnTo>
                  <a:lnTo>
                    <a:pt x="10233" y="21600"/>
                  </a:lnTo>
                  <a:lnTo>
                    <a:pt x="10495" y="21600"/>
                  </a:lnTo>
                  <a:lnTo>
                    <a:pt x="10712" y="21474"/>
                  </a:lnTo>
                  <a:lnTo>
                    <a:pt x="10887" y="21286"/>
                  </a:lnTo>
                  <a:lnTo>
                    <a:pt x="11061" y="21033"/>
                  </a:lnTo>
                  <a:lnTo>
                    <a:pt x="11061" y="21033"/>
                  </a:lnTo>
                  <a:lnTo>
                    <a:pt x="11409" y="20155"/>
                  </a:lnTo>
                  <a:lnTo>
                    <a:pt x="11932" y="18899"/>
                  </a:lnTo>
                  <a:lnTo>
                    <a:pt x="11932" y="18899"/>
                  </a:lnTo>
                  <a:lnTo>
                    <a:pt x="12149" y="18397"/>
                  </a:lnTo>
                  <a:lnTo>
                    <a:pt x="12149" y="18397"/>
                  </a:lnTo>
                  <a:lnTo>
                    <a:pt x="12889" y="18837"/>
                  </a:lnTo>
                  <a:lnTo>
                    <a:pt x="12889" y="18837"/>
                  </a:lnTo>
                  <a:lnTo>
                    <a:pt x="13064" y="18899"/>
                  </a:lnTo>
                  <a:lnTo>
                    <a:pt x="13238" y="18961"/>
                  </a:lnTo>
                  <a:lnTo>
                    <a:pt x="13412" y="18899"/>
                  </a:lnTo>
                  <a:lnTo>
                    <a:pt x="13543" y="18837"/>
                  </a:lnTo>
                  <a:lnTo>
                    <a:pt x="13674" y="18711"/>
                  </a:lnTo>
                  <a:lnTo>
                    <a:pt x="13804" y="18586"/>
                  </a:lnTo>
                  <a:lnTo>
                    <a:pt x="13978" y="18208"/>
                  </a:lnTo>
                  <a:lnTo>
                    <a:pt x="14109" y="17768"/>
                  </a:lnTo>
                  <a:lnTo>
                    <a:pt x="14153" y="17329"/>
                  </a:lnTo>
                  <a:lnTo>
                    <a:pt x="14109" y="16952"/>
                  </a:lnTo>
                  <a:lnTo>
                    <a:pt x="14021" y="16765"/>
                  </a:lnTo>
                  <a:lnTo>
                    <a:pt x="13978" y="16639"/>
                  </a:lnTo>
                  <a:lnTo>
                    <a:pt x="14674" y="17016"/>
                  </a:lnTo>
                  <a:lnTo>
                    <a:pt x="14674" y="17016"/>
                  </a:lnTo>
                  <a:lnTo>
                    <a:pt x="14850" y="17079"/>
                  </a:lnTo>
                  <a:lnTo>
                    <a:pt x="15066" y="17141"/>
                  </a:lnTo>
                  <a:lnTo>
                    <a:pt x="15241" y="17141"/>
                  </a:lnTo>
                  <a:lnTo>
                    <a:pt x="15415" y="17079"/>
                  </a:lnTo>
                  <a:lnTo>
                    <a:pt x="15546" y="16952"/>
                  </a:lnTo>
                  <a:lnTo>
                    <a:pt x="15720" y="16827"/>
                  </a:lnTo>
                  <a:lnTo>
                    <a:pt x="15937" y="16512"/>
                  </a:lnTo>
                  <a:lnTo>
                    <a:pt x="16025" y="16261"/>
                  </a:lnTo>
                  <a:lnTo>
                    <a:pt x="16111" y="16074"/>
                  </a:lnTo>
                  <a:lnTo>
                    <a:pt x="16111" y="15823"/>
                  </a:lnTo>
                  <a:lnTo>
                    <a:pt x="16111" y="15571"/>
                  </a:lnTo>
                  <a:lnTo>
                    <a:pt x="16111" y="15320"/>
                  </a:lnTo>
                  <a:lnTo>
                    <a:pt x="16069" y="15069"/>
                  </a:lnTo>
                  <a:lnTo>
                    <a:pt x="15937" y="14880"/>
                  </a:lnTo>
                  <a:lnTo>
                    <a:pt x="15808" y="14629"/>
                  </a:lnTo>
                  <a:lnTo>
                    <a:pt x="15808" y="14629"/>
                  </a:lnTo>
                  <a:lnTo>
                    <a:pt x="16111" y="14754"/>
                  </a:lnTo>
                  <a:lnTo>
                    <a:pt x="16374" y="14754"/>
                  </a:lnTo>
                  <a:lnTo>
                    <a:pt x="16635" y="14693"/>
                  </a:lnTo>
                  <a:lnTo>
                    <a:pt x="16852" y="14503"/>
                  </a:lnTo>
                  <a:lnTo>
                    <a:pt x="16852" y="14503"/>
                  </a:lnTo>
                  <a:lnTo>
                    <a:pt x="17767" y="14189"/>
                  </a:lnTo>
                  <a:lnTo>
                    <a:pt x="21295" y="12809"/>
                  </a:lnTo>
                  <a:lnTo>
                    <a:pt x="21600" y="12619"/>
                  </a:lnTo>
                  <a:lnTo>
                    <a:pt x="21556" y="12180"/>
                  </a:lnTo>
                </a:path>
                <a:path w="21600" h="21600">
                  <a:moveTo>
                    <a:pt x="10712" y="20719"/>
                  </a:moveTo>
                  <a:lnTo>
                    <a:pt x="10712" y="20719"/>
                  </a:lnTo>
                  <a:lnTo>
                    <a:pt x="10625" y="20846"/>
                  </a:lnTo>
                  <a:lnTo>
                    <a:pt x="10495" y="20971"/>
                  </a:lnTo>
                  <a:lnTo>
                    <a:pt x="10363" y="21033"/>
                  </a:lnTo>
                  <a:lnTo>
                    <a:pt x="10233" y="21033"/>
                  </a:lnTo>
                  <a:lnTo>
                    <a:pt x="10233" y="21033"/>
                  </a:lnTo>
                  <a:lnTo>
                    <a:pt x="10016" y="21033"/>
                  </a:lnTo>
                  <a:lnTo>
                    <a:pt x="9841" y="20908"/>
                  </a:lnTo>
                  <a:lnTo>
                    <a:pt x="9623" y="20782"/>
                  </a:lnTo>
                  <a:lnTo>
                    <a:pt x="9450" y="20595"/>
                  </a:lnTo>
                  <a:lnTo>
                    <a:pt x="9318" y="20344"/>
                  </a:lnTo>
                  <a:lnTo>
                    <a:pt x="9232" y="20030"/>
                  </a:lnTo>
                  <a:lnTo>
                    <a:pt x="9188" y="19715"/>
                  </a:lnTo>
                  <a:lnTo>
                    <a:pt x="9232" y="19339"/>
                  </a:lnTo>
                  <a:lnTo>
                    <a:pt x="9232" y="19339"/>
                  </a:lnTo>
                  <a:lnTo>
                    <a:pt x="8969" y="19527"/>
                  </a:lnTo>
                  <a:lnTo>
                    <a:pt x="8708" y="19527"/>
                  </a:lnTo>
                  <a:lnTo>
                    <a:pt x="8708" y="19527"/>
                  </a:lnTo>
                  <a:lnTo>
                    <a:pt x="8448" y="19527"/>
                  </a:lnTo>
                  <a:lnTo>
                    <a:pt x="8186" y="19401"/>
                  </a:lnTo>
                  <a:lnTo>
                    <a:pt x="7924" y="19213"/>
                  </a:lnTo>
                  <a:lnTo>
                    <a:pt x="7707" y="19025"/>
                  </a:lnTo>
                  <a:lnTo>
                    <a:pt x="7532" y="18711"/>
                  </a:lnTo>
                  <a:lnTo>
                    <a:pt x="7402" y="18397"/>
                  </a:lnTo>
                  <a:lnTo>
                    <a:pt x="7358" y="18083"/>
                  </a:lnTo>
                  <a:lnTo>
                    <a:pt x="7358" y="17706"/>
                  </a:lnTo>
                  <a:lnTo>
                    <a:pt x="7358" y="17706"/>
                  </a:lnTo>
                  <a:lnTo>
                    <a:pt x="7229" y="17832"/>
                  </a:lnTo>
                  <a:lnTo>
                    <a:pt x="7097" y="17895"/>
                  </a:lnTo>
                  <a:lnTo>
                    <a:pt x="6792" y="17957"/>
                  </a:lnTo>
                  <a:lnTo>
                    <a:pt x="6792" y="17957"/>
                  </a:lnTo>
                  <a:lnTo>
                    <a:pt x="6575" y="17895"/>
                  </a:lnTo>
                  <a:lnTo>
                    <a:pt x="6314" y="17832"/>
                  </a:lnTo>
                  <a:lnTo>
                    <a:pt x="6052" y="17643"/>
                  </a:lnTo>
                  <a:lnTo>
                    <a:pt x="5879" y="17392"/>
                  </a:lnTo>
                  <a:lnTo>
                    <a:pt x="5703" y="17141"/>
                  </a:lnTo>
                  <a:lnTo>
                    <a:pt x="5574" y="16827"/>
                  </a:lnTo>
                  <a:lnTo>
                    <a:pt x="5530" y="16512"/>
                  </a:lnTo>
                  <a:lnTo>
                    <a:pt x="5574" y="16137"/>
                  </a:lnTo>
                  <a:lnTo>
                    <a:pt x="5574" y="16137"/>
                  </a:lnTo>
                  <a:lnTo>
                    <a:pt x="5311" y="16325"/>
                  </a:lnTo>
                  <a:lnTo>
                    <a:pt x="5051" y="16387"/>
                  </a:lnTo>
                  <a:lnTo>
                    <a:pt x="5051" y="16387"/>
                  </a:lnTo>
                  <a:lnTo>
                    <a:pt x="4833" y="16387"/>
                  </a:lnTo>
                  <a:lnTo>
                    <a:pt x="4571" y="16261"/>
                  </a:lnTo>
                  <a:lnTo>
                    <a:pt x="4354" y="16074"/>
                  </a:lnTo>
                  <a:lnTo>
                    <a:pt x="4180" y="15823"/>
                  </a:lnTo>
                  <a:lnTo>
                    <a:pt x="4050" y="15571"/>
                  </a:lnTo>
                  <a:lnTo>
                    <a:pt x="3961" y="15258"/>
                  </a:lnTo>
                  <a:lnTo>
                    <a:pt x="3961" y="15005"/>
                  </a:lnTo>
                  <a:lnTo>
                    <a:pt x="4006" y="14754"/>
                  </a:lnTo>
                  <a:lnTo>
                    <a:pt x="4746" y="13247"/>
                  </a:lnTo>
                  <a:lnTo>
                    <a:pt x="4746" y="13247"/>
                  </a:lnTo>
                  <a:lnTo>
                    <a:pt x="4833" y="13060"/>
                  </a:lnTo>
                  <a:lnTo>
                    <a:pt x="4964" y="12933"/>
                  </a:lnTo>
                  <a:lnTo>
                    <a:pt x="5094" y="12872"/>
                  </a:lnTo>
                  <a:lnTo>
                    <a:pt x="5225" y="12872"/>
                  </a:lnTo>
                  <a:lnTo>
                    <a:pt x="5225" y="12872"/>
                  </a:lnTo>
                  <a:lnTo>
                    <a:pt x="5399" y="12933"/>
                  </a:lnTo>
                  <a:lnTo>
                    <a:pt x="5574" y="12996"/>
                  </a:lnTo>
                  <a:lnTo>
                    <a:pt x="5747" y="13122"/>
                  </a:lnTo>
                  <a:lnTo>
                    <a:pt x="5921" y="13311"/>
                  </a:lnTo>
                  <a:lnTo>
                    <a:pt x="6052" y="13562"/>
                  </a:lnTo>
                  <a:lnTo>
                    <a:pt x="6140" y="13751"/>
                  </a:lnTo>
                  <a:lnTo>
                    <a:pt x="6227" y="14002"/>
                  </a:lnTo>
                  <a:lnTo>
                    <a:pt x="6227" y="14253"/>
                  </a:lnTo>
                  <a:lnTo>
                    <a:pt x="6227" y="14253"/>
                  </a:lnTo>
                  <a:lnTo>
                    <a:pt x="6445" y="13751"/>
                  </a:lnTo>
                  <a:lnTo>
                    <a:pt x="6705" y="13311"/>
                  </a:lnTo>
                  <a:lnTo>
                    <a:pt x="6924" y="13060"/>
                  </a:lnTo>
                  <a:lnTo>
                    <a:pt x="7053" y="12933"/>
                  </a:lnTo>
                  <a:lnTo>
                    <a:pt x="7229" y="12872"/>
                  </a:lnTo>
                  <a:lnTo>
                    <a:pt x="7229" y="12872"/>
                  </a:lnTo>
                  <a:lnTo>
                    <a:pt x="7402" y="12872"/>
                  </a:lnTo>
                  <a:lnTo>
                    <a:pt x="7402" y="12872"/>
                  </a:lnTo>
                  <a:lnTo>
                    <a:pt x="7664" y="12872"/>
                  </a:lnTo>
                  <a:lnTo>
                    <a:pt x="7882" y="12996"/>
                  </a:lnTo>
                  <a:lnTo>
                    <a:pt x="8098" y="13186"/>
                  </a:lnTo>
                  <a:lnTo>
                    <a:pt x="8273" y="13374"/>
                  </a:lnTo>
                  <a:lnTo>
                    <a:pt x="8404" y="13624"/>
                  </a:lnTo>
                  <a:lnTo>
                    <a:pt x="8534" y="13876"/>
                  </a:lnTo>
                  <a:lnTo>
                    <a:pt x="8578" y="14127"/>
                  </a:lnTo>
                  <a:lnTo>
                    <a:pt x="8622" y="14440"/>
                  </a:lnTo>
                  <a:lnTo>
                    <a:pt x="8622" y="14440"/>
                  </a:lnTo>
                  <a:lnTo>
                    <a:pt x="8796" y="14064"/>
                  </a:lnTo>
                  <a:lnTo>
                    <a:pt x="9013" y="13813"/>
                  </a:lnTo>
                  <a:lnTo>
                    <a:pt x="9274" y="13624"/>
                  </a:lnTo>
                  <a:lnTo>
                    <a:pt x="9536" y="13624"/>
                  </a:lnTo>
                  <a:lnTo>
                    <a:pt x="9536" y="13624"/>
                  </a:lnTo>
                  <a:lnTo>
                    <a:pt x="9798" y="13624"/>
                  </a:lnTo>
                  <a:lnTo>
                    <a:pt x="10058" y="13813"/>
                  </a:lnTo>
                  <a:lnTo>
                    <a:pt x="10276" y="14002"/>
                  </a:lnTo>
                  <a:lnTo>
                    <a:pt x="10495" y="14253"/>
                  </a:lnTo>
                  <a:lnTo>
                    <a:pt x="10669" y="14566"/>
                  </a:lnTo>
                  <a:lnTo>
                    <a:pt x="10756" y="14880"/>
                  </a:lnTo>
                  <a:lnTo>
                    <a:pt x="10800" y="15194"/>
                  </a:lnTo>
                  <a:lnTo>
                    <a:pt x="10756" y="15509"/>
                  </a:lnTo>
                  <a:lnTo>
                    <a:pt x="10756" y="15509"/>
                  </a:lnTo>
                  <a:lnTo>
                    <a:pt x="10843" y="15382"/>
                  </a:lnTo>
                  <a:lnTo>
                    <a:pt x="10973" y="15320"/>
                  </a:lnTo>
                  <a:lnTo>
                    <a:pt x="11235" y="15258"/>
                  </a:lnTo>
                  <a:lnTo>
                    <a:pt x="11235" y="15258"/>
                  </a:lnTo>
                  <a:lnTo>
                    <a:pt x="11453" y="15320"/>
                  </a:lnTo>
                  <a:lnTo>
                    <a:pt x="11713" y="15445"/>
                  </a:lnTo>
                  <a:lnTo>
                    <a:pt x="11888" y="15634"/>
                  </a:lnTo>
                  <a:lnTo>
                    <a:pt x="12061" y="15885"/>
                  </a:lnTo>
                  <a:lnTo>
                    <a:pt x="12193" y="16200"/>
                  </a:lnTo>
                  <a:lnTo>
                    <a:pt x="12237" y="16512"/>
                  </a:lnTo>
                  <a:lnTo>
                    <a:pt x="12237" y="16890"/>
                  </a:lnTo>
                  <a:lnTo>
                    <a:pt x="12105" y="17329"/>
                  </a:lnTo>
                  <a:lnTo>
                    <a:pt x="12105" y="17329"/>
                  </a:lnTo>
                  <a:lnTo>
                    <a:pt x="11409" y="19088"/>
                  </a:lnTo>
                  <a:lnTo>
                    <a:pt x="10712" y="20719"/>
                  </a:lnTo>
                  <a:lnTo>
                    <a:pt x="10712" y="20719"/>
                  </a:lnTo>
                </a:path>
                <a:path w="21600" h="21600">
                  <a:moveTo>
                    <a:pt x="17636" y="13687"/>
                  </a:moveTo>
                  <a:lnTo>
                    <a:pt x="17636" y="13687"/>
                  </a:lnTo>
                  <a:lnTo>
                    <a:pt x="17724" y="13186"/>
                  </a:lnTo>
                  <a:lnTo>
                    <a:pt x="17680" y="12746"/>
                  </a:lnTo>
                  <a:lnTo>
                    <a:pt x="17680" y="12746"/>
                  </a:lnTo>
                  <a:lnTo>
                    <a:pt x="17897" y="12682"/>
                  </a:lnTo>
                  <a:lnTo>
                    <a:pt x="18071" y="12619"/>
                  </a:lnTo>
                  <a:lnTo>
                    <a:pt x="18420" y="12306"/>
                  </a:lnTo>
                  <a:lnTo>
                    <a:pt x="18682" y="11867"/>
                  </a:lnTo>
                  <a:lnTo>
                    <a:pt x="18769" y="11615"/>
                  </a:lnTo>
                  <a:lnTo>
                    <a:pt x="18856" y="11302"/>
                  </a:lnTo>
                  <a:lnTo>
                    <a:pt x="18856" y="11302"/>
                  </a:lnTo>
                  <a:lnTo>
                    <a:pt x="18899" y="11051"/>
                  </a:lnTo>
                  <a:lnTo>
                    <a:pt x="18942" y="10737"/>
                  </a:lnTo>
                  <a:lnTo>
                    <a:pt x="18942" y="10486"/>
                  </a:lnTo>
                  <a:lnTo>
                    <a:pt x="18899" y="10171"/>
                  </a:lnTo>
                  <a:lnTo>
                    <a:pt x="18812" y="9920"/>
                  </a:lnTo>
                  <a:lnTo>
                    <a:pt x="18725" y="9668"/>
                  </a:lnTo>
                  <a:lnTo>
                    <a:pt x="18595" y="9481"/>
                  </a:lnTo>
                  <a:lnTo>
                    <a:pt x="18464" y="9293"/>
                  </a:lnTo>
                  <a:lnTo>
                    <a:pt x="18420" y="9230"/>
                  </a:lnTo>
                  <a:lnTo>
                    <a:pt x="18420" y="9230"/>
                  </a:lnTo>
                  <a:lnTo>
                    <a:pt x="16591" y="7723"/>
                  </a:lnTo>
                  <a:lnTo>
                    <a:pt x="14718" y="6153"/>
                  </a:lnTo>
                  <a:lnTo>
                    <a:pt x="12672" y="4395"/>
                  </a:lnTo>
                  <a:lnTo>
                    <a:pt x="11888" y="4395"/>
                  </a:lnTo>
                  <a:lnTo>
                    <a:pt x="11888" y="4395"/>
                  </a:lnTo>
                  <a:lnTo>
                    <a:pt x="11453" y="4772"/>
                  </a:lnTo>
                  <a:lnTo>
                    <a:pt x="11235" y="5023"/>
                  </a:lnTo>
                  <a:lnTo>
                    <a:pt x="11147" y="5147"/>
                  </a:lnTo>
                  <a:lnTo>
                    <a:pt x="11103" y="5274"/>
                  </a:lnTo>
                  <a:lnTo>
                    <a:pt x="11103" y="5274"/>
                  </a:lnTo>
                  <a:lnTo>
                    <a:pt x="10407" y="8915"/>
                  </a:lnTo>
                  <a:lnTo>
                    <a:pt x="10407" y="8915"/>
                  </a:lnTo>
                  <a:lnTo>
                    <a:pt x="10363" y="9104"/>
                  </a:lnTo>
                  <a:lnTo>
                    <a:pt x="10233" y="9230"/>
                  </a:lnTo>
                  <a:lnTo>
                    <a:pt x="10102" y="9293"/>
                  </a:lnTo>
                  <a:lnTo>
                    <a:pt x="9928" y="9293"/>
                  </a:lnTo>
                  <a:lnTo>
                    <a:pt x="9928" y="9293"/>
                  </a:lnTo>
                  <a:lnTo>
                    <a:pt x="9623" y="9293"/>
                  </a:lnTo>
                  <a:lnTo>
                    <a:pt x="9318" y="9166"/>
                  </a:lnTo>
                  <a:lnTo>
                    <a:pt x="9013" y="8979"/>
                  </a:lnTo>
                  <a:lnTo>
                    <a:pt x="8708" y="8790"/>
                  </a:lnTo>
                  <a:lnTo>
                    <a:pt x="8448" y="8475"/>
                  </a:lnTo>
                  <a:lnTo>
                    <a:pt x="8230" y="8225"/>
                  </a:lnTo>
                  <a:lnTo>
                    <a:pt x="8098" y="7910"/>
                  </a:lnTo>
                  <a:lnTo>
                    <a:pt x="8098" y="7785"/>
                  </a:lnTo>
                  <a:lnTo>
                    <a:pt x="8098" y="7596"/>
                  </a:lnTo>
                  <a:lnTo>
                    <a:pt x="8098" y="7596"/>
                  </a:lnTo>
                  <a:lnTo>
                    <a:pt x="8404" y="5274"/>
                  </a:lnTo>
                  <a:lnTo>
                    <a:pt x="8752" y="3202"/>
                  </a:lnTo>
                  <a:lnTo>
                    <a:pt x="8752" y="3202"/>
                  </a:lnTo>
                  <a:lnTo>
                    <a:pt x="8796" y="3076"/>
                  </a:lnTo>
                  <a:lnTo>
                    <a:pt x="8882" y="2888"/>
                  </a:lnTo>
                  <a:lnTo>
                    <a:pt x="9188" y="2510"/>
                  </a:lnTo>
                  <a:lnTo>
                    <a:pt x="9623" y="2071"/>
                  </a:lnTo>
                  <a:lnTo>
                    <a:pt x="10102" y="1632"/>
                  </a:lnTo>
                  <a:lnTo>
                    <a:pt x="10582" y="1192"/>
                  </a:lnTo>
                  <a:lnTo>
                    <a:pt x="11017" y="878"/>
                  </a:lnTo>
                  <a:lnTo>
                    <a:pt x="11409" y="626"/>
                  </a:lnTo>
                  <a:lnTo>
                    <a:pt x="11669" y="564"/>
                  </a:lnTo>
                  <a:lnTo>
                    <a:pt x="11669" y="564"/>
                  </a:lnTo>
                  <a:lnTo>
                    <a:pt x="11932" y="689"/>
                  </a:lnTo>
                  <a:lnTo>
                    <a:pt x="12410" y="1066"/>
                  </a:lnTo>
                  <a:lnTo>
                    <a:pt x="13716" y="2134"/>
                  </a:lnTo>
                  <a:lnTo>
                    <a:pt x="14414" y="2761"/>
                  </a:lnTo>
                  <a:lnTo>
                    <a:pt x="15066" y="3265"/>
                  </a:lnTo>
                  <a:lnTo>
                    <a:pt x="15633" y="3640"/>
                  </a:lnTo>
                  <a:lnTo>
                    <a:pt x="15851" y="3704"/>
                  </a:lnTo>
                  <a:lnTo>
                    <a:pt x="16025" y="3767"/>
                  </a:lnTo>
                  <a:lnTo>
                    <a:pt x="16025" y="3767"/>
                  </a:lnTo>
                  <a:lnTo>
                    <a:pt x="16111" y="3767"/>
                  </a:lnTo>
                  <a:lnTo>
                    <a:pt x="16111" y="3767"/>
                  </a:lnTo>
                  <a:lnTo>
                    <a:pt x="20074" y="2323"/>
                  </a:lnTo>
                  <a:lnTo>
                    <a:pt x="21163" y="12244"/>
                  </a:lnTo>
                  <a:lnTo>
                    <a:pt x="17636" y="1368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>
                <a:ea typeface="黑体" panose="02010609060101010101" charset="-122"/>
              </a:endParaRPr>
            </a:p>
          </p:txBody>
        </p:sp>
        <p:sp>
          <p:nvSpPr>
            <p:cNvPr id="17435" name="椭圆"/>
            <p:cNvSpPr/>
            <p:nvPr/>
          </p:nvSpPr>
          <p:spPr>
            <a:xfrm>
              <a:off x="2317813" y="2679659"/>
              <a:ext cx="1352719" cy="1333841"/>
            </a:xfrm>
            <a:prstGeom prst="ellipse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黑体" panose="02010609060101010101" charset="-122"/>
              </a:endParaRPr>
            </a:p>
          </p:txBody>
        </p:sp>
        <p:sp>
          <p:nvSpPr>
            <p:cNvPr id="17436" name="矩形"/>
            <p:cNvSpPr/>
            <p:nvPr/>
          </p:nvSpPr>
          <p:spPr>
            <a:xfrm>
              <a:off x="2365627" y="2848571"/>
              <a:ext cx="1307791" cy="953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 anchorCtr="0">
              <a:spAutoFit/>
            </a:bodyPr>
            <a:p>
              <a:pPr algn="ctr"/>
              <a:r>
                <a:rPr lang="zh-CN" altLang="en-US" sz="2800" b="1" baseline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</a:t>
              </a:r>
              <a:endParaRPr lang="zh-CN" altLang="en-US" sz="2800" b="1" baseline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baseline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评析</a:t>
              </a:r>
              <a:endParaRPr lang="zh-CN" altLang="en-US" sz="2800" b="1" baseline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bldLvl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26310" y="2539683"/>
            <a:ext cx="3933825" cy="1600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5400">
                <a:solidFill>
                  <a:srgbClr val="F86B2A"/>
                </a:solidFill>
                <a:latin typeface="黑体" panose="02010609060101010101" charset="-122"/>
                <a:ea typeface="黑体" panose="02010609060101010101" charset="-122"/>
              </a:rPr>
              <a:t>谢谢观赏</a:t>
            </a:r>
            <a:endParaRPr lang="en-US" altLang="zh-CN" sz="5400">
              <a:solidFill>
                <a:srgbClr val="F86B2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en-US" altLang="zh-CN" sz="4400">
                <a:solidFill>
                  <a:srgbClr val="F86B2A"/>
                </a:solidFill>
                <a:latin typeface="Arial Black" panose="020B0A04020102020204" charset="0"/>
                <a:ea typeface="黑体" panose="02010609060101010101" charset="-122"/>
              </a:rPr>
              <a:t>THANK</a:t>
            </a:r>
            <a:r>
              <a:rPr lang="zh-CN" altLang="en-US" sz="4400">
                <a:solidFill>
                  <a:srgbClr val="F86B2A"/>
                </a:solidFill>
                <a:latin typeface="Arial Black" panose="020B0A04020102020204" charset="0"/>
                <a:ea typeface="黑体" panose="02010609060101010101" charset="-122"/>
              </a:rPr>
              <a:t> </a:t>
            </a:r>
            <a:r>
              <a:rPr lang="en-US" altLang="zh-CN" sz="4400">
                <a:solidFill>
                  <a:srgbClr val="F86B2A"/>
                </a:solidFill>
                <a:latin typeface="Arial Black" panose="020B0A04020102020204" charset="0"/>
                <a:ea typeface="黑体" panose="02010609060101010101" charset="-122"/>
              </a:rPr>
              <a:t>YOU</a:t>
            </a:r>
            <a:endParaRPr lang="en-US" altLang="zh-CN" sz="4400">
              <a:solidFill>
                <a:srgbClr val="F86B2A"/>
              </a:solidFill>
              <a:latin typeface="Arial Black" panose="020B0A04020102020204" charset="0"/>
              <a:ea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245" y="1548130"/>
            <a:ext cx="4764405" cy="3761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022350" y="850900"/>
            <a:ext cx="10168890" cy="21583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简册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简牍是中国古代先民在纸张发明之前，在竹板上书写典籍、文书等文字载体的书，是我国最古老的图书之一。竹简多用竹片制成，是用竹子削制成的狭长竹片，最长的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厘米，宽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厘米，用毛笔蘸墨在竹片上写字，每片写字一行，将一篇文章写完的所有竹片编联起来，称为“简牍”。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5" name="TextBox 2"/>
          <p:cNvSpPr txBox="1"/>
          <p:nvPr/>
        </p:nvSpPr>
        <p:spPr>
          <a:xfrm>
            <a:off x="4721860" y="5915025"/>
            <a:ext cx="23837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战国楚墓出土的竹简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0246" name="图片 95"/>
          <p:cNvPicPr>
            <a:picLocks noChangeAspect="1"/>
          </p:cNvPicPr>
          <p:nvPr/>
        </p:nvPicPr>
        <p:blipFill>
          <a:blip r:embed="rId1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2505" y="3129598"/>
            <a:ext cx="4762500" cy="2657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428750" y="1137920"/>
            <a:ext cx="9440545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金文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金文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也称钟鼎文或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铜器铭文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，是商、周时代铸刻在钟、鼎、盘、簋等青铜器上的文字。字凹为款，字凸为识，是立体的文字表现形式。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9" name="TextBox 2"/>
          <p:cNvSpPr txBox="1"/>
          <p:nvPr/>
        </p:nvSpPr>
        <p:spPr>
          <a:xfrm>
            <a:off x="5501005" y="5942013"/>
            <a:ext cx="41052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</a:rPr>
              <a:t>大孟鼎及铭文 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1270" name="图片 45" descr="http://d.hiphotos.baidu.com/baike/s%3D220/sign=fc74ad7a9d16fdfadc6cc1ec848e8cea/c8177f3e6709c93d2b5458a69f3df8dcd1005438.jpg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0530" y="2312988"/>
            <a:ext cx="3816350" cy="3509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tags/tag1.xml><?xml version="1.0" encoding="utf-8"?>
<p:tagLst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黑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4358</Words>
  <Application>WPS 演示</Application>
  <PresentationFormat>宽屏</PresentationFormat>
  <Paragraphs>282</Paragraphs>
  <Slides>74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91" baseType="lpstr">
      <vt:lpstr>Arial</vt:lpstr>
      <vt:lpstr>宋体</vt:lpstr>
      <vt:lpstr>Wingdings</vt:lpstr>
      <vt:lpstr>思源黑体 CN Regular</vt:lpstr>
      <vt:lpstr>黑体</vt:lpstr>
      <vt:lpstr>Arial</vt:lpstr>
      <vt:lpstr>Arial Black</vt:lpstr>
      <vt:lpstr>微软雅黑</vt:lpstr>
      <vt:lpstr>等线</vt:lpstr>
      <vt:lpstr>Lato Regular</vt:lpstr>
      <vt:lpstr>華康圓體 Std W3</vt:lpstr>
      <vt:lpstr>华文琥珀</vt:lpstr>
      <vt:lpstr>Book Antiqua</vt:lpstr>
      <vt:lpstr>Arial Unicode MS</vt:lpstr>
      <vt:lpstr>Times New Roman</vt:lpstr>
      <vt:lpstr>隶书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Administrator</cp:lastModifiedBy>
  <cp:revision>673</cp:revision>
  <dcterms:created xsi:type="dcterms:W3CDTF">2018-06-17T04:53:00Z</dcterms:created>
  <dcterms:modified xsi:type="dcterms:W3CDTF">2021-07-12T13:36:36Z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EA4A1FF233B54727B05675841DBAB773</vt:lpwstr>
  </property>
</Properties>
</file>