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0"/>
  </p:handoutMasterIdLst>
  <p:sldIdLst>
    <p:sldId id="359" r:id="rId3"/>
    <p:sldId id="360" r:id="rId5"/>
    <p:sldId id="361" r:id="rId6"/>
    <p:sldId id="362" r:id="rId7"/>
    <p:sldId id="387" r:id="rId8"/>
    <p:sldId id="386" r:id="rId9"/>
    <p:sldId id="1038" r:id="rId10"/>
    <p:sldId id="1039" r:id="rId11"/>
    <p:sldId id="1040" r:id="rId12"/>
    <p:sldId id="1093" r:id="rId13"/>
    <p:sldId id="1042" r:id="rId14"/>
    <p:sldId id="1043" r:id="rId15"/>
    <p:sldId id="1094" r:id="rId16"/>
    <p:sldId id="1045" r:id="rId17"/>
    <p:sldId id="1046" r:id="rId18"/>
    <p:sldId id="1095" r:id="rId19"/>
    <p:sldId id="1048" r:id="rId20"/>
    <p:sldId id="1049" r:id="rId21"/>
    <p:sldId id="1050" r:id="rId22"/>
    <p:sldId id="1096" r:id="rId23"/>
    <p:sldId id="1052" r:id="rId24"/>
    <p:sldId id="1053" r:id="rId25"/>
    <p:sldId id="1054" r:id="rId26"/>
    <p:sldId id="1055" r:id="rId27"/>
    <p:sldId id="1057" r:id="rId28"/>
    <p:sldId id="1058" r:id="rId29"/>
    <p:sldId id="1059" r:id="rId30"/>
    <p:sldId id="1061" r:id="rId31"/>
    <p:sldId id="1062" r:id="rId32"/>
    <p:sldId id="1097" r:id="rId33"/>
    <p:sldId id="1065" r:id="rId34"/>
    <p:sldId id="1066" r:id="rId35"/>
    <p:sldId id="1067" r:id="rId36"/>
    <p:sldId id="1069" r:id="rId37"/>
    <p:sldId id="1070" r:id="rId38"/>
    <p:sldId id="1071" r:id="rId39"/>
    <p:sldId id="1072" r:id="rId40"/>
    <p:sldId id="1073" r:id="rId41"/>
    <p:sldId id="1074" r:id="rId42"/>
    <p:sldId id="1075" r:id="rId43"/>
    <p:sldId id="1076" r:id="rId44"/>
    <p:sldId id="1077" r:id="rId45"/>
    <p:sldId id="1078" r:id="rId46"/>
    <p:sldId id="1079" r:id="rId47"/>
    <p:sldId id="1080" r:id="rId48"/>
    <p:sldId id="1081" r:id="rId49"/>
    <p:sldId id="1098" r:id="rId50"/>
    <p:sldId id="1083" r:id="rId51"/>
    <p:sldId id="1084" r:id="rId52"/>
    <p:sldId id="1085" r:id="rId53"/>
    <p:sldId id="1086" r:id="rId54"/>
    <p:sldId id="1087" r:id="rId55"/>
    <p:sldId id="1089" r:id="rId56"/>
    <p:sldId id="1091" r:id="rId57"/>
    <p:sldId id="721" r:id="rId58"/>
    <p:sldId id="363" r:id="rId59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6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10"/>
    <p:restoredTop sz="94682"/>
  </p:normalViewPr>
  <p:slideViewPr>
    <p:cSldViewPr snapToGrid="0" snapToObjects="1" showGuides="1">
      <p:cViewPr varScale="1">
        <p:scale>
          <a:sx n="101" d="100"/>
          <a:sy n="101" d="100"/>
        </p:scale>
        <p:origin x="200" y="576"/>
      </p:cViewPr>
      <p:guideLst>
        <p:guide orient="horz" pos="2181"/>
        <p:guide pos="2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3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一、钢笔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13E3CCD3-DF64-49A1-BCC3-9ADD3FA93C4C}" type="presOf" srcId="{561ED4CD-2321-4293-949E-2C47D0B22CC1}" destId="{41CC2077-536E-401A-998A-5928EA2ADDBC}" srcOrd="0" destOrd="0" presId="urn:microsoft.com/office/officeart/2005/8/layout/vList2"/>
    <dgm:cxn modelId="{4683C1F4-F560-4D6A-B751-C649BF8F1D05}" type="presOf" srcId="{22237F99-FD0F-4EA4-B7E2-BFAD40DF6E70}" destId="{447C00D4-8DDB-44FA-87ED-AAA16D8D1D2A}" srcOrd="0" destOrd="0" presId="urn:microsoft.com/office/officeart/2005/8/layout/vList2"/>
    <dgm:cxn modelId="{915CDC7B-9052-4EE8-8893-6090DADF1D0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三、临摹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C077DD3-F6F2-49B7-89CC-8E40E50D03EC}" type="presOf" srcId="{22237F99-FD0F-4EA4-B7E2-BFAD40DF6E70}" destId="{447C00D4-8DDB-44FA-87ED-AAA16D8D1D2A}" srcOrd="0" destOrd="0" presId="urn:microsoft.com/office/officeart/2005/8/layout/vList2"/>
    <dgm:cxn modelId="{2651505F-693F-4D25-A24B-46C52361AB55}" type="presOf" srcId="{561ED4CD-2321-4293-949E-2C47D0B22CC1}" destId="{41CC2077-536E-401A-998A-5928EA2ADDBC}" srcOrd="0" destOrd="0" presId="urn:microsoft.com/office/officeart/2005/8/layout/vList2"/>
    <dgm:cxn modelId="{F9745E82-CD78-44C0-8F16-54061DBC431A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3DB7621-4ADE-4044-9A7C-41A99A91B69A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8DF8029-602E-434B-B8F4-53C1E6167285}" type="presOf" srcId="{22237F99-FD0F-4EA4-B7E2-BFAD40DF6E70}" destId="{447C00D4-8DDB-44FA-87ED-AAA16D8D1D2A}" srcOrd="0" destOrd="0" presId="urn:microsoft.com/office/officeart/2005/8/layout/vList2"/>
    <dgm:cxn modelId="{534E5B7D-FED2-4892-80FB-6092E64FBF5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二、横的写法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E1F8217-FA40-4646-BFFF-E164830DD175}" type="presOf" srcId="{561ED4CD-2321-4293-949E-2C47D0B22CC1}" destId="{41CC2077-536E-401A-998A-5928EA2ADDBC}" srcOrd="0" destOrd="0" presId="urn:microsoft.com/office/officeart/2005/8/layout/vList2"/>
    <dgm:cxn modelId="{881360BC-B647-49DE-B3CC-29570E6AEDA9}" type="presOf" srcId="{22237F99-FD0F-4EA4-B7E2-BFAD40DF6E70}" destId="{447C00D4-8DDB-44FA-87ED-AAA16D8D1D2A}" srcOrd="0" destOrd="0" presId="urn:microsoft.com/office/officeart/2005/8/layout/vList2"/>
    <dgm:cxn modelId="{D8217263-C8C4-467B-A2CE-D0BBE97BB88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竖的写法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AAAAA47-B0C4-4F43-AC26-2C557BD907B0}" type="presOf" srcId="{22237F99-FD0F-4EA4-B7E2-BFAD40DF6E70}" destId="{447C00D4-8DDB-44FA-87ED-AAA16D8D1D2A}" srcOrd="0" destOrd="0" presId="urn:microsoft.com/office/officeart/2005/8/layout/vList2"/>
    <dgm:cxn modelId="{351AE880-02A1-450F-815E-F4E4DF9580AA}" type="presOf" srcId="{561ED4CD-2321-4293-949E-2C47D0B22CC1}" destId="{41CC2077-536E-401A-998A-5928EA2ADDBC}" srcOrd="0" destOrd="0" presId="urn:microsoft.com/office/officeart/2005/8/layout/vList2"/>
    <dgm:cxn modelId="{24605BBB-D0CB-47E2-8411-29DDEE76D1B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四、撇的写法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0926CD6-0C63-49BD-ADD5-2707794EBFDC}" type="presOf" srcId="{561ED4CD-2321-4293-949E-2C47D0B22CC1}" destId="{41CC2077-536E-401A-998A-5928EA2ADDBC}" srcOrd="0" destOrd="0" presId="urn:microsoft.com/office/officeart/2005/8/layout/vList2"/>
    <dgm:cxn modelId="{1DB9F610-ECD1-476D-9526-AA610E358AFB}" type="presOf" srcId="{22237F99-FD0F-4EA4-B7E2-BFAD40DF6E70}" destId="{447C00D4-8DDB-44FA-87ED-AAA16D8D1D2A}" srcOrd="0" destOrd="0" presId="urn:microsoft.com/office/officeart/2005/8/layout/vList2"/>
    <dgm:cxn modelId="{74C98966-3BA9-4497-A1F4-3EB21D1DBED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五、捺的写法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BA81C0D9-A590-4E90-96B3-DEAF96DCD4D4}" type="presOf" srcId="{22237F99-FD0F-4EA4-B7E2-BFAD40DF6E70}" destId="{447C00D4-8DDB-44FA-87ED-AAA16D8D1D2A}" srcOrd="0" destOrd="0" presId="urn:microsoft.com/office/officeart/2005/8/layout/vList2"/>
    <dgm:cxn modelId="{8EE4F823-71EF-42C5-949F-11756536248A}" type="presOf" srcId="{561ED4CD-2321-4293-949E-2C47D0B22CC1}" destId="{41CC2077-536E-401A-998A-5928EA2ADDBC}" srcOrd="0" destOrd="0" presId="urn:microsoft.com/office/officeart/2005/8/layout/vList2"/>
    <dgm:cxn modelId="{FEF1EF61-5B11-48EE-86C4-E68D8EABFAB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六、提的写法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5EE967F-0416-4C2E-88DC-B54454046D3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F2F8EE16-E1C2-4570-B00C-0B8700090395}" type="presOf" srcId="{561ED4CD-2321-4293-949E-2C47D0B22CC1}" destId="{41CC2077-536E-401A-998A-5928EA2ADDBC}" srcOrd="0" destOrd="0" presId="urn:microsoft.com/office/officeart/2005/8/layout/vList2"/>
    <dgm:cxn modelId="{FF403B7B-2755-4B86-8CAB-F35B4649FE4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2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七、钩的写法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7061E64-596E-4328-AEA5-68B9BA5CC66A}" type="presOf" srcId="{561ED4CD-2321-4293-949E-2C47D0B22CC1}" destId="{41CC2077-536E-401A-998A-5928EA2ADDBC}" srcOrd="0" destOrd="0" presId="urn:microsoft.com/office/officeart/2005/8/layout/vList2"/>
    <dgm:cxn modelId="{CE0EACFE-5696-4F75-86C1-7E8099CE5D56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573BE3E-0E8A-43A6-BE46-A1BADBF2E7C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accent3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八、折的写法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C9D5371-6687-46CA-9505-C523CC04D022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FBB6400-63A1-4F81-89D6-D6098F7EADA0}" type="presOf" srcId="{22237F99-FD0F-4EA4-B7E2-BFAD40DF6E70}" destId="{447C00D4-8DDB-44FA-87ED-AAA16D8D1D2A}" srcOrd="0" destOrd="0" presId="urn:microsoft.com/office/officeart/2005/8/layout/vList2"/>
    <dgm:cxn modelId="{0B8F5AC5-3E3B-49F9-BEDA-C3C8B23CB00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一、钢笔楷书结构原则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69CCA91-2E94-4D86-BEE7-2C2BE071285C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047C62E-7F5E-4B91-97D3-852594955D0C}" type="presOf" srcId="{22237F99-FD0F-4EA4-B7E2-BFAD40DF6E70}" destId="{447C00D4-8DDB-44FA-87ED-AAA16D8D1D2A}" srcOrd="0" destOrd="0" presId="urn:microsoft.com/office/officeart/2005/8/layout/vList2"/>
    <dgm:cxn modelId="{16F9FFF4-0C3D-409A-BDA4-423DF589470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二、墨水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D73F2F4-72CD-449B-A0CA-37707785E882}" type="presOf" srcId="{561ED4CD-2321-4293-949E-2C47D0B22CC1}" destId="{41CC2077-536E-401A-998A-5928EA2ADDBC}" srcOrd="0" destOrd="0" presId="urn:microsoft.com/office/officeart/2005/8/layout/vList2"/>
    <dgm:cxn modelId="{696BDDD6-E1E1-4A0D-9B1C-2B45CCD17500}" type="presOf" srcId="{22237F99-FD0F-4EA4-B7E2-BFAD40DF6E70}" destId="{447C00D4-8DDB-44FA-87ED-AAA16D8D1D2A}" srcOrd="0" destOrd="0" presId="urn:microsoft.com/office/officeart/2005/8/layout/vList2"/>
    <dgm:cxn modelId="{7C4CD558-4601-4E00-B51E-9EB276D75B0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二、独体字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E1BD31D-17BB-48E8-A434-5B27AA5E2A64}" type="presOf" srcId="{561ED4CD-2321-4293-949E-2C47D0B22CC1}" destId="{41CC2077-536E-401A-998A-5928EA2ADDBC}" srcOrd="0" destOrd="0" presId="urn:microsoft.com/office/officeart/2005/8/layout/vList2"/>
    <dgm:cxn modelId="{A76356EA-11ED-4D3B-BFF2-FB47ADA1AE80}" type="presOf" srcId="{22237F99-FD0F-4EA4-B7E2-BFAD40DF6E70}" destId="{447C00D4-8DDB-44FA-87ED-AAA16D8D1D2A}" srcOrd="0" destOrd="0" presId="urn:microsoft.com/office/officeart/2005/8/layout/vList2"/>
    <dgm:cxn modelId="{075224AB-4BC6-4E98-B39C-536CC5F7033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三、合体字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7956BFA2-67AD-48A7-AAD2-B9BC9F8CD591}" type="presOf" srcId="{22237F99-FD0F-4EA4-B7E2-BFAD40DF6E70}" destId="{447C00D4-8DDB-44FA-87ED-AAA16D8D1D2A}" srcOrd="0" destOrd="0" presId="urn:microsoft.com/office/officeart/2005/8/layout/vList2"/>
    <dgm:cxn modelId="{4B56BBBF-E0C6-452A-93FB-1E6D99A33914}" type="presOf" srcId="{561ED4CD-2321-4293-949E-2C47D0B22CC1}" destId="{41CC2077-536E-401A-998A-5928EA2ADDBC}" srcOrd="0" destOrd="0" presId="urn:microsoft.com/office/officeart/2005/8/layout/vList2"/>
    <dgm:cxn modelId="{8BBEDBF7-E5A0-46C5-A261-3BFF3DB819A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附：偏旁部首及例字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1303E6E-7EEC-439A-A1D0-BE4AADE4CAE8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3539984-0D62-46DD-92CA-8190B460B2B9}" type="presOf" srcId="{22237F99-FD0F-4EA4-B7E2-BFAD40DF6E70}" destId="{447C00D4-8DDB-44FA-87ED-AAA16D8D1D2A}" srcOrd="0" destOrd="0" presId="urn:microsoft.com/office/officeart/2005/8/layout/vList2"/>
    <dgm:cxn modelId="{117D9840-4423-4801-9375-9CE0F985B1E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一、作品形式与正文</a:t>
          </a:r>
          <a:r>
            <a:rPr lang="zh-CN" b="1" dirty="0">
              <a:latin typeface="华文琥珀" panose="02010800040101010101" pitchFamily="2" charset="-122"/>
              <a:ea typeface="华文琥珀" panose="02010800040101010101" pitchFamily="2" charset="-122"/>
            </a:rPr>
            <a:t/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10BFDFE4-7355-4E1B-BA4E-599F6B3D6A41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0BFDFE4-7355-4E1B-BA4E-599F6B3D6A41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BFDFE4-7355-4E1B-BA4E-599F6B3D6A41}" srcId="{22237F99-FD0F-4EA4-B7E2-BFAD40DF6E70}" destId="{561ED4CD-2321-4293-949E-2C47D0B22CC1}" srcOrd="0" destOrd="0" parTransId="{8A7D5E96-CC25-40B3-A977-AC7F62EBB4EC}" sibTransId="{584DD622-18CB-4009-98BB-842E4A9A7BBD}"/>
    <dgm:cxn modelId="{E0216B82-D838-4CDB-9E27-1F93B83D70C0}" type="presOf" srcId="{22237F99-FD0F-4EA4-B7E2-BFAD40DF6E70}" destId="{447C00D4-8DDB-44FA-87ED-AAA16D8D1D2A}" srcOrd="0" destOrd="0" presId="urn:microsoft.com/office/officeart/2005/8/layout/vList2"/>
    <dgm:cxn modelId="{177A0F12-4326-430E-A07E-6B1442FD6BB4}" type="presParOf" srcId="{447C00D4-8DDB-44FA-87ED-AAA16D8D1D2A}" destId="{41CC2077-536E-401A-998A-5928EA2ADDBC}" srcOrd="0" destOrd="0" presId="urn:microsoft.com/office/officeart/2005/8/layout/vList2"/>
    <dgm:cxn modelId="{8D335EBF-7F82-4BCC-BB0B-09B512D03797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>二、题款</a:t>
          </a:r>
          <a:r>
            <a:rPr lang="zh-CN" altLang="en-US" kern="1200" noProof="0" dirty="0">
              <a:ln>
                <a:noFill/>
              </a:ln>
              <a:effectLst/>
              <a:uLnTx/>
              <a:uFillTx/>
              <a:sym typeface="+mn-ea"/>
            </a:rPr>
            <a:t/>
          </a:r>
          <a:endParaRPr lang="zh-CN" altLang="en-US" kern="1200" noProof="0" dirty="0">
            <a:ln>
              <a:noFill/>
            </a:ln>
            <a:effectLst/>
            <a:uLnTx/>
            <a:uFillTx/>
            <a:sym typeface="+mn-ea"/>
          </a:endParaRPr>
        </a:p>
      </dgm:t>
    </dgm:pt>
    <dgm:pt modelId="{8A7D5E96-CC25-40B3-A977-AC7F62EBB4EC}" cxnId="{76E9B487-C9A4-49E7-8454-EBF7F206155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76E9B487-C9A4-49E7-8454-EBF7F206155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E9B487-C9A4-49E7-8454-EBF7F2061557}" srcId="{22237F99-FD0F-4EA4-B7E2-BFAD40DF6E70}" destId="{561ED4CD-2321-4293-949E-2C47D0B22CC1}" srcOrd="0" destOrd="0" parTransId="{8A7D5E96-CC25-40B3-A977-AC7F62EBB4EC}" sibTransId="{584DD622-18CB-4009-98BB-842E4A9A7BBD}"/>
    <dgm:cxn modelId="{E008B7E4-AF47-435D-81BE-DD1B2F988883}" type="presOf" srcId="{22237F99-FD0F-4EA4-B7E2-BFAD40DF6E70}" destId="{447C00D4-8DDB-44FA-87ED-AAA16D8D1D2A}" srcOrd="0" destOrd="0" presId="urn:microsoft.com/office/officeart/2005/8/layout/vList2"/>
    <dgm:cxn modelId="{357B2844-0CB7-499F-911B-DBDEE7E90005}" type="presParOf" srcId="{447C00D4-8DDB-44FA-87ED-AAA16D8D1D2A}" destId="{41CC2077-536E-401A-998A-5928EA2ADDBC}" srcOrd="0" destOrd="0" presId="urn:microsoft.com/office/officeart/2005/8/layout/vList2"/>
    <dgm:cxn modelId="{78F08B44-C580-4212-BD80-E8232E3DA623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三、纸张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855C0F2-B8A1-4DAE-933D-C50B559779BD}" type="presOf" srcId="{561ED4CD-2321-4293-949E-2C47D0B22CC1}" destId="{41CC2077-536E-401A-998A-5928EA2ADDBC}" srcOrd="0" destOrd="0" presId="urn:microsoft.com/office/officeart/2005/8/layout/vList2"/>
    <dgm:cxn modelId="{D7F4F6B8-D578-4035-9E59-7DA8207668D6}" type="presOf" srcId="{22237F99-FD0F-4EA4-B7E2-BFAD40DF6E70}" destId="{447C00D4-8DDB-44FA-87ED-AAA16D8D1D2A}" srcOrd="0" destOrd="0" presId="urn:microsoft.com/office/officeart/2005/8/layout/vList2"/>
    <dgm:cxn modelId="{C32706AF-8F81-43E6-940E-4DD128726DF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3FA659B-222B-40F9-8613-324CB46F6DE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3E88B8A-D98E-48F2-9BBC-99F6078C80DE}" type="presOf" srcId="{561ED4CD-2321-4293-949E-2C47D0B22CC1}" destId="{41CC2077-536E-401A-998A-5928EA2ADDBC}" srcOrd="0" destOrd="0" presId="urn:microsoft.com/office/officeart/2005/8/layout/vList2"/>
    <dgm:cxn modelId="{7B204BFB-1208-451B-956D-8A12D110F53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80CE40B-52CD-46F8-8C69-D7E159EE3B0A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EA16E53-737D-4A73-BE63-115F58497CD5}" type="presOf" srcId="{561ED4CD-2321-4293-949E-2C47D0B22CC1}" destId="{41CC2077-536E-401A-998A-5928EA2ADDBC}" srcOrd="0" destOrd="0" presId="urn:microsoft.com/office/officeart/2005/8/layout/vList2"/>
    <dgm:cxn modelId="{C86114F9-5FB8-48A0-B676-4AE0EDDEC5B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一、运笔过程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E5FE9C4-A6B6-49CF-9823-D6E0A9791FBF}" type="presOf" srcId="{22237F99-FD0F-4EA4-B7E2-BFAD40DF6E70}" destId="{447C00D4-8DDB-44FA-87ED-AAA16D8D1D2A}" srcOrd="0" destOrd="0" presId="urn:microsoft.com/office/officeart/2005/8/layout/vList2"/>
    <dgm:cxn modelId="{CFF83922-B19B-4F3B-AAB3-DFE79B8700EA}" type="presOf" srcId="{561ED4CD-2321-4293-949E-2C47D0B22CC1}" destId="{41CC2077-536E-401A-998A-5928EA2ADDBC}" srcOrd="0" destOrd="0" presId="urn:microsoft.com/office/officeart/2005/8/layout/vList2"/>
    <dgm:cxn modelId="{F97371D5-AC9B-444B-BC27-6AB0AAC128A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二、运笔方法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0A420B0-F48A-4759-8852-8FD9599485F1}" type="presOf" srcId="{561ED4CD-2321-4293-949E-2C47D0B22CC1}" destId="{41CC2077-536E-401A-998A-5928EA2ADDBC}" srcOrd="0" destOrd="0" presId="urn:microsoft.com/office/officeart/2005/8/layout/vList2"/>
    <dgm:cxn modelId="{3F3F6FD8-6DF0-42F2-9F9E-07338232AB9B}" type="presOf" srcId="{22237F99-FD0F-4EA4-B7E2-BFAD40DF6E70}" destId="{447C00D4-8DDB-44FA-87ED-AAA16D8D1D2A}" srcOrd="0" destOrd="0" presId="urn:microsoft.com/office/officeart/2005/8/layout/vList2"/>
    <dgm:cxn modelId="{175CFF45-ACB7-4322-90A0-84619D1371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一、选帖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CF846C4-FB5C-4702-8C27-ABD45363F11A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620F45E-1A44-4763-B11D-C31BA969BCF7}" type="presOf" srcId="{561ED4CD-2321-4293-949E-2C47D0B22CC1}" destId="{41CC2077-536E-401A-998A-5928EA2ADDBC}" srcOrd="0" destOrd="0" presId="urn:microsoft.com/office/officeart/2005/8/layout/vList2"/>
    <dgm:cxn modelId="{42057235-72DC-45E7-9B87-A3E99966049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二、读帖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2588B36-6763-4B3F-A6B6-DA88F8FF1343}" type="presOf" srcId="{22237F99-FD0F-4EA4-B7E2-BFAD40DF6E70}" destId="{447C00D4-8DDB-44FA-87ED-AAA16D8D1D2A}" srcOrd="0" destOrd="0" presId="urn:microsoft.com/office/officeart/2005/8/layout/vList2"/>
    <dgm:cxn modelId="{77457AF0-78F5-4136-AF37-DEB4FE1F0B9D}" type="presOf" srcId="{561ED4CD-2321-4293-949E-2C47D0B22CC1}" destId="{41CC2077-536E-401A-998A-5928EA2ADDBC}" srcOrd="0" destOrd="0" presId="urn:microsoft.com/office/officeart/2005/8/layout/vList2"/>
    <dgm:cxn modelId="{98B53316-D27F-4307-83BB-3C4E67C2D2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一、钢笔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三、临摹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二、横的写法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三、</a:t>
          </a:r>
          <a:r>
            <a:rPr lang="zh-CN" sz="2500" b="1" kern="1200" dirty="0" smtClean="0">
              <a:solidFill>
                <a:schemeClr val="tx1"/>
              </a:solidFill>
            </a:rPr>
            <a:t>竖的写法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四、撇的写法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五、捺的写法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六、提的写法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七、钩的写法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八、折的写法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一、钢笔楷书结构原则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二、墨水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二、独体字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三、合体字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附：偏旁部首及例字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附：偏旁部首及例字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附：偏旁部首及例字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三、纸张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一、书写姿势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二、执笔方法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一、运笔过程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二、运笔方法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一、选帖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二、读帖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A84B3C7D-7ED1-A34F-BCFC-1C01389AE58C}" type="datetimeFigureOut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8CED8CE-3D9F-CA47-A17E-9AD879C3B1C0}" type="slidenum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B0ACF2CF-5EF1-D24F-8F8B-C67282AA038A}" type="datetimeFigureOut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78F70782-008B-5B48-B01C-A994AC4AA046}" type="slidenum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tiff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tags" Target="../tags/tag2.xml"/><Relationship Id="rId7" Type="http://schemas.openxmlformats.org/officeDocument/2006/relationships/image" Target="../media/image29.jpeg"/><Relationship Id="rId6" Type="http://schemas.openxmlformats.org/officeDocument/2006/relationships/tags" Target="../tags/tag1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14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4.jpeg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0" Type="http://schemas.openxmlformats.org/officeDocument/2006/relationships/notesSlide" Target="../notesSlides/notesSlide6.xml"/><Relationship Id="rId1" Type="http://schemas.openxmlformats.org/officeDocument/2006/relationships/diagramData" Target="../diagrams/data16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jpeg"/><Relationship Id="rId6" Type="http://schemas.openxmlformats.org/officeDocument/2006/relationships/image" Target="../media/image38.jpeg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1.jpeg"/><Relationship Id="rId6" Type="http://schemas.openxmlformats.org/officeDocument/2006/relationships/image" Target="../media/image50.jpeg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2841625" y="4660900"/>
            <a:ext cx="2971800" cy="676275"/>
          </a:xfrm>
          <a:prstGeom prst="roundRect">
            <a:avLst>
              <a:gd name="adj" fmla="val 50000"/>
            </a:avLst>
          </a:prstGeom>
          <a:solidFill>
            <a:srgbClr val="F86B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kumimoji="1" lang="zh-CN" altLang="en-US" sz="2800" strike="noStrike" noProof="1">
                <a:solidFill>
                  <a:schemeClr val="bg1"/>
                </a:solidFill>
              </a:rPr>
              <a:t>北京出版社</a:t>
            </a:r>
            <a:endParaRPr kumimoji="1" lang="zh-CN" altLang="en-US" sz="2800" strike="noStrike" noProof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0" y="2092325"/>
            <a:ext cx="56692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学前教育书法教程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（第二版）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05" y="144018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6" grpId="1" animBg="1"/>
      <p:bldP spid="6" grpId="2" animBg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2604771" y="2574608"/>
            <a:ext cx="71259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任务二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钢笔字的写字姿势与执笔方法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3551" y="8465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95550" y="2776538"/>
            <a:ext cx="2579688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头正颈端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肩平臂展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身直胸挺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臀稳足安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9" name="Picture 8" descr="http://www.scqsng.com/uploadFiles/2007-05/1179388854312.jpg"/>
          <p:cNvPicPr>
            <a:picLocks noChangeAspect="1"/>
          </p:cNvPicPr>
          <p:nvPr/>
        </p:nvPicPr>
        <p:blipFill>
          <a:blip r:embed="rId6"/>
          <a:srcRect l="44742"/>
          <a:stretch>
            <a:fillRect/>
          </a:stretch>
        </p:blipFill>
        <p:spPr>
          <a:xfrm>
            <a:off x="6096000" y="1773238"/>
            <a:ext cx="3095625" cy="4411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74998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34590" y="2242185"/>
            <a:ext cx="2906713" cy="3192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三指合力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两指配合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掌内虚空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笔杆倾斜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位置明确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指腕灵活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Picture 7" descr="http://www.xnhywh.com/UploadFile/2011060917400263602_0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8050" y="2486025"/>
            <a:ext cx="4238625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625533" y="2574608"/>
            <a:ext cx="5084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任务三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钢笔字的运笔方法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83380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03020" y="1976755"/>
            <a:ext cx="8352790" cy="152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satMod val="103000"/>
                        <a:lumMod val="102000"/>
                        <a:tint val="94000"/>
                      </a:schemeClr>
                    </a:gs>
                    <a:gs pos="50000">
                      <a:schemeClr val="accent1">
                        <a:satMod val="110000"/>
                        <a:lumMod val="100000"/>
                        <a:shade val="100000"/>
                      </a:schemeClr>
                    </a:gs>
                    <a:gs pos="100000">
                      <a:schemeClr val="accent1">
                        <a:lumMod val="99000"/>
                        <a:satMod val="120000"/>
                        <a:shade val="78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（一）起笔，也称落笔，起笔的方法主要有重起和轻起。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（二）行笔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（三）收笔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3" name="Picture 6" descr="http://www.jy4z.cn:100/UploadFiles/201112/201112067951134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4103" y="3506470"/>
            <a:ext cx="4297362" cy="274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93876" y="7982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59150" y="2349500"/>
            <a:ext cx="5688013" cy="230695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有轻有重，简捷分明。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有快有慢，节奏和谐。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有曲有直，刚柔相济。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有连有断，呼应连贯。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237991" y="2574608"/>
            <a:ext cx="38595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任务四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读帖与临摹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62431" y="77411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07733" y="2272983"/>
            <a:ext cx="5688012" cy="267525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应遵循以下原则：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（一）规范性、实用性。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（二）系统性、渐进性。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（三）连贯性、多元性。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（四）艺术性、喜好性。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5" name="Picture 2" descr="http://image.xinmin.cn/2012/01/10/2012011007375986926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8798" y="2273300"/>
            <a:ext cx="4476750" cy="2957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49731" y="6902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25880" y="1568450"/>
            <a:ext cx="91535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读用笔，读观察笔画形态及结构特点，读章法布局、整体气息。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7" name="Picture 2" descr="http://g-ec4.images-amazon.com/images/G/28/BOOK-Catalog/shfz2012/0110/B006TSTLG6_02_amzn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3198" y="2206308"/>
            <a:ext cx="2736850" cy="394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4" descr="http://g-ec4.images-amazon.com/images/G/28/BOOK-Catalog/shfz/201105/B004OW3E58_02_amzn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958" y="2206308"/>
            <a:ext cx="2863850" cy="3903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3551" y="7982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5913" y="2133600"/>
            <a:ext cx="7216775" cy="304927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（一）摹帖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（二）临帖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在临摹字帖过程中应该注意以下问题：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第一，要注意先专攻后博学。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第二，要注意先分解再整合。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第三，要注意先归纳再运用。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9588" y="2338388"/>
            <a:ext cx="3738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项目六　　钢笔楷书书法训练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项目七　粉笔字的书写技能训练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项目八　书法的发展史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项目九　书法艺术欣赏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103346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565650" y="1004888"/>
            <a:ext cx="2560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   录</a:t>
            </a:r>
            <a:endParaRPr lang="zh-CN" altLang="en-US" sz="3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3425" y="1926908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项目一　书法课程概述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项目二　汉字的基本知识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项目三　书法概述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项目四　三笔字基础知识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项目五　毛笔楷书书法训练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2553255" y="4826104"/>
            <a:ext cx="1428393" cy="179621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4099066" y="4804407"/>
            <a:ext cx="2309204" cy="179621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51630" y="4811119"/>
            <a:ext cx="2252058" cy="17962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6525688" y="4841089"/>
            <a:ext cx="1428393" cy="17962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8143384" y="4813356"/>
            <a:ext cx="2309204" cy="17962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9210015" y="4806646"/>
            <a:ext cx="2252058" cy="1796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421381" y="2574608"/>
            <a:ext cx="54927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任务五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钢笔字楷书笔画技法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21486" y="6966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1508" name="图片 31" descr="基本笔画--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835" y="1535430"/>
            <a:ext cx="4615815" cy="46786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78611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39495" y="1461135"/>
            <a:ext cx="10549255" cy="296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横画按照线条长短一般分为长横和短横，按照起笔方法的不同又可分为左尖横、右尖横等。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写好长横还应注意以下几点：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弧形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笔势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角度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33" name="图片 32" descr="基本笔画--横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0928" y="3337243"/>
            <a:ext cx="5827712" cy="280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69746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00518" y="150717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悬针竖、垂露竖和短竖。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7" name="图片 33" descr="图片1副本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5390" y="1967865"/>
            <a:ext cx="4286250" cy="4284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5926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0010" y="1341755"/>
            <a:ext cx="9964420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按照长短可分为长撇和短撇，根据其倾斜角度不同又可分为斜撇、竖撇、竖斜撇、短平撇、短斜撇等，写好撇画所应注意：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节奏。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方向。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状态。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81" name="图片 34" descr="基本笔画--撇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34840" y="2488565"/>
            <a:ext cx="3042285" cy="2254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35" descr="基本笔画--撇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34840" y="4742815"/>
            <a:ext cx="2962275" cy="1520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9693" y="1580198"/>
            <a:ext cx="8123238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分为斜捺和平捺两种类型。注意一下：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粗细。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方向。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角度。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比例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图片 36" descr="基本笔画--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3340" y="2350770"/>
            <a:ext cx="4968875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991" y="7747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7652" name="图片 37" descr="基本笔画--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9400" y="1504950"/>
            <a:ext cx="6013450" cy="1636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38" descr="基本笔画--竖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2100" y="3141663"/>
            <a:ext cx="5988050" cy="157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39" descr="基本笔画--提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4800" y="4724400"/>
            <a:ext cx="598805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38301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47788" y="1578293"/>
            <a:ext cx="8123238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注意以下几点：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（一）大小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（二）节奏。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7" name="图片 40" descr="基本笔画--钩"/>
          <p:cNvPicPr>
            <a:picLocks noChangeAspect="1"/>
          </p:cNvPicPr>
          <p:nvPr/>
        </p:nvPicPr>
        <p:blipFill>
          <a:blip r:embed="rId6"/>
          <a:srcRect b="55327"/>
          <a:stretch>
            <a:fillRect/>
          </a:stretch>
        </p:blipFill>
        <p:spPr>
          <a:xfrm>
            <a:off x="4593273" y="1926590"/>
            <a:ext cx="4149725" cy="4262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41" descr="基本笔画--钩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4623" y="1076008"/>
            <a:ext cx="4608512" cy="470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40" descr="基本笔画--钩"/>
          <p:cNvPicPr>
            <a:picLocks noChangeAspect="1"/>
          </p:cNvPicPr>
          <p:nvPr/>
        </p:nvPicPr>
        <p:blipFill>
          <a:blip r:embed="rId2"/>
          <a:srcRect l="-188" t="44569" r="188" b="1044"/>
          <a:stretch>
            <a:fillRect/>
          </a:stretch>
        </p:blipFill>
        <p:spPr>
          <a:xfrm>
            <a:off x="1936433" y="834073"/>
            <a:ext cx="4148137" cy="5189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26236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26440" y="1437640"/>
            <a:ext cx="985520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折画一般分为横折、竖折、斜折、横撇等几种类型。书写折画应注意以下问题：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折以成方。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注意重叠处的处理。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图片 42" descr="基本笔画--折"/>
          <p:cNvPicPr>
            <a:picLocks noChangeAspect="1"/>
          </p:cNvPicPr>
          <p:nvPr/>
        </p:nvPicPr>
        <p:blipFill>
          <a:blip r:embed="rId6"/>
          <a:srcRect b="56364"/>
          <a:stretch>
            <a:fillRect/>
          </a:stretch>
        </p:blipFill>
        <p:spPr>
          <a:xfrm>
            <a:off x="2298065" y="3253740"/>
            <a:ext cx="4037330" cy="302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42" descr="基本笔画--折"/>
          <p:cNvPicPr>
            <a:picLocks noChangeAspect="1"/>
          </p:cNvPicPr>
          <p:nvPr/>
        </p:nvPicPr>
        <p:blipFill>
          <a:blip r:embed="rId6"/>
          <a:srcRect l="-3198" t="43469" r="3198" b="-1025"/>
          <a:stretch>
            <a:fillRect/>
          </a:stretch>
        </p:blipFill>
        <p:spPr>
          <a:xfrm>
            <a:off x="6694170" y="2322195"/>
            <a:ext cx="4001770" cy="3958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12090"/>
            <a:ext cx="5223510" cy="295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238" y="213201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37138" y="2114550"/>
            <a:ext cx="25574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600">
                <a:solidFill>
                  <a:schemeClr val="bg1"/>
                </a:solidFill>
                <a:latin typeface="Arial Black" panose="020B0A04020102020204" charset="0"/>
                <a:ea typeface="黑体" panose="02010609060101010101" charset="-122"/>
              </a:rPr>
              <a:t>项目六</a:t>
            </a:r>
            <a:endParaRPr lang="zh-CN" altLang="zh-CN" sz="3600">
              <a:solidFill>
                <a:schemeClr val="bg1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1125" y="3071813"/>
            <a:ext cx="68884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6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钢笔楷书书法训练</a:t>
            </a:r>
            <a:endParaRPr lang="zh-CN" altLang="en-US" sz="66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0" y="4399915"/>
            <a:ext cx="6001385" cy="1546225"/>
          </a:xfrm>
          <a:prstGeom prst="rect">
            <a:avLst/>
          </a:prstGeom>
        </p:spPr>
      </p:pic>
      <p:pic>
        <p:nvPicPr>
          <p:cNvPr id="34" name="图片 33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6247130" y="4399915"/>
            <a:ext cx="6001385" cy="1546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033838" y="2574608"/>
            <a:ext cx="42678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任务六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钢笔楷书结构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45616" y="75061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82888" y="1916113"/>
            <a:ext cx="7218362" cy="3229610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（一）横平竖直，重心平稳。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（二）撇捺对称，平衡伸展。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（三）排列有序，疏密匀称。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（四）主笔突出，收放有度。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（五）笔段意连、呼应连贯。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4496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85888" y="15998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上紧下疏，挺拔向上。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图片 47" descr="独体字1"/>
          <p:cNvPicPr>
            <a:picLocks noChangeAspect="1"/>
          </p:cNvPicPr>
          <p:nvPr/>
        </p:nvPicPr>
        <p:blipFill>
          <a:blip r:embed="rId6">
            <a:biLevel thresh="50000"/>
            <a:grayscl/>
          </a:blip>
          <a:stretch>
            <a:fillRect/>
          </a:stretch>
        </p:blipFill>
        <p:spPr>
          <a:xfrm>
            <a:off x="3241040" y="2442845"/>
            <a:ext cx="5156200" cy="1296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411288" y="39747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底横突出，用以托上。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7" name="图片 48" descr="独体字2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tretch>
            <a:fillRect/>
          </a:stretch>
        </p:blipFill>
        <p:spPr>
          <a:xfrm>
            <a:off x="3241040" y="4641215"/>
            <a:ext cx="5224463" cy="133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967423" y="94710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撇捺对称，交插居中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7423" y="28082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宽窄随形，各具特色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70" name="图片 49" descr="独体字3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3202623" y="1407478"/>
            <a:ext cx="5224462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50" descr="独体字4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242628" y="3268663"/>
            <a:ext cx="5143500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4"/>
          <p:cNvSpPr txBox="1"/>
          <p:nvPr/>
        </p:nvSpPr>
        <p:spPr>
          <a:xfrm>
            <a:off x="967423" y="449230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5．字形倾斜，以斜取正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图片 51" descr="独体字5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3192780" y="5090160"/>
            <a:ext cx="5234305" cy="1233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26236" y="6934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26198" y="15998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1598" y="397478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左中右结构。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8" name="图片 52" descr="合体字--左右结构"/>
          <p:cNvPicPr>
            <a:picLocks noChangeAspect="1"/>
          </p:cNvPicPr>
          <p:nvPr/>
        </p:nvPicPr>
        <p:blipFill>
          <a:blip r:embed="rId6">
            <a:biLevel thresh="50000"/>
            <a:grayscl/>
          </a:blip>
          <a:stretch>
            <a:fillRect/>
          </a:stretch>
        </p:blipFill>
        <p:spPr>
          <a:xfrm>
            <a:off x="3106738" y="2313305"/>
            <a:ext cx="5165725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53" descr="合体字--左中右结构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tretch>
            <a:fillRect/>
          </a:stretch>
        </p:blipFill>
        <p:spPr>
          <a:xfrm>
            <a:off x="3170238" y="4544695"/>
            <a:ext cx="5038725" cy="1296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9" descr="C:\Users\Administrator\Desktop\出版社社标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6788" y="6057900"/>
            <a:ext cx="811212" cy="80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883603" y="79152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9003" y="316642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上中下结构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2" name="Picture 24" descr="合体字--上下结构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576638" y="1252220"/>
            <a:ext cx="5038725" cy="1255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图片 55" descr="合体字--上中下结构"/>
          <p:cNvPicPr>
            <a:picLocks noChangeAspect="1"/>
          </p:cNvPicPr>
          <p:nvPr/>
        </p:nvPicPr>
        <p:blipFill>
          <a:blip r:embed="rId3">
            <a:biLevel thresh="50000"/>
            <a:grayscl/>
          </a:blip>
          <a:stretch>
            <a:fillRect/>
          </a:stretch>
        </p:blipFill>
        <p:spPr>
          <a:xfrm>
            <a:off x="3393758" y="3816350"/>
            <a:ext cx="4905375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039178" y="10429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4578" y="341788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全包围结构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6" name="Picture 25" descr="合体字--半包围结构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3430588" y="1725930"/>
            <a:ext cx="4905375" cy="1252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57" descr="合体字---全包围结构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3357563" y="4162743"/>
            <a:ext cx="483552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3861" y="6667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1988" name="图片 58" descr="偏旁部首1"/>
          <p:cNvPicPr>
            <a:picLocks noChangeAspect="1"/>
          </p:cNvPicPr>
          <p:nvPr/>
        </p:nvPicPr>
        <p:blipFill>
          <a:blip r:embed="rId6"/>
          <a:srcRect b="45512"/>
          <a:stretch>
            <a:fillRect/>
          </a:stretch>
        </p:blipFill>
        <p:spPr>
          <a:xfrm>
            <a:off x="2123758" y="1400175"/>
            <a:ext cx="3959225" cy="492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58" descr="偏旁部首1"/>
          <p:cNvPicPr>
            <a:picLocks noChangeAspect="1"/>
          </p:cNvPicPr>
          <p:nvPr/>
        </p:nvPicPr>
        <p:blipFill>
          <a:blip r:embed="rId7"/>
          <a:srcRect l="93" t="55753" r="-93" b="-2485"/>
          <a:stretch>
            <a:fillRect/>
          </a:stretch>
        </p:blipFill>
        <p:spPr>
          <a:xfrm>
            <a:off x="6276340" y="1807210"/>
            <a:ext cx="4248150" cy="4465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2" name="图片 59" descr="偏旁部首2"/>
          <p:cNvPicPr>
            <a:picLocks noChangeAspect="1"/>
          </p:cNvPicPr>
          <p:nvPr/>
        </p:nvPicPr>
        <p:blipFill>
          <a:blip r:embed="rId1"/>
          <a:srcRect b="45949"/>
          <a:stretch>
            <a:fillRect/>
          </a:stretch>
        </p:blipFill>
        <p:spPr>
          <a:xfrm>
            <a:off x="2040255" y="1176020"/>
            <a:ext cx="3805238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59" descr="偏旁部首2"/>
          <p:cNvPicPr>
            <a:picLocks noChangeAspect="1"/>
          </p:cNvPicPr>
          <p:nvPr/>
        </p:nvPicPr>
        <p:blipFill>
          <a:blip r:embed="rId2"/>
          <a:srcRect t="54112" b="-1812"/>
          <a:stretch>
            <a:fillRect/>
          </a:stretch>
        </p:blipFill>
        <p:spPr>
          <a:xfrm>
            <a:off x="6167755" y="1403350"/>
            <a:ext cx="4213225" cy="4401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6" name="图片 60" descr="偏旁部首3"/>
          <p:cNvPicPr>
            <a:picLocks noChangeAspect="1"/>
          </p:cNvPicPr>
          <p:nvPr/>
        </p:nvPicPr>
        <p:blipFill>
          <a:blip r:embed="rId1"/>
          <a:srcRect b="44560"/>
          <a:stretch>
            <a:fillRect/>
          </a:stretch>
        </p:blipFill>
        <p:spPr>
          <a:xfrm>
            <a:off x="2196465" y="901065"/>
            <a:ext cx="3989388" cy="5056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60" descr="偏旁部首3"/>
          <p:cNvPicPr>
            <a:picLocks noChangeAspect="1"/>
          </p:cNvPicPr>
          <p:nvPr/>
        </p:nvPicPr>
        <p:blipFill>
          <a:blip r:embed="rId1"/>
          <a:srcRect l="-520" t="54767" r="520" b="-1692"/>
          <a:stretch>
            <a:fillRect/>
          </a:stretch>
        </p:blipFill>
        <p:spPr>
          <a:xfrm>
            <a:off x="6383655" y="1628775"/>
            <a:ext cx="3989070" cy="427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7" name="组合"/>
          <p:cNvGrpSpPr/>
          <p:nvPr/>
        </p:nvGrpSpPr>
        <p:grpSpPr>
          <a:xfrm>
            <a:off x="4948238" y="1215073"/>
            <a:ext cx="6408737" cy="619125"/>
            <a:chOff x="5612415" y="1312183"/>
            <a:chExt cx="6409103" cy="619579"/>
          </a:xfrm>
        </p:grpSpPr>
        <p:sp>
          <p:nvSpPr>
            <p:cNvPr id="13315" name="矩形"/>
            <p:cNvSpPr/>
            <p:nvPr/>
          </p:nvSpPr>
          <p:spPr>
            <a:xfrm>
              <a:off x="5612415" y="1312183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zh-CN" altLang="en-US" sz="2000" b="1" baseline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矩形"/>
            <p:cNvSpPr/>
            <p:nvPr/>
          </p:nvSpPr>
          <p:spPr>
            <a:xfrm>
              <a:off x="5645516" y="1895763"/>
              <a:ext cx="5768192" cy="36000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688" name="矩形"/>
          <p:cNvSpPr/>
          <p:nvPr/>
        </p:nvSpPr>
        <p:spPr>
          <a:xfrm>
            <a:off x="4948238" y="1977390"/>
            <a:ext cx="5776912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掌握钢笔字书写工具与使用方法及楷书结构、笔画技巧。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" name="组合"/>
          <p:cNvGrpSpPr/>
          <p:nvPr/>
        </p:nvGrpSpPr>
        <p:grpSpPr>
          <a:xfrm>
            <a:off x="4948238" y="2603821"/>
            <a:ext cx="6408737" cy="621344"/>
            <a:chOff x="5612415" y="2907538"/>
            <a:chExt cx="6409103" cy="621326"/>
          </a:xfrm>
        </p:grpSpPr>
        <p:sp>
          <p:nvSpPr>
            <p:cNvPr id="13319" name="矩形"/>
            <p:cNvSpPr/>
            <p:nvPr/>
          </p:nvSpPr>
          <p:spPr>
            <a:xfrm>
              <a:off x="5612415" y="2907538"/>
              <a:ext cx="6409103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</a:t>
              </a:r>
              <a:endParaRPr lang="zh-CN" altLang="en-US" sz="2000" b="1" baseline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0" name="矩形"/>
            <p:cNvSpPr/>
            <p:nvPr/>
          </p:nvSpPr>
          <p:spPr>
            <a:xfrm>
              <a:off x="5645516" y="3492865"/>
              <a:ext cx="5768192" cy="35999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0" name="矩形"/>
          <p:cNvSpPr/>
          <p:nvPr/>
        </p:nvSpPr>
        <p:spPr>
          <a:xfrm>
            <a:off x="4948238" y="3401219"/>
            <a:ext cx="5964237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fontAlgn="t"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能够准确规范、清晰美观地书写钢笔楷书。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3" name="组合"/>
          <p:cNvGrpSpPr/>
          <p:nvPr/>
        </p:nvGrpSpPr>
        <p:grpSpPr>
          <a:xfrm>
            <a:off x="4948238" y="4006533"/>
            <a:ext cx="6408737" cy="619125"/>
            <a:chOff x="5612415" y="4157040"/>
            <a:chExt cx="6409103" cy="619580"/>
          </a:xfrm>
        </p:grpSpPr>
        <p:sp>
          <p:nvSpPr>
            <p:cNvPr id="13323" name="矩形"/>
            <p:cNvSpPr/>
            <p:nvPr/>
          </p:nvSpPr>
          <p:spPr>
            <a:xfrm>
              <a:off x="5612415" y="4157040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素质目标</a:t>
              </a:r>
              <a:endParaRPr lang="zh-CN" altLang="en-US" sz="2000" b="1" baseline="0">
                <a:solidFill>
                  <a:srgbClr val="0070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4" name="矩形"/>
            <p:cNvSpPr/>
            <p:nvPr/>
          </p:nvSpPr>
          <p:spPr>
            <a:xfrm>
              <a:off x="5645516" y="4740621"/>
              <a:ext cx="5768192" cy="35999"/>
            </a:xfrm>
            <a:prstGeom prst="rect">
              <a:avLst/>
            </a:prstGeom>
            <a:solidFill>
              <a:srgbClr val="0070C3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4" name="矩形"/>
          <p:cNvSpPr/>
          <p:nvPr/>
        </p:nvSpPr>
        <p:spPr>
          <a:xfrm>
            <a:off x="4948555" y="4773930"/>
            <a:ext cx="6182995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培养钢笔书法艺术的创作能力、钢笔书法艺术的鉴赏能力。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389063" y="8588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学习目标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00">
            <a:off x="343535" y="2648585"/>
            <a:ext cx="4150360" cy="325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88" grpId="0"/>
      <p:bldP spid="720" grpId="0"/>
      <p:bldP spid="724" grpId="0"/>
      <p:bldP spid="3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0" name="图片 62" descr="偏旁部首5"/>
          <p:cNvPicPr>
            <a:picLocks noChangeAspect="1"/>
          </p:cNvPicPr>
          <p:nvPr/>
        </p:nvPicPr>
        <p:blipFill>
          <a:blip r:embed="rId1"/>
          <a:srcRect b="44727"/>
          <a:stretch>
            <a:fillRect/>
          </a:stretch>
        </p:blipFill>
        <p:spPr>
          <a:xfrm>
            <a:off x="2294255" y="975360"/>
            <a:ext cx="3876675" cy="4898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1" name="图片 62" descr="偏旁部首5"/>
          <p:cNvPicPr>
            <a:picLocks noChangeAspect="1"/>
          </p:cNvPicPr>
          <p:nvPr/>
        </p:nvPicPr>
        <p:blipFill>
          <a:blip r:embed="rId2"/>
          <a:srcRect t="54554" b="-1171"/>
          <a:stretch>
            <a:fillRect/>
          </a:stretch>
        </p:blipFill>
        <p:spPr>
          <a:xfrm>
            <a:off x="6527800" y="1762760"/>
            <a:ext cx="3764915" cy="401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4" name="图片 63" descr="偏旁部首6"/>
          <p:cNvPicPr>
            <a:picLocks noChangeAspect="1"/>
          </p:cNvPicPr>
          <p:nvPr/>
        </p:nvPicPr>
        <p:blipFill>
          <a:blip r:embed="rId1"/>
          <a:srcRect b="45032"/>
          <a:stretch>
            <a:fillRect/>
          </a:stretch>
        </p:blipFill>
        <p:spPr>
          <a:xfrm>
            <a:off x="1861185" y="886460"/>
            <a:ext cx="4182745" cy="5085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5" name="图片 63" descr="偏旁部首6"/>
          <p:cNvPicPr>
            <a:picLocks noChangeAspect="1"/>
          </p:cNvPicPr>
          <p:nvPr/>
        </p:nvPicPr>
        <p:blipFill>
          <a:blip r:embed="rId1"/>
          <a:srcRect l="592" t="54323" r="-592" b="427"/>
          <a:stretch>
            <a:fillRect/>
          </a:stretch>
        </p:blipFill>
        <p:spPr>
          <a:xfrm>
            <a:off x="6287770" y="1570355"/>
            <a:ext cx="4079240" cy="408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8" name="图片 64" descr="偏旁部首7"/>
          <p:cNvPicPr>
            <a:picLocks noChangeAspect="1"/>
          </p:cNvPicPr>
          <p:nvPr/>
        </p:nvPicPr>
        <p:blipFill>
          <a:blip r:embed="rId1"/>
          <a:srcRect b="45071"/>
          <a:stretch>
            <a:fillRect/>
          </a:stretch>
        </p:blipFill>
        <p:spPr>
          <a:xfrm>
            <a:off x="1898015" y="1048385"/>
            <a:ext cx="4051300" cy="4935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64" descr="偏旁部首7"/>
          <p:cNvPicPr>
            <a:picLocks noChangeAspect="1"/>
          </p:cNvPicPr>
          <p:nvPr/>
        </p:nvPicPr>
        <p:blipFill>
          <a:blip r:embed="rId1"/>
          <a:srcRect t="53722" b="278"/>
          <a:stretch>
            <a:fillRect/>
          </a:stretch>
        </p:blipFill>
        <p:spPr>
          <a:xfrm>
            <a:off x="6217920" y="1617345"/>
            <a:ext cx="3981450" cy="4063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2" name="图片 65" descr="偏旁部首8"/>
          <p:cNvPicPr>
            <a:picLocks noChangeAspect="1"/>
          </p:cNvPicPr>
          <p:nvPr/>
        </p:nvPicPr>
        <p:blipFill>
          <a:blip r:embed="rId1"/>
          <a:srcRect b="44344"/>
          <a:stretch>
            <a:fillRect/>
          </a:stretch>
        </p:blipFill>
        <p:spPr>
          <a:xfrm>
            <a:off x="1927860" y="869315"/>
            <a:ext cx="4037965" cy="5188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65" descr="偏旁部首8"/>
          <p:cNvPicPr>
            <a:picLocks noChangeAspect="1"/>
          </p:cNvPicPr>
          <p:nvPr/>
        </p:nvPicPr>
        <p:blipFill>
          <a:blip r:embed="rId1"/>
          <a:srcRect l="-949" t="55613" r="949" b="-1172"/>
          <a:stretch>
            <a:fillRect/>
          </a:stretch>
        </p:blipFill>
        <p:spPr>
          <a:xfrm>
            <a:off x="6252845" y="1774190"/>
            <a:ext cx="3638550" cy="3828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6" name="图片 66" descr="偏旁部首9"/>
          <p:cNvPicPr>
            <a:picLocks noChangeAspect="1"/>
          </p:cNvPicPr>
          <p:nvPr/>
        </p:nvPicPr>
        <p:blipFill>
          <a:blip r:embed="rId1"/>
          <a:srcRect b="45255"/>
          <a:stretch>
            <a:fillRect/>
          </a:stretch>
        </p:blipFill>
        <p:spPr>
          <a:xfrm>
            <a:off x="2171700" y="1025525"/>
            <a:ext cx="3771900" cy="462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66" descr="偏旁部首9"/>
          <p:cNvPicPr>
            <a:picLocks noChangeAspect="1"/>
          </p:cNvPicPr>
          <p:nvPr/>
        </p:nvPicPr>
        <p:blipFill>
          <a:blip r:embed="rId1"/>
          <a:srcRect t="54288" b="-9033"/>
          <a:stretch>
            <a:fillRect/>
          </a:stretch>
        </p:blipFill>
        <p:spPr>
          <a:xfrm>
            <a:off x="6216015" y="1677670"/>
            <a:ext cx="3771900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80" name="图片 67" descr="偏旁部首10"/>
          <p:cNvPicPr>
            <a:picLocks noChangeAspect="1"/>
          </p:cNvPicPr>
          <p:nvPr/>
        </p:nvPicPr>
        <p:blipFill>
          <a:blip r:embed="rId1"/>
          <a:srcRect b="45390"/>
          <a:stretch>
            <a:fillRect/>
          </a:stretch>
        </p:blipFill>
        <p:spPr>
          <a:xfrm>
            <a:off x="2112645" y="923925"/>
            <a:ext cx="4118610" cy="4935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1" name="图片 67" descr="偏旁部首10"/>
          <p:cNvPicPr>
            <a:picLocks noChangeAspect="1"/>
          </p:cNvPicPr>
          <p:nvPr/>
        </p:nvPicPr>
        <p:blipFill>
          <a:blip r:embed="rId1"/>
          <a:srcRect l="-3006" t="53680" r="3006" b="-1152"/>
          <a:stretch>
            <a:fillRect/>
          </a:stretch>
        </p:blipFill>
        <p:spPr>
          <a:xfrm>
            <a:off x="6109335" y="1714500"/>
            <a:ext cx="3962400" cy="41268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4" name="图片 68" descr="偏旁部首11"/>
          <p:cNvPicPr>
            <a:picLocks noChangeAspect="1"/>
          </p:cNvPicPr>
          <p:nvPr/>
        </p:nvPicPr>
        <p:blipFill>
          <a:blip r:embed="rId1"/>
          <a:srcRect b="44685"/>
          <a:stretch>
            <a:fillRect/>
          </a:stretch>
        </p:blipFill>
        <p:spPr>
          <a:xfrm>
            <a:off x="1979930" y="876300"/>
            <a:ext cx="4034155" cy="4947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图片 68" descr="偏旁部首11"/>
          <p:cNvPicPr>
            <a:picLocks noChangeAspect="1"/>
          </p:cNvPicPr>
          <p:nvPr/>
        </p:nvPicPr>
        <p:blipFill>
          <a:blip r:embed="rId1"/>
          <a:srcRect l="284" t="55017" r="-284" b="-1760"/>
          <a:stretch>
            <a:fillRect/>
          </a:stretch>
        </p:blipFill>
        <p:spPr>
          <a:xfrm>
            <a:off x="6181090" y="1438275"/>
            <a:ext cx="4228465" cy="4382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任务七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钢笔字楷书章法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221865" y="1906270"/>
            <a:ext cx="8052435" cy="30460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通常完整的章法由正文、款识、印记三部分组成。硬笔书法作品幅式一般承袭传统毛笔书法，常见的有：中堂、条幅、横披、册页、屏条、斗方、手卷、楹联、扇面等等。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8" name="图示 27"/>
          <p:cNvGraphicFramePr/>
          <p:nvPr/>
        </p:nvGraphicFramePr>
        <p:xfrm>
          <a:off x="773861" y="6667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5" name="图片 1"/>
          <p:cNvPicPr>
            <a:picLocks noChangeAspect="1"/>
          </p:cNvPicPr>
          <p:nvPr/>
        </p:nvPicPr>
        <p:blipFill>
          <a:blip r:embed="rId1"/>
          <a:srcRect t="5470" b="4266"/>
          <a:stretch>
            <a:fillRect/>
          </a:stretch>
        </p:blipFill>
        <p:spPr>
          <a:xfrm>
            <a:off x="2375218" y="1532890"/>
            <a:ext cx="7202487" cy="47529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73861" y="66679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2862263" y="9731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知识点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5" name="矩形"/>
          <p:cNvSpPr/>
          <p:nvPr/>
        </p:nvSpPr>
        <p:spPr>
          <a:xfrm>
            <a:off x="1327150" y="2556510"/>
            <a:ext cx="5797550" cy="299974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1. 重点是掌握钢笔的执笔和运笔方法。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2. 掌握钢笔楷书结构及笔画技法。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3. 掌握读帖、临摹、运笔的方法。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4. 掌握钢笔字楷书创作章法。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5. 难点是钢笔楷书结构、笔画书写技法。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 rot="0">
            <a:off x="8631555" y="973455"/>
            <a:ext cx="2533015" cy="5026025"/>
            <a:chOff x="11732" y="818"/>
            <a:chExt cx="4607" cy="9140"/>
          </a:xfrm>
        </p:grpSpPr>
        <p:pic>
          <p:nvPicPr>
            <p:cNvPr id="23" name="图片 22" descr="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14" y="1896"/>
              <a:ext cx="3125" cy="7814"/>
            </a:xfrm>
            <a:prstGeom prst="rect">
              <a:avLst/>
            </a:prstGeom>
            <a:effectLst>
              <a:outerShdw blurRad="254000" dist="304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2" y="818"/>
              <a:ext cx="3815" cy="91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72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993" y="831850"/>
            <a:ext cx="3770312" cy="522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675" y="1743075"/>
            <a:ext cx="3719513" cy="367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7615" y="1062355"/>
            <a:ext cx="7176770" cy="4733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7535" y="660400"/>
            <a:ext cx="4216400" cy="564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525" y="660400"/>
            <a:ext cx="3968115" cy="553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910" y="610870"/>
            <a:ext cx="4017645" cy="5636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838200"/>
            <a:ext cx="3973830" cy="5408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601345"/>
            <a:ext cx="4058285" cy="5655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285" y="979805"/>
            <a:ext cx="3630295" cy="5078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536700"/>
            <a:ext cx="6416675" cy="378460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硬笔书法——中国特有的传统文化，是以汉字为表现对象，用特有性能的书写工具所写出的一种线条造型艺术。简练的钢笔线条造型，具有近现代最普遍的实用价值。一幅优秀的书法作品，能使观赏者像欣赏好的绘画、诗歌、雕塑等一样，联想到美的生活情趣，令人赏心悦目。硬笔书法在艺术样式上，有着与众不同之处，它在我国艺林中占有独特地位。硬笔书法不仅美观，而且实用，作为未来的幼儿园教师更要学好、练好钢笔字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6310" y="2539683"/>
            <a:ext cx="3933825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54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谢谢观赏</a:t>
            </a:r>
            <a:endParaRPr lang="en-US" altLang="zh-CN" sz="54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THANK</a:t>
            </a:r>
            <a:r>
              <a:rPr lang="zh-CN" altLang="en-US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 </a:t>
            </a:r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YOU</a:t>
            </a:r>
            <a:endParaRPr lang="en-US" altLang="zh-CN" sz="4400">
              <a:solidFill>
                <a:srgbClr val="F86B2A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5" y="154813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625533" y="2574608"/>
            <a:ext cx="5084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任务一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钢笔字的书写工具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8316" y="76268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08493" y="1759585"/>
            <a:ext cx="709136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分为金笔、铱金笔和普通钢笔三种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3" name="Picture 7" descr="http://image.rakuten.co.jp/buneido/cabinet/parker/paf0713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75" y="2293938"/>
            <a:ext cx="619125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02741" y="76458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42403" y="1722755"/>
            <a:ext cx="709136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常用的墨水一般有纯蓝、碳素两种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711450" y="2659380"/>
            <a:ext cx="3024505" cy="2954020"/>
          </a:xfrm>
          <a:prstGeom prst="rect">
            <a:avLst/>
          </a:prstGeom>
          <a:noFill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18398"/>
          <a:stretch>
            <a:fillRect/>
          </a:stretch>
        </p:blipFill>
        <p:spPr bwMode="auto">
          <a:xfrm>
            <a:off x="6140086" y="2659900"/>
            <a:ext cx="3619500" cy="29535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186" y="7747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9220" name="Picture 7" descr="http://img.redocn.com/201202/27/94492_1330327177BmS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4900" y="1595438"/>
            <a:ext cx="3095625" cy="4462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9" descr="http://img5.paipaiimg.com/8f2ba59e/item-0FFFC505-75B850550000000004010000120D11D6.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4563" y="1697038"/>
            <a:ext cx="3324225" cy="4259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5252,&quot;width&quot;:7087}"/>
</p:tagLst>
</file>

<file path=ppt/tags/tag2.xml><?xml version="1.0" encoding="utf-8"?>
<p:tagLst xmlns:p="http://schemas.openxmlformats.org/presentationml/2006/main">
  <p:tag name="KSO_WM_UNIT_PLACING_PICTURE_USER_VIEWPORT" val="{&quot;height&quot;:4597.5007874015746,&quot;width&quot;:8957.5007874015755}"/>
</p:tagLst>
</file>

<file path=ppt/tags/tag3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1470</Words>
  <Application>WPS 演示</Application>
  <PresentationFormat>宽屏</PresentationFormat>
  <Paragraphs>166</Paragraphs>
  <Slides>56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3" baseType="lpstr">
      <vt:lpstr>Arial</vt:lpstr>
      <vt:lpstr>宋体</vt:lpstr>
      <vt:lpstr>Wingdings</vt:lpstr>
      <vt:lpstr>思源黑体 CN Regular</vt:lpstr>
      <vt:lpstr>黑体</vt:lpstr>
      <vt:lpstr>Arial</vt:lpstr>
      <vt:lpstr>Arial Black</vt:lpstr>
      <vt:lpstr>微软雅黑</vt:lpstr>
      <vt:lpstr>等线</vt:lpstr>
      <vt:lpstr>Lato Regular</vt:lpstr>
      <vt:lpstr>Latha</vt:lpstr>
      <vt:lpstr>华文琥珀</vt:lpstr>
      <vt:lpstr>Book Antiqua</vt:lpstr>
      <vt:lpstr>Arial Unicode MS</vt:lpstr>
      <vt:lpstr>Times New Roman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669</cp:revision>
  <dcterms:created xsi:type="dcterms:W3CDTF">2018-06-17T04:53:00Z</dcterms:created>
  <dcterms:modified xsi:type="dcterms:W3CDTF">2021-07-12T11:51:00Z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EA4A1FF233B54727B05675841DBAB773</vt:lpwstr>
  </property>
</Properties>
</file>