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9" r:id="rId3"/>
    <p:sldMasterId id="2147483672" r:id="rId4"/>
    <p:sldMasterId id="2147483683" r:id="rId5"/>
  </p:sldMasterIdLst>
  <p:notesMasterIdLst>
    <p:notesMasterId r:id="rId8"/>
  </p:notesMasterIdLst>
  <p:sldIdLst>
    <p:sldId id="377" r:id="rId6"/>
    <p:sldId id="266" r:id="rId7"/>
    <p:sldId id="631" r:id="rId9"/>
    <p:sldId id="280" r:id="rId10"/>
    <p:sldId id="676" r:id="rId11"/>
    <p:sldId id="677" r:id="rId12"/>
    <p:sldId id="505" r:id="rId13"/>
    <p:sldId id="679" r:id="rId14"/>
    <p:sldId id="483" r:id="rId15"/>
    <p:sldId id="267" r:id="rId16"/>
    <p:sldId id="506" r:id="rId17"/>
    <p:sldId id="507" r:id="rId18"/>
    <p:sldId id="509" r:id="rId19"/>
    <p:sldId id="510" r:id="rId20"/>
    <p:sldId id="512" r:id="rId21"/>
    <p:sldId id="513" r:id="rId22"/>
    <p:sldId id="537" r:id="rId23"/>
    <p:sldId id="538" r:id="rId24"/>
    <p:sldId id="596" r:id="rId25"/>
    <p:sldId id="549" r:id="rId26"/>
    <p:sldId id="553" r:id="rId27"/>
    <p:sldId id="308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1C80C4-3C37-4B06-AC2A-25F05322FDE0}" type="doc">
      <dgm:prSet loTypeId="list" loCatId="list" qsTypeId="urn:microsoft.com/office/officeart/2005/8/quickstyle/simple1" qsCatId="simple" csTypeId="urn:microsoft.com/office/officeart/2005/8/colors/colorful4" csCatId="accent1" phldr="0"/>
      <dgm:spPr/>
      <dgm:t>
        <a:bodyPr/>
        <a:p>
          <a:endParaRPr lang="zh-CN" altLang="en-US"/>
        </a:p>
      </dgm:t>
    </dgm:pt>
    <dgm:pt modelId="{79F64CC5-B0A0-473A-A647-A8DB6562D23B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任务一 </a:t>
          </a:r>
          <a:r>
            <a:rPr lang="zh-CN" altLang="en-US"/>
            <a:t> 学前教育的概念和意义</a:t>
          </a:r>
          <a:r>
            <a:rPr lang="zh-CN" altLang="en-US"/>
            <a:t/>
          </a:r>
          <a:endParaRPr lang="zh-CN" altLang="en-US"/>
        </a:p>
      </dgm:t>
    </dgm:pt>
    <dgm:pt modelId="{702F6268-E14C-45D5-8115-297DAA4B759C}" cxnId="{4D3E7708-5C9F-4F6C-9575-C93993E529C7}" type="parTrans">
      <dgm:prSet/>
      <dgm:spPr/>
      <dgm:t>
        <a:bodyPr/>
        <a:p>
          <a:endParaRPr lang="zh-CN" altLang="en-US"/>
        </a:p>
      </dgm:t>
    </dgm:pt>
    <dgm:pt modelId="{981E424B-A63B-4DF7-BC97-1D5B2B7044B1}" cxnId="{4D3E7708-5C9F-4F6C-9575-C93993E529C7}" type="sibTrans">
      <dgm:prSet/>
      <dgm:spPr/>
      <dgm:t>
        <a:bodyPr/>
        <a:p>
          <a:endParaRPr lang="zh-CN" altLang="en-US"/>
        </a:p>
      </dgm:t>
    </dgm:pt>
    <dgm:pt modelId="{D4AB1542-9F74-4E45-B615-57F5DFDC43EE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任务二 </a:t>
          </a:r>
          <a:r>
            <a:rPr lang="zh-CN" altLang="en-US"/>
            <a:t> 学前教育事业的产生和发展</a:t>
          </a:r>
          <a:r>
            <a:rPr lang="zh-CN" altLang="en-US"/>
            <a:t/>
          </a:r>
          <a:endParaRPr lang="zh-CN" altLang="en-US"/>
        </a:p>
      </dgm:t>
    </dgm:pt>
    <dgm:pt modelId="{DCA1BD93-FD98-4A06-8ECE-28E6935BECED}" cxnId="{8B1DEF10-AA61-4CF2-8DCC-07AA5D8BEFDD}" type="parTrans">
      <dgm:prSet/>
      <dgm:spPr/>
      <dgm:t>
        <a:bodyPr/>
        <a:p>
          <a:endParaRPr lang="zh-CN" altLang="en-US"/>
        </a:p>
      </dgm:t>
    </dgm:pt>
    <dgm:pt modelId="{69748832-ECC5-4F63-A6AC-8504A7E906B9}" cxnId="{8B1DEF10-AA61-4CF2-8DCC-07AA5D8BEFDD}" type="sibTrans">
      <dgm:prSet/>
      <dgm:spPr/>
      <dgm:t>
        <a:bodyPr/>
        <a:p>
          <a:endParaRPr lang="zh-CN" altLang="en-US"/>
        </a:p>
      </dgm:t>
    </dgm:pt>
    <dgm:pt modelId="{EE3CB678-3AF3-48EB-A9A3-4C9B3B638DF4}" type="pres">
      <dgm:prSet presAssocID="{501C80C4-3C37-4B06-AC2A-25F05322FDE0}" presName="linear" presStyleCnt="0">
        <dgm:presLayoutVars>
          <dgm:dir/>
          <dgm:animLvl val="lvl"/>
          <dgm:resizeHandles val="exact"/>
        </dgm:presLayoutVars>
      </dgm:prSet>
      <dgm:spPr/>
    </dgm:pt>
    <dgm:pt modelId="{A787D67B-DDA1-4988-8415-DCD48FC3EA83}" type="pres">
      <dgm:prSet presAssocID="{79F64CC5-B0A0-473A-A647-A8DB6562D23B}" presName="parentLin" presStyleCnt="0"/>
      <dgm:spPr/>
    </dgm:pt>
    <dgm:pt modelId="{0797CEA2-9F9D-4159-A8DC-2F0D60611F3B}" type="pres">
      <dgm:prSet presAssocID="{79F64CC5-B0A0-473A-A647-A8DB6562D23B}" presName="parentLeftMargin" presStyleCnt="0"/>
      <dgm:spPr/>
    </dgm:pt>
    <dgm:pt modelId="{2968AA41-C1D3-4EDF-9DB3-378F66B2FD39}" type="pres">
      <dgm:prSet presAssocID="{79F64CC5-B0A0-473A-A647-A8DB6562D23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61417B3-60F3-4BE3-8E8F-9CEC27ECBCDA}" type="pres">
      <dgm:prSet presAssocID="{79F64CC5-B0A0-473A-A647-A8DB6562D23B}" presName="negativeSpace" presStyleCnt="0"/>
      <dgm:spPr/>
    </dgm:pt>
    <dgm:pt modelId="{D167D85B-ED5F-4134-9F18-E6B4BAE0C614}" type="pres">
      <dgm:prSet presAssocID="{79F64CC5-B0A0-473A-A647-A8DB6562D23B}" presName="childText" presStyleLbl="conFgAcc1" presStyleIdx="0" presStyleCnt="2">
        <dgm:presLayoutVars>
          <dgm:bulletEnabled val="1"/>
        </dgm:presLayoutVars>
      </dgm:prSet>
      <dgm:spPr/>
    </dgm:pt>
    <dgm:pt modelId="{6402558A-B637-4118-8793-2FA57B2393DA}" type="pres">
      <dgm:prSet presAssocID="{981E424B-A63B-4DF7-BC97-1D5B2B7044B1}" presName="spaceBetweenRectangles" presStyleCnt="0"/>
      <dgm:spPr/>
    </dgm:pt>
    <dgm:pt modelId="{8E561E53-8519-43F2-B9E7-546C3EB01970}" type="pres">
      <dgm:prSet presAssocID="{D4AB1542-9F74-4E45-B615-57F5DFDC43EE}" presName="parentLin" presStyleCnt="0"/>
      <dgm:spPr/>
    </dgm:pt>
    <dgm:pt modelId="{3559B5A5-3E91-49F5-A868-297DBB575668}" type="pres">
      <dgm:prSet presAssocID="{D4AB1542-9F74-4E45-B615-57F5DFDC43EE}" presName="parentLeftMargin" presStyleCnt="0"/>
      <dgm:spPr/>
    </dgm:pt>
    <dgm:pt modelId="{48FABA9F-C289-434B-8864-E8FC1B5C2F60}" type="pres">
      <dgm:prSet presAssocID="{D4AB1542-9F74-4E45-B615-57F5DFDC43EE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2F65D9D-7898-4EE1-ADBC-A6F5139DEC13}" type="pres">
      <dgm:prSet presAssocID="{D4AB1542-9F74-4E45-B615-57F5DFDC43EE}" presName="negativeSpace" presStyleCnt="0"/>
      <dgm:spPr/>
    </dgm:pt>
    <dgm:pt modelId="{6B4B0D2A-F76A-4881-A678-1599A9C1764F}" type="pres">
      <dgm:prSet presAssocID="{D4AB1542-9F74-4E45-B615-57F5DFDC43E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D3E7708-5C9F-4F6C-9575-C93993E529C7}" srcId="{501C80C4-3C37-4B06-AC2A-25F05322FDE0}" destId="{79F64CC5-B0A0-473A-A647-A8DB6562D23B}" srcOrd="0" destOrd="0" parTransId="{702F6268-E14C-45D5-8115-297DAA4B759C}" sibTransId="{981E424B-A63B-4DF7-BC97-1D5B2B7044B1}"/>
    <dgm:cxn modelId="{8B1DEF10-AA61-4CF2-8DCC-07AA5D8BEFDD}" srcId="{501C80C4-3C37-4B06-AC2A-25F05322FDE0}" destId="{D4AB1542-9F74-4E45-B615-57F5DFDC43EE}" srcOrd="1" destOrd="0" parTransId="{DCA1BD93-FD98-4A06-8ECE-28E6935BECED}" sibTransId="{69748832-ECC5-4F63-A6AC-8504A7E906B9}"/>
    <dgm:cxn modelId="{CD349BCB-A856-47D4-948D-6272036A953F}" type="presOf" srcId="{501C80C4-3C37-4B06-AC2A-25F05322FDE0}" destId="{EE3CB678-3AF3-48EB-A9A3-4C9B3B638DF4}" srcOrd="0" destOrd="0" presId="urn:microsoft.com/office/officeart/2005/8/layout/list1"/>
    <dgm:cxn modelId="{60D7E426-DC31-4C14-8B78-77EA8E5D8AD0}" type="presParOf" srcId="{EE3CB678-3AF3-48EB-A9A3-4C9B3B638DF4}" destId="{A787D67B-DDA1-4988-8415-DCD48FC3EA83}" srcOrd="0" destOrd="0" presId="urn:microsoft.com/office/officeart/2005/8/layout/list1"/>
    <dgm:cxn modelId="{F82266AE-6A53-4B74-9CBD-FBFD5AE83362}" type="presParOf" srcId="{A787D67B-DDA1-4988-8415-DCD48FC3EA83}" destId="{0797CEA2-9F9D-4159-A8DC-2F0D60611F3B}" srcOrd="0" destOrd="0" presId="urn:microsoft.com/office/officeart/2005/8/layout/list1"/>
    <dgm:cxn modelId="{E603EB2F-8C20-4242-AC60-D02F930D878F}" type="presOf" srcId="{79F64CC5-B0A0-473A-A647-A8DB6562D23B}" destId="{0797CEA2-9F9D-4159-A8DC-2F0D60611F3B}" srcOrd="0" destOrd="0" presId="urn:microsoft.com/office/officeart/2005/8/layout/list1"/>
    <dgm:cxn modelId="{54D3F6DB-6802-4613-9245-E1D307AE73DC}" type="presParOf" srcId="{A787D67B-DDA1-4988-8415-DCD48FC3EA83}" destId="{2968AA41-C1D3-4EDF-9DB3-378F66B2FD39}" srcOrd="1" destOrd="0" presId="urn:microsoft.com/office/officeart/2005/8/layout/list1"/>
    <dgm:cxn modelId="{F19DC598-F575-4716-AF75-50C3DB72444A}" type="presOf" srcId="{79F64CC5-B0A0-473A-A647-A8DB6562D23B}" destId="{2968AA41-C1D3-4EDF-9DB3-378F66B2FD39}" srcOrd="0" destOrd="0" presId="urn:microsoft.com/office/officeart/2005/8/layout/list1"/>
    <dgm:cxn modelId="{AB1E0158-831E-420F-B16B-0F92790D8EC5}" type="presParOf" srcId="{EE3CB678-3AF3-48EB-A9A3-4C9B3B638DF4}" destId="{D61417B3-60F3-4BE3-8E8F-9CEC27ECBCDA}" srcOrd="1" destOrd="0" presId="urn:microsoft.com/office/officeart/2005/8/layout/list1"/>
    <dgm:cxn modelId="{B3F34286-C14A-454D-84B9-1AFFFF1D815C}" type="presParOf" srcId="{EE3CB678-3AF3-48EB-A9A3-4C9B3B638DF4}" destId="{D167D85B-ED5F-4134-9F18-E6B4BAE0C614}" srcOrd="2" destOrd="0" presId="urn:microsoft.com/office/officeart/2005/8/layout/list1"/>
    <dgm:cxn modelId="{FDCFDB89-05E1-401F-AAF4-C4323D2B2E85}" type="presParOf" srcId="{EE3CB678-3AF3-48EB-A9A3-4C9B3B638DF4}" destId="{6402558A-B637-4118-8793-2FA57B2393DA}" srcOrd="3" destOrd="0" presId="urn:microsoft.com/office/officeart/2005/8/layout/list1"/>
    <dgm:cxn modelId="{7C036EF4-9E58-4BF2-9C6D-5E5DEAFE3C2C}" type="presParOf" srcId="{EE3CB678-3AF3-48EB-A9A3-4C9B3B638DF4}" destId="{8E561E53-8519-43F2-B9E7-546C3EB01970}" srcOrd="4" destOrd="0" presId="urn:microsoft.com/office/officeart/2005/8/layout/list1"/>
    <dgm:cxn modelId="{FC450E9F-6625-473D-A0F3-2F4D1DE3F7FA}" type="presParOf" srcId="{8E561E53-8519-43F2-B9E7-546C3EB01970}" destId="{3559B5A5-3E91-49F5-A868-297DBB575668}" srcOrd="0" destOrd="4" presId="urn:microsoft.com/office/officeart/2005/8/layout/list1"/>
    <dgm:cxn modelId="{0F7C9A71-EB9F-4F0B-8427-60FEE5236D6B}" type="presOf" srcId="{D4AB1542-9F74-4E45-B615-57F5DFDC43EE}" destId="{3559B5A5-3E91-49F5-A868-297DBB575668}" srcOrd="0" destOrd="0" presId="urn:microsoft.com/office/officeart/2005/8/layout/list1"/>
    <dgm:cxn modelId="{89B59FF9-2AF5-4DC9-85EC-CADC7FD7D459}" type="presParOf" srcId="{8E561E53-8519-43F2-B9E7-546C3EB01970}" destId="{48FABA9F-C289-434B-8864-E8FC1B5C2F60}" srcOrd="1" destOrd="4" presId="urn:microsoft.com/office/officeart/2005/8/layout/list1"/>
    <dgm:cxn modelId="{ACCE91AA-B062-453E-B05C-F5EDA139902D}" type="presOf" srcId="{D4AB1542-9F74-4E45-B615-57F5DFDC43EE}" destId="{48FABA9F-C289-434B-8864-E8FC1B5C2F60}" srcOrd="0" destOrd="0" presId="urn:microsoft.com/office/officeart/2005/8/layout/list1"/>
    <dgm:cxn modelId="{E44EF509-2A94-422B-A87F-D4EBE6D4A467}" type="presParOf" srcId="{EE3CB678-3AF3-48EB-A9A3-4C9B3B638DF4}" destId="{72F65D9D-7898-4EE1-ADBC-A6F5139DEC13}" srcOrd="5" destOrd="0" presId="urn:microsoft.com/office/officeart/2005/8/layout/list1"/>
    <dgm:cxn modelId="{71128AC2-C46C-4532-AE55-CA3F1B8FA2A2}" type="presParOf" srcId="{EE3CB678-3AF3-48EB-A9A3-4C9B3B638DF4}" destId="{6B4B0D2A-F76A-4881-A678-1599A9C1764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734425" cy="3570605"/>
        <a:chOff x="0" y="0"/>
        <a:chExt cx="8734425" cy="3570605"/>
      </a:xfrm>
    </dsp:grpSpPr>
    <dsp:sp modelId="{D167D85B-ED5F-4134-9F18-E6B4BAE0C614}">
      <dsp:nvSpPr>
        <dsp:cNvPr id="5" name="矩形 4"/>
        <dsp:cNvSpPr/>
      </dsp:nvSpPr>
      <dsp:spPr bwMode="white">
        <a:xfrm>
          <a:off x="0" y="520802"/>
          <a:ext cx="8734425" cy="630000"/>
        </a:xfrm>
        <a:prstGeom prst="rect">
          <a:avLst/>
        </a:prstGeom>
      </dsp:spPr>
      <dsp:style>
        <a:lnRef idx="2">
          <a:schemeClr val="accent4">
            <a:hueOff val="0"/>
            <a:satOff val="0"/>
            <a:lumOff val="0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677888" tIns="520700" rIns="677888" bIns="177800" anchor="t"/>
        <a:lstStyle>
          <a:lvl1pPr algn="l">
            <a:defRPr sz="2500"/>
          </a:lvl1pPr>
          <a:lvl2pPr marL="228600" indent="-228600" algn="l">
            <a:defRPr sz="2500"/>
          </a:lvl2pPr>
          <a:lvl3pPr marL="457200" indent="-228600" algn="l">
            <a:defRPr sz="2500"/>
          </a:lvl3pPr>
          <a:lvl4pPr marL="685800" indent="-228600" algn="l">
            <a:defRPr sz="2500"/>
          </a:lvl4pPr>
          <a:lvl5pPr marL="914400" indent="-228600" algn="l">
            <a:defRPr sz="2500"/>
          </a:lvl5pPr>
          <a:lvl6pPr marL="1143000" indent="-228600" algn="l">
            <a:defRPr sz="2500"/>
          </a:lvl6pPr>
          <a:lvl7pPr marL="1371600" indent="-228600" algn="l">
            <a:defRPr sz="2500"/>
          </a:lvl7pPr>
          <a:lvl8pPr marL="1600200" indent="-228600" algn="l">
            <a:defRPr sz="2500"/>
          </a:lvl8pPr>
          <a:lvl9pPr marL="1828800" indent="-228600" algn="l">
            <a:defRPr sz="25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520802"/>
        <a:ext cx="8734425" cy="630000"/>
      </dsp:txXfrm>
    </dsp:sp>
    <dsp:sp modelId="{2968AA41-C1D3-4EDF-9DB3-378F66B2FD39}">
      <dsp:nvSpPr>
        <dsp:cNvPr id="4" name="圆角矩形 3"/>
        <dsp:cNvSpPr/>
      </dsp:nvSpPr>
      <dsp:spPr bwMode="white">
        <a:xfrm>
          <a:off x="436721" y="151802"/>
          <a:ext cx="6114098" cy="73800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231098" tIns="0" rIns="231098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第一节 幼儿园环境概述</a:t>
          </a:r>
          <a:endParaRPr lang="zh-CN" altLang="en-US"/>
        </a:p>
      </dsp:txBody>
      <dsp:txXfrm>
        <a:off x="436721" y="151802"/>
        <a:ext cx="6114098" cy="738000"/>
      </dsp:txXfrm>
    </dsp:sp>
    <dsp:sp modelId="{6B4B0D2A-F76A-4881-A678-1599A9C1764F}">
      <dsp:nvSpPr>
        <dsp:cNvPr id="8" name="矩形 7"/>
        <dsp:cNvSpPr/>
      </dsp:nvSpPr>
      <dsp:spPr bwMode="white">
        <a:xfrm>
          <a:off x="0" y="1654803"/>
          <a:ext cx="8734425" cy="630000"/>
        </a:xfrm>
        <a:prstGeom prst="rect">
          <a:avLst/>
        </a:prstGeom>
      </dsp:spPr>
      <dsp:style>
        <a:lnRef idx="2">
          <a:schemeClr val="accent4">
            <a:hueOff val="5190000"/>
            <a:satOff val="-23921"/>
            <a:lumOff val="784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677888" tIns="520700" rIns="677888" bIns="177800" anchor="t"/>
        <a:lstStyle>
          <a:lvl1pPr algn="l">
            <a:defRPr sz="2500"/>
          </a:lvl1pPr>
          <a:lvl2pPr marL="228600" indent="-228600" algn="l">
            <a:defRPr sz="2500"/>
          </a:lvl2pPr>
          <a:lvl3pPr marL="457200" indent="-228600" algn="l">
            <a:defRPr sz="2500"/>
          </a:lvl3pPr>
          <a:lvl4pPr marL="685800" indent="-228600" algn="l">
            <a:defRPr sz="2500"/>
          </a:lvl4pPr>
          <a:lvl5pPr marL="914400" indent="-228600" algn="l">
            <a:defRPr sz="2500"/>
          </a:lvl5pPr>
          <a:lvl6pPr marL="1143000" indent="-228600" algn="l">
            <a:defRPr sz="2500"/>
          </a:lvl6pPr>
          <a:lvl7pPr marL="1371600" indent="-228600" algn="l">
            <a:defRPr sz="2500"/>
          </a:lvl7pPr>
          <a:lvl8pPr marL="1600200" indent="-228600" algn="l">
            <a:defRPr sz="2500"/>
          </a:lvl8pPr>
          <a:lvl9pPr marL="1828800" indent="-228600" algn="l">
            <a:defRPr sz="25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654803"/>
        <a:ext cx="8734425" cy="630000"/>
      </dsp:txXfrm>
    </dsp:sp>
    <dsp:sp modelId="{48FABA9F-C289-434B-8864-E8FC1B5C2F60}">
      <dsp:nvSpPr>
        <dsp:cNvPr id="7" name="圆角矩形 6"/>
        <dsp:cNvSpPr/>
      </dsp:nvSpPr>
      <dsp:spPr bwMode="white">
        <a:xfrm>
          <a:off x="436721" y="1285803"/>
          <a:ext cx="6114098" cy="73800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5190000"/>
            <a:satOff val="-23921"/>
            <a:lumOff val="784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231098" tIns="0" rIns="231098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第二节 幼儿园环境创设的原则</a:t>
          </a:r>
          <a:endParaRPr lang="zh-CN" altLang="en-US"/>
        </a:p>
      </dsp:txBody>
      <dsp:txXfrm>
        <a:off x="436721" y="1285803"/>
        <a:ext cx="6114098" cy="738000"/>
      </dsp:txXfrm>
    </dsp:sp>
    <dsp:sp modelId="{F2D507D6-5CB7-4C81-896F-18FAF0126329}">
      <dsp:nvSpPr>
        <dsp:cNvPr id="11" name="矩形 10"/>
        <dsp:cNvSpPr/>
      </dsp:nvSpPr>
      <dsp:spPr bwMode="white">
        <a:xfrm>
          <a:off x="0" y="2788803"/>
          <a:ext cx="8734425" cy="630000"/>
        </a:xfrm>
        <a:prstGeom prst="rect">
          <a:avLst/>
        </a:prstGeom>
      </dsp:spPr>
      <dsp:style>
        <a:lnRef idx="2">
          <a:schemeClr val="accent4">
            <a:hueOff val="10380000"/>
            <a:satOff val="-47842"/>
            <a:lumOff val="1569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677888" tIns="520700" rIns="677888" bIns="177800" anchor="t"/>
        <a:lstStyle>
          <a:lvl1pPr algn="l">
            <a:defRPr sz="2500"/>
          </a:lvl1pPr>
          <a:lvl2pPr marL="228600" indent="-228600" algn="l">
            <a:defRPr sz="2500"/>
          </a:lvl2pPr>
          <a:lvl3pPr marL="457200" indent="-228600" algn="l">
            <a:defRPr sz="2500"/>
          </a:lvl3pPr>
          <a:lvl4pPr marL="685800" indent="-228600" algn="l">
            <a:defRPr sz="2500"/>
          </a:lvl4pPr>
          <a:lvl5pPr marL="914400" indent="-228600" algn="l">
            <a:defRPr sz="2500"/>
          </a:lvl5pPr>
          <a:lvl6pPr marL="1143000" indent="-228600" algn="l">
            <a:defRPr sz="2500"/>
          </a:lvl6pPr>
          <a:lvl7pPr marL="1371600" indent="-228600" algn="l">
            <a:defRPr sz="2500"/>
          </a:lvl7pPr>
          <a:lvl8pPr marL="1600200" indent="-228600" algn="l">
            <a:defRPr sz="2500"/>
          </a:lvl8pPr>
          <a:lvl9pPr marL="1828800" indent="-228600" algn="l">
            <a:defRPr sz="25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2788803"/>
        <a:ext cx="8734425" cy="630000"/>
      </dsp:txXfrm>
    </dsp:sp>
    <dsp:sp modelId="{E2F3FA2F-E1C7-4C05-8B05-C32B42A9A930}">
      <dsp:nvSpPr>
        <dsp:cNvPr id="10" name="圆角矩形 9"/>
        <dsp:cNvSpPr/>
      </dsp:nvSpPr>
      <dsp:spPr bwMode="white">
        <a:xfrm>
          <a:off x="436721" y="2419803"/>
          <a:ext cx="6114098" cy="73800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10380000"/>
            <a:satOff val="-47842"/>
            <a:lumOff val="1569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231098" tIns="0" rIns="231098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第三节 教师在幼儿园环境创设中的作用</a:t>
          </a:r>
          <a:endParaRPr lang="zh-CN" altLang="en-US"/>
        </a:p>
      </dsp:txBody>
      <dsp:txXfrm>
        <a:off x="436721" y="2419803"/>
        <a:ext cx="6114098" cy="738000"/>
      </dsp:txXfrm>
    </dsp:sp>
    <dsp:sp modelId="{0797CEA2-9F9D-4159-A8DC-2F0D60611F3B}">
      <dsp:nvSpPr>
        <dsp:cNvPr id="3" name="矩形 2" hidden="1"/>
        <dsp:cNvSpPr/>
      </dsp:nvSpPr>
      <dsp:spPr>
        <a:xfrm>
          <a:off x="0" y="151802"/>
          <a:ext cx="436721" cy="738000"/>
        </a:xfrm>
        <a:prstGeom prst="rect">
          <a:avLst/>
        </a:prstGeom>
      </dsp:spPr>
      <dsp:txXfrm>
        <a:off x="0" y="151802"/>
        <a:ext cx="436721" cy="738000"/>
      </dsp:txXfrm>
    </dsp:sp>
    <dsp:sp modelId="{3559B5A5-3E91-49F5-A868-297DBB575668}">
      <dsp:nvSpPr>
        <dsp:cNvPr id="6" name="矩形 5" hidden="1"/>
        <dsp:cNvSpPr/>
      </dsp:nvSpPr>
      <dsp:spPr>
        <a:xfrm>
          <a:off x="0" y="1285803"/>
          <a:ext cx="436721" cy="738000"/>
        </a:xfrm>
        <a:prstGeom prst="rect">
          <a:avLst/>
        </a:prstGeom>
      </dsp:spPr>
      <dsp:txXfrm>
        <a:off x="0" y="1285803"/>
        <a:ext cx="436721" cy="738000"/>
      </dsp:txXfrm>
    </dsp:sp>
    <dsp:sp modelId="{06AA40BB-9886-4B46-8ECB-F4B42996D2E4}">
      <dsp:nvSpPr>
        <dsp:cNvPr id="9" name="矩形 8" hidden="1"/>
        <dsp:cNvSpPr/>
      </dsp:nvSpPr>
      <dsp:spPr>
        <a:xfrm>
          <a:off x="0" y="2419803"/>
          <a:ext cx="436721" cy="738000"/>
        </a:xfrm>
        <a:prstGeom prst="rect">
          <a:avLst/>
        </a:prstGeom>
      </dsp:spPr>
      <dsp:txXfrm>
        <a:off x="0" y="2419803"/>
        <a:ext cx="436721" cy="738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 userDrawn="1"/>
        </p:nvSpPr>
        <p:spPr>
          <a:xfrm flipV="1">
            <a:off x="1264920" y="6280150"/>
            <a:ext cx="9588500" cy="76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2802890" y="734695"/>
            <a:ext cx="7702550" cy="325120"/>
          </a:xfrm>
        </p:spPr>
        <p:txBody>
          <a:bodyPr anchor="b">
            <a:noAutofit/>
          </a:bodyPr>
          <a:lstStyle>
            <a:lvl1pPr algn="ctr">
              <a:defRPr sz="4000" b="0"/>
            </a:lvl1pPr>
          </a:lstStyle>
          <a:p>
            <a:r>
              <a:rPr lang="zh-CN" altLang="en-US" dirty="0"/>
              <a:t>第七章 幼儿园课程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830310" y="6382385"/>
            <a:ext cx="27432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圆角矩形 9"/>
          <p:cNvSpPr/>
          <p:nvPr userDrawn="1"/>
        </p:nvSpPr>
        <p:spPr>
          <a:xfrm>
            <a:off x="1497965" y="1059815"/>
            <a:ext cx="7332345" cy="76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469390" y="749935"/>
            <a:ext cx="1198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160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学前教育学</a:t>
            </a:r>
            <a:endParaRPr lang="zh-CN" altLang="zh-CN" sz="160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696325" y="635317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北京出版社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圆角矩形 12"/>
          <p:cNvSpPr/>
          <p:nvPr userDrawn="1"/>
        </p:nvSpPr>
        <p:spPr>
          <a:xfrm>
            <a:off x="2327910" y="5866765"/>
            <a:ext cx="843915" cy="5867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 userDrawn="1"/>
        </p:nvSpPr>
        <p:spPr>
          <a:xfrm>
            <a:off x="1905000" y="6382385"/>
            <a:ext cx="476250" cy="38481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>
            <a:normAutofit/>
          </a:bodyPr>
          <a:lstStyle>
            <a:lvl1pPr algn="l">
              <a:defRPr sz="54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E9EFC-E4FE-4FC0-B3F2-A3679AB85062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1D05C-6D10-4E80-9127-F87D95EE3F95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C98BE-7255-4E76-ADE9-02EC4A652765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4AEA7-C07B-4E27-8ACC-1B0DC5F4B248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4F63C-9AA3-400E-B2C1-A7B4F6D99CF0}" type="datetimeFigureOut">
              <a:rPr lang="en-US"/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22CD6-3017-4AE4-ACCD-0A4307647817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46993-0F17-4BAB-B935-2A441F49EEFD}" type="datetimeFigureOut">
              <a:rPr lang="en-US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438F5-348F-4D92-8EAE-A9528FF766D0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0009A-70A6-4C16-A6E1-C33ADC1D65F4}" type="datetimeFigureOut">
              <a:rPr lang="en-US"/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29091-E882-40A6-A60A-DD664E872624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7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8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9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0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2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3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4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5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6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7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8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</p:grpSp>
      <p:grpSp>
        <p:nvGrpSpPr>
          <p:cNvPr id="19" name="Group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0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1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2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3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2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3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3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</p:grpSp>
      <p:sp>
        <p:nvSpPr>
          <p:cNvPr id="36" name="Picture Placeholder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endParaRPr noProof="0"/>
          </a:p>
        </p:txBody>
      </p:sp>
      <p:sp>
        <p:nvSpPr>
          <p:cNvPr id="37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endParaRPr noProof="0"/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32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9DDEF-DD23-4C1D-8BA6-54C666CA3739}" type="datetimeFigureOut">
              <a:rPr lang="en-US"/>
            </a:fld>
            <a:endParaRPr lang="en-US"/>
          </a:p>
        </p:txBody>
      </p:sp>
      <p:sp>
        <p:nvSpPr>
          <p:cNvPr id="33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34" name="Slide Number Placeholder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0F70C-954E-4A1C-93F5-03064873B1B9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A540E-5FA1-4826-9EA7-5A64920FFFB4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EEC52-9562-47FE-910A-C8225E6A15AB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/>
          <p:nvPr/>
        </p:nvGrpSpPr>
        <p:grpSpPr bwMode="auto">
          <a:xfrm>
            <a:off x="595313" y="781050"/>
            <a:ext cx="6434137" cy="5054600"/>
            <a:chOff x="5162444" y="781398"/>
            <a:chExt cx="6433398" cy="5053665"/>
          </a:xfrm>
        </p:grpSpPr>
        <p:sp>
          <p:nvSpPr>
            <p:cNvPr id="6" name="Freeform 42"/>
            <p:cNvSpPr/>
            <p:nvPr/>
          </p:nvSpPr>
          <p:spPr bwMode="auto">
            <a:xfrm rot="16200000" flipV="1">
              <a:off x="3342718" y="3275693"/>
              <a:ext cx="3828342" cy="17460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7" name="Freeform 43"/>
            <p:cNvSpPr/>
            <p:nvPr/>
          </p:nvSpPr>
          <p:spPr bwMode="auto">
            <a:xfrm rot="16200000" flipV="1">
              <a:off x="9565004" y="3299501"/>
              <a:ext cx="3837865" cy="17461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grpSp>
          <p:nvGrpSpPr>
            <p:cNvPr id="8" name="Group 10"/>
            <p:cNvGrpSpPr/>
            <p:nvPr/>
          </p:nvGrpSpPr>
          <p:grpSpPr bwMode="auto">
            <a:xfrm>
              <a:off x="5814829" y="859172"/>
              <a:ext cx="5128624" cy="4880659"/>
              <a:chOff x="7856935" y="859172"/>
              <a:chExt cx="3086477" cy="4880659"/>
            </a:xfrm>
          </p:grpSpPr>
          <p:sp>
            <p:nvSpPr>
              <p:cNvPr id="17" name="Freeform 41"/>
              <p:cNvSpPr/>
              <p:nvPr/>
            </p:nvSpPr>
            <p:spPr bwMode="auto">
              <a:xfrm rot="16200000" flipV="1">
                <a:off x="9392238" y="4188656"/>
                <a:ext cx="15872" cy="3086477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>
                  <a:latin typeface="+mn-lt"/>
                  <a:ea typeface="+mn-ea"/>
                </a:endParaRPr>
              </a:p>
            </p:txBody>
          </p:sp>
          <p:sp>
            <p:nvSpPr>
              <p:cNvPr id="18" name="Freeform 44"/>
              <p:cNvSpPr/>
              <p:nvPr/>
            </p:nvSpPr>
            <p:spPr bwMode="auto">
              <a:xfrm rot="16200000" flipV="1">
                <a:off x="9367556" y="-651448"/>
                <a:ext cx="12698" cy="3033937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>
                  <a:latin typeface="+mn-lt"/>
                  <a:ea typeface="+mn-ea"/>
                </a:endParaRPr>
              </a:p>
            </p:txBody>
          </p:sp>
        </p:grpSp>
        <p:sp>
          <p:nvSpPr>
            <p:cNvPr id="9" name="Freeform 45"/>
            <p:cNvSpPr>
              <a:spLocks noEditPoints="1"/>
            </p:cNvSpPr>
            <p:nvPr/>
          </p:nvSpPr>
          <p:spPr bwMode="auto">
            <a:xfrm rot="16200000" flipV="1">
              <a:off x="5185477" y="5323170"/>
              <a:ext cx="477750" cy="523815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0" name="Freeform 46"/>
            <p:cNvSpPr>
              <a:spLocks noEditPoints="1"/>
            </p:cNvSpPr>
            <p:nvPr/>
          </p:nvSpPr>
          <p:spPr bwMode="auto">
            <a:xfrm rot="16200000" flipV="1">
              <a:off x="5197382" y="5323965"/>
              <a:ext cx="477749" cy="512704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1" name="Freeform 47"/>
            <p:cNvSpPr>
              <a:spLocks noEditPoints="1"/>
            </p:cNvSpPr>
            <p:nvPr/>
          </p:nvSpPr>
          <p:spPr bwMode="auto">
            <a:xfrm rot="16200000" flipV="1">
              <a:off x="11077601" y="5321583"/>
              <a:ext cx="507906" cy="51905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2" name="Freeform 48"/>
            <p:cNvSpPr>
              <a:spLocks noEditPoints="1"/>
            </p:cNvSpPr>
            <p:nvPr/>
          </p:nvSpPr>
          <p:spPr bwMode="auto">
            <a:xfrm rot="16200000" flipV="1">
              <a:off x="11092679" y="5320789"/>
              <a:ext cx="471401" cy="534926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3" name="Freeform 49"/>
            <p:cNvSpPr>
              <a:spLocks noEditPoints="1"/>
            </p:cNvSpPr>
            <p:nvPr/>
          </p:nvSpPr>
          <p:spPr bwMode="auto">
            <a:xfrm rot="16200000" flipV="1">
              <a:off x="11051408" y="771858"/>
              <a:ext cx="468226" cy="519052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4" name="Freeform 50"/>
            <p:cNvSpPr>
              <a:spLocks noEditPoints="1"/>
            </p:cNvSpPr>
            <p:nvPr/>
          </p:nvSpPr>
          <p:spPr bwMode="auto">
            <a:xfrm rot="16200000" flipV="1">
              <a:off x="11044265" y="786937"/>
              <a:ext cx="468226" cy="488894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5" name="Freeform 51"/>
            <p:cNvSpPr>
              <a:spLocks noEditPoints="1"/>
            </p:cNvSpPr>
            <p:nvPr/>
          </p:nvSpPr>
          <p:spPr bwMode="auto">
            <a:xfrm rot="16200000" flipV="1">
              <a:off x="5232300" y="721066"/>
              <a:ext cx="423785" cy="544449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  <p:sp>
          <p:nvSpPr>
            <p:cNvPr id="16" name="Freeform 52"/>
            <p:cNvSpPr>
              <a:spLocks noEditPoints="1"/>
            </p:cNvSpPr>
            <p:nvPr/>
          </p:nvSpPr>
          <p:spPr bwMode="auto">
            <a:xfrm rot="16200000" flipV="1">
              <a:off x="5241825" y="749637"/>
              <a:ext cx="428546" cy="492068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  <a:ea typeface="+mn-e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5D984-6578-4E00-BF0E-99730700C704}" type="datetimeFigureOut">
              <a:rPr lang="en-US"/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8703F-D42A-4D50-90FB-924DB4F40A68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E3B49-CF59-4BB6-873F-EA194AB950D2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99E8F-7D82-498A-886C-4AEA967F85FA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BC525-E447-4702-8E40-00361EA159D4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FA36-2796-4584-90DE-91984E48919D}" type="slidenum">
              <a:rPr/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 userDrawn="1"/>
        </p:nvSpPr>
        <p:spPr>
          <a:xfrm flipV="1">
            <a:off x="1264920" y="6280150"/>
            <a:ext cx="9588500" cy="76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2802890" y="734695"/>
            <a:ext cx="7702550" cy="325120"/>
          </a:xfrm>
        </p:spPr>
        <p:txBody>
          <a:bodyPr anchor="b">
            <a:noAutofit/>
          </a:bodyPr>
          <a:lstStyle>
            <a:lvl1pPr algn="ctr">
              <a:defRPr sz="4000" b="0"/>
            </a:lvl1pPr>
          </a:lstStyle>
          <a:p>
            <a:r>
              <a:rPr lang="zh-CN" altLang="en-US" dirty="0"/>
              <a:t>第七章 幼儿园课程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830310" y="6382385"/>
            <a:ext cx="27432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圆角矩形 9"/>
          <p:cNvSpPr/>
          <p:nvPr userDrawn="1"/>
        </p:nvSpPr>
        <p:spPr>
          <a:xfrm>
            <a:off x="1497965" y="1059815"/>
            <a:ext cx="7332345" cy="76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469390" y="749935"/>
            <a:ext cx="1198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160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学前教育学</a:t>
            </a:r>
            <a:endParaRPr lang="zh-CN" altLang="zh-CN" sz="160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696325" y="635317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北京出版社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圆角矩形 12"/>
          <p:cNvSpPr/>
          <p:nvPr userDrawn="1"/>
        </p:nvSpPr>
        <p:spPr>
          <a:xfrm>
            <a:off x="2327910" y="5866765"/>
            <a:ext cx="843915" cy="5867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 userDrawn="1"/>
        </p:nvSpPr>
        <p:spPr>
          <a:xfrm>
            <a:off x="1905000" y="6382385"/>
            <a:ext cx="476250" cy="38481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组合 2049"/>
          <p:cNvGrpSpPr/>
          <p:nvPr/>
        </p:nvGrpSpPr>
        <p:grpSpPr>
          <a:xfrm>
            <a:off x="0" y="666750"/>
            <a:ext cx="11279717" cy="6191250"/>
            <a:chOff x="0" y="420"/>
            <a:chExt cx="5329" cy="3900"/>
          </a:xfrm>
        </p:grpSpPr>
        <p:sp>
          <p:nvSpPr>
            <p:cNvPr id="2051" name="矩形 2050"/>
            <p:cNvSpPr/>
            <p:nvPr/>
          </p:nvSpPr>
          <p:spPr>
            <a:xfrm>
              <a:off x="432" y="420"/>
              <a:ext cx="4897" cy="3480"/>
            </a:xfrm>
            <a:prstGeom prst="rect">
              <a:avLst/>
            </a:prstGeom>
            <a:gradFill rotWithShape="0">
              <a:gsLst>
                <a:gs pos="0">
                  <a:srgbClr val="FFEFD1">
                    <a:alpha val="100000"/>
                  </a:srgbClr>
                </a:gs>
                <a:gs pos="64999">
                  <a:srgbClr val="F0EBD5">
                    <a:alpha val="100000"/>
                  </a:srgbClr>
                </a:gs>
                <a:gs pos="100000">
                  <a:srgbClr val="D1C39F">
                    <a:alpha val="10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01600" cap="flat" cmpd="sng">
              <a:solidFill>
                <a:srgbClr val="8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pPr lvl="0"/>
              <a:endParaRPr lang="zh-CN" altLang="en-US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2055" name="标题 2054"/>
          <p:cNvSpPr/>
          <p:nvPr>
            <p:ph type="ctrTitle" sz="quarter" idx="3"/>
          </p:nvPr>
        </p:nvSpPr>
        <p:spPr>
          <a:xfrm>
            <a:off x="914400" y="22860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 sz="4400" b="0" i="0" u="none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6" name="副标题 2055"/>
          <p:cNvSpPr/>
          <p:nvPr>
            <p:ph type="subTitle" sz="quarter" idx="4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 sz="3200" b="0" i="0" u="none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 sz="2800" b="0" i="0" u="none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914400" lvl="2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 sz="2400" b="0" i="0" u="none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371600" lvl="3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 sz="2000" b="0" i="0" u="none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1828800" lvl="4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  <a:defRPr sz="2000" b="0" i="0" u="none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52" name="日期占位符 2051"/>
          <p:cNvSpPr/>
          <p:nvPr>
            <p:ph type="dt" sz="half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>
              <a:buSzPct val="100000"/>
            </a:pPr>
            <a:endParaRPr lang="en-US" altLang="zh-CN" strike="noStrike" noProof="1"/>
          </a:p>
        </p:txBody>
      </p:sp>
      <p:sp>
        <p:nvSpPr>
          <p:cNvPr id="2053" name="页脚占位符 2052"/>
          <p:cNvSpPr/>
          <p:nvPr>
            <p:ph type="ftr" sz="quarter" idx="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>
              <a:buSzPct val="100000"/>
            </a:pPr>
            <a:endParaRPr lang="en-US" altLang="zh-CN" strike="noStrike" noProof="1"/>
          </a:p>
        </p:txBody>
      </p:sp>
      <p:sp>
        <p:nvSpPr>
          <p:cNvPr id="2054" name="灯片编号占位符 2053"/>
          <p:cNvSpPr/>
          <p:nvPr>
            <p:ph type="sldNum" sz="quarter" idx="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/>
          </a:p>
        </p:txBody>
      </p:sp>
    </p:spTree>
  </p:cSld>
  <p:clrMapOvr>
    <a:masterClrMapping/>
  </p:clrMapOvr>
  <p:hf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400" u="none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hf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400" u="none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hf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77968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632" y="1981200"/>
            <a:ext cx="5077968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400" u="none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hf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400" u="none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hf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400" u="none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hf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400" u="none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hf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400" u="none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hf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400" u="none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hf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400" u="none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hf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622209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400" u="none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hf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4" Type="http://schemas.openxmlformats.org/officeDocument/2006/relationships/theme" Target="../theme/theme2.xml"/><Relationship Id="rId13" Type="http://schemas.openxmlformats.org/officeDocument/2006/relationships/image" Target="../media/image4.png"/><Relationship Id="rId12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4" Type="http://schemas.openxmlformats.org/officeDocument/2006/relationships/theme" Target="../theme/theme3.xml"/><Relationship Id="rId13" Type="http://schemas.openxmlformats.org/officeDocument/2006/relationships/tags" Target="../tags/tag6.xml"/><Relationship Id="rId12" Type="http://schemas.openxmlformats.org/officeDocument/2006/relationships/tags" Target="../tags/tag5.xml"/><Relationship Id="rId11" Type="http://schemas.openxmlformats.org/officeDocument/2006/relationships/tags" Target="../tags/tag4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0.xml"/><Relationship Id="rId7" Type="http://schemas.openxmlformats.org/officeDocument/2006/relationships/slideLayout" Target="../slideLayouts/slideLayout39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5213" y="304800"/>
            <a:ext cx="10058400" cy="1219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zh-CN" smtClean="0"/>
              <a:t>Click to edit Master title style</a:t>
            </a:r>
            <a:endParaRPr lang="zh-CN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5213" y="1752600"/>
            <a:ext cx="10058400" cy="4229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Click to edit Master text styles</a:t>
            </a:r>
            <a:endParaRPr lang="zh-CN" altLang="zh-CN" smtClean="0"/>
          </a:p>
          <a:p>
            <a:pPr lvl="1"/>
            <a:r>
              <a:rPr lang="zh-CN" altLang="zh-CN" smtClean="0"/>
              <a:t>Second level</a:t>
            </a:r>
            <a:endParaRPr lang="zh-CN" altLang="zh-CN" smtClean="0"/>
          </a:p>
          <a:p>
            <a:pPr lvl="2"/>
            <a:r>
              <a:rPr lang="zh-CN" altLang="zh-CN" smtClean="0"/>
              <a:t>Third level</a:t>
            </a:r>
            <a:endParaRPr lang="zh-CN" altLang="zh-CN" smtClean="0"/>
          </a:p>
          <a:p>
            <a:pPr lvl="3"/>
            <a:r>
              <a:rPr lang="zh-CN" altLang="zh-CN" smtClean="0"/>
              <a:t>Fourth level</a:t>
            </a:r>
            <a:endParaRPr lang="zh-CN" altLang="zh-CN" smtClean="0"/>
          </a:p>
          <a:p>
            <a:pPr lvl="4"/>
            <a:r>
              <a:rPr lang="zh-CN" altLang="zh-CN" smtClean="0"/>
              <a:t>Fifth level</a:t>
            </a:r>
            <a:endParaRPr lang="zh-CN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3" y="6019800"/>
            <a:ext cx="1397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7899265-82B1-4BEA-847D-70A944F889E0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019800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213" y="6019800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953D219-1385-47B0-B76E-450016AD8700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ransition spd="slow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rgbClr val="4D290B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4D290B"/>
          </a:solidFill>
          <a:latin typeface="Segoe Print" panose="02000600000000000000" pitchFamily="2" charset="0"/>
        </a:defRPr>
      </a:lvl9pPr>
    </p:titleStyle>
    <p:bodyStyle>
      <a:lvl1pPr marL="346075" indent="-346075" algn="l" rtl="0" eaLnBrk="0" fontAlgn="base" hangingPunct="0">
        <a:spcBef>
          <a:spcPts val="18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2575" algn="l" rtl="0" eaLnBrk="0" fontAlgn="base" hangingPunct="0"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组合 1025"/>
          <p:cNvGrpSpPr/>
          <p:nvPr/>
        </p:nvGrpSpPr>
        <p:grpSpPr>
          <a:xfrm>
            <a:off x="-304800" y="666750"/>
            <a:ext cx="11584517" cy="6191250"/>
            <a:chOff x="-144" y="420"/>
            <a:chExt cx="5473" cy="3900"/>
          </a:xfrm>
        </p:grpSpPr>
        <p:sp>
          <p:nvSpPr>
            <p:cNvPr id="1027" name="矩形 1026"/>
            <p:cNvSpPr/>
            <p:nvPr/>
          </p:nvSpPr>
          <p:spPr>
            <a:xfrm>
              <a:off x="432" y="420"/>
              <a:ext cx="4897" cy="3480"/>
            </a:xfrm>
            <a:prstGeom prst="rect">
              <a:avLst/>
            </a:prstGeom>
            <a:gradFill rotWithShape="0">
              <a:gsLst>
                <a:gs pos="0">
                  <a:srgbClr val="FFEFD1">
                    <a:alpha val="100000"/>
                  </a:srgbClr>
                </a:gs>
                <a:gs pos="64999">
                  <a:srgbClr val="F0EBD5">
                    <a:alpha val="100000"/>
                  </a:srgbClr>
                </a:gs>
                <a:gs pos="100000">
                  <a:srgbClr val="D1C39F">
                    <a:alpha val="10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01600" cap="flat" cmpd="sng">
              <a:solidFill>
                <a:srgbClr val="8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pPr lvl="0"/>
              <a:endParaRPr lang="zh-CN" altLang="en-US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1028" name="日期占位符 1027"/>
          <p:cNvSpPr/>
          <p:nvPr>
            <p:ph type="dt" sz="half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l" fontAlgn="base">
              <a:buFont typeface="Times New Roman" panose="02020603050405020304" pitchFamily="18" charset="0"/>
              <a:defRPr sz="1400">
                <a:solidFill>
                  <a:schemeClr val="tx1"/>
                </a:solidFill>
              </a:defRPr>
            </a:lvl1pPr>
          </a:lstStyle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1029" name="页脚占位符 1028"/>
          <p:cNvSpPr/>
          <p:nvPr>
            <p:ph type="ftr" sz="quarter" idx="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 fontAlgn="base">
              <a:buFont typeface="Times New Roman" panose="02020603050405020304" pitchFamily="18" charset="0"/>
              <a:defRPr sz="1400">
                <a:solidFill>
                  <a:schemeClr val="tx1"/>
                </a:solidFill>
              </a:defRPr>
            </a:lvl1pPr>
          </a:lstStyle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en-US" altLang="zh-CN" strike="noStrike" noProof="1"/>
          </a:p>
        </p:txBody>
      </p:sp>
      <p:sp>
        <p:nvSpPr>
          <p:cNvPr id="1030" name="灯片编号占位符 1029"/>
          <p:cNvSpPr/>
          <p:nvPr>
            <p:ph type="sldNum" sz="quarter" idx="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 fontAlgn="base">
              <a:buFont typeface="Times New Roman" panose="02020603050405020304" pitchFamily="18" charset="0"/>
              <a:defRPr sz="1400">
                <a:solidFill>
                  <a:schemeClr val="tx1"/>
                </a:solidFill>
              </a:defRPr>
            </a:lvl1pPr>
          </a:lstStyle>
          <a:p>
            <a:pPr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z="1400" u="none" strike="noStrike" noProof="1">
              <a:solidFill>
                <a:schemeClr val="tx1"/>
              </a:solidFill>
            </a:endParaRPr>
          </a:p>
        </p:txBody>
      </p:sp>
      <p:sp>
        <p:nvSpPr>
          <p:cNvPr id="1031" name="标题 1030"/>
          <p:cNvSpPr/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2" name="文本占位符 1031"/>
          <p:cNvSpPr/>
          <p:nvPr>
            <p:ph type="body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None/>
        <a:defRPr sz="4400" b="0" i="0" u="none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Char char="•"/>
        <a:defRPr sz="3200" b="0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Tx/>
        <a:buChar char="–"/>
        <a:defRPr sz="28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Tx/>
        <a:buChar char="•"/>
        <a:defRPr sz="24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Tx/>
        <a:buChar char="–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Char char="»"/>
        <a:defRPr sz="2000" b="0" i="0" u="none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pitchFamily="18" charset="0"/>
        <a:buNone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pitchFamily="18" charset="0"/>
        <a:buNone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pitchFamily="18" charset="0"/>
        <a:buNone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Pct val="100000"/>
        <a:buFont typeface="Times New Roman" panose="02020603050405020304" pitchFamily="18" charset="0"/>
        <a:buNone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0.xml"/><Relationship Id="rId1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1.xml"/><Relationship Id="rId1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14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9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7.xml"/><Relationship Id="rId2" Type="http://schemas.openxmlformats.org/officeDocument/2006/relationships/image" Target="../media/image7.png"/><Relationship Id="rId1" Type="http://schemas.openxmlformats.org/officeDocument/2006/relationships/tags" Target="../tags/tag16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011170" y="1752600"/>
            <a:ext cx="8112125" cy="1828800"/>
          </a:xfrm>
        </p:spPr>
        <p:txBody>
          <a:bodyPr/>
          <a:p>
            <a:pPr algn="ctr"/>
            <a:r>
              <a:rPr lang="zh-CN" altLang="zh-CN" sz="48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项目二  学前教育概述</a:t>
            </a:r>
            <a:endParaRPr lang="en-US" altLang="zh-CN" sz="48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5586095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学前教育的概念和意义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98295" y="1425575"/>
            <a:ext cx="9006840" cy="41382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三、幼儿园教育的特点 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lnSpc>
                <a:spcPct val="150000"/>
              </a:lnSpc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（一）启蒙性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>
              <a:lnSpc>
                <a:spcPct val="150000"/>
              </a:lnSpc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（二）生活性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（三）游戏性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（四）活动性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  <a:spcAft>
                <a:spcPts val="600"/>
              </a:spcAft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（五）潜在性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25" y="3368040"/>
            <a:ext cx="5133975" cy="28575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67750" y="2944495"/>
            <a:ext cx="3304540" cy="33045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855720" y="396240"/>
            <a:ext cx="57061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学前教育的概念和意义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8865" y="1221740"/>
            <a:ext cx="10759440" cy="44462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三、学前教育的意义 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zh-CN" sz="24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（一）学前教育对个人的意义</a:t>
            </a:r>
            <a:endParaRPr kumimoji="0" lang="zh-CN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、促进儿童在体、智、德、美诸方面全面和谐的发展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(1)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促进学前儿童身体发育、增强学前儿童体质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(2)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促进儿童个性、社会性的发展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(3)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影响儿童的认知发展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(4)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学前教育可以帮助儿童适应学校生活，为入小学学习做好准备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fontAlgn="auto">
              <a:lnSpc>
                <a:spcPct val="100000"/>
              </a:lnSpc>
              <a:spcAft>
                <a:spcPts val="600"/>
              </a:spcAft>
            </a:pP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94875" y="3016250"/>
            <a:ext cx="2997200" cy="33045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855720" y="396240"/>
            <a:ext cx="57061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任务一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学前教育的概念和意义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0240" y="1158240"/>
            <a:ext cx="11130915" cy="968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zh-CN" sz="28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（二）学前教育对社会的意义</a:t>
            </a:r>
            <a:endParaRPr lang="zh-CN" altLang="zh-CN" sz="2800" b="1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12292" name="组合 2"/>
          <p:cNvGrpSpPr/>
          <p:nvPr/>
        </p:nvGrpSpPr>
        <p:grpSpPr>
          <a:xfrm>
            <a:off x="1835150" y="2491740"/>
            <a:ext cx="8203565" cy="4048125"/>
            <a:chOff x="3093" y="3914"/>
            <a:chExt cx="8215" cy="4521"/>
          </a:xfrm>
        </p:grpSpPr>
        <p:sp>
          <p:nvSpPr>
            <p:cNvPr id="12" name="MH_Text_1"/>
            <p:cNvSpPr txBox="1"/>
            <p:nvPr/>
          </p:nvSpPr>
          <p:spPr>
            <a:xfrm>
              <a:off x="3093" y="4780"/>
              <a:ext cx="3952" cy="3355"/>
            </a:xfrm>
            <a:prstGeom prst="rect">
              <a:avLst/>
            </a:prstGeom>
            <a:noFill/>
          </p:spPr>
          <p:txBody>
            <a:bodyPr/>
            <a:p>
              <a:pPr algn="just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zh-CN" sz="2400" noProof="0" dirty="0">
                  <a:solidFill>
                    <a:schemeClr val="dk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学前教育通过服务于家长从而间接影响社会的发展</a:t>
              </a:r>
              <a:endParaRPr lang="zh-CN" altLang="zh-CN" sz="2400" noProof="0" dirty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13" name="MH_Other_1"/>
            <p:cNvSpPr/>
            <p:nvPr/>
          </p:nvSpPr>
          <p:spPr>
            <a:xfrm rot="5400000">
              <a:off x="3324" y="3799"/>
              <a:ext cx="455" cy="685"/>
            </a:xfrm>
            <a:prstGeom prst="corner">
              <a:avLst>
                <a:gd name="adj1" fmla="val 22649"/>
                <a:gd name="adj2" fmla="val 20696"/>
              </a:avLst>
            </a:prstGeom>
            <a:solidFill>
              <a:srgbClr val="3B8DE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p>
              <a:endParaRPr>
                <a:latin typeface="Arial" panose="020B0604020202020204" pitchFamily="34" charset="0"/>
              </a:endParaRPr>
            </a:p>
          </p:txBody>
        </p:sp>
        <p:sp>
          <p:nvSpPr>
            <p:cNvPr id="12295" name="MH_SubTitle_1"/>
            <p:cNvSpPr txBox="1"/>
            <p:nvPr/>
          </p:nvSpPr>
          <p:spPr>
            <a:xfrm>
              <a:off x="3400" y="4030"/>
              <a:ext cx="3253" cy="71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ctr" anchorCtr="0"/>
            <a:p>
              <a:pPr algn="ctr"/>
              <a:r>
                <a:rPr lang="en-US" altLang="zh-CN" sz="2000" dirty="0">
                  <a:solidFill>
                    <a:srgbClr val="3B8D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 </a:t>
              </a:r>
              <a:endParaRPr lang="zh-CN" altLang="en-US" sz="2000" dirty="0">
                <a:solidFill>
                  <a:srgbClr val="3B8DE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296" name="MH_Other_2"/>
            <p:cNvCxnSpPr/>
            <p:nvPr/>
          </p:nvCxnSpPr>
          <p:spPr>
            <a:xfrm>
              <a:off x="3200" y="4740"/>
              <a:ext cx="3453" cy="0"/>
            </a:xfrm>
            <a:prstGeom prst="line">
              <a:avLst/>
            </a:prstGeom>
            <a:ln w="6350" cap="flat" cmpd="sng">
              <a:solidFill>
                <a:srgbClr val="3B8DE9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5127" name="MH_Text_2"/>
            <p:cNvSpPr txBox="1">
              <a:spLocks noChangeArrowheads="1"/>
            </p:cNvSpPr>
            <p:nvPr/>
          </p:nvSpPr>
          <p:spPr bwMode="auto">
            <a:xfrm>
              <a:off x="7201" y="4780"/>
              <a:ext cx="4107" cy="3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p>
              <a:pPr marR="0" defTabSz="914400" rtl="0">
                <a:lnSpc>
                  <a:spcPct val="200000"/>
                </a:lnSpc>
                <a:buClrTx/>
                <a:buSzTx/>
                <a:buFontTx/>
                <a:buNone/>
                <a:defRPr/>
              </a:pPr>
              <a:r>
                <a:rPr lang="zh-CN" altLang="zh-CN" sz="2400" noProof="0" dirty="0">
                  <a:solidFill>
                    <a:schemeClr val="dk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学前教育通过影响儿童的发展从而对社会经济的发展具有间接影响</a:t>
              </a:r>
              <a:endParaRPr lang="zh-CN" altLang="zh-CN" sz="2400" noProof="0" dirty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17" name="MH_Other_3"/>
            <p:cNvSpPr/>
            <p:nvPr/>
          </p:nvSpPr>
          <p:spPr>
            <a:xfrm rot="5400000">
              <a:off x="7895" y="3800"/>
              <a:ext cx="455" cy="683"/>
            </a:xfrm>
            <a:prstGeom prst="corner">
              <a:avLst>
                <a:gd name="adj1" fmla="val 22649"/>
                <a:gd name="adj2" fmla="val 20696"/>
              </a:avLst>
            </a:prstGeom>
            <a:solidFill>
              <a:srgbClr val="3B8DE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p>
              <a:endParaRPr>
                <a:latin typeface="Arial" panose="020B0604020202020204" pitchFamily="34" charset="0"/>
              </a:endParaRPr>
            </a:p>
          </p:txBody>
        </p:sp>
        <p:sp>
          <p:nvSpPr>
            <p:cNvPr id="12299" name="MH_SubTitle_2"/>
            <p:cNvSpPr txBox="1"/>
            <p:nvPr/>
          </p:nvSpPr>
          <p:spPr>
            <a:xfrm>
              <a:off x="7950" y="4050"/>
              <a:ext cx="3265" cy="71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ctr" anchorCtr="0"/>
            <a:p>
              <a:pPr algn="ctr"/>
              <a:r>
                <a:rPr lang="en-US" altLang="zh-CN" sz="2000" dirty="0">
                  <a:solidFill>
                    <a:srgbClr val="3B8D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 </a:t>
              </a:r>
              <a:endParaRPr lang="zh-CN" altLang="en-US" sz="2000" dirty="0">
                <a:solidFill>
                  <a:srgbClr val="3B8DE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300" name="MH_Other_4"/>
            <p:cNvCxnSpPr/>
            <p:nvPr/>
          </p:nvCxnSpPr>
          <p:spPr>
            <a:xfrm>
              <a:off x="7778" y="4740"/>
              <a:ext cx="3452" cy="0"/>
            </a:xfrm>
            <a:prstGeom prst="line">
              <a:avLst/>
            </a:prstGeom>
            <a:ln w="6350" cap="flat" cmpd="sng">
              <a:solidFill>
                <a:srgbClr val="3B8DE9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0" name="MH_Other_5"/>
            <p:cNvCxnSpPr/>
            <p:nvPr/>
          </p:nvCxnSpPr>
          <p:spPr>
            <a:xfrm>
              <a:off x="7198" y="4095"/>
              <a:ext cx="3" cy="4340"/>
            </a:xfrm>
            <a:prstGeom prst="line">
              <a:avLst/>
            </a:prstGeom>
            <a:noFill/>
            <a:ln w="6350" cap="flat" cmpd="sng" algn="ctr">
              <a:gradFill flip="none" rotWithShape="1">
                <a:gsLst>
                  <a:gs pos="0">
                    <a:srgbClr val="3B8DE9">
                      <a:alpha val="0"/>
                    </a:srgbClr>
                  </a:gs>
                  <a:gs pos="54000">
                    <a:srgbClr val="3B8DE9"/>
                  </a:gs>
                  <a:gs pos="100000">
                    <a:srgbClr val="3B8DE9">
                      <a:alpha val="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  <a:miter lim="800000"/>
            </a:ln>
            <a:effectLst/>
          </p:spPr>
        </p:cxnSp>
      </p:grpSp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6518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学前教育事业的产生和发展</a:t>
            </a:r>
            <a:endParaRPr lang="zh-CN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740" y="1285240"/>
            <a:ext cx="1075944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32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一、学前教育的产生和发展</a:t>
            </a:r>
            <a:endParaRPr lang="zh-CN" altLang="zh-CN" sz="3200" b="1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32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（一）古代的儿童公育、家庭学前教育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在原始社会时期，学前教育是完全融合在生产和生活中的，其主要任务是保证幼儿的存活。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由于生产力的低下，社会不划分阶级，生产资料公有，因此教育是没有阶级性的，保证每个幼儿受到的教育是公平的。</a:t>
            </a:r>
            <a:endParaRPr lang="zh-CN" altLang="zh-CN" sz="24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人类社会进入了阶级社会，在奴隶社会和封建社会，出现了阶级分化。教育的阶级性、等级性出现了。</a:t>
            </a:r>
            <a:endParaRPr lang="zh-CN" altLang="zh-CN" sz="24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916555" y="396240"/>
            <a:ext cx="733806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学前教育事业的产生和发展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740" y="1428115"/>
            <a:ext cx="10759440" cy="39382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defRPr/>
            </a:pPr>
            <a:r>
              <a:rPr lang="zh-CN" altLang="zh-CN" sz="32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（二）近代社会的学前教育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18</a:t>
            </a:r>
            <a:r>
              <a:rPr lang="zh-CN" altLang="zh-CN" sz="32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世纪末</a:t>
            </a:r>
            <a:r>
              <a:rPr lang="en-US" altLang="zh-CN" sz="32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19</a:t>
            </a:r>
            <a:r>
              <a:rPr lang="zh-CN" altLang="zh-CN" sz="32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世纪初，由于大机器生产的产生和发展，因此在资本主义发展较早的国家，由于社会的需要，一些慈善家、工业家开始创办了幼儿公共教育，从而开创了幼儿社会教育的历史。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22105" y="-90170"/>
            <a:ext cx="2969260" cy="23876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6638925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学前教育事业的产生和发展</a:t>
            </a:r>
            <a:endParaRPr lang="en-US" altLang="zh-CN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740" y="1332865"/>
            <a:ext cx="10759440" cy="5182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1300"/>
              </a:spcAft>
            </a:pP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二、学前教育机构的产生和发展</a:t>
            </a:r>
            <a:endParaRPr lang="zh-CN" altLang="en-US"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32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（一）慈善性质的学前教育机构的建立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zh-CN" sz="32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欧文</a:t>
            </a:r>
            <a:r>
              <a:rPr lang="en-US" altLang="zh-CN" sz="32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1809</a:t>
            </a:r>
            <a:r>
              <a:rPr lang="zh-CN" altLang="zh-CN" sz="32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年在新拉纳克创办了“幼儿学校”。这是世界上第一所为工人阶级创办的幼儿社会教育机构，其中包括托儿所、幼儿园和游戏场。这个早期的幼儿教育机构具有福利性质。</a:t>
            </a:r>
            <a:endParaRPr kumimoji="0" lang="zh-CN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308985" y="396240"/>
            <a:ext cx="667385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学前教育事业的产生和发展</a:t>
            </a:r>
            <a:endParaRPr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740" y="1285240"/>
            <a:ext cx="10759440" cy="29845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zh-CN" sz="28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（二）世界上第一个幼儿园的诞生</a:t>
            </a:r>
            <a:r>
              <a:rPr lang="en-US" altLang="zh-CN" sz="28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br>
              <a:rPr lang="en-US" altLang="zh-CN" sz="28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</a:br>
            <a:r>
              <a:rPr lang="en-US" altLang="zh-CN" sz="28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zh-CN" sz="28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德国幼儿教育家福禄倍尔被世界誉为</a:t>
            </a:r>
            <a:endParaRPr lang="zh-CN" altLang="zh-CN" sz="28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r>
              <a:rPr lang="en-US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幼儿园之父</a:t>
            </a:r>
            <a:r>
              <a:rPr lang="en-US" altLang="zh-CN" sz="28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endParaRPr lang="en-US" altLang="zh-CN" sz="28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r>
              <a:rPr lang="en-US" altLang="zh-CN" sz="28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zh-CN" sz="28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是他创办了世界上第一个幼儿园。</a:t>
            </a:r>
            <a:endParaRPr lang="zh-CN" altLang="zh-CN" sz="28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在他的幼儿园里，游戏是幼儿的主要活动，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儿童通过他设计的玩具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恩物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来学习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08035" y="1714500"/>
            <a:ext cx="3527425" cy="44818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042920" y="367665"/>
            <a:ext cx="6518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lang="en-US" alt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学前教育事业的产生和发展</a:t>
            </a:r>
            <a:endParaRPr lang="zh-CN" altLang="en-US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28115" y="1285240"/>
            <a:ext cx="10759440" cy="1537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zh-CN" altLang="zh-CN" sz="28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（三）幼儿教育机构的发展</a:t>
            </a:r>
            <a:endParaRPr lang="zh-CN" altLang="zh-CN" sz="2800" b="1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r>
              <a:rPr lang="en-US" altLang="zh-CN" sz="28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8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．国外幼儿教育机构的发展</a:t>
            </a:r>
            <a:endParaRPr lang="zh-CN" altLang="zh-CN" sz="2800" b="1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5810" y="2996565"/>
            <a:ext cx="3801745" cy="3223895"/>
          </a:xfrm>
          <a:prstGeom prst="rect">
            <a:avLst/>
          </a:prstGeom>
        </p:spPr>
      </p:pic>
      <p:grpSp>
        <p:nvGrpSpPr>
          <p:cNvPr id="19460" name="组合 2"/>
          <p:cNvGrpSpPr/>
          <p:nvPr/>
        </p:nvGrpSpPr>
        <p:grpSpPr>
          <a:xfrm>
            <a:off x="1187450" y="2565400"/>
            <a:ext cx="7169150" cy="2066925"/>
            <a:chOff x="1295" y="3310"/>
            <a:chExt cx="11289" cy="3254"/>
          </a:xfrm>
        </p:grpSpPr>
        <p:sp>
          <p:nvSpPr>
            <p:cNvPr id="26" name="MH_SubTitle_1"/>
            <p:cNvSpPr/>
            <p:nvPr/>
          </p:nvSpPr>
          <p:spPr>
            <a:xfrm>
              <a:off x="2018" y="3310"/>
              <a:ext cx="3255" cy="3255"/>
            </a:xfrm>
            <a:prstGeom prst="diamond">
              <a:avLst/>
            </a:prstGeom>
            <a:solidFill>
              <a:srgbClr val="F99F7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p>
              <a:pPr algn="ctr"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幼儿教育机构数量的增加</a:t>
              </a:r>
              <a:b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</a:br>
              <a:endParaRPr lang="pt-BR" altLang="zh-CN" dirty="0">
                <a:solidFill>
                  <a:srgbClr val="FFFFFF"/>
                </a:solidFill>
                <a:latin typeface="Arial" panose="020B0604020202020204" pitchFamily="34" charset="0"/>
                <a:ea typeface="幼圆" pitchFamily="49" charset="-122"/>
              </a:endParaRPr>
            </a:p>
          </p:txBody>
        </p:sp>
        <p:pic>
          <p:nvPicPr>
            <p:cNvPr id="19462" name="MH_Other_1"/>
            <p:cNvPicPr>
              <a:picLocks noChangeAspect="1"/>
            </p:cNvPicPr>
            <p:nvPr/>
          </p:nvPicPr>
          <p:blipFill>
            <a:blip r:embed="rId2"/>
            <a:srcRect t="50887"/>
            <a:stretch>
              <a:fillRect/>
            </a:stretch>
          </p:blipFill>
          <p:spPr>
            <a:xfrm rot="-2700000" flipH="1">
              <a:off x="1293" y="4113"/>
              <a:ext cx="3175" cy="1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MH_SubTitle_2"/>
            <p:cNvSpPr/>
            <p:nvPr/>
          </p:nvSpPr>
          <p:spPr>
            <a:xfrm>
              <a:off x="5683" y="3310"/>
              <a:ext cx="3255" cy="3255"/>
            </a:xfrm>
            <a:prstGeom prst="diamond">
              <a:avLst/>
            </a:prstGeom>
            <a:solidFill>
              <a:srgbClr val="F5CA7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p>
              <a:pPr algn="ctr"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幼儿教育机构的多样化</a:t>
              </a:r>
              <a:endParaRPr lang="pt-BR" altLang="zh-CN" dirty="0">
                <a:solidFill>
                  <a:srgbClr val="FFFFFF"/>
                </a:solidFill>
                <a:latin typeface="Arial" panose="020B0604020202020204" pitchFamily="34" charset="0"/>
                <a:ea typeface="幼圆" pitchFamily="49" charset="-122"/>
              </a:endParaRPr>
            </a:p>
          </p:txBody>
        </p:sp>
        <p:pic>
          <p:nvPicPr>
            <p:cNvPr id="19464" name="MH_Other_2"/>
            <p:cNvPicPr>
              <a:picLocks noChangeAspect="1"/>
            </p:cNvPicPr>
            <p:nvPr/>
          </p:nvPicPr>
          <p:blipFill>
            <a:blip r:embed="rId2"/>
            <a:srcRect t="50887"/>
            <a:stretch>
              <a:fillRect/>
            </a:stretch>
          </p:blipFill>
          <p:spPr>
            <a:xfrm rot="-2700000" flipH="1">
              <a:off x="4958" y="4113"/>
              <a:ext cx="3175" cy="1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" name="MH_SubTitle_3"/>
            <p:cNvSpPr/>
            <p:nvPr/>
          </p:nvSpPr>
          <p:spPr>
            <a:xfrm>
              <a:off x="9330" y="3310"/>
              <a:ext cx="3255" cy="3255"/>
            </a:xfrm>
            <a:prstGeom prst="diamond">
              <a:avLst/>
            </a:prstGeom>
            <a:solidFill>
              <a:srgbClr val="B9DD5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p>
              <a:pPr algn="ctr"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师资质量和教育质量的提高</a:t>
              </a:r>
              <a:endPara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endParaRPr lang="pt-BR" altLang="zh-CN" dirty="0">
                <a:solidFill>
                  <a:srgbClr val="FFFFFF"/>
                </a:solidFill>
                <a:latin typeface="Arial" panose="020B0604020202020204" pitchFamily="34" charset="0"/>
                <a:ea typeface="幼圆" pitchFamily="49" charset="-122"/>
              </a:endParaRPr>
            </a:p>
          </p:txBody>
        </p:sp>
        <p:pic>
          <p:nvPicPr>
            <p:cNvPr id="19466" name="MH_Other_3"/>
            <p:cNvPicPr>
              <a:picLocks noChangeAspect="1"/>
            </p:cNvPicPr>
            <p:nvPr/>
          </p:nvPicPr>
          <p:blipFill>
            <a:blip r:embed="rId2"/>
            <a:srcRect t="50887"/>
            <a:stretch>
              <a:fillRect/>
            </a:stretch>
          </p:blipFill>
          <p:spPr>
            <a:xfrm rot="-2700000" flipH="1">
              <a:off x="8606" y="4113"/>
              <a:ext cx="3175" cy="175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921635" y="438785"/>
            <a:ext cx="6518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学前教育事业的产生和发展</a:t>
            </a:r>
            <a:endParaRPr lang="zh-CN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28115" y="1158240"/>
            <a:ext cx="9505315" cy="2230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spcAft>
                <a:spcPts val="600"/>
              </a:spcAft>
            </a:pPr>
            <a:r>
              <a:rPr lang="en-US" altLang="zh-CN" sz="28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2</a:t>
            </a:r>
            <a:r>
              <a:rPr lang="zh-CN" altLang="en-US" sz="28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、我国幼儿教育机构的发展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spcAft>
                <a:spcPts val="600"/>
              </a:spcAft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）我国第一所学前教育机构及其诞生</a:t>
            </a:r>
            <a:endParaRPr lang="zh-CN" altLang="en-US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我国自己创办的第一所幼儿教育机构是</a:t>
            </a: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1903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年在湖北武昌创办的湖北幼稚园（</a:t>
            </a: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1904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年清政府将其改名为武昌蒙养院）。</a:t>
            </a:r>
            <a:endParaRPr lang="zh-CN" altLang="zh-CN" sz="24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fontAlgn="auto">
              <a:spcAft>
                <a:spcPts val="600"/>
              </a:spcAft>
            </a:pP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8025" y="3063875"/>
            <a:ext cx="6415405" cy="315404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034030" y="410210"/>
            <a:ext cx="6518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学前教育事业的产生和发展</a:t>
            </a:r>
            <a:endParaRPr lang="zh-CN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7450" y="1277620"/>
            <a:ext cx="10212705" cy="21945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2800"/>
              </a:lnSpc>
              <a:spcAft>
                <a:spcPts val="600"/>
              </a:spcAft>
            </a:pP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2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）中华人民共和国成立前幼儿园教育的发展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ts val="2800"/>
              </a:lnSpc>
              <a:spcAft>
                <a:spcPts val="600"/>
              </a:spcAft>
            </a:pP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ts val="2800"/>
              </a:lnSpc>
              <a:spcAft>
                <a:spcPts val="600"/>
              </a:spcAft>
            </a:pP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ts val="2800"/>
              </a:lnSpc>
              <a:spcAft>
                <a:spcPts val="600"/>
              </a:spcAft>
            </a:pP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ts val="2800"/>
              </a:lnSpc>
              <a:spcAft>
                <a:spcPts val="600"/>
              </a:spcAft>
            </a:pP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3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）中华人民共和国成立后，幼儿教育的发展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282440" y="396240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学习目标</a:t>
            </a:r>
            <a:endParaRPr lang="zh-CN" altLang="zh-CN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>
            <p:custDataLst>
              <p:tags r:id="rId1"/>
            </p:custDataLst>
          </p:nvPr>
        </p:nvSpPr>
        <p:spPr>
          <a:xfrm>
            <a:off x="498475" y="1385570"/>
            <a:ext cx="11001375" cy="43821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095375" y="1385570"/>
            <a:ext cx="10554335" cy="4061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50000"/>
              </a:lnSpc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● </a:t>
            </a:r>
            <a:r>
              <a:rPr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知识目标：</a:t>
            </a:r>
            <a:endParaRPr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 掌握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学前教育的概念</a:t>
            </a:r>
            <a:endParaRPr 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 理解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学前教育的意义</a:t>
            </a:r>
            <a:endParaRPr 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 了解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学前教育事业的发展概况</a:t>
            </a:r>
            <a:endParaRPr 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●</a:t>
            </a:r>
            <a:r>
              <a:rPr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技能目标：</a:t>
            </a:r>
            <a:endParaRPr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、能够分析学前教育对个体及社会发展的重要意义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、在了解学前教育事业发展历史的基础上，能分析学前教育发展的趋势</a:t>
            </a:r>
            <a:endParaRPr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●</a:t>
            </a:r>
            <a:r>
              <a:rPr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素质目标：</a:t>
            </a:r>
            <a:endParaRPr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通过学习</a:t>
            </a:r>
            <a:r>
              <a:rPr 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，理解学前教育的重大意义，愿意成为一名优秀的幼儿教师为学前教育事业做贡献。</a:t>
            </a:r>
            <a:endParaRPr 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535045" y="382270"/>
            <a:ext cx="6518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学前教育事业的产生与发展</a:t>
            </a:r>
            <a:endParaRPr lang="zh-CN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98560" y="4448810"/>
            <a:ext cx="3079750" cy="175831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896620" y="1271270"/>
            <a:ext cx="1017778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三、我国学前教育制度的发展</a:t>
            </a:r>
            <a:endParaRPr lang="zh-CN" altLang="en-US" sz="24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从古到今，我国学前教育制度经历了从无到有、从不完善到完善的转变，学前教育制度的发展取得了巨大的进步。</a:t>
            </a:r>
            <a:endParaRPr lang="zh-CN" altLang="en-US" sz="24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1904</a:t>
            </a: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年，《奏定蒙养院章程及家庭教育法章程》颁布，这是我国第一步学前教育法规。</a:t>
            </a:r>
            <a:endParaRPr lang="zh-CN" altLang="en-US" sz="24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中华民国时期，蔡元培主持制定了</a:t>
            </a: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壬子葵丑学制</a:t>
            </a: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，蒙养院改名为蒙养园；</a:t>
            </a:r>
            <a:endParaRPr lang="zh-CN" altLang="en-US" sz="24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l">
              <a:lnSpc>
                <a:spcPct val="150000"/>
              </a:lnSpc>
              <a:spcAft>
                <a:spcPts val="0"/>
              </a:spcAft>
              <a:buClrTx/>
              <a:buSzTx/>
              <a:buFontTx/>
            </a:pP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1922</a:t>
            </a: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年，</a:t>
            </a: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壬戌学制</a:t>
            </a:r>
            <a:r>
              <a:rPr lang="en-US" altLang="zh-CN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颁布，蒙养园改名为幼稚园，明确了学前教育是学制的第一阶段</a:t>
            </a:r>
            <a:endParaRPr lang="zh-CN" altLang="en-US" sz="2400" b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352800" y="424180"/>
            <a:ext cx="65189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任务二</a:t>
            </a:r>
            <a:r>
              <a:rPr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学前教育事业的产生和发展</a:t>
            </a:r>
            <a:endParaRPr lang="zh-CN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98560" y="4448810"/>
            <a:ext cx="3079750" cy="175831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078865" y="1285240"/>
            <a:ext cx="1017778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新中国成立后，</a:t>
            </a: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1951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年</a:t>
            </a: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10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月，政务院公布了《关于改革学制的规定》，产生了新中国第一个学制。例如《城市幼儿园工作条例》、《托儿所幼儿园卫生保健制度》、《幼儿园教育纲要》（试行草案）等，同时多渠道、多形式、多规格地发展学前教育事业以及学前教育师资培养培训体系。</a:t>
            </a:r>
            <a:r>
              <a:rPr lang="en-US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2000</a:t>
            </a:r>
            <a:r>
              <a:rPr lang="zh-CN" altLang="zh-CN" sz="24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年以后，国务院颁布了《中国儿童发展纲要》以及《幼儿园教育指导纲要（试行）》。</a:t>
            </a: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4265613" y="1752600"/>
            <a:ext cx="6858000" cy="1828800"/>
          </a:xfrm>
        </p:spPr>
        <p:txBody>
          <a:bodyPr/>
          <a:lstStyle/>
          <a:p>
            <a:pPr eaLnBrk="1" hangingPunct="1"/>
            <a:r>
              <a:rPr lang="zh-CN" altLang="zh-CN" sz="6600" b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谢 谢 观 看！</a:t>
            </a:r>
            <a:endParaRPr lang="zh-CN" altLang="zh-CN" sz="6600" b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282440" y="396240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zh-CN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知识点</a:t>
            </a:r>
            <a:endParaRPr lang="zh-CN" altLang="zh-CN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>
            <p:custDataLst>
              <p:tags r:id="rId1"/>
            </p:custDataLst>
          </p:nvPr>
        </p:nvSpPr>
        <p:spPr>
          <a:xfrm>
            <a:off x="762000" y="1689735"/>
            <a:ext cx="10058400" cy="393636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064895" y="1953895"/>
            <a:ext cx="1055433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50000"/>
              </a:lnSpc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 </a:t>
            </a: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学前教育的概念、性质、学前教育的意义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 </a:t>
            </a: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幼儿教育的特点</a:t>
            </a:r>
            <a:endParaRPr lang="zh-CN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学前教育事业的产生和发展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55720" y="396240"/>
            <a:ext cx="40805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项目二  学前教育概述</a:t>
            </a:r>
            <a:endParaRPr lang="zh-CN" altLang="en-US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8" name="图示 7"/>
          <p:cNvGraphicFramePr/>
          <p:nvPr/>
        </p:nvGraphicFramePr>
        <p:xfrm>
          <a:off x="2032000" y="1904365"/>
          <a:ext cx="8734425" cy="3570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  <p:custDataLst>
      <p:tags r:id="rId6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62" name="矩形 2061"/>
          <p:cNvSpPr/>
          <p:nvPr/>
        </p:nvSpPr>
        <p:spPr>
          <a:xfrm>
            <a:off x="2566988" y="981075"/>
            <a:ext cx="7345362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任务一  学前教育的概念和意义</a:t>
            </a:r>
            <a:endParaRPr lang="zh-CN" altLang="en-US" sz="4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3" name="矩形 2062"/>
          <p:cNvSpPr/>
          <p:nvPr/>
        </p:nvSpPr>
        <p:spPr>
          <a:xfrm>
            <a:off x="2566988" y="1773238"/>
            <a:ext cx="48006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一、教育与学前教育</a:t>
            </a:r>
            <a:endParaRPr lang="zh-CN" altLang="en-US" sz="36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4" name="矩形 2063"/>
          <p:cNvSpPr/>
          <p:nvPr/>
        </p:nvSpPr>
        <p:spPr>
          <a:xfrm>
            <a:off x="2566988" y="2492375"/>
            <a:ext cx="54102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（一）什么是教育</a:t>
            </a:r>
            <a:endParaRPr lang="zh-CN" altLang="en-US" sz="32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65" name="图片 20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0375" y="3141663"/>
            <a:ext cx="1295400" cy="129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66" name="椭圆形标注 2065"/>
          <p:cNvSpPr/>
          <p:nvPr/>
        </p:nvSpPr>
        <p:spPr>
          <a:xfrm>
            <a:off x="5715000" y="2667000"/>
            <a:ext cx="4268788" cy="1371600"/>
          </a:xfrm>
          <a:prstGeom prst="wedgeEllipseCallout">
            <a:avLst>
              <a:gd name="adj1" fmla="val -79454"/>
              <a:gd name="adj2" fmla="val 26852"/>
            </a:avLst>
          </a:prstGeom>
          <a:solidFill>
            <a:srgbClr val="00CC99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r>
              <a:rPr lang="zh-CN" altLang="en-US"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1.老猫教小猫爬树、捉老鼠是教育吗？</a:t>
            </a:r>
            <a:endParaRPr lang="zh-CN" altLang="en-US" sz="28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7" name="云形标注 2066"/>
          <p:cNvSpPr/>
          <p:nvPr/>
        </p:nvSpPr>
        <p:spPr>
          <a:xfrm>
            <a:off x="5808663" y="4005263"/>
            <a:ext cx="4175125" cy="2159000"/>
          </a:xfrm>
          <a:prstGeom prst="cloudCallout">
            <a:avLst>
              <a:gd name="adj1" fmla="val -85704"/>
              <a:gd name="adj2" fmla="val -33162"/>
            </a:avLst>
          </a:prstGeom>
          <a:solidFill>
            <a:srgbClr val="00CC99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r>
              <a:rPr lang="zh-CN" altLang="en-US"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2.马戏团里的驯兽师教马学会做算术是教育吗?</a:t>
            </a:r>
            <a:endParaRPr lang="zh-CN" altLang="en-US" sz="28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页脚占位符 1"/>
          <p:cNvSpPr>
            <a:spLocks noGrp="1"/>
          </p:cNvSpPr>
          <p:nvPr>
            <p:ph type="ftr" sz="quarter" idx="11"/>
          </p:nvPr>
        </p:nvSpPr>
        <p:spPr/>
        <p:txBody>
          <a:bodyPr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sz="2400" b="0" i="0" u="none" kern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2400" b="0" i="0" u="none" kern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2400" b="0" i="0" u="none" kern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2400" b="0" i="0" u="none" kern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2400" b="0" i="0" u="none" kern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buFont typeface="Times New Roman" panose="02020603050405020304" pitchFamily="18" charset="0"/>
            </a:pPr>
            <a:endParaRPr lang="en-US" altLang="zh-CN" sz="1400"/>
          </a:p>
        </p:txBody>
      </p:sp>
      <p:sp>
        <p:nvSpPr>
          <p:cNvPr id="5129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sz="2400" b="0" i="0" u="none" kern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2400" b="0" i="0" u="none" kern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2400" b="0" i="0" u="none" kern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2400" b="0" i="0" u="none" kern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2400" b="0" i="0" u="none" kern="1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>
              <a:buFont typeface="Times New Roman" panose="02020603050405020304" pitchFamily="18" charset="0"/>
            </a:pPr>
            <a:fld id="{9A0DB2DC-4C9A-4742-B13C-FB6460FD3503}" type="slidenum">
              <a:rPr lang="en-US" altLang="zh-CN" sz="1400"/>
            </a:fld>
            <a:endParaRPr lang="en-US" altLang="zh-CN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1" nodeType="clickEffect"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2" nodeType="click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3" nodeType="clickEffect"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 additive="base">
                                        <p:cTn id="31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4" nodeType="clickEffect">
                                  <p:childTnLst>
                                    <p:set>
                                      <p:cBhvr additive="base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base">
                                        <p:cTn id="36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2" grpId="0" animBg="1"/>
      <p:bldP spid="2063" grpId="1" animBg="1"/>
      <p:bldP spid="2064" grpId="2" animBg="1"/>
      <p:bldP spid="2066" grpId="3" bldLvl="0" animBg="1"/>
      <p:bldP spid="2067" grpId="4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25" y="3368040"/>
            <a:ext cx="5133975" cy="28575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855720" y="396240"/>
            <a:ext cx="57061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任务一  学前教育的概念和意义</a:t>
            </a:r>
            <a:endParaRPr lang="zh-CN" altLang="en-US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223645" y="1486535"/>
            <a:ext cx="9486900" cy="23787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广义的教育：</a:t>
            </a:r>
            <a:endParaRPr lang="zh-CN" altLang="en-US" sz="2400" b="1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一切有意识地增进人们的知识和技能，影响人们思想品德和意识的活动。它包括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家庭教育、学校教育、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社会教育。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endParaRPr lang="zh-CN" altLang="en-US" sz="24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2"/>
          <p:cNvSpPr>
            <a:spLocks noGrp="1"/>
          </p:cNvSpPr>
          <p:nvPr>
            <p:ph type="title"/>
          </p:nvPr>
        </p:nvSpPr>
        <p:spPr>
          <a:xfrm>
            <a:off x="1172210" y="2233930"/>
            <a:ext cx="10242550" cy="1219200"/>
          </a:xfrm>
        </p:spPr>
        <p:txBody>
          <a:bodyPr/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4800" b="1" smtClean="0">
                <a:ea typeface="宋体" panose="02010600030101010101" pitchFamily="2" charset="-122"/>
              </a:rPr>
              <a:t>  </a:t>
            </a: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br>
              <a:rPr lang="en-US" altLang="zh-CN" sz="4800" b="1" smtClean="0">
                <a:ea typeface="宋体" panose="02010600030101010101" pitchFamily="2" charset="-122"/>
              </a:rPr>
            </a:br>
            <a:r>
              <a:rPr lang="zh-CN" altLang="en-US" sz="4800" b="1" smtClean="0">
                <a:ea typeface="宋体" panose="02010600030101010101" pitchFamily="2" charset="-122"/>
              </a:rPr>
              <a:t>思考：</a:t>
            </a:r>
            <a:br>
              <a:rPr lang="zh-CN" altLang="en-US" sz="4800" b="1" smtClean="0">
                <a:ea typeface="宋体" panose="02010600030101010101" pitchFamily="2" charset="-122"/>
              </a:rPr>
            </a:b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家庭教育、社会教育、学校教育有什么异同？</a:t>
            </a:r>
            <a:endParaRPr lang="zh-CN" altLang="en-US" sz="4000" b="1" dirty="0" smtClean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506710" y="4152265"/>
            <a:ext cx="1366520" cy="190690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25" y="3368040"/>
            <a:ext cx="5133975" cy="28575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855720" y="396240"/>
            <a:ext cx="57061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任务一  学前教育的概念和意义</a:t>
            </a:r>
            <a:endParaRPr lang="zh-CN" altLang="en-US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237615" y="1528445"/>
            <a:ext cx="9486900" cy="3522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狭义的教育：</a:t>
            </a:r>
            <a:endParaRPr lang="zh-CN" altLang="en-US" sz="2400" b="1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      </a:t>
            </a: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狭义的教育指有目的、有计划、有组织地传授知识技能、培养思想品德、发展智力和体力，以便把受教育者培养成为一定社会或阶级所需要的人的活动。</a:t>
            </a:r>
            <a:endParaRPr lang="zh-CN" altLang="en-US" sz="240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endParaRPr lang="zh-CN" altLang="en-US" sz="2400" b="1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25" y="3368040"/>
            <a:ext cx="5133975" cy="28575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855720" y="396240"/>
            <a:ext cx="570611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2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任务一  学前教育的概念和意义</a:t>
            </a:r>
            <a:endParaRPr lang="zh-CN" altLang="en-US" sz="32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223645" y="1486535"/>
            <a:ext cx="9486900" cy="5146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二、什么是学前教育</a:t>
            </a: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广义学前教育：凡是能够影响学前儿童身体生长和认知、情感、性格等方面发展的有目的活动（看电视、搭积木等），都是学前教育。</a:t>
            </a:r>
            <a:endParaRPr lang="zh-CN" altLang="en-US" sz="240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狭义学前教育：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狭义的学前教育特指幼儿园以及其他专门的学前教育机构的教育，是指学前教育工作者依据一定社会的要求，在专门的学前教育机构中，对0-6周岁儿童实施的有目的、有计划、有系统的影响活动。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endParaRPr lang="zh-CN" altLang="en-US" sz="24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11.xml><?xml version="1.0" encoding="utf-8"?>
<p:tagLst xmlns:p="http://schemas.openxmlformats.org/presentationml/2006/main">
  <p:tag name="REFSHAPE" val="127969500"/>
</p:tagLst>
</file>

<file path=ppt/tags/tag12.xml><?xml version="1.0" encoding="utf-8"?>
<p:tagLst xmlns:p="http://schemas.openxmlformats.org/presentationml/2006/main">
  <p:tag name="REFSHAPE" val="127968684"/>
</p:tagLst>
</file>

<file path=ppt/tags/tag13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1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1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16.xml><?xml version="1.0" encoding="utf-8"?>
<p:tagLst xmlns:p="http://schemas.openxmlformats.org/presentationml/2006/main">
  <p:tag name="REFSHAPE" val="553289524"/>
  <p:tag name="KSO_WM_UNIT_PLACING_PICTURE_USER_VIEWPORT" val="{&quot;height&quot;:3003,&quot;width&quot;:2152}"/>
</p:tagLst>
</file>

<file path=ppt/tags/tag17.xml><?xml version="1.0" encoding="utf-8"?>
<p:tagLst xmlns:p="http://schemas.openxmlformats.org/presentationml/2006/main">
  <p:tag name="KSO_WM_SPECIAL_SOURCE" val="bdnull"/>
</p:tagLst>
</file>

<file path=ppt/tags/tag18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19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1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2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3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6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7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8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29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31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PECIAL_SOURCE" val="bdnull"/>
</p:tagLst>
</file>

<file path=ppt/tags/tag32.xml><?xml version="1.0" encoding="utf-8"?>
<p:tagLst xmlns:p="http://schemas.openxmlformats.org/presentationml/2006/main">
  <p:tag name="KSO_WM_SPECIAL_SOURCE" val="bdnull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6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7.xml><?xml version="1.0" encoding="utf-8"?>
<p:tagLst xmlns:p="http://schemas.openxmlformats.org/presentationml/2006/main">
  <p:tag name="KSO_WM_SPECIAL_SOURCE" val="bdnull"/>
</p:tagLst>
</file>

<file path=ppt/tags/tag8.xml><?xml version="1.0" encoding="utf-8"?>
<p:tagLst xmlns:p="http://schemas.openxmlformats.org/presentationml/2006/main">
  <p:tag name="REFSHAPE" val="127969500"/>
</p:tagLst>
</file>

<file path=ppt/tags/tag9.xml><?xml version="1.0" encoding="utf-8"?>
<p:tagLst xmlns:p="http://schemas.openxmlformats.org/presentationml/2006/main">
  <p:tag name="REFSHAPE" val="127968684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 override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2204</Words>
  <Application>WPS 演示</Application>
  <PresentationFormat>宽屏</PresentationFormat>
  <Paragraphs>161</Paragraphs>
  <Slides>22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Arial</vt:lpstr>
      <vt:lpstr>宋体</vt:lpstr>
      <vt:lpstr>Wingdings</vt:lpstr>
      <vt:lpstr>黑体</vt:lpstr>
      <vt:lpstr>微软雅黑</vt:lpstr>
      <vt:lpstr>楷体</vt:lpstr>
      <vt:lpstr>Segoe Print</vt:lpstr>
      <vt:lpstr>Times New Roman</vt:lpstr>
      <vt:lpstr>Calibri</vt:lpstr>
      <vt:lpstr>Arial Unicode MS</vt:lpstr>
      <vt:lpstr>幼圆</vt:lpstr>
      <vt:lpstr>Office 主题</vt:lpstr>
      <vt:lpstr>Nature Illustration 16x9</vt:lpstr>
      <vt:lpstr>1_Office 主题</vt:lpstr>
      <vt:lpstr> overriden</vt:lpstr>
      <vt:lpstr>项目五  学前教育概述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思考： 家庭教育、社会教育、学校教育有什么异同？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 谢 观 看！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159</cp:revision>
  <dcterms:created xsi:type="dcterms:W3CDTF">2018-03-01T02:03:00Z</dcterms:created>
  <dcterms:modified xsi:type="dcterms:W3CDTF">2021-04-18T01:50:52Z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47464EC22AFB4D7589BCBB5F3DB815B1</vt:lpwstr>
  </property>
</Properties>
</file>