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6">
  <p:sldMasterIdLst>
    <p:sldMasterId id="2147483687" r:id="rId1"/>
  </p:sldMasterIdLst>
  <p:notesMasterIdLst>
    <p:notesMasterId r:id="rId39"/>
  </p:notesMasterIdLst>
  <p:handoutMasterIdLst>
    <p:handoutMasterId r:id="rId40"/>
  </p:handoutMasterIdLst>
  <p:sldIdLst>
    <p:sldId id="257" r:id="rId2"/>
    <p:sldId id="258" r:id="rId3"/>
    <p:sldId id="370" r:id="rId4"/>
    <p:sldId id="371" r:id="rId5"/>
    <p:sldId id="362" r:id="rId6"/>
    <p:sldId id="418" r:id="rId7"/>
    <p:sldId id="419" r:id="rId8"/>
    <p:sldId id="420" r:id="rId9"/>
    <p:sldId id="421" r:id="rId10"/>
    <p:sldId id="422" r:id="rId11"/>
    <p:sldId id="423" r:id="rId12"/>
    <p:sldId id="424" r:id="rId13"/>
    <p:sldId id="459" r:id="rId14"/>
    <p:sldId id="428" r:id="rId15"/>
    <p:sldId id="429" r:id="rId16"/>
    <p:sldId id="430" r:id="rId17"/>
    <p:sldId id="431" r:id="rId18"/>
    <p:sldId id="426" r:id="rId19"/>
    <p:sldId id="432" r:id="rId20"/>
    <p:sldId id="433" r:id="rId21"/>
    <p:sldId id="434" r:id="rId22"/>
    <p:sldId id="435" r:id="rId23"/>
    <p:sldId id="460" r:id="rId24"/>
    <p:sldId id="461" r:id="rId25"/>
    <p:sldId id="462" r:id="rId26"/>
    <p:sldId id="466" r:id="rId27"/>
    <p:sldId id="463" r:id="rId28"/>
    <p:sldId id="464" r:id="rId29"/>
    <p:sldId id="465" r:id="rId30"/>
    <p:sldId id="467" r:id="rId31"/>
    <p:sldId id="468" r:id="rId32"/>
    <p:sldId id="469" r:id="rId33"/>
    <p:sldId id="470" r:id="rId34"/>
    <p:sldId id="437" r:id="rId35"/>
    <p:sldId id="438" r:id="rId36"/>
    <p:sldId id="439" r:id="rId37"/>
    <p:sldId id="440" r:id="rId38"/>
  </p:sldIdLst>
  <p:sldSz cx="9144000" cy="6858000" type="screen4x3"/>
  <p:notesSz cx="6858000" cy="9144000"/>
  <p:defaultTextStyle>
    <a:defPPr>
      <a:defRPr lang="en-US"/>
    </a:defPPr>
    <a:lvl1pPr algn="ctr" rtl="0" fontAlgn="base">
      <a:spcBef>
        <a:spcPct val="0"/>
      </a:spcBef>
      <a:spcAft>
        <a:spcPct val="0"/>
      </a:spcAft>
      <a:defRPr kern="1200">
        <a:solidFill>
          <a:schemeClr val="tx1"/>
        </a:solidFill>
        <a:latin typeface="Arial" charset="0"/>
        <a:ea typeface="楷体_GB2312" pitchFamily="49" charset="-122"/>
        <a:cs typeface="+mn-cs"/>
      </a:defRPr>
    </a:lvl1pPr>
    <a:lvl2pPr marL="457200" algn="ctr" rtl="0" fontAlgn="base">
      <a:spcBef>
        <a:spcPct val="0"/>
      </a:spcBef>
      <a:spcAft>
        <a:spcPct val="0"/>
      </a:spcAft>
      <a:defRPr kern="1200">
        <a:solidFill>
          <a:schemeClr val="tx1"/>
        </a:solidFill>
        <a:latin typeface="Arial" charset="0"/>
        <a:ea typeface="楷体_GB2312" pitchFamily="49" charset="-122"/>
        <a:cs typeface="+mn-cs"/>
      </a:defRPr>
    </a:lvl2pPr>
    <a:lvl3pPr marL="914400" algn="ctr" rtl="0" fontAlgn="base">
      <a:spcBef>
        <a:spcPct val="0"/>
      </a:spcBef>
      <a:spcAft>
        <a:spcPct val="0"/>
      </a:spcAft>
      <a:defRPr kern="1200">
        <a:solidFill>
          <a:schemeClr val="tx1"/>
        </a:solidFill>
        <a:latin typeface="Arial" charset="0"/>
        <a:ea typeface="楷体_GB2312" pitchFamily="49" charset="-122"/>
        <a:cs typeface="+mn-cs"/>
      </a:defRPr>
    </a:lvl3pPr>
    <a:lvl4pPr marL="1371600" algn="ctr" rtl="0" fontAlgn="base">
      <a:spcBef>
        <a:spcPct val="0"/>
      </a:spcBef>
      <a:spcAft>
        <a:spcPct val="0"/>
      </a:spcAft>
      <a:defRPr kern="1200">
        <a:solidFill>
          <a:schemeClr val="tx1"/>
        </a:solidFill>
        <a:latin typeface="Arial" charset="0"/>
        <a:ea typeface="楷体_GB2312" pitchFamily="49" charset="-122"/>
        <a:cs typeface="+mn-cs"/>
      </a:defRPr>
    </a:lvl4pPr>
    <a:lvl5pPr marL="1828800" algn="ctr" rtl="0" fontAlgn="base">
      <a:spcBef>
        <a:spcPct val="0"/>
      </a:spcBef>
      <a:spcAft>
        <a:spcPct val="0"/>
      </a:spcAft>
      <a:defRPr kern="1200">
        <a:solidFill>
          <a:schemeClr val="tx1"/>
        </a:solidFill>
        <a:latin typeface="Arial" charset="0"/>
        <a:ea typeface="楷体_GB2312" pitchFamily="49" charset="-122"/>
        <a:cs typeface="+mn-cs"/>
      </a:defRPr>
    </a:lvl5pPr>
    <a:lvl6pPr marL="2286000" algn="l" defTabSz="914400" rtl="0" eaLnBrk="1" latinLnBrk="0" hangingPunct="1">
      <a:defRPr kern="1200">
        <a:solidFill>
          <a:schemeClr val="tx1"/>
        </a:solidFill>
        <a:latin typeface="Arial" charset="0"/>
        <a:ea typeface="楷体_GB2312" pitchFamily="49" charset="-122"/>
        <a:cs typeface="+mn-cs"/>
      </a:defRPr>
    </a:lvl6pPr>
    <a:lvl7pPr marL="2743200" algn="l" defTabSz="914400" rtl="0" eaLnBrk="1" latinLnBrk="0" hangingPunct="1">
      <a:defRPr kern="1200">
        <a:solidFill>
          <a:schemeClr val="tx1"/>
        </a:solidFill>
        <a:latin typeface="Arial" charset="0"/>
        <a:ea typeface="楷体_GB2312" pitchFamily="49" charset="-122"/>
        <a:cs typeface="+mn-cs"/>
      </a:defRPr>
    </a:lvl7pPr>
    <a:lvl8pPr marL="3200400" algn="l" defTabSz="914400" rtl="0" eaLnBrk="1" latinLnBrk="0" hangingPunct="1">
      <a:defRPr kern="1200">
        <a:solidFill>
          <a:schemeClr val="tx1"/>
        </a:solidFill>
        <a:latin typeface="Arial" charset="0"/>
        <a:ea typeface="楷体_GB2312" pitchFamily="49" charset="-122"/>
        <a:cs typeface="+mn-cs"/>
      </a:defRPr>
    </a:lvl8pPr>
    <a:lvl9pPr marL="3657600" algn="l" defTabSz="914400" rtl="0" eaLnBrk="1" latinLnBrk="0" hangingPunct="1">
      <a:defRPr kern="1200">
        <a:solidFill>
          <a:schemeClr val="tx1"/>
        </a:solidFill>
        <a:latin typeface="Arial" charset="0"/>
        <a:ea typeface="楷体_GB2312" pitchFamily="49"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aowei" initials="g"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660066"/>
    <a:srgbClr val="CC99FF"/>
    <a:srgbClr val="9933FF"/>
    <a:srgbClr val="339933"/>
    <a:srgbClr val="339966"/>
    <a:srgbClr val="4F009E"/>
    <a:srgbClr val="410082"/>
    <a:srgbClr val="DFD3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75" autoAdjust="0"/>
    <p:restoredTop sz="85445" autoAdjust="0"/>
  </p:normalViewPr>
  <p:slideViewPr>
    <p:cSldViewPr>
      <p:cViewPr varScale="1">
        <p:scale>
          <a:sx n="74" d="100"/>
          <a:sy n="74" d="100"/>
        </p:scale>
        <p:origin x="-1795" y="-77"/>
      </p:cViewPr>
      <p:guideLst>
        <p:guide orient="horz" pos="344"/>
        <p:guide orient="horz" pos="3067"/>
        <p:guide orient="horz" pos="981"/>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smtClean="0">
                <a:latin typeface="Tahoma" pitchFamily="34" charset="0"/>
                <a:ea typeface="+mn-ea"/>
              </a:defRPr>
            </a:lvl1pPr>
          </a:lstStyle>
          <a:p>
            <a:pPr>
              <a:defRPr/>
            </a:pPr>
            <a:endParaRPr lang="zh-CN" altLang="en-US"/>
          </a:p>
        </p:txBody>
      </p:sp>
      <p:sp>
        <p:nvSpPr>
          <p:cNvPr id="4608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Tahoma" pitchFamily="34" charset="0"/>
                <a:ea typeface="+mn-ea"/>
              </a:defRPr>
            </a:lvl1pPr>
          </a:lstStyle>
          <a:p>
            <a:pPr>
              <a:defRPr/>
            </a:pPr>
            <a:endParaRPr lang="en-US" altLang="zh-CN"/>
          </a:p>
        </p:txBody>
      </p:sp>
      <p:sp>
        <p:nvSpPr>
          <p:cNvPr id="4608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smtClean="0">
                <a:latin typeface="Tahoma" pitchFamily="34" charset="0"/>
                <a:ea typeface="+mn-ea"/>
              </a:defRPr>
            </a:lvl1pPr>
          </a:lstStyle>
          <a:p>
            <a:pPr>
              <a:defRPr/>
            </a:pPr>
            <a:endParaRPr lang="en-US" altLang="zh-CN"/>
          </a:p>
        </p:txBody>
      </p:sp>
      <p:sp>
        <p:nvSpPr>
          <p:cNvPr id="4608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Tahoma" pitchFamily="34" charset="0"/>
                <a:ea typeface="+mn-ea"/>
              </a:defRPr>
            </a:lvl1pPr>
          </a:lstStyle>
          <a:p>
            <a:pPr>
              <a:defRPr/>
            </a:pPr>
            <a:fld id="{E2DCD914-C2E4-4536-902A-A2713EBA6166}" type="slidenum">
              <a:rPr lang="zh-CN" altLang="en-US"/>
              <a:pPr>
                <a:defRPr/>
              </a:pPr>
              <a:t>‹#›</a:t>
            </a:fld>
            <a:endParaRPr lang="en-US" altLang="zh-CN"/>
          </a:p>
        </p:txBody>
      </p:sp>
    </p:spTree>
    <p:extLst>
      <p:ext uri="{BB962C8B-B14F-4D97-AF65-F5344CB8AC3E}">
        <p14:creationId xmlns:p14="http://schemas.microsoft.com/office/powerpoint/2010/main" val="5538786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smtClean="0">
                <a:latin typeface="Tahoma" pitchFamily="34" charset="0"/>
                <a:ea typeface="+mn-ea"/>
              </a:defRPr>
            </a:lvl1pPr>
          </a:lstStyle>
          <a:p>
            <a:pPr>
              <a:defRPr/>
            </a:pPr>
            <a:endParaRPr lang="zh-CN" altLang="en-US"/>
          </a:p>
        </p:txBody>
      </p:sp>
      <p:sp>
        <p:nvSpPr>
          <p:cNvPr id="48131"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Tahoma" pitchFamily="34" charset="0"/>
                <a:ea typeface="+mn-ea"/>
              </a:defRPr>
            </a:lvl1pPr>
          </a:lstStyle>
          <a:p>
            <a:pPr>
              <a:defRPr/>
            </a:pPr>
            <a:endParaRPr lang="en-US" altLang="zh-CN"/>
          </a:p>
        </p:txBody>
      </p:sp>
      <p:sp>
        <p:nvSpPr>
          <p:cNvPr id="409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8133"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48134"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smtClean="0">
                <a:latin typeface="Tahoma" pitchFamily="34" charset="0"/>
                <a:ea typeface="+mn-ea"/>
              </a:defRPr>
            </a:lvl1pPr>
          </a:lstStyle>
          <a:p>
            <a:pPr>
              <a:defRPr/>
            </a:pPr>
            <a:endParaRPr lang="en-US" altLang="zh-CN"/>
          </a:p>
        </p:txBody>
      </p:sp>
      <p:sp>
        <p:nvSpPr>
          <p:cNvPr id="48135"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Tahoma" pitchFamily="34" charset="0"/>
                <a:ea typeface="+mn-ea"/>
              </a:defRPr>
            </a:lvl1pPr>
          </a:lstStyle>
          <a:p>
            <a:pPr>
              <a:defRPr/>
            </a:pPr>
            <a:fld id="{6BB6301D-2D17-4E47-963D-0BA5B3371DAB}" type="slidenum">
              <a:rPr lang="zh-CN" altLang="en-US"/>
              <a:pPr>
                <a:defRPr/>
              </a:pPr>
              <a:t>‹#›</a:t>
            </a:fld>
            <a:endParaRPr lang="en-US" altLang="zh-CN"/>
          </a:p>
        </p:txBody>
      </p:sp>
    </p:spTree>
    <p:extLst>
      <p:ext uri="{BB962C8B-B14F-4D97-AF65-F5344CB8AC3E}">
        <p14:creationId xmlns:p14="http://schemas.microsoft.com/office/powerpoint/2010/main" val="31569493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670821-62CA-44B9-B83B-2E22B6FC2E49}" type="slidenum">
              <a:rPr lang="en-US" altLang="zh-CN"/>
              <a:pPr/>
              <a:t>5</a:t>
            </a:fld>
            <a:endParaRPr lang="en-US" altLang="zh-CN"/>
          </a:p>
        </p:txBody>
      </p:sp>
      <p:sp>
        <p:nvSpPr>
          <p:cNvPr id="303106" name="Rectangle 2"/>
          <p:cNvSpPr>
            <a:spLocks noGrp="1" noRot="1" noChangeAspect="1" noChangeArrowheads="1" noTextEdit="1"/>
          </p:cNvSpPr>
          <p:nvPr>
            <p:ph type="sldImg"/>
          </p:nvPr>
        </p:nvSpPr>
        <p:spPr>
          <a:ln/>
        </p:spPr>
      </p:sp>
      <p:sp>
        <p:nvSpPr>
          <p:cNvPr id="303107" name="Rectangle 3"/>
          <p:cNvSpPr>
            <a:spLocks noGrp="1" noChangeArrowheads="1"/>
          </p:cNvSpPr>
          <p:nvPr>
            <p:ph type="body" idx="1"/>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670821-62CA-44B9-B83B-2E22B6FC2E49}" type="slidenum">
              <a:rPr lang="en-US" altLang="zh-CN"/>
              <a:pPr/>
              <a:t>14</a:t>
            </a:fld>
            <a:endParaRPr lang="en-US" altLang="zh-CN"/>
          </a:p>
        </p:txBody>
      </p:sp>
      <p:sp>
        <p:nvSpPr>
          <p:cNvPr id="303106" name="Rectangle 2"/>
          <p:cNvSpPr>
            <a:spLocks noGrp="1" noRot="1" noChangeAspect="1" noChangeArrowheads="1" noTextEdit="1"/>
          </p:cNvSpPr>
          <p:nvPr>
            <p:ph type="sldImg"/>
          </p:nvPr>
        </p:nvSpPr>
        <p:spPr>
          <a:ln/>
        </p:spPr>
      </p:sp>
      <p:sp>
        <p:nvSpPr>
          <p:cNvPr id="303107" name="Rectangle 3"/>
          <p:cNvSpPr>
            <a:spLocks noGrp="1" noChangeArrowheads="1"/>
          </p:cNvSpPr>
          <p:nvPr>
            <p:ph type="body" idx="1"/>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539552" y="188640"/>
            <a:ext cx="7772400" cy="506487"/>
          </a:xfrm>
          <a:prstGeom prst="rect">
            <a:avLst/>
          </a:prstGeom>
        </p:spPr>
        <p:txBody>
          <a:bodyPr/>
          <a:lstStyle>
            <a:lvl1pPr>
              <a:defRPr>
                <a:solidFill>
                  <a:srgbClr val="0000FF"/>
                </a:solidFill>
              </a:defRPr>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94413336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709964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5826071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395288" y="203200"/>
            <a:ext cx="8353425" cy="4889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25538"/>
            <a:ext cx="4038600" cy="50006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25538"/>
            <a:ext cx="4038600" cy="50006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78525708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539552" y="188640"/>
            <a:ext cx="7391400" cy="563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828800"/>
            <a:ext cx="8229600" cy="44958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42367647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39552" y="188640"/>
            <a:ext cx="7391400" cy="563563"/>
          </a:xfrm>
          <a:prstGeom prst="rect">
            <a:avLst/>
          </a:prstGeo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828800"/>
            <a:ext cx="8229600" cy="4495800"/>
          </a:xfrm>
          <a:prstGeom prst="rect">
            <a:avLst/>
          </a:prstGeom>
        </p:spPr>
        <p:txBody>
          <a:bodyPr/>
          <a:lstStyle/>
          <a:p>
            <a:pPr lvl="0"/>
            <a:endParaRPr lang="zh-CN" altLang="en-US" noProof="0" smtClean="0"/>
          </a:p>
        </p:txBody>
      </p:sp>
    </p:spTree>
    <p:extLst>
      <p:ext uri="{BB962C8B-B14F-4D97-AF65-F5344CB8AC3E}">
        <p14:creationId xmlns:p14="http://schemas.microsoft.com/office/powerpoint/2010/main" val="322951744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467544" y="66101"/>
            <a:ext cx="8229601" cy="7921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684213" y="1412875"/>
            <a:ext cx="4038600" cy="21859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875213" y="1412875"/>
            <a:ext cx="4038600" cy="21859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684213" y="3751263"/>
            <a:ext cx="4038600" cy="21875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内容占位符 5"/>
          <p:cNvSpPr>
            <a:spLocks noGrp="1"/>
          </p:cNvSpPr>
          <p:nvPr>
            <p:ph sz="quarter" idx="4"/>
          </p:nvPr>
        </p:nvSpPr>
        <p:spPr>
          <a:xfrm>
            <a:off x="4875213" y="3751263"/>
            <a:ext cx="4038600" cy="21875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94600133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539552" y="188640"/>
            <a:ext cx="7391400" cy="563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828800"/>
            <a:ext cx="4038600" cy="44958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828800"/>
            <a:ext cx="4038600" cy="21717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4152900"/>
            <a:ext cx="4038600" cy="21717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3050312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39552" y="188640"/>
            <a:ext cx="7391400" cy="563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828800"/>
            <a:ext cx="4038600" cy="44958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828800"/>
            <a:ext cx="4038600" cy="44958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97847266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539552" y="188640"/>
            <a:ext cx="7391400" cy="563563"/>
          </a:xfrm>
          <a:prstGeom prst="rect">
            <a:avLst/>
          </a:prstGeom>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a:xfrm>
            <a:off x="457200" y="1828800"/>
            <a:ext cx="8229600" cy="4495800"/>
          </a:xfrm>
          <a:prstGeom prst="rect">
            <a:avLst/>
          </a:prstGeom>
        </p:spPr>
        <p:txBody>
          <a:bodyPr/>
          <a:lstStyle/>
          <a:p>
            <a:pPr lvl="0"/>
            <a:endParaRPr lang="zh-CN" altLang="en-US" noProof="0" smtClean="0"/>
          </a:p>
        </p:txBody>
      </p:sp>
    </p:spTree>
    <p:extLst>
      <p:ext uri="{BB962C8B-B14F-4D97-AF65-F5344CB8AC3E}">
        <p14:creationId xmlns:p14="http://schemas.microsoft.com/office/powerpoint/2010/main" val="192179037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矩形 7"/>
          <p:cNvSpPr>
            <a:spLocks noChangeArrowheads="1"/>
          </p:cNvSpPr>
          <p:nvPr/>
        </p:nvSpPr>
        <p:spPr bwMode="auto">
          <a:xfrm>
            <a:off x="139700" y="735013"/>
            <a:ext cx="8856663" cy="142875"/>
          </a:xfrm>
          <a:prstGeom prst="rect">
            <a:avLst/>
          </a:prstGeom>
          <a:gradFill rotWithShape="1">
            <a:gsLst>
              <a:gs pos="0">
                <a:srgbClr val="083763"/>
              </a:gs>
              <a:gs pos="100000">
                <a:schemeClr val="accent2">
                  <a:alpha val="0"/>
                </a:scheme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3076" name="同侧圆角矩形 8"/>
          <p:cNvSpPr>
            <a:spLocks noChangeArrowheads="1"/>
          </p:cNvSpPr>
          <p:nvPr/>
        </p:nvSpPr>
        <p:spPr bwMode="auto">
          <a:xfrm>
            <a:off x="139700" y="131763"/>
            <a:ext cx="8856663" cy="633412"/>
          </a:xfrm>
          <a:custGeom>
            <a:avLst/>
            <a:gdLst>
              <a:gd name="T0" fmla="*/ 8856663 w 8856663"/>
              <a:gd name="T1" fmla="*/ 316706 h 633412"/>
              <a:gd name="T2" fmla="*/ 4428332 w 8856663"/>
              <a:gd name="T3" fmla="*/ 633412 h 633412"/>
              <a:gd name="T4" fmla="*/ 0 w 8856663"/>
              <a:gd name="T5" fmla="*/ 316706 h 633412"/>
              <a:gd name="T6" fmla="*/ 4428332 w 8856663"/>
              <a:gd name="T7" fmla="*/ 0 h 633412"/>
              <a:gd name="T8" fmla="*/ 0 60000 65536"/>
              <a:gd name="T9" fmla="*/ 5898240 60000 65536"/>
              <a:gd name="T10" fmla="*/ 11796480 60000 65536"/>
              <a:gd name="T11" fmla="*/ 17694720 60000 65536"/>
              <a:gd name="T12" fmla="*/ 20697 w 8856663"/>
              <a:gd name="T13" fmla="*/ 20697 h 633412"/>
              <a:gd name="T14" fmla="*/ 8835966 w 8856663"/>
              <a:gd name="T15" fmla="*/ 633412 h 633412"/>
            </a:gdLst>
            <a:ahLst/>
            <a:cxnLst>
              <a:cxn ang="T8">
                <a:pos x="T0" y="T1"/>
              </a:cxn>
              <a:cxn ang="T9">
                <a:pos x="T2" y="T3"/>
              </a:cxn>
              <a:cxn ang="T10">
                <a:pos x="T4" y="T5"/>
              </a:cxn>
              <a:cxn ang="T11">
                <a:pos x="T6" y="T7"/>
              </a:cxn>
            </a:cxnLst>
            <a:rect l="T12" t="T13" r="T14" b="T15"/>
            <a:pathLst>
              <a:path w="8856663" h="633412">
                <a:moveTo>
                  <a:pt x="70663" y="0"/>
                </a:moveTo>
                <a:lnTo>
                  <a:pt x="8786000" y="0"/>
                </a:lnTo>
                <a:lnTo>
                  <a:pt x="8785999" y="0"/>
                </a:lnTo>
                <a:cubicBezTo>
                  <a:pt x="8825026" y="0"/>
                  <a:pt x="8856663" y="31636"/>
                  <a:pt x="8856663" y="70663"/>
                </a:cubicBezTo>
                <a:lnTo>
                  <a:pt x="8856663" y="633412"/>
                </a:lnTo>
                <a:lnTo>
                  <a:pt x="0" y="633412"/>
                </a:lnTo>
                <a:lnTo>
                  <a:pt x="0" y="70663"/>
                </a:lnTo>
                <a:cubicBezTo>
                  <a:pt x="0" y="31636"/>
                  <a:pt x="31636" y="0"/>
                  <a:pt x="70662" y="0"/>
                </a:cubicBezTo>
                <a:close/>
              </a:path>
            </a:pathLst>
          </a:custGeom>
          <a:solidFill>
            <a:srgbClr val="0081E2"/>
          </a:solidFill>
          <a:ln>
            <a:noFill/>
          </a:ln>
          <a:extLst/>
        </p:spPr>
        <p:txBody>
          <a:bodyPr anchor="ctr"/>
          <a:lstStyle/>
          <a:p>
            <a:pPr algn="ctr"/>
            <a:r>
              <a:rPr kumimoji="0" lang="en-US" sz="1800">
                <a:solidFill>
                  <a:srgbClr val="FFFFFF"/>
                </a:solidFill>
                <a:latin typeface="Constantia" pitchFamily="18" charset="0"/>
                <a:ea typeface="微软雅黑" pitchFamily="34" charset="-122"/>
              </a:rPr>
              <a:t> </a:t>
            </a:r>
            <a:endParaRPr kumimoji="0" lang="zh-CN" altLang="en-US" sz="1800">
              <a:solidFill>
                <a:srgbClr val="FFFFFF"/>
              </a:solidFill>
              <a:latin typeface="Constantia" pitchFamily="18" charset="0"/>
              <a:ea typeface="微软雅黑" pitchFamily="34" charset="-122"/>
            </a:endParaRPr>
          </a:p>
        </p:txBody>
      </p:sp>
      <p:cxnSp>
        <p:nvCxnSpPr>
          <p:cNvPr id="3077" name="直接连接符 9"/>
          <p:cNvCxnSpPr>
            <a:cxnSpLocks noChangeShapeType="1"/>
          </p:cNvCxnSpPr>
          <p:nvPr/>
        </p:nvCxnSpPr>
        <p:spPr bwMode="auto">
          <a:xfrm>
            <a:off x="468313" y="6308725"/>
            <a:ext cx="7488237" cy="0"/>
          </a:xfrm>
          <a:prstGeom prst="line">
            <a:avLst/>
          </a:prstGeom>
          <a:noFill/>
          <a:ln w="9525" cmpd="sng">
            <a:solidFill>
              <a:srgbClr val="7F7F7F"/>
            </a:solidFill>
            <a:prstDash val="sysDash"/>
            <a:round/>
            <a:headEnd/>
            <a:tailEnd/>
          </a:ln>
          <a:extLst>
            <a:ext uri="{909E8E84-426E-40DD-AFC4-6F175D3DCCD1}">
              <a14:hiddenFill xmlns:a14="http://schemas.microsoft.com/office/drawing/2010/main">
                <a:noFill/>
              </a14:hiddenFill>
            </a:ext>
          </a:extLst>
        </p:spPr>
      </p:cxnSp>
      <p:sp>
        <p:nvSpPr>
          <p:cNvPr id="3078" name="Line 12"/>
          <p:cNvSpPr>
            <a:spLocks noChangeShapeType="1"/>
          </p:cNvSpPr>
          <p:nvPr/>
        </p:nvSpPr>
        <p:spPr bwMode="auto">
          <a:xfrm>
            <a:off x="1587500" y="6437313"/>
            <a:ext cx="0" cy="252412"/>
          </a:xfrm>
          <a:prstGeom prst="line">
            <a:avLst/>
          </a:prstGeom>
          <a:noFill/>
          <a:ln w="3175" cmpd="sng">
            <a:solidFill>
              <a:schemeClr val="bg1"/>
            </a:solidFill>
            <a:round/>
            <a:headEnd/>
            <a:tailEnd/>
          </a:ln>
          <a:extLst>
            <a:ext uri="{909E8E84-426E-40DD-AFC4-6F175D3DCCD1}">
              <a14:hiddenFill xmlns:a14="http://schemas.microsoft.com/office/drawing/2010/main">
                <a:noFill/>
              </a14:hiddenFill>
            </a:ext>
          </a:extLst>
        </p:spPr>
        <p:txBody>
          <a:bodyPr/>
          <a:lstStyle/>
          <a:p>
            <a:endParaRPr kumimoji="0" lang="zh-CN" altLang="en-US" sz="1800">
              <a:solidFill>
                <a:srgbClr val="000000"/>
              </a:solidFill>
              <a:latin typeface="Arial" pitchFamily="34" charset="0"/>
              <a:ea typeface="宋体" pitchFamily="2" charset="-122"/>
            </a:endParaRPr>
          </a:p>
        </p:txBody>
      </p:sp>
      <p:sp>
        <p:nvSpPr>
          <p:cNvPr id="3081" name="矩形 13"/>
          <p:cNvSpPr>
            <a:spLocks noChangeArrowheads="1"/>
          </p:cNvSpPr>
          <p:nvPr/>
        </p:nvSpPr>
        <p:spPr bwMode="auto">
          <a:xfrm>
            <a:off x="265113" y="131763"/>
            <a:ext cx="203200" cy="633412"/>
          </a:xfrm>
          <a:prstGeom prst="rect">
            <a:avLst/>
          </a:prstGeom>
          <a:gradFill rotWithShape="0">
            <a:gsLst>
              <a:gs pos="0">
                <a:srgbClr val="BF9000"/>
              </a:gs>
              <a:gs pos="24001">
                <a:srgbClr val="FFFF00"/>
              </a:gs>
              <a:gs pos="49001">
                <a:srgbClr val="FFC000"/>
              </a:gs>
              <a:gs pos="77000">
                <a:srgbClr val="BF9000"/>
              </a:gs>
              <a:gs pos="100000">
                <a:srgbClr val="FFD966"/>
              </a:gs>
            </a:gsLst>
            <a:lin ang="5400000"/>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3082" name="矩形 14"/>
          <p:cNvSpPr>
            <a:spLocks noChangeArrowheads="1"/>
          </p:cNvSpPr>
          <p:nvPr/>
        </p:nvSpPr>
        <p:spPr bwMode="auto">
          <a:xfrm>
            <a:off x="250825" y="131763"/>
            <a:ext cx="19050" cy="633412"/>
          </a:xfrm>
          <a:prstGeom prst="rect">
            <a:avLst/>
          </a:prstGeom>
          <a:solidFill>
            <a:schemeClr val="tx1">
              <a:alpha val="2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3083" name="矩形 15"/>
          <p:cNvSpPr>
            <a:spLocks noChangeArrowheads="1"/>
          </p:cNvSpPr>
          <p:nvPr/>
        </p:nvSpPr>
        <p:spPr bwMode="auto">
          <a:xfrm>
            <a:off x="460375" y="130175"/>
            <a:ext cx="17463" cy="635000"/>
          </a:xfrm>
          <a:prstGeom prst="rect">
            <a:avLst/>
          </a:prstGeom>
          <a:solidFill>
            <a:schemeClr val="bg1">
              <a:alpha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22" name="TextBox 21"/>
          <p:cNvSpPr txBox="1"/>
          <p:nvPr userDrawn="1"/>
        </p:nvSpPr>
        <p:spPr>
          <a:xfrm>
            <a:off x="107504" y="6381328"/>
            <a:ext cx="6696744" cy="338554"/>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algn="l"/>
            <a:r>
              <a:rPr kumimoji="0" lang="en-US" altLang="zh-CN" sz="1600" b="1" smtClean="0">
                <a:ln w="50800"/>
                <a:solidFill>
                  <a:srgbClr val="1ADC31"/>
                </a:solidFill>
                <a:latin typeface="微软雅黑" pitchFamily="34" charset="-122"/>
                <a:ea typeface="微软雅黑" pitchFamily="34" charset="-122"/>
              </a:rPr>
              <a:t>SQL Server 2008</a:t>
            </a:r>
            <a:r>
              <a:rPr kumimoji="0" lang="zh-CN" altLang="en-US" sz="1600" b="1" smtClean="0">
                <a:ln w="50800"/>
                <a:solidFill>
                  <a:srgbClr val="1ADC31"/>
                </a:solidFill>
                <a:latin typeface="微软雅黑" pitchFamily="34" charset="-122"/>
                <a:ea typeface="微软雅黑" pitchFamily="34" charset="-122"/>
              </a:rPr>
              <a:t>数据库项目教程</a:t>
            </a:r>
            <a:endParaRPr kumimoji="0" lang="en-US" altLang="zh-CN" sz="1600" b="1" dirty="0" smtClean="0">
              <a:ln w="50800"/>
              <a:solidFill>
                <a:srgbClr val="1ADC31"/>
              </a:solidFill>
              <a:latin typeface="微软雅黑" pitchFamily="34" charset="-122"/>
              <a:ea typeface="微软雅黑" pitchFamily="34" charset="-122"/>
            </a:endParaRPr>
          </a:p>
        </p:txBody>
      </p:sp>
    </p:spTree>
    <p:extLst>
      <p:ext uri="{BB962C8B-B14F-4D97-AF65-F5344CB8AC3E}">
        <p14:creationId xmlns:p14="http://schemas.microsoft.com/office/powerpoint/2010/main" val="2551102322"/>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Lst>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txStyles>
    <p:titleStyle>
      <a:lvl1pPr algn="l" rtl="0" eaLnBrk="0" fontAlgn="base" hangingPunct="0">
        <a:spcBef>
          <a:spcPct val="0"/>
        </a:spcBef>
        <a:spcAft>
          <a:spcPct val="0"/>
        </a:spcAft>
        <a:defRPr sz="24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微软雅黑" pitchFamily="34" charset="-122"/>
          <a:ea typeface="微软雅黑" pitchFamily="34" charset="-122"/>
        </a:defRPr>
      </a:lvl2pPr>
      <a:lvl3pPr algn="l" rtl="0" eaLnBrk="0" fontAlgn="base" hangingPunct="0">
        <a:spcBef>
          <a:spcPct val="0"/>
        </a:spcBef>
        <a:spcAft>
          <a:spcPct val="0"/>
        </a:spcAft>
        <a:defRPr sz="2400">
          <a:solidFill>
            <a:schemeClr val="bg1"/>
          </a:solidFill>
          <a:latin typeface="微软雅黑" pitchFamily="34" charset="-122"/>
          <a:ea typeface="微软雅黑" pitchFamily="34" charset="-122"/>
        </a:defRPr>
      </a:lvl3pPr>
      <a:lvl4pPr algn="l" rtl="0" eaLnBrk="0" fontAlgn="base" hangingPunct="0">
        <a:spcBef>
          <a:spcPct val="0"/>
        </a:spcBef>
        <a:spcAft>
          <a:spcPct val="0"/>
        </a:spcAft>
        <a:defRPr sz="2400">
          <a:solidFill>
            <a:schemeClr val="bg1"/>
          </a:solidFill>
          <a:latin typeface="微软雅黑" pitchFamily="34" charset="-122"/>
          <a:ea typeface="微软雅黑" pitchFamily="34" charset="-122"/>
        </a:defRPr>
      </a:lvl4pPr>
      <a:lvl5pPr algn="l" rtl="0" eaLnBrk="0" fontAlgn="base" hangingPunct="0">
        <a:spcBef>
          <a:spcPct val="0"/>
        </a:spcBef>
        <a:spcAft>
          <a:spcPct val="0"/>
        </a:spcAft>
        <a:defRPr sz="2400">
          <a:solidFill>
            <a:schemeClr val="bg1"/>
          </a:solidFill>
          <a:latin typeface="微软雅黑" pitchFamily="34" charset="-122"/>
          <a:ea typeface="微软雅黑" pitchFamily="34" charset="-122"/>
        </a:defRPr>
      </a:lvl5pPr>
      <a:lvl6pPr marL="457200" algn="l" rtl="0" eaLnBrk="0" fontAlgn="base" hangingPunct="0">
        <a:spcBef>
          <a:spcPct val="0"/>
        </a:spcBef>
        <a:spcAft>
          <a:spcPct val="0"/>
        </a:spcAft>
        <a:defRPr sz="2400">
          <a:solidFill>
            <a:schemeClr val="bg1"/>
          </a:solidFill>
          <a:latin typeface="微软雅黑" pitchFamily="34" charset="-122"/>
          <a:ea typeface="微软雅黑" pitchFamily="34" charset="-122"/>
        </a:defRPr>
      </a:lvl6pPr>
      <a:lvl7pPr marL="914400" algn="l" rtl="0" eaLnBrk="0" fontAlgn="base" hangingPunct="0">
        <a:spcBef>
          <a:spcPct val="0"/>
        </a:spcBef>
        <a:spcAft>
          <a:spcPct val="0"/>
        </a:spcAft>
        <a:defRPr sz="2400">
          <a:solidFill>
            <a:schemeClr val="bg1"/>
          </a:solidFill>
          <a:latin typeface="微软雅黑" pitchFamily="34" charset="-122"/>
          <a:ea typeface="微软雅黑" pitchFamily="34" charset="-122"/>
        </a:defRPr>
      </a:lvl7pPr>
      <a:lvl8pPr marL="1371600" algn="l" rtl="0" eaLnBrk="0" fontAlgn="base" hangingPunct="0">
        <a:spcBef>
          <a:spcPct val="0"/>
        </a:spcBef>
        <a:spcAft>
          <a:spcPct val="0"/>
        </a:spcAft>
        <a:defRPr sz="2400">
          <a:solidFill>
            <a:schemeClr val="bg1"/>
          </a:solidFill>
          <a:latin typeface="微软雅黑" pitchFamily="34" charset="-122"/>
          <a:ea typeface="微软雅黑" pitchFamily="34" charset="-122"/>
        </a:defRPr>
      </a:lvl8pPr>
      <a:lvl9pPr marL="1828800" algn="l" rtl="0" eaLnBrk="0" fontAlgn="base" hangingPunct="0">
        <a:spcBef>
          <a:spcPct val="0"/>
        </a:spcBef>
        <a:spcAft>
          <a:spcPct val="0"/>
        </a:spcAft>
        <a:defRPr sz="2400">
          <a:solidFill>
            <a:schemeClr val="bg1"/>
          </a:solidFill>
          <a:latin typeface="微软雅黑" pitchFamily="34" charset="-122"/>
          <a:ea typeface="微软雅黑" pitchFamily="34" charset="-122"/>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79" name="Rectangle 3"/>
          <p:cNvSpPr>
            <a:spLocks noGrp="1" noChangeArrowheads="1"/>
          </p:cNvSpPr>
          <p:nvPr>
            <p:ph type="subTitle" idx="1"/>
          </p:nvPr>
        </p:nvSpPr>
        <p:spPr>
          <a:xfrm>
            <a:off x="971600" y="2276872"/>
            <a:ext cx="7344543" cy="936501"/>
          </a:xfrm>
          <a:effectLst/>
        </p:spPr>
        <p:txBody>
          <a:bodyPr/>
          <a:lstStyle/>
          <a:p>
            <a:pPr eaLnBrk="1" hangingPunct="1">
              <a:defRPr/>
            </a:pPr>
            <a:r>
              <a:rPr lang="zh-CN" altLang="zh-CN" b="1" dirty="0" smtClean="0">
                <a:solidFill>
                  <a:srgbClr val="0070C0"/>
                </a:solidFill>
              </a:rPr>
              <a:t>项目</a:t>
            </a:r>
            <a:r>
              <a:rPr lang="zh-CN" altLang="en-US" b="1" dirty="0" smtClean="0">
                <a:solidFill>
                  <a:srgbClr val="0070C0"/>
                </a:solidFill>
              </a:rPr>
              <a:t>九    数据库的备份和恢复</a:t>
            </a:r>
          </a:p>
          <a:p>
            <a:pPr eaLnBrk="1" hangingPunct="1">
              <a:defRPr/>
            </a:pPr>
            <a:endParaRPr lang="zh-CN" altLang="en-US" b="1" dirty="0" smtClean="0">
              <a:solidFill>
                <a:srgbClr val="0070C0"/>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42910" y="285728"/>
            <a:ext cx="3791423" cy="523220"/>
          </a:xfrm>
          <a:prstGeom prst="rect">
            <a:avLst/>
          </a:prstGeom>
        </p:spPr>
        <p:txBody>
          <a:bodyPr wrap="none">
            <a:spAutoFit/>
          </a:bodyPr>
          <a:lstStyle/>
          <a:p>
            <a:pPr algn="l"/>
            <a:r>
              <a:rPr lang="zh-CN" altLang="en-US" sz="2800" b="1" dirty="0" smtClean="0">
                <a:solidFill>
                  <a:schemeClr val="bg1"/>
                </a:solidFill>
                <a:latin typeface="黑体" pitchFamily="49" charset="-122"/>
                <a:ea typeface="黑体" pitchFamily="49" charset="-122"/>
              </a:rPr>
              <a:t>完整数据库备份与还原</a:t>
            </a:r>
          </a:p>
        </p:txBody>
      </p:sp>
      <p:pic>
        <p:nvPicPr>
          <p:cNvPr id="5" name="图片 4" descr="图4"/>
          <p:cNvPicPr/>
          <p:nvPr/>
        </p:nvPicPr>
        <p:blipFill>
          <a:blip r:embed="rId2">
            <a:extLst>
              <a:ext uri="{28A0092B-C50C-407E-A947-70E740481C1C}">
                <a14:useLocalDpi xmlns:a14="http://schemas.microsoft.com/office/drawing/2010/main" val="0"/>
              </a:ext>
            </a:extLst>
          </a:blip>
          <a:srcRect/>
          <a:stretch>
            <a:fillRect/>
          </a:stretch>
        </p:blipFill>
        <p:spPr bwMode="auto">
          <a:xfrm>
            <a:off x="1571604" y="1643050"/>
            <a:ext cx="4889500" cy="381190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71472" y="285728"/>
            <a:ext cx="3791423" cy="523220"/>
          </a:xfrm>
          <a:prstGeom prst="rect">
            <a:avLst/>
          </a:prstGeom>
        </p:spPr>
        <p:txBody>
          <a:bodyPr wrap="none">
            <a:spAutoFit/>
          </a:bodyPr>
          <a:lstStyle/>
          <a:p>
            <a:pPr algn="l"/>
            <a:r>
              <a:rPr lang="zh-CN" altLang="en-US" sz="2800" b="1" dirty="0" smtClean="0">
                <a:solidFill>
                  <a:schemeClr val="bg1"/>
                </a:solidFill>
                <a:latin typeface="黑体" pitchFamily="49" charset="-122"/>
                <a:ea typeface="黑体" pitchFamily="49" charset="-122"/>
              </a:rPr>
              <a:t>完整数据库备份与还原</a:t>
            </a:r>
          </a:p>
        </p:txBody>
      </p:sp>
      <p:sp>
        <p:nvSpPr>
          <p:cNvPr id="4" name="矩形 3"/>
          <p:cNvSpPr/>
          <p:nvPr/>
        </p:nvSpPr>
        <p:spPr>
          <a:xfrm>
            <a:off x="1500166" y="1071546"/>
            <a:ext cx="4104009" cy="400110"/>
          </a:xfrm>
          <a:prstGeom prst="rect">
            <a:avLst/>
          </a:prstGeom>
        </p:spPr>
        <p:txBody>
          <a:bodyPr wrap="none">
            <a:spAutoFit/>
          </a:bodyPr>
          <a:lstStyle/>
          <a:p>
            <a:r>
              <a:rPr lang="zh-CN" altLang="en-US" sz="2000" dirty="0" smtClean="0">
                <a:latin typeface="+mn-ea"/>
                <a:ea typeface="+mn-ea"/>
              </a:rPr>
              <a:t>二．用完整备份来还原</a:t>
            </a:r>
            <a:r>
              <a:rPr lang="en-US" sz="2000" dirty="0" err="1" smtClean="0">
                <a:latin typeface="+mn-ea"/>
                <a:ea typeface="+mn-ea"/>
              </a:rPr>
              <a:t>xjglxt</a:t>
            </a:r>
            <a:r>
              <a:rPr lang="zh-CN" altLang="en-US" sz="2000" dirty="0" smtClean="0">
                <a:latin typeface="+mn-ea"/>
                <a:ea typeface="+mn-ea"/>
              </a:rPr>
              <a:t>数据库</a:t>
            </a:r>
            <a:endParaRPr lang="zh-CN" altLang="en-US" sz="2000" dirty="0">
              <a:latin typeface="+mn-ea"/>
              <a:ea typeface="+mn-ea"/>
            </a:endParaRPr>
          </a:p>
        </p:txBody>
      </p:sp>
      <p:pic>
        <p:nvPicPr>
          <p:cNvPr id="5" name="图片 4" descr="图6"/>
          <p:cNvPicPr/>
          <p:nvPr/>
        </p:nvPicPr>
        <p:blipFill>
          <a:blip r:embed="rId2">
            <a:extLst>
              <a:ext uri="{28A0092B-C50C-407E-A947-70E740481C1C}">
                <a14:useLocalDpi xmlns:a14="http://schemas.microsoft.com/office/drawing/2010/main" val="0"/>
              </a:ext>
            </a:extLst>
          </a:blip>
          <a:srcRect/>
          <a:stretch>
            <a:fillRect/>
          </a:stretch>
        </p:blipFill>
        <p:spPr bwMode="auto">
          <a:xfrm>
            <a:off x="4357686" y="1928802"/>
            <a:ext cx="4370384" cy="3955095"/>
          </a:xfrm>
          <a:prstGeom prst="rect">
            <a:avLst/>
          </a:prstGeom>
          <a:noFill/>
          <a:ln>
            <a:noFill/>
          </a:ln>
        </p:spPr>
      </p:pic>
      <p:sp>
        <p:nvSpPr>
          <p:cNvPr id="39937" name="Rectangle 1"/>
          <p:cNvSpPr>
            <a:spLocks noChangeArrowheads="1"/>
          </p:cNvSpPr>
          <p:nvPr/>
        </p:nvSpPr>
        <p:spPr bwMode="auto">
          <a:xfrm>
            <a:off x="571472" y="2000240"/>
            <a:ext cx="3571900" cy="3647152"/>
          </a:xfrm>
          <a:prstGeom prst="rect">
            <a:avLst/>
          </a:prstGeom>
          <a:noFill/>
          <a:ln w="19050">
            <a:solidFill>
              <a:srgbClr val="FF0000"/>
            </a:solidFill>
            <a:prstDash val="sysDash"/>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l" defTabSz="914400" rtl="0" eaLnBrk="1" fontAlgn="base" latinLnBrk="0" hangingPunct="1">
              <a:lnSpc>
                <a:spcPct val="150000"/>
              </a:lnSpc>
              <a:spcBef>
                <a:spcPct val="0"/>
              </a:spcBef>
              <a:spcAft>
                <a:spcPct val="0"/>
              </a:spcAft>
              <a:buClrTx/>
              <a:buSzTx/>
              <a:buFontTx/>
              <a:buNone/>
              <a:tabLst/>
            </a:pPr>
            <a:r>
              <a:rPr kumimoji="0" lang="zh-CN" sz="1400" b="0" i="0" u="none" strike="noStrike" cap="none" normalizeH="0" baseline="0" dirty="0" smtClean="0">
                <a:ln>
                  <a:noFill/>
                </a:ln>
                <a:solidFill>
                  <a:schemeClr val="tx1"/>
                </a:solidFill>
                <a:effectLst/>
                <a:latin typeface="+mn-ea"/>
                <a:ea typeface="+mn-ea"/>
                <a:cs typeface="Times New Roman" pitchFamily="18" charset="0"/>
              </a:rPr>
              <a:t>在“常规”页上，使用</a:t>
            </a:r>
            <a:r>
              <a:rPr kumimoji="0" lang="zh-CN" altLang="en-US" sz="1400" b="0" i="0" u="none" strike="noStrike" cap="none" normalizeH="0" baseline="0" dirty="0" smtClean="0">
                <a:ln>
                  <a:noFill/>
                </a:ln>
                <a:solidFill>
                  <a:schemeClr val="tx1"/>
                </a:solidFill>
                <a:effectLst/>
                <a:latin typeface="+mn-ea"/>
                <a:ea typeface="+mn-ea"/>
                <a:cs typeface="Times New Roman" pitchFamily="18" charset="0"/>
              </a:rPr>
              <a:t>“源”部分指定要还原的备份集的源和位置。选择以下选项之一：</a:t>
            </a:r>
            <a:endParaRPr kumimoji="0" lang="zh-CN" altLang="en-US" sz="1400" b="0" i="0" u="none" strike="noStrike" cap="none" normalizeH="0" baseline="0" dirty="0" smtClean="0">
              <a:ln>
                <a:noFill/>
              </a:ln>
              <a:solidFill>
                <a:schemeClr val="tx1"/>
              </a:solidFill>
              <a:effectLst/>
              <a:latin typeface="+mn-ea"/>
              <a:ea typeface="+mn-ea"/>
              <a:cs typeface="宋体" pitchFamily="2" charset="-122"/>
            </a:endParaRPr>
          </a:p>
          <a:p>
            <a:pPr marL="0" marR="0" lvl="0" algn="l" defTabSz="914400" rtl="0" eaLnBrk="0" fontAlgn="base" latinLnBrk="0" hangingPunct="0">
              <a:lnSpc>
                <a:spcPct val="150000"/>
              </a:lnSpc>
              <a:spcBef>
                <a:spcPct val="0"/>
              </a:spcBef>
              <a:spcAft>
                <a:spcPct val="0"/>
              </a:spcAft>
              <a:buClrTx/>
              <a:buSzTx/>
              <a:buFontTx/>
              <a:buChar char="•"/>
              <a:tabLst/>
            </a:pPr>
            <a:r>
              <a:rPr kumimoji="0" lang="zh-CN" altLang="en-US" sz="1400" b="0" i="0" u="none" strike="noStrike" cap="none" normalizeH="0" baseline="0" dirty="0" smtClean="0">
                <a:ln>
                  <a:noFill/>
                </a:ln>
                <a:solidFill>
                  <a:schemeClr val="tx1"/>
                </a:solidFill>
                <a:effectLst/>
                <a:latin typeface="+mn-ea"/>
                <a:ea typeface="+mn-ea"/>
                <a:cs typeface="Times New Roman" pitchFamily="18" charset="0"/>
              </a:rPr>
              <a:t>数据库：从下拉列表中选择要还原的数据库，实现在现有数据库上还原以前的备份。此列表仅包含已根据</a:t>
            </a:r>
            <a:r>
              <a:rPr kumimoji="0" lang="en-US" altLang="zh-CN" sz="1400" b="0" i="0" u="none" strike="noStrike" cap="none" normalizeH="0" baseline="0" dirty="0" err="1" smtClean="0">
                <a:ln>
                  <a:noFill/>
                </a:ln>
                <a:solidFill>
                  <a:schemeClr val="tx1"/>
                </a:solidFill>
                <a:effectLst/>
                <a:latin typeface="+mn-ea"/>
                <a:ea typeface="+mn-ea"/>
                <a:cs typeface="Times New Roman" pitchFamily="18" charset="0"/>
              </a:rPr>
              <a:t>msdb</a:t>
            </a:r>
            <a:r>
              <a:rPr kumimoji="0" lang="zh-CN" altLang="en-US" sz="1400" b="0" i="0" u="none" strike="noStrike" cap="none" normalizeH="0" baseline="0" dirty="0" smtClean="0">
                <a:ln>
                  <a:noFill/>
                </a:ln>
                <a:solidFill>
                  <a:schemeClr val="tx1"/>
                </a:solidFill>
                <a:effectLst/>
                <a:latin typeface="+mn-ea"/>
                <a:ea typeface="+mn-ea"/>
                <a:cs typeface="Times New Roman" pitchFamily="18" charset="0"/>
              </a:rPr>
              <a:t>备份历史记录进行备份的数据库。</a:t>
            </a:r>
            <a:endParaRPr kumimoji="0" lang="zh-CN" altLang="en-US" sz="1400" b="0" i="0" u="none" strike="noStrike" cap="none" normalizeH="0" baseline="0" dirty="0" smtClean="0">
              <a:ln>
                <a:noFill/>
              </a:ln>
              <a:solidFill>
                <a:schemeClr val="tx1"/>
              </a:solidFill>
              <a:effectLst/>
              <a:latin typeface="+mn-ea"/>
              <a:ea typeface="+mn-ea"/>
              <a:cs typeface="宋体" pitchFamily="2" charset="-122"/>
            </a:endParaRPr>
          </a:p>
          <a:p>
            <a:pPr marL="0" marR="0" lvl="0" algn="l" defTabSz="914400" rtl="0" eaLnBrk="0" fontAlgn="base" latinLnBrk="0" hangingPunct="0">
              <a:lnSpc>
                <a:spcPct val="150000"/>
              </a:lnSpc>
              <a:spcBef>
                <a:spcPct val="0"/>
              </a:spcBef>
              <a:spcAft>
                <a:spcPct val="0"/>
              </a:spcAft>
              <a:buClrTx/>
              <a:buSzTx/>
              <a:buFontTx/>
              <a:buChar char="•"/>
              <a:tabLst/>
            </a:pPr>
            <a:r>
              <a:rPr kumimoji="0" lang="zh-CN" altLang="en-US" sz="1400" b="0" i="0" u="none" strike="noStrike" cap="none" normalizeH="0" baseline="0" dirty="0" smtClean="0">
                <a:ln>
                  <a:noFill/>
                </a:ln>
                <a:solidFill>
                  <a:schemeClr val="tx1"/>
                </a:solidFill>
                <a:effectLst/>
                <a:latin typeface="+mn-ea"/>
                <a:ea typeface="+mn-ea"/>
                <a:cs typeface="Times New Roman" pitchFamily="18" charset="0"/>
              </a:rPr>
              <a:t>设备：</a:t>
            </a:r>
            <a:r>
              <a:rPr kumimoji="0" lang="zh-CN" altLang="en-US" sz="1400" b="0" i="0" u="none" strike="noStrike" cap="none" normalizeH="0" baseline="0" dirty="0" smtClean="0">
                <a:ln>
                  <a:noFill/>
                </a:ln>
                <a:solidFill>
                  <a:srgbClr val="171717"/>
                </a:solidFill>
                <a:effectLst/>
                <a:latin typeface="+mn-ea"/>
                <a:ea typeface="+mn-ea"/>
                <a:cs typeface="Segoe UI" pitchFamily="34" charset="0"/>
              </a:rPr>
              <a:t>单击“浏览”按钮 </a:t>
            </a:r>
            <a:r>
              <a:rPr kumimoji="0" lang="en-US" altLang="zh-CN" sz="1400" b="0" i="0" u="none" strike="noStrike" cap="none" normalizeH="0" baseline="0" dirty="0" smtClean="0">
                <a:ln>
                  <a:noFill/>
                </a:ln>
                <a:solidFill>
                  <a:srgbClr val="171717"/>
                </a:solidFill>
                <a:effectLst/>
                <a:latin typeface="+mn-ea"/>
                <a:ea typeface="+mn-ea"/>
                <a:cs typeface="Segoe UI" pitchFamily="34" charset="0"/>
              </a:rPr>
              <a:t>( </a:t>
            </a:r>
            <a:r>
              <a:rPr kumimoji="0" lang="en-US" altLang="zh-CN" sz="1400" b="1" i="0" u="none" strike="noStrike" cap="none" normalizeH="0" baseline="0" dirty="0" smtClean="0">
                <a:ln>
                  <a:noFill/>
                </a:ln>
                <a:solidFill>
                  <a:srgbClr val="171717"/>
                </a:solidFill>
                <a:effectLst/>
                <a:latin typeface="+mn-ea"/>
                <a:ea typeface="+mn-ea"/>
                <a:cs typeface="Segoe UI" pitchFamily="34" charset="0"/>
              </a:rPr>
              <a:t>...</a:t>
            </a:r>
            <a:r>
              <a:rPr kumimoji="0" lang="en-US" altLang="zh-CN" sz="1400" b="0" i="0" u="none" strike="noStrike" cap="none" normalizeH="0" baseline="0" dirty="0" smtClean="0">
                <a:ln>
                  <a:noFill/>
                </a:ln>
                <a:solidFill>
                  <a:srgbClr val="171717"/>
                </a:solidFill>
                <a:effectLst/>
                <a:latin typeface="+mn-ea"/>
                <a:ea typeface="+mn-ea"/>
                <a:cs typeface="Segoe UI" pitchFamily="34" charset="0"/>
              </a:rPr>
              <a:t> ) </a:t>
            </a:r>
            <a:r>
              <a:rPr kumimoji="0" lang="zh-CN" altLang="en-US" sz="1400" b="0" i="0" u="none" strike="noStrike" cap="none" normalizeH="0" baseline="0" dirty="0" smtClean="0">
                <a:ln>
                  <a:noFill/>
                </a:ln>
                <a:solidFill>
                  <a:srgbClr val="171717"/>
                </a:solidFill>
                <a:effectLst/>
                <a:latin typeface="+mn-ea"/>
                <a:ea typeface="+mn-ea"/>
                <a:cs typeface="Segoe UI" pitchFamily="34" charset="0"/>
              </a:rPr>
              <a:t>以打开“选择备份设备” 对话框，从“备份介质类型”下拉列表中选择“文件”，单击“添加”把备份文件添加到“备份介质”列表框后，</a:t>
            </a:r>
            <a:r>
              <a:rPr kumimoji="0" lang="zh-CN" altLang="en-US" sz="1400" b="0" i="0" u="none" strike="noStrike" cap="none" normalizeH="0" baseline="0" dirty="0" smtClean="0">
                <a:ln>
                  <a:noFill/>
                </a:ln>
                <a:solidFill>
                  <a:schemeClr val="tx1"/>
                </a:solidFill>
                <a:effectLst/>
                <a:latin typeface="+mn-ea"/>
                <a:ea typeface="+mn-ea"/>
                <a:cs typeface="Times New Roman" pitchFamily="18" charset="0"/>
              </a:rPr>
              <a:t>单击“确定”返回到“常规”页。</a:t>
            </a:r>
            <a:endParaRPr kumimoji="0" lang="zh-CN" altLang="en-US" sz="1400" b="0" i="0" u="none" strike="noStrike" cap="none" normalizeH="0" baseline="0" dirty="0" smtClean="0">
              <a:ln>
                <a:noFill/>
              </a:ln>
              <a:solidFill>
                <a:schemeClr val="tx1"/>
              </a:solidFill>
              <a:effectLst/>
              <a:latin typeface="+mn-ea"/>
              <a:ea typeface="+mn-ea"/>
              <a:cs typeface="宋体"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71472" y="285728"/>
            <a:ext cx="3791423" cy="523220"/>
          </a:xfrm>
          <a:prstGeom prst="rect">
            <a:avLst/>
          </a:prstGeom>
        </p:spPr>
        <p:txBody>
          <a:bodyPr wrap="none">
            <a:spAutoFit/>
          </a:bodyPr>
          <a:lstStyle/>
          <a:p>
            <a:pPr algn="l"/>
            <a:r>
              <a:rPr lang="zh-CN" altLang="en-US" sz="2800" b="1" dirty="0" smtClean="0">
                <a:solidFill>
                  <a:schemeClr val="bg1"/>
                </a:solidFill>
                <a:latin typeface="黑体" pitchFamily="49" charset="-122"/>
                <a:ea typeface="黑体" pitchFamily="49" charset="-122"/>
              </a:rPr>
              <a:t>完整数据库备份与还原</a:t>
            </a:r>
          </a:p>
        </p:txBody>
      </p:sp>
      <p:pic>
        <p:nvPicPr>
          <p:cNvPr id="4" name="图片 3" descr="图6"/>
          <p:cNvPicPr/>
          <p:nvPr/>
        </p:nvPicPr>
        <p:blipFill>
          <a:blip r:embed="rId2">
            <a:extLst>
              <a:ext uri="{28A0092B-C50C-407E-A947-70E740481C1C}">
                <a14:useLocalDpi xmlns:a14="http://schemas.microsoft.com/office/drawing/2010/main" val="0"/>
              </a:ext>
            </a:extLst>
          </a:blip>
          <a:srcRect/>
          <a:stretch>
            <a:fillRect/>
          </a:stretch>
        </p:blipFill>
        <p:spPr bwMode="auto">
          <a:xfrm>
            <a:off x="2136775" y="1272857"/>
            <a:ext cx="4870450" cy="431228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71472" y="285728"/>
            <a:ext cx="3791423" cy="523220"/>
          </a:xfrm>
          <a:prstGeom prst="rect">
            <a:avLst/>
          </a:prstGeom>
        </p:spPr>
        <p:txBody>
          <a:bodyPr wrap="none">
            <a:spAutoFit/>
          </a:bodyPr>
          <a:lstStyle/>
          <a:p>
            <a:pPr algn="l"/>
            <a:r>
              <a:rPr lang="zh-CN" altLang="en-US" sz="2800" b="1" dirty="0" smtClean="0">
                <a:solidFill>
                  <a:schemeClr val="bg1"/>
                </a:solidFill>
                <a:latin typeface="黑体" pitchFamily="49" charset="-122"/>
                <a:ea typeface="黑体" pitchFamily="49" charset="-122"/>
              </a:rPr>
              <a:t>完整数据库备份与还原</a:t>
            </a:r>
          </a:p>
        </p:txBody>
      </p:sp>
      <p:pic>
        <p:nvPicPr>
          <p:cNvPr id="5" name="图片 4" descr="图7"/>
          <p:cNvPicPr/>
          <p:nvPr/>
        </p:nvPicPr>
        <p:blipFill>
          <a:blip r:embed="rId2">
            <a:extLst>
              <a:ext uri="{28A0092B-C50C-407E-A947-70E740481C1C}">
                <a14:useLocalDpi xmlns:a14="http://schemas.microsoft.com/office/drawing/2010/main" val="0"/>
              </a:ext>
            </a:extLst>
          </a:blip>
          <a:srcRect/>
          <a:stretch>
            <a:fillRect/>
          </a:stretch>
        </p:blipFill>
        <p:spPr bwMode="auto">
          <a:xfrm>
            <a:off x="2000232" y="1357298"/>
            <a:ext cx="4889500" cy="404241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Text Box 2"/>
          <p:cNvSpPr txBox="1">
            <a:spLocks noChangeArrowheads="1"/>
          </p:cNvSpPr>
          <p:nvPr/>
        </p:nvSpPr>
        <p:spPr bwMode="auto">
          <a:xfrm>
            <a:off x="8883650" y="1200150"/>
            <a:ext cx="1841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endParaRPr lang="zh-CN" altLang="zh-CN" sz="4400" b="1">
              <a:solidFill>
                <a:schemeClr val="tx2"/>
              </a:solidFill>
              <a:latin typeface="Tahoma" pitchFamily="34" charset="0"/>
              <a:cs typeface="Times New Roman" pitchFamily="18" charset="0"/>
            </a:endParaRPr>
          </a:p>
        </p:txBody>
      </p:sp>
      <p:sp>
        <p:nvSpPr>
          <p:cNvPr id="302087" name="Rectangle 7"/>
          <p:cNvSpPr>
            <a:spLocks noChangeArrowheads="1"/>
          </p:cNvSpPr>
          <p:nvPr/>
        </p:nvSpPr>
        <p:spPr bwMode="auto">
          <a:xfrm>
            <a:off x="642910" y="357166"/>
            <a:ext cx="82296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zh-CN" altLang="en-US" sz="3200" b="1" dirty="0" smtClean="0">
                <a:solidFill>
                  <a:schemeClr val="bg1"/>
                </a:solidFill>
                <a:latin typeface="黑体" pitchFamily="49" charset="-122"/>
                <a:ea typeface="黑体" pitchFamily="49" charset="-122"/>
              </a:rPr>
              <a:t>学习任务二  完整加差异备份与还原</a:t>
            </a:r>
          </a:p>
          <a:p>
            <a:pPr algn="l"/>
            <a:endParaRPr lang="en-US" altLang="zh-CN" sz="4400" dirty="0">
              <a:solidFill>
                <a:schemeClr val="bg1"/>
              </a:solidFill>
              <a:ea typeface="黑体" pitchFamily="2" charset="-122"/>
            </a:endParaRPr>
          </a:p>
        </p:txBody>
      </p:sp>
      <p:sp>
        <p:nvSpPr>
          <p:cNvPr id="7" name="圆角矩形 6"/>
          <p:cNvSpPr/>
          <p:nvPr/>
        </p:nvSpPr>
        <p:spPr>
          <a:xfrm>
            <a:off x="714348" y="1500174"/>
            <a:ext cx="7500990" cy="4429156"/>
          </a:xfrm>
          <a:prstGeom prst="round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714348" y="2071678"/>
            <a:ext cx="7358114" cy="3267561"/>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lnSpc>
                <a:spcPct val="150000"/>
              </a:lnSpc>
            </a:pPr>
            <a:r>
              <a:rPr lang="zh-CN" altLang="en-US" sz="2000" dirty="0" smtClean="0"/>
              <a:t>            差异备份基于以前的完整备份，进行差异备份前至少要存在一个完整备份，因此，这样的完整备份称为“基准备份”。差异备份仅记录自基准备份后更改过的数据。完整差异备份比完整备份更小、更快，可以简化繁琐的备份操作，减少数据丢失风险。本任务主要围绕如何对</a:t>
            </a:r>
            <a:r>
              <a:rPr lang="en-US" altLang="zh-CN" sz="2000" dirty="0" err="1" smtClean="0"/>
              <a:t>xjglxt</a:t>
            </a:r>
            <a:r>
              <a:rPr lang="zh-CN" altLang="en-US" sz="2000" dirty="0" smtClean="0"/>
              <a:t>数据库进行完整</a:t>
            </a:r>
            <a:r>
              <a:rPr lang="en-US" altLang="zh-CN" sz="2000" dirty="0" smtClean="0"/>
              <a:t>+</a:t>
            </a:r>
            <a:r>
              <a:rPr lang="zh-CN" altLang="en-US" sz="2000" dirty="0" smtClean="0"/>
              <a:t>差异备份与还原问题来展开。</a:t>
            </a:r>
          </a:p>
          <a:p>
            <a:pPr marL="285750" indent="-285750" algn="l">
              <a:lnSpc>
                <a:spcPct val="150000"/>
              </a:lnSpc>
            </a:pPr>
            <a:endParaRPr lang="zh-CN" altLang="en-US" sz="2000" dirty="0" smtClean="0"/>
          </a:p>
        </p:txBody>
      </p:sp>
      <p:sp>
        <p:nvSpPr>
          <p:cNvPr id="10" name="矩形 9"/>
          <p:cNvSpPr/>
          <p:nvPr/>
        </p:nvSpPr>
        <p:spPr>
          <a:xfrm>
            <a:off x="500034" y="1357298"/>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785786" y="1428736"/>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任务描述</a:t>
            </a:r>
          </a:p>
        </p:txBody>
      </p:sp>
    </p:spTree>
    <p:extLst>
      <p:ext uri="{BB962C8B-B14F-4D97-AF65-F5344CB8AC3E}">
        <p14:creationId xmlns:p14="http://schemas.microsoft.com/office/powerpoint/2010/main" val="237406568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00034" y="142852"/>
            <a:ext cx="6777817" cy="1077218"/>
          </a:xfrm>
          <a:prstGeom prst="rect">
            <a:avLst/>
          </a:prstGeom>
        </p:spPr>
        <p:txBody>
          <a:bodyPr wrap="none">
            <a:spAutoFit/>
          </a:bodyPr>
          <a:lstStyle/>
          <a:p>
            <a:pPr algn="l"/>
            <a:r>
              <a:rPr lang="zh-CN" altLang="en-US" sz="3200" b="1" dirty="0" smtClean="0">
                <a:solidFill>
                  <a:schemeClr val="bg1"/>
                </a:solidFill>
                <a:latin typeface="黑体" pitchFamily="49" charset="-122"/>
                <a:ea typeface="黑体" pitchFamily="49" charset="-122"/>
              </a:rPr>
              <a:t>学习任务二  完整加差异备份与还原</a:t>
            </a:r>
          </a:p>
          <a:p>
            <a:pPr algn="l"/>
            <a:endParaRPr lang="zh-CN" altLang="en-US" sz="3200" b="1" dirty="0" smtClean="0">
              <a:solidFill>
                <a:schemeClr val="bg1"/>
              </a:solidFill>
              <a:latin typeface="黑体" pitchFamily="49" charset="-122"/>
              <a:ea typeface="黑体" pitchFamily="49" charset="-122"/>
            </a:endParaRPr>
          </a:p>
        </p:txBody>
      </p:sp>
      <p:sp>
        <p:nvSpPr>
          <p:cNvPr id="6" name="圆角矩形 5"/>
          <p:cNvSpPr/>
          <p:nvPr/>
        </p:nvSpPr>
        <p:spPr>
          <a:xfrm>
            <a:off x="500034" y="1643050"/>
            <a:ext cx="8143932" cy="4214842"/>
          </a:xfrm>
          <a:prstGeom prst="round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785786" y="2214554"/>
            <a:ext cx="7000924" cy="3785652"/>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lnSpc>
                <a:spcPct val="150000"/>
              </a:lnSpc>
            </a:pPr>
            <a:r>
              <a:rPr lang="zh-CN" altLang="en-US" sz="2000" dirty="0" smtClean="0"/>
              <a:t>（</a:t>
            </a:r>
            <a:r>
              <a:rPr lang="en-US" altLang="zh-CN" sz="2000" dirty="0" smtClean="0"/>
              <a:t>1</a:t>
            </a:r>
            <a:r>
              <a:rPr lang="zh-CN" altLang="en-US" sz="2000" dirty="0" smtClean="0"/>
              <a:t>）能够熟练进行数据库的差异备份。</a:t>
            </a:r>
          </a:p>
          <a:p>
            <a:pPr algn="l">
              <a:lnSpc>
                <a:spcPct val="150000"/>
              </a:lnSpc>
            </a:pPr>
            <a:r>
              <a:rPr lang="zh-CN" altLang="en-US" sz="2000" dirty="0" smtClean="0"/>
              <a:t>（</a:t>
            </a:r>
            <a:r>
              <a:rPr lang="en-US" altLang="zh-CN" sz="2000" dirty="0" smtClean="0"/>
              <a:t>2</a:t>
            </a:r>
            <a:r>
              <a:rPr lang="zh-CN" altLang="en-US" sz="2000" dirty="0" smtClean="0"/>
              <a:t>）能够熟练进行数据库的完整</a:t>
            </a:r>
            <a:r>
              <a:rPr lang="en-US" sz="2000" dirty="0" smtClean="0"/>
              <a:t>+</a:t>
            </a:r>
            <a:r>
              <a:rPr lang="zh-CN" altLang="en-US" sz="2000" dirty="0" smtClean="0"/>
              <a:t>差异还原。</a:t>
            </a:r>
          </a:p>
          <a:p>
            <a:pPr algn="l">
              <a:lnSpc>
                <a:spcPct val="150000"/>
              </a:lnSpc>
            </a:pPr>
            <a:r>
              <a:rPr lang="zh-CN" altLang="en-US" sz="2000" dirty="0" smtClean="0"/>
              <a:t>（</a:t>
            </a:r>
            <a:r>
              <a:rPr lang="en-US" altLang="zh-CN" sz="2000" dirty="0" smtClean="0"/>
              <a:t>3</a:t>
            </a:r>
            <a:r>
              <a:rPr lang="zh-CN" altLang="en-US" sz="2000" dirty="0" smtClean="0"/>
              <a:t>）理解与完整备份的区别与联系。</a:t>
            </a:r>
          </a:p>
          <a:p>
            <a:pPr algn="l">
              <a:lnSpc>
                <a:spcPct val="150000"/>
              </a:lnSpc>
            </a:pPr>
            <a:r>
              <a:rPr lang="zh-CN" altLang="en-US" sz="2000" dirty="0" smtClean="0"/>
              <a:t>（</a:t>
            </a:r>
            <a:r>
              <a:rPr lang="en-US" altLang="zh-CN" sz="2000" dirty="0" smtClean="0"/>
              <a:t>4</a:t>
            </a:r>
            <a:r>
              <a:rPr lang="zh-CN" altLang="en-US" sz="2000" dirty="0" smtClean="0"/>
              <a:t>）理解差异备份的使用场景。</a:t>
            </a:r>
          </a:p>
          <a:p>
            <a:pPr algn="l">
              <a:lnSpc>
                <a:spcPct val="150000"/>
              </a:lnSpc>
            </a:pPr>
            <a:r>
              <a:rPr lang="zh-CN" altLang="en-US" sz="2000" dirty="0" smtClean="0"/>
              <a:t>（</a:t>
            </a:r>
            <a:r>
              <a:rPr lang="en-US" altLang="zh-CN" sz="2000" dirty="0" smtClean="0"/>
              <a:t>5</a:t>
            </a:r>
            <a:r>
              <a:rPr lang="zh-CN" altLang="en-US" sz="2000" dirty="0" smtClean="0"/>
              <a:t>）掌握如何通过设备进行差异备份与还原。</a:t>
            </a:r>
            <a:endParaRPr lang="en-US" altLang="zh-CN" sz="2000" dirty="0" smtClean="0"/>
          </a:p>
          <a:p>
            <a:pPr algn="l">
              <a:lnSpc>
                <a:spcPct val="150000"/>
              </a:lnSpc>
            </a:pPr>
            <a:r>
              <a:rPr lang="zh-CN" altLang="en-US" sz="2000" dirty="0" smtClean="0"/>
              <a:t>（</a:t>
            </a:r>
            <a:r>
              <a:rPr lang="en-US" altLang="zh-CN" sz="2000" dirty="0" smtClean="0"/>
              <a:t>6</a:t>
            </a:r>
            <a:r>
              <a:rPr lang="zh-CN" altLang="en-US" sz="2000" dirty="0" smtClean="0"/>
              <a:t>）了解数据灾难案例，增强安全意识，工作中养成良好的备份习惯，做一个有担当有作为的新青年。</a:t>
            </a:r>
          </a:p>
          <a:p>
            <a:pPr algn="l">
              <a:lnSpc>
                <a:spcPct val="150000"/>
              </a:lnSpc>
            </a:pPr>
            <a:endParaRPr lang="zh-CN" altLang="en-US" sz="2000" dirty="0" smtClean="0"/>
          </a:p>
        </p:txBody>
      </p:sp>
      <p:sp>
        <p:nvSpPr>
          <p:cNvPr id="9" name="矩形 8"/>
          <p:cNvSpPr/>
          <p:nvPr/>
        </p:nvSpPr>
        <p:spPr>
          <a:xfrm>
            <a:off x="357158" y="1285860"/>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642910" y="1357298"/>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a:t>
            </a:r>
            <a:r>
              <a:rPr lang="zh-CN" altLang="en-US" sz="2400" b="1" dirty="0" smtClean="0">
                <a:solidFill>
                  <a:schemeClr val="bg1"/>
                </a:solidFill>
                <a:latin typeface="+mj-ea"/>
              </a:rPr>
              <a:t>目标</a:t>
            </a:r>
            <a:endParaRPr lang="zh-CN" altLang="en-US" sz="2400" b="1" dirty="0" smtClean="0">
              <a:solidFill>
                <a:schemeClr val="bg1"/>
              </a:solidFill>
              <a:latin typeface="+mj-ea"/>
              <a:ea typeface="+mj-ea"/>
            </a:endParaRPr>
          </a:p>
        </p:txBody>
      </p:sp>
      <p:pic>
        <p:nvPicPr>
          <p:cNvPr id="11" name="图片 10"/>
          <p:cNvPicPr/>
          <p:nvPr/>
        </p:nvPicPr>
        <p:blipFill>
          <a:blip r:embed="rId2">
            <a:extLst>
              <a:ext uri="{28A0092B-C50C-407E-A947-70E740481C1C}">
                <a14:useLocalDpi xmlns:a14="http://schemas.microsoft.com/office/drawing/2010/main" val="0"/>
              </a:ext>
            </a:extLst>
          </a:blip>
          <a:srcRect/>
          <a:stretch>
            <a:fillRect/>
          </a:stretch>
        </p:blipFill>
        <p:spPr bwMode="auto">
          <a:xfrm>
            <a:off x="6143636" y="3286124"/>
            <a:ext cx="934608" cy="903827"/>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0034" y="142852"/>
            <a:ext cx="6984604" cy="1077218"/>
          </a:xfrm>
          <a:prstGeom prst="rect">
            <a:avLst/>
          </a:prstGeom>
        </p:spPr>
        <p:txBody>
          <a:bodyPr wrap="none">
            <a:spAutoFit/>
          </a:bodyPr>
          <a:lstStyle/>
          <a:p>
            <a:pPr algn="l"/>
            <a:r>
              <a:rPr lang="zh-CN" altLang="en-US" sz="3200" b="1" dirty="0" smtClean="0">
                <a:solidFill>
                  <a:schemeClr val="bg1"/>
                </a:solidFill>
                <a:latin typeface="黑体" pitchFamily="49" charset="-122"/>
                <a:ea typeface="黑体" pitchFamily="49" charset="-122"/>
              </a:rPr>
              <a:t>学习任务二   完整加差异备份与还原</a:t>
            </a:r>
          </a:p>
          <a:p>
            <a:pPr algn="l"/>
            <a:endParaRPr lang="zh-CN" altLang="en-US" sz="3200" b="1" dirty="0" smtClean="0">
              <a:solidFill>
                <a:schemeClr val="bg1"/>
              </a:solidFill>
              <a:latin typeface="黑体" pitchFamily="49" charset="-122"/>
              <a:ea typeface="黑体" pitchFamily="49" charset="-122"/>
            </a:endParaRPr>
          </a:p>
        </p:txBody>
      </p:sp>
      <p:sp>
        <p:nvSpPr>
          <p:cNvPr id="5" name="圆角矩形 4"/>
          <p:cNvSpPr/>
          <p:nvPr/>
        </p:nvSpPr>
        <p:spPr>
          <a:xfrm>
            <a:off x="1071538" y="2214554"/>
            <a:ext cx="6929486" cy="2714644"/>
          </a:xfrm>
          <a:prstGeom prst="round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357290" y="2643182"/>
            <a:ext cx="6500858" cy="943528"/>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lnSpc>
                <a:spcPct val="150000"/>
              </a:lnSpc>
            </a:pPr>
            <a:r>
              <a:rPr lang="zh-CN" altLang="en-US" sz="2000" dirty="0" smtClean="0">
                <a:latin typeface="+mn-ea"/>
              </a:rPr>
              <a:t>要对</a:t>
            </a:r>
            <a:r>
              <a:rPr lang="en-US" altLang="zh-CN" sz="2000" dirty="0" err="1" smtClean="0">
                <a:latin typeface="+mn-ea"/>
              </a:rPr>
              <a:t>xjglxt</a:t>
            </a:r>
            <a:r>
              <a:rPr lang="zh-CN" altLang="en-US" sz="2000" dirty="0" smtClean="0">
                <a:latin typeface="+mn-ea"/>
              </a:rPr>
              <a:t>数据库进行差异备份和还原操作，首先选中该数据库，然后按照需要进行数据库的备份和还原。</a:t>
            </a:r>
          </a:p>
        </p:txBody>
      </p:sp>
      <p:sp>
        <p:nvSpPr>
          <p:cNvPr id="8" name="矩形 7"/>
          <p:cNvSpPr/>
          <p:nvPr/>
        </p:nvSpPr>
        <p:spPr>
          <a:xfrm>
            <a:off x="785786" y="1857364"/>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1071538" y="1928802"/>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a:t>
            </a:r>
            <a:r>
              <a:rPr lang="zh-CN" altLang="en-US" sz="2400" b="1" dirty="0" smtClean="0">
                <a:solidFill>
                  <a:schemeClr val="bg1"/>
                </a:solidFill>
                <a:latin typeface="+mj-ea"/>
              </a:rPr>
              <a:t>分析</a:t>
            </a:r>
            <a:endParaRPr lang="zh-CN" altLang="en-US" sz="2400" b="1" dirty="0" smtClean="0">
              <a:solidFill>
                <a:schemeClr val="bg1"/>
              </a:solidFill>
              <a:latin typeface="+mj-ea"/>
              <a:ea typeface="+mj-ea"/>
            </a:endParaRP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0034" y="142852"/>
            <a:ext cx="6984604" cy="1077218"/>
          </a:xfrm>
          <a:prstGeom prst="rect">
            <a:avLst/>
          </a:prstGeom>
        </p:spPr>
        <p:txBody>
          <a:bodyPr wrap="none">
            <a:spAutoFit/>
          </a:bodyPr>
          <a:lstStyle/>
          <a:p>
            <a:pPr algn="l"/>
            <a:r>
              <a:rPr lang="zh-CN" altLang="en-US" sz="3200" b="1" dirty="0" smtClean="0">
                <a:solidFill>
                  <a:schemeClr val="bg1"/>
                </a:solidFill>
                <a:latin typeface="黑体" pitchFamily="49" charset="-122"/>
                <a:ea typeface="黑体" pitchFamily="49" charset="-122"/>
              </a:rPr>
              <a:t>学习任务二   完整加差异备份与还原</a:t>
            </a:r>
          </a:p>
          <a:p>
            <a:pPr algn="l"/>
            <a:endParaRPr lang="zh-CN" altLang="en-US" sz="3200" b="1" dirty="0" smtClean="0">
              <a:solidFill>
                <a:schemeClr val="bg1"/>
              </a:solidFill>
              <a:latin typeface="黑体" pitchFamily="49" charset="-122"/>
              <a:ea typeface="黑体" pitchFamily="49" charset="-122"/>
            </a:endParaRPr>
          </a:p>
        </p:txBody>
      </p:sp>
      <p:sp>
        <p:nvSpPr>
          <p:cNvPr id="8" name="矩形 7"/>
          <p:cNvSpPr/>
          <p:nvPr/>
        </p:nvSpPr>
        <p:spPr>
          <a:xfrm>
            <a:off x="500034" y="1214422"/>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785786" y="1285860"/>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任务实施</a:t>
            </a:r>
          </a:p>
        </p:txBody>
      </p:sp>
      <p:sp>
        <p:nvSpPr>
          <p:cNvPr id="7" name="TextBox 6"/>
          <p:cNvSpPr txBox="1"/>
          <p:nvPr/>
        </p:nvSpPr>
        <p:spPr>
          <a:xfrm>
            <a:off x="2571736" y="1357298"/>
            <a:ext cx="6143668" cy="646331"/>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r>
              <a:rPr lang="zh-CN" altLang="en-US" dirty="0" smtClean="0"/>
              <a:t>一．创建</a:t>
            </a:r>
            <a:r>
              <a:rPr lang="en-US" dirty="0" err="1" smtClean="0"/>
              <a:t>xjglxt</a:t>
            </a:r>
            <a:r>
              <a:rPr lang="zh-CN" altLang="en-US" dirty="0" smtClean="0"/>
              <a:t>数据库的差异数据库备份。</a:t>
            </a:r>
          </a:p>
          <a:p>
            <a:pPr marL="285750" indent="-285750">
              <a:buFont typeface="Arial" pitchFamily="34" charset="0"/>
              <a:buChar char="•"/>
            </a:pPr>
            <a:endParaRPr lang="zh-CN" altLang="en-US" dirty="0" smtClean="0">
              <a:latin typeface="+mj-ea"/>
              <a:ea typeface="+mj-ea"/>
            </a:endParaRPr>
          </a:p>
        </p:txBody>
      </p:sp>
      <p:pic>
        <p:nvPicPr>
          <p:cNvPr id="10" name="图片 9" descr="图9"/>
          <p:cNvPicPr/>
          <p:nvPr/>
        </p:nvPicPr>
        <p:blipFill>
          <a:blip r:embed="rId2">
            <a:extLst>
              <a:ext uri="{28A0092B-C50C-407E-A947-70E740481C1C}">
                <a14:useLocalDpi xmlns:a14="http://schemas.microsoft.com/office/drawing/2010/main" val="0"/>
              </a:ext>
            </a:extLst>
          </a:blip>
          <a:srcRect/>
          <a:stretch>
            <a:fillRect/>
          </a:stretch>
        </p:blipFill>
        <p:spPr bwMode="auto">
          <a:xfrm>
            <a:off x="1571604" y="2000240"/>
            <a:ext cx="6215106" cy="378621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0034" y="142852"/>
            <a:ext cx="6777817" cy="584775"/>
          </a:xfrm>
          <a:prstGeom prst="rect">
            <a:avLst/>
          </a:prstGeom>
        </p:spPr>
        <p:txBody>
          <a:bodyPr wrap="none">
            <a:spAutoFit/>
          </a:bodyPr>
          <a:lstStyle/>
          <a:p>
            <a:pPr algn="l"/>
            <a:r>
              <a:rPr lang="zh-CN" altLang="en-US" sz="3200" b="1" dirty="0" smtClean="0">
                <a:solidFill>
                  <a:schemeClr val="bg1"/>
                </a:solidFill>
                <a:latin typeface="黑体" pitchFamily="49" charset="-122"/>
                <a:ea typeface="黑体" pitchFamily="49" charset="-122"/>
              </a:rPr>
              <a:t>学习任务二  完整加差异备份与还原</a:t>
            </a:r>
          </a:p>
        </p:txBody>
      </p:sp>
      <p:pic>
        <p:nvPicPr>
          <p:cNvPr id="5" name="图片 4" descr="图10"/>
          <p:cNvPicPr/>
          <p:nvPr/>
        </p:nvPicPr>
        <p:blipFill>
          <a:blip r:embed="rId2">
            <a:extLst>
              <a:ext uri="{28A0092B-C50C-407E-A947-70E740481C1C}">
                <a14:useLocalDpi xmlns:a14="http://schemas.microsoft.com/office/drawing/2010/main" val="0"/>
              </a:ext>
            </a:extLst>
          </a:blip>
          <a:srcRect/>
          <a:stretch>
            <a:fillRect/>
          </a:stretch>
        </p:blipFill>
        <p:spPr bwMode="auto">
          <a:xfrm>
            <a:off x="2074227" y="1595437"/>
            <a:ext cx="4995545" cy="366712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214290"/>
            <a:ext cx="7000924"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r>
              <a:rPr lang="zh-CN" altLang="en-US" sz="2800" b="1" dirty="0" smtClean="0">
                <a:solidFill>
                  <a:schemeClr val="bg1"/>
                </a:solidFill>
                <a:latin typeface="黑体" pitchFamily="49" charset="-122"/>
                <a:ea typeface="黑体" pitchFamily="49" charset="-122"/>
              </a:rPr>
              <a:t>学习任务二  完整加差异备份与还原</a:t>
            </a:r>
          </a:p>
        </p:txBody>
      </p:sp>
      <p:sp>
        <p:nvSpPr>
          <p:cNvPr id="4" name="矩形 3"/>
          <p:cNvSpPr/>
          <p:nvPr/>
        </p:nvSpPr>
        <p:spPr>
          <a:xfrm>
            <a:off x="1428728" y="1000108"/>
            <a:ext cx="5022530" cy="400110"/>
          </a:xfrm>
          <a:prstGeom prst="rect">
            <a:avLst/>
          </a:prstGeom>
        </p:spPr>
        <p:txBody>
          <a:bodyPr wrap="none">
            <a:spAutoFit/>
          </a:bodyPr>
          <a:lstStyle/>
          <a:p>
            <a:r>
              <a:rPr lang="zh-CN" altLang="en-US" sz="2000" dirty="0" smtClean="0">
                <a:latin typeface="+mn-ea"/>
                <a:ea typeface="+mn-ea"/>
              </a:rPr>
              <a:t>二．对</a:t>
            </a:r>
            <a:r>
              <a:rPr lang="en-US" sz="2000" dirty="0" err="1" smtClean="0">
                <a:latin typeface="+mn-ea"/>
                <a:ea typeface="+mn-ea"/>
              </a:rPr>
              <a:t>xjglxt</a:t>
            </a:r>
            <a:r>
              <a:rPr lang="zh-CN" altLang="en-US" sz="2000" dirty="0" smtClean="0">
                <a:latin typeface="+mn-ea"/>
                <a:ea typeface="+mn-ea"/>
              </a:rPr>
              <a:t>数据库进行完整</a:t>
            </a:r>
            <a:r>
              <a:rPr lang="en-US" sz="2000" dirty="0" smtClean="0">
                <a:latin typeface="+mn-ea"/>
                <a:ea typeface="+mn-ea"/>
              </a:rPr>
              <a:t>+</a:t>
            </a:r>
            <a:r>
              <a:rPr lang="zh-CN" altLang="en-US" sz="2000" dirty="0" smtClean="0">
                <a:latin typeface="+mn-ea"/>
                <a:ea typeface="+mn-ea"/>
              </a:rPr>
              <a:t>差异备份还原</a:t>
            </a:r>
            <a:endParaRPr lang="zh-CN" altLang="en-US" sz="2000" dirty="0">
              <a:latin typeface="+mn-ea"/>
              <a:ea typeface="+mn-ea"/>
            </a:endParaRPr>
          </a:p>
        </p:txBody>
      </p:sp>
      <p:pic>
        <p:nvPicPr>
          <p:cNvPr id="5" name="图片 4" descr="图11"/>
          <p:cNvPicPr/>
          <p:nvPr/>
        </p:nvPicPr>
        <p:blipFill>
          <a:blip r:embed="rId2">
            <a:extLst>
              <a:ext uri="{28A0092B-C50C-407E-A947-70E740481C1C}">
                <a14:useLocalDpi xmlns:a14="http://schemas.microsoft.com/office/drawing/2010/main" val="0"/>
              </a:ext>
            </a:extLst>
          </a:blip>
          <a:srcRect/>
          <a:stretch>
            <a:fillRect/>
          </a:stretch>
        </p:blipFill>
        <p:spPr bwMode="auto">
          <a:xfrm>
            <a:off x="1714480" y="1571612"/>
            <a:ext cx="5857916" cy="414340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pPr eaLnBrk="1" hangingPunct="1"/>
            <a:r>
              <a:rPr lang="zh-CN" altLang="en-US" sz="2800" b="1" dirty="0" smtClean="0"/>
              <a:t>学习目标</a:t>
            </a:r>
          </a:p>
        </p:txBody>
      </p:sp>
      <p:sp>
        <p:nvSpPr>
          <p:cNvPr id="6" name="圆角矩形 5"/>
          <p:cNvSpPr/>
          <p:nvPr/>
        </p:nvSpPr>
        <p:spPr>
          <a:xfrm>
            <a:off x="285720" y="1714488"/>
            <a:ext cx="8501122" cy="4143404"/>
          </a:xfrm>
          <a:prstGeom prst="round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714348" y="2428868"/>
            <a:ext cx="8143932" cy="2308324"/>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lvl="0" algn="l">
              <a:lnSpc>
                <a:spcPct val="150000"/>
              </a:lnSpc>
              <a:buFont typeface="Wingdings" pitchFamily="2" charset="2"/>
              <a:buChar char="l"/>
            </a:pPr>
            <a:r>
              <a:rPr lang="zh-CN" altLang="en-US" sz="2400" dirty="0" smtClean="0"/>
              <a:t>了解备份和还原的概念</a:t>
            </a:r>
          </a:p>
          <a:p>
            <a:pPr lvl="0" algn="l">
              <a:lnSpc>
                <a:spcPct val="150000"/>
              </a:lnSpc>
              <a:buFont typeface="Wingdings" pitchFamily="2" charset="2"/>
              <a:buChar char="l"/>
            </a:pPr>
            <a:r>
              <a:rPr lang="zh-CN" altLang="en-US" sz="2400" dirty="0" smtClean="0"/>
              <a:t>掌握</a:t>
            </a:r>
            <a:r>
              <a:rPr lang="en-US" altLang="zh-CN" sz="2400" dirty="0" smtClean="0"/>
              <a:t>SQL Server</a:t>
            </a:r>
            <a:r>
              <a:rPr lang="zh-CN" altLang="en-US" sz="2400" dirty="0" smtClean="0"/>
              <a:t>的备份方法</a:t>
            </a:r>
          </a:p>
          <a:p>
            <a:pPr lvl="0" algn="l">
              <a:lnSpc>
                <a:spcPct val="150000"/>
              </a:lnSpc>
              <a:buFont typeface="Wingdings" pitchFamily="2" charset="2"/>
              <a:buChar char="l"/>
            </a:pPr>
            <a:r>
              <a:rPr lang="zh-CN" altLang="en-US" sz="2400" dirty="0" smtClean="0"/>
              <a:t>掌握备份策略的制定</a:t>
            </a:r>
          </a:p>
          <a:p>
            <a:pPr marL="285750" lvl="0" indent="-285750" algn="l">
              <a:lnSpc>
                <a:spcPct val="150000"/>
              </a:lnSpc>
              <a:buFont typeface="Wingdings" pitchFamily="2" charset="2"/>
              <a:buChar char="l"/>
            </a:pPr>
            <a:r>
              <a:rPr lang="zh-CN" altLang="en-US" sz="2400" dirty="0" smtClean="0"/>
              <a:t>掌握还原数据库的方法</a:t>
            </a:r>
          </a:p>
        </p:txBody>
      </p:sp>
      <p:sp>
        <p:nvSpPr>
          <p:cNvPr id="8" name="矩形 7"/>
          <p:cNvSpPr/>
          <p:nvPr/>
        </p:nvSpPr>
        <p:spPr>
          <a:xfrm>
            <a:off x="214282" y="1643050"/>
            <a:ext cx="1857388" cy="428628"/>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285728"/>
            <a:ext cx="6786610"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r>
              <a:rPr lang="zh-CN" altLang="en-US" sz="2800" b="1" dirty="0" smtClean="0">
                <a:solidFill>
                  <a:schemeClr val="bg1"/>
                </a:solidFill>
                <a:latin typeface="黑体" pitchFamily="49" charset="-122"/>
                <a:ea typeface="黑体" pitchFamily="49" charset="-122"/>
              </a:rPr>
              <a:t>完整加差异备份与还原</a:t>
            </a:r>
          </a:p>
        </p:txBody>
      </p:sp>
      <p:pic>
        <p:nvPicPr>
          <p:cNvPr id="4" name="图片 3" descr="图12"/>
          <p:cNvPicPr/>
          <p:nvPr/>
        </p:nvPicPr>
        <p:blipFill>
          <a:blip r:embed="rId2">
            <a:extLst>
              <a:ext uri="{28A0092B-C50C-407E-A947-70E740481C1C}">
                <a14:useLocalDpi xmlns:a14="http://schemas.microsoft.com/office/drawing/2010/main" val="0"/>
              </a:ext>
            </a:extLst>
          </a:blip>
          <a:srcRect/>
          <a:stretch>
            <a:fillRect/>
          </a:stretch>
        </p:blipFill>
        <p:spPr bwMode="auto">
          <a:xfrm>
            <a:off x="2088832" y="1248727"/>
            <a:ext cx="4966335" cy="436054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285728"/>
            <a:ext cx="6786610"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r>
              <a:rPr lang="zh-CN" altLang="en-US" sz="2800" b="1" dirty="0" smtClean="0">
                <a:solidFill>
                  <a:schemeClr val="bg1"/>
                </a:solidFill>
                <a:latin typeface="黑体" pitchFamily="49" charset="-122"/>
                <a:ea typeface="黑体" pitchFamily="49" charset="-122"/>
              </a:rPr>
              <a:t>完整加差异备份与还原</a:t>
            </a:r>
          </a:p>
        </p:txBody>
      </p:sp>
      <p:sp>
        <p:nvSpPr>
          <p:cNvPr id="5" name="矩形 4"/>
          <p:cNvSpPr/>
          <p:nvPr/>
        </p:nvSpPr>
        <p:spPr>
          <a:xfrm>
            <a:off x="785786" y="1000108"/>
            <a:ext cx="7358114" cy="869533"/>
          </a:xfrm>
          <a:prstGeom prst="rect">
            <a:avLst/>
          </a:prstGeom>
        </p:spPr>
        <p:txBody>
          <a:bodyPr wrap="square">
            <a:spAutoFit/>
          </a:bodyPr>
          <a:lstStyle/>
          <a:p>
            <a:pPr algn="l">
              <a:lnSpc>
                <a:spcPct val="150000"/>
              </a:lnSpc>
            </a:pPr>
            <a:r>
              <a:rPr lang="zh-CN" altLang="en-US" dirty="0" smtClean="0">
                <a:latin typeface="+mn-ea"/>
                <a:ea typeface="+mn-ea"/>
              </a:rPr>
              <a:t>三．创建两个逻辑设备</a:t>
            </a:r>
            <a:r>
              <a:rPr lang="en-US" dirty="0" err="1" smtClean="0">
                <a:latin typeface="+mn-ea"/>
                <a:ea typeface="+mn-ea"/>
              </a:rPr>
              <a:t>full_backup</a:t>
            </a:r>
            <a:r>
              <a:rPr lang="zh-CN" altLang="en-US" dirty="0" smtClean="0">
                <a:latin typeface="+mn-ea"/>
                <a:ea typeface="+mn-ea"/>
              </a:rPr>
              <a:t>和</a:t>
            </a:r>
            <a:r>
              <a:rPr lang="en-US" dirty="0" err="1" smtClean="0">
                <a:latin typeface="+mn-ea"/>
                <a:ea typeface="+mn-ea"/>
              </a:rPr>
              <a:t>diff_backup</a:t>
            </a:r>
            <a:r>
              <a:rPr lang="en-US" dirty="0" smtClean="0">
                <a:latin typeface="+mn-ea"/>
                <a:ea typeface="+mn-ea"/>
              </a:rPr>
              <a:t>,</a:t>
            </a:r>
            <a:r>
              <a:rPr lang="zh-CN" altLang="en-US" dirty="0" smtClean="0">
                <a:latin typeface="+mn-ea"/>
                <a:ea typeface="+mn-ea"/>
              </a:rPr>
              <a:t>分别存放</a:t>
            </a:r>
            <a:r>
              <a:rPr lang="en-US" dirty="0" err="1" smtClean="0">
                <a:latin typeface="+mn-ea"/>
                <a:ea typeface="+mn-ea"/>
              </a:rPr>
              <a:t>xjglxt</a:t>
            </a:r>
            <a:r>
              <a:rPr lang="zh-CN" altLang="en-US" dirty="0" smtClean="0">
                <a:latin typeface="+mn-ea"/>
                <a:ea typeface="+mn-ea"/>
              </a:rPr>
              <a:t>数据库的完整备份和差异备份，对</a:t>
            </a:r>
            <a:r>
              <a:rPr lang="en-US" dirty="0" err="1" smtClean="0">
                <a:latin typeface="+mn-ea"/>
                <a:ea typeface="+mn-ea"/>
              </a:rPr>
              <a:t>xjglxt</a:t>
            </a:r>
            <a:r>
              <a:rPr lang="zh-CN" altLang="en-US" dirty="0" smtClean="0">
                <a:latin typeface="+mn-ea"/>
                <a:ea typeface="+mn-ea"/>
              </a:rPr>
              <a:t>数据库进行完整</a:t>
            </a:r>
            <a:r>
              <a:rPr lang="en-US" dirty="0" smtClean="0">
                <a:latin typeface="+mn-ea"/>
                <a:ea typeface="+mn-ea"/>
              </a:rPr>
              <a:t>+</a:t>
            </a:r>
            <a:r>
              <a:rPr lang="zh-CN" altLang="en-US" dirty="0" smtClean="0">
                <a:latin typeface="+mn-ea"/>
                <a:ea typeface="+mn-ea"/>
              </a:rPr>
              <a:t>差异备份还原。</a:t>
            </a:r>
            <a:endParaRPr lang="zh-CN" altLang="en-US" dirty="0">
              <a:latin typeface="+mn-ea"/>
              <a:ea typeface="+mn-ea"/>
            </a:endParaRPr>
          </a:p>
        </p:txBody>
      </p:sp>
      <p:pic>
        <p:nvPicPr>
          <p:cNvPr id="8" name="图片 7" descr="图14"/>
          <p:cNvPicPr/>
          <p:nvPr/>
        </p:nvPicPr>
        <p:blipFill>
          <a:blip r:embed="rId2">
            <a:extLst>
              <a:ext uri="{28A0092B-C50C-407E-A947-70E740481C1C}">
                <a14:useLocalDpi xmlns:a14="http://schemas.microsoft.com/office/drawing/2010/main" val="0"/>
              </a:ext>
            </a:extLst>
          </a:blip>
          <a:srcRect/>
          <a:stretch>
            <a:fillRect/>
          </a:stretch>
        </p:blipFill>
        <p:spPr bwMode="auto">
          <a:xfrm>
            <a:off x="1000100" y="2357430"/>
            <a:ext cx="2743200" cy="2155825"/>
          </a:xfrm>
          <a:prstGeom prst="rect">
            <a:avLst/>
          </a:prstGeom>
          <a:noFill/>
          <a:ln>
            <a:noFill/>
          </a:ln>
        </p:spPr>
      </p:pic>
      <p:pic>
        <p:nvPicPr>
          <p:cNvPr id="9" name="图片 8" descr="图15"/>
          <p:cNvPicPr/>
          <p:nvPr/>
        </p:nvPicPr>
        <p:blipFill>
          <a:blip r:embed="rId3">
            <a:extLst>
              <a:ext uri="{28A0092B-C50C-407E-A947-70E740481C1C}">
                <a14:useLocalDpi xmlns:a14="http://schemas.microsoft.com/office/drawing/2010/main" val="0"/>
              </a:ext>
            </a:extLst>
          </a:blip>
          <a:srcRect/>
          <a:stretch>
            <a:fillRect/>
          </a:stretch>
        </p:blipFill>
        <p:spPr bwMode="auto">
          <a:xfrm>
            <a:off x="3714744" y="1928802"/>
            <a:ext cx="4966335" cy="364807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4786346"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r>
              <a:rPr lang="zh-CN" altLang="en-US" sz="2800" b="1" dirty="0" smtClean="0">
                <a:solidFill>
                  <a:schemeClr val="bg1"/>
                </a:solidFill>
                <a:latin typeface="黑体" pitchFamily="49" charset="-122"/>
                <a:ea typeface="黑体" pitchFamily="49" charset="-122"/>
              </a:rPr>
              <a:t>完整加差异备份与还原</a:t>
            </a:r>
          </a:p>
        </p:txBody>
      </p:sp>
      <p:pic>
        <p:nvPicPr>
          <p:cNvPr id="6" name="图片 5" descr="图16"/>
          <p:cNvPicPr/>
          <p:nvPr/>
        </p:nvPicPr>
        <p:blipFill>
          <a:blip r:embed="rId2">
            <a:extLst>
              <a:ext uri="{28A0092B-C50C-407E-A947-70E740481C1C}">
                <a14:useLocalDpi xmlns:a14="http://schemas.microsoft.com/office/drawing/2010/main" val="0"/>
              </a:ext>
            </a:extLst>
          </a:blip>
          <a:srcRect/>
          <a:stretch>
            <a:fillRect/>
          </a:stretch>
        </p:blipFill>
        <p:spPr bwMode="auto">
          <a:xfrm>
            <a:off x="2107882" y="1614487"/>
            <a:ext cx="4928235" cy="362902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4786346"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r>
              <a:rPr lang="zh-CN" altLang="en-US" sz="2800" b="1" dirty="0" smtClean="0">
                <a:solidFill>
                  <a:schemeClr val="bg1"/>
                </a:solidFill>
                <a:latin typeface="黑体" pitchFamily="49" charset="-122"/>
                <a:ea typeface="黑体" pitchFamily="49" charset="-122"/>
              </a:rPr>
              <a:t>完整加差异备份与还原</a:t>
            </a:r>
          </a:p>
        </p:txBody>
      </p:sp>
      <p:pic>
        <p:nvPicPr>
          <p:cNvPr id="4" name="图片 3" descr="图17"/>
          <p:cNvPicPr/>
          <p:nvPr/>
        </p:nvPicPr>
        <p:blipFill>
          <a:blip r:embed="rId2">
            <a:extLst>
              <a:ext uri="{28A0092B-C50C-407E-A947-70E740481C1C}">
                <a14:useLocalDpi xmlns:a14="http://schemas.microsoft.com/office/drawing/2010/main" val="0"/>
              </a:ext>
            </a:extLst>
          </a:blip>
          <a:srcRect/>
          <a:stretch>
            <a:fillRect/>
          </a:stretch>
        </p:blipFill>
        <p:spPr bwMode="auto">
          <a:xfrm>
            <a:off x="2175192" y="1879282"/>
            <a:ext cx="4793615" cy="309943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4786346"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r>
              <a:rPr lang="zh-CN" altLang="en-US" sz="2800" b="1" dirty="0" smtClean="0">
                <a:solidFill>
                  <a:schemeClr val="bg1"/>
                </a:solidFill>
                <a:latin typeface="黑体" pitchFamily="49" charset="-122"/>
                <a:ea typeface="黑体" pitchFamily="49" charset="-122"/>
              </a:rPr>
              <a:t>完整加差异备份与还原</a:t>
            </a:r>
          </a:p>
        </p:txBody>
      </p:sp>
      <p:pic>
        <p:nvPicPr>
          <p:cNvPr id="5" name="图片 4" descr="图18"/>
          <p:cNvPicPr/>
          <p:nvPr/>
        </p:nvPicPr>
        <p:blipFill>
          <a:blip r:embed="rId2">
            <a:extLst>
              <a:ext uri="{28A0092B-C50C-407E-A947-70E740481C1C}">
                <a14:useLocalDpi xmlns:a14="http://schemas.microsoft.com/office/drawing/2010/main" val="0"/>
              </a:ext>
            </a:extLst>
          </a:blip>
          <a:srcRect/>
          <a:stretch>
            <a:fillRect/>
          </a:stretch>
        </p:blipFill>
        <p:spPr bwMode="auto">
          <a:xfrm>
            <a:off x="2180272" y="1662747"/>
            <a:ext cx="4783455" cy="353250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4786346"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r>
              <a:rPr lang="zh-CN" altLang="en-US" sz="2800" b="1" dirty="0" smtClean="0">
                <a:solidFill>
                  <a:schemeClr val="bg1"/>
                </a:solidFill>
                <a:latin typeface="黑体" pitchFamily="49" charset="-122"/>
                <a:ea typeface="黑体" pitchFamily="49" charset="-122"/>
              </a:rPr>
              <a:t>完整加差异备份与还原</a:t>
            </a:r>
          </a:p>
        </p:txBody>
      </p:sp>
      <p:pic>
        <p:nvPicPr>
          <p:cNvPr id="4" name="图片 3" descr="图19"/>
          <p:cNvPicPr/>
          <p:nvPr/>
        </p:nvPicPr>
        <p:blipFill>
          <a:blip r:embed="rId2">
            <a:extLst>
              <a:ext uri="{28A0092B-C50C-407E-A947-70E740481C1C}">
                <a14:useLocalDpi xmlns:a14="http://schemas.microsoft.com/office/drawing/2010/main" val="0"/>
              </a:ext>
            </a:extLst>
          </a:blip>
          <a:srcRect/>
          <a:stretch>
            <a:fillRect/>
          </a:stretch>
        </p:blipFill>
        <p:spPr bwMode="auto">
          <a:xfrm>
            <a:off x="2175192" y="1475105"/>
            <a:ext cx="4793615" cy="390779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00034" y="142852"/>
            <a:ext cx="6777817" cy="1077218"/>
          </a:xfrm>
          <a:prstGeom prst="rect">
            <a:avLst/>
          </a:prstGeom>
        </p:spPr>
        <p:txBody>
          <a:bodyPr wrap="none">
            <a:spAutoFit/>
          </a:bodyPr>
          <a:lstStyle/>
          <a:p>
            <a:pPr algn="l"/>
            <a:r>
              <a:rPr lang="zh-CN" altLang="en-US" sz="3200" b="1" dirty="0" smtClean="0">
                <a:solidFill>
                  <a:schemeClr val="bg1"/>
                </a:solidFill>
                <a:latin typeface="黑体" pitchFamily="49" charset="-122"/>
                <a:ea typeface="黑体" pitchFamily="49" charset="-122"/>
              </a:rPr>
              <a:t>学习任务三  完整加日志备份与还原</a:t>
            </a:r>
          </a:p>
          <a:p>
            <a:pPr algn="l"/>
            <a:endParaRPr lang="zh-CN" altLang="en-US" sz="3200" b="1" dirty="0" smtClean="0">
              <a:solidFill>
                <a:schemeClr val="bg1"/>
              </a:solidFill>
              <a:latin typeface="黑体" pitchFamily="49" charset="-122"/>
              <a:ea typeface="黑体" pitchFamily="49" charset="-122"/>
            </a:endParaRPr>
          </a:p>
        </p:txBody>
      </p:sp>
      <p:sp>
        <p:nvSpPr>
          <p:cNvPr id="6" name="圆角矩形 5"/>
          <p:cNvSpPr/>
          <p:nvPr/>
        </p:nvSpPr>
        <p:spPr>
          <a:xfrm>
            <a:off x="500034" y="1643050"/>
            <a:ext cx="8143932" cy="4214842"/>
          </a:xfrm>
          <a:prstGeom prst="round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785786" y="2214554"/>
            <a:ext cx="7429552" cy="2862322"/>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lnSpc>
                <a:spcPct val="150000"/>
              </a:lnSpc>
            </a:pPr>
            <a:r>
              <a:rPr lang="zh-CN" altLang="en-US" sz="2000" dirty="0" smtClean="0"/>
              <a:t>        使用事务日志备份，不但可以恢复数据库到失败的时间点，而且开销要小于完整备份，管理员应该更多的建立事务日志备份以减小数据丢失的风险，只有在完整恢复模式或大容量日志恢复模式下才能进行事务日志备份。本任务主要围绕如何对</a:t>
            </a:r>
            <a:r>
              <a:rPr lang="en-US" sz="2000" dirty="0" err="1" smtClean="0"/>
              <a:t>xjglxt</a:t>
            </a:r>
            <a:r>
              <a:rPr lang="zh-CN" altLang="en-US" sz="2000" dirty="0" smtClean="0"/>
              <a:t>数据库进行完整</a:t>
            </a:r>
            <a:r>
              <a:rPr lang="en-US" sz="2000" dirty="0" smtClean="0"/>
              <a:t>+</a:t>
            </a:r>
            <a:r>
              <a:rPr lang="zh-CN" altLang="en-US" sz="2000" dirty="0" smtClean="0"/>
              <a:t>事务日志备份与还原问题来展开。</a:t>
            </a:r>
          </a:p>
          <a:p>
            <a:pPr algn="l">
              <a:lnSpc>
                <a:spcPct val="150000"/>
              </a:lnSpc>
            </a:pPr>
            <a:endParaRPr lang="zh-CN" altLang="en-US" sz="2000" dirty="0" smtClean="0"/>
          </a:p>
        </p:txBody>
      </p:sp>
      <p:sp>
        <p:nvSpPr>
          <p:cNvPr id="9" name="矩形 8"/>
          <p:cNvSpPr/>
          <p:nvPr/>
        </p:nvSpPr>
        <p:spPr>
          <a:xfrm>
            <a:off x="357158" y="1285860"/>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642910" y="1357298"/>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任务描述</a:t>
            </a: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00034" y="142852"/>
            <a:ext cx="6777817" cy="1077218"/>
          </a:xfrm>
          <a:prstGeom prst="rect">
            <a:avLst/>
          </a:prstGeom>
        </p:spPr>
        <p:txBody>
          <a:bodyPr wrap="none">
            <a:spAutoFit/>
          </a:bodyPr>
          <a:lstStyle/>
          <a:p>
            <a:pPr algn="l"/>
            <a:r>
              <a:rPr lang="zh-CN" altLang="en-US" sz="3200" b="1" dirty="0" smtClean="0">
                <a:solidFill>
                  <a:schemeClr val="bg1"/>
                </a:solidFill>
                <a:latin typeface="黑体" pitchFamily="49" charset="-122"/>
                <a:ea typeface="黑体" pitchFamily="49" charset="-122"/>
              </a:rPr>
              <a:t>学习任务三  完整加日志备份与还原</a:t>
            </a:r>
          </a:p>
          <a:p>
            <a:pPr algn="l"/>
            <a:endParaRPr lang="zh-CN" altLang="en-US" sz="3200" b="1" dirty="0" smtClean="0">
              <a:solidFill>
                <a:schemeClr val="bg1"/>
              </a:solidFill>
              <a:latin typeface="黑体" pitchFamily="49" charset="-122"/>
              <a:ea typeface="黑体" pitchFamily="49" charset="-122"/>
            </a:endParaRPr>
          </a:p>
        </p:txBody>
      </p:sp>
      <p:sp>
        <p:nvSpPr>
          <p:cNvPr id="6" name="圆角矩形 5"/>
          <p:cNvSpPr/>
          <p:nvPr/>
        </p:nvSpPr>
        <p:spPr>
          <a:xfrm>
            <a:off x="500034" y="1643050"/>
            <a:ext cx="8143932" cy="4214842"/>
          </a:xfrm>
          <a:prstGeom prst="round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785786" y="2214554"/>
            <a:ext cx="7715304" cy="3323987"/>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lnSpc>
                <a:spcPct val="150000"/>
              </a:lnSpc>
            </a:pPr>
            <a:r>
              <a:rPr lang="zh-CN" altLang="en-US" sz="2000" dirty="0" smtClean="0"/>
              <a:t>（</a:t>
            </a:r>
            <a:r>
              <a:rPr lang="en-US" altLang="zh-CN" sz="2000" dirty="0" smtClean="0"/>
              <a:t>1</a:t>
            </a:r>
            <a:r>
              <a:rPr lang="zh-CN" altLang="en-US" sz="2000" dirty="0" smtClean="0"/>
              <a:t>）能够熟练进行数据库的事务日志备份。</a:t>
            </a:r>
          </a:p>
          <a:p>
            <a:pPr algn="l">
              <a:lnSpc>
                <a:spcPct val="150000"/>
              </a:lnSpc>
            </a:pPr>
            <a:r>
              <a:rPr lang="zh-CN" altLang="en-US" sz="2000" dirty="0" smtClean="0"/>
              <a:t>（</a:t>
            </a:r>
            <a:r>
              <a:rPr lang="en-US" altLang="zh-CN" sz="2000" dirty="0" smtClean="0"/>
              <a:t>2</a:t>
            </a:r>
            <a:r>
              <a:rPr lang="zh-CN" altLang="en-US" sz="2000" dirty="0" smtClean="0"/>
              <a:t>）能够熟练进行数据库的完整</a:t>
            </a:r>
            <a:r>
              <a:rPr lang="en-US" sz="2000" dirty="0" smtClean="0"/>
              <a:t>+</a:t>
            </a:r>
            <a:r>
              <a:rPr lang="zh-CN" altLang="en-US" sz="2000" dirty="0" smtClean="0"/>
              <a:t>事务日志备份还原。</a:t>
            </a:r>
          </a:p>
          <a:p>
            <a:pPr algn="l">
              <a:lnSpc>
                <a:spcPct val="150000"/>
              </a:lnSpc>
            </a:pPr>
            <a:r>
              <a:rPr lang="zh-CN" altLang="en-US" sz="2000" dirty="0" smtClean="0"/>
              <a:t>（</a:t>
            </a:r>
            <a:r>
              <a:rPr lang="en-US" altLang="zh-CN" sz="2000" dirty="0" smtClean="0"/>
              <a:t>3</a:t>
            </a:r>
            <a:r>
              <a:rPr lang="zh-CN" altLang="en-US" sz="2000" dirty="0" smtClean="0"/>
              <a:t>）理解与完整备份的联系。</a:t>
            </a:r>
          </a:p>
          <a:p>
            <a:pPr algn="l">
              <a:lnSpc>
                <a:spcPct val="150000"/>
              </a:lnSpc>
            </a:pPr>
            <a:r>
              <a:rPr lang="zh-CN" altLang="en-US" sz="2000" dirty="0" smtClean="0"/>
              <a:t>（</a:t>
            </a:r>
            <a:r>
              <a:rPr lang="en-US" altLang="zh-CN" sz="2000" dirty="0" smtClean="0"/>
              <a:t>4</a:t>
            </a:r>
            <a:r>
              <a:rPr lang="zh-CN" altLang="en-US" sz="2000" dirty="0" smtClean="0"/>
              <a:t>）理解事务日志备份的使用场景。</a:t>
            </a:r>
          </a:p>
          <a:p>
            <a:pPr algn="l">
              <a:lnSpc>
                <a:spcPct val="150000"/>
              </a:lnSpc>
            </a:pPr>
            <a:r>
              <a:rPr lang="zh-CN" altLang="en-US" sz="2000" dirty="0" smtClean="0"/>
              <a:t>（</a:t>
            </a:r>
            <a:r>
              <a:rPr lang="en-US" altLang="zh-CN" sz="2000" dirty="0" smtClean="0"/>
              <a:t>5</a:t>
            </a:r>
            <a:r>
              <a:rPr lang="zh-CN" altLang="en-US" sz="2000" dirty="0" smtClean="0"/>
              <a:t>）了解数据库管理员的职责，树立安全、保密、质量意识和担当精神。</a:t>
            </a:r>
            <a:endParaRPr lang="en-US" altLang="zh-CN" sz="2000" dirty="0" smtClean="0"/>
          </a:p>
          <a:p>
            <a:pPr algn="l">
              <a:lnSpc>
                <a:spcPct val="150000"/>
              </a:lnSpc>
            </a:pPr>
            <a:endParaRPr lang="zh-CN" altLang="en-US" sz="2000" dirty="0" smtClean="0"/>
          </a:p>
        </p:txBody>
      </p:sp>
      <p:sp>
        <p:nvSpPr>
          <p:cNvPr id="9" name="矩形 8"/>
          <p:cNvSpPr/>
          <p:nvPr/>
        </p:nvSpPr>
        <p:spPr>
          <a:xfrm>
            <a:off x="357158" y="1285860"/>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642910" y="1357298"/>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a:t>
            </a:r>
            <a:r>
              <a:rPr lang="zh-CN" altLang="en-US" sz="2400" b="1" dirty="0" smtClean="0">
                <a:solidFill>
                  <a:schemeClr val="bg1"/>
                </a:solidFill>
                <a:latin typeface="+mj-ea"/>
              </a:rPr>
              <a:t>目标</a:t>
            </a:r>
            <a:endParaRPr lang="zh-CN" altLang="en-US" sz="2400" b="1" dirty="0" smtClean="0">
              <a:solidFill>
                <a:schemeClr val="bg1"/>
              </a:solidFill>
              <a:latin typeface="+mj-ea"/>
              <a:ea typeface="+mj-ea"/>
            </a:endParaRPr>
          </a:p>
        </p:txBody>
      </p:sp>
      <p:pic>
        <p:nvPicPr>
          <p:cNvPr id="8" name="图片 7"/>
          <p:cNvPicPr/>
          <p:nvPr/>
        </p:nvPicPr>
        <p:blipFill>
          <a:blip r:embed="rId2">
            <a:extLst>
              <a:ext uri="{28A0092B-C50C-407E-A947-70E740481C1C}">
                <a14:useLocalDpi xmlns:a14="http://schemas.microsoft.com/office/drawing/2010/main" val="0"/>
              </a:ext>
            </a:extLst>
          </a:blip>
          <a:srcRect/>
          <a:stretch>
            <a:fillRect/>
          </a:stretch>
        </p:blipFill>
        <p:spPr bwMode="auto">
          <a:xfrm>
            <a:off x="6929454" y="3000372"/>
            <a:ext cx="1071570" cy="107157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0034" y="142852"/>
            <a:ext cx="6984604" cy="1077218"/>
          </a:xfrm>
          <a:prstGeom prst="rect">
            <a:avLst/>
          </a:prstGeom>
        </p:spPr>
        <p:txBody>
          <a:bodyPr wrap="none">
            <a:spAutoFit/>
          </a:bodyPr>
          <a:lstStyle/>
          <a:p>
            <a:pPr algn="l"/>
            <a:r>
              <a:rPr lang="zh-CN" altLang="en-US" sz="3200" b="1" dirty="0" smtClean="0">
                <a:solidFill>
                  <a:schemeClr val="bg1"/>
                </a:solidFill>
                <a:latin typeface="黑体" pitchFamily="49" charset="-122"/>
                <a:ea typeface="黑体" pitchFamily="49" charset="-122"/>
              </a:rPr>
              <a:t>学习任务三  完整加日志备份与还原</a:t>
            </a:r>
          </a:p>
          <a:p>
            <a:pPr algn="l"/>
            <a:endParaRPr lang="zh-CN" altLang="en-US" sz="3200" b="1" dirty="0" smtClean="0">
              <a:solidFill>
                <a:schemeClr val="bg1"/>
              </a:solidFill>
              <a:latin typeface="黑体" pitchFamily="49" charset="-122"/>
              <a:ea typeface="黑体" pitchFamily="49" charset="-122"/>
            </a:endParaRPr>
          </a:p>
        </p:txBody>
      </p:sp>
      <p:sp>
        <p:nvSpPr>
          <p:cNvPr id="5" name="圆角矩形 4"/>
          <p:cNvSpPr/>
          <p:nvPr/>
        </p:nvSpPr>
        <p:spPr>
          <a:xfrm>
            <a:off x="1071538" y="2214554"/>
            <a:ext cx="6929486" cy="2714644"/>
          </a:xfrm>
          <a:prstGeom prst="round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357290" y="2643182"/>
            <a:ext cx="6500858" cy="956352"/>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lnSpc>
                <a:spcPct val="150000"/>
              </a:lnSpc>
            </a:pPr>
            <a:r>
              <a:rPr lang="zh-CN" altLang="en-US" sz="2000" dirty="0" smtClean="0">
                <a:latin typeface="+mn-ea"/>
              </a:rPr>
              <a:t>要对</a:t>
            </a:r>
            <a:r>
              <a:rPr lang="en-US" altLang="zh-CN" sz="2000" dirty="0" err="1" smtClean="0">
                <a:latin typeface="+mn-ea"/>
              </a:rPr>
              <a:t>xjglxt</a:t>
            </a:r>
            <a:r>
              <a:rPr lang="zh-CN" altLang="en-US" sz="2000" dirty="0" smtClean="0">
                <a:latin typeface="+mn-ea"/>
              </a:rPr>
              <a:t>数据库进行事务日志备份和还原操作，首先选中该数据库，然后按照需要进行数据库的备份和还原。</a:t>
            </a:r>
          </a:p>
        </p:txBody>
      </p:sp>
      <p:sp>
        <p:nvSpPr>
          <p:cNvPr id="8" name="矩形 7"/>
          <p:cNvSpPr/>
          <p:nvPr/>
        </p:nvSpPr>
        <p:spPr>
          <a:xfrm>
            <a:off x="785786" y="1857364"/>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1071538" y="1928802"/>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a:t>
            </a:r>
            <a:r>
              <a:rPr lang="zh-CN" altLang="en-US" sz="2400" b="1" dirty="0" smtClean="0">
                <a:solidFill>
                  <a:schemeClr val="bg1"/>
                </a:solidFill>
                <a:latin typeface="+mj-ea"/>
              </a:rPr>
              <a:t>分析</a:t>
            </a:r>
            <a:endParaRPr lang="zh-CN" altLang="en-US" sz="2400" b="1" dirty="0" smtClean="0">
              <a:solidFill>
                <a:schemeClr val="bg1"/>
              </a:solidFill>
              <a:latin typeface="+mj-ea"/>
              <a:ea typeface="+mj-ea"/>
            </a:endParaRP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0034" y="142852"/>
            <a:ext cx="6777817" cy="1077218"/>
          </a:xfrm>
          <a:prstGeom prst="rect">
            <a:avLst/>
          </a:prstGeom>
        </p:spPr>
        <p:txBody>
          <a:bodyPr wrap="none">
            <a:spAutoFit/>
          </a:bodyPr>
          <a:lstStyle/>
          <a:p>
            <a:pPr algn="l"/>
            <a:r>
              <a:rPr lang="zh-CN" altLang="en-US" sz="3200" b="1" dirty="0" smtClean="0">
                <a:solidFill>
                  <a:schemeClr val="bg1"/>
                </a:solidFill>
                <a:latin typeface="黑体" pitchFamily="49" charset="-122"/>
                <a:ea typeface="黑体" pitchFamily="49" charset="-122"/>
              </a:rPr>
              <a:t>学习任务三  完整加日志备份与还原</a:t>
            </a:r>
          </a:p>
          <a:p>
            <a:pPr algn="l"/>
            <a:endParaRPr lang="zh-CN" altLang="en-US" sz="3200" b="1" dirty="0" smtClean="0">
              <a:solidFill>
                <a:schemeClr val="bg1"/>
              </a:solidFill>
              <a:latin typeface="黑体" pitchFamily="49" charset="-122"/>
              <a:ea typeface="黑体" pitchFamily="49" charset="-122"/>
            </a:endParaRPr>
          </a:p>
        </p:txBody>
      </p:sp>
      <p:sp>
        <p:nvSpPr>
          <p:cNvPr id="8" name="矩形 7"/>
          <p:cNvSpPr/>
          <p:nvPr/>
        </p:nvSpPr>
        <p:spPr>
          <a:xfrm>
            <a:off x="500034" y="1214422"/>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785786" y="1285860"/>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任务实施</a:t>
            </a:r>
          </a:p>
        </p:txBody>
      </p:sp>
      <p:sp>
        <p:nvSpPr>
          <p:cNvPr id="7" name="TextBox 6"/>
          <p:cNvSpPr txBox="1"/>
          <p:nvPr/>
        </p:nvSpPr>
        <p:spPr>
          <a:xfrm>
            <a:off x="1428728" y="1928802"/>
            <a:ext cx="7143832" cy="646331"/>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dirty="0" smtClean="0"/>
              <a:t>一．建立一个备份设备</a:t>
            </a:r>
            <a:r>
              <a:rPr lang="en-US" dirty="0" err="1" smtClean="0"/>
              <a:t>Log_backup</a:t>
            </a:r>
            <a:r>
              <a:rPr lang="en-US" dirty="0" smtClean="0"/>
              <a:t>,</a:t>
            </a:r>
            <a:r>
              <a:rPr lang="zh-CN" altLang="en-US" dirty="0" smtClean="0"/>
              <a:t>对</a:t>
            </a:r>
            <a:r>
              <a:rPr lang="en-US" dirty="0" err="1" smtClean="0"/>
              <a:t>xjglxt</a:t>
            </a:r>
            <a:r>
              <a:rPr lang="zh-CN" altLang="en-US" dirty="0" smtClean="0"/>
              <a:t>数据库进行事务日志备份。</a:t>
            </a:r>
          </a:p>
          <a:p>
            <a:pPr marL="285750" indent="-285750">
              <a:buFont typeface="Arial" pitchFamily="34" charset="0"/>
              <a:buChar char="•"/>
            </a:pPr>
            <a:endParaRPr lang="zh-CN" altLang="en-US" dirty="0" smtClean="0">
              <a:latin typeface="+mj-ea"/>
              <a:ea typeface="+mj-ea"/>
            </a:endParaRPr>
          </a:p>
        </p:txBody>
      </p:sp>
      <p:pic>
        <p:nvPicPr>
          <p:cNvPr id="11" name="图片 10" descr="图21"/>
          <p:cNvPicPr/>
          <p:nvPr/>
        </p:nvPicPr>
        <p:blipFill>
          <a:blip r:embed="rId2">
            <a:extLst>
              <a:ext uri="{28A0092B-C50C-407E-A947-70E740481C1C}">
                <a14:useLocalDpi xmlns:a14="http://schemas.microsoft.com/office/drawing/2010/main" val="0"/>
              </a:ext>
            </a:extLst>
          </a:blip>
          <a:srcRect/>
          <a:stretch>
            <a:fillRect/>
          </a:stretch>
        </p:blipFill>
        <p:spPr bwMode="auto">
          <a:xfrm>
            <a:off x="2143108" y="2500306"/>
            <a:ext cx="5005070" cy="366712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pPr eaLnBrk="1" hangingPunct="1"/>
            <a:r>
              <a:rPr lang="zh-CN" altLang="en-US" sz="2800" b="1" dirty="0" smtClean="0"/>
              <a:t>知识重点</a:t>
            </a:r>
          </a:p>
        </p:txBody>
      </p:sp>
      <p:sp>
        <p:nvSpPr>
          <p:cNvPr id="5" name="圆角矩形 4"/>
          <p:cNvSpPr/>
          <p:nvPr/>
        </p:nvSpPr>
        <p:spPr>
          <a:xfrm>
            <a:off x="571472" y="2000240"/>
            <a:ext cx="8001056" cy="3071834"/>
          </a:xfrm>
          <a:prstGeom prst="round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14348" y="2428868"/>
            <a:ext cx="8286776" cy="2308324"/>
          </a:xfrm>
          <a:prstGeom prst="rect">
            <a:avLst/>
          </a:prstGeom>
        </p:spPr>
        <p:txBody>
          <a:bodyPr wrap="square">
            <a:spAutoFit/>
          </a:bodyPr>
          <a:lstStyle/>
          <a:p>
            <a:pPr lvl="0" algn="l">
              <a:lnSpc>
                <a:spcPct val="150000"/>
              </a:lnSpc>
              <a:buFont typeface="Wingdings" pitchFamily="2" charset="2"/>
              <a:buChar char="l"/>
            </a:pPr>
            <a:r>
              <a:rPr lang="en-US" altLang="zh-CN" sz="2400" dirty="0" smtClean="0">
                <a:latin typeface="+mn-ea"/>
                <a:ea typeface="+mn-ea"/>
              </a:rPr>
              <a:t>SQL Server</a:t>
            </a:r>
            <a:r>
              <a:rPr lang="zh-CN" altLang="en-US" sz="2400" dirty="0" smtClean="0">
                <a:latin typeface="+mn-ea"/>
                <a:ea typeface="+mn-ea"/>
              </a:rPr>
              <a:t>的三种备份方式</a:t>
            </a:r>
          </a:p>
          <a:p>
            <a:pPr lvl="0" algn="l">
              <a:lnSpc>
                <a:spcPct val="150000"/>
              </a:lnSpc>
              <a:buFont typeface="Wingdings" pitchFamily="2" charset="2"/>
              <a:buChar char="l"/>
            </a:pPr>
            <a:r>
              <a:rPr lang="en-US" altLang="zh-CN" sz="2400" dirty="0" smtClean="0">
                <a:latin typeface="+mn-ea"/>
                <a:ea typeface="+mn-ea"/>
              </a:rPr>
              <a:t>SQL Server </a:t>
            </a:r>
            <a:r>
              <a:rPr lang="zh-CN" altLang="en-US" sz="2400" dirty="0" smtClean="0">
                <a:latin typeface="+mn-ea"/>
                <a:ea typeface="+mn-ea"/>
              </a:rPr>
              <a:t>的三种还原类型</a:t>
            </a:r>
          </a:p>
          <a:p>
            <a:pPr lvl="0" algn="l">
              <a:lnSpc>
                <a:spcPct val="150000"/>
              </a:lnSpc>
              <a:buFont typeface="Wingdings" pitchFamily="2" charset="2"/>
              <a:buChar char="l"/>
            </a:pPr>
            <a:r>
              <a:rPr lang="zh-CN" altLang="en-US" sz="2400" dirty="0" smtClean="0">
                <a:latin typeface="+mn-ea"/>
                <a:ea typeface="+mn-ea"/>
              </a:rPr>
              <a:t>备份还原策略的选择</a:t>
            </a:r>
          </a:p>
          <a:p>
            <a:pPr lvl="0" algn="l">
              <a:lnSpc>
                <a:spcPct val="150000"/>
              </a:lnSpc>
              <a:buFont typeface="Wingdings" pitchFamily="2" charset="2"/>
              <a:buChar char="l"/>
            </a:pPr>
            <a:r>
              <a:rPr lang="zh-CN" altLang="en-US" sz="2400" dirty="0" smtClean="0">
                <a:latin typeface="+mn-ea"/>
                <a:ea typeface="+mn-ea"/>
              </a:rPr>
              <a:t>运用备份的数据库，恢复故障数据</a:t>
            </a:r>
          </a:p>
        </p:txBody>
      </p:sp>
      <p:sp>
        <p:nvSpPr>
          <p:cNvPr id="7" name="矩形 6"/>
          <p:cNvSpPr/>
          <p:nvPr/>
        </p:nvSpPr>
        <p:spPr>
          <a:xfrm>
            <a:off x="571472" y="1857364"/>
            <a:ext cx="1857388" cy="428628"/>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2416199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0034" y="142852"/>
            <a:ext cx="6777817" cy="1077218"/>
          </a:xfrm>
          <a:prstGeom prst="rect">
            <a:avLst/>
          </a:prstGeom>
        </p:spPr>
        <p:txBody>
          <a:bodyPr wrap="none">
            <a:spAutoFit/>
          </a:bodyPr>
          <a:lstStyle/>
          <a:p>
            <a:pPr algn="l"/>
            <a:r>
              <a:rPr lang="zh-CN" altLang="en-US" sz="3200" b="1" dirty="0" smtClean="0">
                <a:solidFill>
                  <a:schemeClr val="bg1"/>
                </a:solidFill>
                <a:latin typeface="黑体" pitchFamily="49" charset="-122"/>
                <a:ea typeface="黑体" pitchFamily="49" charset="-122"/>
              </a:rPr>
              <a:t>学习任务三  完整加日志备份与还原</a:t>
            </a:r>
          </a:p>
          <a:p>
            <a:pPr algn="l"/>
            <a:endParaRPr lang="zh-CN" altLang="en-US" sz="3200" b="1" dirty="0" smtClean="0">
              <a:solidFill>
                <a:schemeClr val="bg1"/>
              </a:solidFill>
              <a:latin typeface="黑体" pitchFamily="49" charset="-122"/>
              <a:ea typeface="黑体" pitchFamily="49" charset="-122"/>
            </a:endParaRPr>
          </a:p>
        </p:txBody>
      </p:sp>
      <p:sp>
        <p:nvSpPr>
          <p:cNvPr id="8" name="矩形 7"/>
          <p:cNvSpPr/>
          <p:nvPr/>
        </p:nvSpPr>
        <p:spPr>
          <a:xfrm>
            <a:off x="500034" y="1214422"/>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785786" y="1285860"/>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任务实施</a:t>
            </a:r>
          </a:p>
        </p:txBody>
      </p:sp>
      <p:sp>
        <p:nvSpPr>
          <p:cNvPr id="7" name="TextBox 6"/>
          <p:cNvSpPr txBox="1"/>
          <p:nvPr/>
        </p:nvSpPr>
        <p:spPr>
          <a:xfrm>
            <a:off x="1428728" y="1928802"/>
            <a:ext cx="7143832" cy="646331"/>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dirty="0" smtClean="0"/>
              <a:t>一．建立一个备份设备</a:t>
            </a:r>
            <a:r>
              <a:rPr lang="en-US" dirty="0" err="1" smtClean="0"/>
              <a:t>Log_backup</a:t>
            </a:r>
            <a:r>
              <a:rPr lang="en-US" dirty="0" smtClean="0"/>
              <a:t>,</a:t>
            </a:r>
            <a:r>
              <a:rPr lang="zh-CN" altLang="en-US" dirty="0" smtClean="0"/>
              <a:t>对</a:t>
            </a:r>
            <a:r>
              <a:rPr lang="en-US" dirty="0" err="1" smtClean="0"/>
              <a:t>xjglxt</a:t>
            </a:r>
            <a:r>
              <a:rPr lang="zh-CN" altLang="en-US" dirty="0" smtClean="0"/>
              <a:t>数据库进行事务日志备份。</a:t>
            </a:r>
          </a:p>
          <a:p>
            <a:pPr marL="285750" indent="-285750">
              <a:buFont typeface="Arial" pitchFamily="34" charset="0"/>
              <a:buChar char="•"/>
            </a:pPr>
            <a:endParaRPr lang="zh-CN" altLang="en-US" dirty="0" smtClean="0">
              <a:latin typeface="+mj-ea"/>
              <a:ea typeface="+mj-ea"/>
            </a:endParaRPr>
          </a:p>
        </p:txBody>
      </p:sp>
      <p:pic>
        <p:nvPicPr>
          <p:cNvPr id="10" name="图片 9" descr="图22"/>
          <p:cNvPicPr/>
          <p:nvPr/>
        </p:nvPicPr>
        <p:blipFill>
          <a:blip r:embed="rId2">
            <a:extLst>
              <a:ext uri="{28A0092B-C50C-407E-A947-70E740481C1C}">
                <a14:useLocalDpi xmlns:a14="http://schemas.microsoft.com/office/drawing/2010/main" val="0"/>
              </a:ext>
            </a:extLst>
          </a:blip>
          <a:srcRect/>
          <a:stretch>
            <a:fillRect/>
          </a:stretch>
        </p:blipFill>
        <p:spPr bwMode="auto">
          <a:xfrm>
            <a:off x="2143108" y="2428868"/>
            <a:ext cx="4995545" cy="366712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0034" y="142852"/>
            <a:ext cx="6777817" cy="1077218"/>
          </a:xfrm>
          <a:prstGeom prst="rect">
            <a:avLst/>
          </a:prstGeom>
        </p:spPr>
        <p:txBody>
          <a:bodyPr wrap="none">
            <a:spAutoFit/>
          </a:bodyPr>
          <a:lstStyle/>
          <a:p>
            <a:pPr algn="l"/>
            <a:r>
              <a:rPr lang="zh-CN" altLang="en-US" sz="3200" b="1" dirty="0" smtClean="0">
                <a:solidFill>
                  <a:schemeClr val="bg1"/>
                </a:solidFill>
                <a:latin typeface="黑体" pitchFamily="49" charset="-122"/>
                <a:ea typeface="黑体" pitchFamily="49" charset="-122"/>
              </a:rPr>
              <a:t>学习任务三  完整加日志备份与还原</a:t>
            </a:r>
          </a:p>
          <a:p>
            <a:pPr algn="l"/>
            <a:endParaRPr lang="zh-CN" altLang="en-US" sz="3200" b="1" dirty="0" smtClean="0">
              <a:solidFill>
                <a:schemeClr val="bg1"/>
              </a:solidFill>
              <a:latin typeface="黑体" pitchFamily="49" charset="-122"/>
              <a:ea typeface="黑体" pitchFamily="49" charset="-122"/>
            </a:endParaRPr>
          </a:p>
        </p:txBody>
      </p:sp>
      <p:sp>
        <p:nvSpPr>
          <p:cNvPr id="8" name="矩形 7"/>
          <p:cNvSpPr/>
          <p:nvPr/>
        </p:nvSpPr>
        <p:spPr>
          <a:xfrm>
            <a:off x="500034" y="1214422"/>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785786" y="1285860"/>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任务实施</a:t>
            </a:r>
          </a:p>
        </p:txBody>
      </p:sp>
      <p:sp>
        <p:nvSpPr>
          <p:cNvPr id="7" name="TextBox 6"/>
          <p:cNvSpPr txBox="1"/>
          <p:nvPr/>
        </p:nvSpPr>
        <p:spPr>
          <a:xfrm>
            <a:off x="1000100" y="1857364"/>
            <a:ext cx="7643866" cy="1200329"/>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lnSpc>
                <a:spcPct val="150000"/>
              </a:lnSpc>
            </a:pPr>
            <a:r>
              <a:rPr lang="zh-CN" altLang="en-US" dirty="0" smtClean="0"/>
              <a:t>二．假设</a:t>
            </a:r>
            <a:r>
              <a:rPr lang="en-US" dirty="0" err="1" smtClean="0"/>
              <a:t>xjglxt</a:t>
            </a:r>
            <a:r>
              <a:rPr lang="zh-CN" altLang="en-US" dirty="0" smtClean="0"/>
              <a:t>数据库被破坏，使用先前所做的完整备份和事务日志备份来还原数据库。</a:t>
            </a:r>
          </a:p>
          <a:p>
            <a:pPr marL="285750" indent="-285750" algn="l">
              <a:buFont typeface="Arial" pitchFamily="34" charset="0"/>
              <a:buChar char="•"/>
            </a:pPr>
            <a:endParaRPr lang="zh-CN" altLang="en-US" dirty="0" smtClean="0">
              <a:latin typeface="+mj-ea"/>
              <a:ea typeface="+mj-ea"/>
            </a:endParaRPr>
          </a:p>
        </p:txBody>
      </p:sp>
      <p:pic>
        <p:nvPicPr>
          <p:cNvPr id="11" name="图片 10" descr="图23"/>
          <p:cNvPicPr/>
          <p:nvPr/>
        </p:nvPicPr>
        <p:blipFill>
          <a:blip r:embed="rId2">
            <a:extLst>
              <a:ext uri="{28A0092B-C50C-407E-A947-70E740481C1C}">
                <a14:useLocalDpi xmlns:a14="http://schemas.microsoft.com/office/drawing/2010/main" val="0"/>
              </a:ext>
            </a:extLst>
          </a:blip>
          <a:srcRect/>
          <a:stretch>
            <a:fillRect/>
          </a:stretch>
        </p:blipFill>
        <p:spPr bwMode="auto">
          <a:xfrm>
            <a:off x="2857488" y="2714620"/>
            <a:ext cx="4581525" cy="296481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0034" y="142852"/>
            <a:ext cx="6777817" cy="1077218"/>
          </a:xfrm>
          <a:prstGeom prst="rect">
            <a:avLst/>
          </a:prstGeom>
        </p:spPr>
        <p:txBody>
          <a:bodyPr wrap="none">
            <a:spAutoFit/>
          </a:bodyPr>
          <a:lstStyle/>
          <a:p>
            <a:pPr algn="l"/>
            <a:r>
              <a:rPr lang="zh-CN" altLang="en-US" sz="3200" b="1" dirty="0" smtClean="0">
                <a:solidFill>
                  <a:schemeClr val="bg1"/>
                </a:solidFill>
                <a:latin typeface="黑体" pitchFamily="49" charset="-122"/>
                <a:ea typeface="黑体" pitchFamily="49" charset="-122"/>
              </a:rPr>
              <a:t>学习任务三  完整加日志备份与还原</a:t>
            </a:r>
          </a:p>
          <a:p>
            <a:pPr algn="l"/>
            <a:endParaRPr lang="zh-CN" altLang="en-US" sz="3200" b="1" dirty="0" smtClean="0">
              <a:solidFill>
                <a:schemeClr val="bg1"/>
              </a:solidFill>
              <a:latin typeface="黑体" pitchFamily="49" charset="-122"/>
              <a:ea typeface="黑体" pitchFamily="49" charset="-122"/>
            </a:endParaRPr>
          </a:p>
        </p:txBody>
      </p:sp>
      <p:sp>
        <p:nvSpPr>
          <p:cNvPr id="8" name="矩形 7"/>
          <p:cNvSpPr/>
          <p:nvPr/>
        </p:nvSpPr>
        <p:spPr>
          <a:xfrm>
            <a:off x="500034" y="1214422"/>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785786" y="1285860"/>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任务实施</a:t>
            </a:r>
          </a:p>
        </p:txBody>
      </p:sp>
      <p:pic>
        <p:nvPicPr>
          <p:cNvPr id="10" name="图片 9" descr="图24"/>
          <p:cNvPicPr/>
          <p:nvPr/>
        </p:nvPicPr>
        <p:blipFill>
          <a:blip r:embed="rId2">
            <a:extLst>
              <a:ext uri="{28A0092B-C50C-407E-A947-70E740481C1C}">
                <a14:useLocalDpi xmlns:a14="http://schemas.microsoft.com/office/drawing/2010/main" val="0"/>
              </a:ext>
            </a:extLst>
          </a:blip>
          <a:srcRect/>
          <a:stretch>
            <a:fillRect/>
          </a:stretch>
        </p:blipFill>
        <p:spPr bwMode="auto">
          <a:xfrm>
            <a:off x="2857488" y="1857364"/>
            <a:ext cx="4321810" cy="382143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0034" y="142852"/>
            <a:ext cx="6777817" cy="1077218"/>
          </a:xfrm>
          <a:prstGeom prst="rect">
            <a:avLst/>
          </a:prstGeom>
        </p:spPr>
        <p:txBody>
          <a:bodyPr wrap="none">
            <a:spAutoFit/>
          </a:bodyPr>
          <a:lstStyle/>
          <a:p>
            <a:pPr algn="l"/>
            <a:r>
              <a:rPr lang="zh-CN" altLang="en-US" sz="3200" b="1" dirty="0" smtClean="0">
                <a:solidFill>
                  <a:schemeClr val="bg1"/>
                </a:solidFill>
                <a:latin typeface="黑体" pitchFamily="49" charset="-122"/>
                <a:ea typeface="黑体" pitchFamily="49" charset="-122"/>
              </a:rPr>
              <a:t>学习任务三  完整加日志备份与还原</a:t>
            </a:r>
          </a:p>
          <a:p>
            <a:pPr algn="l"/>
            <a:endParaRPr lang="zh-CN" altLang="en-US" sz="3200" b="1" dirty="0" smtClean="0">
              <a:solidFill>
                <a:schemeClr val="bg1"/>
              </a:solidFill>
              <a:latin typeface="黑体" pitchFamily="49" charset="-122"/>
              <a:ea typeface="黑体" pitchFamily="49" charset="-122"/>
            </a:endParaRPr>
          </a:p>
        </p:txBody>
      </p:sp>
      <p:sp>
        <p:nvSpPr>
          <p:cNvPr id="8" name="矩形 7"/>
          <p:cNvSpPr/>
          <p:nvPr/>
        </p:nvSpPr>
        <p:spPr>
          <a:xfrm>
            <a:off x="500034" y="1214422"/>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785786" y="1285860"/>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任务实施</a:t>
            </a:r>
          </a:p>
        </p:txBody>
      </p:sp>
      <p:pic>
        <p:nvPicPr>
          <p:cNvPr id="6" name="图片 5" descr="图25"/>
          <p:cNvPicPr/>
          <p:nvPr/>
        </p:nvPicPr>
        <p:blipFill>
          <a:blip r:embed="rId2">
            <a:extLst>
              <a:ext uri="{28A0092B-C50C-407E-A947-70E740481C1C}">
                <a14:useLocalDpi xmlns:a14="http://schemas.microsoft.com/office/drawing/2010/main" val="0"/>
              </a:ext>
            </a:extLst>
          </a:blip>
          <a:srcRect/>
          <a:stretch>
            <a:fillRect/>
          </a:stretch>
        </p:blipFill>
        <p:spPr bwMode="auto">
          <a:xfrm>
            <a:off x="2643174" y="1857364"/>
            <a:ext cx="4302760" cy="381190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3500462"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buFont typeface="Arial" pitchFamily="34" charset="0"/>
              <a:buChar char="•"/>
            </a:pPr>
            <a:r>
              <a:rPr lang="zh-CN" altLang="en-US" sz="2400" b="1" dirty="0" smtClean="0">
                <a:solidFill>
                  <a:schemeClr val="bg1"/>
                </a:solidFill>
              </a:rPr>
              <a:t>知识链接</a:t>
            </a:r>
          </a:p>
        </p:txBody>
      </p:sp>
      <p:sp>
        <p:nvSpPr>
          <p:cNvPr id="16385" name="Rectangle 1"/>
          <p:cNvSpPr>
            <a:spLocks noChangeArrowheads="1"/>
          </p:cNvSpPr>
          <p:nvPr/>
        </p:nvSpPr>
        <p:spPr bwMode="auto">
          <a:xfrm>
            <a:off x="285720" y="1285860"/>
            <a:ext cx="2339102"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l"/>
            <a:r>
              <a:rPr lang="zh-CN" altLang="en-US" sz="2400" dirty="0" smtClean="0" bmk="_Toc35102661">
                <a:solidFill>
                  <a:srgbClr val="FF0000"/>
                </a:solidFill>
                <a:latin typeface="黑体" pitchFamily="49" charset="-122"/>
                <a:ea typeface="黑体" pitchFamily="49" charset="-122"/>
                <a:cs typeface="Times New Roman" pitchFamily="18" charset="0"/>
              </a:rPr>
              <a:t>一．备份的原因</a:t>
            </a:r>
          </a:p>
        </p:txBody>
      </p:sp>
      <p:sp>
        <p:nvSpPr>
          <p:cNvPr id="5" name="TextBox 4"/>
          <p:cNvSpPr txBox="1"/>
          <p:nvPr/>
        </p:nvSpPr>
        <p:spPr>
          <a:xfrm>
            <a:off x="1285852" y="3214686"/>
            <a:ext cx="1214446" cy="369332"/>
          </a:xfrm>
          <a:prstGeom prst="rect">
            <a:avLst/>
          </a:prstGeom>
          <a:ln w="28575" cap="rnd">
            <a:solidFill>
              <a:srgbClr val="FF0000"/>
            </a:solidFill>
            <a:prstDash val="sysDash"/>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dirty="0" smtClean="0">
                <a:latin typeface="+mj-ea"/>
                <a:ea typeface="+mj-ea"/>
              </a:rPr>
              <a:t>人为错误</a:t>
            </a:r>
          </a:p>
        </p:txBody>
      </p:sp>
      <p:sp>
        <p:nvSpPr>
          <p:cNvPr id="8" name="TextBox 7"/>
          <p:cNvSpPr txBox="1"/>
          <p:nvPr/>
        </p:nvSpPr>
        <p:spPr>
          <a:xfrm>
            <a:off x="1285852" y="2428868"/>
            <a:ext cx="1214446" cy="369332"/>
          </a:xfrm>
          <a:prstGeom prst="rect">
            <a:avLst/>
          </a:prstGeom>
          <a:ln w="28575" cap="rnd">
            <a:solidFill>
              <a:srgbClr val="FF0000"/>
            </a:solidFill>
            <a:prstDash val="sysDash"/>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dirty="0" smtClean="0">
                <a:latin typeface="+mj-ea"/>
                <a:ea typeface="+mj-ea"/>
              </a:rPr>
              <a:t>程序错误</a:t>
            </a:r>
          </a:p>
        </p:txBody>
      </p:sp>
      <p:sp>
        <p:nvSpPr>
          <p:cNvPr id="9" name="TextBox 8"/>
          <p:cNvSpPr txBox="1"/>
          <p:nvPr/>
        </p:nvSpPr>
        <p:spPr>
          <a:xfrm>
            <a:off x="3214678" y="2428868"/>
            <a:ext cx="1643074" cy="369332"/>
          </a:xfrm>
          <a:prstGeom prst="rect">
            <a:avLst/>
          </a:prstGeom>
          <a:ln w="28575" cap="rnd">
            <a:solidFill>
              <a:srgbClr val="FF0000"/>
            </a:solidFill>
            <a:prstDash val="sysDash"/>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dirty="0" smtClean="0">
                <a:latin typeface="+mj-ea"/>
                <a:ea typeface="+mj-ea"/>
              </a:rPr>
              <a:t>计算机失败</a:t>
            </a:r>
          </a:p>
        </p:txBody>
      </p:sp>
      <p:sp>
        <p:nvSpPr>
          <p:cNvPr id="10" name="TextBox 9"/>
          <p:cNvSpPr txBox="1"/>
          <p:nvPr/>
        </p:nvSpPr>
        <p:spPr>
          <a:xfrm>
            <a:off x="3214678" y="3214686"/>
            <a:ext cx="1643074" cy="369332"/>
          </a:xfrm>
          <a:prstGeom prst="rect">
            <a:avLst/>
          </a:prstGeom>
          <a:ln w="28575" cap="rnd">
            <a:solidFill>
              <a:srgbClr val="FF0000"/>
            </a:solidFill>
            <a:prstDash val="sysDash"/>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dirty="0" smtClean="0">
                <a:latin typeface="+mj-ea"/>
                <a:ea typeface="+mj-ea"/>
              </a:rPr>
              <a:t>磁盘失败</a:t>
            </a:r>
          </a:p>
        </p:txBody>
      </p:sp>
      <p:sp>
        <p:nvSpPr>
          <p:cNvPr id="11" name="TextBox 10"/>
          <p:cNvSpPr txBox="1"/>
          <p:nvPr/>
        </p:nvSpPr>
        <p:spPr>
          <a:xfrm>
            <a:off x="5500694" y="2786058"/>
            <a:ext cx="1643074" cy="369332"/>
          </a:xfrm>
          <a:prstGeom prst="rect">
            <a:avLst/>
          </a:prstGeom>
          <a:ln w="28575" cap="rnd">
            <a:solidFill>
              <a:srgbClr val="FF0000"/>
            </a:solidFill>
            <a:prstDash val="sysDash"/>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dirty="0" smtClean="0">
                <a:latin typeface="+mj-ea"/>
                <a:ea typeface="+mj-ea"/>
              </a:rPr>
              <a:t>灾难</a:t>
            </a: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3500462"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buFont typeface="Arial" pitchFamily="34" charset="0"/>
              <a:buChar char="•"/>
            </a:pPr>
            <a:r>
              <a:rPr lang="zh-CN" altLang="en-US" sz="2400" b="1" dirty="0" smtClean="0">
                <a:solidFill>
                  <a:schemeClr val="bg1"/>
                </a:solidFill>
              </a:rPr>
              <a:t>知识链接</a:t>
            </a:r>
          </a:p>
        </p:txBody>
      </p:sp>
      <p:sp>
        <p:nvSpPr>
          <p:cNvPr id="15361" name="Rectangle 1"/>
          <p:cNvSpPr>
            <a:spLocks noChangeArrowheads="1"/>
          </p:cNvSpPr>
          <p:nvPr/>
        </p:nvSpPr>
        <p:spPr bwMode="auto">
          <a:xfrm>
            <a:off x="285720" y="1071546"/>
            <a:ext cx="2339102"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l"/>
            <a:r>
              <a:rPr lang="zh-CN" altLang="en-US" sz="2400" dirty="0" smtClean="0">
                <a:solidFill>
                  <a:srgbClr val="FF0000"/>
                </a:solidFill>
                <a:latin typeface="黑体" pitchFamily="49" charset="-122"/>
                <a:ea typeface="黑体" pitchFamily="49" charset="-122"/>
                <a:cs typeface="Times New Roman" pitchFamily="18" charset="0"/>
              </a:rPr>
              <a:t>二．备份的类型</a:t>
            </a:r>
          </a:p>
        </p:txBody>
      </p:sp>
      <p:sp>
        <p:nvSpPr>
          <p:cNvPr id="15362" name="Rectangle 2"/>
          <p:cNvSpPr>
            <a:spLocks noChangeArrowheads="1"/>
          </p:cNvSpPr>
          <p:nvPr/>
        </p:nvSpPr>
        <p:spPr bwMode="auto">
          <a:xfrm>
            <a:off x="857224" y="2220906"/>
            <a:ext cx="2928958" cy="1708160"/>
          </a:xfrm>
          <a:prstGeom prst="rect">
            <a:avLst/>
          </a:prstGeom>
          <a:noFill/>
          <a:ln w="19050">
            <a:solidFill>
              <a:srgbClr val="FF0000"/>
            </a:solidFill>
            <a:prstDash val="sysDash"/>
            <a:miter lim="800000"/>
            <a:headEnd/>
            <a:tailEnd/>
          </a:ln>
          <a:effectLst/>
        </p:spPr>
        <p:txBody>
          <a:bodyPr vert="horz" wrap="square" lIns="91440" tIns="45720" rIns="91440" bIns="45720" numCol="1" anchor="ctr" anchorCtr="0" compatLnSpc="1">
            <a:prstTxWarp prst="textNoShape">
              <a:avLst/>
            </a:prstTxWarp>
            <a:spAutoFit/>
          </a:bodyPr>
          <a:lstStyle/>
          <a:p>
            <a:pPr marL="0" marR="0" lvl="0" defTabSz="914400" rtl="0" eaLnBrk="1" fontAlgn="base" latinLnBrk="0" hangingPunct="1">
              <a:lnSpc>
                <a:spcPct val="15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完整备份</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endParaRPr>
          </a:p>
          <a:p>
            <a:pPr lvl="0" algn="l">
              <a:lnSpc>
                <a:spcPct val="150000"/>
              </a:lnSpc>
            </a:pPr>
            <a:r>
              <a:rPr lang="zh-CN" altLang="en-US" sz="1400" dirty="0" smtClean="0"/>
              <a:t>备份数据及数据库中所有表的架构和相关的文件结构。</a:t>
            </a:r>
          </a:p>
          <a:p>
            <a:pPr lvl="0" algn="l">
              <a:lnSpc>
                <a:spcPct val="150000"/>
              </a:lnSpc>
            </a:pPr>
            <a:r>
              <a:rPr lang="zh-CN" altLang="en-US" sz="1400" dirty="0" smtClean="0"/>
              <a:t>备份在备份期间发生的所有活动。</a:t>
            </a:r>
          </a:p>
          <a:p>
            <a:pPr lvl="0" algn="l">
              <a:lnSpc>
                <a:spcPct val="150000"/>
              </a:lnSpc>
            </a:pPr>
            <a:r>
              <a:rPr lang="zh-CN" altLang="en-US" sz="1400" dirty="0" smtClean="0"/>
              <a:t>备份在事务日志中未确认的事务。</a:t>
            </a:r>
            <a:endParaRPr lang="zh-CN" altLang="en-US" sz="1400" dirty="0"/>
          </a:p>
        </p:txBody>
      </p:sp>
      <p:sp>
        <p:nvSpPr>
          <p:cNvPr id="8" name="Rectangle 2"/>
          <p:cNvSpPr>
            <a:spLocks noChangeArrowheads="1"/>
          </p:cNvSpPr>
          <p:nvPr/>
        </p:nvSpPr>
        <p:spPr bwMode="auto">
          <a:xfrm>
            <a:off x="5214942" y="2214554"/>
            <a:ext cx="3143272" cy="1714512"/>
          </a:xfrm>
          <a:prstGeom prst="rect">
            <a:avLst/>
          </a:prstGeom>
          <a:noFill/>
          <a:ln w="19050">
            <a:solidFill>
              <a:srgbClr val="FF0000"/>
            </a:solidFill>
            <a:prstDash val="sysDash"/>
            <a:miter lim="800000"/>
            <a:headEnd/>
            <a:tailEnd/>
          </a:ln>
          <a:effectLst/>
        </p:spPr>
        <p:txBody>
          <a:bodyPr vert="horz" wrap="square" lIns="91440" tIns="45720" rIns="91440" bIns="45720" numCol="1" anchor="ctr" anchorCtr="0" compatLnSpc="1">
            <a:prstTxWarp prst="textNoShape">
              <a:avLst/>
            </a:prstTxWarp>
            <a:spAutoFit/>
          </a:bodyPr>
          <a:lstStyle/>
          <a:p>
            <a:pPr lvl="0">
              <a:lnSpc>
                <a:spcPct val="150000"/>
              </a:lnSpc>
            </a:pPr>
            <a:r>
              <a:rPr lang="zh-CN" altLang="en-US" sz="1400" dirty="0" smtClean="0">
                <a:latin typeface="黑体" pitchFamily="49" charset="-122"/>
                <a:ea typeface="黑体" pitchFamily="49" charset="-122"/>
                <a:cs typeface="Times New Roman" pitchFamily="18" charset="0"/>
              </a:rPr>
              <a:t>差异备份</a:t>
            </a:r>
            <a:endParaRPr lang="en-US" altLang="zh-CN" sz="1400" dirty="0" smtClean="0">
              <a:latin typeface="黑体" pitchFamily="49" charset="-122"/>
              <a:ea typeface="黑体" pitchFamily="49" charset="-122"/>
              <a:cs typeface="Times New Roman" pitchFamily="18" charset="0"/>
            </a:endParaRPr>
          </a:p>
          <a:p>
            <a:pPr lvl="0" algn="l">
              <a:lnSpc>
                <a:spcPct val="150000"/>
              </a:lnSpc>
            </a:pPr>
            <a:r>
              <a:rPr lang="zh-CN" altLang="en-US" sz="1400" dirty="0" smtClean="0"/>
              <a:t>备份上一次完整备份以来所有数据库更改的部分。</a:t>
            </a:r>
          </a:p>
          <a:p>
            <a:pPr lvl="0" algn="l">
              <a:lnSpc>
                <a:spcPct val="150000"/>
              </a:lnSpc>
            </a:pPr>
            <a:r>
              <a:rPr lang="zh-CN" altLang="en-US" sz="1400" dirty="0" smtClean="0"/>
              <a:t>备份在备份期间发生的所有活动。</a:t>
            </a:r>
          </a:p>
          <a:p>
            <a:pPr lvl="0" algn="l">
              <a:lnSpc>
                <a:spcPct val="150000"/>
              </a:lnSpc>
            </a:pPr>
            <a:r>
              <a:rPr lang="zh-CN" altLang="en-US" sz="1400" dirty="0" smtClean="0"/>
              <a:t>备份在事务日志中未确认的事务。</a:t>
            </a:r>
            <a:endParaRPr lang="zh-CN" altLang="en-US" sz="1400" dirty="0"/>
          </a:p>
        </p:txBody>
      </p:sp>
      <p:sp>
        <p:nvSpPr>
          <p:cNvPr id="7" name="Rectangle 2"/>
          <p:cNvSpPr>
            <a:spLocks noChangeArrowheads="1"/>
          </p:cNvSpPr>
          <p:nvPr/>
        </p:nvSpPr>
        <p:spPr bwMode="auto">
          <a:xfrm>
            <a:off x="2357422" y="4286256"/>
            <a:ext cx="4214842" cy="1061829"/>
          </a:xfrm>
          <a:prstGeom prst="rect">
            <a:avLst/>
          </a:prstGeom>
          <a:noFill/>
          <a:ln w="19050">
            <a:solidFill>
              <a:srgbClr val="FF0000"/>
            </a:solidFill>
            <a:prstDash val="sysDash"/>
            <a:miter lim="800000"/>
            <a:headEnd/>
            <a:tailEnd/>
          </a:ln>
          <a:effectLst/>
        </p:spPr>
        <p:txBody>
          <a:bodyPr vert="horz" wrap="square" lIns="91440" tIns="45720" rIns="91440" bIns="45720" numCol="1" anchor="ctr" anchorCtr="0" compatLnSpc="1">
            <a:prstTxWarp prst="textNoShape">
              <a:avLst/>
            </a:prstTxWarp>
            <a:spAutoFit/>
          </a:bodyPr>
          <a:lstStyle/>
          <a:p>
            <a:pPr lvl="0">
              <a:lnSpc>
                <a:spcPct val="150000"/>
              </a:lnSpc>
            </a:pPr>
            <a:r>
              <a:rPr lang="zh-CN" altLang="en-US" sz="1400" dirty="0" smtClean="0">
                <a:latin typeface="+mn-ea"/>
                <a:ea typeface="+mn-ea"/>
              </a:rPr>
              <a:t>事务日志备份</a:t>
            </a:r>
            <a:endParaRPr lang="en-US" altLang="zh-CN" sz="1400" dirty="0" smtClean="0">
              <a:latin typeface="+mn-ea"/>
              <a:ea typeface="+mn-ea"/>
            </a:endParaRPr>
          </a:p>
          <a:p>
            <a:pPr lvl="0" algn="l">
              <a:lnSpc>
                <a:spcPct val="150000"/>
              </a:lnSpc>
            </a:pPr>
            <a:r>
              <a:rPr lang="zh-CN" altLang="en-US" sz="1400" dirty="0" smtClean="0"/>
              <a:t>在执行过至少一次完整备份后，才能备份事务日志</a:t>
            </a:r>
          </a:p>
          <a:p>
            <a:pPr lvl="0" algn="l">
              <a:lnSpc>
                <a:spcPct val="150000"/>
              </a:lnSpc>
            </a:pPr>
            <a:r>
              <a:rPr lang="zh-CN" altLang="en-US" sz="1400" dirty="0" smtClean="0"/>
              <a:t>在简单恢复模式下不能进行事务日志备份</a:t>
            </a:r>
            <a:endParaRPr lang="zh-CN" altLang="en-US" sz="1400" dirty="0"/>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3500462"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buFont typeface="Arial" pitchFamily="34" charset="0"/>
              <a:buChar char="•"/>
            </a:pPr>
            <a:r>
              <a:rPr lang="zh-CN" altLang="en-US" sz="2400" b="1" dirty="0" smtClean="0">
                <a:solidFill>
                  <a:schemeClr val="bg1"/>
                </a:solidFill>
              </a:rPr>
              <a:t>知识链接</a:t>
            </a:r>
          </a:p>
        </p:txBody>
      </p:sp>
      <p:sp>
        <p:nvSpPr>
          <p:cNvPr id="8" name="矩形 7"/>
          <p:cNvSpPr/>
          <p:nvPr/>
        </p:nvSpPr>
        <p:spPr>
          <a:xfrm>
            <a:off x="714348" y="1142984"/>
            <a:ext cx="2031325" cy="461665"/>
          </a:xfrm>
          <a:prstGeom prst="rect">
            <a:avLst/>
          </a:prstGeom>
        </p:spPr>
        <p:txBody>
          <a:bodyPr wrap="none">
            <a:spAutoFit/>
          </a:bodyPr>
          <a:lstStyle/>
          <a:p>
            <a:r>
              <a:rPr lang="zh-CN" altLang="en-US" sz="2400" dirty="0" smtClean="0">
                <a:solidFill>
                  <a:srgbClr val="FF0000"/>
                </a:solidFill>
                <a:latin typeface="黑体" pitchFamily="49" charset="-122"/>
                <a:ea typeface="黑体" pitchFamily="49" charset="-122"/>
              </a:rPr>
              <a:t>三．恢复模式</a:t>
            </a:r>
          </a:p>
        </p:txBody>
      </p:sp>
      <p:sp>
        <p:nvSpPr>
          <p:cNvPr id="7169" name="Rectangle 1"/>
          <p:cNvSpPr>
            <a:spLocks noChangeArrowheads="1"/>
          </p:cNvSpPr>
          <p:nvPr/>
        </p:nvSpPr>
        <p:spPr bwMode="auto">
          <a:xfrm>
            <a:off x="1071538" y="2500306"/>
            <a:ext cx="5643602" cy="18668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SQL Server</a:t>
            </a:r>
            <a:r>
              <a:rPr kumimoji="0" lang="zh-CN" altLang="en-US" sz="2000" b="0"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提供了以下</a:t>
            </a:r>
            <a:r>
              <a:rPr kumimoji="0" lang="en-US" altLang="zh-CN" sz="2000" b="0"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3</a:t>
            </a:r>
            <a:r>
              <a:rPr kumimoji="0" lang="zh-CN" altLang="en-US" sz="2000" b="0"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中恢复模式：</a:t>
            </a:r>
            <a:endParaRPr kumimoji="0" lang="zh-CN" altLang="en-US" sz="2000" b="0" i="0" u="none" strike="noStrike" cap="none" normalizeH="0" baseline="0" dirty="0" smtClean="0">
              <a:ln>
                <a:noFill/>
              </a:ln>
              <a:solidFill>
                <a:schemeClr val="tx1"/>
              </a:solidFill>
              <a:effectLst/>
              <a:latin typeface="黑体" pitchFamily="49" charset="-122"/>
              <a:ea typeface="黑体" pitchFamily="49" charset="-122"/>
              <a:cs typeface="宋体" pitchFamily="2" charset="-122"/>
            </a:endParaRPr>
          </a:p>
          <a:p>
            <a:pPr marL="0" marR="0" lvl="0" indent="269875" algn="l" defTabSz="914400" rtl="0" eaLnBrk="0" fontAlgn="base" latinLnBrk="0" hangingPunct="0">
              <a:lnSpc>
                <a:spcPct val="150000"/>
              </a:lnSpc>
              <a:spcBef>
                <a:spcPct val="0"/>
              </a:spcBef>
              <a:spcAft>
                <a:spcPct val="0"/>
              </a:spcAft>
              <a:buClrTx/>
              <a:buSzTx/>
              <a:buFontTx/>
              <a:buChar char="•"/>
              <a:tabLst/>
            </a:pPr>
            <a:r>
              <a:rPr kumimoji="0" lang="zh-CN" altLang="en-US" sz="2000" b="0"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简单恢复模式</a:t>
            </a:r>
            <a:endParaRPr kumimoji="0" lang="zh-CN" altLang="en-US" sz="2000" b="0" i="0" u="none" strike="noStrike" cap="none" normalizeH="0" baseline="0" dirty="0" smtClean="0">
              <a:ln>
                <a:noFill/>
              </a:ln>
              <a:solidFill>
                <a:schemeClr val="tx1"/>
              </a:solidFill>
              <a:effectLst/>
              <a:latin typeface="黑体" pitchFamily="49" charset="-122"/>
              <a:ea typeface="黑体" pitchFamily="49" charset="-122"/>
              <a:cs typeface="宋体" pitchFamily="2" charset="-122"/>
            </a:endParaRPr>
          </a:p>
          <a:p>
            <a:pPr marL="0" marR="0" lvl="0" indent="269875" algn="l" defTabSz="914400" rtl="0" eaLnBrk="0" fontAlgn="base" latinLnBrk="0" hangingPunct="0">
              <a:lnSpc>
                <a:spcPct val="150000"/>
              </a:lnSpc>
              <a:spcBef>
                <a:spcPct val="0"/>
              </a:spcBef>
              <a:spcAft>
                <a:spcPct val="0"/>
              </a:spcAft>
              <a:buClrTx/>
              <a:buSzTx/>
              <a:buFontTx/>
              <a:buChar char="•"/>
              <a:tabLst/>
            </a:pPr>
            <a:r>
              <a:rPr kumimoji="0" lang="zh-CN" altLang="en-US" sz="2000" b="0"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完整恢复模式</a:t>
            </a:r>
            <a:endParaRPr kumimoji="0" lang="zh-CN" altLang="en-US" sz="2000" b="0" i="0" u="none" strike="noStrike" cap="none" normalizeH="0" baseline="0" dirty="0" smtClean="0">
              <a:ln>
                <a:noFill/>
              </a:ln>
              <a:solidFill>
                <a:schemeClr val="tx1"/>
              </a:solidFill>
              <a:effectLst/>
              <a:latin typeface="黑体" pitchFamily="49" charset="-122"/>
              <a:ea typeface="黑体" pitchFamily="49" charset="-122"/>
              <a:cs typeface="宋体" pitchFamily="2" charset="-122"/>
            </a:endParaRPr>
          </a:p>
          <a:p>
            <a:pPr marL="0" marR="0" lvl="0" indent="269875" algn="l" defTabSz="914400" rtl="0" eaLnBrk="0" fontAlgn="base" latinLnBrk="0" hangingPunct="0">
              <a:lnSpc>
                <a:spcPct val="150000"/>
              </a:lnSpc>
              <a:spcBef>
                <a:spcPct val="0"/>
              </a:spcBef>
              <a:spcAft>
                <a:spcPct val="0"/>
              </a:spcAft>
              <a:buClrTx/>
              <a:buSzTx/>
              <a:buFontTx/>
              <a:buChar char="•"/>
              <a:tabLst/>
            </a:pPr>
            <a:r>
              <a:rPr kumimoji="0" lang="zh-CN" altLang="en-US" sz="2000" b="0"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大容量日志恢复模式</a:t>
            </a:r>
            <a:endParaRPr kumimoji="0" lang="zh-CN" altLang="en-US" sz="2000" b="0" i="0" u="none" strike="noStrike" cap="none" normalizeH="0" baseline="0" dirty="0" smtClean="0">
              <a:ln>
                <a:noFill/>
              </a:ln>
              <a:solidFill>
                <a:schemeClr val="tx1"/>
              </a:solidFill>
              <a:effectLst/>
              <a:latin typeface="黑体" pitchFamily="49" charset="-122"/>
              <a:ea typeface="黑体" pitchFamily="49" charset="-122"/>
              <a:cs typeface="宋体"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3500462"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buFont typeface="Arial" pitchFamily="34" charset="0"/>
              <a:buChar char="•"/>
            </a:pPr>
            <a:r>
              <a:rPr lang="zh-CN" altLang="en-US" sz="2400" b="1" dirty="0" smtClean="0">
                <a:solidFill>
                  <a:schemeClr val="bg1"/>
                </a:solidFill>
              </a:rPr>
              <a:t>知识链接</a:t>
            </a:r>
          </a:p>
        </p:txBody>
      </p:sp>
      <p:sp>
        <p:nvSpPr>
          <p:cNvPr id="8" name="矩形 7"/>
          <p:cNvSpPr/>
          <p:nvPr/>
        </p:nvSpPr>
        <p:spPr>
          <a:xfrm>
            <a:off x="714348" y="1142984"/>
            <a:ext cx="2954656" cy="461665"/>
          </a:xfrm>
          <a:prstGeom prst="rect">
            <a:avLst/>
          </a:prstGeom>
        </p:spPr>
        <p:txBody>
          <a:bodyPr wrap="none">
            <a:spAutoFit/>
          </a:bodyPr>
          <a:lstStyle/>
          <a:p>
            <a:r>
              <a:rPr lang="zh-CN" altLang="en-US" sz="2400" dirty="0" smtClean="0">
                <a:solidFill>
                  <a:srgbClr val="FF0000"/>
                </a:solidFill>
                <a:latin typeface="黑体" pitchFamily="49" charset="-122"/>
                <a:ea typeface="黑体" pitchFamily="49" charset="-122"/>
              </a:rPr>
              <a:t>四．备份和还原策略</a:t>
            </a:r>
          </a:p>
        </p:txBody>
      </p:sp>
      <p:graphicFrame>
        <p:nvGraphicFramePr>
          <p:cNvPr id="7" name="表格 6"/>
          <p:cNvGraphicFramePr>
            <a:graphicFrameLocks noGrp="1"/>
          </p:cNvGraphicFramePr>
          <p:nvPr/>
        </p:nvGraphicFramePr>
        <p:xfrm>
          <a:off x="1357290" y="2214554"/>
          <a:ext cx="6340818" cy="2331732"/>
        </p:xfrm>
        <a:graphic>
          <a:graphicData uri="http://schemas.openxmlformats.org/drawingml/2006/table">
            <a:tbl>
              <a:tblPr/>
              <a:tblGrid>
                <a:gridCol w="3170409"/>
                <a:gridCol w="3170409"/>
              </a:tblGrid>
              <a:tr h="259081">
                <a:tc>
                  <a:txBody>
                    <a:bodyPr/>
                    <a:lstStyle/>
                    <a:p>
                      <a:pPr algn="ctr">
                        <a:spcAft>
                          <a:spcPts val="0"/>
                        </a:spcAft>
                      </a:pPr>
                      <a:r>
                        <a:rPr lang="zh-CN" sz="900" kern="100" dirty="0">
                          <a:latin typeface="Times New Roman"/>
                          <a:ea typeface="宋体"/>
                          <a:cs typeface="Times New Roman"/>
                        </a:rPr>
                        <a:t>策略</a:t>
                      </a:r>
                      <a:endParaRPr lang="zh-CN" sz="1050" kern="100" dirty="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latin typeface="Times New Roman"/>
                          <a:ea typeface="宋体"/>
                          <a:cs typeface="Times New Roman"/>
                        </a:rPr>
                        <a:t>说明</a:t>
                      </a:r>
                      <a:endParaRPr lang="zh-CN" sz="1050" kern="10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7244">
                <a:tc>
                  <a:txBody>
                    <a:bodyPr/>
                    <a:lstStyle/>
                    <a:p>
                      <a:pPr algn="just">
                        <a:spcAft>
                          <a:spcPts val="0"/>
                        </a:spcAft>
                      </a:pPr>
                      <a:r>
                        <a:rPr lang="zh-CN" sz="900" kern="100">
                          <a:latin typeface="Times New Roman"/>
                          <a:ea typeface="宋体"/>
                          <a:cs typeface="Times New Roman"/>
                        </a:rPr>
                        <a:t>完整备份和还原</a:t>
                      </a:r>
                      <a:endParaRPr lang="zh-CN" sz="1050" kern="10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a:latin typeface="Times New Roman"/>
                          <a:ea typeface="宋体"/>
                          <a:cs typeface="Times New Roman"/>
                        </a:rPr>
                        <a:t>小型数据库</a:t>
                      </a:r>
                      <a:endParaRPr lang="zh-CN" sz="1050" kern="100">
                        <a:latin typeface="Times New Roman"/>
                        <a:ea typeface="宋体"/>
                        <a:cs typeface="Mangal"/>
                      </a:endParaRPr>
                    </a:p>
                    <a:p>
                      <a:pPr algn="just">
                        <a:spcAft>
                          <a:spcPts val="0"/>
                        </a:spcAft>
                      </a:pPr>
                      <a:r>
                        <a:rPr lang="zh-CN" sz="900" kern="100">
                          <a:latin typeface="Times New Roman"/>
                          <a:ea typeface="宋体"/>
                          <a:cs typeface="Times New Roman"/>
                        </a:rPr>
                        <a:t>数据库很少改变或只读</a:t>
                      </a:r>
                      <a:endParaRPr lang="zh-CN" sz="1050" kern="100">
                        <a:latin typeface="Times New Roman"/>
                        <a:ea typeface="宋体"/>
                        <a:cs typeface="Mangal"/>
                      </a:endParaRPr>
                    </a:p>
                    <a:p>
                      <a:pPr algn="just">
                        <a:spcAft>
                          <a:spcPts val="0"/>
                        </a:spcAft>
                      </a:pPr>
                      <a:r>
                        <a:rPr lang="zh-CN" sz="900" kern="100">
                          <a:latin typeface="Times New Roman"/>
                          <a:ea typeface="宋体"/>
                          <a:cs typeface="Times New Roman"/>
                        </a:rPr>
                        <a:t>如果使用完全恢复模式，事务日志需要周期性清除</a:t>
                      </a:r>
                      <a:endParaRPr lang="zh-CN" sz="1050" kern="10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8163">
                <a:tc>
                  <a:txBody>
                    <a:bodyPr/>
                    <a:lstStyle/>
                    <a:p>
                      <a:pPr algn="just">
                        <a:spcAft>
                          <a:spcPts val="0"/>
                        </a:spcAft>
                      </a:pPr>
                      <a:r>
                        <a:rPr lang="zh-CN" sz="900" kern="100">
                          <a:latin typeface="Times New Roman"/>
                          <a:ea typeface="宋体"/>
                          <a:cs typeface="Times New Roman"/>
                        </a:rPr>
                        <a:t>完整备份</a:t>
                      </a:r>
                      <a:r>
                        <a:rPr lang="en-US" sz="900" kern="100">
                          <a:latin typeface="Times New Roman"/>
                          <a:ea typeface="宋体"/>
                          <a:cs typeface="Times New Roman"/>
                        </a:rPr>
                        <a:t>+</a:t>
                      </a:r>
                      <a:r>
                        <a:rPr lang="zh-CN" sz="900" kern="100">
                          <a:latin typeface="Times New Roman"/>
                          <a:ea typeface="宋体"/>
                          <a:cs typeface="Times New Roman"/>
                        </a:rPr>
                        <a:t>差异备份与还原</a:t>
                      </a:r>
                      <a:endParaRPr lang="zh-CN" sz="1050" kern="10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a:latin typeface="Times New Roman"/>
                          <a:ea typeface="宋体"/>
                          <a:cs typeface="Times New Roman"/>
                        </a:rPr>
                        <a:t>数据库频繁更改</a:t>
                      </a:r>
                      <a:endParaRPr lang="zh-CN" sz="1050" kern="100">
                        <a:latin typeface="Times New Roman"/>
                        <a:ea typeface="宋体"/>
                        <a:cs typeface="Mangal"/>
                      </a:endParaRPr>
                    </a:p>
                    <a:p>
                      <a:pPr algn="just">
                        <a:spcAft>
                          <a:spcPts val="0"/>
                        </a:spcAft>
                      </a:pPr>
                      <a:r>
                        <a:rPr lang="zh-CN" sz="900" kern="100">
                          <a:latin typeface="Times New Roman"/>
                          <a:ea typeface="宋体"/>
                          <a:cs typeface="Times New Roman"/>
                        </a:rPr>
                        <a:t>想要最少的备份时间</a:t>
                      </a:r>
                      <a:endParaRPr lang="zh-CN" sz="1050" kern="10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7244">
                <a:tc>
                  <a:txBody>
                    <a:bodyPr/>
                    <a:lstStyle/>
                    <a:p>
                      <a:pPr algn="just">
                        <a:spcAft>
                          <a:spcPts val="0"/>
                        </a:spcAft>
                      </a:pPr>
                      <a:r>
                        <a:rPr lang="zh-CN" sz="900" kern="100" dirty="0">
                          <a:latin typeface="Times New Roman"/>
                          <a:ea typeface="宋体"/>
                          <a:cs typeface="Times New Roman"/>
                        </a:rPr>
                        <a:t>完整备份</a:t>
                      </a:r>
                      <a:r>
                        <a:rPr lang="en-US" sz="900" kern="100" dirty="0">
                          <a:latin typeface="Times New Roman"/>
                          <a:ea typeface="宋体"/>
                          <a:cs typeface="Times New Roman"/>
                        </a:rPr>
                        <a:t>+</a:t>
                      </a:r>
                      <a:r>
                        <a:rPr lang="zh-CN" sz="900" kern="100">
                          <a:latin typeface="Times New Roman"/>
                          <a:ea typeface="宋体"/>
                          <a:cs typeface="Times New Roman"/>
                        </a:rPr>
                        <a:t>事务日志备份与还原</a:t>
                      </a:r>
                      <a:endParaRPr lang="zh-CN" sz="1050" kern="100">
                        <a:latin typeface="Times New Roman"/>
                        <a:ea typeface="宋体"/>
                        <a:cs typeface="Mangal"/>
                      </a:endParaRPr>
                    </a:p>
                    <a:p>
                      <a:pPr algn="just">
                        <a:spcAft>
                          <a:spcPts val="0"/>
                        </a:spcAft>
                      </a:pPr>
                      <a:r>
                        <a:rPr lang="zh-CN" sz="900" kern="100" dirty="0">
                          <a:latin typeface="Times New Roman"/>
                          <a:ea typeface="宋体"/>
                          <a:cs typeface="Times New Roman"/>
                        </a:rPr>
                        <a:t>完整备份</a:t>
                      </a:r>
                      <a:r>
                        <a:rPr lang="en-US" sz="900" kern="100" dirty="0">
                          <a:latin typeface="Times New Roman"/>
                          <a:ea typeface="宋体"/>
                          <a:cs typeface="Times New Roman"/>
                        </a:rPr>
                        <a:t>+</a:t>
                      </a:r>
                      <a:r>
                        <a:rPr lang="zh-CN" sz="900" kern="100" dirty="0">
                          <a:latin typeface="Times New Roman"/>
                          <a:ea typeface="宋体"/>
                          <a:cs typeface="Times New Roman"/>
                        </a:rPr>
                        <a:t>差异备份</a:t>
                      </a:r>
                      <a:r>
                        <a:rPr lang="en-US" sz="900" kern="100" dirty="0">
                          <a:latin typeface="Times New Roman"/>
                          <a:ea typeface="宋体"/>
                          <a:cs typeface="Times New Roman"/>
                        </a:rPr>
                        <a:t>+</a:t>
                      </a:r>
                      <a:r>
                        <a:rPr lang="zh-CN" sz="900" kern="100" dirty="0">
                          <a:latin typeface="Times New Roman"/>
                          <a:ea typeface="宋体"/>
                          <a:cs typeface="Times New Roman"/>
                        </a:rPr>
                        <a:t>事务日志备份与还原</a:t>
                      </a:r>
                      <a:endParaRPr lang="zh-CN" sz="1050" kern="100" dirty="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dirty="0">
                          <a:latin typeface="Times New Roman"/>
                          <a:ea typeface="宋体"/>
                          <a:cs typeface="Times New Roman"/>
                        </a:rPr>
                        <a:t>数据库和事务日志备份相结合</a:t>
                      </a:r>
                      <a:endParaRPr lang="zh-CN" sz="1050" kern="100" dirty="0">
                        <a:latin typeface="Times New Roman"/>
                        <a:ea typeface="宋体"/>
                        <a:cs typeface="Mangal"/>
                      </a:endParaRPr>
                    </a:p>
                    <a:p>
                      <a:pPr algn="just">
                        <a:spcAft>
                          <a:spcPts val="0"/>
                        </a:spcAft>
                      </a:pPr>
                      <a:r>
                        <a:rPr lang="zh-CN" sz="900" kern="100" dirty="0">
                          <a:latin typeface="Times New Roman"/>
                          <a:ea typeface="宋体"/>
                          <a:cs typeface="Times New Roman"/>
                        </a:rPr>
                        <a:t>数据库经常更改</a:t>
                      </a:r>
                      <a:endParaRPr lang="zh-CN" sz="1050" kern="100" dirty="0">
                        <a:latin typeface="Times New Roman"/>
                        <a:ea typeface="宋体"/>
                        <a:cs typeface="Mangal"/>
                      </a:endParaRPr>
                    </a:p>
                    <a:p>
                      <a:pPr algn="just">
                        <a:spcAft>
                          <a:spcPts val="0"/>
                        </a:spcAft>
                      </a:pPr>
                      <a:r>
                        <a:rPr lang="zh-CN" sz="900" kern="100" dirty="0">
                          <a:latin typeface="Times New Roman"/>
                          <a:ea typeface="宋体"/>
                          <a:cs typeface="Times New Roman"/>
                        </a:rPr>
                        <a:t>完整备份时间过长</a:t>
                      </a:r>
                      <a:endParaRPr lang="zh-CN" sz="1050" kern="100" dirty="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pPr eaLnBrk="1" hangingPunct="1"/>
            <a:r>
              <a:rPr lang="zh-CN" altLang="en-US" sz="2800" b="1" dirty="0" smtClean="0"/>
              <a:t>知识难点</a:t>
            </a:r>
          </a:p>
        </p:txBody>
      </p:sp>
      <p:sp>
        <p:nvSpPr>
          <p:cNvPr id="5" name="圆角矩形 4"/>
          <p:cNvSpPr/>
          <p:nvPr/>
        </p:nvSpPr>
        <p:spPr>
          <a:xfrm>
            <a:off x="714348" y="2214554"/>
            <a:ext cx="7858180" cy="1857388"/>
          </a:xfrm>
          <a:prstGeom prst="round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285852" y="2928934"/>
            <a:ext cx="6643734" cy="461665"/>
          </a:xfrm>
          <a:prstGeom prst="rect">
            <a:avLst/>
          </a:prstGeom>
        </p:spPr>
        <p:txBody>
          <a:bodyPr wrap="square">
            <a:spAutoFit/>
          </a:bodyPr>
          <a:lstStyle/>
          <a:p>
            <a:pPr lvl="0" algn="l"/>
            <a:r>
              <a:rPr lang="zh-CN" altLang="en-US" sz="2400" dirty="0" smtClean="0">
                <a:latin typeface="黑体" pitchFamily="49" charset="-122"/>
                <a:ea typeface="黑体" pitchFamily="49" charset="-122"/>
              </a:rPr>
              <a:t>备份方式和还原类型之间的对应关系</a:t>
            </a:r>
          </a:p>
        </p:txBody>
      </p:sp>
      <p:sp>
        <p:nvSpPr>
          <p:cNvPr id="7" name="矩形 6"/>
          <p:cNvSpPr/>
          <p:nvPr/>
        </p:nvSpPr>
        <p:spPr>
          <a:xfrm>
            <a:off x="642910" y="2000240"/>
            <a:ext cx="1857388" cy="428628"/>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4333397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Text Box 2"/>
          <p:cNvSpPr txBox="1">
            <a:spLocks noChangeArrowheads="1"/>
          </p:cNvSpPr>
          <p:nvPr/>
        </p:nvSpPr>
        <p:spPr bwMode="auto">
          <a:xfrm>
            <a:off x="8883650" y="1200150"/>
            <a:ext cx="1841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endParaRPr lang="zh-CN" altLang="zh-CN" sz="4400" b="1">
              <a:solidFill>
                <a:schemeClr val="tx2"/>
              </a:solidFill>
              <a:latin typeface="Tahoma" pitchFamily="34" charset="0"/>
              <a:cs typeface="Times New Roman" pitchFamily="18" charset="0"/>
            </a:endParaRPr>
          </a:p>
        </p:txBody>
      </p:sp>
      <p:sp>
        <p:nvSpPr>
          <p:cNvPr id="302087" name="Rectangle 7"/>
          <p:cNvSpPr>
            <a:spLocks noChangeArrowheads="1"/>
          </p:cNvSpPr>
          <p:nvPr/>
        </p:nvSpPr>
        <p:spPr bwMode="auto">
          <a:xfrm>
            <a:off x="642910" y="857232"/>
            <a:ext cx="82296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zh-CN" altLang="en-US" sz="3200" b="1" dirty="0" smtClean="0">
                <a:solidFill>
                  <a:schemeClr val="bg1"/>
                </a:solidFill>
                <a:latin typeface="黑体" pitchFamily="49" charset="-122"/>
                <a:ea typeface="黑体" pitchFamily="49" charset="-122"/>
              </a:rPr>
              <a:t>学习任务一  完整数据库备份与还原</a:t>
            </a:r>
          </a:p>
          <a:p>
            <a:pPr algn="l"/>
            <a:endParaRPr lang="zh-CN" altLang="en-US" sz="3200" b="1" dirty="0" smtClean="0">
              <a:solidFill>
                <a:schemeClr val="bg1"/>
              </a:solidFill>
              <a:latin typeface="黑体" pitchFamily="49" charset="-122"/>
              <a:ea typeface="黑体" pitchFamily="49" charset="-122"/>
            </a:endParaRPr>
          </a:p>
          <a:p>
            <a:pPr algn="l"/>
            <a:endParaRPr lang="zh-CN" altLang="en-US" sz="3200" b="1" dirty="0" smtClean="0">
              <a:solidFill>
                <a:schemeClr val="bg1"/>
              </a:solidFill>
              <a:latin typeface="黑体" pitchFamily="49" charset="-122"/>
              <a:ea typeface="黑体" pitchFamily="49" charset="-122"/>
            </a:endParaRPr>
          </a:p>
          <a:p>
            <a:pPr algn="l"/>
            <a:endParaRPr lang="en-US" altLang="zh-CN" sz="4400" dirty="0">
              <a:solidFill>
                <a:schemeClr val="bg1"/>
              </a:solidFill>
              <a:ea typeface="黑体" pitchFamily="2" charset="-122"/>
            </a:endParaRPr>
          </a:p>
        </p:txBody>
      </p:sp>
      <p:sp>
        <p:nvSpPr>
          <p:cNvPr id="7" name="圆角矩形 6"/>
          <p:cNvSpPr/>
          <p:nvPr/>
        </p:nvSpPr>
        <p:spPr>
          <a:xfrm>
            <a:off x="714348" y="1500174"/>
            <a:ext cx="7500990" cy="4000528"/>
          </a:xfrm>
          <a:prstGeom prst="round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785786" y="2071678"/>
            <a:ext cx="7000924" cy="3323987"/>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lnSpc>
                <a:spcPct val="150000"/>
              </a:lnSpc>
            </a:pPr>
            <a:r>
              <a:rPr lang="zh-CN" altLang="en-US" sz="2000" dirty="0" smtClean="0"/>
              <a:t>            </a:t>
            </a:r>
            <a:r>
              <a:rPr lang="en-US" altLang="zh-CN" sz="2000" dirty="0" smtClean="0"/>
              <a:t>SQL Server </a:t>
            </a:r>
            <a:r>
              <a:rPr lang="zh-CN" altLang="en-US" sz="2000" dirty="0" smtClean="0"/>
              <a:t>备份和还原是保护存储在</a:t>
            </a:r>
            <a:r>
              <a:rPr lang="en-US" altLang="zh-CN" sz="2000" dirty="0" smtClean="0"/>
              <a:t>SQL Server</a:t>
            </a:r>
            <a:r>
              <a:rPr lang="zh-CN" altLang="en-US" sz="2000" dirty="0" smtClean="0"/>
              <a:t>数据库中的关键数据提供了基本安全保障，为了尽量降低灾难性数据丢失的风险，需备份数据库，以便定期保存对数据的修改。本任务主要围绕如何对</a:t>
            </a:r>
            <a:r>
              <a:rPr lang="en-US" altLang="zh-CN" sz="2000" dirty="0" err="1" smtClean="0"/>
              <a:t>xjglxt</a:t>
            </a:r>
            <a:r>
              <a:rPr lang="zh-CN" altLang="en-US" sz="2000" dirty="0" smtClean="0"/>
              <a:t>数据库进行完整备份与还原问题来展开。</a:t>
            </a:r>
          </a:p>
          <a:p>
            <a:pPr marL="285750" indent="-285750" algn="l">
              <a:lnSpc>
                <a:spcPct val="150000"/>
              </a:lnSpc>
            </a:pPr>
            <a:endParaRPr lang="zh-CN" altLang="en-US" sz="2000" dirty="0" smtClean="0"/>
          </a:p>
          <a:p>
            <a:pPr marL="285750" indent="-285750" algn="l">
              <a:lnSpc>
                <a:spcPct val="150000"/>
              </a:lnSpc>
              <a:buFont typeface="Arial" pitchFamily="34" charset="0"/>
              <a:buChar char="•"/>
            </a:pPr>
            <a:endParaRPr lang="zh-CN" altLang="en-US" sz="2000" dirty="0" smtClean="0">
              <a:latin typeface="+mj-ea"/>
              <a:ea typeface="+mj-ea"/>
            </a:endParaRPr>
          </a:p>
        </p:txBody>
      </p:sp>
      <p:sp>
        <p:nvSpPr>
          <p:cNvPr id="10" name="矩形 9"/>
          <p:cNvSpPr/>
          <p:nvPr/>
        </p:nvSpPr>
        <p:spPr>
          <a:xfrm>
            <a:off x="500034" y="1357298"/>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785786" y="1428736"/>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任务描述</a:t>
            </a:r>
          </a:p>
        </p:txBody>
      </p:sp>
    </p:spTree>
    <p:extLst>
      <p:ext uri="{BB962C8B-B14F-4D97-AF65-F5344CB8AC3E}">
        <p14:creationId xmlns:p14="http://schemas.microsoft.com/office/powerpoint/2010/main" val="237406568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00034" y="142852"/>
            <a:ext cx="6777817" cy="1077218"/>
          </a:xfrm>
          <a:prstGeom prst="rect">
            <a:avLst/>
          </a:prstGeom>
        </p:spPr>
        <p:txBody>
          <a:bodyPr wrap="none">
            <a:spAutoFit/>
          </a:bodyPr>
          <a:lstStyle/>
          <a:p>
            <a:pPr algn="l"/>
            <a:r>
              <a:rPr lang="zh-CN" altLang="en-US" sz="3200" b="1" dirty="0" smtClean="0">
                <a:solidFill>
                  <a:schemeClr val="bg1"/>
                </a:solidFill>
                <a:latin typeface="黑体" pitchFamily="49" charset="-122"/>
                <a:ea typeface="黑体" pitchFamily="49" charset="-122"/>
              </a:rPr>
              <a:t>学习任务一  完整数据库备份与还原</a:t>
            </a:r>
          </a:p>
          <a:p>
            <a:pPr algn="l"/>
            <a:endParaRPr lang="zh-CN" altLang="en-US" sz="3200" b="1" dirty="0" smtClean="0">
              <a:solidFill>
                <a:schemeClr val="bg1"/>
              </a:solidFill>
              <a:latin typeface="黑体" pitchFamily="49" charset="-122"/>
              <a:ea typeface="黑体" pitchFamily="49" charset="-122"/>
            </a:endParaRPr>
          </a:p>
        </p:txBody>
      </p:sp>
      <p:sp>
        <p:nvSpPr>
          <p:cNvPr id="6" name="圆角矩形 5"/>
          <p:cNvSpPr/>
          <p:nvPr/>
        </p:nvSpPr>
        <p:spPr>
          <a:xfrm>
            <a:off x="500034" y="1857364"/>
            <a:ext cx="8143932" cy="3429024"/>
          </a:xfrm>
          <a:prstGeom prst="round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214414" y="2357430"/>
            <a:ext cx="7000924" cy="1938992"/>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lnSpc>
                <a:spcPct val="150000"/>
              </a:lnSpc>
            </a:pPr>
            <a:r>
              <a:rPr lang="zh-CN" altLang="en-US" sz="2000" dirty="0" smtClean="0"/>
              <a:t>（</a:t>
            </a:r>
            <a:r>
              <a:rPr lang="en-US" altLang="zh-CN" sz="2000" dirty="0" smtClean="0"/>
              <a:t>1</a:t>
            </a:r>
            <a:r>
              <a:rPr lang="zh-CN" altLang="en-US" sz="2000" dirty="0" smtClean="0"/>
              <a:t>）能够熟练进行数据库的完整备份。</a:t>
            </a:r>
          </a:p>
          <a:p>
            <a:pPr algn="l">
              <a:lnSpc>
                <a:spcPct val="150000"/>
              </a:lnSpc>
            </a:pPr>
            <a:r>
              <a:rPr lang="zh-CN" altLang="en-US" sz="2000" dirty="0" smtClean="0"/>
              <a:t>（</a:t>
            </a:r>
            <a:r>
              <a:rPr lang="en-US" altLang="zh-CN" sz="2000" dirty="0" smtClean="0"/>
              <a:t>2</a:t>
            </a:r>
            <a:r>
              <a:rPr lang="zh-CN" altLang="en-US" sz="2000" dirty="0" smtClean="0"/>
              <a:t>）能够熟练进行数据库的完整还原。</a:t>
            </a:r>
          </a:p>
          <a:p>
            <a:pPr algn="l">
              <a:lnSpc>
                <a:spcPct val="150000"/>
              </a:lnSpc>
            </a:pPr>
            <a:r>
              <a:rPr lang="zh-CN" altLang="en-US" sz="2000" dirty="0" smtClean="0"/>
              <a:t>（</a:t>
            </a:r>
            <a:r>
              <a:rPr lang="en-US" sz="2000" dirty="0" smtClean="0"/>
              <a:t>3</a:t>
            </a:r>
            <a:r>
              <a:rPr lang="zh-CN" altLang="en-US" sz="2000" dirty="0" smtClean="0"/>
              <a:t>）理解备份、还原的内涵意义。</a:t>
            </a:r>
          </a:p>
          <a:p>
            <a:pPr algn="l">
              <a:lnSpc>
                <a:spcPct val="150000"/>
              </a:lnSpc>
            </a:pPr>
            <a:r>
              <a:rPr lang="zh-CN" altLang="en-US" sz="2000" dirty="0" smtClean="0"/>
              <a:t>（</a:t>
            </a:r>
            <a:r>
              <a:rPr lang="en-US" sz="2000" dirty="0" smtClean="0"/>
              <a:t>4</a:t>
            </a:r>
            <a:r>
              <a:rPr lang="zh-CN" altLang="en-US" sz="2000" dirty="0" smtClean="0"/>
              <a:t>）了解备份的重要性，树立质量意识、安全意识。</a:t>
            </a:r>
          </a:p>
        </p:txBody>
      </p:sp>
      <p:sp>
        <p:nvSpPr>
          <p:cNvPr id="9" name="矩形 8"/>
          <p:cNvSpPr/>
          <p:nvPr/>
        </p:nvSpPr>
        <p:spPr>
          <a:xfrm>
            <a:off x="357158" y="1500174"/>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642910" y="1571612"/>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a:t>
            </a:r>
            <a:r>
              <a:rPr lang="zh-CN" altLang="en-US" sz="2400" b="1" dirty="0" smtClean="0">
                <a:solidFill>
                  <a:schemeClr val="bg1"/>
                </a:solidFill>
                <a:latin typeface="+mj-ea"/>
              </a:rPr>
              <a:t>目标</a:t>
            </a:r>
            <a:endParaRPr lang="zh-CN" altLang="en-US" sz="2400" b="1" dirty="0" smtClean="0">
              <a:solidFill>
                <a:schemeClr val="bg1"/>
              </a:solidFill>
              <a:latin typeface="+mj-ea"/>
              <a:ea typeface="+mj-ea"/>
            </a:endParaRPr>
          </a:p>
        </p:txBody>
      </p:sp>
      <p:pic>
        <p:nvPicPr>
          <p:cNvPr id="8" name="图片 7"/>
          <p:cNvPicPr/>
          <p:nvPr/>
        </p:nvPicPr>
        <p:blipFill>
          <a:blip r:embed="rId2">
            <a:extLst>
              <a:ext uri="{28A0092B-C50C-407E-A947-70E740481C1C}">
                <a14:useLocalDpi xmlns:a14="http://schemas.microsoft.com/office/drawing/2010/main" val="0"/>
              </a:ext>
            </a:extLst>
          </a:blip>
          <a:srcRect/>
          <a:stretch>
            <a:fillRect/>
          </a:stretch>
        </p:blipFill>
        <p:spPr bwMode="auto">
          <a:xfrm>
            <a:off x="6215074" y="2714620"/>
            <a:ext cx="1143008" cy="107157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0034" y="142852"/>
            <a:ext cx="6571030" cy="584775"/>
          </a:xfrm>
          <a:prstGeom prst="rect">
            <a:avLst/>
          </a:prstGeom>
        </p:spPr>
        <p:txBody>
          <a:bodyPr wrap="none">
            <a:spAutoFit/>
          </a:bodyPr>
          <a:lstStyle/>
          <a:p>
            <a:pPr algn="l"/>
            <a:r>
              <a:rPr lang="zh-CN" altLang="en-US" sz="3200" b="1" dirty="0" smtClean="0">
                <a:solidFill>
                  <a:schemeClr val="bg1"/>
                </a:solidFill>
                <a:latin typeface="黑体" pitchFamily="49" charset="-122"/>
                <a:ea typeface="黑体" pitchFamily="49" charset="-122"/>
              </a:rPr>
              <a:t>学习任务一 完整数据库备份与还原</a:t>
            </a:r>
          </a:p>
        </p:txBody>
      </p:sp>
      <p:sp>
        <p:nvSpPr>
          <p:cNvPr id="5" name="圆角矩形 4"/>
          <p:cNvSpPr/>
          <p:nvPr/>
        </p:nvSpPr>
        <p:spPr>
          <a:xfrm>
            <a:off x="1000100" y="2214554"/>
            <a:ext cx="7286676" cy="2714644"/>
          </a:xfrm>
          <a:prstGeom prst="round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214414" y="2786058"/>
            <a:ext cx="6858048" cy="1405193"/>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lnSpc>
                <a:spcPct val="150000"/>
              </a:lnSpc>
            </a:pPr>
            <a:r>
              <a:rPr lang="zh-CN" altLang="en-US" sz="2000" dirty="0" smtClean="0"/>
              <a:t>要对</a:t>
            </a:r>
            <a:r>
              <a:rPr lang="en-US" sz="2000" dirty="0" err="1" smtClean="0"/>
              <a:t>xjglxt</a:t>
            </a:r>
            <a:r>
              <a:rPr lang="zh-CN" altLang="en-US" sz="2000" dirty="0" smtClean="0"/>
              <a:t>数据库进行完整备份和还原操作，首先选中该数据库，然后按照需要进行数据库的备份和还原。</a:t>
            </a:r>
          </a:p>
          <a:p>
            <a:pPr algn="l">
              <a:lnSpc>
                <a:spcPct val="150000"/>
              </a:lnSpc>
            </a:pPr>
            <a:endParaRPr lang="zh-CN" altLang="en-US" sz="2000" dirty="0" smtClean="0">
              <a:latin typeface="+mn-ea"/>
            </a:endParaRPr>
          </a:p>
        </p:txBody>
      </p:sp>
      <p:sp>
        <p:nvSpPr>
          <p:cNvPr id="8" name="矩形 7"/>
          <p:cNvSpPr/>
          <p:nvPr/>
        </p:nvSpPr>
        <p:spPr>
          <a:xfrm>
            <a:off x="785786" y="1857364"/>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1071538" y="1928802"/>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a:t>
            </a:r>
            <a:r>
              <a:rPr lang="zh-CN" altLang="en-US" sz="2400" b="1" dirty="0" smtClean="0">
                <a:solidFill>
                  <a:schemeClr val="bg1"/>
                </a:solidFill>
                <a:latin typeface="+mj-ea"/>
              </a:rPr>
              <a:t>分析</a:t>
            </a:r>
            <a:endParaRPr lang="zh-CN" altLang="en-US" sz="2400" b="1" dirty="0" smtClean="0">
              <a:solidFill>
                <a:schemeClr val="bg1"/>
              </a:solidFill>
              <a:latin typeface="+mj-ea"/>
              <a:ea typeface="+mj-ea"/>
            </a:endParaRP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0034" y="142852"/>
            <a:ext cx="6571030" cy="584775"/>
          </a:xfrm>
          <a:prstGeom prst="rect">
            <a:avLst/>
          </a:prstGeom>
        </p:spPr>
        <p:txBody>
          <a:bodyPr wrap="none">
            <a:spAutoFit/>
          </a:bodyPr>
          <a:lstStyle/>
          <a:p>
            <a:pPr algn="l"/>
            <a:r>
              <a:rPr lang="zh-CN" altLang="en-US" sz="3200" b="1" dirty="0" smtClean="0">
                <a:solidFill>
                  <a:schemeClr val="bg1"/>
                </a:solidFill>
                <a:latin typeface="黑体" pitchFamily="49" charset="-122"/>
                <a:ea typeface="黑体" pitchFamily="49" charset="-122"/>
              </a:rPr>
              <a:t>学习任务一 完整数据库备份与还原</a:t>
            </a:r>
          </a:p>
        </p:txBody>
      </p:sp>
      <p:sp>
        <p:nvSpPr>
          <p:cNvPr id="8" name="矩形 7"/>
          <p:cNvSpPr/>
          <p:nvPr/>
        </p:nvSpPr>
        <p:spPr>
          <a:xfrm>
            <a:off x="500034" y="1214422"/>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785786" y="1285860"/>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任务实施</a:t>
            </a:r>
          </a:p>
        </p:txBody>
      </p:sp>
      <p:sp>
        <p:nvSpPr>
          <p:cNvPr id="7" name="TextBox 6"/>
          <p:cNvSpPr txBox="1"/>
          <p:nvPr/>
        </p:nvSpPr>
        <p:spPr>
          <a:xfrm>
            <a:off x="2571736" y="1357298"/>
            <a:ext cx="5072098" cy="646331"/>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dirty="0" smtClean="0"/>
              <a:t>一．创建</a:t>
            </a:r>
            <a:r>
              <a:rPr lang="en-US" dirty="0" err="1" smtClean="0"/>
              <a:t>xjglxt</a:t>
            </a:r>
            <a:r>
              <a:rPr lang="zh-CN" altLang="en-US" dirty="0" smtClean="0"/>
              <a:t>数据库的完整数据库备份</a:t>
            </a:r>
          </a:p>
          <a:p>
            <a:pPr marL="285750" indent="-285750">
              <a:buFont typeface="Arial" pitchFamily="34" charset="0"/>
              <a:buChar char="•"/>
            </a:pPr>
            <a:endParaRPr lang="zh-CN" altLang="en-US" dirty="0" smtClean="0">
              <a:latin typeface="+mj-ea"/>
              <a:ea typeface="+mj-ea"/>
            </a:endParaRPr>
          </a:p>
        </p:txBody>
      </p:sp>
      <p:pic>
        <p:nvPicPr>
          <p:cNvPr id="11" name="图片 10" descr="图1"/>
          <p:cNvPicPr/>
          <p:nvPr/>
        </p:nvPicPr>
        <p:blipFill>
          <a:blip r:embed="rId2">
            <a:extLst>
              <a:ext uri="{28A0092B-C50C-407E-A947-70E740481C1C}">
                <a14:useLocalDpi xmlns:a14="http://schemas.microsoft.com/office/drawing/2010/main" val="0"/>
              </a:ext>
            </a:extLst>
          </a:blip>
          <a:srcRect/>
          <a:stretch>
            <a:fillRect/>
          </a:stretch>
        </p:blipFill>
        <p:spPr bwMode="auto">
          <a:xfrm>
            <a:off x="714348" y="1928802"/>
            <a:ext cx="5429288" cy="4143404"/>
          </a:xfrm>
          <a:prstGeom prst="rect">
            <a:avLst/>
          </a:prstGeom>
          <a:noFill/>
          <a:ln>
            <a:noFill/>
          </a:ln>
        </p:spPr>
      </p:pic>
      <p:pic>
        <p:nvPicPr>
          <p:cNvPr id="12" name="图片 11" descr="图2"/>
          <p:cNvPicPr/>
          <p:nvPr/>
        </p:nvPicPr>
        <p:blipFill>
          <a:blip r:embed="rId3">
            <a:extLst>
              <a:ext uri="{28A0092B-C50C-407E-A947-70E740481C1C}">
                <a14:useLocalDpi xmlns:a14="http://schemas.microsoft.com/office/drawing/2010/main" val="0"/>
              </a:ext>
            </a:extLst>
          </a:blip>
          <a:srcRect/>
          <a:stretch>
            <a:fillRect/>
          </a:stretch>
        </p:blipFill>
        <p:spPr bwMode="auto">
          <a:xfrm>
            <a:off x="6072198" y="4000504"/>
            <a:ext cx="2741604" cy="166941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42910" y="285728"/>
            <a:ext cx="3791423" cy="523220"/>
          </a:xfrm>
          <a:prstGeom prst="rect">
            <a:avLst/>
          </a:prstGeom>
        </p:spPr>
        <p:txBody>
          <a:bodyPr wrap="none">
            <a:spAutoFit/>
          </a:bodyPr>
          <a:lstStyle/>
          <a:p>
            <a:pPr algn="l"/>
            <a:r>
              <a:rPr lang="zh-CN" altLang="en-US" sz="2800" b="1" dirty="0" smtClean="0">
                <a:solidFill>
                  <a:schemeClr val="bg1"/>
                </a:solidFill>
                <a:latin typeface="黑体" pitchFamily="49" charset="-122"/>
                <a:ea typeface="黑体" pitchFamily="49" charset="-122"/>
              </a:rPr>
              <a:t>完整数据库备份与还原</a:t>
            </a:r>
          </a:p>
        </p:txBody>
      </p:sp>
      <p:pic>
        <p:nvPicPr>
          <p:cNvPr id="6" name="图片 5" descr="图3"/>
          <p:cNvPicPr/>
          <p:nvPr/>
        </p:nvPicPr>
        <p:blipFill>
          <a:blip r:embed="rId2">
            <a:extLst>
              <a:ext uri="{28A0092B-C50C-407E-A947-70E740481C1C}">
                <a14:useLocalDpi xmlns:a14="http://schemas.microsoft.com/office/drawing/2010/main" val="0"/>
              </a:ext>
            </a:extLst>
          </a:blip>
          <a:srcRect/>
          <a:stretch>
            <a:fillRect/>
          </a:stretch>
        </p:blipFill>
        <p:spPr bwMode="auto">
          <a:xfrm>
            <a:off x="857224" y="1542414"/>
            <a:ext cx="7358114" cy="381541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theme/theme1.xml><?xml version="1.0" encoding="utf-8"?>
<a:theme xmlns:a="http://schemas.openxmlformats.org/drawingml/2006/main" name="2_新思境PPT设计 QQ:43618906">
  <a:themeElements>
    <a:clrScheme name="2_新思境PPT设计 QQ:43618906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009DD9"/>
      </a:hlink>
      <a:folHlink>
        <a:srgbClr val="85DFD0"/>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极目远眺">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ln cap="rnd"/>
      </a:spPr>
      <a:bodyPr wrap="square" rtlCol="0">
        <a:spAutoFit/>
      </a:bodyPr>
      <a:lstStyle>
        <a:defPPr marL="285750" indent="-285750">
          <a:buFont typeface="Arial" pitchFamily="34" charset="0"/>
          <a:buChar char="•"/>
          <a:defRPr dirty="0" smtClean="0">
            <a:latin typeface="+mj-ea"/>
            <a:ea typeface="+mj-ea"/>
          </a:defRPr>
        </a:defPPr>
      </a:lstStyle>
      <a:style>
        <a:lnRef idx="2">
          <a:schemeClr val="accent1"/>
        </a:lnRef>
        <a:fillRef idx="1">
          <a:schemeClr val="lt1"/>
        </a:fillRef>
        <a:effectRef idx="0">
          <a:schemeClr val="accent1"/>
        </a:effectRef>
        <a:fontRef idx="minor">
          <a:schemeClr val="dk1"/>
        </a:fontRef>
      </a:style>
    </a:txDef>
  </a:objectDefaults>
  <a:extraClrSchemeLst>
    <a:extraClrScheme>
      <a:clrScheme name="2_新思境PPT设计 QQ:43618906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009DD9"/>
        </a:hlink>
        <a:folHlink>
          <a:srgbClr val="85DFD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1249</TotalTime>
  <Words>1249</Words>
  <Application>Microsoft Office PowerPoint</Application>
  <PresentationFormat>全屏显示(4:3)</PresentationFormat>
  <Paragraphs>135</Paragraphs>
  <Slides>37</Slides>
  <Notes>2</Notes>
  <HiddenSlides>0</HiddenSlides>
  <MMClips>0</MMClips>
  <ScaleCrop>false</ScaleCrop>
  <HeadingPairs>
    <vt:vector size="4" baseType="variant">
      <vt:variant>
        <vt:lpstr>主题</vt:lpstr>
      </vt:variant>
      <vt:variant>
        <vt:i4>1</vt:i4>
      </vt:variant>
      <vt:variant>
        <vt:lpstr>幻灯片标题</vt:lpstr>
      </vt:variant>
      <vt:variant>
        <vt:i4>37</vt:i4>
      </vt:variant>
    </vt:vector>
  </HeadingPairs>
  <TitlesOfParts>
    <vt:vector size="38" baseType="lpstr">
      <vt:lpstr>2_新思境PPT设计 QQ:43618906</vt:lpstr>
      <vt:lpstr>PowerPoint 演示文稿</vt:lpstr>
      <vt:lpstr>学习目标</vt:lpstr>
      <vt:lpstr>知识重点</vt:lpstr>
      <vt:lpstr>知识难点</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第1章内容回顾</dc:title>
  <dc:creator>xiaojing.dai</dc:creator>
  <cp:lastModifiedBy>asus</cp:lastModifiedBy>
  <cp:revision>161</cp:revision>
  <dcterms:created xsi:type="dcterms:W3CDTF">2006-03-08T06:55:38Z</dcterms:created>
  <dcterms:modified xsi:type="dcterms:W3CDTF">2020-09-20T10:05:50Z</dcterms:modified>
</cp:coreProperties>
</file>