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commentAuthors.xml" ContentType="application/vnd.openxmlformats-officedocument.presentationml.commentAuthors+xml"/>
  <Override PartName="/ppt/diagrams/layout3.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3.xml" ContentType="application/vnd.openxmlformats-officedocument.drawingml.diagramData+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5">
  <p:sldMasterIdLst>
    <p:sldMasterId id="2147483687" r:id="rId1"/>
  </p:sldMasterIdLst>
  <p:notesMasterIdLst>
    <p:notesMasterId r:id="rId47"/>
  </p:notesMasterIdLst>
  <p:handoutMasterIdLst>
    <p:handoutMasterId r:id="rId48"/>
  </p:handoutMasterIdLst>
  <p:sldIdLst>
    <p:sldId id="257" r:id="rId2"/>
    <p:sldId id="258" r:id="rId3"/>
    <p:sldId id="370" r:id="rId4"/>
    <p:sldId id="371" r:id="rId5"/>
    <p:sldId id="362" r:id="rId6"/>
    <p:sldId id="418" r:id="rId7"/>
    <p:sldId id="419" r:id="rId8"/>
    <p:sldId id="420" r:id="rId9"/>
    <p:sldId id="421" r:id="rId10"/>
    <p:sldId id="422" r:id="rId11"/>
    <p:sldId id="423" r:id="rId12"/>
    <p:sldId id="424" r:id="rId13"/>
    <p:sldId id="425" r:id="rId14"/>
    <p:sldId id="427" r:id="rId15"/>
    <p:sldId id="443" r:id="rId16"/>
    <p:sldId id="444" r:id="rId17"/>
    <p:sldId id="445" r:id="rId18"/>
    <p:sldId id="446" r:id="rId19"/>
    <p:sldId id="447" r:id="rId20"/>
    <p:sldId id="448" r:id="rId21"/>
    <p:sldId id="449" r:id="rId22"/>
    <p:sldId id="428" r:id="rId23"/>
    <p:sldId id="429" r:id="rId24"/>
    <p:sldId id="430" r:id="rId25"/>
    <p:sldId id="431" r:id="rId26"/>
    <p:sldId id="426" r:id="rId27"/>
    <p:sldId id="432" r:id="rId28"/>
    <p:sldId id="433" r:id="rId29"/>
    <p:sldId id="434" r:id="rId30"/>
    <p:sldId id="435" r:id="rId31"/>
    <p:sldId id="436" r:id="rId32"/>
    <p:sldId id="450" r:id="rId33"/>
    <p:sldId id="451" r:id="rId34"/>
    <p:sldId id="452" r:id="rId35"/>
    <p:sldId id="453" r:id="rId36"/>
    <p:sldId id="454" r:id="rId37"/>
    <p:sldId id="455" r:id="rId38"/>
    <p:sldId id="437" r:id="rId39"/>
    <p:sldId id="438" r:id="rId40"/>
    <p:sldId id="439" r:id="rId41"/>
    <p:sldId id="440" r:id="rId42"/>
    <p:sldId id="442" r:id="rId43"/>
    <p:sldId id="456" r:id="rId44"/>
    <p:sldId id="457" r:id="rId45"/>
    <p:sldId id="458" r:id="rId46"/>
  </p:sldIdLst>
  <p:sldSz cx="9144000" cy="6858000" type="screen4x3"/>
  <p:notesSz cx="6858000" cy="9144000"/>
  <p:defaultTextStyle>
    <a:defPPr>
      <a:defRPr lang="en-US"/>
    </a:defPPr>
    <a:lvl1pPr algn="ctr" rtl="0" fontAlgn="base">
      <a:spcBef>
        <a:spcPct val="0"/>
      </a:spcBef>
      <a:spcAft>
        <a:spcPct val="0"/>
      </a:spcAft>
      <a:defRPr kern="1200">
        <a:solidFill>
          <a:schemeClr val="tx1"/>
        </a:solidFill>
        <a:latin typeface="Arial" charset="0"/>
        <a:ea typeface="楷体_GB2312" pitchFamily="49" charset="-122"/>
        <a:cs typeface="+mn-cs"/>
      </a:defRPr>
    </a:lvl1pPr>
    <a:lvl2pPr marL="457200" algn="ctr" rtl="0" fontAlgn="base">
      <a:spcBef>
        <a:spcPct val="0"/>
      </a:spcBef>
      <a:spcAft>
        <a:spcPct val="0"/>
      </a:spcAft>
      <a:defRPr kern="1200">
        <a:solidFill>
          <a:schemeClr val="tx1"/>
        </a:solidFill>
        <a:latin typeface="Arial" charset="0"/>
        <a:ea typeface="楷体_GB2312" pitchFamily="49" charset="-122"/>
        <a:cs typeface="+mn-cs"/>
      </a:defRPr>
    </a:lvl2pPr>
    <a:lvl3pPr marL="914400" algn="ctr" rtl="0" fontAlgn="base">
      <a:spcBef>
        <a:spcPct val="0"/>
      </a:spcBef>
      <a:spcAft>
        <a:spcPct val="0"/>
      </a:spcAft>
      <a:defRPr kern="1200">
        <a:solidFill>
          <a:schemeClr val="tx1"/>
        </a:solidFill>
        <a:latin typeface="Arial" charset="0"/>
        <a:ea typeface="楷体_GB2312" pitchFamily="49" charset="-122"/>
        <a:cs typeface="+mn-cs"/>
      </a:defRPr>
    </a:lvl3pPr>
    <a:lvl4pPr marL="1371600" algn="ctr" rtl="0" fontAlgn="base">
      <a:spcBef>
        <a:spcPct val="0"/>
      </a:spcBef>
      <a:spcAft>
        <a:spcPct val="0"/>
      </a:spcAft>
      <a:defRPr kern="1200">
        <a:solidFill>
          <a:schemeClr val="tx1"/>
        </a:solidFill>
        <a:latin typeface="Arial" charset="0"/>
        <a:ea typeface="楷体_GB2312" pitchFamily="49" charset="-122"/>
        <a:cs typeface="+mn-cs"/>
      </a:defRPr>
    </a:lvl4pPr>
    <a:lvl5pPr marL="1828800" algn="ctr" rtl="0" fontAlgn="base">
      <a:spcBef>
        <a:spcPct val="0"/>
      </a:spcBef>
      <a:spcAft>
        <a:spcPct val="0"/>
      </a:spcAft>
      <a:defRPr kern="1200">
        <a:solidFill>
          <a:schemeClr val="tx1"/>
        </a:solidFill>
        <a:latin typeface="Arial" charset="0"/>
        <a:ea typeface="楷体_GB2312" pitchFamily="49" charset="-122"/>
        <a:cs typeface="+mn-cs"/>
      </a:defRPr>
    </a:lvl5pPr>
    <a:lvl6pPr marL="2286000" algn="l" defTabSz="914400" rtl="0" eaLnBrk="1" latinLnBrk="0" hangingPunct="1">
      <a:defRPr kern="1200">
        <a:solidFill>
          <a:schemeClr val="tx1"/>
        </a:solidFill>
        <a:latin typeface="Arial" charset="0"/>
        <a:ea typeface="楷体_GB2312" pitchFamily="49" charset="-122"/>
        <a:cs typeface="+mn-cs"/>
      </a:defRPr>
    </a:lvl6pPr>
    <a:lvl7pPr marL="2743200" algn="l" defTabSz="914400" rtl="0" eaLnBrk="1" latinLnBrk="0" hangingPunct="1">
      <a:defRPr kern="1200">
        <a:solidFill>
          <a:schemeClr val="tx1"/>
        </a:solidFill>
        <a:latin typeface="Arial" charset="0"/>
        <a:ea typeface="楷体_GB2312" pitchFamily="49" charset="-122"/>
        <a:cs typeface="+mn-cs"/>
      </a:defRPr>
    </a:lvl7pPr>
    <a:lvl8pPr marL="3200400" algn="l" defTabSz="914400" rtl="0" eaLnBrk="1" latinLnBrk="0" hangingPunct="1">
      <a:defRPr kern="1200">
        <a:solidFill>
          <a:schemeClr val="tx1"/>
        </a:solidFill>
        <a:latin typeface="Arial" charset="0"/>
        <a:ea typeface="楷体_GB2312" pitchFamily="49" charset="-122"/>
        <a:cs typeface="+mn-cs"/>
      </a:defRPr>
    </a:lvl8pPr>
    <a:lvl9pPr marL="3657600" algn="l" defTabSz="914400" rtl="0" eaLnBrk="1" latinLnBrk="0" hangingPunct="1">
      <a:defRPr kern="1200">
        <a:solidFill>
          <a:schemeClr val="tx1"/>
        </a:solidFill>
        <a:latin typeface="Arial" charset="0"/>
        <a:ea typeface="楷体_GB2312" pitchFamily="49" charset="-122"/>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gaowei" initials="g"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660066"/>
    <a:srgbClr val="CC99FF"/>
    <a:srgbClr val="9933FF"/>
    <a:srgbClr val="339933"/>
    <a:srgbClr val="339966"/>
    <a:srgbClr val="4F009E"/>
    <a:srgbClr val="410082"/>
    <a:srgbClr val="DFD3DA"/>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19" autoAdjust="0"/>
    <p:restoredTop sz="85445" autoAdjust="0"/>
  </p:normalViewPr>
  <p:slideViewPr>
    <p:cSldViewPr>
      <p:cViewPr varScale="1">
        <p:scale>
          <a:sx n="78" d="100"/>
          <a:sy n="78" d="100"/>
        </p:scale>
        <p:origin x="-398" y="-67"/>
      </p:cViewPr>
      <p:guideLst>
        <p:guide orient="horz" pos="344"/>
        <p:guide orient="horz" pos="3067"/>
        <p:guide orient="horz" pos="981"/>
        <p:guide pos="2880"/>
      </p:guideLst>
    </p:cSldViewPr>
  </p:slideViewPr>
  <p:notesTextViewPr>
    <p:cViewPr>
      <p:scale>
        <a:sx n="100" d="100"/>
        <a:sy n="100" d="100"/>
      </p:scale>
      <p:origin x="0" y="0"/>
    </p:cViewPr>
  </p:notesTextViewPr>
  <p:notesViewPr>
    <p:cSldViewPr>
      <p:cViewPr varScale="1">
        <p:scale>
          <a:sx n="66" d="100"/>
          <a:sy n="66" d="100"/>
        </p:scale>
        <p:origin x="0" y="0"/>
      </p:cViewPr>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1872435-FBD8-49B7-8951-BA7FEC123936}" type="doc">
      <dgm:prSet loTypeId="urn:microsoft.com/office/officeart/2005/8/layout/hList6" loCatId="list" qsTypeId="urn:microsoft.com/office/officeart/2005/8/quickstyle/simple1" qsCatId="simple" csTypeId="urn:microsoft.com/office/officeart/2005/8/colors/accent1_2" csCatId="accent1" phldr="1"/>
      <dgm:spPr/>
      <dgm:t>
        <a:bodyPr/>
        <a:lstStyle/>
        <a:p>
          <a:endParaRPr lang="zh-CN" altLang="en-US"/>
        </a:p>
      </dgm:t>
    </dgm:pt>
    <dgm:pt modelId="{D08310F7-A9BD-44D9-850E-178167C120F4}">
      <dgm:prSet phldrT="[文本]"/>
      <dgm:spPr/>
      <dgm:t>
        <a:bodyPr/>
        <a:lstStyle/>
        <a:p>
          <a:r>
            <a:rPr lang="zh-CN" altLang="en-US" sz="3700" dirty="0" smtClean="0"/>
            <a:t>第一关</a:t>
          </a:r>
          <a:endParaRPr lang="zh-CN" altLang="en-US" sz="3700" dirty="0"/>
        </a:p>
      </dgm:t>
    </dgm:pt>
    <dgm:pt modelId="{11BFE30D-26AF-4936-9CE5-AFDFD54D2C06}" type="parTrans" cxnId="{F91A7BCE-934F-4EF5-A44E-52CB778BA4CD}">
      <dgm:prSet/>
      <dgm:spPr/>
      <dgm:t>
        <a:bodyPr/>
        <a:lstStyle/>
        <a:p>
          <a:endParaRPr lang="zh-CN" altLang="en-US"/>
        </a:p>
      </dgm:t>
    </dgm:pt>
    <dgm:pt modelId="{63708D00-BFDC-41BC-8665-5F77A8B472A2}" type="sibTrans" cxnId="{F91A7BCE-934F-4EF5-A44E-52CB778BA4CD}">
      <dgm:prSet/>
      <dgm:spPr/>
      <dgm:t>
        <a:bodyPr/>
        <a:lstStyle/>
        <a:p>
          <a:endParaRPr lang="zh-CN" altLang="en-US"/>
        </a:p>
      </dgm:t>
    </dgm:pt>
    <dgm:pt modelId="{B412497D-5BA7-44B8-A28D-3496CCF24439}">
      <dgm:prSet phldrT="[文本]" custT="1"/>
      <dgm:spPr/>
      <dgm:t>
        <a:bodyPr/>
        <a:lstStyle/>
        <a:p>
          <a:r>
            <a:rPr lang="zh-CN" sz="1800" dirty="0" smtClean="0"/>
            <a:t>登录到</a:t>
          </a:r>
          <a:r>
            <a:rPr lang="en-US" sz="1800" dirty="0" smtClean="0"/>
            <a:t>SQL Server</a:t>
          </a:r>
          <a:r>
            <a:rPr lang="zh-CN" sz="1800" dirty="0" smtClean="0"/>
            <a:t>服务器</a:t>
          </a:r>
          <a:endParaRPr lang="zh-CN" altLang="en-US" sz="1800" dirty="0"/>
        </a:p>
      </dgm:t>
    </dgm:pt>
    <dgm:pt modelId="{C7E5C58F-9414-4FF5-B64A-F2AD10B8BC22}" type="parTrans" cxnId="{0EC6AD21-F2B8-45FA-AE58-9F8AE12E3507}">
      <dgm:prSet/>
      <dgm:spPr/>
      <dgm:t>
        <a:bodyPr/>
        <a:lstStyle/>
        <a:p>
          <a:endParaRPr lang="zh-CN" altLang="en-US"/>
        </a:p>
      </dgm:t>
    </dgm:pt>
    <dgm:pt modelId="{29DE1056-1C5B-4DAE-90F8-84A361B53374}" type="sibTrans" cxnId="{0EC6AD21-F2B8-45FA-AE58-9F8AE12E3507}">
      <dgm:prSet/>
      <dgm:spPr/>
      <dgm:t>
        <a:bodyPr/>
        <a:lstStyle/>
        <a:p>
          <a:endParaRPr lang="zh-CN" altLang="en-US"/>
        </a:p>
      </dgm:t>
    </dgm:pt>
    <dgm:pt modelId="{3792075B-FB03-4FF7-9B93-99D3A7F69103}">
      <dgm:prSet phldrT="[文本]"/>
      <dgm:spPr/>
      <dgm:t>
        <a:bodyPr/>
        <a:lstStyle/>
        <a:p>
          <a:r>
            <a:rPr lang="zh-CN" altLang="en-US" sz="3800" dirty="0" smtClean="0"/>
            <a:t>第二关</a:t>
          </a:r>
          <a:endParaRPr lang="zh-CN" altLang="en-US" sz="3800" dirty="0"/>
        </a:p>
      </dgm:t>
    </dgm:pt>
    <dgm:pt modelId="{A9CF6FFA-B282-488C-8063-7C91BABBE1E9}" type="parTrans" cxnId="{73EDB376-F281-4455-A7AF-A8E283C77357}">
      <dgm:prSet/>
      <dgm:spPr/>
      <dgm:t>
        <a:bodyPr/>
        <a:lstStyle/>
        <a:p>
          <a:endParaRPr lang="zh-CN" altLang="en-US"/>
        </a:p>
      </dgm:t>
    </dgm:pt>
    <dgm:pt modelId="{9896B959-A050-4684-96AC-A3DBF4AA6E6C}" type="sibTrans" cxnId="{73EDB376-F281-4455-A7AF-A8E283C77357}">
      <dgm:prSet/>
      <dgm:spPr/>
      <dgm:t>
        <a:bodyPr/>
        <a:lstStyle/>
        <a:p>
          <a:endParaRPr lang="zh-CN" altLang="en-US"/>
        </a:p>
      </dgm:t>
    </dgm:pt>
    <dgm:pt modelId="{3E60EB9D-5162-455C-9525-8FD0536F769B}">
      <dgm:prSet phldrT="[文本]" custT="1"/>
      <dgm:spPr/>
      <dgm:t>
        <a:bodyPr/>
        <a:lstStyle/>
        <a:p>
          <a:r>
            <a:rPr lang="zh-CN" altLang="en-US" sz="1800" dirty="0" smtClean="0"/>
            <a:t>访问某个数据库</a:t>
          </a:r>
          <a:endParaRPr lang="zh-CN" altLang="en-US" sz="1800" dirty="0"/>
        </a:p>
      </dgm:t>
    </dgm:pt>
    <dgm:pt modelId="{B3C4C0D0-E573-4B20-A0A6-60438B74648E}" type="parTrans" cxnId="{187A8635-5F8B-4793-91F6-B0CC78C75E7D}">
      <dgm:prSet/>
      <dgm:spPr/>
      <dgm:t>
        <a:bodyPr/>
        <a:lstStyle/>
        <a:p>
          <a:endParaRPr lang="zh-CN" altLang="en-US"/>
        </a:p>
      </dgm:t>
    </dgm:pt>
    <dgm:pt modelId="{401E2A90-ADD6-470F-97D6-558C8416E4BD}" type="sibTrans" cxnId="{187A8635-5F8B-4793-91F6-B0CC78C75E7D}">
      <dgm:prSet/>
      <dgm:spPr/>
      <dgm:t>
        <a:bodyPr/>
        <a:lstStyle/>
        <a:p>
          <a:endParaRPr lang="zh-CN" altLang="en-US"/>
        </a:p>
      </dgm:t>
    </dgm:pt>
    <dgm:pt modelId="{CE16D388-67E1-42D9-BDBF-39C8429ED954}">
      <dgm:prSet phldrT="[文本]"/>
      <dgm:spPr/>
      <dgm:t>
        <a:bodyPr/>
        <a:lstStyle/>
        <a:p>
          <a:r>
            <a:rPr lang="zh-CN" altLang="en-US" sz="3800" dirty="0" smtClean="0"/>
            <a:t>第三关</a:t>
          </a:r>
          <a:endParaRPr lang="zh-CN" altLang="en-US" sz="3800" dirty="0"/>
        </a:p>
      </dgm:t>
    </dgm:pt>
    <dgm:pt modelId="{FE4E798C-C781-4076-8F49-1F3997D4BB63}" type="parTrans" cxnId="{280BB5BF-37F8-414F-AF2F-9F30F8F0E2F1}">
      <dgm:prSet/>
      <dgm:spPr/>
      <dgm:t>
        <a:bodyPr/>
        <a:lstStyle/>
        <a:p>
          <a:endParaRPr lang="zh-CN" altLang="en-US"/>
        </a:p>
      </dgm:t>
    </dgm:pt>
    <dgm:pt modelId="{2C226C95-733C-4476-8A89-66FBE9E408C2}" type="sibTrans" cxnId="{280BB5BF-37F8-414F-AF2F-9F30F8F0E2F1}">
      <dgm:prSet/>
      <dgm:spPr/>
      <dgm:t>
        <a:bodyPr/>
        <a:lstStyle/>
        <a:p>
          <a:endParaRPr lang="zh-CN" altLang="en-US"/>
        </a:p>
      </dgm:t>
    </dgm:pt>
    <dgm:pt modelId="{A2DDE06C-BD19-4442-BC59-F4B1C413DA7C}">
      <dgm:prSet phldrT="[文本]" custT="1"/>
      <dgm:spPr/>
      <dgm:t>
        <a:bodyPr/>
        <a:lstStyle/>
        <a:p>
          <a:r>
            <a:rPr lang="zh-CN" altLang="en-US" sz="1800" dirty="0" smtClean="0"/>
            <a:t>访问数据库中的表</a:t>
          </a:r>
          <a:endParaRPr lang="zh-CN" altLang="en-US" sz="1800" dirty="0"/>
        </a:p>
      </dgm:t>
    </dgm:pt>
    <dgm:pt modelId="{7AECA1CC-1887-48B8-913A-EA18DF6240DF}" type="parTrans" cxnId="{F9CBA4B2-574F-4E9A-874B-EC8B3352FCB0}">
      <dgm:prSet/>
      <dgm:spPr/>
      <dgm:t>
        <a:bodyPr/>
        <a:lstStyle/>
        <a:p>
          <a:endParaRPr lang="zh-CN" altLang="en-US"/>
        </a:p>
      </dgm:t>
    </dgm:pt>
    <dgm:pt modelId="{13714CEB-CF7B-4256-8E7D-726BFD4CB3C0}" type="sibTrans" cxnId="{F9CBA4B2-574F-4E9A-874B-EC8B3352FCB0}">
      <dgm:prSet/>
      <dgm:spPr/>
      <dgm:t>
        <a:bodyPr/>
        <a:lstStyle/>
        <a:p>
          <a:endParaRPr lang="zh-CN" altLang="en-US"/>
        </a:p>
      </dgm:t>
    </dgm:pt>
    <dgm:pt modelId="{5D19E698-478F-4069-9C48-EB1170282F84}" type="pres">
      <dgm:prSet presAssocID="{41872435-FBD8-49B7-8951-BA7FEC123936}" presName="Name0" presStyleCnt="0">
        <dgm:presLayoutVars>
          <dgm:dir/>
          <dgm:resizeHandles val="exact"/>
        </dgm:presLayoutVars>
      </dgm:prSet>
      <dgm:spPr/>
      <dgm:t>
        <a:bodyPr/>
        <a:lstStyle/>
        <a:p>
          <a:endParaRPr lang="zh-CN" altLang="en-US"/>
        </a:p>
      </dgm:t>
    </dgm:pt>
    <dgm:pt modelId="{1333B4B6-AF89-4F16-A5D6-3D86BB7340B1}" type="pres">
      <dgm:prSet presAssocID="{D08310F7-A9BD-44D9-850E-178167C120F4}" presName="node" presStyleLbl="node1" presStyleIdx="0" presStyleCnt="3">
        <dgm:presLayoutVars>
          <dgm:bulletEnabled val="1"/>
        </dgm:presLayoutVars>
      </dgm:prSet>
      <dgm:spPr/>
      <dgm:t>
        <a:bodyPr/>
        <a:lstStyle/>
        <a:p>
          <a:endParaRPr lang="zh-CN" altLang="en-US"/>
        </a:p>
      </dgm:t>
    </dgm:pt>
    <dgm:pt modelId="{5EAE96C2-F587-4E4E-8FCF-111613FCA6C4}" type="pres">
      <dgm:prSet presAssocID="{63708D00-BFDC-41BC-8665-5F77A8B472A2}" presName="sibTrans" presStyleCnt="0"/>
      <dgm:spPr/>
    </dgm:pt>
    <dgm:pt modelId="{8A87B783-D61A-48A9-9E19-4504B04D2ADD}" type="pres">
      <dgm:prSet presAssocID="{3792075B-FB03-4FF7-9B93-99D3A7F69103}" presName="node" presStyleLbl="node1" presStyleIdx="1" presStyleCnt="3">
        <dgm:presLayoutVars>
          <dgm:bulletEnabled val="1"/>
        </dgm:presLayoutVars>
      </dgm:prSet>
      <dgm:spPr/>
      <dgm:t>
        <a:bodyPr/>
        <a:lstStyle/>
        <a:p>
          <a:endParaRPr lang="zh-CN" altLang="en-US"/>
        </a:p>
      </dgm:t>
    </dgm:pt>
    <dgm:pt modelId="{E23B7EA4-F6A7-4440-8551-655EC8ACFE70}" type="pres">
      <dgm:prSet presAssocID="{9896B959-A050-4684-96AC-A3DBF4AA6E6C}" presName="sibTrans" presStyleCnt="0"/>
      <dgm:spPr/>
    </dgm:pt>
    <dgm:pt modelId="{400386F5-96A7-4613-B526-911997E71109}" type="pres">
      <dgm:prSet presAssocID="{CE16D388-67E1-42D9-BDBF-39C8429ED954}" presName="node" presStyleLbl="node1" presStyleIdx="2" presStyleCnt="3">
        <dgm:presLayoutVars>
          <dgm:bulletEnabled val="1"/>
        </dgm:presLayoutVars>
      </dgm:prSet>
      <dgm:spPr/>
      <dgm:t>
        <a:bodyPr/>
        <a:lstStyle/>
        <a:p>
          <a:endParaRPr lang="zh-CN" altLang="en-US"/>
        </a:p>
      </dgm:t>
    </dgm:pt>
  </dgm:ptLst>
  <dgm:cxnLst>
    <dgm:cxn modelId="{DC6D5405-2725-4279-8A65-8EA668E0ABF7}" type="presOf" srcId="{B412497D-5BA7-44B8-A28D-3496CCF24439}" destId="{1333B4B6-AF89-4F16-A5D6-3D86BB7340B1}" srcOrd="0" destOrd="1" presId="urn:microsoft.com/office/officeart/2005/8/layout/hList6"/>
    <dgm:cxn modelId="{280BB5BF-37F8-414F-AF2F-9F30F8F0E2F1}" srcId="{41872435-FBD8-49B7-8951-BA7FEC123936}" destId="{CE16D388-67E1-42D9-BDBF-39C8429ED954}" srcOrd="2" destOrd="0" parTransId="{FE4E798C-C781-4076-8F49-1F3997D4BB63}" sibTransId="{2C226C95-733C-4476-8A89-66FBE9E408C2}"/>
    <dgm:cxn modelId="{DC2A4E08-CE9F-43E6-A99E-C526219AA65D}" type="presOf" srcId="{A2DDE06C-BD19-4442-BC59-F4B1C413DA7C}" destId="{400386F5-96A7-4613-B526-911997E71109}" srcOrd="0" destOrd="1" presId="urn:microsoft.com/office/officeart/2005/8/layout/hList6"/>
    <dgm:cxn modelId="{73EDB376-F281-4455-A7AF-A8E283C77357}" srcId="{41872435-FBD8-49B7-8951-BA7FEC123936}" destId="{3792075B-FB03-4FF7-9B93-99D3A7F69103}" srcOrd="1" destOrd="0" parTransId="{A9CF6FFA-B282-488C-8063-7C91BABBE1E9}" sibTransId="{9896B959-A050-4684-96AC-A3DBF4AA6E6C}"/>
    <dgm:cxn modelId="{89CE7F4B-0634-4BEE-AF06-3BE37470CC7A}" type="presOf" srcId="{41872435-FBD8-49B7-8951-BA7FEC123936}" destId="{5D19E698-478F-4069-9C48-EB1170282F84}" srcOrd="0" destOrd="0" presId="urn:microsoft.com/office/officeart/2005/8/layout/hList6"/>
    <dgm:cxn modelId="{DB85717F-11C7-4B6A-95D0-C572D1C855A7}" type="presOf" srcId="{D08310F7-A9BD-44D9-850E-178167C120F4}" destId="{1333B4B6-AF89-4F16-A5D6-3D86BB7340B1}" srcOrd="0" destOrd="0" presId="urn:microsoft.com/office/officeart/2005/8/layout/hList6"/>
    <dgm:cxn modelId="{F91A7BCE-934F-4EF5-A44E-52CB778BA4CD}" srcId="{41872435-FBD8-49B7-8951-BA7FEC123936}" destId="{D08310F7-A9BD-44D9-850E-178167C120F4}" srcOrd="0" destOrd="0" parTransId="{11BFE30D-26AF-4936-9CE5-AFDFD54D2C06}" sibTransId="{63708D00-BFDC-41BC-8665-5F77A8B472A2}"/>
    <dgm:cxn modelId="{C497A4D1-DE83-48BF-A295-CC4AFAE46C79}" type="presOf" srcId="{3E60EB9D-5162-455C-9525-8FD0536F769B}" destId="{8A87B783-D61A-48A9-9E19-4504B04D2ADD}" srcOrd="0" destOrd="1" presId="urn:microsoft.com/office/officeart/2005/8/layout/hList6"/>
    <dgm:cxn modelId="{187A8635-5F8B-4793-91F6-B0CC78C75E7D}" srcId="{3792075B-FB03-4FF7-9B93-99D3A7F69103}" destId="{3E60EB9D-5162-455C-9525-8FD0536F769B}" srcOrd="0" destOrd="0" parTransId="{B3C4C0D0-E573-4B20-A0A6-60438B74648E}" sibTransId="{401E2A90-ADD6-470F-97D6-558C8416E4BD}"/>
    <dgm:cxn modelId="{C3C25B2F-991B-4891-93CB-250F7F9B7DCE}" type="presOf" srcId="{CE16D388-67E1-42D9-BDBF-39C8429ED954}" destId="{400386F5-96A7-4613-B526-911997E71109}" srcOrd="0" destOrd="0" presId="urn:microsoft.com/office/officeart/2005/8/layout/hList6"/>
    <dgm:cxn modelId="{FB7D2AB3-F304-4B89-8E62-4933FD5E0809}" type="presOf" srcId="{3792075B-FB03-4FF7-9B93-99D3A7F69103}" destId="{8A87B783-D61A-48A9-9E19-4504B04D2ADD}" srcOrd="0" destOrd="0" presId="urn:microsoft.com/office/officeart/2005/8/layout/hList6"/>
    <dgm:cxn modelId="{F9CBA4B2-574F-4E9A-874B-EC8B3352FCB0}" srcId="{CE16D388-67E1-42D9-BDBF-39C8429ED954}" destId="{A2DDE06C-BD19-4442-BC59-F4B1C413DA7C}" srcOrd="0" destOrd="0" parTransId="{7AECA1CC-1887-48B8-913A-EA18DF6240DF}" sibTransId="{13714CEB-CF7B-4256-8E7D-726BFD4CB3C0}"/>
    <dgm:cxn modelId="{0EC6AD21-F2B8-45FA-AE58-9F8AE12E3507}" srcId="{D08310F7-A9BD-44D9-850E-178167C120F4}" destId="{B412497D-5BA7-44B8-A28D-3496CCF24439}" srcOrd="0" destOrd="0" parTransId="{C7E5C58F-9414-4FF5-B64A-F2AD10B8BC22}" sibTransId="{29DE1056-1C5B-4DAE-90F8-84A361B53374}"/>
    <dgm:cxn modelId="{1042D163-894D-4413-8404-B4B96A85ACF4}" type="presParOf" srcId="{5D19E698-478F-4069-9C48-EB1170282F84}" destId="{1333B4B6-AF89-4F16-A5D6-3D86BB7340B1}" srcOrd="0" destOrd="0" presId="urn:microsoft.com/office/officeart/2005/8/layout/hList6"/>
    <dgm:cxn modelId="{D92E24D4-9A43-446B-B38D-A8D701ED0D62}" type="presParOf" srcId="{5D19E698-478F-4069-9C48-EB1170282F84}" destId="{5EAE96C2-F587-4E4E-8FCF-111613FCA6C4}" srcOrd="1" destOrd="0" presId="urn:microsoft.com/office/officeart/2005/8/layout/hList6"/>
    <dgm:cxn modelId="{82E0E421-776B-4CE3-9DD5-4DE486FE4E3A}" type="presParOf" srcId="{5D19E698-478F-4069-9C48-EB1170282F84}" destId="{8A87B783-D61A-48A9-9E19-4504B04D2ADD}" srcOrd="2" destOrd="0" presId="urn:microsoft.com/office/officeart/2005/8/layout/hList6"/>
    <dgm:cxn modelId="{C599C880-345C-4D59-A736-8D93169ACF5E}" type="presParOf" srcId="{5D19E698-478F-4069-9C48-EB1170282F84}" destId="{E23B7EA4-F6A7-4440-8551-655EC8ACFE70}" srcOrd="3" destOrd="0" presId="urn:microsoft.com/office/officeart/2005/8/layout/hList6"/>
    <dgm:cxn modelId="{ECC8C954-B7B8-4DEE-8974-55CFBC18329C}" type="presParOf" srcId="{5D19E698-478F-4069-9C48-EB1170282F84}" destId="{400386F5-96A7-4613-B526-911997E71109}" srcOrd="4" destOrd="0" presId="urn:microsoft.com/office/officeart/2005/8/layout/hList6"/>
  </dgm:cxnLst>
  <dgm:bg/>
  <dgm:whole/>
</dgm:dataModel>
</file>

<file path=ppt/diagrams/data2.xml><?xml version="1.0" encoding="utf-8"?>
<dgm:dataModel xmlns:dgm="http://schemas.openxmlformats.org/drawingml/2006/diagram" xmlns:a="http://schemas.openxmlformats.org/drawingml/2006/main">
  <dgm:ptLst>
    <dgm:pt modelId="{3BE0BC9E-CAE8-4086-B659-A3D91B3A4C4D}" type="doc">
      <dgm:prSet loTypeId="urn:microsoft.com/office/officeart/2005/8/layout/process1" loCatId="process" qsTypeId="urn:microsoft.com/office/officeart/2005/8/quickstyle/simple1" qsCatId="simple" csTypeId="urn:microsoft.com/office/officeart/2005/8/colors/accent1_2" csCatId="accent1" phldr="1"/>
      <dgm:spPr/>
      <dgm:t>
        <a:bodyPr/>
        <a:lstStyle/>
        <a:p>
          <a:endParaRPr lang="zh-CN" altLang="en-US"/>
        </a:p>
      </dgm:t>
    </dgm:pt>
    <dgm:pt modelId="{607D330D-F8AA-442A-8971-01885600C7E2}">
      <dgm:prSet phldrT="[文本]"/>
      <dgm:spPr>
        <a:solidFill>
          <a:schemeClr val="accent1"/>
        </a:solidFill>
      </dgm:spPr>
      <dgm:t>
        <a:bodyPr/>
        <a:lstStyle/>
        <a:p>
          <a:r>
            <a:rPr lang="en-US" dirty="0" smtClean="0"/>
            <a:t>Windows </a:t>
          </a:r>
          <a:r>
            <a:rPr lang="zh-CN" dirty="0" smtClean="0"/>
            <a:t>身份验证模式</a:t>
          </a:r>
          <a:endParaRPr lang="zh-CN" altLang="en-US" dirty="0"/>
        </a:p>
      </dgm:t>
    </dgm:pt>
    <dgm:pt modelId="{09B7D71A-14AE-4A2E-B6B3-BEA95895236E}" type="parTrans" cxnId="{C7D842D6-C2E3-4ADC-AF58-22B91096950C}">
      <dgm:prSet/>
      <dgm:spPr/>
      <dgm:t>
        <a:bodyPr/>
        <a:lstStyle/>
        <a:p>
          <a:endParaRPr lang="zh-CN" altLang="en-US"/>
        </a:p>
      </dgm:t>
    </dgm:pt>
    <dgm:pt modelId="{6F8E2DCC-B21F-4CA1-842D-CD6D6C91CD8E}" type="sibTrans" cxnId="{C7D842D6-C2E3-4ADC-AF58-22B91096950C}">
      <dgm:prSet/>
      <dgm:spPr/>
      <dgm:t>
        <a:bodyPr/>
        <a:lstStyle/>
        <a:p>
          <a:endParaRPr lang="zh-CN" altLang="en-US"/>
        </a:p>
      </dgm:t>
    </dgm:pt>
    <dgm:pt modelId="{8D96004B-E93B-4C50-AA36-4CEB2DFBA775}">
      <dgm:prSet phldrT="[文本]"/>
      <dgm:spPr>
        <a:solidFill>
          <a:schemeClr val="accent1"/>
        </a:solidFill>
      </dgm:spPr>
      <dgm:t>
        <a:bodyPr/>
        <a:lstStyle/>
        <a:p>
          <a:r>
            <a:rPr lang="en-US" dirty="0" smtClean="0"/>
            <a:t>SQL Server</a:t>
          </a:r>
          <a:r>
            <a:rPr lang="zh-CN" dirty="0" smtClean="0"/>
            <a:t>和</a:t>
          </a:r>
          <a:r>
            <a:rPr lang="en-US" dirty="0" smtClean="0"/>
            <a:t>Windows</a:t>
          </a:r>
          <a:r>
            <a:rPr lang="zh-CN" dirty="0" smtClean="0"/>
            <a:t>身份验证模式</a:t>
          </a:r>
          <a:endParaRPr lang="zh-CN" altLang="en-US" dirty="0"/>
        </a:p>
      </dgm:t>
    </dgm:pt>
    <dgm:pt modelId="{004EEB49-5D55-42B0-934B-59D91998988A}" type="parTrans" cxnId="{826AE873-D900-4B3D-8955-45DC9760962B}">
      <dgm:prSet/>
      <dgm:spPr/>
      <dgm:t>
        <a:bodyPr/>
        <a:lstStyle/>
        <a:p>
          <a:endParaRPr lang="zh-CN" altLang="en-US"/>
        </a:p>
      </dgm:t>
    </dgm:pt>
    <dgm:pt modelId="{9CD869C9-4A65-4A63-9577-E4D6C58FBABE}" type="sibTrans" cxnId="{826AE873-D900-4B3D-8955-45DC9760962B}">
      <dgm:prSet/>
      <dgm:spPr/>
      <dgm:t>
        <a:bodyPr/>
        <a:lstStyle/>
        <a:p>
          <a:endParaRPr lang="zh-CN" altLang="en-US"/>
        </a:p>
      </dgm:t>
    </dgm:pt>
    <dgm:pt modelId="{C5F58B70-1027-4E69-AA48-DDDA554BED13}" type="pres">
      <dgm:prSet presAssocID="{3BE0BC9E-CAE8-4086-B659-A3D91B3A4C4D}" presName="Name0" presStyleCnt="0">
        <dgm:presLayoutVars>
          <dgm:dir/>
          <dgm:resizeHandles val="exact"/>
        </dgm:presLayoutVars>
      </dgm:prSet>
      <dgm:spPr/>
      <dgm:t>
        <a:bodyPr/>
        <a:lstStyle/>
        <a:p>
          <a:endParaRPr lang="zh-CN" altLang="en-US"/>
        </a:p>
      </dgm:t>
    </dgm:pt>
    <dgm:pt modelId="{54D66DBE-7715-4050-9CED-82E4FE9B4EC3}" type="pres">
      <dgm:prSet presAssocID="{607D330D-F8AA-442A-8971-01885600C7E2}" presName="node" presStyleLbl="node1" presStyleIdx="0" presStyleCnt="2">
        <dgm:presLayoutVars>
          <dgm:bulletEnabled val="1"/>
        </dgm:presLayoutVars>
      </dgm:prSet>
      <dgm:spPr/>
      <dgm:t>
        <a:bodyPr/>
        <a:lstStyle/>
        <a:p>
          <a:endParaRPr lang="zh-CN" altLang="en-US"/>
        </a:p>
      </dgm:t>
    </dgm:pt>
    <dgm:pt modelId="{399510F0-004B-479C-A604-563B063C8D52}" type="pres">
      <dgm:prSet presAssocID="{6F8E2DCC-B21F-4CA1-842D-CD6D6C91CD8E}" presName="sibTrans" presStyleLbl="sibTrans2D1" presStyleIdx="0" presStyleCnt="1"/>
      <dgm:spPr/>
      <dgm:t>
        <a:bodyPr/>
        <a:lstStyle/>
        <a:p>
          <a:endParaRPr lang="zh-CN" altLang="en-US"/>
        </a:p>
      </dgm:t>
    </dgm:pt>
    <dgm:pt modelId="{1792DB80-98B0-45F9-B9D1-3519B3724209}" type="pres">
      <dgm:prSet presAssocID="{6F8E2DCC-B21F-4CA1-842D-CD6D6C91CD8E}" presName="connectorText" presStyleLbl="sibTrans2D1" presStyleIdx="0" presStyleCnt="1"/>
      <dgm:spPr/>
      <dgm:t>
        <a:bodyPr/>
        <a:lstStyle/>
        <a:p>
          <a:endParaRPr lang="zh-CN" altLang="en-US"/>
        </a:p>
      </dgm:t>
    </dgm:pt>
    <dgm:pt modelId="{655BB212-25F8-430B-8D95-1D2A01E0E431}" type="pres">
      <dgm:prSet presAssocID="{8D96004B-E93B-4C50-AA36-4CEB2DFBA775}" presName="node" presStyleLbl="node1" presStyleIdx="1" presStyleCnt="2">
        <dgm:presLayoutVars>
          <dgm:bulletEnabled val="1"/>
        </dgm:presLayoutVars>
      </dgm:prSet>
      <dgm:spPr/>
      <dgm:t>
        <a:bodyPr/>
        <a:lstStyle/>
        <a:p>
          <a:endParaRPr lang="zh-CN" altLang="en-US"/>
        </a:p>
      </dgm:t>
    </dgm:pt>
  </dgm:ptLst>
  <dgm:cxnLst>
    <dgm:cxn modelId="{52D1E1DD-7579-4E84-B511-DC354B36DAF7}" type="presOf" srcId="{6F8E2DCC-B21F-4CA1-842D-CD6D6C91CD8E}" destId="{399510F0-004B-479C-A604-563B063C8D52}" srcOrd="0" destOrd="0" presId="urn:microsoft.com/office/officeart/2005/8/layout/process1"/>
    <dgm:cxn modelId="{EE300EA1-A5A9-428C-8E0C-9CE302FA752F}" type="presOf" srcId="{3BE0BC9E-CAE8-4086-B659-A3D91B3A4C4D}" destId="{C5F58B70-1027-4E69-AA48-DDDA554BED13}" srcOrd="0" destOrd="0" presId="urn:microsoft.com/office/officeart/2005/8/layout/process1"/>
    <dgm:cxn modelId="{C7D842D6-C2E3-4ADC-AF58-22B91096950C}" srcId="{3BE0BC9E-CAE8-4086-B659-A3D91B3A4C4D}" destId="{607D330D-F8AA-442A-8971-01885600C7E2}" srcOrd="0" destOrd="0" parTransId="{09B7D71A-14AE-4A2E-B6B3-BEA95895236E}" sibTransId="{6F8E2DCC-B21F-4CA1-842D-CD6D6C91CD8E}"/>
    <dgm:cxn modelId="{B952C06F-D4AA-45EB-A767-36BDB8784589}" type="presOf" srcId="{607D330D-F8AA-442A-8971-01885600C7E2}" destId="{54D66DBE-7715-4050-9CED-82E4FE9B4EC3}" srcOrd="0" destOrd="0" presId="urn:microsoft.com/office/officeart/2005/8/layout/process1"/>
    <dgm:cxn modelId="{826AE873-D900-4B3D-8955-45DC9760962B}" srcId="{3BE0BC9E-CAE8-4086-B659-A3D91B3A4C4D}" destId="{8D96004B-E93B-4C50-AA36-4CEB2DFBA775}" srcOrd="1" destOrd="0" parTransId="{004EEB49-5D55-42B0-934B-59D91998988A}" sibTransId="{9CD869C9-4A65-4A63-9577-E4D6C58FBABE}"/>
    <dgm:cxn modelId="{91B378A0-2CC0-482D-84C4-E2064BF8CE20}" type="presOf" srcId="{6F8E2DCC-B21F-4CA1-842D-CD6D6C91CD8E}" destId="{1792DB80-98B0-45F9-B9D1-3519B3724209}" srcOrd="1" destOrd="0" presId="urn:microsoft.com/office/officeart/2005/8/layout/process1"/>
    <dgm:cxn modelId="{C6CFEBB3-2BE8-4BD8-9833-D09ACE5CE3C8}" type="presOf" srcId="{8D96004B-E93B-4C50-AA36-4CEB2DFBA775}" destId="{655BB212-25F8-430B-8D95-1D2A01E0E431}" srcOrd="0" destOrd="0" presId="urn:microsoft.com/office/officeart/2005/8/layout/process1"/>
    <dgm:cxn modelId="{C835D120-3936-4E78-858E-DA7E0B044E25}" type="presParOf" srcId="{C5F58B70-1027-4E69-AA48-DDDA554BED13}" destId="{54D66DBE-7715-4050-9CED-82E4FE9B4EC3}" srcOrd="0" destOrd="0" presId="urn:microsoft.com/office/officeart/2005/8/layout/process1"/>
    <dgm:cxn modelId="{2CCF27C2-5475-4C0F-8B50-68A185650EAF}" type="presParOf" srcId="{C5F58B70-1027-4E69-AA48-DDDA554BED13}" destId="{399510F0-004B-479C-A604-563B063C8D52}" srcOrd="1" destOrd="0" presId="urn:microsoft.com/office/officeart/2005/8/layout/process1"/>
    <dgm:cxn modelId="{A698D9EE-2AB9-41A6-843A-6CA4C9ED501E}" type="presParOf" srcId="{399510F0-004B-479C-A604-563B063C8D52}" destId="{1792DB80-98B0-45F9-B9D1-3519B3724209}" srcOrd="0" destOrd="0" presId="urn:microsoft.com/office/officeart/2005/8/layout/process1"/>
    <dgm:cxn modelId="{F78FF1DF-87E0-42EA-BB69-26925D2CCE4C}" type="presParOf" srcId="{C5F58B70-1027-4E69-AA48-DDDA554BED13}" destId="{655BB212-25F8-430B-8D95-1D2A01E0E431}" srcOrd="2" destOrd="0" presId="urn:microsoft.com/office/officeart/2005/8/layout/process1"/>
  </dgm:cxnLst>
  <dgm:bg/>
  <dgm:whole/>
</dgm:dataModel>
</file>

<file path=ppt/diagrams/data3.xml><?xml version="1.0" encoding="utf-8"?>
<dgm:dataModel xmlns:dgm="http://schemas.openxmlformats.org/drawingml/2006/diagram" xmlns:a="http://schemas.openxmlformats.org/drawingml/2006/main">
  <dgm:ptLst>
    <dgm:pt modelId="{61DFF142-89E3-4343-B5B9-25C0295FB89A}" type="doc">
      <dgm:prSet loTypeId="urn:microsoft.com/office/officeart/2005/8/layout/hList6" loCatId="list" qsTypeId="urn:microsoft.com/office/officeart/2005/8/quickstyle/simple1" qsCatId="simple" csTypeId="urn:microsoft.com/office/officeart/2005/8/colors/accent1_2" csCatId="accent1" phldr="1"/>
      <dgm:spPr/>
      <dgm:t>
        <a:bodyPr/>
        <a:lstStyle/>
        <a:p>
          <a:endParaRPr lang="zh-CN" altLang="en-US"/>
        </a:p>
      </dgm:t>
    </dgm:pt>
    <dgm:pt modelId="{7CFF20E1-C7FC-46C7-9ABC-8D5DBAE40386}">
      <dgm:prSet phldrT="[文本]" custT="1"/>
      <dgm:spPr/>
      <dgm:t>
        <a:bodyPr/>
        <a:lstStyle/>
        <a:p>
          <a:r>
            <a:rPr lang="zh-CN" sz="1800" dirty="0" smtClean="0"/>
            <a:t>配置身份验证模式</a:t>
          </a:r>
          <a:endParaRPr lang="zh-CN" altLang="en-US" sz="1800" dirty="0"/>
        </a:p>
      </dgm:t>
    </dgm:pt>
    <dgm:pt modelId="{91A77C7A-3251-4156-AE17-4F23270E629C}" type="parTrans" cxnId="{51D48580-F574-4CF7-BDF4-673824F1194A}">
      <dgm:prSet/>
      <dgm:spPr/>
      <dgm:t>
        <a:bodyPr/>
        <a:lstStyle/>
        <a:p>
          <a:endParaRPr lang="zh-CN" altLang="en-US"/>
        </a:p>
      </dgm:t>
    </dgm:pt>
    <dgm:pt modelId="{5AA1E37E-F061-49CA-AB4B-F8CFC2ABBD24}" type="sibTrans" cxnId="{51D48580-F574-4CF7-BDF4-673824F1194A}">
      <dgm:prSet/>
      <dgm:spPr/>
      <dgm:t>
        <a:bodyPr/>
        <a:lstStyle/>
        <a:p>
          <a:endParaRPr lang="zh-CN" altLang="en-US"/>
        </a:p>
      </dgm:t>
    </dgm:pt>
    <dgm:pt modelId="{A5BA4AA8-43C9-48EF-9E53-FE19E3B23FC6}">
      <dgm:prSet phldrT="[文本]" custT="1"/>
      <dgm:spPr/>
      <dgm:t>
        <a:bodyPr/>
        <a:lstStyle/>
        <a:p>
          <a:r>
            <a:rPr lang="zh-CN" sz="1800" dirty="0" smtClean="0"/>
            <a:t>通过</a:t>
          </a:r>
          <a:r>
            <a:rPr lang="en-US" sz="1800" dirty="0" smtClean="0"/>
            <a:t> Windows</a:t>
          </a:r>
          <a:r>
            <a:rPr lang="zh-CN" sz="1800" dirty="0" smtClean="0"/>
            <a:t>身份验证进行连接</a:t>
          </a:r>
          <a:endParaRPr lang="zh-CN" altLang="en-US" sz="1800" dirty="0"/>
        </a:p>
      </dgm:t>
    </dgm:pt>
    <dgm:pt modelId="{C905C2CD-46BC-4040-8C20-94AD4965545E}" type="parTrans" cxnId="{99E02600-F653-448E-B50B-BE14CD0CD14F}">
      <dgm:prSet/>
      <dgm:spPr/>
      <dgm:t>
        <a:bodyPr/>
        <a:lstStyle/>
        <a:p>
          <a:endParaRPr lang="zh-CN" altLang="en-US"/>
        </a:p>
      </dgm:t>
    </dgm:pt>
    <dgm:pt modelId="{8059EFAD-F8A7-4539-A1C8-D9A6B9ABD915}" type="sibTrans" cxnId="{99E02600-F653-448E-B50B-BE14CD0CD14F}">
      <dgm:prSet/>
      <dgm:spPr/>
      <dgm:t>
        <a:bodyPr/>
        <a:lstStyle/>
        <a:p>
          <a:endParaRPr lang="zh-CN" altLang="en-US"/>
        </a:p>
      </dgm:t>
    </dgm:pt>
    <dgm:pt modelId="{417AE587-C983-47C3-BCCD-29B3F8C87113}">
      <dgm:prSet phldrT="[文本]" custT="1"/>
      <dgm:spPr/>
      <dgm:t>
        <a:bodyPr/>
        <a:lstStyle/>
        <a:p>
          <a:r>
            <a:rPr lang="zh-CN" sz="1800" dirty="0" smtClean="0"/>
            <a:t>通过</a:t>
          </a:r>
          <a:r>
            <a:rPr lang="en-US" sz="1800" dirty="0" smtClean="0"/>
            <a:t>SQL Server</a:t>
          </a:r>
          <a:r>
            <a:rPr lang="zh-CN" sz="1800" dirty="0" smtClean="0"/>
            <a:t>身份验证连接</a:t>
          </a:r>
          <a:endParaRPr lang="zh-CN" altLang="en-US" sz="1800" dirty="0"/>
        </a:p>
      </dgm:t>
    </dgm:pt>
    <dgm:pt modelId="{1FA0988E-A22C-4425-A0CE-E6FCFF0A21A5}" type="parTrans" cxnId="{CB44E1B8-9109-48F7-9A6B-4C502328275A}">
      <dgm:prSet/>
      <dgm:spPr/>
      <dgm:t>
        <a:bodyPr/>
        <a:lstStyle/>
        <a:p>
          <a:endParaRPr lang="zh-CN" altLang="en-US"/>
        </a:p>
      </dgm:t>
    </dgm:pt>
    <dgm:pt modelId="{E348FE7F-3359-454F-B37C-9D8429A61617}" type="sibTrans" cxnId="{CB44E1B8-9109-48F7-9A6B-4C502328275A}">
      <dgm:prSet/>
      <dgm:spPr/>
      <dgm:t>
        <a:bodyPr/>
        <a:lstStyle/>
        <a:p>
          <a:endParaRPr lang="zh-CN" altLang="en-US"/>
        </a:p>
      </dgm:t>
    </dgm:pt>
    <dgm:pt modelId="{8E4736AD-CC23-4B11-8C7B-5CD929481A3D}">
      <dgm:prSet phldrT="[文本]" custT="1"/>
      <dgm:spPr/>
      <dgm:t>
        <a:bodyPr/>
        <a:lstStyle/>
        <a:p>
          <a:r>
            <a:rPr lang="en-US" sz="1800" dirty="0" smtClean="0"/>
            <a:t>SQL Server </a:t>
          </a:r>
          <a:r>
            <a:rPr lang="zh-CN" sz="1800" dirty="0" smtClean="0"/>
            <a:t>身份验证的缺点</a:t>
          </a:r>
          <a:endParaRPr lang="zh-CN" altLang="en-US" sz="1800" dirty="0"/>
        </a:p>
      </dgm:t>
    </dgm:pt>
    <dgm:pt modelId="{10E366EB-FFCE-43B6-B0FC-7DCFB26D73E5}" type="parTrans" cxnId="{B597C5CA-EA26-49B2-AD92-9DD8FFE4FCD7}">
      <dgm:prSet/>
      <dgm:spPr/>
      <dgm:t>
        <a:bodyPr/>
        <a:lstStyle/>
        <a:p>
          <a:endParaRPr lang="zh-CN" altLang="en-US"/>
        </a:p>
      </dgm:t>
    </dgm:pt>
    <dgm:pt modelId="{7B401E60-D56A-4F94-A7CD-A0955C09E14F}" type="sibTrans" cxnId="{B597C5CA-EA26-49B2-AD92-9DD8FFE4FCD7}">
      <dgm:prSet/>
      <dgm:spPr/>
      <dgm:t>
        <a:bodyPr/>
        <a:lstStyle/>
        <a:p>
          <a:endParaRPr lang="zh-CN" altLang="en-US"/>
        </a:p>
      </dgm:t>
    </dgm:pt>
    <dgm:pt modelId="{E61BC5CB-F803-4478-B912-290777028706}">
      <dgm:prSet phldrT="[文本]" custT="1"/>
      <dgm:spPr/>
      <dgm:t>
        <a:bodyPr/>
        <a:lstStyle/>
        <a:p>
          <a:r>
            <a:rPr lang="en-US" sz="1800" dirty="0" smtClean="0"/>
            <a:t>SQL Server </a:t>
          </a:r>
          <a:r>
            <a:rPr lang="zh-CN" sz="1800" dirty="0" smtClean="0"/>
            <a:t>身份验证的优点</a:t>
          </a:r>
          <a:endParaRPr lang="zh-CN" altLang="en-US" sz="1800" dirty="0"/>
        </a:p>
      </dgm:t>
    </dgm:pt>
    <dgm:pt modelId="{68130D29-A3DF-41DA-AE78-5EE5C3C446AB}" type="parTrans" cxnId="{DC83A7E6-D758-4787-BCEF-BC8CA57C68C2}">
      <dgm:prSet/>
      <dgm:spPr/>
      <dgm:t>
        <a:bodyPr/>
        <a:lstStyle/>
        <a:p>
          <a:endParaRPr lang="zh-CN" altLang="en-US"/>
        </a:p>
      </dgm:t>
    </dgm:pt>
    <dgm:pt modelId="{60FC367A-979D-4073-9643-8D1257C36EEB}" type="sibTrans" cxnId="{DC83A7E6-D758-4787-BCEF-BC8CA57C68C2}">
      <dgm:prSet/>
      <dgm:spPr/>
      <dgm:t>
        <a:bodyPr/>
        <a:lstStyle/>
        <a:p>
          <a:endParaRPr lang="zh-CN" altLang="en-US"/>
        </a:p>
      </dgm:t>
    </dgm:pt>
    <dgm:pt modelId="{3EE64146-DC5D-4D58-AFC3-B44ABC1B6EF5}" type="pres">
      <dgm:prSet presAssocID="{61DFF142-89E3-4343-B5B9-25C0295FB89A}" presName="Name0" presStyleCnt="0">
        <dgm:presLayoutVars>
          <dgm:dir/>
          <dgm:resizeHandles val="exact"/>
        </dgm:presLayoutVars>
      </dgm:prSet>
      <dgm:spPr/>
      <dgm:t>
        <a:bodyPr/>
        <a:lstStyle/>
        <a:p>
          <a:endParaRPr lang="zh-CN" altLang="en-US"/>
        </a:p>
      </dgm:t>
    </dgm:pt>
    <dgm:pt modelId="{6C7C31E5-D1A0-4115-B064-3DF707D3BBD0}" type="pres">
      <dgm:prSet presAssocID="{7CFF20E1-C7FC-46C7-9ABC-8D5DBAE40386}" presName="node" presStyleLbl="node1" presStyleIdx="0" presStyleCnt="5">
        <dgm:presLayoutVars>
          <dgm:bulletEnabled val="1"/>
        </dgm:presLayoutVars>
      </dgm:prSet>
      <dgm:spPr/>
      <dgm:t>
        <a:bodyPr/>
        <a:lstStyle/>
        <a:p>
          <a:endParaRPr lang="zh-CN" altLang="en-US"/>
        </a:p>
      </dgm:t>
    </dgm:pt>
    <dgm:pt modelId="{DCD5D5F7-D89C-4032-858B-786BA5AF7439}" type="pres">
      <dgm:prSet presAssocID="{5AA1E37E-F061-49CA-AB4B-F8CFC2ABBD24}" presName="sibTrans" presStyleCnt="0"/>
      <dgm:spPr/>
    </dgm:pt>
    <dgm:pt modelId="{CE38471A-A3AA-4DC0-BF4C-B9CCBBC457CD}" type="pres">
      <dgm:prSet presAssocID="{A5BA4AA8-43C9-48EF-9E53-FE19E3B23FC6}" presName="node" presStyleLbl="node1" presStyleIdx="1" presStyleCnt="5">
        <dgm:presLayoutVars>
          <dgm:bulletEnabled val="1"/>
        </dgm:presLayoutVars>
      </dgm:prSet>
      <dgm:spPr/>
      <dgm:t>
        <a:bodyPr/>
        <a:lstStyle/>
        <a:p>
          <a:endParaRPr lang="zh-CN" altLang="en-US"/>
        </a:p>
      </dgm:t>
    </dgm:pt>
    <dgm:pt modelId="{0B09C19D-6F89-4245-87DA-952F8D135477}" type="pres">
      <dgm:prSet presAssocID="{8059EFAD-F8A7-4539-A1C8-D9A6B9ABD915}" presName="sibTrans" presStyleCnt="0"/>
      <dgm:spPr/>
    </dgm:pt>
    <dgm:pt modelId="{3BBFC211-A25B-4AF8-B1D8-9180D126216A}" type="pres">
      <dgm:prSet presAssocID="{417AE587-C983-47C3-BCCD-29B3F8C87113}" presName="node" presStyleLbl="node1" presStyleIdx="2" presStyleCnt="5" custLinFactNeighborX="21032" custLinFactNeighborY="781">
        <dgm:presLayoutVars>
          <dgm:bulletEnabled val="1"/>
        </dgm:presLayoutVars>
      </dgm:prSet>
      <dgm:spPr/>
      <dgm:t>
        <a:bodyPr/>
        <a:lstStyle/>
        <a:p>
          <a:endParaRPr lang="zh-CN" altLang="en-US"/>
        </a:p>
      </dgm:t>
    </dgm:pt>
    <dgm:pt modelId="{228B9FD7-9925-4A74-8BCE-6B6D9F24D03F}" type="pres">
      <dgm:prSet presAssocID="{E348FE7F-3359-454F-B37C-9D8429A61617}" presName="sibTrans" presStyleCnt="0"/>
      <dgm:spPr/>
    </dgm:pt>
    <dgm:pt modelId="{FC3A81B4-AE07-4112-87B9-C83B9A1990D5}" type="pres">
      <dgm:prSet presAssocID="{8E4736AD-CC23-4B11-8C7B-5CD929481A3D}" presName="node" presStyleLbl="node1" presStyleIdx="3" presStyleCnt="5" custLinFactNeighborX="21032" custLinFactNeighborY="781">
        <dgm:presLayoutVars>
          <dgm:bulletEnabled val="1"/>
        </dgm:presLayoutVars>
      </dgm:prSet>
      <dgm:spPr/>
      <dgm:t>
        <a:bodyPr/>
        <a:lstStyle/>
        <a:p>
          <a:endParaRPr lang="zh-CN" altLang="en-US"/>
        </a:p>
      </dgm:t>
    </dgm:pt>
    <dgm:pt modelId="{BE3EB594-8034-49EE-A2A2-BC4692C328CE}" type="pres">
      <dgm:prSet presAssocID="{7B401E60-D56A-4F94-A7CD-A0955C09E14F}" presName="sibTrans" presStyleCnt="0"/>
      <dgm:spPr/>
    </dgm:pt>
    <dgm:pt modelId="{7544F142-0E8B-4942-AC5E-DF18FF0F1E0B}" type="pres">
      <dgm:prSet presAssocID="{E61BC5CB-F803-4478-B912-290777028706}" presName="node" presStyleLbl="node1" presStyleIdx="4" presStyleCnt="5" custLinFactNeighborX="21032" custLinFactNeighborY="781">
        <dgm:presLayoutVars>
          <dgm:bulletEnabled val="1"/>
        </dgm:presLayoutVars>
      </dgm:prSet>
      <dgm:spPr/>
      <dgm:t>
        <a:bodyPr/>
        <a:lstStyle/>
        <a:p>
          <a:endParaRPr lang="zh-CN" altLang="en-US"/>
        </a:p>
      </dgm:t>
    </dgm:pt>
  </dgm:ptLst>
  <dgm:cxnLst>
    <dgm:cxn modelId="{2CA9EDD6-D215-46D5-8511-569EF72F0CDA}" type="presOf" srcId="{417AE587-C983-47C3-BCCD-29B3F8C87113}" destId="{3BBFC211-A25B-4AF8-B1D8-9180D126216A}" srcOrd="0" destOrd="0" presId="urn:microsoft.com/office/officeart/2005/8/layout/hList6"/>
    <dgm:cxn modelId="{B597C5CA-EA26-49B2-AD92-9DD8FFE4FCD7}" srcId="{61DFF142-89E3-4343-B5B9-25C0295FB89A}" destId="{8E4736AD-CC23-4B11-8C7B-5CD929481A3D}" srcOrd="3" destOrd="0" parTransId="{10E366EB-FFCE-43B6-B0FC-7DCFB26D73E5}" sibTransId="{7B401E60-D56A-4F94-A7CD-A0955C09E14F}"/>
    <dgm:cxn modelId="{2CB30D9A-BB3F-4C5D-A037-BC539CA3EBF9}" type="presOf" srcId="{A5BA4AA8-43C9-48EF-9E53-FE19E3B23FC6}" destId="{CE38471A-A3AA-4DC0-BF4C-B9CCBBC457CD}" srcOrd="0" destOrd="0" presId="urn:microsoft.com/office/officeart/2005/8/layout/hList6"/>
    <dgm:cxn modelId="{99E02600-F653-448E-B50B-BE14CD0CD14F}" srcId="{61DFF142-89E3-4343-B5B9-25C0295FB89A}" destId="{A5BA4AA8-43C9-48EF-9E53-FE19E3B23FC6}" srcOrd="1" destOrd="0" parTransId="{C905C2CD-46BC-4040-8C20-94AD4965545E}" sibTransId="{8059EFAD-F8A7-4539-A1C8-D9A6B9ABD915}"/>
    <dgm:cxn modelId="{CB44E1B8-9109-48F7-9A6B-4C502328275A}" srcId="{61DFF142-89E3-4343-B5B9-25C0295FB89A}" destId="{417AE587-C983-47C3-BCCD-29B3F8C87113}" srcOrd="2" destOrd="0" parTransId="{1FA0988E-A22C-4425-A0CE-E6FCFF0A21A5}" sibTransId="{E348FE7F-3359-454F-B37C-9D8429A61617}"/>
    <dgm:cxn modelId="{314DE6C6-080B-4B6B-BFE4-35DE91327B07}" type="presOf" srcId="{8E4736AD-CC23-4B11-8C7B-5CD929481A3D}" destId="{FC3A81B4-AE07-4112-87B9-C83B9A1990D5}" srcOrd="0" destOrd="0" presId="urn:microsoft.com/office/officeart/2005/8/layout/hList6"/>
    <dgm:cxn modelId="{97CB782C-EF2C-44E7-9A69-8FB3EE5A2A3B}" type="presOf" srcId="{7CFF20E1-C7FC-46C7-9ABC-8D5DBAE40386}" destId="{6C7C31E5-D1A0-4115-B064-3DF707D3BBD0}" srcOrd="0" destOrd="0" presId="urn:microsoft.com/office/officeart/2005/8/layout/hList6"/>
    <dgm:cxn modelId="{DC83A7E6-D758-4787-BCEF-BC8CA57C68C2}" srcId="{61DFF142-89E3-4343-B5B9-25C0295FB89A}" destId="{E61BC5CB-F803-4478-B912-290777028706}" srcOrd="4" destOrd="0" parTransId="{68130D29-A3DF-41DA-AE78-5EE5C3C446AB}" sibTransId="{60FC367A-979D-4073-9643-8D1257C36EEB}"/>
    <dgm:cxn modelId="{AF5CF86E-FEE8-4666-A193-F71A3FEE5ADF}" type="presOf" srcId="{61DFF142-89E3-4343-B5B9-25C0295FB89A}" destId="{3EE64146-DC5D-4D58-AFC3-B44ABC1B6EF5}" srcOrd="0" destOrd="0" presId="urn:microsoft.com/office/officeart/2005/8/layout/hList6"/>
    <dgm:cxn modelId="{FA2AEA08-7A5E-4E35-8143-0FFBB2E16798}" type="presOf" srcId="{E61BC5CB-F803-4478-B912-290777028706}" destId="{7544F142-0E8B-4942-AC5E-DF18FF0F1E0B}" srcOrd="0" destOrd="0" presId="urn:microsoft.com/office/officeart/2005/8/layout/hList6"/>
    <dgm:cxn modelId="{51D48580-F574-4CF7-BDF4-673824F1194A}" srcId="{61DFF142-89E3-4343-B5B9-25C0295FB89A}" destId="{7CFF20E1-C7FC-46C7-9ABC-8D5DBAE40386}" srcOrd="0" destOrd="0" parTransId="{91A77C7A-3251-4156-AE17-4F23270E629C}" sibTransId="{5AA1E37E-F061-49CA-AB4B-F8CFC2ABBD24}"/>
    <dgm:cxn modelId="{E5BEFF46-68DC-4571-948D-49ABBA5DDC51}" type="presParOf" srcId="{3EE64146-DC5D-4D58-AFC3-B44ABC1B6EF5}" destId="{6C7C31E5-D1A0-4115-B064-3DF707D3BBD0}" srcOrd="0" destOrd="0" presId="urn:microsoft.com/office/officeart/2005/8/layout/hList6"/>
    <dgm:cxn modelId="{70753815-E777-4C0B-9AB6-CD1C227DD7A3}" type="presParOf" srcId="{3EE64146-DC5D-4D58-AFC3-B44ABC1B6EF5}" destId="{DCD5D5F7-D89C-4032-858B-786BA5AF7439}" srcOrd="1" destOrd="0" presId="urn:microsoft.com/office/officeart/2005/8/layout/hList6"/>
    <dgm:cxn modelId="{09BBE290-7EFF-4AA9-B9EC-CE0CECF60270}" type="presParOf" srcId="{3EE64146-DC5D-4D58-AFC3-B44ABC1B6EF5}" destId="{CE38471A-A3AA-4DC0-BF4C-B9CCBBC457CD}" srcOrd="2" destOrd="0" presId="urn:microsoft.com/office/officeart/2005/8/layout/hList6"/>
    <dgm:cxn modelId="{945290FE-F2F1-4DEC-B9DC-C8A82B95EB02}" type="presParOf" srcId="{3EE64146-DC5D-4D58-AFC3-B44ABC1B6EF5}" destId="{0B09C19D-6F89-4245-87DA-952F8D135477}" srcOrd="3" destOrd="0" presId="urn:microsoft.com/office/officeart/2005/8/layout/hList6"/>
    <dgm:cxn modelId="{240F5560-1027-4F27-BF01-7096B7E60E68}" type="presParOf" srcId="{3EE64146-DC5D-4D58-AFC3-B44ABC1B6EF5}" destId="{3BBFC211-A25B-4AF8-B1D8-9180D126216A}" srcOrd="4" destOrd="0" presId="urn:microsoft.com/office/officeart/2005/8/layout/hList6"/>
    <dgm:cxn modelId="{4C3F140E-0507-40EE-83EA-5A346CA3A172}" type="presParOf" srcId="{3EE64146-DC5D-4D58-AFC3-B44ABC1B6EF5}" destId="{228B9FD7-9925-4A74-8BCE-6B6D9F24D03F}" srcOrd="5" destOrd="0" presId="urn:microsoft.com/office/officeart/2005/8/layout/hList6"/>
    <dgm:cxn modelId="{14772AA3-A0D9-4C20-AB7C-E77592F5AB7B}" type="presParOf" srcId="{3EE64146-DC5D-4D58-AFC3-B44ABC1B6EF5}" destId="{FC3A81B4-AE07-4112-87B9-C83B9A1990D5}" srcOrd="6" destOrd="0" presId="urn:microsoft.com/office/officeart/2005/8/layout/hList6"/>
    <dgm:cxn modelId="{5C4922CA-1F64-4834-9FFC-CFD37C63031A}" type="presParOf" srcId="{3EE64146-DC5D-4D58-AFC3-B44ABC1B6EF5}" destId="{BE3EB594-8034-49EE-A2A2-BC4692C328CE}" srcOrd="7" destOrd="0" presId="urn:microsoft.com/office/officeart/2005/8/layout/hList6"/>
    <dgm:cxn modelId="{A51906DF-CD1B-4470-BDF0-9D1703BFAF7F}" type="presParOf" srcId="{3EE64146-DC5D-4D58-AFC3-B44ABC1B6EF5}" destId="{7544F142-0E8B-4942-AC5E-DF18FF0F1E0B}" srcOrd="8" destOrd="0" presId="urn:microsoft.com/office/officeart/2005/8/layout/hList6"/>
  </dgm:cxnLst>
  <dgm:bg/>
  <dgm:whole/>
</dgm:dataModel>
</file>

<file path=ppt/diagrams/layout1.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608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200" smtClean="0">
                <a:latin typeface="Tahoma" pitchFamily="34" charset="0"/>
                <a:ea typeface="+mn-ea"/>
              </a:defRPr>
            </a:lvl1pPr>
          </a:lstStyle>
          <a:p>
            <a:pPr>
              <a:defRPr/>
            </a:pPr>
            <a:endParaRPr lang="zh-CN" altLang="en-US"/>
          </a:p>
        </p:txBody>
      </p:sp>
      <p:sp>
        <p:nvSpPr>
          <p:cNvPr id="46083" name="Rectangle 3"/>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smtClean="0">
                <a:latin typeface="Tahoma" pitchFamily="34" charset="0"/>
                <a:ea typeface="+mn-ea"/>
              </a:defRPr>
            </a:lvl1pPr>
          </a:lstStyle>
          <a:p>
            <a:pPr>
              <a:defRPr/>
            </a:pPr>
            <a:endParaRPr lang="en-US" altLang="zh-CN"/>
          </a:p>
        </p:txBody>
      </p:sp>
      <p:sp>
        <p:nvSpPr>
          <p:cNvPr id="46084" name="Rectangle 4"/>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z="1200" smtClean="0">
                <a:latin typeface="Tahoma" pitchFamily="34" charset="0"/>
                <a:ea typeface="+mn-ea"/>
              </a:defRPr>
            </a:lvl1pPr>
          </a:lstStyle>
          <a:p>
            <a:pPr>
              <a:defRPr/>
            </a:pPr>
            <a:endParaRPr lang="en-US" altLang="zh-CN"/>
          </a:p>
        </p:txBody>
      </p:sp>
      <p:sp>
        <p:nvSpPr>
          <p:cNvPr id="46085" name="Rectangle 5"/>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smtClean="0">
                <a:latin typeface="Tahoma" pitchFamily="34" charset="0"/>
                <a:ea typeface="+mn-ea"/>
              </a:defRPr>
            </a:lvl1pPr>
          </a:lstStyle>
          <a:p>
            <a:pPr>
              <a:defRPr/>
            </a:pPr>
            <a:fld id="{E2DCD914-C2E4-4536-902A-A2713EBA6166}" type="slidenum">
              <a:rPr lang="zh-CN" altLang="en-US"/>
              <a:pPr>
                <a:defRPr/>
              </a:pPr>
              <a:t>‹#›</a:t>
            </a:fld>
            <a:endParaRPr lang="en-US" altLang="zh-CN"/>
          </a:p>
        </p:txBody>
      </p:sp>
    </p:spTree>
    <p:extLst>
      <p:ext uri="{BB962C8B-B14F-4D97-AF65-F5344CB8AC3E}">
        <p14:creationId xmlns="" xmlns:p14="http://schemas.microsoft.com/office/powerpoint/2010/main" val="5538786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813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200" smtClean="0">
                <a:latin typeface="Tahoma" pitchFamily="34" charset="0"/>
                <a:ea typeface="+mn-ea"/>
              </a:defRPr>
            </a:lvl1pPr>
          </a:lstStyle>
          <a:p>
            <a:pPr>
              <a:defRPr/>
            </a:pPr>
            <a:endParaRPr lang="zh-CN" altLang="en-US"/>
          </a:p>
        </p:txBody>
      </p:sp>
      <p:sp>
        <p:nvSpPr>
          <p:cNvPr id="48131"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smtClean="0">
                <a:latin typeface="Tahoma" pitchFamily="34" charset="0"/>
                <a:ea typeface="+mn-ea"/>
              </a:defRPr>
            </a:lvl1pPr>
          </a:lstStyle>
          <a:p>
            <a:pPr>
              <a:defRPr/>
            </a:pPr>
            <a:endParaRPr lang="en-US" altLang="zh-CN"/>
          </a:p>
        </p:txBody>
      </p:sp>
      <p:sp>
        <p:nvSpPr>
          <p:cNvPr id="4096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dist="35921" dir="2700000" algn="ctr" rotWithShape="0">
                    <a:srgbClr val="808080"/>
                  </a:outerShdw>
                </a:effectLst>
              </a14:hiddenEffects>
            </a:ext>
            <a:ext uri="{53640926-AAD7-44D8-BBD7-CCE9431645EC}">
              <a14:shadowObscured xmlns="" xmlns:a14="http://schemas.microsoft.com/office/drawing/2010/main" val="1"/>
            </a:ext>
          </a:extLst>
        </p:spPr>
      </p:sp>
      <p:sp>
        <p:nvSpPr>
          <p:cNvPr id="48133"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zh-CN" noProof="0" smtClean="0"/>
              <a:t>Click to edit Master text styles</a:t>
            </a:r>
          </a:p>
          <a:p>
            <a:pPr lvl="1"/>
            <a:r>
              <a:rPr lang="en-US" altLang="zh-CN" noProof="0" smtClean="0"/>
              <a:t>Second level</a:t>
            </a:r>
          </a:p>
          <a:p>
            <a:pPr lvl="2"/>
            <a:r>
              <a:rPr lang="en-US" altLang="zh-CN" noProof="0" smtClean="0"/>
              <a:t>Third level</a:t>
            </a:r>
          </a:p>
          <a:p>
            <a:pPr lvl="3"/>
            <a:r>
              <a:rPr lang="en-US" altLang="zh-CN" noProof="0" smtClean="0"/>
              <a:t>Fourth level</a:t>
            </a:r>
          </a:p>
          <a:p>
            <a:pPr lvl="4"/>
            <a:r>
              <a:rPr lang="en-US" altLang="zh-CN" noProof="0" smtClean="0"/>
              <a:t>Fifth level</a:t>
            </a:r>
          </a:p>
        </p:txBody>
      </p:sp>
      <p:sp>
        <p:nvSpPr>
          <p:cNvPr id="48134" name="Rectangle 6"/>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z="1200" smtClean="0">
                <a:latin typeface="Tahoma" pitchFamily="34" charset="0"/>
                <a:ea typeface="+mn-ea"/>
              </a:defRPr>
            </a:lvl1pPr>
          </a:lstStyle>
          <a:p>
            <a:pPr>
              <a:defRPr/>
            </a:pPr>
            <a:endParaRPr lang="en-US" altLang="zh-CN"/>
          </a:p>
        </p:txBody>
      </p:sp>
      <p:sp>
        <p:nvSpPr>
          <p:cNvPr id="48135"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smtClean="0">
                <a:latin typeface="Tahoma" pitchFamily="34" charset="0"/>
                <a:ea typeface="+mn-ea"/>
              </a:defRPr>
            </a:lvl1pPr>
          </a:lstStyle>
          <a:p>
            <a:pPr>
              <a:defRPr/>
            </a:pPr>
            <a:fld id="{6BB6301D-2D17-4E47-963D-0BA5B3371DAB}" type="slidenum">
              <a:rPr lang="zh-CN" altLang="en-US"/>
              <a:pPr>
                <a:defRPr/>
              </a:pPr>
              <a:t>‹#›</a:t>
            </a:fld>
            <a:endParaRPr lang="en-US" altLang="zh-CN"/>
          </a:p>
        </p:txBody>
      </p:sp>
    </p:spTree>
    <p:extLst>
      <p:ext uri="{BB962C8B-B14F-4D97-AF65-F5344CB8AC3E}">
        <p14:creationId xmlns="" xmlns:p14="http://schemas.microsoft.com/office/powerpoint/2010/main" val="315694938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E670821-62CA-44B9-B83B-2E22B6FC2E49}" type="slidenum">
              <a:rPr lang="en-US" altLang="zh-CN"/>
              <a:pPr/>
              <a:t>5</a:t>
            </a:fld>
            <a:endParaRPr lang="en-US" altLang="zh-CN"/>
          </a:p>
        </p:txBody>
      </p:sp>
      <p:sp>
        <p:nvSpPr>
          <p:cNvPr id="303106" name="Rectangle 2"/>
          <p:cNvSpPr>
            <a:spLocks noGrp="1" noRot="1" noChangeAspect="1" noChangeArrowheads="1" noTextEdit="1"/>
          </p:cNvSpPr>
          <p:nvPr>
            <p:ph type="sldImg"/>
          </p:nvPr>
        </p:nvSpPr>
        <p:spPr>
          <a:ln/>
        </p:spPr>
      </p:sp>
      <p:sp>
        <p:nvSpPr>
          <p:cNvPr id="303107" name="Rectangle 3"/>
          <p:cNvSpPr>
            <a:spLocks noGrp="1" noChangeArrowheads="1"/>
          </p:cNvSpPr>
          <p:nvPr>
            <p:ph type="body" idx="1"/>
          </p:nvPr>
        </p:nvSpPr>
        <p:spPr/>
        <p:txBody>
          <a:bodyPr/>
          <a:lstStyle/>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6BB6301D-2D17-4E47-963D-0BA5B3371DAB}" type="slidenum">
              <a:rPr lang="zh-CN" altLang="en-US" smtClean="0"/>
              <a:pPr>
                <a:defRPr/>
              </a:pPr>
              <a:t>20</a:t>
            </a:fld>
            <a:endParaRPr lang="en-US" altLang="zh-C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6BB6301D-2D17-4E47-963D-0BA5B3371DAB}" type="slidenum">
              <a:rPr lang="zh-CN" altLang="en-US" smtClean="0"/>
              <a:pPr>
                <a:defRPr/>
              </a:pPr>
              <a:t>21</a:t>
            </a:fld>
            <a:endParaRPr lang="en-US" altLang="zh-CN"/>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E670821-62CA-44B9-B83B-2E22B6FC2E49}" type="slidenum">
              <a:rPr lang="en-US" altLang="zh-CN"/>
              <a:pPr/>
              <a:t>22</a:t>
            </a:fld>
            <a:endParaRPr lang="en-US" altLang="zh-CN"/>
          </a:p>
        </p:txBody>
      </p:sp>
      <p:sp>
        <p:nvSpPr>
          <p:cNvPr id="303106" name="Rectangle 2"/>
          <p:cNvSpPr>
            <a:spLocks noGrp="1" noRot="1" noChangeAspect="1" noChangeArrowheads="1" noTextEdit="1"/>
          </p:cNvSpPr>
          <p:nvPr>
            <p:ph type="sldImg"/>
          </p:nvPr>
        </p:nvSpPr>
        <p:spPr>
          <a:ln/>
        </p:spPr>
      </p:sp>
      <p:sp>
        <p:nvSpPr>
          <p:cNvPr id="303107" name="Rectangle 3"/>
          <p:cNvSpPr>
            <a:spLocks noGrp="1" noChangeArrowheads="1"/>
          </p:cNvSpPr>
          <p:nvPr>
            <p:ph type="body" idx="1"/>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539552" y="188640"/>
            <a:ext cx="7772400" cy="506487"/>
          </a:xfrm>
          <a:prstGeom prst="rect">
            <a:avLst/>
          </a:prstGeom>
        </p:spPr>
        <p:txBody>
          <a:bodyPr/>
          <a:lstStyle>
            <a:lvl1pPr>
              <a:defRPr>
                <a:solidFill>
                  <a:srgbClr val="0000FF"/>
                </a:solidFill>
              </a:defRPr>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 xmlns:p14="http://schemas.microsoft.com/office/powerpoint/2010/main" val="944133367"/>
      </p:ext>
    </p:extLst>
  </p:cSld>
  <p:clrMapOvr>
    <a:masterClrMapping/>
  </p:clrMapOvr>
  <mc:AlternateContent xmlns:mc="http://schemas.openxmlformats.org/markup-compatibility/2006">
    <mc:Choice xmlns=""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3037099643"/>
      </p:ext>
    </p:extLst>
  </p:cSld>
  <p:clrMapOvr>
    <a:masterClrMapping/>
  </p:clrMapOvr>
  <mc:AlternateContent xmlns:mc="http://schemas.openxmlformats.org/markup-compatibility/2006">
    <mc:Choice xmlns=""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 xmlns:p14="http://schemas.microsoft.com/office/powerpoint/2010/main" val="58260710"/>
      </p:ext>
    </p:extLst>
  </p:cSld>
  <p:clrMapOvr>
    <a:masterClrMapping/>
  </p:clrMapOvr>
  <mc:AlternateContent xmlns:mc="http://schemas.openxmlformats.org/markup-compatibility/2006">
    <mc:Choice xmlns=""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395288" y="203200"/>
            <a:ext cx="8353425" cy="4889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125538"/>
            <a:ext cx="4038600" cy="500062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125538"/>
            <a:ext cx="4038600" cy="500062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 xmlns:p14="http://schemas.microsoft.com/office/powerpoint/2010/main" val="785257087"/>
      </p:ext>
    </p:extLst>
  </p:cSld>
  <p:clrMapOvr>
    <a:masterClrMapping/>
  </p:clrMapOvr>
  <mc:AlternateContent xmlns:mc="http://schemas.openxmlformats.org/markup-compatibility/2006">
    <mc:Choice xmlns=""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1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539552" y="188640"/>
            <a:ext cx="7391400" cy="563563"/>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828800"/>
            <a:ext cx="8229600" cy="449580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 xmlns:p14="http://schemas.microsoft.com/office/powerpoint/2010/main" val="3423676477"/>
      </p:ext>
    </p:extLst>
  </p:cSld>
  <p:clrMapOvr>
    <a:masterClrMapping/>
  </p:clrMapOvr>
  <mc:AlternateContent xmlns:mc="http://schemas.openxmlformats.org/markup-compatibility/2006">
    <mc:Choice xmlns="" xmlns:p14="http://schemas.microsoft.com/office/powerpoint/2010/main" Requires="p14">
      <p:transition spd="slow" p14:dur="2000">
        <p14:prism isContent="1"/>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539552" y="188640"/>
            <a:ext cx="7391400" cy="563563"/>
          </a:xfrm>
          <a:prstGeom prst="rect">
            <a:avLst/>
          </a:prstGeom>
        </p:spPr>
        <p:txBody>
          <a:bodyPr/>
          <a:lstStyle/>
          <a:p>
            <a:r>
              <a:rPr lang="zh-CN" altLang="en-US" smtClean="0"/>
              <a:t>单击此处编辑母版标题样式</a:t>
            </a:r>
            <a:endParaRPr lang="zh-CN" altLang="en-US"/>
          </a:p>
        </p:txBody>
      </p:sp>
      <p:sp>
        <p:nvSpPr>
          <p:cNvPr id="3" name="表格占位符 2"/>
          <p:cNvSpPr>
            <a:spLocks noGrp="1"/>
          </p:cNvSpPr>
          <p:nvPr>
            <p:ph type="tbl" idx="1"/>
          </p:nvPr>
        </p:nvSpPr>
        <p:spPr>
          <a:xfrm>
            <a:off x="457200" y="1828800"/>
            <a:ext cx="8229600" cy="4495800"/>
          </a:xfrm>
          <a:prstGeom prst="rect">
            <a:avLst/>
          </a:prstGeom>
        </p:spPr>
        <p:txBody>
          <a:bodyPr/>
          <a:lstStyle/>
          <a:p>
            <a:pPr lvl="0"/>
            <a:endParaRPr lang="zh-CN" altLang="en-US" noProof="0" smtClean="0"/>
          </a:p>
        </p:txBody>
      </p:sp>
    </p:spTree>
    <p:extLst>
      <p:ext uri="{BB962C8B-B14F-4D97-AF65-F5344CB8AC3E}">
        <p14:creationId xmlns="" xmlns:p14="http://schemas.microsoft.com/office/powerpoint/2010/main" val="3229517447"/>
      </p:ext>
    </p:extLst>
  </p:cSld>
  <p:clrMapOvr>
    <a:masterClrMapping/>
  </p:clrMapOvr>
  <mc:AlternateContent xmlns:mc="http://schemas.openxmlformats.org/markup-compatibility/2006">
    <mc:Choice xmlns="" xmlns:p14="http://schemas.microsoft.com/office/powerpoint/2010/main" Requires="p14">
      <p:transition spd="slow" p14:dur="2000">
        <p14:prism isContent="1"/>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fourObj" preserve="1">
  <p:cSld name="标题和四项内容">
    <p:spTree>
      <p:nvGrpSpPr>
        <p:cNvPr id="1" name=""/>
        <p:cNvGrpSpPr/>
        <p:nvPr/>
      </p:nvGrpSpPr>
      <p:grpSpPr>
        <a:xfrm>
          <a:off x="0" y="0"/>
          <a:ext cx="0" cy="0"/>
          <a:chOff x="0" y="0"/>
          <a:chExt cx="0" cy="0"/>
        </a:xfrm>
      </p:grpSpPr>
      <p:sp>
        <p:nvSpPr>
          <p:cNvPr id="2" name="标题 1"/>
          <p:cNvSpPr>
            <a:spLocks noGrp="1"/>
          </p:cNvSpPr>
          <p:nvPr>
            <p:ph type="title" sz="quarter"/>
          </p:nvPr>
        </p:nvSpPr>
        <p:spPr>
          <a:xfrm>
            <a:off x="467544" y="66101"/>
            <a:ext cx="8229601" cy="792163"/>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quarter" idx="1"/>
          </p:nvPr>
        </p:nvSpPr>
        <p:spPr>
          <a:xfrm>
            <a:off x="684213" y="1412875"/>
            <a:ext cx="4038600" cy="218598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quarter" idx="2"/>
          </p:nvPr>
        </p:nvSpPr>
        <p:spPr>
          <a:xfrm>
            <a:off x="4875213" y="1412875"/>
            <a:ext cx="4038600" cy="218598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内容占位符 4"/>
          <p:cNvSpPr>
            <a:spLocks noGrp="1"/>
          </p:cNvSpPr>
          <p:nvPr>
            <p:ph sz="quarter" idx="3"/>
          </p:nvPr>
        </p:nvSpPr>
        <p:spPr>
          <a:xfrm>
            <a:off x="684213" y="3751263"/>
            <a:ext cx="4038600" cy="2187575"/>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内容占位符 5"/>
          <p:cNvSpPr>
            <a:spLocks noGrp="1"/>
          </p:cNvSpPr>
          <p:nvPr>
            <p:ph sz="quarter" idx="4"/>
          </p:nvPr>
        </p:nvSpPr>
        <p:spPr>
          <a:xfrm>
            <a:off x="4875213" y="3751263"/>
            <a:ext cx="4038600" cy="2187575"/>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 xmlns:p14="http://schemas.microsoft.com/office/powerpoint/2010/main" val="1946001331"/>
      </p:ext>
    </p:extLst>
  </p:cSld>
  <p:clrMapOvr>
    <a:masterClrMapping/>
  </p:clrMapOvr>
  <mc:AlternateContent xmlns:mc="http://schemas.openxmlformats.org/markup-compatibility/2006">
    <mc:Choice xmlns="" xmlns:p14="http://schemas.microsoft.com/office/powerpoint/2010/main" Requires="p14">
      <p:transition spd="slow" p14:dur="2000">
        <p14:prism isContent="1"/>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xAndTwoObj" preserve="1">
  <p:cSld name="标题，文本与两项内容">
    <p:spTree>
      <p:nvGrpSpPr>
        <p:cNvPr id="1" name=""/>
        <p:cNvGrpSpPr/>
        <p:nvPr/>
      </p:nvGrpSpPr>
      <p:grpSpPr>
        <a:xfrm>
          <a:off x="0" y="0"/>
          <a:ext cx="0" cy="0"/>
          <a:chOff x="0" y="0"/>
          <a:chExt cx="0" cy="0"/>
        </a:xfrm>
      </p:grpSpPr>
      <p:sp>
        <p:nvSpPr>
          <p:cNvPr id="2" name="标题 1"/>
          <p:cNvSpPr>
            <a:spLocks noGrp="1"/>
          </p:cNvSpPr>
          <p:nvPr>
            <p:ph type="title"/>
          </p:nvPr>
        </p:nvSpPr>
        <p:spPr>
          <a:xfrm>
            <a:off x="539552" y="188640"/>
            <a:ext cx="7391400" cy="563563"/>
          </a:xfrm>
          <a:prstGeom prst="rect">
            <a:avLst/>
          </a:prstGeo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457200" y="1828800"/>
            <a:ext cx="4038600" cy="449580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quarter" idx="2"/>
          </p:nvPr>
        </p:nvSpPr>
        <p:spPr>
          <a:xfrm>
            <a:off x="4648200" y="1828800"/>
            <a:ext cx="4038600" cy="217170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内容占位符 4"/>
          <p:cNvSpPr>
            <a:spLocks noGrp="1"/>
          </p:cNvSpPr>
          <p:nvPr>
            <p:ph sz="quarter" idx="3"/>
          </p:nvPr>
        </p:nvSpPr>
        <p:spPr>
          <a:xfrm>
            <a:off x="4648200" y="4152900"/>
            <a:ext cx="4038600" cy="217170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 xmlns:p14="http://schemas.microsoft.com/office/powerpoint/2010/main" val="3330503127"/>
      </p:ext>
    </p:extLst>
  </p:cSld>
  <p:clrMapOvr>
    <a:masterClrMapping/>
  </p:clrMapOvr>
  <mc:AlternateContent xmlns:mc="http://schemas.openxmlformats.org/markup-compatibility/2006">
    <mc:Choice xmlns="" xmlns:p14="http://schemas.microsoft.com/office/powerpoint/2010/main" Requires="p14">
      <p:transition spd="slow" p14:dur="2000">
        <p14:prism isContent="1"/>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539552" y="188640"/>
            <a:ext cx="7391400" cy="563563"/>
          </a:xfrm>
          <a:prstGeom prst="rect">
            <a:avLst/>
          </a:prstGeo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457200" y="1828800"/>
            <a:ext cx="4038600" cy="449580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828800"/>
            <a:ext cx="4038600" cy="449580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 xmlns:p14="http://schemas.microsoft.com/office/powerpoint/2010/main" val="978472668"/>
      </p:ext>
    </p:extLst>
  </p:cSld>
  <p:clrMapOvr>
    <a:masterClrMapping/>
  </p:clrMapOvr>
  <mc:AlternateContent xmlns:mc="http://schemas.openxmlformats.org/markup-compatibility/2006">
    <mc:Choice xmlns="" xmlns:p14="http://schemas.microsoft.com/office/powerpoint/2010/main" Requires="p14">
      <p:transition spd="slow" p14:dur="2000">
        <p14:prism isContent="1"/>
      </p:transition>
    </mc:Choice>
    <mc:Fallback>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dgm" preserve="1">
  <p:cSld name="标题和图示或组织结构图">
    <p:spTree>
      <p:nvGrpSpPr>
        <p:cNvPr id="1" name=""/>
        <p:cNvGrpSpPr/>
        <p:nvPr/>
      </p:nvGrpSpPr>
      <p:grpSpPr>
        <a:xfrm>
          <a:off x="0" y="0"/>
          <a:ext cx="0" cy="0"/>
          <a:chOff x="0" y="0"/>
          <a:chExt cx="0" cy="0"/>
        </a:xfrm>
      </p:grpSpPr>
      <p:sp>
        <p:nvSpPr>
          <p:cNvPr id="2" name="标题 1"/>
          <p:cNvSpPr>
            <a:spLocks noGrp="1"/>
          </p:cNvSpPr>
          <p:nvPr>
            <p:ph type="title"/>
          </p:nvPr>
        </p:nvSpPr>
        <p:spPr>
          <a:xfrm>
            <a:off x="539552" y="188640"/>
            <a:ext cx="7391400" cy="563563"/>
          </a:xfrm>
          <a:prstGeom prst="rect">
            <a:avLst/>
          </a:prstGeom>
        </p:spPr>
        <p:txBody>
          <a:bodyPr/>
          <a:lstStyle/>
          <a:p>
            <a:r>
              <a:rPr lang="zh-CN" altLang="en-US" smtClean="0"/>
              <a:t>单击此处编辑母版标题样式</a:t>
            </a:r>
            <a:endParaRPr lang="zh-CN" altLang="en-US"/>
          </a:p>
        </p:txBody>
      </p:sp>
      <p:sp>
        <p:nvSpPr>
          <p:cNvPr id="3" name="SmartArt 占位符 2"/>
          <p:cNvSpPr>
            <a:spLocks noGrp="1"/>
          </p:cNvSpPr>
          <p:nvPr>
            <p:ph type="dgm" idx="1"/>
          </p:nvPr>
        </p:nvSpPr>
        <p:spPr>
          <a:xfrm>
            <a:off x="457200" y="1828800"/>
            <a:ext cx="8229600" cy="4495800"/>
          </a:xfrm>
          <a:prstGeom prst="rect">
            <a:avLst/>
          </a:prstGeom>
        </p:spPr>
        <p:txBody>
          <a:bodyPr/>
          <a:lstStyle/>
          <a:p>
            <a:pPr lvl="0"/>
            <a:endParaRPr lang="zh-CN" altLang="en-US" noProof="0" smtClean="0"/>
          </a:p>
        </p:txBody>
      </p:sp>
    </p:spTree>
    <p:extLst>
      <p:ext uri="{BB962C8B-B14F-4D97-AF65-F5344CB8AC3E}">
        <p14:creationId xmlns="" xmlns:p14="http://schemas.microsoft.com/office/powerpoint/2010/main" val="1921790376"/>
      </p:ext>
    </p:extLst>
  </p:cSld>
  <p:clrMapOvr>
    <a:masterClrMapping/>
  </p:clrMapOvr>
  <mc:AlternateContent xmlns:mc="http://schemas.openxmlformats.org/markup-compatibility/2006">
    <mc:Choice xmlns="" xmlns:p14="http://schemas.microsoft.com/office/powerpoint/2010/main" Requires="p14">
      <p:transition spd="slow" p14:dur="2000">
        <p14:prism isContent="1"/>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12" cstate="print">
            <a:extLst>
              <a:ext uri="{28A0092B-C50C-407E-A947-70E740481C1C}">
                <a14:useLocalDpi xmlns=""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075" name="矩形 7"/>
          <p:cNvSpPr>
            <a:spLocks noChangeArrowheads="1"/>
          </p:cNvSpPr>
          <p:nvPr/>
        </p:nvSpPr>
        <p:spPr bwMode="auto">
          <a:xfrm>
            <a:off x="139700" y="735013"/>
            <a:ext cx="8856663" cy="142875"/>
          </a:xfrm>
          <a:prstGeom prst="rect">
            <a:avLst/>
          </a:prstGeom>
          <a:gradFill rotWithShape="1">
            <a:gsLst>
              <a:gs pos="0">
                <a:srgbClr val="083763"/>
              </a:gs>
              <a:gs pos="100000">
                <a:schemeClr val="accent2">
                  <a:alpha val="0"/>
                </a:schemeClr>
              </a:gs>
            </a:gsLst>
            <a:lin ang="5400000" scaled="1"/>
          </a:gradFill>
          <a:ln>
            <a:noFill/>
          </a:ln>
          <a:extLst>
            <a:ext uri="{91240B29-F687-4F45-9708-019B960494DF}">
              <a14:hiddenLine xmlns="" xmlns:a14="http://schemas.microsoft.com/office/drawing/2010/main" w="9525">
                <a:solidFill>
                  <a:srgbClr val="000000"/>
                </a:solidFill>
                <a:miter lim="800000"/>
                <a:headEnd/>
                <a:tailEnd/>
              </a14:hiddenLine>
            </a:ext>
          </a:extLst>
        </p:spPr>
        <p:txBody>
          <a:bodyPr anchor="ctr"/>
          <a:lstStyle/>
          <a:p>
            <a:pPr algn="ctr"/>
            <a:endParaRPr kumimoji="0" lang="zh-CN" altLang="en-US" sz="1800">
              <a:solidFill>
                <a:srgbClr val="FFFFFF"/>
              </a:solidFill>
              <a:latin typeface="Constantia" pitchFamily="18" charset="0"/>
              <a:ea typeface="微软雅黑" pitchFamily="34" charset="-122"/>
            </a:endParaRPr>
          </a:p>
        </p:txBody>
      </p:sp>
      <p:sp>
        <p:nvSpPr>
          <p:cNvPr id="3076" name="同侧圆角矩形 8"/>
          <p:cNvSpPr>
            <a:spLocks noChangeArrowheads="1"/>
          </p:cNvSpPr>
          <p:nvPr/>
        </p:nvSpPr>
        <p:spPr bwMode="auto">
          <a:xfrm>
            <a:off x="139700" y="131763"/>
            <a:ext cx="8856663" cy="633412"/>
          </a:xfrm>
          <a:custGeom>
            <a:avLst/>
            <a:gdLst>
              <a:gd name="T0" fmla="*/ 8856663 w 8856663"/>
              <a:gd name="T1" fmla="*/ 316706 h 633412"/>
              <a:gd name="T2" fmla="*/ 4428332 w 8856663"/>
              <a:gd name="T3" fmla="*/ 633412 h 633412"/>
              <a:gd name="T4" fmla="*/ 0 w 8856663"/>
              <a:gd name="T5" fmla="*/ 316706 h 633412"/>
              <a:gd name="T6" fmla="*/ 4428332 w 8856663"/>
              <a:gd name="T7" fmla="*/ 0 h 633412"/>
              <a:gd name="T8" fmla="*/ 0 60000 65536"/>
              <a:gd name="T9" fmla="*/ 5898240 60000 65536"/>
              <a:gd name="T10" fmla="*/ 11796480 60000 65536"/>
              <a:gd name="T11" fmla="*/ 17694720 60000 65536"/>
              <a:gd name="T12" fmla="*/ 20697 w 8856663"/>
              <a:gd name="T13" fmla="*/ 20697 h 633412"/>
              <a:gd name="T14" fmla="*/ 8835966 w 8856663"/>
              <a:gd name="T15" fmla="*/ 633412 h 633412"/>
            </a:gdLst>
            <a:ahLst/>
            <a:cxnLst>
              <a:cxn ang="T8">
                <a:pos x="T0" y="T1"/>
              </a:cxn>
              <a:cxn ang="T9">
                <a:pos x="T2" y="T3"/>
              </a:cxn>
              <a:cxn ang="T10">
                <a:pos x="T4" y="T5"/>
              </a:cxn>
              <a:cxn ang="T11">
                <a:pos x="T6" y="T7"/>
              </a:cxn>
            </a:cxnLst>
            <a:rect l="T12" t="T13" r="T14" b="T15"/>
            <a:pathLst>
              <a:path w="8856663" h="633412">
                <a:moveTo>
                  <a:pt x="70663" y="0"/>
                </a:moveTo>
                <a:lnTo>
                  <a:pt x="8786000" y="0"/>
                </a:lnTo>
                <a:lnTo>
                  <a:pt x="8785999" y="0"/>
                </a:lnTo>
                <a:cubicBezTo>
                  <a:pt x="8825026" y="0"/>
                  <a:pt x="8856663" y="31636"/>
                  <a:pt x="8856663" y="70663"/>
                </a:cubicBezTo>
                <a:lnTo>
                  <a:pt x="8856663" y="633412"/>
                </a:lnTo>
                <a:lnTo>
                  <a:pt x="0" y="633412"/>
                </a:lnTo>
                <a:lnTo>
                  <a:pt x="0" y="70663"/>
                </a:lnTo>
                <a:cubicBezTo>
                  <a:pt x="0" y="31636"/>
                  <a:pt x="31636" y="0"/>
                  <a:pt x="70662" y="0"/>
                </a:cubicBezTo>
                <a:close/>
              </a:path>
            </a:pathLst>
          </a:custGeom>
          <a:solidFill>
            <a:srgbClr val="0081E2"/>
          </a:solidFill>
          <a:ln>
            <a:noFill/>
          </a:ln>
          <a:extLst/>
        </p:spPr>
        <p:txBody>
          <a:bodyPr anchor="ctr"/>
          <a:lstStyle/>
          <a:p>
            <a:pPr algn="ctr"/>
            <a:r>
              <a:rPr kumimoji="0" lang="en-US" sz="1800">
                <a:solidFill>
                  <a:srgbClr val="FFFFFF"/>
                </a:solidFill>
                <a:latin typeface="Constantia" pitchFamily="18" charset="0"/>
                <a:ea typeface="微软雅黑" pitchFamily="34" charset="-122"/>
              </a:rPr>
              <a:t> </a:t>
            </a:r>
            <a:endParaRPr kumimoji="0" lang="zh-CN" altLang="en-US" sz="1800">
              <a:solidFill>
                <a:srgbClr val="FFFFFF"/>
              </a:solidFill>
              <a:latin typeface="Constantia" pitchFamily="18" charset="0"/>
              <a:ea typeface="微软雅黑" pitchFamily="34" charset="-122"/>
            </a:endParaRPr>
          </a:p>
        </p:txBody>
      </p:sp>
      <p:cxnSp>
        <p:nvCxnSpPr>
          <p:cNvPr id="3077" name="直接连接符 9"/>
          <p:cNvCxnSpPr>
            <a:cxnSpLocks noChangeShapeType="1"/>
          </p:cNvCxnSpPr>
          <p:nvPr/>
        </p:nvCxnSpPr>
        <p:spPr bwMode="auto">
          <a:xfrm>
            <a:off x="468313" y="6308725"/>
            <a:ext cx="7488237" cy="0"/>
          </a:xfrm>
          <a:prstGeom prst="line">
            <a:avLst/>
          </a:prstGeom>
          <a:noFill/>
          <a:ln w="9525" cmpd="sng">
            <a:solidFill>
              <a:srgbClr val="7F7F7F"/>
            </a:solidFill>
            <a:prstDash val="sysDash"/>
            <a:round/>
            <a:headEnd/>
            <a:tailEnd/>
          </a:ln>
          <a:extLst>
            <a:ext uri="{909E8E84-426E-40DD-AFC4-6F175D3DCCD1}">
              <a14:hiddenFill xmlns="" xmlns:a14="http://schemas.microsoft.com/office/drawing/2010/main">
                <a:noFill/>
              </a14:hiddenFill>
            </a:ext>
          </a:extLst>
        </p:spPr>
      </p:cxnSp>
      <p:sp>
        <p:nvSpPr>
          <p:cNvPr id="3078" name="Line 12"/>
          <p:cNvSpPr>
            <a:spLocks noChangeShapeType="1"/>
          </p:cNvSpPr>
          <p:nvPr/>
        </p:nvSpPr>
        <p:spPr bwMode="auto">
          <a:xfrm>
            <a:off x="1587500" y="6437313"/>
            <a:ext cx="0" cy="252412"/>
          </a:xfrm>
          <a:prstGeom prst="line">
            <a:avLst/>
          </a:prstGeom>
          <a:noFill/>
          <a:ln w="3175" cmpd="sng">
            <a:solidFill>
              <a:schemeClr val="bg1"/>
            </a:solidFill>
            <a:round/>
            <a:headEnd/>
            <a:tailEnd/>
          </a:ln>
          <a:extLst>
            <a:ext uri="{909E8E84-426E-40DD-AFC4-6F175D3DCCD1}">
              <a14:hiddenFill xmlns="" xmlns:a14="http://schemas.microsoft.com/office/drawing/2010/main">
                <a:noFill/>
              </a14:hiddenFill>
            </a:ext>
          </a:extLst>
        </p:spPr>
        <p:txBody>
          <a:bodyPr/>
          <a:lstStyle/>
          <a:p>
            <a:endParaRPr kumimoji="0" lang="zh-CN" altLang="en-US" sz="1800">
              <a:solidFill>
                <a:srgbClr val="000000"/>
              </a:solidFill>
              <a:latin typeface="Arial" pitchFamily="34" charset="0"/>
              <a:ea typeface="宋体" pitchFamily="2" charset="-122"/>
            </a:endParaRPr>
          </a:p>
        </p:txBody>
      </p:sp>
      <p:sp>
        <p:nvSpPr>
          <p:cNvPr id="3081" name="矩形 13"/>
          <p:cNvSpPr>
            <a:spLocks noChangeArrowheads="1"/>
          </p:cNvSpPr>
          <p:nvPr/>
        </p:nvSpPr>
        <p:spPr bwMode="auto">
          <a:xfrm>
            <a:off x="265113" y="131763"/>
            <a:ext cx="203200" cy="633412"/>
          </a:xfrm>
          <a:prstGeom prst="rect">
            <a:avLst/>
          </a:prstGeom>
          <a:gradFill rotWithShape="0">
            <a:gsLst>
              <a:gs pos="0">
                <a:srgbClr val="BF9000"/>
              </a:gs>
              <a:gs pos="24001">
                <a:srgbClr val="FFFF00"/>
              </a:gs>
              <a:gs pos="49001">
                <a:srgbClr val="FFC000"/>
              </a:gs>
              <a:gs pos="77000">
                <a:srgbClr val="BF9000"/>
              </a:gs>
              <a:gs pos="100000">
                <a:srgbClr val="FFD966"/>
              </a:gs>
            </a:gsLst>
            <a:lin ang="5400000"/>
          </a:gradFill>
          <a:ln>
            <a:noFill/>
          </a:ln>
          <a:extLst>
            <a:ext uri="{91240B29-F687-4F45-9708-019B960494DF}">
              <a14:hiddenLine xmlns="" xmlns:a14="http://schemas.microsoft.com/office/drawing/2010/main" w="9525">
                <a:solidFill>
                  <a:srgbClr val="000000"/>
                </a:solidFill>
                <a:miter lim="800000"/>
                <a:headEnd/>
                <a:tailEnd/>
              </a14:hiddenLine>
            </a:ext>
          </a:extLst>
        </p:spPr>
        <p:txBody>
          <a:bodyPr anchor="ctr"/>
          <a:lstStyle/>
          <a:p>
            <a:pPr algn="ctr"/>
            <a:endParaRPr kumimoji="0" lang="zh-CN" altLang="en-US" sz="1800">
              <a:solidFill>
                <a:srgbClr val="FFFFFF"/>
              </a:solidFill>
              <a:latin typeface="Constantia" pitchFamily="18" charset="0"/>
              <a:ea typeface="微软雅黑" pitchFamily="34" charset="-122"/>
            </a:endParaRPr>
          </a:p>
        </p:txBody>
      </p:sp>
      <p:sp>
        <p:nvSpPr>
          <p:cNvPr id="3082" name="矩形 14"/>
          <p:cNvSpPr>
            <a:spLocks noChangeArrowheads="1"/>
          </p:cNvSpPr>
          <p:nvPr/>
        </p:nvSpPr>
        <p:spPr bwMode="auto">
          <a:xfrm>
            <a:off x="250825" y="131763"/>
            <a:ext cx="19050" cy="633412"/>
          </a:xfrm>
          <a:prstGeom prst="rect">
            <a:avLst/>
          </a:prstGeom>
          <a:solidFill>
            <a:schemeClr val="tx1">
              <a:alpha val="20000"/>
            </a:schemeClr>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nchor="ctr"/>
          <a:lstStyle/>
          <a:p>
            <a:pPr algn="ctr"/>
            <a:endParaRPr kumimoji="0" lang="zh-CN" altLang="en-US" sz="1800">
              <a:solidFill>
                <a:srgbClr val="FFFFFF"/>
              </a:solidFill>
              <a:latin typeface="Constantia" pitchFamily="18" charset="0"/>
              <a:ea typeface="微软雅黑" pitchFamily="34" charset="-122"/>
            </a:endParaRPr>
          </a:p>
        </p:txBody>
      </p:sp>
      <p:sp>
        <p:nvSpPr>
          <p:cNvPr id="3083" name="矩形 15"/>
          <p:cNvSpPr>
            <a:spLocks noChangeArrowheads="1"/>
          </p:cNvSpPr>
          <p:nvPr/>
        </p:nvSpPr>
        <p:spPr bwMode="auto">
          <a:xfrm>
            <a:off x="460375" y="130175"/>
            <a:ext cx="17463" cy="635000"/>
          </a:xfrm>
          <a:prstGeom prst="rect">
            <a:avLst/>
          </a:prstGeom>
          <a:solidFill>
            <a:schemeClr val="bg1">
              <a:alpha val="50000"/>
            </a:schemeClr>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nchor="ctr"/>
          <a:lstStyle/>
          <a:p>
            <a:pPr algn="ctr"/>
            <a:endParaRPr kumimoji="0" lang="zh-CN" altLang="en-US" sz="1800">
              <a:solidFill>
                <a:srgbClr val="FFFFFF"/>
              </a:solidFill>
              <a:latin typeface="Constantia" pitchFamily="18" charset="0"/>
              <a:ea typeface="微软雅黑" pitchFamily="34" charset="-122"/>
            </a:endParaRPr>
          </a:p>
        </p:txBody>
      </p:sp>
      <p:sp>
        <p:nvSpPr>
          <p:cNvPr id="22" name="TextBox 21"/>
          <p:cNvSpPr txBox="1"/>
          <p:nvPr userDrawn="1"/>
        </p:nvSpPr>
        <p:spPr>
          <a:xfrm>
            <a:off x="107504" y="6381328"/>
            <a:ext cx="6696744" cy="338554"/>
          </a:xfrm>
          <a:prstGeom prst="rect">
            <a:avLst/>
          </a:prstGeom>
          <a:noFill/>
        </p:spPr>
        <p:txBody>
          <a:bodyPr wrap="square" rtlCol="0">
            <a:spAutoFit/>
            <a:scene3d>
              <a:camera prst="orthographicFront"/>
              <a:lightRig rig="balanced" dir="t">
                <a:rot lat="0" lon="0" rev="2100000"/>
              </a:lightRig>
            </a:scene3d>
            <a:sp3d extrusionH="57150" prstMaterial="metal">
              <a:bevelT w="38100" h="25400"/>
              <a:contourClr>
                <a:schemeClr val="bg2"/>
              </a:contourClr>
            </a:sp3d>
          </a:bodyPr>
          <a:lstStyle/>
          <a:p>
            <a:pPr algn="l"/>
            <a:r>
              <a:rPr kumimoji="0" lang="en-US" altLang="zh-CN" sz="1600" b="1" smtClean="0">
                <a:ln w="50800"/>
                <a:solidFill>
                  <a:srgbClr val="1ADC31"/>
                </a:solidFill>
                <a:latin typeface="微软雅黑" pitchFamily="34" charset="-122"/>
                <a:ea typeface="微软雅黑" pitchFamily="34" charset="-122"/>
              </a:rPr>
              <a:t>SQL Server 2008</a:t>
            </a:r>
            <a:r>
              <a:rPr kumimoji="0" lang="zh-CN" altLang="en-US" sz="1600" b="1" smtClean="0">
                <a:ln w="50800"/>
                <a:solidFill>
                  <a:srgbClr val="1ADC31"/>
                </a:solidFill>
                <a:latin typeface="微软雅黑" pitchFamily="34" charset="-122"/>
                <a:ea typeface="微软雅黑" pitchFamily="34" charset="-122"/>
              </a:rPr>
              <a:t>数据库项目教程</a:t>
            </a:r>
            <a:endParaRPr kumimoji="0" lang="en-US" altLang="zh-CN" sz="1600" b="1" dirty="0" smtClean="0">
              <a:ln w="50800"/>
              <a:solidFill>
                <a:srgbClr val="1ADC31"/>
              </a:solidFill>
              <a:latin typeface="微软雅黑" pitchFamily="34" charset="-122"/>
              <a:ea typeface="微软雅黑" pitchFamily="34" charset="-122"/>
            </a:endParaRPr>
          </a:p>
        </p:txBody>
      </p:sp>
    </p:spTree>
    <p:extLst>
      <p:ext uri="{BB962C8B-B14F-4D97-AF65-F5344CB8AC3E}">
        <p14:creationId xmlns="" xmlns:p14="http://schemas.microsoft.com/office/powerpoint/2010/main" val="2551102322"/>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Lst>
  <mc:AlternateContent xmlns:mc="http://schemas.openxmlformats.org/markup-compatibility/2006">
    <mc:Choice xmlns=""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par>
    </p:tnLst>
  </p:timing>
  <p:txStyles>
    <p:titleStyle>
      <a:lvl1pPr algn="l" rtl="0" eaLnBrk="0" fontAlgn="base" hangingPunct="0">
        <a:spcBef>
          <a:spcPct val="0"/>
        </a:spcBef>
        <a:spcAft>
          <a:spcPct val="0"/>
        </a:spcAft>
        <a:defRPr sz="2400">
          <a:solidFill>
            <a:schemeClr val="bg1"/>
          </a:solidFill>
          <a:latin typeface="+mj-lt"/>
          <a:ea typeface="+mj-ea"/>
          <a:cs typeface="+mj-cs"/>
        </a:defRPr>
      </a:lvl1pPr>
      <a:lvl2pPr algn="l" rtl="0" eaLnBrk="0" fontAlgn="base" hangingPunct="0">
        <a:spcBef>
          <a:spcPct val="0"/>
        </a:spcBef>
        <a:spcAft>
          <a:spcPct val="0"/>
        </a:spcAft>
        <a:defRPr sz="2400">
          <a:solidFill>
            <a:schemeClr val="bg1"/>
          </a:solidFill>
          <a:latin typeface="微软雅黑" pitchFamily="34" charset="-122"/>
          <a:ea typeface="微软雅黑" pitchFamily="34" charset="-122"/>
        </a:defRPr>
      </a:lvl2pPr>
      <a:lvl3pPr algn="l" rtl="0" eaLnBrk="0" fontAlgn="base" hangingPunct="0">
        <a:spcBef>
          <a:spcPct val="0"/>
        </a:spcBef>
        <a:spcAft>
          <a:spcPct val="0"/>
        </a:spcAft>
        <a:defRPr sz="2400">
          <a:solidFill>
            <a:schemeClr val="bg1"/>
          </a:solidFill>
          <a:latin typeface="微软雅黑" pitchFamily="34" charset="-122"/>
          <a:ea typeface="微软雅黑" pitchFamily="34" charset="-122"/>
        </a:defRPr>
      </a:lvl3pPr>
      <a:lvl4pPr algn="l" rtl="0" eaLnBrk="0" fontAlgn="base" hangingPunct="0">
        <a:spcBef>
          <a:spcPct val="0"/>
        </a:spcBef>
        <a:spcAft>
          <a:spcPct val="0"/>
        </a:spcAft>
        <a:defRPr sz="2400">
          <a:solidFill>
            <a:schemeClr val="bg1"/>
          </a:solidFill>
          <a:latin typeface="微软雅黑" pitchFamily="34" charset="-122"/>
          <a:ea typeface="微软雅黑" pitchFamily="34" charset="-122"/>
        </a:defRPr>
      </a:lvl4pPr>
      <a:lvl5pPr algn="l" rtl="0" eaLnBrk="0" fontAlgn="base" hangingPunct="0">
        <a:spcBef>
          <a:spcPct val="0"/>
        </a:spcBef>
        <a:spcAft>
          <a:spcPct val="0"/>
        </a:spcAft>
        <a:defRPr sz="2400">
          <a:solidFill>
            <a:schemeClr val="bg1"/>
          </a:solidFill>
          <a:latin typeface="微软雅黑" pitchFamily="34" charset="-122"/>
          <a:ea typeface="微软雅黑" pitchFamily="34" charset="-122"/>
        </a:defRPr>
      </a:lvl5pPr>
      <a:lvl6pPr marL="457200" algn="l" rtl="0" eaLnBrk="0" fontAlgn="base" hangingPunct="0">
        <a:spcBef>
          <a:spcPct val="0"/>
        </a:spcBef>
        <a:spcAft>
          <a:spcPct val="0"/>
        </a:spcAft>
        <a:defRPr sz="2400">
          <a:solidFill>
            <a:schemeClr val="bg1"/>
          </a:solidFill>
          <a:latin typeface="微软雅黑" pitchFamily="34" charset="-122"/>
          <a:ea typeface="微软雅黑" pitchFamily="34" charset="-122"/>
        </a:defRPr>
      </a:lvl6pPr>
      <a:lvl7pPr marL="914400" algn="l" rtl="0" eaLnBrk="0" fontAlgn="base" hangingPunct="0">
        <a:spcBef>
          <a:spcPct val="0"/>
        </a:spcBef>
        <a:spcAft>
          <a:spcPct val="0"/>
        </a:spcAft>
        <a:defRPr sz="2400">
          <a:solidFill>
            <a:schemeClr val="bg1"/>
          </a:solidFill>
          <a:latin typeface="微软雅黑" pitchFamily="34" charset="-122"/>
          <a:ea typeface="微软雅黑" pitchFamily="34" charset="-122"/>
        </a:defRPr>
      </a:lvl7pPr>
      <a:lvl8pPr marL="1371600" algn="l" rtl="0" eaLnBrk="0" fontAlgn="base" hangingPunct="0">
        <a:spcBef>
          <a:spcPct val="0"/>
        </a:spcBef>
        <a:spcAft>
          <a:spcPct val="0"/>
        </a:spcAft>
        <a:defRPr sz="2400">
          <a:solidFill>
            <a:schemeClr val="bg1"/>
          </a:solidFill>
          <a:latin typeface="微软雅黑" pitchFamily="34" charset="-122"/>
          <a:ea typeface="微软雅黑" pitchFamily="34" charset="-122"/>
        </a:defRPr>
      </a:lvl8pPr>
      <a:lvl9pPr marL="1828800" algn="l" rtl="0" eaLnBrk="0" fontAlgn="base" hangingPunct="0">
        <a:spcBef>
          <a:spcPct val="0"/>
        </a:spcBef>
        <a:spcAft>
          <a:spcPct val="0"/>
        </a:spcAft>
        <a:defRPr sz="2400">
          <a:solidFill>
            <a:schemeClr val="bg1"/>
          </a:solidFill>
          <a:latin typeface="微软雅黑" pitchFamily="34" charset="-122"/>
          <a:ea typeface="微软雅黑" pitchFamily="34" charset="-122"/>
        </a:defRPr>
      </a:lvl9pPr>
    </p:titleStyle>
    <p:bodyStyle>
      <a:lvl1pPr marL="342900" indent="-342900" algn="l" rtl="0" eaLnBrk="0" fontAlgn="base" hangingPunct="0">
        <a:spcBef>
          <a:spcPct val="20000"/>
        </a:spcBef>
        <a:spcAft>
          <a:spcPct val="0"/>
        </a:spcAft>
        <a:buFont typeface="Arial"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itchFamily="34" charset="0"/>
        <a:buChar char="»"/>
        <a:defRPr sz="2000">
          <a:solidFill>
            <a:schemeClr val="tx1"/>
          </a:solidFill>
          <a:latin typeface="+mn-lt"/>
          <a:ea typeface="+mn-ea"/>
        </a:defRPr>
      </a:lvl5pPr>
      <a:lvl6pPr marL="2514600" indent="-228600" algn="l" rtl="0" eaLnBrk="0" fontAlgn="base" hangingPunct="0">
        <a:spcBef>
          <a:spcPct val="20000"/>
        </a:spcBef>
        <a:spcAft>
          <a:spcPct val="0"/>
        </a:spcAft>
        <a:buFont typeface="Arial" pitchFamily="34" charset="0"/>
        <a:buChar char="»"/>
        <a:defRPr sz="2000">
          <a:solidFill>
            <a:schemeClr val="tx1"/>
          </a:solidFill>
          <a:latin typeface="+mn-lt"/>
          <a:ea typeface="+mn-ea"/>
        </a:defRPr>
      </a:lvl6pPr>
      <a:lvl7pPr marL="2971800" indent="-228600" algn="l" rtl="0" eaLnBrk="0" fontAlgn="base" hangingPunct="0">
        <a:spcBef>
          <a:spcPct val="20000"/>
        </a:spcBef>
        <a:spcAft>
          <a:spcPct val="0"/>
        </a:spcAft>
        <a:buFont typeface="Arial" pitchFamily="34" charset="0"/>
        <a:buChar char="»"/>
        <a:defRPr sz="2000">
          <a:solidFill>
            <a:schemeClr val="tx1"/>
          </a:solidFill>
          <a:latin typeface="+mn-lt"/>
          <a:ea typeface="+mn-ea"/>
        </a:defRPr>
      </a:lvl7pPr>
      <a:lvl8pPr marL="3429000" indent="-228600" algn="l" rtl="0" eaLnBrk="0" fontAlgn="base" hangingPunct="0">
        <a:spcBef>
          <a:spcPct val="20000"/>
        </a:spcBef>
        <a:spcAft>
          <a:spcPct val="0"/>
        </a:spcAft>
        <a:buFont typeface="Arial" pitchFamily="34" charset="0"/>
        <a:buChar char="»"/>
        <a:defRPr sz="2000">
          <a:solidFill>
            <a:schemeClr val="tx1"/>
          </a:solidFill>
          <a:latin typeface="+mn-lt"/>
          <a:ea typeface="+mn-ea"/>
        </a:defRPr>
      </a:lvl8pPr>
      <a:lvl9pPr marL="3886200" indent="-228600" algn="l" rtl="0" eaLnBrk="0" fontAlgn="base" hangingPunct="0">
        <a:spcBef>
          <a:spcPct val="20000"/>
        </a:spcBef>
        <a:spcAft>
          <a:spcPct val="0"/>
        </a:spcAft>
        <a:buFont typeface="Arial" pitchFamily="34" charset="0"/>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0.xml"/></Relationships>
</file>

<file path=ppt/slides/_rels/slide3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0.xml"/></Relationships>
</file>

<file path=ppt/slides/_rels/slide3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0.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0.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0.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9779" name="Rectangle 3"/>
          <p:cNvSpPr>
            <a:spLocks noGrp="1" noChangeArrowheads="1"/>
          </p:cNvSpPr>
          <p:nvPr>
            <p:ph type="subTitle" idx="1"/>
          </p:nvPr>
        </p:nvSpPr>
        <p:spPr>
          <a:xfrm>
            <a:off x="971600" y="2276872"/>
            <a:ext cx="7344543" cy="936501"/>
          </a:xfrm>
          <a:effectLst/>
        </p:spPr>
        <p:txBody>
          <a:bodyPr/>
          <a:lstStyle/>
          <a:p>
            <a:pPr eaLnBrk="1" hangingPunct="1">
              <a:defRPr/>
            </a:pPr>
            <a:r>
              <a:rPr lang="zh-CN" altLang="zh-CN" b="1" dirty="0" smtClean="0">
                <a:solidFill>
                  <a:srgbClr val="0070C0"/>
                </a:solidFill>
              </a:rPr>
              <a:t>项目</a:t>
            </a:r>
            <a:r>
              <a:rPr lang="zh-CN" altLang="en-US" b="1" dirty="0" smtClean="0">
                <a:solidFill>
                  <a:srgbClr val="0070C0"/>
                </a:solidFill>
              </a:rPr>
              <a:t>八</a:t>
            </a:r>
            <a:r>
              <a:rPr lang="en-US" altLang="zh-CN" b="1" dirty="0" smtClean="0">
                <a:solidFill>
                  <a:srgbClr val="0070C0"/>
                </a:solidFill>
              </a:rPr>
              <a:t>    </a:t>
            </a:r>
            <a:r>
              <a:rPr lang="zh-CN" altLang="en-US" b="1" dirty="0" smtClean="0">
                <a:solidFill>
                  <a:srgbClr val="0070C0"/>
                </a:solidFill>
              </a:rPr>
              <a:t>进行</a:t>
            </a:r>
            <a:r>
              <a:rPr lang="en-US" altLang="zh-CN" b="1" dirty="0" smtClean="0">
                <a:solidFill>
                  <a:srgbClr val="0070C0"/>
                </a:solidFill>
              </a:rPr>
              <a:t>SQL Server</a:t>
            </a:r>
            <a:r>
              <a:rPr lang="zh-CN" altLang="en-US" b="1" dirty="0" smtClean="0">
                <a:solidFill>
                  <a:srgbClr val="0070C0"/>
                </a:solidFill>
              </a:rPr>
              <a:t>安全性管理</a:t>
            </a:r>
          </a:p>
        </p:txBody>
      </p:sp>
    </p:spTree>
  </p:cSld>
  <p:clrMapOvr>
    <a:masterClrMapping/>
  </p:clrMapOvr>
  <mc:AlternateContent xmlns:mc="http://schemas.openxmlformats.org/markup-compatibility/2006">
    <mc:Choice xmlns=""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42910" y="285728"/>
            <a:ext cx="3430747" cy="523220"/>
          </a:xfrm>
          <a:prstGeom prst="rect">
            <a:avLst/>
          </a:prstGeom>
        </p:spPr>
        <p:txBody>
          <a:bodyPr wrap="none">
            <a:spAutoFit/>
          </a:bodyPr>
          <a:lstStyle/>
          <a:p>
            <a:r>
              <a:rPr lang="zh-CN" altLang="en-US" sz="2800" b="1" dirty="0" smtClean="0">
                <a:solidFill>
                  <a:schemeClr val="bg1"/>
                </a:solidFill>
                <a:latin typeface="黑体" pitchFamily="49" charset="-122"/>
                <a:ea typeface="黑体" pitchFamily="49" charset="-122"/>
              </a:rPr>
              <a:t>存储过程创建及应用</a:t>
            </a:r>
            <a:endParaRPr lang="zh-CN" altLang="en-US" sz="2800" b="1" dirty="0">
              <a:solidFill>
                <a:schemeClr val="bg1"/>
              </a:solidFill>
              <a:latin typeface="黑体" pitchFamily="49" charset="-122"/>
              <a:ea typeface="黑体" pitchFamily="49" charset="-122"/>
            </a:endParaRPr>
          </a:p>
        </p:txBody>
      </p:sp>
      <p:pic>
        <p:nvPicPr>
          <p:cNvPr id="6" name="图片 5" descr="图3"/>
          <p:cNvPicPr/>
          <p:nvPr/>
        </p:nvPicPr>
        <p:blipFill>
          <a:blip r:embed="rId2">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pi="http://schemas.microsoft.com/office/word/2010/wordprocessingInk" xmlns:wpg="http://schemas.microsoft.com/office/word/2010/wordprocessingGroup" xmlns:w15="http://schemas.microsoft.com/office/word/2012/wordml"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wne="http://schemas.microsoft.com/office/word/2006/wordml" xmlns:wp="http://schemas.openxmlformats.org/drawingml/2006/wordprocessingDrawing" xmlns:m="http://schemas.openxmlformats.org/officeDocument/2006/math" xmlns:ve="http://schemas.openxmlformats.org/markup-compatibility/2006" val="0"/>
              </a:ext>
            </a:extLst>
          </a:blip>
          <a:srcRect t="15833" r="46739" b="32858"/>
          <a:stretch>
            <a:fillRect/>
          </a:stretch>
        </p:blipFill>
        <p:spPr bwMode="auto">
          <a:xfrm>
            <a:off x="1643042" y="1928802"/>
            <a:ext cx="5572164" cy="3929090"/>
          </a:xfrm>
          <a:prstGeom prst="rect">
            <a:avLst/>
          </a:prstGeom>
          <a:noFill/>
          <a:ln>
            <a:noFill/>
          </a:ln>
        </p:spPr>
      </p:pic>
      <p:sp>
        <p:nvSpPr>
          <p:cNvPr id="8" name="TextBox 7"/>
          <p:cNvSpPr txBox="1"/>
          <p:nvPr/>
        </p:nvSpPr>
        <p:spPr>
          <a:xfrm>
            <a:off x="1000100" y="1142984"/>
            <a:ext cx="3786214" cy="923330"/>
          </a:xfrm>
          <a:prstGeom prst="rect">
            <a:avLst/>
          </a:prstGeom>
          <a:noFill/>
          <a:ln cap="rnd">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marL="285750" indent="-285750"/>
            <a:r>
              <a:rPr lang="zh-CN" altLang="en-US" dirty="0" smtClean="0"/>
              <a:t>二．创建、删除与更改登录用户</a:t>
            </a:r>
          </a:p>
          <a:p>
            <a:pPr marL="285750" indent="-285750"/>
            <a:endParaRPr lang="zh-CN" altLang="en-US" dirty="0" smtClean="0"/>
          </a:p>
          <a:p>
            <a:pPr marL="285750" indent="-285750">
              <a:buFont typeface="Arial" pitchFamily="34" charset="0"/>
              <a:buChar char="•"/>
            </a:pPr>
            <a:endParaRPr lang="zh-CN" altLang="en-US" dirty="0" smtClean="0">
              <a:latin typeface="+mj-ea"/>
              <a:ea typeface="+mj-ea"/>
            </a:endParaRPr>
          </a:p>
        </p:txBody>
      </p:sp>
    </p:spTree>
  </p:cSld>
  <p:clrMapOvr>
    <a:masterClrMapping/>
  </p:clrMapOvr>
  <mc:AlternateContent xmlns:mc="http://schemas.openxmlformats.org/markup-compatibility/2006">
    <mc:Choice xmlns="" xmlns:p14="http://schemas.microsoft.com/office/powerpoint/2010/main" Requires="p14">
      <p:transition spd="slow" p14:dur="2000">
        <p14:prism isContent="1"/>
      </p:transition>
    </mc:Choice>
    <mc:Fallback>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71472" y="285728"/>
            <a:ext cx="3430747" cy="523220"/>
          </a:xfrm>
          <a:prstGeom prst="rect">
            <a:avLst/>
          </a:prstGeom>
        </p:spPr>
        <p:txBody>
          <a:bodyPr wrap="none">
            <a:spAutoFit/>
          </a:bodyPr>
          <a:lstStyle/>
          <a:p>
            <a:r>
              <a:rPr lang="zh-CN" altLang="en-US" sz="2800" b="1" dirty="0" smtClean="0">
                <a:solidFill>
                  <a:schemeClr val="bg1"/>
                </a:solidFill>
                <a:latin typeface="黑体" pitchFamily="49" charset="-122"/>
                <a:ea typeface="黑体" pitchFamily="49" charset="-122"/>
              </a:rPr>
              <a:t>存储过程创建及应用</a:t>
            </a:r>
            <a:endParaRPr lang="zh-CN" altLang="en-US" sz="2800" b="1" dirty="0">
              <a:solidFill>
                <a:schemeClr val="bg1"/>
              </a:solidFill>
              <a:latin typeface="黑体" pitchFamily="49" charset="-122"/>
              <a:ea typeface="黑体" pitchFamily="49" charset="-122"/>
            </a:endParaRPr>
          </a:p>
        </p:txBody>
      </p:sp>
      <p:pic>
        <p:nvPicPr>
          <p:cNvPr id="6" name="图片 5" descr="图4"/>
          <p:cNvPicPr/>
          <p:nvPr/>
        </p:nvPicPr>
        <p:blipFill>
          <a:blip r:embed="rId2">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pi="http://schemas.microsoft.com/office/word/2010/wordprocessingInk" xmlns:wpg="http://schemas.microsoft.com/office/word/2010/wordprocessingGroup" xmlns:w15="http://schemas.microsoft.com/office/word/2012/wordml"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1799907" y="1272857"/>
            <a:ext cx="5544185" cy="4312285"/>
          </a:xfrm>
          <a:prstGeom prst="rect">
            <a:avLst/>
          </a:prstGeom>
          <a:noFill/>
          <a:ln>
            <a:noFill/>
          </a:ln>
        </p:spPr>
      </p:pic>
    </p:spTree>
  </p:cSld>
  <p:clrMapOvr>
    <a:masterClrMapping/>
  </p:clrMapOvr>
  <mc:AlternateContent xmlns:mc="http://schemas.openxmlformats.org/markup-compatibility/2006">
    <mc:Choice xmlns="" xmlns:p14="http://schemas.microsoft.com/office/powerpoint/2010/main" Requires="p14">
      <p:transition spd="slow" p14:dur="2000">
        <p14:prism isContent="1"/>
      </p:transition>
    </mc:Choice>
    <mc:Fallback>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71472" y="285728"/>
            <a:ext cx="3430747" cy="523220"/>
          </a:xfrm>
          <a:prstGeom prst="rect">
            <a:avLst/>
          </a:prstGeom>
        </p:spPr>
        <p:txBody>
          <a:bodyPr wrap="none">
            <a:spAutoFit/>
          </a:bodyPr>
          <a:lstStyle/>
          <a:p>
            <a:r>
              <a:rPr lang="zh-CN" altLang="en-US" sz="2800" b="1" dirty="0" smtClean="0">
                <a:solidFill>
                  <a:schemeClr val="bg1"/>
                </a:solidFill>
                <a:latin typeface="黑体" pitchFamily="49" charset="-122"/>
                <a:ea typeface="黑体" pitchFamily="49" charset="-122"/>
              </a:rPr>
              <a:t>存储过程创建及应用</a:t>
            </a:r>
            <a:endParaRPr lang="zh-CN" altLang="en-US" sz="2800" b="1" dirty="0">
              <a:solidFill>
                <a:schemeClr val="bg1"/>
              </a:solidFill>
              <a:latin typeface="黑体" pitchFamily="49" charset="-122"/>
              <a:ea typeface="黑体" pitchFamily="49" charset="-122"/>
            </a:endParaRPr>
          </a:p>
        </p:txBody>
      </p:sp>
      <p:pic>
        <p:nvPicPr>
          <p:cNvPr id="6" name="图片 5" descr="图5"/>
          <p:cNvPicPr/>
          <p:nvPr/>
        </p:nvPicPr>
        <p:blipFill>
          <a:blip r:embed="rId2">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pi="http://schemas.microsoft.com/office/word/2010/wordprocessingInk" xmlns:wpg="http://schemas.microsoft.com/office/word/2010/wordprocessingGroup" xmlns:w15="http://schemas.microsoft.com/office/word/2012/wordml"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1071538" y="1285860"/>
            <a:ext cx="7000923" cy="4643470"/>
          </a:xfrm>
          <a:prstGeom prst="rect">
            <a:avLst/>
          </a:prstGeom>
          <a:noFill/>
          <a:ln>
            <a:noFill/>
          </a:ln>
        </p:spPr>
      </p:pic>
    </p:spTree>
  </p:cSld>
  <p:clrMapOvr>
    <a:masterClrMapping/>
  </p:clrMapOvr>
  <mc:AlternateContent xmlns:mc="http://schemas.openxmlformats.org/markup-compatibility/2006">
    <mc:Choice xmlns="" xmlns:p14="http://schemas.microsoft.com/office/powerpoint/2010/main" Requires="p14">
      <p:transition spd="slow" p14:dur="2000">
        <p14:prism isContent="1"/>
      </p:transition>
    </mc:Choice>
    <mc:Fallback>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42910" y="285728"/>
            <a:ext cx="8358246" cy="523220"/>
          </a:xfrm>
          <a:prstGeom prst="rect">
            <a:avLst/>
          </a:prstGeom>
          <a:noFill/>
          <a:ln cap="rnd">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l"/>
            <a:r>
              <a:rPr lang="zh-CN" altLang="en-US" sz="2800" b="1" dirty="0" smtClean="0">
                <a:solidFill>
                  <a:schemeClr val="bg1"/>
                </a:solidFill>
                <a:latin typeface="黑体" pitchFamily="49" charset="-122"/>
                <a:ea typeface="黑体" pitchFamily="49" charset="-122"/>
              </a:rPr>
              <a:t>存储过程创建及应用</a:t>
            </a:r>
            <a:endParaRPr lang="zh-CN" altLang="en-US" sz="2800" dirty="0" smtClean="0">
              <a:solidFill>
                <a:schemeClr val="bg1"/>
              </a:solidFill>
              <a:latin typeface="+mn-ea"/>
            </a:endParaRPr>
          </a:p>
        </p:txBody>
      </p:sp>
      <p:pic>
        <p:nvPicPr>
          <p:cNvPr id="6" name="图片 5" descr="图6"/>
          <p:cNvPicPr/>
          <p:nvPr/>
        </p:nvPicPr>
        <p:blipFill>
          <a:blip r:embed="rId2">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pi="http://schemas.microsoft.com/office/word/2010/wordprocessingInk" xmlns:wpg="http://schemas.microsoft.com/office/word/2010/wordprocessingGroup" xmlns:w15="http://schemas.microsoft.com/office/word/2012/wordml"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1857356" y="1357298"/>
            <a:ext cx="5594371" cy="4302459"/>
          </a:xfrm>
          <a:prstGeom prst="rect">
            <a:avLst/>
          </a:prstGeom>
          <a:noFill/>
          <a:ln>
            <a:noFill/>
          </a:ln>
        </p:spPr>
      </p:pic>
    </p:spTree>
  </p:cSld>
  <p:clrMapOvr>
    <a:masterClrMapping/>
  </p:clrMapOvr>
  <mc:AlternateContent xmlns:mc="http://schemas.openxmlformats.org/markup-compatibility/2006">
    <mc:Choice xmlns="" xmlns:p14="http://schemas.microsoft.com/office/powerpoint/2010/main" Requires="p14">
      <p:transition spd="slow" p14:dur="2000">
        <p14:prism isContent="1"/>
      </p:transition>
    </mc:Choice>
    <mc:Fallback>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42910" y="285728"/>
            <a:ext cx="8358246" cy="523220"/>
          </a:xfrm>
          <a:prstGeom prst="rect">
            <a:avLst/>
          </a:prstGeom>
          <a:noFill/>
          <a:ln cap="rnd">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l"/>
            <a:r>
              <a:rPr lang="zh-CN" altLang="en-US" sz="2800" b="1" dirty="0" smtClean="0">
                <a:solidFill>
                  <a:schemeClr val="bg1"/>
                </a:solidFill>
                <a:latin typeface="黑体" pitchFamily="49" charset="-122"/>
                <a:ea typeface="黑体" pitchFamily="49" charset="-122"/>
              </a:rPr>
              <a:t>存储过程创建及应用</a:t>
            </a:r>
            <a:endParaRPr lang="zh-CN" altLang="en-US" sz="2800" dirty="0" smtClean="0">
              <a:solidFill>
                <a:schemeClr val="bg1"/>
              </a:solidFill>
              <a:latin typeface="+mn-ea"/>
            </a:endParaRPr>
          </a:p>
        </p:txBody>
      </p:sp>
      <p:pic>
        <p:nvPicPr>
          <p:cNvPr id="7" name="图片 6" descr="图7"/>
          <p:cNvPicPr/>
          <p:nvPr/>
        </p:nvPicPr>
        <p:blipFill>
          <a:blip r:embed="rId2">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pi="http://schemas.microsoft.com/office/word/2010/wordprocessingInk" xmlns:wpg="http://schemas.microsoft.com/office/word/2010/wordprocessingGroup" xmlns:w15="http://schemas.microsoft.com/office/word/2012/wordml"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1963420" y="1397952"/>
            <a:ext cx="5217160" cy="4062095"/>
          </a:xfrm>
          <a:prstGeom prst="rect">
            <a:avLst/>
          </a:prstGeom>
          <a:noFill/>
          <a:ln>
            <a:noFill/>
          </a:ln>
        </p:spPr>
      </p:pic>
    </p:spTree>
  </p:cSld>
  <p:clrMapOvr>
    <a:masterClrMapping/>
  </p:clrMapOvr>
  <mc:AlternateContent xmlns:mc="http://schemas.openxmlformats.org/markup-compatibility/2006">
    <mc:Choice xmlns="" xmlns:p14="http://schemas.microsoft.com/office/powerpoint/2010/main" Requires="p14">
      <p:transition spd="slow" p14:dur="2000">
        <p14:prism isContent="1"/>
      </p:transition>
    </mc:Choice>
    <mc:Fallback>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图8"/>
          <p:cNvPicPr/>
          <p:nvPr/>
        </p:nvPicPr>
        <p:blipFill>
          <a:blip r:embed="rId2">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pi="http://schemas.microsoft.com/office/word/2010/wordprocessingInk" xmlns:wpg="http://schemas.microsoft.com/office/word/2010/wordprocessingGroup" xmlns:w15="http://schemas.microsoft.com/office/word/2012/wordml"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1214414" y="1571612"/>
            <a:ext cx="6143668" cy="3885263"/>
          </a:xfrm>
          <a:prstGeom prst="rect">
            <a:avLst/>
          </a:prstGeom>
          <a:noFill/>
          <a:ln>
            <a:noFill/>
          </a:ln>
        </p:spPr>
      </p:pic>
      <p:sp>
        <p:nvSpPr>
          <p:cNvPr id="3" name="矩形 2"/>
          <p:cNvSpPr/>
          <p:nvPr/>
        </p:nvSpPr>
        <p:spPr>
          <a:xfrm>
            <a:off x="571472" y="285728"/>
            <a:ext cx="2969083" cy="461665"/>
          </a:xfrm>
          <a:prstGeom prst="rect">
            <a:avLst/>
          </a:prstGeom>
        </p:spPr>
        <p:txBody>
          <a:bodyPr wrap="none">
            <a:spAutoFit/>
          </a:bodyPr>
          <a:lstStyle/>
          <a:p>
            <a:r>
              <a:rPr lang="zh-CN" altLang="en-US" sz="2400" b="1" dirty="0" smtClean="0">
                <a:solidFill>
                  <a:schemeClr val="bg1"/>
                </a:solidFill>
                <a:latin typeface="黑体" pitchFamily="49" charset="-122"/>
                <a:ea typeface="黑体" pitchFamily="49" charset="-122"/>
              </a:rPr>
              <a:t>存储过程创建及应用</a:t>
            </a:r>
            <a:endParaRPr lang="zh-CN" altLang="en-US" sz="2400" dirty="0"/>
          </a:p>
        </p:txBody>
      </p:sp>
    </p:spTree>
  </p:cSld>
  <p:clrMapOvr>
    <a:masterClrMapping/>
  </p:clrMapOvr>
  <mc:AlternateContent xmlns:mc="http://schemas.openxmlformats.org/markup-compatibility/2006">
    <mc:Choice xmlns="" xmlns:p14="http://schemas.microsoft.com/office/powerpoint/2010/main" Requires="p14">
      <p:transition spd="slow" p14:dur="2000">
        <p14:prism isContent="1"/>
      </p:transition>
    </mc:Choice>
    <mc:Fallback>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图9"/>
          <p:cNvPicPr/>
          <p:nvPr/>
        </p:nvPicPr>
        <p:blipFill>
          <a:blip r:embed="rId2">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pi="http://schemas.microsoft.com/office/word/2010/wordprocessingInk" xmlns:wpg="http://schemas.microsoft.com/office/word/2010/wordprocessingGroup" xmlns:w15="http://schemas.microsoft.com/office/word/2012/wordml"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1799907" y="1272857"/>
            <a:ext cx="5544185" cy="4312285"/>
          </a:xfrm>
          <a:prstGeom prst="rect">
            <a:avLst/>
          </a:prstGeom>
          <a:noFill/>
          <a:ln>
            <a:noFill/>
          </a:ln>
        </p:spPr>
      </p:pic>
      <p:sp>
        <p:nvSpPr>
          <p:cNvPr id="3" name="矩形 2"/>
          <p:cNvSpPr/>
          <p:nvPr/>
        </p:nvSpPr>
        <p:spPr>
          <a:xfrm>
            <a:off x="642910" y="285728"/>
            <a:ext cx="3430747" cy="523220"/>
          </a:xfrm>
          <a:prstGeom prst="rect">
            <a:avLst/>
          </a:prstGeom>
        </p:spPr>
        <p:txBody>
          <a:bodyPr wrap="none">
            <a:spAutoFit/>
          </a:bodyPr>
          <a:lstStyle/>
          <a:p>
            <a:r>
              <a:rPr lang="zh-CN" altLang="en-US" sz="2800" b="1" dirty="0" smtClean="0">
                <a:solidFill>
                  <a:schemeClr val="bg1"/>
                </a:solidFill>
                <a:latin typeface="黑体" pitchFamily="49" charset="-122"/>
                <a:ea typeface="黑体" pitchFamily="49" charset="-122"/>
              </a:rPr>
              <a:t>存储过程创建及应用</a:t>
            </a:r>
            <a:endParaRPr lang="zh-CN" altLang="en-US" sz="2800" dirty="0"/>
          </a:p>
        </p:txBody>
      </p:sp>
    </p:spTree>
  </p:cSld>
  <p:clrMapOvr>
    <a:masterClrMapping/>
  </p:clrMapOvr>
  <mc:AlternateContent xmlns:mc="http://schemas.openxmlformats.org/markup-compatibility/2006">
    <mc:Choice xmlns="" xmlns:p14="http://schemas.microsoft.com/office/powerpoint/2010/main" Requires="p14">
      <p:transition spd="slow" p14:dur="2000">
        <p14:prism isContent="1"/>
      </p:transition>
    </mc:Choice>
    <mc:Fallback>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642910" y="285728"/>
            <a:ext cx="3430747" cy="523220"/>
          </a:xfrm>
          <a:prstGeom prst="rect">
            <a:avLst/>
          </a:prstGeom>
        </p:spPr>
        <p:txBody>
          <a:bodyPr wrap="none">
            <a:spAutoFit/>
          </a:bodyPr>
          <a:lstStyle/>
          <a:p>
            <a:r>
              <a:rPr lang="zh-CN" altLang="en-US" sz="2800" b="1" dirty="0" smtClean="0">
                <a:solidFill>
                  <a:schemeClr val="bg1"/>
                </a:solidFill>
                <a:latin typeface="黑体" pitchFamily="49" charset="-122"/>
                <a:ea typeface="黑体" pitchFamily="49" charset="-122"/>
              </a:rPr>
              <a:t>存储过程创建及应用</a:t>
            </a:r>
            <a:endParaRPr lang="zh-CN" altLang="en-US" sz="2800" dirty="0"/>
          </a:p>
        </p:txBody>
      </p:sp>
      <p:sp>
        <p:nvSpPr>
          <p:cNvPr id="4" name="矩形 3"/>
          <p:cNvSpPr/>
          <p:nvPr/>
        </p:nvSpPr>
        <p:spPr>
          <a:xfrm>
            <a:off x="1071538" y="928670"/>
            <a:ext cx="2954655" cy="369332"/>
          </a:xfrm>
          <a:prstGeom prst="rect">
            <a:avLst/>
          </a:prstGeom>
        </p:spPr>
        <p:txBody>
          <a:bodyPr wrap="none">
            <a:spAutoFit/>
          </a:bodyPr>
          <a:lstStyle/>
          <a:p>
            <a:r>
              <a:rPr lang="zh-CN" altLang="en-US" dirty="0" smtClean="0">
                <a:latin typeface="黑体" pitchFamily="49" charset="-122"/>
                <a:ea typeface="黑体" pitchFamily="49" charset="-122"/>
              </a:rPr>
              <a:t>三．设置服务器角色的权限</a:t>
            </a:r>
            <a:endParaRPr lang="zh-CN" altLang="en-US" dirty="0">
              <a:latin typeface="黑体" pitchFamily="49" charset="-122"/>
              <a:ea typeface="黑体" pitchFamily="49" charset="-122"/>
            </a:endParaRPr>
          </a:p>
        </p:txBody>
      </p:sp>
      <p:sp>
        <p:nvSpPr>
          <p:cNvPr id="5" name="矩形 4"/>
          <p:cNvSpPr/>
          <p:nvPr/>
        </p:nvSpPr>
        <p:spPr>
          <a:xfrm>
            <a:off x="571472" y="1357298"/>
            <a:ext cx="8286808" cy="1019959"/>
          </a:xfrm>
          <a:prstGeom prst="rect">
            <a:avLst/>
          </a:prstGeom>
        </p:spPr>
        <p:txBody>
          <a:bodyPr wrap="square">
            <a:spAutoFit/>
          </a:bodyPr>
          <a:lstStyle/>
          <a:p>
            <a:pPr algn="l">
              <a:lnSpc>
                <a:spcPct val="150000"/>
              </a:lnSpc>
            </a:pPr>
            <a:r>
              <a:rPr lang="zh-CN" altLang="en-US" sz="1400" b="1" dirty="0" smtClean="0">
                <a:solidFill>
                  <a:srgbClr val="FF0000"/>
                </a:solidFill>
                <a:latin typeface="+mn-ea"/>
                <a:ea typeface="+mn-ea"/>
              </a:rPr>
              <a:t>需求：</a:t>
            </a:r>
            <a:r>
              <a:rPr lang="zh-CN" altLang="en-US" sz="1400" dirty="0" smtClean="0">
                <a:solidFill>
                  <a:srgbClr val="FF0000"/>
                </a:solidFill>
                <a:latin typeface="+mn-ea"/>
                <a:ea typeface="+mn-ea"/>
              </a:rPr>
              <a:t>新建服务器角色</a:t>
            </a:r>
            <a:r>
              <a:rPr lang="en-US" sz="1400" dirty="0" err="1" smtClean="0">
                <a:solidFill>
                  <a:srgbClr val="FF0000"/>
                </a:solidFill>
                <a:latin typeface="+mn-ea"/>
                <a:ea typeface="+mn-ea"/>
              </a:rPr>
              <a:t>ServerRole</a:t>
            </a:r>
            <a:r>
              <a:rPr lang="en-US" sz="1400" dirty="0" smtClean="0">
                <a:solidFill>
                  <a:srgbClr val="FF0000"/>
                </a:solidFill>
                <a:latin typeface="+mn-ea"/>
                <a:ea typeface="+mn-ea"/>
              </a:rPr>
              <a:t>-Test</a:t>
            </a:r>
            <a:r>
              <a:rPr lang="zh-CN" altLang="en-US" sz="1400" dirty="0" smtClean="0">
                <a:solidFill>
                  <a:srgbClr val="FF0000"/>
                </a:solidFill>
                <a:latin typeface="+mn-ea"/>
                <a:ea typeface="+mn-ea"/>
              </a:rPr>
              <a:t>，加入“服务器”安全对象，授予其“创建任意数据库”、“更改任意登录名”权限，该服务器角色成员包含登录名</a:t>
            </a:r>
            <a:r>
              <a:rPr lang="en-US" sz="1400" dirty="0" err="1" smtClean="0">
                <a:solidFill>
                  <a:srgbClr val="FF0000"/>
                </a:solidFill>
                <a:latin typeface="+mn-ea"/>
                <a:ea typeface="+mn-ea"/>
              </a:rPr>
              <a:t>loginUser</a:t>
            </a:r>
            <a:r>
              <a:rPr lang="zh-CN" altLang="en-US" sz="1400" dirty="0" smtClean="0">
                <a:solidFill>
                  <a:srgbClr val="FF0000"/>
                </a:solidFill>
                <a:latin typeface="+mn-ea"/>
                <a:ea typeface="+mn-ea"/>
              </a:rPr>
              <a:t>，同时服务器角色</a:t>
            </a:r>
            <a:r>
              <a:rPr lang="en-US" sz="1400" dirty="0" err="1" smtClean="0">
                <a:solidFill>
                  <a:srgbClr val="FF0000"/>
                </a:solidFill>
                <a:latin typeface="+mn-ea"/>
                <a:ea typeface="+mn-ea"/>
              </a:rPr>
              <a:t>ServerRole</a:t>
            </a:r>
            <a:r>
              <a:rPr lang="en-US" sz="1400" dirty="0" smtClean="0">
                <a:solidFill>
                  <a:srgbClr val="FF0000"/>
                </a:solidFill>
                <a:latin typeface="+mn-ea"/>
                <a:ea typeface="+mn-ea"/>
              </a:rPr>
              <a:t>-Test</a:t>
            </a:r>
            <a:r>
              <a:rPr lang="zh-CN" altLang="en-US" sz="1400" dirty="0" smtClean="0">
                <a:solidFill>
                  <a:srgbClr val="FF0000"/>
                </a:solidFill>
                <a:latin typeface="+mn-ea"/>
                <a:ea typeface="+mn-ea"/>
              </a:rPr>
              <a:t>又成为</a:t>
            </a:r>
            <a:r>
              <a:rPr lang="en-US" sz="1400" dirty="0" err="1" smtClean="0">
                <a:solidFill>
                  <a:srgbClr val="FF0000"/>
                </a:solidFill>
                <a:latin typeface="+mn-ea"/>
                <a:ea typeface="+mn-ea"/>
              </a:rPr>
              <a:t>dbcreator</a:t>
            </a:r>
            <a:r>
              <a:rPr lang="zh-CN" altLang="en-US" sz="1400" dirty="0" smtClean="0">
                <a:solidFill>
                  <a:srgbClr val="FF0000"/>
                </a:solidFill>
                <a:latin typeface="+mn-ea"/>
                <a:ea typeface="+mn-ea"/>
              </a:rPr>
              <a:t>服务器角色的成员</a:t>
            </a:r>
            <a:endParaRPr lang="zh-CN" altLang="en-US" sz="1400" dirty="0">
              <a:solidFill>
                <a:srgbClr val="FF0000"/>
              </a:solidFill>
              <a:latin typeface="+mn-ea"/>
              <a:ea typeface="+mn-ea"/>
            </a:endParaRPr>
          </a:p>
        </p:txBody>
      </p:sp>
      <p:pic>
        <p:nvPicPr>
          <p:cNvPr id="6" name="图片 5" descr="图10"/>
          <p:cNvPicPr/>
          <p:nvPr/>
        </p:nvPicPr>
        <p:blipFill>
          <a:blip r:embed="rId2">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pi="http://schemas.microsoft.com/office/word/2010/wordprocessingInk" xmlns:wpg="http://schemas.microsoft.com/office/word/2010/wordprocessingGroup" xmlns:w15="http://schemas.microsoft.com/office/word/2012/wordml"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wne="http://schemas.microsoft.com/office/word/2006/wordml" xmlns:wp="http://schemas.openxmlformats.org/drawingml/2006/wordprocessingDrawing" xmlns:m="http://schemas.openxmlformats.org/officeDocument/2006/math" xmlns:ve="http://schemas.openxmlformats.org/markup-compatibility/2006" val="0"/>
              </a:ext>
            </a:extLst>
          </a:blip>
          <a:srcRect t="14873" r="59283" b="46326"/>
          <a:stretch>
            <a:fillRect/>
          </a:stretch>
        </p:blipFill>
        <p:spPr bwMode="auto">
          <a:xfrm>
            <a:off x="3143240" y="2214554"/>
            <a:ext cx="4500594" cy="3429024"/>
          </a:xfrm>
          <a:prstGeom prst="rect">
            <a:avLst/>
          </a:prstGeom>
          <a:noFill/>
          <a:ln>
            <a:noFill/>
          </a:ln>
        </p:spPr>
      </p:pic>
    </p:spTree>
  </p:cSld>
  <p:clrMapOvr>
    <a:masterClrMapping/>
  </p:clrMapOvr>
  <mc:AlternateContent xmlns:mc="http://schemas.openxmlformats.org/markup-compatibility/2006">
    <mc:Choice xmlns="" xmlns:p14="http://schemas.microsoft.com/office/powerpoint/2010/main" Requires="p14">
      <p:transition spd="slow" p14:dur="2000">
        <p14:prism isContent="1"/>
      </p:transition>
    </mc:Choice>
    <mc:Fallback>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图11"/>
          <p:cNvPicPr/>
          <p:nvPr/>
        </p:nvPicPr>
        <p:blipFill>
          <a:blip r:embed="rId2">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pi="http://schemas.microsoft.com/office/word/2010/wordprocessingInk" xmlns:wpg="http://schemas.microsoft.com/office/word/2010/wordprocessingGroup" xmlns:w15="http://schemas.microsoft.com/office/word/2012/wordml"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1571605" y="1282700"/>
            <a:ext cx="5589608" cy="4503754"/>
          </a:xfrm>
          <a:prstGeom prst="rect">
            <a:avLst/>
          </a:prstGeom>
          <a:noFill/>
          <a:ln>
            <a:noFill/>
          </a:ln>
        </p:spPr>
      </p:pic>
      <p:sp>
        <p:nvSpPr>
          <p:cNvPr id="3" name="矩形 2"/>
          <p:cNvSpPr/>
          <p:nvPr/>
        </p:nvSpPr>
        <p:spPr>
          <a:xfrm>
            <a:off x="571472" y="285728"/>
            <a:ext cx="3430747" cy="523220"/>
          </a:xfrm>
          <a:prstGeom prst="rect">
            <a:avLst/>
          </a:prstGeom>
        </p:spPr>
        <p:txBody>
          <a:bodyPr wrap="none">
            <a:spAutoFit/>
          </a:bodyPr>
          <a:lstStyle/>
          <a:p>
            <a:r>
              <a:rPr lang="zh-CN" altLang="en-US" sz="2800" b="1" dirty="0" smtClean="0">
                <a:solidFill>
                  <a:schemeClr val="bg1"/>
                </a:solidFill>
                <a:latin typeface="黑体" pitchFamily="49" charset="-122"/>
                <a:ea typeface="黑体" pitchFamily="49" charset="-122"/>
              </a:rPr>
              <a:t>存储过程创建及应用</a:t>
            </a:r>
            <a:endParaRPr lang="zh-CN" altLang="en-US" sz="2800" dirty="0"/>
          </a:p>
        </p:txBody>
      </p:sp>
    </p:spTree>
  </p:cSld>
  <p:clrMapOvr>
    <a:masterClrMapping/>
  </p:clrMapOvr>
  <mc:AlternateContent xmlns:mc="http://schemas.openxmlformats.org/markup-compatibility/2006">
    <mc:Choice xmlns="" xmlns:p14="http://schemas.microsoft.com/office/powerpoint/2010/main" Requires="p14">
      <p:transition spd="slow" p14:dur="2000">
        <p14:prism isContent="1"/>
      </p:transition>
    </mc:Choice>
    <mc:Fallback>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571472" y="285728"/>
            <a:ext cx="3430747" cy="523220"/>
          </a:xfrm>
          <a:prstGeom prst="rect">
            <a:avLst/>
          </a:prstGeom>
        </p:spPr>
        <p:txBody>
          <a:bodyPr wrap="none">
            <a:spAutoFit/>
          </a:bodyPr>
          <a:lstStyle/>
          <a:p>
            <a:r>
              <a:rPr lang="zh-CN" altLang="en-US" sz="2800" b="1" dirty="0" smtClean="0">
                <a:solidFill>
                  <a:schemeClr val="bg1"/>
                </a:solidFill>
                <a:latin typeface="黑体" pitchFamily="49" charset="-122"/>
                <a:ea typeface="黑体" pitchFamily="49" charset="-122"/>
              </a:rPr>
              <a:t>存储过程创建及应用</a:t>
            </a:r>
            <a:endParaRPr lang="zh-CN" altLang="en-US" sz="2800" dirty="0"/>
          </a:p>
        </p:txBody>
      </p:sp>
      <p:pic>
        <p:nvPicPr>
          <p:cNvPr id="4" name="图片 3" descr="图12"/>
          <p:cNvPicPr/>
          <p:nvPr/>
        </p:nvPicPr>
        <p:blipFill>
          <a:blip r:embed="rId2">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pi="http://schemas.microsoft.com/office/word/2010/wordprocessingInk" xmlns:wpg="http://schemas.microsoft.com/office/word/2010/wordprocessingGroup" xmlns:w15="http://schemas.microsoft.com/office/word/2012/wordml"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1428728" y="1214422"/>
            <a:ext cx="6076977" cy="4186889"/>
          </a:xfrm>
          <a:prstGeom prst="rect">
            <a:avLst/>
          </a:prstGeom>
          <a:noFill/>
          <a:ln>
            <a:noFill/>
          </a:ln>
        </p:spPr>
      </p:pic>
    </p:spTree>
  </p:cSld>
  <p:clrMapOvr>
    <a:masterClrMapping/>
  </p:clrMapOvr>
  <mc:AlternateContent xmlns:mc="http://schemas.openxmlformats.org/markup-compatibility/2006">
    <mc:Choice xmlns="" xmlns:p14="http://schemas.microsoft.com/office/powerpoint/2010/main" Requires="p14">
      <p:transition spd="slow" p14:dur="2000">
        <p14:prism isContent="1"/>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p:txBody>
          <a:bodyPr/>
          <a:lstStyle/>
          <a:p>
            <a:pPr eaLnBrk="1" hangingPunct="1"/>
            <a:r>
              <a:rPr lang="zh-CN" altLang="en-US" sz="2800" b="1" dirty="0" smtClean="0"/>
              <a:t>学习目标</a:t>
            </a:r>
          </a:p>
        </p:txBody>
      </p:sp>
      <p:sp>
        <p:nvSpPr>
          <p:cNvPr id="6" name="圆角矩形 5"/>
          <p:cNvSpPr/>
          <p:nvPr/>
        </p:nvSpPr>
        <p:spPr>
          <a:xfrm>
            <a:off x="285720" y="1714488"/>
            <a:ext cx="8501122" cy="4143404"/>
          </a:xfrm>
          <a:prstGeom prst="roundRect">
            <a:avLst/>
          </a:prstGeom>
          <a:noFill/>
          <a:ln w="190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6"/>
          <p:cNvSpPr txBox="1"/>
          <p:nvPr/>
        </p:nvSpPr>
        <p:spPr>
          <a:xfrm>
            <a:off x="571472" y="2214554"/>
            <a:ext cx="8143932" cy="3970318"/>
          </a:xfrm>
          <a:prstGeom prst="rect">
            <a:avLst/>
          </a:prstGeom>
          <a:noFill/>
          <a:ln cap="rnd">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lvl="0" algn="l">
              <a:lnSpc>
                <a:spcPct val="150000"/>
              </a:lnSpc>
              <a:buFont typeface="Wingdings" pitchFamily="2" charset="2"/>
              <a:buChar char="l"/>
            </a:pPr>
            <a:r>
              <a:rPr lang="zh-CN" altLang="en-US" sz="2400" dirty="0" smtClean="0"/>
              <a:t>理解</a:t>
            </a:r>
            <a:r>
              <a:rPr lang="en-US" altLang="zh-CN" sz="2400" dirty="0" smtClean="0"/>
              <a:t>SQL Server</a:t>
            </a:r>
            <a:r>
              <a:rPr lang="zh-CN" altLang="en-US" sz="2400" dirty="0" smtClean="0"/>
              <a:t>安全机制</a:t>
            </a:r>
          </a:p>
          <a:p>
            <a:pPr lvl="0" algn="l">
              <a:lnSpc>
                <a:spcPct val="150000"/>
              </a:lnSpc>
              <a:buFont typeface="Wingdings" pitchFamily="2" charset="2"/>
              <a:buChar char="l"/>
            </a:pPr>
            <a:r>
              <a:rPr lang="zh-CN" altLang="en-US" sz="2400" dirty="0" smtClean="0"/>
              <a:t>掌握创建登录账户和数据库用户的方法</a:t>
            </a:r>
          </a:p>
          <a:p>
            <a:pPr lvl="0" algn="l">
              <a:lnSpc>
                <a:spcPct val="150000"/>
              </a:lnSpc>
              <a:buFont typeface="Wingdings" pitchFamily="2" charset="2"/>
              <a:buChar char="l"/>
            </a:pPr>
            <a:r>
              <a:rPr lang="zh-CN" altLang="en-US" sz="2400" dirty="0" smtClean="0"/>
              <a:t>掌握配置身份验证模式的方法</a:t>
            </a:r>
          </a:p>
          <a:p>
            <a:pPr marL="285750" lvl="0" indent="-285750" algn="l">
              <a:lnSpc>
                <a:spcPct val="150000"/>
              </a:lnSpc>
              <a:buFont typeface="Wingdings" pitchFamily="2" charset="2"/>
              <a:buChar char="l"/>
            </a:pPr>
            <a:r>
              <a:rPr lang="zh-CN" altLang="en-US" sz="2400" dirty="0" smtClean="0"/>
              <a:t>了解服务器角色的作用</a:t>
            </a:r>
          </a:p>
          <a:p>
            <a:pPr marL="285750" lvl="0" indent="-285750" algn="l">
              <a:lnSpc>
                <a:spcPct val="150000"/>
              </a:lnSpc>
              <a:buFont typeface="Wingdings" pitchFamily="2" charset="2"/>
              <a:buChar char="l"/>
            </a:pPr>
            <a:r>
              <a:rPr lang="zh-CN" altLang="en-US" sz="2400" dirty="0" smtClean="0"/>
              <a:t>了解数据库角色的作用</a:t>
            </a:r>
          </a:p>
          <a:p>
            <a:pPr marL="285750" lvl="0" indent="-285750" algn="l">
              <a:lnSpc>
                <a:spcPct val="150000"/>
              </a:lnSpc>
              <a:buFont typeface="Wingdings" pitchFamily="2" charset="2"/>
              <a:buChar char="l"/>
            </a:pPr>
            <a:r>
              <a:rPr lang="zh-CN" altLang="en-US" sz="2400" dirty="0" smtClean="0"/>
              <a:t>掌握对数据库中的对象合理赋予权限的方法</a:t>
            </a:r>
          </a:p>
          <a:p>
            <a:pPr marL="285750" indent="-285750" algn="l">
              <a:lnSpc>
                <a:spcPct val="150000"/>
              </a:lnSpc>
              <a:buFont typeface="Wingdings" pitchFamily="2" charset="2"/>
              <a:buChar char="l"/>
            </a:pPr>
            <a:endParaRPr lang="zh-CN" altLang="en-US" sz="2400" dirty="0" smtClean="0">
              <a:latin typeface="+mj-ea"/>
              <a:ea typeface="+mj-ea"/>
            </a:endParaRPr>
          </a:p>
        </p:txBody>
      </p:sp>
      <p:sp>
        <p:nvSpPr>
          <p:cNvPr id="8" name="矩形 7"/>
          <p:cNvSpPr/>
          <p:nvPr/>
        </p:nvSpPr>
        <p:spPr>
          <a:xfrm>
            <a:off x="214282" y="1643050"/>
            <a:ext cx="1857388" cy="428628"/>
          </a:xfrm>
          <a:prstGeom prst="rect">
            <a:avLst/>
          </a:prstGeom>
          <a:solidFill>
            <a:srgbClr val="FFC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571472" y="285728"/>
            <a:ext cx="3430747" cy="523220"/>
          </a:xfrm>
          <a:prstGeom prst="rect">
            <a:avLst/>
          </a:prstGeom>
        </p:spPr>
        <p:txBody>
          <a:bodyPr wrap="none">
            <a:spAutoFit/>
          </a:bodyPr>
          <a:lstStyle/>
          <a:p>
            <a:r>
              <a:rPr lang="zh-CN" altLang="en-US" sz="2800" b="1" dirty="0" smtClean="0">
                <a:solidFill>
                  <a:schemeClr val="bg1"/>
                </a:solidFill>
                <a:latin typeface="黑体" pitchFamily="49" charset="-122"/>
                <a:ea typeface="黑体" pitchFamily="49" charset="-122"/>
              </a:rPr>
              <a:t>存储过程创建及应用</a:t>
            </a:r>
            <a:endParaRPr lang="zh-CN" altLang="en-US" sz="2800" dirty="0"/>
          </a:p>
        </p:txBody>
      </p:sp>
      <p:pic>
        <p:nvPicPr>
          <p:cNvPr id="5" name="图片 4" descr="图13"/>
          <p:cNvPicPr/>
          <p:nvPr/>
        </p:nvPicPr>
        <p:blipFill>
          <a:blip r:embed="rId3">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pi="http://schemas.microsoft.com/office/word/2010/wordprocessingInk" xmlns:wpg="http://schemas.microsoft.com/office/word/2010/wordprocessingGroup" xmlns:w15="http://schemas.microsoft.com/office/word/2012/wordml"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1571604" y="1285860"/>
            <a:ext cx="5548018" cy="4234514"/>
          </a:xfrm>
          <a:prstGeom prst="rect">
            <a:avLst/>
          </a:prstGeom>
          <a:noFill/>
          <a:ln>
            <a:noFill/>
          </a:ln>
        </p:spPr>
      </p:pic>
    </p:spTree>
  </p:cSld>
  <p:clrMapOvr>
    <a:masterClrMapping/>
  </p:clrMapOvr>
  <mc:AlternateContent xmlns:mc="http://schemas.openxmlformats.org/markup-compatibility/2006">
    <mc:Choice xmlns="" xmlns:p14="http://schemas.microsoft.com/office/powerpoint/2010/main" Requires="p14">
      <p:transition spd="slow" p14:dur="2000">
        <p14:prism isContent="1"/>
      </p:transition>
    </mc:Choice>
    <mc:Fallback>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571472" y="285728"/>
            <a:ext cx="3430747" cy="523220"/>
          </a:xfrm>
          <a:prstGeom prst="rect">
            <a:avLst/>
          </a:prstGeom>
        </p:spPr>
        <p:txBody>
          <a:bodyPr wrap="none">
            <a:spAutoFit/>
          </a:bodyPr>
          <a:lstStyle/>
          <a:p>
            <a:r>
              <a:rPr lang="zh-CN" altLang="en-US" sz="2800" b="1" dirty="0" smtClean="0">
                <a:solidFill>
                  <a:schemeClr val="bg1"/>
                </a:solidFill>
                <a:latin typeface="黑体" pitchFamily="49" charset="-122"/>
                <a:ea typeface="黑体" pitchFamily="49" charset="-122"/>
              </a:rPr>
              <a:t>存储过程创建及应用</a:t>
            </a:r>
            <a:endParaRPr lang="zh-CN" altLang="en-US" sz="2800" dirty="0"/>
          </a:p>
        </p:txBody>
      </p:sp>
      <p:pic>
        <p:nvPicPr>
          <p:cNvPr id="4" name="图片 3" descr="图14"/>
          <p:cNvPicPr/>
          <p:nvPr/>
        </p:nvPicPr>
        <p:blipFill>
          <a:blip r:embed="rId3">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pi="http://schemas.microsoft.com/office/word/2010/wordprocessingInk" xmlns:wpg="http://schemas.microsoft.com/office/word/2010/wordprocessingGroup" xmlns:w15="http://schemas.microsoft.com/office/word/2012/wordml"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1428728" y="1357298"/>
            <a:ext cx="4438672" cy="3815732"/>
          </a:xfrm>
          <a:prstGeom prst="rect">
            <a:avLst/>
          </a:prstGeom>
          <a:noFill/>
          <a:ln>
            <a:noFill/>
          </a:ln>
        </p:spPr>
      </p:pic>
      <p:sp>
        <p:nvSpPr>
          <p:cNvPr id="6" name="矩形 5"/>
          <p:cNvSpPr/>
          <p:nvPr/>
        </p:nvSpPr>
        <p:spPr>
          <a:xfrm>
            <a:off x="4000496" y="2786058"/>
            <a:ext cx="4857752" cy="1061829"/>
          </a:xfrm>
          <a:prstGeom prst="rect">
            <a:avLst/>
          </a:prstGeom>
          <a:ln w="19050">
            <a:solidFill>
              <a:srgbClr val="FF0000"/>
            </a:solidFill>
            <a:prstDash val="sysDash"/>
          </a:ln>
        </p:spPr>
        <p:txBody>
          <a:bodyPr wrap="square">
            <a:spAutoFit/>
          </a:bodyPr>
          <a:lstStyle/>
          <a:p>
            <a:pPr algn="l">
              <a:lnSpc>
                <a:spcPct val="150000"/>
              </a:lnSpc>
            </a:pPr>
            <a:r>
              <a:rPr lang="zh-CN" altLang="en-US" sz="1400" dirty="0" smtClean="0">
                <a:latin typeface="黑体" pitchFamily="49" charset="-122"/>
                <a:ea typeface="黑体" pitchFamily="49" charset="-122"/>
              </a:rPr>
              <a:t>如果要删除新建的服务器角色，首先选中该角色，单击鼠标右键，在弹出的快捷菜单中选择“删除”命令，在弹出的“删除对象”对话框中，单击“确定”按钮即可删除。</a:t>
            </a:r>
            <a:endParaRPr lang="zh-CN" altLang="en-US" sz="1400" dirty="0">
              <a:latin typeface="黑体" pitchFamily="49" charset="-122"/>
              <a:ea typeface="黑体" pitchFamily="49" charset="-122"/>
            </a:endParaRPr>
          </a:p>
        </p:txBody>
      </p:sp>
    </p:spTree>
  </p:cSld>
  <p:clrMapOvr>
    <a:masterClrMapping/>
  </p:clrMapOvr>
  <mc:AlternateContent xmlns:mc="http://schemas.openxmlformats.org/markup-compatibility/2006">
    <mc:Choice xmlns="" xmlns:p14="http://schemas.microsoft.com/office/powerpoint/2010/main" Requires="p14">
      <p:transition spd="slow" p14:dur="2000">
        <p14:prism isContent="1"/>
      </p:transition>
    </mc:Choice>
    <mc:Fallback>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082" name="Text Box 2"/>
          <p:cNvSpPr txBox="1">
            <a:spLocks noChangeArrowheads="1"/>
          </p:cNvSpPr>
          <p:nvPr/>
        </p:nvSpPr>
        <p:spPr bwMode="auto">
          <a:xfrm>
            <a:off x="8883650" y="1200150"/>
            <a:ext cx="184150" cy="762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lgn="r"/>
            <a:endParaRPr lang="zh-CN" altLang="zh-CN" sz="4400" b="1">
              <a:solidFill>
                <a:schemeClr val="tx2"/>
              </a:solidFill>
              <a:latin typeface="Tahoma" pitchFamily="34" charset="0"/>
              <a:cs typeface="Times New Roman" pitchFamily="18" charset="0"/>
            </a:endParaRPr>
          </a:p>
        </p:txBody>
      </p:sp>
      <p:sp>
        <p:nvSpPr>
          <p:cNvPr id="302087" name="Rectangle 7"/>
          <p:cNvSpPr>
            <a:spLocks noChangeArrowheads="1"/>
          </p:cNvSpPr>
          <p:nvPr/>
        </p:nvSpPr>
        <p:spPr bwMode="auto">
          <a:xfrm>
            <a:off x="642910" y="357166"/>
            <a:ext cx="8229600" cy="79216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nchor="ctr"/>
          <a:lstStyle/>
          <a:p>
            <a:pPr algn="l"/>
            <a:r>
              <a:rPr lang="zh-CN" altLang="en-US" sz="3200" b="1" dirty="0" smtClean="0">
                <a:solidFill>
                  <a:schemeClr val="bg1"/>
                </a:solidFill>
                <a:latin typeface="黑体" pitchFamily="49" charset="-122"/>
                <a:ea typeface="黑体" pitchFamily="49" charset="-122"/>
              </a:rPr>
              <a:t>学习任务二   管理数据库对象安全</a:t>
            </a:r>
          </a:p>
          <a:p>
            <a:pPr algn="l"/>
            <a:endParaRPr lang="en-US" altLang="zh-CN" sz="4400" dirty="0">
              <a:solidFill>
                <a:schemeClr val="bg1"/>
              </a:solidFill>
              <a:ea typeface="黑体" pitchFamily="2" charset="-122"/>
            </a:endParaRPr>
          </a:p>
        </p:txBody>
      </p:sp>
      <p:sp>
        <p:nvSpPr>
          <p:cNvPr id="7" name="圆角矩形 6"/>
          <p:cNvSpPr/>
          <p:nvPr/>
        </p:nvSpPr>
        <p:spPr>
          <a:xfrm>
            <a:off x="714348" y="1500174"/>
            <a:ext cx="7500990" cy="4429156"/>
          </a:xfrm>
          <a:prstGeom prst="roundRect">
            <a:avLst/>
          </a:prstGeom>
          <a:noFill/>
          <a:ln w="190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p:cNvSpPr txBox="1"/>
          <p:nvPr/>
        </p:nvSpPr>
        <p:spPr>
          <a:xfrm>
            <a:off x="714348" y="2071678"/>
            <a:ext cx="7358114" cy="3785652"/>
          </a:xfrm>
          <a:prstGeom prst="rect">
            <a:avLst/>
          </a:prstGeom>
          <a:noFill/>
          <a:ln cap="rnd">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marL="285750" indent="-285750" algn="l">
              <a:lnSpc>
                <a:spcPct val="150000"/>
              </a:lnSpc>
            </a:pPr>
            <a:r>
              <a:rPr lang="zh-CN" altLang="en-US" sz="2000" dirty="0" smtClean="0"/>
              <a:t>             用户具有了登录账号后，只是具有了连接数据库服务器的能力，还不具有访问任何数据库的能力，需要授予用户和组许可，才能使登录账户在数据库中执行任务。也就是说，登录账号只有成为数据库的合法用户（数据库用户）之后，才能访问该数据库。数据库用户用于访问数据库，是数据库级的安全实体，如同登录帐户是服务器级的安全实体一样。本任务将从创建、修改和删除数据库用户和数据库角色分配等方面对</a:t>
            </a:r>
            <a:r>
              <a:rPr lang="en-US" altLang="zh-CN" sz="2000" dirty="0" err="1" smtClean="0"/>
              <a:t>xjglxt</a:t>
            </a:r>
            <a:r>
              <a:rPr lang="zh-CN" altLang="en-US" sz="2000" dirty="0" smtClean="0"/>
              <a:t>数据库安全进行设置。</a:t>
            </a:r>
          </a:p>
        </p:txBody>
      </p:sp>
      <p:sp>
        <p:nvSpPr>
          <p:cNvPr id="10" name="矩形 9"/>
          <p:cNvSpPr/>
          <p:nvPr/>
        </p:nvSpPr>
        <p:spPr>
          <a:xfrm>
            <a:off x="500034" y="1357298"/>
            <a:ext cx="1857388" cy="642942"/>
          </a:xfrm>
          <a:prstGeom prst="rect">
            <a:avLst/>
          </a:prstGeom>
          <a:solidFill>
            <a:srgbClr val="FFC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785786" y="1428736"/>
            <a:ext cx="1428728" cy="461665"/>
          </a:xfrm>
          <a:prstGeom prst="rect">
            <a:avLst/>
          </a:prstGeom>
          <a:noFill/>
          <a:ln cap="rnd">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marL="285750" indent="-285750"/>
            <a:r>
              <a:rPr lang="zh-CN" altLang="en-US" sz="2400" b="1" dirty="0" smtClean="0">
                <a:solidFill>
                  <a:schemeClr val="bg1"/>
                </a:solidFill>
                <a:latin typeface="+mj-ea"/>
                <a:ea typeface="+mj-ea"/>
              </a:rPr>
              <a:t>任务描述</a:t>
            </a:r>
          </a:p>
        </p:txBody>
      </p:sp>
    </p:spTree>
    <p:extLst>
      <p:ext uri="{BB962C8B-B14F-4D97-AF65-F5344CB8AC3E}">
        <p14:creationId xmlns="" xmlns:p14="http://schemas.microsoft.com/office/powerpoint/2010/main" val="2374065682"/>
      </p:ext>
    </p:extLst>
  </p:cSld>
  <p:clrMapOvr>
    <a:masterClrMapping/>
  </p:clrMapOvr>
  <mc:AlternateContent xmlns:mc="http://schemas.openxmlformats.org/markup-compatibility/2006">
    <mc:Choice xmlns=""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500034" y="142852"/>
            <a:ext cx="6572633" cy="584775"/>
          </a:xfrm>
          <a:prstGeom prst="rect">
            <a:avLst/>
          </a:prstGeom>
        </p:spPr>
        <p:txBody>
          <a:bodyPr wrap="none">
            <a:spAutoFit/>
          </a:bodyPr>
          <a:lstStyle/>
          <a:p>
            <a:pPr algn="l"/>
            <a:r>
              <a:rPr lang="zh-CN" altLang="en-US" sz="3200" b="1" dirty="0" smtClean="0">
                <a:solidFill>
                  <a:schemeClr val="bg1"/>
                </a:solidFill>
                <a:latin typeface="黑体" pitchFamily="49" charset="-122"/>
                <a:ea typeface="黑体" pitchFamily="49" charset="-122"/>
              </a:rPr>
              <a:t>学习任务二   管理数据库对象安全</a:t>
            </a:r>
          </a:p>
        </p:txBody>
      </p:sp>
      <p:sp>
        <p:nvSpPr>
          <p:cNvPr id="6" name="圆角矩形 5"/>
          <p:cNvSpPr/>
          <p:nvPr/>
        </p:nvSpPr>
        <p:spPr>
          <a:xfrm>
            <a:off x="500034" y="1643050"/>
            <a:ext cx="8143932" cy="4214842"/>
          </a:xfrm>
          <a:prstGeom prst="roundRect">
            <a:avLst/>
          </a:prstGeom>
          <a:noFill/>
          <a:ln w="190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6"/>
          <p:cNvSpPr txBox="1"/>
          <p:nvPr/>
        </p:nvSpPr>
        <p:spPr>
          <a:xfrm>
            <a:off x="785786" y="2214554"/>
            <a:ext cx="7000924" cy="2862322"/>
          </a:xfrm>
          <a:prstGeom prst="rect">
            <a:avLst/>
          </a:prstGeom>
          <a:noFill/>
          <a:ln cap="rnd">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l">
              <a:lnSpc>
                <a:spcPct val="150000"/>
              </a:lnSpc>
            </a:pPr>
            <a:r>
              <a:rPr lang="zh-CN" altLang="en-US" sz="2000" dirty="0" smtClean="0"/>
              <a:t>（</a:t>
            </a:r>
            <a:r>
              <a:rPr lang="en-US" altLang="zh-CN" sz="2000" dirty="0" smtClean="0"/>
              <a:t>1</a:t>
            </a:r>
            <a:r>
              <a:rPr lang="zh-CN" altLang="en-US" sz="2000" dirty="0" smtClean="0"/>
              <a:t>）能够创建、修改和删除数据库用户</a:t>
            </a:r>
          </a:p>
          <a:p>
            <a:pPr algn="l">
              <a:lnSpc>
                <a:spcPct val="150000"/>
              </a:lnSpc>
            </a:pPr>
            <a:r>
              <a:rPr lang="zh-CN" altLang="en-US" sz="2000" dirty="0" smtClean="0"/>
              <a:t>（</a:t>
            </a:r>
            <a:r>
              <a:rPr lang="en-US" altLang="zh-CN" sz="2000" dirty="0" smtClean="0"/>
              <a:t>2</a:t>
            </a:r>
            <a:r>
              <a:rPr lang="zh-CN" altLang="en-US" sz="2000" dirty="0" smtClean="0"/>
              <a:t>）能够熟练进行数据库角色的分配。</a:t>
            </a:r>
          </a:p>
          <a:p>
            <a:pPr algn="l">
              <a:lnSpc>
                <a:spcPct val="150000"/>
              </a:lnSpc>
            </a:pPr>
            <a:r>
              <a:rPr lang="zh-CN" altLang="en-US" sz="2000" dirty="0" smtClean="0"/>
              <a:t>（</a:t>
            </a:r>
            <a:r>
              <a:rPr lang="en-US" altLang="zh-CN" sz="2000" dirty="0" smtClean="0"/>
              <a:t>3</a:t>
            </a:r>
            <a:r>
              <a:rPr lang="zh-CN" altLang="en-US" sz="2000" dirty="0" smtClean="0"/>
              <a:t>）能够合理分配、改变数据库对象权限。</a:t>
            </a:r>
          </a:p>
          <a:p>
            <a:pPr algn="l">
              <a:lnSpc>
                <a:spcPct val="150000"/>
              </a:lnSpc>
            </a:pPr>
            <a:r>
              <a:rPr lang="zh-CN" altLang="en-US" sz="2000" dirty="0" smtClean="0"/>
              <a:t>（</a:t>
            </a:r>
            <a:r>
              <a:rPr lang="en-US" altLang="zh-CN" sz="2000" dirty="0" smtClean="0"/>
              <a:t>4</a:t>
            </a:r>
            <a:r>
              <a:rPr lang="zh-CN" altLang="en-US" sz="2000" dirty="0" smtClean="0"/>
              <a:t>）理解固定数据库角色的权限。</a:t>
            </a:r>
          </a:p>
          <a:p>
            <a:pPr algn="l">
              <a:lnSpc>
                <a:spcPct val="150000"/>
              </a:lnSpc>
            </a:pPr>
            <a:r>
              <a:rPr lang="zh-CN" altLang="en-US" sz="2000" dirty="0" smtClean="0"/>
              <a:t>（</a:t>
            </a:r>
            <a:r>
              <a:rPr lang="en-US" altLang="zh-CN" sz="2000" dirty="0" smtClean="0"/>
              <a:t>5</a:t>
            </a:r>
            <a:r>
              <a:rPr lang="zh-CN" altLang="en-US" sz="2000" dirty="0" smtClean="0"/>
              <a:t>）有效应对数据安全威胁，做到知法守法。</a:t>
            </a:r>
          </a:p>
          <a:p>
            <a:pPr algn="l">
              <a:lnSpc>
                <a:spcPct val="150000"/>
              </a:lnSpc>
            </a:pPr>
            <a:endParaRPr lang="zh-CN" altLang="en-US" sz="2000" dirty="0" smtClean="0"/>
          </a:p>
        </p:txBody>
      </p:sp>
      <p:sp>
        <p:nvSpPr>
          <p:cNvPr id="9" name="矩形 8"/>
          <p:cNvSpPr/>
          <p:nvPr/>
        </p:nvSpPr>
        <p:spPr>
          <a:xfrm>
            <a:off x="357158" y="1285860"/>
            <a:ext cx="1857388" cy="642942"/>
          </a:xfrm>
          <a:prstGeom prst="rect">
            <a:avLst/>
          </a:prstGeom>
          <a:solidFill>
            <a:srgbClr val="FFC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9"/>
          <p:cNvSpPr txBox="1"/>
          <p:nvPr/>
        </p:nvSpPr>
        <p:spPr>
          <a:xfrm>
            <a:off x="642910" y="1357298"/>
            <a:ext cx="1428728" cy="461665"/>
          </a:xfrm>
          <a:prstGeom prst="rect">
            <a:avLst/>
          </a:prstGeom>
          <a:noFill/>
          <a:ln cap="rnd">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marL="285750" indent="-285750"/>
            <a:r>
              <a:rPr lang="zh-CN" altLang="en-US" sz="2400" b="1" dirty="0" smtClean="0">
                <a:solidFill>
                  <a:schemeClr val="bg1"/>
                </a:solidFill>
                <a:latin typeface="+mj-ea"/>
                <a:ea typeface="+mj-ea"/>
              </a:rPr>
              <a:t>任务</a:t>
            </a:r>
            <a:r>
              <a:rPr lang="zh-CN" altLang="en-US" sz="2400" b="1" dirty="0" smtClean="0">
                <a:solidFill>
                  <a:schemeClr val="bg1"/>
                </a:solidFill>
                <a:latin typeface="+mj-ea"/>
              </a:rPr>
              <a:t>目标</a:t>
            </a:r>
            <a:endParaRPr lang="zh-CN" altLang="en-US" sz="2400" b="1" dirty="0" smtClean="0">
              <a:solidFill>
                <a:schemeClr val="bg1"/>
              </a:solidFill>
              <a:latin typeface="+mj-ea"/>
              <a:ea typeface="+mj-ea"/>
            </a:endParaRPr>
          </a:p>
        </p:txBody>
      </p:sp>
      <p:pic>
        <p:nvPicPr>
          <p:cNvPr id="8" name="图片 7"/>
          <p:cNvPicPr/>
          <p:nvPr/>
        </p:nvPicPr>
        <p:blipFill>
          <a:blip r:embed="rId2">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pi="http://schemas.microsoft.com/office/word/2010/wordprocessingInk" xmlns:wpg="http://schemas.microsoft.com/office/word/2010/wordprocessingGroup" xmlns:w15="http://schemas.microsoft.com/office/word/2012/wordml"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6286512" y="3143248"/>
            <a:ext cx="1077484" cy="975265"/>
          </a:xfrm>
          <a:prstGeom prst="rect">
            <a:avLst/>
          </a:prstGeom>
          <a:noFill/>
          <a:ln>
            <a:noFill/>
          </a:ln>
        </p:spPr>
      </p:pic>
    </p:spTree>
  </p:cSld>
  <p:clrMapOvr>
    <a:masterClrMapping/>
  </p:clrMapOvr>
  <mc:AlternateContent xmlns:mc="http://schemas.openxmlformats.org/markup-compatibility/2006">
    <mc:Choice xmlns="" xmlns:p14="http://schemas.microsoft.com/office/powerpoint/2010/main" Requires="p14">
      <p:transition spd="slow" p14:dur="2000">
        <p14:prism isContent="1"/>
      </p:transition>
    </mc:Choice>
    <mc:Fallback>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00034" y="142852"/>
            <a:ext cx="6365845" cy="584775"/>
          </a:xfrm>
          <a:prstGeom prst="rect">
            <a:avLst/>
          </a:prstGeom>
        </p:spPr>
        <p:txBody>
          <a:bodyPr wrap="none">
            <a:spAutoFit/>
          </a:bodyPr>
          <a:lstStyle/>
          <a:p>
            <a:pPr algn="l"/>
            <a:r>
              <a:rPr lang="zh-CN" altLang="en-US" sz="3200" b="1" dirty="0" smtClean="0">
                <a:solidFill>
                  <a:schemeClr val="bg1"/>
                </a:solidFill>
                <a:latin typeface="黑体" pitchFamily="49" charset="-122"/>
                <a:ea typeface="黑体" pitchFamily="49" charset="-122"/>
              </a:rPr>
              <a:t>学习任务二  管理数据库对象安全</a:t>
            </a:r>
          </a:p>
        </p:txBody>
      </p:sp>
      <p:sp>
        <p:nvSpPr>
          <p:cNvPr id="5" name="圆角矩形 4"/>
          <p:cNvSpPr/>
          <p:nvPr/>
        </p:nvSpPr>
        <p:spPr>
          <a:xfrm>
            <a:off x="1071538" y="2214554"/>
            <a:ext cx="6929486" cy="2714644"/>
          </a:xfrm>
          <a:prstGeom prst="roundRect">
            <a:avLst/>
          </a:prstGeom>
          <a:noFill/>
          <a:ln w="190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1357290" y="2643182"/>
            <a:ext cx="6500858" cy="1938992"/>
          </a:xfrm>
          <a:prstGeom prst="rect">
            <a:avLst/>
          </a:prstGeom>
          <a:noFill/>
          <a:ln cap="rnd">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l">
              <a:lnSpc>
                <a:spcPct val="150000"/>
              </a:lnSpc>
            </a:pPr>
            <a:r>
              <a:rPr lang="zh-CN" altLang="en-US" sz="2000" dirty="0" smtClean="0">
                <a:latin typeface="+mn-ea"/>
              </a:rPr>
              <a:t>要对</a:t>
            </a:r>
            <a:r>
              <a:rPr lang="en-US" altLang="zh-CN" sz="2000" dirty="0" err="1" smtClean="0">
                <a:latin typeface="+mn-ea"/>
              </a:rPr>
              <a:t>xjglxt</a:t>
            </a:r>
            <a:r>
              <a:rPr lang="zh-CN" altLang="en-US" sz="2000" dirty="0" smtClean="0">
                <a:latin typeface="+mn-ea"/>
              </a:rPr>
              <a:t>数据库进行创建、修改和删除数据库用户和数据库角色分配等设置，首先以管理员身份登录到数据库服务器，选中</a:t>
            </a:r>
            <a:r>
              <a:rPr lang="en-US" altLang="zh-CN" sz="2000" dirty="0" err="1" smtClean="0">
                <a:latin typeface="+mn-ea"/>
              </a:rPr>
              <a:t>xjglxt</a:t>
            </a:r>
            <a:r>
              <a:rPr lang="zh-CN" altLang="en-US" sz="2000" dirty="0" smtClean="0">
                <a:latin typeface="+mn-ea"/>
              </a:rPr>
              <a:t>数据库，然后根据任务需求对数据库进行设置。</a:t>
            </a:r>
          </a:p>
        </p:txBody>
      </p:sp>
      <p:sp>
        <p:nvSpPr>
          <p:cNvPr id="8" name="矩形 7"/>
          <p:cNvSpPr/>
          <p:nvPr/>
        </p:nvSpPr>
        <p:spPr>
          <a:xfrm>
            <a:off x="785786" y="1857364"/>
            <a:ext cx="1857388" cy="642942"/>
          </a:xfrm>
          <a:prstGeom prst="rect">
            <a:avLst/>
          </a:prstGeom>
          <a:solidFill>
            <a:srgbClr val="FFC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p:cNvSpPr txBox="1"/>
          <p:nvPr/>
        </p:nvSpPr>
        <p:spPr>
          <a:xfrm>
            <a:off x="1071538" y="1928802"/>
            <a:ext cx="1428728" cy="461665"/>
          </a:xfrm>
          <a:prstGeom prst="rect">
            <a:avLst/>
          </a:prstGeom>
          <a:noFill/>
          <a:ln cap="rnd">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marL="285750" indent="-285750"/>
            <a:r>
              <a:rPr lang="zh-CN" altLang="en-US" sz="2400" b="1" dirty="0" smtClean="0">
                <a:solidFill>
                  <a:schemeClr val="bg1"/>
                </a:solidFill>
                <a:latin typeface="+mj-ea"/>
                <a:ea typeface="+mj-ea"/>
              </a:rPr>
              <a:t>任务</a:t>
            </a:r>
            <a:r>
              <a:rPr lang="zh-CN" altLang="en-US" sz="2400" b="1" dirty="0" smtClean="0">
                <a:solidFill>
                  <a:schemeClr val="bg1"/>
                </a:solidFill>
                <a:latin typeface="+mj-ea"/>
              </a:rPr>
              <a:t>分析</a:t>
            </a:r>
            <a:endParaRPr lang="zh-CN" altLang="en-US" sz="2400" b="1" dirty="0" smtClean="0">
              <a:solidFill>
                <a:schemeClr val="bg1"/>
              </a:solidFill>
              <a:latin typeface="+mj-ea"/>
              <a:ea typeface="+mj-ea"/>
            </a:endParaRPr>
          </a:p>
        </p:txBody>
      </p:sp>
    </p:spTree>
  </p:cSld>
  <p:clrMapOvr>
    <a:masterClrMapping/>
  </p:clrMapOvr>
  <mc:AlternateContent xmlns:mc="http://schemas.openxmlformats.org/markup-compatibility/2006">
    <mc:Choice xmlns="" xmlns:p14="http://schemas.microsoft.com/office/powerpoint/2010/main" Requires="p14">
      <p:transition spd="slow" p14:dur="2000">
        <p14:prism isContent="1"/>
      </p:transition>
    </mc:Choice>
    <mc:Fallback>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00034" y="142852"/>
            <a:ext cx="6572633" cy="584775"/>
          </a:xfrm>
          <a:prstGeom prst="rect">
            <a:avLst/>
          </a:prstGeom>
        </p:spPr>
        <p:txBody>
          <a:bodyPr wrap="none">
            <a:spAutoFit/>
          </a:bodyPr>
          <a:lstStyle/>
          <a:p>
            <a:pPr algn="l"/>
            <a:r>
              <a:rPr lang="zh-CN" altLang="en-US" sz="3200" b="1" dirty="0" smtClean="0">
                <a:solidFill>
                  <a:schemeClr val="bg1"/>
                </a:solidFill>
                <a:latin typeface="黑体" pitchFamily="49" charset="-122"/>
                <a:ea typeface="黑体" pitchFamily="49" charset="-122"/>
              </a:rPr>
              <a:t>学习任务二   管理数据库对象安全</a:t>
            </a:r>
          </a:p>
        </p:txBody>
      </p:sp>
      <p:sp>
        <p:nvSpPr>
          <p:cNvPr id="8" name="矩形 7"/>
          <p:cNvSpPr/>
          <p:nvPr/>
        </p:nvSpPr>
        <p:spPr>
          <a:xfrm>
            <a:off x="500034" y="1214422"/>
            <a:ext cx="1857388" cy="642942"/>
          </a:xfrm>
          <a:prstGeom prst="rect">
            <a:avLst/>
          </a:prstGeom>
          <a:solidFill>
            <a:srgbClr val="FFC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p:cNvSpPr txBox="1"/>
          <p:nvPr/>
        </p:nvSpPr>
        <p:spPr>
          <a:xfrm>
            <a:off x="785786" y="1285860"/>
            <a:ext cx="1428728" cy="461665"/>
          </a:xfrm>
          <a:prstGeom prst="rect">
            <a:avLst/>
          </a:prstGeom>
          <a:noFill/>
          <a:ln cap="rnd">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marL="285750" indent="-285750"/>
            <a:r>
              <a:rPr lang="zh-CN" altLang="en-US" sz="2400" b="1" dirty="0" smtClean="0">
                <a:solidFill>
                  <a:schemeClr val="bg1"/>
                </a:solidFill>
                <a:latin typeface="+mj-ea"/>
                <a:ea typeface="+mj-ea"/>
              </a:rPr>
              <a:t>任务实施</a:t>
            </a:r>
          </a:p>
        </p:txBody>
      </p:sp>
      <p:sp>
        <p:nvSpPr>
          <p:cNvPr id="7" name="TextBox 6"/>
          <p:cNvSpPr txBox="1"/>
          <p:nvPr/>
        </p:nvSpPr>
        <p:spPr>
          <a:xfrm>
            <a:off x="2571736" y="1357298"/>
            <a:ext cx="6143668" cy="646331"/>
          </a:xfrm>
          <a:prstGeom prst="rect">
            <a:avLst/>
          </a:prstGeom>
          <a:noFill/>
          <a:ln cap="rnd">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marL="285750" indent="-285750" algn="l"/>
            <a:r>
              <a:rPr lang="zh-CN" altLang="en-US" dirty="0" smtClean="0"/>
              <a:t>一．创建、删除与更改数据库用户</a:t>
            </a:r>
          </a:p>
          <a:p>
            <a:pPr marL="285750" indent="-285750">
              <a:buFont typeface="Arial" pitchFamily="34" charset="0"/>
              <a:buChar char="•"/>
            </a:pPr>
            <a:endParaRPr lang="zh-CN" altLang="en-US" dirty="0" smtClean="0">
              <a:latin typeface="+mj-ea"/>
              <a:ea typeface="+mj-ea"/>
            </a:endParaRPr>
          </a:p>
        </p:txBody>
      </p:sp>
      <p:sp>
        <p:nvSpPr>
          <p:cNvPr id="23553" name="Rectangle 1"/>
          <p:cNvSpPr>
            <a:spLocks noChangeArrowheads="1"/>
          </p:cNvSpPr>
          <p:nvPr/>
        </p:nvSpPr>
        <p:spPr bwMode="auto">
          <a:xfrm>
            <a:off x="428596" y="1928802"/>
            <a:ext cx="8715404"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8288" algn="l" defTabSz="914400" rtl="0" eaLnBrk="1" fontAlgn="base" latinLnBrk="0" hangingPunct="1">
              <a:lnSpc>
                <a:spcPct val="150000"/>
              </a:lnSpc>
              <a:spcBef>
                <a:spcPct val="0"/>
              </a:spcBef>
              <a:spcAft>
                <a:spcPct val="0"/>
              </a:spcAft>
              <a:buClrTx/>
              <a:buSzTx/>
              <a:buFontTx/>
              <a:buNone/>
              <a:tabLst/>
            </a:pPr>
            <a:r>
              <a:rPr kumimoji="0" lang="zh-CN" sz="1600" b="1" i="0" u="none" strike="noStrike" cap="none" normalizeH="0" baseline="0" dirty="0" smtClean="0">
                <a:ln>
                  <a:noFill/>
                </a:ln>
                <a:solidFill>
                  <a:srgbClr val="FF0000"/>
                </a:solidFill>
                <a:effectLst/>
                <a:latin typeface="黑体" pitchFamily="49" charset="-122"/>
                <a:ea typeface="黑体" pitchFamily="49" charset="-122"/>
                <a:cs typeface="Times New Roman" pitchFamily="18" charset="0"/>
              </a:rPr>
              <a:t>需求：</a:t>
            </a:r>
            <a:r>
              <a:rPr kumimoji="0" lang="zh-CN" sz="1600" b="0" i="0" u="none" strike="noStrike" cap="none" normalizeH="0" baseline="0" dirty="0" smtClean="0">
                <a:ln>
                  <a:noFill/>
                </a:ln>
                <a:solidFill>
                  <a:srgbClr val="FF0000"/>
                </a:solidFill>
                <a:effectLst/>
                <a:latin typeface="黑体" pitchFamily="49" charset="-122"/>
                <a:ea typeface="黑体" pitchFamily="49" charset="-122"/>
                <a:cs typeface="Times New Roman" pitchFamily="18" charset="0"/>
              </a:rPr>
              <a:t>为</a:t>
            </a:r>
            <a:r>
              <a:rPr kumimoji="0" lang="en-US" altLang="zh-CN" sz="1600" b="0" i="0" u="none" strike="noStrike" cap="none" normalizeH="0" baseline="0" dirty="0" err="1" smtClean="0">
                <a:ln>
                  <a:noFill/>
                </a:ln>
                <a:solidFill>
                  <a:srgbClr val="FF0000"/>
                </a:solidFill>
                <a:effectLst/>
                <a:latin typeface="黑体" pitchFamily="49" charset="-122"/>
                <a:ea typeface="黑体" pitchFamily="49" charset="-122"/>
                <a:cs typeface="Times New Roman" pitchFamily="18" charset="0"/>
              </a:rPr>
              <a:t>xjglxt</a:t>
            </a:r>
            <a:r>
              <a:rPr kumimoji="0" lang="zh-CN" altLang="en-US" sz="1600" b="0" i="0" u="none" strike="noStrike" cap="none" normalizeH="0" baseline="0" dirty="0" smtClean="0">
                <a:ln>
                  <a:noFill/>
                </a:ln>
                <a:solidFill>
                  <a:srgbClr val="FF0000"/>
                </a:solidFill>
                <a:effectLst/>
                <a:latin typeface="黑体" pitchFamily="49" charset="-122"/>
                <a:ea typeface="黑体" pitchFamily="49" charset="-122"/>
                <a:cs typeface="Times New Roman" pitchFamily="18" charset="0"/>
              </a:rPr>
              <a:t>数据库创建</a:t>
            </a:r>
            <a:r>
              <a:rPr kumimoji="0" lang="en-US" altLang="zh-CN" sz="1600" b="0" i="0" u="none" strike="noStrike" cap="none" normalizeH="0" baseline="0" dirty="0" err="1" smtClean="0">
                <a:ln>
                  <a:noFill/>
                </a:ln>
                <a:solidFill>
                  <a:srgbClr val="FF0000"/>
                </a:solidFill>
                <a:effectLst/>
                <a:latin typeface="黑体" pitchFamily="49" charset="-122"/>
                <a:ea typeface="黑体" pitchFamily="49" charset="-122"/>
                <a:cs typeface="Times New Roman" pitchFamily="18" charset="0"/>
              </a:rPr>
              <a:t>loginTest</a:t>
            </a:r>
            <a:r>
              <a:rPr kumimoji="0" lang="zh-CN" altLang="en-US" sz="1600" b="0" i="0" u="none" strike="noStrike" cap="none" normalizeH="0" baseline="0" dirty="0" smtClean="0">
                <a:ln>
                  <a:noFill/>
                </a:ln>
                <a:solidFill>
                  <a:srgbClr val="FF0000"/>
                </a:solidFill>
                <a:effectLst/>
                <a:latin typeface="黑体" pitchFamily="49" charset="-122"/>
                <a:ea typeface="黑体" pitchFamily="49" charset="-122"/>
                <a:cs typeface="Times New Roman" pitchFamily="18" charset="0"/>
              </a:rPr>
              <a:t>数据库用户，拥有的架构和成员身份</a:t>
            </a:r>
            <a:endParaRPr kumimoji="0" lang="en-US" altLang="zh-CN" sz="1600" b="0" i="0" u="none" strike="noStrike" cap="none" normalizeH="0" baseline="0" dirty="0" smtClean="0">
              <a:ln>
                <a:noFill/>
              </a:ln>
              <a:solidFill>
                <a:srgbClr val="FF0000"/>
              </a:solidFill>
              <a:effectLst/>
              <a:latin typeface="黑体" pitchFamily="49" charset="-122"/>
              <a:ea typeface="黑体" pitchFamily="49" charset="-122"/>
              <a:cs typeface="Times New Roman" pitchFamily="18" charset="0"/>
            </a:endParaRPr>
          </a:p>
          <a:p>
            <a:pPr marL="0" marR="0" lvl="0" indent="268288" algn="l" defTabSz="914400" rtl="0" eaLnBrk="1" fontAlgn="base" latinLnBrk="0" hangingPunct="1">
              <a:lnSpc>
                <a:spcPct val="150000"/>
              </a:lnSpc>
              <a:spcBef>
                <a:spcPct val="0"/>
              </a:spcBef>
              <a:spcAft>
                <a:spcPct val="0"/>
              </a:spcAft>
              <a:buClrTx/>
              <a:buSzTx/>
              <a:buFontTx/>
              <a:buNone/>
              <a:tabLst/>
            </a:pPr>
            <a:r>
              <a:rPr kumimoji="0" lang="zh-CN" altLang="en-US" sz="1600" b="0" i="0" u="none" strike="noStrike" cap="none" normalizeH="0" baseline="0" dirty="0" smtClean="0">
                <a:ln>
                  <a:noFill/>
                </a:ln>
                <a:solidFill>
                  <a:srgbClr val="FF0000"/>
                </a:solidFill>
                <a:effectLst/>
                <a:latin typeface="黑体" pitchFamily="49" charset="-122"/>
                <a:ea typeface="黑体" pitchFamily="49" charset="-122"/>
                <a:cs typeface="Times New Roman" pitchFamily="18" charset="0"/>
              </a:rPr>
              <a:t>      都是</a:t>
            </a:r>
            <a:r>
              <a:rPr kumimoji="0" lang="en-US" altLang="zh-CN" sz="1600" b="0" i="0" u="none" strike="noStrike" cap="none" normalizeH="0" baseline="0" dirty="0" err="1" smtClean="0">
                <a:ln>
                  <a:noFill/>
                </a:ln>
                <a:solidFill>
                  <a:srgbClr val="FF0000"/>
                </a:solidFill>
                <a:effectLst/>
                <a:latin typeface="黑体" pitchFamily="49" charset="-122"/>
                <a:ea typeface="黑体" pitchFamily="49" charset="-122"/>
                <a:cs typeface="Times New Roman" pitchFamily="18" charset="0"/>
              </a:rPr>
              <a:t>db_accessadmin</a:t>
            </a:r>
            <a:r>
              <a:rPr kumimoji="0" lang="zh-CN" altLang="en-US" sz="1600" b="0" i="0" u="none" strike="noStrike" cap="none" normalizeH="0" baseline="0" dirty="0" smtClean="0">
                <a:ln>
                  <a:noFill/>
                </a:ln>
                <a:solidFill>
                  <a:srgbClr val="FF0000"/>
                </a:solidFill>
                <a:effectLst/>
                <a:latin typeface="黑体" pitchFamily="49" charset="-122"/>
                <a:ea typeface="黑体" pitchFamily="49" charset="-122"/>
                <a:cs typeface="Times New Roman" pitchFamily="18" charset="0"/>
              </a:rPr>
              <a:t>，即该用户拥有能添加或删除用户、组或角色的权限。</a:t>
            </a:r>
            <a:endParaRPr kumimoji="0" lang="zh-CN" altLang="en-US" sz="1600" b="0" i="0" u="none" strike="noStrike" cap="none" normalizeH="0" baseline="0" dirty="0" smtClean="0">
              <a:ln>
                <a:noFill/>
              </a:ln>
              <a:solidFill>
                <a:srgbClr val="FF0000"/>
              </a:solidFill>
              <a:effectLst/>
              <a:latin typeface="黑体" pitchFamily="49" charset="-122"/>
              <a:ea typeface="黑体" pitchFamily="49" charset="-122"/>
              <a:cs typeface="宋体" pitchFamily="2" charset="-122"/>
            </a:endParaRPr>
          </a:p>
        </p:txBody>
      </p:sp>
      <p:pic>
        <p:nvPicPr>
          <p:cNvPr id="11" name="图片 10" descr="图10"/>
          <p:cNvPicPr/>
          <p:nvPr/>
        </p:nvPicPr>
        <p:blipFill>
          <a:blip r:embed="rId2">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pi="http://schemas.microsoft.com/office/word/2010/wordprocessingInk" xmlns:wpg="http://schemas.microsoft.com/office/word/2010/wordprocessingGroup" xmlns:w15="http://schemas.microsoft.com/office/word/2012/wordml"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wne="http://schemas.microsoft.com/office/word/2006/wordml" xmlns:wp="http://schemas.openxmlformats.org/drawingml/2006/wordprocessingDrawing" xmlns:m="http://schemas.openxmlformats.org/officeDocument/2006/math" xmlns:ve="http://schemas.openxmlformats.org/markup-compatibility/2006" val="0"/>
              </a:ext>
            </a:extLst>
          </a:blip>
          <a:srcRect t="15720" r="68381" b="26480"/>
          <a:stretch>
            <a:fillRect/>
          </a:stretch>
        </p:blipFill>
        <p:spPr bwMode="auto">
          <a:xfrm>
            <a:off x="2928926" y="2786058"/>
            <a:ext cx="2661932" cy="3392821"/>
          </a:xfrm>
          <a:prstGeom prst="rect">
            <a:avLst/>
          </a:prstGeom>
          <a:noFill/>
          <a:ln>
            <a:noFill/>
          </a:ln>
        </p:spPr>
      </p:pic>
    </p:spTree>
  </p:cSld>
  <p:clrMapOvr>
    <a:masterClrMapping/>
  </p:clrMapOvr>
  <mc:AlternateContent xmlns:mc="http://schemas.openxmlformats.org/markup-compatibility/2006">
    <mc:Choice xmlns="" xmlns:p14="http://schemas.microsoft.com/office/powerpoint/2010/main" Requires="p14">
      <p:transition spd="slow" p14:dur="2000">
        <p14:prism isContent="1"/>
      </p:transition>
    </mc:Choice>
    <mc:Fallback>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00034" y="142852"/>
            <a:ext cx="6572633" cy="584775"/>
          </a:xfrm>
          <a:prstGeom prst="rect">
            <a:avLst/>
          </a:prstGeom>
        </p:spPr>
        <p:txBody>
          <a:bodyPr wrap="none">
            <a:spAutoFit/>
          </a:bodyPr>
          <a:lstStyle/>
          <a:p>
            <a:pPr algn="l"/>
            <a:r>
              <a:rPr lang="zh-CN" altLang="en-US" sz="3200" b="1" dirty="0" smtClean="0">
                <a:solidFill>
                  <a:schemeClr val="bg1"/>
                </a:solidFill>
                <a:latin typeface="黑体" pitchFamily="49" charset="-122"/>
                <a:ea typeface="黑体" pitchFamily="49" charset="-122"/>
              </a:rPr>
              <a:t>学习任务二   管理数据库对象安全</a:t>
            </a:r>
          </a:p>
        </p:txBody>
      </p:sp>
      <p:pic>
        <p:nvPicPr>
          <p:cNvPr id="6" name="图片 5" descr="图11"/>
          <p:cNvPicPr/>
          <p:nvPr/>
        </p:nvPicPr>
        <p:blipFill>
          <a:blip r:embed="rId2">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pi="http://schemas.microsoft.com/office/word/2010/wordprocessingInk" xmlns:wpg="http://schemas.microsoft.com/office/word/2010/wordprocessingGroup" xmlns:w15="http://schemas.microsoft.com/office/word/2012/wordml"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1571604" y="1428736"/>
            <a:ext cx="5544185" cy="4312285"/>
          </a:xfrm>
          <a:prstGeom prst="rect">
            <a:avLst/>
          </a:prstGeom>
          <a:noFill/>
          <a:ln>
            <a:noFill/>
          </a:ln>
        </p:spPr>
      </p:pic>
      <p:sp>
        <p:nvSpPr>
          <p:cNvPr id="7" name="矩形 6"/>
          <p:cNvSpPr/>
          <p:nvPr/>
        </p:nvSpPr>
        <p:spPr>
          <a:xfrm>
            <a:off x="4000496" y="4071942"/>
            <a:ext cx="4572000" cy="858377"/>
          </a:xfrm>
          <a:prstGeom prst="rect">
            <a:avLst/>
          </a:prstGeom>
          <a:ln w="28575">
            <a:solidFill>
              <a:srgbClr val="FF0000"/>
            </a:solidFill>
            <a:prstDash val="sysDash"/>
          </a:ln>
        </p:spPr>
        <p:txBody>
          <a:bodyPr>
            <a:spAutoFit/>
          </a:bodyPr>
          <a:lstStyle/>
          <a:p>
            <a:pPr algn="l">
              <a:lnSpc>
                <a:spcPct val="150000"/>
              </a:lnSpc>
            </a:pPr>
            <a:r>
              <a:rPr lang="zh-CN" altLang="en-US" i="1" dirty="0" smtClean="0">
                <a:latin typeface="+mn-ea"/>
                <a:ea typeface="+mn-ea"/>
              </a:rPr>
              <a:t>如果</a:t>
            </a:r>
            <a:r>
              <a:rPr lang="en-US" i="1" dirty="0" err="1" smtClean="0">
                <a:latin typeface="+mn-ea"/>
                <a:ea typeface="+mn-ea"/>
              </a:rPr>
              <a:t>loginTestSQL</a:t>
            </a:r>
            <a:r>
              <a:rPr lang="zh-CN" altLang="en-US" i="1" dirty="0" smtClean="0">
                <a:latin typeface="+mn-ea"/>
                <a:ea typeface="+mn-ea"/>
              </a:rPr>
              <a:t>登录账户不存在，需要先创建后才能在此生成数据库用户。</a:t>
            </a:r>
            <a:endParaRPr lang="zh-CN" altLang="en-US" dirty="0">
              <a:latin typeface="+mn-ea"/>
              <a:ea typeface="+mn-ea"/>
            </a:endParaRPr>
          </a:p>
        </p:txBody>
      </p:sp>
    </p:spTree>
  </p:cSld>
  <p:clrMapOvr>
    <a:masterClrMapping/>
  </p:clrMapOvr>
  <mc:AlternateContent xmlns:mc="http://schemas.openxmlformats.org/markup-compatibility/2006">
    <mc:Choice xmlns="" xmlns:p14="http://schemas.microsoft.com/office/powerpoint/2010/main" Requires="p14">
      <p:transition spd="slow" p14:dur="2000">
        <p14:prism isContent="1"/>
      </p:transition>
    </mc:Choice>
    <mc:Fallback>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71472" y="214290"/>
            <a:ext cx="5286412" cy="800219"/>
          </a:xfrm>
          <a:prstGeom prst="rect">
            <a:avLst/>
          </a:prstGeom>
          <a:noFill/>
          <a:ln cap="rnd">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marL="285750" indent="-285750" algn="l"/>
            <a:r>
              <a:rPr lang="zh-CN" altLang="en-US" sz="2800" dirty="0" smtClean="0">
                <a:solidFill>
                  <a:schemeClr val="bg1"/>
                </a:solidFill>
                <a:latin typeface="+mn-ea"/>
              </a:rPr>
              <a:t>管理数据库对象安全</a:t>
            </a:r>
          </a:p>
          <a:p>
            <a:pPr marL="285750" indent="-285750">
              <a:buFont typeface="Arial" pitchFamily="34" charset="0"/>
              <a:buChar char="•"/>
            </a:pPr>
            <a:endParaRPr lang="zh-CN" altLang="en-US" dirty="0" smtClean="0">
              <a:solidFill>
                <a:schemeClr val="bg1"/>
              </a:solidFill>
              <a:latin typeface="+mj-ea"/>
              <a:ea typeface="+mj-ea"/>
            </a:endParaRPr>
          </a:p>
        </p:txBody>
      </p:sp>
      <p:pic>
        <p:nvPicPr>
          <p:cNvPr id="6" name="图片 5" descr="图12"/>
          <p:cNvPicPr/>
          <p:nvPr/>
        </p:nvPicPr>
        <p:blipFill>
          <a:blip r:embed="rId2">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pi="http://schemas.microsoft.com/office/word/2010/wordprocessingInk" xmlns:wpg="http://schemas.microsoft.com/office/word/2010/wordprocessingGroup" xmlns:w15="http://schemas.microsoft.com/office/word/2012/wordml"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1428728" y="1214422"/>
            <a:ext cx="6357982" cy="4429156"/>
          </a:xfrm>
          <a:prstGeom prst="rect">
            <a:avLst/>
          </a:prstGeom>
          <a:noFill/>
          <a:ln>
            <a:noFill/>
          </a:ln>
        </p:spPr>
      </p:pic>
    </p:spTree>
  </p:cSld>
  <p:clrMapOvr>
    <a:masterClrMapping/>
  </p:clrMapOvr>
  <mc:AlternateContent xmlns:mc="http://schemas.openxmlformats.org/markup-compatibility/2006">
    <mc:Choice xmlns="" xmlns:p14="http://schemas.microsoft.com/office/powerpoint/2010/main" Requires="p14">
      <p:transition spd="slow" p14:dur="2000">
        <p14:prism isContent="1"/>
      </p:transition>
    </mc:Choice>
    <mc:Fallback>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71472" y="285728"/>
            <a:ext cx="6786610" cy="523220"/>
          </a:xfrm>
          <a:prstGeom prst="rect">
            <a:avLst/>
          </a:prstGeom>
          <a:noFill/>
          <a:ln cap="rnd">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marL="285750" indent="-285750" algn="l"/>
            <a:r>
              <a:rPr lang="zh-CN" altLang="en-US" sz="2800" b="1" dirty="0" smtClean="0">
                <a:solidFill>
                  <a:schemeClr val="bg1"/>
                </a:solidFill>
              </a:rPr>
              <a:t>管理数据库对象安全</a:t>
            </a:r>
          </a:p>
        </p:txBody>
      </p:sp>
      <p:pic>
        <p:nvPicPr>
          <p:cNvPr id="6" name="图片 5" descr="图13"/>
          <p:cNvPicPr/>
          <p:nvPr/>
        </p:nvPicPr>
        <p:blipFill>
          <a:blip r:embed="rId2">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pi="http://schemas.microsoft.com/office/word/2010/wordprocessingInk" xmlns:wpg="http://schemas.microsoft.com/office/word/2010/wordprocessingGroup" xmlns:w15="http://schemas.microsoft.com/office/word/2012/wordml"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1571604" y="1214422"/>
            <a:ext cx="5869012" cy="4258327"/>
          </a:xfrm>
          <a:prstGeom prst="rect">
            <a:avLst/>
          </a:prstGeom>
          <a:noFill/>
          <a:ln>
            <a:noFill/>
          </a:ln>
        </p:spPr>
      </p:pic>
    </p:spTree>
  </p:cSld>
  <p:clrMapOvr>
    <a:masterClrMapping/>
  </p:clrMapOvr>
  <mc:AlternateContent xmlns:mc="http://schemas.openxmlformats.org/markup-compatibility/2006">
    <mc:Choice xmlns="" xmlns:p14="http://schemas.microsoft.com/office/powerpoint/2010/main" Requires="p14">
      <p:transition spd="slow" p14:dur="2000">
        <p14:prism isContent="1"/>
      </p:transition>
    </mc:Choice>
    <mc:Fallback>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71472" y="285728"/>
            <a:ext cx="6786610" cy="523220"/>
          </a:xfrm>
          <a:prstGeom prst="rect">
            <a:avLst/>
          </a:prstGeom>
          <a:noFill/>
          <a:ln cap="rnd">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marL="285750" indent="-285750" algn="l"/>
            <a:r>
              <a:rPr lang="zh-CN" altLang="en-US" sz="2800" b="1" dirty="0" smtClean="0">
                <a:solidFill>
                  <a:schemeClr val="bg1"/>
                </a:solidFill>
              </a:rPr>
              <a:t>管理数据库对象安全</a:t>
            </a:r>
          </a:p>
        </p:txBody>
      </p:sp>
      <p:pic>
        <p:nvPicPr>
          <p:cNvPr id="6" name="图片 5" descr="图14"/>
          <p:cNvPicPr/>
          <p:nvPr/>
        </p:nvPicPr>
        <p:blipFill>
          <a:blip r:embed="rId2">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pi="http://schemas.microsoft.com/office/word/2010/wordprocessingInk" xmlns:wpg="http://schemas.microsoft.com/office/word/2010/wordprocessingGroup" xmlns:w15="http://schemas.microsoft.com/office/word/2012/wordml"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714348" y="1285860"/>
            <a:ext cx="2396490" cy="3108960"/>
          </a:xfrm>
          <a:prstGeom prst="rect">
            <a:avLst/>
          </a:prstGeom>
          <a:noFill/>
          <a:ln>
            <a:noFill/>
          </a:ln>
        </p:spPr>
      </p:pic>
      <p:sp>
        <p:nvSpPr>
          <p:cNvPr id="7" name="矩形 6"/>
          <p:cNvSpPr/>
          <p:nvPr/>
        </p:nvSpPr>
        <p:spPr>
          <a:xfrm>
            <a:off x="2857488" y="2786058"/>
            <a:ext cx="6072214" cy="2308324"/>
          </a:xfrm>
          <a:prstGeom prst="rect">
            <a:avLst/>
          </a:prstGeom>
          <a:ln w="28575">
            <a:solidFill>
              <a:srgbClr val="FF0000"/>
            </a:solidFill>
            <a:prstDash val="sysDash"/>
          </a:ln>
        </p:spPr>
        <p:txBody>
          <a:bodyPr wrap="square">
            <a:spAutoFit/>
          </a:bodyPr>
          <a:lstStyle/>
          <a:p>
            <a:pPr algn="l">
              <a:lnSpc>
                <a:spcPct val="150000"/>
              </a:lnSpc>
            </a:pPr>
            <a:r>
              <a:rPr lang="zh-CN" altLang="en-US" sz="1600" dirty="0" smtClean="0">
                <a:latin typeface="黑体" pitchFamily="49" charset="-122"/>
                <a:ea typeface="黑体" pitchFamily="49" charset="-122"/>
              </a:rPr>
              <a:t>如果要删除数据库用户，首先选中要删除的数据库用户，单击鼠标右键，在弹出的快捷菜单中选择“删除”命令。</a:t>
            </a:r>
            <a:endParaRPr lang="en-US" altLang="zh-CN" sz="1600" dirty="0" smtClean="0">
              <a:latin typeface="黑体" pitchFamily="49" charset="-122"/>
              <a:ea typeface="黑体" pitchFamily="49" charset="-122"/>
            </a:endParaRPr>
          </a:p>
          <a:p>
            <a:pPr algn="l">
              <a:lnSpc>
                <a:spcPct val="150000"/>
              </a:lnSpc>
            </a:pPr>
            <a:r>
              <a:rPr lang="zh-CN" altLang="en-US" sz="1600" dirty="0" smtClean="0">
                <a:latin typeface="黑体" pitchFamily="49" charset="-122"/>
                <a:ea typeface="黑体" pitchFamily="49" charset="-122"/>
              </a:rPr>
              <a:t>如果要更改数据库用户的设置，首先选中要更改的数据库用户，单击鼠标右键，在弹出的快捷菜单中选择“属性”命令，弹出“数据库用户”对话框，可以根据需要在“常规”、“拥有的架构”、“成员身份”选择页中进行更改</a:t>
            </a:r>
            <a:endParaRPr lang="zh-CN" altLang="en-US" sz="1600" dirty="0">
              <a:latin typeface="黑体" pitchFamily="49" charset="-122"/>
              <a:ea typeface="黑体" pitchFamily="49" charset="-122"/>
            </a:endParaRPr>
          </a:p>
        </p:txBody>
      </p:sp>
    </p:spTree>
  </p:cSld>
  <p:clrMapOvr>
    <a:masterClrMapping/>
  </p:clrMapOvr>
  <mc:AlternateContent xmlns:mc="http://schemas.openxmlformats.org/markup-compatibility/2006">
    <mc:Choice xmlns="" xmlns:p14="http://schemas.microsoft.com/office/powerpoint/2010/main" Requires="p14">
      <p:transition spd="slow" p14:dur="2000">
        <p14:prism isContent="1"/>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p:txBody>
          <a:bodyPr/>
          <a:lstStyle/>
          <a:p>
            <a:pPr eaLnBrk="1" hangingPunct="1"/>
            <a:r>
              <a:rPr lang="zh-CN" altLang="en-US" sz="2800" b="1" dirty="0" smtClean="0"/>
              <a:t>知识重点</a:t>
            </a:r>
          </a:p>
        </p:txBody>
      </p:sp>
      <p:sp>
        <p:nvSpPr>
          <p:cNvPr id="5" name="圆角矩形 4"/>
          <p:cNvSpPr/>
          <p:nvPr/>
        </p:nvSpPr>
        <p:spPr>
          <a:xfrm>
            <a:off x="571472" y="2000240"/>
            <a:ext cx="8001056" cy="3071834"/>
          </a:xfrm>
          <a:prstGeom prst="roundRect">
            <a:avLst/>
          </a:prstGeom>
          <a:noFill/>
          <a:ln w="28575">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642910" y="2214554"/>
            <a:ext cx="8286776" cy="2862322"/>
          </a:xfrm>
          <a:prstGeom prst="rect">
            <a:avLst/>
          </a:prstGeom>
        </p:spPr>
        <p:txBody>
          <a:bodyPr wrap="square">
            <a:spAutoFit/>
          </a:bodyPr>
          <a:lstStyle/>
          <a:p>
            <a:pPr lvl="0" algn="l">
              <a:lnSpc>
                <a:spcPct val="150000"/>
              </a:lnSpc>
              <a:buFont typeface="Wingdings" pitchFamily="2" charset="2"/>
              <a:buChar char="l"/>
            </a:pPr>
            <a:r>
              <a:rPr lang="en-US" altLang="zh-CN" sz="2400" dirty="0" smtClean="0">
                <a:latin typeface="+mn-ea"/>
                <a:ea typeface="+mn-ea"/>
              </a:rPr>
              <a:t>SQL Server </a:t>
            </a:r>
            <a:r>
              <a:rPr lang="zh-CN" altLang="en-US" sz="2400" dirty="0" smtClean="0">
                <a:latin typeface="+mn-ea"/>
                <a:ea typeface="+mn-ea"/>
              </a:rPr>
              <a:t>两种身份验证模式</a:t>
            </a:r>
          </a:p>
          <a:p>
            <a:pPr lvl="0" algn="l">
              <a:lnSpc>
                <a:spcPct val="150000"/>
              </a:lnSpc>
              <a:buFont typeface="Wingdings" pitchFamily="2" charset="2"/>
              <a:buChar char="l"/>
            </a:pPr>
            <a:r>
              <a:rPr lang="en-US" altLang="zh-CN" sz="2400" dirty="0" smtClean="0">
                <a:latin typeface="+mn-ea"/>
                <a:ea typeface="+mn-ea"/>
              </a:rPr>
              <a:t>SQL Server</a:t>
            </a:r>
            <a:r>
              <a:rPr lang="zh-CN" altLang="en-US" sz="2400" dirty="0" smtClean="0">
                <a:latin typeface="+mn-ea"/>
                <a:ea typeface="+mn-ea"/>
              </a:rPr>
              <a:t>登录账户和数据库用户的创建及授权</a:t>
            </a:r>
          </a:p>
          <a:p>
            <a:pPr lvl="0" algn="l">
              <a:lnSpc>
                <a:spcPct val="150000"/>
              </a:lnSpc>
              <a:buFont typeface="Wingdings" pitchFamily="2" charset="2"/>
              <a:buChar char="l"/>
            </a:pPr>
            <a:r>
              <a:rPr lang="zh-CN" altLang="en-US" sz="2400" dirty="0" smtClean="0">
                <a:latin typeface="+mn-ea"/>
                <a:ea typeface="+mn-ea"/>
              </a:rPr>
              <a:t>自定义数据库角色创建及授权</a:t>
            </a:r>
            <a:endParaRPr lang="en-US" altLang="zh-CN" sz="2400" dirty="0" smtClean="0">
              <a:latin typeface="+mn-ea"/>
              <a:ea typeface="+mn-ea"/>
            </a:endParaRPr>
          </a:p>
          <a:p>
            <a:pPr lvl="0" algn="l">
              <a:lnSpc>
                <a:spcPct val="150000"/>
              </a:lnSpc>
              <a:buFont typeface="Wingdings" pitchFamily="2" charset="2"/>
              <a:buChar char="l"/>
            </a:pPr>
            <a:r>
              <a:rPr lang="zh-CN" altLang="en-US" sz="2400" dirty="0" smtClean="0">
                <a:latin typeface="+mn-ea"/>
                <a:ea typeface="+mn-ea"/>
              </a:rPr>
              <a:t>对数据库中的对象赋予权限</a:t>
            </a:r>
          </a:p>
          <a:p>
            <a:pPr lvl="0" algn="l">
              <a:lnSpc>
                <a:spcPct val="150000"/>
              </a:lnSpc>
              <a:buFont typeface="Wingdings" pitchFamily="2" charset="2"/>
              <a:buChar char="l"/>
            </a:pPr>
            <a:endParaRPr lang="zh-CN" altLang="en-US" sz="2400" dirty="0" smtClean="0">
              <a:latin typeface="+mn-ea"/>
              <a:ea typeface="+mn-ea"/>
            </a:endParaRPr>
          </a:p>
        </p:txBody>
      </p:sp>
      <p:sp>
        <p:nvSpPr>
          <p:cNvPr id="7" name="矩形 6"/>
          <p:cNvSpPr/>
          <p:nvPr/>
        </p:nvSpPr>
        <p:spPr>
          <a:xfrm>
            <a:off x="571472" y="1857364"/>
            <a:ext cx="1857388" cy="428628"/>
          </a:xfrm>
          <a:prstGeom prst="rect">
            <a:avLst/>
          </a:prstGeom>
          <a:solidFill>
            <a:srgbClr val="FFC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 xmlns:p14="http://schemas.microsoft.com/office/powerpoint/2010/main" val="1824161992"/>
      </p:ext>
    </p:extLst>
  </p:cSld>
  <p:clrMapOvr>
    <a:masterClrMapping/>
  </p:clrMapOvr>
  <mc:AlternateContent xmlns:mc="http://schemas.openxmlformats.org/markup-compatibility/2006">
    <mc:Choice xmlns=""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42910" y="285728"/>
            <a:ext cx="3500462" cy="523220"/>
          </a:xfrm>
          <a:prstGeom prst="rect">
            <a:avLst/>
          </a:prstGeom>
          <a:noFill/>
          <a:ln cap="rnd">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marL="285750" indent="-285750" algn="l"/>
            <a:r>
              <a:rPr lang="zh-CN" altLang="en-US" sz="2800" b="1" dirty="0" smtClean="0">
                <a:solidFill>
                  <a:schemeClr val="bg1"/>
                </a:solidFill>
              </a:rPr>
              <a:t>管理数据库对象安全</a:t>
            </a:r>
          </a:p>
        </p:txBody>
      </p:sp>
      <p:sp>
        <p:nvSpPr>
          <p:cNvPr id="18433" name="Rectangle 1"/>
          <p:cNvSpPr>
            <a:spLocks noChangeArrowheads="1"/>
          </p:cNvSpPr>
          <p:nvPr/>
        </p:nvSpPr>
        <p:spPr bwMode="auto">
          <a:xfrm>
            <a:off x="1500166" y="928670"/>
            <a:ext cx="2723823"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b="0" i="0" u="none" strike="noStrike" cap="none" normalizeH="0" baseline="0" dirty="0" smtClean="0">
                <a:ln>
                  <a:noFill/>
                </a:ln>
                <a:solidFill>
                  <a:schemeClr val="tx1"/>
                </a:solidFill>
                <a:effectLst/>
                <a:latin typeface="黑体" pitchFamily="49" charset="-122"/>
                <a:ea typeface="黑体" pitchFamily="49" charset="-122"/>
                <a:cs typeface="Times New Roman" pitchFamily="18" charset="0"/>
              </a:rPr>
              <a:t>二．设置数据库角色权限</a:t>
            </a:r>
            <a:endParaRPr kumimoji="0" lang="zh-CN"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7" name="矩形 6"/>
          <p:cNvSpPr/>
          <p:nvPr/>
        </p:nvSpPr>
        <p:spPr>
          <a:xfrm>
            <a:off x="785786" y="1357298"/>
            <a:ext cx="7786742" cy="1011367"/>
          </a:xfrm>
          <a:prstGeom prst="rect">
            <a:avLst/>
          </a:prstGeom>
        </p:spPr>
        <p:txBody>
          <a:bodyPr wrap="square">
            <a:spAutoFit/>
          </a:bodyPr>
          <a:lstStyle/>
          <a:p>
            <a:pPr algn="l">
              <a:lnSpc>
                <a:spcPct val="150000"/>
              </a:lnSpc>
            </a:pPr>
            <a:r>
              <a:rPr lang="zh-CN" altLang="en-US" sz="1400" b="1" dirty="0" smtClean="0">
                <a:solidFill>
                  <a:srgbClr val="FF0000"/>
                </a:solidFill>
                <a:latin typeface="+mn-ea"/>
                <a:ea typeface="+mn-ea"/>
              </a:rPr>
              <a:t>需求：</a:t>
            </a:r>
            <a:r>
              <a:rPr lang="zh-CN" altLang="en-US" sz="1400" dirty="0" smtClean="0">
                <a:solidFill>
                  <a:srgbClr val="FF0000"/>
                </a:solidFill>
                <a:latin typeface="+mn-ea"/>
                <a:ea typeface="+mn-ea"/>
              </a:rPr>
              <a:t>在数据库</a:t>
            </a:r>
            <a:r>
              <a:rPr lang="en-US" sz="1400" dirty="0" err="1" smtClean="0">
                <a:solidFill>
                  <a:srgbClr val="FF0000"/>
                </a:solidFill>
                <a:latin typeface="+mn-ea"/>
                <a:ea typeface="+mn-ea"/>
              </a:rPr>
              <a:t>xjglxt</a:t>
            </a:r>
            <a:r>
              <a:rPr lang="zh-CN" altLang="en-US" sz="1400" dirty="0" smtClean="0">
                <a:solidFill>
                  <a:srgbClr val="FF0000"/>
                </a:solidFill>
                <a:latin typeface="+mn-ea"/>
                <a:ea typeface="+mn-ea"/>
              </a:rPr>
              <a:t>中创建用户数据库角色</a:t>
            </a:r>
            <a:r>
              <a:rPr lang="en-US" sz="1400" dirty="0" smtClean="0">
                <a:solidFill>
                  <a:srgbClr val="FF0000"/>
                </a:solidFill>
                <a:latin typeface="+mn-ea"/>
                <a:ea typeface="+mn-ea"/>
              </a:rPr>
              <a:t>Develop</a:t>
            </a:r>
            <a:r>
              <a:rPr lang="zh-CN" altLang="en-US" sz="1400" dirty="0" smtClean="0">
                <a:solidFill>
                  <a:srgbClr val="FF0000"/>
                </a:solidFill>
                <a:latin typeface="+mn-ea"/>
                <a:ea typeface="+mn-ea"/>
              </a:rPr>
              <a:t>，角色成员包含数据库用户</a:t>
            </a:r>
            <a:r>
              <a:rPr lang="en-US" sz="1400" dirty="0" err="1" smtClean="0">
                <a:solidFill>
                  <a:srgbClr val="FF0000"/>
                </a:solidFill>
                <a:latin typeface="+mn-ea"/>
                <a:ea typeface="+mn-ea"/>
              </a:rPr>
              <a:t>LoginUser</a:t>
            </a:r>
            <a:r>
              <a:rPr lang="zh-CN" altLang="en-US" sz="1400" dirty="0" smtClean="0">
                <a:solidFill>
                  <a:srgbClr val="FF0000"/>
                </a:solidFill>
                <a:latin typeface="+mn-ea"/>
                <a:ea typeface="+mn-ea"/>
              </a:rPr>
              <a:t>和</a:t>
            </a:r>
            <a:r>
              <a:rPr lang="en-US" sz="1400" dirty="0" err="1" smtClean="0">
                <a:solidFill>
                  <a:srgbClr val="FF0000"/>
                </a:solidFill>
                <a:latin typeface="+mn-ea"/>
                <a:ea typeface="+mn-ea"/>
              </a:rPr>
              <a:t>LoginTest</a:t>
            </a:r>
            <a:r>
              <a:rPr lang="zh-CN" altLang="en-US" sz="1400" dirty="0" smtClean="0">
                <a:solidFill>
                  <a:srgbClr val="FF0000"/>
                </a:solidFill>
                <a:latin typeface="+mn-ea"/>
                <a:ea typeface="+mn-ea"/>
              </a:rPr>
              <a:t>，同时授予该角色对</a:t>
            </a:r>
            <a:r>
              <a:rPr lang="en-US" sz="1400" dirty="0" err="1" smtClean="0">
                <a:solidFill>
                  <a:srgbClr val="FF0000"/>
                </a:solidFill>
                <a:latin typeface="+mn-ea"/>
                <a:ea typeface="+mn-ea"/>
              </a:rPr>
              <a:t>xjglxt</a:t>
            </a:r>
            <a:r>
              <a:rPr lang="zh-CN" altLang="en-US" sz="1400" dirty="0" smtClean="0">
                <a:solidFill>
                  <a:srgbClr val="FF0000"/>
                </a:solidFill>
                <a:latin typeface="+mn-ea"/>
                <a:ea typeface="+mn-ea"/>
              </a:rPr>
              <a:t>数据库具有创建表、更改任意用户的权限，对</a:t>
            </a:r>
            <a:r>
              <a:rPr lang="en-US" sz="1400" dirty="0" err="1" smtClean="0">
                <a:solidFill>
                  <a:srgbClr val="FF0000"/>
                </a:solidFill>
                <a:latin typeface="+mn-ea"/>
                <a:ea typeface="+mn-ea"/>
              </a:rPr>
              <a:t>xsxxb</a:t>
            </a:r>
            <a:r>
              <a:rPr lang="zh-CN" altLang="en-US" sz="1400" dirty="0" smtClean="0">
                <a:solidFill>
                  <a:srgbClr val="FF0000"/>
                </a:solidFill>
                <a:latin typeface="+mn-ea"/>
                <a:ea typeface="+mn-ea"/>
              </a:rPr>
              <a:t>表拥有更新、删除和选择的权限。</a:t>
            </a:r>
            <a:endParaRPr lang="zh-CN" altLang="en-US" sz="1400" dirty="0">
              <a:solidFill>
                <a:srgbClr val="FF0000"/>
              </a:solidFill>
              <a:latin typeface="+mn-ea"/>
              <a:ea typeface="+mn-ea"/>
            </a:endParaRPr>
          </a:p>
        </p:txBody>
      </p:sp>
      <p:pic>
        <p:nvPicPr>
          <p:cNvPr id="8" name="图片 7" descr="图15"/>
          <p:cNvPicPr/>
          <p:nvPr/>
        </p:nvPicPr>
        <p:blipFill>
          <a:blip r:embed="rId2">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pi="http://schemas.microsoft.com/office/word/2010/wordprocessingInk" xmlns:wpg="http://schemas.microsoft.com/office/word/2010/wordprocessingGroup" xmlns:w15="http://schemas.microsoft.com/office/word/2012/wordml"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2857488" y="2143116"/>
            <a:ext cx="5101590" cy="3975100"/>
          </a:xfrm>
          <a:prstGeom prst="rect">
            <a:avLst/>
          </a:prstGeom>
          <a:noFill/>
          <a:ln>
            <a:noFill/>
          </a:ln>
        </p:spPr>
      </p:pic>
    </p:spTree>
  </p:cSld>
  <p:clrMapOvr>
    <a:masterClrMapping/>
  </p:clrMapOvr>
  <mc:AlternateContent xmlns:mc="http://schemas.openxmlformats.org/markup-compatibility/2006">
    <mc:Choice xmlns="" xmlns:p14="http://schemas.microsoft.com/office/powerpoint/2010/main" Requires="p14">
      <p:transition spd="slow" p14:dur="2000">
        <p14:prism isContent="1"/>
      </p:transition>
    </mc:Choice>
    <mc:Fallback>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42910" y="285728"/>
            <a:ext cx="4357718" cy="523220"/>
          </a:xfrm>
          <a:prstGeom prst="rect">
            <a:avLst/>
          </a:prstGeom>
          <a:noFill/>
          <a:ln cap="rnd">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marL="285750" indent="-285750" algn="l">
              <a:buFont typeface="Arial" pitchFamily="34" charset="0"/>
              <a:buChar char="•"/>
            </a:pPr>
            <a:r>
              <a:rPr lang="zh-CN" altLang="en-US" sz="2800" b="1" dirty="0" smtClean="0">
                <a:solidFill>
                  <a:schemeClr val="bg1"/>
                </a:solidFill>
              </a:rPr>
              <a:t>管理数据库对象安全</a:t>
            </a:r>
          </a:p>
        </p:txBody>
      </p:sp>
      <p:sp>
        <p:nvSpPr>
          <p:cNvPr id="5" name="Rectangle 1"/>
          <p:cNvSpPr>
            <a:spLocks noChangeArrowheads="1"/>
          </p:cNvSpPr>
          <p:nvPr/>
        </p:nvSpPr>
        <p:spPr bwMode="auto">
          <a:xfrm>
            <a:off x="1500166" y="928670"/>
            <a:ext cx="2723823"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b="0" i="0" u="none" strike="noStrike" cap="none" normalizeH="0" baseline="0" dirty="0" smtClean="0">
                <a:ln>
                  <a:noFill/>
                </a:ln>
                <a:solidFill>
                  <a:schemeClr val="tx1"/>
                </a:solidFill>
                <a:effectLst/>
                <a:latin typeface="黑体" pitchFamily="49" charset="-122"/>
                <a:ea typeface="黑体" pitchFamily="49" charset="-122"/>
                <a:cs typeface="Times New Roman" pitchFamily="18" charset="0"/>
              </a:rPr>
              <a:t>二．设置数据库角色权限</a:t>
            </a:r>
            <a:endParaRPr kumimoji="0" lang="zh-CN"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pic>
        <p:nvPicPr>
          <p:cNvPr id="7" name="图片 6" descr="图21-1"/>
          <p:cNvPicPr/>
          <p:nvPr/>
        </p:nvPicPr>
        <p:blipFill>
          <a:blip r:embed="rId2">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pi="http://schemas.microsoft.com/office/word/2010/wordprocessingInk" xmlns:wpg="http://schemas.microsoft.com/office/word/2010/wordprocessingGroup" xmlns:w15="http://schemas.microsoft.com/office/word/2012/wordml"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1214414" y="1714488"/>
            <a:ext cx="6357982" cy="3000396"/>
          </a:xfrm>
          <a:prstGeom prst="rect">
            <a:avLst/>
          </a:prstGeom>
          <a:noFill/>
          <a:ln>
            <a:noFill/>
          </a:ln>
        </p:spPr>
      </p:pic>
    </p:spTree>
  </p:cSld>
  <p:clrMapOvr>
    <a:masterClrMapping/>
  </p:clrMapOvr>
  <mc:AlternateContent xmlns:mc="http://schemas.openxmlformats.org/markup-compatibility/2006">
    <mc:Choice xmlns="" xmlns:p14="http://schemas.microsoft.com/office/powerpoint/2010/main" Requires="p14">
      <p:transition spd="slow" p14:dur="2000">
        <p14:prism isContent="1"/>
      </p:transition>
    </mc:Choice>
    <mc:Fallback>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42910" y="285728"/>
            <a:ext cx="4357718" cy="523220"/>
          </a:xfrm>
          <a:prstGeom prst="rect">
            <a:avLst/>
          </a:prstGeom>
          <a:noFill/>
          <a:ln cap="rnd">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marL="285750" indent="-285750" algn="l">
              <a:buFont typeface="Arial" pitchFamily="34" charset="0"/>
              <a:buChar char="•"/>
            </a:pPr>
            <a:r>
              <a:rPr lang="zh-CN" altLang="en-US" sz="2800" b="1" dirty="0" smtClean="0">
                <a:solidFill>
                  <a:schemeClr val="bg1"/>
                </a:solidFill>
              </a:rPr>
              <a:t>管理数据库对象安全</a:t>
            </a:r>
          </a:p>
        </p:txBody>
      </p:sp>
      <p:sp>
        <p:nvSpPr>
          <p:cNvPr id="5" name="Rectangle 1"/>
          <p:cNvSpPr>
            <a:spLocks noChangeArrowheads="1"/>
          </p:cNvSpPr>
          <p:nvPr/>
        </p:nvSpPr>
        <p:spPr bwMode="auto">
          <a:xfrm>
            <a:off x="1500166" y="928670"/>
            <a:ext cx="2723823"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b="0" i="0" u="none" strike="noStrike" cap="none" normalizeH="0" baseline="0" dirty="0" smtClean="0">
                <a:ln>
                  <a:noFill/>
                </a:ln>
                <a:solidFill>
                  <a:schemeClr val="tx1"/>
                </a:solidFill>
                <a:effectLst/>
                <a:latin typeface="黑体" pitchFamily="49" charset="-122"/>
                <a:ea typeface="黑体" pitchFamily="49" charset="-122"/>
                <a:cs typeface="Times New Roman" pitchFamily="18" charset="0"/>
              </a:rPr>
              <a:t>二．设置数据库角色权限</a:t>
            </a:r>
            <a:endParaRPr kumimoji="0" lang="zh-CN"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pic>
        <p:nvPicPr>
          <p:cNvPr id="6" name="图片 5" descr="图22"/>
          <p:cNvPicPr/>
          <p:nvPr/>
        </p:nvPicPr>
        <p:blipFill>
          <a:blip r:embed="rId2">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pi="http://schemas.microsoft.com/office/word/2010/wordprocessingInk" xmlns:wpg="http://schemas.microsoft.com/office/word/2010/wordprocessingGroup" xmlns:w15="http://schemas.microsoft.com/office/word/2012/wordml"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1571604" y="1428736"/>
            <a:ext cx="5991886" cy="4329130"/>
          </a:xfrm>
          <a:prstGeom prst="rect">
            <a:avLst/>
          </a:prstGeom>
          <a:noFill/>
          <a:ln>
            <a:noFill/>
          </a:ln>
        </p:spPr>
      </p:pic>
    </p:spTree>
  </p:cSld>
  <p:clrMapOvr>
    <a:masterClrMapping/>
  </p:clrMapOvr>
  <mc:AlternateContent xmlns:mc="http://schemas.openxmlformats.org/markup-compatibility/2006">
    <mc:Choice xmlns="" xmlns:p14="http://schemas.microsoft.com/office/powerpoint/2010/main" Requires="p14">
      <p:transition spd="slow" p14:dur="2000">
        <p14:prism isContent="1"/>
      </p:transition>
    </mc:Choice>
    <mc:Fallback>
      <p:transitio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42910" y="285728"/>
            <a:ext cx="4357718" cy="523220"/>
          </a:xfrm>
          <a:prstGeom prst="rect">
            <a:avLst/>
          </a:prstGeom>
          <a:noFill/>
          <a:ln cap="rnd">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marL="285750" indent="-285750" algn="l">
              <a:buFont typeface="Arial" pitchFamily="34" charset="0"/>
              <a:buChar char="•"/>
            </a:pPr>
            <a:r>
              <a:rPr lang="zh-CN" altLang="en-US" sz="2800" b="1" dirty="0" smtClean="0">
                <a:solidFill>
                  <a:schemeClr val="bg1"/>
                </a:solidFill>
              </a:rPr>
              <a:t>管理数据库对象安全</a:t>
            </a:r>
          </a:p>
        </p:txBody>
      </p:sp>
      <p:sp>
        <p:nvSpPr>
          <p:cNvPr id="5" name="Rectangle 1"/>
          <p:cNvSpPr>
            <a:spLocks noChangeArrowheads="1"/>
          </p:cNvSpPr>
          <p:nvPr/>
        </p:nvSpPr>
        <p:spPr bwMode="auto">
          <a:xfrm>
            <a:off x="1500166" y="928670"/>
            <a:ext cx="2723823"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b="0" i="0" u="none" strike="noStrike" cap="none" normalizeH="0" baseline="0" dirty="0" smtClean="0">
                <a:ln>
                  <a:noFill/>
                </a:ln>
                <a:solidFill>
                  <a:schemeClr val="tx1"/>
                </a:solidFill>
                <a:effectLst/>
                <a:latin typeface="黑体" pitchFamily="49" charset="-122"/>
                <a:ea typeface="黑体" pitchFamily="49" charset="-122"/>
                <a:cs typeface="Times New Roman" pitchFamily="18" charset="0"/>
              </a:rPr>
              <a:t>二．设置数据库角色权限</a:t>
            </a:r>
            <a:endParaRPr kumimoji="0" lang="zh-CN"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pic>
        <p:nvPicPr>
          <p:cNvPr id="7" name="图片 6" descr="图8"/>
          <p:cNvPicPr/>
          <p:nvPr/>
        </p:nvPicPr>
        <p:blipFill>
          <a:blip r:embed="rId2">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pi="http://schemas.microsoft.com/office/word/2010/wordprocessingInk" xmlns:wpg="http://schemas.microsoft.com/office/word/2010/wordprocessingGroup" xmlns:w15="http://schemas.microsoft.com/office/word/2012/wordml"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1785918" y="1500174"/>
            <a:ext cx="5844882" cy="4096401"/>
          </a:xfrm>
          <a:prstGeom prst="rect">
            <a:avLst/>
          </a:prstGeom>
          <a:noFill/>
          <a:ln>
            <a:noFill/>
          </a:ln>
        </p:spPr>
      </p:pic>
    </p:spTree>
  </p:cSld>
  <p:clrMapOvr>
    <a:masterClrMapping/>
  </p:clrMapOvr>
  <mc:AlternateContent xmlns:mc="http://schemas.openxmlformats.org/markup-compatibility/2006">
    <mc:Choice xmlns="" xmlns:p14="http://schemas.microsoft.com/office/powerpoint/2010/main" Requires="p14">
      <p:transition spd="slow" p14:dur="2000">
        <p14:prism isContent="1"/>
      </p:transition>
    </mc:Choice>
    <mc:Fallback>
      <p:transitio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42910" y="285728"/>
            <a:ext cx="4357718" cy="523220"/>
          </a:xfrm>
          <a:prstGeom prst="rect">
            <a:avLst/>
          </a:prstGeom>
          <a:noFill/>
          <a:ln cap="rnd">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marL="285750" indent="-285750" algn="l">
              <a:buFont typeface="Arial" pitchFamily="34" charset="0"/>
              <a:buChar char="•"/>
            </a:pPr>
            <a:r>
              <a:rPr lang="zh-CN" altLang="en-US" sz="2800" b="1" dirty="0" smtClean="0">
                <a:solidFill>
                  <a:schemeClr val="bg1"/>
                </a:solidFill>
              </a:rPr>
              <a:t>管理数据库对象安全</a:t>
            </a:r>
          </a:p>
        </p:txBody>
      </p:sp>
      <p:sp>
        <p:nvSpPr>
          <p:cNvPr id="5" name="Rectangle 1"/>
          <p:cNvSpPr>
            <a:spLocks noChangeArrowheads="1"/>
          </p:cNvSpPr>
          <p:nvPr/>
        </p:nvSpPr>
        <p:spPr bwMode="auto">
          <a:xfrm>
            <a:off x="1500166" y="928670"/>
            <a:ext cx="3762568"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lvl="0" algn="l"/>
            <a:r>
              <a:rPr lang="zh-CN" altLang="en-US" dirty="0" smtClean="0">
                <a:latin typeface="黑体" pitchFamily="49" charset="-122"/>
                <a:ea typeface="黑体" pitchFamily="49" charset="-122"/>
                <a:cs typeface="Times New Roman" pitchFamily="18" charset="0"/>
              </a:rPr>
              <a:t>三．改变数据库角色</a:t>
            </a:r>
            <a:r>
              <a:rPr lang="en-US" altLang="zh-CN" dirty="0" smtClean="0">
                <a:latin typeface="黑体" pitchFamily="49" charset="-122"/>
                <a:ea typeface="黑体" pitchFamily="49" charset="-122"/>
                <a:cs typeface="Times New Roman" pitchFamily="18" charset="0"/>
              </a:rPr>
              <a:t>Develop</a:t>
            </a:r>
            <a:r>
              <a:rPr lang="zh-CN" altLang="en-US" dirty="0" smtClean="0">
                <a:latin typeface="黑体" pitchFamily="49" charset="-122"/>
                <a:ea typeface="黑体" pitchFamily="49" charset="-122"/>
                <a:cs typeface="Times New Roman" pitchFamily="18" charset="0"/>
              </a:rPr>
              <a:t>的权限</a:t>
            </a:r>
            <a:endParaRPr kumimoji="0" lang="zh-CN"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pic>
        <p:nvPicPr>
          <p:cNvPr id="6" name="图片 5" descr="图16"/>
          <p:cNvPicPr/>
          <p:nvPr/>
        </p:nvPicPr>
        <p:blipFill>
          <a:blip r:embed="rId2">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pi="http://schemas.microsoft.com/office/word/2010/wordprocessingInk" xmlns:wpg="http://schemas.microsoft.com/office/word/2010/wordprocessingGroup" xmlns:w15="http://schemas.microsoft.com/office/word/2012/wordml"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1500166" y="1500174"/>
            <a:ext cx="5940450" cy="4044013"/>
          </a:xfrm>
          <a:prstGeom prst="rect">
            <a:avLst/>
          </a:prstGeom>
          <a:noFill/>
          <a:ln>
            <a:noFill/>
          </a:ln>
        </p:spPr>
      </p:pic>
    </p:spTree>
  </p:cSld>
  <p:clrMapOvr>
    <a:masterClrMapping/>
  </p:clrMapOvr>
  <mc:AlternateContent xmlns:mc="http://schemas.openxmlformats.org/markup-compatibility/2006">
    <mc:Choice xmlns="" xmlns:p14="http://schemas.microsoft.com/office/powerpoint/2010/main" Requires="p14">
      <p:transition spd="slow" p14:dur="2000">
        <p14:prism isContent="1"/>
      </p:transition>
    </mc:Choice>
    <mc:Fallback>
      <p:transition spd="slow">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42910" y="285728"/>
            <a:ext cx="4357718" cy="523220"/>
          </a:xfrm>
          <a:prstGeom prst="rect">
            <a:avLst/>
          </a:prstGeom>
          <a:noFill/>
          <a:ln cap="rnd">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marL="285750" indent="-285750" algn="l">
              <a:buFont typeface="Arial" pitchFamily="34" charset="0"/>
              <a:buChar char="•"/>
            </a:pPr>
            <a:r>
              <a:rPr lang="zh-CN" altLang="en-US" sz="2800" b="1" dirty="0" smtClean="0">
                <a:solidFill>
                  <a:schemeClr val="bg1"/>
                </a:solidFill>
              </a:rPr>
              <a:t>管理数据库对象安全</a:t>
            </a:r>
          </a:p>
        </p:txBody>
      </p:sp>
      <p:sp>
        <p:nvSpPr>
          <p:cNvPr id="5" name="Rectangle 1"/>
          <p:cNvSpPr>
            <a:spLocks noChangeArrowheads="1"/>
          </p:cNvSpPr>
          <p:nvPr/>
        </p:nvSpPr>
        <p:spPr bwMode="auto">
          <a:xfrm>
            <a:off x="1500166" y="928670"/>
            <a:ext cx="3762568"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lvl="0" algn="l"/>
            <a:r>
              <a:rPr lang="zh-CN" altLang="en-US" dirty="0" smtClean="0">
                <a:latin typeface="黑体" pitchFamily="49" charset="-122"/>
                <a:ea typeface="黑体" pitchFamily="49" charset="-122"/>
                <a:cs typeface="Times New Roman" pitchFamily="18" charset="0"/>
              </a:rPr>
              <a:t>三．改变数据库角色</a:t>
            </a:r>
            <a:r>
              <a:rPr lang="en-US" altLang="zh-CN" dirty="0" smtClean="0">
                <a:latin typeface="黑体" pitchFamily="49" charset="-122"/>
                <a:ea typeface="黑体" pitchFamily="49" charset="-122"/>
                <a:cs typeface="Times New Roman" pitchFamily="18" charset="0"/>
              </a:rPr>
              <a:t>Develop</a:t>
            </a:r>
            <a:r>
              <a:rPr lang="zh-CN" altLang="en-US" dirty="0" smtClean="0">
                <a:latin typeface="黑体" pitchFamily="49" charset="-122"/>
                <a:ea typeface="黑体" pitchFamily="49" charset="-122"/>
                <a:cs typeface="Times New Roman" pitchFamily="18" charset="0"/>
              </a:rPr>
              <a:t>的权限</a:t>
            </a:r>
            <a:endParaRPr kumimoji="0" lang="zh-CN"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pic>
        <p:nvPicPr>
          <p:cNvPr id="7" name="图片 6" descr="图25"/>
          <p:cNvPicPr/>
          <p:nvPr/>
        </p:nvPicPr>
        <p:blipFill>
          <a:blip r:embed="rId2">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pi="http://schemas.microsoft.com/office/word/2010/wordprocessingInk" xmlns:wpg="http://schemas.microsoft.com/office/word/2010/wordprocessingGroup" xmlns:w15="http://schemas.microsoft.com/office/word/2012/wordml"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1285852" y="1500174"/>
            <a:ext cx="6039194" cy="4090686"/>
          </a:xfrm>
          <a:prstGeom prst="rect">
            <a:avLst/>
          </a:prstGeom>
          <a:noFill/>
          <a:ln>
            <a:noFill/>
          </a:ln>
        </p:spPr>
      </p:pic>
    </p:spTree>
  </p:cSld>
  <p:clrMapOvr>
    <a:masterClrMapping/>
  </p:clrMapOvr>
  <mc:AlternateContent xmlns:mc="http://schemas.openxmlformats.org/markup-compatibility/2006">
    <mc:Choice xmlns="" xmlns:p14="http://schemas.microsoft.com/office/powerpoint/2010/main" Requires="p14">
      <p:transition spd="slow" p14:dur="2000">
        <p14:prism isContent="1"/>
      </p:transition>
    </mc:Choice>
    <mc:Fallback>
      <p:transitio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42910" y="285728"/>
            <a:ext cx="4357718" cy="523220"/>
          </a:xfrm>
          <a:prstGeom prst="rect">
            <a:avLst/>
          </a:prstGeom>
          <a:noFill/>
          <a:ln cap="rnd">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marL="285750" indent="-285750" algn="l">
              <a:buFont typeface="Arial" pitchFamily="34" charset="0"/>
              <a:buChar char="•"/>
            </a:pPr>
            <a:r>
              <a:rPr lang="zh-CN" altLang="en-US" sz="2800" b="1" dirty="0" smtClean="0">
                <a:solidFill>
                  <a:schemeClr val="bg1"/>
                </a:solidFill>
              </a:rPr>
              <a:t>管理数据库对象安全</a:t>
            </a:r>
          </a:p>
        </p:txBody>
      </p:sp>
      <p:sp>
        <p:nvSpPr>
          <p:cNvPr id="5" name="Rectangle 1"/>
          <p:cNvSpPr>
            <a:spLocks noChangeArrowheads="1"/>
          </p:cNvSpPr>
          <p:nvPr/>
        </p:nvSpPr>
        <p:spPr bwMode="auto">
          <a:xfrm>
            <a:off x="1500166" y="928670"/>
            <a:ext cx="5032147"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lvl="0" algn="l"/>
            <a:r>
              <a:rPr lang="zh-CN" altLang="en-US" dirty="0" smtClean="0">
                <a:latin typeface="黑体" pitchFamily="49" charset="-122"/>
                <a:ea typeface="黑体" pitchFamily="49" charset="-122"/>
                <a:cs typeface="Times New Roman" pitchFamily="18" charset="0"/>
              </a:rPr>
              <a:t>四．修改</a:t>
            </a:r>
            <a:r>
              <a:rPr lang="en-US" altLang="zh-CN" dirty="0" smtClean="0">
                <a:latin typeface="黑体" pitchFamily="49" charset="-122"/>
                <a:ea typeface="黑体" pitchFamily="49" charset="-122"/>
                <a:cs typeface="Times New Roman" pitchFamily="18" charset="0"/>
              </a:rPr>
              <a:t>Develop</a:t>
            </a:r>
            <a:r>
              <a:rPr lang="zh-CN" altLang="en-US" dirty="0" smtClean="0">
                <a:latin typeface="黑体" pitchFamily="49" charset="-122"/>
                <a:ea typeface="黑体" pitchFamily="49" charset="-122"/>
                <a:cs typeface="Times New Roman" pitchFamily="18" charset="0"/>
              </a:rPr>
              <a:t>角色对</a:t>
            </a:r>
            <a:r>
              <a:rPr lang="en-US" altLang="zh-CN" dirty="0" err="1" smtClean="0">
                <a:latin typeface="黑体" pitchFamily="49" charset="-122"/>
                <a:ea typeface="黑体" pitchFamily="49" charset="-122"/>
                <a:cs typeface="Times New Roman" pitchFamily="18" charset="0"/>
              </a:rPr>
              <a:t>xsxxb</a:t>
            </a:r>
            <a:r>
              <a:rPr lang="zh-CN" altLang="en-US" dirty="0" smtClean="0">
                <a:latin typeface="黑体" pitchFamily="49" charset="-122"/>
                <a:ea typeface="黑体" pitchFamily="49" charset="-122"/>
                <a:cs typeface="Times New Roman" pitchFamily="18" charset="0"/>
              </a:rPr>
              <a:t>数据表的操作权限</a:t>
            </a:r>
            <a:endParaRPr kumimoji="0" lang="zh-CN"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pic>
        <p:nvPicPr>
          <p:cNvPr id="6" name="图片 5" descr="图23"/>
          <p:cNvPicPr/>
          <p:nvPr/>
        </p:nvPicPr>
        <p:blipFill>
          <a:blip r:embed="rId2">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pi="http://schemas.microsoft.com/office/word/2010/wordprocessingInk" xmlns:wpg="http://schemas.microsoft.com/office/word/2010/wordprocessingGroup" xmlns:w15="http://schemas.microsoft.com/office/word/2012/wordml"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1500166" y="1571612"/>
            <a:ext cx="6049671" cy="4157996"/>
          </a:xfrm>
          <a:prstGeom prst="rect">
            <a:avLst/>
          </a:prstGeom>
          <a:noFill/>
          <a:ln>
            <a:noFill/>
          </a:ln>
        </p:spPr>
      </p:pic>
    </p:spTree>
  </p:cSld>
  <p:clrMapOvr>
    <a:masterClrMapping/>
  </p:clrMapOvr>
  <mc:AlternateContent xmlns:mc="http://schemas.openxmlformats.org/markup-compatibility/2006">
    <mc:Choice xmlns="" xmlns:p14="http://schemas.microsoft.com/office/powerpoint/2010/main" Requires="p14">
      <p:transition spd="slow" p14:dur="2000">
        <p14:prism isContent="1"/>
      </p:transition>
    </mc:Choice>
    <mc:Fallback>
      <p:transition spd="slow">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42910" y="285728"/>
            <a:ext cx="4357718" cy="523220"/>
          </a:xfrm>
          <a:prstGeom prst="rect">
            <a:avLst/>
          </a:prstGeom>
          <a:noFill/>
          <a:ln cap="rnd">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marL="285750" indent="-285750" algn="l">
              <a:buFont typeface="Arial" pitchFamily="34" charset="0"/>
              <a:buChar char="•"/>
            </a:pPr>
            <a:r>
              <a:rPr lang="zh-CN" altLang="en-US" sz="2800" b="1" dirty="0" smtClean="0">
                <a:solidFill>
                  <a:schemeClr val="bg1"/>
                </a:solidFill>
              </a:rPr>
              <a:t>管理数据库对象安全</a:t>
            </a:r>
          </a:p>
        </p:txBody>
      </p:sp>
      <p:sp>
        <p:nvSpPr>
          <p:cNvPr id="5" name="Rectangle 1"/>
          <p:cNvSpPr>
            <a:spLocks noChangeArrowheads="1"/>
          </p:cNvSpPr>
          <p:nvPr/>
        </p:nvSpPr>
        <p:spPr bwMode="auto">
          <a:xfrm>
            <a:off x="1500166" y="928670"/>
            <a:ext cx="5032147"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lvl="0" algn="l"/>
            <a:r>
              <a:rPr lang="zh-CN" altLang="en-US" dirty="0" smtClean="0">
                <a:latin typeface="黑体" pitchFamily="49" charset="-122"/>
                <a:ea typeface="黑体" pitchFamily="49" charset="-122"/>
                <a:cs typeface="Times New Roman" pitchFamily="18" charset="0"/>
              </a:rPr>
              <a:t>四．修改</a:t>
            </a:r>
            <a:r>
              <a:rPr lang="en-US" altLang="zh-CN" dirty="0" smtClean="0">
                <a:latin typeface="黑体" pitchFamily="49" charset="-122"/>
                <a:ea typeface="黑体" pitchFamily="49" charset="-122"/>
                <a:cs typeface="Times New Roman" pitchFamily="18" charset="0"/>
              </a:rPr>
              <a:t>Develop</a:t>
            </a:r>
            <a:r>
              <a:rPr lang="zh-CN" altLang="en-US" dirty="0" smtClean="0">
                <a:latin typeface="黑体" pitchFamily="49" charset="-122"/>
                <a:ea typeface="黑体" pitchFamily="49" charset="-122"/>
                <a:cs typeface="Times New Roman" pitchFamily="18" charset="0"/>
              </a:rPr>
              <a:t>角色对</a:t>
            </a:r>
            <a:r>
              <a:rPr lang="en-US" altLang="zh-CN" dirty="0" err="1" smtClean="0">
                <a:latin typeface="黑体" pitchFamily="49" charset="-122"/>
                <a:ea typeface="黑体" pitchFamily="49" charset="-122"/>
                <a:cs typeface="Times New Roman" pitchFamily="18" charset="0"/>
              </a:rPr>
              <a:t>xsxxb</a:t>
            </a:r>
            <a:r>
              <a:rPr lang="zh-CN" altLang="en-US" dirty="0" smtClean="0">
                <a:latin typeface="黑体" pitchFamily="49" charset="-122"/>
                <a:ea typeface="黑体" pitchFamily="49" charset="-122"/>
                <a:cs typeface="Times New Roman" pitchFamily="18" charset="0"/>
              </a:rPr>
              <a:t>数据表的操作权限</a:t>
            </a:r>
            <a:endParaRPr kumimoji="0" lang="zh-CN"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pic>
        <p:nvPicPr>
          <p:cNvPr id="7" name="图片 6" descr="图27"/>
          <p:cNvPicPr/>
          <p:nvPr/>
        </p:nvPicPr>
        <p:blipFill>
          <a:blip r:embed="rId2">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pi="http://schemas.microsoft.com/office/word/2010/wordprocessingInk" xmlns:wpg="http://schemas.microsoft.com/office/word/2010/wordprocessingGroup" xmlns:w15="http://schemas.microsoft.com/office/word/2012/wordml"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1785918" y="1571612"/>
            <a:ext cx="5807099" cy="4120531"/>
          </a:xfrm>
          <a:prstGeom prst="rect">
            <a:avLst/>
          </a:prstGeom>
          <a:noFill/>
          <a:ln>
            <a:noFill/>
          </a:ln>
        </p:spPr>
      </p:pic>
    </p:spTree>
  </p:cSld>
  <p:clrMapOvr>
    <a:masterClrMapping/>
  </p:clrMapOvr>
  <mc:AlternateContent xmlns:mc="http://schemas.openxmlformats.org/markup-compatibility/2006">
    <mc:Choice xmlns="" xmlns:p14="http://schemas.microsoft.com/office/powerpoint/2010/main" Requires="p14">
      <p:transition spd="slow" p14:dur="2000">
        <p14:prism isContent="1"/>
      </p:transition>
    </mc:Choice>
    <mc:Fallback>
      <p:transition spd="slow">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42910" y="285728"/>
            <a:ext cx="3500462" cy="461665"/>
          </a:xfrm>
          <a:prstGeom prst="rect">
            <a:avLst/>
          </a:prstGeom>
          <a:noFill/>
          <a:ln cap="rnd">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marL="285750" indent="-285750" algn="l">
              <a:buFont typeface="Arial" pitchFamily="34" charset="0"/>
              <a:buChar char="•"/>
            </a:pPr>
            <a:r>
              <a:rPr lang="zh-CN" altLang="en-US" sz="2400" b="1" dirty="0" smtClean="0">
                <a:solidFill>
                  <a:schemeClr val="bg1"/>
                </a:solidFill>
              </a:rPr>
              <a:t>知识链接</a:t>
            </a:r>
          </a:p>
        </p:txBody>
      </p:sp>
      <p:sp>
        <p:nvSpPr>
          <p:cNvPr id="16385" name="Rectangle 1"/>
          <p:cNvSpPr>
            <a:spLocks noChangeArrowheads="1"/>
          </p:cNvSpPr>
          <p:nvPr/>
        </p:nvSpPr>
        <p:spPr bwMode="auto">
          <a:xfrm>
            <a:off x="285720" y="1285860"/>
            <a:ext cx="3570208"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2400" b="0" i="0" u="none" strike="noStrike" cap="none" normalizeH="0" baseline="0" dirty="0" smtClean="0" bmk="_Toc35102661">
                <a:ln>
                  <a:noFill/>
                </a:ln>
                <a:solidFill>
                  <a:srgbClr val="FF0000"/>
                </a:solidFill>
                <a:effectLst/>
                <a:latin typeface="黑体" pitchFamily="49" charset="-122"/>
                <a:ea typeface="黑体" pitchFamily="49" charset="-122"/>
                <a:cs typeface="Times New Roman" pitchFamily="18" charset="0"/>
              </a:rPr>
              <a:t>一．</a:t>
            </a:r>
            <a:r>
              <a:rPr kumimoji="0" lang="en-US" altLang="zh-CN" sz="2400" b="0" i="0" u="none" strike="noStrike" cap="none" normalizeH="0" baseline="0" dirty="0" smtClean="0" bmk="_Toc35102661">
                <a:ln>
                  <a:noFill/>
                </a:ln>
                <a:solidFill>
                  <a:srgbClr val="FF0000"/>
                </a:solidFill>
                <a:effectLst/>
                <a:latin typeface="黑体" pitchFamily="49" charset="-122"/>
                <a:ea typeface="黑体" pitchFamily="49" charset="-122"/>
                <a:cs typeface="Times New Roman" pitchFamily="18" charset="0"/>
              </a:rPr>
              <a:t>SQL Server</a:t>
            </a:r>
            <a:r>
              <a:rPr kumimoji="0" lang="zh-CN" altLang="en-US" sz="2400" b="0" i="0" u="none" strike="noStrike" cap="none" normalizeH="0" baseline="0" dirty="0" smtClean="0" bmk="_Toc35102661">
                <a:ln>
                  <a:noFill/>
                </a:ln>
                <a:solidFill>
                  <a:srgbClr val="FF0000"/>
                </a:solidFill>
                <a:effectLst/>
                <a:latin typeface="黑体" pitchFamily="49" charset="-122"/>
                <a:ea typeface="黑体" pitchFamily="49" charset="-122"/>
                <a:cs typeface="Times New Roman" pitchFamily="18" charset="0"/>
              </a:rPr>
              <a:t>安全机制</a:t>
            </a:r>
            <a:endParaRPr kumimoji="0" lang="zh-CN" altLang="en-US" sz="2400" b="0" i="0" u="none" strike="noStrike" cap="none" normalizeH="0" baseline="0" dirty="0" smtClean="0">
              <a:ln>
                <a:noFill/>
              </a:ln>
              <a:solidFill>
                <a:srgbClr val="FF0000"/>
              </a:solidFill>
              <a:effectLst/>
              <a:latin typeface="Arial" pitchFamily="34" charset="0"/>
              <a:ea typeface="宋体" pitchFamily="2" charset="-122"/>
              <a:cs typeface="宋体" pitchFamily="2" charset="-122"/>
            </a:endParaRPr>
          </a:p>
        </p:txBody>
      </p:sp>
      <p:graphicFrame>
        <p:nvGraphicFramePr>
          <p:cNvPr id="7" name="图示 6"/>
          <p:cNvGraphicFramePr/>
          <p:nvPr/>
        </p:nvGraphicFramePr>
        <p:xfrm>
          <a:off x="2071670" y="2143116"/>
          <a:ext cx="5286412" cy="35719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mc:AlternateContent xmlns:mc="http://schemas.openxmlformats.org/markup-compatibility/2006">
    <mc:Choice xmlns="" xmlns:p14="http://schemas.microsoft.com/office/powerpoint/2010/main" Requires="p14">
      <p:transition spd="slow" p14:dur="2000">
        <p14:prism isContent="1"/>
      </p:transition>
    </mc:Choice>
    <mc:Fallback>
      <p:transition spd="slow">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42910" y="285728"/>
            <a:ext cx="3500462" cy="461665"/>
          </a:xfrm>
          <a:prstGeom prst="rect">
            <a:avLst/>
          </a:prstGeom>
          <a:noFill/>
          <a:ln cap="rnd">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marL="285750" indent="-285750" algn="l">
              <a:buFont typeface="Arial" pitchFamily="34" charset="0"/>
              <a:buChar char="•"/>
            </a:pPr>
            <a:r>
              <a:rPr lang="zh-CN" altLang="en-US" sz="2400" b="1" dirty="0" smtClean="0">
                <a:solidFill>
                  <a:schemeClr val="bg1"/>
                </a:solidFill>
              </a:rPr>
              <a:t>知识链接</a:t>
            </a:r>
          </a:p>
        </p:txBody>
      </p:sp>
      <p:graphicFrame>
        <p:nvGraphicFramePr>
          <p:cNvPr id="4" name="图示 3"/>
          <p:cNvGraphicFramePr/>
          <p:nvPr/>
        </p:nvGraphicFramePr>
        <p:xfrm>
          <a:off x="2000232" y="2143116"/>
          <a:ext cx="5072098" cy="14287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5361" name="Rectangle 1"/>
          <p:cNvSpPr>
            <a:spLocks noChangeArrowheads="1"/>
          </p:cNvSpPr>
          <p:nvPr/>
        </p:nvSpPr>
        <p:spPr bwMode="auto">
          <a:xfrm>
            <a:off x="285720" y="1071546"/>
            <a:ext cx="3570208"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2400" b="0" i="0" u="none" strike="noStrike" cap="none" normalizeH="0" baseline="0" dirty="0" smtClean="0">
                <a:ln>
                  <a:noFill/>
                </a:ln>
                <a:solidFill>
                  <a:srgbClr val="FF0000"/>
                </a:solidFill>
                <a:effectLst/>
                <a:latin typeface="黑体" pitchFamily="49" charset="-122"/>
                <a:ea typeface="黑体" pitchFamily="49" charset="-122"/>
                <a:cs typeface="Times New Roman" pitchFamily="18" charset="0"/>
              </a:rPr>
              <a:t>二</a:t>
            </a:r>
            <a:r>
              <a:rPr kumimoji="0" lang="zh-CN" sz="2400" b="0" i="0" u="none" strike="noStrike" cap="none" normalizeH="0" baseline="0" dirty="0" smtClean="0" bmk="">
                <a:ln>
                  <a:noFill/>
                </a:ln>
                <a:solidFill>
                  <a:srgbClr val="FF0000"/>
                </a:solidFill>
                <a:effectLst/>
                <a:latin typeface="黑体" pitchFamily="49" charset="-122"/>
                <a:ea typeface="黑体" pitchFamily="49" charset="-122"/>
                <a:cs typeface="Times New Roman" pitchFamily="18" charset="0"/>
              </a:rPr>
              <a:t>．</a:t>
            </a:r>
            <a:r>
              <a:rPr kumimoji="0" lang="en-US" altLang="zh-CN" sz="2400" b="0" i="0" u="none" strike="noStrike" cap="none" normalizeH="0" baseline="0" dirty="0" smtClean="0" bmk="">
                <a:ln>
                  <a:noFill/>
                </a:ln>
                <a:solidFill>
                  <a:srgbClr val="FF0000"/>
                </a:solidFill>
                <a:effectLst/>
                <a:latin typeface="黑体" pitchFamily="49" charset="-122"/>
                <a:ea typeface="黑体" pitchFamily="49" charset="-122"/>
                <a:cs typeface="Times New Roman" pitchFamily="18" charset="0"/>
              </a:rPr>
              <a:t>SQL Server</a:t>
            </a:r>
            <a:r>
              <a:rPr kumimoji="0" lang="zh-CN" altLang="en-US" sz="2400" b="0" i="0" u="none" strike="noStrike" cap="none" normalizeH="0" baseline="0" dirty="0" smtClean="0" bmk="">
                <a:ln>
                  <a:noFill/>
                </a:ln>
                <a:solidFill>
                  <a:srgbClr val="FF0000"/>
                </a:solidFill>
                <a:effectLst/>
                <a:latin typeface="黑体" pitchFamily="49" charset="-122"/>
                <a:ea typeface="黑体" pitchFamily="49" charset="-122"/>
                <a:cs typeface="Times New Roman" pitchFamily="18" charset="0"/>
              </a:rPr>
              <a:t>验证模式</a:t>
            </a:r>
            <a:endParaRPr kumimoji="0" lang="zh-CN" altLang="en-US" sz="2400" b="0" i="0" u="none" strike="noStrike" cap="none" normalizeH="0" baseline="0" dirty="0" smtClean="0">
              <a:ln>
                <a:noFill/>
              </a:ln>
              <a:solidFill>
                <a:srgbClr val="FF0000"/>
              </a:solidFill>
              <a:effectLst/>
              <a:latin typeface="Arial" pitchFamily="34" charset="0"/>
              <a:ea typeface="宋体" pitchFamily="2" charset="-122"/>
              <a:cs typeface="宋体" pitchFamily="2" charset="-122"/>
            </a:endParaRPr>
          </a:p>
        </p:txBody>
      </p:sp>
      <p:sp>
        <p:nvSpPr>
          <p:cNvPr id="15362" name="Rectangle 2"/>
          <p:cNvSpPr>
            <a:spLocks noChangeArrowheads="1"/>
          </p:cNvSpPr>
          <p:nvPr/>
        </p:nvSpPr>
        <p:spPr bwMode="auto">
          <a:xfrm>
            <a:off x="1357291" y="3857628"/>
            <a:ext cx="2643205" cy="1384995"/>
          </a:xfrm>
          <a:prstGeom prst="rect">
            <a:avLst/>
          </a:prstGeom>
          <a:noFill/>
          <a:ln w="19050">
            <a:solidFill>
              <a:srgbClr val="FF0000"/>
            </a:solidFill>
            <a:prstDash val="sysDash"/>
            <a:miter lim="800000"/>
            <a:headEnd/>
            <a:tailEnd/>
          </a:ln>
          <a:effectLst/>
        </p:spPr>
        <p:txBody>
          <a:bodyPr vert="horz" wrap="square" lIns="91440" tIns="45720" rIns="91440" bIns="45720" numCol="1" anchor="ctr" anchorCtr="0" compatLnSpc="1">
            <a:prstTxWarp prst="textNoShape">
              <a:avLst/>
            </a:prstTxWarp>
            <a:spAutoFit/>
          </a:bodyPr>
          <a:lstStyle/>
          <a:p>
            <a:pPr marL="0" marR="0" lvl="0" algn="l" defTabSz="914400" rtl="0" eaLnBrk="1" fontAlgn="base" latinLnBrk="0" hangingPunct="1">
              <a:lnSpc>
                <a:spcPct val="15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黑体" pitchFamily="49" charset="-122"/>
                <a:ea typeface="黑体" pitchFamily="49" charset="-122"/>
                <a:cs typeface="Times New Roman" pitchFamily="18" charset="0"/>
              </a:rPr>
              <a:t>Windows </a:t>
            </a: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cs typeface="Times New Roman" pitchFamily="18" charset="0"/>
              </a:rPr>
              <a:t>身份验证是通</a:t>
            </a:r>
            <a:r>
              <a:rPr kumimoji="0" lang="en-US" altLang="zh-CN" sz="1400" b="0" i="0" u="none" strike="noStrike" cap="none" normalizeH="0" baseline="0" dirty="0" smtClean="0">
                <a:ln>
                  <a:noFill/>
                </a:ln>
                <a:solidFill>
                  <a:schemeClr val="tx1"/>
                </a:solidFill>
                <a:effectLst/>
                <a:latin typeface="黑体" pitchFamily="49" charset="-122"/>
                <a:ea typeface="黑体" pitchFamily="49" charset="-122"/>
                <a:cs typeface="Times New Roman" pitchFamily="18" charset="0"/>
              </a:rPr>
              <a:t>Windows</a:t>
            </a: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cs typeface="Times New Roman" pitchFamily="18" charset="0"/>
              </a:rPr>
              <a:t>用户账户连接</a:t>
            </a:r>
            <a:r>
              <a:rPr kumimoji="0" lang="en-US" altLang="zh-CN" sz="1400" b="0" i="0" u="none" strike="noStrike" cap="none" normalizeH="0" baseline="0" dirty="0" smtClean="0">
                <a:ln>
                  <a:noFill/>
                </a:ln>
                <a:solidFill>
                  <a:schemeClr val="tx1"/>
                </a:solidFill>
                <a:effectLst/>
                <a:latin typeface="黑体" pitchFamily="49" charset="-122"/>
                <a:ea typeface="黑体" pitchFamily="49" charset="-122"/>
                <a:cs typeface="Times New Roman" pitchFamily="18" charset="0"/>
              </a:rPr>
              <a:t>SQL Server</a:t>
            </a: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cs typeface="Times New Roman" pitchFamily="18" charset="0"/>
              </a:rPr>
              <a:t>服务器，</a:t>
            </a:r>
            <a:r>
              <a:rPr kumimoji="0" lang="en-US" altLang="zh-CN" sz="1400" b="0" i="0" u="none" strike="noStrike" cap="none" normalizeH="0" baseline="0" dirty="0" smtClean="0">
                <a:ln>
                  <a:noFill/>
                </a:ln>
                <a:solidFill>
                  <a:schemeClr val="tx1"/>
                </a:solidFill>
                <a:effectLst/>
                <a:latin typeface="黑体" pitchFamily="49" charset="-122"/>
                <a:ea typeface="黑体" pitchFamily="49" charset="-122"/>
                <a:cs typeface="Times New Roman" pitchFamily="18" charset="0"/>
              </a:rPr>
              <a:t>Windows</a:t>
            </a: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cs typeface="Times New Roman" pitchFamily="18" charset="0"/>
              </a:rPr>
              <a:t>的用户或组被映射到</a:t>
            </a:r>
            <a:r>
              <a:rPr kumimoji="0" lang="en-US" altLang="zh-CN" sz="1400" b="0" i="0" u="none" strike="noStrike" cap="none" normalizeH="0" baseline="0" dirty="0" smtClean="0">
                <a:ln>
                  <a:noFill/>
                </a:ln>
                <a:solidFill>
                  <a:schemeClr val="tx1"/>
                </a:solidFill>
                <a:effectLst/>
                <a:latin typeface="黑体" pitchFamily="49" charset="-122"/>
                <a:ea typeface="黑体" pitchFamily="49" charset="-122"/>
                <a:cs typeface="Times New Roman" pitchFamily="18" charset="0"/>
              </a:rPr>
              <a:t>SQL Server</a:t>
            </a: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cs typeface="Times New Roman" pitchFamily="18" charset="0"/>
              </a:rPr>
              <a:t>的登录账户。</a:t>
            </a:r>
            <a:endParaRPr kumimoji="0" lang="zh-CN" altLang="en-US" sz="1400" b="0" i="0" u="none" strike="noStrike" cap="none" normalizeH="0" baseline="0" dirty="0" smtClean="0">
              <a:ln>
                <a:noFill/>
              </a:ln>
              <a:solidFill>
                <a:schemeClr val="tx1"/>
              </a:solidFill>
              <a:effectLst/>
              <a:latin typeface="黑体" pitchFamily="49" charset="-122"/>
              <a:ea typeface="黑体" pitchFamily="49" charset="-122"/>
              <a:cs typeface="宋体" pitchFamily="2" charset="-122"/>
            </a:endParaRPr>
          </a:p>
        </p:txBody>
      </p:sp>
      <p:sp>
        <p:nvSpPr>
          <p:cNvPr id="8" name="Rectangle 2"/>
          <p:cNvSpPr>
            <a:spLocks noChangeArrowheads="1"/>
          </p:cNvSpPr>
          <p:nvPr/>
        </p:nvSpPr>
        <p:spPr bwMode="auto">
          <a:xfrm>
            <a:off x="4929190" y="3857628"/>
            <a:ext cx="2643205" cy="1334533"/>
          </a:xfrm>
          <a:prstGeom prst="rect">
            <a:avLst/>
          </a:prstGeom>
          <a:noFill/>
          <a:ln w="19050">
            <a:solidFill>
              <a:srgbClr val="FF0000"/>
            </a:solidFill>
            <a:prstDash val="sysDash"/>
            <a:miter lim="800000"/>
            <a:headEnd/>
            <a:tailEnd/>
          </a:ln>
          <a:effectLst/>
        </p:spPr>
        <p:txBody>
          <a:bodyPr vert="horz" wrap="square" lIns="91440" tIns="45720" rIns="91440" bIns="45720" numCol="1" anchor="ctr" anchorCtr="0" compatLnSpc="1">
            <a:prstTxWarp prst="textNoShape">
              <a:avLst/>
            </a:prstTxWarp>
            <a:spAutoFit/>
          </a:bodyPr>
          <a:lstStyle/>
          <a:p>
            <a:pPr lvl="0" algn="l">
              <a:lnSpc>
                <a:spcPct val="150000"/>
              </a:lnSpc>
            </a:pPr>
            <a:r>
              <a:rPr lang="en-US" altLang="zh-CN" sz="1400" dirty="0" smtClean="0">
                <a:latin typeface="黑体" pitchFamily="49" charset="-122"/>
                <a:ea typeface="黑体" pitchFamily="49" charset="-122"/>
                <a:cs typeface="Times New Roman" pitchFamily="18" charset="0"/>
              </a:rPr>
              <a:t>SQL Server</a:t>
            </a:r>
            <a:r>
              <a:rPr lang="zh-CN" altLang="en-US" sz="1400" dirty="0" smtClean="0">
                <a:latin typeface="黑体" pitchFamily="49" charset="-122"/>
                <a:ea typeface="黑体" pitchFamily="49" charset="-122"/>
                <a:cs typeface="Times New Roman" pitchFamily="18" charset="0"/>
              </a:rPr>
              <a:t>和</a:t>
            </a:r>
            <a:r>
              <a:rPr lang="en-US" altLang="zh-CN" sz="1400" dirty="0" smtClean="0">
                <a:latin typeface="黑体" pitchFamily="49" charset="-122"/>
                <a:ea typeface="黑体" pitchFamily="49" charset="-122"/>
                <a:cs typeface="Times New Roman" pitchFamily="18" charset="0"/>
              </a:rPr>
              <a:t>Windows</a:t>
            </a:r>
            <a:r>
              <a:rPr lang="zh-CN" altLang="en-US" sz="1400" dirty="0" smtClean="0">
                <a:latin typeface="黑体" pitchFamily="49" charset="-122"/>
                <a:ea typeface="黑体" pitchFamily="49" charset="-122"/>
                <a:cs typeface="Times New Roman" pitchFamily="18" charset="0"/>
              </a:rPr>
              <a:t>身份验证模式也称混合身份验证模式，它允许用户使用</a:t>
            </a:r>
            <a:r>
              <a:rPr lang="en-US" altLang="zh-CN" sz="1400" dirty="0" smtClean="0">
                <a:latin typeface="黑体" pitchFamily="49" charset="-122"/>
                <a:ea typeface="黑体" pitchFamily="49" charset="-122"/>
                <a:cs typeface="Times New Roman" pitchFamily="18" charset="0"/>
              </a:rPr>
              <a:t>SQL Server</a:t>
            </a:r>
            <a:r>
              <a:rPr lang="zh-CN" altLang="en-US" sz="1400" dirty="0" smtClean="0">
                <a:latin typeface="黑体" pitchFamily="49" charset="-122"/>
                <a:ea typeface="黑体" pitchFamily="49" charset="-122"/>
                <a:cs typeface="Times New Roman" pitchFamily="18" charset="0"/>
              </a:rPr>
              <a:t>身份或</a:t>
            </a:r>
            <a:r>
              <a:rPr lang="en-US" altLang="zh-CN" sz="1400" dirty="0" smtClean="0">
                <a:latin typeface="黑体" pitchFamily="49" charset="-122"/>
                <a:ea typeface="黑体" pitchFamily="49" charset="-122"/>
                <a:cs typeface="Times New Roman" pitchFamily="18" charset="0"/>
              </a:rPr>
              <a:t>Windows</a:t>
            </a:r>
            <a:r>
              <a:rPr lang="zh-CN" altLang="en-US" sz="1400" dirty="0" smtClean="0">
                <a:latin typeface="黑体" pitchFamily="49" charset="-122"/>
                <a:ea typeface="黑体" pitchFamily="49" charset="-122"/>
                <a:cs typeface="Times New Roman" pitchFamily="18" charset="0"/>
              </a:rPr>
              <a:t>身份验证进行连接。</a:t>
            </a:r>
            <a:endParaRPr kumimoji="0" lang="zh-CN" altLang="en-US" sz="1400" b="0" i="0" u="none" strike="noStrike" cap="none" normalizeH="0" baseline="0" dirty="0" smtClean="0">
              <a:ln>
                <a:noFill/>
              </a:ln>
              <a:solidFill>
                <a:schemeClr val="tx1"/>
              </a:solidFill>
              <a:effectLst/>
              <a:latin typeface="黑体" pitchFamily="49" charset="-122"/>
              <a:ea typeface="黑体" pitchFamily="49" charset="-122"/>
              <a:cs typeface="宋体" pitchFamily="2" charset="-122"/>
            </a:endParaRPr>
          </a:p>
        </p:txBody>
      </p:sp>
    </p:spTree>
  </p:cSld>
  <p:clrMapOvr>
    <a:masterClrMapping/>
  </p:clrMapOvr>
  <mc:AlternateContent xmlns:mc="http://schemas.openxmlformats.org/markup-compatibility/2006">
    <mc:Choice xmlns="" xmlns:p14="http://schemas.microsoft.com/office/powerpoint/2010/main" Requires="p14">
      <p:transition spd="slow" p14:dur="2000">
        <p14:prism isContent="1"/>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p:txBody>
          <a:bodyPr/>
          <a:lstStyle/>
          <a:p>
            <a:pPr eaLnBrk="1" hangingPunct="1"/>
            <a:r>
              <a:rPr lang="zh-CN" altLang="en-US" sz="2800" b="1" dirty="0" smtClean="0"/>
              <a:t>知识难点</a:t>
            </a:r>
          </a:p>
        </p:txBody>
      </p:sp>
      <p:sp>
        <p:nvSpPr>
          <p:cNvPr id="5" name="圆角矩形 4"/>
          <p:cNvSpPr/>
          <p:nvPr/>
        </p:nvSpPr>
        <p:spPr>
          <a:xfrm>
            <a:off x="714348" y="2214554"/>
            <a:ext cx="7858180" cy="1857388"/>
          </a:xfrm>
          <a:prstGeom prst="roundRect">
            <a:avLst/>
          </a:prstGeom>
          <a:noFill/>
          <a:ln w="190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285852" y="2928934"/>
            <a:ext cx="6643734" cy="461665"/>
          </a:xfrm>
          <a:prstGeom prst="rect">
            <a:avLst/>
          </a:prstGeom>
        </p:spPr>
        <p:txBody>
          <a:bodyPr wrap="square">
            <a:spAutoFit/>
          </a:bodyPr>
          <a:lstStyle/>
          <a:p>
            <a:pPr lvl="0" algn="l"/>
            <a:r>
              <a:rPr lang="zh-CN" altLang="en-US" sz="2400" dirty="0" smtClean="0">
                <a:latin typeface="黑体" pitchFamily="49" charset="-122"/>
                <a:ea typeface="黑体" pitchFamily="49" charset="-122"/>
              </a:rPr>
              <a:t>对数据库中的对象合理赋予权限</a:t>
            </a:r>
          </a:p>
        </p:txBody>
      </p:sp>
      <p:sp>
        <p:nvSpPr>
          <p:cNvPr id="7" name="矩形 6"/>
          <p:cNvSpPr/>
          <p:nvPr/>
        </p:nvSpPr>
        <p:spPr>
          <a:xfrm>
            <a:off x="642910" y="2000240"/>
            <a:ext cx="1857388" cy="428628"/>
          </a:xfrm>
          <a:prstGeom prst="rect">
            <a:avLst/>
          </a:prstGeom>
          <a:solidFill>
            <a:srgbClr val="FFC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 xmlns:p14="http://schemas.microsoft.com/office/powerpoint/2010/main" val="4143333972"/>
      </p:ext>
    </p:extLst>
  </p:cSld>
  <p:clrMapOvr>
    <a:masterClrMapping/>
  </p:clrMapOvr>
  <mc:AlternateContent xmlns:mc="http://schemas.openxmlformats.org/markup-compatibility/2006">
    <mc:Choice xmlns=""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42910" y="285728"/>
            <a:ext cx="3500462" cy="461665"/>
          </a:xfrm>
          <a:prstGeom prst="rect">
            <a:avLst/>
          </a:prstGeom>
          <a:noFill/>
          <a:ln cap="rnd">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marL="285750" indent="-285750" algn="l">
              <a:buFont typeface="Arial" pitchFamily="34" charset="0"/>
              <a:buChar char="•"/>
            </a:pPr>
            <a:r>
              <a:rPr lang="zh-CN" altLang="en-US" sz="2400" b="1" dirty="0" smtClean="0">
                <a:solidFill>
                  <a:schemeClr val="bg1"/>
                </a:solidFill>
              </a:rPr>
              <a:t>知识链接</a:t>
            </a:r>
          </a:p>
        </p:txBody>
      </p:sp>
      <p:sp>
        <p:nvSpPr>
          <p:cNvPr id="8" name="矩形 7"/>
          <p:cNvSpPr/>
          <p:nvPr/>
        </p:nvSpPr>
        <p:spPr>
          <a:xfrm>
            <a:off x="714348" y="1142984"/>
            <a:ext cx="2339103" cy="461665"/>
          </a:xfrm>
          <a:prstGeom prst="rect">
            <a:avLst/>
          </a:prstGeom>
        </p:spPr>
        <p:txBody>
          <a:bodyPr wrap="none">
            <a:spAutoFit/>
          </a:bodyPr>
          <a:lstStyle/>
          <a:p>
            <a:r>
              <a:rPr lang="zh-CN" altLang="en-US" sz="2400" dirty="0" smtClean="0">
                <a:solidFill>
                  <a:srgbClr val="FF0000"/>
                </a:solidFill>
                <a:latin typeface="黑体" pitchFamily="49" charset="-122"/>
                <a:ea typeface="黑体" pitchFamily="49" charset="-122"/>
              </a:rPr>
              <a:t>三．服务器角色</a:t>
            </a:r>
            <a:endParaRPr lang="zh-CN" altLang="en-US" sz="2400" dirty="0">
              <a:solidFill>
                <a:srgbClr val="FF0000"/>
              </a:solidFill>
              <a:latin typeface="黑体" pitchFamily="49" charset="-122"/>
              <a:ea typeface="黑体" pitchFamily="49" charset="-122"/>
            </a:endParaRPr>
          </a:p>
        </p:txBody>
      </p:sp>
      <p:graphicFrame>
        <p:nvGraphicFramePr>
          <p:cNvPr id="6" name="表格 5"/>
          <p:cNvGraphicFramePr>
            <a:graphicFrameLocks noGrp="1"/>
          </p:cNvGraphicFramePr>
          <p:nvPr/>
        </p:nvGraphicFramePr>
        <p:xfrm>
          <a:off x="1500166" y="2071678"/>
          <a:ext cx="6412255" cy="2400310"/>
        </p:xfrm>
        <a:graphic>
          <a:graphicData uri="http://schemas.openxmlformats.org/drawingml/2006/table">
            <a:tbl>
              <a:tblPr/>
              <a:tblGrid>
                <a:gridCol w="2515875"/>
                <a:gridCol w="3896380"/>
              </a:tblGrid>
              <a:tr h="240031">
                <a:tc>
                  <a:txBody>
                    <a:bodyPr/>
                    <a:lstStyle/>
                    <a:p>
                      <a:pPr algn="ctr">
                        <a:spcAft>
                          <a:spcPts val="0"/>
                        </a:spcAft>
                      </a:pPr>
                      <a:r>
                        <a:rPr lang="zh-CN" sz="900" kern="100">
                          <a:latin typeface="Times New Roman"/>
                          <a:ea typeface="宋体"/>
                          <a:cs typeface="Times New Roman"/>
                        </a:rPr>
                        <a:t>固定服务器角色</a:t>
                      </a:r>
                      <a:endParaRPr lang="zh-CN" sz="1050" kern="100">
                        <a:latin typeface="Times New Roman"/>
                        <a:ea typeface="宋体"/>
                        <a:cs typeface="Mangal"/>
                      </a:endParaRPr>
                    </a:p>
                  </a:txBody>
                  <a:tcPr marL="68580" marR="68580" marT="0" marB="0" anchor="ctr">
                    <a:lnL>
                      <a:noFill/>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100">
                          <a:latin typeface="Times New Roman"/>
                          <a:ea typeface="宋体"/>
                          <a:cs typeface="Times New Roman"/>
                        </a:rPr>
                        <a:t>描述</a:t>
                      </a:r>
                      <a:endParaRPr lang="zh-CN" sz="1050" kern="100">
                        <a:latin typeface="Times New Roman"/>
                        <a:ea typeface="宋体"/>
                        <a:cs typeface="Mangal"/>
                      </a:endParaRPr>
                    </a:p>
                  </a:txBody>
                  <a:tcPr marL="68580" marR="68580" marT="0" marB="0" anchor="ctr">
                    <a:lnL w="12700" cap="flat" cmpd="sng" algn="ctr">
                      <a:solidFill>
                        <a:srgbClr val="000000"/>
                      </a:solidFill>
                      <a:prstDash val="solid"/>
                      <a:round/>
                      <a:headEnd type="none" w="med" len="med"/>
                      <a:tailEnd type="none" w="med" len="med"/>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0031">
                <a:tc>
                  <a:txBody>
                    <a:bodyPr/>
                    <a:lstStyle/>
                    <a:p>
                      <a:pPr algn="just">
                        <a:spcAft>
                          <a:spcPts val="0"/>
                        </a:spcAft>
                      </a:pPr>
                      <a:r>
                        <a:rPr lang="en-US" sz="900" kern="100">
                          <a:latin typeface="宋体"/>
                          <a:ea typeface="宋体"/>
                          <a:cs typeface="Times New Roman"/>
                        </a:rPr>
                        <a:t>sysadmin</a:t>
                      </a:r>
                      <a:endParaRPr lang="zh-CN" sz="1050" kern="100">
                        <a:latin typeface="Times New Roman"/>
                        <a:ea typeface="宋体"/>
                        <a:cs typeface="Mangal"/>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900" kern="100">
                          <a:latin typeface="Times New Roman"/>
                          <a:ea typeface="宋体"/>
                          <a:cs typeface="Times New Roman"/>
                        </a:rPr>
                        <a:t>角色成员具有执行任何活动的权限</a:t>
                      </a:r>
                      <a:endParaRPr lang="zh-CN" sz="1050" kern="100">
                        <a:latin typeface="Times New Roman"/>
                        <a:ea typeface="宋体"/>
                        <a:cs typeface="Mangal"/>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0031">
                <a:tc>
                  <a:txBody>
                    <a:bodyPr/>
                    <a:lstStyle/>
                    <a:p>
                      <a:pPr algn="just">
                        <a:spcAft>
                          <a:spcPts val="0"/>
                        </a:spcAft>
                      </a:pPr>
                      <a:r>
                        <a:rPr lang="en-US" sz="900" kern="100">
                          <a:latin typeface="宋体"/>
                          <a:ea typeface="宋体"/>
                          <a:cs typeface="Times New Roman"/>
                        </a:rPr>
                        <a:t>dbcreator</a:t>
                      </a:r>
                      <a:endParaRPr lang="zh-CN" sz="1050" kern="100">
                        <a:latin typeface="Times New Roman"/>
                        <a:ea typeface="宋体"/>
                        <a:cs typeface="Mangal"/>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900" kern="100">
                          <a:latin typeface="Times New Roman"/>
                          <a:ea typeface="宋体"/>
                          <a:cs typeface="Times New Roman"/>
                        </a:rPr>
                        <a:t>角色成员可以创建、更改、删除和还原数据库的权限</a:t>
                      </a:r>
                      <a:endParaRPr lang="zh-CN" sz="1050" kern="100">
                        <a:latin typeface="Times New Roman"/>
                        <a:ea typeface="宋体"/>
                        <a:cs typeface="Mangal"/>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0031">
                <a:tc>
                  <a:txBody>
                    <a:bodyPr/>
                    <a:lstStyle/>
                    <a:p>
                      <a:pPr algn="just">
                        <a:spcAft>
                          <a:spcPts val="0"/>
                        </a:spcAft>
                      </a:pPr>
                      <a:r>
                        <a:rPr lang="en-US" sz="900" kern="100">
                          <a:latin typeface="宋体"/>
                          <a:ea typeface="宋体"/>
                          <a:cs typeface="Times New Roman"/>
                        </a:rPr>
                        <a:t>serveradmin</a:t>
                      </a:r>
                      <a:endParaRPr lang="zh-CN" sz="1050" kern="100">
                        <a:latin typeface="Times New Roman"/>
                        <a:ea typeface="宋体"/>
                        <a:cs typeface="Mangal"/>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900" kern="100">
                          <a:latin typeface="Times New Roman"/>
                          <a:ea typeface="宋体"/>
                          <a:cs typeface="Times New Roman"/>
                        </a:rPr>
                        <a:t>角色成员可以更改服务器范围的配置选项和关闭服务器的权限</a:t>
                      </a:r>
                      <a:endParaRPr lang="zh-CN" sz="1050" kern="100">
                        <a:latin typeface="Times New Roman"/>
                        <a:ea typeface="宋体"/>
                        <a:cs typeface="Mangal"/>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0031">
                <a:tc>
                  <a:txBody>
                    <a:bodyPr/>
                    <a:lstStyle/>
                    <a:p>
                      <a:pPr algn="just">
                        <a:spcAft>
                          <a:spcPts val="0"/>
                        </a:spcAft>
                      </a:pPr>
                      <a:r>
                        <a:rPr lang="en-US" sz="900" kern="100">
                          <a:latin typeface="宋体"/>
                          <a:ea typeface="宋体"/>
                          <a:cs typeface="Times New Roman"/>
                        </a:rPr>
                        <a:t>securityadmin</a:t>
                      </a:r>
                      <a:endParaRPr lang="zh-CN" sz="1050" kern="100">
                        <a:latin typeface="Times New Roman"/>
                        <a:ea typeface="宋体"/>
                        <a:cs typeface="Mangal"/>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900" kern="100">
                          <a:latin typeface="Times New Roman"/>
                          <a:ea typeface="宋体"/>
                          <a:cs typeface="Times New Roman"/>
                        </a:rPr>
                        <a:t>角色成员具有管理和审核登录账户及其属性的权限</a:t>
                      </a:r>
                      <a:endParaRPr lang="zh-CN" sz="1050" kern="100">
                        <a:latin typeface="Times New Roman"/>
                        <a:ea typeface="宋体"/>
                        <a:cs typeface="Mangal"/>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0031">
                <a:tc>
                  <a:txBody>
                    <a:bodyPr/>
                    <a:lstStyle/>
                    <a:p>
                      <a:pPr algn="just">
                        <a:spcAft>
                          <a:spcPts val="0"/>
                        </a:spcAft>
                      </a:pPr>
                      <a:r>
                        <a:rPr lang="en-US" sz="900" kern="100">
                          <a:latin typeface="宋体"/>
                          <a:ea typeface="宋体"/>
                          <a:cs typeface="Times New Roman"/>
                        </a:rPr>
                        <a:t>processadmin</a:t>
                      </a:r>
                      <a:endParaRPr lang="zh-CN" sz="1050" kern="100">
                        <a:latin typeface="Times New Roman"/>
                        <a:ea typeface="宋体"/>
                        <a:cs typeface="Mangal"/>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900" kern="100">
                          <a:latin typeface="Times New Roman"/>
                          <a:ea typeface="宋体"/>
                          <a:cs typeface="Times New Roman"/>
                        </a:rPr>
                        <a:t>角色成员可以终止</a:t>
                      </a:r>
                      <a:r>
                        <a:rPr lang="en-US" sz="900" kern="100">
                          <a:latin typeface="Times New Roman"/>
                          <a:ea typeface="宋体"/>
                          <a:cs typeface="Times New Roman"/>
                        </a:rPr>
                        <a:t> SQL Server </a:t>
                      </a:r>
                      <a:r>
                        <a:rPr lang="zh-CN" sz="900" kern="100">
                          <a:latin typeface="Times New Roman"/>
                          <a:ea typeface="宋体"/>
                          <a:cs typeface="Times New Roman"/>
                        </a:rPr>
                        <a:t>服务器中的进程</a:t>
                      </a:r>
                      <a:endParaRPr lang="zh-CN" sz="1050" kern="100">
                        <a:latin typeface="Times New Roman"/>
                        <a:ea typeface="宋体"/>
                        <a:cs typeface="Mangal"/>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0031">
                <a:tc>
                  <a:txBody>
                    <a:bodyPr/>
                    <a:lstStyle/>
                    <a:p>
                      <a:pPr algn="just">
                        <a:spcAft>
                          <a:spcPts val="0"/>
                        </a:spcAft>
                      </a:pPr>
                      <a:r>
                        <a:rPr lang="en-US" sz="900" kern="100">
                          <a:latin typeface="宋体"/>
                          <a:ea typeface="宋体"/>
                          <a:cs typeface="Times New Roman"/>
                        </a:rPr>
                        <a:t>setupadmin</a:t>
                      </a:r>
                      <a:endParaRPr lang="zh-CN" sz="1050" kern="100">
                        <a:latin typeface="Times New Roman"/>
                        <a:ea typeface="宋体"/>
                        <a:cs typeface="Mangal"/>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900" kern="100">
                          <a:latin typeface="Times New Roman"/>
                          <a:ea typeface="宋体"/>
                          <a:cs typeface="Times New Roman"/>
                        </a:rPr>
                        <a:t>角色成员具有配置和连接服务器的权限</a:t>
                      </a:r>
                      <a:endParaRPr lang="zh-CN" sz="1050" kern="100">
                        <a:latin typeface="Times New Roman"/>
                        <a:ea typeface="宋体"/>
                        <a:cs typeface="Mangal"/>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0031">
                <a:tc>
                  <a:txBody>
                    <a:bodyPr/>
                    <a:lstStyle/>
                    <a:p>
                      <a:pPr algn="just">
                        <a:spcAft>
                          <a:spcPts val="0"/>
                        </a:spcAft>
                      </a:pPr>
                      <a:r>
                        <a:rPr lang="en-US" sz="900" kern="100">
                          <a:latin typeface="宋体"/>
                          <a:ea typeface="宋体"/>
                          <a:cs typeface="Times New Roman"/>
                        </a:rPr>
                        <a:t>diskadmin</a:t>
                      </a:r>
                      <a:endParaRPr lang="zh-CN" sz="1050" kern="100">
                        <a:latin typeface="Times New Roman"/>
                        <a:ea typeface="宋体"/>
                        <a:cs typeface="Mangal"/>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900" kern="100">
                          <a:latin typeface="Times New Roman"/>
                          <a:ea typeface="宋体"/>
                          <a:cs typeface="Times New Roman"/>
                        </a:rPr>
                        <a:t>角色成员具有管理磁盘文件的权限</a:t>
                      </a:r>
                      <a:endParaRPr lang="zh-CN" sz="1050" kern="100">
                        <a:latin typeface="Times New Roman"/>
                        <a:ea typeface="宋体"/>
                        <a:cs typeface="Mangal"/>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0031">
                <a:tc>
                  <a:txBody>
                    <a:bodyPr/>
                    <a:lstStyle/>
                    <a:p>
                      <a:pPr algn="just">
                        <a:spcAft>
                          <a:spcPts val="0"/>
                        </a:spcAft>
                      </a:pPr>
                      <a:r>
                        <a:rPr lang="en-US" sz="900" kern="100">
                          <a:latin typeface="宋体"/>
                          <a:ea typeface="宋体"/>
                          <a:cs typeface="Times New Roman"/>
                        </a:rPr>
                        <a:t>bulkadmin</a:t>
                      </a:r>
                      <a:endParaRPr lang="zh-CN" sz="1050" kern="100">
                        <a:latin typeface="Times New Roman"/>
                        <a:ea typeface="宋体"/>
                        <a:cs typeface="Mangal"/>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900" kern="100">
                          <a:latin typeface="Times New Roman"/>
                          <a:ea typeface="宋体"/>
                          <a:cs typeface="Times New Roman"/>
                        </a:rPr>
                        <a:t>角色成员可以运行</a:t>
                      </a:r>
                      <a:r>
                        <a:rPr lang="en-US" sz="900" kern="100">
                          <a:latin typeface="Times New Roman"/>
                          <a:ea typeface="宋体"/>
                          <a:cs typeface="Times New Roman"/>
                        </a:rPr>
                        <a:t> BULK INSERT </a:t>
                      </a:r>
                      <a:r>
                        <a:rPr lang="zh-CN" sz="900" kern="100">
                          <a:latin typeface="Times New Roman"/>
                          <a:ea typeface="宋体"/>
                          <a:cs typeface="Times New Roman"/>
                        </a:rPr>
                        <a:t>语句</a:t>
                      </a:r>
                      <a:endParaRPr lang="zh-CN" sz="1050" kern="100">
                        <a:latin typeface="Times New Roman"/>
                        <a:ea typeface="宋体"/>
                        <a:cs typeface="Mangal"/>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0031">
                <a:tc>
                  <a:txBody>
                    <a:bodyPr/>
                    <a:lstStyle/>
                    <a:p>
                      <a:pPr algn="just">
                        <a:spcAft>
                          <a:spcPts val="0"/>
                        </a:spcAft>
                      </a:pPr>
                      <a:r>
                        <a:rPr lang="en-US" sz="900" kern="100">
                          <a:latin typeface="宋体"/>
                          <a:ea typeface="宋体"/>
                          <a:cs typeface="Times New Roman"/>
                        </a:rPr>
                        <a:t>public</a:t>
                      </a:r>
                      <a:endParaRPr lang="zh-CN" sz="1050" kern="100">
                        <a:latin typeface="Times New Roman"/>
                        <a:ea typeface="宋体"/>
                        <a:cs typeface="Mangal"/>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just">
                        <a:spcAft>
                          <a:spcPts val="0"/>
                        </a:spcAft>
                      </a:pPr>
                      <a:r>
                        <a:rPr lang="zh-CN" sz="900" kern="100" dirty="0">
                          <a:latin typeface="Times New Roman"/>
                          <a:ea typeface="宋体"/>
                          <a:cs typeface="Times New Roman"/>
                        </a:rPr>
                        <a:t>初始状态时没有权限，所有数据库用户都是它的成员</a:t>
                      </a:r>
                      <a:endParaRPr lang="zh-CN" sz="1050" kern="100" dirty="0">
                        <a:latin typeface="Times New Roman"/>
                        <a:ea typeface="宋体"/>
                        <a:cs typeface="Mangal"/>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bl>
          </a:graphicData>
        </a:graphic>
      </p:graphicFrame>
    </p:spTree>
  </p:cSld>
  <p:clrMapOvr>
    <a:masterClrMapping/>
  </p:clrMapOvr>
  <mc:AlternateContent xmlns:mc="http://schemas.openxmlformats.org/markup-compatibility/2006">
    <mc:Choice xmlns="" xmlns:p14="http://schemas.microsoft.com/office/powerpoint/2010/main" Requires="p14">
      <p:transition spd="slow" p14:dur="2000">
        <p14:prism isContent="1"/>
      </p:transition>
    </mc:Choice>
    <mc:Fallback>
      <p:transition spd="slow">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42910" y="285728"/>
            <a:ext cx="3500462" cy="461665"/>
          </a:xfrm>
          <a:prstGeom prst="rect">
            <a:avLst/>
          </a:prstGeom>
          <a:noFill/>
          <a:ln cap="rnd">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marL="285750" indent="-285750" algn="l">
              <a:buFont typeface="Arial" pitchFamily="34" charset="0"/>
              <a:buChar char="•"/>
            </a:pPr>
            <a:r>
              <a:rPr lang="zh-CN" altLang="en-US" sz="2400" b="1" dirty="0" smtClean="0">
                <a:solidFill>
                  <a:schemeClr val="bg1"/>
                </a:solidFill>
              </a:rPr>
              <a:t>知识链接</a:t>
            </a:r>
          </a:p>
        </p:txBody>
      </p:sp>
      <p:sp>
        <p:nvSpPr>
          <p:cNvPr id="8" name="矩形 7"/>
          <p:cNvSpPr/>
          <p:nvPr/>
        </p:nvSpPr>
        <p:spPr>
          <a:xfrm>
            <a:off x="714348" y="1142984"/>
            <a:ext cx="2339103" cy="461665"/>
          </a:xfrm>
          <a:prstGeom prst="rect">
            <a:avLst/>
          </a:prstGeom>
        </p:spPr>
        <p:txBody>
          <a:bodyPr wrap="none">
            <a:spAutoFit/>
          </a:bodyPr>
          <a:lstStyle/>
          <a:p>
            <a:r>
              <a:rPr lang="zh-CN" altLang="en-US" sz="2400" dirty="0" smtClean="0">
                <a:solidFill>
                  <a:srgbClr val="FF0000"/>
                </a:solidFill>
                <a:latin typeface="黑体" pitchFamily="49" charset="-122"/>
                <a:ea typeface="黑体" pitchFamily="49" charset="-122"/>
              </a:rPr>
              <a:t>四．数据库角色</a:t>
            </a:r>
            <a:endParaRPr lang="zh-CN" altLang="en-US" sz="2400" dirty="0">
              <a:solidFill>
                <a:srgbClr val="FF0000"/>
              </a:solidFill>
              <a:latin typeface="黑体" pitchFamily="49" charset="-122"/>
              <a:ea typeface="黑体" pitchFamily="49" charset="-122"/>
            </a:endParaRPr>
          </a:p>
        </p:txBody>
      </p:sp>
      <p:sp>
        <p:nvSpPr>
          <p:cNvPr id="13313" name="Rectangle 1"/>
          <p:cNvSpPr>
            <a:spLocks noChangeArrowheads="1"/>
          </p:cNvSpPr>
          <p:nvPr/>
        </p:nvSpPr>
        <p:spPr bwMode="auto">
          <a:xfrm>
            <a:off x="571472" y="1643050"/>
            <a:ext cx="2095445" cy="33855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266700" algn="l"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dirty="0" smtClean="0">
                <a:ln>
                  <a:noFill/>
                </a:ln>
                <a:solidFill>
                  <a:schemeClr val="tx1"/>
                </a:solidFill>
                <a:effectLst/>
                <a:latin typeface="宋体" pitchFamily="2" charset="-122"/>
                <a:ea typeface="宋体" pitchFamily="2" charset="-122"/>
                <a:cs typeface="Times New Roman" pitchFamily="18" charset="0"/>
              </a:rPr>
              <a:t>1.</a:t>
            </a:r>
            <a:r>
              <a:rPr kumimoji="0" lang="zh-CN" altLang="en-US" sz="1600" b="0" i="0" u="none" strike="noStrike" cap="none" normalizeH="0" baseline="0" dirty="0" smtClean="0">
                <a:ln>
                  <a:noFill/>
                </a:ln>
                <a:solidFill>
                  <a:schemeClr val="tx1"/>
                </a:solidFill>
                <a:effectLst/>
                <a:latin typeface="宋体" pitchFamily="2" charset="-122"/>
                <a:ea typeface="宋体" pitchFamily="2" charset="-122"/>
                <a:cs typeface="Times New Roman" pitchFamily="18" charset="0"/>
              </a:rPr>
              <a:t>固定数据库角色</a:t>
            </a:r>
            <a:endParaRPr kumimoji="0" lang="zh-CN" altLang="en-US" sz="16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graphicFrame>
        <p:nvGraphicFramePr>
          <p:cNvPr id="10" name="表格 9"/>
          <p:cNvGraphicFramePr>
            <a:graphicFrameLocks noGrp="1"/>
          </p:cNvGraphicFramePr>
          <p:nvPr/>
        </p:nvGraphicFramePr>
        <p:xfrm>
          <a:off x="1285852" y="2285992"/>
          <a:ext cx="6786610" cy="2643212"/>
        </p:xfrm>
        <a:graphic>
          <a:graphicData uri="http://schemas.openxmlformats.org/drawingml/2006/table">
            <a:tbl>
              <a:tblPr/>
              <a:tblGrid>
                <a:gridCol w="2569865"/>
                <a:gridCol w="4216745"/>
              </a:tblGrid>
              <a:tr h="240292">
                <a:tc>
                  <a:txBody>
                    <a:bodyPr/>
                    <a:lstStyle/>
                    <a:p>
                      <a:pPr algn="ctr">
                        <a:spcAft>
                          <a:spcPts val="0"/>
                        </a:spcAft>
                      </a:pPr>
                      <a:r>
                        <a:rPr lang="zh-CN" sz="900" kern="100">
                          <a:latin typeface="Times New Roman"/>
                          <a:ea typeface="宋体"/>
                          <a:cs typeface="Times New Roman"/>
                        </a:rPr>
                        <a:t>固定数据库角色</a:t>
                      </a:r>
                      <a:endParaRPr lang="zh-CN" sz="1050" kern="100">
                        <a:latin typeface="Times New Roman"/>
                        <a:ea typeface="宋体"/>
                        <a:cs typeface="Mangal"/>
                      </a:endParaRPr>
                    </a:p>
                  </a:txBody>
                  <a:tcPr marL="68580" marR="68580" marT="0" marB="0" anchor="ctr">
                    <a:lnL>
                      <a:noFill/>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100">
                          <a:latin typeface="Times New Roman"/>
                          <a:ea typeface="宋体"/>
                          <a:cs typeface="Times New Roman"/>
                        </a:rPr>
                        <a:t>描述</a:t>
                      </a:r>
                      <a:endParaRPr lang="zh-CN" sz="1050" kern="100">
                        <a:latin typeface="Times New Roman"/>
                        <a:ea typeface="宋体"/>
                        <a:cs typeface="Mangal"/>
                      </a:endParaRPr>
                    </a:p>
                  </a:txBody>
                  <a:tcPr marL="68580" marR="68580" marT="0" marB="0" anchor="ctr">
                    <a:lnL w="12700" cap="flat" cmpd="sng" algn="ctr">
                      <a:solidFill>
                        <a:srgbClr val="000000"/>
                      </a:solidFill>
                      <a:prstDash val="solid"/>
                      <a:round/>
                      <a:headEnd type="none" w="med" len="med"/>
                      <a:tailEnd type="none" w="med" len="med"/>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0292">
                <a:tc>
                  <a:txBody>
                    <a:bodyPr/>
                    <a:lstStyle/>
                    <a:p>
                      <a:pPr algn="just">
                        <a:spcAft>
                          <a:spcPts val="0"/>
                        </a:spcAft>
                      </a:pPr>
                      <a:r>
                        <a:rPr lang="en-US" sz="900" kern="100">
                          <a:latin typeface="宋体"/>
                          <a:ea typeface="宋体"/>
                          <a:cs typeface="Times New Roman"/>
                        </a:rPr>
                        <a:t>db_owner </a:t>
                      </a:r>
                      <a:endParaRPr lang="zh-CN" sz="1050" kern="100">
                        <a:latin typeface="Times New Roman"/>
                        <a:ea typeface="宋体"/>
                        <a:cs typeface="Mangal"/>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900" kern="100">
                          <a:latin typeface="Times New Roman"/>
                          <a:ea typeface="宋体"/>
                          <a:cs typeface="Times New Roman"/>
                        </a:rPr>
                        <a:t>拥有数据库的所有许可</a:t>
                      </a:r>
                      <a:endParaRPr lang="zh-CN" sz="1050" kern="100">
                        <a:latin typeface="Times New Roman"/>
                        <a:ea typeface="宋体"/>
                        <a:cs typeface="Mangal"/>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0292">
                <a:tc>
                  <a:txBody>
                    <a:bodyPr/>
                    <a:lstStyle/>
                    <a:p>
                      <a:pPr algn="just">
                        <a:spcAft>
                          <a:spcPts val="0"/>
                        </a:spcAft>
                      </a:pPr>
                      <a:r>
                        <a:rPr lang="en-US" sz="900" kern="100">
                          <a:latin typeface="宋体"/>
                          <a:ea typeface="宋体"/>
                          <a:cs typeface="Times New Roman"/>
                        </a:rPr>
                        <a:t>db_securityadmin </a:t>
                      </a:r>
                      <a:endParaRPr lang="zh-CN" sz="1050" kern="100">
                        <a:latin typeface="Times New Roman"/>
                        <a:ea typeface="宋体"/>
                        <a:cs typeface="Mangal"/>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900" kern="100">
                          <a:latin typeface="Times New Roman"/>
                          <a:ea typeface="宋体"/>
                          <a:cs typeface="Times New Roman"/>
                        </a:rPr>
                        <a:t>能建立架构、更改角色</a:t>
                      </a:r>
                      <a:endParaRPr lang="zh-CN" sz="1050" kern="100">
                        <a:latin typeface="Times New Roman"/>
                        <a:ea typeface="宋体"/>
                        <a:cs typeface="Mangal"/>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0292">
                <a:tc>
                  <a:txBody>
                    <a:bodyPr/>
                    <a:lstStyle/>
                    <a:p>
                      <a:pPr algn="just">
                        <a:spcAft>
                          <a:spcPts val="0"/>
                        </a:spcAft>
                      </a:pPr>
                      <a:r>
                        <a:rPr lang="en-US" sz="900" kern="100">
                          <a:latin typeface="宋体"/>
                          <a:ea typeface="宋体"/>
                          <a:cs typeface="Times New Roman"/>
                        </a:rPr>
                        <a:t>db_accessadmin </a:t>
                      </a:r>
                      <a:endParaRPr lang="zh-CN" sz="1050" kern="100">
                        <a:latin typeface="Times New Roman"/>
                        <a:ea typeface="宋体"/>
                        <a:cs typeface="Mangal"/>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900" kern="100">
                          <a:latin typeface="Times New Roman"/>
                          <a:ea typeface="宋体"/>
                          <a:cs typeface="Times New Roman"/>
                        </a:rPr>
                        <a:t>能添加或删除用户、组或角色</a:t>
                      </a:r>
                      <a:endParaRPr lang="zh-CN" sz="1050" kern="100">
                        <a:latin typeface="Times New Roman"/>
                        <a:ea typeface="宋体"/>
                        <a:cs typeface="Mangal"/>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0292">
                <a:tc>
                  <a:txBody>
                    <a:bodyPr/>
                    <a:lstStyle/>
                    <a:p>
                      <a:pPr algn="just">
                        <a:spcAft>
                          <a:spcPts val="0"/>
                        </a:spcAft>
                      </a:pPr>
                      <a:r>
                        <a:rPr lang="en-US" sz="900" kern="100">
                          <a:latin typeface="宋体"/>
                          <a:ea typeface="宋体"/>
                          <a:cs typeface="Times New Roman"/>
                        </a:rPr>
                        <a:t>db_backupoperator </a:t>
                      </a:r>
                      <a:endParaRPr lang="zh-CN" sz="1050" kern="100">
                        <a:latin typeface="Times New Roman"/>
                        <a:ea typeface="宋体"/>
                        <a:cs typeface="Mangal"/>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900" kern="100">
                          <a:latin typeface="Times New Roman"/>
                          <a:ea typeface="宋体"/>
                          <a:cs typeface="Times New Roman"/>
                        </a:rPr>
                        <a:t>能备份数据库</a:t>
                      </a:r>
                      <a:endParaRPr lang="zh-CN" sz="1050" kern="100">
                        <a:latin typeface="Times New Roman"/>
                        <a:ea typeface="宋体"/>
                        <a:cs typeface="Mangal"/>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0292">
                <a:tc>
                  <a:txBody>
                    <a:bodyPr/>
                    <a:lstStyle/>
                    <a:p>
                      <a:pPr algn="just">
                        <a:spcAft>
                          <a:spcPts val="0"/>
                        </a:spcAft>
                      </a:pPr>
                      <a:r>
                        <a:rPr lang="en-US" sz="900" kern="100">
                          <a:latin typeface="宋体"/>
                          <a:ea typeface="宋体"/>
                          <a:cs typeface="Times New Roman"/>
                        </a:rPr>
                        <a:t>db_datareader </a:t>
                      </a:r>
                      <a:endParaRPr lang="zh-CN" sz="1050" kern="100">
                        <a:latin typeface="Times New Roman"/>
                        <a:ea typeface="宋体"/>
                        <a:cs typeface="Mangal"/>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900" kern="100">
                          <a:latin typeface="Times New Roman"/>
                          <a:ea typeface="宋体"/>
                          <a:cs typeface="Times New Roman"/>
                        </a:rPr>
                        <a:t>能从数据库表中读数据</a:t>
                      </a:r>
                      <a:endParaRPr lang="zh-CN" sz="1050" kern="100">
                        <a:latin typeface="Times New Roman"/>
                        <a:ea typeface="宋体"/>
                        <a:cs typeface="Mangal"/>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0292">
                <a:tc>
                  <a:txBody>
                    <a:bodyPr/>
                    <a:lstStyle/>
                    <a:p>
                      <a:pPr algn="just">
                        <a:spcAft>
                          <a:spcPts val="0"/>
                        </a:spcAft>
                      </a:pPr>
                      <a:r>
                        <a:rPr lang="en-US" sz="900" kern="100">
                          <a:latin typeface="宋体"/>
                          <a:ea typeface="宋体"/>
                          <a:cs typeface="Times New Roman"/>
                        </a:rPr>
                        <a:t>db_datawriter </a:t>
                      </a:r>
                      <a:endParaRPr lang="zh-CN" sz="1050" kern="100">
                        <a:latin typeface="Times New Roman"/>
                        <a:ea typeface="宋体"/>
                        <a:cs typeface="Mangal"/>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900" kern="100">
                          <a:latin typeface="Times New Roman"/>
                          <a:ea typeface="宋体"/>
                          <a:cs typeface="Times New Roman"/>
                        </a:rPr>
                        <a:t>能修改数据库表中的数据</a:t>
                      </a:r>
                      <a:endParaRPr lang="zh-CN" sz="1050" kern="100">
                        <a:latin typeface="Times New Roman"/>
                        <a:ea typeface="宋体"/>
                        <a:cs typeface="Mangal"/>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0292">
                <a:tc>
                  <a:txBody>
                    <a:bodyPr/>
                    <a:lstStyle/>
                    <a:p>
                      <a:pPr algn="just">
                        <a:spcAft>
                          <a:spcPts val="0"/>
                        </a:spcAft>
                      </a:pPr>
                      <a:r>
                        <a:rPr lang="en-US" sz="900" kern="100">
                          <a:latin typeface="宋体"/>
                          <a:ea typeface="宋体"/>
                          <a:cs typeface="Times New Roman"/>
                        </a:rPr>
                        <a:t>db_ddladmin </a:t>
                      </a:r>
                      <a:endParaRPr lang="zh-CN" sz="1050" kern="100">
                        <a:latin typeface="Times New Roman"/>
                        <a:ea typeface="宋体"/>
                        <a:cs typeface="Mangal"/>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900" kern="100">
                          <a:latin typeface="Times New Roman"/>
                          <a:ea typeface="宋体"/>
                          <a:cs typeface="Times New Roman"/>
                        </a:rPr>
                        <a:t>能添加、修改或删除数据库对象</a:t>
                      </a:r>
                      <a:endParaRPr lang="zh-CN" sz="1050" kern="100">
                        <a:latin typeface="Times New Roman"/>
                        <a:ea typeface="宋体"/>
                        <a:cs typeface="Mangal"/>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0292">
                <a:tc>
                  <a:txBody>
                    <a:bodyPr/>
                    <a:lstStyle/>
                    <a:p>
                      <a:pPr algn="just">
                        <a:spcAft>
                          <a:spcPts val="0"/>
                        </a:spcAft>
                      </a:pPr>
                      <a:r>
                        <a:rPr lang="en-US" sz="900" kern="100">
                          <a:latin typeface="宋体"/>
                          <a:ea typeface="宋体"/>
                          <a:cs typeface="Times New Roman"/>
                        </a:rPr>
                        <a:t>db_denydatareader </a:t>
                      </a:r>
                      <a:endParaRPr lang="zh-CN" sz="1050" kern="100">
                        <a:latin typeface="Times New Roman"/>
                        <a:ea typeface="宋体"/>
                        <a:cs typeface="Mangal"/>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900" kern="100">
                          <a:latin typeface="Times New Roman"/>
                          <a:ea typeface="宋体"/>
                          <a:cs typeface="Times New Roman"/>
                        </a:rPr>
                        <a:t>不能从数据库表中读数据</a:t>
                      </a:r>
                      <a:endParaRPr lang="zh-CN" sz="1050" kern="100">
                        <a:latin typeface="Times New Roman"/>
                        <a:ea typeface="宋体"/>
                        <a:cs typeface="Mangal"/>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0292">
                <a:tc>
                  <a:txBody>
                    <a:bodyPr/>
                    <a:lstStyle/>
                    <a:p>
                      <a:pPr algn="just">
                        <a:spcAft>
                          <a:spcPts val="0"/>
                        </a:spcAft>
                      </a:pPr>
                      <a:r>
                        <a:rPr lang="en-US" sz="900" kern="100">
                          <a:latin typeface="宋体"/>
                          <a:ea typeface="宋体"/>
                          <a:cs typeface="Times New Roman"/>
                        </a:rPr>
                        <a:t>db_denydatawriter </a:t>
                      </a:r>
                      <a:endParaRPr lang="zh-CN" sz="1050" kern="100">
                        <a:latin typeface="Times New Roman"/>
                        <a:ea typeface="宋体"/>
                        <a:cs typeface="Mangal"/>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900" kern="100">
                          <a:latin typeface="Times New Roman"/>
                          <a:ea typeface="宋体"/>
                          <a:cs typeface="Times New Roman"/>
                        </a:rPr>
                        <a:t>不修改数据库表中的数据</a:t>
                      </a:r>
                      <a:endParaRPr lang="zh-CN" sz="1050" kern="100">
                        <a:latin typeface="Times New Roman"/>
                        <a:ea typeface="宋体"/>
                        <a:cs typeface="Mangal"/>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0292">
                <a:tc>
                  <a:txBody>
                    <a:bodyPr/>
                    <a:lstStyle/>
                    <a:p>
                      <a:pPr algn="just">
                        <a:spcAft>
                          <a:spcPts val="0"/>
                        </a:spcAft>
                      </a:pPr>
                      <a:r>
                        <a:rPr lang="en-US" sz="900" kern="100">
                          <a:latin typeface="宋体"/>
                          <a:ea typeface="宋体"/>
                          <a:cs typeface="Times New Roman"/>
                        </a:rPr>
                        <a:t>public </a:t>
                      </a:r>
                      <a:endParaRPr lang="zh-CN" sz="1050" kern="100">
                        <a:latin typeface="Times New Roman"/>
                        <a:ea typeface="宋体"/>
                        <a:cs typeface="Mangal"/>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just">
                        <a:spcAft>
                          <a:spcPts val="0"/>
                        </a:spcAft>
                      </a:pPr>
                      <a:r>
                        <a:rPr lang="zh-CN" sz="900" kern="100" dirty="0">
                          <a:latin typeface="Times New Roman"/>
                          <a:ea typeface="宋体"/>
                          <a:cs typeface="Times New Roman"/>
                        </a:rPr>
                        <a:t>维护默认的权限</a:t>
                      </a:r>
                      <a:endParaRPr lang="zh-CN" sz="1050" kern="100" dirty="0">
                        <a:latin typeface="Times New Roman"/>
                        <a:ea typeface="宋体"/>
                        <a:cs typeface="Mangal"/>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bl>
          </a:graphicData>
        </a:graphic>
      </p:graphicFrame>
      <p:sp>
        <p:nvSpPr>
          <p:cNvPr id="13314" name="Rectangle 2"/>
          <p:cNvSpPr>
            <a:spLocks noChangeArrowheads="1"/>
          </p:cNvSpPr>
          <p:nvPr/>
        </p:nvSpPr>
        <p:spPr bwMode="auto">
          <a:xfrm>
            <a:off x="642910" y="5143512"/>
            <a:ext cx="7225055" cy="1077218"/>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266700" algn="l"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dirty="0" smtClean="0">
                <a:ln>
                  <a:noFill/>
                </a:ln>
                <a:solidFill>
                  <a:schemeClr val="tx1"/>
                </a:solidFill>
                <a:effectLst/>
                <a:latin typeface="宋体" pitchFamily="2" charset="-122"/>
                <a:ea typeface="宋体" pitchFamily="2" charset="-122"/>
                <a:cs typeface="Times New Roman" pitchFamily="18" charset="0"/>
              </a:rPr>
              <a:t>2. </a:t>
            </a:r>
            <a:r>
              <a:rPr kumimoji="0" lang="zh-CN" altLang="en-US" sz="1600" b="0" i="0" u="none" strike="noStrike" cap="none" normalizeH="0" baseline="0" dirty="0" smtClean="0">
                <a:ln>
                  <a:noFill/>
                </a:ln>
                <a:solidFill>
                  <a:schemeClr val="tx1"/>
                </a:solidFill>
                <a:effectLst/>
                <a:latin typeface="宋体" pitchFamily="2" charset="-122"/>
                <a:ea typeface="宋体" pitchFamily="2" charset="-122"/>
                <a:cs typeface="Times New Roman" pitchFamily="18" charset="0"/>
              </a:rPr>
              <a:t>用户定义数据库角色</a:t>
            </a:r>
            <a:endParaRPr kumimoji="0" lang="zh-CN" altLang="en-US" sz="1600" b="0" i="0" u="none" strike="noStrike" cap="none" normalizeH="0" baseline="0" dirty="0" smtClean="0">
              <a:ln>
                <a:noFill/>
              </a:ln>
              <a:solidFill>
                <a:schemeClr val="tx1"/>
              </a:solidFill>
              <a:effectLst/>
              <a:latin typeface="宋体" pitchFamily="2" charset="-122"/>
              <a:ea typeface="宋体" pitchFamily="2" charset="-122"/>
              <a:cs typeface="宋体" pitchFamily="2" charset="-122"/>
            </a:endParaRPr>
          </a:p>
          <a:p>
            <a:pPr marL="0" marR="0" lvl="0" indent="266700" algn="l" defTabSz="914400" rtl="0" eaLnBrk="0" fontAlgn="base" latinLnBrk="0" hangingPunct="0">
              <a:lnSpc>
                <a:spcPct val="150000"/>
              </a:lnSpc>
              <a:spcBef>
                <a:spcPct val="0"/>
              </a:spcBef>
              <a:spcAft>
                <a:spcPct val="0"/>
              </a:spcAft>
              <a:buClrTx/>
              <a:buSzTx/>
              <a:buFontTx/>
              <a:buNone/>
              <a:tabLst/>
            </a:pPr>
            <a:r>
              <a:rPr kumimoji="0" lang="zh-CN" altLang="en-US" sz="1600" b="0" i="0" u="none" strike="noStrike" cap="none" normalizeH="0" baseline="0" dirty="0" smtClean="0">
                <a:ln>
                  <a:noFill/>
                </a:ln>
                <a:solidFill>
                  <a:schemeClr val="tx1"/>
                </a:solidFill>
                <a:effectLst/>
                <a:latin typeface="宋体" pitchFamily="2" charset="-122"/>
                <a:ea typeface="宋体" pitchFamily="2" charset="-122"/>
                <a:cs typeface="Times New Roman" pitchFamily="18" charset="0"/>
              </a:rPr>
              <a:t>当固定数据库角色不能满足需求时，也可以自己创建数据库角色，定义一组</a:t>
            </a:r>
            <a:endParaRPr kumimoji="0" lang="en-US" altLang="zh-CN" sz="1600" b="0" i="0" u="none" strike="noStrike" cap="none" normalizeH="0" baseline="0" dirty="0" smtClean="0">
              <a:ln>
                <a:noFill/>
              </a:ln>
              <a:solidFill>
                <a:schemeClr val="tx1"/>
              </a:solidFill>
              <a:effectLst/>
              <a:latin typeface="宋体" pitchFamily="2" charset="-122"/>
              <a:ea typeface="宋体" pitchFamily="2" charset="-122"/>
              <a:cs typeface="Times New Roman" pitchFamily="18" charset="0"/>
            </a:endParaRPr>
          </a:p>
          <a:p>
            <a:pPr marL="0" marR="0" lvl="0" indent="266700" algn="l" defTabSz="914400" rtl="0" eaLnBrk="0" fontAlgn="base" latinLnBrk="0" hangingPunct="0">
              <a:lnSpc>
                <a:spcPct val="150000"/>
              </a:lnSpc>
              <a:spcBef>
                <a:spcPct val="0"/>
              </a:spcBef>
              <a:spcAft>
                <a:spcPct val="0"/>
              </a:spcAft>
              <a:buClrTx/>
              <a:buSzTx/>
              <a:buFontTx/>
              <a:buNone/>
              <a:tabLst/>
            </a:pPr>
            <a:r>
              <a:rPr kumimoji="0" lang="zh-CN" altLang="en-US" sz="1600" b="0" i="0" u="none" strike="noStrike" cap="none" normalizeH="0" baseline="0" dirty="0" smtClean="0">
                <a:ln>
                  <a:noFill/>
                </a:ln>
                <a:solidFill>
                  <a:schemeClr val="tx1"/>
                </a:solidFill>
                <a:effectLst/>
                <a:latin typeface="宋体" pitchFamily="2" charset="-122"/>
                <a:ea typeface="宋体" pitchFamily="2" charset="-122"/>
                <a:cs typeface="Times New Roman" pitchFamily="18" charset="0"/>
              </a:rPr>
              <a:t>用户具有相同的权限。</a:t>
            </a:r>
            <a:endParaRPr kumimoji="0" lang="zh-CN" altLang="en-US" sz="1600" b="0" i="0" u="none" strike="noStrike" cap="none" normalizeH="0" baseline="0" dirty="0" smtClean="0">
              <a:ln>
                <a:noFill/>
              </a:ln>
              <a:solidFill>
                <a:schemeClr val="tx1"/>
              </a:solidFill>
              <a:effectLst/>
              <a:latin typeface="宋体" pitchFamily="2" charset="-122"/>
              <a:ea typeface="宋体" pitchFamily="2" charset="-122"/>
              <a:cs typeface="宋体" pitchFamily="2" charset="-122"/>
            </a:endParaRPr>
          </a:p>
        </p:txBody>
      </p:sp>
    </p:spTree>
  </p:cSld>
  <p:clrMapOvr>
    <a:masterClrMapping/>
  </p:clrMapOvr>
  <mc:AlternateContent xmlns:mc="http://schemas.openxmlformats.org/markup-compatibility/2006">
    <mc:Choice xmlns="" xmlns:p14="http://schemas.microsoft.com/office/powerpoint/2010/main" Requires="p14">
      <p:transition spd="slow" p14:dur="2000">
        <p14:prism isContent="1"/>
      </p:transition>
    </mc:Choice>
    <mc:Fallback>
      <p:transition spd="slow">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42910" y="285728"/>
            <a:ext cx="3500462" cy="461665"/>
          </a:xfrm>
          <a:prstGeom prst="rect">
            <a:avLst/>
          </a:prstGeom>
          <a:noFill/>
          <a:ln cap="rnd">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marL="285750" indent="-285750" algn="l"/>
            <a:r>
              <a:rPr lang="zh-CN" altLang="en-US" sz="2400" b="1" dirty="0" smtClean="0">
                <a:solidFill>
                  <a:schemeClr val="bg1"/>
                </a:solidFill>
              </a:rPr>
              <a:t>知识扩展</a:t>
            </a:r>
          </a:p>
        </p:txBody>
      </p:sp>
      <p:graphicFrame>
        <p:nvGraphicFramePr>
          <p:cNvPr id="9" name="图示 8"/>
          <p:cNvGraphicFramePr/>
          <p:nvPr/>
        </p:nvGraphicFramePr>
        <p:xfrm>
          <a:off x="1214414" y="1857364"/>
          <a:ext cx="6858048" cy="307183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1265" name="Rectangle 1"/>
          <p:cNvSpPr>
            <a:spLocks noChangeArrowheads="1"/>
          </p:cNvSpPr>
          <p:nvPr/>
        </p:nvSpPr>
        <p:spPr bwMode="auto">
          <a:xfrm>
            <a:off x="500034" y="928670"/>
            <a:ext cx="1980029"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2000" b="0" i="0" u="none" strike="noStrike" cap="none" normalizeH="0" baseline="0" dirty="0" smtClean="0">
                <a:ln>
                  <a:noFill/>
                </a:ln>
                <a:solidFill>
                  <a:srgbClr val="FF0000"/>
                </a:solidFill>
                <a:effectLst/>
                <a:latin typeface="黑体" pitchFamily="49" charset="-122"/>
                <a:ea typeface="黑体" pitchFamily="49" charset="-122"/>
                <a:cs typeface="Times New Roman" pitchFamily="18" charset="0"/>
              </a:rPr>
              <a:t>一</a:t>
            </a:r>
            <a:r>
              <a:rPr kumimoji="0" lang="zh-CN" sz="2000" b="0" i="0" u="none" strike="noStrike" cap="none" normalizeH="0" baseline="0" dirty="0" smtClean="0" bmk="">
                <a:ln>
                  <a:noFill/>
                </a:ln>
                <a:solidFill>
                  <a:srgbClr val="FF0000"/>
                </a:solidFill>
                <a:effectLst/>
                <a:latin typeface="黑体" pitchFamily="49" charset="-122"/>
                <a:ea typeface="黑体" pitchFamily="49" charset="-122"/>
                <a:cs typeface="Times New Roman" pitchFamily="18" charset="0"/>
              </a:rPr>
              <a:t>．安全性部署</a:t>
            </a:r>
            <a:endParaRPr kumimoji="0" lang="zh-CN" sz="2000" b="0" i="0" u="none" strike="noStrike" cap="none" normalizeH="0" baseline="0" dirty="0" smtClean="0">
              <a:ln>
                <a:noFill/>
              </a:ln>
              <a:solidFill>
                <a:srgbClr val="FF0000"/>
              </a:solidFill>
              <a:effectLst/>
              <a:latin typeface="Arial" pitchFamily="34" charset="0"/>
              <a:ea typeface="宋体" pitchFamily="2" charset="-122"/>
              <a:cs typeface="宋体" pitchFamily="2" charset="-122"/>
            </a:endParaRPr>
          </a:p>
        </p:txBody>
      </p:sp>
    </p:spTree>
  </p:cSld>
  <p:clrMapOvr>
    <a:masterClrMapping/>
  </p:clrMapOvr>
  <mc:AlternateContent xmlns:mc="http://schemas.openxmlformats.org/markup-compatibility/2006">
    <mc:Choice xmlns="" xmlns:p14="http://schemas.microsoft.com/office/powerpoint/2010/main" Requires="p14">
      <p:transition spd="slow" p14:dur="2000">
        <p14:prism isContent="1"/>
      </p:transition>
    </mc:Choice>
    <mc:Fallback>
      <p:transition spd="slow">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42910" y="285728"/>
            <a:ext cx="3500462" cy="461665"/>
          </a:xfrm>
          <a:prstGeom prst="rect">
            <a:avLst/>
          </a:prstGeom>
          <a:noFill/>
          <a:ln cap="rnd">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marL="285750" indent="-285750" algn="l"/>
            <a:r>
              <a:rPr lang="zh-CN" altLang="en-US" sz="2400" b="1" dirty="0" smtClean="0">
                <a:solidFill>
                  <a:schemeClr val="bg1"/>
                </a:solidFill>
              </a:rPr>
              <a:t>知识扩展</a:t>
            </a:r>
          </a:p>
        </p:txBody>
      </p:sp>
      <p:sp>
        <p:nvSpPr>
          <p:cNvPr id="11265" name="Rectangle 1"/>
          <p:cNvSpPr>
            <a:spLocks noChangeArrowheads="1"/>
          </p:cNvSpPr>
          <p:nvPr/>
        </p:nvSpPr>
        <p:spPr bwMode="auto">
          <a:xfrm>
            <a:off x="500034" y="928670"/>
            <a:ext cx="3903633"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lvl="0" algn="l"/>
            <a:r>
              <a:rPr lang="zh-CN" altLang="en-US" sz="2000" dirty="0" smtClean="0">
                <a:solidFill>
                  <a:srgbClr val="FF0000"/>
                </a:solidFill>
                <a:latin typeface="黑体" pitchFamily="49" charset="-122"/>
                <a:ea typeface="黑体" pitchFamily="49" charset="-122"/>
                <a:cs typeface="Times New Roman" pitchFamily="18" charset="0"/>
              </a:rPr>
              <a:t>二．利用</a:t>
            </a:r>
            <a:r>
              <a:rPr lang="en-US" altLang="zh-CN" sz="2000" dirty="0" smtClean="0">
                <a:solidFill>
                  <a:srgbClr val="FF0000"/>
                </a:solidFill>
                <a:latin typeface="黑体" pitchFamily="49" charset="-122"/>
                <a:ea typeface="黑体" pitchFamily="49" charset="-122"/>
                <a:cs typeface="Times New Roman" pitchFamily="18" charset="0"/>
              </a:rPr>
              <a:t>T-SQL</a:t>
            </a:r>
            <a:r>
              <a:rPr lang="zh-CN" altLang="en-US" sz="2000" dirty="0" smtClean="0">
                <a:solidFill>
                  <a:srgbClr val="FF0000"/>
                </a:solidFill>
                <a:latin typeface="黑体" pitchFamily="49" charset="-122"/>
                <a:ea typeface="黑体" pitchFamily="49" charset="-122"/>
                <a:cs typeface="Times New Roman" pitchFamily="18" charset="0"/>
              </a:rPr>
              <a:t>语句进行安全管理</a:t>
            </a:r>
          </a:p>
        </p:txBody>
      </p:sp>
      <p:sp>
        <p:nvSpPr>
          <p:cNvPr id="6" name="TextBox 5"/>
          <p:cNvSpPr txBox="1"/>
          <p:nvPr/>
        </p:nvSpPr>
        <p:spPr>
          <a:xfrm>
            <a:off x="2357422" y="1571612"/>
            <a:ext cx="4143404" cy="3970318"/>
          </a:xfrm>
          <a:prstGeom prst="rect">
            <a:avLst/>
          </a:prstGeom>
          <a:ln w="19050" cap="rnd">
            <a:solidFill>
              <a:srgbClr val="FF0000"/>
            </a:solidFill>
            <a:prstDash val="sysDash"/>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200" dirty="0" smtClean="0">
                <a:latin typeface="宋体" pitchFamily="2" charset="-122"/>
                <a:ea typeface="宋体" pitchFamily="2" charset="-122"/>
              </a:rPr>
              <a:t>1.</a:t>
            </a:r>
            <a:r>
              <a:rPr lang="zh-CN" altLang="en-US" sz="1200" dirty="0" smtClean="0">
                <a:latin typeface="宋体" pitchFamily="2" charset="-122"/>
                <a:ea typeface="宋体" pitchFamily="2" charset="-122"/>
              </a:rPr>
              <a:t>使用</a:t>
            </a:r>
            <a:r>
              <a:rPr lang="en-US" sz="1200" dirty="0" smtClean="0">
                <a:latin typeface="宋体" pitchFamily="2" charset="-122"/>
                <a:ea typeface="宋体" pitchFamily="2" charset="-122"/>
              </a:rPr>
              <a:t>SQL</a:t>
            </a:r>
            <a:r>
              <a:rPr lang="zh-CN" altLang="en-US" sz="1200" dirty="0" smtClean="0">
                <a:latin typeface="宋体" pitchFamily="2" charset="-122"/>
                <a:ea typeface="宋体" pitchFamily="2" charset="-122"/>
              </a:rPr>
              <a:t>语句创建</a:t>
            </a:r>
            <a:r>
              <a:rPr lang="en-US" sz="1200" dirty="0" smtClean="0">
                <a:latin typeface="宋体" pitchFamily="2" charset="-122"/>
                <a:ea typeface="宋体" pitchFamily="2" charset="-122"/>
              </a:rPr>
              <a:t>Windows</a:t>
            </a:r>
            <a:r>
              <a:rPr lang="zh-CN" altLang="en-US" sz="1200" dirty="0" smtClean="0">
                <a:latin typeface="宋体" pitchFamily="2" charset="-122"/>
                <a:ea typeface="宋体" pitchFamily="2" charset="-122"/>
              </a:rPr>
              <a:t>登录账户</a:t>
            </a:r>
          </a:p>
          <a:p>
            <a:r>
              <a:rPr lang="zh-CN" altLang="en-US" sz="1200" dirty="0" smtClean="0">
                <a:latin typeface="宋体" pitchFamily="2" charset="-122"/>
                <a:ea typeface="宋体" pitchFamily="2" charset="-122"/>
              </a:rPr>
              <a:t>添加</a:t>
            </a:r>
            <a:r>
              <a:rPr lang="en-US" sz="1200" dirty="0" smtClean="0">
                <a:latin typeface="宋体" pitchFamily="2" charset="-122"/>
                <a:ea typeface="宋体" pitchFamily="2" charset="-122"/>
              </a:rPr>
              <a:t>Windows</a:t>
            </a:r>
            <a:r>
              <a:rPr lang="zh-CN" altLang="en-US" sz="1200" dirty="0" smtClean="0">
                <a:latin typeface="宋体" pitchFamily="2" charset="-122"/>
                <a:ea typeface="宋体" pitchFamily="2" charset="-122"/>
              </a:rPr>
              <a:t>登录账户需要调用</a:t>
            </a:r>
            <a:r>
              <a:rPr lang="en-US" sz="1200" dirty="0" smtClean="0">
                <a:latin typeface="宋体" pitchFamily="2" charset="-122"/>
                <a:ea typeface="宋体" pitchFamily="2" charset="-122"/>
              </a:rPr>
              <a:t>SQL Server</a:t>
            </a:r>
            <a:r>
              <a:rPr lang="zh-CN" altLang="en-US" sz="1200" dirty="0" smtClean="0">
                <a:latin typeface="宋体" pitchFamily="2" charset="-122"/>
                <a:ea typeface="宋体" pitchFamily="2" charset="-122"/>
              </a:rPr>
              <a:t>内置的系统存储过程</a:t>
            </a:r>
            <a:r>
              <a:rPr lang="en-US" sz="1200" dirty="0" err="1" smtClean="0">
                <a:latin typeface="宋体" pitchFamily="2" charset="-122"/>
                <a:ea typeface="宋体" pitchFamily="2" charset="-122"/>
              </a:rPr>
              <a:t>sp_grantlogin</a:t>
            </a:r>
            <a:r>
              <a:rPr lang="zh-CN" altLang="en-US" sz="1200" dirty="0" smtClean="0">
                <a:latin typeface="宋体" pitchFamily="2" charset="-122"/>
                <a:ea typeface="宋体" pitchFamily="2" charset="-122"/>
              </a:rPr>
              <a:t>。</a:t>
            </a:r>
          </a:p>
          <a:p>
            <a:r>
              <a:rPr lang="zh-CN" altLang="en-US" sz="1200" dirty="0" smtClean="0">
                <a:latin typeface="宋体" pitchFamily="2" charset="-122"/>
                <a:ea typeface="宋体" pitchFamily="2" charset="-122"/>
              </a:rPr>
              <a:t>其用法为：</a:t>
            </a:r>
          </a:p>
          <a:p>
            <a:r>
              <a:rPr lang="en-US" sz="1200" dirty="0" smtClean="0">
                <a:latin typeface="宋体" pitchFamily="2" charset="-122"/>
                <a:ea typeface="宋体" pitchFamily="2" charset="-122"/>
              </a:rPr>
              <a:t>EXEC </a:t>
            </a:r>
            <a:r>
              <a:rPr lang="en-US" sz="1200" dirty="0" err="1" smtClean="0">
                <a:latin typeface="宋体" pitchFamily="2" charset="-122"/>
                <a:ea typeface="宋体" pitchFamily="2" charset="-122"/>
              </a:rPr>
              <a:t>sp_grantlogin</a:t>
            </a:r>
            <a:r>
              <a:rPr lang="en-US" sz="1200" dirty="0" smtClean="0">
                <a:latin typeface="宋体" pitchFamily="2" charset="-122"/>
                <a:ea typeface="宋体" pitchFamily="2" charset="-122"/>
              </a:rPr>
              <a:t>   ‘Windows</a:t>
            </a:r>
            <a:r>
              <a:rPr lang="zh-CN" altLang="en-US" sz="1200" dirty="0" smtClean="0">
                <a:latin typeface="宋体" pitchFamily="2" charset="-122"/>
                <a:ea typeface="宋体" pitchFamily="2" charset="-122"/>
              </a:rPr>
              <a:t>域名</a:t>
            </a:r>
            <a:r>
              <a:rPr lang="en-US" sz="1200" dirty="0" smtClean="0">
                <a:latin typeface="宋体" pitchFamily="2" charset="-122"/>
                <a:ea typeface="宋体" pitchFamily="2" charset="-122"/>
              </a:rPr>
              <a:t>\</a:t>
            </a:r>
            <a:r>
              <a:rPr lang="zh-CN" altLang="en-US" sz="1200" dirty="0" smtClean="0">
                <a:latin typeface="宋体" pitchFamily="2" charset="-122"/>
                <a:ea typeface="宋体" pitchFamily="2" charset="-122"/>
              </a:rPr>
              <a:t>用户名</a:t>
            </a:r>
            <a:r>
              <a:rPr lang="en-US" sz="1200" dirty="0" smtClean="0">
                <a:latin typeface="宋体" pitchFamily="2" charset="-122"/>
                <a:ea typeface="宋体" pitchFamily="2" charset="-122"/>
              </a:rPr>
              <a:t> ‘</a:t>
            </a:r>
            <a:endParaRPr lang="zh-CN" altLang="en-US" sz="1200" dirty="0" smtClean="0">
              <a:latin typeface="宋体" pitchFamily="2" charset="-122"/>
              <a:ea typeface="宋体" pitchFamily="2" charset="-122"/>
            </a:endParaRPr>
          </a:p>
          <a:p>
            <a:r>
              <a:rPr lang="zh-CN" altLang="en-US" sz="1200" dirty="0" smtClean="0">
                <a:latin typeface="宋体" pitchFamily="2" charset="-122"/>
                <a:ea typeface="宋体" pitchFamily="2" charset="-122"/>
              </a:rPr>
              <a:t>其中，系统存储过程类似于</a:t>
            </a:r>
            <a:r>
              <a:rPr lang="en-US" sz="1200" dirty="0" smtClean="0">
                <a:latin typeface="宋体" pitchFamily="2" charset="-122"/>
                <a:ea typeface="宋体" pitchFamily="2" charset="-122"/>
              </a:rPr>
              <a:t>C</a:t>
            </a:r>
            <a:r>
              <a:rPr lang="zh-CN" altLang="en-US" sz="1200" dirty="0" smtClean="0">
                <a:latin typeface="宋体" pitchFamily="2" charset="-122"/>
                <a:ea typeface="宋体" pitchFamily="2" charset="-122"/>
              </a:rPr>
              <a:t>语言的系统函数，</a:t>
            </a:r>
            <a:r>
              <a:rPr lang="en-US" sz="1200" dirty="0" smtClean="0">
                <a:latin typeface="宋体" pitchFamily="2" charset="-122"/>
                <a:ea typeface="宋体" pitchFamily="2" charset="-122"/>
              </a:rPr>
              <a:t>EXEC</a:t>
            </a:r>
            <a:r>
              <a:rPr lang="zh-CN" altLang="en-US" sz="1200" dirty="0" smtClean="0">
                <a:latin typeface="宋体" pitchFamily="2" charset="-122"/>
                <a:ea typeface="宋体" pitchFamily="2" charset="-122"/>
              </a:rPr>
              <a:t>关键字表示调用执行，如果是本机，可用计算机名替换</a:t>
            </a:r>
            <a:r>
              <a:rPr lang="en-US" sz="1200" dirty="0" smtClean="0">
                <a:latin typeface="宋体" pitchFamily="2" charset="-122"/>
                <a:ea typeface="宋体" pitchFamily="2" charset="-122"/>
              </a:rPr>
              <a:t>windows</a:t>
            </a:r>
            <a:r>
              <a:rPr lang="zh-CN" altLang="en-US" sz="1200" dirty="0" smtClean="0">
                <a:latin typeface="宋体" pitchFamily="2" charset="-122"/>
                <a:ea typeface="宋体" pitchFamily="2" charset="-122"/>
              </a:rPr>
              <a:t>域名。</a:t>
            </a:r>
          </a:p>
          <a:p>
            <a:r>
              <a:rPr lang="zh-CN" altLang="en-US" sz="1200" dirty="0" smtClean="0">
                <a:latin typeface="宋体" pitchFamily="2" charset="-122"/>
                <a:ea typeface="宋体" pitchFamily="2" charset="-122"/>
              </a:rPr>
              <a:t>添加</a:t>
            </a:r>
            <a:r>
              <a:rPr lang="en-US" sz="1200" dirty="0" smtClean="0">
                <a:latin typeface="宋体" pitchFamily="2" charset="-122"/>
                <a:ea typeface="宋体" pitchFamily="2" charset="-122"/>
              </a:rPr>
              <a:t>SQL</a:t>
            </a:r>
            <a:r>
              <a:rPr lang="zh-CN" altLang="en-US" sz="1200" dirty="0" smtClean="0">
                <a:latin typeface="宋体" pitchFamily="2" charset="-122"/>
                <a:ea typeface="宋体" pitchFamily="2" charset="-122"/>
              </a:rPr>
              <a:t>登录账户需要调用系统存储过程</a:t>
            </a:r>
            <a:r>
              <a:rPr lang="en-US" sz="1200" dirty="0" err="1" smtClean="0">
                <a:latin typeface="宋体" pitchFamily="2" charset="-122"/>
                <a:ea typeface="宋体" pitchFamily="2" charset="-122"/>
              </a:rPr>
              <a:t>sp_addlogin</a:t>
            </a:r>
            <a:r>
              <a:rPr lang="zh-CN" altLang="en-US" sz="1200" dirty="0" smtClean="0">
                <a:latin typeface="宋体" pitchFamily="2" charset="-122"/>
                <a:ea typeface="宋体" pitchFamily="2" charset="-122"/>
              </a:rPr>
              <a:t>。调用语法为：</a:t>
            </a:r>
          </a:p>
          <a:p>
            <a:r>
              <a:rPr lang="en-US" sz="1200" dirty="0" smtClean="0">
                <a:latin typeface="宋体" pitchFamily="2" charset="-122"/>
                <a:ea typeface="宋体" pitchFamily="2" charset="-122"/>
              </a:rPr>
              <a:t>EXEC </a:t>
            </a:r>
            <a:r>
              <a:rPr lang="en-US" sz="1200" dirty="0" err="1" smtClean="0">
                <a:latin typeface="宋体" pitchFamily="2" charset="-122"/>
                <a:ea typeface="宋体" pitchFamily="2" charset="-122"/>
              </a:rPr>
              <a:t>sp_addlogin</a:t>
            </a:r>
            <a:r>
              <a:rPr lang="en-US" sz="1200" dirty="0" smtClean="0">
                <a:latin typeface="宋体" pitchFamily="2" charset="-122"/>
                <a:ea typeface="宋体" pitchFamily="2" charset="-122"/>
              </a:rPr>
              <a:t>  '</a:t>
            </a:r>
            <a:r>
              <a:rPr lang="zh-CN" altLang="en-US" sz="1200" dirty="0" smtClean="0">
                <a:latin typeface="宋体" pitchFamily="2" charset="-122"/>
                <a:ea typeface="宋体" pitchFamily="2" charset="-122"/>
              </a:rPr>
              <a:t>用户名</a:t>
            </a:r>
            <a:r>
              <a:rPr lang="en-US" sz="1200" dirty="0" smtClean="0">
                <a:latin typeface="宋体" pitchFamily="2" charset="-122"/>
                <a:ea typeface="宋体" pitchFamily="2" charset="-122"/>
              </a:rPr>
              <a:t>', '</a:t>
            </a:r>
            <a:r>
              <a:rPr lang="zh-CN" altLang="en-US" sz="1200" dirty="0" smtClean="0">
                <a:latin typeface="宋体" pitchFamily="2" charset="-122"/>
                <a:ea typeface="宋体" pitchFamily="2" charset="-122"/>
              </a:rPr>
              <a:t>密码</a:t>
            </a:r>
            <a:r>
              <a:rPr lang="en-US" sz="1200" dirty="0" smtClean="0">
                <a:latin typeface="宋体" pitchFamily="2" charset="-122"/>
                <a:ea typeface="宋体" pitchFamily="2" charset="-122"/>
              </a:rPr>
              <a:t>'</a:t>
            </a:r>
            <a:endParaRPr lang="zh-CN" altLang="en-US" sz="1200" dirty="0" smtClean="0">
              <a:latin typeface="宋体" pitchFamily="2" charset="-122"/>
              <a:ea typeface="宋体" pitchFamily="2" charset="-122"/>
            </a:endParaRPr>
          </a:p>
          <a:p>
            <a:r>
              <a:rPr lang="zh-CN" altLang="en-US" sz="1200" dirty="0" smtClean="0">
                <a:latin typeface="宋体" pitchFamily="2" charset="-122"/>
                <a:ea typeface="宋体" pitchFamily="2" charset="-122"/>
              </a:rPr>
              <a:t>具体实现如下：</a:t>
            </a:r>
          </a:p>
          <a:p>
            <a:r>
              <a:rPr lang="zh-CN" altLang="en-US" sz="1200" dirty="0" smtClean="0">
                <a:latin typeface="宋体" pitchFamily="2" charset="-122"/>
                <a:ea typeface="宋体" pitchFamily="2" charset="-122"/>
              </a:rPr>
              <a:t>（</a:t>
            </a:r>
            <a:r>
              <a:rPr lang="en-US" sz="1200" dirty="0" smtClean="0">
                <a:latin typeface="宋体" pitchFamily="2" charset="-122"/>
                <a:ea typeface="宋体" pitchFamily="2" charset="-122"/>
              </a:rPr>
              <a:t>1</a:t>
            </a:r>
            <a:r>
              <a:rPr lang="zh-CN" altLang="en-US" sz="1200" dirty="0" smtClean="0">
                <a:latin typeface="宋体" pitchFamily="2" charset="-122"/>
                <a:ea typeface="宋体" pitchFamily="2" charset="-122"/>
              </a:rPr>
              <a:t>）在查询编辑器中输入如下代码：</a:t>
            </a:r>
          </a:p>
          <a:p>
            <a:r>
              <a:rPr lang="en-US" sz="1200" dirty="0" smtClean="0">
                <a:latin typeface="宋体" pitchFamily="2" charset="-122"/>
                <a:ea typeface="宋体" pitchFamily="2" charset="-122"/>
              </a:rPr>
              <a:t>/*</a:t>
            </a:r>
            <a:r>
              <a:rPr lang="zh-CN" altLang="en-US" sz="1200" dirty="0" smtClean="0">
                <a:latin typeface="宋体" pitchFamily="2" charset="-122"/>
                <a:ea typeface="宋体" pitchFamily="2" charset="-122"/>
              </a:rPr>
              <a:t>添加 </a:t>
            </a:r>
            <a:r>
              <a:rPr lang="en-US" sz="1200" dirty="0" smtClean="0">
                <a:latin typeface="宋体" pitchFamily="2" charset="-122"/>
                <a:ea typeface="宋体" pitchFamily="2" charset="-122"/>
              </a:rPr>
              <a:t>Windows</a:t>
            </a:r>
            <a:r>
              <a:rPr lang="zh-CN" altLang="en-US" sz="1200" dirty="0" smtClean="0">
                <a:latin typeface="宋体" pitchFamily="2" charset="-122"/>
                <a:ea typeface="宋体" pitchFamily="2" charset="-122"/>
              </a:rPr>
              <a:t>登录账户</a:t>
            </a:r>
            <a:r>
              <a:rPr lang="en-US" sz="1200" dirty="0" smtClean="0">
                <a:latin typeface="宋体" pitchFamily="2" charset="-122"/>
                <a:ea typeface="宋体" pitchFamily="2" charset="-122"/>
              </a:rPr>
              <a:t>*/</a:t>
            </a:r>
            <a:endParaRPr lang="zh-CN" altLang="en-US" sz="1200" dirty="0" smtClean="0">
              <a:latin typeface="宋体" pitchFamily="2" charset="-122"/>
              <a:ea typeface="宋体" pitchFamily="2" charset="-122"/>
            </a:endParaRPr>
          </a:p>
          <a:p>
            <a:r>
              <a:rPr lang="en-US" sz="1200" dirty="0" smtClean="0">
                <a:latin typeface="宋体" pitchFamily="2" charset="-122"/>
                <a:ea typeface="宋体" pitchFamily="2" charset="-122"/>
              </a:rPr>
              <a:t>/*WIN7-20170111XX\</a:t>
            </a:r>
            <a:r>
              <a:rPr lang="en-US" sz="1200" dirty="0" err="1" smtClean="0">
                <a:latin typeface="宋体" pitchFamily="2" charset="-122"/>
                <a:ea typeface="宋体" pitchFamily="2" charset="-122"/>
              </a:rPr>
              <a:t>xuchang</a:t>
            </a:r>
            <a:r>
              <a:rPr lang="zh-CN" altLang="en-US" sz="1200" dirty="0" smtClean="0">
                <a:latin typeface="宋体" pitchFamily="2" charset="-122"/>
                <a:ea typeface="宋体" pitchFamily="2" charset="-122"/>
              </a:rPr>
              <a:t>，</a:t>
            </a:r>
            <a:r>
              <a:rPr lang="en-US" sz="1200" dirty="0" smtClean="0">
                <a:latin typeface="宋体" pitchFamily="2" charset="-122"/>
                <a:ea typeface="宋体" pitchFamily="2" charset="-122"/>
              </a:rPr>
              <a:t>WIN7-20170111XX</a:t>
            </a:r>
            <a:r>
              <a:rPr lang="zh-CN" altLang="en-US" sz="1200" dirty="0" smtClean="0">
                <a:latin typeface="宋体" pitchFamily="2" charset="-122"/>
                <a:ea typeface="宋体" pitchFamily="2" charset="-122"/>
              </a:rPr>
              <a:t>表示域，不同计算机域名不同</a:t>
            </a:r>
            <a:r>
              <a:rPr lang="en-US" sz="1200" dirty="0" smtClean="0">
                <a:latin typeface="宋体" pitchFamily="2" charset="-122"/>
                <a:ea typeface="宋体" pitchFamily="2" charset="-122"/>
              </a:rPr>
              <a:t>*/</a:t>
            </a:r>
            <a:endParaRPr lang="zh-CN" altLang="en-US" sz="1200" dirty="0" smtClean="0">
              <a:latin typeface="宋体" pitchFamily="2" charset="-122"/>
              <a:ea typeface="宋体" pitchFamily="2" charset="-122"/>
            </a:endParaRPr>
          </a:p>
          <a:p>
            <a:r>
              <a:rPr lang="en-US" sz="1200" dirty="0" smtClean="0">
                <a:latin typeface="宋体" pitchFamily="2" charset="-122"/>
                <a:ea typeface="宋体" pitchFamily="2" charset="-122"/>
              </a:rPr>
              <a:t>EXEC </a:t>
            </a:r>
            <a:r>
              <a:rPr lang="en-US" sz="1200" dirty="0" err="1" smtClean="0">
                <a:latin typeface="宋体" pitchFamily="2" charset="-122"/>
                <a:ea typeface="宋体" pitchFamily="2" charset="-122"/>
              </a:rPr>
              <a:t>sp_grantlogin</a:t>
            </a:r>
            <a:r>
              <a:rPr lang="en-US" sz="1200" dirty="0" smtClean="0">
                <a:latin typeface="宋体" pitchFamily="2" charset="-122"/>
                <a:ea typeface="宋体" pitchFamily="2" charset="-122"/>
              </a:rPr>
              <a:t>   'WIN7-20170111XX\</a:t>
            </a:r>
            <a:r>
              <a:rPr lang="en-US" sz="1200" dirty="0" err="1" smtClean="0">
                <a:latin typeface="宋体" pitchFamily="2" charset="-122"/>
                <a:ea typeface="宋体" pitchFamily="2" charset="-122"/>
              </a:rPr>
              <a:t>xuchang</a:t>
            </a:r>
            <a:r>
              <a:rPr lang="en-US" sz="1200" dirty="0" smtClean="0">
                <a:latin typeface="宋体" pitchFamily="2" charset="-122"/>
                <a:ea typeface="宋体" pitchFamily="2" charset="-122"/>
              </a:rPr>
              <a:t> ' </a:t>
            </a:r>
            <a:endParaRPr lang="zh-CN" altLang="en-US" sz="1200" dirty="0" smtClean="0">
              <a:latin typeface="宋体" pitchFamily="2" charset="-122"/>
              <a:ea typeface="宋体" pitchFamily="2" charset="-122"/>
            </a:endParaRPr>
          </a:p>
          <a:p>
            <a:r>
              <a:rPr lang="en-US" sz="1200" dirty="0" smtClean="0">
                <a:latin typeface="宋体" pitchFamily="2" charset="-122"/>
                <a:ea typeface="宋体" pitchFamily="2" charset="-122"/>
              </a:rPr>
              <a:t>/*</a:t>
            </a:r>
            <a:r>
              <a:rPr lang="zh-CN" altLang="en-US" sz="1200" dirty="0" smtClean="0">
                <a:latin typeface="宋体" pitchFamily="2" charset="-122"/>
                <a:ea typeface="宋体" pitchFamily="2" charset="-122"/>
              </a:rPr>
              <a:t>添加</a:t>
            </a:r>
            <a:r>
              <a:rPr lang="en-US" sz="1200" dirty="0" smtClean="0">
                <a:latin typeface="宋体" pitchFamily="2" charset="-122"/>
                <a:ea typeface="宋体" pitchFamily="2" charset="-122"/>
              </a:rPr>
              <a:t>SQL</a:t>
            </a:r>
            <a:r>
              <a:rPr lang="zh-CN" altLang="en-US" sz="1200" dirty="0" smtClean="0">
                <a:latin typeface="宋体" pitchFamily="2" charset="-122"/>
                <a:ea typeface="宋体" pitchFamily="2" charset="-122"/>
              </a:rPr>
              <a:t>登录账户</a:t>
            </a:r>
            <a:r>
              <a:rPr lang="en-US" sz="1200" dirty="0" smtClean="0">
                <a:latin typeface="宋体" pitchFamily="2" charset="-122"/>
                <a:ea typeface="宋体" pitchFamily="2" charset="-122"/>
              </a:rPr>
              <a:t>*/</a:t>
            </a:r>
            <a:endParaRPr lang="zh-CN" altLang="en-US" sz="1200" dirty="0" smtClean="0">
              <a:latin typeface="宋体" pitchFamily="2" charset="-122"/>
              <a:ea typeface="宋体" pitchFamily="2" charset="-122"/>
            </a:endParaRPr>
          </a:p>
          <a:p>
            <a:r>
              <a:rPr lang="en-US" sz="1200" dirty="0" smtClean="0">
                <a:latin typeface="宋体" pitchFamily="2" charset="-122"/>
                <a:ea typeface="宋体" pitchFamily="2" charset="-122"/>
              </a:rPr>
              <a:t>/*</a:t>
            </a:r>
            <a:r>
              <a:rPr lang="zh-CN" altLang="en-US" sz="1200" dirty="0" smtClean="0">
                <a:latin typeface="宋体" pitchFamily="2" charset="-122"/>
                <a:ea typeface="宋体" pitchFamily="2" charset="-122"/>
              </a:rPr>
              <a:t>账户名为</a:t>
            </a:r>
            <a:r>
              <a:rPr lang="en-US" sz="1200" dirty="0" err="1" smtClean="0">
                <a:latin typeface="宋体" pitchFamily="2" charset="-122"/>
                <a:ea typeface="宋体" pitchFamily="2" charset="-122"/>
              </a:rPr>
              <a:t>zhangsan</a:t>
            </a:r>
            <a:r>
              <a:rPr lang="zh-CN" altLang="en-US" sz="1200" dirty="0" smtClean="0">
                <a:latin typeface="宋体" pitchFamily="2" charset="-122"/>
                <a:ea typeface="宋体" pitchFamily="2" charset="-122"/>
              </a:rPr>
              <a:t>，密码为</a:t>
            </a:r>
            <a:r>
              <a:rPr lang="en-US" sz="1200" dirty="0" smtClean="0">
                <a:latin typeface="宋体" pitchFamily="2" charset="-122"/>
                <a:ea typeface="宋体" pitchFamily="2" charset="-122"/>
              </a:rPr>
              <a:t>1234*/</a:t>
            </a:r>
            <a:endParaRPr lang="zh-CN" altLang="en-US" sz="1200" dirty="0" smtClean="0">
              <a:latin typeface="宋体" pitchFamily="2" charset="-122"/>
              <a:ea typeface="宋体" pitchFamily="2" charset="-122"/>
            </a:endParaRPr>
          </a:p>
          <a:p>
            <a:r>
              <a:rPr lang="en-US" sz="1200" dirty="0" smtClean="0">
                <a:latin typeface="宋体" pitchFamily="2" charset="-122"/>
                <a:ea typeface="宋体" pitchFamily="2" charset="-122"/>
              </a:rPr>
              <a:t>EXEC </a:t>
            </a:r>
            <a:r>
              <a:rPr lang="en-US" sz="1200" dirty="0" err="1" smtClean="0">
                <a:latin typeface="宋体" pitchFamily="2" charset="-122"/>
                <a:ea typeface="宋体" pitchFamily="2" charset="-122"/>
              </a:rPr>
              <a:t>sp_addlogin</a:t>
            </a:r>
            <a:r>
              <a:rPr lang="en-US" sz="1200" dirty="0" smtClean="0">
                <a:latin typeface="宋体" pitchFamily="2" charset="-122"/>
                <a:ea typeface="宋体" pitchFamily="2" charset="-122"/>
              </a:rPr>
              <a:t>  '</a:t>
            </a:r>
            <a:r>
              <a:rPr lang="en-US" sz="1200" dirty="0" err="1" smtClean="0">
                <a:latin typeface="宋体" pitchFamily="2" charset="-122"/>
                <a:ea typeface="宋体" pitchFamily="2" charset="-122"/>
              </a:rPr>
              <a:t>zhangsanfeng</a:t>
            </a:r>
            <a:r>
              <a:rPr lang="en-US" sz="1200" dirty="0" smtClean="0">
                <a:latin typeface="宋体" pitchFamily="2" charset="-122"/>
                <a:ea typeface="宋体" pitchFamily="2" charset="-122"/>
              </a:rPr>
              <a:t>', '1234'</a:t>
            </a:r>
            <a:endParaRPr lang="zh-CN" altLang="en-US" sz="1200" dirty="0" smtClean="0">
              <a:latin typeface="宋体" pitchFamily="2" charset="-122"/>
              <a:ea typeface="宋体" pitchFamily="2" charset="-122"/>
            </a:endParaRPr>
          </a:p>
          <a:p>
            <a:r>
              <a:rPr lang="en-US" sz="1200" dirty="0" smtClean="0">
                <a:latin typeface="宋体" pitchFamily="2" charset="-122"/>
                <a:ea typeface="宋体" pitchFamily="2" charset="-122"/>
              </a:rPr>
              <a:t>GO</a:t>
            </a:r>
            <a:endParaRPr lang="zh-CN" altLang="en-US" sz="1200" dirty="0" smtClean="0">
              <a:latin typeface="宋体" pitchFamily="2" charset="-122"/>
              <a:ea typeface="宋体" pitchFamily="2" charset="-122"/>
            </a:endParaRPr>
          </a:p>
        </p:txBody>
      </p:sp>
    </p:spTree>
  </p:cSld>
  <p:clrMapOvr>
    <a:masterClrMapping/>
  </p:clrMapOvr>
  <mc:AlternateContent xmlns:mc="http://schemas.openxmlformats.org/markup-compatibility/2006">
    <mc:Choice xmlns="" xmlns:p14="http://schemas.microsoft.com/office/powerpoint/2010/main" Requires="p14">
      <p:transition spd="slow" p14:dur="2000">
        <p14:prism isContent="1"/>
      </p:transition>
    </mc:Choice>
    <mc:Fallback>
      <p:transition spd="slow">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42910" y="285728"/>
            <a:ext cx="3500462" cy="461665"/>
          </a:xfrm>
          <a:prstGeom prst="rect">
            <a:avLst/>
          </a:prstGeom>
          <a:noFill/>
          <a:ln cap="rnd">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marL="285750" indent="-285750" algn="l"/>
            <a:r>
              <a:rPr lang="zh-CN" altLang="en-US" sz="2400" b="1" dirty="0" smtClean="0">
                <a:solidFill>
                  <a:schemeClr val="bg1"/>
                </a:solidFill>
              </a:rPr>
              <a:t>知识扩展</a:t>
            </a:r>
          </a:p>
        </p:txBody>
      </p:sp>
      <p:sp>
        <p:nvSpPr>
          <p:cNvPr id="11265" name="Rectangle 1"/>
          <p:cNvSpPr>
            <a:spLocks noChangeArrowheads="1"/>
          </p:cNvSpPr>
          <p:nvPr/>
        </p:nvSpPr>
        <p:spPr bwMode="auto">
          <a:xfrm>
            <a:off x="500034" y="928670"/>
            <a:ext cx="3903633"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lvl="0" algn="l"/>
            <a:r>
              <a:rPr lang="zh-CN" altLang="en-US" sz="2000" dirty="0" smtClean="0">
                <a:solidFill>
                  <a:srgbClr val="FF0000"/>
                </a:solidFill>
                <a:latin typeface="黑体" pitchFamily="49" charset="-122"/>
                <a:ea typeface="黑体" pitchFamily="49" charset="-122"/>
                <a:cs typeface="Times New Roman" pitchFamily="18" charset="0"/>
              </a:rPr>
              <a:t>二．利用</a:t>
            </a:r>
            <a:r>
              <a:rPr lang="en-US" altLang="zh-CN" sz="2000" dirty="0" smtClean="0">
                <a:solidFill>
                  <a:srgbClr val="FF0000"/>
                </a:solidFill>
                <a:latin typeface="黑体" pitchFamily="49" charset="-122"/>
                <a:ea typeface="黑体" pitchFamily="49" charset="-122"/>
                <a:cs typeface="Times New Roman" pitchFamily="18" charset="0"/>
              </a:rPr>
              <a:t>T-SQL</a:t>
            </a:r>
            <a:r>
              <a:rPr lang="zh-CN" altLang="en-US" sz="2000" dirty="0" smtClean="0">
                <a:solidFill>
                  <a:srgbClr val="FF0000"/>
                </a:solidFill>
                <a:latin typeface="黑体" pitchFamily="49" charset="-122"/>
                <a:ea typeface="黑体" pitchFamily="49" charset="-122"/>
                <a:cs typeface="Times New Roman" pitchFamily="18" charset="0"/>
              </a:rPr>
              <a:t>语句进行安全管理</a:t>
            </a:r>
          </a:p>
        </p:txBody>
      </p:sp>
      <p:sp>
        <p:nvSpPr>
          <p:cNvPr id="5" name="TextBox 4"/>
          <p:cNvSpPr txBox="1"/>
          <p:nvPr/>
        </p:nvSpPr>
        <p:spPr>
          <a:xfrm>
            <a:off x="1500166" y="1571612"/>
            <a:ext cx="6215106" cy="4462760"/>
          </a:xfrm>
          <a:prstGeom prst="rect">
            <a:avLst/>
          </a:prstGeom>
          <a:ln w="19050" cap="rnd">
            <a:solidFill>
              <a:srgbClr val="FF0000"/>
            </a:solidFill>
            <a:prstDash val="sysDash"/>
          </a:ln>
        </p:spPr>
        <p:style>
          <a:lnRef idx="2">
            <a:schemeClr val="accent1"/>
          </a:lnRef>
          <a:fillRef idx="1">
            <a:schemeClr val="lt1"/>
          </a:fillRef>
          <a:effectRef idx="0">
            <a:schemeClr val="accent1"/>
          </a:effectRef>
          <a:fontRef idx="minor">
            <a:schemeClr val="dk1"/>
          </a:fontRef>
        </p:style>
        <p:txBody>
          <a:bodyPr wrap="square" rtlCol="0">
            <a:spAutoFit/>
          </a:bodyPr>
          <a:lstStyle/>
          <a:p>
            <a:pPr algn="l"/>
            <a:r>
              <a:rPr lang="en-US" sz="1400" dirty="0" smtClean="0">
                <a:latin typeface="宋体" pitchFamily="2" charset="-122"/>
                <a:ea typeface="宋体" pitchFamily="2" charset="-122"/>
              </a:rPr>
              <a:t>2.</a:t>
            </a:r>
            <a:r>
              <a:rPr lang="zh-CN" altLang="en-US" sz="1400" dirty="0" smtClean="0">
                <a:latin typeface="宋体" pitchFamily="2" charset="-122"/>
                <a:ea typeface="宋体" pitchFamily="2" charset="-122"/>
              </a:rPr>
              <a:t>使用</a:t>
            </a:r>
            <a:r>
              <a:rPr lang="en-US" sz="1400" dirty="0" smtClean="0">
                <a:latin typeface="宋体" pitchFamily="2" charset="-122"/>
                <a:ea typeface="宋体" pitchFamily="2" charset="-122"/>
              </a:rPr>
              <a:t>SQL </a:t>
            </a:r>
            <a:r>
              <a:rPr lang="zh-CN" altLang="en-US" sz="1400" dirty="0" smtClean="0">
                <a:latin typeface="宋体" pitchFamily="2" charset="-122"/>
                <a:ea typeface="宋体" pitchFamily="2" charset="-122"/>
              </a:rPr>
              <a:t>语句创建数据库用户</a:t>
            </a:r>
          </a:p>
          <a:p>
            <a:pPr algn="l"/>
            <a:r>
              <a:rPr lang="zh-CN" altLang="en-US" sz="1400" dirty="0" smtClean="0">
                <a:latin typeface="宋体" pitchFamily="2" charset="-122"/>
                <a:ea typeface="宋体" pitchFamily="2" charset="-122"/>
              </a:rPr>
              <a:t>正如进入了小区，但还不能进入单元门一样。创建了登录账户，现在能登录到</a:t>
            </a:r>
            <a:r>
              <a:rPr lang="en-US" sz="1400" dirty="0" smtClean="0">
                <a:latin typeface="宋体" pitchFamily="2" charset="-122"/>
                <a:ea typeface="宋体" pitchFamily="2" charset="-122"/>
              </a:rPr>
              <a:t>SQL Server</a:t>
            </a:r>
            <a:r>
              <a:rPr lang="zh-CN" altLang="en-US" sz="1400" dirty="0" smtClean="0">
                <a:latin typeface="宋体" pitchFamily="2" charset="-122"/>
                <a:ea typeface="宋体" pitchFamily="2" charset="-122"/>
              </a:rPr>
              <a:t>服务，但还不能访问某个数据库。如果希望访问某个数据库，必须有“打开”该数据库的“通关钥匙”，即需要成为该数据库的一个用户。</a:t>
            </a:r>
          </a:p>
          <a:p>
            <a:pPr algn="l"/>
            <a:r>
              <a:rPr lang="zh-CN" altLang="en-US" sz="1400" dirty="0" smtClean="0">
                <a:latin typeface="宋体" pitchFamily="2" charset="-122"/>
                <a:ea typeface="宋体" pitchFamily="2" charset="-122"/>
              </a:rPr>
              <a:t>创建数据库用户需要调用系统存储过程</a:t>
            </a:r>
            <a:r>
              <a:rPr lang="en-US" sz="1400" dirty="0" err="1" smtClean="0">
                <a:latin typeface="宋体" pitchFamily="2" charset="-122"/>
                <a:ea typeface="宋体" pitchFamily="2" charset="-122"/>
              </a:rPr>
              <a:t>sp_grantdbaccess</a:t>
            </a:r>
            <a:r>
              <a:rPr lang="zh-CN" altLang="en-US" sz="1400" dirty="0" smtClean="0">
                <a:latin typeface="宋体" pitchFamily="2" charset="-122"/>
                <a:ea typeface="宋体" pitchFamily="2" charset="-122"/>
              </a:rPr>
              <a:t>。</a:t>
            </a:r>
          </a:p>
          <a:p>
            <a:pPr algn="l"/>
            <a:r>
              <a:rPr lang="zh-CN" altLang="en-US" sz="1400" dirty="0" smtClean="0">
                <a:latin typeface="宋体" pitchFamily="2" charset="-122"/>
                <a:ea typeface="宋体" pitchFamily="2" charset="-122"/>
              </a:rPr>
              <a:t>其用法为：</a:t>
            </a:r>
          </a:p>
          <a:p>
            <a:pPr algn="l"/>
            <a:r>
              <a:rPr lang="en-US" sz="1400" dirty="0" smtClean="0">
                <a:latin typeface="宋体" pitchFamily="2" charset="-122"/>
                <a:ea typeface="宋体" pitchFamily="2" charset="-122"/>
              </a:rPr>
              <a:t>EXEC </a:t>
            </a:r>
            <a:r>
              <a:rPr lang="en-US" sz="1400" dirty="0" err="1" smtClean="0">
                <a:latin typeface="宋体" pitchFamily="2" charset="-122"/>
                <a:ea typeface="宋体" pitchFamily="2" charset="-122"/>
              </a:rPr>
              <a:t>sp_grantdbaccess</a:t>
            </a:r>
            <a:r>
              <a:rPr lang="en-US" sz="1400" dirty="0" smtClean="0">
                <a:latin typeface="宋体" pitchFamily="2" charset="-122"/>
                <a:ea typeface="宋体" pitchFamily="2" charset="-122"/>
              </a:rPr>
              <a:t> '</a:t>
            </a:r>
            <a:r>
              <a:rPr lang="zh-CN" altLang="en-US" sz="1400" dirty="0" smtClean="0">
                <a:latin typeface="宋体" pitchFamily="2" charset="-122"/>
                <a:ea typeface="宋体" pitchFamily="2" charset="-122"/>
              </a:rPr>
              <a:t>登录账户名</a:t>
            </a:r>
            <a:r>
              <a:rPr lang="en-US" sz="1400" dirty="0" smtClean="0">
                <a:latin typeface="宋体" pitchFamily="2" charset="-122"/>
                <a:ea typeface="宋体" pitchFamily="2" charset="-122"/>
              </a:rPr>
              <a:t>'</a:t>
            </a:r>
            <a:r>
              <a:rPr lang="zh-CN" altLang="en-US" sz="1400" dirty="0" smtClean="0">
                <a:latin typeface="宋体" pitchFamily="2" charset="-122"/>
                <a:ea typeface="宋体" pitchFamily="2" charset="-122"/>
              </a:rPr>
              <a:t>，</a:t>
            </a:r>
            <a:r>
              <a:rPr lang="en-US" sz="1400" dirty="0" smtClean="0">
                <a:latin typeface="宋体" pitchFamily="2" charset="-122"/>
                <a:ea typeface="宋体" pitchFamily="2" charset="-122"/>
              </a:rPr>
              <a:t>'</a:t>
            </a:r>
            <a:r>
              <a:rPr lang="zh-CN" altLang="en-US" sz="1400" dirty="0" smtClean="0">
                <a:latin typeface="宋体" pitchFamily="2" charset="-122"/>
                <a:ea typeface="宋体" pitchFamily="2" charset="-122"/>
              </a:rPr>
              <a:t>数据库用户名</a:t>
            </a:r>
            <a:r>
              <a:rPr lang="en-US" sz="1400" dirty="0" smtClean="0">
                <a:latin typeface="宋体" pitchFamily="2" charset="-122"/>
                <a:ea typeface="宋体" pitchFamily="2" charset="-122"/>
              </a:rPr>
              <a:t>'</a:t>
            </a:r>
            <a:endParaRPr lang="zh-CN" altLang="en-US" sz="1400" dirty="0" smtClean="0">
              <a:latin typeface="宋体" pitchFamily="2" charset="-122"/>
              <a:ea typeface="宋体" pitchFamily="2" charset="-122"/>
            </a:endParaRPr>
          </a:p>
          <a:p>
            <a:pPr algn="l"/>
            <a:r>
              <a:rPr lang="zh-CN" altLang="en-US" sz="1400" dirty="0" smtClean="0">
                <a:latin typeface="宋体" pitchFamily="2" charset="-122"/>
                <a:ea typeface="宋体" pitchFamily="2" charset="-122"/>
              </a:rPr>
              <a:t>其中，“数据库用户”为可选参数，默认为登录账户，即数据库用户默认和登录账户同名。</a:t>
            </a:r>
          </a:p>
          <a:p>
            <a:pPr algn="l"/>
            <a:r>
              <a:rPr lang="zh-CN" altLang="en-US" sz="1400" dirty="0" smtClean="0">
                <a:latin typeface="宋体" pitchFamily="2" charset="-122"/>
                <a:ea typeface="宋体" pitchFamily="2" charset="-122"/>
              </a:rPr>
              <a:t>具体实现如下：</a:t>
            </a:r>
          </a:p>
          <a:p>
            <a:pPr algn="l"/>
            <a:r>
              <a:rPr lang="zh-CN" altLang="en-US" sz="1400" dirty="0" smtClean="0">
                <a:latin typeface="宋体" pitchFamily="2" charset="-122"/>
                <a:ea typeface="宋体" pitchFamily="2" charset="-122"/>
              </a:rPr>
              <a:t>（</a:t>
            </a:r>
            <a:r>
              <a:rPr lang="en-US" sz="1400" dirty="0" smtClean="0">
                <a:latin typeface="宋体" pitchFamily="2" charset="-122"/>
                <a:ea typeface="宋体" pitchFamily="2" charset="-122"/>
              </a:rPr>
              <a:t>1</a:t>
            </a:r>
            <a:r>
              <a:rPr lang="zh-CN" altLang="en-US" sz="1400" dirty="0" smtClean="0">
                <a:latin typeface="宋体" pitchFamily="2" charset="-122"/>
                <a:ea typeface="宋体" pitchFamily="2" charset="-122"/>
              </a:rPr>
              <a:t>）在查询编辑器中输入如下代码：</a:t>
            </a:r>
          </a:p>
          <a:p>
            <a:pPr algn="l"/>
            <a:r>
              <a:rPr lang="en-US" sz="1400" dirty="0" smtClean="0">
                <a:latin typeface="宋体" pitchFamily="2" charset="-122"/>
                <a:ea typeface="宋体" pitchFamily="2" charset="-122"/>
              </a:rPr>
              <a:t>/*--</a:t>
            </a:r>
            <a:r>
              <a:rPr lang="zh-CN" altLang="en-US" sz="1400" dirty="0" smtClean="0">
                <a:latin typeface="宋体" pitchFamily="2" charset="-122"/>
                <a:ea typeface="宋体" pitchFamily="2" charset="-122"/>
              </a:rPr>
              <a:t>在</a:t>
            </a:r>
            <a:r>
              <a:rPr lang="en-US" sz="1400" dirty="0" err="1" smtClean="0">
                <a:latin typeface="宋体" pitchFamily="2" charset="-122"/>
                <a:ea typeface="宋体" pitchFamily="2" charset="-122"/>
              </a:rPr>
              <a:t>stuDB</a:t>
            </a:r>
            <a:r>
              <a:rPr lang="zh-CN" altLang="en-US" sz="1400" dirty="0" smtClean="0">
                <a:latin typeface="宋体" pitchFamily="2" charset="-122"/>
                <a:ea typeface="宋体" pitchFamily="2" charset="-122"/>
              </a:rPr>
              <a:t>数据库中添加两个用户</a:t>
            </a:r>
            <a:r>
              <a:rPr lang="en-US" sz="1400" dirty="0" smtClean="0">
                <a:latin typeface="宋体" pitchFamily="2" charset="-122"/>
                <a:ea typeface="宋体" pitchFamily="2" charset="-122"/>
              </a:rPr>
              <a:t>--*/</a:t>
            </a:r>
            <a:endParaRPr lang="zh-CN" altLang="en-US" sz="1400" dirty="0" smtClean="0">
              <a:latin typeface="宋体" pitchFamily="2" charset="-122"/>
              <a:ea typeface="宋体" pitchFamily="2" charset="-122"/>
            </a:endParaRPr>
          </a:p>
          <a:p>
            <a:pPr algn="l"/>
            <a:r>
              <a:rPr lang="en-US" sz="1400" dirty="0" smtClean="0">
                <a:latin typeface="宋体" pitchFamily="2" charset="-122"/>
                <a:ea typeface="宋体" pitchFamily="2" charset="-122"/>
              </a:rPr>
              <a:t>USE  </a:t>
            </a:r>
            <a:r>
              <a:rPr lang="en-US" sz="1400" dirty="0" err="1" smtClean="0">
                <a:latin typeface="宋体" pitchFamily="2" charset="-122"/>
                <a:ea typeface="宋体" pitchFamily="2" charset="-122"/>
              </a:rPr>
              <a:t>xjglxt</a:t>
            </a:r>
            <a:endParaRPr lang="zh-CN" altLang="en-US" sz="1400" dirty="0" smtClean="0">
              <a:latin typeface="宋体" pitchFamily="2" charset="-122"/>
              <a:ea typeface="宋体" pitchFamily="2" charset="-122"/>
            </a:endParaRPr>
          </a:p>
          <a:p>
            <a:pPr algn="l"/>
            <a:r>
              <a:rPr lang="en-US" sz="1400" dirty="0" smtClean="0">
                <a:latin typeface="宋体" pitchFamily="2" charset="-122"/>
                <a:ea typeface="宋体" pitchFamily="2" charset="-122"/>
              </a:rPr>
              <a:t>GO</a:t>
            </a:r>
            <a:endParaRPr lang="zh-CN" altLang="en-US" sz="1400" dirty="0" smtClean="0">
              <a:latin typeface="宋体" pitchFamily="2" charset="-122"/>
              <a:ea typeface="宋体" pitchFamily="2" charset="-122"/>
            </a:endParaRPr>
          </a:p>
          <a:p>
            <a:pPr algn="l"/>
            <a:r>
              <a:rPr lang="en-US" sz="1400" dirty="0" smtClean="0">
                <a:latin typeface="宋体" pitchFamily="2" charset="-122"/>
                <a:ea typeface="宋体" pitchFamily="2" charset="-122"/>
              </a:rPr>
              <a:t>/*--</a:t>
            </a:r>
            <a:r>
              <a:rPr lang="en-US" sz="1400" dirty="0" err="1" smtClean="0">
                <a:latin typeface="宋体" pitchFamily="2" charset="-122"/>
                <a:ea typeface="宋体" pitchFamily="2" charset="-122"/>
              </a:rPr>
              <a:t>xinxi</a:t>
            </a:r>
            <a:r>
              <a:rPr lang="zh-CN" altLang="en-US" sz="1400" dirty="0" smtClean="0">
                <a:latin typeface="宋体" pitchFamily="2" charset="-122"/>
                <a:ea typeface="宋体" pitchFamily="2" charset="-122"/>
              </a:rPr>
              <a:t>为数据库用户名</a:t>
            </a:r>
            <a:r>
              <a:rPr lang="en-US" sz="1400" dirty="0" smtClean="0">
                <a:latin typeface="宋体" pitchFamily="2" charset="-122"/>
                <a:ea typeface="宋体" pitchFamily="2" charset="-122"/>
              </a:rPr>
              <a:t>--*/</a:t>
            </a:r>
            <a:endParaRPr lang="zh-CN" altLang="en-US" sz="1400" dirty="0" smtClean="0">
              <a:latin typeface="宋体" pitchFamily="2" charset="-122"/>
              <a:ea typeface="宋体" pitchFamily="2" charset="-122"/>
            </a:endParaRPr>
          </a:p>
          <a:p>
            <a:pPr algn="l"/>
            <a:r>
              <a:rPr lang="en-US" sz="1400" dirty="0" smtClean="0">
                <a:latin typeface="宋体" pitchFamily="2" charset="-122"/>
                <a:ea typeface="宋体" pitchFamily="2" charset="-122"/>
              </a:rPr>
              <a:t>EXEC </a:t>
            </a:r>
            <a:r>
              <a:rPr lang="en-US" sz="1400" dirty="0" err="1" smtClean="0">
                <a:latin typeface="宋体" pitchFamily="2" charset="-122"/>
                <a:ea typeface="宋体" pitchFamily="2" charset="-122"/>
              </a:rPr>
              <a:t>sp_grantdbaccess</a:t>
            </a:r>
            <a:r>
              <a:rPr lang="en-US" sz="1400" dirty="0" smtClean="0">
                <a:latin typeface="宋体" pitchFamily="2" charset="-122"/>
                <a:ea typeface="宋体" pitchFamily="2" charset="-122"/>
              </a:rPr>
              <a:t> </a:t>
            </a:r>
            <a:endParaRPr lang="zh-CN" altLang="en-US" sz="1400" dirty="0" smtClean="0">
              <a:latin typeface="宋体" pitchFamily="2" charset="-122"/>
              <a:ea typeface="宋体" pitchFamily="2" charset="-122"/>
            </a:endParaRPr>
          </a:p>
          <a:p>
            <a:pPr algn="l"/>
            <a:r>
              <a:rPr lang="en-US" sz="1400" dirty="0" smtClean="0">
                <a:latin typeface="宋体" pitchFamily="2" charset="-122"/>
                <a:ea typeface="宋体" pitchFamily="2" charset="-122"/>
              </a:rPr>
              <a:t>'WIN7-20170111XX\</a:t>
            </a:r>
            <a:r>
              <a:rPr lang="en-US" sz="1400" dirty="0" err="1" smtClean="0">
                <a:latin typeface="宋体" pitchFamily="2" charset="-122"/>
                <a:ea typeface="宋体" pitchFamily="2" charset="-122"/>
              </a:rPr>
              <a:t>xuchang</a:t>
            </a:r>
            <a:r>
              <a:rPr lang="en-US" sz="1400" dirty="0" smtClean="0">
                <a:latin typeface="宋体" pitchFamily="2" charset="-122"/>
                <a:ea typeface="宋体" pitchFamily="2" charset="-122"/>
              </a:rPr>
              <a:t> ', '</a:t>
            </a:r>
            <a:r>
              <a:rPr lang="en-US" sz="1400" dirty="0" err="1" smtClean="0">
                <a:latin typeface="宋体" pitchFamily="2" charset="-122"/>
                <a:ea typeface="宋体" pitchFamily="2" charset="-122"/>
              </a:rPr>
              <a:t>xinxi</a:t>
            </a:r>
            <a:r>
              <a:rPr lang="en-US" sz="1400" dirty="0" smtClean="0">
                <a:latin typeface="宋体" pitchFamily="2" charset="-122"/>
                <a:ea typeface="宋体" pitchFamily="2" charset="-122"/>
              </a:rPr>
              <a:t>'</a:t>
            </a:r>
            <a:endParaRPr lang="zh-CN" altLang="en-US" sz="1400" dirty="0" smtClean="0">
              <a:latin typeface="宋体" pitchFamily="2" charset="-122"/>
              <a:ea typeface="宋体" pitchFamily="2" charset="-122"/>
            </a:endParaRPr>
          </a:p>
          <a:p>
            <a:pPr algn="l"/>
            <a:r>
              <a:rPr lang="en-US" sz="1400" dirty="0" smtClean="0">
                <a:latin typeface="宋体" pitchFamily="2" charset="-122"/>
                <a:ea typeface="宋体" pitchFamily="2" charset="-122"/>
              </a:rPr>
              <a:t>EXEC </a:t>
            </a:r>
            <a:r>
              <a:rPr lang="en-US" sz="1400" dirty="0" err="1" smtClean="0">
                <a:latin typeface="宋体" pitchFamily="2" charset="-122"/>
                <a:ea typeface="宋体" pitchFamily="2" charset="-122"/>
              </a:rPr>
              <a:t>sp_grantdbaccess</a:t>
            </a:r>
            <a:r>
              <a:rPr lang="en-US" sz="1400" dirty="0" smtClean="0">
                <a:latin typeface="宋体" pitchFamily="2" charset="-122"/>
                <a:ea typeface="宋体" pitchFamily="2" charset="-122"/>
              </a:rPr>
              <a:t> </a:t>
            </a:r>
            <a:endParaRPr lang="zh-CN" altLang="en-US" sz="1400" dirty="0" smtClean="0">
              <a:latin typeface="宋体" pitchFamily="2" charset="-122"/>
              <a:ea typeface="宋体" pitchFamily="2" charset="-122"/>
            </a:endParaRPr>
          </a:p>
          <a:p>
            <a:pPr algn="l"/>
            <a:r>
              <a:rPr lang="en-US" sz="1400" dirty="0" smtClean="0">
                <a:latin typeface="宋体" pitchFamily="2" charset="-122"/>
                <a:ea typeface="宋体" pitchFamily="2" charset="-122"/>
              </a:rPr>
              <a:t>'</a:t>
            </a:r>
            <a:r>
              <a:rPr lang="en-US" sz="1400" dirty="0" err="1" smtClean="0">
                <a:latin typeface="宋体" pitchFamily="2" charset="-122"/>
                <a:ea typeface="宋体" pitchFamily="2" charset="-122"/>
              </a:rPr>
              <a:t>zhangsanfeng</a:t>
            </a:r>
            <a:r>
              <a:rPr lang="en-US" sz="1400" dirty="0" smtClean="0">
                <a:latin typeface="宋体" pitchFamily="2" charset="-122"/>
                <a:ea typeface="宋体" pitchFamily="2" charset="-122"/>
              </a:rPr>
              <a:t>', '</a:t>
            </a:r>
            <a:r>
              <a:rPr lang="en-US" sz="1400" dirty="0" err="1" smtClean="0">
                <a:latin typeface="宋体" pitchFamily="2" charset="-122"/>
                <a:ea typeface="宋体" pitchFamily="2" charset="-122"/>
              </a:rPr>
              <a:t>zhangsanfengDBUser</a:t>
            </a:r>
            <a:r>
              <a:rPr lang="en-US" sz="1400" dirty="0" smtClean="0">
                <a:latin typeface="宋体" pitchFamily="2" charset="-122"/>
                <a:ea typeface="宋体" pitchFamily="2" charset="-122"/>
              </a:rPr>
              <a:t>'</a:t>
            </a:r>
            <a:endParaRPr lang="zh-CN" altLang="en-US" sz="1400" dirty="0" smtClean="0">
              <a:latin typeface="宋体" pitchFamily="2" charset="-122"/>
              <a:ea typeface="宋体" pitchFamily="2" charset="-122"/>
            </a:endParaRPr>
          </a:p>
          <a:p>
            <a:pPr marL="285750" indent="-285750">
              <a:buFont typeface="Arial" pitchFamily="34" charset="0"/>
              <a:buChar char="•"/>
            </a:pPr>
            <a:endParaRPr lang="zh-CN" altLang="en-US" dirty="0" smtClean="0">
              <a:latin typeface="+mj-ea"/>
              <a:ea typeface="+mj-ea"/>
            </a:endParaRPr>
          </a:p>
        </p:txBody>
      </p:sp>
    </p:spTree>
  </p:cSld>
  <p:clrMapOvr>
    <a:masterClrMapping/>
  </p:clrMapOvr>
  <mc:AlternateContent xmlns:mc="http://schemas.openxmlformats.org/markup-compatibility/2006">
    <mc:Choice xmlns="" xmlns:p14="http://schemas.microsoft.com/office/powerpoint/2010/main" Requires="p14">
      <p:transition spd="slow" p14:dur="2000">
        <p14:prism isContent="1"/>
      </p:transition>
    </mc:Choice>
    <mc:Fallback>
      <p:transition spd="slow">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42910" y="285728"/>
            <a:ext cx="3500462" cy="461665"/>
          </a:xfrm>
          <a:prstGeom prst="rect">
            <a:avLst/>
          </a:prstGeom>
          <a:noFill/>
          <a:ln cap="rnd">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marL="285750" indent="-285750" algn="l"/>
            <a:r>
              <a:rPr lang="zh-CN" altLang="en-US" sz="2400" b="1" dirty="0" smtClean="0">
                <a:solidFill>
                  <a:schemeClr val="bg1"/>
                </a:solidFill>
              </a:rPr>
              <a:t>知识扩展</a:t>
            </a:r>
          </a:p>
        </p:txBody>
      </p:sp>
      <p:sp>
        <p:nvSpPr>
          <p:cNvPr id="11265" name="Rectangle 1"/>
          <p:cNvSpPr>
            <a:spLocks noChangeArrowheads="1"/>
          </p:cNvSpPr>
          <p:nvPr/>
        </p:nvSpPr>
        <p:spPr bwMode="auto">
          <a:xfrm>
            <a:off x="500034" y="928670"/>
            <a:ext cx="3903633"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lvl="0" algn="l"/>
            <a:r>
              <a:rPr lang="zh-CN" altLang="en-US" sz="2000" dirty="0" smtClean="0">
                <a:solidFill>
                  <a:srgbClr val="FF0000"/>
                </a:solidFill>
                <a:latin typeface="黑体" pitchFamily="49" charset="-122"/>
                <a:ea typeface="黑体" pitchFamily="49" charset="-122"/>
                <a:cs typeface="Times New Roman" pitchFamily="18" charset="0"/>
              </a:rPr>
              <a:t>二．利用</a:t>
            </a:r>
            <a:r>
              <a:rPr lang="en-US" altLang="zh-CN" sz="2000" dirty="0" smtClean="0">
                <a:solidFill>
                  <a:srgbClr val="FF0000"/>
                </a:solidFill>
                <a:latin typeface="黑体" pitchFamily="49" charset="-122"/>
                <a:ea typeface="黑体" pitchFamily="49" charset="-122"/>
                <a:cs typeface="Times New Roman" pitchFamily="18" charset="0"/>
              </a:rPr>
              <a:t>T-SQL</a:t>
            </a:r>
            <a:r>
              <a:rPr lang="zh-CN" altLang="en-US" sz="2000" dirty="0" smtClean="0">
                <a:solidFill>
                  <a:srgbClr val="FF0000"/>
                </a:solidFill>
                <a:latin typeface="黑体" pitchFamily="49" charset="-122"/>
                <a:ea typeface="黑体" pitchFamily="49" charset="-122"/>
                <a:cs typeface="Times New Roman" pitchFamily="18" charset="0"/>
              </a:rPr>
              <a:t>语句进行安全管理</a:t>
            </a:r>
          </a:p>
        </p:txBody>
      </p:sp>
      <p:sp>
        <p:nvSpPr>
          <p:cNvPr id="6" name="TextBox 5"/>
          <p:cNvSpPr txBox="1"/>
          <p:nvPr/>
        </p:nvSpPr>
        <p:spPr>
          <a:xfrm>
            <a:off x="1428728" y="1571612"/>
            <a:ext cx="6357982" cy="3816429"/>
          </a:xfrm>
          <a:prstGeom prst="rect">
            <a:avLst/>
          </a:prstGeom>
          <a:ln w="19050" cap="rnd">
            <a:solidFill>
              <a:srgbClr val="FF0000"/>
            </a:solidFill>
            <a:prstDash val="sysDash"/>
          </a:ln>
        </p:spPr>
        <p:style>
          <a:lnRef idx="2">
            <a:schemeClr val="accent1"/>
          </a:lnRef>
          <a:fillRef idx="1">
            <a:schemeClr val="lt1"/>
          </a:fillRef>
          <a:effectRef idx="0">
            <a:schemeClr val="accent1"/>
          </a:effectRef>
          <a:fontRef idx="minor">
            <a:schemeClr val="dk1"/>
          </a:fontRef>
        </p:style>
        <p:txBody>
          <a:bodyPr wrap="square" rtlCol="0">
            <a:spAutoFit/>
          </a:bodyPr>
          <a:lstStyle/>
          <a:p>
            <a:pPr algn="l"/>
            <a:r>
              <a:rPr lang="en-US" sz="1400" dirty="0" smtClean="0">
                <a:latin typeface="宋体" pitchFamily="2" charset="-122"/>
                <a:ea typeface="宋体" pitchFamily="2" charset="-122"/>
              </a:rPr>
              <a:t>3.</a:t>
            </a:r>
            <a:r>
              <a:rPr lang="zh-CN" altLang="en-US" sz="1400" dirty="0" smtClean="0">
                <a:latin typeface="宋体" pitchFamily="2" charset="-122"/>
                <a:ea typeface="宋体" pitchFamily="2" charset="-122"/>
              </a:rPr>
              <a:t>向数据库用户授权</a:t>
            </a:r>
          </a:p>
          <a:p>
            <a:pPr algn="l"/>
            <a:r>
              <a:rPr lang="zh-CN" altLang="en-US" sz="1400" dirty="0" smtClean="0">
                <a:latin typeface="宋体" pitchFamily="2" charset="-122"/>
                <a:ea typeface="宋体" pitchFamily="2" charset="-122"/>
              </a:rPr>
              <a:t>胜利通过第二关后，允许访问数据库了。但数据库中有很多表，必须让数据库管理员</a:t>
            </a:r>
            <a:r>
              <a:rPr lang="en-US" sz="1400" dirty="0" smtClean="0">
                <a:latin typeface="宋体" pitchFamily="2" charset="-122"/>
                <a:ea typeface="宋体" pitchFamily="2" charset="-122"/>
              </a:rPr>
              <a:t>DBA</a:t>
            </a:r>
            <a:r>
              <a:rPr lang="zh-CN" altLang="en-US" sz="1400" dirty="0" smtClean="0">
                <a:latin typeface="宋体" pitchFamily="2" charset="-122"/>
                <a:ea typeface="宋体" pitchFamily="2" charset="-122"/>
              </a:rPr>
              <a:t>给用户授权，指定可以访问哪些表格的哪些权限。</a:t>
            </a:r>
          </a:p>
          <a:p>
            <a:pPr algn="l"/>
            <a:r>
              <a:rPr lang="zh-CN" altLang="en-US" sz="1400" dirty="0" smtClean="0">
                <a:latin typeface="宋体" pitchFamily="2" charset="-122"/>
                <a:ea typeface="宋体" pitchFamily="2" charset="-122"/>
              </a:rPr>
              <a:t>常用的权限包括添加数据（</a:t>
            </a:r>
            <a:r>
              <a:rPr lang="en-US" sz="1400" dirty="0" smtClean="0">
                <a:latin typeface="宋体" pitchFamily="2" charset="-122"/>
                <a:ea typeface="宋体" pitchFamily="2" charset="-122"/>
              </a:rPr>
              <a:t>INSERT</a:t>
            </a:r>
            <a:r>
              <a:rPr lang="zh-CN" altLang="en-US" sz="1400" dirty="0" smtClean="0">
                <a:latin typeface="宋体" pitchFamily="2" charset="-122"/>
                <a:ea typeface="宋体" pitchFamily="2" charset="-122"/>
              </a:rPr>
              <a:t>）、删除数据（</a:t>
            </a:r>
            <a:r>
              <a:rPr lang="en-US" sz="1400" dirty="0" smtClean="0">
                <a:latin typeface="宋体" pitchFamily="2" charset="-122"/>
                <a:ea typeface="宋体" pitchFamily="2" charset="-122"/>
              </a:rPr>
              <a:t>DELETE</a:t>
            </a:r>
            <a:r>
              <a:rPr lang="zh-CN" altLang="en-US" sz="1400" dirty="0" smtClean="0">
                <a:latin typeface="宋体" pitchFamily="2" charset="-122"/>
                <a:ea typeface="宋体" pitchFamily="2" charset="-122"/>
              </a:rPr>
              <a:t>）、更新数据（</a:t>
            </a:r>
            <a:r>
              <a:rPr lang="en-US" sz="1400" dirty="0" smtClean="0">
                <a:latin typeface="宋体" pitchFamily="2" charset="-122"/>
                <a:ea typeface="宋体" pitchFamily="2" charset="-122"/>
              </a:rPr>
              <a:t>UPDATE</a:t>
            </a:r>
            <a:r>
              <a:rPr lang="zh-CN" altLang="en-US" sz="1400" dirty="0" smtClean="0">
                <a:latin typeface="宋体" pitchFamily="2" charset="-122"/>
                <a:ea typeface="宋体" pitchFamily="2" charset="-122"/>
              </a:rPr>
              <a:t>）、查看数据（</a:t>
            </a:r>
            <a:r>
              <a:rPr lang="en-US" sz="1400" dirty="0" smtClean="0">
                <a:latin typeface="宋体" pitchFamily="2" charset="-122"/>
                <a:ea typeface="宋体" pitchFamily="2" charset="-122"/>
              </a:rPr>
              <a:t>SELECT</a:t>
            </a:r>
            <a:r>
              <a:rPr lang="zh-CN" altLang="en-US" sz="1400" dirty="0" smtClean="0">
                <a:latin typeface="宋体" pitchFamily="2" charset="-122"/>
                <a:ea typeface="宋体" pitchFamily="2" charset="-122"/>
              </a:rPr>
              <a:t>）和创建表（</a:t>
            </a:r>
            <a:r>
              <a:rPr lang="en-US" sz="1400" dirty="0" smtClean="0">
                <a:latin typeface="宋体" pitchFamily="2" charset="-122"/>
                <a:ea typeface="宋体" pitchFamily="2" charset="-122"/>
              </a:rPr>
              <a:t>create</a:t>
            </a:r>
            <a:r>
              <a:rPr lang="zh-CN" altLang="en-US" sz="1400" dirty="0" smtClean="0">
                <a:latin typeface="宋体" pitchFamily="2" charset="-122"/>
                <a:ea typeface="宋体" pitchFamily="2" charset="-122"/>
              </a:rPr>
              <a:t>）等操作。</a:t>
            </a:r>
          </a:p>
          <a:p>
            <a:pPr algn="l"/>
            <a:r>
              <a:rPr lang="zh-CN" altLang="en-US" sz="1400" dirty="0" smtClean="0">
                <a:latin typeface="宋体" pitchFamily="2" charset="-122"/>
                <a:ea typeface="宋体" pitchFamily="2" charset="-122"/>
              </a:rPr>
              <a:t>授权的语法为：</a:t>
            </a:r>
          </a:p>
          <a:p>
            <a:pPr algn="l"/>
            <a:r>
              <a:rPr lang="en-US" sz="1400" dirty="0" smtClean="0">
                <a:latin typeface="宋体" pitchFamily="2" charset="-122"/>
                <a:ea typeface="宋体" pitchFamily="2" charset="-122"/>
              </a:rPr>
              <a:t>GRANT </a:t>
            </a:r>
            <a:r>
              <a:rPr lang="zh-CN" altLang="en-US" sz="1400" dirty="0" smtClean="0">
                <a:latin typeface="宋体" pitchFamily="2" charset="-122"/>
                <a:ea typeface="宋体" pitchFamily="2" charset="-122"/>
              </a:rPr>
              <a:t>权限 </a:t>
            </a:r>
            <a:r>
              <a:rPr lang="en-US" sz="1400" dirty="0" smtClean="0">
                <a:latin typeface="宋体" pitchFamily="2" charset="-122"/>
                <a:ea typeface="宋体" pitchFamily="2" charset="-122"/>
              </a:rPr>
              <a:t>[ON  </a:t>
            </a:r>
            <a:r>
              <a:rPr lang="zh-CN" altLang="en-US" sz="1400" dirty="0" smtClean="0">
                <a:latin typeface="宋体" pitchFamily="2" charset="-122"/>
                <a:ea typeface="宋体" pitchFamily="2" charset="-122"/>
              </a:rPr>
              <a:t>表名 </a:t>
            </a:r>
            <a:r>
              <a:rPr lang="en-US" sz="1400" dirty="0" smtClean="0">
                <a:latin typeface="宋体" pitchFamily="2" charset="-122"/>
                <a:ea typeface="宋体" pitchFamily="2" charset="-122"/>
              </a:rPr>
              <a:t>]  TO  </a:t>
            </a:r>
            <a:r>
              <a:rPr lang="zh-CN" altLang="en-US" sz="1400" dirty="0" smtClean="0">
                <a:latin typeface="宋体" pitchFamily="2" charset="-122"/>
                <a:ea typeface="宋体" pitchFamily="2" charset="-122"/>
              </a:rPr>
              <a:t>数据库用户</a:t>
            </a:r>
          </a:p>
          <a:p>
            <a:pPr algn="l"/>
            <a:r>
              <a:rPr lang="zh-CN" altLang="en-US" sz="1400" dirty="0" smtClean="0">
                <a:latin typeface="宋体" pitchFamily="2" charset="-122"/>
                <a:ea typeface="宋体" pitchFamily="2" charset="-122"/>
              </a:rPr>
              <a:t>具体实现如下：</a:t>
            </a:r>
          </a:p>
          <a:p>
            <a:pPr algn="l"/>
            <a:r>
              <a:rPr lang="zh-CN" altLang="en-US" sz="1400" dirty="0" smtClean="0">
                <a:latin typeface="宋体" pitchFamily="2" charset="-122"/>
                <a:ea typeface="宋体" pitchFamily="2" charset="-122"/>
              </a:rPr>
              <a:t>（</a:t>
            </a:r>
            <a:r>
              <a:rPr lang="en-US" sz="1400" dirty="0" smtClean="0">
                <a:latin typeface="宋体" pitchFamily="2" charset="-122"/>
                <a:ea typeface="宋体" pitchFamily="2" charset="-122"/>
              </a:rPr>
              <a:t>1</a:t>
            </a:r>
            <a:r>
              <a:rPr lang="zh-CN" altLang="en-US" sz="1400" dirty="0" smtClean="0">
                <a:latin typeface="宋体" pitchFamily="2" charset="-122"/>
                <a:ea typeface="宋体" pitchFamily="2" charset="-122"/>
              </a:rPr>
              <a:t>）在查询编辑器中输入如下代码：</a:t>
            </a:r>
          </a:p>
          <a:p>
            <a:pPr algn="l"/>
            <a:r>
              <a:rPr lang="en-US" sz="1400" dirty="0" smtClean="0">
                <a:latin typeface="宋体" pitchFamily="2" charset="-122"/>
                <a:ea typeface="宋体" pitchFamily="2" charset="-122"/>
              </a:rPr>
              <a:t>USE  </a:t>
            </a:r>
            <a:r>
              <a:rPr lang="en-US" sz="1400" dirty="0" err="1" smtClean="0">
                <a:latin typeface="宋体" pitchFamily="2" charset="-122"/>
                <a:ea typeface="宋体" pitchFamily="2" charset="-122"/>
              </a:rPr>
              <a:t>xjglxt</a:t>
            </a:r>
            <a:endParaRPr lang="zh-CN" altLang="en-US" sz="1400" dirty="0" smtClean="0">
              <a:latin typeface="宋体" pitchFamily="2" charset="-122"/>
              <a:ea typeface="宋体" pitchFamily="2" charset="-122"/>
            </a:endParaRPr>
          </a:p>
          <a:p>
            <a:pPr algn="l"/>
            <a:r>
              <a:rPr lang="en-US" sz="1400" dirty="0" smtClean="0">
                <a:latin typeface="宋体" pitchFamily="2" charset="-122"/>
                <a:ea typeface="宋体" pitchFamily="2" charset="-122"/>
              </a:rPr>
              <a:t>GO</a:t>
            </a:r>
            <a:endParaRPr lang="zh-CN" altLang="en-US" sz="1400" dirty="0" smtClean="0">
              <a:latin typeface="宋体" pitchFamily="2" charset="-122"/>
              <a:ea typeface="宋体" pitchFamily="2" charset="-122"/>
            </a:endParaRPr>
          </a:p>
          <a:p>
            <a:pPr algn="l"/>
            <a:r>
              <a:rPr lang="en-US" sz="1400" dirty="0" smtClean="0">
                <a:latin typeface="宋体" pitchFamily="2" charset="-122"/>
                <a:ea typeface="宋体" pitchFamily="2" charset="-122"/>
              </a:rPr>
              <a:t>/*--</a:t>
            </a:r>
            <a:r>
              <a:rPr lang="zh-CN" altLang="en-US" sz="1400" dirty="0" smtClean="0">
                <a:latin typeface="宋体" pitchFamily="2" charset="-122"/>
                <a:ea typeface="宋体" pitchFamily="2" charset="-122"/>
              </a:rPr>
              <a:t>为</a:t>
            </a:r>
            <a:r>
              <a:rPr lang="en-US" sz="1400" dirty="0" err="1" smtClean="0">
                <a:latin typeface="宋体" pitchFamily="2" charset="-122"/>
                <a:ea typeface="宋体" pitchFamily="2" charset="-122"/>
              </a:rPr>
              <a:t>zhangsanfengDBUser</a:t>
            </a:r>
            <a:r>
              <a:rPr lang="zh-CN" altLang="en-US" sz="1400" dirty="0" smtClean="0">
                <a:latin typeface="宋体" pitchFamily="2" charset="-122"/>
                <a:ea typeface="宋体" pitchFamily="2" charset="-122"/>
              </a:rPr>
              <a:t>分配对表</a:t>
            </a:r>
            <a:r>
              <a:rPr lang="en-US" sz="1400" dirty="0" err="1" smtClean="0">
                <a:latin typeface="宋体" pitchFamily="2" charset="-122"/>
                <a:ea typeface="宋体" pitchFamily="2" charset="-122"/>
              </a:rPr>
              <a:t>xsxxb</a:t>
            </a:r>
            <a:r>
              <a:rPr lang="zh-CN" altLang="en-US" sz="1400" dirty="0" smtClean="0">
                <a:latin typeface="宋体" pitchFamily="2" charset="-122"/>
                <a:ea typeface="宋体" pitchFamily="2" charset="-122"/>
              </a:rPr>
              <a:t>的</a:t>
            </a:r>
            <a:r>
              <a:rPr lang="en-US" sz="1400" dirty="0" smtClean="0">
                <a:latin typeface="宋体" pitchFamily="2" charset="-122"/>
                <a:ea typeface="宋体" pitchFamily="2" charset="-122"/>
              </a:rPr>
              <a:t>SELECT, INSERT, UPDATE</a:t>
            </a:r>
            <a:r>
              <a:rPr lang="zh-CN" altLang="en-US" sz="1400" dirty="0" smtClean="0">
                <a:latin typeface="宋体" pitchFamily="2" charset="-122"/>
                <a:ea typeface="宋体" pitchFamily="2" charset="-122"/>
              </a:rPr>
              <a:t>权限</a:t>
            </a:r>
            <a:r>
              <a:rPr lang="en-US" sz="1400" dirty="0" smtClean="0">
                <a:latin typeface="宋体" pitchFamily="2" charset="-122"/>
                <a:ea typeface="宋体" pitchFamily="2" charset="-122"/>
              </a:rPr>
              <a:t>--*/</a:t>
            </a:r>
            <a:endParaRPr lang="zh-CN" altLang="en-US" sz="1400" dirty="0" smtClean="0">
              <a:latin typeface="宋体" pitchFamily="2" charset="-122"/>
              <a:ea typeface="宋体" pitchFamily="2" charset="-122"/>
            </a:endParaRPr>
          </a:p>
          <a:p>
            <a:pPr algn="l"/>
            <a:r>
              <a:rPr lang="en-US" sz="1400" dirty="0" smtClean="0">
                <a:latin typeface="宋体" pitchFamily="2" charset="-122"/>
                <a:ea typeface="宋体" pitchFamily="2" charset="-122"/>
              </a:rPr>
              <a:t>GRANT SELECT, INSERT, UPDATE </a:t>
            </a:r>
            <a:endParaRPr lang="zh-CN" altLang="en-US" sz="1400" dirty="0" smtClean="0">
              <a:latin typeface="宋体" pitchFamily="2" charset="-122"/>
              <a:ea typeface="宋体" pitchFamily="2" charset="-122"/>
            </a:endParaRPr>
          </a:p>
          <a:p>
            <a:pPr algn="l"/>
            <a:r>
              <a:rPr lang="en-US" sz="1400" dirty="0" smtClean="0">
                <a:latin typeface="宋体" pitchFamily="2" charset="-122"/>
                <a:ea typeface="宋体" pitchFamily="2" charset="-122"/>
              </a:rPr>
              <a:t>    ON  </a:t>
            </a:r>
            <a:r>
              <a:rPr lang="en-US" sz="1400" dirty="0" err="1" smtClean="0">
                <a:latin typeface="宋体" pitchFamily="2" charset="-122"/>
                <a:ea typeface="宋体" pitchFamily="2" charset="-122"/>
              </a:rPr>
              <a:t>xsxxb</a:t>
            </a:r>
            <a:r>
              <a:rPr lang="en-US" sz="1400" dirty="0" smtClean="0">
                <a:latin typeface="宋体" pitchFamily="2" charset="-122"/>
                <a:ea typeface="宋体" pitchFamily="2" charset="-122"/>
              </a:rPr>
              <a:t>  TO  </a:t>
            </a:r>
            <a:r>
              <a:rPr lang="en-US" sz="1400" dirty="0" err="1" smtClean="0">
                <a:latin typeface="宋体" pitchFamily="2" charset="-122"/>
                <a:ea typeface="宋体" pitchFamily="2" charset="-122"/>
              </a:rPr>
              <a:t>zhangsanfengDBUser</a:t>
            </a:r>
            <a:r>
              <a:rPr lang="en-US" sz="1400" dirty="0" smtClean="0">
                <a:latin typeface="宋体" pitchFamily="2" charset="-122"/>
                <a:ea typeface="宋体" pitchFamily="2" charset="-122"/>
              </a:rPr>
              <a:t>  </a:t>
            </a:r>
            <a:endParaRPr lang="zh-CN" altLang="en-US" sz="1400" dirty="0" smtClean="0">
              <a:latin typeface="宋体" pitchFamily="2" charset="-122"/>
              <a:ea typeface="宋体" pitchFamily="2" charset="-122"/>
            </a:endParaRPr>
          </a:p>
          <a:p>
            <a:pPr algn="l"/>
            <a:r>
              <a:rPr lang="en-US" sz="1400" dirty="0" smtClean="0">
                <a:latin typeface="宋体" pitchFamily="2" charset="-122"/>
                <a:ea typeface="宋体" pitchFamily="2" charset="-122"/>
              </a:rPr>
              <a:t>/*--</a:t>
            </a:r>
            <a:r>
              <a:rPr lang="zh-CN" altLang="en-US" sz="1400" dirty="0" smtClean="0">
                <a:latin typeface="宋体" pitchFamily="2" charset="-122"/>
                <a:ea typeface="宋体" pitchFamily="2" charset="-122"/>
              </a:rPr>
              <a:t>为</a:t>
            </a:r>
            <a:r>
              <a:rPr lang="en-US" sz="1400" dirty="0" smtClean="0">
                <a:latin typeface="宋体" pitchFamily="2" charset="-122"/>
                <a:ea typeface="宋体" pitchFamily="2" charset="-122"/>
              </a:rPr>
              <a:t>S26301DBUser</a:t>
            </a:r>
            <a:r>
              <a:rPr lang="zh-CN" altLang="en-US" sz="1400" dirty="0" smtClean="0">
                <a:latin typeface="宋体" pitchFamily="2" charset="-122"/>
                <a:ea typeface="宋体" pitchFamily="2" charset="-122"/>
              </a:rPr>
              <a:t>分配建表的权限</a:t>
            </a:r>
            <a:r>
              <a:rPr lang="en-US" sz="1400" dirty="0" smtClean="0">
                <a:latin typeface="宋体" pitchFamily="2" charset="-122"/>
                <a:ea typeface="宋体" pitchFamily="2" charset="-122"/>
              </a:rPr>
              <a:t>--*/</a:t>
            </a:r>
            <a:endParaRPr lang="zh-CN" altLang="en-US" sz="1400" dirty="0" smtClean="0">
              <a:latin typeface="宋体" pitchFamily="2" charset="-122"/>
              <a:ea typeface="宋体" pitchFamily="2" charset="-122"/>
            </a:endParaRPr>
          </a:p>
          <a:p>
            <a:pPr algn="l"/>
            <a:r>
              <a:rPr lang="en-US" sz="1400" dirty="0" smtClean="0">
                <a:latin typeface="宋体" pitchFamily="2" charset="-122"/>
                <a:ea typeface="宋体" pitchFamily="2" charset="-122"/>
              </a:rPr>
              <a:t>GRANT  create  table  TO  </a:t>
            </a:r>
            <a:r>
              <a:rPr lang="en-US" sz="1400" dirty="0" err="1" smtClean="0">
                <a:latin typeface="宋体" pitchFamily="2" charset="-122"/>
                <a:ea typeface="宋体" pitchFamily="2" charset="-122"/>
              </a:rPr>
              <a:t>xinxi</a:t>
            </a:r>
            <a:endParaRPr lang="zh-CN" altLang="en-US" sz="1400" dirty="0" smtClean="0">
              <a:latin typeface="宋体" pitchFamily="2" charset="-122"/>
              <a:ea typeface="宋体" pitchFamily="2" charset="-122"/>
            </a:endParaRPr>
          </a:p>
          <a:p>
            <a:pPr marL="285750" indent="-285750">
              <a:buFont typeface="Arial" pitchFamily="34" charset="0"/>
              <a:buChar char="•"/>
            </a:pPr>
            <a:endParaRPr lang="zh-CN" altLang="en-US" dirty="0" smtClean="0">
              <a:latin typeface="+mj-ea"/>
              <a:ea typeface="+mj-ea"/>
            </a:endParaRPr>
          </a:p>
        </p:txBody>
      </p:sp>
    </p:spTree>
  </p:cSld>
  <p:clrMapOvr>
    <a:masterClrMapping/>
  </p:clrMapOvr>
  <mc:AlternateContent xmlns:mc="http://schemas.openxmlformats.org/markup-compatibility/2006">
    <mc:Choice xmlns="" xmlns:p14="http://schemas.microsoft.com/office/powerpoint/2010/main" Requires="p14">
      <p:transition spd="slow" p14:dur="2000">
        <p14:prism isContent="1"/>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082" name="Text Box 2"/>
          <p:cNvSpPr txBox="1">
            <a:spLocks noChangeArrowheads="1"/>
          </p:cNvSpPr>
          <p:nvPr/>
        </p:nvSpPr>
        <p:spPr bwMode="auto">
          <a:xfrm>
            <a:off x="8883650" y="1200150"/>
            <a:ext cx="184150" cy="762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lgn="r"/>
            <a:endParaRPr lang="zh-CN" altLang="zh-CN" sz="4400" b="1">
              <a:solidFill>
                <a:schemeClr val="tx2"/>
              </a:solidFill>
              <a:latin typeface="Tahoma" pitchFamily="34" charset="0"/>
              <a:cs typeface="Times New Roman" pitchFamily="18" charset="0"/>
            </a:endParaRPr>
          </a:p>
        </p:txBody>
      </p:sp>
      <p:sp>
        <p:nvSpPr>
          <p:cNvPr id="302087" name="Rectangle 7"/>
          <p:cNvSpPr>
            <a:spLocks noChangeArrowheads="1"/>
          </p:cNvSpPr>
          <p:nvPr/>
        </p:nvSpPr>
        <p:spPr bwMode="auto">
          <a:xfrm>
            <a:off x="571472" y="642918"/>
            <a:ext cx="8229600" cy="79216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nchor="ctr"/>
          <a:lstStyle/>
          <a:p>
            <a:pPr algn="l"/>
            <a:r>
              <a:rPr lang="zh-CN" altLang="en-US" sz="3200" b="1" dirty="0" smtClean="0">
                <a:solidFill>
                  <a:schemeClr val="bg1"/>
                </a:solidFill>
                <a:latin typeface="黑体" pitchFamily="49" charset="-122"/>
                <a:ea typeface="黑体" pitchFamily="49" charset="-122"/>
              </a:rPr>
              <a:t>学习任务一管理服务器安全</a:t>
            </a:r>
          </a:p>
          <a:p>
            <a:pPr algn="l"/>
            <a:endParaRPr lang="zh-CN" altLang="en-US" sz="3200" b="1" dirty="0" smtClean="0">
              <a:solidFill>
                <a:schemeClr val="bg1"/>
              </a:solidFill>
              <a:latin typeface="黑体" pitchFamily="49" charset="-122"/>
              <a:ea typeface="黑体" pitchFamily="49" charset="-122"/>
            </a:endParaRPr>
          </a:p>
          <a:p>
            <a:pPr algn="l"/>
            <a:endParaRPr lang="en-US" altLang="zh-CN" sz="4400" dirty="0">
              <a:solidFill>
                <a:schemeClr val="bg1"/>
              </a:solidFill>
              <a:ea typeface="黑体" pitchFamily="2" charset="-122"/>
            </a:endParaRPr>
          </a:p>
        </p:txBody>
      </p:sp>
      <p:sp>
        <p:nvSpPr>
          <p:cNvPr id="7" name="圆角矩形 6"/>
          <p:cNvSpPr/>
          <p:nvPr/>
        </p:nvSpPr>
        <p:spPr>
          <a:xfrm>
            <a:off x="714348" y="1500174"/>
            <a:ext cx="7500990" cy="4000528"/>
          </a:xfrm>
          <a:prstGeom prst="roundRect">
            <a:avLst/>
          </a:prstGeom>
          <a:noFill/>
          <a:ln w="190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p:cNvSpPr txBox="1"/>
          <p:nvPr/>
        </p:nvSpPr>
        <p:spPr>
          <a:xfrm>
            <a:off x="785786" y="2071678"/>
            <a:ext cx="7000924" cy="3323987"/>
          </a:xfrm>
          <a:prstGeom prst="rect">
            <a:avLst/>
          </a:prstGeom>
          <a:noFill/>
          <a:ln cap="rnd">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marL="285750" indent="-285750" algn="l">
              <a:lnSpc>
                <a:spcPct val="150000"/>
              </a:lnSpc>
            </a:pPr>
            <a:r>
              <a:rPr lang="zh-CN" altLang="en-US" sz="2000" dirty="0" smtClean="0"/>
              <a:t>            数据库服务器是所有应用的数据中转站，如果数据库服务器的安全设置不合理，就容易被恶意攻击，造成数据泄露、数据丢失、数据被恶意篡改等诸多无法挽回的损失，因此，对数据库服务器进行安全性设置是每一个数据库管理员必须掌握的技能。本任务将从更改用户验证方式、设置权限、管理角色等方面对数据库服务器进行设置。</a:t>
            </a:r>
          </a:p>
          <a:p>
            <a:pPr marL="285750" indent="-285750" algn="l">
              <a:lnSpc>
                <a:spcPct val="150000"/>
              </a:lnSpc>
              <a:buFont typeface="Arial" pitchFamily="34" charset="0"/>
              <a:buChar char="•"/>
            </a:pPr>
            <a:endParaRPr lang="zh-CN" altLang="en-US" sz="2000" dirty="0" smtClean="0">
              <a:latin typeface="+mj-ea"/>
              <a:ea typeface="+mj-ea"/>
            </a:endParaRPr>
          </a:p>
        </p:txBody>
      </p:sp>
      <p:sp>
        <p:nvSpPr>
          <p:cNvPr id="10" name="矩形 9"/>
          <p:cNvSpPr/>
          <p:nvPr/>
        </p:nvSpPr>
        <p:spPr>
          <a:xfrm>
            <a:off x="500034" y="1357298"/>
            <a:ext cx="1857388" cy="642942"/>
          </a:xfrm>
          <a:prstGeom prst="rect">
            <a:avLst/>
          </a:prstGeom>
          <a:solidFill>
            <a:srgbClr val="FFC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785786" y="1428736"/>
            <a:ext cx="1428728" cy="461665"/>
          </a:xfrm>
          <a:prstGeom prst="rect">
            <a:avLst/>
          </a:prstGeom>
          <a:noFill/>
          <a:ln cap="rnd">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marL="285750" indent="-285750"/>
            <a:r>
              <a:rPr lang="zh-CN" altLang="en-US" sz="2400" b="1" dirty="0" smtClean="0">
                <a:solidFill>
                  <a:schemeClr val="bg1"/>
                </a:solidFill>
                <a:latin typeface="+mj-ea"/>
                <a:ea typeface="+mj-ea"/>
              </a:rPr>
              <a:t>任务描述</a:t>
            </a:r>
          </a:p>
        </p:txBody>
      </p:sp>
    </p:spTree>
    <p:extLst>
      <p:ext uri="{BB962C8B-B14F-4D97-AF65-F5344CB8AC3E}">
        <p14:creationId xmlns="" xmlns:p14="http://schemas.microsoft.com/office/powerpoint/2010/main" val="2374065682"/>
      </p:ext>
    </p:extLst>
  </p:cSld>
  <p:clrMapOvr>
    <a:masterClrMapping/>
  </p:clrMapOvr>
  <mc:AlternateContent xmlns:mc="http://schemas.openxmlformats.org/markup-compatibility/2006">
    <mc:Choice xmlns=""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500034" y="142852"/>
            <a:ext cx="6365845" cy="584775"/>
          </a:xfrm>
          <a:prstGeom prst="rect">
            <a:avLst/>
          </a:prstGeom>
        </p:spPr>
        <p:txBody>
          <a:bodyPr wrap="none">
            <a:spAutoFit/>
          </a:bodyPr>
          <a:lstStyle/>
          <a:p>
            <a:pPr algn="l"/>
            <a:r>
              <a:rPr lang="zh-CN" altLang="en-US" sz="3200" b="1" dirty="0" smtClean="0">
                <a:solidFill>
                  <a:schemeClr val="bg1"/>
                </a:solidFill>
                <a:latin typeface="黑体" pitchFamily="49" charset="-122"/>
                <a:ea typeface="黑体" pitchFamily="49" charset="-122"/>
              </a:rPr>
              <a:t>学习任务一  存储过程创建及应用</a:t>
            </a:r>
          </a:p>
        </p:txBody>
      </p:sp>
      <p:sp>
        <p:nvSpPr>
          <p:cNvPr id="6" name="圆角矩形 5"/>
          <p:cNvSpPr/>
          <p:nvPr/>
        </p:nvSpPr>
        <p:spPr>
          <a:xfrm>
            <a:off x="500034" y="1857364"/>
            <a:ext cx="8143932" cy="3429024"/>
          </a:xfrm>
          <a:prstGeom prst="roundRect">
            <a:avLst/>
          </a:prstGeom>
          <a:noFill/>
          <a:ln w="190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6"/>
          <p:cNvSpPr txBox="1"/>
          <p:nvPr/>
        </p:nvSpPr>
        <p:spPr>
          <a:xfrm>
            <a:off x="1285852" y="2214554"/>
            <a:ext cx="7000924" cy="2862322"/>
          </a:xfrm>
          <a:prstGeom prst="rect">
            <a:avLst/>
          </a:prstGeom>
          <a:noFill/>
          <a:ln cap="rnd">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l">
              <a:lnSpc>
                <a:spcPct val="150000"/>
              </a:lnSpc>
            </a:pPr>
            <a:r>
              <a:rPr lang="zh-CN" altLang="en-US" sz="2000" dirty="0" smtClean="0"/>
              <a:t>（</a:t>
            </a:r>
            <a:r>
              <a:rPr lang="en-US" altLang="zh-CN" sz="2000" dirty="0" smtClean="0"/>
              <a:t>1</a:t>
            </a:r>
            <a:r>
              <a:rPr lang="zh-CN" altLang="en-US" sz="2000" dirty="0" smtClean="0"/>
              <a:t>）能够熟练设置身份验证模式。</a:t>
            </a:r>
          </a:p>
          <a:p>
            <a:pPr algn="l">
              <a:lnSpc>
                <a:spcPct val="150000"/>
              </a:lnSpc>
            </a:pPr>
            <a:r>
              <a:rPr lang="zh-CN" altLang="en-US" sz="2000" dirty="0" smtClean="0"/>
              <a:t>（</a:t>
            </a:r>
            <a:r>
              <a:rPr lang="en-US" altLang="zh-CN" sz="2000" dirty="0" smtClean="0"/>
              <a:t>2</a:t>
            </a:r>
            <a:r>
              <a:rPr lang="zh-CN" altLang="en-US" sz="2000" dirty="0" smtClean="0"/>
              <a:t>）能够熟练创建、删除登录用户。</a:t>
            </a:r>
          </a:p>
          <a:p>
            <a:pPr algn="l">
              <a:lnSpc>
                <a:spcPct val="150000"/>
              </a:lnSpc>
            </a:pPr>
            <a:r>
              <a:rPr lang="zh-CN" altLang="en-US" sz="2000" dirty="0" smtClean="0"/>
              <a:t>（</a:t>
            </a:r>
            <a:r>
              <a:rPr lang="en-US" sz="2000" dirty="0" smtClean="0"/>
              <a:t>3</a:t>
            </a:r>
            <a:r>
              <a:rPr lang="zh-CN" altLang="en-US" sz="2000" dirty="0" smtClean="0"/>
              <a:t>）能够合理设置权限。</a:t>
            </a:r>
          </a:p>
          <a:p>
            <a:pPr algn="l">
              <a:lnSpc>
                <a:spcPct val="150000"/>
              </a:lnSpc>
            </a:pPr>
            <a:r>
              <a:rPr lang="zh-CN" altLang="en-US" sz="2000" dirty="0" smtClean="0"/>
              <a:t>（</a:t>
            </a:r>
            <a:r>
              <a:rPr lang="en-US" sz="2000" dirty="0" smtClean="0"/>
              <a:t>4</a:t>
            </a:r>
            <a:r>
              <a:rPr lang="zh-CN" altLang="en-US" sz="2000" dirty="0" smtClean="0"/>
              <a:t>）了解服务器各角色的权限。</a:t>
            </a:r>
          </a:p>
          <a:p>
            <a:pPr algn="l">
              <a:lnSpc>
                <a:spcPct val="150000"/>
              </a:lnSpc>
            </a:pPr>
            <a:r>
              <a:rPr lang="zh-CN" altLang="en-US" sz="2000" dirty="0" smtClean="0"/>
              <a:t>（</a:t>
            </a:r>
            <a:r>
              <a:rPr lang="en-US" sz="2000" dirty="0" smtClean="0"/>
              <a:t>5</a:t>
            </a:r>
            <a:r>
              <a:rPr lang="zh-CN" altLang="en-US" sz="2000" dirty="0" smtClean="0"/>
              <a:t>）理解</a:t>
            </a:r>
            <a:r>
              <a:rPr lang="en-US" sz="2000" dirty="0" smtClean="0"/>
              <a:t>Windows</a:t>
            </a:r>
            <a:r>
              <a:rPr lang="zh-CN" altLang="en-US" sz="2000" dirty="0" smtClean="0"/>
              <a:t>登录账户和</a:t>
            </a:r>
            <a:r>
              <a:rPr lang="en-US" sz="2000" dirty="0" smtClean="0"/>
              <a:t>SQL Server</a:t>
            </a:r>
            <a:r>
              <a:rPr lang="zh-CN" altLang="en-US" sz="2000" dirty="0" smtClean="0"/>
              <a:t>登录账户。</a:t>
            </a:r>
          </a:p>
          <a:p>
            <a:pPr algn="l">
              <a:lnSpc>
                <a:spcPct val="150000"/>
              </a:lnSpc>
            </a:pPr>
            <a:r>
              <a:rPr lang="zh-CN" altLang="en-US" sz="2000" dirty="0" smtClean="0"/>
              <a:t>（</a:t>
            </a:r>
            <a:r>
              <a:rPr lang="en-US" sz="2000" dirty="0" smtClean="0"/>
              <a:t>6</a:t>
            </a:r>
            <a:r>
              <a:rPr lang="zh-CN" altLang="en-US" sz="2000" dirty="0" smtClean="0"/>
              <a:t>）了解数据库管理员职责，增强网络安全意识。</a:t>
            </a:r>
          </a:p>
        </p:txBody>
      </p:sp>
      <p:sp>
        <p:nvSpPr>
          <p:cNvPr id="9" name="矩形 8"/>
          <p:cNvSpPr/>
          <p:nvPr/>
        </p:nvSpPr>
        <p:spPr>
          <a:xfrm>
            <a:off x="357158" y="1500174"/>
            <a:ext cx="1857388" cy="642942"/>
          </a:xfrm>
          <a:prstGeom prst="rect">
            <a:avLst/>
          </a:prstGeom>
          <a:solidFill>
            <a:srgbClr val="FFC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9"/>
          <p:cNvSpPr txBox="1"/>
          <p:nvPr/>
        </p:nvSpPr>
        <p:spPr>
          <a:xfrm>
            <a:off x="642910" y="1571612"/>
            <a:ext cx="1428728" cy="461665"/>
          </a:xfrm>
          <a:prstGeom prst="rect">
            <a:avLst/>
          </a:prstGeom>
          <a:noFill/>
          <a:ln cap="rnd">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marL="285750" indent="-285750"/>
            <a:r>
              <a:rPr lang="zh-CN" altLang="en-US" sz="2400" b="1" dirty="0" smtClean="0">
                <a:solidFill>
                  <a:schemeClr val="bg1"/>
                </a:solidFill>
                <a:latin typeface="+mj-ea"/>
                <a:ea typeface="+mj-ea"/>
              </a:rPr>
              <a:t>任务</a:t>
            </a:r>
            <a:r>
              <a:rPr lang="zh-CN" altLang="en-US" sz="2400" b="1" dirty="0" smtClean="0">
                <a:solidFill>
                  <a:schemeClr val="bg1"/>
                </a:solidFill>
                <a:latin typeface="+mj-ea"/>
              </a:rPr>
              <a:t>目标</a:t>
            </a:r>
            <a:endParaRPr lang="zh-CN" altLang="en-US" sz="2400" b="1" dirty="0" smtClean="0">
              <a:solidFill>
                <a:schemeClr val="bg1"/>
              </a:solidFill>
              <a:latin typeface="+mj-ea"/>
              <a:ea typeface="+mj-ea"/>
            </a:endParaRPr>
          </a:p>
        </p:txBody>
      </p:sp>
      <p:pic>
        <p:nvPicPr>
          <p:cNvPr id="11" name="图片 10"/>
          <p:cNvPicPr/>
          <p:nvPr/>
        </p:nvPicPr>
        <p:blipFill>
          <a:blip r:embed="rId2">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pi="http://schemas.microsoft.com/office/word/2010/wordprocessingInk" xmlns:wpg="http://schemas.microsoft.com/office/word/2010/wordprocessingGroup" xmlns:w15="http://schemas.microsoft.com/office/word/2012/wordml"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5929322" y="2857496"/>
            <a:ext cx="1143008" cy="1071570"/>
          </a:xfrm>
          <a:prstGeom prst="rect">
            <a:avLst/>
          </a:prstGeom>
          <a:noFill/>
          <a:ln>
            <a:noFill/>
          </a:ln>
        </p:spPr>
      </p:pic>
    </p:spTree>
  </p:cSld>
  <p:clrMapOvr>
    <a:masterClrMapping/>
  </p:clrMapOvr>
  <mc:AlternateContent xmlns:mc="http://schemas.openxmlformats.org/markup-compatibility/2006">
    <mc:Choice xmlns="" xmlns:p14="http://schemas.microsoft.com/office/powerpoint/2010/main" Requires="p14">
      <p:transition spd="slow" p14:dur="2000">
        <p14:prism isContent="1"/>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00034" y="142852"/>
            <a:ext cx="6365845" cy="584775"/>
          </a:xfrm>
          <a:prstGeom prst="rect">
            <a:avLst/>
          </a:prstGeom>
        </p:spPr>
        <p:txBody>
          <a:bodyPr wrap="none">
            <a:spAutoFit/>
          </a:bodyPr>
          <a:lstStyle/>
          <a:p>
            <a:pPr algn="l"/>
            <a:r>
              <a:rPr lang="zh-CN" altLang="en-US" sz="3200" b="1" dirty="0" smtClean="0">
                <a:solidFill>
                  <a:schemeClr val="bg1"/>
                </a:solidFill>
                <a:latin typeface="黑体" pitchFamily="49" charset="-122"/>
                <a:ea typeface="黑体" pitchFamily="49" charset="-122"/>
              </a:rPr>
              <a:t>学习任务一  存储过程创建及应用</a:t>
            </a:r>
          </a:p>
        </p:txBody>
      </p:sp>
      <p:sp>
        <p:nvSpPr>
          <p:cNvPr id="5" name="圆角矩形 4"/>
          <p:cNvSpPr/>
          <p:nvPr/>
        </p:nvSpPr>
        <p:spPr>
          <a:xfrm>
            <a:off x="1000100" y="2214554"/>
            <a:ext cx="7286676" cy="2714644"/>
          </a:xfrm>
          <a:prstGeom prst="roundRect">
            <a:avLst/>
          </a:prstGeom>
          <a:noFill/>
          <a:ln w="190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1214414" y="2786058"/>
            <a:ext cx="6858048" cy="1477328"/>
          </a:xfrm>
          <a:prstGeom prst="rect">
            <a:avLst/>
          </a:prstGeom>
          <a:noFill/>
          <a:ln cap="rnd">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l">
              <a:lnSpc>
                <a:spcPct val="150000"/>
              </a:lnSpc>
            </a:pPr>
            <a:r>
              <a:rPr lang="zh-CN" altLang="en-US" sz="2000" dirty="0" smtClean="0">
                <a:latin typeface="+mn-ea"/>
              </a:rPr>
              <a:t>    要对服务器进行用户验证方式、设置权限、管理角色等设置，首先以管理员身份登录到数据库服务器，然后根据任务需求对数据库服务器进行设置。</a:t>
            </a:r>
          </a:p>
        </p:txBody>
      </p:sp>
      <p:sp>
        <p:nvSpPr>
          <p:cNvPr id="8" name="矩形 7"/>
          <p:cNvSpPr/>
          <p:nvPr/>
        </p:nvSpPr>
        <p:spPr>
          <a:xfrm>
            <a:off x="785786" y="1857364"/>
            <a:ext cx="1857388" cy="642942"/>
          </a:xfrm>
          <a:prstGeom prst="rect">
            <a:avLst/>
          </a:prstGeom>
          <a:solidFill>
            <a:srgbClr val="FFC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p:cNvSpPr txBox="1"/>
          <p:nvPr/>
        </p:nvSpPr>
        <p:spPr>
          <a:xfrm>
            <a:off x="1071538" y="1928802"/>
            <a:ext cx="1428728" cy="461665"/>
          </a:xfrm>
          <a:prstGeom prst="rect">
            <a:avLst/>
          </a:prstGeom>
          <a:noFill/>
          <a:ln cap="rnd">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marL="285750" indent="-285750"/>
            <a:r>
              <a:rPr lang="zh-CN" altLang="en-US" sz="2400" b="1" dirty="0" smtClean="0">
                <a:solidFill>
                  <a:schemeClr val="bg1"/>
                </a:solidFill>
                <a:latin typeface="+mj-ea"/>
                <a:ea typeface="+mj-ea"/>
              </a:rPr>
              <a:t>任务</a:t>
            </a:r>
            <a:r>
              <a:rPr lang="zh-CN" altLang="en-US" sz="2400" b="1" dirty="0" smtClean="0">
                <a:solidFill>
                  <a:schemeClr val="bg1"/>
                </a:solidFill>
                <a:latin typeface="+mj-ea"/>
              </a:rPr>
              <a:t>分析</a:t>
            </a:r>
            <a:endParaRPr lang="zh-CN" altLang="en-US" sz="2400" b="1" dirty="0" smtClean="0">
              <a:solidFill>
                <a:schemeClr val="bg1"/>
              </a:solidFill>
              <a:latin typeface="+mj-ea"/>
              <a:ea typeface="+mj-ea"/>
            </a:endParaRPr>
          </a:p>
        </p:txBody>
      </p:sp>
    </p:spTree>
  </p:cSld>
  <p:clrMapOvr>
    <a:masterClrMapping/>
  </p:clrMapOvr>
  <mc:AlternateContent xmlns:mc="http://schemas.openxmlformats.org/markup-compatibility/2006">
    <mc:Choice xmlns="" xmlns:p14="http://schemas.microsoft.com/office/powerpoint/2010/main" Requires="p14">
      <p:transition spd="slow" p14:dur="2000">
        <p14:prism isContent="1"/>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00034" y="142852"/>
            <a:ext cx="6365845" cy="584775"/>
          </a:xfrm>
          <a:prstGeom prst="rect">
            <a:avLst/>
          </a:prstGeom>
        </p:spPr>
        <p:txBody>
          <a:bodyPr wrap="none">
            <a:spAutoFit/>
          </a:bodyPr>
          <a:lstStyle/>
          <a:p>
            <a:pPr algn="l"/>
            <a:r>
              <a:rPr lang="zh-CN" altLang="en-US" sz="3200" b="1" dirty="0" smtClean="0">
                <a:solidFill>
                  <a:schemeClr val="bg1"/>
                </a:solidFill>
                <a:latin typeface="黑体" pitchFamily="49" charset="-122"/>
                <a:ea typeface="黑体" pitchFamily="49" charset="-122"/>
              </a:rPr>
              <a:t>学习任务一  存储过程创建及应用</a:t>
            </a:r>
          </a:p>
        </p:txBody>
      </p:sp>
      <p:sp>
        <p:nvSpPr>
          <p:cNvPr id="8" name="矩形 7"/>
          <p:cNvSpPr/>
          <p:nvPr/>
        </p:nvSpPr>
        <p:spPr>
          <a:xfrm>
            <a:off x="500034" y="1214422"/>
            <a:ext cx="1857388" cy="642942"/>
          </a:xfrm>
          <a:prstGeom prst="rect">
            <a:avLst/>
          </a:prstGeom>
          <a:solidFill>
            <a:srgbClr val="FFC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p:cNvSpPr txBox="1"/>
          <p:nvPr/>
        </p:nvSpPr>
        <p:spPr>
          <a:xfrm>
            <a:off x="785786" y="1285860"/>
            <a:ext cx="1428728" cy="461665"/>
          </a:xfrm>
          <a:prstGeom prst="rect">
            <a:avLst/>
          </a:prstGeom>
          <a:noFill/>
          <a:ln cap="rnd">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marL="285750" indent="-285750"/>
            <a:r>
              <a:rPr lang="zh-CN" altLang="en-US" sz="2400" b="1" dirty="0" smtClean="0">
                <a:solidFill>
                  <a:schemeClr val="bg1"/>
                </a:solidFill>
                <a:latin typeface="+mj-ea"/>
                <a:ea typeface="+mj-ea"/>
              </a:rPr>
              <a:t>任务实施</a:t>
            </a:r>
          </a:p>
        </p:txBody>
      </p:sp>
      <p:sp>
        <p:nvSpPr>
          <p:cNvPr id="7" name="TextBox 6"/>
          <p:cNvSpPr txBox="1"/>
          <p:nvPr/>
        </p:nvSpPr>
        <p:spPr>
          <a:xfrm>
            <a:off x="2571736" y="1357298"/>
            <a:ext cx="3786214" cy="646331"/>
          </a:xfrm>
          <a:prstGeom prst="rect">
            <a:avLst/>
          </a:prstGeom>
          <a:noFill/>
          <a:ln cap="rnd">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marL="285750" indent="-285750"/>
            <a:r>
              <a:rPr lang="zh-CN" altLang="en-US" dirty="0" smtClean="0"/>
              <a:t>一．更改登录用户身份验证方式</a:t>
            </a:r>
          </a:p>
          <a:p>
            <a:pPr marL="285750" indent="-285750">
              <a:buFont typeface="Arial" pitchFamily="34" charset="0"/>
              <a:buChar char="•"/>
            </a:pPr>
            <a:endParaRPr lang="zh-CN" altLang="en-US" dirty="0" smtClean="0">
              <a:latin typeface="+mj-ea"/>
              <a:ea typeface="+mj-ea"/>
            </a:endParaRPr>
          </a:p>
        </p:txBody>
      </p:sp>
      <p:pic>
        <p:nvPicPr>
          <p:cNvPr id="10" name="图片 9" descr="图1"/>
          <p:cNvPicPr/>
          <p:nvPr/>
        </p:nvPicPr>
        <p:blipFill>
          <a:blip r:embed="rId2">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pi="http://schemas.microsoft.com/office/word/2010/wordprocessingInk" xmlns:wpg="http://schemas.microsoft.com/office/word/2010/wordprocessingGroup" xmlns:w15="http://schemas.microsoft.com/office/word/2012/wordml"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2285984" y="2071678"/>
            <a:ext cx="4786346" cy="3857652"/>
          </a:xfrm>
          <a:prstGeom prst="rect">
            <a:avLst/>
          </a:prstGeom>
          <a:noFill/>
          <a:ln>
            <a:noFill/>
          </a:ln>
        </p:spPr>
      </p:pic>
    </p:spTree>
  </p:cSld>
  <p:clrMapOvr>
    <a:masterClrMapping/>
  </p:clrMapOvr>
  <mc:AlternateContent xmlns:mc="http://schemas.openxmlformats.org/markup-compatibility/2006">
    <mc:Choice xmlns="" xmlns:p14="http://schemas.microsoft.com/office/powerpoint/2010/main" Requires="p14">
      <p:transition spd="slow" p14:dur="2000">
        <p14:prism isContent="1"/>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642910" y="285728"/>
            <a:ext cx="2969082" cy="461665"/>
          </a:xfrm>
          <a:prstGeom prst="rect">
            <a:avLst/>
          </a:prstGeom>
        </p:spPr>
        <p:txBody>
          <a:bodyPr wrap="none">
            <a:spAutoFit/>
          </a:bodyPr>
          <a:lstStyle/>
          <a:p>
            <a:r>
              <a:rPr lang="zh-CN" altLang="en-US" sz="2400" b="1" dirty="0" smtClean="0">
                <a:solidFill>
                  <a:schemeClr val="bg1"/>
                </a:solidFill>
                <a:latin typeface="黑体" pitchFamily="49" charset="-122"/>
                <a:ea typeface="黑体" pitchFamily="49" charset="-122"/>
              </a:rPr>
              <a:t>存储过程创建及应用</a:t>
            </a:r>
            <a:endParaRPr lang="zh-CN" altLang="en-US" sz="2400" b="1" dirty="0">
              <a:solidFill>
                <a:schemeClr val="bg1"/>
              </a:solidFill>
              <a:latin typeface="黑体" pitchFamily="49" charset="-122"/>
              <a:ea typeface="黑体" pitchFamily="49" charset="-122"/>
            </a:endParaRPr>
          </a:p>
        </p:txBody>
      </p:sp>
      <p:pic>
        <p:nvPicPr>
          <p:cNvPr id="4" name="图片 3" descr="图2"/>
          <p:cNvPicPr/>
          <p:nvPr/>
        </p:nvPicPr>
        <p:blipFill>
          <a:blip r:embed="rId2">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pi="http://schemas.microsoft.com/office/word/2010/wordprocessingInk" xmlns:wpg="http://schemas.microsoft.com/office/word/2010/wordprocessingGroup" xmlns:w15="http://schemas.microsoft.com/office/word/2012/wordml"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1357290" y="2000240"/>
            <a:ext cx="5544185" cy="1155065"/>
          </a:xfrm>
          <a:prstGeom prst="rect">
            <a:avLst/>
          </a:prstGeom>
          <a:noFill/>
          <a:ln>
            <a:noFill/>
          </a:ln>
        </p:spPr>
      </p:pic>
      <p:sp>
        <p:nvSpPr>
          <p:cNvPr id="5" name="矩形 4"/>
          <p:cNvSpPr/>
          <p:nvPr/>
        </p:nvSpPr>
        <p:spPr>
          <a:xfrm>
            <a:off x="3286116" y="3143248"/>
            <a:ext cx="4572000" cy="874407"/>
          </a:xfrm>
          <a:prstGeom prst="rect">
            <a:avLst/>
          </a:prstGeom>
          <a:ln w="19050">
            <a:solidFill>
              <a:srgbClr val="FF0000"/>
            </a:solidFill>
            <a:prstDash val="sysDash"/>
          </a:ln>
        </p:spPr>
        <p:txBody>
          <a:bodyPr>
            <a:spAutoFit/>
          </a:bodyPr>
          <a:lstStyle/>
          <a:p>
            <a:pPr algn="l">
              <a:lnSpc>
                <a:spcPct val="150000"/>
              </a:lnSpc>
            </a:pPr>
            <a:r>
              <a:rPr lang="zh-CN" altLang="en-US" dirty="0" smtClean="0">
                <a:latin typeface="+mj-ea"/>
                <a:ea typeface="+mj-ea"/>
              </a:rPr>
              <a:t>在“服务器身份验证”选项中选择身份验证模式，单击“确定”按钮</a:t>
            </a:r>
            <a:endParaRPr lang="zh-CN" altLang="en-US" dirty="0">
              <a:latin typeface="+mj-ea"/>
              <a:ea typeface="+mj-ea"/>
            </a:endParaRPr>
          </a:p>
        </p:txBody>
      </p:sp>
    </p:spTree>
  </p:cSld>
  <p:clrMapOvr>
    <a:masterClrMapping/>
  </p:clrMapOvr>
  <mc:AlternateContent xmlns:mc="http://schemas.openxmlformats.org/markup-compatibility/2006">
    <mc:Choice xmlns="" xmlns:p14="http://schemas.microsoft.com/office/powerpoint/2010/main" Requires="p14">
      <p:transition spd="slow" p14:dur="2000">
        <p14:prism isContent="1"/>
      </p:transition>
    </mc:Choice>
    <mc:Fallback>
      <p:transition spd="slow">
        <p:fade/>
      </p:transition>
    </mc:Fallback>
  </mc:AlternateContent>
</p:sld>
</file>

<file path=ppt/theme/theme1.xml><?xml version="1.0" encoding="utf-8"?>
<a:theme xmlns:a="http://schemas.openxmlformats.org/drawingml/2006/main" name="2_新思境PPT设计 QQ:43618906">
  <a:themeElements>
    <a:clrScheme name="2_新思境PPT设计 QQ:43618906 1">
      <a:dk1>
        <a:srgbClr val="000000"/>
      </a:dk1>
      <a:lt1>
        <a:srgbClr val="FFFFFF"/>
      </a:lt1>
      <a:dk2>
        <a:srgbClr val="04617B"/>
      </a:dk2>
      <a:lt2>
        <a:srgbClr val="DBF5F9"/>
      </a:lt2>
      <a:accent1>
        <a:srgbClr val="0F6FC6"/>
      </a:accent1>
      <a:accent2>
        <a:srgbClr val="009DD9"/>
      </a:accent2>
      <a:accent3>
        <a:srgbClr val="FFFFFF"/>
      </a:accent3>
      <a:accent4>
        <a:srgbClr val="000000"/>
      </a:accent4>
      <a:accent5>
        <a:srgbClr val="AABBDF"/>
      </a:accent5>
      <a:accent6>
        <a:srgbClr val="008EC4"/>
      </a:accent6>
      <a:hlink>
        <a:srgbClr val="009DD9"/>
      </a:hlink>
      <a:folHlink>
        <a:srgbClr val="85DFD0"/>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极目远眺">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ln cap="rnd"/>
      </a:spPr>
      <a:bodyPr wrap="square" rtlCol="0">
        <a:spAutoFit/>
      </a:bodyPr>
      <a:lstStyle>
        <a:defPPr marL="285750" indent="-285750">
          <a:buFont typeface="Arial" pitchFamily="34" charset="0"/>
          <a:buChar char="•"/>
          <a:defRPr dirty="0" smtClean="0">
            <a:latin typeface="+mj-ea"/>
            <a:ea typeface="+mj-ea"/>
          </a:defRPr>
        </a:defPPr>
      </a:lstStyle>
      <a:style>
        <a:lnRef idx="2">
          <a:schemeClr val="accent1"/>
        </a:lnRef>
        <a:fillRef idx="1">
          <a:schemeClr val="lt1"/>
        </a:fillRef>
        <a:effectRef idx="0">
          <a:schemeClr val="accent1"/>
        </a:effectRef>
        <a:fontRef idx="minor">
          <a:schemeClr val="dk1"/>
        </a:fontRef>
      </a:style>
    </a:txDef>
  </a:objectDefaults>
  <a:extraClrSchemeLst>
    <a:extraClrScheme>
      <a:clrScheme name="2_新思境PPT设计 QQ:43618906 1">
        <a:dk1>
          <a:srgbClr val="000000"/>
        </a:dk1>
        <a:lt1>
          <a:srgbClr val="FFFFFF"/>
        </a:lt1>
        <a:dk2>
          <a:srgbClr val="04617B"/>
        </a:dk2>
        <a:lt2>
          <a:srgbClr val="DBF5F9"/>
        </a:lt2>
        <a:accent1>
          <a:srgbClr val="0F6FC6"/>
        </a:accent1>
        <a:accent2>
          <a:srgbClr val="009DD9"/>
        </a:accent2>
        <a:accent3>
          <a:srgbClr val="FFFFFF"/>
        </a:accent3>
        <a:accent4>
          <a:srgbClr val="000000"/>
        </a:accent4>
        <a:accent5>
          <a:srgbClr val="AABBDF"/>
        </a:accent5>
        <a:accent6>
          <a:srgbClr val="008EC4"/>
        </a:accent6>
        <a:hlink>
          <a:srgbClr val="009DD9"/>
        </a:hlink>
        <a:folHlink>
          <a:srgbClr val="85DFD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1169</TotalTime>
  <Words>1900</Words>
  <Application>Microsoft Office PowerPoint</Application>
  <PresentationFormat>全屏显示(4:3)</PresentationFormat>
  <Paragraphs>219</Paragraphs>
  <Slides>45</Slides>
  <Notes>4</Notes>
  <HiddenSlides>0</HiddenSlides>
  <MMClips>0</MMClips>
  <ScaleCrop>false</ScaleCrop>
  <HeadingPairs>
    <vt:vector size="4" baseType="variant">
      <vt:variant>
        <vt:lpstr>主题</vt:lpstr>
      </vt:variant>
      <vt:variant>
        <vt:i4>1</vt:i4>
      </vt:variant>
      <vt:variant>
        <vt:lpstr>幻灯片标题</vt:lpstr>
      </vt:variant>
      <vt:variant>
        <vt:i4>45</vt:i4>
      </vt:variant>
    </vt:vector>
  </HeadingPairs>
  <TitlesOfParts>
    <vt:vector size="46" baseType="lpstr">
      <vt:lpstr>2_新思境PPT设计 QQ:43618906</vt:lpstr>
      <vt:lpstr>幻灯片 1</vt:lpstr>
      <vt:lpstr>学习目标</vt:lpstr>
      <vt:lpstr>知识重点</vt:lpstr>
      <vt:lpstr>知识难点</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lpstr>幻灯片 30</vt:lpstr>
      <vt:lpstr>幻灯片 31</vt:lpstr>
      <vt:lpstr>幻灯片 32</vt:lpstr>
      <vt:lpstr>幻灯片 33</vt:lpstr>
      <vt:lpstr>幻灯片 34</vt:lpstr>
      <vt:lpstr>幻灯片 35</vt:lpstr>
      <vt:lpstr>幻灯片 36</vt:lpstr>
      <vt:lpstr>幻灯片 37</vt:lpstr>
      <vt:lpstr>幻灯片 38</vt:lpstr>
      <vt:lpstr>幻灯片 39</vt:lpstr>
      <vt:lpstr>幻灯片 40</vt:lpstr>
      <vt:lpstr>幻灯片 41</vt:lpstr>
      <vt:lpstr>幻灯片 42</vt:lpstr>
      <vt:lpstr>幻灯片 43</vt:lpstr>
      <vt:lpstr>幻灯片 44</vt:lpstr>
      <vt:lpstr>幻灯片 45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第1章内容回顾</dc:title>
  <dc:creator>xiaojing.dai</dc:creator>
  <cp:lastModifiedBy>asus</cp:lastModifiedBy>
  <cp:revision>153</cp:revision>
  <dcterms:created xsi:type="dcterms:W3CDTF">2006-03-08T06:55:38Z</dcterms:created>
  <dcterms:modified xsi:type="dcterms:W3CDTF">2020-04-21T06:55:07Z</dcterms:modified>
</cp:coreProperties>
</file>