
<file path=[Content_Types].xml><?xml version="1.0" encoding="utf-8"?>
<Types xmlns="http://schemas.openxmlformats.org/package/2006/content-types">
  <Default Extension="jpeg" ContentType="image/jpeg"/>
  <Default Extension="png" ContentType="image/png"/>
  <Default Extension="wdp" ContentType="image/vnd.ms-photo"/>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314" r:id="rId3"/>
    <p:sldId id="261" r:id="rId4"/>
    <p:sldId id="259" r:id="rId5"/>
    <p:sldId id="292" r:id="rId6"/>
    <p:sldId id="293" r:id="rId7"/>
    <p:sldId id="315" r:id="rId8"/>
    <p:sldId id="318" r:id="rId9"/>
    <p:sldId id="316" r:id="rId10"/>
    <p:sldId id="319" r:id="rId11"/>
    <p:sldId id="265" r:id="rId12"/>
    <p:sldId id="346" r:id="rId13"/>
    <p:sldId id="347" r:id="rId14"/>
    <p:sldId id="348" r:id="rId15"/>
    <p:sldId id="332" r:id="rId16"/>
    <p:sldId id="333" r:id="rId17"/>
    <p:sldId id="335" r:id="rId18"/>
    <p:sldId id="337" r:id="rId19"/>
    <p:sldId id="340" r:id="rId20"/>
    <p:sldId id="341" r:id="rId21"/>
  </p:sldIdLst>
  <p:sldSz cx="9144000" cy="6858000" type="screen4x3"/>
  <p:notesSz cx="6858000" cy="9144000"/>
  <p:defaultTextStyle>
    <a:defPPr>
      <a:defRPr lang="en-US"/>
    </a:defPPr>
    <a:lvl1pPr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1pPr>
    <a:lvl2pPr marL="4572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2pPr>
    <a:lvl3pPr marL="9144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3pPr>
    <a:lvl4pPr marL="13716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4pPr>
    <a:lvl5pPr marL="18288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5pPr>
    <a:lvl6pPr marL="2286000" algn="l" defTabSz="914400" rtl="0" eaLnBrk="1" latinLnBrk="0" hangingPunct="1">
      <a:defRPr b="1" kern="1200">
        <a:solidFill>
          <a:schemeClr val="tx1"/>
        </a:solidFill>
        <a:latin typeface="Helvetica" pitchFamily="34" charset="0"/>
        <a:ea typeface="楷体_GB2312" pitchFamily="49" charset="-122"/>
        <a:cs typeface="+mn-cs"/>
      </a:defRPr>
    </a:lvl6pPr>
    <a:lvl7pPr marL="2743200" algn="l" defTabSz="914400" rtl="0" eaLnBrk="1" latinLnBrk="0" hangingPunct="1">
      <a:defRPr b="1" kern="1200">
        <a:solidFill>
          <a:schemeClr val="tx1"/>
        </a:solidFill>
        <a:latin typeface="Helvetica" pitchFamily="34" charset="0"/>
        <a:ea typeface="楷体_GB2312" pitchFamily="49" charset="-122"/>
        <a:cs typeface="+mn-cs"/>
      </a:defRPr>
    </a:lvl7pPr>
    <a:lvl8pPr marL="3200400" algn="l" defTabSz="914400" rtl="0" eaLnBrk="1" latinLnBrk="0" hangingPunct="1">
      <a:defRPr b="1" kern="1200">
        <a:solidFill>
          <a:schemeClr val="tx1"/>
        </a:solidFill>
        <a:latin typeface="Helvetica" pitchFamily="34" charset="0"/>
        <a:ea typeface="楷体_GB2312" pitchFamily="49" charset="-122"/>
        <a:cs typeface="+mn-cs"/>
      </a:defRPr>
    </a:lvl8pPr>
    <a:lvl9pPr marL="3657600" algn="l" defTabSz="914400" rtl="0" eaLnBrk="1" latinLnBrk="0" hangingPunct="1">
      <a:defRPr b="1" kern="1200">
        <a:solidFill>
          <a:schemeClr val="tx1"/>
        </a:solidFill>
        <a:latin typeface="Helvetica" pitchFamily="34" charset="0"/>
        <a:ea typeface="楷体_GB2312"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5445" autoAdjust="0"/>
  </p:normalViewPr>
  <p:slideViewPr>
    <p:cSldViewPr>
      <p:cViewPr varScale="1">
        <p:scale>
          <a:sx n="75" d="100"/>
          <a:sy n="75" d="100"/>
        </p:scale>
        <p:origin x="1746" y="60"/>
      </p:cViewPr>
      <p:guideLst>
        <p:guide orient="horz" pos="344"/>
        <p:guide orient="horz" pos="3067"/>
        <p:guide orient="horz" pos="980"/>
        <p:guide pos="2841"/>
      </p:guideLst>
    </p:cSldViewPr>
  </p:slideViewPr>
  <p:notesTextViewPr>
    <p:cViewPr>
      <p:scale>
        <a:sx n="100" d="100"/>
        <a:sy n="100" d="100"/>
      </p:scale>
      <p:origin x="0" y="0"/>
    </p:cViewPr>
  </p:notesTextViewPr>
  <p:notesViewPr>
    <p:cSldViewPr>
      <p:cViewPr varScale="1">
        <p:scale>
          <a:sx n="83" d="100"/>
          <a:sy n="83" d="100"/>
        </p:scale>
        <p:origin x="3132"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eaLnBrk="1" hangingPunct="1">
              <a:spcBef>
                <a:spcPct val="0"/>
              </a:spcBef>
              <a:defRPr sz="1200" b="0">
                <a:latin typeface="Tahoma" panose="020B0604030504040204" pitchFamily="34" charset="0"/>
                <a:ea typeface="宋体" panose="02010600030101010101" pitchFamily="2" charset="-122"/>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spcBef>
                <a:spcPct val="0"/>
              </a:spcBef>
              <a:defRPr sz="1200" b="0">
                <a:latin typeface="Tahoma" panose="020B0604030504040204" pitchFamily="34" charset="0"/>
                <a:ea typeface="宋体" panose="02010600030101010101" pitchFamily="2" charset="-122"/>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eaLnBrk="1" hangingPunct="1">
              <a:spcBef>
                <a:spcPct val="0"/>
              </a:spcBef>
              <a:defRPr sz="1200" b="0">
                <a:latin typeface="Tahoma" panose="020B0604030504040204" pitchFamily="34" charset="0"/>
                <a:ea typeface="宋体" panose="02010600030101010101" pitchFamily="2" charset="-122"/>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spcBef>
                <a:spcPct val="0"/>
              </a:spcBef>
              <a:defRPr sz="1200" b="0">
                <a:latin typeface="Tahoma" panose="020B0604030504040204" pitchFamily="34" charset="0"/>
                <a:ea typeface="宋体" panose="02010600030101010101" pitchFamily="2" charset="-122"/>
              </a:defRPr>
            </a:lvl1pPr>
          </a:lstStyle>
          <a:p>
            <a:pPr>
              <a:defRPr/>
            </a:pPr>
            <a:fld id="{02C2B082-3536-4E4D-8E00-7B4CA34A1213}" type="slidenum">
              <a:rPr lang="zh-CN" altLang="en-US"/>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eaLnBrk="1" hangingPunct="1">
              <a:spcBef>
                <a:spcPct val="0"/>
              </a:spcBef>
              <a:defRPr sz="1200" b="0">
                <a:latin typeface="Tahoma" panose="020B0604030504040204" pitchFamily="34" charset="0"/>
                <a:ea typeface="宋体" panose="02010600030101010101" pitchFamily="2" charset="-122"/>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spcBef>
                <a:spcPct val="0"/>
              </a:spcBef>
              <a:defRPr sz="1200" b="0">
                <a:latin typeface="Tahoma" panose="020B0604030504040204" pitchFamily="34" charset="0"/>
                <a:ea typeface="宋体" panose="02010600030101010101" pitchFamily="2" charset="-122"/>
              </a:defRPr>
            </a:lvl1pPr>
          </a:lstStyle>
          <a:p>
            <a:pPr>
              <a:defRPr/>
            </a:pPr>
            <a:endParaRPr lang="en-US" altLang="zh-CN"/>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en-US" altLang="zh-CN" noProof="0" smtClean="0"/>
              <a:t>Click to edit Master text styles</a:t>
            </a:r>
            <a:endParaRPr lang="en-US" altLang="zh-CN" noProof="0" smtClean="0"/>
          </a:p>
          <a:p>
            <a:pPr lvl="1"/>
            <a:r>
              <a:rPr lang="en-US" altLang="zh-CN" noProof="0" smtClean="0"/>
              <a:t>Second level</a:t>
            </a:r>
            <a:endParaRPr lang="en-US" altLang="zh-CN" noProof="0" smtClean="0"/>
          </a:p>
          <a:p>
            <a:pPr lvl="2"/>
            <a:r>
              <a:rPr lang="en-US" altLang="zh-CN" noProof="0" smtClean="0"/>
              <a:t>Third level</a:t>
            </a:r>
            <a:endParaRPr lang="en-US" altLang="zh-CN" noProof="0" smtClean="0"/>
          </a:p>
          <a:p>
            <a:pPr lvl="3"/>
            <a:r>
              <a:rPr lang="en-US" altLang="zh-CN" noProof="0" smtClean="0"/>
              <a:t>Fourth level</a:t>
            </a:r>
            <a:endParaRPr lang="en-US" altLang="zh-CN" noProof="0" smtClean="0"/>
          </a:p>
          <a:p>
            <a:pPr lvl="4"/>
            <a:r>
              <a:rPr lang="en-US" altLang="zh-CN" noProof="0" smtClean="0"/>
              <a:t>Fifth level</a:t>
            </a:r>
            <a:endParaRPr lang="en-US" altLang="zh-CN" noProof="0" smtClean="0"/>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eaLnBrk="1" hangingPunct="1">
              <a:spcBef>
                <a:spcPct val="0"/>
              </a:spcBef>
              <a:defRPr sz="1200" b="0">
                <a:latin typeface="Tahoma" panose="020B0604030504040204" pitchFamily="34" charset="0"/>
                <a:ea typeface="宋体" panose="02010600030101010101" pitchFamily="2" charset="-122"/>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spcBef>
                <a:spcPct val="0"/>
              </a:spcBef>
              <a:defRPr sz="1200" b="0">
                <a:latin typeface="Tahoma" panose="020B0604030504040204" pitchFamily="34" charset="0"/>
                <a:ea typeface="宋体" panose="02010600030101010101" pitchFamily="2" charset="-122"/>
              </a:defRPr>
            </a:lvl1pPr>
          </a:lstStyle>
          <a:p>
            <a:pPr>
              <a:defRPr/>
            </a:pPr>
            <a:fld id="{85A6B169-D95C-4F1F-9905-3E011F5B75BC}" type="slidenum">
              <a:rPr lang="zh-CN" altLang="en-US"/>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92275" y="70485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anose="02030602050306030303" pitchFamily="18" charset="0"/>
              <a:ea typeface="微软雅黑" panose="020B0503020204020204"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p:spPr>
        <p:txBody>
          <a:bodyPr anchor="ctr"/>
          <a:lstStyle/>
          <a:p>
            <a:pPr algn="ctr"/>
            <a:r>
              <a:rPr kumimoji="0" lang="en-US" sz="1800">
                <a:solidFill>
                  <a:srgbClr val="FFFFFF"/>
                </a:solidFill>
                <a:latin typeface="Constantia" panose="02030602050306030303" pitchFamily="18" charset="0"/>
                <a:ea typeface="微软雅黑" panose="020B0503020204020204" pitchFamily="34" charset="-122"/>
              </a:rPr>
              <a:t> </a:t>
            </a:r>
            <a:endParaRPr kumimoji="0" lang="zh-CN" altLang="en-US" sz="1800">
              <a:solidFill>
                <a:srgbClr val="FFFFFF"/>
              </a:solidFill>
              <a:latin typeface="Constantia" panose="02030602050306030303" pitchFamily="18" charset="0"/>
              <a:ea typeface="微软雅黑" panose="020B0503020204020204"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anose="020B0604020202020204" pitchFamily="34" charset="0"/>
              <a:ea typeface="宋体" panose="02010600030101010101"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anose="02030602050306030303" pitchFamily="18" charset="0"/>
              <a:ea typeface="微软雅黑" panose="020B0503020204020204"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anose="02030602050306030303" pitchFamily="18" charset="0"/>
              <a:ea typeface="微软雅黑" panose="020B0503020204020204"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anose="02030602050306030303" pitchFamily="18" charset="0"/>
              <a:ea typeface="微软雅黑" panose="020B0503020204020204"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dirty="0" smtClean="0">
                <a:ln w="50800"/>
                <a:solidFill>
                  <a:srgbClr val="1ADC31"/>
                </a:solidFill>
                <a:latin typeface="微软雅黑" panose="020B0503020204020204" pitchFamily="34" charset="-122"/>
                <a:ea typeface="微软雅黑" panose="020B0503020204020204" pitchFamily="34" charset="-122"/>
              </a:rPr>
              <a:t>SQL Server 2016</a:t>
            </a:r>
            <a:r>
              <a:rPr kumimoji="0" lang="zh-CN" altLang="en-US" sz="1600" b="1" dirty="0" smtClean="0">
                <a:ln w="50800"/>
                <a:solidFill>
                  <a:srgbClr val="1ADC31"/>
                </a:solidFill>
                <a:latin typeface="微软雅黑" panose="020B0503020204020204" pitchFamily="34" charset="-122"/>
                <a:ea typeface="微软雅黑" panose="020B0503020204020204" pitchFamily="34" charset="-122"/>
              </a:rPr>
              <a:t>数据库项目教程</a:t>
            </a:r>
            <a:endParaRPr kumimoji="0" lang="en-US" altLang="zh-CN" sz="1600" b="1" dirty="0" smtClean="0">
              <a:ln w="50800"/>
              <a:solidFill>
                <a:srgbClr val="1ADC31"/>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BEBA8EAE-BF5A-486C-A8C5-ECC9F3942E4B}">
                <a14:imgProps xmlns:a14="http://schemas.microsoft.com/office/drawing/2010/main">
                  <a14:imgLayer r:embed="rId2">
                    <a14:imgEffect>
                      <a14:brightnessContrast bright="20000" contrast="-20000"/>
                    </a14:imgEffect>
                  </a14:imgLayer>
                </a14:imgProps>
              </a:ext>
              <a:ext uri="{28A0092B-C50C-407E-A947-70E740481C1C}">
                <a14:useLocalDpi xmlns:a14="http://schemas.microsoft.com/office/drawing/2010/main" val="0"/>
              </a:ext>
            </a:extLst>
          </a:blip>
          <a:srcRect b="14313"/>
          <a:stretch>
            <a:fillRect/>
          </a:stretch>
        </p:blipFill>
        <p:spPr>
          <a:xfrm>
            <a:off x="107505" y="191377"/>
            <a:ext cx="9043548" cy="2001890"/>
          </a:xfrm>
          <a:prstGeom prst="rect">
            <a:avLst/>
          </a:prstGeom>
          <a:ln>
            <a:noFill/>
          </a:ln>
          <a:effectLst>
            <a:softEdge rad="112500"/>
          </a:effectLst>
        </p:spPr>
      </p:pic>
      <p:sp>
        <p:nvSpPr>
          <p:cNvPr id="11" name="Rectangle 2"/>
          <p:cNvSpPr>
            <a:spLocks noGrp="1" noChangeArrowheads="1"/>
          </p:cNvSpPr>
          <p:nvPr>
            <p:ph type="ctrTitle"/>
          </p:nvPr>
        </p:nvSpPr>
        <p:spPr>
          <a:xfrm>
            <a:off x="-26640" y="2780928"/>
            <a:ext cx="9144000" cy="2376264"/>
          </a:xfrm>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lstStyle/>
          <a:p>
            <a:pPr algn="ctr" eaLnBrk="1" hangingPunct="1">
              <a:defRPr/>
            </a:pPr>
            <a:r>
              <a:rPr lang="en-US" altLang="zh-CN" sz="6000" dirty="0">
                <a:effectLst/>
              </a:rPr>
              <a:t>SQL Server </a:t>
            </a:r>
            <a:r>
              <a:rPr lang="en-US" altLang="zh-CN" sz="6000" dirty="0" smtClean="0">
                <a:effectLst/>
              </a:rPr>
              <a:t>2016</a:t>
            </a:r>
            <a:r>
              <a:rPr lang="zh-CN" altLang="en-US" sz="6000" dirty="0" smtClean="0">
                <a:effectLst/>
              </a:rPr>
              <a:t>数据库</a:t>
            </a:r>
            <a:br>
              <a:rPr lang="en-US" altLang="zh-CN" sz="6000" dirty="0" smtClean="0">
                <a:effectLst/>
              </a:rPr>
            </a:br>
            <a:r>
              <a:rPr lang="zh-CN" altLang="en-US" sz="6000" dirty="0" smtClean="0">
                <a:effectLst/>
              </a:rPr>
              <a:t>项目教程</a:t>
            </a:r>
            <a:endParaRPr lang="en-US" altLang="zh-CN" sz="6000" dirty="0" smtClean="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9" name="Group 4"/>
          <p:cNvGrpSpPr/>
          <p:nvPr/>
        </p:nvGrpSpPr>
        <p:grpSpPr bwMode="auto">
          <a:xfrm>
            <a:off x="7099469" y="5013176"/>
            <a:ext cx="2016125" cy="1709738"/>
            <a:chOff x="3515" y="3022"/>
            <a:chExt cx="607" cy="579"/>
          </a:xfrm>
        </p:grpSpPr>
        <p:pic>
          <p:nvPicPr>
            <p:cNvPr id="11270" name="Picture 5" descr="TowerCase"/>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15" y="3022"/>
              <a:ext cx="322"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6" descr="Database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2" y="3249"/>
              <a:ext cx="380"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endParaRPr lang="zh-CN" altLang="en-US" dirty="0" smtClean="0"/>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zh-CN" altLang="en-US" dirty="0" smtClean="0"/>
              <a:t>一、数据转换的原因</a:t>
            </a:r>
            <a:endParaRPr lang="zh-CN" altLang="en-US" dirty="0" smtClean="0"/>
          </a:p>
          <a:p>
            <a:pPr marL="0" indent="0" eaLnBrk="1" latinLnBrk="0" hangingPunct="1">
              <a:spcBef>
                <a:spcPts val="1800"/>
              </a:spcBef>
              <a:buNone/>
            </a:pPr>
            <a:r>
              <a:rPr lang="zh-CN" altLang="en-US" sz="1800" b="1" dirty="0" smtClean="0">
                <a:latin typeface="仿宋" panose="02010609060101010101" pitchFamily="49" charset="-122"/>
                <a:ea typeface="仿宋" panose="02010609060101010101" pitchFamily="49" charset="-122"/>
                <a:cs typeface="仿宋" panose="02010609060101010101" pitchFamily="49" charset="-122"/>
              </a:rPr>
              <a:t>    数据通常并非是以统一的格式进行存储、处理或者传输的，数据可能来自不同的数据库系统，有着不同的数据结构，对不同类型的数据进行格式转换可以确保更灵活、更顺畅地使用这些数据，完成任务。有时候，数据转换不仅仅是数据格式的转换，也可能是数据库对象的转移。数据库对象的转移是指 SQL Server 中的对象，表、视图等在不同服务器之间的复制。</a:t>
            </a: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lang="zh-CN" altLang="en-US" sz="1800" b="1" dirty="0" smtClean="0">
                <a:latin typeface="仿宋" panose="02010609060101010101" pitchFamily="49" charset="-122"/>
                <a:ea typeface="仿宋" panose="02010609060101010101" pitchFamily="49" charset="-122"/>
                <a:cs typeface="仿宋" panose="02010609060101010101" pitchFamily="49" charset="-122"/>
              </a:rPr>
              <a:t>数据转换的原因一般有以下几种：</a:t>
            </a: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lang="zh-CN" altLang="en-US" sz="1800" b="1" dirty="0" smtClean="0">
                <a:latin typeface="仿宋" panose="02010609060101010101" pitchFamily="49" charset="-122"/>
                <a:ea typeface="仿宋" panose="02010609060101010101" pitchFamily="49" charset="-122"/>
                <a:cs typeface="仿宋" panose="02010609060101010101" pitchFamily="49" charset="-122"/>
              </a:rPr>
              <a:t>● 将数据移动到另一个服务器或另一个地方</a:t>
            </a: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lang="zh-CN" altLang="en-US" sz="1800" b="1" dirty="0" smtClean="0">
                <a:latin typeface="仿宋" panose="02010609060101010101" pitchFamily="49" charset="-122"/>
                <a:ea typeface="仿宋" panose="02010609060101010101" pitchFamily="49" charset="-122"/>
                <a:cs typeface="仿宋" panose="02010609060101010101" pitchFamily="49" charset="-122"/>
              </a:rPr>
              <a:t>● 对数据进行复制</a:t>
            </a: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lang="zh-CN" altLang="en-US" sz="1800" b="1" dirty="0" smtClean="0">
                <a:latin typeface="仿宋" panose="02010609060101010101" pitchFamily="49" charset="-122"/>
                <a:ea typeface="仿宋" panose="02010609060101010101" pitchFamily="49" charset="-122"/>
                <a:cs typeface="仿宋" panose="02010609060101010101" pitchFamily="49" charset="-122"/>
              </a:rPr>
              <a:t>● 对数据进行存档</a:t>
            </a: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sym typeface="+mn-ea"/>
              </a:rPr>
              <a:t>● 对数据进行迁移</a:t>
            </a:r>
            <a:endParaRPr sz="1800" b="1">
              <a:latin typeface="仿宋" panose="02010609060101010101" pitchFamily="49" charset="-122"/>
              <a:ea typeface="仿宋" panose="02010609060101010101" pitchFamily="49" charset="-122"/>
              <a:cs typeface="仿宋" panose="02010609060101010101" pitchFamily="49" charset="-122"/>
              <a:sym typeface="+mn-ea"/>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sym typeface="+mn-ea"/>
              </a:rPr>
              <a:t>将数据从一个环境到转换到另外一个环境的过程一般包括以下几种因素：</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sym typeface="+mn-ea"/>
              </a:rPr>
              <a:t>● 数据源</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sym typeface="+mn-ea"/>
              </a:rPr>
              <a:t>● 在源和目标数据之间转换（可选）</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sym typeface="+mn-ea"/>
              </a:rPr>
              <a:t>● 目标数据</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lang="zh-CN" altLang="en-US" sz="1800" b="1" dirty="0" smtClean="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endParaRPr lang="zh-CN" altLang="en-US" dirty="0" smtClean="0"/>
          </a:p>
        </p:txBody>
      </p:sp>
      <p:sp>
        <p:nvSpPr>
          <p:cNvPr id="11268" name="Rectangle 3"/>
          <p:cNvSpPr>
            <a:spLocks noGrp="1" noChangeArrowheads="1"/>
          </p:cNvSpPr>
          <p:nvPr>
            <p:ph idx="1"/>
          </p:nvPr>
        </p:nvSpPr>
        <p:spPr>
          <a:xfrm>
            <a:off x="539552" y="1628800"/>
            <a:ext cx="8229600" cy="4495800"/>
          </a:xfrm>
        </p:spPr>
        <p:txBody>
          <a:bodyPr/>
          <a:lstStyle/>
          <a:p>
            <a:pPr marL="0" indent="0" eaLnBrk="1" hangingPunct="1">
              <a:buNone/>
            </a:pPr>
            <a:r>
              <a:rPr b="1">
                <a:latin typeface="+mn-ea"/>
                <a:cs typeface="仿宋" panose="02010609060101010101" pitchFamily="49" charset="-122"/>
              </a:rPr>
              <a:t>二、数据转换前需要考虑的问题</a:t>
            </a:r>
            <a:endParaRPr b="1">
              <a:latin typeface="+mn-ea"/>
              <a:cs typeface="仿宋" panose="02010609060101010101" pitchFamily="49" charset="-122"/>
            </a:endParaRPr>
          </a:p>
          <a:p>
            <a:pPr marL="0" indent="0" eaLnBrk="1" latinLnBrk="0" hangingPunct="1">
              <a:spcBef>
                <a:spcPts val="1200"/>
              </a:spcBef>
              <a:buNone/>
            </a:pPr>
            <a:r>
              <a:rPr sz="1800" b="1">
                <a:latin typeface="仿宋" panose="02010609060101010101" pitchFamily="49" charset="-122"/>
                <a:ea typeface="仿宋" panose="02010609060101010101" pitchFamily="49" charset="-122"/>
                <a:cs typeface="仿宋" panose="02010609060101010101" pitchFamily="49" charset="-122"/>
              </a:rPr>
              <a:t>在不同数据源之间进行数据转换时，需要考虑以下问题：</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更改数据格式</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数据的重构和映射</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数据的一致性</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验证数据的有效性</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1. 更改数据格式</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对数据进行转换通常需要更改数据的格式。例如，假设 TstuDB 数据库中 student 表</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的 sex 列中存储的是 1 或 0 的数值，而转换后的数据却是以 True 或 False 来表示，也就</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是要将数字类型数据转换为逻辑型数据。</a:t>
            </a:r>
            <a:endParaRPr sz="1800" b="1">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endParaRPr lang="zh-CN" altLang="en-US" dirty="0" smtClean="0"/>
          </a:p>
        </p:txBody>
      </p:sp>
      <p:sp>
        <p:nvSpPr>
          <p:cNvPr id="11268" name="Rectangle 3"/>
          <p:cNvSpPr>
            <a:spLocks noGrp="1" noChangeArrowheads="1"/>
          </p:cNvSpPr>
          <p:nvPr>
            <p:ph idx="1"/>
          </p:nvPr>
        </p:nvSpPr>
        <p:spPr>
          <a:xfrm>
            <a:off x="539552" y="1628800"/>
            <a:ext cx="8229600" cy="4495800"/>
          </a:xfrm>
        </p:spPr>
        <p:txBody>
          <a:bodyPr/>
          <a:lstStyle/>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2. 数据的重构和映射</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数据的重构和映射一般涉及将多个数据源中的数据组合成目标中的单个数据集。例</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如对数据进行预处理（如统计），并将预处理后的数据存储到目标中；或者为了完成一</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个报告，需要从多个表中抽取数据，然后存储到一个单独的表中。</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3. 数据的一致性</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当从一个数据源导入数据时，应确保目标数据和源数据保持一致，这也被称为数据</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洗涤。数据不一致的原因有很多种：</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数据是一致的，但格式不一样</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a:latin typeface="仿宋" panose="02010609060101010101" pitchFamily="49" charset="-122"/>
                <a:ea typeface="仿宋" panose="02010609060101010101" pitchFamily="49" charset="-122"/>
                <a:cs typeface="仿宋" panose="02010609060101010101" pitchFamily="49" charset="-122"/>
              </a:rPr>
              <a:t>● 数据的表示形式可能不统一是要将数字类型数据转换为</a:t>
            </a:r>
            <a:r>
              <a:rPr sz="1800" b="1">
                <a:latin typeface="仿宋" panose="02010609060101010101" pitchFamily="49" charset="-122"/>
                <a:ea typeface="仿宋" panose="02010609060101010101" pitchFamily="49" charset="-122"/>
              </a:rPr>
              <a:t>逻辑型数据。</a:t>
            </a:r>
            <a:endParaRPr sz="1800" b="1">
              <a:latin typeface="仿宋" panose="02010609060101010101" pitchFamily="49" charset="-122"/>
              <a:ea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endParaRPr lang="zh-CN" altLang="en-US" dirty="0" smtClean="0"/>
          </a:p>
        </p:txBody>
      </p:sp>
      <p:sp>
        <p:nvSpPr>
          <p:cNvPr id="11268" name="Rectangle 3"/>
          <p:cNvSpPr>
            <a:spLocks noGrp="1" noChangeArrowheads="1"/>
          </p:cNvSpPr>
          <p:nvPr>
            <p:ph idx="1"/>
          </p:nvPr>
        </p:nvSpPr>
        <p:spPr>
          <a:xfrm>
            <a:off x="539552" y="1086510"/>
            <a:ext cx="8229600" cy="4495800"/>
          </a:xfrm>
        </p:spPr>
        <p:txBody>
          <a:bodyPr/>
          <a:lstStyle/>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rPr>
              <a:t>4. 验证数据有效性</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rPr>
              <a:t>   对数据进行有效性验证，可以检验输入数据的正确性和精确度。例如在新数据转换为目标数据之前，可以要求数据必须保持某个特定条件，如：将顾客信息转换到目标数据之前，先验证顾客 ID 是否存在 。</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1200"/>
              </a:spcBef>
              <a:buNone/>
            </a:pPr>
            <a:r>
              <a:rPr sz="1800" b="1">
                <a:latin typeface="仿宋" panose="02010609060101010101" pitchFamily="49" charset="-122"/>
                <a:ea typeface="仿宋" panose="02010609060101010101" pitchFamily="49" charset="-122"/>
                <a:cs typeface="仿宋" panose="02010609060101010101" pitchFamily="49" charset="-122"/>
                <a:sym typeface="+mn-ea"/>
              </a:rPr>
              <a:t>三、常用数据转换工具</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sym typeface="+mn-ea"/>
              </a:rPr>
              <a:t>   SQL Server 为数据转换提供了多种工具，如表 10-1 所示，这些工具可以根据用户的需要选择导入、导出数据的方法，包括如下需求：</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sym typeface="+mn-ea"/>
              </a:rPr>
              <a:t>● 源数据和目标数据的格式</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sym typeface="+mn-ea"/>
              </a:rPr>
              <a:t>● 源数据和目标数据的位置</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buNone/>
            </a:pPr>
            <a:r>
              <a:rPr sz="1800" b="1">
                <a:latin typeface="仿宋" panose="02010609060101010101" pitchFamily="49" charset="-122"/>
                <a:ea typeface="仿宋" panose="02010609060101010101" pitchFamily="49" charset="-122"/>
                <a:cs typeface="仿宋" panose="02010609060101010101" pitchFamily="49" charset="-122"/>
                <a:sym typeface="+mn-ea"/>
              </a:rPr>
              <a:t>● 导入导出是一次性操作还是持续性的任务</a:t>
            </a:r>
            <a:endParaRPr sz="1800" b="1">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sz="1800" b="1">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endParaRPr lang="zh-CN" altLang="en-US" dirty="0" smtClean="0"/>
          </a:p>
        </p:txBody>
      </p:sp>
      <p:sp>
        <p:nvSpPr>
          <p:cNvPr id="11268" name="Rectangle 3"/>
          <p:cNvSpPr>
            <a:spLocks noGrp="1" noChangeArrowheads="1"/>
          </p:cNvSpPr>
          <p:nvPr>
            <p:ph idx="1"/>
          </p:nvPr>
        </p:nvSpPr>
        <p:spPr>
          <a:xfrm>
            <a:off x="539750" y="978535"/>
            <a:ext cx="8197850" cy="5580380"/>
          </a:xfrm>
        </p:spPr>
        <p:txBody>
          <a:bodyPr/>
          <a:lstStyle/>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bcp 实用工具可以在 Microsoft SQL Server 实例和用户指定格式的数据文件间大容量复制数据。使用 bcp 实用工具可以将大量新行导入 SQL Server 表，或将表数据导入数据文件。除非与 queryout 选项一起使用，否则使用该实用工具不需要了解 Transact-SQL 知识。若要将数据导入表中，必须使用为该表创建的格式文件，或者必须了解表的结构以及对于该表中列的有效数据类型。</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参数说明：</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database_name：指定的表或视图所在数据库的名称。如果不指定，则使用用户的默认数据库。</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table_name：将数据导入 SQL Server（in）时的目标表名称，以及将数据从 SQL Server（out）导出时的源表名称。</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"query"：一个返回结果集的 Transact-SQL 查询。</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in|out|：指定大容量复制的方向。In：从文件复制到数据库表或视图；Out：从数据库表或视图复制到文件。如果指定了现有文件，则该文件将被覆盖。</a:t>
            </a:r>
            <a:endParaRPr sz="1800" dirty="0"/>
          </a:p>
          <a:p>
            <a:pPr marL="0" indent="0" eaLnBrk="1" latinLnBrk="0" hangingPunct="1">
              <a:lnSpc>
                <a:spcPct val="150000"/>
              </a:lnSpc>
              <a:spcBef>
                <a:spcPts val="0"/>
              </a:spcBef>
              <a:buNone/>
            </a:pPr>
            <a:endParaRPr sz="1800" dirty="0"/>
          </a:p>
          <a:p>
            <a:pPr marL="0" indent="0" eaLnBrk="1" latinLnBrk="0" hangingPunct="1">
              <a:lnSpc>
                <a:spcPct val="150000"/>
              </a:lnSpc>
              <a:spcBef>
                <a:spcPts val="0"/>
              </a:spcBef>
              <a:buNone/>
            </a:pPr>
            <a:endParaRPr lang="en-US" altLang="zh-CN" sz="1800" b="1" dirty="0" smtClean="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endParaRPr lang="zh-CN" altLang="en-US" dirty="0" smtClean="0"/>
          </a:p>
        </p:txBody>
      </p:sp>
      <p:sp>
        <p:nvSpPr>
          <p:cNvPr id="11268" name="Rectangle 3"/>
          <p:cNvSpPr>
            <a:spLocks noGrp="1" noChangeArrowheads="1"/>
          </p:cNvSpPr>
          <p:nvPr>
            <p:ph idx="1"/>
          </p:nvPr>
        </p:nvSpPr>
        <p:spPr>
          <a:xfrm>
            <a:off x="539552" y="1052736"/>
            <a:ext cx="8229600" cy="4495800"/>
          </a:xfrm>
        </p:spPr>
        <p:txBody>
          <a:bodyPr/>
          <a:lstStyle/>
          <a:p>
            <a:pPr marL="0" indent="0" eaLnBrk="1" latinLnBrk="0" hangingPunct="1">
              <a:lnSpc>
                <a:spcPct val="10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参数说明：</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0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database_name：指定的表或视图所在数据库的名称。如果不指定，则使用用户的默认数据库。</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0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table_name：将数据导入 SQL Server（in）时的目标表名称，以及将数据从 SQL Server（out）导出时的源表名称。</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0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"query"：一个返回结果集的 Transact-SQL 查询。</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0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in|out|：指定大容量复制的方向。In：从文件复制到数据库表或视图；Out：从数据库表或视图复制到文件。如果指定了现有文件，则该文件将被覆盖。</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Format：根据指定的选项（-n、-c、-w 或 -N）以及表或视图的分隔符创建格式化文件。大容量复制数据时，bcp 命令可以引用一个格式文件，从而避免以交互方式重复输入格式信息。format选项要求指定-f选项；创建一个XML格式文件时还需要指定-x选项。</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Data_fi le：数据文件的完整路径。将数据大容量导入 SQL Server 时，数据文件将包含要复制到指定表或视图的数据。从 SQL Server 大容量导出复制数据时，数据文件将包含从表或视图复制的数据。路径可以有 1 到 255 个字符。数据文件最多可包含2,147,483,647 行。</a:t>
            </a:r>
            <a:endParaRPr sz="1800" b="1" dirty="0">
              <a:latin typeface="仿宋" panose="02010609060101010101" pitchFamily="49" charset="-122"/>
              <a:ea typeface="仿宋" panose="02010609060101010101" pitchFamily="49" charset="-122"/>
              <a:cs typeface="仿宋" panose="02010609060101010101" pitchFamily="49" charset="-122"/>
            </a:endParaRPr>
          </a:p>
          <a:p>
            <a:pPr eaLnBrk="1" latinLnBrk="0" hangingPunct="1">
              <a:lnSpc>
                <a:spcPct val="150000"/>
              </a:lnSpc>
              <a:spcBef>
                <a:spcPts val="0"/>
              </a:spcBef>
            </a:pPr>
            <a:endParaRPr sz="1800" b="1" dirty="0">
              <a:latin typeface="仿宋" panose="02010609060101010101" pitchFamily="49" charset="-122"/>
              <a:ea typeface="仿宋" panose="02010609060101010101" pitchFamily="49" charset="-122"/>
              <a:cs typeface="仿宋" panose="02010609060101010101" pitchFamily="49" charset="-122"/>
            </a:endParaRPr>
          </a:p>
          <a:p>
            <a:pPr eaLnBrk="1" latinLnBrk="0" hangingPunct="1">
              <a:lnSpc>
                <a:spcPct val="150000"/>
              </a:lnSpc>
              <a:spcBef>
                <a:spcPts val="0"/>
              </a:spcBef>
            </a:pPr>
            <a:endParaRPr sz="1800" b="1" dirty="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endParaRPr lang="zh-CN" altLang="en-US" dirty="0" smtClean="0"/>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-m max_errors：指定取消 bcp 操作之前可能出现的语法错误的最大数目。语法错误是指将数据转换为目标数据类型时的错误。max_errors 总数不包括只能在服务器中检测到的错误，如违反约束。默认为 10。</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-f format_fi le：指定一个格式文件的完整路径。该选项的含义取决于使用它的环境，具体如下：如果 -f 与 format 选项一起使用，则将为指定的表或视图创建指定的 format_fi le。若要创建 XML 格式文件，请同时指定 -x 选项。如果与 in 或 out 一起使用，则应为 -f 指定一个现有的格式文件。</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-e err_fi le：指定错误文件的完整路径，此文件用于存储 bcp 无法从文件传输到数据库的所有行。bcp 命令产生的错误消息将被发送到用户的工作站。如果不使用此选项，则不会创建错误文件。</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-b batch_size：指定每批导入数据的行数。每批均作为一个单独的事务进行导入并记录，在提交之前会导入整批。默认情况下，数据文件中的所有行均作为一批导入。若要在多批之间分布行，请指定小于数据文件中行数的 batch_size。如果任何批的事务失败，则只回滚当前批中的插入。</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sz="1800" b="1" dirty="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endParaRPr lang="zh-CN" altLang="en-US" dirty="0" smtClean="0"/>
          </a:p>
        </p:txBody>
      </p:sp>
      <p:sp>
        <p:nvSpPr>
          <p:cNvPr id="11268" name="Rectangle 3"/>
          <p:cNvSpPr>
            <a:spLocks noGrp="1" noChangeArrowheads="1"/>
          </p:cNvSpPr>
          <p:nvPr>
            <p:ph idx="1"/>
          </p:nvPr>
        </p:nvSpPr>
        <p:spPr>
          <a:xfrm>
            <a:off x="539552" y="1052736"/>
            <a:ext cx="8229600" cy="4495800"/>
          </a:xfrm>
        </p:spPr>
        <p:txBody>
          <a:bodyPr/>
          <a:lstStyle/>
          <a:p>
            <a:pPr marL="0" indent="0" eaLnBrk="1" latinLnBrk="0" hangingPunct="1">
              <a:lnSpc>
                <a:spcPts val="25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-r row_term：指定行终止符。默认值为 \n（换行符）。使用此参数可替代默认行终止符。</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ts val="25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-S server_name[ \instance_name]：指定要连接的 SQL Server 的实例。如果不指定服务器，则 bcp 实用工具将连接到本地计算机上的默认 SQL Server 实例。如果从网络或本地命名实例上的远程计算机运行 bcp 命令，则必须使用此选项。若要连接到服务器的SQL Server 默认实例，仅指定 server_name。若要连接到 SQL Server 的命名实例，指定server_name\instance_name。</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ts val="25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-U login_id：指定用于连接 SQL Server 的登录 ID。</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ts val="25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-P password：指定登录 ID 的密码。如果不使用此选项，bcp 命令将提示输入密码。如果在命令提示符的末尾使用此选项，但不提供密码，则 bcp 将使用默认密码（NULL）。</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ts val="25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sym typeface="+mn-ea"/>
              </a:rPr>
              <a:t>-T：指定 bcp 实用工具通过使用集成安全性的可信连接连接到 SQL Server。不需要网络用户的安全凭据、login_id 和 password。如果不指定 –T，则需要指定 –U 和 –P 才能成功登录。</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endParaRPr sz="1800" b="1" dirty="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项目总结</a:t>
            </a:r>
            <a:endParaRPr lang="zh-CN" altLang="en-US" dirty="0" smtClean="0"/>
          </a:p>
        </p:txBody>
      </p:sp>
      <p:sp>
        <p:nvSpPr>
          <p:cNvPr id="11268" name="Rectangle 3"/>
          <p:cNvSpPr>
            <a:spLocks noGrp="1" noChangeArrowheads="1"/>
          </p:cNvSpPr>
          <p:nvPr>
            <p:ph idx="1"/>
          </p:nvPr>
        </p:nvSpPr>
        <p:spPr>
          <a:xfrm>
            <a:off x="523528" y="1124744"/>
            <a:ext cx="8229600" cy="4495800"/>
          </a:xfrm>
        </p:spPr>
        <p:txBody>
          <a:bodyPr/>
          <a:lstStyle/>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通过本项目的学习，能够掌握使用导入导出向导进行不同数据源之间的转换，从而达到数据库日常维护的目的。</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 数据转换可以是数据格式的转换，也可以是数据库对象的转移。其中数据格式的转换是指在不同数据源之间转换数据格式。</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 在不同数据源之间转换数据时，需要考虑的问题有更改数据格式、数据的重构和映射、数据的一致性和验证数据有效性。</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 SQL Server 为数据转换提供了多种工具，包括 T-SQL、备份和还原、分离和附加、复制、导入导出向导等 。</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latinLnBrk="0" hangingPunct="1">
              <a:lnSpc>
                <a:spcPct val="150000"/>
              </a:lnSpc>
              <a:spcBef>
                <a:spcPts val="0"/>
              </a:spcBef>
              <a:buNone/>
            </a:pPr>
            <a:r>
              <a:rPr sz="1800" b="1" dirty="0">
                <a:latin typeface="仿宋" panose="02010609060101010101" pitchFamily="49" charset="-122"/>
                <a:ea typeface="仿宋" panose="02010609060101010101" pitchFamily="49" charset="-122"/>
                <a:cs typeface="仿宋" panose="02010609060101010101" pitchFamily="49" charset="-122"/>
              </a:rPr>
              <a:t>● 导入和导出向导是一种从源向目标复制数据的最简便的工具。</a:t>
            </a:r>
            <a:endParaRPr sz="1800" b="1" dirty="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项目实战</a:t>
            </a:r>
            <a:endParaRPr lang="zh-CN" altLang="en-US" dirty="0" smtClean="0"/>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【项目实战背景】</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智游集团网上书店管理系统开发小组设计的网络书店数据库 BookSaleDB，存储了公司重要的数据，现要求分发到分公司进行数据使用，根据不同需求进行相应的数据格式转换后发送出去，具体要求如下：</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 把图书信息表的数据导出为文本格式。</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 把用户信息表的数据导出为 Excel 格式。</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 把已有的图书类型信息（publish.xls）导入到 BookSaleDB 数据库中。</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【项目实战内容】</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任务 1：使用导入和导出向导将把图书信息表的数据导出为文本格式。</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任务 2：使用导入和导出向导将把用户信息表的数据导出为 Excel 格式。</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任务 3：使用导入和导出向导把已有的图书类型信息（为 Excel 格式）导入到</a:t>
            </a:r>
            <a:endParaRPr sz="1800" b="1" dirty="0">
              <a:latin typeface="仿宋" panose="02010609060101010101" pitchFamily="49" charset="-122"/>
              <a:ea typeface="仿宋" panose="02010609060101010101" pitchFamily="49" charset="-122"/>
              <a:cs typeface="仿宋" panose="02010609060101010101" pitchFamily="49" charset="-122"/>
            </a:endParaRPr>
          </a:p>
          <a:p>
            <a:pPr marL="0" indent="0" eaLnBrk="1" hangingPunct="1">
              <a:buNone/>
            </a:pPr>
            <a:r>
              <a:rPr sz="1800" b="1" dirty="0">
                <a:latin typeface="仿宋" panose="02010609060101010101" pitchFamily="49" charset="-122"/>
                <a:ea typeface="仿宋" panose="02010609060101010101" pitchFamily="49" charset="-122"/>
                <a:cs typeface="仿宋" panose="02010609060101010101" pitchFamily="49" charset="-122"/>
              </a:rPr>
              <a:t>BookSaleDB 数据库中。</a:t>
            </a:r>
            <a:endParaRPr sz="1800" b="1" dirty="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ctrTitle"/>
          </p:nvPr>
        </p:nvSpPr>
        <p:spPr>
          <a:xfrm>
            <a:off x="971600" y="3501008"/>
            <a:ext cx="7772400" cy="1470025"/>
          </a:xfrm>
          <a:effectLst>
            <a:outerShdw dist="35921" dir="2700000" algn="ctr" rotWithShape="0">
              <a:schemeClr val="bg2">
                <a:alpha val="50000"/>
              </a:schemeClr>
            </a:outerShdw>
          </a:effectLst>
        </p:spPr>
        <p:txBody>
          <a:bodyPr/>
          <a:lstStyle/>
          <a:p>
            <a:pPr algn="ctr" eaLnBrk="1" hangingPunct="1">
              <a:defRPr/>
            </a:pPr>
            <a:r>
              <a:rPr lang="zh-CN" sz="3600" dirty="0">
                <a:effectLst/>
              </a:rPr>
              <a:t>进行数据之间的交换</a:t>
            </a:r>
            <a:endParaRPr lang="zh-CN" sz="3600" dirty="0" smtClean="0"/>
          </a:p>
        </p:txBody>
      </p:sp>
      <p:sp>
        <p:nvSpPr>
          <p:cNvPr id="427011" name="Rectangle 3"/>
          <p:cNvSpPr>
            <a:spLocks noGrp="1" noChangeArrowheads="1"/>
          </p:cNvSpPr>
          <p:nvPr>
            <p:ph type="subTitle" idx="1"/>
          </p:nvPr>
        </p:nvSpPr>
        <p:spPr>
          <a:xfrm>
            <a:off x="971600" y="2420888"/>
            <a:ext cx="6705600" cy="792485"/>
          </a:xfrm>
        </p:spPr>
        <p:txBody>
          <a:bodyPr/>
          <a:lstStyle/>
          <a:p>
            <a:pPr eaLnBrk="1" hangingPunct="1">
              <a:defRPr/>
            </a:pPr>
            <a:r>
              <a:rPr lang="zh-CN" altLang="en-US" smtClean="0">
                <a:solidFill>
                  <a:srgbClr val="0000FF"/>
                </a:solidFill>
              </a:rPr>
              <a:t>项目十</a:t>
            </a:r>
            <a:endParaRPr lang="zh-CN" altLang="en-US" dirty="0" smtClean="0">
              <a:solidFill>
                <a:srgbClr val="0000FF"/>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539552" y="188640"/>
            <a:ext cx="7391400" cy="563563"/>
          </a:xfrm>
        </p:spPr>
        <p:txBody>
          <a:bodyPr/>
          <a:lstStyle/>
          <a:p>
            <a:pPr eaLnBrk="1" hangingPunct="1"/>
            <a:r>
              <a:rPr lang="zh-CN" altLang="en-US" smtClean="0"/>
              <a:t>学习目标</a:t>
            </a:r>
            <a:endParaRPr lang="zh-CN" altLang="en-US" smtClean="0"/>
          </a:p>
        </p:txBody>
      </p:sp>
      <p:sp>
        <p:nvSpPr>
          <p:cNvPr id="424963" name="Rectangle 3"/>
          <p:cNvSpPr>
            <a:spLocks noGrp="1" noChangeArrowheads="1"/>
          </p:cNvSpPr>
          <p:nvPr>
            <p:ph idx="1"/>
          </p:nvPr>
        </p:nvSpPr>
        <p:spPr>
          <a:xfrm>
            <a:off x="683568" y="1484784"/>
            <a:ext cx="7920037" cy="3744416"/>
          </a:xfrm>
        </p:spPr>
        <p:txBody>
          <a:bodyPr/>
          <a:lstStyle/>
          <a:p>
            <a:pPr marL="0" indent="0">
              <a:buNone/>
            </a:pPr>
            <a:r>
              <a:rPr lang="zh-CN" altLang="zh-CN" sz="3200" dirty="0">
                <a:solidFill>
                  <a:srgbClr val="FF0000"/>
                </a:solidFill>
              </a:rPr>
              <a:t>完成本项目后，将能够</a:t>
            </a:r>
            <a:r>
              <a:rPr lang="zh-CN" altLang="zh-CN" sz="3200" dirty="0" smtClean="0">
                <a:solidFill>
                  <a:srgbClr val="FF0000"/>
                </a:solidFill>
              </a:rPr>
              <a:t>：</a:t>
            </a:r>
            <a:endParaRPr lang="en-US" altLang="zh-CN" sz="3200" dirty="0" smtClean="0">
              <a:solidFill>
                <a:srgbClr val="FF0000"/>
              </a:solidFill>
            </a:endParaRPr>
          </a:p>
          <a:p>
            <a:pPr marL="0" indent="0">
              <a:buNone/>
            </a:pPr>
            <a:endParaRPr lang="en-US" altLang="zh-CN" sz="1000" dirty="0" smtClean="0">
              <a:solidFill>
                <a:srgbClr val="FF0000"/>
              </a:solidFill>
            </a:endParaRPr>
          </a:p>
          <a:p>
            <a:pPr marL="0" lvl="0" indent="0" latinLnBrk="0">
              <a:lnSpc>
                <a:spcPct val="150000"/>
              </a:lnSpc>
              <a:spcBef>
                <a:spcPts val="0"/>
              </a:spcBef>
              <a:buNone/>
            </a:pPr>
            <a:r>
              <a:rPr lang="en-US" altLang="zh-CN" sz="2400" dirty="0"/>
              <a:t>»  </a:t>
            </a:r>
            <a:r>
              <a:rPr sz="2400" dirty="0">
                <a:latin typeface="黑体" panose="02010609060101010101" charset="-122"/>
                <a:ea typeface="黑体" panose="02010609060101010101" charset="-122"/>
              </a:rPr>
              <a:t>了解数据转换前需要考虑的问题</a:t>
            </a:r>
            <a:endParaRPr sz="2400" dirty="0">
              <a:latin typeface="+mn-ea"/>
            </a:endParaRPr>
          </a:p>
          <a:p>
            <a:pPr marL="0" lvl="0" indent="0" latinLnBrk="0">
              <a:lnSpc>
                <a:spcPct val="150000"/>
              </a:lnSpc>
              <a:spcBef>
                <a:spcPts val="0"/>
              </a:spcBef>
              <a:buNone/>
            </a:pPr>
            <a:r>
              <a:rPr lang="en-US" altLang="zh-CN" sz="2400" dirty="0"/>
              <a:t>»  </a:t>
            </a:r>
            <a:r>
              <a:rPr lang="zh-CN" altLang="en-US" sz="2400" dirty="0"/>
              <a:t>掌握进行不同数据之间转换的方法</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539552" y="188640"/>
            <a:ext cx="7391400" cy="563563"/>
          </a:xfrm>
        </p:spPr>
        <p:txBody>
          <a:bodyPr/>
          <a:lstStyle/>
          <a:p>
            <a:pPr eaLnBrk="1" hangingPunct="1"/>
            <a:r>
              <a:rPr lang="zh-CN" altLang="en-US" smtClean="0"/>
              <a:t>知识重点</a:t>
            </a:r>
            <a:endParaRPr lang="zh-CN" altLang="en-US" smtClean="0"/>
          </a:p>
        </p:txBody>
      </p:sp>
      <p:sp>
        <p:nvSpPr>
          <p:cNvPr id="424963" name="Rectangle 3"/>
          <p:cNvSpPr>
            <a:spLocks noGrp="1" noChangeArrowheads="1"/>
          </p:cNvSpPr>
          <p:nvPr>
            <p:ph idx="1"/>
          </p:nvPr>
        </p:nvSpPr>
        <p:spPr>
          <a:xfrm>
            <a:off x="468313" y="1700213"/>
            <a:ext cx="7920037" cy="4176712"/>
          </a:xfrm>
        </p:spPr>
        <p:txBody>
          <a:bodyPr/>
          <a:lstStyle/>
          <a:p>
            <a:pPr marL="0" lvl="0" indent="0" latinLnBrk="0">
              <a:lnSpc>
                <a:spcPct val="150000"/>
              </a:lnSpc>
              <a:spcBef>
                <a:spcPts val="0"/>
              </a:spcBef>
              <a:buNone/>
            </a:pPr>
            <a:r>
              <a:rPr lang="en-US" altLang="zh-CN" sz="2400" dirty="0"/>
              <a:t>»  </a:t>
            </a:r>
            <a:r>
              <a:rPr sz="2400" dirty="0">
                <a:latin typeface="黑体" panose="02010609060101010101" charset="-122"/>
                <a:ea typeface="黑体" panose="02010609060101010101" charset="-122"/>
                <a:cs typeface="黑体" panose="02010609060101010101" charset="-122"/>
              </a:rPr>
              <a:t>通过向导在 </a:t>
            </a:r>
            <a:r>
              <a:rPr sz="2400" dirty="0">
                <a:ea typeface="黑体" panose="02010609060101010101" charset="-122"/>
                <a:cs typeface="+mn-lt"/>
              </a:rPr>
              <a:t>SQL Server</a:t>
            </a:r>
            <a:r>
              <a:rPr sz="2400" dirty="0">
                <a:latin typeface="黑体" panose="02010609060101010101" charset="-122"/>
                <a:ea typeface="黑体" panose="02010609060101010101" charset="-122"/>
                <a:cs typeface="黑体" panose="02010609060101010101" charset="-122"/>
              </a:rPr>
              <a:t> 之间以及 </a:t>
            </a:r>
            <a:r>
              <a:rPr sz="2400" dirty="0">
                <a:ea typeface="黑体" panose="02010609060101010101" charset="-122"/>
                <a:cs typeface="+mn-lt"/>
              </a:rPr>
              <a:t>SQL Server</a:t>
            </a:r>
            <a:r>
              <a:rPr sz="2400" dirty="0">
                <a:latin typeface="黑体" panose="02010609060101010101" charset="-122"/>
                <a:ea typeface="黑体" panose="02010609060101010101" charset="-122"/>
                <a:cs typeface="黑体" panose="02010609060101010101" charset="-122"/>
              </a:rPr>
              <a:t> 与其他异类数据源之间进行数据转换</a:t>
            </a:r>
            <a:endParaRPr sz="2400" dirty="0">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539552" y="188640"/>
            <a:ext cx="7391400" cy="563563"/>
          </a:xfrm>
        </p:spPr>
        <p:txBody>
          <a:bodyPr/>
          <a:lstStyle/>
          <a:p>
            <a:pPr eaLnBrk="1" hangingPunct="1"/>
            <a:r>
              <a:rPr lang="zh-CN" altLang="en-US" smtClean="0"/>
              <a:t>知识难点</a:t>
            </a:r>
            <a:endParaRPr lang="zh-CN" altLang="en-US" smtClean="0"/>
          </a:p>
        </p:txBody>
      </p:sp>
      <p:sp>
        <p:nvSpPr>
          <p:cNvPr id="424963" name="Rectangle 3"/>
          <p:cNvSpPr>
            <a:spLocks noGrp="1" noChangeArrowheads="1"/>
          </p:cNvSpPr>
          <p:nvPr>
            <p:ph idx="1"/>
          </p:nvPr>
        </p:nvSpPr>
        <p:spPr>
          <a:xfrm>
            <a:off x="468313" y="1700213"/>
            <a:ext cx="7920037" cy="4176712"/>
          </a:xfrm>
        </p:spPr>
        <p:txBody>
          <a:bodyPr/>
          <a:lstStyle/>
          <a:p>
            <a:pPr marL="0" lvl="0" indent="0">
              <a:buNone/>
            </a:pPr>
            <a:r>
              <a:rPr lang="en-US" altLang="zh-CN" sz="2400" dirty="0"/>
              <a:t>»  </a:t>
            </a:r>
            <a:r>
              <a:rPr lang="zh-CN" altLang="en-US" sz="2400" dirty="0"/>
              <a:t>数据转换前需要考虑的问题</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750" y="188595"/>
            <a:ext cx="7997190" cy="563880"/>
          </a:xfrm>
        </p:spPr>
        <p:txBody>
          <a:bodyPr/>
          <a:lstStyle/>
          <a:p>
            <a:pPr eaLnBrk="1" hangingPunct="1"/>
            <a:r>
              <a:rPr lang="zh-CN" altLang="en-US" dirty="0" smtClean="0"/>
              <a:t>学习任务一   </a:t>
            </a:r>
            <a:r>
              <a:rPr lang="en-US" altLang="zh-CN" dirty="0" smtClean="0"/>
              <a:t> </a:t>
            </a:r>
            <a:r>
              <a:rPr dirty="0" smtClean="0">
                <a:latin typeface="黑体" panose="02010609060101010101" charset="-122"/>
                <a:ea typeface="黑体" panose="02010609060101010101" charset="-122"/>
                <a:cs typeface="黑体" panose="02010609060101010101" charset="-122"/>
              </a:rPr>
              <a:t>将 SQL Server 数据转换为其他类型数据</a:t>
            </a:r>
            <a:endParaRPr dirty="0" smtClean="0">
              <a:latin typeface="黑体" panose="02010609060101010101" charset="-122"/>
              <a:ea typeface="黑体" panose="02010609060101010101" charset="-122"/>
              <a:cs typeface="黑体" panose="02010609060101010101" charset="-122"/>
            </a:endParaRPr>
          </a:p>
        </p:txBody>
      </p:sp>
      <p:sp>
        <p:nvSpPr>
          <p:cNvPr id="45060" name="Rectangle 3"/>
          <p:cNvSpPr>
            <a:spLocks noGrp="1" noChangeArrowheads="1"/>
          </p:cNvSpPr>
          <p:nvPr>
            <p:ph idx="1"/>
          </p:nvPr>
        </p:nvSpPr>
        <p:spPr>
          <a:xfrm>
            <a:off x="413385" y="1111250"/>
            <a:ext cx="8463280" cy="5016500"/>
          </a:xfrm>
          <a:noFill/>
        </p:spPr>
        <p:txBody>
          <a:bodyPr/>
          <a:lstStyle/>
          <a:p>
            <a:pPr marL="0" indent="0" eaLnBrk="1" hangingPunct="1">
              <a:buNone/>
            </a:pPr>
            <a:r>
              <a:rPr lang="zh-CN" altLang="en-US" sz="2800" dirty="0" smtClean="0"/>
              <a:t>任务描述</a:t>
            </a:r>
            <a:endParaRPr lang="zh-CN" altLang="en-US" dirty="0" smtClean="0"/>
          </a:p>
          <a:p>
            <a:pPr marL="0" indent="0" eaLnBrk="1" latinLnBrk="0" hangingPunct="1">
              <a:lnSpc>
                <a:spcPts val="2360"/>
              </a:lnSpc>
              <a:spcBef>
                <a:spcPts val="0"/>
              </a:spcBef>
              <a:buNone/>
            </a:pPr>
            <a:r>
              <a:rPr lang="zh-CN" altLang="en-US" sz="1800" b="1" dirty="0" smtClean="0">
                <a:latin typeface="仿宋" panose="02010609060101010101" pitchFamily="49" charset="-122"/>
                <a:ea typeface="仿宋" panose="02010609060101010101" pitchFamily="49" charset="-122"/>
              </a:rPr>
              <a:t>    </a:t>
            </a:r>
            <a:r>
              <a:rPr sz="1800" b="1" dirty="0">
                <a:latin typeface="仿宋" panose="02010609060101010101" pitchFamily="49" charset="-122"/>
                <a:ea typeface="仿宋" panose="02010609060101010101" pitchFamily="49" charset="-122"/>
              </a:rPr>
              <a:t>小李是学校的数据库管理员，教务部门负责人向他索要一份学生成绩表，了解学生学习测试情况。由于 SQL Server 数据表不便于用邮件发送或传递，而且教务部门负责人的计算机上也没有安装数据库管理系统，因此，小李需要将数据表转换为方便查看的Excel、TXT 格式的数据表。本任务主要围绕把 SQL Server 中数据导出到 Excel、TXT文件来展开。</a:t>
            </a:r>
            <a:endParaRPr sz="1800" b="1" dirty="0">
              <a:latin typeface="仿宋" panose="02010609060101010101" pitchFamily="49" charset="-122"/>
              <a:ea typeface="仿宋" panose="02010609060101010101" pitchFamily="49" charset="-122"/>
            </a:endParaRPr>
          </a:p>
          <a:p>
            <a:pPr marL="0" indent="0" eaLnBrk="1" hangingPunct="1">
              <a:buNone/>
            </a:pPr>
            <a:r>
              <a:rPr lang="zh-CN" altLang="en-US" sz="2800" dirty="0" smtClean="0"/>
              <a:t>任务目标</a:t>
            </a:r>
            <a:endParaRPr lang="zh-CN" altLang="en-US" sz="2800" dirty="0" smtClean="0"/>
          </a:p>
          <a:p>
            <a:pPr marL="0" indent="0" eaLnBrk="1" hangingPunct="1">
              <a:buNone/>
            </a:pPr>
            <a:r>
              <a:rPr sz="1800" b="1" dirty="0">
                <a:latin typeface="仿宋" panose="02010609060101010101" pitchFamily="49" charset="-122"/>
                <a:ea typeface="仿宋" panose="02010609060101010101" pitchFamily="49" charset="-122"/>
                <a:cs typeface="+mn-cs"/>
              </a:rPr>
              <a:t>（1）能够把 SQL Server 数据转换为 Excel。</a:t>
            </a:r>
            <a:endParaRPr sz="1800" b="1" dirty="0">
              <a:latin typeface="仿宋" panose="02010609060101010101" pitchFamily="49" charset="-122"/>
              <a:ea typeface="仿宋" panose="02010609060101010101" pitchFamily="49" charset="-122"/>
              <a:cs typeface="+mn-cs"/>
            </a:endParaRPr>
          </a:p>
          <a:p>
            <a:pPr marL="0" indent="0" eaLnBrk="1" hangingPunct="1">
              <a:buNone/>
            </a:pPr>
            <a:r>
              <a:rPr sz="1800" b="1" dirty="0">
                <a:latin typeface="仿宋" panose="02010609060101010101" pitchFamily="49" charset="-122"/>
                <a:ea typeface="仿宋" panose="02010609060101010101" pitchFamily="49" charset="-122"/>
                <a:cs typeface="+mn-cs"/>
              </a:rPr>
              <a:t>（2）能够把 SQL Server 数据转换为 TXT。</a:t>
            </a:r>
            <a:endParaRPr sz="1800" b="1" dirty="0">
              <a:latin typeface="仿宋" panose="02010609060101010101" pitchFamily="49" charset="-122"/>
              <a:ea typeface="仿宋" panose="02010609060101010101" pitchFamily="49" charset="-122"/>
              <a:cs typeface="+mn-cs"/>
            </a:endParaRPr>
          </a:p>
          <a:p>
            <a:pPr marL="0" indent="0" eaLnBrk="1" hangingPunct="1">
              <a:buNone/>
            </a:pPr>
            <a:r>
              <a:rPr sz="1800" b="1" dirty="0">
                <a:latin typeface="仿宋" panose="02010609060101010101" pitchFamily="49" charset="-122"/>
                <a:ea typeface="仿宋" panose="02010609060101010101" pitchFamily="49" charset="-122"/>
                <a:cs typeface="+mn-cs"/>
              </a:rPr>
              <a:t>（3）了解相关理论知识。</a:t>
            </a:r>
            <a:endParaRPr sz="1800" b="1" dirty="0">
              <a:latin typeface="仿宋" panose="02010609060101010101" pitchFamily="49" charset="-122"/>
              <a:ea typeface="仿宋" panose="02010609060101010101" pitchFamily="49" charset="-122"/>
              <a:cs typeface="+mn-cs"/>
            </a:endParaRPr>
          </a:p>
          <a:p>
            <a:pPr marL="0" indent="0" eaLnBrk="1" hangingPunct="1">
              <a:buNone/>
            </a:pPr>
            <a:r>
              <a:rPr sz="1800" b="1" dirty="0">
                <a:latin typeface="仿宋" panose="02010609060101010101" pitchFamily="49" charset="-122"/>
                <a:ea typeface="仿宋" panose="02010609060101010101" pitchFamily="49" charset="-122"/>
                <a:cs typeface="+mn-cs"/>
              </a:rPr>
              <a:t>（4）理解数据的重要性树立服务意识、团结合作精神和客户至上的职业</a:t>
            </a:r>
            <a:endParaRPr sz="1800" b="1" dirty="0">
              <a:latin typeface="仿宋" panose="02010609060101010101" pitchFamily="49" charset="-122"/>
              <a:ea typeface="仿宋" panose="02010609060101010101" pitchFamily="49" charset="-122"/>
              <a:cs typeface="+mn-cs"/>
            </a:endParaRPr>
          </a:p>
          <a:p>
            <a:pPr marL="0" lvl="1" indent="0" eaLnBrk="1" latinLnBrk="0" hangingPunct="1">
              <a:spcBef>
                <a:spcPts val="0"/>
              </a:spcBef>
              <a:buNone/>
            </a:pPr>
            <a:r>
              <a:rPr lang="zh-CN" altLang="en-US" dirty="0" smtClean="0"/>
              <a:t>任务分析</a:t>
            </a:r>
            <a:endParaRPr lang="en-US" altLang="zh-CN" dirty="0" smtClean="0"/>
          </a:p>
          <a:p>
            <a:pPr marL="457200" lvl="1" indent="0" eaLnBrk="1" hangingPunct="1">
              <a:buNone/>
            </a:pPr>
            <a:r>
              <a:rPr sz="1800" b="1" dirty="0">
                <a:latin typeface="仿宋" panose="02010609060101010101" pitchFamily="49" charset="-122"/>
                <a:ea typeface="仿宋" panose="02010609060101010101" pitchFamily="49" charset="-122"/>
                <a:cs typeface="+mn-cs"/>
              </a:rPr>
              <a:t>要实现把 SQL Server 中数据导出到 Excel、TXT 文件，比较简单的方法</a:t>
            </a:r>
            <a:endParaRPr sz="1800" b="1" dirty="0">
              <a:latin typeface="仿宋" panose="02010609060101010101" pitchFamily="49" charset="-122"/>
              <a:ea typeface="仿宋" panose="02010609060101010101" pitchFamily="49" charset="-122"/>
              <a:cs typeface="+mn-cs"/>
            </a:endParaRPr>
          </a:p>
          <a:p>
            <a:pPr marL="0" lvl="1" indent="0" eaLnBrk="1" latinLnBrk="0" hangingPunct="1">
              <a:spcBef>
                <a:spcPts val="0"/>
              </a:spcBef>
              <a:buNone/>
            </a:pPr>
            <a:r>
              <a:rPr sz="1800" b="1" dirty="0">
                <a:latin typeface="仿宋" panose="02010609060101010101" pitchFamily="49" charset="-122"/>
                <a:ea typeface="仿宋" panose="02010609060101010101" pitchFamily="49" charset="-122"/>
                <a:cs typeface="+mn-cs"/>
              </a:rPr>
              <a:t>是使用导入和导出向导，按照向导的流程来完成任务。</a:t>
            </a:r>
            <a:endParaRPr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anose="05000000000000000000" pitchFamily="2" charset="2"/>
              <a:buNone/>
            </a:pPr>
            <a:endParaRPr lang="zh-CN" altLang="en-US" dirty="0" smtClean="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750" y="188595"/>
            <a:ext cx="7976235" cy="563880"/>
          </a:xfrm>
        </p:spPr>
        <p:txBody>
          <a:bodyPr/>
          <a:lstStyle/>
          <a:p>
            <a:pPr eaLnBrk="1" hangingPunct="1"/>
            <a:r>
              <a:rPr lang="zh-CN" altLang="en-US" dirty="0" smtClean="0"/>
              <a:t>学习任务一   </a:t>
            </a:r>
            <a:r>
              <a:rPr lang="en-US" altLang="zh-CN" dirty="0" smtClean="0"/>
              <a:t> </a:t>
            </a:r>
            <a:r>
              <a:rPr dirty="0" smtClean="0">
                <a:latin typeface="黑体" panose="02010609060101010101" charset="-122"/>
                <a:ea typeface="黑体" panose="02010609060101010101" charset="-122"/>
                <a:cs typeface="黑体" panose="02010609060101010101" charset="-122"/>
                <a:sym typeface="+mn-ea"/>
              </a:rPr>
              <a:t>将 SQL Server 数据转换为其他类型数据</a:t>
            </a:r>
            <a:endParaRPr lang="zh-CN" altLang="en-US" dirty="0" smtClean="0"/>
          </a:p>
        </p:txBody>
      </p:sp>
      <p:sp>
        <p:nvSpPr>
          <p:cNvPr id="45060" name="Rectangle 3"/>
          <p:cNvSpPr>
            <a:spLocks noGrp="1" noChangeArrowheads="1"/>
          </p:cNvSpPr>
          <p:nvPr>
            <p:ph idx="1"/>
          </p:nvPr>
        </p:nvSpPr>
        <p:spPr>
          <a:xfrm>
            <a:off x="473075" y="1701800"/>
            <a:ext cx="8229600" cy="4495800"/>
          </a:xfrm>
          <a:noFill/>
        </p:spPr>
        <p:txBody>
          <a:bodyPr/>
          <a:lstStyle/>
          <a:p>
            <a:pPr marL="533400" indent="-533400" eaLnBrk="1" hangingPunct="1"/>
            <a:r>
              <a:rPr lang="zh-CN" altLang="en-US" dirty="0" smtClean="0"/>
              <a:t>任务实施</a:t>
            </a:r>
            <a:endParaRPr lang="zh-CN" altLang="en-US" dirty="0" smtClean="0"/>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a:t>
            </a:r>
            <a:r>
              <a:rPr sz="1800" b="1" dirty="0">
                <a:latin typeface="仿宋" panose="02010609060101010101" pitchFamily="49" charset="-122"/>
                <a:ea typeface="仿宋" panose="02010609060101010101" pitchFamily="49" charset="-122"/>
                <a:cs typeface="+mn-cs"/>
              </a:rPr>
              <a:t>把 xjglxt 数据库中的 cjb 表数据导出到 C:\score.txt 文件</a:t>
            </a:r>
            <a:r>
              <a:rPr lang="zh-CN" sz="1800" b="1" dirty="0">
                <a:latin typeface="仿宋" panose="02010609060101010101" pitchFamily="49" charset="-122"/>
                <a:ea typeface="仿宋" panose="02010609060101010101" pitchFamily="49" charset="-122"/>
                <a:cs typeface="+mn-cs"/>
              </a:rPr>
              <a:t>。</a:t>
            </a:r>
            <a:endParaRPr sz="1800" b="1" dirty="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a:t>
            </a:r>
            <a:r>
              <a:rPr sz="1800" b="1" dirty="0">
                <a:latin typeface="仿宋" panose="02010609060101010101" pitchFamily="49" charset="-122"/>
                <a:ea typeface="仿宋" panose="02010609060101010101" pitchFamily="49" charset="-122"/>
                <a:cs typeface="+mn-cs"/>
              </a:rPr>
              <a:t>把 xjglxt 数据库中的 xsxxb 表数据导出到 C:\student.xls 文件</a:t>
            </a:r>
            <a:r>
              <a:rPr lang="zh-CN" sz="1800" b="1" dirty="0">
                <a:latin typeface="仿宋" panose="02010609060101010101" pitchFamily="49" charset="-122"/>
                <a:ea typeface="仿宋" panose="02010609060101010101" pitchFamily="49" charset="-122"/>
                <a:cs typeface="+mn-cs"/>
              </a:rPr>
              <a:t>。</a:t>
            </a:r>
            <a:endParaRPr lang="zh-CN"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1"/>
          <a:stretch>
            <a:fillRect/>
          </a:stretch>
        </p:blipFill>
        <p:spPr>
          <a:xfrm>
            <a:off x="7386429" y="5245730"/>
            <a:ext cx="1316638" cy="68425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学习任务二   </a:t>
            </a:r>
            <a:r>
              <a:rPr lang="en-US" altLang="zh-CN" dirty="0" smtClean="0"/>
              <a:t> </a:t>
            </a:r>
            <a:r>
              <a:rPr dirty="0" smtClean="0">
                <a:latin typeface="黑体" panose="02010609060101010101" charset="-122"/>
                <a:ea typeface="黑体" panose="02010609060101010101" charset="-122"/>
                <a:cs typeface="黑体" panose="02010609060101010101" charset="-122"/>
              </a:rPr>
              <a:t>将外部数据导入到 SQL Server</a:t>
            </a:r>
            <a:br>
              <a:rPr lang="zh-CN" altLang="en-US" dirty="0" smtClean="0">
                <a:latin typeface="黑体" panose="02010609060101010101" charset="-122"/>
                <a:ea typeface="黑体" panose="02010609060101010101" charset="-122"/>
                <a:cs typeface="黑体" panose="02010609060101010101" charset="-122"/>
              </a:rPr>
            </a:br>
            <a:endParaRPr lang="zh-CN" altLang="en-US" dirty="0" smtClean="0">
              <a:latin typeface="黑体" panose="02010609060101010101" charset="-122"/>
              <a:ea typeface="黑体" panose="02010609060101010101" charset="-122"/>
              <a:cs typeface="黑体" panose="02010609060101010101" charset="-122"/>
            </a:endParaRPr>
          </a:p>
        </p:txBody>
      </p:sp>
      <p:sp>
        <p:nvSpPr>
          <p:cNvPr id="5" name="Rectangle 3"/>
          <p:cNvSpPr>
            <a:spLocks noGrp="1" noChangeArrowheads="1"/>
          </p:cNvSpPr>
          <p:nvPr>
            <p:ph idx="1"/>
          </p:nvPr>
        </p:nvSpPr>
        <p:spPr>
          <a:xfrm>
            <a:off x="467544" y="1052736"/>
            <a:ext cx="8229600" cy="5328592"/>
          </a:xfrm>
          <a:noFill/>
        </p:spPr>
        <p:txBody>
          <a:bodyPr/>
          <a:lstStyle/>
          <a:p>
            <a:pPr marL="533400" indent="-533400" eaLnBrk="1" hangingPunct="1"/>
            <a:r>
              <a:rPr lang="zh-CN" altLang="en-US" dirty="0" smtClean="0"/>
              <a:t>任务描述</a:t>
            </a:r>
            <a:endParaRPr lang="zh-CN" altLang="en-US" dirty="0" smtClean="0"/>
          </a:p>
          <a:p>
            <a:pPr marL="0" indent="539750" eaLnBrk="1" hangingPunct="1">
              <a:buNone/>
            </a:pPr>
            <a:r>
              <a:rPr sz="1800" b="1" dirty="0">
                <a:latin typeface="仿宋" panose="02010609060101010101" pitchFamily="49" charset="-122"/>
                <a:ea typeface="仿宋" panose="02010609060101010101" pitchFamily="49" charset="-122"/>
              </a:rPr>
              <a:t>    作为数据库管理员，经常会接收到外部的 Excel 等数据源，为了</a:t>
            </a:r>
            <a:endParaRPr sz="1800" b="1" dirty="0">
              <a:latin typeface="仿宋" panose="02010609060101010101" pitchFamily="49" charset="-122"/>
              <a:ea typeface="仿宋" panose="02010609060101010101" pitchFamily="49" charset="-122"/>
            </a:endParaRPr>
          </a:p>
          <a:p>
            <a:pPr marL="0" indent="539750" eaLnBrk="1" hangingPunct="1">
              <a:buNone/>
            </a:pPr>
            <a:r>
              <a:rPr sz="1800" b="1" dirty="0">
                <a:latin typeface="仿宋" panose="02010609060101010101" pitchFamily="49" charset="-122"/>
                <a:ea typeface="仿宋" panose="02010609060101010101" pitchFamily="49" charset="-122"/>
              </a:rPr>
              <a:t>便于管理维护，需要把 Excel 等格式数据导入到 SQL Server 中。</a:t>
            </a:r>
            <a:endParaRPr sz="1800" b="1" dirty="0">
              <a:latin typeface="仿宋" panose="02010609060101010101" pitchFamily="49" charset="-122"/>
              <a:ea typeface="仿宋" panose="02010609060101010101" pitchFamily="49" charset="-122"/>
            </a:endParaRPr>
          </a:p>
          <a:p>
            <a:pPr marL="0" indent="539750" eaLnBrk="1" hangingPunct="1">
              <a:buNone/>
            </a:pPr>
            <a:r>
              <a:rPr sz="1800" b="1" dirty="0">
                <a:latin typeface="仿宋" panose="02010609060101010101" pitchFamily="49" charset="-122"/>
                <a:ea typeface="仿宋" panose="02010609060101010101" pitchFamily="49" charset="-122"/>
              </a:rPr>
              <a:t>本任务主要围绕把 Excel 数据文件导入到 SQL Server 数据库来展开。</a:t>
            </a:r>
            <a:endParaRPr sz="1800" b="1" dirty="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endParaRPr lang="zh-CN" altLang="en-US" dirty="0" smtClean="0"/>
          </a:p>
          <a:p>
            <a:pPr marL="457200" lvl="1" indent="0" eaLnBrk="1" hangingPunct="1">
              <a:buNone/>
            </a:pPr>
            <a:r>
              <a:rPr sz="1800" b="1" dirty="0">
                <a:latin typeface="仿宋" panose="02010609060101010101" pitchFamily="49" charset="-122"/>
                <a:ea typeface="仿宋" panose="02010609060101010101" pitchFamily="49" charset="-122"/>
                <a:cs typeface="+mn-cs"/>
              </a:rPr>
              <a:t>（1）能够把 Excel、ACCESS 等格式数据导入到 SQL Server 数据库。</a:t>
            </a:r>
            <a:endParaRPr sz="1800" b="1" dirty="0">
              <a:latin typeface="仿宋" panose="02010609060101010101" pitchFamily="49" charset="-122"/>
              <a:ea typeface="仿宋" panose="02010609060101010101" pitchFamily="49" charset="-122"/>
              <a:cs typeface="+mn-cs"/>
            </a:endParaRPr>
          </a:p>
          <a:p>
            <a:pPr marL="457200" lvl="1" indent="0" eaLnBrk="1" hangingPunct="1">
              <a:buNone/>
            </a:pPr>
            <a:r>
              <a:rPr sz="1800" b="1" dirty="0">
                <a:latin typeface="仿宋" panose="02010609060101010101" pitchFamily="49" charset="-122"/>
                <a:ea typeface="仿宋" panose="02010609060101010101" pitchFamily="49" charset="-122"/>
                <a:cs typeface="+mn-cs"/>
              </a:rPr>
              <a:t>（2）了解相关理论知识。</a:t>
            </a:r>
            <a:endParaRPr sz="1800" b="1" dirty="0">
              <a:latin typeface="仿宋" panose="02010609060101010101" pitchFamily="49" charset="-122"/>
              <a:ea typeface="仿宋" panose="02010609060101010101" pitchFamily="49" charset="-122"/>
              <a:cs typeface="+mn-cs"/>
            </a:endParaRPr>
          </a:p>
          <a:p>
            <a:pPr marL="457200" lvl="1" indent="0" eaLnBrk="1" hangingPunct="1">
              <a:buNone/>
            </a:pPr>
            <a:r>
              <a:rPr sz="1800" b="1" dirty="0">
                <a:latin typeface="仿宋" panose="02010609060101010101" pitchFamily="49" charset="-122"/>
                <a:ea typeface="仿宋" panose="02010609060101010101" pitchFamily="49" charset="-122"/>
                <a:cs typeface="+mn-cs"/>
              </a:rPr>
              <a:t>（3）认真履行岗位职责，养成爱学习、爱思考和锲而不舍探索精神和习惯</a:t>
            </a:r>
            <a:endParaRPr lang="zh-CN" altLang="en-US" sz="1800" b="1" dirty="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0" lvl="1" indent="539750" eaLnBrk="1" latinLnBrk="0" hangingPunct="1">
              <a:spcBef>
                <a:spcPts val="0"/>
              </a:spcBef>
              <a:buNone/>
            </a:pPr>
            <a:r>
              <a:rPr sz="1800" b="1" dirty="0">
                <a:latin typeface="仿宋" panose="02010609060101010101" pitchFamily="49" charset="-122"/>
                <a:ea typeface="仿宋" panose="02010609060101010101" pitchFamily="49" charset="-122"/>
                <a:cs typeface="+mn-cs"/>
              </a:rPr>
              <a:t>  要实现把 Excel 等格式数据导入到 SQL Server 数据库，比较简单的方         </a:t>
            </a:r>
            <a:endParaRPr sz="1800" b="1" dirty="0">
              <a:latin typeface="仿宋" panose="02010609060101010101" pitchFamily="49" charset="-122"/>
              <a:ea typeface="仿宋" panose="02010609060101010101" pitchFamily="49" charset="-122"/>
              <a:cs typeface="+mn-cs"/>
            </a:endParaRPr>
          </a:p>
          <a:p>
            <a:pPr marL="0" lvl="1" indent="539750" eaLnBrk="1" latinLnBrk="0" hangingPunct="1">
              <a:spcBef>
                <a:spcPts val="0"/>
              </a:spcBef>
              <a:buNone/>
            </a:pPr>
            <a:r>
              <a:rPr sz="1800" b="1" dirty="0">
                <a:latin typeface="仿宋" panose="02010609060101010101" pitchFamily="49" charset="-122"/>
                <a:ea typeface="仿宋" panose="02010609060101010101" pitchFamily="49" charset="-122"/>
                <a:cs typeface="+mn-cs"/>
              </a:rPr>
              <a:t>法就是使用导入和导出向导，按照向导的流程来完成任务。</a:t>
            </a:r>
            <a:endParaRPr sz="1800" b="1" dirty="0">
              <a:latin typeface="仿宋" panose="02010609060101010101" pitchFamily="49" charset="-122"/>
              <a:ea typeface="仿宋"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a:t>
            </a:r>
            <a:r>
              <a:rPr dirty="0" smtClean="0">
                <a:latin typeface="黑体" panose="02010609060101010101" charset="-122"/>
                <a:ea typeface="黑体" panose="02010609060101010101" charset="-122"/>
                <a:cs typeface="黑体" panose="02010609060101010101" charset="-122"/>
                <a:sym typeface="+mn-ea"/>
              </a:rPr>
              <a:t>将外部数据导入到 SQL Server</a:t>
            </a:r>
            <a:br>
              <a:rPr lang="zh-CN" altLang="en-US" dirty="0" smtClean="0">
                <a:latin typeface="黑体" panose="02010609060101010101" charset="-122"/>
                <a:ea typeface="黑体" panose="02010609060101010101" charset="-122"/>
                <a:cs typeface="黑体" panose="02010609060101010101" charset="-122"/>
                <a:sym typeface="+mn-ea"/>
              </a:rPr>
            </a:br>
            <a:endParaRPr lang="zh-CN" altLang="en-US" dirty="0" smtClean="0"/>
          </a:p>
        </p:txBody>
      </p:sp>
      <p:sp>
        <p:nvSpPr>
          <p:cNvPr id="45060" name="Rectangle 3"/>
          <p:cNvSpPr>
            <a:spLocks noGrp="1" noChangeArrowheads="1"/>
          </p:cNvSpPr>
          <p:nvPr>
            <p:ph idx="1"/>
          </p:nvPr>
        </p:nvSpPr>
        <p:spPr>
          <a:xfrm>
            <a:off x="473075" y="1701800"/>
            <a:ext cx="8229600" cy="4495800"/>
          </a:xfrm>
          <a:noFill/>
        </p:spPr>
        <p:txBody>
          <a:bodyPr/>
          <a:lstStyle/>
          <a:p>
            <a:pPr marL="533400" indent="-533400" eaLnBrk="1" hangingPunct="1"/>
            <a:r>
              <a:rPr lang="zh-CN" altLang="en-US" dirty="0" smtClean="0"/>
              <a:t>任务实施</a:t>
            </a:r>
            <a:endParaRPr lang="zh-CN" altLang="en-US" dirty="0" smtClean="0"/>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a:t>
            </a:r>
            <a:r>
              <a:rPr lang="zh-CN" sz="1800" b="1" dirty="0">
                <a:latin typeface="仿宋" panose="02010609060101010101" pitchFamily="49" charset="-122"/>
                <a:ea typeface="仿宋" panose="02010609060101010101" pitchFamily="49" charset="-122"/>
                <a:cs typeface="+mn-cs"/>
              </a:rPr>
              <a:t>连接数到数据库服务器，在对象资源管理器中导入数据命令</a:t>
            </a:r>
            <a:r>
              <a:rPr lang="zh-CN" altLang="en-US" sz="1800" b="1" dirty="0" smtClean="0">
                <a:latin typeface="仿宋" panose="02010609060101010101" pitchFamily="49" charset="-122"/>
                <a:ea typeface="仿宋" panose="02010609060101010101" pitchFamily="49" charset="-122"/>
                <a:cs typeface="+mn-cs"/>
              </a:rPr>
              <a:t>。</a:t>
            </a:r>
            <a:endParaRPr lang="zh-CN" altLang="en-US" sz="1800" b="1" dirty="0" smtClean="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）设置</a:t>
            </a:r>
            <a:r>
              <a:rPr lang="en-US" altLang="zh-CN" sz="1800" b="1" dirty="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选择数据源</a:t>
            </a:r>
            <a:r>
              <a:rPr lang="en-US" altLang="zh-CN" sz="1800" b="1" dirty="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a:t>
            </a:r>
            <a:endParaRPr lang="zh-CN" altLang="en-US" sz="1800" b="1" dirty="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a:t>
            </a:r>
            <a:r>
              <a:rPr lang="zh-CN" sz="1800" b="1" dirty="0">
                <a:latin typeface="仿宋" panose="02010609060101010101" pitchFamily="49" charset="-122"/>
                <a:ea typeface="仿宋" panose="02010609060101010101" pitchFamily="49" charset="-122"/>
                <a:cs typeface="+mn-cs"/>
              </a:rPr>
              <a:t>设置</a:t>
            </a:r>
            <a:r>
              <a:rPr lang="en-US" altLang="zh-CN" sz="1800" b="1" dirty="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选择目标</a:t>
            </a:r>
            <a:r>
              <a:rPr lang="en-US" altLang="zh-CN" sz="1800" b="1" dirty="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a:t>
            </a:r>
            <a:endParaRPr lang="zh-CN" altLang="en-US" sz="1800" b="1" dirty="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）进行“指定表复制或查询”的设置。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5</a:t>
            </a:r>
            <a:r>
              <a:rPr lang="zh-CN" altLang="en-US" sz="1800" b="1" dirty="0">
                <a:latin typeface="仿宋" panose="02010609060101010101" pitchFamily="49" charset="-122"/>
                <a:ea typeface="仿宋" panose="02010609060101010101" pitchFamily="49" charset="-122"/>
                <a:cs typeface="+mn-cs"/>
              </a:rPr>
              <a:t>）进入“选择源表和源视图”界面，选中要导出数据</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6</a:t>
            </a:r>
            <a:r>
              <a:rPr lang="zh-CN" altLang="en-US" sz="1800" b="1" dirty="0" smtClean="0">
                <a:latin typeface="仿宋" panose="02010609060101010101" pitchFamily="49" charset="-122"/>
                <a:ea typeface="仿宋" panose="02010609060101010101" pitchFamily="49" charset="-122"/>
                <a:cs typeface="+mn-cs"/>
              </a:rPr>
              <a:t>）进行“保存并执行包”设置，进入“Complete the Wizard”界面。</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latinLnBrk="0" hangingPunct="1">
              <a:lnSpc>
                <a:spcPct val="150000"/>
              </a:lnSpc>
              <a:spcBef>
                <a:spcPts val="0"/>
              </a:spcBef>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7</a:t>
            </a:r>
            <a:r>
              <a:rPr lang="zh-CN" altLang="en-US" sz="1800" b="1" dirty="0">
                <a:latin typeface="仿宋" panose="02010609060101010101" pitchFamily="49" charset="-122"/>
                <a:ea typeface="仿宋" panose="02010609060101010101" pitchFamily="49" charset="-122"/>
                <a:cs typeface="+mn-cs"/>
              </a:rPr>
              <a:t>）在对象资源管理器的 bookDB 数据库的表中验证导入的结果</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endParaRPr lang="zh-CN" altLang="en-US"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1"/>
          <a:stretch>
            <a:fillRect/>
          </a:stretch>
        </p:blipFill>
        <p:spPr>
          <a:xfrm>
            <a:off x="6615023" y="5408151"/>
            <a:ext cx="1316638" cy="68425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anose="020B0604020202020204"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4748</Words>
  <Application>WPS 演示</Application>
  <PresentationFormat>全屏显示(4:3)</PresentationFormat>
  <Paragraphs>182</Paragraphs>
  <Slides>19</Slides>
  <Notes>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19</vt:i4>
      </vt:variant>
    </vt:vector>
  </HeadingPairs>
  <TitlesOfParts>
    <vt:vector size="42" baseType="lpstr">
      <vt:lpstr>Arial</vt:lpstr>
      <vt:lpstr>宋体</vt:lpstr>
      <vt:lpstr>Wingdings</vt:lpstr>
      <vt:lpstr>Helvetica</vt:lpstr>
      <vt:lpstr>楷体_GB2312</vt:lpstr>
      <vt:lpstr>Constantia</vt:lpstr>
      <vt:lpstr>微软雅黑</vt:lpstr>
      <vt:lpstr>Tahoma</vt:lpstr>
      <vt:lpstr>Times New Roman</vt:lpstr>
      <vt:lpstr>仿宋</vt:lpstr>
      <vt:lpstr>Franklin Gothic Medium</vt:lpstr>
      <vt:lpstr>Arial Unicode MS</vt:lpstr>
      <vt:lpstr>黑体</vt:lpstr>
      <vt:lpstr>Franklin Gothic Book</vt:lpstr>
      <vt:lpstr>新宋体</vt:lpstr>
      <vt:lpstr>微软雅黑 Light</vt:lpstr>
      <vt:lpstr>方正粗黑宋简体</vt:lpstr>
      <vt:lpstr>等线 Light</vt:lpstr>
      <vt:lpstr>Bahnschrift Condensed</vt:lpstr>
      <vt:lpstr>MS PGothic</vt:lpstr>
      <vt:lpstr>Malgun Gothic</vt:lpstr>
      <vt:lpstr>Malgun Gothic Semilight</vt:lpstr>
      <vt:lpstr>2_新思境PPT设计 QQ:43618906</vt:lpstr>
      <vt:lpstr>SQL Server 2016数据库 项目教程</vt:lpstr>
      <vt:lpstr>安装SQL Server 2016管理系统</vt:lpstr>
      <vt:lpstr>学习目标</vt:lpstr>
      <vt:lpstr>知识重点</vt:lpstr>
      <vt:lpstr>知识难点</vt:lpstr>
      <vt:lpstr>学习任务一    安装JDK</vt:lpstr>
      <vt:lpstr>学习任务一    安装JDK</vt:lpstr>
      <vt:lpstr>学习任务二    SQL Server 2016及其组件安装  </vt:lpstr>
      <vt:lpstr>学习任务二    SQL Server 2016及其组件安装 </vt:lpstr>
      <vt:lpstr>知识链接</vt:lpstr>
      <vt:lpstr>知识链接</vt:lpstr>
      <vt:lpstr>知识链接</vt:lpstr>
      <vt:lpstr>知识链接</vt:lpstr>
      <vt:lpstr>知识扩展</vt:lpstr>
      <vt:lpstr>知识扩展</vt:lpstr>
      <vt:lpstr>知识扩展</vt:lpstr>
      <vt:lpstr>知识扩展</vt:lpstr>
      <vt:lpstr>项目总结</vt:lpstr>
      <vt:lpstr>项目实战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Administrator</cp:lastModifiedBy>
  <cp:revision>107</cp:revision>
  <dcterms:created xsi:type="dcterms:W3CDTF">2006-03-08T06:55:00Z</dcterms:created>
  <dcterms:modified xsi:type="dcterms:W3CDTF">2020-09-21T03:33:27Z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2052-11.1.0.8838</vt:lpwstr>
  </property>
</Properties>
</file>