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09" r:id="rId3"/>
    <p:sldId id="275" r:id="rId4"/>
    <p:sldId id="273" r:id="rId5"/>
    <p:sldId id="266" r:id="rId6"/>
    <p:sldId id="274" r:id="rId7"/>
    <p:sldId id="297" r:id="rId8"/>
    <p:sldId id="268" r:id="rId9"/>
    <p:sldId id="270" r:id="rId10"/>
    <p:sldId id="298" r:id="rId11"/>
    <p:sldId id="299" r:id="rId12"/>
    <p:sldId id="294" r:id="rId13"/>
    <p:sldId id="300" r:id="rId14"/>
    <p:sldId id="265" r:id="rId15"/>
    <p:sldId id="257" r:id="rId16"/>
    <p:sldId id="263" r:id="rId17"/>
    <p:sldId id="258" r:id="rId18"/>
    <p:sldId id="259" r:id="rId19"/>
  </p:sldIdLst>
  <p:sldSz cx="12192000" cy="6858000"/>
  <p:notesSz cx="6858000" cy="9144000"/>
  <p:embeddedFontLst>
    <p:embeddedFont>
      <p:font typeface="等线" panose="02010600030101010101" charset="-122"/>
      <p:regular r:id="rId23"/>
    </p:embeddedFont>
    <p:embeddedFont>
      <p:font typeface="米开青春日记" panose="02010800040101010101" charset="-128"/>
      <p:regular r:id="rId24"/>
    </p:embeddedFont>
    <p:embeddedFont>
      <p:font typeface="方正苏新诗柳楷简体-yolan" panose="02000000000000000000" pitchFamily="2" charset="-122"/>
      <p:regular r:id="rId25"/>
    </p:embeddedFont>
    <p:embeddedFont>
      <p:font typeface="米开浪漫情书体" panose="02000603000000000000" charset="-122"/>
      <p:regular r:id="rId26"/>
    </p:embeddedFont>
    <p:embeddedFont>
      <p:font typeface="微软雅黑" panose="020B0503020204020204" pitchFamily="34" charset="-122"/>
      <p:regular r:id="rId27"/>
    </p:embeddedFont>
    <p:embeddedFont>
      <p:font typeface="方正清刻本悦宋简体" panose="02000000000000000000" pitchFamily="2" charset="-122"/>
      <p:regular r:id="rId28"/>
    </p:embeddedFont>
    <p:embeddedFont>
      <p:font typeface="华文新魏" panose="02010800040101010101" pitchFamily="2" charset="-122"/>
      <p:regular r:id="rId29"/>
    </p:embeddedFont>
    <p:embeddedFont>
      <p:font typeface="Impact" panose="020B0806030902050204" pitchFamily="34" charset="0"/>
      <p:regular r:id="rId30"/>
    </p:embeddedFont>
    <p:embeddedFont>
      <p:font typeface="等线 Light" panose="02010600030101010101" charset="-122"/>
      <p:regular r:id="rId31"/>
    </p:embeddedFont>
    <p:embeddedFont>
      <p:font typeface="楷体" panose="02010609060101010101" charset="-122"/>
      <p:regular r:id="rId32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B2B8"/>
    <a:srgbClr val="E2E0B0"/>
    <a:srgbClr val="DBC5CC"/>
    <a:srgbClr val="F1EEC1"/>
    <a:srgbClr val="549EB9"/>
    <a:srgbClr val="D9F1F1"/>
    <a:srgbClr val="D1CFBA"/>
    <a:srgbClr val="61739F"/>
    <a:srgbClr val="CEDC9F"/>
    <a:srgbClr val="C9E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/>
    <p:restoredTop sz="94660"/>
  </p:normalViewPr>
  <p:slideViewPr>
    <p:cSldViewPr snapToGrid="0" showGuides="1">
      <p:cViewPr varScale="1">
        <p:scale>
          <a:sx n="80" d="100"/>
          <a:sy n="80" d="100"/>
        </p:scale>
        <p:origin x="62" y="72"/>
      </p:cViewPr>
      <p:guideLst>
        <p:guide orient="horz" pos="2311"/>
        <p:guide pos="28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 indent="-228600"/>
            <a:r>
              <a:rPr lang="zh-CN" altLang="en-US"/>
              <a:t>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BBE57651-9087-44A5-BE23-C994DFA6C830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BFDA802-B4CF-4C7D-A9B2-F7779108EBD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6"/>
          <p:cNvSpPr txBox="1"/>
          <p:nvPr/>
        </p:nvSpPr>
        <p:spPr>
          <a:xfrm>
            <a:off x="1348740" y="1684020"/>
            <a:ext cx="68199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大学生生命教育与心理危机干预</a:t>
            </a:r>
            <a:endParaRPr lang="zh-CN" altLang="en-US" sz="6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35"/>
          <p:cNvPicPr>
            <a:picLocks noChangeAspect="1"/>
          </p:cNvPicPr>
          <p:nvPr/>
        </p:nvPicPr>
        <p:blipFill>
          <a:blip r:embed="rId1"/>
          <a:srcRect l="60469" r="5859"/>
          <a:stretch>
            <a:fillRect/>
          </a:stretch>
        </p:blipFill>
        <p:spPr>
          <a:xfrm>
            <a:off x="4535488" y="2441893"/>
            <a:ext cx="1643062" cy="278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2"/>
          <p:cNvSpPr txBox="1"/>
          <p:nvPr/>
        </p:nvSpPr>
        <p:spPr>
          <a:xfrm>
            <a:off x="3177540" y="954405"/>
            <a:ext cx="45840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sz="32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（四）心理危机的预防</a:t>
            </a:r>
            <a:endParaRPr sz="32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文本框 10"/>
          <p:cNvSpPr txBox="1"/>
          <p:nvPr/>
        </p:nvSpPr>
        <p:spPr>
          <a:xfrm flipH="1">
            <a:off x="1083310" y="2607945"/>
            <a:ext cx="33718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良好的家庭教育和亲子关系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5" name="组合 6"/>
          <p:cNvGrpSpPr/>
          <p:nvPr/>
        </p:nvGrpSpPr>
        <p:grpSpPr>
          <a:xfrm>
            <a:off x="661353" y="2726055"/>
            <a:ext cx="469900" cy="468313"/>
            <a:chOff x="1554480" y="594360"/>
            <a:chExt cx="468630" cy="468630"/>
          </a:xfrm>
        </p:grpSpPr>
        <p:sp>
          <p:nvSpPr>
            <p:cNvPr id="8" name="矩形 7"/>
            <p:cNvSpPr/>
            <p:nvPr/>
          </p:nvSpPr>
          <p:spPr>
            <a:xfrm>
              <a:off x="1554480" y="594360"/>
              <a:ext cx="468630" cy="468630"/>
            </a:xfrm>
            <a:prstGeom prst="rect">
              <a:avLst/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247" name="文本框 8"/>
            <p:cNvSpPr txBox="1"/>
            <p:nvPr/>
          </p:nvSpPr>
          <p:spPr>
            <a:xfrm>
              <a:off x="1554480" y="628620"/>
              <a:ext cx="44577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charset="-122"/>
              </a:endParaRPr>
            </a:p>
          </p:txBody>
        </p:sp>
      </p:grpSp>
      <p:sp>
        <p:nvSpPr>
          <p:cNvPr id="10248" name="文本框 10"/>
          <p:cNvSpPr txBox="1"/>
          <p:nvPr/>
        </p:nvSpPr>
        <p:spPr>
          <a:xfrm flipH="1">
            <a:off x="1087120" y="4490085"/>
            <a:ext cx="37465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良好的学校支持系统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49" name="组合 11"/>
          <p:cNvGrpSpPr/>
          <p:nvPr/>
        </p:nvGrpSpPr>
        <p:grpSpPr>
          <a:xfrm>
            <a:off x="681038" y="4578033"/>
            <a:ext cx="469900" cy="468312"/>
            <a:chOff x="1554479" y="594360"/>
            <a:chExt cx="468631" cy="468630"/>
          </a:xfrm>
        </p:grpSpPr>
        <p:sp>
          <p:nvSpPr>
            <p:cNvPr id="13" name="矩形 12"/>
            <p:cNvSpPr/>
            <p:nvPr/>
          </p:nvSpPr>
          <p:spPr>
            <a:xfrm>
              <a:off x="1554480" y="594360"/>
              <a:ext cx="468630" cy="468630"/>
            </a:xfrm>
            <a:prstGeom prst="rect">
              <a:avLst/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/>
            </a:p>
          </p:txBody>
        </p:sp>
        <p:sp>
          <p:nvSpPr>
            <p:cNvPr id="10251" name="文本框 13"/>
            <p:cNvSpPr txBox="1"/>
            <p:nvPr/>
          </p:nvSpPr>
          <p:spPr>
            <a:xfrm>
              <a:off x="1554479" y="628620"/>
              <a:ext cx="46862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257" name="文本框 10"/>
          <p:cNvSpPr txBox="1"/>
          <p:nvPr/>
        </p:nvSpPr>
        <p:spPr>
          <a:xfrm>
            <a:off x="6930390" y="2499995"/>
            <a:ext cx="34683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个体自身的积极因素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8" name="组合 37"/>
          <p:cNvGrpSpPr/>
          <p:nvPr/>
        </p:nvGrpSpPr>
        <p:grpSpPr>
          <a:xfrm flipH="1">
            <a:off x="10254298" y="2525713"/>
            <a:ext cx="477837" cy="468312"/>
            <a:chOff x="1554480" y="594360"/>
            <a:chExt cx="478152" cy="468630"/>
          </a:xfrm>
        </p:grpSpPr>
        <p:sp>
          <p:nvSpPr>
            <p:cNvPr id="39" name="矩形 38"/>
            <p:cNvSpPr/>
            <p:nvPr/>
          </p:nvSpPr>
          <p:spPr>
            <a:xfrm>
              <a:off x="1554480" y="594360"/>
              <a:ext cx="468630" cy="468630"/>
            </a:xfrm>
            <a:prstGeom prst="rect">
              <a:avLst/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10260" name="文本框 39"/>
            <p:cNvSpPr txBox="1"/>
            <p:nvPr/>
          </p:nvSpPr>
          <p:spPr>
            <a:xfrm>
              <a:off x="1564004" y="628620"/>
              <a:ext cx="468628" cy="3990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0</a:t>
              </a:r>
              <a:r>
                <a:rPr lang="en-US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3</a:t>
              </a:r>
              <a:endParaRPr lang="en-US" sz="2000" dirty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charset="-122"/>
              </a:endParaRPr>
            </a:p>
          </p:txBody>
        </p:sp>
      </p:grpSp>
      <p:sp>
        <p:nvSpPr>
          <p:cNvPr id="10261" name="文本框 40"/>
          <p:cNvSpPr txBox="1"/>
          <p:nvPr/>
        </p:nvSpPr>
        <p:spPr>
          <a:xfrm>
            <a:off x="6874828" y="4491990"/>
            <a:ext cx="3133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积极寻求专业人士帮助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62" name="组合 41"/>
          <p:cNvGrpSpPr/>
          <p:nvPr/>
        </p:nvGrpSpPr>
        <p:grpSpPr>
          <a:xfrm flipH="1">
            <a:off x="10354628" y="4508500"/>
            <a:ext cx="468312" cy="468313"/>
            <a:chOff x="1554479" y="594360"/>
            <a:chExt cx="468631" cy="468630"/>
          </a:xfrm>
        </p:grpSpPr>
        <p:sp>
          <p:nvSpPr>
            <p:cNvPr id="43" name="矩形 42"/>
            <p:cNvSpPr/>
            <p:nvPr/>
          </p:nvSpPr>
          <p:spPr>
            <a:xfrm>
              <a:off x="1554480" y="594360"/>
              <a:ext cx="468630" cy="468630"/>
            </a:xfrm>
            <a:prstGeom prst="rect">
              <a:avLst/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/>
            </a:p>
          </p:txBody>
        </p:sp>
        <p:sp>
          <p:nvSpPr>
            <p:cNvPr id="10264" name="文本框 43"/>
            <p:cNvSpPr txBox="1"/>
            <p:nvPr/>
          </p:nvSpPr>
          <p:spPr>
            <a:xfrm>
              <a:off x="1554479" y="628620"/>
              <a:ext cx="468629" cy="3990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0</a:t>
              </a:r>
              <a:r>
                <a:rPr lang="en-US" sz="2000" dirty="0">
                  <a:solidFill>
                    <a:schemeClr val="bg1"/>
                  </a:solidFill>
                  <a:latin typeface="Impact" panose="020B0806030902050204" pitchFamily="34" charset="0"/>
                  <a:ea typeface="等线" panose="02010600030101010101" charset="-122"/>
                </a:rPr>
                <a:t>4</a:t>
              </a:r>
              <a:endParaRPr lang="en-US" sz="2000" dirty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3850640" y="3075940"/>
            <a:ext cx="7137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心理危机干预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03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129030" y="1189355"/>
            <a:ext cx="9934575" cy="541782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trike="noStrike" noProof="1"/>
              <a:t>   </a:t>
            </a:r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r>
              <a:rPr lang="zh-CN" altLang="en-US" strike="noStrike" noProof="1"/>
              <a:t>   </a:t>
            </a:r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  <a:p>
            <a:pPr algn="ctr" fontAlgn="auto"/>
            <a:endParaRPr lang="zh-CN" altLang="en-US" strike="noStrike" noProof="1"/>
          </a:p>
        </p:txBody>
      </p:sp>
      <p:grpSp>
        <p:nvGrpSpPr>
          <p:cNvPr id="17412" name="组合 8"/>
          <p:cNvGrpSpPr/>
          <p:nvPr/>
        </p:nvGrpSpPr>
        <p:grpSpPr>
          <a:xfrm>
            <a:off x="-550545" y="519430"/>
            <a:ext cx="6980555" cy="504838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17414" name="文本框 10"/>
            <p:cNvSpPr txBox="1"/>
            <p:nvPr/>
          </p:nvSpPr>
          <p:spPr>
            <a:xfrm>
              <a:off x="372289" y="564504"/>
              <a:ext cx="3229068" cy="460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（一）心理危机干预的定义和步骤</a:t>
              </a:r>
              <a:endParaRPr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7415" name="矩形 11"/>
          <p:cNvSpPr/>
          <p:nvPr/>
        </p:nvSpPr>
        <p:spPr>
          <a:xfrm flipH="1">
            <a:off x="1708785" y="2720340"/>
            <a:ext cx="8774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200000"/>
              </a:lnSpc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心理危机干预是指对心理危机状态的个体给予关怀、支持及使用一定的心理咨询与治疗方法予以援助，使之恢复心理平衡的过程。</a:t>
            </a:r>
            <a:endParaRPr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-57150"/>
            <a:ext cx="4481513" cy="69246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314" name="直接连接符 3"/>
          <p:cNvCxnSpPr/>
          <p:nvPr/>
        </p:nvCxnSpPr>
        <p:spPr>
          <a:xfrm flipH="1">
            <a:off x="2768283" y="-33020"/>
            <a:ext cx="2246312" cy="6924675"/>
          </a:xfrm>
          <a:prstGeom prst="line">
            <a:avLst/>
          </a:prstGeom>
          <a:ln w="63500" cap="flat" cmpd="dbl">
            <a:solidFill>
              <a:srgbClr val="85B2B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3315" name="文本框 4"/>
          <p:cNvSpPr txBox="1"/>
          <p:nvPr/>
        </p:nvSpPr>
        <p:spPr>
          <a:xfrm flipH="1">
            <a:off x="5187950" y="582613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确定问题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16" name="组合 5"/>
          <p:cNvGrpSpPr/>
          <p:nvPr/>
        </p:nvGrpSpPr>
        <p:grpSpPr>
          <a:xfrm>
            <a:off x="4459288" y="582613"/>
            <a:ext cx="544512" cy="538162"/>
            <a:chOff x="6351558" y="569740"/>
            <a:chExt cx="543800" cy="537173"/>
          </a:xfrm>
        </p:grpSpPr>
        <p:sp>
          <p:nvSpPr>
            <p:cNvPr id="7" name="椭圆 6"/>
            <p:cNvSpPr/>
            <p:nvPr/>
          </p:nvSpPr>
          <p:spPr>
            <a:xfrm>
              <a:off x="6351558" y="569740"/>
              <a:ext cx="543800" cy="537173"/>
            </a:xfrm>
            <a:prstGeom prst="ellipse">
              <a:avLst/>
            </a:prstGeom>
            <a:solidFill>
              <a:srgbClr val="85B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351558" y="653654"/>
              <a:ext cx="527715" cy="36934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000">
                        <a:srgbClr val="02CFEA"/>
                      </a:gs>
                      <a:gs pos="100000">
                        <a:srgbClr val="FF2596"/>
                      </a:gs>
                    </a:gsLst>
                    <a:lin ang="9000000" scaled="0"/>
                  </a:gra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等线" panose="02010600030101010101" charset="-122"/>
                  <a:cs typeface="+mn-cs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4114800" y="1649095"/>
            <a:ext cx="544830" cy="536575"/>
          </a:xfrm>
          <a:prstGeom prst="ellipse">
            <a:avLst/>
          </a:prstGeom>
          <a:solidFill>
            <a:srgbClr val="85B2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14800" y="1732915"/>
            <a:ext cx="528320" cy="3689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4000">
                      <a:srgbClr val="02CFEA"/>
                    </a:gs>
                    <a:gs pos="100000">
                      <a:srgbClr val="FF2596"/>
                    </a:gs>
                  </a:gsLst>
                  <a:lin ang="9000000" scaled="0"/>
                </a:gradFill>
                <a:latin typeface="Impact" panose="020B080603090205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90950" y="2861310"/>
            <a:ext cx="542925" cy="536575"/>
          </a:xfrm>
          <a:prstGeom prst="ellipse">
            <a:avLst/>
          </a:prstGeom>
          <a:solidFill>
            <a:srgbClr val="85B2B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90950" y="2861310"/>
            <a:ext cx="527050" cy="3689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4000">
                      <a:srgbClr val="02CFEA"/>
                    </a:gs>
                    <a:gs pos="100000">
                      <a:srgbClr val="FF2596"/>
                    </a:gs>
                  </a:gsLst>
                  <a:lin ang="9000000" scaled="0"/>
                </a:gradFill>
                <a:latin typeface="Impact" panose="020B080603090205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charset="-122"/>
              <a:cs typeface="+mn-cs"/>
            </a:endParaRPr>
          </a:p>
        </p:txBody>
      </p:sp>
      <p:grpSp>
        <p:nvGrpSpPr>
          <p:cNvPr id="13325" name="组合 14"/>
          <p:cNvGrpSpPr/>
          <p:nvPr/>
        </p:nvGrpSpPr>
        <p:grpSpPr>
          <a:xfrm>
            <a:off x="3400743" y="3977640"/>
            <a:ext cx="544512" cy="536575"/>
            <a:chOff x="6351558" y="569740"/>
            <a:chExt cx="543800" cy="537173"/>
          </a:xfrm>
        </p:grpSpPr>
        <p:sp>
          <p:nvSpPr>
            <p:cNvPr id="16" name="椭圆 15"/>
            <p:cNvSpPr/>
            <p:nvPr/>
          </p:nvSpPr>
          <p:spPr>
            <a:xfrm>
              <a:off x="6351558" y="569740"/>
              <a:ext cx="543800" cy="537173"/>
            </a:xfrm>
            <a:prstGeom prst="ellipse">
              <a:avLst/>
            </a:prstGeom>
            <a:solidFill>
              <a:srgbClr val="85B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351558" y="653654"/>
              <a:ext cx="527715" cy="36934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000">
                        <a:srgbClr val="02CFEA"/>
                      </a:gs>
                      <a:gs pos="100000">
                        <a:srgbClr val="FF2596"/>
                      </a:gs>
                    </a:gsLst>
                    <a:lin ang="9000000" scaled="0"/>
                  </a:gra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等线" panose="02010600030101010101" charset="-122"/>
                  <a:cs typeface="+mn-cs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331" name="文本框 23"/>
          <p:cNvSpPr txBox="1"/>
          <p:nvPr/>
        </p:nvSpPr>
        <p:spPr>
          <a:xfrm flipH="1">
            <a:off x="4812030" y="1632585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保证当事人安全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2" name="文本框 24"/>
          <p:cNvSpPr txBox="1"/>
          <p:nvPr/>
        </p:nvSpPr>
        <p:spPr>
          <a:xfrm flipH="1">
            <a:off x="4459288" y="2769235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给予支持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3" name="文本框 25"/>
          <p:cNvSpPr txBox="1"/>
          <p:nvPr/>
        </p:nvSpPr>
        <p:spPr>
          <a:xfrm flipH="1">
            <a:off x="4037330" y="3961130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提出应对方式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35" name="组合 32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34" name="矩形: 圆角 33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13337" name="文本框 34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心理危机干预六步骤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1191875" y="6550025"/>
            <a:ext cx="1000125" cy="307975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7" name="矩形 36"/>
          <p:cNvSpPr/>
          <p:nvPr/>
        </p:nvSpPr>
        <p:spPr>
          <a:xfrm>
            <a:off x="11725275" y="6313488"/>
            <a:ext cx="466725" cy="236538"/>
          </a:xfrm>
          <a:prstGeom prst="rect">
            <a:avLst/>
          </a:prstGeom>
          <a:solidFill>
            <a:srgbClr val="E2E0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grpSp>
        <p:nvGrpSpPr>
          <p:cNvPr id="2" name="组合 14"/>
          <p:cNvGrpSpPr/>
          <p:nvPr/>
        </p:nvGrpSpPr>
        <p:grpSpPr>
          <a:xfrm>
            <a:off x="3043238" y="5074920"/>
            <a:ext cx="544512" cy="536575"/>
            <a:chOff x="6351558" y="569740"/>
            <a:chExt cx="543800" cy="537173"/>
          </a:xfrm>
        </p:grpSpPr>
        <p:sp>
          <p:nvSpPr>
            <p:cNvPr id="3" name="椭圆 2"/>
            <p:cNvSpPr/>
            <p:nvPr/>
          </p:nvSpPr>
          <p:spPr>
            <a:xfrm>
              <a:off x="6351558" y="569740"/>
              <a:ext cx="543800" cy="537173"/>
            </a:xfrm>
            <a:prstGeom prst="ellipse">
              <a:avLst/>
            </a:prstGeom>
            <a:solidFill>
              <a:srgbClr val="85B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1558" y="653654"/>
              <a:ext cx="527715" cy="36934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000">
                        <a:srgbClr val="02CFEA"/>
                      </a:gs>
                      <a:gs pos="100000">
                        <a:srgbClr val="FF2596"/>
                      </a:gs>
                    </a:gsLst>
                    <a:lin ang="9000000" scaled="0"/>
                  </a:gra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等线" panose="02010600030101010101" charset="-122"/>
                  <a:cs typeface="+mn-cs"/>
                </a:rPr>
                <a:t>0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等线" panose="02010600030101010101" charset="-122"/>
                  <a:cs typeface="+mn-cs"/>
                </a:rPr>
                <a:t>5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5" name="文本框 25"/>
          <p:cNvSpPr txBox="1"/>
          <p:nvPr/>
        </p:nvSpPr>
        <p:spPr>
          <a:xfrm flipH="1">
            <a:off x="3703320" y="4974590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制订具体计划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14"/>
          <p:cNvGrpSpPr/>
          <p:nvPr/>
        </p:nvGrpSpPr>
        <p:grpSpPr>
          <a:xfrm>
            <a:off x="2768283" y="6155690"/>
            <a:ext cx="544512" cy="536575"/>
            <a:chOff x="6351558" y="569740"/>
            <a:chExt cx="543800" cy="537173"/>
          </a:xfrm>
        </p:grpSpPr>
        <p:sp>
          <p:nvSpPr>
            <p:cNvPr id="9" name="椭圆 8"/>
            <p:cNvSpPr/>
            <p:nvPr/>
          </p:nvSpPr>
          <p:spPr>
            <a:xfrm>
              <a:off x="6351558" y="569740"/>
              <a:ext cx="543800" cy="537173"/>
            </a:xfrm>
            <a:prstGeom prst="ellipse">
              <a:avLst/>
            </a:prstGeom>
            <a:solidFill>
              <a:srgbClr val="85B2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51558" y="653654"/>
              <a:ext cx="527715" cy="36934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4000">
                        <a:srgbClr val="02CFEA"/>
                      </a:gs>
                      <a:gs pos="100000">
                        <a:srgbClr val="FF2596"/>
                      </a:gs>
                    </a:gsLst>
                    <a:lin ang="9000000" scaled="0"/>
                  </a:gradFill>
                  <a:latin typeface="Impact" panose="020B080603090205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等线" panose="02010600030101010101" charset="-122"/>
                  <a:cs typeface="+mn-cs"/>
                </a:rPr>
                <a:t>06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5" name="文本框 25"/>
          <p:cNvSpPr txBox="1"/>
          <p:nvPr/>
        </p:nvSpPr>
        <p:spPr>
          <a:xfrm flipH="1">
            <a:off x="3401060" y="6055360"/>
            <a:ext cx="6461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获得承诺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1695" y="1909128"/>
            <a:ext cx="4562475" cy="343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文本框 20"/>
          <p:cNvSpPr txBox="1"/>
          <p:nvPr/>
        </p:nvSpPr>
        <p:spPr>
          <a:xfrm flipH="1">
            <a:off x="84455" y="2463800"/>
            <a:ext cx="3733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）最低目标：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生命至上</a:t>
            </a:r>
            <a:endParaRPr lang="zh-CN" altLang="en-US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文本框 22"/>
          <p:cNvSpPr txBox="1"/>
          <p:nvPr/>
        </p:nvSpPr>
        <p:spPr>
          <a:xfrm flipH="1">
            <a:off x="7964170" y="3020060"/>
            <a:ext cx="4228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）中级目标：恢复社会功能</a:t>
            </a:r>
            <a:endParaRPr 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38" name="组合 24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26" name="矩形: 圆角 25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18440" name="文本框 26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危机干预的目标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" name="文本框 22"/>
          <p:cNvSpPr txBox="1"/>
          <p:nvPr/>
        </p:nvSpPr>
        <p:spPr>
          <a:xfrm flipH="1">
            <a:off x="84455" y="4511675"/>
            <a:ext cx="4228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）高级目标：学习迁移</a:t>
            </a:r>
            <a:endParaRPr lang="zh-CN" sz="1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215" y="1749116"/>
            <a:ext cx="1875992" cy="1806511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068667" y="3670798"/>
            <a:ext cx="1875992" cy="1806511"/>
          </a:xfrm>
          <a:prstGeom prst="rect">
            <a:avLst/>
          </a:prstGeom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</p:pic>
      <p:sp>
        <p:nvSpPr>
          <p:cNvPr id="25" name="文本框 24"/>
          <p:cNvSpPr txBox="1"/>
          <p:nvPr/>
        </p:nvSpPr>
        <p:spPr>
          <a:xfrm>
            <a:off x="1459230" y="1651635"/>
            <a:ext cx="527050" cy="3689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4000">
                      <a:srgbClr val="02CFEA"/>
                    </a:gs>
                    <a:gs pos="100000">
                      <a:srgbClr val="FF2596"/>
                    </a:gs>
                  </a:gsLst>
                  <a:lin ang="9000000" scaled="0"/>
                </a:gradFill>
                <a:latin typeface="Impact" panose="020B080603090205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charset="-122"/>
              <a:cs typeface="+mn-cs"/>
            </a:endParaRPr>
          </a:p>
        </p:txBody>
      </p:sp>
      <p:sp>
        <p:nvSpPr>
          <p:cNvPr id="19463" name="文本框 27"/>
          <p:cNvSpPr txBox="1"/>
          <p:nvPr/>
        </p:nvSpPr>
        <p:spPr>
          <a:xfrm>
            <a:off x="3312795" y="1665605"/>
            <a:ext cx="30753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1.积极应对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7" name="文本框 31"/>
          <p:cNvSpPr txBox="1"/>
          <p:nvPr/>
        </p:nvSpPr>
        <p:spPr>
          <a:xfrm flipH="1">
            <a:off x="3312478" y="4244975"/>
            <a:ext cx="76041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3.寻求专业帮助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468" name="文本框 32"/>
          <p:cNvSpPr txBox="1"/>
          <p:nvPr/>
        </p:nvSpPr>
        <p:spPr>
          <a:xfrm>
            <a:off x="3312795" y="2807335"/>
            <a:ext cx="45415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50000"/>
              </a:lnSpc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利用身边的支持资源 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469" name="组合 33"/>
          <p:cNvGrpSpPr/>
          <p:nvPr/>
        </p:nvGrpSpPr>
        <p:grpSpPr>
          <a:xfrm>
            <a:off x="-550862" y="519113"/>
            <a:ext cx="4271645" cy="504825"/>
            <a:chOff x="-262890" y="542925"/>
            <a:chExt cx="4272635" cy="504825"/>
          </a:xfrm>
        </p:grpSpPr>
        <p:sp>
          <p:nvSpPr>
            <p:cNvPr id="35" name="矩形: 圆角 34"/>
            <p:cNvSpPr/>
            <p:nvPr/>
          </p:nvSpPr>
          <p:spPr>
            <a:xfrm>
              <a:off x="-262890" y="542925"/>
              <a:ext cx="4272635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19471" name="文本框 35"/>
            <p:cNvSpPr txBox="1"/>
            <p:nvPr/>
          </p:nvSpPr>
          <p:spPr>
            <a:xfrm>
              <a:off x="287783" y="542925"/>
              <a:ext cx="3556189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遭遇心理危机时如何自助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1"/>
          <p:cNvGrpSpPr/>
          <p:nvPr/>
        </p:nvGrpSpPr>
        <p:grpSpPr>
          <a:xfrm>
            <a:off x="-550545" y="519430"/>
            <a:ext cx="5898515" cy="504839"/>
            <a:chOff x="-262890" y="542925"/>
            <a:chExt cx="4110990" cy="504825"/>
          </a:xfrm>
        </p:grpSpPr>
        <p:sp>
          <p:nvSpPr>
            <p:cNvPr id="3" name="矩形: 圆角 2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20483" name="文本框 3"/>
            <p:cNvSpPr txBox="1"/>
            <p:nvPr/>
          </p:nvSpPr>
          <p:spPr>
            <a:xfrm>
              <a:off x="372289" y="564504"/>
              <a:ext cx="3229068" cy="460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如何帮助遭遇心理危机的同学</a:t>
              </a:r>
              <a:endParaRPr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485" name="矩形 5"/>
          <p:cNvSpPr/>
          <p:nvPr/>
        </p:nvSpPr>
        <p:spPr>
          <a:xfrm flipH="1">
            <a:off x="2221865" y="1542733"/>
            <a:ext cx="10577513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保证当事人的安全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及时求助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倾听与陪伴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保密原则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7" name="组合 27"/>
          <p:cNvGrpSpPr/>
          <p:nvPr/>
        </p:nvGrpSpPr>
        <p:grpSpPr>
          <a:xfrm>
            <a:off x="755650" y="4418303"/>
            <a:ext cx="10533063" cy="1275124"/>
            <a:chOff x="755461" y="4529654"/>
            <a:chExt cx="10532650" cy="1276268"/>
          </a:xfrm>
        </p:grpSpPr>
        <p:grpSp>
          <p:nvGrpSpPr>
            <p:cNvPr id="20488" name="组合 17"/>
            <p:cNvGrpSpPr/>
            <p:nvPr/>
          </p:nvGrpSpPr>
          <p:grpSpPr>
            <a:xfrm>
              <a:off x="755461" y="4589631"/>
              <a:ext cx="10532650" cy="1187396"/>
              <a:chOff x="304857" y="4590444"/>
              <a:chExt cx="10532650" cy="1187396"/>
            </a:xfrm>
          </p:grpSpPr>
          <p:pic>
            <p:nvPicPr>
              <p:cNvPr id="20493" name="图片 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4857" y="4591257"/>
                <a:ext cx="1189871" cy="11458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4" name="图片 1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520761" y="4591257"/>
                <a:ext cx="1189871" cy="11458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5" name="图片 1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896386" y="4591257"/>
                <a:ext cx="1189871" cy="11458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6" name="图片 14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7272011" y="4590444"/>
                <a:ext cx="1189871" cy="114580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049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47636" y="4632038"/>
                <a:ext cx="1189871" cy="114580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0498" name="矩形 19"/>
            <p:cNvSpPr/>
            <p:nvPr/>
          </p:nvSpPr>
          <p:spPr>
            <a:xfrm>
              <a:off x="2111554" y="4942516"/>
              <a:ext cx="693588" cy="368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目标</a:t>
              </a:r>
              <a:endPara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499" name="矩形 20"/>
            <p:cNvSpPr/>
            <p:nvPr/>
          </p:nvSpPr>
          <p:spPr>
            <a:xfrm>
              <a:off x="4438815" y="4880960"/>
              <a:ext cx="693588" cy="368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体能</a:t>
              </a:r>
              <a:endPara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500" name="矩形 21"/>
            <p:cNvSpPr/>
            <p:nvPr/>
          </p:nvSpPr>
          <p:spPr>
            <a:xfrm>
              <a:off x="6823965" y="4887786"/>
              <a:ext cx="693588" cy="368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时间</a:t>
              </a:r>
              <a:endPara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501" name="矩形 22"/>
            <p:cNvSpPr/>
            <p:nvPr/>
          </p:nvSpPr>
          <p:spPr>
            <a:xfrm>
              <a:off x="9213713" y="4887786"/>
              <a:ext cx="693588" cy="368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zh-CN" altLang="en-US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意志</a:t>
              </a:r>
              <a:endParaRPr lang="zh-CN" altLang="en-US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797182" y="4529654"/>
              <a:ext cx="1320917" cy="125625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5" name="椭圆 24"/>
            <p:cNvSpPr/>
            <p:nvPr/>
          </p:nvSpPr>
          <p:spPr>
            <a:xfrm>
              <a:off x="4150460" y="4549663"/>
              <a:ext cx="1320917" cy="125625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6531466" y="4529654"/>
              <a:ext cx="1320917" cy="125625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27" name="椭圆 26"/>
            <p:cNvSpPr/>
            <p:nvPr/>
          </p:nvSpPr>
          <p:spPr>
            <a:xfrm>
              <a:off x="8912636" y="4536028"/>
              <a:ext cx="1320917" cy="125625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4"/>
          <p:cNvPicPr>
            <a:picLocks noChangeAspect="1"/>
          </p:cNvPicPr>
          <p:nvPr/>
        </p:nvPicPr>
        <p:blipFill>
          <a:blip r:embed="rId2"/>
          <a:srcRect l="8832" t="18169" r="10970" b="20509"/>
          <a:stretch>
            <a:fillRect/>
          </a:stretch>
        </p:blipFill>
        <p:spPr>
          <a:xfrm rot="-703963">
            <a:off x="2867025" y="2290763"/>
            <a:ext cx="7315200" cy="185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2"/>
          <p:cNvPicPr>
            <a:picLocks noChangeAspect="1"/>
          </p:cNvPicPr>
          <p:nvPr/>
        </p:nvPicPr>
        <p:blipFill>
          <a:blip r:embed="rId1"/>
          <a:srcRect l="60469" r="5859"/>
          <a:stretch>
            <a:fillRect/>
          </a:stretch>
        </p:blipFill>
        <p:spPr>
          <a:xfrm>
            <a:off x="0" y="0"/>
            <a:ext cx="41052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4" name="组合 3"/>
          <p:cNvGrpSpPr/>
          <p:nvPr/>
        </p:nvGrpSpPr>
        <p:grpSpPr>
          <a:xfrm>
            <a:off x="5699125" y="1133475"/>
            <a:ext cx="5289550" cy="723900"/>
            <a:chOff x="5600700" y="1628775"/>
            <a:chExt cx="5289225" cy="723900"/>
          </a:xfrm>
        </p:grpSpPr>
        <p:grpSp>
          <p:nvGrpSpPr>
            <p:cNvPr id="3075" name="组合 4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76" name="组合 6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9" name="菱形 8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10" name="菱形 9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8" name="文本框 7"/>
              <p:cNvSpPr txBox="1"/>
              <p:nvPr/>
            </p:nvSpPr>
            <p:spPr>
              <a:xfrm>
                <a:off x="1589731" y="3057495"/>
                <a:ext cx="4943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01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6486525" y="1729115"/>
              <a:ext cx="44034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kern="100" cap="none" spc="0" normalizeH="0" baseline="0" noProof="0" dirty="0">
                  <a:solidFill>
                    <a:schemeClr val="tx1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生命及其意义</a:t>
              </a:r>
              <a:endParaRPr kumimoji="0" lang="zh-CN" altLang="en-US" sz="3200" b="1" i="0" kern="100" cap="none" spc="0" normalizeH="0" baseline="0" noProof="0" dirty="0">
                <a:solidFill>
                  <a:schemeClr val="tx1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grpSp>
        <p:nvGrpSpPr>
          <p:cNvPr id="3081" name="组合 33"/>
          <p:cNvGrpSpPr/>
          <p:nvPr/>
        </p:nvGrpSpPr>
        <p:grpSpPr>
          <a:xfrm>
            <a:off x="5699125" y="2451100"/>
            <a:ext cx="5289550" cy="723900"/>
            <a:chOff x="5600700" y="1628775"/>
            <a:chExt cx="5289225" cy="723900"/>
          </a:xfrm>
        </p:grpSpPr>
        <p:grpSp>
          <p:nvGrpSpPr>
            <p:cNvPr id="3082" name="组合 34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83" name="组合 36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39" name="菱形 38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40" name="菱形 39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38" name="文本框 37"/>
              <p:cNvSpPr txBox="1"/>
              <p:nvPr/>
            </p:nvSpPr>
            <p:spPr>
              <a:xfrm>
                <a:off x="1589731" y="3057495"/>
                <a:ext cx="4943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02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486525" y="1729115"/>
              <a:ext cx="44034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kern="100" cap="none" spc="0" normalizeH="0" baseline="0" noProof="0" dirty="0">
                  <a:solidFill>
                    <a:schemeClr val="tx1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心理危机概述</a:t>
              </a:r>
              <a:endParaRPr kumimoji="0" lang="zh-CN" altLang="en-US" sz="3200" b="1" i="0" kern="100" cap="none" spc="0" normalizeH="0" baseline="0" noProof="0" dirty="0">
                <a:solidFill>
                  <a:schemeClr val="tx1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grpSp>
        <p:nvGrpSpPr>
          <p:cNvPr id="3088" name="组合 40"/>
          <p:cNvGrpSpPr/>
          <p:nvPr/>
        </p:nvGrpSpPr>
        <p:grpSpPr>
          <a:xfrm>
            <a:off x="5699125" y="3767138"/>
            <a:ext cx="5289550" cy="723900"/>
            <a:chOff x="5600700" y="1628775"/>
            <a:chExt cx="5289225" cy="723900"/>
          </a:xfrm>
        </p:grpSpPr>
        <p:grpSp>
          <p:nvGrpSpPr>
            <p:cNvPr id="3089" name="组合 41"/>
            <p:cNvGrpSpPr/>
            <p:nvPr/>
          </p:nvGrpSpPr>
          <p:grpSpPr>
            <a:xfrm>
              <a:off x="5600700" y="1628775"/>
              <a:ext cx="840581" cy="723900"/>
              <a:chOff x="1495425" y="2895600"/>
              <a:chExt cx="840581" cy="723900"/>
            </a:xfrm>
          </p:grpSpPr>
          <p:grpSp>
            <p:nvGrpSpPr>
              <p:cNvPr id="3090" name="组合 43"/>
              <p:cNvGrpSpPr/>
              <p:nvPr/>
            </p:nvGrpSpPr>
            <p:grpSpPr>
              <a:xfrm>
                <a:off x="1495425" y="2895600"/>
                <a:ext cx="840581" cy="723900"/>
                <a:chOff x="1495425" y="2895600"/>
                <a:chExt cx="840581" cy="723900"/>
              </a:xfrm>
            </p:grpSpPr>
            <p:sp>
              <p:nvSpPr>
                <p:cNvPr id="46" name="菱形 45"/>
                <p:cNvSpPr/>
                <p:nvPr/>
              </p:nvSpPr>
              <p:spPr>
                <a:xfrm>
                  <a:off x="1495425" y="2895600"/>
                  <a:ext cx="723900" cy="723900"/>
                </a:xfrm>
                <a:prstGeom prst="diamond">
                  <a:avLst/>
                </a:prstGeom>
                <a:solidFill>
                  <a:srgbClr val="85B2B8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47" name="菱形 46"/>
                <p:cNvSpPr/>
                <p:nvPr/>
              </p:nvSpPr>
              <p:spPr>
                <a:xfrm>
                  <a:off x="1657350" y="2918222"/>
                  <a:ext cx="678656" cy="678656"/>
                </a:xfrm>
                <a:prstGeom prst="diamond">
                  <a:avLst/>
                </a:prstGeom>
                <a:noFill/>
                <a:ln w="12700" cap="flat" cmpd="sng" algn="ctr">
                  <a:solidFill>
                    <a:srgbClr val="85B2B8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  <p:sp>
            <p:nvSpPr>
              <p:cNvPr id="45" name="文本框 44"/>
              <p:cNvSpPr txBox="1"/>
              <p:nvPr/>
            </p:nvSpPr>
            <p:spPr>
              <a:xfrm>
                <a:off x="1589731" y="3057495"/>
                <a:ext cx="4943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rPr>
                  <a:t>03</a:t>
                </a:r>
                <a:endParaRPr kumimoji="0" lang="zh-CN" alt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6486525" y="1729115"/>
              <a:ext cx="440340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algn="ctr" defTabSz="914400" fontAlgn="auto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kern="100" cap="none" spc="0" normalizeH="0" baseline="0" noProof="0" dirty="0">
                  <a:solidFill>
                    <a:schemeClr val="tx1"/>
                  </a:solidFill>
                  <a:latin typeface="米开青春日记" panose="02010800040101010101" charset="-128"/>
                  <a:ea typeface="米开青春日记" panose="02010800040101010101" charset="-128"/>
                  <a:cs typeface="方正苏新诗柳楷简体-yolan" panose="02000000000000000000" pitchFamily="2" charset="-122"/>
                  <a:sym typeface="+mn-ea"/>
                </a:rPr>
                <a:t>心理危机干预</a:t>
              </a:r>
              <a:endParaRPr kumimoji="0" lang="zh-CN" altLang="en-US" sz="3200" b="1" i="0" kern="100" cap="none" spc="0" normalizeH="0" baseline="0" noProof="0" dirty="0">
                <a:solidFill>
                  <a:schemeClr val="tx1"/>
                </a:solidFill>
                <a:latin typeface="米开青春日记" panose="02010800040101010101" charset="-128"/>
                <a:ea typeface="米开青春日记" panose="02010800040101010101" charset="-128"/>
                <a:cs typeface="方正苏新诗柳楷简体-yolan" panose="02000000000000000000" pitchFamily="2" charset="-122"/>
                <a:sym typeface="+mn-ea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4267200" y="0"/>
            <a:ext cx="88900" cy="6858000"/>
          </a:xfrm>
          <a:prstGeom prst="rect">
            <a:avLst/>
          </a:prstGeom>
          <a:gradFill flip="none" rotWithShape="1">
            <a:gsLst>
              <a:gs pos="100000">
                <a:srgbClr val="CEDC9F"/>
              </a:gs>
              <a:gs pos="0">
                <a:srgbClr val="C9EAEF"/>
              </a:gs>
              <a:gs pos="48000">
                <a:srgbClr val="61739F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6" name="矩形 55"/>
          <p:cNvSpPr/>
          <p:nvPr/>
        </p:nvSpPr>
        <p:spPr>
          <a:xfrm>
            <a:off x="631825" y="1211263"/>
            <a:ext cx="2430463" cy="156368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04" name="组合 56"/>
          <p:cNvGrpSpPr/>
          <p:nvPr/>
        </p:nvGrpSpPr>
        <p:grpSpPr>
          <a:xfrm>
            <a:off x="392113" y="1339850"/>
            <a:ext cx="2946400" cy="1350963"/>
            <a:chOff x="968204" y="2077067"/>
            <a:chExt cx="1886851" cy="1350490"/>
          </a:xfrm>
        </p:grpSpPr>
        <p:sp>
          <p:nvSpPr>
            <p:cNvPr id="3105" name="矩形 57"/>
            <p:cNvSpPr/>
            <p:nvPr/>
          </p:nvSpPr>
          <p:spPr>
            <a:xfrm>
              <a:off x="968204" y="2077067"/>
              <a:ext cx="1852723" cy="768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400" dirty="0">
                  <a:solidFill>
                    <a:srgbClr val="85B2B8"/>
                  </a:solidFill>
                  <a:latin typeface="米开浪漫情书体" panose="02000603000000000000" charset="-122"/>
                  <a:ea typeface="米开浪漫情书体" panose="02000603000000000000" charset="-122"/>
                </a:rPr>
                <a:t>目 录</a:t>
              </a:r>
              <a:endParaRPr lang="zh-CN" altLang="en-US" sz="4400" dirty="0">
                <a:solidFill>
                  <a:srgbClr val="85B2B8"/>
                </a:solidFill>
                <a:latin typeface="米开浪漫情书体" panose="02000603000000000000" charset="-122"/>
                <a:ea typeface="米开浪漫情书体" panose="02000603000000000000" charset="-122"/>
              </a:endParaRPr>
            </a:p>
          </p:txBody>
        </p:sp>
        <p:sp>
          <p:nvSpPr>
            <p:cNvPr id="3106" name="矩形 58"/>
            <p:cNvSpPr/>
            <p:nvPr/>
          </p:nvSpPr>
          <p:spPr>
            <a:xfrm>
              <a:off x="1002332" y="2720802"/>
              <a:ext cx="1852723" cy="706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000" dirty="0">
                  <a:solidFill>
                    <a:srgbClr val="85B2B8"/>
                  </a:solidFill>
                  <a:latin typeface="米开浪漫情书体" panose="02000603000000000000" charset="-122"/>
                  <a:ea typeface="米开浪漫情书体" panose="02000603000000000000" charset="-122"/>
                </a:rPr>
                <a:t>content</a:t>
              </a:r>
              <a:endParaRPr lang="zh-CN" altLang="en-US" sz="4000" dirty="0">
                <a:solidFill>
                  <a:srgbClr val="85B2B8"/>
                </a:solidFill>
                <a:latin typeface="米开浪漫情书体" panose="02000603000000000000" charset="-122"/>
                <a:ea typeface="米开浪漫情书体" panose="02000603000000000000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4486910" y="3178175"/>
            <a:ext cx="7137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rPr>
              <a:t>生命及其意义</a:t>
            </a:r>
            <a:endParaRPr lang="zh-CN" altLang="en-US" sz="4400" dirty="0">
              <a:latin typeface="米开青春日记" panose="02010800040101010101" charset="-128"/>
              <a:ea typeface="米开青春日记" panose="02010800040101010101" charset="-128"/>
              <a:sym typeface="等线" panose="02010600030101010101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01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75050"/>
            <a:ext cx="1219200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图片 7"/>
          <p:cNvPicPr>
            <a:picLocks noChangeAspect="1"/>
          </p:cNvPicPr>
          <p:nvPr/>
        </p:nvPicPr>
        <p:blipFill>
          <a:blip r:embed="rId2"/>
          <a:srcRect l="859" r="1874" b="65599"/>
          <a:stretch>
            <a:fillRect/>
          </a:stretch>
        </p:blipFill>
        <p:spPr>
          <a:xfrm>
            <a:off x="0" y="3386138"/>
            <a:ext cx="12192000" cy="12811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3" name="组合 8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0" name="矩形: 圆角 9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5125" name="文本框 10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生命的含义及特点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126" name="矩形 11"/>
          <p:cNvSpPr/>
          <p:nvPr/>
        </p:nvSpPr>
        <p:spPr>
          <a:xfrm flipH="1">
            <a:off x="553403" y="1424305"/>
            <a:ext cx="10577512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生命的含义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生命是生物的组成部分，是生物的生长、繁殖、代谢、应激、进化、运动所表现的一系列生存发展意识，世界因为有了生命而显示出生生不息的活力。在所有的生命存在中，人是超越其他生命现象的存在物。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endParaRPr lang="zh-CN" altLang="en-US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生命的特点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唯一性、不可逆性、有限性、创造性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556000" y="3060383"/>
            <a:ext cx="5080000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266700" algn="l"/>
            <a:r>
              <a:rPr lang="zh-CN" altLang="en-US" sz="1050" b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2"/>
          <p:cNvSpPr/>
          <p:nvPr/>
        </p:nvSpPr>
        <p:spPr>
          <a:xfrm>
            <a:off x="7466013" y="0"/>
            <a:ext cx="4808538" cy="6858000"/>
          </a:xfrm>
          <a:custGeom>
            <a:avLst/>
            <a:gdLst>
              <a:gd name="connsiteX0" fmla="*/ 0 w 4914900"/>
              <a:gd name="connsiteY0" fmla="*/ 0 h 6858000"/>
              <a:gd name="connsiteX1" fmla="*/ 4914900 w 4914900"/>
              <a:gd name="connsiteY1" fmla="*/ 0 h 6858000"/>
              <a:gd name="connsiteX2" fmla="*/ 4914900 w 4914900"/>
              <a:gd name="connsiteY2" fmla="*/ 6858000 h 6858000"/>
              <a:gd name="connsiteX3" fmla="*/ 0 w 4914900"/>
              <a:gd name="connsiteY3" fmla="*/ 6858000 h 6858000"/>
              <a:gd name="connsiteX4" fmla="*/ 0 w 4914900"/>
              <a:gd name="connsiteY4" fmla="*/ 0 h 6858000"/>
              <a:gd name="connsiteX0-1" fmla="*/ 0 w 4914900"/>
              <a:gd name="connsiteY0-2" fmla="*/ 0 h 6858000"/>
              <a:gd name="connsiteX1-3" fmla="*/ 4914900 w 4914900"/>
              <a:gd name="connsiteY1-4" fmla="*/ 0 h 6858000"/>
              <a:gd name="connsiteX2-5" fmla="*/ 4914900 w 4914900"/>
              <a:gd name="connsiteY2-6" fmla="*/ 6858000 h 6858000"/>
              <a:gd name="connsiteX3-7" fmla="*/ 0 w 4914900"/>
              <a:gd name="connsiteY3-8" fmla="*/ 6858000 h 6858000"/>
              <a:gd name="connsiteX4-9" fmla="*/ 0 w 4914900"/>
              <a:gd name="connsiteY4-10" fmla="*/ 0 h 6858000"/>
              <a:gd name="connsiteX0-11" fmla="*/ 0 w 4914900"/>
              <a:gd name="connsiteY0-12" fmla="*/ 0 h 6858000"/>
              <a:gd name="connsiteX1-13" fmla="*/ 4914900 w 4914900"/>
              <a:gd name="connsiteY1-14" fmla="*/ 0 h 6858000"/>
              <a:gd name="connsiteX2-15" fmla="*/ 4914900 w 4914900"/>
              <a:gd name="connsiteY2-16" fmla="*/ 6858000 h 6858000"/>
              <a:gd name="connsiteX3-17" fmla="*/ 0 w 4914900"/>
              <a:gd name="connsiteY3-18" fmla="*/ 6858000 h 6858000"/>
              <a:gd name="connsiteX4-19" fmla="*/ 0 w 4914900"/>
              <a:gd name="connsiteY4-2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14900" h="6858000">
                <a:moveTo>
                  <a:pt x="0" y="0"/>
                </a:moveTo>
                <a:lnTo>
                  <a:pt x="4914900" y="0"/>
                </a:lnTo>
                <a:lnTo>
                  <a:pt x="4914900" y="6858000"/>
                </a:lnTo>
                <a:lnTo>
                  <a:pt x="0" y="6858000"/>
                </a:lnTo>
                <a:cubicBezTo>
                  <a:pt x="0" y="4572000"/>
                  <a:pt x="2695575" y="2790825"/>
                  <a:pt x="0" y="0"/>
                </a:cubicBezTo>
                <a:close/>
              </a:path>
            </a:pathLst>
          </a:cu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7170" name="图片 4"/>
          <p:cNvPicPr>
            <a:picLocks noChangeAspect="1"/>
          </p:cNvPicPr>
          <p:nvPr/>
        </p:nvPicPr>
        <p:blipFill>
          <a:blip r:embed="rId1"/>
          <a:srcRect r="9048"/>
          <a:stretch>
            <a:fillRect/>
          </a:stretch>
        </p:blipFill>
        <p:spPr>
          <a:xfrm>
            <a:off x="7762875" y="0"/>
            <a:ext cx="442912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11"/>
          <p:cNvGrpSpPr/>
          <p:nvPr/>
        </p:nvGrpSpPr>
        <p:grpSpPr>
          <a:xfrm>
            <a:off x="-550862" y="519113"/>
            <a:ext cx="4110037" cy="504825"/>
            <a:chOff x="-262890" y="542925"/>
            <a:chExt cx="4110990" cy="504825"/>
          </a:xfrm>
        </p:grpSpPr>
        <p:sp>
          <p:nvSpPr>
            <p:cNvPr id="13" name="矩形: 圆角 12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rgbClr val="85B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rgbClr val="85B2B8"/>
                </a:solidFill>
              </a:endParaRPr>
            </a:p>
          </p:txBody>
        </p:sp>
        <p:sp>
          <p:nvSpPr>
            <p:cNvPr id="7173" name="文本框 13"/>
            <p:cNvSpPr txBox="1"/>
            <p:nvPr/>
          </p:nvSpPr>
          <p:spPr>
            <a:xfrm>
              <a:off x="372289" y="564504"/>
              <a:ext cx="3229068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生命的意义</a:t>
              </a:r>
              <a:endParaRPr lang="zh-CN" altLang="en-US" sz="2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7180" name="组合 16"/>
          <p:cNvGrpSpPr/>
          <p:nvPr/>
        </p:nvGrpSpPr>
        <p:grpSpPr>
          <a:xfrm>
            <a:off x="962086" y="1501594"/>
            <a:ext cx="5601908" cy="1246368"/>
            <a:chOff x="854659" y="1524313"/>
            <a:chExt cx="5602784" cy="1247296"/>
          </a:xfrm>
        </p:grpSpPr>
        <p:sp>
          <p:nvSpPr>
            <p:cNvPr id="7185" name="矩形 20"/>
            <p:cNvSpPr/>
            <p:nvPr/>
          </p:nvSpPr>
          <p:spPr>
            <a:xfrm>
              <a:off x="854869" y="1524313"/>
              <a:ext cx="107793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en-US" altLang="zh-CN" sz="1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KEY WORD</a:t>
              </a:r>
              <a:endParaRPr lang="zh-CN" altLang="en-US" sz="1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186" name="矩形 18"/>
            <p:cNvSpPr/>
            <p:nvPr/>
          </p:nvSpPr>
          <p:spPr>
            <a:xfrm flipH="1">
              <a:off x="854659" y="2064328"/>
              <a:ext cx="5602784" cy="707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l">
                <a:lnSpc>
                  <a:spcPct val="20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实现自我潜能与价值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6"/>
          <p:cNvGrpSpPr/>
          <p:nvPr/>
        </p:nvGrpSpPr>
        <p:grpSpPr>
          <a:xfrm>
            <a:off x="881441" y="2962094"/>
            <a:ext cx="5601908" cy="1246368"/>
            <a:chOff x="854659" y="1524313"/>
            <a:chExt cx="5602784" cy="1247296"/>
          </a:xfrm>
        </p:grpSpPr>
        <p:sp>
          <p:nvSpPr>
            <p:cNvPr id="7" name="矩形 20"/>
            <p:cNvSpPr/>
            <p:nvPr/>
          </p:nvSpPr>
          <p:spPr>
            <a:xfrm>
              <a:off x="854869" y="1524313"/>
              <a:ext cx="1077931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dist"/>
              <a:r>
                <a:rPr lang="en-US" altLang="zh-CN" sz="1400" b="1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KEY WORD</a:t>
              </a:r>
              <a:endParaRPr lang="zh-CN" altLang="en-US" sz="14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" name="矩形 18"/>
            <p:cNvSpPr/>
            <p:nvPr/>
          </p:nvSpPr>
          <p:spPr>
            <a:xfrm flipH="1">
              <a:off x="854659" y="2064328"/>
              <a:ext cx="5602784" cy="707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l">
                <a:lnSpc>
                  <a:spcPct val="20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享受生命过程的可贵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/>
          <p:cNvPicPr>
            <a:picLocks noChangeAspect="1"/>
          </p:cNvPicPr>
          <p:nvPr/>
        </p:nvPicPr>
        <p:blipFill>
          <a:blip r:embed="rId1"/>
          <a:srcRect t="54443"/>
          <a:stretch>
            <a:fillRect/>
          </a:stretch>
        </p:blipFill>
        <p:spPr>
          <a:xfrm>
            <a:off x="0" y="2000250"/>
            <a:ext cx="121920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rot="5400000">
            <a:off x="6057106" y="-4285456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9FE5FF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 rot="5400000">
            <a:off x="6057106" y="-753269"/>
            <a:ext cx="77788" cy="12192000"/>
          </a:xfrm>
          <a:prstGeom prst="rect">
            <a:avLst/>
          </a:prstGeom>
          <a:gradFill flip="none" rotWithShape="1">
            <a:gsLst>
              <a:gs pos="100000">
                <a:srgbClr val="7BB2C7"/>
              </a:gs>
              <a:gs pos="1000">
                <a:srgbClr val="549EB9"/>
              </a:gs>
              <a:gs pos="49000">
                <a:srgbClr val="F1EDC0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4100" name="矩形 6"/>
          <p:cNvSpPr/>
          <p:nvPr/>
        </p:nvSpPr>
        <p:spPr>
          <a:xfrm>
            <a:off x="4486910" y="3178175"/>
            <a:ext cx="71374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400" dirty="0">
                <a:latin typeface="米开青春日记" panose="02010800040101010101" charset="-128"/>
                <a:ea typeface="米开青春日记" panose="02010800040101010101" charset="-128"/>
                <a:sym typeface="等线" panose="02010600030101010101" charset="-122"/>
              </a:rPr>
              <a:t>心理危机概述</a:t>
            </a:r>
            <a:endParaRPr lang="zh-CN" altLang="en-US" sz="4400" dirty="0">
              <a:latin typeface="米开青春日记" panose="02010800040101010101" charset="-128"/>
              <a:ea typeface="米开青春日记" panose="02010800040101010101" charset="-128"/>
              <a:sym typeface="等线" panose="02010600030101010101" charset="-122"/>
            </a:endParaRPr>
          </a:p>
        </p:txBody>
      </p:sp>
      <p:sp>
        <p:nvSpPr>
          <p:cNvPr id="4101" name="文本框 7"/>
          <p:cNvSpPr txBox="1"/>
          <p:nvPr/>
        </p:nvSpPr>
        <p:spPr>
          <a:xfrm>
            <a:off x="5026025" y="2363788"/>
            <a:ext cx="2433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Part </a:t>
            </a:r>
            <a:r>
              <a:rPr lang="en-US" altLang="zh-CN" sz="36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en-US" altLang="zh-CN" sz="3600" b="1" i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02</a:t>
            </a:r>
            <a:endParaRPr lang="en-US" altLang="zh-CN" sz="3600" b="1" i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rcRect t="51231" b="-2"/>
          <a:stretch>
            <a:fillRect/>
          </a:stretch>
        </p:blipFill>
        <p:spPr>
          <a:xfrm>
            <a:off x="0" y="0"/>
            <a:ext cx="12192000" cy="33448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194" name="直接连接符 2"/>
          <p:cNvCxnSpPr/>
          <p:nvPr/>
        </p:nvCxnSpPr>
        <p:spPr>
          <a:xfrm>
            <a:off x="0" y="3473450"/>
            <a:ext cx="12192000" cy="0"/>
          </a:xfrm>
          <a:prstGeom prst="line">
            <a:avLst/>
          </a:prstGeom>
          <a:ln w="63500" cap="flat" cmpd="dbl">
            <a:solidFill>
              <a:srgbClr val="85B2B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8198" name="矩形 6"/>
          <p:cNvSpPr/>
          <p:nvPr/>
        </p:nvSpPr>
        <p:spPr>
          <a:xfrm>
            <a:off x="1790700" y="3298825"/>
            <a:ext cx="1433513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/>
            <a:r>
              <a:rPr lang="zh-CN" altLang="en-US" sz="16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应</a:t>
            </a:r>
            <a:endParaRPr lang="zh-CN" altLang="en-US" sz="16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199" name="矩形 7"/>
          <p:cNvSpPr/>
          <p:nvPr/>
        </p:nvSpPr>
        <p:spPr>
          <a:xfrm>
            <a:off x="5430838" y="3298825"/>
            <a:ext cx="143510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lang="zh-CN" altLang="en-US" sz="16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应激反应</a:t>
            </a:r>
            <a:endParaRPr lang="zh-CN" altLang="en-US" sz="16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200" name="矩形 8"/>
          <p:cNvSpPr/>
          <p:nvPr/>
        </p:nvSpPr>
        <p:spPr>
          <a:xfrm>
            <a:off x="9382125" y="3298825"/>
            <a:ext cx="1433513" cy="307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lang="en-US" altLang="zh-CN" sz="1400" b="1" dirty="0">
                <a:solidFill>
                  <a:srgbClr val="FFFF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KEY WORD</a:t>
            </a:r>
            <a:endParaRPr lang="zh-CN" altLang="en-US" sz="1400" b="1" dirty="0">
              <a:solidFill>
                <a:srgbClr val="FFFF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201" name="矩形 9"/>
          <p:cNvSpPr/>
          <p:nvPr/>
        </p:nvSpPr>
        <p:spPr>
          <a:xfrm>
            <a:off x="0" y="6654800"/>
            <a:ext cx="12192000" cy="203200"/>
          </a:xfrm>
          <a:prstGeom prst="rect">
            <a:avLst/>
          </a:prstGeom>
          <a:solidFill>
            <a:srgbClr val="85B2B8"/>
          </a:solidFill>
          <a:ln w="12700">
            <a:noFill/>
          </a:ln>
        </p:spPr>
        <p:txBody>
          <a:bodyPr anchor="ctr"/>
          <a:p>
            <a:pPr algn="ctr"/>
            <a:endParaRPr lang="zh-CN" altLang="en-US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03" name="矩形 11"/>
          <p:cNvSpPr/>
          <p:nvPr/>
        </p:nvSpPr>
        <p:spPr>
          <a:xfrm flipH="1">
            <a:off x="305435" y="3670300"/>
            <a:ext cx="113588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lnSpc>
                <a:spcPct val="200000"/>
              </a:lnSpc>
            </a:pPr>
            <a:r>
              <a:rPr sz="2000" dirty="0">
                <a:solidFill>
                  <a:srgbClr val="5B6D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普兰于1964年首次提出“心理危机”的理论，认为当一个人面临突然或重大生活困难情境时，他先前的危机处理方式和惯常的支持系统无法应对眼前的处境，即当他必须面对的困难情境超过了自身能力时，就会产生暂时的心理困扰，这种暂时性的心理失衡状态就是心理危机。</a:t>
            </a:r>
            <a:endParaRPr sz="2000" dirty="0">
              <a:solidFill>
                <a:srgbClr val="5B6D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205" name="组合 13"/>
          <p:cNvGrpSpPr/>
          <p:nvPr/>
        </p:nvGrpSpPr>
        <p:grpSpPr>
          <a:xfrm>
            <a:off x="-550545" y="519430"/>
            <a:ext cx="5142865" cy="584200"/>
            <a:chOff x="-262890" y="542925"/>
            <a:chExt cx="4194898" cy="584192"/>
          </a:xfrm>
        </p:grpSpPr>
        <p:sp>
          <p:nvSpPr>
            <p:cNvPr id="15" name="矩形: 圆角 14"/>
            <p:cNvSpPr/>
            <p:nvPr/>
          </p:nvSpPr>
          <p:spPr>
            <a:xfrm>
              <a:off x="-262890" y="542925"/>
              <a:ext cx="4110990" cy="50482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 dirty="0">
                <a:solidFill>
                  <a:schemeClr val="bg1"/>
                </a:solidFill>
              </a:endParaRPr>
            </a:p>
          </p:txBody>
        </p:sp>
        <p:sp>
          <p:nvSpPr>
            <p:cNvPr id="8207" name="文本框 15"/>
            <p:cNvSpPr txBox="1"/>
            <p:nvPr/>
          </p:nvSpPr>
          <p:spPr>
            <a:xfrm>
              <a:off x="416146" y="543560"/>
              <a:ext cx="3515862" cy="583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just"/>
              <a:r>
                <a:rPr sz="3200" b="1" dirty="0">
                  <a:solidFill>
                    <a:srgbClr val="549EB9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（一）心理危机的定义</a:t>
              </a:r>
              <a:endParaRPr sz="3200" b="1" dirty="0">
                <a:solidFill>
                  <a:srgbClr val="549EB9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35"/>
          <p:cNvPicPr>
            <a:picLocks noChangeAspect="1"/>
          </p:cNvPicPr>
          <p:nvPr/>
        </p:nvPicPr>
        <p:blipFill>
          <a:blip r:embed="rId1"/>
          <a:srcRect l="60469" r="5859"/>
          <a:stretch>
            <a:fillRect/>
          </a:stretch>
        </p:blipFill>
        <p:spPr>
          <a:xfrm>
            <a:off x="4249738" y="2076768"/>
            <a:ext cx="1643062" cy="278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2"/>
          <p:cNvSpPr txBox="1"/>
          <p:nvPr/>
        </p:nvSpPr>
        <p:spPr>
          <a:xfrm>
            <a:off x="3574415" y="954405"/>
            <a:ext cx="45199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lang="zh-CN" altLang="en-US" sz="2800" b="1" dirty="0">
                <a:solidFill>
                  <a:srgbClr val="2A545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心理危机的分类与发展</a:t>
            </a:r>
            <a:endParaRPr lang="zh-CN" altLang="en-US" sz="2800" b="1" dirty="0">
              <a:solidFill>
                <a:srgbClr val="2A545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244" name="文本框 10"/>
          <p:cNvSpPr txBox="1"/>
          <p:nvPr/>
        </p:nvSpPr>
        <p:spPr>
          <a:xfrm flipH="1">
            <a:off x="1402080" y="2042160"/>
            <a:ext cx="313372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）发展性危机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）境遇性危机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）存在性危机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）障碍性危机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257" name="文本框 10"/>
          <p:cNvSpPr txBox="1"/>
          <p:nvPr/>
        </p:nvSpPr>
        <p:spPr>
          <a:xfrm>
            <a:off x="6306185" y="1998345"/>
            <a:ext cx="505587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）第一阶段：应激反应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）第二阶段：身心不适反应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）第三阶段：适应失败， 不良情绪加重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2A54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）第四阶段：危机状态</a:t>
            </a:r>
            <a:endParaRPr lang="zh-CN" altLang="en-US" sz="2000" b="1" dirty="0">
              <a:solidFill>
                <a:srgbClr val="2A54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0" name="文本框 39"/>
          <p:cNvSpPr txBox="1"/>
          <p:nvPr/>
        </p:nvSpPr>
        <p:spPr>
          <a:xfrm flipH="1">
            <a:off x="10485755" y="2680335"/>
            <a:ext cx="468630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dirty="0">
                <a:solidFill>
                  <a:schemeClr val="bg1"/>
                </a:solidFill>
                <a:latin typeface="Impact" panose="020B0806030902050204" pitchFamily="34" charset="0"/>
                <a:ea typeface="等线" panose="02010600030101010101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anose="020B0806030902050204" pitchFamily="34" charset="0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35"/>
          <p:cNvPicPr>
            <a:picLocks noChangeAspect="1"/>
          </p:cNvPicPr>
          <p:nvPr/>
        </p:nvPicPr>
        <p:blipFill>
          <a:blip r:embed="rId1"/>
          <a:srcRect l="60469" r="5859"/>
          <a:stretch>
            <a:fillRect/>
          </a:stretch>
        </p:blipFill>
        <p:spPr>
          <a:xfrm>
            <a:off x="2911158" y="2275523"/>
            <a:ext cx="1643062" cy="278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2"/>
          <p:cNvSpPr txBox="1"/>
          <p:nvPr/>
        </p:nvSpPr>
        <p:spPr>
          <a:xfrm>
            <a:off x="2971165" y="965835"/>
            <a:ext cx="5561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dist"/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（三）心理危机的识别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696075"/>
            <a:ext cx="12192000" cy="203200"/>
          </a:xfrm>
          <a:prstGeom prst="rect">
            <a:avLst/>
          </a:prstGeom>
          <a:solidFill>
            <a:srgbClr val="85B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257" name="文本框 10"/>
          <p:cNvSpPr txBox="1"/>
          <p:nvPr/>
        </p:nvSpPr>
        <p:spPr>
          <a:xfrm>
            <a:off x="5670550" y="2555875"/>
            <a:ext cx="38049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）生理反应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）情绪反应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）认知方面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）行为反应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WPS 演示</Application>
  <PresentationFormat>宽屏</PresentationFormat>
  <Paragraphs>178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等线</vt:lpstr>
      <vt:lpstr>汉仪南宫体简</vt:lpstr>
      <vt:lpstr>蝉羽喜山堂楷书</vt:lpstr>
      <vt:lpstr>米开青春日记</vt:lpstr>
      <vt:lpstr>方正苏新诗柳楷简体-yolan</vt:lpstr>
      <vt:lpstr>米开浪漫情书体</vt:lpstr>
      <vt:lpstr>微软雅黑</vt:lpstr>
      <vt:lpstr>方正清刻本悦宋简体</vt:lpstr>
      <vt:lpstr>Calibri</vt:lpstr>
      <vt:lpstr>华文新魏</vt:lpstr>
      <vt:lpstr>Impact</vt:lpstr>
      <vt:lpstr>Arial Unicode MS</vt:lpstr>
      <vt:lpstr>等线 Light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郭</cp:lastModifiedBy>
  <cp:revision>34</cp:revision>
  <dcterms:created xsi:type="dcterms:W3CDTF">2020-07-17T08:24:00Z</dcterms:created>
  <dcterms:modified xsi:type="dcterms:W3CDTF">2020-07-18T02:42:53Z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