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sldIdLst>
    <p:sldId id="256" r:id="rId4"/>
    <p:sldId id="275" r:id="rId5"/>
    <p:sldId id="273" r:id="rId6"/>
    <p:sldId id="296" r:id="rId7"/>
    <p:sldId id="297" r:id="rId8"/>
    <p:sldId id="298" r:id="rId9"/>
    <p:sldId id="299" r:id="rId10"/>
    <p:sldId id="300" r:id="rId11"/>
    <p:sldId id="305" r:id="rId12"/>
    <p:sldId id="309" r:id="rId13"/>
    <p:sldId id="310" r:id="rId14"/>
    <p:sldId id="311" r:id="rId15"/>
    <p:sldId id="312" r:id="rId16"/>
    <p:sldId id="313" r:id="rId17"/>
    <p:sldId id="315" r:id="rId18"/>
    <p:sldId id="259" r:id="rId19"/>
  </p:sldIdLst>
  <p:sldSz cx="12192000" cy="6858000"/>
  <p:notesSz cx="6858000" cy="9144000"/>
  <p:embeddedFontLst>
    <p:embeddedFont>
      <p:font typeface="等线" panose="02010600030101010101" charset="-122"/>
      <p:regular r:id="rId23"/>
    </p:embeddedFont>
    <p:embeddedFont>
      <p:font typeface="米开青春日记" panose="02010800040101010101" charset="-128"/>
      <p:regular r:id="rId24"/>
    </p:embeddedFont>
    <p:embeddedFont>
      <p:font typeface="方正苏新诗柳楷简体-yolan" panose="02000000000000000000" pitchFamily="2" charset="-122"/>
      <p:regular r:id="rId25"/>
    </p:embeddedFont>
    <p:embeddedFont>
      <p:font typeface="米开浪漫情书体" panose="02000603000000000000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方正清刻本悦宋简体" panose="02000000000000000000" pitchFamily="2" charset="-122"/>
      <p:regular r:id="rId28"/>
    </p:embeddedFont>
    <p:embeddedFont>
      <p:font typeface="等线 Light" panose="02010600030101010101" charset="-122"/>
      <p:regular r:id="rId29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B2B8"/>
    <a:srgbClr val="E2E0B0"/>
    <a:srgbClr val="DBC5CC"/>
    <a:srgbClr val="F1EEC1"/>
    <a:srgbClr val="549EB9"/>
    <a:srgbClr val="D9F1F1"/>
    <a:srgbClr val="D1CFBA"/>
    <a:srgbClr val="61739F"/>
    <a:srgbClr val="CEDC9F"/>
    <a:srgbClr val="C9EA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/>
    <p:restoredTop sz="94660"/>
  </p:normalViewPr>
  <p:slideViewPr>
    <p:cSldViewPr snapToGrid="0" showGuides="1">
      <p:cViewPr varScale="1">
        <p:scale>
          <a:sx n="80" d="100"/>
          <a:sy n="80" d="100"/>
        </p:scale>
        <p:origin x="6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228600"/>
            <a:r>
              <a:rPr lang="zh-CN" altLang="en-US"/>
              <a:t>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228600"/>
            <a:r>
              <a:rPr lang="zh-CN" altLang="en-US"/>
              <a:t>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82980" y="2364105"/>
            <a:ext cx="90881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/>
              <a:t>大学生的网络心理 </a:t>
            </a:r>
            <a:r>
              <a:rPr lang="zh-CN" altLang="en-US"/>
              <a:t>  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75050"/>
            <a:ext cx="12192000" cy="328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7"/>
          <p:cNvPicPr>
            <a:picLocks noChangeAspect="1"/>
          </p:cNvPicPr>
          <p:nvPr/>
        </p:nvPicPr>
        <p:blipFill>
          <a:blip r:embed="rId2"/>
          <a:srcRect l="859" r="1874" b="65599"/>
          <a:stretch>
            <a:fillRect/>
          </a:stretch>
        </p:blipFill>
        <p:spPr>
          <a:xfrm>
            <a:off x="0" y="3386138"/>
            <a:ext cx="12192000" cy="12811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3" name="组合 8"/>
          <p:cNvGrpSpPr/>
          <p:nvPr/>
        </p:nvGrpSpPr>
        <p:grpSpPr>
          <a:xfrm>
            <a:off x="-550862" y="519113"/>
            <a:ext cx="4110037" cy="504825"/>
            <a:chOff x="-262890" y="542925"/>
            <a:chExt cx="4110990" cy="504825"/>
          </a:xfrm>
        </p:grpSpPr>
        <p:sp>
          <p:nvSpPr>
            <p:cNvPr id="10" name="矩形: 圆角 9"/>
            <p:cNvSpPr/>
            <p:nvPr/>
          </p:nvSpPr>
          <p:spPr>
            <a:xfrm>
              <a:off x="-262890" y="542925"/>
              <a:ext cx="4110990" cy="504825"/>
            </a:xfrm>
            <a:prstGeom prst="roundRect">
              <a:avLst>
                <a:gd name="adj" fmla="val 50000"/>
              </a:avLst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rgbClr val="85B2B8"/>
                </a:solidFill>
              </a:endParaRPr>
            </a:p>
          </p:txBody>
        </p:sp>
        <p:sp>
          <p:nvSpPr>
            <p:cNvPr id="5125" name="文本框 10"/>
            <p:cNvSpPr txBox="1"/>
            <p:nvPr/>
          </p:nvSpPr>
          <p:spPr>
            <a:xfrm>
              <a:off x="66116" y="564515"/>
              <a:ext cx="3781667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2000" dirty="0">
                  <a:latin typeface="米开青春日记" panose="02010800040101010101" charset="-128"/>
                  <a:ea typeface="米开青春日记" panose="02010800040101010101" charset="-128"/>
                  <a:sym typeface="等线" panose="02010600030101010101" charset="-122"/>
                </a:rPr>
                <a:t>大学生常见的网络心理问题</a:t>
              </a:r>
              <a:endParaRPr lang="zh-CN" altLang="en-US" sz="2000" dirty="0">
                <a:latin typeface="米开青春日记" panose="02010800040101010101" charset="-128"/>
                <a:ea typeface="米开青春日记" panose="02010800040101010101" charset="-128"/>
                <a:sym typeface="等线" panose="02010600030101010101" charset="-122"/>
              </a:endParaRPr>
            </a:p>
          </p:txBody>
        </p:sp>
      </p:grpSp>
      <p:sp>
        <p:nvSpPr>
          <p:cNvPr id="5126" name="矩形 11"/>
          <p:cNvSpPr/>
          <p:nvPr/>
        </p:nvSpPr>
        <p:spPr>
          <a:xfrm flipH="1">
            <a:off x="519113" y="1863725"/>
            <a:ext cx="10577512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20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大学生网络使用不当是指在网络使用过程中，超出正常使用的频率、时长、范围并造成一定负面影响。具体来说，一是指使用方式不当，比如在走路时、上课时使用网络等；二是指信息内容不当，比如将网络用以查阅、转发不良信息甚至有害信息等。    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7" name="文本框 12"/>
          <p:cNvSpPr txBox="1"/>
          <p:nvPr/>
        </p:nvSpPr>
        <p:spPr>
          <a:xfrm>
            <a:off x="3994785" y="1164590"/>
            <a:ext cx="44653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200000"/>
              </a:lnSpc>
            </a:pP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（三）网络不当行为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75050"/>
            <a:ext cx="12192000" cy="328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7"/>
          <p:cNvPicPr>
            <a:picLocks noChangeAspect="1"/>
          </p:cNvPicPr>
          <p:nvPr/>
        </p:nvPicPr>
        <p:blipFill>
          <a:blip r:embed="rId2"/>
          <a:srcRect l="859" r="1874" b="65599"/>
          <a:stretch>
            <a:fillRect/>
          </a:stretch>
        </p:blipFill>
        <p:spPr>
          <a:xfrm>
            <a:off x="0" y="3386138"/>
            <a:ext cx="12192000" cy="12811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3" name="组合 8"/>
          <p:cNvGrpSpPr/>
          <p:nvPr/>
        </p:nvGrpSpPr>
        <p:grpSpPr>
          <a:xfrm>
            <a:off x="-550862" y="519113"/>
            <a:ext cx="4110037" cy="504825"/>
            <a:chOff x="-262890" y="542925"/>
            <a:chExt cx="4110990" cy="504825"/>
          </a:xfrm>
        </p:grpSpPr>
        <p:sp>
          <p:nvSpPr>
            <p:cNvPr id="10" name="矩形: 圆角 9"/>
            <p:cNvSpPr/>
            <p:nvPr/>
          </p:nvSpPr>
          <p:spPr>
            <a:xfrm>
              <a:off x="-262890" y="542925"/>
              <a:ext cx="4110990" cy="504825"/>
            </a:xfrm>
            <a:prstGeom prst="roundRect">
              <a:avLst>
                <a:gd name="adj" fmla="val 50000"/>
              </a:avLst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rgbClr val="85B2B8"/>
                </a:solidFill>
              </a:endParaRPr>
            </a:p>
          </p:txBody>
        </p:sp>
        <p:sp>
          <p:nvSpPr>
            <p:cNvPr id="5125" name="文本框 10"/>
            <p:cNvSpPr txBox="1"/>
            <p:nvPr/>
          </p:nvSpPr>
          <p:spPr>
            <a:xfrm>
              <a:off x="66116" y="564515"/>
              <a:ext cx="3781667" cy="3683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dirty="0"/>
                <a:t>大学生常见的网络心理问题</a:t>
              </a:r>
              <a:endParaRPr lang="zh-CN" altLang="en-US" dirty="0"/>
            </a:p>
          </p:txBody>
        </p:sp>
      </p:grpSp>
      <p:sp>
        <p:nvSpPr>
          <p:cNvPr id="5126" name="矩形 11"/>
          <p:cNvSpPr/>
          <p:nvPr/>
        </p:nvSpPr>
        <p:spPr>
          <a:xfrm flipH="1">
            <a:off x="519113" y="1863725"/>
            <a:ext cx="10577512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20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网络自我迷失表现为脱离现实、退缩、孤僻、幻想等行为特点。网络因其具有虚拟性，与现实生活情境的不一致，容易导致大学生出现网络迷失的现象。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7" name="文本框 12"/>
          <p:cNvSpPr txBox="1"/>
          <p:nvPr/>
        </p:nvSpPr>
        <p:spPr>
          <a:xfrm>
            <a:off x="3994785" y="1164590"/>
            <a:ext cx="44653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200000"/>
              </a:lnSpc>
            </a:pP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（四）网络自我迷失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3"/>
          <p:cNvPicPr>
            <a:picLocks noChangeAspect="1"/>
          </p:cNvPicPr>
          <p:nvPr/>
        </p:nvPicPr>
        <p:blipFill>
          <a:blip r:embed="rId1"/>
          <a:srcRect t="54443"/>
          <a:stretch>
            <a:fillRect/>
          </a:stretch>
        </p:blipFill>
        <p:spPr>
          <a:xfrm>
            <a:off x="0" y="2000250"/>
            <a:ext cx="121920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 rot="5400000">
            <a:off x="6057106" y="-4285456"/>
            <a:ext cx="77788" cy="12192000"/>
          </a:xfrm>
          <a:prstGeom prst="rect">
            <a:avLst/>
          </a:prstGeom>
          <a:gradFill flip="none" rotWithShape="1">
            <a:gsLst>
              <a:gs pos="100000">
                <a:srgbClr val="7BB2C7"/>
              </a:gs>
              <a:gs pos="1000">
                <a:srgbClr val="9FE5FF"/>
              </a:gs>
              <a:gs pos="49000">
                <a:srgbClr val="F1EDC0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" name="矩形 5"/>
          <p:cNvSpPr/>
          <p:nvPr/>
        </p:nvSpPr>
        <p:spPr>
          <a:xfrm rot="5400000">
            <a:off x="6057106" y="-753269"/>
            <a:ext cx="77788" cy="12192000"/>
          </a:xfrm>
          <a:prstGeom prst="rect">
            <a:avLst/>
          </a:prstGeom>
          <a:gradFill flip="none" rotWithShape="1">
            <a:gsLst>
              <a:gs pos="100000">
                <a:srgbClr val="7BB2C7"/>
              </a:gs>
              <a:gs pos="1000">
                <a:srgbClr val="549EB9"/>
              </a:gs>
              <a:gs pos="49000">
                <a:srgbClr val="F1EDC0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100" name="矩形 6"/>
          <p:cNvSpPr/>
          <p:nvPr/>
        </p:nvSpPr>
        <p:spPr>
          <a:xfrm>
            <a:off x="2346325" y="3394075"/>
            <a:ext cx="71374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400" dirty="0">
                <a:latin typeface="米开青春日记" panose="02010800040101010101" charset="-128"/>
                <a:ea typeface="米开青春日记" panose="02010800040101010101" charset="-128"/>
                <a:sym typeface="等线" panose="02010600030101010101" charset="-122"/>
              </a:rPr>
              <a:t>大学生健康网络心理的培养</a:t>
            </a:r>
            <a:endParaRPr lang="zh-CN" altLang="en-US" sz="4400" dirty="0">
              <a:latin typeface="米开青春日记" panose="02010800040101010101" charset="-128"/>
              <a:ea typeface="米开青春日记" panose="02010800040101010101" charset="-128"/>
              <a:sym typeface="等线" panose="02010600030101010101" charset="-122"/>
            </a:endParaRPr>
          </a:p>
        </p:txBody>
      </p:sp>
      <p:sp>
        <p:nvSpPr>
          <p:cNvPr id="4101" name="文本框 7"/>
          <p:cNvSpPr txBox="1"/>
          <p:nvPr/>
        </p:nvSpPr>
        <p:spPr>
          <a:xfrm>
            <a:off x="5026025" y="2363788"/>
            <a:ext cx="24336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b="1" i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Part </a:t>
            </a:r>
            <a:r>
              <a:rPr lang="en-US" altLang="zh-CN" sz="36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en-US" altLang="zh-CN" sz="3600" b="1" i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03</a:t>
            </a:r>
            <a:endParaRPr lang="en-US" altLang="zh-CN" sz="3600" b="1" i="1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75050"/>
            <a:ext cx="12192000" cy="328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7"/>
          <p:cNvPicPr>
            <a:picLocks noChangeAspect="1"/>
          </p:cNvPicPr>
          <p:nvPr/>
        </p:nvPicPr>
        <p:blipFill>
          <a:blip r:embed="rId2"/>
          <a:srcRect l="859" r="1874" b="65599"/>
          <a:stretch>
            <a:fillRect/>
          </a:stretch>
        </p:blipFill>
        <p:spPr>
          <a:xfrm>
            <a:off x="0" y="3386138"/>
            <a:ext cx="12192000" cy="12811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3" name="组合 8"/>
          <p:cNvGrpSpPr/>
          <p:nvPr/>
        </p:nvGrpSpPr>
        <p:grpSpPr>
          <a:xfrm>
            <a:off x="-550862" y="519113"/>
            <a:ext cx="4110037" cy="504825"/>
            <a:chOff x="-262890" y="542925"/>
            <a:chExt cx="4110990" cy="504825"/>
          </a:xfrm>
        </p:grpSpPr>
        <p:sp>
          <p:nvSpPr>
            <p:cNvPr id="10" name="矩形: 圆角 9"/>
            <p:cNvSpPr/>
            <p:nvPr/>
          </p:nvSpPr>
          <p:spPr>
            <a:xfrm>
              <a:off x="-262890" y="542925"/>
              <a:ext cx="4110990" cy="504825"/>
            </a:xfrm>
            <a:prstGeom prst="roundRect">
              <a:avLst>
                <a:gd name="adj" fmla="val 50000"/>
              </a:avLst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rgbClr val="85B2B8"/>
                </a:solidFill>
              </a:endParaRPr>
            </a:p>
          </p:txBody>
        </p:sp>
        <p:sp>
          <p:nvSpPr>
            <p:cNvPr id="5125" name="文本框 10"/>
            <p:cNvSpPr txBox="1"/>
            <p:nvPr/>
          </p:nvSpPr>
          <p:spPr>
            <a:xfrm>
              <a:off x="66116" y="564515"/>
              <a:ext cx="3781667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2000" dirty="0">
                  <a:latin typeface="米开青春日记" panose="02010800040101010101" charset="-128"/>
                  <a:ea typeface="米开青春日记" panose="02010800040101010101" charset="-128"/>
                  <a:sym typeface="等线" panose="02010600030101010101" charset="-122"/>
                </a:rPr>
                <a:t>大学生健康网络心理的培养</a:t>
              </a:r>
              <a:endParaRPr lang="zh-CN" altLang="en-US" sz="2000" b="1" dirty="0">
                <a:solidFill>
                  <a:schemeClr val="bg1"/>
                </a:solidFill>
                <a:latin typeface="米开青春日记" panose="02010800040101010101" charset="-128"/>
                <a:ea typeface="米开青春日记" panose="02010800040101010101" charset="-128"/>
                <a:sym typeface="等线" panose="02010600030101010101" charset="-122"/>
              </a:endParaRPr>
            </a:p>
          </p:txBody>
        </p:sp>
      </p:grpSp>
      <p:sp>
        <p:nvSpPr>
          <p:cNvPr id="5126" name="矩形 11"/>
          <p:cNvSpPr/>
          <p:nvPr/>
        </p:nvSpPr>
        <p:spPr>
          <a:xfrm flipH="1">
            <a:off x="519113" y="1863725"/>
            <a:ext cx="10577512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20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面对信息数据化、透明化、共享化、全球化高速发展的时代，网络是我们必不可少的工具。网络是把双刃剑，如何科学的使用网络是我们需要重视的问题。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1.正确认识网络，取其精华，去其糟粕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2.合理安排上网时间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3.利用好网络的社交功能。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7" name="文本框 12"/>
          <p:cNvSpPr txBox="1"/>
          <p:nvPr/>
        </p:nvSpPr>
        <p:spPr>
          <a:xfrm>
            <a:off x="3994785" y="1164590"/>
            <a:ext cx="44653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200000"/>
              </a:lnSpc>
            </a:pP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（一）科学对待网络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75050"/>
            <a:ext cx="12192000" cy="328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7"/>
          <p:cNvPicPr>
            <a:picLocks noChangeAspect="1"/>
          </p:cNvPicPr>
          <p:nvPr/>
        </p:nvPicPr>
        <p:blipFill>
          <a:blip r:embed="rId2"/>
          <a:srcRect l="859" r="1874" b="65599"/>
          <a:stretch>
            <a:fillRect/>
          </a:stretch>
        </p:blipFill>
        <p:spPr>
          <a:xfrm>
            <a:off x="0" y="3386138"/>
            <a:ext cx="12192000" cy="12811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3" name="组合 8"/>
          <p:cNvGrpSpPr/>
          <p:nvPr/>
        </p:nvGrpSpPr>
        <p:grpSpPr>
          <a:xfrm>
            <a:off x="-550862" y="519113"/>
            <a:ext cx="4110037" cy="504825"/>
            <a:chOff x="-262890" y="542925"/>
            <a:chExt cx="4110990" cy="504825"/>
          </a:xfrm>
        </p:grpSpPr>
        <p:sp>
          <p:nvSpPr>
            <p:cNvPr id="10" name="矩形: 圆角 9"/>
            <p:cNvSpPr/>
            <p:nvPr/>
          </p:nvSpPr>
          <p:spPr>
            <a:xfrm>
              <a:off x="-262890" y="542925"/>
              <a:ext cx="4110990" cy="504825"/>
            </a:xfrm>
            <a:prstGeom prst="roundRect">
              <a:avLst>
                <a:gd name="adj" fmla="val 50000"/>
              </a:avLst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rgbClr val="85B2B8"/>
                </a:solidFill>
              </a:endParaRPr>
            </a:p>
          </p:txBody>
        </p:sp>
        <p:sp>
          <p:nvSpPr>
            <p:cNvPr id="5125" name="文本框 10"/>
            <p:cNvSpPr txBox="1"/>
            <p:nvPr/>
          </p:nvSpPr>
          <p:spPr>
            <a:xfrm>
              <a:off x="66116" y="564515"/>
              <a:ext cx="3781667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2000" dirty="0">
                  <a:latin typeface="米开青春日记" panose="02010800040101010101" charset="-128"/>
                  <a:ea typeface="米开青春日记" panose="02010800040101010101" charset="-128"/>
                  <a:sym typeface="等线" panose="02010600030101010101" charset="-122"/>
                </a:rPr>
                <a:t>大学生健康网络心理的培养</a:t>
              </a:r>
              <a:endParaRPr lang="zh-CN" altLang="en-US" sz="2000" b="1" dirty="0">
                <a:solidFill>
                  <a:schemeClr val="bg1"/>
                </a:solidFill>
                <a:latin typeface="米开青春日记" panose="02010800040101010101" charset="-128"/>
                <a:ea typeface="米开青春日记" panose="02010800040101010101" charset="-128"/>
                <a:sym typeface="等线" panose="02010600030101010101" charset="-122"/>
              </a:endParaRPr>
            </a:p>
          </p:txBody>
        </p:sp>
      </p:grpSp>
      <p:sp>
        <p:nvSpPr>
          <p:cNvPr id="5126" name="矩形 11"/>
          <p:cNvSpPr/>
          <p:nvPr/>
        </p:nvSpPr>
        <p:spPr>
          <a:xfrm flipH="1">
            <a:off x="1598613" y="2442845"/>
            <a:ext cx="10577512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20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1.加强大学生自我教育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2.营造良好的家庭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教育</a:t>
            </a: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3.充分发挥高校教育作用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4.优化网络道德建设社会环境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7" name="文本框 12"/>
          <p:cNvSpPr txBox="1"/>
          <p:nvPr/>
        </p:nvSpPr>
        <p:spPr>
          <a:xfrm>
            <a:off x="3994785" y="1164590"/>
            <a:ext cx="44653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200000"/>
              </a:lnSpc>
            </a:pP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（二）加强网络道德建设</a:t>
            </a: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75050"/>
            <a:ext cx="12192000" cy="328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7"/>
          <p:cNvPicPr>
            <a:picLocks noChangeAspect="1"/>
          </p:cNvPicPr>
          <p:nvPr/>
        </p:nvPicPr>
        <p:blipFill>
          <a:blip r:embed="rId2"/>
          <a:srcRect l="859" r="1874" b="65599"/>
          <a:stretch>
            <a:fillRect/>
          </a:stretch>
        </p:blipFill>
        <p:spPr>
          <a:xfrm>
            <a:off x="0" y="3386138"/>
            <a:ext cx="12192000" cy="12811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3" name="组合 8"/>
          <p:cNvGrpSpPr/>
          <p:nvPr/>
        </p:nvGrpSpPr>
        <p:grpSpPr>
          <a:xfrm>
            <a:off x="-550862" y="519113"/>
            <a:ext cx="4110037" cy="504825"/>
            <a:chOff x="-262890" y="542925"/>
            <a:chExt cx="4110990" cy="504825"/>
          </a:xfrm>
        </p:grpSpPr>
        <p:sp>
          <p:nvSpPr>
            <p:cNvPr id="10" name="矩形: 圆角 9"/>
            <p:cNvSpPr/>
            <p:nvPr/>
          </p:nvSpPr>
          <p:spPr>
            <a:xfrm>
              <a:off x="-262890" y="542925"/>
              <a:ext cx="4110990" cy="504825"/>
            </a:xfrm>
            <a:prstGeom prst="roundRect">
              <a:avLst>
                <a:gd name="adj" fmla="val 50000"/>
              </a:avLst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rgbClr val="85B2B8"/>
                </a:solidFill>
              </a:endParaRPr>
            </a:p>
          </p:txBody>
        </p:sp>
        <p:sp>
          <p:nvSpPr>
            <p:cNvPr id="5125" name="文本框 10"/>
            <p:cNvSpPr txBox="1"/>
            <p:nvPr/>
          </p:nvSpPr>
          <p:spPr>
            <a:xfrm>
              <a:off x="66116" y="564515"/>
              <a:ext cx="3781667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2000" dirty="0">
                  <a:latin typeface="米开青春日记" panose="02010800040101010101" charset="-128"/>
                  <a:ea typeface="米开青春日记" panose="02010800040101010101" charset="-128"/>
                  <a:sym typeface="等线" panose="02010600030101010101" charset="-122"/>
                </a:rPr>
                <a:t>大学生健康网络心理的培养</a:t>
              </a:r>
              <a:endParaRPr lang="zh-CN" altLang="en-US" sz="2000" b="1" dirty="0">
                <a:solidFill>
                  <a:schemeClr val="bg1"/>
                </a:solidFill>
                <a:latin typeface="米开青春日记" panose="02010800040101010101" charset="-128"/>
                <a:ea typeface="米开青春日记" panose="02010800040101010101" charset="-128"/>
                <a:sym typeface="等线" panose="02010600030101010101" charset="-122"/>
              </a:endParaRPr>
            </a:p>
          </p:txBody>
        </p:sp>
      </p:grpSp>
      <p:sp>
        <p:nvSpPr>
          <p:cNvPr id="5126" name="矩形 11"/>
          <p:cNvSpPr/>
          <p:nvPr/>
        </p:nvSpPr>
        <p:spPr>
          <a:xfrm flipH="1">
            <a:off x="498793" y="2387600"/>
            <a:ext cx="10577512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200000"/>
              </a:lnSpc>
            </a:pPr>
            <a:r>
              <a:rPr 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社会实践活动使大学生广泛地接触社会，了解社会。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参加社会实践活动还有利于大学生正确认识自己。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7" name="文本框 12"/>
          <p:cNvSpPr txBox="1"/>
          <p:nvPr/>
        </p:nvSpPr>
        <p:spPr>
          <a:xfrm>
            <a:off x="3280410" y="1104265"/>
            <a:ext cx="49853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200000"/>
              </a:lnSpc>
            </a:pP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（三）积极参加社会实践活动</a:t>
            </a: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图片 4"/>
          <p:cNvPicPr>
            <a:picLocks noChangeAspect="1"/>
          </p:cNvPicPr>
          <p:nvPr/>
        </p:nvPicPr>
        <p:blipFill>
          <a:blip r:embed="rId2"/>
          <a:srcRect l="8832" t="18169" r="10970" b="20509"/>
          <a:stretch>
            <a:fillRect/>
          </a:stretch>
        </p:blipFill>
        <p:spPr>
          <a:xfrm rot="-703963">
            <a:off x="2867025" y="2290763"/>
            <a:ext cx="7315200" cy="1852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2"/>
          <p:cNvPicPr>
            <a:picLocks noChangeAspect="1"/>
          </p:cNvPicPr>
          <p:nvPr/>
        </p:nvPicPr>
        <p:blipFill>
          <a:blip r:embed="rId1"/>
          <a:srcRect l="60469" r="5859"/>
          <a:stretch>
            <a:fillRect/>
          </a:stretch>
        </p:blipFill>
        <p:spPr>
          <a:xfrm>
            <a:off x="0" y="0"/>
            <a:ext cx="410527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4" name="组合 3"/>
          <p:cNvGrpSpPr/>
          <p:nvPr/>
        </p:nvGrpSpPr>
        <p:grpSpPr>
          <a:xfrm>
            <a:off x="5426769" y="1133475"/>
            <a:ext cx="4403671" cy="723900"/>
            <a:chOff x="5328361" y="1628775"/>
            <a:chExt cx="4403400" cy="723900"/>
          </a:xfrm>
        </p:grpSpPr>
        <p:grpSp>
          <p:nvGrpSpPr>
            <p:cNvPr id="3075" name="组合 4"/>
            <p:cNvGrpSpPr/>
            <p:nvPr/>
          </p:nvGrpSpPr>
          <p:grpSpPr>
            <a:xfrm>
              <a:off x="5600700" y="1628775"/>
              <a:ext cx="840581" cy="723900"/>
              <a:chOff x="1495425" y="2895600"/>
              <a:chExt cx="840581" cy="723900"/>
            </a:xfrm>
          </p:grpSpPr>
          <p:grpSp>
            <p:nvGrpSpPr>
              <p:cNvPr id="3076" name="组合 6"/>
              <p:cNvGrpSpPr/>
              <p:nvPr/>
            </p:nvGrpSpPr>
            <p:grpSpPr>
              <a:xfrm>
                <a:off x="1495425" y="2895600"/>
                <a:ext cx="840581" cy="723900"/>
                <a:chOff x="1495425" y="2895600"/>
                <a:chExt cx="840581" cy="723900"/>
              </a:xfrm>
            </p:grpSpPr>
            <p:sp>
              <p:nvSpPr>
                <p:cNvPr id="9" name="菱形 8"/>
                <p:cNvSpPr/>
                <p:nvPr/>
              </p:nvSpPr>
              <p:spPr>
                <a:xfrm>
                  <a:off x="1495425" y="2895600"/>
                  <a:ext cx="723900" cy="723900"/>
                </a:xfrm>
                <a:prstGeom prst="diamond">
                  <a:avLst/>
                </a:prstGeom>
                <a:solidFill>
                  <a:srgbClr val="85B2B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10" name="菱形 9"/>
                <p:cNvSpPr/>
                <p:nvPr/>
              </p:nvSpPr>
              <p:spPr>
                <a:xfrm>
                  <a:off x="1657350" y="2918222"/>
                  <a:ext cx="678656" cy="678656"/>
                </a:xfrm>
                <a:prstGeom prst="diamond">
                  <a:avLst/>
                </a:prstGeom>
                <a:noFill/>
                <a:ln w="12700" cap="flat" cmpd="sng" algn="ctr">
                  <a:solidFill>
                    <a:srgbClr val="85B2B8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</p:grpSp>
          <p:sp>
            <p:nvSpPr>
              <p:cNvPr id="8" name="文本框 7"/>
              <p:cNvSpPr txBox="1"/>
              <p:nvPr/>
            </p:nvSpPr>
            <p:spPr>
              <a:xfrm>
                <a:off x="1589731" y="3057495"/>
                <a:ext cx="49434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rPr>
                  <a:t>01</a:t>
                </a:r>
                <a:endParaRPr kumimoji="0" lang="zh-CN" altLang="en-US" sz="20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5328361" y="1729115"/>
              <a:ext cx="44034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lang="zh-CN" altLang="en-US" sz="3200" i="0" kern="100" cap="none" spc="0" normalizeH="0" baseline="0" noProof="0" dirty="0">
                  <a:solidFill>
                    <a:srgbClr val="85B2B8"/>
                  </a:solidFill>
                  <a:latin typeface="米开青春日记" panose="02010800040101010101" charset="-128"/>
                  <a:ea typeface="米开青春日记" panose="02010800040101010101" charset="-128"/>
                  <a:cs typeface="方正苏新诗柳楷简体-yolan" panose="02000000000000000000" pitchFamily="2" charset="-122"/>
                  <a:sym typeface="+mn-ea"/>
                </a:rPr>
                <a:t>网络概述</a:t>
              </a:r>
              <a:endParaRPr kumimoji="0" lang="zh-CN" altLang="en-US" sz="3200" i="0" kern="100" cap="none" spc="0" normalizeH="0" baseline="0" noProof="0" dirty="0">
                <a:solidFill>
                  <a:srgbClr val="85B2B8"/>
                </a:solidFill>
                <a:latin typeface="米开青春日记" panose="02010800040101010101" charset="-128"/>
                <a:ea typeface="米开青春日记" panose="02010800040101010101" charset="-128"/>
                <a:cs typeface="方正苏新诗柳楷简体-yolan" panose="02000000000000000000" pitchFamily="2" charset="-122"/>
                <a:sym typeface="+mn-ea"/>
              </a:endParaRPr>
            </a:p>
          </p:txBody>
        </p:sp>
      </p:grpSp>
      <p:grpSp>
        <p:nvGrpSpPr>
          <p:cNvPr id="3081" name="组合 33"/>
          <p:cNvGrpSpPr/>
          <p:nvPr/>
        </p:nvGrpSpPr>
        <p:grpSpPr>
          <a:xfrm>
            <a:off x="5699125" y="2451100"/>
            <a:ext cx="6109970" cy="723894"/>
            <a:chOff x="5600700" y="1628775"/>
            <a:chExt cx="5289225" cy="723900"/>
          </a:xfrm>
        </p:grpSpPr>
        <p:grpSp>
          <p:nvGrpSpPr>
            <p:cNvPr id="3082" name="组合 34"/>
            <p:cNvGrpSpPr/>
            <p:nvPr/>
          </p:nvGrpSpPr>
          <p:grpSpPr>
            <a:xfrm>
              <a:off x="5600700" y="1628775"/>
              <a:ext cx="840581" cy="723900"/>
              <a:chOff x="1495425" y="2895600"/>
              <a:chExt cx="840581" cy="723900"/>
            </a:xfrm>
          </p:grpSpPr>
          <p:grpSp>
            <p:nvGrpSpPr>
              <p:cNvPr id="3083" name="组合 36"/>
              <p:cNvGrpSpPr/>
              <p:nvPr/>
            </p:nvGrpSpPr>
            <p:grpSpPr>
              <a:xfrm>
                <a:off x="1495425" y="2895600"/>
                <a:ext cx="840581" cy="723900"/>
                <a:chOff x="1495425" y="2895600"/>
                <a:chExt cx="840581" cy="723900"/>
              </a:xfrm>
            </p:grpSpPr>
            <p:sp>
              <p:nvSpPr>
                <p:cNvPr id="39" name="菱形 38"/>
                <p:cNvSpPr/>
                <p:nvPr/>
              </p:nvSpPr>
              <p:spPr>
                <a:xfrm>
                  <a:off x="1495425" y="2895600"/>
                  <a:ext cx="723900" cy="723900"/>
                </a:xfrm>
                <a:prstGeom prst="diamond">
                  <a:avLst/>
                </a:prstGeom>
                <a:solidFill>
                  <a:srgbClr val="85B2B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40" name="菱形 39"/>
                <p:cNvSpPr/>
                <p:nvPr/>
              </p:nvSpPr>
              <p:spPr>
                <a:xfrm>
                  <a:off x="1657350" y="2918222"/>
                  <a:ext cx="678656" cy="678656"/>
                </a:xfrm>
                <a:prstGeom prst="diamond">
                  <a:avLst/>
                </a:prstGeom>
                <a:noFill/>
                <a:ln w="12700" cap="flat" cmpd="sng" algn="ctr">
                  <a:solidFill>
                    <a:srgbClr val="85B2B8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</p:grpSp>
          <p:sp>
            <p:nvSpPr>
              <p:cNvPr id="38" name="文本框 37"/>
              <p:cNvSpPr txBox="1"/>
              <p:nvPr/>
            </p:nvSpPr>
            <p:spPr>
              <a:xfrm>
                <a:off x="1589731" y="3057495"/>
                <a:ext cx="494342" cy="398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rPr>
                  <a:t>02</a:t>
                </a:r>
                <a:endParaRPr kumimoji="0" lang="zh-CN" altLang="en-US" sz="20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486525" y="1729115"/>
              <a:ext cx="4403400" cy="583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lang="zh-CN" altLang="en-US" sz="3200" i="0" kern="100" cap="none" spc="0" normalizeH="0" baseline="0" noProof="0" dirty="0">
                  <a:solidFill>
                    <a:srgbClr val="85B2B8"/>
                  </a:solidFill>
                  <a:latin typeface="米开青春日记" panose="02010800040101010101" charset="-128"/>
                  <a:ea typeface="米开青春日记" panose="02010800040101010101" charset="-128"/>
                  <a:cs typeface="方正苏新诗柳楷简体-yolan" panose="02000000000000000000" pitchFamily="2" charset="-122"/>
                  <a:sym typeface="+mn-ea"/>
                </a:rPr>
                <a:t>大学生常见的网络心理问题</a:t>
              </a:r>
              <a:endParaRPr kumimoji="0" lang="zh-CN" altLang="en-US" sz="3200" i="0" kern="100" cap="none" spc="0" normalizeH="0" baseline="0" noProof="0" dirty="0">
                <a:solidFill>
                  <a:srgbClr val="85B2B8"/>
                </a:solidFill>
                <a:latin typeface="米开青春日记" panose="02010800040101010101" charset="-128"/>
                <a:ea typeface="米开青春日记" panose="02010800040101010101" charset="-128"/>
                <a:cs typeface="方正苏新诗柳楷简体-yolan" panose="02000000000000000000" pitchFamily="2" charset="-122"/>
                <a:sym typeface="+mn-ea"/>
              </a:endParaRPr>
            </a:p>
          </p:txBody>
        </p:sp>
      </p:grpSp>
      <p:grpSp>
        <p:nvGrpSpPr>
          <p:cNvPr id="3088" name="组合 40"/>
          <p:cNvGrpSpPr/>
          <p:nvPr/>
        </p:nvGrpSpPr>
        <p:grpSpPr>
          <a:xfrm>
            <a:off x="5575935" y="3767455"/>
            <a:ext cx="6275074" cy="723888"/>
            <a:chOff x="5600700" y="1628775"/>
            <a:chExt cx="5091385" cy="723900"/>
          </a:xfrm>
        </p:grpSpPr>
        <p:grpSp>
          <p:nvGrpSpPr>
            <p:cNvPr id="3089" name="组合 41"/>
            <p:cNvGrpSpPr/>
            <p:nvPr/>
          </p:nvGrpSpPr>
          <p:grpSpPr>
            <a:xfrm>
              <a:off x="5600700" y="1628775"/>
              <a:ext cx="840581" cy="723900"/>
              <a:chOff x="1495425" y="2895600"/>
              <a:chExt cx="840581" cy="723900"/>
            </a:xfrm>
          </p:grpSpPr>
          <p:grpSp>
            <p:nvGrpSpPr>
              <p:cNvPr id="3090" name="组合 43"/>
              <p:cNvGrpSpPr/>
              <p:nvPr/>
            </p:nvGrpSpPr>
            <p:grpSpPr>
              <a:xfrm>
                <a:off x="1495425" y="2895600"/>
                <a:ext cx="840581" cy="723900"/>
                <a:chOff x="1495425" y="2895600"/>
                <a:chExt cx="840581" cy="723900"/>
              </a:xfrm>
            </p:grpSpPr>
            <p:sp>
              <p:nvSpPr>
                <p:cNvPr id="46" name="菱形 45"/>
                <p:cNvSpPr/>
                <p:nvPr/>
              </p:nvSpPr>
              <p:spPr>
                <a:xfrm>
                  <a:off x="1495425" y="2895600"/>
                  <a:ext cx="723900" cy="723900"/>
                </a:xfrm>
                <a:prstGeom prst="diamond">
                  <a:avLst/>
                </a:prstGeom>
                <a:solidFill>
                  <a:srgbClr val="85B2B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47" name="菱形 46"/>
                <p:cNvSpPr/>
                <p:nvPr/>
              </p:nvSpPr>
              <p:spPr>
                <a:xfrm>
                  <a:off x="1657350" y="2918222"/>
                  <a:ext cx="678656" cy="678656"/>
                </a:xfrm>
                <a:prstGeom prst="diamond">
                  <a:avLst/>
                </a:prstGeom>
                <a:noFill/>
                <a:ln w="12700" cap="flat" cmpd="sng" algn="ctr">
                  <a:solidFill>
                    <a:srgbClr val="85B2B8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</p:grpSp>
          <p:sp>
            <p:nvSpPr>
              <p:cNvPr id="45" name="文本框 44"/>
              <p:cNvSpPr txBox="1"/>
              <p:nvPr/>
            </p:nvSpPr>
            <p:spPr>
              <a:xfrm>
                <a:off x="1589731" y="3057495"/>
                <a:ext cx="494342" cy="398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rPr>
                  <a:t>03</a:t>
                </a:r>
                <a:endParaRPr kumimoji="0" lang="zh-CN" altLang="en-US" sz="20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6288685" y="1729115"/>
              <a:ext cx="4403400" cy="583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lang="zh-CN" altLang="en-US" sz="3200" i="0" kern="100" cap="none" spc="0" normalizeH="0" baseline="0" noProof="0" dirty="0">
                  <a:solidFill>
                    <a:srgbClr val="85B2B8"/>
                  </a:solidFill>
                  <a:latin typeface="米开青春日记" panose="02010800040101010101" charset="-128"/>
                  <a:ea typeface="米开青春日记" panose="02010800040101010101" charset="-128"/>
                  <a:cs typeface="方正苏新诗柳楷简体-yolan" panose="02000000000000000000" pitchFamily="2" charset="-122"/>
                  <a:sym typeface="+mn-ea"/>
                </a:rPr>
                <a:t>大学生健康网络心理的培养</a:t>
              </a:r>
              <a:endParaRPr kumimoji="0" lang="zh-CN" altLang="en-US" sz="3200" i="0" kern="100" cap="none" spc="0" normalizeH="0" baseline="0" noProof="0" dirty="0">
                <a:solidFill>
                  <a:srgbClr val="85B2B8"/>
                </a:solidFill>
                <a:latin typeface="米开青春日记" panose="02010800040101010101" charset="-128"/>
                <a:ea typeface="米开青春日记" panose="02010800040101010101" charset="-128"/>
                <a:cs typeface="方正苏新诗柳楷简体-yolan" panose="02000000000000000000" pitchFamily="2" charset="-122"/>
                <a:sym typeface="+mn-ea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4267200" y="0"/>
            <a:ext cx="88900" cy="6858000"/>
          </a:xfrm>
          <a:prstGeom prst="rect">
            <a:avLst/>
          </a:prstGeom>
          <a:gradFill flip="none" rotWithShape="1">
            <a:gsLst>
              <a:gs pos="100000">
                <a:srgbClr val="CEDC9F"/>
              </a:gs>
              <a:gs pos="0">
                <a:srgbClr val="C9EAEF"/>
              </a:gs>
              <a:gs pos="48000">
                <a:srgbClr val="61739F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6" name="矩形 55"/>
          <p:cNvSpPr/>
          <p:nvPr/>
        </p:nvSpPr>
        <p:spPr>
          <a:xfrm>
            <a:off x="631825" y="1211263"/>
            <a:ext cx="2430463" cy="1563688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3104" name="组合 56"/>
          <p:cNvGrpSpPr/>
          <p:nvPr/>
        </p:nvGrpSpPr>
        <p:grpSpPr>
          <a:xfrm>
            <a:off x="392113" y="1339850"/>
            <a:ext cx="2946400" cy="1350963"/>
            <a:chOff x="968204" y="2077067"/>
            <a:chExt cx="1886851" cy="1350490"/>
          </a:xfrm>
        </p:grpSpPr>
        <p:sp>
          <p:nvSpPr>
            <p:cNvPr id="3105" name="矩形 57"/>
            <p:cNvSpPr/>
            <p:nvPr/>
          </p:nvSpPr>
          <p:spPr>
            <a:xfrm>
              <a:off x="968204" y="2077067"/>
              <a:ext cx="1852723" cy="7683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4400" dirty="0">
                  <a:solidFill>
                    <a:srgbClr val="85B2B8"/>
                  </a:solidFill>
                  <a:latin typeface="米开浪漫情书体" panose="02000603000000000000" charset="-122"/>
                  <a:ea typeface="米开浪漫情书体" panose="02000603000000000000" charset="-122"/>
                </a:rPr>
                <a:t>目 录</a:t>
              </a:r>
              <a:endParaRPr lang="zh-CN" altLang="en-US" sz="4400" dirty="0">
                <a:solidFill>
                  <a:srgbClr val="85B2B8"/>
                </a:solidFill>
                <a:latin typeface="米开浪漫情书体" panose="02000603000000000000" charset="-122"/>
                <a:ea typeface="米开浪漫情书体" panose="02000603000000000000" charset="-122"/>
              </a:endParaRPr>
            </a:p>
          </p:txBody>
        </p:sp>
        <p:sp>
          <p:nvSpPr>
            <p:cNvPr id="3106" name="矩形 58"/>
            <p:cNvSpPr/>
            <p:nvPr/>
          </p:nvSpPr>
          <p:spPr>
            <a:xfrm>
              <a:off x="1002332" y="2720802"/>
              <a:ext cx="1852723" cy="7067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4000" dirty="0">
                  <a:solidFill>
                    <a:srgbClr val="85B2B8"/>
                  </a:solidFill>
                  <a:latin typeface="米开浪漫情书体" panose="02000603000000000000" charset="-122"/>
                  <a:ea typeface="米开浪漫情书体" panose="02000603000000000000" charset="-122"/>
                </a:rPr>
                <a:t>content</a:t>
              </a:r>
              <a:endParaRPr lang="zh-CN" altLang="en-US" sz="4000" dirty="0">
                <a:solidFill>
                  <a:srgbClr val="85B2B8"/>
                </a:solidFill>
                <a:latin typeface="米开浪漫情书体" panose="02000603000000000000" charset="-122"/>
                <a:ea typeface="米开浪漫情书体" panose="02000603000000000000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3"/>
          <p:cNvPicPr>
            <a:picLocks noChangeAspect="1"/>
          </p:cNvPicPr>
          <p:nvPr/>
        </p:nvPicPr>
        <p:blipFill>
          <a:blip r:embed="rId1"/>
          <a:srcRect t="54443"/>
          <a:stretch>
            <a:fillRect/>
          </a:stretch>
        </p:blipFill>
        <p:spPr>
          <a:xfrm>
            <a:off x="0" y="2000250"/>
            <a:ext cx="121920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 rot="5400000">
            <a:off x="6057106" y="-4285456"/>
            <a:ext cx="77788" cy="12192000"/>
          </a:xfrm>
          <a:prstGeom prst="rect">
            <a:avLst/>
          </a:prstGeom>
          <a:gradFill flip="none" rotWithShape="1">
            <a:gsLst>
              <a:gs pos="100000">
                <a:srgbClr val="7BB2C7"/>
              </a:gs>
              <a:gs pos="1000">
                <a:srgbClr val="9FE5FF"/>
              </a:gs>
              <a:gs pos="49000">
                <a:srgbClr val="F1EDC0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" name="矩形 5"/>
          <p:cNvSpPr/>
          <p:nvPr/>
        </p:nvSpPr>
        <p:spPr>
          <a:xfrm rot="5400000">
            <a:off x="6057106" y="-753269"/>
            <a:ext cx="77788" cy="12192000"/>
          </a:xfrm>
          <a:prstGeom prst="rect">
            <a:avLst/>
          </a:prstGeom>
          <a:gradFill flip="none" rotWithShape="1">
            <a:gsLst>
              <a:gs pos="100000">
                <a:srgbClr val="7BB2C7"/>
              </a:gs>
              <a:gs pos="1000">
                <a:srgbClr val="549EB9"/>
              </a:gs>
              <a:gs pos="49000">
                <a:srgbClr val="F1EDC0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100" name="矩形 6"/>
          <p:cNvSpPr/>
          <p:nvPr/>
        </p:nvSpPr>
        <p:spPr>
          <a:xfrm>
            <a:off x="2346325" y="3394075"/>
            <a:ext cx="71374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400" dirty="0">
                <a:latin typeface="米开青春日记" panose="02010800040101010101" charset="-128"/>
                <a:ea typeface="米开青春日记" panose="02010800040101010101" charset="-128"/>
                <a:sym typeface="等线" panose="02010600030101010101" charset="-122"/>
              </a:rPr>
              <a:t>网络概述</a:t>
            </a:r>
            <a:endParaRPr lang="zh-CN" altLang="en-US" sz="4400" dirty="0">
              <a:latin typeface="米开青春日记" panose="02010800040101010101" charset="-128"/>
              <a:ea typeface="米开青春日记" panose="02010800040101010101" charset="-128"/>
              <a:sym typeface="等线" panose="02010600030101010101" charset="-122"/>
            </a:endParaRPr>
          </a:p>
        </p:txBody>
      </p:sp>
      <p:sp>
        <p:nvSpPr>
          <p:cNvPr id="4101" name="文本框 7"/>
          <p:cNvSpPr txBox="1"/>
          <p:nvPr/>
        </p:nvSpPr>
        <p:spPr>
          <a:xfrm>
            <a:off x="5026025" y="2363788"/>
            <a:ext cx="2433638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b="1" i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Part </a:t>
            </a:r>
            <a:r>
              <a:rPr lang="en-US" altLang="zh-CN" sz="36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en-US" altLang="zh-CN" sz="3600" b="1" i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01</a:t>
            </a:r>
            <a:endParaRPr lang="en-US" altLang="zh-CN" sz="3600" b="1" i="1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75050"/>
            <a:ext cx="12192000" cy="328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7"/>
          <p:cNvPicPr>
            <a:picLocks noChangeAspect="1"/>
          </p:cNvPicPr>
          <p:nvPr/>
        </p:nvPicPr>
        <p:blipFill>
          <a:blip r:embed="rId2"/>
          <a:srcRect l="859" r="1874" b="65599"/>
          <a:stretch>
            <a:fillRect/>
          </a:stretch>
        </p:blipFill>
        <p:spPr>
          <a:xfrm>
            <a:off x="0" y="3386138"/>
            <a:ext cx="12192000" cy="12811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3" name="组合 8"/>
          <p:cNvGrpSpPr/>
          <p:nvPr/>
        </p:nvGrpSpPr>
        <p:grpSpPr>
          <a:xfrm>
            <a:off x="-550862" y="519113"/>
            <a:ext cx="4110037" cy="504825"/>
            <a:chOff x="-262890" y="542925"/>
            <a:chExt cx="4110990" cy="504825"/>
          </a:xfrm>
        </p:grpSpPr>
        <p:sp>
          <p:nvSpPr>
            <p:cNvPr id="10" name="矩形: 圆角 9"/>
            <p:cNvSpPr/>
            <p:nvPr/>
          </p:nvSpPr>
          <p:spPr>
            <a:xfrm>
              <a:off x="-262890" y="542925"/>
              <a:ext cx="4110990" cy="504825"/>
            </a:xfrm>
            <a:prstGeom prst="roundRect">
              <a:avLst>
                <a:gd name="adj" fmla="val 50000"/>
              </a:avLst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rgbClr val="85B2B8"/>
                </a:solidFill>
              </a:endParaRPr>
            </a:p>
          </p:txBody>
        </p:sp>
        <p:sp>
          <p:nvSpPr>
            <p:cNvPr id="5125" name="文本框 10"/>
            <p:cNvSpPr txBox="1"/>
            <p:nvPr/>
          </p:nvSpPr>
          <p:spPr>
            <a:xfrm>
              <a:off x="372289" y="564504"/>
              <a:ext cx="3229068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网络概述</a:t>
              </a:r>
              <a:endPara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126" name="矩形 11"/>
          <p:cNvSpPr/>
          <p:nvPr/>
        </p:nvSpPr>
        <p:spPr>
          <a:xfrm flipH="1">
            <a:off x="519113" y="1863725"/>
            <a:ext cx="10577512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20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数学上，网络是一种图，一般认为专指加权图。网络除了数学定义外，还有具体的物理含义，即网络是从某种相同类型的实际问题中抽象出来的模型。在计算机领域中，网络是信息传输、接收、共享的虚拟平台，通过它把各个点、面、体的信息联系到一起，从而实现这些资源的共享。网络是人类社会发展史上非常重要的发明，促进了科技进步和人类社会的发展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7" name="文本框 12"/>
          <p:cNvSpPr txBox="1"/>
          <p:nvPr/>
        </p:nvSpPr>
        <p:spPr>
          <a:xfrm>
            <a:off x="4664075" y="1306830"/>
            <a:ext cx="2985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dist"/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（一）网络的定义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75050"/>
            <a:ext cx="12192000" cy="328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7"/>
          <p:cNvPicPr>
            <a:picLocks noChangeAspect="1"/>
          </p:cNvPicPr>
          <p:nvPr/>
        </p:nvPicPr>
        <p:blipFill>
          <a:blip r:embed="rId2"/>
          <a:srcRect l="859" r="1874" b="65599"/>
          <a:stretch>
            <a:fillRect/>
          </a:stretch>
        </p:blipFill>
        <p:spPr>
          <a:xfrm>
            <a:off x="0" y="3386138"/>
            <a:ext cx="12192000" cy="12811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3" name="组合 8"/>
          <p:cNvGrpSpPr/>
          <p:nvPr/>
        </p:nvGrpSpPr>
        <p:grpSpPr>
          <a:xfrm>
            <a:off x="-550862" y="519113"/>
            <a:ext cx="4110037" cy="504825"/>
            <a:chOff x="-262890" y="542925"/>
            <a:chExt cx="4110990" cy="504825"/>
          </a:xfrm>
        </p:grpSpPr>
        <p:sp>
          <p:nvSpPr>
            <p:cNvPr id="10" name="矩形: 圆角 9"/>
            <p:cNvSpPr/>
            <p:nvPr/>
          </p:nvSpPr>
          <p:spPr>
            <a:xfrm>
              <a:off x="-262890" y="542925"/>
              <a:ext cx="4110990" cy="504825"/>
            </a:xfrm>
            <a:prstGeom prst="roundRect">
              <a:avLst>
                <a:gd name="adj" fmla="val 50000"/>
              </a:avLst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rgbClr val="85B2B8"/>
                </a:solidFill>
              </a:endParaRPr>
            </a:p>
          </p:txBody>
        </p:sp>
        <p:sp>
          <p:nvSpPr>
            <p:cNvPr id="5125" name="文本框 10"/>
            <p:cNvSpPr txBox="1"/>
            <p:nvPr/>
          </p:nvSpPr>
          <p:spPr>
            <a:xfrm>
              <a:off x="372289" y="564504"/>
              <a:ext cx="3229068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网络概述</a:t>
              </a:r>
              <a:endPara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126" name="矩形 11"/>
          <p:cNvSpPr/>
          <p:nvPr/>
        </p:nvSpPr>
        <p:spPr>
          <a:xfrm flipH="1">
            <a:off x="1979613" y="2214245"/>
            <a:ext cx="10577512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20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1.有利于大学生拓宽知识面。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有利于大学生开展社会交往。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为大学生的生活提供便利。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有利于大学生丰富业余生活。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7" name="文本框 12"/>
          <p:cNvSpPr txBox="1"/>
          <p:nvPr/>
        </p:nvSpPr>
        <p:spPr>
          <a:xfrm>
            <a:off x="4288790" y="1306830"/>
            <a:ext cx="4465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网络对大学生的积极影响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75050"/>
            <a:ext cx="12192000" cy="328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7"/>
          <p:cNvPicPr>
            <a:picLocks noChangeAspect="1"/>
          </p:cNvPicPr>
          <p:nvPr/>
        </p:nvPicPr>
        <p:blipFill>
          <a:blip r:embed="rId2"/>
          <a:srcRect l="859" r="1874" b="65599"/>
          <a:stretch>
            <a:fillRect/>
          </a:stretch>
        </p:blipFill>
        <p:spPr>
          <a:xfrm>
            <a:off x="0" y="3386138"/>
            <a:ext cx="12192000" cy="12811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3" name="组合 8"/>
          <p:cNvGrpSpPr/>
          <p:nvPr/>
        </p:nvGrpSpPr>
        <p:grpSpPr>
          <a:xfrm>
            <a:off x="-550862" y="519113"/>
            <a:ext cx="4110037" cy="504825"/>
            <a:chOff x="-262890" y="542925"/>
            <a:chExt cx="4110990" cy="504825"/>
          </a:xfrm>
        </p:grpSpPr>
        <p:sp>
          <p:nvSpPr>
            <p:cNvPr id="10" name="矩形: 圆角 9"/>
            <p:cNvSpPr/>
            <p:nvPr/>
          </p:nvSpPr>
          <p:spPr>
            <a:xfrm>
              <a:off x="-262890" y="542925"/>
              <a:ext cx="4110990" cy="504825"/>
            </a:xfrm>
            <a:prstGeom prst="roundRect">
              <a:avLst>
                <a:gd name="adj" fmla="val 50000"/>
              </a:avLst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rgbClr val="85B2B8"/>
                </a:solidFill>
              </a:endParaRPr>
            </a:p>
          </p:txBody>
        </p:sp>
        <p:sp>
          <p:nvSpPr>
            <p:cNvPr id="5125" name="文本框 10"/>
            <p:cNvSpPr txBox="1"/>
            <p:nvPr/>
          </p:nvSpPr>
          <p:spPr>
            <a:xfrm>
              <a:off x="372289" y="564504"/>
              <a:ext cx="3229068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网络概述</a:t>
              </a:r>
              <a:endPara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126" name="矩形 11"/>
          <p:cNvSpPr/>
          <p:nvPr/>
        </p:nvSpPr>
        <p:spPr>
          <a:xfrm flipH="1">
            <a:off x="1138238" y="2153285"/>
            <a:ext cx="10577512" cy="1876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20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1.网络的虚拟性容易导致大学生产生人际交往障碍。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90000"/>
              </a:lnSpc>
            </a:pP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2.长时间上网导致大学生的身体素质下降。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90000"/>
              </a:lnSpc>
            </a:pP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3.不良网络信息对大学生思想素质造成消极影响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7" name="文本框 12"/>
          <p:cNvSpPr txBox="1"/>
          <p:nvPr/>
        </p:nvSpPr>
        <p:spPr>
          <a:xfrm>
            <a:off x="4288790" y="1306830"/>
            <a:ext cx="4465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（三）网络对大学生的消极影响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3"/>
          <p:cNvPicPr>
            <a:picLocks noChangeAspect="1"/>
          </p:cNvPicPr>
          <p:nvPr/>
        </p:nvPicPr>
        <p:blipFill>
          <a:blip r:embed="rId1"/>
          <a:srcRect t="54443"/>
          <a:stretch>
            <a:fillRect/>
          </a:stretch>
        </p:blipFill>
        <p:spPr>
          <a:xfrm>
            <a:off x="0" y="2000250"/>
            <a:ext cx="121920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 rot="5400000">
            <a:off x="6057106" y="-4285456"/>
            <a:ext cx="77788" cy="12192000"/>
          </a:xfrm>
          <a:prstGeom prst="rect">
            <a:avLst/>
          </a:prstGeom>
          <a:gradFill flip="none" rotWithShape="1">
            <a:gsLst>
              <a:gs pos="100000">
                <a:srgbClr val="7BB2C7"/>
              </a:gs>
              <a:gs pos="1000">
                <a:srgbClr val="9FE5FF"/>
              </a:gs>
              <a:gs pos="49000">
                <a:srgbClr val="F1EDC0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" name="矩形 5"/>
          <p:cNvSpPr/>
          <p:nvPr/>
        </p:nvSpPr>
        <p:spPr>
          <a:xfrm rot="5400000">
            <a:off x="6057106" y="-753269"/>
            <a:ext cx="77788" cy="12192000"/>
          </a:xfrm>
          <a:prstGeom prst="rect">
            <a:avLst/>
          </a:prstGeom>
          <a:gradFill flip="none" rotWithShape="1">
            <a:gsLst>
              <a:gs pos="100000">
                <a:srgbClr val="7BB2C7"/>
              </a:gs>
              <a:gs pos="1000">
                <a:srgbClr val="549EB9"/>
              </a:gs>
              <a:gs pos="49000">
                <a:srgbClr val="F1EDC0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100" name="矩形 6"/>
          <p:cNvSpPr/>
          <p:nvPr/>
        </p:nvSpPr>
        <p:spPr>
          <a:xfrm>
            <a:off x="2346325" y="3394075"/>
            <a:ext cx="71374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400" dirty="0">
                <a:latin typeface="米开青春日记" panose="02010800040101010101" charset="-128"/>
                <a:ea typeface="米开青春日记" panose="02010800040101010101" charset="-128"/>
                <a:sym typeface="等线" panose="02010600030101010101" charset="-122"/>
              </a:rPr>
              <a:t>大学生常见的网络心理问题</a:t>
            </a:r>
            <a:endParaRPr lang="zh-CN" altLang="en-US" sz="4400" dirty="0">
              <a:latin typeface="米开青春日记" panose="02010800040101010101" charset="-128"/>
              <a:ea typeface="米开青春日记" panose="02010800040101010101" charset="-128"/>
              <a:sym typeface="等线" panose="02010600030101010101" charset="-122"/>
            </a:endParaRPr>
          </a:p>
        </p:txBody>
      </p:sp>
      <p:sp>
        <p:nvSpPr>
          <p:cNvPr id="4101" name="文本框 7"/>
          <p:cNvSpPr txBox="1"/>
          <p:nvPr/>
        </p:nvSpPr>
        <p:spPr>
          <a:xfrm>
            <a:off x="5026025" y="2363788"/>
            <a:ext cx="24336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b="1" i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Part </a:t>
            </a:r>
            <a:r>
              <a:rPr lang="en-US" altLang="zh-CN" sz="36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en-US" altLang="zh-CN" sz="3600" b="1" i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02</a:t>
            </a:r>
            <a:endParaRPr lang="en-US" altLang="zh-CN" sz="3600" b="1" i="1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75050"/>
            <a:ext cx="12192000" cy="328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7"/>
          <p:cNvPicPr>
            <a:picLocks noChangeAspect="1"/>
          </p:cNvPicPr>
          <p:nvPr/>
        </p:nvPicPr>
        <p:blipFill>
          <a:blip r:embed="rId2"/>
          <a:srcRect l="859" r="1874" b="65599"/>
          <a:stretch>
            <a:fillRect/>
          </a:stretch>
        </p:blipFill>
        <p:spPr>
          <a:xfrm>
            <a:off x="0" y="3386138"/>
            <a:ext cx="12192000" cy="12811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3" name="组合 8"/>
          <p:cNvGrpSpPr/>
          <p:nvPr/>
        </p:nvGrpSpPr>
        <p:grpSpPr>
          <a:xfrm>
            <a:off x="-550862" y="519113"/>
            <a:ext cx="4110037" cy="504825"/>
            <a:chOff x="-262890" y="542925"/>
            <a:chExt cx="4110990" cy="504825"/>
          </a:xfrm>
        </p:grpSpPr>
        <p:sp>
          <p:nvSpPr>
            <p:cNvPr id="10" name="矩形: 圆角 9"/>
            <p:cNvSpPr/>
            <p:nvPr/>
          </p:nvSpPr>
          <p:spPr>
            <a:xfrm>
              <a:off x="-262890" y="542925"/>
              <a:ext cx="4110990" cy="504825"/>
            </a:xfrm>
            <a:prstGeom prst="roundRect">
              <a:avLst>
                <a:gd name="adj" fmla="val 50000"/>
              </a:avLst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rgbClr val="85B2B8"/>
                </a:solidFill>
              </a:endParaRPr>
            </a:p>
          </p:txBody>
        </p:sp>
        <p:sp>
          <p:nvSpPr>
            <p:cNvPr id="5125" name="文本框 10"/>
            <p:cNvSpPr txBox="1"/>
            <p:nvPr/>
          </p:nvSpPr>
          <p:spPr>
            <a:xfrm>
              <a:off x="66116" y="564515"/>
              <a:ext cx="3781667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2000" dirty="0">
                  <a:latin typeface="米开青春日记" panose="02010800040101010101" charset="-128"/>
                  <a:ea typeface="米开青春日记" panose="02010800040101010101" charset="-128"/>
                  <a:sym typeface="等线" panose="02010600030101010101" charset="-122"/>
                </a:rPr>
                <a:t>大学生常见的网络心理问题</a:t>
              </a:r>
              <a:endParaRPr lang="zh-CN" altLang="en-US" sz="2000" dirty="0">
                <a:latin typeface="米开青春日记" panose="02010800040101010101" charset="-128"/>
                <a:ea typeface="米开青春日记" panose="02010800040101010101" charset="-128"/>
                <a:sym typeface="等线" panose="02010600030101010101" charset="-122"/>
              </a:endParaRPr>
            </a:p>
          </p:txBody>
        </p:sp>
      </p:grpSp>
      <p:sp>
        <p:nvSpPr>
          <p:cNvPr id="5126" name="矩形 11"/>
          <p:cNvSpPr/>
          <p:nvPr/>
        </p:nvSpPr>
        <p:spPr>
          <a:xfrm flipH="1">
            <a:off x="519113" y="1863725"/>
            <a:ext cx="10577512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20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网络成瘾是指由于过度使用网络而导致明显的社会、心理功能损害的现象。网络成瘾表现为过度使用网络，失去时间观念，甚至忽视基本生活需求，一心沉迷于网络之中。如果不能上网，表现出紧张、焦虑、抑郁、愤怒等情绪，为了上网，甚至出现逃课、说谎等情况。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7" name="文本框 12"/>
          <p:cNvSpPr txBox="1"/>
          <p:nvPr/>
        </p:nvSpPr>
        <p:spPr>
          <a:xfrm>
            <a:off x="3994785" y="1164590"/>
            <a:ext cx="44653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200000"/>
              </a:lnSpc>
            </a:pP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（一）网络成瘾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75050"/>
            <a:ext cx="12192000" cy="328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7"/>
          <p:cNvPicPr>
            <a:picLocks noChangeAspect="1"/>
          </p:cNvPicPr>
          <p:nvPr/>
        </p:nvPicPr>
        <p:blipFill>
          <a:blip r:embed="rId2"/>
          <a:srcRect l="859" r="1874" b="65599"/>
          <a:stretch>
            <a:fillRect/>
          </a:stretch>
        </p:blipFill>
        <p:spPr>
          <a:xfrm>
            <a:off x="0" y="3386138"/>
            <a:ext cx="12192000" cy="12811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3" name="组合 8"/>
          <p:cNvGrpSpPr/>
          <p:nvPr/>
        </p:nvGrpSpPr>
        <p:grpSpPr>
          <a:xfrm>
            <a:off x="-550862" y="519113"/>
            <a:ext cx="4110037" cy="504825"/>
            <a:chOff x="-262890" y="542925"/>
            <a:chExt cx="4110990" cy="504825"/>
          </a:xfrm>
        </p:grpSpPr>
        <p:sp>
          <p:nvSpPr>
            <p:cNvPr id="10" name="矩形: 圆角 9"/>
            <p:cNvSpPr/>
            <p:nvPr/>
          </p:nvSpPr>
          <p:spPr>
            <a:xfrm>
              <a:off x="-262890" y="542925"/>
              <a:ext cx="4110990" cy="504825"/>
            </a:xfrm>
            <a:prstGeom prst="roundRect">
              <a:avLst>
                <a:gd name="adj" fmla="val 50000"/>
              </a:avLst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rgbClr val="85B2B8"/>
                </a:solidFill>
              </a:endParaRPr>
            </a:p>
          </p:txBody>
        </p:sp>
        <p:sp>
          <p:nvSpPr>
            <p:cNvPr id="5125" name="文本框 10"/>
            <p:cNvSpPr txBox="1"/>
            <p:nvPr/>
          </p:nvSpPr>
          <p:spPr>
            <a:xfrm>
              <a:off x="66116" y="564515"/>
              <a:ext cx="3781667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2000" dirty="0">
                  <a:latin typeface="米开青春日记" panose="02010800040101010101" charset="-128"/>
                  <a:ea typeface="米开青春日记" panose="02010800040101010101" charset="-128"/>
                  <a:sym typeface="等线" panose="02010600030101010101" charset="-122"/>
                </a:rPr>
                <a:t>大学生常见的网络心理问题</a:t>
              </a:r>
              <a:endParaRPr lang="zh-CN" altLang="en-US" sz="2000" dirty="0">
                <a:latin typeface="米开青春日记" panose="02010800040101010101" charset="-128"/>
                <a:ea typeface="米开青春日记" panose="02010800040101010101" charset="-128"/>
                <a:sym typeface="等线" panose="02010600030101010101" charset="-122"/>
              </a:endParaRPr>
            </a:p>
          </p:txBody>
        </p:sp>
      </p:grpSp>
      <p:sp>
        <p:nvSpPr>
          <p:cNvPr id="5126" name="矩形 11"/>
          <p:cNvSpPr/>
          <p:nvPr/>
        </p:nvSpPr>
        <p:spPr>
          <a:xfrm flipH="1">
            <a:off x="519113" y="1863725"/>
            <a:ext cx="10577512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20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网络孤独主要是指希望通过网络人际交往来获得情感的满足，但网络交往未能解除孤独，甚至加重了原有的孤独。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7" name="文本框 12"/>
          <p:cNvSpPr txBox="1"/>
          <p:nvPr/>
        </p:nvSpPr>
        <p:spPr>
          <a:xfrm>
            <a:off x="3994785" y="1164590"/>
            <a:ext cx="44653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200000"/>
              </a:lnSpc>
            </a:pP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（二）网络孤独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1235</Words>
  <Application>WPS 演示</Application>
  <PresentationFormat>宽屏</PresentationFormat>
  <Paragraphs>103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等线</vt:lpstr>
      <vt:lpstr>米开青春日记</vt:lpstr>
      <vt:lpstr>方正苏新诗柳楷简体-yolan</vt:lpstr>
      <vt:lpstr>米开浪漫情书体</vt:lpstr>
      <vt:lpstr>微软雅黑</vt:lpstr>
      <vt:lpstr>方正清刻本悦宋简体</vt:lpstr>
      <vt:lpstr>华文新魏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郭</cp:lastModifiedBy>
  <cp:revision>20</cp:revision>
  <dcterms:created xsi:type="dcterms:W3CDTF">2018-09-02T14:52:00Z</dcterms:created>
  <dcterms:modified xsi:type="dcterms:W3CDTF">2020-07-18T05:09:11Z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