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sldIdLst>
    <p:sldId id="256" r:id="rId4"/>
    <p:sldId id="322" r:id="rId5"/>
    <p:sldId id="273" r:id="rId6"/>
    <p:sldId id="296" r:id="rId7"/>
    <p:sldId id="326" r:id="rId8"/>
    <p:sldId id="327" r:id="rId9"/>
    <p:sldId id="329" r:id="rId10"/>
    <p:sldId id="330" r:id="rId11"/>
    <p:sldId id="331" r:id="rId12"/>
    <p:sldId id="332" r:id="rId13"/>
    <p:sldId id="333" r:id="rId14"/>
    <p:sldId id="336" r:id="rId15"/>
    <p:sldId id="337" r:id="rId16"/>
    <p:sldId id="338" r:id="rId17"/>
    <p:sldId id="340" r:id="rId18"/>
    <p:sldId id="341" r:id="rId19"/>
    <p:sldId id="343" r:id="rId20"/>
    <p:sldId id="344" r:id="rId21"/>
    <p:sldId id="346" r:id="rId22"/>
    <p:sldId id="348" r:id="rId23"/>
    <p:sldId id="349" r:id="rId24"/>
    <p:sldId id="351" r:id="rId25"/>
    <p:sldId id="353" r:id="rId26"/>
    <p:sldId id="352" r:id="rId27"/>
    <p:sldId id="354" r:id="rId28"/>
    <p:sldId id="355" r:id="rId29"/>
    <p:sldId id="356" r:id="rId30"/>
    <p:sldId id="259" r:id="rId31"/>
  </p:sldIdLst>
  <p:sldSz cx="12192000" cy="6858000"/>
  <p:notesSz cx="6858000" cy="9144000"/>
  <p:embeddedFontLst>
    <p:embeddedFont>
      <p:font typeface="等线" panose="02010600030101010101" charset="-122"/>
      <p:regular r:id="rId35"/>
    </p:embeddedFont>
    <p:embeddedFont>
      <p:font typeface="方正清刻本悦宋简体" panose="02000000000000000000" pitchFamily="2" charset="-122"/>
      <p:regular r:id="rId36"/>
    </p:embeddedFont>
    <p:embeddedFont>
      <p:font typeface="微软雅黑" panose="020B0503020204020204" pitchFamily="34" charset="-122"/>
      <p:regular r:id="rId37"/>
    </p:embeddedFont>
    <p:embeddedFont>
      <p:font typeface="米开青春日记" panose="02010800040101010101" charset="-128"/>
      <p:regular r:id="rId38"/>
    </p:embeddedFont>
    <p:embeddedFont>
      <p:font typeface="方正苏新诗柳楷简体-yolan" panose="02000000000000000000" pitchFamily="2" charset="-122"/>
      <p:regular r:id="rId39"/>
    </p:embeddedFont>
    <p:embeddedFont>
      <p:font typeface="米开浪漫情书体" panose="02000603000000000000" charset="-122"/>
      <p:regular r:id="rId40"/>
    </p:embeddedFont>
    <p:embeddedFont>
      <p:font typeface="等线 Light" panose="02010600030101010101" charset="-122"/>
      <p:regular r:id="rId41"/>
    </p:embeddedFont>
  </p:embeddedFont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等线" panose="02010600030101010101" charset="-122"/>
        <a:ea typeface="等线" panose="02010600030101010101" charset="-122"/>
        <a:cs typeface="+mn-cs"/>
      </a:defRPr>
    </a:lvl1pPr>
    <a:lvl2pPr marL="457200" lvl="1"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2pPr>
    <a:lvl3pPr marL="914400" lvl="2"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3pPr>
    <a:lvl4pPr marL="1371600" lvl="3"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4pPr>
    <a:lvl5pPr marL="1828800" lvl="4"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5pPr>
    <a:lvl6pPr marL="2286000" lvl="5"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6pPr>
    <a:lvl7pPr marL="2743200" lvl="6"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7pPr>
    <a:lvl8pPr marL="3200400" lvl="7"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8pPr>
    <a:lvl9pPr marL="3657600" lvl="8" indent="0" algn="l" defTabSz="914400" rtl="0" eaLnBrk="1" fontAlgn="base" latinLnBrk="0" hangingPunct="1">
      <a:lnSpc>
        <a:spcPct val="100000"/>
      </a:lnSpc>
      <a:spcBef>
        <a:spcPct val="0"/>
      </a:spcBef>
      <a:spcAft>
        <a:spcPct val="0"/>
      </a:spcAft>
      <a:buNone/>
      <a:defRPr sz="1800" kern="1200">
        <a:solidFill>
          <a:schemeClr val="tx1"/>
        </a:solidFill>
        <a:latin typeface="等线" panose="02010600030101010101" charset="-122"/>
        <a:ea typeface="等线" panose="02010600030101010101"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B2B8"/>
    <a:srgbClr val="E2E0B0"/>
    <a:srgbClr val="DBC5CC"/>
    <a:srgbClr val="F1EEC1"/>
    <a:srgbClr val="549EB9"/>
    <a:srgbClr val="D9F1F1"/>
    <a:srgbClr val="D1CFBA"/>
    <a:srgbClr val="61739F"/>
    <a:srgbClr val="CEDC9F"/>
    <a:srgbClr val="C9E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995"/>
    <p:restoredTop sz="94660"/>
  </p:normalViewPr>
  <p:slideViewPr>
    <p:cSldViewPr snapToGrid="0" showGuides="1">
      <p:cViewPr varScale="1">
        <p:scale>
          <a:sx n="80" d="100"/>
          <a:sy n="80" d="100"/>
        </p:scale>
        <p:origin x="62" y="72"/>
      </p:cViewPr>
      <p:guideLst>
        <p:guide orient="horz" pos="2133"/>
        <p:guide pos="288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slide" Target="slides/slide1.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838200" y="1825625"/>
            <a:ext cx="5181600" cy="435133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6172200" y="1825625"/>
            <a:ext cx="5181600" cy="435133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839788" y="2505075"/>
            <a:ext cx="5157787" cy="368458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6172200" y="2505075"/>
            <a:ext cx="5183188" cy="368458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838200" y="1825625"/>
            <a:ext cx="5181600" cy="435133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6172200" y="1825625"/>
            <a:ext cx="5181600" cy="435133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839788" y="2505075"/>
            <a:ext cx="5157787" cy="368458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6172200" y="2505075"/>
            <a:ext cx="5183188" cy="3684588"/>
          </a:xfrm>
        </p:spPr>
        <p:txBody>
          <a:body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a:t>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p>
            <a:pPr lvl="0"/>
            <a:r>
              <a:rPr lang="zh-CN" altLang="en-US"/>
              <a:t>单击此处编辑母版标题样式</a:t>
            </a:r>
            <a:endParaRPr lang="zh-CN" altLang="en-US"/>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p>
            <a:pPr lvl="0" indent="-228600"/>
            <a:r>
              <a:rPr lang="zh-CN" altLang="en-US"/>
              <a:t>编辑母版文本样式</a:t>
            </a:r>
            <a:endParaRPr lang="zh-CN" altLang="en-US"/>
          </a:p>
          <a:p>
            <a:pPr lvl="1" indent="-22860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BBE57651-9087-44A5-BE23-C994DFA6C830}"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2BFDA802-B4CF-4C7D-A9B2-F7779108EBDF}"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9" name="图片 4"/>
          <p:cNvPicPr>
            <a:picLocks noChangeAspect="1"/>
          </p:cNvPicPr>
          <p:nvPr/>
        </p:nvPicPr>
        <p:blipFill>
          <a:blip r:embed="rId1"/>
          <a:stretch>
            <a:fillRect/>
          </a:stretch>
        </p:blipFill>
        <p:spPr>
          <a:xfrm>
            <a:off x="0" y="15875"/>
            <a:ext cx="12192000" cy="6858000"/>
          </a:xfrm>
          <a:prstGeom prst="rect">
            <a:avLst/>
          </a:prstGeom>
          <a:noFill/>
          <a:ln w="9525">
            <a:noFill/>
          </a:ln>
        </p:spPr>
      </p:pic>
      <p:sp>
        <p:nvSpPr>
          <p:cNvPr id="2" name="文本框 1"/>
          <p:cNvSpPr txBox="1"/>
          <p:nvPr/>
        </p:nvSpPr>
        <p:spPr>
          <a:xfrm>
            <a:off x="982980" y="1784985"/>
            <a:ext cx="9088120" cy="706755"/>
          </a:xfrm>
          <a:prstGeom prst="rect">
            <a:avLst/>
          </a:prstGeom>
          <a:noFill/>
        </p:spPr>
        <p:txBody>
          <a:bodyPr wrap="square" rtlCol="0">
            <a:spAutoFit/>
          </a:bodyPr>
          <a:p>
            <a:pPr algn="ctr"/>
            <a:r>
              <a:rPr lang="zh-CN" altLang="en-US" sz="4000"/>
              <a:t> 精神疾病的识别与防治 </a:t>
            </a:r>
            <a:endParaRPr lang="zh-CN" altLang="en-US" sz="4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530350"/>
            <a:ext cx="10577512" cy="341503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神经症的特征</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虽然神经症不同类型的临床表现各有差异，但却有一些共性：</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（1）焦虑。</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（2）防御机制。</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（3）躯体不适。</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（4）人际冲突。</a:t>
            </a:r>
            <a:endParaRPr sz="1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86131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恐惧症的定义</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恐惧症又称恐怖性神经症，是指患者对某种客观事物或情景产生异乎寻常的恐惧紧张，常伴有明显的自主神经症状，患者所表现出来的恐惧强度与其所面临的实际危险极不相称，通常某一事件或情景面前出现过一次焦虑和恐怖发作后，该物体和情景就成为了恐惧对象。患者明知不合理，但难以自控，因此该疾病严重影响患者的正常社会活动。</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二</a:t>
            </a:r>
            <a:r>
              <a:rPr sz="2400" dirty="0">
                <a:latin typeface="微软雅黑" panose="020B0503020204020204" pitchFamily="34" charset="-122"/>
                <a:ea typeface="微软雅黑" panose="020B0503020204020204" pitchFamily="34" charset="-122"/>
                <a:sym typeface="+mn-ea"/>
              </a:rPr>
              <a:t>）常见的神经症</a:t>
            </a:r>
            <a:r>
              <a:rPr 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恐惧症</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306955"/>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焦虑症的定义</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焦虑症又称焦虑性神经症，是以广泛性焦虑症和发作性惊恐状态为主要临床表现，常伴有头晕、胸闷、心悸、呼吸困难、口干、尿频、尿急、出汗、震颤和运动性不安等症状，其焦虑并非由实际威胁所引起，或其紧张惊恐程度与现实情况很不相称。</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344233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二</a:t>
            </a:r>
            <a:r>
              <a:rPr sz="2400" dirty="0">
                <a:latin typeface="微软雅黑" panose="020B0503020204020204" pitchFamily="34" charset="-122"/>
                <a:ea typeface="微软雅黑" panose="020B0503020204020204" pitchFamily="34" charset="-122"/>
                <a:sym typeface="+mn-ea"/>
              </a:rPr>
              <a:t>）常见的神经症</a:t>
            </a:r>
            <a:r>
              <a:rPr 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焦虑</a:t>
            </a:r>
            <a:r>
              <a:rPr lang="zh-CN" altLang="en-US" sz="2400" dirty="0">
                <a:latin typeface="微软雅黑" panose="020B0503020204020204" pitchFamily="34" charset="-122"/>
                <a:ea typeface="微软雅黑" panose="020B0503020204020204" pitchFamily="34" charset="-122"/>
                <a:sym typeface="+mn-ea"/>
              </a:rPr>
              <a:t>症</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90925"/>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86131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焦虑症的分类</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临床上焦虑症可分为广泛性焦虑障碍和惊恐障碍两种形式。广泛性焦虑障碍指以持续的显著紧张不安，伴有自主神经功能兴奋和过分警觉为特征的一种慢性焦虑障碍，是最常见的一种焦虑障碍；</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惊恐障碍是以反复出现显著的心悸、出汗、震颤等自主神经症状，伴以强烈的濒死感或失控感，害怕产生不幸后果的惊恐发作为特征的一种急性焦虑障碍。</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二</a:t>
            </a:r>
            <a:r>
              <a:rPr sz="2400" dirty="0">
                <a:latin typeface="微软雅黑" panose="020B0503020204020204" pitchFamily="34" charset="-122"/>
                <a:ea typeface="微软雅黑" panose="020B0503020204020204" pitchFamily="34" charset="-122"/>
                <a:sym typeface="+mn-ea"/>
              </a:rPr>
              <a:t>）常见的神经症</a:t>
            </a:r>
            <a:r>
              <a:rPr 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焦虑</a:t>
            </a:r>
            <a:r>
              <a:rPr lang="zh-CN" altLang="en-US" sz="2400" dirty="0">
                <a:latin typeface="微软雅黑" panose="020B0503020204020204" pitchFamily="34" charset="-122"/>
                <a:ea typeface="微软雅黑" panose="020B0503020204020204" pitchFamily="34" charset="-122"/>
                <a:sym typeface="+mn-ea"/>
              </a:rPr>
              <a:t>症</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306955"/>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焦虑症的防治</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焦虑症可以通过以下手段有效地进行防治：积极的自我暗示、适量的运动、做感兴趣的事情、情感宣泄、听音乐。但如果焦虑状况已经影响生活，则需要进行药物治疗并求助精神科医生以及心理治疗师进行治疗。</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3648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二</a:t>
            </a:r>
            <a:r>
              <a:rPr sz="2400" dirty="0">
                <a:latin typeface="微软雅黑" panose="020B0503020204020204" pitchFamily="34" charset="-122"/>
                <a:ea typeface="微软雅黑" panose="020B0503020204020204" pitchFamily="34" charset="-122"/>
                <a:sym typeface="+mn-ea"/>
              </a:rPr>
              <a:t>）常见的神经症</a:t>
            </a:r>
            <a:r>
              <a:rPr 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焦虑</a:t>
            </a:r>
            <a:r>
              <a:rPr lang="zh-CN" altLang="en-US" sz="2400" dirty="0">
                <a:latin typeface="微软雅黑" panose="020B0503020204020204" pitchFamily="34" charset="-122"/>
                <a:ea typeface="微软雅黑" panose="020B0503020204020204" pitchFamily="34" charset="-122"/>
                <a:sym typeface="+mn-ea"/>
              </a:rPr>
              <a:t>症</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86131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强迫症的定义</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强迫症是一组以强迫思维和强迫行为为主要临床表现的神经精神疾病，其特点为有意识的强迫和反强迫并存，一些毫无意义、甚至违背自己意愿的想法或冲动反反复复侵入患者的日常生活。患者虽体验到这些想法或冲动是来源于自身，极力抵抗，但始终无法控制，二者强烈的冲突使其感到巨大的焦虑和痛苦，影响学习工作、人际交往甚至生活起居。</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二</a:t>
            </a:r>
            <a:r>
              <a:rPr sz="2400" dirty="0">
                <a:latin typeface="微软雅黑" panose="020B0503020204020204" pitchFamily="34" charset="-122"/>
                <a:ea typeface="微软雅黑" panose="020B0503020204020204" pitchFamily="34" charset="-122"/>
                <a:sym typeface="+mn-ea"/>
              </a:rPr>
              <a:t>）常见的神经症</a:t>
            </a:r>
            <a:r>
              <a:rPr 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强迫症</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341503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强迫症的分类</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据其行为表现可分为两类：</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一是强迫观念。患者主观上感觉有不可抗拒的想法或观念不断呈现出来，而自己并不愿接受这些思想、观念的纠缠。</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二是强迫行为。个人无法自我控制而习惯性地反复出现的某些语言和行为。这类行为不受个人意识的支配，虽然自知不合常情也无法自持。</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二</a:t>
            </a:r>
            <a:r>
              <a:rPr sz="2400" dirty="0">
                <a:latin typeface="微软雅黑" panose="020B0503020204020204" pitchFamily="34" charset="-122"/>
                <a:ea typeface="微软雅黑" panose="020B0503020204020204" pitchFamily="34" charset="-122"/>
                <a:sym typeface="+mn-ea"/>
              </a:rPr>
              <a:t>）常见的神经症</a:t>
            </a:r>
            <a:r>
              <a:rPr 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sym typeface="+mn-ea"/>
              </a:rPr>
              <a:t>强迫症</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0" y="200025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2647950" y="3394075"/>
            <a:ext cx="7137400" cy="768350"/>
          </a:xfrm>
          <a:prstGeom prst="rect">
            <a:avLst/>
          </a:prstGeom>
          <a:noFill/>
          <a:ln w="9525">
            <a:noFill/>
          </a:ln>
        </p:spPr>
        <p:txBody>
          <a:bodyPr wrap="square" anchor="t">
            <a:spAutoFit/>
          </a:bodyPr>
          <a:p>
            <a:pPr algn="ctr"/>
            <a:r>
              <a:rPr kumimoji="0" lang="zh-CN" altLang="en-US" sz="4400"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心境障碍</a:t>
            </a:r>
            <a:endParaRPr kumimoji="0" lang="zh-CN" altLang="en-US" sz="4400"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sp>
        <p:nvSpPr>
          <p:cNvPr id="4101" name="文本框 7"/>
          <p:cNvSpPr txBox="1"/>
          <p:nvPr/>
        </p:nvSpPr>
        <p:spPr>
          <a:xfrm>
            <a:off x="5026025" y="2363788"/>
            <a:ext cx="2433638" cy="645160"/>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03</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心境障碍</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168525"/>
          </a:xfrm>
          <a:prstGeom prst="rect">
            <a:avLst/>
          </a:prstGeom>
          <a:noFill/>
          <a:ln w="9525">
            <a:noFill/>
          </a:ln>
        </p:spPr>
        <p:txBody>
          <a:bodyPr wrap="square" anchor="t">
            <a:spAutoFit/>
          </a:bodyPr>
          <a:p>
            <a:pPr algn="l">
              <a:lnSpc>
                <a:spcPct val="150000"/>
              </a:lnSpc>
            </a:pPr>
            <a:r>
              <a:rPr sz="1800" dirty="0">
                <a:latin typeface="微软雅黑" panose="020B0503020204020204" pitchFamily="34" charset="-122"/>
                <a:ea typeface="微软雅黑" panose="020B0503020204020204" pitchFamily="34" charset="-122"/>
              </a:rPr>
              <a:t>1.心境障碍的定义</a:t>
            </a:r>
            <a:endParaRPr sz="1800" dirty="0">
              <a:latin typeface="微软雅黑" panose="020B0503020204020204" pitchFamily="34" charset="-122"/>
              <a:ea typeface="微软雅黑" panose="020B0503020204020204" pitchFamily="34" charset="-122"/>
            </a:endParaRPr>
          </a:p>
          <a:p>
            <a:pPr algn="l">
              <a:lnSpc>
                <a:spcPct val="150000"/>
              </a:lnSpc>
            </a:pPr>
            <a:r>
              <a:rPr sz="1800" dirty="0">
                <a:latin typeface="微软雅黑" panose="020B0503020204020204" pitchFamily="34" charset="-122"/>
                <a:ea typeface="微软雅黑" panose="020B0503020204020204" pitchFamily="34" charset="-122"/>
              </a:rPr>
              <a:t>心境障碍是指各种原因引起的以显著而持久的情感或心境改变为主要特征的一组障碍，其主要表现为情绪高涨或低落，因此亦叫情感障碍，并伴有相应的认知和行为的改变。可有精神病性症状，心理生理学障碍和躯体障碍也十分常见，有时可作为重要的临床表现。根据国内外相关的流行病学研究结果发现，性别、年龄、婚姻状况、文化程度、应激事件和遗传因素是该疾病的重要影响因素。</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367982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（一）心境障碍的概述</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60680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心境障碍</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1753235"/>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2.心境障碍的分类</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根据CCMD-3对心境障碍的分类，主要包括躁狂发作、双相障碍、抑郁发作、持续性情感障碍以及其他或待分类的心境障碍等五个类型。</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（一）心境障碍的概述</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3" name="图片 2"/>
          <p:cNvPicPr>
            <a:picLocks noChangeAspect="1"/>
          </p:cNvPicPr>
          <p:nvPr/>
        </p:nvPicPr>
        <p:blipFill>
          <a:blip r:embed="rId1"/>
          <a:srcRect l="60469" r="5859"/>
          <a:stretch>
            <a:fillRect/>
          </a:stretch>
        </p:blipFill>
        <p:spPr>
          <a:xfrm>
            <a:off x="0" y="0"/>
            <a:ext cx="4105275" cy="6858000"/>
          </a:xfrm>
          <a:prstGeom prst="rect">
            <a:avLst/>
          </a:prstGeom>
          <a:noFill/>
          <a:ln w="9525">
            <a:noFill/>
          </a:ln>
        </p:spPr>
      </p:pic>
      <p:grpSp>
        <p:nvGrpSpPr>
          <p:cNvPr id="3074" name="组合 3"/>
          <p:cNvGrpSpPr/>
          <p:nvPr/>
        </p:nvGrpSpPr>
        <p:grpSpPr>
          <a:xfrm>
            <a:off x="5699125" y="1133475"/>
            <a:ext cx="5289550" cy="723900"/>
            <a:chOff x="5600700" y="1628775"/>
            <a:chExt cx="5289225" cy="723900"/>
          </a:xfrm>
        </p:grpSpPr>
        <p:grpSp>
          <p:nvGrpSpPr>
            <p:cNvPr id="3075" name="组合 4"/>
            <p:cNvGrpSpPr/>
            <p:nvPr/>
          </p:nvGrpSpPr>
          <p:grpSpPr>
            <a:xfrm>
              <a:off x="5600700" y="1628775"/>
              <a:ext cx="840581" cy="723900"/>
              <a:chOff x="1495425" y="2895600"/>
              <a:chExt cx="840581" cy="723900"/>
            </a:xfrm>
          </p:grpSpPr>
          <p:grpSp>
            <p:nvGrpSpPr>
              <p:cNvPr id="3076" name="组合 6"/>
              <p:cNvGrpSpPr/>
              <p:nvPr/>
            </p:nvGrpSpPr>
            <p:grpSpPr>
              <a:xfrm>
                <a:off x="1495425" y="2895600"/>
                <a:ext cx="840581" cy="723900"/>
                <a:chOff x="1495425" y="2895600"/>
                <a:chExt cx="840581" cy="723900"/>
              </a:xfrm>
            </p:grpSpPr>
            <p:sp>
              <p:nvSpPr>
                <p:cNvPr id="9" name="菱形 8"/>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0" name="菱形 9"/>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8" name="文本框 7"/>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01</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6" name="文本框 5"/>
            <p:cNvSpPr txBox="1"/>
            <p:nvPr/>
          </p:nvSpPr>
          <p:spPr>
            <a:xfrm>
              <a:off x="6486525" y="1729115"/>
              <a:ext cx="4403400" cy="583565"/>
            </a:xfrm>
            <a:prstGeom prst="rect">
              <a:avLst/>
            </a:prstGeom>
            <a:noFill/>
          </p:spPr>
          <p:txBody>
            <a:bodyPr wrap="square" rtlCol="0">
              <a:spAutoFit/>
            </a:bodyPr>
            <a:lstStyle/>
            <a:p>
              <a:pPr marR="0" algn="ctr" defTabSz="914400" fontAlgn="auto">
                <a:spcBef>
                  <a:spcPts val="0"/>
                </a:spcBef>
                <a:spcAft>
                  <a:spcPts val="0"/>
                </a:spcAft>
                <a:buClrTx/>
                <a:buSzTx/>
                <a:buFontTx/>
                <a:defRPr/>
              </a:pPr>
              <a:r>
                <a:rPr lang="zh-CN" altLang="en-US" sz="3200" kern="10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rPr>
                <a:t>精神障碍概述</a:t>
              </a:r>
              <a:endParaRPr kumimoji="0" lang="zh-CN" altLang="en-US" sz="3200" i="0" kern="100" cap="none" spc="0" normalizeH="0" baseline="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grpSp>
        <p:nvGrpSpPr>
          <p:cNvPr id="3081" name="组合 33"/>
          <p:cNvGrpSpPr/>
          <p:nvPr/>
        </p:nvGrpSpPr>
        <p:grpSpPr>
          <a:xfrm>
            <a:off x="5699125" y="2451100"/>
            <a:ext cx="4765676" cy="723900"/>
            <a:chOff x="5600700" y="1628775"/>
            <a:chExt cx="4765383" cy="723900"/>
          </a:xfrm>
        </p:grpSpPr>
        <p:grpSp>
          <p:nvGrpSpPr>
            <p:cNvPr id="3082" name="组合 34"/>
            <p:cNvGrpSpPr/>
            <p:nvPr/>
          </p:nvGrpSpPr>
          <p:grpSpPr>
            <a:xfrm>
              <a:off x="5600700" y="1628775"/>
              <a:ext cx="840581" cy="723900"/>
              <a:chOff x="1495425" y="2895600"/>
              <a:chExt cx="840581" cy="723900"/>
            </a:xfrm>
          </p:grpSpPr>
          <p:grpSp>
            <p:nvGrpSpPr>
              <p:cNvPr id="3083" name="组合 36"/>
              <p:cNvGrpSpPr/>
              <p:nvPr/>
            </p:nvGrpSpPr>
            <p:grpSpPr>
              <a:xfrm>
                <a:off x="1495425" y="2895600"/>
                <a:ext cx="840581" cy="723900"/>
                <a:chOff x="1495425" y="2895600"/>
                <a:chExt cx="840581" cy="723900"/>
              </a:xfrm>
            </p:grpSpPr>
            <p:sp>
              <p:nvSpPr>
                <p:cNvPr id="39" name="菱形 38"/>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菱形 39"/>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38" name="文本框 37"/>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02</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36" name="文本框 35"/>
            <p:cNvSpPr txBox="1"/>
            <p:nvPr/>
          </p:nvSpPr>
          <p:spPr>
            <a:xfrm>
              <a:off x="5962683" y="1729115"/>
              <a:ext cx="4403400" cy="583565"/>
            </a:xfrm>
            <a:prstGeom prst="rect">
              <a:avLst/>
            </a:prstGeom>
            <a:noFill/>
          </p:spPr>
          <p:txBody>
            <a:bodyPr wrap="square" rtlCol="0">
              <a:spAutoFit/>
            </a:bodyPr>
            <a:lstStyle/>
            <a:p>
              <a:pPr marR="0" algn="ctr" defTabSz="914400" fontAlgn="auto">
                <a:spcBef>
                  <a:spcPts val="0"/>
                </a:spcBef>
                <a:spcAft>
                  <a:spcPts val="0"/>
                </a:spcAft>
                <a:buClrTx/>
                <a:buSzTx/>
                <a:buFontTx/>
                <a:defRPr/>
              </a:pPr>
              <a:r>
                <a:rPr lang="zh-CN" altLang="en-US" sz="3200" kern="10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rPr>
                <a:t>神经症</a:t>
              </a:r>
              <a:endParaRPr kumimoji="0" lang="zh-CN" altLang="en-US" sz="3200" i="0" kern="100" cap="none" spc="0" normalizeH="0" baseline="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grpSp>
        <p:nvGrpSpPr>
          <p:cNvPr id="3088" name="组合 40"/>
          <p:cNvGrpSpPr/>
          <p:nvPr/>
        </p:nvGrpSpPr>
        <p:grpSpPr>
          <a:xfrm>
            <a:off x="5699125" y="3767138"/>
            <a:ext cx="4892676" cy="723900"/>
            <a:chOff x="5600700" y="1628775"/>
            <a:chExt cx="4892375" cy="723900"/>
          </a:xfrm>
        </p:grpSpPr>
        <p:grpSp>
          <p:nvGrpSpPr>
            <p:cNvPr id="3089" name="组合 41"/>
            <p:cNvGrpSpPr/>
            <p:nvPr/>
          </p:nvGrpSpPr>
          <p:grpSpPr>
            <a:xfrm>
              <a:off x="5600700" y="1628775"/>
              <a:ext cx="840581" cy="723900"/>
              <a:chOff x="1495425" y="2895600"/>
              <a:chExt cx="840581" cy="723900"/>
            </a:xfrm>
          </p:grpSpPr>
          <p:grpSp>
            <p:nvGrpSpPr>
              <p:cNvPr id="3090" name="组合 43"/>
              <p:cNvGrpSpPr/>
              <p:nvPr/>
            </p:nvGrpSpPr>
            <p:grpSpPr>
              <a:xfrm>
                <a:off x="1495425" y="2895600"/>
                <a:ext cx="840581" cy="723900"/>
                <a:chOff x="1495425" y="2895600"/>
                <a:chExt cx="840581" cy="723900"/>
              </a:xfrm>
            </p:grpSpPr>
            <p:sp>
              <p:nvSpPr>
                <p:cNvPr id="46" name="菱形 45"/>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7" name="菱形 46"/>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45" name="文本框 44"/>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03</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3" name="文本框 42"/>
            <p:cNvSpPr txBox="1"/>
            <p:nvPr/>
          </p:nvSpPr>
          <p:spPr>
            <a:xfrm>
              <a:off x="6089675" y="1729115"/>
              <a:ext cx="4403400" cy="583565"/>
            </a:xfrm>
            <a:prstGeom prst="rect">
              <a:avLst/>
            </a:prstGeom>
            <a:noFill/>
          </p:spPr>
          <p:txBody>
            <a:bodyPr wrap="square" rtlCol="0">
              <a:spAutoFit/>
            </a:bodyPr>
            <a:lstStyle/>
            <a:p>
              <a:pPr marR="0" algn="ctr" defTabSz="914400" fontAlgn="auto">
                <a:spcBef>
                  <a:spcPts val="0"/>
                </a:spcBef>
                <a:spcAft>
                  <a:spcPts val="0"/>
                </a:spcAft>
                <a:buClrTx/>
                <a:buSzTx/>
                <a:buFontTx/>
                <a:defRPr/>
              </a:pPr>
              <a:r>
                <a:rPr lang="zh-CN" altLang="en-US" sz="3200" kern="10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rPr>
                <a:t>心境障碍</a:t>
              </a:r>
              <a:endParaRPr kumimoji="0" lang="zh-CN" altLang="en-US" sz="3200" i="0" kern="100" cap="none" spc="0" normalizeH="0" baseline="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grpSp>
        <p:nvGrpSpPr>
          <p:cNvPr id="3095" name="组合 47"/>
          <p:cNvGrpSpPr/>
          <p:nvPr/>
        </p:nvGrpSpPr>
        <p:grpSpPr>
          <a:xfrm>
            <a:off x="5699125" y="5084763"/>
            <a:ext cx="5067300" cy="723900"/>
            <a:chOff x="5600700" y="1628775"/>
            <a:chExt cx="5066989" cy="723900"/>
          </a:xfrm>
        </p:grpSpPr>
        <p:grpSp>
          <p:nvGrpSpPr>
            <p:cNvPr id="3096" name="组合 48"/>
            <p:cNvGrpSpPr/>
            <p:nvPr/>
          </p:nvGrpSpPr>
          <p:grpSpPr>
            <a:xfrm>
              <a:off x="5600700" y="1628775"/>
              <a:ext cx="840581" cy="723900"/>
              <a:chOff x="1495425" y="2895600"/>
              <a:chExt cx="840581" cy="723900"/>
            </a:xfrm>
          </p:grpSpPr>
          <p:grpSp>
            <p:nvGrpSpPr>
              <p:cNvPr id="3097" name="组合 50"/>
              <p:cNvGrpSpPr/>
              <p:nvPr/>
            </p:nvGrpSpPr>
            <p:grpSpPr>
              <a:xfrm>
                <a:off x="1495425" y="2895600"/>
                <a:ext cx="840581" cy="723900"/>
                <a:chOff x="1495425" y="2895600"/>
                <a:chExt cx="840581" cy="723900"/>
              </a:xfrm>
            </p:grpSpPr>
            <p:sp>
              <p:nvSpPr>
                <p:cNvPr id="53" name="菱形 52"/>
                <p:cNvSpPr/>
                <p:nvPr/>
              </p:nvSpPr>
              <p:spPr>
                <a:xfrm>
                  <a:off x="1495425" y="2895600"/>
                  <a:ext cx="723900" cy="723900"/>
                </a:xfrm>
                <a:prstGeom prst="diamond">
                  <a:avLst/>
                </a:prstGeom>
                <a:solidFill>
                  <a:srgbClr val="85B2B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4" name="菱形 53"/>
                <p:cNvSpPr/>
                <p:nvPr/>
              </p:nvSpPr>
              <p:spPr>
                <a:xfrm>
                  <a:off x="1657350" y="2918222"/>
                  <a:ext cx="678656" cy="678656"/>
                </a:xfrm>
                <a:prstGeom prst="diamond">
                  <a:avLst/>
                </a:prstGeom>
                <a:noFill/>
                <a:ln w="12700" cap="flat" cmpd="sng" algn="ctr">
                  <a:solidFill>
                    <a:srgbClr val="85B2B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52" name="文本框 51"/>
              <p:cNvSpPr txBox="1"/>
              <p:nvPr/>
            </p:nvSpPr>
            <p:spPr>
              <a:xfrm>
                <a:off x="1589731" y="3057495"/>
                <a:ext cx="494342"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04</a:t>
                </a:r>
                <a:endParaRPr kumimoji="0" lang="zh-CN" altLang="en-US" sz="2000" b="1" i="1"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50" name="文本框 49"/>
            <p:cNvSpPr txBox="1"/>
            <p:nvPr/>
          </p:nvSpPr>
          <p:spPr>
            <a:xfrm>
              <a:off x="6264289" y="1729115"/>
              <a:ext cx="4403400" cy="583565"/>
            </a:xfrm>
            <a:prstGeom prst="rect">
              <a:avLst/>
            </a:prstGeom>
            <a:noFill/>
          </p:spPr>
          <p:txBody>
            <a:bodyPr wrap="square" rtlCol="0">
              <a:spAutoFit/>
            </a:bodyPr>
            <a:lstStyle/>
            <a:p>
              <a:pPr marR="0" algn="ctr" defTabSz="914400" fontAlgn="auto">
                <a:spcBef>
                  <a:spcPts val="0"/>
                </a:spcBef>
                <a:spcAft>
                  <a:spcPts val="0"/>
                </a:spcAft>
                <a:buClrTx/>
                <a:buSzTx/>
                <a:buFontTx/>
                <a:defRPr/>
              </a:pPr>
              <a:r>
                <a:rPr kumimoji="0" lang="zh-CN" altLang="en-US" sz="3200" i="0" kern="100" cap="none" spc="0" normalizeH="0" baseline="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rPr>
                <a:t>精神分裂症</a:t>
              </a:r>
              <a:endParaRPr kumimoji="0" lang="zh-CN" altLang="en-US" sz="3200" i="0" kern="100" cap="none" spc="0" normalizeH="0" baseline="0" noProof="0" dirty="0">
                <a:solidFill>
                  <a:srgbClr val="85B2B8"/>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grpSp>
      <p:sp>
        <p:nvSpPr>
          <p:cNvPr id="55" name="矩形 54"/>
          <p:cNvSpPr/>
          <p:nvPr/>
        </p:nvSpPr>
        <p:spPr>
          <a:xfrm>
            <a:off x="4267200" y="0"/>
            <a:ext cx="88900" cy="6858000"/>
          </a:xfrm>
          <a:prstGeom prst="rect">
            <a:avLst/>
          </a:prstGeom>
          <a:gradFill flip="none" rotWithShape="1">
            <a:gsLst>
              <a:gs pos="100000">
                <a:srgbClr val="CEDC9F"/>
              </a:gs>
              <a:gs pos="0">
                <a:srgbClr val="C9EAEF"/>
              </a:gs>
              <a:gs pos="48000">
                <a:srgbClr val="61739F"/>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6" name="矩形 55"/>
          <p:cNvSpPr/>
          <p:nvPr/>
        </p:nvSpPr>
        <p:spPr>
          <a:xfrm>
            <a:off x="631825" y="1211263"/>
            <a:ext cx="2430463" cy="156368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104" name="组合 56"/>
          <p:cNvGrpSpPr/>
          <p:nvPr/>
        </p:nvGrpSpPr>
        <p:grpSpPr>
          <a:xfrm>
            <a:off x="392113" y="1339850"/>
            <a:ext cx="2946400" cy="1350963"/>
            <a:chOff x="968204" y="2077067"/>
            <a:chExt cx="1886851" cy="1350490"/>
          </a:xfrm>
        </p:grpSpPr>
        <p:sp>
          <p:nvSpPr>
            <p:cNvPr id="3105" name="矩形 57"/>
            <p:cNvSpPr/>
            <p:nvPr/>
          </p:nvSpPr>
          <p:spPr>
            <a:xfrm>
              <a:off x="968204" y="2077067"/>
              <a:ext cx="1852723" cy="768350"/>
            </a:xfrm>
            <a:prstGeom prst="rect">
              <a:avLst/>
            </a:prstGeom>
            <a:noFill/>
            <a:ln w="9525">
              <a:noFill/>
            </a:ln>
          </p:spPr>
          <p:txBody>
            <a:bodyPr wrap="square" anchor="t">
              <a:spAutoFit/>
            </a:bodyPr>
            <a:p>
              <a:pPr algn="ctr"/>
              <a:r>
                <a:rPr lang="zh-CN" altLang="en-US" sz="4400" dirty="0">
                  <a:solidFill>
                    <a:srgbClr val="85B2B8"/>
                  </a:solidFill>
                  <a:latin typeface="米开浪漫情书体" panose="02000603000000000000" charset="-122"/>
                  <a:ea typeface="米开浪漫情书体" panose="02000603000000000000" charset="-122"/>
                </a:rPr>
                <a:t>目 录</a:t>
              </a:r>
              <a:endParaRPr lang="zh-CN" altLang="en-US" sz="4400" dirty="0">
                <a:solidFill>
                  <a:srgbClr val="85B2B8"/>
                </a:solidFill>
                <a:latin typeface="米开浪漫情书体" panose="02000603000000000000" charset="-122"/>
                <a:ea typeface="米开浪漫情书体" panose="02000603000000000000" charset="-122"/>
              </a:endParaRPr>
            </a:p>
          </p:txBody>
        </p:sp>
        <p:sp>
          <p:nvSpPr>
            <p:cNvPr id="3106" name="矩形 58"/>
            <p:cNvSpPr/>
            <p:nvPr/>
          </p:nvSpPr>
          <p:spPr>
            <a:xfrm>
              <a:off x="1002332" y="2720802"/>
              <a:ext cx="1852723" cy="706755"/>
            </a:xfrm>
            <a:prstGeom prst="rect">
              <a:avLst/>
            </a:prstGeom>
            <a:noFill/>
            <a:ln w="9525">
              <a:noFill/>
            </a:ln>
          </p:spPr>
          <p:txBody>
            <a:bodyPr wrap="square" anchor="t">
              <a:spAutoFit/>
            </a:bodyPr>
            <a:p>
              <a:pPr algn="ctr"/>
              <a:r>
                <a:rPr lang="zh-CN" altLang="en-US" sz="4000" dirty="0">
                  <a:solidFill>
                    <a:srgbClr val="85B2B8"/>
                  </a:solidFill>
                  <a:latin typeface="米开浪漫情书体" panose="02000603000000000000" charset="-122"/>
                  <a:ea typeface="米开浪漫情书体" panose="02000603000000000000" charset="-122"/>
                </a:rPr>
                <a:t>content</a:t>
              </a:r>
              <a:endParaRPr lang="zh-CN" altLang="en-US" sz="4000" dirty="0">
                <a:solidFill>
                  <a:srgbClr val="85B2B8"/>
                </a:solidFill>
                <a:latin typeface="米开浪漫情书体" panose="02000603000000000000" charset="-122"/>
                <a:ea typeface="米开浪漫情书体" panose="02000603000000000000"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90925"/>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心境障碍</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306955"/>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1.抑郁症的定义</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抑郁症又称为抑郁发作，是以显著而持久的心境障碍为主要特征的一种疾病，抑郁症患者常有兴趣丧失、自卑感、注意困难、食欲丧失和有死亡或自杀观念，其他症状包括认知功能、语言、行为、睡眠等异常表现。</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（二）抑郁症</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心境障碍</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341503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2.抑郁症的临床表现</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以往抑郁症的表现按心理过程内容概括为“三低症状”，即情绪低落、思维迟缓和意志活动减退。但目前对抑郁症的临床症状归纳为以下3项：首先是核心症状，其表现为患者感到情绪低落、兴趣缺乏和精力不足；其次患者表现出一系列的心理症状群，患者通常会感到焦虑不安、有强烈的自罪自责，伴有一定的精神病性症状和认知扭曲，注意力和记忆力下降，频发自杀观念和行为，有一定的精神运动性迟滞和激越，严重者自知力明显受损；另外患者会出现躯体症状。</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（二）抑郁症</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心境障碍</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341503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3.抑郁症的防治</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（1）保持乐观的心情，多听一些轻音乐，增强自我心理调节能力；</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（2）积极参与社会活动，广泛与亲朋好友沟通交流；</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（3）培养自己的兴趣爱好；</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（4）规律起居饮食；</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（5）多交朋友，去感受朋友给自己带来的乐趣。</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（二）抑郁症</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心境障碍</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861310"/>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（三）双相障碍</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     双相障碍指既有狂躁或轻躁狂发作，又有抑郁发作的一类精神障碍。常见焦虑相关症状及合并物质滥用，也可出现幻想、妄想、紧张症状等精神病性症状。一般为反复发作性病程，抑郁发作和躁狂/轻躁狂发作循环、交替出现，或以混合特征方式存在，病情严重者更有一年之内4次以上发作而难寻相对稳定间歇期的快速循环方式。双相障碍分为躁狂相、抑郁相、混合相、快速循环型和其他。</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64075" y="1306830"/>
            <a:ext cx="4232275" cy="46037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三</a:t>
            </a:r>
            <a:r>
              <a:rPr sz="2400" dirty="0">
                <a:latin typeface="微软雅黑" panose="020B0503020204020204" pitchFamily="34" charset="-122"/>
                <a:ea typeface="微软雅黑" panose="020B0503020204020204" pitchFamily="34" charset="-122"/>
                <a:sym typeface="+mn-ea"/>
              </a:rPr>
              <a:t>）</a:t>
            </a:r>
            <a:r>
              <a:rPr lang="zh-CN" sz="2400" dirty="0">
                <a:latin typeface="微软雅黑" panose="020B0503020204020204" pitchFamily="34" charset="-122"/>
                <a:ea typeface="微软雅黑" panose="020B0503020204020204" pitchFamily="34" charset="-122"/>
                <a:sym typeface="+mn-ea"/>
              </a:rPr>
              <a:t>双相障碍</a:t>
            </a:r>
            <a:endParaRPr lang="zh-CN"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0" y="200025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2647950" y="3394075"/>
            <a:ext cx="7137400" cy="768350"/>
          </a:xfrm>
          <a:prstGeom prst="rect">
            <a:avLst/>
          </a:prstGeom>
          <a:noFill/>
          <a:ln w="9525">
            <a:noFill/>
          </a:ln>
        </p:spPr>
        <p:txBody>
          <a:bodyPr wrap="square" anchor="t">
            <a:spAutoFit/>
          </a:bodyPr>
          <a:p>
            <a:pPr algn="ctr"/>
            <a:r>
              <a:rPr kumimoji="0" lang="zh-CN" altLang="en-US" sz="4400"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精神分裂症</a:t>
            </a:r>
            <a:endParaRPr kumimoji="0" lang="zh-CN" altLang="en-US" sz="4400"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sp>
        <p:nvSpPr>
          <p:cNvPr id="4101" name="文本框 7"/>
          <p:cNvSpPr txBox="1"/>
          <p:nvPr/>
        </p:nvSpPr>
        <p:spPr>
          <a:xfrm>
            <a:off x="5026025" y="2363788"/>
            <a:ext cx="2433638" cy="645160"/>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04</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精神分裂症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306955"/>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1.精神分裂症的定义</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精神分裂症是一组病因未明的重性精神病，多在青壮年缓慢或亚急性起病，临床上往往表现为症状各异的综合征，涉及感知觉、思维、情感和行为等多方面的障碍以及精神活动的不协调。患者一般意识清楚，智能基本正常，但部分患者在疾病过程中会出现认知功能的损害。</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74235" y="1306830"/>
            <a:ext cx="4232275" cy="460375"/>
          </a:xfrm>
          <a:prstGeom prst="rect">
            <a:avLst/>
          </a:prstGeom>
          <a:noFill/>
          <a:ln w="9525">
            <a:noFill/>
          </a:ln>
        </p:spPr>
        <p:txBody>
          <a:bodyPr wrap="square" anchor="t">
            <a:spAutoFit/>
          </a:bodyPr>
          <a:p>
            <a:pPr algn="ctr"/>
            <a:r>
              <a:rPr lang="zh-CN" sz="2400" dirty="0">
                <a:latin typeface="微软雅黑" panose="020B0503020204020204" pitchFamily="34" charset="-122"/>
                <a:ea typeface="微软雅黑" panose="020B0503020204020204" pitchFamily="34" charset="-122"/>
                <a:sym typeface="+mn-ea"/>
              </a:rPr>
              <a:t>（一）</a:t>
            </a:r>
            <a:r>
              <a:rPr sz="2400" dirty="0">
                <a:latin typeface="微软雅黑" panose="020B0503020204020204" pitchFamily="34" charset="-122"/>
                <a:ea typeface="微软雅黑" panose="020B0503020204020204" pitchFamily="34" charset="-122"/>
                <a:sym typeface="+mn-ea"/>
              </a:rPr>
              <a:t>精神分裂症的概述</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精神分裂症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306955"/>
          </a:xfrm>
          <a:prstGeom prst="rect">
            <a:avLst/>
          </a:prstGeom>
          <a:noFill/>
          <a:ln w="9525">
            <a:noFill/>
          </a:ln>
        </p:spPr>
        <p:txBody>
          <a:bodyPr wrap="square" anchor="t">
            <a:spAutoFit/>
          </a:bodyPr>
          <a:p>
            <a:pPr algn="l">
              <a:lnSpc>
                <a:spcPct val="200000"/>
              </a:lnSpc>
            </a:pPr>
            <a:r>
              <a:rPr sz="1800" dirty="0">
                <a:latin typeface="微软雅黑" panose="020B0503020204020204" pitchFamily="34" charset="-122"/>
                <a:ea typeface="微软雅黑" panose="020B0503020204020204" pitchFamily="34" charset="-122"/>
              </a:rPr>
              <a:t>2.精神分裂症的临床表现</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精神分裂症的临床症状复杂多样，可涉及感知觉、思维、情感、意志行为及认知功能等方面，个体之间症状差异很大，即使同一患者在不同阶段或病期也可能表现出不同症状。</a:t>
            </a:r>
            <a:endParaRPr sz="1800" dirty="0">
              <a:latin typeface="微软雅黑" panose="020B0503020204020204" pitchFamily="34" charset="-122"/>
              <a:ea typeface="微软雅黑" panose="020B0503020204020204" pitchFamily="34" charset="-122"/>
            </a:endParaRPr>
          </a:p>
          <a:p>
            <a:pPr algn="l">
              <a:lnSpc>
                <a:spcPct val="200000"/>
              </a:lnSpc>
            </a:pPr>
            <a:r>
              <a:rPr sz="1800" dirty="0">
                <a:latin typeface="微软雅黑" panose="020B0503020204020204" pitchFamily="34" charset="-122"/>
                <a:ea typeface="微软雅黑" panose="020B0503020204020204" pitchFamily="34" charset="-122"/>
              </a:rPr>
              <a:t>（1）感知觉障碍（2）思维障碍（3）情感障碍 （4）意志和行为障碍（5）认知功能障碍</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74235" y="1306830"/>
            <a:ext cx="4232275" cy="460375"/>
          </a:xfrm>
          <a:prstGeom prst="rect">
            <a:avLst/>
          </a:prstGeom>
          <a:noFill/>
          <a:ln w="9525">
            <a:noFill/>
          </a:ln>
        </p:spPr>
        <p:txBody>
          <a:bodyPr wrap="square" anchor="t">
            <a:spAutoFit/>
          </a:bodyPr>
          <a:p>
            <a:pPr algn="ctr"/>
            <a:r>
              <a:rPr lang="zh-CN" sz="2400" dirty="0">
                <a:latin typeface="微软雅黑" panose="020B0503020204020204" pitchFamily="34" charset="-122"/>
                <a:ea typeface="微软雅黑" panose="020B0503020204020204" pitchFamily="34" charset="-122"/>
                <a:sym typeface="+mn-ea"/>
              </a:rPr>
              <a:t>（一）</a:t>
            </a:r>
            <a:r>
              <a:rPr sz="2400" dirty="0">
                <a:latin typeface="微软雅黑" panose="020B0503020204020204" pitchFamily="34" charset="-122"/>
                <a:ea typeface="微软雅黑" panose="020B0503020204020204" pitchFamily="34" charset="-122"/>
                <a:sym typeface="+mn-ea"/>
              </a:rPr>
              <a:t>精神分裂症的概述</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精神分裂症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3415030"/>
          </a:xfrm>
          <a:prstGeom prst="rect">
            <a:avLst/>
          </a:prstGeom>
          <a:noFill/>
          <a:ln w="9525">
            <a:noFill/>
          </a:ln>
        </p:spPr>
        <p:txBody>
          <a:bodyPr wrap="square" anchor="t">
            <a:spAutoFit/>
          </a:bodyPr>
          <a:p>
            <a:pPr algn="l">
              <a:lnSpc>
                <a:spcPct val="200000"/>
              </a:lnSpc>
            </a:pPr>
            <a:r>
              <a:rPr lang="en-US" sz="1800" dirty="0">
                <a:latin typeface="微软雅黑" panose="020B0503020204020204" pitchFamily="34" charset="-122"/>
                <a:ea typeface="微软雅黑" panose="020B0503020204020204" pitchFamily="34" charset="-122"/>
              </a:rPr>
              <a:t>     </a:t>
            </a:r>
            <a:r>
              <a:rPr sz="1800" dirty="0">
                <a:latin typeface="微软雅黑" panose="020B0503020204020204" pitchFamily="34" charset="-122"/>
                <a:ea typeface="微软雅黑" panose="020B0503020204020204" pitchFamily="34" charset="-122"/>
              </a:rPr>
              <a:t>对精神分裂症的防治措施主要是做好三级预防，此外早期发现非常重要。大多数患者在起病初期常表现某些非特异性症状，如责任心下降、学习和工作效率低下、兴趣减少、不明原因地回避社交。有的表现为情绪障碍，如情绪不稳，易激惹，与周围人关系不融洽，或者有一些稀奇古怪的想法等。这段时间被称为“前驱期”。由于症状不明显，处于该期的患者往往得不到及时治疗而发展至活动期。此前患者可出现各种精神分裂症的特征性症状，如幻觉、妄想、怪异或幼稚行为等，患者如能在此阶段得到治疗，多数可得到有效控制。</a:t>
            </a:r>
            <a:endParaRPr sz="1800" dirty="0">
              <a:latin typeface="微软雅黑" panose="020B0503020204020204" pitchFamily="34" charset="-122"/>
              <a:ea typeface="微软雅黑" panose="020B0503020204020204" pitchFamily="34" charset="-122"/>
            </a:endParaRPr>
          </a:p>
        </p:txBody>
      </p:sp>
      <p:sp>
        <p:nvSpPr>
          <p:cNvPr id="5127" name="文本框 12"/>
          <p:cNvSpPr txBox="1"/>
          <p:nvPr/>
        </p:nvSpPr>
        <p:spPr>
          <a:xfrm>
            <a:off x="4674235" y="1306830"/>
            <a:ext cx="4232275" cy="829945"/>
          </a:xfrm>
          <a:prstGeom prst="rect">
            <a:avLst/>
          </a:prstGeom>
          <a:noFill/>
          <a:ln w="9525">
            <a:noFill/>
          </a:ln>
        </p:spPr>
        <p:txBody>
          <a:bodyPr wrap="square" anchor="t">
            <a:spAutoFit/>
          </a:bodyPr>
          <a:p>
            <a:pPr algn="ctr"/>
            <a:r>
              <a:rPr sz="2400" dirty="0">
                <a:latin typeface="微软雅黑" panose="020B0503020204020204" pitchFamily="34" charset="-122"/>
                <a:ea typeface="微软雅黑" panose="020B0503020204020204" pitchFamily="34" charset="-122"/>
                <a:sym typeface="+mn-ea"/>
              </a:rPr>
              <a:t>（二）精神分裂症的防治</a:t>
            </a:r>
            <a:endParaRPr sz="2400" dirty="0">
              <a:latin typeface="微软雅黑" panose="020B0503020204020204" pitchFamily="34" charset="-122"/>
              <a:ea typeface="微软雅黑" panose="020B0503020204020204" pitchFamily="34" charset="-122"/>
            </a:endParaRPr>
          </a:p>
          <a:p>
            <a:pPr algn="ct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图片 2"/>
          <p:cNvPicPr>
            <a:picLocks noChangeAspect="1"/>
          </p:cNvPicPr>
          <p:nvPr/>
        </p:nvPicPr>
        <p:blipFill>
          <a:blip r:embed="rId1"/>
          <a:stretch>
            <a:fillRect/>
          </a:stretch>
        </p:blipFill>
        <p:spPr>
          <a:xfrm>
            <a:off x="0" y="0"/>
            <a:ext cx="12192000" cy="6858000"/>
          </a:xfrm>
          <a:prstGeom prst="rect">
            <a:avLst/>
          </a:prstGeom>
          <a:noFill/>
          <a:ln w="9525">
            <a:noFill/>
          </a:ln>
        </p:spPr>
      </p:pic>
      <p:pic>
        <p:nvPicPr>
          <p:cNvPr id="21506" name="图片 4"/>
          <p:cNvPicPr>
            <a:picLocks noChangeAspect="1"/>
          </p:cNvPicPr>
          <p:nvPr/>
        </p:nvPicPr>
        <p:blipFill>
          <a:blip r:embed="rId2"/>
          <a:srcRect l="8832" t="18169" r="10970" b="20509"/>
          <a:stretch>
            <a:fillRect/>
          </a:stretch>
        </p:blipFill>
        <p:spPr>
          <a:xfrm rot="-703963">
            <a:off x="2867025" y="2290763"/>
            <a:ext cx="7315200" cy="1852612"/>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0" y="200025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2346325" y="3394075"/>
            <a:ext cx="7137400" cy="1445260"/>
          </a:xfrm>
          <a:prstGeom prst="rect">
            <a:avLst/>
          </a:prstGeom>
          <a:noFill/>
          <a:ln w="9525">
            <a:noFill/>
          </a:ln>
        </p:spPr>
        <p:txBody>
          <a:bodyPr wrap="square" anchor="t">
            <a:spAutoFit/>
          </a:bodyPr>
          <a:p>
            <a:pPr algn="ctr"/>
            <a:r>
              <a:rPr lang="zh-CN" altLang="en-US" sz="4000" dirty="0">
                <a:latin typeface="微软雅黑" panose="020B0503020204020204" pitchFamily="34" charset="-122"/>
                <a:ea typeface="微软雅黑" panose="020B0503020204020204" pitchFamily="34" charset="-122"/>
              </a:rPr>
              <a:t> </a:t>
            </a:r>
            <a:r>
              <a:rPr lang="zh-CN" altLang="en-US" sz="4400" kern="10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rPr>
              <a:t>精神障碍概述</a:t>
            </a:r>
            <a:endParaRPr kumimoji="0" lang="zh-CN" altLang="en-US" sz="4400"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a:p>
            <a:pPr algn="ctr"/>
            <a:endParaRPr kumimoji="0" lang="zh-CN" altLang="en-US" sz="4400"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sp>
        <p:nvSpPr>
          <p:cNvPr id="4101" name="文本框 7"/>
          <p:cNvSpPr txBox="1"/>
          <p:nvPr/>
        </p:nvSpPr>
        <p:spPr>
          <a:xfrm>
            <a:off x="5026025" y="2363788"/>
            <a:ext cx="2433638" cy="646112"/>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01</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545" y="519430"/>
            <a:ext cx="5214620" cy="505449"/>
            <a:chOff x="-262890" y="542925"/>
            <a:chExt cx="4110990" cy="505443"/>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517103" y="587999"/>
              <a:ext cx="3229068" cy="460369"/>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（一）精神障碍的定义</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1938020"/>
          </a:xfrm>
          <a:prstGeom prst="rect">
            <a:avLst/>
          </a:prstGeom>
          <a:noFill/>
          <a:ln w="9525">
            <a:noFill/>
          </a:ln>
        </p:spPr>
        <p:txBody>
          <a:bodyPr wrap="square" anchor="t">
            <a:spAutoFit/>
          </a:bodyPr>
          <a:p>
            <a:pPr algn="l">
              <a:lnSpc>
                <a:spcPct val="200000"/>
              </a:lnSpc>
            </a:pPr>
            <a:r>
              <a:rPr lang="en-US" sz="2000" dirty="0">
                <a:latin typeface="微软雅黑" panose="020B0503020204020204" pitchFamily="34" charset="-122"/>
                <a:ea typeface="微软雅黑" panose="020B0503020204020204" pitchFamily="34" charset="-122"/>
              </a:rPr>
              <a:t>        </a:t>
            </a:r>
            <a:r>
              <a:rPr sz="2000" dirty="0">
                <a:latin typeface="微软雅黑" panose="020B0503020204020204" pitchFamily="34" charset="-122"/>
                <a:ea typeface="微软雅黑" panose="020B0503020204020204" pitchFamily="34" charset="-122"/>
              </a:rPr>
              <a:t>精神医学对精神障碍的定义是：人类大脑机能活动发生紊乱，导致认知、情感、行为和意志等精神活动不同程度障碍的总称，主要特征表现为感知觉、记忆、思维、情感、意志等精神活动异常，可分为器质性精神障碍和功能性精神障碍。</a:t>
            </a:r>
            <a:endParaRPr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545" y="519430"/>
            <a:ext cx="4654550" cy="504832"/>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69"/>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（二）精神障碍的病因</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2553335"/>
          </a:xfrm>
          <a:prstGeom prst="rect">
            <a:avLst/>
          </a:prstGeom>
          <a:noFill/>
          <a:ln w="9525">
            <a:noFill/>
          </a:ln>
        </p:spPr>
        <p:txBody>
          <a:bodyPr wrap="square" anchor="t">
            <a:spAutoFit/>
          </a:bodyPr>
          <a:p>
            <a:pPr algn="l">
              <a:lnSpc>
                <a:spcPct val="200000"/>
              </a:lnSpc>
            </a:pPr>
            <a:r>
              <a:rPr lang="en-US" sz="2000" dirty="0">
                <a:latin typeface="微软雅黑" panose="020B0503020204020204" pitchFamily="34" charset="-122"/>
                <a:ea typeface="微软雅黑" panose="020B0503020204020204" pitchFamily="34" charset="-122"/>
              </a:rPr>
              <a:t>         </a:t>
            </a:r>
            <a:r>
              <a:rPr sz="2000" dirty="0">
                <a:latin typeface="微软雅黑" panose="020B0503020204020204" pitchFamily="34" charset="-122"/>
                <a:ea typeface="微软雅黑" panose="020B0503020204020204" pitchFamily="34" charset="-122"/>
              </a:rPr>
              <a:t>导致罹患精神障碍的病因主要有生物学因素和心理-社会因素。导致疾病发生和发展的病因有很多，不能仅凭一个病因而直接导致个体发生精神疾病，发病是多种因素综合的结果。</a:t>
            </a:r>
            <a:r>
              <a:rPr sz="2000" dirty="0">
                <a:latin typeface="微软雅黑" panose="020B0503020204020204" pitchFamily="34" charset="-122"/>
                <a:ea typeface="微软雅黑" panose="020B0503020204020204" pitchFamily="34" charset="-122"/>
              </a:rPr>
              <a:t>1.生物学因素</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2.心理-社会因素</a:t>
            </a:r>
            <a:endParaRPr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545" y="519430"/>
            <a:ext cx="5392420" cy="504832"/>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69"/>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（三）精神障碍的早期识别</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403350"/>
            <a:ext cx="10577512" cy="5015865"/>
          </a:xfrm>
          <a:prstGeom prst="rect">
            <a:avLst/>
          </a:prstGeom>
          <a:noFill/>
          <a:ln w="9525">
            <a:noFill/>
          </a:ln>
        </p:spPr>
        <p:txBody>
          <a:bodyPr wrap="square" anchor="t">
            <a:spAutoFit/>
          </a:bodyPr>
          <a:p>
            <a:pPr algn="l">
              <a:lnSpc>
                <a:spcPct val="200000"/>
              </a:lnSpc>
            </a:pPr>
            <a:r>
              <a:rPr lang="en-US" sz="2000" dirty="0">
                <a:latin typeface="微软雅黑" panose="020B0503020204020204" pitchFamily="34" charset="-122"/>
                <a:ea typeface="微软雅黑" panose="020B0503020204020204" pitchFamily="34" charset="-122"/>
              </a:rPr>
              <a:t> </a:t>
            </a:r>
            <a:r>
              <a:rPr sz="2000" dirty="0">
                <a:latin typeface="微软雅黑" panose="020B0503020204020204" pitchFamily="34" charset="-122"/>
                <a:ea typeface="微软雅黑" panose="020B0503020204020204" pitchFamily="34" charset="-122"/>
              </a:rPr>
              <a:t>1.异常精神活动的早期表现</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当个体出现精神活动异常未达到发病的状态时会出现以下7个典型症状：</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（1）精神活动失去协调；</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（2）人格失去稳定性</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（4）出现明显的非躯体疾病导致的躯体症状；</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（5）行为举止怪异；</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（6）个体的防御机制提高；</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（7）个人形象改变。</a:t>
            </a:r>
            <a:endParaRPr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3"/>
          <p:cNvPicPr>
            <a:picLocks noChangeAspect="1"/>
          </p:cNvPicPr>
          <p:nvPr/>
        </p:nvPicPr>
        <p:blipFill>
          <a:blip r:embed="rId1"/>
          <a:srcRect t="54443"/>
          <a:stretch>
            <a:fillRect/>
          </a:stretch>
        </p:blipFill>
        <p:spPr>
          <a:xfrm>
            <a:off x="0" y="2000250"/>
            <a:ext cx="12192000" cy="3124200"/>
          </a:xfrm>
          <a:prstGeom prst="rect">
            <a:avLst/>
          </a:prstGeom>
          <a:noFill/>
          <a:ln w="9525">
            <a:noFill/>
          </a:ln>
        </p:spPr>
      </p:pic>
      <p:sp>
        <p:nvSpPr>
          <p:cNvPr id="5" name="矩形 4"/>
          <p:cNvSpPr/>
          <p:nvPr/>
        </p:nvSpPr>
        <p:spPr>
          <a:xfrm rot="5400000">
            <a:off x="6057106" y="-4285456"/>
            <a:ext cx="77788" cy="12192000"/>
          </a:xfrm>
          <a:prstGeom prst="rect">
            <a:avLst/>
          </a:prstGeom>
          <a:gradFill flip="none" rotWithShape="1">
            <a:gsLst>
              <a:gs pos="100000">
                <a:srgbClr val="7BB2C7"/>
              </a:gs>
              <a:gs pos="1000">
                <a:srgbClr val="9FE5FF"/>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p:nvSpPr>
        <p:spPr>
          <a:xfrm rot="5400000">
            <a:off x="6057106" y="-753269"/>
            <a:ext cx="77788" cy="12192000"/>
          </a:xfrm>
          <a:prstGeom prst="rect">
            <a:avLst/>
          </a:prstGeom>
          <a:gradFill flip="none" rotWithShape="1">
            <a:gsLst>
              <a:gs pos="100000">
                <a:srgbClr val="7BB2C7"/>
              </a:gs>
              <a:gs pos="1000">
                <a:srgbClr val="549EB9"/>
              </a:gs>
              <a:gs pos="49000">
                <a:srgbClr val="F1EDC0"/>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0" name="矩形 6"/>
          <p:cNvSpPr/>
          <p:nvPr/>
        </p:nvSpPr>
        <p:spPr>
          <a:xfrm>
            <a:off x="2616200" y="3394075"/>
            <a:ext cx="7137400" cy="706755"/>
          </a:xfrm>
          <a:prstGeom prst="rect">
            <a:avLst/>
          </a:prstGeom>
          <a:noFill/>
          <a:ln w="9525">
            <a:noFill/>
          </a:ln>
        </p:spPr>
        <p:txBody>
          <a:bodyPr wrap="square" anchor="t">
            <a:spAutoFit/>
          </a:bodyPr>
          <a:p>
            <a:pPr algn="ctr"/>
            <a:r>
              <a:rPr lang="zh-CN" altLang="en-US" sz="4000" dirty="0">
                <a:latin typeface="微软雅黑" panose="020B0503020204020204" pitchFamily="34" charset="-122"/>
                <a:ea typeface="微软雅黑" panose="020B0503020204020204" pitchFamily="34" charset="-122"/>
              </a:rPr>
              <a:t>神经症</a:t>
            </a:r>
            <a:endParaRPr kumimoji="0" lang="zh-CN" altLang="en-US" sz="4400" i="0" kern="100" cap="none" spc="0" normalizeH="0" baseline="0" noProof="0" dirty="0">
              <a:solidFill>
                <a:schemeClr val="tx1"/>
              </a:solidFill>
              <a:latin typeface="米开青春日记" panose="02010800040101010101" charset="-128"/>
              <a:ea typeface="米开青春日记" panose="02010800040101010101" charset="-128"/>
              <a:cs typeface="方正苏新诗柳楷简体-yolan" panose="02000000000000000000" pitchFamily="2" charset="-122"/>
              <a:sym typeface="+mn-ea"/>
            </a:endParaRPr>
          </a:p>
        </p:txBody>
      </p:sp>
      <p:sp>
        <p:nvSpPr>
          <p:cNvPr id="4101" name="文本框 7"/>
          <p:cNvSpPr txBox="1"/>
          <p:nvPr/>
        </p:nvSpPr>
        <p:spPr>
          <a:xfrm>
            <a:off x="5026025" y="2363788"/>
            <a:ext cx="2433638" cy="645160"/>
          </a:xfrm>
          <a:prstGeom prst="rect">
            <a:avLst/>
          </a:prstGeom>
          <a:noFill/>
          <a:ln w="9525">
            <a:noFill/>
          </a:ln>
        </p:spPr>
        <p:txBody>
          <a:bodyPr wrap="square" anchor="t">
            <a:spAutoFit/>
          </a:bodyPr>
          <a:p>
            <a:pPr algn="ctr"/>
            <a:r>
              <a:rPr lang="en-US" altLang="zh-CN" sz="3600" b="1" i="1" dirty="0">
                <a:latin typeface="方正清刻本悦宋简体" panose="02000000000000000000" pitchFamily="2" charset="-122"/>
                <a:ea typeface="方正清刻本悦宋简体" panose="02000000000000000000" pitchFamily="2" charset="-122"/>
              </a:rPr>
              <a:t>Part </a:t>
            </a:r>
            <a:r>
              <a:rPr lang="en-US" altLang="zh-CN" sz="3600" b="1" dirty="0">
                <a:latin typeface="方正清刻本悦宋简体" panose="02000000000000000000" pitchFamily="2" charset="-122"/>
                <a:ea typeface="方正清刻本悦宋简体" panose="02000000000000000000" pitchFamily="2" charset="-122"/>
              </a:rPr>
              <a:t> </a:t>
            </a:r>
            <a:r>
              <a:rPr lang="en-US" altLang="zh-CN" sz="3600" b="1" i="1" dirty="0">
                <a:latin typeface="方正清刻本悦宋简体" panose="02000000000000000000" pitchFamily="2" charset="-122"/>
                <a:ea typeface="方正清刻本悦宋简体" panose="02000000000000000000" pitchFamily="2" charset="-122"/>
              </a:rPr>
              <a:t>02</a:t>
            </a:r>
            <a:endParaRPr lang="en-US" altLang="zh-CN" sz="3600" b="1" i="1" dirty="0">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神经症的概述</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1938020"/>
          </a:xfrm>
          <a:prstGeom prst="rect">
            <a:avLst/>
          </a:prstGeom>
          <a:noFill/>
          <a:ln w="9525">
            <a:noFill/>
          </a:ln>
        </p:spPr>
        <p:txBody>
          <a:bodyPr wrap="square" anchor="t">
            <a:spAutoFit/>
          </a:bodyPr>
          <a:p>
            <a:pPr algn="l">
              <a:lnSpc>
                <a:spcPct val="200000"/>
              </a:lnSpc>
            </a:pPr>
            <a:r>
              <a:rPr lang="en-US" sz="2000" dirty="0">
                <a:latin typeface="微软雅黑" panose="020B0503020204020204" pitchFamily="34" charset="-122"/>
                <a:ea typeface="微软雅黑" panose="020B0503020204020204" pitchFamily="34" charset="-122"/>
              </a:rPr>
              <a:t>         </a:t>
            </a:r>
            <a:r>
              <a:rPr sz="2000" dirty="0">
                <a:latin typeface="微软雅黑" panose="020B0503020204020204" pitchFamily="34" charset="-122"/>
                <a:ea typeface="微软雅黑" panose="020B0503020204020204" pitchFamily="34" charset="-122"/>
              </a:rPr>
              <a:t>神经症是一组表现为焦虑、抑郁、恐惧、强迫、疑病或神经衰弱的心理障碍。此类障碍有一定的人格基础，起病常受心理社会因素的影响。临床表现与患者的现实处境并不相称，但患者感到痛苦和无能为力，病程多迁移，没有可证实的器质性疾病，称为神经症样综合征。</a:t>
            </a:r>
            <a:endParaRPr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6"/>
          <p:cNvPicPr>
            <a:picLocks noChangeAspect="1"/>
          </p:cNvPicPr>
          <p:nvPr/>
        </p:nvPicPr>
        <p:blipFill>
          <a:blip r:embed="rId1"/>
          <a:stretch>
            <a:fillRect/>
          </a:stretch>
        </p:blipFill>
        <p:spPr>
          <a:xfrm>
            <a:off x="0" y="3575050"/>
            <a:ext cx="12192000" cy="3282950"/>
          </a:xfrm>
          <a:prstGeom prst="rect">
            <a:avLst/>
          </a:prstGeom>
          <a:noFill/>
          <a:ln w="9525">
            <a:noFill/>
          </a:ln>
        </p:spPr>
      </p:pic>
      <p:pic>
        <p:nvPicPr>
          <p:cNvPr id="5122" name="图片 7"/>
          <p:cNvPicPr>
            <a:picLocks noChangeAspect="1"/>
          </p:cNvPicPr>
          <p:nvPr/>
        </p:nvPicPr>
        <p:blipFill>
          <a:blip r:embed="rId2"/>
          <a:srcRect l="859" r="1874" b="65599"/>
          <a:stretch>
            <a:fillRect/>
          </a:stretch>
        </p:blipFill>
        <p:spPr>
          <a:xfrm>
            <a:off x="0" y="3386138"/>
            <a:ext cx="12192000" cy="1281112"/>
          </a:xfrm>
          <a:prstGeom prst="rect">
            <a:avLst/>
          </a:prstGeom>
          <a:noFill/>
          <a:ln w="9525">
            <a:noFill/>
          </a:ln>
        </p:spPr>
      </p:pic>
      <p:grpSp>
        <p:nvGrpSpPr>
          <p:cNvPr id="5123" name="组合 8"/>
          <p:cNvGrpSpPr/>
          <p:nvPr/>
        </p:nvGrpSpPr>
        <p:grpSpPr>
          <a:xfrm>
            <a:off x="-550862" y="519113"/>
            <a:ext cx="4110037" cy="504825"/>
            <a:chOff x="-262890" y="542925"/>
            <a:chExt cx="4110990" cy="504825"/>
          </a:xfrm>
        </p:grpSpPr>
        <p:sp>
          <p:nvSpPr>
            <p:cNvPr id="10" name="矩形: 圆角 9"/>
            <p:cNvSpPr/>
            <p:nvPr/>
          </p:nvSpPr>
          <p:spPr>
            <a:xfrm>
              <a:off x="-262890" y="542925"/>
              <a:ext cx="4110990" cy="504825"/>
            </a:xfrm>
            <a:prstGeom prst="roundRect">
              <a:avLst>
                <a:gd name="adj" fmla="val 50000"/>
              </a:avLst>
            </a:prstGeom>
            <a:solidFill>
              <a:srgbClr val="85B2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dirty="0">
                <a:solidFill>
                  <a:srgbClr val="85B2B8"/>
                </a:solidFill>
              </a:endParaRPr>
            </a:p>
          </p:txBody>
        </p:sp>
        <p:sp>
          <p:nvSpPr>
            <p:cNvPr id="5125" name="文本框 10"/>
            <p:cNvSpPr txBox="1"/>
            <p:nvPr/>
          </p:nvSpPr>
          <p:spPr>
            <a:xfrm>
              <a:off x="372289" y="564504"/>
              <a:ext cx="3229068" cy="460375"/>
            </a:xfrm>
            <a:prstGeom prst="rect">
              <a:avLst/>
            </a:prstGeom>
            <a:noFill/>
            <a:ln w="9525">
              <a:noFill/>
            </a:ln>
          </p:spPr>
          <p:txBody>
            <a:bodyPr wrap="square" anchor="t">
              <a:spAutoFit/>
            </a:bodyPr>
            <a:p>
              <a:pPr algn="ctr"/>
              <a:r>
                <a:rPr lang="zh-CN" altLang="en-US" sz="2400" b="1" dirty="0">
                  <a:solidFill>
                    <a:schemeClr val="bg1"/>
                  </a:solidFill>
                  <a:latin typeface="方正清刻本悦宋简体" panose="02000000000000000000" pitchFamily="2" charset="-122"/>
                  <a:ea typeface="方正清刻本悦宋简体" panose="02000000000000000000" pitchFamily="2" charset="-122"/>
                </a:rPr>
                <a:t>神经症</a:t>
              </a:r>
              <a:endParaRPr lang="zh-CN" altLang="en-US" sz="2400"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5126" name="矩形 11"/>
          <p:cNvSpPr/>
          <p:nvPr/>
        </p:nvSpPr>
        <p:spPr>
          <a:xfrm flipH="1">
            <a:off x="519113" y="1863725"/>
            <a:ext cx="10577512" cy="3169285"/>
          </a:xfrm>
          <a:prstGeom prst="rect">
            <a:avLst/>
          </a:prstGeom>
          <a:noFill/>
          <a:ln w="9525">
            <a:noFill/>
          </a:ln>
        </p:spPr>
        <p:txBody>
          <a:bodyPr wrap="square" anchor="t">
            <a:spAutoFit/>
          </a:bodyPr>
          <a:p>
            <a:pPr algn="l">
              <a:lnSpc>
                <a:spcPct val="200000"/>
              </a:lnSpc>
            </a:pPr>
            <a:r>
              <a:rPr sz="2000" dirty="0">
                <a:latin typeface="微软雅黑" panose="020B0503020204020204" pitchFamily="34" charset="-122"/>
                <a:ea typeface="微软雅黑" panose="020B0503020204020204" pitchFamily="34" charset="-122"/>
              </a:rPr>
              <a:t>神经症的分类标准</a:t>
            </a:r>
            <a:endParaRPr sz="2000" dirty="0">
              <a:latin typeface="微软雅黑" panose="020B0503020204020204" pitchFamily="34" charset="-122"/>
              <a:ea typeface="微软雅黑" panose="020B0503020204020204" pitchFamily="34" charset="-122"/>
            </a:endParaRPr>
          </a:p>
          <a:p>
            <a:pPr algn="l">
              <a:lnSpc>
                <a:spcPct val="200000"/>
              </a:lnSpc>
            </a:pPr>
            <a:r>
              <a:rPr sz="2000" dirty="0">
                <a:latin typeface="微软雅黑" panose="020B0503020204020204" pitchFamily="34" charset="-122"/>
                <a:ea typeface="微软雅黑" panose="020B0503020204020204" pitchFamily="34" charset="-122"/>
              </a:rPr>
              <a:t>       根据CCMD-3的分类标准，神经症中共包含12种疾病：（1）恐惧症；（2）焦虑症；（3）强迫症；（4）癔症；（5）躯体形式障碍;（6）躯体化障碍；（7）未分化躯体形式障碍；（8）疑病症；（9）躯体形式自主神经紊乱；（10）持续性躯体形式疼痛障碍；（11）其他或待分型的神经症；（12）神经衰弱。</a:t>
            </a:r>
            <a:endParaRPr sz="2000" dirty="0">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3231</Words>
  <Application>WPS 演示</Application>
  <PresentationFormat>宽屏</PresentationFormat>
  <Paragraphs>190</Paragraphs>
  <Slides>28</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Arial</vt:lpstr>
      <vt:lpstr>宋体</vt:lpstr>
      <vt:lpstr>Wingdings</vt:lpstr>
      <vt:lpstr>等线</vt:lpstr>
      <vt:lpstr>方正清刻本悦宋简体</vt:lpstr>
      <vt:lpstr>微软雅黑</vt:lpstr>
      <vt:lpstr>华文新魏</vt:lpstr>
      <vt:lpstr>米开青春日记</vt:lpstr>
      <vt:lpstr>方正苏新诗柳楷简体-yolan</vt:lpstr>
      <vt:lpstr>米开浪漫情书体</vt:lpstr>
      <vt:lpstr>Arial Unicode MS</vt:lpstr>
      <vt:lpstr>等线 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郭</cp:lastModifiedBy>
  <cp:revision>21</cp:revision>
  <dcterms:created xsi:type="dcterms:W3CDTF">2018-09-02T14:52:00Z</dcterms:created>
  <dcterms:modified xsi:type="dcterms:W3CDTF">2020-07-18T03:04:04Z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