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12" r:id="rId3"/>
    <p:sldId id="275" r:id="rId4"/>
    <p:sldId id="273" r:id="rId5"/>
    <p:sldId id="266" r:id="rId6"/>
    <p:sldId id="268" r:id="rId7"/>
    <p:sldId id="270" r:id="rId8"/>
    <p:sldId id="294" r:id="rId9"/>
    <p:sldId id="265" r:id="rId10"/>
    <p:sldId id="295" r:id="rId11"/>
    <p:sldId id="303" r:id="rId12"/>
    <p:sldId id="262" r:id="rId13"/>
    <p:sldId id="296" r:id="rId14"/>
    <p:sldId id="304" r:id="rId15"/>
    <p:sldId id="305" r:id="rId16"/>
    <p:sldId id="257" r:id="rId17"/>
    <p:sldId id="307" r:id="rId18"/>
    <p:sldId id="258" r:id="rId19"/>
    <p:sldId id="259" r:id="rId20"/>
  </p:sldIdLst>
  <p:sldSz cx="12192000" cy="6858000"/>
  <p:notesSz cx="6858000" cy="9144000"/>
  <p:embeddedFontLst>
    <p:embeddedFont>
      <p:font typeface="等线" panose="02010600030101010101" charset="-122"/>
      <p:regular r:id="rId24"/>
    </p:embeddedFont>
    <p:embeddedFont>
      <p:font typeface="蝉羽喜山堂楷书" panose="02010609000101010101" charset="-122"/>
      <p:regular r:id="rId25"/>
    </p:embeddedFont>
    <p:embeddedFont>
      <p:font typeface="米开青春日记" panose="02010800040101010101" charset="-128"/>
      <p:regular r:id="rId26"/>
    </p:embeddedFont>
    <p:embeddedFont>
      <p:font typeface="方正苏新诗柳楷简体-yolan" panose="02000000000000000000" pitchFamily="2" charset="-122"/>
      <p:regular r:id="rId27"/>
    </p:embeddedFont>
    <p:embeddedFont>
      <p:font typeface="米开浪漫情书体" panose="02000603000000000000" charset="-122"/>
      <p:regular r:id="rId28"/>
    </p:embeddedFont>
    <p:embeddedFont>
      <p:font typeface="微软雅黑" panose="020B0503020204020204" pitchFamily="34" charset="-122"/>
      <p:regular r:id="rId29"/>
    </p:embeddedFont>
    <p:embeddedFont>
      <p:font typeface="方正清刻本悦宋简体" panose="02000000000000000000" pitchFamily="2" charset="-122"/>
      <p:regular r:id="rId30"/>
    </p:embeddedFont>
    <p:embeddedFont>
      <p:font typeface="华文新魏" panose="02010800040101010101" pitchFamily="2" charset="-122"/>
      <p:regular r:id="rId31"/>
    </p:embeddedFont>
    <p:embeddedFont>
      <p:font typeface="Impact" panose="020B0806030902050204" pitchFamily="34" charset="0"/>
      <p:regular r:id="rId32"/>
    </p:embeddedFont>
    <p:embeddedFont>
      <p:font typeface="等线 Light" panose="02010600030101010101" charset="-122"/>
      <p:regular r:id="rId33"/>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等线" panose="02010600030101010101" charset="-122"/>
        <a:ea typeface="等线" panose="02010600030101010101"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B2B8"/>
    <a:srgbClr val="E2E0B0"/>
    <a:srgbClr val="DBC5CC"/>
    <a:srgbClr val="F1EEC1"/>
    <a:srgbClr val="549EB9"/>
    <a:srgbClr val="D9F1F1"/>
    <a:srgbClr val="D1CFBA"/>
    <a:srgbClr val="61739F"/>
    <a:srgbClr val="CEDC9F"/>
    <a:srgbClr val="C9E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p:restoredTop sz="94660"/>
  </p:normalViewPr>
  <p:slideViewPr>
    <p:cSldViewPr snapToGrid="0" showGuides="1">
      <p:cViewPr varScale="1">
        <p:scale>
          <a:sx n="80" d="100"/>
          <a:sy n="80" d="100"/>
        </p:scale>
        <p:origin x="62" y="72"/>
      </p:cViewPr>
      <p:guideLst>
        <p:guide orient="horz" pos="2213"/>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font" Target="fonts/font10.fntdata"/><Relationship Id="rId32" Type="http://schemas.openxmlformats.org/officeDocument/2006/relationships/font" Target="fonts/font9.fntdata"/><Relationship Id="rId31" Type="http://schemas.openxmlformats.org/officeDocument/2006/relationships/font" Target="fonts/font8.fntdata"/><Relationship Id="rId30" Type="http://schemas.openxmlformats.org/officeDocument/2006/relationships/font" Target="fonts/font7.fntdata"/><Relationship Id="rId3" Type="http://schemas.openxmlformats.org/officeDocument/2006/relationships/slide" Target="slides/slide1.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838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6172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839788" y="2505075"/>
            <a:ext cx="5157787"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6172200" y="2505075"/>
            <a:ext cx="5183188"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a:t>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hyperlink" Target="https://baike.baidu.com/pic/&#32822;&#20811;&#26031;-&#22810;&#24503;&#26862;&#23450;&#24459;/5723839/0/d043ad4bd11373f00e080199a30f4bfbfbed0484?fr=lemma&amp;ct=single" TargetMode="Externa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9" name="图片 4"/>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3075" name="文本框 6"/>
          <p:cNvSpPr txBox="1"/>
          <p:nvPr/>
        </p:nvSpPr>
        <p:spPr>
          <a:xfrm>
            <a:off x="1428115" y="2017395"/>
            <a:ext cx="6819900" cy="1938020"/>
          </a:xfrm>
          <a:prstGeom prst="rect">
            <a:avLst/>
          </a:prstGeom>
          <a:noFill/>
          <a:ln w="9525">
            <a:noFill/>
          </a:ln>
        </p:spPr>
        <p:txBody>
          <a:bodyPr wrap="square" anchor="t">
            <a:spAutoFit/>
          </a:bodyPr>
          <a:p>
            <a:r>
              <a:rPr lang="zh-CN" altLang="en-US" sz="6000" b="1" dirty="0">
                <a:latin typeface="蝉羽喜山堂楷书" panose="02010609000101010101" charset="-122"/>
                <a:ea typeface="蝉羽喜山堂楷书" panose="02010609000101010101" charset="-122"/>
                <a:sym typeface="+mn-ea"/>
              </a:rPr>
              <a:t>大学生学习心理</a:t>
            </a:r>
            <a:endParaRPr lang="zh-CN" altLang="en-US" sz="6000" b="1" dirty="0">
              <a:solidFill>
                <a:schemeClr val="tx1"/>
              </a:solidFill>
              <a:latin typeface="蝉羽喜山堂楷书" panose="02010609000101010101" charset="-122"/>
              <a:ea typeface="蝉羽喜山堂楷书" panose="02010609000101010101" charset="-122"/>
            </a:endParaRPr>
          </a:p>
          <a:p>
            <a:endParaRPr lang="zh-CN" altLang="en-US" sz="6000" b="1" dirty="0">
              <a:solidFill>
                <a:schemeClr val="tx1"/>
              </a:solidFill>
              <a:latin typeface="楷体" panose="02010609060101010101" charset="-122"/>
              <a:ea typeface="楷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anim calcmode="lin" valueType="num">
                                      <p:cBhvr additive="base">
                                        <p:cTn id="7" dur="500" fill="hold"/>
                                        <p:tgtEl>
                                          <p:spTgt spid="2049"/>
                                        </p:tgtEl>
                                        <p:attrNameLst>
                                          <p:attrName>ppt_x</p:attrName>
                                        </p:attrNameLst>
                                      </p:cBhvr>
                                      <p:tavLst>
                                        <p:tav tm="0">
                                          <p:val>
                                            <p:strVal val="#ppt_x"/>
                                          </p:val>
                                        </p:tav>
                                        <p:tav tm="100000">
                                          <p:val>
                                            <p:strVal val="#ppt_x"/>
                                          </p:val>
                                        </p:tav>
                                      </p:tavLst>
                                    </p:anim>
                                    <p:anim calcmode="lin" valueType="num">
                                      <p:cBhvr additive="base">
                                        <p:cTn id="8" dur="500" fill="hold"/>
                                        <p:tgtEl>
                                          <p:spTgt spid="20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545" y="519430"/>
            <a:ext cx="4572635" cy="504832"/>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69"/>
            </a:xfrm>
            <a:prstGeom prst="rect">
              <a:avLst/>
            </a:prstGeom>
            <a:noFill/>
            <a:ln w="9525">
              <a:noFill/>
            </a:ln>
          </p:spPr>
          <p:txBody>
            <a:bodyPr wrap="square" anchor="t">
              <a:spAutoFit/>
            </a:bodyPr>
            <a:p>
              <a:pPr algn="just"/>
              <a:r>
                <a:rPr sz="2400" b="1" dirty="0">
                  <a:solidFill>
                    <a:schemeClr val="bg1"/>
                  </a:solidFill>
                  <a:latin typeface="方正清刻本悦宋简体" panose="02000000000000000000" pitchFamily="2" charset="-122"/>
                  <a:ea typeface="方正清刻本悦宋简体" panose="02000000000000000000" pitchFamily="2" charset="-122"/>
                </a:rPr>
                <a:t>（一）增强自我效能感</a:t>
              </a:r>
              <a:endParaRPr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53403" y="1424305"/>
            <a:ext cx="10577512" cy="1076325"/>
          </a:xfrm>
          <a:prstGeom prst="rect">
            <a:avLst/>
          </a:prstGeom>
          <a:noFill/>
          <a:ln w="9525">
            <a:noFill/>
          </a:ln>
        </p:spPr>
        <p:txBody>
          <a:bodyPr wrap="square" anchor="t">
            <a:spAutoFit/>
          </a:bodyPr>
          <a:p>
            <a:pPr algn="just">
              <a:lnSpc>
                <a:spcPct val="200000"/>
              </a:lnSpc>
            </a:pPr>
            <a:r>
              <a:rPr lang="en-US" sz="1600" dirty="0">
                <a:latin typeface="微软雅黑" panose="020B0503020204020204" pitchFamily="34" charset="-122"/>
                <a:ea typeface="微软雅黑" panose="020B0503020204020204" pitchFamily="34" charset="-122"/>
              </a:rPr>
              <a:t>      </a:t>
            </a:r>
            <a:r>
              <a:rPr sz="1600" dirty="0">
                <a:latin typeface="微软雅黑" panose="020B0503020204020204" pitchFamily="34" charset="-122"/>
                <a:ea typeface="微软雅黑" panose="020B0503020204020204" pitchFamily="34" charset="-122"/>
              </a:rPr>
              <a:t>自我效能感指人们对自己是否能够成功地进行某一成就行为的主观判断。当人们确信自己有能力进行某一活动时，就会产生高度的自我效能感。</a:t>
            </a:r>
            <a:endParaRPr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5"/>
          <p:cNvPicPr>
            <a:picLocks noChangeAspect="1"/>
          </p:cNvPicPr>
          <p:nvPr/>
        </p:nvPicPr>
        <p:blipFill>
          <a:blip r:embed="rId1"/>
          <a:stretch>
            <a:fillRect/>
          </a:stretch>
        </p:blipFill>
        <p:spPr>
          <a:xfrm>
            <a:off x="635" y="8255"/>
            <a:ext cx="12192000" cy="6858000"/>
          </a:xfrm>
          <a:prstGeom prst="rect">
            <a:avLst/>
          </a:prstGeom>
          <a:noFill/>
          <a:ln w="9525">
            <a:noFill/>
          </a:ln>
        </p:spPr>
      </p:pic>
      <p:sp>
        <p:nvSpPr>
          <p:cNvPr id="7" name="矩形 6"/>
          <p:cNvSpPr/>
          <p:nvPr/>
        </p:nvSpPr>
        <p:spPr>
          <a:xfrm>
            <a:off x="1129030" y="1189355"/>
            <a:ext cx="9934575" cy="541782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trike="noStrike" noProof="1"/>
              <a:t>   </a:t>
            </a:r>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r>
              <a:rPr lang="zh-CN" altLang="en-US" strike="noStrike" noProof="1"/>
              <a:t>   </a:t>
            </a:r>
            <a:endParaRPr lang="zh-CN" altLang="en-US" strike="noStrike" noProof="1"/>
          </a:p>
          <a:p>
            <a:pPr algn="ctr" fontAlgn="auto"/>
            <a:endParaRPr lang="zh-CN" altLang="en-US" strike="noStrike" noProof="1"/>
          </a:p>
          <a:p>
            <a:pPr algn="ctr" fontAlgn="auto"/>
            <a:endParaRPr lang="zh-CN" altLang="en-US" strike="noStrike" noProof="1"/>
          </a:p>
          <a:p>
            <a:pPr algn="ctr" fontAlgn="auto"/>
            <a:r>
              <a:rPr lang="zh-CN" altLang="en-US" strike="noStrike" noProof="1"/>
              <a:t>耶克斯-多德森定律：中等动机水平时学习效率最高</a:t>
            </a:r>
            <a:endParaRPr lang="zh-CN" altLang="en-US" strike="noStrike" noProof="1"/>
          </a:p>
        </p:txBody>
      </p:sp>
      <p:grpSp>
        <p:nvGrpSpPr>
          <p:cNvPr id="17412" name="组合 8"/>
          <p:cNvGrpSpPr/>
          <p:nvPr/>
        </p:nvGrpSpPr>
        <p:grpSpPr>
          <a:xfrm>
            <a:off x="-550545" y="519430"/>
            <a:ext cx="4536975"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17414" name="文本框 10"/>
            <p:cNvSpPr txBox="1"/>
            <p:nvPr/>
          </p:nvSpPr>
          <p:spPr>
            <a:xfrm>
              <a:off x="-16703" y="564515"/>
              <a:ext cx="3657178" cy="460375"/>
            </a:xfrm>
            <a:prstGeom prst="rect">
              <a:avLst/>
            </a:prstGeom>
            <a:noFill/>
            <a:ln w="9525">
              <a:noFill/>
            </a:ln>
          </p:spPr>
          <p:txBody>
            <a:bodyPr wrap="square" anchor="t">
              <a:spAutoFit/>
            </a:bodyPr>
            <a:p>
              <a:pPr algn="dist"/>
              <a:r>
                <a:rPr sz="2400" b="1" dirty="0">
                  <a:solidFill>
                    <a:schemeClr val="bg1"/>
                  </a:solidFill>
                  <a:latin typeface="方正清刻本悦宋简体" panose="02000000000000000000" pitchFamily="2" charset="-122"/>
                  <a:ea typeface="方正清刻本悦宋简体" panose="02000000000000000000" pitchFamily="2" charset="-122"/>
                </a:rPr>
                <a:t>（二）保持恰当的学习动机</a:t>
              </a:r>
              <a:endParaRPr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7415" name="矩形 11"/>
          <p:cNvSpPr/>
          <p:nvPr/>
        </p:nvSpPr>
        <p:spPr>
          <a:xfrm flipH="1">
            <a:off x="1851660" y="1436053"/>
            <a:ext cx="5038725" cy="645160"/>
          </a:xfrm>
          <a:prstGeom prst="rect">
            <a:avLst/>
          </a:prstGeom>
          <a:noFill/>
          <a:ln w="9525">
            <a:noFill/>
          </a:ln>
        </p:spPr>
        <p:txBody>
          <a:bodyPr wrap="square" anchor="t">
            <a:spAutoFit/>
          </a:bodyPr>
          <a:p>
            <a:pPr>
              <a:lnSpc>
                <a:spcPct val="200000"/>
              </a:lnSpc>
            </a:pPr>
            <a:r>
              <a:rPr lang="zh-CN" altLang="en-US" sz="1800" dirty="0">
                <a:solidFill>
                  <a:srgbClr val="FFFFFF"/>
                </a:solidFill>
                <a:latin typeface="微软雅黑" panose="020B0503020204020204" pitchFamily="34" charset="-122"/>
                <a:ea typeface="微软雅黑" panose="020B0503020204020204" pitchFamily="34" charset="-122"/>
              </a:rPr>
              <a:t>动机强度与学习成就的关系</a:t>
            </a:r>
            <a:endParaRPr lang="zh-CN" altLang="en-US" sz="1800" dirty="0">
              <a:solidFill>
                <a:srgbClr val="FFFFFF"/>
              </a:solidFill>
              <a:latin typeface="微软雅黑" panose="020B0503020204020204" pitchFamily="34" charset="-122"/>
              <a:ea typeface="微软雅黑" panose="020B0503020204020204" pitchFamily="34" charset="-122"/>
            </a:endParaRPr>
          </a:p>
        </p:txBody>
      </p:sp>
      <p:pic>
        <p:nvPicPr>
          <p:cNvPr id="2" name="图片 2" descr="IMG_256">
            <a:hlinkClick r:id="rId2"/>
          </p:cNvPr>
          <p:cNvPicPr>
            <a:picLocks noChangeAspect="1"/>
          </p:cNvPicPr>
          <p:nvPr/>
        </p:nvPicPr>
        <p:blipFill>
          <a:blip r:embed="rId3"/>
          <a:stretch>
            <a:fillRect/>
          </a:stretch>
        </p:blipFill>
        <p:spPr>
          <a:xfrm>
            <a:off x="3856990" y="2082165"/>
            <a:ext cx="4077970" cy="254254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5"/>
          <p:cNvPicPr>
            <a:picLocks noChangeAspect="1"/>
          </p:cNvPicPr>
          <p:nvPr/>
        </p:nvPicPr>
        <p:blipFill>
          <a:blip r:embed="rId1"/>
          <a:stretch>
            <a:fillRect/>
          </a:stretch>
        </p:blipFill>
        <p:spPr>
          <a:xfrm>
            <a:off x="0" y="8255"/>
            <a:ext cx="12192000" cy="6858000"/>
          </a:xfrm>
          <a:prstGeom prst="rect">
            <a:avLst/>
          </a:prstGeom>
          <a:noFill/>
          <a:ln w="9525">
            <a:noFill/>
          </a:ln>
        </p:spPr>
      </p:pic>
      <p:sp>
        <p:nvSpPr>
          <p:cNvPr id="7" name="矩形 6"/>
          <p:cNvSpPr/>
          <p:nvPr/>
        </p:nvSpPr>
        <p:spPr>
          <a:xfrm>
            <a:off x="1129030" y="1189355"/>
            <a:ext cx="9934575" cy="541782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trike="noStrike" noProof="1"/>
              <a:t>   </a:t>
            </a:r>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endParaRPr lang="zh-CN" altLang="en-US" strike="noStrike" noProof="1"/>
          </a:p>
          <a:p>
            <a:pPr algn="ctr" fontAlgn="auto"/>
            <a:r>
              <a:rPr lang="zh-CN" altLang="en-US" strike="noStrike" noProof="1"/>
              <a:t>   </a:t>
            </a:r>
            <a:endParaRPr lang="zh-CN" altLang="en-US" strike="noStrike" noProof="1"/>
          </a:p>
          <a:p>
            <a:pPr algn="ctr" fontAlgn="auto"/>
            <a:endParaRPr lang="zh-CN" altLang="en-US" strike="noStrike" noProof="1"/>
          </a:p>
          <a:p>
            <a:pPr algn="ctr" fontAlgn="auto"/>
            <a:endParaRPr lang="zh-CN" altLang="en-US" strike="noStrike" noProof="1"/>
          </a:p>
          <a:p>
            <a:pPr algn="just" fontAlgn="auto"/>
            <a:r>
              <a:rPr lang="zh-CN" altLang="en-US" strike="noStrike" noProof="1"/>
              <a:t>    </a:t>
            </a:r>
            <a:endParaRPr lang="zh-CN" altLang="en-US" strike="noStrike" noProof="1"/>
          </a:p>
          <a:p>
            <a:pPr algn="just" fontAlgn="auto">
              <a:lnSpc>
                <a:spcPct val="200000"/>
              </a:lnSpc>
            </a:pPr>
            <a:r>
              <a:rPr lang="zh-CN" altLang="en-US" strike="noStrike" noProof="1"/>
              <a:t>   </a:t>
            </a:r>
            <a:endParaRPr lang="zh-CN" altLang="en-US" strike="noStrike" noProof="1"/>
          </a:p>
          <a:p>
            <a:pPr algn="just" fontAlgn="auto">
              <a:lnSpc>
                <a:spcPct val="200000"/>
              </a:lnSpc>
            </a:pPr>
            <a:r>
              <a:rPr lang="zh-CN" altLang="en-US" strike="noStrike" noProof="1"/>
              <a:t>    能够将物质目标与自我成长目标结合，有助于大学生在社会上找到自己的恰当位置，树立社会主人翁意识，自然在学习和未来工作中就能保持源源不断的动力。</a:t>
            </a:r>
            <a:endParaRPr lang="zh-CN" altLang="en-US" strike="noStrike" noProof="1"/>
          </a:p>
        </p:txBody>
      </p:sp>
      <p:grpSp>
        <p:nvGrpSpPr>
          <p:cNvPr id="17412"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17414" name="文本框 10"/>
            <p:cNvSpPr txBox="1"/>
            <p:nvPr/>
          </p:nvSpPr>
          <p:spPr>
            <a:xfrm>
              <a:off x="372289" y="564504"/>
              <a:ext cx="3229068" cy="460375"/>
            </a:xfrm>
            <a:prstGeom prst="rect">
              <a:avLst/>
            </a:prstGeom>
            <a:noFill/>
            <a:ln w="9525">
              <a:noFill/>
            </a:ln>
          </p:spPr>
          <p:txBody>
            <a:bodyPr wrap="square" anchor="t">
              <a:spAutoFit/>
            </a:bodyPr>
            <a:p>
              <a:pPr algn="dist"/>
              <a:r>
                <a:rPr lang="zh-CN" altLang="en-US" sz="2400" b="1" dirty="0">
                  <a:solidFill>
                    <a:schemeClr val="bg1"/>
                  </a:solidFill>
                  <a:latin typeface="方正清刻本悦宋简体" panose="02000000000000000000" pitchFamily="2" charset="-122"/>
                  <a:ea typeface="方正清刻本悦宋简体" panose="02000000000000000000" pitchFamily="2" charset="-122"/>
                </a:rPr>
                <a:t>保持恰当的学习动机</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7415" name="矩形 11"/>
          <p:cNvSpPr/>
          <p:nvPr/>
        </p:nvSpPr>
        <p:spPr>
          <a:xfrm flipH="1">
            <a:off x="1851660" y="1436053"/>
            <a:ext cx="5038725" cy="645160"/>
          </a:xfrm>
          <a:prstGeom prst="rect">
            <a:avLst/>
          </a:prstGeom>
          <a:noFill/>
          <a:ln w="9525">
            <a:noFill/>
          </a:ln>
        </p:spPr>
        <p:txBody>
          <a:bodyPr wrap="square" anchor="t">
            <a:spAutoFit/>
          </a:bodyPr>
          <a:p>
            <a:pPr>
              <a:lnSpc>
                <a:spcPct val="200000"/>
              </a:lnSpc>
            </a:pPr>
            <a:r>
              <a:rPr lang="zh-CN" altLang="en-US" sz="1800" dirty="0">
                <a:solidFill>
                  <a:srgbClr val="FFFFFF"/>
                </a:solidFill>
                <a:latin typeface="微软雅黑" panose="020B0503020204020204" pitchFamily="34" charset="-122"/>
                <a:ea typeface="微软雅黑" panose="020B0503020204020204" pitchFamily="34" charset="-122"/>
              </a:rPr>
              <a:t>追求自我实现</a:t>
            </a:r>
            <a:endParaRPr lang="zh-CN" altLang="en-US" sz="1800" dirty="0">
              <a:solidFill>
                <a:srgbClr val="FFFFFF"/>
              </a:solidFill>
              <a:latin typeface="微软雅黑" panose="020B0503020204020204" pitchFamily="34" charset="-122"/>
              <a:ea typeface="微软雅黑" panose="020B0503020204020204" pitchFamily="34" charset="-122"/>
            </a:endParaRPr>
          </a:p>
        </p:txBody>
      </p:sp>
      <p:pic>
        <p:nvPicPr>
          <p:cNvPr id="13" name="图片 2"/>
          <p:cNvPicPr>
            <a:picLocks noChangeAspect="1"/>
          </p:cNvPicPr>
          <p:nvPr/>
        </p:nvPicPr>
        <p:blipFill>
          <a:blip r:embed="rId2"/>
          <a:stretch>
            <a:fillRect/>
          </a:stretch>
        </p:blipFill>
        <p:spPr>
          <a:xfrm>
            <a:off x="4428490" y="2081530"/>
            <a:ext cx="3792220" cy="286385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545" y="519430"/>
            <a:ext cx="5464810" cy="504839"/>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63"/>
            </a:xfrm>
            <a:prstGeom prst="rect">
              <a:avLst/>
            </a:prstGeom>
            <a:noFill/>
            <a:ln w="9525">
              <a:noFill/>
            </a:ln>
          </p:spPr>
          <p:txBody>
            <a:bodyPr wrap="square" anchor="t">
              <a:spAutoFit/>
            </a:bodyPr>
            <a:p>
              <a:pPr algn="just"/>
              <a:r>
                <a:rPr sz="2400" b="1" dirty="0">
                  <a:solidFill>
                    <a:schemeClr val="bg1"/>
                  </a:solidFill>
                  <a:latin typeface="方正清刻本悦宋简体" panose="02000000000000000000" pitchFamily="2" charset="-122"/>
                  <a:ea typeface="方正清刻本悦宋简体" panose="02000000000000000000" pitchFamily="2" charset="-122"/>
                </a:rPr>
                <a:t>（三）调整学习中的焦虑心理</a:t>
              </a:r>
              <a:endParaRPr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53403" y="1424305"/>
            <a:ext cx="10577512" cy="1076325"/>
          </a:xfrm>
          <a:prstGeom prst="rect">
            <a:avLst/>
          </a:prstGeom>
          <a:noFill/>
          <a:ln w="9525">
            <a:noFill/>
          </a:ln>
        </p:spPr>
        <p:txBody>
          <a:bodyPr wrap="square" anchor="t">
            <a:spAutoFit/>
          </a:bodyPr>
          <a:p>
            <a:pPr algn="just">
              <a:lnSpc>
                <a:spcPct val="200000"/>
              </a:lnSpc>
            </a:pPr>
            <a:r>
              <a:rPr lang="en-US" sz="1600" dirty="0">
                <a:latin typeface="微软雅黑" panose="020B0503020204020204" pitchFamily="34" charset="-122"/>
                <a:ea typeface="微软雅黑" panose="020B0503020204020204" pitchFamily="34" charset="-122"/>
              </a:rPr>
              <a:t>      </a:t>
            </a:r>
            <a:r>
              <a:rPr sz="1600" dirty="0">
                <a:latin typeface="微软雅黑" panose="020B0503020204020204" pitchFamily="34" charset="-122"/>
                <a:ea typeface="微软雅黑" panose="020B0503020204020204" pitchFamily="34" charset="-122"/>
              </a:rPr>
              <a:t>大学生应该正确看待学习和考试成绩，调整对学习目的和意义的看法，把学习的重点放在学习知识、掌握技能上，而不是考试成绩上，这样能够很好地调整学习焦虑心理</a:t>
            </a:r>
            <a:r>
              <a:rPr lang="zh-CN" sz="1600" dirty="0">
                <a:latin typeface="微软雅黑" panose="020B0503020204020204" pitchFamily="34" charset="-122"/>
                <a:ea typeface="微软雅黑" panose="020B0503020204020204" pitchFamily="34" charset="-122"/>
              </a:rPr>
              <a:t>。</a:t>
            </a:r>
            <a:endParaRPr lang="zh-CN"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146685" y="208153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4395470" y="3075940"/>
            <a:ext cx="7137400" cy="706755"/>
          </a:xfrm>
          <a:prstGeom prst="rect">
            <a:avLst/>
          </a:prstGeom>
          <a:noFill/>
          <a:ln w="9525">
            <a:noFill/>
          </a:ln>
        </p:spPr>
        <p:txBody>
          <a:bodyPr wrap="square" anchor="t">
            <a:spAutoFit/>
          </a:bodyPr>
          <a:p>
            <a:pPr algn="just"/>
            <a:r>
              <a:rPr lang="zh-CN" altLang="en-US" sz="4000" dirty="0">
                <a:latin typeface="微软雅黑" panose="020B0503020204020204" pitchFamily="34" charset="-122"/>
                <a:ea typeface="微软雅黑" panose="020B0503020204020204" pitchFamily="34" charset="-122"/>
              </a:rPr>
              <a:t>科学有效地学习</a:t>
            </a:r>
            <a:endParaRPr lang="zh-CN" altLang="en-US" sz="4000" dirty="0">
              <a:latin typeface="微软雅黑" panose="020B0503020204020204" pitchFamily="34" charset="-122"/>
              <a:ea typeface="微软雅黑" panose="020B0503020204020204" pitchFamily="34" charset="-122"/>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04</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图片 19"/>
          <p:cNvPicPr>
            <a:picLocks noChangeAspect="1"/>
          </p:cNvPicPr>
          <p:nvPr/>
        </p:nvPicPr>
        <p:blipFill>
          <a:blip r:embed="rId1"/>
          <a:stretch>
            <a:fillRect/>
          </a:stretch>
        </p:blipFill>
        <p:spPr>
          <a:xfrm>
            <a:off x="3401695" y="2379980"/>
            <a:ext cx="3936365" cy="2959735"/>
          </a:xfrm>
          <a:prstGeom prst="rect">
            <a:avLst/>
          </a:prstGeom>
          <a:noFill/>
          <a:ln w="9525">
            <a:noFill/>
          </a:ln>
        </p:spPr>
      </p:pic>
      <p:sp>
        <p:nvSpPr>
          <p:cNvPr id="18434" name="文本框 20"/>
          <p:cNvSpPr txBox="1"/>
          <p:nvPr/>
        </p:nvSpPr>
        <p:spPr>
          <a:xfrm flipH="1">
            <a:off x="184785" y="2452370"/>
            <a:ext cx="3733165" cy="1753235"/>
          </a:xfrm>
          <a:prstGeom prst="rect">
            <a:avLst/>
          </a:prstGeom>
          <a:noFill/>
          <a:ln w="9525">
            <a:noFill/>
          </a:ln>
        </p:spPr>
        <p:txBody>
          <a:bodyPr wrap="square" anchor="t">
            <a:spAutoFit/>
          </a:bodyPr>
          <a:p>
            <a:pPr algn="just">
              <a:lnSpc>
                <a:spcPct val="200000"/>
              </a:lnSpc>
            </a:pPr>
            <a:r>
              <a:rPr lang="en-US" altLang="zh-CN" sz="1800" dirty="0">
                <a:solidFill>
                  <a:srgbClr val="000000"/>
                </a:solidFill>
                <a:latin typeface="微软雅黑" panose="020B0503020204020204" pitchFamily="34" charset="-122"/>
                <a:ea typeface="微软雅黑" panose="020B0503020204020204" pitchFamily="34" charset="-122"/>
              </a:rPr>
              <a:t>记忆产生的条件</a:t>
            </a:r>
            <a:endParaRPr lang="en-US" altLang="zh-CN" sz="1800" dirty="0">
              <a:solidFill>
                <a:srgbClr val="000000"/>
              </a:solidFill>
              <a:latin typeface="微软雅黑" panose="020B0503020204020204" pitchFamily="34" charset="-122"/>
              <a:ea typeface="微软雅黑" panose="020B0503020204020204" pitchFamily="34" charset="-122"/>
            </a:endParaRPr>
          </a:p>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1</a:t>
            </a: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个体的注意力和兴趣强度</a:t>
            </a:r>
            <a:endParaRPr lang="en-US" altLang="zh-CN" sz="1800" dirty="0">
              <a:solidFill>
                <a:srgbClr val="000000"/>
              </a:solidFill>
              <a:latin typeface="微软雅黑" panose="020B0503020204020204" pitchFamily="34" charset="-122"/>
              <a:ea typeface="微软雅黑" panose="020B0503020204020204" pitchFamily="34" charset="-122"/>
            </a:endParaRPr>
          </a:p>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2</a:t>
            </a: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经常性的重复练习</a:t>
            </a:r>
            <a:endParaRPr lang="en-US" altLang="zh-CN" sz="1800" dirty="0">
              <a:solidFill>
                <a:srgbClr val="000000"/>
              </a:solidFill>
              <a:latin typeface="微软雅黑" panose="020B0503020204020204" pitchFamily="34" charset="-122"/>
              <a:ea typeface="微软雅黑" panose="020B0503020204020204" pitchFamily="34" charset="-122"/>
            </a:endParaRPr>
          </a:p>
        </p:txBody>
      </p:sp>
      <p:sp>
        <p:nvSpPr>
          <p:cNvPr id="18436" name="文本框 22"/>
          <p:cNvSpPr txBox="1"/>
          <p:nvPr/>
        </p:nvSpPr>
        <p:spPr>
          <a:xfrm flipH="1">
            <a:off x="7430135" y="1909445"/>
            <a:ext cx="4761865" cy="2306955"/>
          </a:xfrm>
          <a:prstGeom prst="rect">
            <a:avLst/>
          </a:prstGeom>
          <a:noFill/>
          <a:ln w="9525">
            <a:noFill/>
          </a:ln>
        </p:spPr>
        <p:txBody>
          <a:bodyPr wrap="square" anchor="t">
            <a:spAutoFit/>
          </a:bodyPr>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记忆的规律</a:t>
            </a:r>
            <a:endParaRPr lang="zh-CN" altLang="en-US" sz="1800" dirty="0">
              <a:solidFill>
                <a:srgbClr val="000000"/>
              </a:solidFill>
              <a:latin typeface="微软雅黑" panose="020B0503020204020204" pitchFamily="34" charset="-122"/>
              <a:ea typeface="微软雅黑" panose="020B0503020204020204" pitchFamily="34" charset="-122"/>
            </a:endParaRPr>
          </a:p>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1</a:t>
            </a:r>
            <a:r>
              <a:rPr lang="zh-CN" altLang="en-US" sz="1800" dirty="0">
                <a:solidFill>
                  <a:srgbClr val="000000"/>
                </a:solidFill>
                <a:latin typeface="微软雅黑" panose="020B0503020204020204" pitchFamily="34" charset="-122"/>
                <a:ea typeface="微软雅黑" panose="020B0503020204020204" pitchFamily="34" charset="-122"/>
              </a:rPr>
              <a:t>）遗忘进程先快后慢</a:t>
            </a:r>
            <a:endParaRPr lang="zh-CN" altLang="en-US" sz="1800" dirty="0">
              <a:solidFill>
                <a:srgbClr val="000000"/>
              </a:solidFill>
              <a:latin typeface="微软雅黑" panose="020B0503020204020204" pitchFamily="34" charset="-122"/>
              <a:ea typeface="微软雅黑" panose="020B0503020204020204" pitchFamily="34" charset="-122"/>
            </a:endParaRPr>
          </a:p>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2</a:t>
            </a:r>
            <a:r>
              <a:rPr lang="zh-CN" altLang="en-US" sz="1800" dirty="0">
                <a:solidFill>
                  <a:srgbClr val="000000"/>
                </a:solidFill>
                <a:latin typeface="微软雅黑" panose="020B0503020204020204" pitchFamily="34" charset="-122"/>
                <a:ea typeface="微软雅黑" panose="020B0503020204020204" pitchFamily="34" charset="-122"/>
              </a:rPr>
              <a:t>）学习材料不同，遗忘速度和程度不同</a:t>
            </a:r>
            <a:endParaRPr lang="zh-CN" altLang="en-US" sz="1800" dirty="0">
              <a:solidFill>
                <a:srgbClr val="000000"/>
              </a:solidFill>
              <a:latin typeface="微软雅黑" panose="020B0503020204020204" pitchFamily="34" charset="-122"/>
              <a:ea typeface="微软雅黑" panose="020B0503020204020204" pitchFamily="34" charset="-122"/>
            </a:endParaRPr>
          </a:p>
          <a:p>
            <a:pPr algn="just">
              <a:lnSpc>
                <a:spcPct val="200000"/>
              </a:lnSpc>
            </a:pPr>
            <a:r>
              <a:rPr lang="zh-CN" altLang="en-US" sz="1800" dirty="0">
                <a:solidFill>
                  <a:srgbClr val="000000"/>
                </a:solidFill>
                <a:latin typeface="微软雅黑" panose="020B0503020204020204" pitchFamily="34" charset="-122"/>
                <a:ea typeface="微软雅黑" panose="020B0503020204020204" pitchFamily="34" charset="-122"/>
              </a:rPr>
              <a:t>（</a:t>
            </a:r>
            <a:r>
              <a:rPr lang="en-US" altLang="zh-CN" sz="1800" dirty="0">
                <a:solidFill>
                  <a:srgbClr val="000000"/>
                </a:solidFill>
                <a:latin typeface="微软雅黑" panose="020B0503020204020204" pitchFamily="34" charset="-122"/>
                <a:ea typeface="微软雅黑" panose="020B0503020204020204" pitchFamily="34" charset="-122"/>
              </a:rPr>
              <a:t>3</a:t>
            </a:r>
            <a:r>
              <a:rPr lang="zh-CN" altLang="en-US" sz="1800" dirty="0">
                <a:solidFill>
                  <a:srgbClr val="000000"/>
                </a:solidFill>
                <a:latin typeface="微软雅黑" panose="020B0503020204020204" pitchFamily="34" charset="-122"/>
                <a:ea typeface="微软雅黑" panose="020B0503020204020204" pitchFamily="34" charset="-122"/>
              </a:rPr>
              <a:t>）不同人群遗忘速度不一样</a:t>
            </a:r>
            <a:endParaRPr lang="zh-CN" altLang="en-US" sz="1800" dirty="0">
              <a:solidFill>
                <a:srgbClr val="000000"/>
              </a:solidFill>
              <a:latin typeface="微软雅黑" panose="020B0503020204020204" pitchFamily="34" charset="-122"/>
              <a:ea typeface="微软雅黑" panose="020B0503020204020204" pitchFamily="34" charset="-122"/>
            </a:endParaRPr>
          </a:p>
        </p:txBody>
      </p:sp>
      <p:grpSp>
        <p:nvGrpSpPr>
          <p:cNvPr id="18438" name="组合 24"/>
          <p:cNvGrpSpPr/>
          <p:nvPr/>
        </p:nvGrpSpPr>
        <p:grpSpPr>
          <a:xfrm>
            <a:off x="-550862" y="519113"/>
            <a:ext cx="4110037" cy="504825"/>
            <a:chOff x="-262890" y="542925"/>
            <a:chExt cx="4110990" cy="504825"/>
          </a:xfrm>
        </p:grpSpPr>
        <p:sp>
          <p:nvSpPr>
            <p:cNvPr id="26" name="矩形: 圆角 25"/>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18440" name="文本框 26"/>
            <p:cNvSpPr txBox="1"/>
            <p:nvPr/>
          </p:nvSpPr>
          <p:spPr>
            <a:xfrm>
              <a:off x="372289" y="564504"/>
              <a:ext cx="3229068" cy="460375"/>
            </a:xfrm>
            <a:prstGeom prst="rect">
              <a:avLst/>
            </a:prstGeom>
            <a:noFill/>
            <a:ln w="9525">
              <a:noFill/>
            </a:ln>
          </p:spPr>
          <p:txBody>
            <a:bodyPr wrap="square" anchor="t">
              <a:spAutoFit/>
            </a:bodyPr>
            <a:p>
              <a:pPr algn="dist"/>
              <a:r>
                <a:rPr sz="2400" b="1" dirty="0">
                  <a:solidFill>
                    <a:schemeClr val="bg1"/>
                  </a:solidFill>
                  <a:latin typeface="方正清刻本悦宋简体" panose="02000000000000000000" pitchFamily="2" charset="-122"/>
                  <a:ea typeface="方正清刻本悦宋简体" panose="02000000000000000000" pitchFamily="2" charset="-122"/>
                </a:rPr>
                <a:t>（一）掌握记忆规律</a:t>
              </a:r>
              <a:endParaRPr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28" name="矩形 27"/>
          <p:cNvSpPr/>
          <p:nvPr/>
        </p:nvSpPr>
        <p:spPr>
          <a:xfrm>
            <a:off x="0" y="6696075"/>
            <a:ext cx="12192000" cy="20320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1" name="组合 1"/>
          <p:cNvGrpSpPr/>
          <p:nvPr/>
        </p:nvGrpSpPr>
        <p:grpSpPr>
          <a:xfrm>
            <a:off x="-550862" y="519113"/>
            <a:ext cx="4110037" cy="504825"/>
            <a:chOff x="-262890" y="542925"/>
            <a:chExt cx="4110990" cy="504825"/>
          </a:xfrm>
        </p:grpSpPr>
        <p:sp>
          <p:nvSpPr>
            <p:cNvPr id="3" name="矩形: 圆角 2"/>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20483" name="文本框 3"/>
            <p:cNvSpPr txBox="1"/>
            <p:nvPr/>
          </p:nvSpPr>
          <p:spPr>
            <a:xfrm>
              <a:off x="372289" y="564504"/>
              <a:ext cx="3229068" cy="460375"/>
            </a:xfrm>
            <a:prstGeom prst="rect">
              <a:avLst/>
            </a:prstGeom>
            <a:noFill/>
            <a:ln w="9525">
              <a:noFill/>
            </a:ln>
          </p:spPr>
          <p:txBody>
            <a:bodyPr wrap="square" anchor="t">
              <a:spAutoFit/>
            </a:bodyPr>
            <a:p>
              <a:pPr algn="just"/>
              <a:r>
                <a:rPr sz="2400" b="1" dirty="0">
                  <a:solidFill>
                    <a:schemeClr val="bg1"/>
                  </a:solidFill>
                  <a:latin typeface="方正清刻本悦宋简体" panose="02000000000000000000" pitchFamily="2" charset="-122"/>
                  <a:ea typeface="方正清刻本悦宋简体" panose="02000000000000000000" pitchFamily="2" charset="-122"/>
                  <a:sym typeface="+mn-ea"/>
                </a:rPr>
                <a:t>（二）科学用脑</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 name="矩形 4"/>
          <p:cNvSpPr/>
          <p:nvPr/>
        </p:nvSpPr>
        <p:spPr>
          <a:xfrm>
            <a:off x="0" y="6696075"/>
            <a:ext cx="12192000" cy="20320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485" name="矩形 5"/>
          <p:cNvSpPr/>
          <p:nvPr/>
        </p:nvSpPr>
        <p:spPr>
          <a:xfrm flipH="1">
            <a:off x="711200" y="1154748"/>
            <a:ext cx="10577513" cy="4523105"/>
          </a:xfrm>
          <a:prstGeom prst="rect">
            <a:avLst/>
          </a:prstGeom>
          <a:noFill/>
          <a:ln w="9525">
            <a:noFill/>
          </a:ln>
        </p:spPr>
        <p:txBody>
          <a:bodyPr wrap="square" anchor="t">
            <a:spAutoFit/>
          </a:bodyPr>
          <a:p>
            <a:pPr algn="just">
              <a:lnSpc>
                <a:spcPct val="200000"/>
              </a:lnSpc>
            </a:pPr>
            <a:r>
              <a:rPr lang="zh-CN" altLang="en-US" sz="1800" dirty="0">
                <a:latin typeface="微软雅黑" panose="020B0503020204020204" pitchFamily="34" charset="-122"/>
                <a:ea typeface="微软雅黑" panose="020B0503020204020204" pitchFamily="34" charset="-122"/>
              </a:rPr>
              <a:t>1.合理安排工作与学习任务</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专注于一项任务</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3.</a:t>
            </a:r>
            <a:r>
              <a:rPr lang="zh-CN" altLang="en-US" sz="1800" dirty="0">
                <a:latin typeface="微软雅黑" panose="020B0503020204020204" pitchFamily="34" charset="-122"/>
                <a:ea typeface="微软雅黑" panose="020B0503020204020204" pitchFamily="34" charset="-122"/>
              </a:rPr>
              <a:t>多感官通道协作</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劳逸结合</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5.合理膳食</a:t>
            </a:r>
            <a:endParaRPr lang="en-US" altLang="zh-CN"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6.营造良好的学习状态和环境</a:t>
            </a:r>
            <a:endParaRPr lang="en-US" altLang="zh-CN" sz="1800" dirty="0">
              <a:latin typeface="微软雅黑" panose="020B0503020204020204" pitchFamily="34" charset="-122"/>
              <a:ea typeface="微软雅黑" panose="020B0503020204020204" pitchFamily="34" charset="-122"/>
            </a:endParaRPr>
          </a:p>
          <a:p>
            <a:pPr algn="just">
              <a:lnSpc>
                <a:spcPct val="200000"/>
              </a:lnSpc>
            </a:pPr>
            <a:endParaRPr lang="zh-CN" altLang="en-US" sz="1800" dirty="0">
              <a:latin typeface="微软雅黑" panose="020B0503020204020204" pitchFamily="34" charset="-122"/>
              <a:ea typeface="微软雅黑" panose="020B0503020204020204" pitchFamily="34" charset="-122"/>
            </a:endParaRPr>
          </a:p>
          <a:p>
            <a:pPr algn="just">
              <a:lnSpc>
                <a:spcPct val="200000"/>
              </a:lnSpc>
            </a:pPr>
            <a:endParaRPr lang="zh-CN" altLang="en-US" sz="1800" dirty="0">
              <a:latin typeface="微软雅黑" panose="020B0503020204020204" pitchFamily="34" charset="-122"/>
              <a:ea typeface="微软雅黑" panose="020B0503020204020204" pitchFamily="34" charset="-122"/>
            </a:endParaRPr>
          </a:p>
        </p:txBody>
      </p:sp>
      <p:grpSp>
        <p:nvGrpSpPr>
          <p:cNvPr id="20487" name="组合 27"/>
          <p:cNvGrpSpPr/>
          <p:nvPr/>
        </p:nvGrpSpPr>
        <p:grpSpPr>
          <a:xfrm>
            <a:off x="755650" y="4888838"/>
            <a:ext cx="10533063" cy="1275124"/>
            <a:chOff x="755461" y="4529654"/>
            <a:chExt cx="10532650" cy="1276268"/>
          </a:xfrm>
        </p:grpSpPr>
        <p:grpSp>
          <p:nvGrpSpPr>
            <p:cNvPr id="20488" name="组合 17"/>
            <p:cNvGrpSpPr/>
            <p:nvPr/>
          </p:nvGrpSpPr>
          <p:grpSpPr>
            <a:xfrm>
              <a:off x="755461" y="4589631"/>
              <a:ext cx="10532650" cy="1187396"/>
              <a:chOff x="304857" y="4590444"/>
              <a:chExt cx="10532650" cy="1187396"/>
            </a:xfrm>
          </p:grpSpPr>
          <p:pic>
            <p:nvPicPr>
              <p:cNvPr id="20493" name="图片 6"/>
              <p:cNvPicPr>
                <a:picLocks noChangeAspect="1"/>
              </p:cNvPicPr>
              <p:nvPr/>
            </p:nvPicPr>
            <p:blipFill>
              <a:blip r:embed="rId1"/>
              <a:stretch>
                <a:fillRect/>
              </a:stretch>
            </p:blipFill>
            <p:spPr>
              <a:xfrm>
                <a:off x="304857" y="4591257"/>
                <a:ext cx="1189871" cy="1145802"/>
              </a:xfrm>
              <a:prstGeom prst="rect">
                <a:avLst/>
              </a:prstGeom>
              <a:noFill/>
              <a:ln w="9525">
                <a:noFill/>
              </a:ln>
            </p:spPr>
          </p:pic>
          <p:pic>
            <p:nvPicPr>
              <p:cNvPr id="20494" name="图片 10"/>
              <p:cNvPicPr>
                <a:picLocks noChangeAspect="1"/>
              </p:cNvPicPr>
              <p:nvPr/>
            </p:nvPicPr>
            <p:blipFill>
              <a:blip r:embed="rId1"/>
              <a:stretch>
                <a:fillRect/>
              </a:stretch>
            </p:blipFill>
            <p:spPr>
              <a:xfrm>
                <a:off x="2520761" y="4591257"/>
                <a:ext cx="1189871" cy="1145802"/>
              </a:xfrm>
              <a:prstGeom prst="rect">
                <a:avLst/>
              </a:prstGeom>
              <a:noFill/>
              <a:ln w="9525">
                <a:noFill/>
              </a:ln>
            </p:spPr>
          </p:pic>
          <p:pic>
            <p:nvPicPr>
              <p:cNvPr id="20495" name="图片 12"/>
              <p:cNvPicPr>
                <a:picLocks noChangeAspect="1"/>
              </p:cNvPicPr>
              <p:nvPr/>
            </p:nvPicPr>
            <p:blipFill>
              <a:blip r:embed="rId1"/>
              <a:stretch>
                <a:fillRect/>
              </a:stretch>
            </p:blipFill>
            <p:spPr>
              <a:xfrm>
                <a:off x="4896386" y="4591257"/>
                <a:ext cx="1189871" cy="1145802"/>
              </a:xfrm>
              <a:prstGeom prst="rect">
                <a:avLst/>
              </a:prstGeom>
              <a:noFill/>
              <a:ln w="9525">
                <a:noFill/>
              </a:ln>
            </p:spPr>
          </p:pic>
          <p:pic>
            <p:nvPicPr>
              <p:cNvPr id="20496" name="图片 14"/>
              <p:cNvPicPr>
                <a:picLocks noChangeAspect="1"/>
              </p:cNvPicPr>
              <p:nvPr/>
            </p:nvPicPr>
            <p:blipFill>
              <a:blip r:embed="rId1"/>
              <a:stretch>
                <a:fillRect/>
              </a:stretch>
            </p:blipFill>
            <p:spPr>
              <a:xfrm>
                <a:off x="7272011" y="4590444"/>
                <a:ext cx="1189871" cy="1145802"/>
              </a:xfrm>
              <a:prstGeom prst="rect">
                <a:avLst/>
              </a:prstGeom>
              <a:noFill/>
              <a:ln w="9525">
                <a:noFill/>
              </a:ln>
            </p:spPr>
          </p:pic>
          <p:pic>
            <p:nvPicPr>
              <p:cNvPr id="20497" name="图片 16"/>
              <p:cNvPicPr>
                <a:picLocks noChangeAspect="1"/>
              </p:cNvPicPr>
              <p:nvPr/>
            </p:nvPicPr>
            <p:blipFill>
              <a:blip r:embed="rId1"/>
              <a:stretch>
                <a:fillRect/>
              </a:stretch>
            </p:blipFill>
            <p:spPr>
              <a:xfrm>
                <a:off x="9647636" y="4632038"/>
                <a:ext cx="1189871" cy="1145802"/>
              </a:xfrm>
              <a:prstGeom prst="rect">
                <a:avLst/>
              </a:prstGeom>
              <a:noFill/>
              <a:ln w="9525">
                <a:noFill/>
              </a:ln>
            </p:spPr>
          </p:pic>
        </p:grpSp>
        <p:sp>
          <p:nvSpPr>
            <p:cNvPr id="20499" name="矩形 20"/>
            <p:cNvSpPr/>
            <p:nvPr/>
          </p:nvSpPr>
          <p:spPr>
            <a:xfrm>
              <a:off x="4438815" y="4880960"/>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体能</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500" name="矩形 21"/>
            <p:cNvSpPr/>
            <p:nvPr/>
          </p:nvSpPr>
          <p:spPr>
            <a:xfrm>
              <a:off x="6823965" y="4887786"/>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时间</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501" name="矩形 22"/>
            <p:cNvSpPr/>
            <p:nvPr/>
          </p:nvSpPr>
          <p:spPr>
            <a:xfrm>
              <a:off x="9213713" y="4887786"/>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意志</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a:xfrm>
              <a:off x="4150460" y="4549663"/>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6" name="椭圆 25"/>
            <p:cNvSpPr/>
            <p:nvPr/>
          </p:nvSpPr>
          <p:spPr>
            <a:xfrm>
              <a:off x="6531466" y="4529654"/>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 name="椭圆 26"/>
            <p:cNvSpPr/>
            <p:nvPr/>
          </p:nvSpPr>
          <p:spPr>
            <a:xfrm>
              <a:off x="8912636" y="4536028"/>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481" name="组合 1"/>
          <p:cNvGrpSpPr/>
          <p:nvPr/>
        </p:nvGrpSpPr>
        <p:grpSpPr>
          <a:xfrm>
            <a:off x="-583247" y="503238"/>
            <a:ext cx="4110037" cy="504825"/>
            <a:chOff x="-262890" y="542925"/>
            <a:chExt cx="4110990" cy="504825"/>
          </a:xfrm>
        </p:grpSpPr>
        <p:sp>
          <p:nvSpPr>
            <p:cNvPr id="3" name="矩形: 圆角 2"/>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20483" name="文本框 3"/>
            <p:cNvSpPr txBox="1"/>
            <p:nvPr/>
          </p:nvSpPr>
          <p:spPr>
            <a:xfrm>
              <a:off x="372289" y="564504"/>
              <a:ext cx="3229068" cy="460375"/>
            </a:xfrm>
            <a:prstGeom prst="rect">
              <a:avLst/>
            </a:prstGeom>
            <a:noFill/>
            <a:ln w="9525">
              <a:noFill/>
            </a:ln>
          </p:spPr>
          <p:txBody>
            <a:bodyPr wrap="square" anchor="t">
              <a:spAutoFit/>
            </a:bodyPr>
            <a:p>
              <a:pPr algn="dist"/>
              <a:r>
                <a:rPr sz="2400" b="1" dirty="0">
                  <a:solidFill>
                    <a:schemeClr val="bg1"/>
                  </a:solidFill>
                  <a:latin typeface="方正清刻本悦宋简体" panose="02000000000000000000" pitchFamily="2" charset="-122"/>
                  <a:ea typeface="方正清刻本悦宋简体" panose="02000000000000000000" pitchFamily="2" charset="-122"/>
                </a:rPr>
                <a:t>（三）学会精力管理</a:t>
              </a:r>
              <a:endParaRPr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 name="矩形 4"/>
          <p:cNvSpPr/>
          <p:nvPr/>
        </p:nvSpPr>
        <p:spPr>
          <a:xfrm>
            <a:off x="0" y="6696075"/>
            <a:ext cx="12192000" cy="20320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0485" name="矩形 5"/>
          <p:cNvSpPr/>
          <p:nvPr/>
        </p:nvSpPr>
        <p:spPr>
          <a:xfrm flipH="1">
            <a:off x="711200" y="1658303"/>
            <a:ext cx="10577513" cy="2861310"/>
          </a:xfrm>
          <a:prstGeom prst="rect">
            <a:avLst/>
          </a:prstGeom>
          <a:noFill/>
          <a:ln w="9525">
            <a:noFill/>
          </a:ln>
        </p:spPr>
        <p:txBody>
          <a:bodyPr wrap="square" anchor="t">
            <a:spAutoFit/>
          </a:bodyPr>
          <a:p>
            <a:pPr algn="just">
              <a:lnSpc>
                <a:spcPct val="200000"/>
              </a:lnSpc>
            </a:pPr>
            <a:r>
              <a:rPr lang="en-US" sz="1800" dirty="0">
                <a:latin typeface="微软雅黑" panose="020B0503020204020204" pitchFamily="34" charset="-122"/>
                <a:ea typeface="微软雅黑" panose="020B0503020204020204" pitchFamily="34" charset="-122"/>
              </a:rPr>
              <a:t>1.</a:t>
            </a:r>
            <a:r>
              <a:rPr lang="zh-CN" altLang="en-US" sz="1800" dirty="0">
                <a:latin typeface="微软雅黑" panose="020B0503020204020204" pitchFamily="34" charset="-122"/>
                <a:ea typeface="微软雅黑" panose="020B0503020204020204" pitchFamily="34" charset="-122"/>
              </a:rPr>
              <a:t>目标管理：跳一跳、摘个桃</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2.</a:t>
            </a:r>
            <a:r>
              <a:rPr lang="zh-CN" altLang="en-US" sz="1800" dirty="0">
                <a:latin typeface="微软雅黑" panose="020B0503020204020204" pitchFamily="34" charset="-122"/>
                <a:ea typeface="微软雅黑" panose="020B0503020204020204" pitchFamily="34" charset="-122"/>
              </a:rPr>
              <a:t>体能管理：身心合一</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3.</a:t>
            </a:r>
            <a:r>
              <a:rPr lang="zh-CN" altLang="en-US" sz="1800" dirty="0">
                <a:latin typeface="微软雅黑" panose="020B0503020204020204" pitchFamily="34" charset="-122"/>
                <a:ea typeface="微软雅黑" panose="020B0503020204020204" pitchFamily="34" charset="-122"/>
              </a:rPr>
              <a:t>时间管理：合理安排时间，制定时间安排表</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r>
              <a:rPr lang="en-US" altLang="zh-CN" sz="1800" dirty="0">
                <a:latin typeface="微软雅黑" panose="020B0503020204020204" pitchFamily="34" charset="-122"/>
                <a:ea typeface="微软雅黑" panose="020B0503020204020204" pitchFamily="34" charset="-122"/>
              </a:rPr>
              <a:t>4.</a:t>
            </a:r>
            <a:r>
              <a:rPr lang="zh-CN" altLang="en-US" sz="1800" dirty="0">
                <a:latin typeface="微软雅黑" panose="020B0503020204020204" pitchFamily="34" charset="-122"/>
                <a:ea typeface="微软雅黑" panose="020B0503020204020204" pitchFamily="34" charset="-122"/>
              </a:rPr>
              <a:t>意志管理：锻炼坚强的抑制，学会自控</a:t>
            </a:r>
            <a:endParaRPr lang="zh-CN" altLang="en-US" sz="1800" dirty="0">
              <a:latin typeface="微软雅黑" panose="020B0503020204020204" pitchFamily="34" charset="-122"/>
              <a:ea typeface="微软雅黑" panose="020B0503020204020204" pitchFamily="34" charset="-122"/>
            </a:endParaRPr>
          </a:p>
          <a:p>
            <a:pPr algn="just">
              <a:lnSpc>
                <a:spcPct val="200000"/>
              </a:lnSpc>
            </a:pPr>
            <a:endParaRPr lang="zh-CN" altLang="en-US" sz="1800" dirty="0">
              <a:latin typeface="微软雅黑" panose="020B0503020204020204" pitchFamily="34" charset="-122"/>
              <a:ea typeface="微软雅黑" panose="020B0503020204020204" pitchFamily="34" charset="-122"/>
            </a:endParaRPr>
          </a:p>
        </p:txBody>
      </p:sp>
      <p:grpSp>
        <p:nvGrpSpPr>
          <p:cNvPr id="20487" name="组合 27"/>
          <p:cNvGrpSpPr/>
          <p:nvPr/>
        </p:nvGrpSpPr>
        <p:grpSpPr>
          <a:xfrm>
            <a:off x="755650" y="4230688"/>
            <a:ext cx="10533063" cy="1641475"/>
            <a:chOff x="755461" y="4341871"/>
            <a:chExt cx="10532650" cy="1642948"/>
          </a:xfrm>
        </p:grpSpPr>
        <p:grpSp>
          <p:nvGrpSpPr>
            <p:cNvPr id="20488" name="组合 17"/>
            <p:cNvGrpSpPr/>
            <p:nvPr/>
          </p:nvGrpSpPr>
          <p:grpSpPr>
            <a:xfrm>
              <a:off x="755461" y="4341871"/>
              <a:ext cx="10532650" cy="1642948"/>
              <a:chOff x="304857" y="4342684"/>
              <a:chExt cx="10532650" cy="1642948"/>
            </a:xfrm>
          </p:grpSpPr>
          <p:sp>
            <p:nvSpPr>
              <p:cNvPr id="16" name="椭圆 15"/>
              <p:cNvSpPr/>
              <p:nvPr/>
            </p:nvSpPr>
            <p:spPr>
              <a:xfrm>
                <a:off x="8300769" y="4342684"/>
                <a:ext cx="1643445" cy="1641322"/>
              </a:xfrm>
              <a:prstGeom prst="ellipse">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4" name="椭圆 13"/>
              <p:cNvSpPr/>
              <p:nvPr/>
            </p:nvSpPr>
            <p:spPr>
              <a:xfrm>
                <a:off x="5933910" y="4342684"/>
                <a:ext cx="1643445" cy="1641322"/>
              </a:xfrm>
              <a:prstGeom prst="ellipse">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2" name="椭圆 11"/>
              <p:cNvSpPr/>
              <p:nvPr/>
            </p:nvSpPr>
            <p:spPr>
              <a:xfrm>
                <a:off x="3559966" y="4342684"/>
                <a:ext cx="1643445" cy="1641322"/>
              </a:xfrm>
              <a:prstGeom prst="ellipse">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9" name="椭圆 8"/>
              <p:cNvSpPr/>
              <p:nvPr/>
            </p:nvSpPr>
            <p:spPr>
              <a:xfrm>
                <a:off x="1186022" y="4344310"/>
                <a:ext cx="1643445" cy="1641322"/>
              </a:xfrm>
              <a:prstGeom prst="ellipse">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p>
            </p:txBody>
          </p:sp>
          <p:pic>
            <p:nvPicPr>
              <p:cNvPr id="20493" name="图片 6"/>
              <p:cNvPicPr>
                <a:picLocks noChangeAspect="1"/>
              </p:cNvPicPr>
              <p:nvPr/>
            </p:nvPicPr>
            <p:blipFill>
              <a:blip r:embed="rId1"/>
              <a:stretch>
                <a:fillRect/>
              </a:stretch>
            </p:blipFill>
            <p:spPr>
              <a:xfrm>
                <a:off x="304857" y="4591257"/>
                <a:ext cx="1189871" cy="1145802"/>
              </a:xfrm>
              <a:prstGeom prst="rect">
                <a:avLst/>
              </a:prstGeom>
              <a:noFill/>
              <a:ln w="9525">
                <a:noFill/>
              </a:ln>
            </p:spPr>
          </p:pic>
          <p:pic>
            <p:nvPicPr>
              <p:cNvPr id="20494" name="图片 10"/>
              <p:cNvPicPr>
                <a:picLocks noChangeAspect="1"/>
              </p:cNvPicPr>
              <p:nvPr/>
            </p:nvPicPr>
            <p:blipFill>
              <a:blip r:embed="rId1"/>
              <a:stretch>
                <a:fillRect/>
              </a:stretch>
            </p:blipFill>
            <p:spPr>
              <a:xfrm>
                <a:off x="2520761" y="4591257"/>
                <a:ext cx="1189871" cy="1145802"/>
              </a:xfrm>
              <a:prstGeom prst="rect">
                <a:avLst/>
              </a:prstGeom>
              <a:noFill/>
              <a:ln w="9525">
                <a:noFill/>
              </a:ln>
            </p:spPr>
          </p:pic>
          <p:pic>
            <p:nvPicPr>
              <p:cNvPr id="20495" name="图片 12"/>
              <p:cNvPicPr>
                <a:picLocks noChangeAspect="1"/>
              </p:cNvPicPr>
              <p:nvPr/>
            </p:nvPicPr>
            <p:blipFill>
              <a:blip r:embed="rId1"/>
              <a:stretch>
                <a:fillRect/>
              </a:stretch>
            </p:blipFill>
            <p:spPr>
              <a:xfrm>
                <a:off x="4896386" y="4591257"/>
                <a:ext cx="1189871" cy="1145802"/>
              </a:xfrm>
              <a:prstGeom prst="rect">
                <a:avLst/>
              </a:prstGeom>
              <a:noFill/>
              <a:ln w="9525">
                <a:noFill/>
              </a:ln>
            </p:spPr>
          </p:pic>
          <p:pic>
            <p:nvPicPr>
              <p:cNvPr id="20496" name="图片 14"/>
              <p:cNvPicPr>
                <a:picLocks noChangeAspect="1"/>
              </p:cNvPicPr>
              <p:nvPr/>
            </p:nvPicPr>
            <p:blipFill>
              <a:blip r:embed="rId1"/>
              <a:stretch>
                <a:fillRect/>
              </a:stretch>
            </p:blipFill>
            <p:spPr>
              <a:xfrm>
                <a:off x="7272011" y="4590444"/>
                <a:ext cx="1189871" cy="1145802"/>
              </a:xfrm>
              <a:prstGeom prst="rect">
                <a:avLst/>
              </a:prstGeom>
              <a:noFill/>
              <a:ln w="9525">
                <a:noFill/>
              </a:ln>
            </p:spPr>
          </p:pic>
          <p:pic>
            <p:nvPicPr>
              <p:cNvPr id="20497" name="图片 16"/>
              <p:cNvPicPr>
                <a:picLocks noChangeAspect="1"/>
              </p:cNvPicPr>
              <p:nvPr/>
            </p:nvPicPr>
            <p:blipFill>
              <a:blip r:embed="rId1"/>
              <a:stretch>
                <a:fillRect/>
              </a:stretch>
            </p:blipFill>
            <p:spPr>
              <a:xfrm>
                <a:off x="9647636" y="4632038"/>
                <a:ext cx="1189871" cy="1145802"/>
              </a:xfrm>
              <a:prstGeom prst="rect">
                <a:avLst/>
              </a:prstGeom>
              <a:noFill/>
              <a:ln w="9525">
                <a:noFill/>
              </a:ln>
            </p:spPr>
          </p:pic>
        </p:grpSp>
        <p:sp>
          <p:nvSpPr>
            <p:cNvPr id="20498" name="矩形 19"/>
            <p:cNvSpPr/>
            <p:nvPr/>
          </p:nvSpPr>
          <p:spPr>
            <a:xfrm>
              <a:off x="2111554" y="4942516"/>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目标</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499" name="矩形 20"/>
            <p:cNvSpPr/>
            <p:nvPr/>
          </p:nvSpPr>
          <p:spPr>
            <a:xfrm>
              <a:off x="4438815" y="4880960"/>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体能</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500" name="矩形 21"/>
            <p:cNvSpPr/>
            <p:nvPr/>
          </p:nvSpPr>
          <p:spPr>
            <a:xfrm>
              <a:off x="6823965" y="4887786"/>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时间</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501" name="矩形 22"/>
            <p:cNvSpPr/>
            <p:nvPr/>
          </p:nvSpPr>
          <p:spPr>
            <a:xfrm>
              <a:off x="9213713" y="4887786"/>
              <a:ext cx="693588" cy="368630"/>
            </a:xfrm>
            <a:prstGeom prst="rect">
              <a:avLst/>
            </a:prstGeom>
            <a:noFill/>
            <a:ln w="9525">
              <a:noFill/>
            </a:ln>
          </p:spPr>
          <p:txBody>
            <a:bodyPr wrap="square" anchor="t">
              <a:spAutoFit/>
            </a:bodyPr>
            <a:p>
              <a:pPr algn="dist"/>
              <a:r>
                <a:rPr lang="zh-CN" altLang="en-US" b="1" dirty="0">
                  <a:solidFill>
                    <a:schemeClr val="bg1"/>
                  </a:solidFill>
                  <a:latin typeface="方正清刻本悦宋简体" panose="02000000000000000000" pitchFamily="2" charset="-122"/>
                  <a:ea typeface="方正清刻本悦宋简体" panose="02000000000000000000" pitchFamily="2" charset="-122"/>
                </a:rPr>
                <a:t>意志</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4" name="椭圆 23"/>
            <p:cNvSpPr/>
            <p:nvPr/>
          </p:nvSpPr>
          <p:spPr>
            <a:xfrm>
              <a:off x="1797182" y="4529654"/>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5" name="椭圆 24"/>
            <p:cNvSpPr/>
            <p:nvPr/>
          </p:nvSpPr>
          <p:spPr>
            <a:xfrm>
              <a:off x="4150460" y="4549663"/>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6" name="椭圆 25"/>
            <p:cNvSpPr/>
            <p:nvPr/>
          </p:nvSpPr>
          <p:spPr>
            <a:xfrm>
              <a:off x="6531466" y="4529654"/>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7" name="椭圆 26"/>
            <p:cNvSpPr/>
            <p:nvPr/>
          </p:nvSpPr>
          <p:spPr>
            <a:xfrm>
              <a:off x="8912636" y="4536028"/>
              <a:ext cx="1320917" cy="1256259"/>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图片 2"/>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21506" name="图片 4"/>
          <p:cNvPicPr>
            <a:picLocks noChangeAspect="1"/>
          </p:cNvPicPr>
          <p:nvPr/>
        </p:nvPicPr>
        <p:blipFill>
          <a:blip r:embed="rId2"/>
          <a:srcRect l="8832" t="18169" r="10970" b="20509"/>
          <a:stretch>
            <a:fillRect/>
          </a:stretch>
        </p:blipFill>
        <p:spPr>
          <a:xfrm rot="-703963">
            <a:off x="2867025" y="2290763"/>
            <a:ext cx="7315200" cy="1852612"/>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图片 2"/>
          <p:cNvPicPr>
            <a:picLocks noChangeAspect="1"/>
          </p:cNvPicPr>
          <p:nvPr/>
        </p:nvPicPr>
        <p:blipFill>
          <a:blip r:embed="rId1"/>
          <a:srcRect l="60469" r="5859"/>
          <a:stretch>
            <a:fillRect/>
          </a:stretch>
        </p:blipFill>
        <p:spPr>
          <a:xfrm>
            <a:off x="0" y="0"/>
            <a:ext cx="4105275" cy="6858000"/>
          </a:xfrm>
          <a:prstGeom prst="rect">
            <a:avLst/>
          </a:prstGeom>
          <a:noFill/>
          <a:ln w="9525">
            <a:noFill/>
          </a:ln>
        </p:spPr>
      </p:pic>
      <p:grpSp>
        <p:nvGrpSpPr>
          <p:cNvPr id="3074" name="组合 3"/>
          <p:cNvGrpSpPr/>
          <p:nvPr/>
        </p:nvGrpSpPr>
        <p:grpSpPr>
          <a:xfrm>
            <a:off x="5322065" y="1133475"/>
            <a:ext cx="4403671" cy="723900"/>
            <a:chOff x="5223663" y="1628775"/>
            <a:chExt cx="4403400" cy="723900"/>
          </a:xfrm>
        </p:grpSpPr>
        <p:grpSp>
          <p:nvGrpSpPr>
            <p:cNvPr id="3075" name="组合 4"/>
            <p:cNvGrpSpPr/>
            <p:nvPr/>
          </p:nvGrpSpPr>
          <p:grpSpPr>
            <a:xfrm>
              <a:off x="5600700" y="1628775"/>
              <a:ext cx="840581" cy="723900"/>
              <a:chOff x="1495425" y="2895600"/>
              <a:chExt cx="840581" cy="723900"/>
            </a:xfrm>
          </p:grpSpPr>
          <p:grpSp>
            <p:nvGrpSpPr>
              <p:cNvPr id="3076" name="组合 6"/>
              <p:cNvGrpSpPr/>
              <p:nvPr/>
            </p:nvGrpSpPr>
            <p:grpSpPr>
              <a:xfrm>
                <a:off x="1495425" y="2895600"/>
                <a:ext cx="840581" cy="723900"/>
                <a:chOff x="1495425" y="2895600"/>
                <a:chExt cx="840581" cy="723900"/>
              </a:xfrm>
            </p:grpSpPr>
            <p:sp>
              <p:nvSpPr>
                <p:cNvPr id="9" name="菱形 8"/>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菱形 9"/>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01</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6" name="文本框 5"/>
            <p:cNvSpPr txBox="1"/>
            <p:nvPr/>
          </p:nvSpPr>
          <p:spPr>
            <a:xfrm>
              <a:off x="5223663" y="1729115"/>
              <a:ext cx="4403400" cy="583565"/>
            </a:xfrm>
            <a:prstGeom prst="rect">
              <a:avLst/>
            </a:prstGeom>
            <a:noFill/>
          </p:spPr>
          <p:txBody>
            <a:bodyPr wrap="square" rtlCol="0">
              <a:spAutoFit/>
            </a:bodyPr>
            <a:lstStyle/>
            <a:p>
              <a:pPr marR="0" algn="ctr" defTabSz="914400" fontAlgn="auto">
                <a:spcBef>
                  <a:spcPts val="0"/>
                </a:spcBef>
                <a:spcAft>
                  <a:spcPts val="0"/>
                </a:spcAft>
                <a:buClrTx/>
                <a:buSzTx/>
                <a:buFontTx/>
                <a:buNone/>
                <a:defRPr/>
              </a:pPr>
              <a:r>
                <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学习概述</a:t>
              </a:r>
              <a:endPar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grpSp>
        <p:nvGrpSpPr>
          <p:cNvPr id="3081" name="组合 33"/>
          <p:cNvGrpSpPr/>
          <p:nvPr/>
        </p:nvGrpSpPr>
        <p:grpSpPr>
          <a:xfrm>
            <a:off x="5699125" y="2203450"/>
            <a:ext cx="5289550" cy="723900"/>
            <a:chOff x="5600700" y="1628775"/>
            <a:chExt cx="5289225" cy="723900"/>
          </a:xfrm>
        </p:grpSpPr>
        <p:grpSp>
          <p:nvGrpSpPr>
            <p:cNvPr id="3082" name="组合 34"/>
            <p:cNvGrpSpPr/>
            <p:nvPr/>
          </p:nvGrpSpPr>
          <p:grpSpPr>
            <a:xfrm>
              <a:off x="5600700" y="1628775"/>
              <a:ext cx="840581" cy="723900"/>
              <a:chOff x="1495425" y="2895600"/>
              <a:chExt cx="840581" cy="723900"/>
            </a:xfrm>
          </p:grpSpPr>
          <p:grpSp>
            <p:nvGrpSpPr>
              <p:cNvPr id="3083" name="组合 36"/>
              <p:cNvGrpSpPr/>
              <p:nvPr/>
            </p:nvGrpSpPr>
            <p:grpSpPr>
              <a:xfrm>
                <a:off x="1495425" y="2895600"/>
                <a:ext cx="840581" cy="723900"/>
                <a:chOff x="1495425" y="2895600"/>
                <a:chExt cx="840581" cy="723900"/>
              </a:xfrm>
            </p:grpSpPr>
            <p:sp>
              <p:nvSpPr>
                <p:cNvPr id="39" name="菱形 38"/>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菱形 39"/>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38" name="文本框 37"/>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02</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36" name="文本框 35"/>
            <p:cNvSpPr txBox="1"/>
            <p:nvPr/>
          </p:nvSpPr>
          <p:spPr>
            <a:xfrm>
              <a:off x="6486525" y="1729115"/>
              <a:ext cx="4403400" cy="583565"/>
            </a:xfrm>
            <a:prstGeom prst="rect">
              <a:avLst/>
            </a:prstGeom>
            <a:noFill/>
          </p:spPr>
          <p:txBody>
            <a:bodyPr wrap="square" rtlCol="0">
              <a:spAutoFit/>
            </a:bodyPr>
            <a:lstStyle/>
            <a:p>
              <a:pPr marR="0" algn="dist" defTabSz="914400" fontAlgn="auto">
                <a:spcBef>
                  <a:spcPts val="0"/>
                </a:spcBef>
                <a:spcAft>
                  <a:spcPts val="0"/>
                </a:spcAft>
                <a:buClrTx/>
                <a:buSzTx/>
                <a:buFontTx/>
                <a:buNone/>
                <a:defRPr/>
              </a:pPr>
              <a:r>
                <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大学生常见学习困扰</a:t>
              </a:r>
              <a:endPar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grpSp>
        <p:nvGrpSpPr>
          <p:cNvPr id="3088" name="组合 40"/>
          <p:cNvGrpSpPr/>
          <p:nvPr/>
        </p:nvGrpSpPr>
        <p:grpSpPr>
          <a:xfrm>
            <a:off x="5699125" y="3428683"/>
            <a:ext cx="5289550" cy="723900"/>
            <a:chOff x="5600700" y="1628775"/>
            <a:chExt cx="5289225" cy="723900"/>
          </a:xfrm>
        </p:grpSpPr>
        <p:grpSp>
          <p:nvGrpSpPr>
            <p:cNvPr id="3089" name="组合 41"/>
            <p:cNvGrpSpPr/>
            <p:nvPr/>
          </p:nvGrpSpPr>
          <p:grpSpPr>
            <a:xfrm>
              <a:off x="5600700" y="1628775"/>
              <a:ext cx="840581" cy="723900"/>
              <a:chOff x="1495425" y="2895600"/>
              <a:chExt cx="840581" cy="723900"/>
            </a:xfrm>
          </p:grpSpPr>
          <p:grpSp>
            <p:nvGrpSpPr>
              <p:cNvPr id="3090" name="组合 43"/>
              <p:cNvGrpSpPr/>
              <p:nvPr/>
            </p:nvGrpSpPr>
            <p:grpSpPr>
              <a:xfrm>
                <a:off x="1495425" y="2895600"/>
                <a:ext cx="840581" cy="723900"/>
                <a:chOff x="1495425" y="2895600"/>
                <a:chExt cx="840581" cy="723900"/>
              </a:xfrm>
            </p:grpSpPr>
            <p:sp>
              <p:nvSpPr>
                <p:cNvPr id="46" name="菱形 45"/>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菱形 46"/>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5" name="文本框 44"/>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03</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3" name="文本框 42"/>
            <p:cNvSpPr txBox="1"/>
            <p:nvPr/>
          </p:nvSpPr>
          <p:spPr>
            <a:xfrm>
              <a:off x="6486525" y="1729115"/>
              <a:ext cx="4403400" cy="583565"/>
            </a:xfrm>
            <a:prstGeom prst="rect">
              <a:avLst/>
            </a:prstGeom>
            <a:noFill/>
          </p:spPr>
          <p:txBody>
            <a:bodyPr wrap="square" rtlCol="0">
              <a:spAutoFit/>
            </a:bodyPr>
            <a:lstStyle/>
            <a:p>
              <a:pPr marR="0" algn="dist" defTabSz="914400" fontAlgn="auto">
                <a:spcBef>
                  <a:spcPts val="0"/>
                </a:spcBef>
                <a:spcAft>
                  <a:spcPts val="0"/>
                </a:spcAft>
                <a:buClrTx/>
                <a:buSzTx/>
                <a:buFontTx/>
                <a:buNone/>
                <a:defRPr/>
              </a:pPr>
              <a:r>
                <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大学生学习困扰的调适</a:t>
              </a:r>
              <a:endPar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sp>
        <p:nvSpPr>
          <p:cNvPr id="55" name="矩形 54"/>
          <p:cNvSpPr/>
          <p:nvPr/>
        </p:nvSpPr>
        <p:spPr>
          <a:xfrm>
            <a:off x="4267200" y="0"/>
            <a:ext cx="88900" cy="6858000"/>
          </a:xfrm>
          <a:prstGeom prst="rect">
            <a:avLst/>
          </a:prstGeom>
          <a:gradFill flip="none" rotWithShape="1">
            <a:gsLst>
              <a:gs pos="100000">
                <a:srgbClr val="CEDC9F"/>
              </a:gs>
              <a:gs pos="0">
                <a:srgbClr val="C9EAEF"/>
              </a:gs>
              <a:gs pos="48000">
                <a:srgbClr val="61739F"/>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矩形 55"/>
          <p:cNvSpPr/>
          <p:nvPr/>
        </p:nvSpPr>
        <p:spPr>
          <a:xfrm>
            <a:off x="631825" y="1211263"/>
            <a:ext cx="2430463" cy="1563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104" name="组合 56"/>
          <p:cNvGrpSpPr/>
          <p:nvPr/>
        </p:nvGrpSpPr>
        <p:grpSpPr>
          <a:xfrm>
            <a:off x="392113" y="1339850"/>
            <a:ext cx="2946400" cy="1350963"/>
            <a:chOff x="968204" y="2077067"/>
            <a:chExt cx="1886851" cy="1350490"/>
          </a:xfrm>
        </p:grpSpPr>
        <p:sp>
          <p:nvSpPr>
            <p:cNvPr id="3105" name="矩形 57"/>
            <p:cNvSpPr/>
            <p:nvPr/>
          </p:nvSpPr>
          <p:spPr>
            <a:xfrm>
              <a:off x="968204" y="2077067"/>
              <a:ext cx="1852723" cy="768350"/>
            </a:xfrm>
            <a:prstGeom prst="rect">
              <a:avLst/>
            </a:prstGeom>
            <a:noFill/>
            <a:ln w="9525">
              <a:noFill/>
            </a:ln>
          </p:spPr>
          <p:txBody>
            <a:bodyPr wrap="square" anchor="t">
              <a:spAutoFit/>
            </a:bodyPr>
            <a:p>
              <a:pPr algn="ctr"/>
              <a:r>
                <a:rPr lang="zh-CN" altLang="en-US" sz="4400" dirty="0">
                  <a:solidFill>
                    <a:srgbClr val="85B2B8"/>
                  </a:solidFill>
                  <a:latin typeface="米开浪漫情书体" panose="02000603000000000000" charset="-122"/>
                  <a:ea typeface="米开浪漫情书体" panose="02000603000000000000" charset="-122"/>
                </a:rPr>
                <a:t>目 录</a:t>
              </a:r>
              <a:endParaRPr lang="zh-CN" altLang="en-US" sz="4400" dirty="0">
                <a:solidFill>
                  <a:srgbClr val="85B2B8"/>
                </a:solidFill>
                <a:latin typeface="米开浪漫情书体" panose="02000603000000000000" charset="-122"/>
                <a:ea typeface="米开浪漫情书体" panose="02000603000000000000" charset="-122"/>
              </a:endParaRPr>
            </a:p>
          </p:txBody>
        </p:sp>
        <p:sp>
          <p:nvSpPr>
            <p:cNvPr id="3106" name="矩形 58"/>
            <p:cNvSpPr/>
            <p:nvPr/>
          </p:nvSpPr>
          <p:spPr>
            <a:xfrm>
              <a:off x="1002332" y="2720802"/>
              <a:ext cx="1852723" cy="706755"/>
            </a:xfrm>
            <a:prstGeom prst="rect">
              <a:avLst/>
            </a:prstGeom>
            <a:noFill/>
            <a:ln w="9525">
              <a:noFill/>
            </a:ln>
          </p:spPr>
          <p:txBody>
            <a:bodyPr wrap="square" anchor="t">
              <a:spAutoFit/>
            </a:bodyPr>
            <a:p>
              <a:pPr algn="ctr"/>
              <a:r>
                <a:rPr lang="zh-CN" altLang="en-US" sz="4000" dirty="0">
                  <a:solidFill>
                    <a:srgbClr val="85B2B8"/>
                  </a:solidFill>
                  <a:latin typeface="米开浪漫情书体" panose="02000603000000000000" charset="-122"/>
                  <a:ea typeface="米开浪漫情书体" panose="02000603000000000000" charset="-122"/>
                </a:rPr>
                <a:t>content</a:t>
              </a:r>
              <a:endParaRPr lang="zh-CN" altLang="en-US" sz="4000" dirty="0">
                <a:solidFill>
                  <a:srgbClr val="85B2B8"/>
                </a:solidFill>
                <a:latin typeface="米开浪漫情书体" panose="02000603000000000000" charset="-122"/>
                <a:ea typeface="米开浪漫情书体" panose="02000603000000000000" charset="-122"/>
              </a:endParaRPr>
            </a:p>
          </p:txBody>
        </p:sp>
      </p:grpSp>
      <p:grpSp>
        <p:nvGrpSpPr>
          <p:cNvPr id="2" name="组合 40"/>
          <p:cNvGrpSpPr/>
          <p:nvPr/>
        </p:nvGrpSpPr>
        <p:grpSpPr>
          <a:xfrm>
            <a:off x="5768340" y="4604068"/>
            <a:ext cx="5289550" cy="723900"/>
            <a:chOff x="5600700" y="1628775"/>
            <a:chExt cx="5289225" cy="723900"/>
          </a:xfrm>
        </p:grpSpPr>
        <p:grpSp>
          <p:nvGrpSpPr>
            <p:cNvPr id="3" name="组合 41"/>
            <p:cNvGrpSpPr/>
            <p:nvPr/>
          </p:nvGrpSpPr>
          <p:grpSpPr>
            <a:xfrm>
              <a:off x="5600700" y="1628775"/>
              <a:ext cx="840581" cy="723900"/>
              <a:chOff x="1495425" y="2895600"/>
              <a:chExt cx="840581" cy="723900"/>
            </a:xfrm>
          </p:grpSpPr>
          <p:grpSp>
            <p:nvGrpSpPr>
              <p:cNvPr id="4" name="组合 43"/>
              <p:cNvGrpSpPr/>
              <p:nvPr/>
            </p:nvGrpSpPr>
            <p:grpSpPr>
              <a:xfrm>
                <a:off x="1495425" y="2895600"/>
                <a:ext cx="840581" cy="723900"/>
                <a:chOff x="1495425" y="2895600"/>
                <a:chExt cx="840581" cy="723900"/>
              </a:xfrm>
            </p:grpSpPr>
            <p:sp>
              <p:nvSpPr>
                <p:cNvPr id="5" name="菱形 4"/>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 name="菱形 6"/>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1" name="文本框 10"/>
              <p:cNvSpPr txBox="1"/>
              <p:nvPr/>
            </p:nvSpPr>
            <p:spPr>
              <a:xfrm>
                <a:off x="1589731" y="3057495"/>
                <a:ext cx="494342"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04</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12" name="文本框 11"/>
            <p:cNvSpPr txBox="1"/>
            <p:nvPr/>
          </p:nvSpPr>
          <p:spPr>
            <a:xfrm>
              <a:off x="6486525" y="1729115"/>
              <a:ext cx="4403400" cy="583565"/>
            </a:xfrm>
            <a:prstGeom prst="rect">
              <a:avLst/>
            </a:prstGeom>
            <a:noFill/>
          </p:spPr>
          <p:txBody>
            <a:bodyPr wrap="square" rtlCol="0">
              <a:spAutoFit/>
            </a:bodyPr>
            <a:lstStyle/>
            <a:p>
              <a:pPr marR="0" algn="dist" defTabSz="914400" fontAlgn="auto">
                <a:spcBef>
                  <a:spcPts val="0"/>
                </a:spcBef>
                <a:spcAft>
                  <a:spcPts val="0"/>
                </a:spcAft>
                <a:buClrTx/>
                <a:buSzTx/>
                <a:buFontTx/>
                <a:buNone/>
                <a:defRPr/>
              </a:pPr>
              <a:r>
                <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科学有效地学习</a:t>
              </a:r>
              <a:endParaRPr kumimoji="0" lang="zh-CN" altLang="en-US" sz="3200" b="1"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4787900" y="3178175"/>
            <a:ext cx="7137400" cy="768350"/>
          </a:xfrm>
          <a:prstGeom prst="rect">
            <a:avLst/>
          </a:prstGeom>
          <a:noFill/>
          <a:ln w="9525">
            <a:noFill/>
          </a:ln>
        </p:spPr>
        <p:txBody>
          <a:bodyPr wrap="square" anchor="t">
            <a:spAutoFit/>
          </a:bodyPr>
          <a:p>
            <a:pPr algn="just"/>
            <a:r>
              <a:rPr lang="zh-CN" altLang="en-US" sz="4000" dirty="0">
                <a:latin typeface="微软雅黑" panose="020B0503020204020204" pitchFamily="34" charset="-122"/>
                <a:ea typeface="微软雅黑" panose="020B0503020204020204" pitchFamily="34" charset="-122"/>
              </a:rPr>
              <a:t> </a:t>
            </a:r>
            <a:r>
              <a:rPr lang="zh-CN" altLang="en-US" sz="4400" dirty="0">
                <a:latin typeface="米开青春日记" panose="02010800040101010101" charset="-128"/>
                <a:ea typeface="米开青春日记" panose="02010800040101010101" charset="-128"/>
                <a:sym typeface="等线" panose="02010600030101010101" charset="-122"/>
              </a:rPr>
              <a:t>学习概述</a:t>
            </a:r>
            <a:endParaRPr lang="zh-CN" altLang="en-US" sz="4400" dirty="0">
              <a:latin typeface="米开青春日记" panose="02010800040101010101" charset="-128"/>
              <a:ea typeface="米开青春日记" panose="02010800040101010101" charset="-128"/>
              <a:sym typeface="等线" panose="02010600030101010101" charset="-122"/>
            </a:endParaRPr>
          </a:p>
        </p:txBody>
      </p:sp>
      <p:sp>
        <p:nvSpPr>
          <p:cNvPr id="4101" name="文本框 7"/>
          <p:cNvSpPr txBox="1"/>
          <p:nvPr/>
        </p:nvSpPr>
        <p:spPr>
          <a:xfrm>
            <a:off x="5026025" y="2363788"/>
            <a:ext cx="2433638" cy="646112"/>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01</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just"/>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学习定义</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53403" y="1424305"/>
            <a:ext cx="10577512" cy="2553335"/>
          </a:xfrm>
          <a:prstGeom prst="rect">
            <a:avLst/>
          </a:prstGeom>
          <a:noFill/>
          <a:ln w="9525">
            <a:noFill/>
          </a:ln>
        </p:spPr>
        <p:txBody>
          <a:bodyPr wrap="square" anchor="t">
            <a:spAutoFit/>
          </a:bodyPr>
          <a:p>
            <a:pPr algn="just">
              <a:lnSpc>
                <a:spcPct val="200000"/>
              </a:lnSpc>
            </a:pPr>
            <a:r>
              <a:rPr lang="en-US" sz="1600" dirty="0">
                <a:latin typeface="微软雅黑" panose="020B0503020204020204" pitchFamily="34" charset="-122"/>
                <a:ea typeface="微软雅黑" panose="020B0503020204020204" pitchFamily="34" charset="-122"/>
              </a:rPr>
              <a:t>      </a:t>
            </a:r>
            <a:r>
              <a:rPr sz="1600" b="1" dirty="0">
                <a:latin typeface="微软雅黑" panose="020B0503020204020204" pitchFamily="34" charset="-122"/>
                <a:ea typeface="微软雅黑" panose="020B0503020204020204" pitchFamily="34" charset="-122"/>
              </a:rPr>
              <a:t>广义</a:t>
            </a:r>
            <a:r>
              <a:rPr sz="1600" dirty="0">
                <a:latin typeface="微软雅黑" panose="020B0503020204020204" pitchFamily="34" charset="-122"/>
                <a:ea typeface="微软雅黑" panose="020B0503020204020204" pitchFamily="34" charset="-122"/>
              </a:rPr>
              <a:t>的学习是指由经验引起的行为或行为潜能的相对持久的变化，是把信息和经验转化成知识、技能、行为和态度的终身过程</a:t>
            </a:r>
            <a:r>
              <a:rPr lang="zh-CN" sz="1600" dirty="0">
                <a:latin typeface="微软雅黑" panose="020B0503020204020204" pitchFamily="34" charset="-122"/>
                <a:ea typeface="微软雅黑" panose="020B0503020204020204" pitchFamily="34" charset="-122"/>
              </a:rPr>
              <a:t>。</a:t>
            </a:r>
            <a:endParaRPr lang="zh-CN" sz="1600" dirty="0">
              <a:latin typeface="微软雅黑" panose="020B0503020204020204" pitchFamily="34" charset="-122"/>
              <a:ea typeface="微软雅黑" panose="020B0503020204020204" pitchFamily="34" charset="-122"/>
            </a:endParaRPr>
          </a:p>
          <a:p>
            <a:pPr algn="just">
              <a:lnSpc>
                <a:spcPct val="200000"/>
              </a:lnSpc>
            </a:pPr>
            <a:r>
              <a:rPr lang="zh-CN" sz="1600" dirty="0">
                <a:latin typeface="微软雅黑" panose="020B0503020204020204" pitchFamily="34" charset="-122"/>
                <a:ea typeface="微软雅黑" panose="020B0503020204020204" pitchFamily="34" charset="-122"/>
              </a:rPr>
              <a:t>      狭义的学习特指学生的学习，指在各类学校环境中，在教师的指导下，有目的、有计划、有组织地进行的，是在较短的时间内系统地接受前人积累的文化经验，以发展个人知识技能，形成符合社会期望的道德品质的过程。幼儿园、小学、初中、高中、大学等阶段的学习即是狭义的学习。	</a:t>
            </a:r>
            <a:endParaRPr lang="zh-CN"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图片 1"/>
          <p:cNvPicPr>
            <a:picLocks noChangeAspect="1"/>
          </p:cNvPicPr>
          <p:nvPr/>
        </p:nvPicPr>
        <p:blipFill>
          <a:blip r:embed="rId1"/>
          <a:srcRect t="51231" b="-2"/>
          <a:stretch>
            <a:fillRect/>
          </a:stretch>
        </p:blipFill>
        <p:spPr>
          <a:xfrm>
            <a:off x="0" y="0"/>
            <a:ext cx="12192000" cy="3344863"/>
          </a:xfrm>
          <a:prstGeom prst="rect">
            <a:avLst/>
          </a:prstGeom>
          <a:noFill/>
          <a:ln w="9525">
            <a:noFill/>
          </a:ln>
        </p:spPr>
      </p:pic>
      <p:cxnSp>
        <p:nvCxnSpPr>
          <p:cNvPr id="8194" name="直接连接符 2"/>
          <p:cNvCxnSpPr/>
          <p:nvPr/>
        </p:nvCxnSpPr>
        <p:spPr>
          <a:xfrm>
            <a:off x="0" y="3473450"/>
            <a:ext cx="12192000" cy="0"/>
          </a:xfrm>
          <a:prstGeom prst="line">
            <a:avLst/>
          </a:prstGeom>
          <a:ln w="63500" cap="flat" cmpd="dbl">
            <a:solidFill>
              <a:srgbClr val="85B2B8"/>
            </a:solidFill>
            <a:prstDash val="solid"/>
            <a:miter/>
            <a:headEnd type="none" w="med" len="med"/>
            <a:tailEnd type="none" w="med" len="med"/>
          </a:ln>
        </p:spPr>
      </p:cxnSp>
      <p:sp>
        <p:nvSpPr>
          <p:cNvPr id="8195" name="矩形 6"/>
          <p:cNvSpPr/>
          <p:nvPr/>
        </p:nvSpPr>
        <p:spPr>
          <a:xfrm>
            <a:off x="1066800" y="3200400"/>
            <a:ext cx="2663825" cy="504825"/>
          </a:xfrm>
          <a:custGeom>
            <a:avLst/>
            <a:gdLst/>
            <a:ahLst/>
            <a:cxnLst>
              <a:cxn ang="0">
                <a:pos x="0" y="0"/>
              </a:cxn>
              <a:cxn ang="0">
                <a:pos x="2664617" y="0"/>
              </a:cxn>
              <a:cxn ang="0">
                <a:pos x="2664617" y="504825"/>
              </a:cxn>
              <a:cxn ang="0">
                <a:pos x="0" y="504825"/>
              </a:cxn>
              <a:cxn ang="0">
                <a:pos x="0" y="0"/>
              </a:cxn>
            </a:cxnLst>
            <a:pathLst>
              <a:path w="2664617" h="504825">
                <a:moveTo>
                  <a:pt x="0" y="0"/>
                </a:moveTo>
                <a:lnTo>
                  <a:pt x="2664617" y="0"/>
                </a:lnTo>
                <a:lnTo>
                  <a:pt x="2664617" y="504825"/>
                </a:lnTo>
                <a:lnTo>
                  <a:pt x="0" y="504825"/>
                </a:lnTo>
                <a:cubicBezTo>
                  <a:pt x="0" y="336550"/>
                  <a:pt x="447675" y="339725"/>
                  <a:pt x="0" y="0"/>
                </a:cubicBezTo>
                <a:close/>
              </a:path>
            </a:pathLst>
          </a:custGeom>
          <a:solidFill>
            <a:srgbClr val="85B2B8"/>
          </a:solidFill>
          <a:ln w="12700">
            <a:noFill/>
          </a:ln>
        </p:spPr>
        <p:txBody>
          <a:bodyPr/>
          <a:p>
            <a:endParaRPr lang="zh-CN" altLang="en-US"/>
          </a:p>
        </p:txBody>
      </p:sp>
      <p:sp>
        <p:nvSpPr>
          <p:cNvPr id="8196" name="矩形 6"/>
          <p:cNvSpPr/>
          <p:nvPr/>
        </p:nvSpPr>
        <p:spPr>
          <a:xfrm>
            <a:off x="4706938" y="3200400"/>
            <a:ext cx="2665412" cy="504825"/>
          </a:xfrm>
          <a:custGeom>
            <a:avLst/>
            <a:gdLst/>
            <a:ahLst/>
            <a:cxnLst>
              <a:cxn ang="0">
                <a:pos x="0" y="0"/>
              </a:cxn>
              <a:cxn ang="0">
                <a:pos x="2664617" y="0"/>
              </a:cxn>
              <a:cxn ang="0">
                <a:pos x="2664617" y="504825"/>
              </a:cxn>
              <a:cxn ang="0">
                <a:pos x="0" y="504825"/>
              </a:cxn>
              <a:cxn ang="0">
                <a:pos x="0" y="0"/>
              </a:cxn>
            </a:cxnLst>
            <a:pathLst>
              <a:path w="2664617" h="504825">
                <a:moveTo>
                  <a:pt x="0" y="0"/>
                </a:moveTo>
                <a:lnTo>
                  <a:pt x="2664617" y="0"/>
                </a:lnTo>
                <a:lnTo>
                  <a:pt x="2664617" y="504825"/>
                </a:lnTo>
                <a:lnTo>
                  <a:pt x="0" y="504825"/>
                </a:lnTo>
                <a:cubicBezTo>
                  <a:pt x="0" y="336550"/>
                  <a:pt x="447675" y="339725"/>
                  <a:pt x="0" y="0"/>
                </a:cubicBezTo>
                <a:close/>
              </a:path>
            </a:pathLst>
          </a:custGeom>
          <a:solidFill>
            <a:srgbClr val="85B2B8"/>
          </a:solidFill>
          <a:ln w="12700">
            <a:noFill/>
          </a:ln>
        </p:spPr>
        <p:txBody>
          <a:bodyPr/>
          <a:p>
            <a:endParaRPr lang="zh-CN" altLang="en-US"/>
          </a:p>
        </p:txBody>
      </p:sp>
      <p:sp>
        <p:nvSpPr>
          <p:cNvPr id="8198" name="矩形 6"/>
          <p:cNvSpPr/>
          <p:nvPr/>
        </p:nvSpPr>
        <p:spPr>
          <a:xfrm>
            <a:off x="1790700" y="3298825"/>
            <a:ext cx="1838325" cy="337185"/>
          </a:xfrm>
          <a:prstGeom prst="rect">
            <a:avLst/>
          </a:prstGeom>
          <a:noFill/>
          <a:ln w="9525">
            <a:noFill/>
          </a:ln>
        </p:spPr>
        <p:txBody>
          <a:bodyPr wrap="square" anchor="t">
            <a:spAutoFit/>
          </a:bodyPr>
          <a:p>
            <a:pPr algn="dist"/>
            <a:r>
              <a:rPr lang="zh-CN" altLang="en-US" sz="1600" b="1" dirty="0">
                <a:solidFill>
                  <a:srgbClr val="FFFFFF"/>
                </a:solidFill>
                <a:latin typeface="方正清刻本悦宋简体" panose="02000000000000000000" pitchFamily="2" charset="-122"/>
                <a:ea typeface="方正清刻本悦宋简体" panose="02000000000000000000" pitchFamily="2" charset="-122"/>
              </a:rPr>
              <a:t>加涅的学习分类</a:t>
            </a:r>
            <a:endParaRPr lang="zh-CN" altLang="en-US" sz="1600" b="1" dirty="0">
              <a:solidFill>
                <a:srgbClr val="FFFFFF"/>
              </a:solidFill>
              <a:latin typeface="方正清刻本悦宋简体" panose="02000000000000000000" pitchFamily="2" charset="-122"/>
              <a:ea typeface="方正清刻本悦宋简体" panose="02000000000000000000" pitchFamily="2" charset="-122"/>
            </a:endParaRPr>
          </a:p>
        </p:txBody>
      </p:sp>
      <p:sp>
        <p:nvSpPr>
          <p:cNvPr id="8199" name="矩形 7"/>
          <p:cNvSpPr/>
          <p:nvPr/>
        </p:nvSpPr>
        <p:spPr>
          <a:xfrm>
            <a:off x="5118735" y="3298825"/>
            <a:ext cx="2253615" cy="337185"/>
          </a:xfrm>
          <a:prstGeom prst="rect">
            <a:avLst/>
          </a:prstGeom>
          <a:noFill/>
          <a:ln w="9525">
            <a:noFill/>
          </a:ln>
        </p:spPr>
        <p:txBody>
          <a:bodyPr wrap="square" anchor="t">
            <a:spAutoFit/>
          </a:bodyPr>
          <a:p>
            <a:pPr algn="dist"/>
            <a:r>
              <a:rPr lang="zh-CN" altLang="en-US" sz="1600" b="1" dirty="0">
                <a:solidFill>
                  <a:srgbClr val="FFFFFF"/>
                </a:solidFill>
                <a:latin typeface="方正清刻本悦宋简体" panose="02000000000000000000" pitchFamily="2" charset="-122"/>
                <a:ea typeface="方正清刻本悦宋简体" panose="02000000000000000000" pitchFamily="2" charset="-122"/>
              </a:rPr>
              <a:t>奥苏贝尔的学习分</a:t>
            </a:r>
            <a:r>
              <a:rPr lang="zh-CN" altLang="en-US" sz="1400" b="1" dirty="0">
                <a:solidFill>
                  <a:srgbClr val="FFFFFF"/>
                </a:solidFill>
                <a:latin typeface="方正清刻本悦宋简体" panose="02000000000000000000" pitchFamily="2" charset="-122"/>
                <a:ea typeface="方正清刻本悦宋简体" panose="02000000000000000000" pitchFamily="2" charset="-122"/>
              </a:rPr>
              <a:t>类</a:t>
            </a:r>
            <a:endParaRPr lang="zh-CN" altLang="en-US" sz="1400" b="1" dirty="0">
              <a:solidFill>
                <a:srgbClr val="FFFFFF"/>
              </a:solidFill>
              <a:latin typeface="方正清刻本悦宋简体" panose="02000000000000000000" pitchFamily="2" charset="-122"/>
              <a:ea typeface="方正清刻本悦宋简体" panose="02000000000000000000" pitchFamily="2" charset="-122"/>
            </a:endParaRPr>
          </a:p>
        </p:txBody>
      </p:sp>
      <p:sp>
        <p:nvSpPr>
          <p:cNvPr id="8200" name="矩形 8"/>
          <p:cNvSpPr/>
          <p:nvPr/>
        </p:nvSpPr>
        <p:spPr>
          <a:xfrm>
            <a:off x="9382125" y="3298825"/>
            <a:ext cx="1433513" cy="307975"/>
          </a:xfrm>
          <a:prstGeom prst="rect">
            <a:avLst/>
          </a:prstGeom>
          <a:noFill/>
          <a:ln w="9525">
            <a:noFill/>
          </a:ln>
        </p:spPr>
        <p:txBody>
          <a:bodyPr wrap="square" anchor="t">
            <a:spAutoFit/>
          </a:bodyPr>
          <a:p>
            <a:pPr algn="dist"/>
            <a:r>
              <a:rPr lang="en-US" altLang="zh-CN" sz="1400" b="1" dirty="0">
                <a:solidFill>
                  <a:srgbClr val="FFFFFF"/>
                </a:solidFill>
                <a:latin typeface="方正清刻本悦宋简体" panose="02000000000000000000" pitchFamily="2" charset="-122"/>
                <a:ea typeface="方正清刻本悦宋简体" panose="02000000000000000000" pitchFamily="2" charset="-122"/>
              </a:rPr>
              <a:t>KEY WORD</a:t>
            </a:r>
            <a:endParaRPr lang="zh-CN" altLang="en-US" sz="1400" b="1" dirty="0">
              <a:solidFill>
                <a:srgbClr val="FFFFFF"/>
              </a:solidFill>
              <a:latin typeface="方正清刻本悦宋简体" panose="02000000000000000000" pitchFamily="2" charset="-122"/>
              <a:ea typeface="方正清刻本悦宋简体" panose="02000000000000000000" pitchFamily="2" charset="-122"/>
            </a:endParaRPr>
          </a:p>
        </p:txBody>
      </p:sp>
      <p:sp>
        <p:nvSpPr>
          <p:cNvPr id="8201" name="矩形 9"/>
          <p:cNvSpPr/>
          <p:nvPr/>
        </p:nvSpPr>
        <p:spPr>
          <a:xfrm>
            <a:off x="0" y="6654800"/>
            <a:ext cx="12192000" cy="203200"/>
          </a:xfrm>
          <a:prstGeom prst="rect">
            <a:avLst/>
          </a:prstGeom>
          <a:solidFill>
            <a:srgbClr val="85B2B8"/>
          </a:solidFill>
          <a:ln w="12700">
            <a:noFill/>
          </a:ln>
        </p:spPr>
        <p:txBody>
          <a:bodyPr anchor="ctr"/>
          <a:p>
            <a:pPr algn="ctr"/>
            <a:endParaRPr lang="zh-CN" altLang="en-US">
              <a:solidFill>
                <a:srgbClr val="FFFFFF"/>
              </a:solidFill>
              <a:latin typeface="Calibri" panose="020F0502020204030204"/>
              <a:ea typeface="宋体" panose="02010600030101010101" pitchFamily="2" charset="-122"/>
            </a:endParaRPr>
          </a:p>
        </p:txBody>
      </p:sp>
      <p:sp>
        <p:nvSpPr>
          <p:cNvPr id="8202" name="矩形 10"/>
          <p:cNvSpPr/>
          <p:nvPr/>
        </p:nvSpPr>
        <p:spPr>
          <a:xfrm flipH="1">
            <a:off x="820738" y="3937000"/>
            <a:ext cx="3028950" cy="1383665"/>
          </a:xfrm>
          <a:prstGeom prst="rect">
            <a:avLst/>
          </a:prstGeom>
          <a:noFill/>
          <a:ln w="9525">
            <a:noFill/>
          </a:ln>
        </p:spPr>
        <p:txBody>
          <a:bodyPr wrap="square" anchor="t">
            <a:spAutoFit/>
          </a:bodyPr>
          <a:p>
            <a:pPr algn="ctr">
              <a:lnSpc>
                <a:spcPct val="200000"/>
              </a:lnSpc>
            </a:pPr>
            <a:r>
              <a:rPr lang="zh-CN" altLang="en-US" sz="1400" dirty="0">
                <a:solidFill>
                  <a:srgbClr val="5B6D76"/>
                </a:solidFill>
                <a:latin typeface="微软雅黑" panose="020B0503020204020204" pitchFamily="34" charset="-122"/>
                <a:ea typeface="微软雅黑" panose="020B0503020204020204" pitchFamily="34" charset="-122"/>
              </a:rPr>
              <a:t>信号学习、刺激-反应学习、系列学习、言语联想学习、多种辨别学习、概念学习、原理学习、问题解决学习</a:t>
            </a:r>
            <a:endParaRPr lang="zh-CN" altLang="en-US" sz="1400" dirty="0">
              <a:solidFill>
                <a:srgbClr val="5B6D76"/>
              </a:solidFill>
              <a:latin typeface="微软雅黑" panose="020B0503020204020204" pitchFamily="34" charset="-122"/>
              <a:ea typeface="微软雅黑" panose="020B0503020204020204" pitchFamily="34" charset="-122"/>
            </a:endParaRPr>
          </a:p>
        </p:txBody>
      </p:sp>
      <p:sp>
        <p:nvSpPr>
          <p:cNvPr id="8203" name="矩形 11"/>
          <p:cNvSpPr/>
          <p:nvPr/>
        </p:nvSpPr>
        <p:spPr>
          <a:xfrm flipH="1">
            <a:off x="4641850" y="3937000"/>
            <a:ext cx="3028950" cy="953135"/>
          </a:xfrm>
          <a:prstGeom prst="rect">
            <a:avLst/>
          </a:prstGeom>
          <a:noFill/>
          <a:ln w="9525">
            <a:noFill/>
          </a:ln>
        </p:spPr>
        <p:txBody>
          <a:bodyPr wrap="square" anchor="t">
            <a:spAutoFit/>
          </a:bodyPr>
          <a:p>
            <a:pPr algn="ctr">
              <a:lnSpc>
                <a:spcPct val="200000"/>
              </a:lnSpc>
            </a:pPr>
            <a:r>
              <a:rPr sz="1400" dirty="0">
                <a:solidFill>
                  <a:srgbClr val="5B6D76"/>
                </a:solidFill>
                <a:latin typeface="微软雅黑" panose="020B0503020204020204" pitchFamily="34" charset="-122"/>
                <a:ea typeface="微软雅黑" panose="020B0503020204020204" pitchFamily="34" charset="-122"/>
              </a:rPr>
              <a:t>接受学习</a:t>
            </a:r>
            <a:endParaRPr sz="1400" dirty="0">
              <a:solidFill>
                <a:srgbClr val="5B6D76"/>
              </a:solidFill>
              <a:latin typeface="微软雅黑" panose="020B0503020204020204" pitchFamily="34" charset="-122"/>
              <a:ea typeface="微软雅黑" panose="020B0503020204020204" pitchFamily="34" charset="-122"/>
            </a:endParaRPr>
          </a:p>
          <a:p>
            <a:pPr algn="ctr">
              <a:lnSpc>
                <a:spcPct val="200000"/>
              </a:lnSpc>
            </a:pPr>
            <a:r>
              <a:rPr lang="zh-CN" sz="1400" dirty="0">
                <a:solidFill>
                  <a:srgbClr val="5B6D76"/>
                </a:solidFill>
                <a:latin typeface="微软雅黑" panose="020B0503020204020204" pitchFamily="34" charset="-122"/>
                <a:ea typeface="微软雅黑" panose="020B0503020204020204" pitchFamily="34" charset="-122"/>
              </a:rPr>
              <a:t>发现学习</a:t>
            </a:r>
            <a:endParaRPr lang="zh-CN" sz="1400" dirty="0">
              <a:solidFill>
                <a:srgbClr val="5B6D76"/>
              </a:solidFill>
              <a:latin typeface="微软雅黑" panose="020B0503020204020204" pitchFamily="34" charset="-122"/>
              <a:ea typeface="微软雅黑" panose="020B0503020204020204" pitchFamily="34" charset="-122"/>
            </a:endParaRPr>
          </a:p>
        </p:txBody>
      </p:sp>
      <p:grpSp>
        <p:nvGrpSpPr>
          <p:cNvPr id="8205" name="组合 13"/>
          <p:cNvGrpSpPr/>
          <p:nvPr/>
        </p:nvGrpSpPr>
        <p:grpSpPr>
          <a:xfrm>
            <a:off x="-550862" y="519113"/>
            <a:ext cx="4110037" cy="504825"/>
            <a:chOff x="-262890" y="542925"/>
            <a:chExt cx="4110990" cy="504825"/>
          </a:xfrm>
        </p:grpSpPr>
        <p:sp>
          <p:nvSpPr>
            <p:cNvPr id="15" name="矩形: 圆角 14"/>
            <p:cNvSpPr/>
            <p:nvPr/>
          </p:nvSpPr>
          <p:spPr>
            <a:xfrm>
              <a:off x="-262890" y="542925"/>
              <a:ext cx="4110990" cy="50482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chemeClr val="bg1"/>
                </a:solidFill>
              </a:endParaRPr>
            </a:p>
          </p:txBody>
        </p:sp>
        <p:sp>
          <p:nvSpPr>
            <p:cNvPr id="8207" name="文本框 15"/>
            <p:cNvSpPr txBox="1"/>
            <p:nvPr/>
          </p:nvSpPr>
          <p:spPr>
            <a:xfrm>
              <a:off x="372289" y="564504"/>
              <a:ext cx="3229068" cy="460375"/>
            </a:xfrm>
            <a:prstGeom prst="rect">
              <a:avLst/>
            </a:prstGeom>
            <a:noFill/>
            <a:ln w="9525">
              <a:noFill/>
            </a:ln>
          </p:spPr>
          <p:txBody>
            <a:bodyPr wrap="square" anchor="t">
              <a:spAutoFit/>
            </a:bodyPr>
            <a:p>
              <a:pPr algn="just"/>
              <a:r>
                <a:rPr lang="zh-CN" altLang="en-US" sz="2400" b="1" dirty="0">
                  <a:solidFill>
                    <a:srgbClr val="549EB9"/>
                  </a:solidFill>
                  <a:latin typeface="方正清刻本悦宋简体" panose="02000000000000000000" pitchFamily="2" charset="-122"/>
                  <a:ea typeface="方正清刻本悦宋简体" panose="02000000000000000000" pitchFamily="2" charset="-122"/>
                </a:rPr>
                <a:t>学习的分类</a:t>
              </a:r>
              <a:endParaRPr lang="zh-CN" altLang="en-US" sz="2400" b="1" dirty="0">
                <a:solidFill>
                  <a:srgbClr val="549EB9"/>
                </a:solidFill>
                <a:latin typeface="方正清刻本悦宋简体" panose="02000000000000000000" pitchFamily="2" charset="-122"/>
                <a:ea typeface="方正清刻本悦宋简体" panose="02000000000000000000" pitchFamily="2"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图片 35"/>
          <p:cNvPicPr>
            <a:picLocks noChangeAspect="1"/>
          </p:cNvPicPr>
          <p:nvPr/>
        </p:nvPicPr>
        <p:blipFill>
          <a:blip r:embed="rId1"/>
          <a:srcRect l="60469" r="5859"/>
          <a:stretch>
            <a:fillRect/>
          </a:stretch>
        </p:blipFill>
        <p:spPr>
          <a:xfrm>
            <a:off x="4636770" y="2927350"/>
            <a:ext cx="2493645" cy="2693035"/>
          </a:xfrm>
          <a:prstGeom prst="rect">
            <a:avLst/>
          </a:prstGeom>
          <a:noFill/>
          <a:ln w="9525">
            <a:noFill/>
          </a:ln>
        </p:spPr>
      </p:pic>
      <p:sp>
        <p:nvSpPr>
          <p:cNvPr id="10243" name="文本框 2"/>
          <p:cNvSpPr txBox="1"/>
          <p:nvPr/>
        </p:nvSpPr>
        <p:spPr>
          <a:xfrm>
            <a:off x="3936365" y="1475423"/>
            <a:ext cx="3043238" cy="521970"/>
          </a:xfrm>
          <a:prstGeom prst="rect">
            <a:avLst/>
          </a:prstGeom>
          <a:noFill/>
          <a:ln w="9525">
            <a:noFill/>
          </a:ln>
        </p:spPr>
        <p:txBody>
          <a:bodyPr wrap="square" anchor="t">
            <a:spAutoFit/>
          </a:bodyPr>
          <a:p>
            <a:pPr algn="dist"/>
            <a:r>
              <a:rPr lang="zh-CN" altLang="en-US" sz="2800" b="1" dirty="0">
                <a:solidFill>
                  <a:srgbClr val="2A5457"/>
                </a:solidFill>
                <a:latin typeface="华文新魏" panose="02010800040101010101" pitchFamily="2" charset="-122"/>
                <a:ea typeface="华文新魏" panose="02010800040101010101" pitchFamily="2" charset="-122"/>
              </a:rPr>
              <a:t>大学学习的特点</a:t>
            </a:r>
            <a:endParaRPr lang="zh-CN" altLang="en-US" sz="2800" b="1" dirty="0">
              <a:solidFill>
                <a:srgbClr val="2A5457"/>
              </a:solidFill>
              <a:latin typeface="华文新魏" panose="02010800040101010101" pitchFamily="2" charset="-122"/>
              <a:ea typeface="华文新魏" panose="02010800040101010101" pitchFamily="2" charset="-122"/>
            </a:endParaRPr>
          </a:p>
        </p:txBody>
      </p:sp>
      <p:sp>
        <p:nvSpPr>
          <p:cNvPr id="10244" name="文本框 10"/>
          <p:cNvSpPr txBox="1"/>
          <p:nvPr/>
        </p:nvSpPr>
        <p:spPr>
          <a:xfrm flipH="1">
            <a:off x="2176780" y="3352165"/>
            <a:ext cx="3133725" cy="506730"/>
          </a:xfrm>
          <a:prstGeom prst="rect">
            <a:avLst/>
          </a:prstGeom>
          <a:noFill/>
          <a:ln w="9525">
            <a:noFill/>
          </a:ln>
        </p:spPr>
        <p:txBody>
          <a:bodyPr wrap="square" anchor="t">
            <a:spAutoFit/>
          </a:bodyPr>
          <a:p>
            <a:pPr>
              <a:lnSpc>
                <a:spcPct val="150000"/>
              </a:lnSpc>
            </a:pPr>
            <a:r>
              <a:rPr lang="zh-CN" altLang="en-US" sz="1800" b="1" dirty="0">
                <a:solidFill>
                  <a:srgbClr val="2A5457"/>
                </a:solidFill>
                <a:latin typeface="微软雅黑" panose="020B0503020204020204" pitchFamily="34" charset="-122"/>
                <a:ea typeface="微软雅黑" panose="020B0503020204020204" pitchFamily="34" charset="-122"/>
              </a:rPr>
              <a:t>自主性</a:t>
            </a:r>
            <a:endParaRPr lang="zh-CN" altLang="en-US" sz="1800" b="1" dirty="0">
              <a:solidFill>
                <a:srgbClr val="2A5457"/>
              </a:solidFill>
              <a:latin typeface="微软雅黑" panose="020B0503020204020204" pitchFamily="34" charset="-122"/>
              <a:ea typeface="微软雅黑" panose="020B0503020204020204" pitchFamily="34" charset="-122"/>
            </a:endParaRPr>
          </a:p>
        </p:txBody>
      </p:sp>
      <p:grpSp>
        <p:nvGrpSpPr>
          <p:cNvPr id="10245" name="组合 6"/>
          <p:cNvGrpSpPr/>
          <p:nvPr/>
        </p:nvGrpSpPr>
        <p:grpSpPr>
          <a:xfrm>
            <a:off x="1609408" y="3390265"/>
            <a:ext cx="469900" cy="468313"/>
            <a:chOff x="1554480" y="594360"/>
            <a:chExt cx="468630" cy="468630"/>
          </a:xfrm>
        </p:grpSpPr>
        <p:sp>
          <p:nvSpPr>
            <p:cNvPr id="8" name="矩形 7"/>
            <p:cNvSpPr/>
            <p:nvPr/>
          </p:nvSpPr>
          <p:spPr>
            <a:xfrm>
              <a:off x="1554480" y="594360"/>
              <a:ext cx="468630" cy="46863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247" name="文本框 8"/>
            <p:cNvSpPr txBox="1"/>
            <p:nvPr/>
          </p:nvSpPr>
          <p:spPr>
            <a:xfrm>
              <a:off x="1554480" y="628620"/>
              <a:ext cx="445770" cy="400110"/>
            </a:xfrm>
            <a:prstGeom prst="rect">
              <a:avLst/>
            </a:prstGeom>
            <a:noFill/>
            <a:ln w="9525">
              <a:noFill/>
            </a:ln>
          </p:spPr>
          <p:txBody>
            <a:bodyPr wrap="square" anchor="t">
              <a:spAutoFit/>
            </a:bodyPr>
            <a:p>
              <a:r>
                <a:rPr lang="en-US" altLang="zh-CN" sz="2000" dirty="0">
                  <a:solidFill>
                    <a:schemeClr val="bg1"/>
                  </a:solidFill>
                  <a:latin typeface="Impact" panose="020B0806030902050204" pitchFamily="34" charset="0"/>
                  <a:ea typeface="等线" panose="02010600030101010101" charset="-122"/>
                </a:rPr>
                <a:t>01</a:t>
              </a:r>
              <a:endParaRPr lang="zh-CN" altLang="en-US" sz="2000" dirty="0">
                <a:solidFill>
                  <a:schemeClr val="bg1"/>
                </a:solidFill>
                <a:latin typeface="Impact" panose="020B0806030902050204" pitchFamily="34" charset="0"/>
                <a:ea typeface="等线" panose="02010600030101010101" charset="-122"/>
              </a:endParaRPr>
            </a:p>
          </p:txBody>
        </p:sp>
      </p:grpSp>
      <p:sp>
        <p:nvSpPr>
          <p:cNvPr id="10248" name="文本框 10"/>
          <p:cNvSpPr txBox="1"/>
          <p:nvPr/>
        </p:nvSpPr>
        <p:spPr>
          <a:xfrm flipH="1">
            <a:off x="2143760" y="4332288"/>
            <a:ext cx="3133725" cy="506730"/>
          </a:xfrm>
          <a:prstGeom prst="rect">
            <a:avLst/>
          </a:prstGeom>
          <a:noFill/>
          <a:ln w="9525">
            <a:noFill/>
          </a:ln>
        </p:spPr>
        <p:txBody>
          <a:bodyPr wrap="square" anchor="t">
            <a:spAutoFit/>
          </a:bodyPr>
          <a:p>
            <a:pPr>
              <a:lnSpc>
                <a:spcPct val="150000"/>
              </a:lnSpc>
            </a:pPr>
            <a:r>
              <a:rPr lang="en-US" altLang="zh-CN" sz="1800" b="1" dirty="0">
                <a:solidFill>
                  <a:srgbClr val="2A5457"/>
                </a:solidFill>
                <a:latin typeface="微软雅黑" panose="020B0503020204020204" pitchFamily="34" charset="-122"/>
                <a:ea typeface="微软雅黑" panose="020B0503020204020204" pitchFamily="34" charset="-122"/>
              </a:rPr>
              <a:t>专业性与广博性并存</a:t>
            </a:r>
            <a:endParaRPr lang="en-US" altLang="zh-CN" sz="1800" b="1" dirty="0">
              <a:solidFill>
                <a:srgbClr val="2A5457"/>
              </a:solidFill>
              <a:latin typeface="微软雅黑" panose="020B0503020204020204" pitchFamily="34" charset="-122"/>
              <a:ea typeface="微软雅黑" panose="020B0503020204020204" pitchFamily="34" charset="-122"/>
            </a:endParaRPr>
          </a:p>
        </p:txBody>
      </p:sp>
      <p:grpSp>
        <p:nvGrpSpPr>
          <p:cNvPr id="10249" name="组合 11"/>
          <p:cNvGrpSpPr/>
          <p:nvPr/>
        </p:nvGrpSpPr>
        <p:grpSpPr>
          <a:xfrm>
            <a:off x="1609408" y="4416108"/>
            <a:ext cx="469900" cy="468312"/>
            <a:chOff x="1554479" y="594360"/>
            <a:chExt cx="468631" cy="468630"/>
          </a:xfrm>
        </p:grpSpPr>
        <p:sp>
          <p:nvSpPr>
            <p:cNvPr id="13" name="矩形 12"/>
            <p:cNvSpPr/>
            <p:nvPr/>
          </p:nvSpPr>
          <p:spPr>
            <a:xfrm>
              <a:off x="1554480" y="594360"/>
              <a:ext cx="468630" cy="46863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p>
          </p:txBody>
        </p:sp>
        <p:sp>
          <p:nvSpPr>
            <p:cNvPr id="10251" name="文本框 13"/>
            <p:cNvSpPr txBox="1"/>
            <p:nvPr/>
          </p:nvSpPr>
          <p:spPr>
            <a:xfrm>
              <a:off x="1554479" y="628620"/>
              <a:ext cx="468629" cy="400110"/>
            </a:xfrm>
            <a:prstGeom prst="rect">
              <a:avLst/>
            </a:prstGeom>
            <a:noFill/>
            <a:ln w="9525">
              <a:noFill/>
            </a:ln>
          </p:spPr>
          <p:txBody>
            <a:bodyPr wrap="square" anchor="t">
              <a:spAutoFit/>
            </a:bodyPr>
            <a:p>
              <a:r>
                <a:rPr lang="en-US" altLang="zh-CN" sz="2000" dirty="0">
                  <a:solidFill>
                    <a:schemeClr val="bg1"/>
                  </a:solidFill>
                  <a:latin typeface="Impact" panose="020B0806030902050204" pitchFamily="34" charset="0"/>
                  <a:ea typeface="等线" panose="02010600030101010101" charset="-122"/>
                </a:rPr>
                <a:t>02</a:t>
              </a:r>
              <a:endParaRPr lang="zh-CN" altLang="en-US" sz="2000" dirty="0">
                <a:solidFill>
                  <a:schemeClr val="bg1"/>
                </a:solidFill>
                <a:latin typeface="Impact" panose="020B0806030902050204" pitchFamily="34" charset="0"/>
                <a:ea typeface="等线" panose="02010600030101010101" charset="-122"/>
              </a:endParaRPr>
            </a:p>
          </p:txBody>
        </p:sp>
      </p:grpSp>
      <p:sp>
        <p:nvSpPr>
          <p:cNvPr id="35" name="矩形 34"/>
          <p:cNvSpPr/>
          <p:nvPr/>
        </p:nvSpPr>
        <p:spPr>
          <a:xfrm>
            <a:off x="0" y="6696075"/>
            <a:ext cx="12192000" cy="20320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257" name="文本框 10"/>
          <p:cNvSpPr txBox="1"/>
          <p:nvPr/>
        </p:nvSpPr>
        <p:spPr>
          <a:xfrm>
            <a:off x="7342188" y="3222625"/>
            <a:ext cx="3133725" cy="506730"/>
          </a:xfrm>
          <a:prstGeom prst="rect">
            <a:avLst/>
          </a:prstGeom>
          <a:noFill/>
          <a:ln w="9525">
            <a:noFill/>
          </a:ln>
        </p:spPr>
        <p:txBody>
          <a:bodyPr wrap="square" anchor="t">
            <a:spAutoFit/>
          </a:bodyPr>
          <a:p>
            <a:pPr>
              <a:lnSpc>
                <a:spcPct val="150000"/>
              </a:lnSpc>
            </a:pPr>
            <a:r>
              <a:rPr lang="zh-CN" altLang="en-US" sz="1800" b="1" dirty="0">
                <a:solidFill>
                  <a:srgbClr val="2A5457"/>
                </a:solidFill>
                <a:latin typeface="微软雅黑" panose="020B0503020204020204" pitchFamily="34" charset="-122"/>
                <a:ea typeface="微软雅黑" panose="020B0503020204020204" pitchFamily="34" charset="-122"/>
              </a:rPr>
              <a:t>实践性</a:t>
            </a:r>
            <a:endParaRPr lang="zh-CN" altLang="en-US" sz="1800" b="1" dirty="0">
              <a:solidFill>
                <a:srgbClr val="2A5457"/>
              </a:solidFill>
              <a:latin typeface="微软雅黑" panose="020B0503020204020204" pitchFamily="34" charset="-122"/>
              <a:ea typeface="微软雅黑" panose="020B0503020204020204" pitchFamily="34" charset="-122"/>
            </a:endParaRPr>
          </a:p>
        </p:txBody>
      </p:sp>
      <p:grpSp>
        <p:nvGrpSpPr>
          <p:cNvPr id="10258" name="组合 37"/>
          <p:cNvGrpSpPr/>
          <p:nvPr/>
        </p:nvGrpSpPr>
        <p:grpSpPr>
          <a:xfrm flipH="1">
            <a:off x="10485438" y="3294063"/>
            <a:ext cx="477837" cy="468312"/>
            <a:chOff x="1554480" y="594360"/>
            <a:chExt cx="478152" cy="468630"/>
          </a:xfrm>
        </p:grpSpPr>
        <p:sp>
          <p:nvSpPr>
            <p:cNvPr id="39" name="矩形 38"/>
            <p:cNvSpPr/>
            <p:nvPr/>
          </p:nvSpPr>
          <p:spPr>
            <a:xfrm>
              <a:off x="1554480" y="594360"/>
              <a:ext cx="468630" cy="46863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260" name="文本框 39"/>
            <p:cNvSpPr txBox="1"/>
            <p:nvPr/>
          </p:nvSpPr>
          <p:spPr>
            <a:xfrm>
              <a:off x="1564004" y="628620"/>
              <a:ext cx="468628" cy="399051"/>
            </a:xfrm>
            <a:prstGeom prst="rect">
              <a:avLst/>
            </a:prstGeom>
            <a:noFill/>
            <a:ln w="9525">
              <a:noFill/>
            </a:ln>
          </p:spPr>
          <p:txBody>
            <a:bodyPr wrap="square" anchor="t">
              <a:spAutoFit/>
            </a:bodyPr>
            <a:p>
              <a:r>
                <a:rPr lang="en-US" altLang="zh-CN" sz="2000" dirty="0">
                  <a:solidFill>
                    <a:schemeClr val="bg1"/>
                  </a:solidFill>
                  <a:latin typeface="Impact" panose="020B0806030902050204" pitchFamily="34" charset="0"/>
                  <a:ea typeface="等线" panose="02010600030101010101" charset="-122"/>
                </a:rPr>
                <a:t>03</a:t>
              </a:r>
              <a:endParaRPr lang="zh-CN" altLang="en-US" sz="2000" dirty="0">
                <a:solidFill>
                  <a:schemeClr val="bg1"/>
                </a:solidFill>
                <a:latin typeface="Impact" panose="020B0806030902050204" pitchFamily="34" charset="0"/>
                <a:ea typeface="等线" panose="02010600030101010101" charset="-122"/>
              </a:endParaRPr>
            </a:p>
          </p:txBody>
        </p:sp>
      </p:grpSp>
      <p:sp>
        <p:nvSpPr>
          <p:cNvPr id="10261" name="文本框 40"/>
          <p:cNvSpPr txBox="1"/>
          <p:nvPr/>
        </p:nvSpPr>
        <p:spPr>
          <a:xfrm>
            <a:off x="7342188" y="4318000"/>
            <a:ext cx="3133725" cy="506730"/>
          </a:xfrm>
          <a:prstGeom prst="rect">
            <a:avLst/>
          </a:prstGeom>
          <a:noFill/>
          <a:ln w="9525">
            <a:noFill/>
          </a:ln>
        </p:spPr>
        <p:txBody>
          <a:bodyPr wrap="square" anchor="t">
            <a:spAutoFit/>
          </a:bodyPr>
          <a:p>
            <a:pPr>
              <a:lnSpc>
                <a:spcPct val="150000"/>
              </a:lnSpc>
            </a:pPr>
            <a:r>
              <a:rPr lang="en-US" altLang="zh-CN" sz="1800" b="1" dirty="0">
                <a:solidFill>
                  <a:srgbClr val="2A5457"/>
                </a:solidFill>
                <a:latin typeface="微软雅黑" panose="020B0503020204020204" pitchFamily="34" charset="-122"/>
                <a:ea typeface="微软雅黑" panose="020B0503020204020204" pitchFamily="34" charset="-122"/>
              </a:rPr>
              <a:t>接受性和创造性并存</a:t>
            </a:r>
            <a:endParaRPr lang="en-US" altLang="zh-CN" sz="1800" b="1" dirty="0">
              <a:solidFill>
                <a:srgbClr val="2A5457"/>
              </a:solidFill>
              <a:latin typeface="微软雅黑" panose="020B0503020204020204" pitchFamily="34" charset="-122"/>
              <a:ea typeface="微软雅黑" panose="020B0503020204020204" pitchFamily="34" charset="-122"/>
            </a:endParaRPr>
          </a:p>
        </p:txBody>
      </p:sp>
      <p:grpSp>
        <p:nvGrpSpPr>
          <p:cNvPr id="10262" name="组合 41"/>
          <p:cNvGrpSpPr/>
          <p:nvPr/>
        </p:nvGrpSpPr>
        <p:grpSpPr>
          <a:xfrm flipH="1">
            <a:off x="10494963" y="4381500"/>
            <a:ext cx="468312" cy="468313"/>
            <a:chOff x="1554479" y="594360"/>
            <a:chExt cx="468631" cy="468630"/>
          </a:xfrm>
        </p:grpSpPr>
        <p:sp>
          <p:nvSpPr>
            <p:cNvPr id="43" name="矩形 42"/>
            <p:cNvSpPr/>
            <p:nvPr/>
          </p:nvSpPr>
          <p:spPr>
            <a:xfrm>
              <a:off x="1554480" y="594360"/>
              <a:ext cx="468630" cy="468630"/>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p>
          </p:txBody>
        </p:sp>
        <p:sp>
          <p:nvSpPr>
            <p:cNvPr id="10264" name="文本框 43"/>
            <p:cNvSpPr txBox="1"/>
            <p:nvPr/>
          </p:nvSpPr>
          <p:spPr>
            <a:xfrm>
              <a:off x="1554479" y="628620"/>
              <a:ext cx="468629" cy="399050"/>
            </a:xfrm>
            <a:prstGeom prst="rect">
              <a:avLst/>
            </a:prstGeom>
            <a:noFill/>
            <a:ln w="9525">
              <a:noFill/>
            </a:ln>
          </p:spPr>
          <p:txBody>
            <a:bodyPr wrap="square" anchor="t">
              <a:spAutoFit/>
            </a:bodyPr>
            <a:p>
              <a:r>
                <a:rPr lang="en-US" altLang="zh-CN" sz="2000" dirty="0">
                  <a:solidFill>
                    <a:schemeClr val="bg1"/>
                  </a:solidFill>
                  <a:latin typeface="Impact" panose="020B0806030902050204" pitchFamily="34" charset="0"/>
                  <a:ea typeface="等线" panose="02010600030101010101" charset="-122"/>
                </a:rPr>
                <a:t>04</a:t>
              </a:r>
              <a:endParaRPr lang="zh-CN" altLang="en-US" sz="2000" dirty="0">
                <a:solidFill>
                  <a:schemeClr val="bg1"/>
                </a:solidFill>
                <a:latin typeface="Impact" panose="020B0806030902050204" pitchFamily="34" charset="0"/>
                <a:ea typeface="等线" panose="02010600030101010101"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3850640" y="3075940"/>
            <a:ext cx="7137400" cy="706755"/>
          </a:xfrm>
          <a:prstGeom prst="rect">
            <a:avLst/>
          </a:prstGeom>
          <a:noFill/>
          <a:ln w="9525">
            <a:noFill/>
          </a:ln>
        </p:spPr>
        <p:txBody>
          <a:bodyPr wrap="square" anchor="t">
            <a:spAutoFit/>
          </a:bodyPr>
          <a:p>
            <a:pPr algn="just"/>
            <a:r>
              <a:rPr lang="zh-CN" altLang="en-US" sz="4000" dirty="0">
                <a:latin typeface="微软雅黑" panose="020B0503020204020204" pitchFamily="34" charset="-122"/>
                <a:ea typeface="微软雅黑" panose="020B0503020204020204" pitchFamily="34" charset="-122"/>
              </a:rPr>
              <a:t>大学生常见学习困扰</a:t>
            </a:r>
            <a:endParaRPr lang="zh-CN" altLang="en-US" sz="4000" dirty="0">
              <a:latin typeface="微软雅黑" panose="020B0503020204020204" pitchFamily="34" charset="-122"/>
              <a:ea typeface="微软雅黑" panose="020B0503020204020204" pitchFamily="34" charset="-122"/>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02</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31"/>
          <p:cNvPicPr>
            <a:picLocks noChangeAspect="1"/>
          </p:cNvPicPr>
          <p:nvPr/>
        </p:nvPicPr>
        <p:blipFill>
          <a:blip r:embed="rId1"/>
          <a:stretch>
            <a:fillRect/>
          </a:stretch>
        </p:blipFill>
        <p:spPr>
          <a:xfrm>
            <a:off x="-22225" y="-57150"/>
            <a:ext cx="4481513" cy="6924675"/>
          </a:xfrm>
          <a:prstGeom prst="rect">
            <a:avLst/>
          </a:prstGeom>
          <a:noFill/>
          <a:ln w="9525">
            <a:noFill/>
          </a:ln>
        </p:spPr>
      </p:pic>
      <p:cxnSp>
        <p:nvCxnSpPr>
          <p:cNvPr id="13314" name="直接连接符 3"/>
          <p:cNvCxnSpPr/>
          <p:nvPr/>
        </p:nvCxnSpPr>
        <p:spPr>
          <a:xfrm flipH="1">
            <a:off x="3338195" y="-113030"/>
            <a:ext cx="1740535" cy="5420995"/>
          </a:xfrm>
          <a:prstGeom prst="line">
            <a:avLst/>
          </a:prstGeom>
          <a:ln w="63500" cap="flat" cmpd="dbl">
            <a:solidFill>
              <a:srgbClr val="85B2B8"/>
            </a:solidFill>
            <a:prstDash val="solid"/>
            <a:miter/>
            <a:headEnd type="none" w="med" len="med"/>
            <a:tailEnd type="none" w="med" len="med"/>
          </a:ln>
        </p:spPr>
      </p:cxnSp>
      <p:sp>
        <p:nvSpPr>
          <p:cNvPr id="13315" name="文本框 4"/>
          <p:cNvSpPr txBox="1"/>
          <p:nvPr/>
        </p:nvSpPr>
        <p:spPr>
          <a:xfrm flipH="1">
            <a:off x="4940300" y="889318"/>
            <a:ext cx="6461125" cy="553085"/>
          </a:xfrm>
          <a:prstGeom prst="rect">
            <a:avLst/>
          </a:prstGeom>
          <a:noFill/>
          <a:ln w="9525">
            <a:noFill/>
          </a:ln>
        </p:spPr>
        <p:txBody>
          <a:bodyPr wrap="square" anchor="t">
            <a:spAutoFit/>
          </a:bodyPr>
          <a:p>
            <a:pP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学习自信不足</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grpSp>
        <p:nvGrpSpPr>
          <p:cNvPr id="13316" name="组合 5"/>
          <p:cNvGrpSpPr/>
          <p:nvPr/>
        </p:nvGrpSpPr>
        <p:grpSpPr>
          <a:xfrm>
            <a:off x="4247833" y="889318"/>
            <a:ext cx="544512" cy="538162"/>
            <a:chOff x="6351558" y="569740"/>
            <a:chExt cx="543800" cy="537173"/>
          </a:xfrm>
        </p:grpSpPr>
        <p:sp>
          <p:nvSpPr>
            <p:cNvPr id="7" name="椭圆 6"/>
            <p:cNvSpPr/>
            <p:nvPr/>
          </p:nvSpPr>
          <p:spPr>
            <a:xfrm>
              <a:off x="6351558" y="569740"/>
              <a:ext cx="543800" cy="537173"/>
            </a:xfrm>
            <a:prstGeom prst="ellipse">
              <a:avLst/>
            </a:prstGeom>
            <a:solidFill>
              <a:srgbClr val="85B2B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8" name="文本框 7"/>
            <p:cNvSpPr txBox="1"/>
            <p:nvPr/>
          </p:nvSpPr>
          <p:spPr>
            <a:xfrm>
              <a:off x="6351558" y="653654"/>
              <a:ext cx="527715" cy="369343"/>
            </a:xfrm>
            <a:prstGeom prst="rect">
              <a:avLst/>
            </a:prstGeom>
            <a:no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01</a:t>
              </a:r>
              <a:endParaRPr kumimoji="0" lang="zh-CN" altLang="en-US"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grpSp>
      <p:grpSp>
        <p:nvGrpSpPr>
          <p:cNvPr id="13319" name="组合 8"/>
          <p:cNvGrpSpPr/>
          <p:nvPr/>
        </p:nvGrpSpPr>
        <p:grpSpPr>
          <a:xfrm>
            <a:off x="3914775" y="2098993"/>
            <a:ext cx="544513" cy="536575"/>
            <a:chOff x="6351558" y="569740"/>
            <a:chExt cx="543800" cy="537173"/>
          </a:xfrm>
        </p:grpSpPr>
        <p:sp>
          <p:nvSpPr>
            <p:cNvPr id="10" name="椭圆 9"/>
            <p:cNvSpPr/>
            <p:nvPr/>
          </p:nvSpPr>
          <p:spPr>
            <a:xfrm>
              <a:off x="6351558" y="569740"/>
              <a:ext cx="543800" cy="537173"/>
            </a:xfrm>
            <a:prstGeom prst="ellipse">
              <a:avLst/>
            </a:prstGeom>
            <a:solidFill>
              <a:srgbClr val="85B2B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11" name="文本框 10"/>
            <p:cNvSpPr txBox="1"/>
            <p:nvPr/>
          </p:nvSpPr>
          <p:spPr>
            <a:xfrm>
              <a:off x="6351558" y="653654"/>
              <a:ext cx="527715" cy="369343"/>
            </a:xfrm>
            <a:prstGeom prst="rect">
              <a:avLst/>
            </a:prstGeom>
            <a:no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02</a:t>
              </a:r>
              <a:endParaRPr kumimoji="0" lang="zh-CN" altLang="en-US"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grpSp>
      <p:grpSp>
        <p:nvGrpSpPr>
          <p:cNvPr id="13322" name="组合 11"/>
          <p:cNvGrpSpPr/>
          <p:nvPr/>
        </p:nvGrpSpPr>
        <p:grpSpPr>
          <a:xfrm>
            <a:off x="3504565" y="3484880"/>
            <a:ext cx="542925" cy="536575"/>
            <a:chOff x="6351558" y="569740"/>
            <a:chExt cx="543800" cy="537173"/>
          </a:xfrm>
        </p:grpSpPr>
        <p:sp>
          <p:nvSpPr>
            <p:cNvPr id="13" name="椭圆 12"/>
            <p:cNvSpPr/>
            <p:nvPr/>
          </p:nvSpPr>
          <p:spPr>
            <a:xfrm>
              <a:off x="6351558" y="569740"/>
              <a:ext cx="543800" cy="537173"/>
            </a:xfrm>
            <a:prstGeom prst="ellipse">
              <a:avLst/>
            </a:prstGeom>
            <a:solidFill>
              <a:srgbClr val="85B2B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sp>
          <p:nvSpPr>
            <p:cNvPr id="14" name="文本框 13"/>
            <p:cNvSpPr txBox="1"/>
            <p:nvPr/>
          </p:nvSpPr>
          <p:spPr>
            <a:xfrm>
              <a:off x="6351558" y="653654"/>
              <a:ext cx="527715" cy="369343"/>
            </a:xfrm>
            <a:prstGeom prst="rect">
              <a:avLst/>
            </a:prstGeom>
            <a:no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sz="2400">
                  <a:gradFill>
                    <a:gsLst>
                      <a:gs pos="4000">
                        <a:srgbClr val="02CFEA"/>
                      </a:gs>
                      <a:gs pos="100000">
                        <a:srgbClr val="FF2596"/>
                      </a:gs>
                    </a:gsLst>
                    <a:lin ang="9000000" scaled="0"/>
                  </a:gradFill>
                  <a:latin typeface="Impact" panose="020B080603090205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rPr>
                <a:t>03</a:t>
              </a:r>
              <a:endParaRPr kumimoji="0" lang="zh-CN" altLang="en-US" sz="2000" b="0" i="0" u="none" strike="noStrike" kern="0" cap="none" spc="0" normalizeH="0" baseline="0" noProof="0" dirty="0">
                <a:ln>
                  <a:noFill/>
                </a:ln>
                <a:solidFill>
                  <a:prstClr val="white"/>
                </a:solidFill>
                <a:effectLst/>
                <a:uLnTx/>
                <a:uFillTx/>
                <a:latin typeface="Impact" panose="020B0806030902050204" pitchFamily="34" charset="0"/>
                <a:ea typeface="等线" panose="02010600030101010101" charset="-122"/>
                <a:cs typeface="+mn-cs"/>
              </a:endParaRPr>
            </a:p>
          </p:txBody>
        </p:sp>
      </p:grpSp>
      <p:sp>
        <p:nvSpPr>
          <p:cNvPr id="13331" name="文本框 23"/>
          <p:cNvSpPr txBox="1"/>
          <p:nvPr/>
        </p:nvSpPr>
        <p:spPr>
          <a:xfrm flipH="1">
            <a:off x="4617085" y="2099310"/>
            <a:ext cx="6461125" cy="553085"/>
          </a:xfrm>
          <a:prstGeom prst="rect">
            <a:avLst/>
          </a:prstGeom>
          <a:noFill/>
          <a:ln w="9525">
            <a:noFill/>
          </a:ln>
        </p:spPr>
        <p:txBody>
          <a:bodyPr wrap="square" anchor="t">
            <a:spAutoFit/>
          </a:bodyPr>
          <a:p>
            <a:pP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学习动机不当</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3332" name="文本框 24"/>
          <p:cNvSpPr txBox="1"/>
          <p:nvPr/>
        </p:nvSpPr>
        <p:spPr>
          <a:xfrm flipH="1">
            <a:off x="4335463" y="3384550"/>
            <a:ext cx="6461125" cy="553085"/>
          </a:xfrm>
          <a:prstGeom prst="rect">
            <a:avLst/>
          </a:prstGeom>
          <a:noFill/>
          <a:ln w="9525">
            <a:noFill/>
          </a:ln>
        </p:spPr>
        <p:txBody>
          <a:bodyPr wrap="square" anchor="t">
            <a:spAutoFit/>
          </a:bodyPr>
          <a:p>
            <a:pPr>
              <a:lnSpc>
                <a:spcPct val="150000"/>
              </a:lnSpc>
            </a:pPr>
            <a:r>
              <a:rPr lang="zh-CN" altLang="en-US" sz="2000" b="1" dirty="0">
                <a:solidFill>
                  <a:srgbClr val="000000"/>
                </a:solidFill>
                <a:latin typeface="微软雅黑" panose="020B0503020204020204" pitchFamily="34" charset="-122"/>
                <a:ea typeface="微软雅黑" panose="020B0503020204020204" pitchFamily="34" charset="-122"/>
              </a:rPr>
              <a:t>学习焦虑问题</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grpSp>
        <p:nvGrpSpPr>
          <p:cNvPr id="13335" name="组合 32"/>
          <p:cNvGrpSpPr/>
          <p:nvPr/>
        </p:nvGrpSpPr>
        <p:grpSpPr>
          <a:xfrm>
            <a:off x="-550862" y="519113"/>
            <a:ext cx="4110037" cy="504825"/>
            <a:chOff x="-262890" y="542925"/>
            <a:chExt cx="4110990" cy="504825"/>
          </a:xfrm>
        </p:grpSpPr>
        <p:sp>
          <p:nvSpPr>
            <p:cNvPr id="34" name="矩形: 圆角 33"/>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13337" name="文本框 34"/>
            <p:cNvSpPr txBox="1"/>
            <p:nvPr/>
          </p:nvSpPr>
          <p:spPr>
            <a:xfrm>
              <a:off x="372289" y="564504"/>
              <a:ext cx="3229068" cy="460375"/>
            </a:xfrm>
            <a:prstGeom prst="rect">
              <a:avLst/>
            </a:prstGeom>
            <a:noFill/>
            <a:ln w="9525">
              <a:noFill/>
            </a:ln>
          </p:spPr>
          <p:txBody>
            <a:bodyPr wrap="square" anchor="t">
              <a:spAutoFit/>
            </a:bodyPr>
            <a:p>
              <a:pPr algn="dist"/>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大学生常见学习困扰</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36" name="矩形 35"/>
          <p:cNvSpPr/>
          <p:nvPr/>
        </p:nvSpPr>
        <p:spPr>
          <a:xfrm>
            <a:off x="11191875" y="6550025"/>
            <a:ext cx="1000125" cy="307975"/>
          </a:xfrm>
          <a:prstGeom prst="rect">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37" name="矩形 36"/>
          <p:cNvSpPr/>
          <p:nvPr/>
        </p:nvSpPr>
        <p:spPr>
          <a:xfrm>
            <a:off x="11725275" y="6313488"/>
            <a:ext cx="466725" cy="236538"/>
          </a:xfrm>
          <a:prstGeom prst="rect">
            <a:avLst/>
          </a:prstGeom>
          <a:solidFill>
            <a:srgbClr val="E2E0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146685" y="208153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3850640" y="3075940"/>
            <a:ext cx="7137400" cy="706755"/>
          </a:xfrm>
          <a:prstGeom prst="rect">
            <a:avLst/>
          </a:prstGeom>
          <a:noFill/>
          <a:ln w="9525">
            <a:noFill/>
          </a:ln>
        </p:spPr>
        <p:txBody>
          <a:bodyPr wrap="square" anchor="t">
            <a:spAutoFit/>
          </a:bodyPr>
          <a:p>
            <a:pPr algn="just"/>
            <a:r>
              <a:rPr lang="zh-CN" altLang="en-US" sz="4000" dirty="0">
                <a:latin typeface="微软雅黑" panose="020B0503020204020204" pitchFamily="34" charset="-122"/>
                <a:ea typeface="微软雅黑" panose="020B0503020204020204" pitchFamily="34" charset="-122"/>
              </a:rPr>
              <a:t>大学生学习困扰的调适</a:t>
            </a:r>
            <a:endParaRPr lang="zh-CN" altLang="en-US" sz="4000" dirty="0">
              <a:latin typeface="微软雅黑" panose="020B0503020204020204" pitchFamily="34" charset="-122"/>
              <a:ea typeface="微软雅黑" panose="020B0503020204020204" pitchFamily="34" charset="-122"/>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03</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1044</Words>
  <Application>WPS 演示</Application>
  <PresentationFormat>宽屏</PresentationFormat>
  <Paragraphs>173</Paragraphs>
  <Slides>18</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18</vt:i4>
      </vt:variant>
    </vt:vector>
  </HeadingPairs>
  <TitlesOfParts>
    <vt:vector size="36" baseType="lpstr">
      <vt:lpstr>Arial</vt:lpstr>
      <vt:lpstr>宋体</vt:lpstr>
      <vt:lpstr>Wingdings</vt:lpstr>
      <vt:lpstr>等线</vt:lpstr>
      <vt:lpstr>汉仪南宫体简</vt:lpstr>
      <vt:lpstr>蝉羽喜山堂楷书</vt:lpstr>
      <vt:lpstr>米开青春日记</vt:lpstr>
      <vt:lpstr>方正苏新诗柳楷简体-yolan</vt:lpstr>
      <vt:lpstr>米开浪漫情书体</vt:lpstr>
      <vt:lpstr>微软雅黑</vt:lpstr>
      <vt:lpstr>方正清刻本悦宋简体</vt:lpstr>
      <vt:lpstr>Calibri</vt:lpstr>
      <vt:lpstr>华文新魏</vt:lpstr>
      <vt:lpstr>Impact</vt:lpstr>
      <vt:lpstr>Arial Unicode MS</vt:lpstr>
      <vt:lpstr>等线 Light</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郭</cp:lastModifiedBy>
  <cp:revision>28</cp:revision>
  <dcterms:created xsi:type="dcterms:W3CDTF">2020-07-17T08:26:00Z</dcterms:created>
  <dcterms:modified xsi:type="dcterms:W3CDTF">2020-07-18T02:19:18Z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