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639" r:id="rId3"/>
    <p:sldId id="617" r:id="rId5"/>
    <p:sldId id="636" r:id="rId6"/>
    <p:sldId id="713" r:id="rId7"/>
    <p:sldId id="711" r:id="rId8"/>
    <p:sldId id="893" r:id="rId9"/>
    <p:sldId id="892" r:id="rId10"/>
    <p:sldId id="806" r:id="rId11"/>
    <p:sldId id="894" r:id="rId12"/>
    <p:sldId id="895" r:id="rId13"/>
    <p:sldId id="896" r:id="rId14"/>
    <p:sldId id="897" r:id="rId15"/>
    <p:sldId id="807" r:id="rId16"/>
    <p:sldId id="712" r:id="rId17"/>
    <p:sldId id="898" r:id="rId18"/>
    <p:sldId id="761" r:id="rId19"/>
    <p:sldId id="854" r:id="rId20"/>
    <p:sldId id="899" r:id="rId21"/>
    <p:sldId id="664" r:id="rId22"/>
    <p:sldId id="900" r:id="rId23"/>
    <p:sldId id="582" r:id="rId24"/>
  </p:sldIdLst>
  <p:sldSz cx="12195175" cy="6859270"/>
  <p:notesSz cx="6858000" cy="9144000"/>
  <p:embeddedFontLst>
    <p:embeddedFont>
      <p:font typeface="Rockwell" panose="02060603020205020403" pitchFamily="18" charset="0"/>
      <p:regular r:id="rId30"/>
      <p:bold r:id="rId31"/>
      <p:italic r:id="rId32"/>
      <p:boldItalic r:id="rId33"/>
    </p:embeddedFont>
    <p:embeddedFont>
      <p:font typeface="黑体" panose="02010600030101010101" charset="-122"/>
      <p:regular r:id="rId34"/>
    </p:embeddedFont>
    <p:embeddedFont>
      <p:font typeface="Cambria Math" panose="02040503050406030204" charset="0"/>
      <p:regular r:id="rId35"/>
    </p:embeddedFont>
    <p:embeddedFont>
      <p:font typeface="字魂59号-创粗黑" panose="02010600030101010101" charset="0"/>
      <p:regular r:id="rId36"/>
    </p:embeddedFont>
    <p:embeddedFont>
      <p:font typeface="微软雅黑" panose="020B0503020204020204" charset="-122"/>
      <p:regular r:id="rId37"/>
    </p:embeddedFont>
  </p:embeddedFontLst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81"/>
        <p:guide pos="453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40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9721ee4d689d991452b19cd8c2a2135d" TargetMode="Externa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file:///C:\Users\Administrator.SKY-20210624GPH\AppData\Local\Temp\wps\INetCache\1136b1caeaf70769157c871690ed35c0" TargetMode="External"/><Relationship Id="rId2" Type="http://schemas.openxmlformats.org/officeDocument/2006/relationships/image" Target="../media/image18.jpeg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1" Type="http://schemas.openxmlformats.org/officeDocument/2006/relationships/slideLayout" Target="../slideLayouts/slideLayout3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（第二版）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753235"/>
            <a:ext cx="634428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定理4.2.1 设函数 f（x）在闭区间</a:t>
            </a:r>
            <a:r>
              <a:rPr lang="en-US" sz="2000" spc="300" dirty="0" smtClean="0">
                <a:solidFill>
                  <a:schemeClr val="tx2"/>
                </a:solidFill>
              </a:rPr>
              <a:t>[</a:t>
            </a:r>
            <a:r>
              <a:rPr sz="2000" spc="300" dirty="0" smtClean="0">
                <a:solidFill>
                  <a:schemeClr val="tx2"/>
                </a:solidFill>
              </a:rPr>
              <a:t>a，b</a:t>
            </a:r>
            <a:r>
              <a:rPr lang="en-US" sz="2000" spc="300" dirty="0" smtClean="0">
                <a:solidFill>
                  <a:schemeClr val="tx2"/>
                </a:solidFill>
              </a:rPr>
              <a:t>]</a:t>
            </a:r>
            <a:r>
              <a:rPr sz="2000" spc="300" dirty="0" smtClean="0">
                <a:solidFill>
                  <a:schemeClr val="tx2"/>
                </a:solidFill>
              </a:rPr>
              <a:t>上连续，在开区间（a，b）内可导.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（1）若在（a，b）内 f</a:t>
            </a:r>
            <a:r>
              <a:rPr lang="en-US"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（x）&gt;0，则 f（x）在闭区间</a:t>
            </a:r>
            <a:r>
              <a:rPr lang="en-US" sz="2000" spc="300" dirty="0" smtClean="0">
                <a:solidFill>
                  <a:schemeClr val="tx2"/>
                </a:solidFill>
              </a:rPr>
              <a:t>[</a:t>
            </a:r>
            <a:r>
              <a:rPr sz="2000" spc="300" dirty="0" smtClean="0">
                <a:solidFill>
                  <a:schemeClr val="tx2"/>
                </a:solidFill>
              </a:rPr>
              <a:t>a，b</a:t>
            </a:r>
            <a:r>
              <a:rPr lang="en-US" sz="2000" spc="300" dirty="0" smtClean="0">
                <a:solidFill>
                  <a:schemeClr val="tx2"/>
                </a:solidFill>
              </a:rPr>
              <a:t>]</a:t>
            </a:r>
            <a:r>
              <a:rPr sz="2000" spc="300" dirty="0" smtClean="0">
                <a:solidFill>
                  <a:schemeClr val="tx2"/>
                </a:solidFill>
              </a:rPr>
              <a:t>上单调递增;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（2）若在（a，b）内 f</a:t>
            </a:r>
            <a:r>
              <a:rPr lang="en-US"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  <a:sym typeface="+mn-ea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（x）&lt;0，则 f（x）在闭区间</a:t>
            </a:r>
            <a:r>
              <a:rPr lang="en-US" sz="2000" spc="300" dirty="0" smtClean="0">
                <a:solidFill>
                  <a:schemeClr val="tx2"/>
                </a:solidFill>
              </a:rPr>
              <a:t>[</a:t>
            </a:r>
            <a:r>
              <a:rPr sz="2000" spc="300" dirty="0" smtClean="0">
                <a:solidFill>
                  <a:schemeClr val="tx2"/>
                </a:solidFill>
              </a:rPr>
              <a:t>a，b</a:t>
            </a:r>
            <a:r>
              <a:rPr lang="en-US" sz="2000" spc="300" dirty="0" smtClean="0">
                <a:solidFill>
                  <a:schemeClr val="tx2"/>
                </a:solidFill>
              </a:rPr>
              <a:t>]</a:t>
            </a:r>
            <a:r>
              <a:rPr sz="2000" spc="300" dirty="0" smtClean="0">
                <a:solidFill>
                  <a:schemeClr val="tx2"/>
                </a:solidFill>
              </a:rPr>
              <a:t>上单调递减.这个定理常常用来判断函数的单调性.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4.2.1函数的单调性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7011670" y="1753235"/>
            <a:ext cx="4688205" cy="320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459105" y="1143635"/>
            <a:ext cx="636651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定义4.2.1 设函数 f（x）在点 x</a:t>
            </a:r>
            <a:r>
              <a:rPr lang="en-US" sz="2000" spc="300" baseline="-30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的某个邻域内有定义.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（1）若对于这个邻域内的任意一个点x，总有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）≥f（x）成立，则称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）为函数 f（x）的一个极大值，称 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 f（x）的一个极大值点.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（2）若对于这个邻域内的任意一个点x，总有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）&lt;f（x）成立，则称f（x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）为函数f（x）的一个极小值，称x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 f（x）的一个极小值点.极大值和极小值统称为 函数的极值，极大值点和极小值点统称为函数的极值点.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4.2.2函数的</a:t>
            </a:r>
            <a:r>
              <a:rPr lang="zh-CN" altLang="en-US" dirty="0">
                <a:ea typeface="宋体" panose="02010600030101010101" pitchFamily="2" charset="-122"/>
              </a:rPr>
              <a:t>极值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7230" y="1829435"/>
            <a:ext cx="4479290" cy="3563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459105" y="1143635"/>
            <a:ext cx="1121854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定理4.2.2 （极值判定定理）设函数f（x）在点x。的某个邻域（x—δ，x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＋δ）（δ&gt;0）内连续且在（x一δ，x</a:t>
            </a:r>
            <a:r>
              <a:rPr lang="en-US" sz="2000" spc="300" baseline="-30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）和（x，x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＋δ）内可导，</a:t>
            </a:r>
            <a:r>
              <a:rPr lang="en-US" sz="2000" spc="300" dirty="0" smtClean="0">
                <a:solidFill>
                  <a:schemeClr val="tx2"/>
                </a:solidFill>
              </a:rPr>
              <a:t>f</a:t>
            </a:r>
            <a:r>
              <a:rPr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  <a:sym typeface="+mn-ea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）=0（或 f</a:t>
            </a:r>
            <a:r>
              <a:rPr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）不存在）.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（1）若当x&lt;x</a:t>
            </a:r>
            <a:r>
              <a:rPr lang="en-US" sz="2000" spc="300" baseline="-25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时 f'（x）&gt;0，当x&gt;x</a:t>
            </a:r>
            <a:r>
              <a:rPr lang="en-US" sz="2000" spc="300" baseline="-25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时f'（x）&lt;0，则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）是函数f（x）的一个极大值，x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为函数f（x）的一个极大值点.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（2）若当x&lt;x，时f'（x）&lt;0，当x&gt;x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时f'（x）&gt;0，则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）是函数f（x）的一个极小值，x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为函数f（x）的一个极小值点.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（3）若在点x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的两侧，f'（x）的正负号相同，则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）不是函数 f（x）的极值，</a:t>
            </a:r>
            <a:r>
              <a:rPr lang="en-US" sz="2000" spc="300" dirty="0" smtClean="0">
                <a:solidFill>
                  <a:schemeClr val="tx2"/>
                </a:solidFill>
              </a:rPr>
              <a:t>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不是函数f（x）的极值点.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4.2.2函数的</a:t>
            </a:r>
            <a:r>
              <a:rPr lang="zh-CN" altLang="en-US" dirty="0">
                <a:ea typeface="宋体" panose="02010600030101010101" pitchFamily="2" charset="-122"/>
              </a:rPr>
              <a:t>极值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773160" y="871220"/>
            <a:ext cx="1290320" cy="511683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最大值与最小值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17770" y="2349500"/>
            <a:ext cx="5876925" cy="260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我们知道，闭区间</a:t>
            </a:r>
            <a:r>
              <a:rPr lang="en-US" dirty="0"/>
              <a:t>[</a:t>
            </a:r>
            <a:r>
              <a:rPr dirty="0"/>
              <a:t>a，b</a:t>
            </a:r>
            <a:r>
              <a:rPr lang="en-US" dirty="0"/>
              <a:t>]</a:t>
            </a:r>
            <a:r>
              <a:rPr dirty="0"/>
              <a:t>上的连续函数 f（x）一定存在最大值和最小值. 又假设 f（x）在（a，b）内可导，由于可导函数的极大值与极小值只可能在驻点处取得，所以，闭区间</a:t>
            </a:r>
            <a:r>
              <a:rPr lang="en-US" dirty="0"/>
              <a:t>[</a:t>
            </a:r>
            <a:r>
              <a:rPr dirty="0"/>
              <a:t>a，6</a:t>
            </a:r>
            <a:r>
              <a:rPr lang="en-US" dirty="0"/>
              <a:t>]</a:t>
            </a:r>
            <a:r>
              <a:rPr dirty="0"/>
              <a:t>上的连续函数 f（x）的最大值与最小值只可能在驻点以及区间的端点处取得. 这样，我们只要比较一下驻点与区间端点处的函数值 f（a）、f（b），就可以判断出最大值与最小值了.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27367" y="3184903"/>
            <a:ext cx="323128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4.3.1 闭区间上连续函数的最值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78705" y="2863850"/>
            <a:ext cx="625538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在实际应用问题中，函数 f（x）往往定义在开区间（a，b）内，且最大值或最小值一定存在，而在开区间（a，b）内又恰有唯一一个驻点x</a:t>
            </a:r>
            <a:r>
              <a:rPr lang="en-US" baseline="-25000" dirty="0"/>
              <a:t>0</a:t>
            </a:r>
            <a:r>
              <a:rPr dirty="0"/>
              <a:t>，这时，驻点 x。就是所求的最大值点或最小值点，f（x</a:t>
            </a:r>
            <a:r>
              <a:rPr lang="en-US" baseline="-25000" dirty="0"/>
              <a:t>0</a:t>
            </a:r>
            <a:r>
              <a:rPr dirty="0"/>
              <a:t>）就是所求的最大值或最小值.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27367" y="3184903"/>
            <a:ext cx="323128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4.3.</a:t>
            </a:r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 最值应用问题举例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 Rectangle 96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8179" y="335021"/>
            <a:ext cx="4947057" cy="554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accent1"/>
                </a:solidFill>
                <a:effectLst/>
                <a:ea typeface="微软雅黑" panose="020B0503020204020204" charset="-122"/>
                <a:sym typeface="+mn-ea"/>
              </a:rPr>
              <a:t>*4.3.3</a:t>
            </a:r>
            <a:r>
              <a:rPr lang="zh-CN" altLang="en-US" sz="2000" b="1" spc="300" dirty="0">
                <a:solidFill>
                  <a:schemeClr val="accent1"/>
                </a:solidFill>
                <a:effectLst/>
                <a:ea typeface="微软雅黑" panose="020B0503020204020204" charset="-122"/>
              </a:rPr>
              <a:t>导数的经济应用问题举例</a:t>
            </a:r>
            <a:r>
              <a:rPr lang="zh-CN" altLang="en-US" sz="1600" spc="300" dirty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</a:rPr>
              <a:t> </a:t>
            </a:r>
            <a:endParaRPr lang="zh-CN" altLang="en-US" sz="1600" spc="300" dirty="0">
              <a:solidFill>
                <a:srgbClr val="000000">
                  <a:lumMod val="85000"/>
                  <a:lumOff val="15000"/>
                </a:srgbClr>
              </a:solidFill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670" y="1143635"/>
            <a:ext cx="6011545" cy="5285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设成本函数为 C（</a:t>
            </a:r>
            <a:r>
              <a:rPr lang="en-US" altLang="zh-CN"/>
              <a:t>q</a:t>
            </a:r>
            <a:r>
              <a:rPr lang="zh-CN" altLang="en-US"/>
              <a:t>），则边际成本为 C'（</a:t>
            </a:r>
            <a:r>
              <a:rPr lang="en-US" altLang="zh-CN"/>
              <a:t>q</a:t>
            </a:r>
            <a:r>
              <a:rPr lang="zh-CN" altLang="en-US"/>
              <a:t>），一般记为 MC.可以将边际成本的经济含义理解为，当产量或销售量达到</a:t>
            </a:r>
            <a:r>
              <a:rPr lang="en-US" altLang="zh-CN"/>
              <a:t>q</a:t>
            </a:r>
            <a:r>
              <a:rPr lang="zh-CN" altLang="en-US"/>
              <a:t>时，如果再增加1个单位的产品，则成本将增加C（</a:t>
            </a:r>
            <a:r>
              <a:rPr lang="en-US" altLang="zh-CN"/>
              <a:t>q</a:t>
            </a:r>
            <a:r>
              <a:rPr lang="zh-CN" altLang="en-US"/>
              <a:t>）个单位.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设收益函数为 R（</a:t>
            </a:r>
            <a:r>
              <a:rPr lang="en-US" altLang="zh-CN"/>
              <a:t>q</a:t>
            </a:r>
            <a:r>
              <a:rPr lang="zh-CN" altLang="en-US"/>
              <a:t>），则称 R'（</a:t>
            </a:r>
            <a:r>
              <a:rPr lang="en-US" altLang="zh-CN"/>
              <a:t>q</a:t>
            </a:r>
            <a:r>
              <a:rPr lang="zh-CN" altLang="en-US"/>
              <a:t>）为产量或销售量为q时的边际收益，一般记为 MR.可以将边际收益的经济含义理解为，当产量或销售量达到g时，如果再增加1个单位的产品，则收益将增加 R'（g）个单位.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设利润函数为L（q），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则有L（q）=R（q）-C（</a:t>
            </a:r>
            <a:r>
              <a:rPr lang="en-US" altLang="zh-CN"/>
              <a:t>q</a:t>
            </a:r>
            <a:r>
              <a:rPr lang="zh-CN" altLang="en-US"/>
              <a:t>）.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称L'（q）=R'（q）</a:t>
            </a:r>
            <a:r>
              <a:rPr lang="zh-CN" altLang="en-US">
                <a:sym typeface="+mn-ea"/>
              </a:rPr>
              <a:t>-</a:t>
            </a:r>
            <a:r>
              <a:rPr lang="zh-CN" altLang="en-US"/>
              <a:t>C'（q）为产量或销售量为q时的边际利润，一般记为 ML.显然，边际利润也可以表示为边际收益与边际成本之差.可以将边际利润的经济含义理解为，当产量或销售量达到q时，如果再增加1个单位的产品，则利润将增加L'（q）个单位.</a:t>
            </a:r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6630670" y="1829435"/>
            <a:ext cx="4979035" cy="35540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57590" y="878205"/>
            <a:ext cx="1659890" cy="510349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曲线的凹凸性与拐点、函数作图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4.4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448435"/>
            <a:ext cx="54190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定义4.4.1 设函数 y= f（x）在区间（a，b）内有定义.若曲线上任意一点的切线都在曲线的上方，则称曲线为凸曲线，称（a，b）为函数的凸区间;若曲线上任意一点的切线都在曲线的下方，则称曲线为凹曲线，称（a，b）为函数的凹区间.图 4-4-1中，左边的曲线为凸曲线，右边的曲线为凹曲线.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4.4.1凹凸性与拐点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9670" y="1448435"/>
            <a:ext cx="4551680" cy="3425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6"/>
          <p:cNvGrpSpPr/>
          <p:nvPr/>
        </p:nvGrpSpPr>
        <p:grpSpPr>
          <a:xfrm>
            <a:off x="6759364" y="1986703"/>
            <a:ext cx="3354916" cy="3477684"/>
            <a:chOff x="1351124" y="0"/>
            <a:chExt cx="3844757" cy="3984881"/>
          </a:xfrm>
          <a:solidFill>
            <a:schemeClr val="accent6"/>
          </a:solidFill>
        </p:grpSpPr>
        <p:sp>
          <p:nvSpPr>
            <p:cNvPr id="38" name="六边形 7"/>
            <p:cNvSpPr>
              <a:spLocks noChangeArrowheads="1"/>
            </p:cNvSpPr>
            <p:nvPr/>
          </p:nvSpPr>
          <p:spPr bwMode="auto">
            <a:xfrm>
              <a:off x="2088541" y="1091416"/>
              <a:ext cx="1804732" cy="15570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9" name="六边形 8"/>
            <p:cNvSpPr>
              <a:spLocks noChangeArrowheads="1"/>
            </p:cNvSpPr>
            <p:nvPr/>
          </p:nvSpPr>
          <p:spPr bwMode="auto">
            <a:xfrm>
              <a:off x="3733176" y="259515"/>
              <a:ext cx="1462705" cy="12611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0" name="六边形 9"/>
            <p:cNvSpPr>
              <a:spLocks noChangeArrowheads="1"/>
            </p:cNvSpPr>
            <p:nvPr/>
          </p:nvSpPr>
          <p:spPr bwMode="auto">
            <a:xfrm>
              <a:off x="4094607" y="1709886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2" name="六边形 11"/>
            <p:cNvSpPr>
              <a:spLocks noChangeArrowheads="1"/>
            </p:cNvSpPr>
            <p:nvPr/>
          </p:nvSpPr>
          <p:spPr bwMode="auto">
            <a:xfrm>
              <a:off x="2362647" y="2975928"/>
              <a:ext cx="1169195" cy="100895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4" name="六边形 13"/>
            <p:cNvSpPr>
              <a:spLocks noChangeArrowheads="1"/>
            </p:cNvSpPr>
            <p:nvPr/>
          </p:nvSpPr>
          <p:spPr bwMode="auto">
            <a:xfrm>
              <a:off x="2088541" y="0"/>
              <a:ext cx="907217" cy="783395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5" name="六边形 14"/>
            <p:cNvSpPr>
              <a:spLocks noChangeArrowheads="1"/>
            </p:cNvSpPr>
            <p:nvPr/>
          </p:nvSpPr>
          <p:spPr bwMode="auto">
            <a:xfrm>
              <a:off x="1351124" y="902237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397510" y="1372235"/>
            <a:ext cx="629856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定理4.4.1 设函数 y=f（x）在区间（a，b）内有二阶导数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f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"（x）.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（1）如果在区间（a，b）内有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f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"（x）&gt;0，则 f（x）在区间（a，b）内是凹曲线;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（2）如果在区间（a，b）内有f"（x）&lt;0，则 f（x）在区间（a，b）内是凸曲线.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由于拐点是曲线上凹区间与凸区间的分界点，所以拐点左右两侧的二阶导数一定异号，因而，点（x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，y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）是拐点时，必有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f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）=0或者 /"（x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）不存在.也就是说拐点（x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，y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）需满足的必要条件是 f"（x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）=0 或者 f"（x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）不存在.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86397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ea typeface="宋体" panose="02010600030101010101" pitchFamily="2" charset="-122"/>
                <a:sym typeface="+mn-ea"/>
              </a:rPr>
              <a:t>4.4.1凹凸性与拐点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9870" y="3048635"/>
            <a:ext cx="44856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第4章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导数的应用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386397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ea typeface="宋体" panose="02010600030101010101" pitchFamily="2" charset="-122"/>
                <a:sym typeface="+mn-ea"/>
              </a:rPr>
              <a:t>4.4.2函数作图</a:t>
            </a:r>
            <a:endParaRPr lang="en-US" altLang="zh-CN" sz="26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: 剪去单角 39"/>
          <p:cNvSpPr/>
          <p:nvPr>
            <p:custDataLst>
              <p:tags r:id="rId1"/>
            </p:custDataLst>
          </p:nvPr>
        </p:nvSpPr>
        <p:spPr>
          <a:xfrm flipV="1">
            <a:off x="4555876" y="14190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8EAA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等腰三角形 40"/>
          <p:cNvSpPr/>
          <p:nvPr>
            <p:custDataLst>
              <p:tags r:id="rId2"/>
            </p:custDataLst>
          </p:nvPr>
        </p:nvSpPr>
        <p:spPr>
          <a:xfrm rot="5400000">
            <a:off x="7476485" y="3008376"/>
            <a:ext cx="325967" cy="338327"/>
          </a:xfrm>
          <a:prstGeom prst="triangle">
            <a:avLst>
              <a:gd name="adj" fmla="val 0"/>
            </a:avLst>
          </a:prstGeom>
          <a:solidFill>
            <a:srgbClr val="8EAADC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4386542" y="1270847"/>
            <a:ext cx="486033" cy="486033"/>
          </a:xfrm>
          <a:prstGeom prst="ellipse">
            <a:avLst/>
          </a:prstGeom>
          <a:solidFill>
            <a:srgbClr val="8EAADC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>
            <p:custDataLst>
              <p:tags r:id="rId4"/>
            </p:custDataLst>
          </p:nvPr>
        </p:nvSpPr>
        <p:spPr>
          <a:xfrm>
            <a:off x="4436998" y="1321303"/>
            <a:ext cx="385121" cy="385121"/>
          </a:xfrm>
          <a:prstGeom prst="ellipse">
            <a:avLst/>
          </a:prstGeom>
          <a:solidFill>
            <a:srgbClr val="8EAA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591685" y="1669415"/>
            <a:ext cx="3196590" cy="1415415"/>
          </a:xfrm>
          <a:prstGeom prst="rect">
            <a:avLst/>
          </a:prstGeom>
        </p:spPr>
        <p:txBody>
          <a:bodyPr wrap="square"/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2.求出函数的一阶导数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（x），并令f（x）=0，求出驻点或使得 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（x）不存在的点，然后判断单调区间与极值.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4472303" y="13319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矩形: 剪去单角 50"/>
          <p:cNvSpPr/>
          <p:nvPr>
            <p:custDataLst>
              <p:tags r:id="rId7"/>
            </p:custDataLst>
          </p:nvPr>
        </p:nvSpPr>
        <p:spPr>
          <a:xfrm flipV="1">
            <a:off x="2515967" y="36669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7AC2C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等腰三角形 51"/>
          <p:cNvSpPr/>
          <p:nvPr>
            <p:custDataLst>
              <p:tags r:id="rId8"/>
            </p:custDataLst>
          </p:nvPr>
        </p:nvSpPr>
        <p:spPr>
          <a:xfrm rot="5400000">
            <a:off x="5411176" y="5256276"/>
            <a:ext cx="325967" cy="338327"/>
          </a:xfrm>
          <a:prstGeom prst="triangle">
            <a:avLst>
              <a:gd name="adj" fmla="val 0"/>
            </a:avLst>
          </a:prstGeom>
          <a:solidFill>
            <a:srgbClr val="7AC2C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椭圆 52"/>
          <p:cNvSpPr/>
          <p:nvPr>
            <p:custDataLst>
              <p:tags r:id="rId9"/>
            </p:custDataLst>
          </p:nvPr>
        </p:nvSpPr>
        <p:spPr>
          <a:xfrm>
            <a:off x="2321233" y="3518747"/>
            <a:ext cx="486033" cy="486033"/>
          </a:xfrm>
          <a:prstGeom prst="ellipse">
            <a:avLst/>
          </a:prstGeom>
          <a:solidFill>
            <a:srgbClr val="7AC2C7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椭圆 53"/>
          <p:cNvSpPr/>
          <p:nvPr>
            <p:custDataLst>
              <p:tags r:id="rId10"/>
            </p:custDataLst>
          </p:nvPr>
        </p:nvSpPr>
        <p:spPr>
          <a:xfrm>
            <a:off x="2371689" y="3569203"/>
            <a:ext cx="385121" cy="385121"/>
          </a:xfrm>
          <a:prstGeom prst="ellipse">
            <a:avLst/>
          </a:prstGeom>
          <a:solidFill>
            <a:srgbClr val="7AC2C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>
            <p:custDataLst>
              <p:tags r:id="rId11"/>
            </p:custDataLst>
          </p:nvPr>
        </p:nvSpPr>
        <p:spPr>
          <a:xfrm>
            <a:off x="2756535" y="4083050"/>
            <a:ext cx="2711450" cy="111760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 根据需要，分析函数在一些特殊情况下的性质.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2406994" y="35798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矩形: 剪去单角 44"/>
          <p:cNvSpPr/>
          <p:nvPr>
            <p:custDataLst>
              <p:tags r:id="rId13"/>
            </p:custDataLst>
          </p:nvPr>
        </p:nvSpPr>
        <p:spPr>
          <a:xfrm flipV="1">
            <a:off x="8323340" y="137583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79B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/>
          <p:nvPr>
            <p:custDataLst>
              <p:tags r:id="rId14"/>
            </p:custDataLst>
          </p:nvPr>
        </p:nvSpPr>
        <p:spPr>
          <a:xfrm rot="5400000">
            <a:off x="11252839" y="3008376"/>
            <a:ext cx="325967" cy="338327"/>
          </a:xfrm>
          <a:prstGeom prst="triangle">
            <a:avLst>
              <a:gd name="adj" fmla="val 0"/>
            </a:avLst>
          </a:prstGeom>
          <a:solidFill>
            <a:srgbClr val="79B6D3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>
            <p:custDataLst>
              <p:tags r:id="rId15"/>
            </p:custDataLst>
          </p:nvPr>
        </p:nvSpPr>
        <p:spPr>
          <a:xfrm>
            <a:off x="8162896" y="1270847"/>
            <a:ext cx="486033" cy="486033"/>
          </a:xfrm>
          <a:prstGeom prst="ellipse">
            <a:avLst/>
          </a:prstGeom>
          <a:solidFill>
            <a:srgbClr val="79B6D3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椭圆 48"/>
          <p:cNvSpPr/>
          <p:nvPr>
            <p:custDataLst>
              <p:tags r:id="rId16"/>
            </p:custDataLst>
          </p:nvPr>
        </p:nvSpPr>
        <p:spPr>
          <a:xfrm>
            <a:off x="8213352" y="1321303"/>
            <a:ext cx="385121" cy="385121"/>
          </a:xfrm>
          <a:prstGeom prst="ellipse">
            <a:avLst/>
          </a:prstGeom>
          <a:solidFill>
            <a:srgbClr val="79B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>
            <p:custDataLst>
              <p:tags r:id="rId17"/>
            </p:custDataLst>
          </p:nvPr>
        </p:nvSpPr>
        <p:spPr>
          <a:xfrm>
            <a:off x="8401685" y="1634490"/>
            <a:ext cx="3096895" cy="1490980"/>
          </a:xfrm>
          <a:prstGeom prst="rect">
            <a:avLst/>
          </a:prstGeom>
        </p:spPr>
        <p:txBody>
          <a:bodyPr wrap="square"/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3.求出函数的二阶导数 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"（x），并令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"（x）=0，求出可能是拐点的横坐标，然后判断凹凸区间与拐点.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18"/>
            </p:custDataLst>
          </p:nvPr>
        </p:nvSpPr>
        <p:spPr>
          <a:xfrm>
            <a:off x="8248657" y="13319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矩形: 剪去单角 33"/>
          <p:cNvSpPr/>
          <p:nvPr>
            <p:custDataLst>
              <p:tags r:id="rId19"/>
            </p:custDataLst>
          </p:nvPr>
        </p:nvSpPr>
        <p:spPr>
          <a:xfrm flipV="1">
            <a:off x="779522" y="14190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8590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等腰三角形 34"/>
          <p:cNvSpPr/>
          <p:nvPr>
            <p:custDataLst>
              <p:tags r:id="rId20"/>
            </p:custDataLst>
          </p:nvPr>
        </p:nvSpPr>
        <p:spPr>
          <a:xfrm rot="5400000">
            <a:off x="3700131" y="3008376"/>
            <a:ext cx="325967" cy="338327"/>
          </a:xfrm>
          <a:prstGeom prst="triangle">
            <a:avLst>
              <a:gd name="adj" fmla="val 0"/>
            </a:avLst>
          </a:prstGeom>
          <a:solidFill>
            <a:srgbClr val="8590C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>
            <p:custDataLst>
              <p:tags r:id="rId21"/>
            </p:custDataLst>
          </p:nvPr>
        </p:nvSpPr>
        <p:spPr>
          <a:xfrm>
            <a:off x="610188" y="1270847"/>
            <a:ext cx="486033" cy="486033"/>
          </a:xfrm>
          <a:prstGeom prst="ellipse">
            <a:avLst/>
          </a:prstGeom>
          <a:solidFill>
            <a:srgbClr val="8590CA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22"/>
            </p:custDataLst>
          </p:nvPr>
        </p:nvSpPr>
        <p:spPr>
          <a:xfrm>
            <a:off x="660644" y="1321303"/>
            <a:ext cx="385121" cy="385121"/>
          </a:xfrm>
          <a:prstGeom prst="ellipse">
            <a:avLst/>
          </a:prstGeom>
          <a:solidFill>
            <a:srgbClr val="8590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3"/>
            </p:custDataLst>
          </p:nvPr>
        </p:nvSpPr>
        <p:spPr>
          <a:xfrm>
            <a:off x="828040" y="1750695"/>
            <a:ext cx="3288030" cy="1172210"/>
          </a:xfrm>
          <a:prstGeom prst="rect">
            <a:avLst/>
          </a:prstGeom>
        </p:spPr>
        <p:txBody>
          <a:bodyPr wrap="square"/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1.确定函数的定义域，分析简单性质，如奇偶性、与坐标轴交点坐标等.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24"/>
            </p:custDataLst>
          </p:nvPr>
        </p:nvSpPr>
        <p:spPr>
          <a:xfrm>
            <a:off x="695949" y="13319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矩形: 剪去单角 55"/>
          <p:cNvSpPr/>
          <p:nvPr>
            <p:custDataLst>
              <p:tags r:id="rId25"/>
            </p:custDataLst>
          </p:nvPr>
        </p:nvSpPr>
        <p:spPr>
          <a:xfrm flipV="1">
            <a:off x="6266921" y="36669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6BC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等腰三角形 56"/>
          <p:cNvSpPr/>
          <p:nvPr>
            <p:custDataLst>
              <p:tags r:id="rId26"/>
            </p:custDataLst>
          </p:nvPr>
        </p:nvSpPr>
        <p:spPr>
          <a:xfrm rot="5400000">
            <a:off x="9187530" y="5256276"/>
            <a:ext cx="325967" cy="338327"/>
          </a:xfrm>
          <a:prstGeom prst="triangle">
            <a:avLst>
              <a:gd name="adj" fmla="val 0"/>
            </a:avLst>
          </a:prstGeom>
          <a:solidFill>
            <a:srgbClr val="6BC0A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>
            <p:custDataLst>
              <p:tags r:id="rId27"/>
            </p:custDataLst>
          </p:nvPr>
        </p:nvSpPr>
        <p:spPr>
          <a:xfrm>
            <a:off x="6097587" y="3518747"/>
            <a:ext cx="486033" cy="486033"/>
          </a:xfrm>
          <a:prstGeom prst="ellipse">
            <a:avLst/>
          </a:prstGeom>
          <a:solidFill>
            <a:srgbClr val="6BC0A7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28"/>
            </p:custDataLst>
          </p:nvPr>
        </p:nvSpPr>
        <p:spPr>
          <a:xfrm>
            <a:off x="6148043" y="3569203"/>
            <a:ext cx="385121" cy="385121"/>
          </a:xfrm>
          <a:prstGeom prst="ellipse">
            <a:avLst/>
          </a:prstGeom>
          <a:solidFill>
            <a:srgbClr val="6BC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>
            <p:custDataLst>
              <p:tags r:id="rId29"/>
            </p:custDataLst>
          </p:nvPr>
        </p:nvSpPr>
        <p:spPr>
          <a:xfrm>
            <a:off x="6533164" y="4083096"/>
            <a:ext cx="2711563" cy="1089144"/>
          </a:xfrm>
          <a:prstGeom prst="rect">
            <a:avLst/>
          </a:prstGeom>
        </p:spPr>
        <p:txBody>
          <a:bodyPr wrap="square">
            <a:norm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5.根据需要再选取一些辅助点，描绘图像.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>
            <p:custDataLst>
              <p:tags r:id="rId30"/>
            </p:custDataLst>
          </p:nvPr>
        </p:nvSpPr>
        <p:spPr>
          <a:xfrm>
            <a:off x="6183348" y="35798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E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574790" cy="3338195"/>
            <a:chOff x="0" y="1401692"/>
            <a:chExt cx="657479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14400" y="2726951"/>
              <a:ext cx="5660390" cy="200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4.1 洛必达法则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4.2 单调性与极值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4.3 最大值与最小值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4.4 曲线的凹凸性与拐点、函数作图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洛必达法则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591810" cy="788035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4.1.1</a:t>
                </a:r>
                <a14:m>
                  <m:oMath xmlns:m="http://schemas.openxmlformats.org/officeDocument/2006/math"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“</m:t>
                    </m:r>
                    <m:f>
                      <m:fPr>
                        <m:ctrlP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0</m:t>
                        </m:r>
                      </m:num>
                      <m:den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0</m:t>
                        </m:r>
                      </m:den>
                    </m:f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”</m:t>
                    </m:r>
                  </m:oMath>
                </a14:m>
                <a:r>
                  <a:rPr lang="en-US" altLang="zh-CN" sz="3200" i="1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</a:t>
                </a:r>
                <a:r>
                  <a:rPr lang="en-US" altLang="zh-CN" sz="3200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型未定式的极限</a:t>
                </a:r>
                <a:endParaRPr lang="en-US" altLang="zh-CN" sz="3200" dirty="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591810" cy="7880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1753235"/>
            <a:ext cx="8023860" cy="3649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591810" cy="730250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4.1.2</a:t>
                </a:r>
                <a14:m>
                  <m:oMath xmlns:m="http://schemas.openxmlformats.org/officeDocument/2006/math"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“</m:t>
                    </m:r>
                    <m:f>
                      <m:fPr>
                        <m:ctrlP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∞</m:t>
                        </m:r>
                      </m:num>
                      <m:den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∞</m:t>
                        </m:r>
                      </m:den>
                    </m:f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”</m:t>
                    </m:r>
                  </m:oMath>
                </a14:m>
                <a:r>
                  <a:rPr lang="en-US" altLang="zh-CN" sz="3200" i="1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</a:t>
                </a:r>
                <a:r>
                  <a:rPr lang="en-US" altLang="zh-CN" sz="3200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型未定式的极限</a:t>
                </a:r>
                <a:endParaRPr lang="en-US" altLang="zh-CN" sz="3200" dirty="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591810" cy="7302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05" y="1905635"/>
            <a:ext cx="5638165" cy="284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219835"/>
                <a:ext cx="10327640" cy="3761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例7 求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0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ln</m:t>
                        </m:r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解 由于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0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=0，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4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4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4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4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unc>
                          <m:funcPr>
                            <m:ctrlPr>
                              <a:rPr lang="en-US" sz="2400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4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e>
                        </m:func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=-</a:t>
                </a:r>
                <a14:m>
                  <m:oMath xmlns:m="http://schemas.openxmlformats.org/officeDocument/2006/math">
                    <m:r>
                      <a:rPr lang="en-US" sz="2000" i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，所以，这是一个"0·</a:t>
                </a:r>
                <a14:m>
                  <m:oMath xmlns:m="http://schemas.openxmlformats.org/officeDocument/2006/math">
                    <m:r>
                      <a:rPr lang="en-US" sz="2000" i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"型的未定式极限.可以将其转化为“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spc="300" dirty="0" smtClean="0">
                            <a:solidFill>
                              <a:schemeClr val="tx2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a:rPr lang="en-US" sz="2800" b="1" spc="300" dirty="0" smtClean="0">
                            <a:solidFill>
                              <a:schemeClr val="tx2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m:t>∞</m:t>
                        </m:r>
                      </m:num>
                      <m:den>
                        <m:r>
                          <a:rPr lang="en-US" sz="2800" b="1" spc="300" dirty="0" smtClean="0">
                            <a:solidFill>
                              <a:schemeClr val="tx2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m:t>∞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”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型的未定式.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0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ln</m:t>
                        </m:r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6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6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6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6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36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36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36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36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sz="36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6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f>
                              <m:fPr>
                                <m:ctrlP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den>
                            </m:f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(</m:t>
                            </m:r>
                            <m:func>
                              <m:funcPr>
                                <m:ctrlPr>
                                  <a:rPr lang="en-US" sz="28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8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）’</m:t>
                                </m:r>
                              </m:e>
                            </m:func>
                          </m:num>
                          <m:den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（</m:t>
                            </m:r>
                            <m:f>
                              <m:fPr>
                                <m:ctrlP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）’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800" i="1" spc="300" baseline="30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f>
                              <m:fPr>
                                <m:ctrlP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den>
                            </m:f>
                          </m:num>
                          <m:den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2</m:t>
                                </m:r>
                              </m:den>
                            </m:f>
                          </m:den>
                        </m:f>
                      </m:e>
                    </m:func>
                  </m:oMath>
                </a14:m>
                <a:r>
                  <a:rPr lang="en-US" sz="2800" i="1" spc="300" baseline="30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</m:t>
                        </m:r>
                      </m:e>
                    </m:func>
                  </m:oMath>
                </a14:m>
                <a:r>
                  <a:rPr lang="en-US" sz="2800" i="1" spc="300" baseline="30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=</a:t>
                </a:r>
                <a:r>
                  <a:rPr lang="en-US" sz="28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0</a:t>
                </a:r>
                <a:endParaRPr lang="en-US" sz="28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219835"/>
                <a:ext cx="10327640" cy="3761740"/>
              </a:xfrm>
              <a:prstGeom prst="rect">
                <a:avLst/>
              </a:prstGeom>
              <a:blipFill rotWithShape="1">
                <a:blip r:embed="rId1"/>
                <a:stretch>
                  <a:fillRect t="-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4.1.3 其他类型未定式极限举例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单调性与极值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219835"/>
            <a:ext cx="574929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</a:rPr>
              <a:t>图 4-2-1中的两条曲线弧都是单调递增的，只是弯曲方向不同</a:t>
            </a:r>
            <a:r>
              <a:rPr lang="zh-CN" altLang="en-US" sz="2000" spc="300" dirty="0" smtClean="0">
                <a:solidFill>
                  <a:schemeClr val="tx2"/>
                </a:solidFill>
              </a:rPr>
              <a:t>，</a:t>
            </a:r>
            <a:r>
              <a:rPr lang="en-US" sz="2000" spc="300" dirty="0" smtClean="0">
                <a:solidFill>
                  <a:schemeClr val="tx2"/>
                </a:solidFill>
              </a:rPr>
              <a:t>（a）中的曲线弧向下方弯曲，（b）中的曲线弧向上方弯曲.它们的共同点在于曲线弧上每一点的切线与 x轴的夹角都是锐角，即切线的斜率为正数，从而 f'（x）=0.运用同样的方法观察单调递减的曲线弧，我们发现单调递减的曲线弧上每一点的切线与x轴的夹角都是钝角，即切线的斜率为负数，从而 f'（x）&lt;0.</a:t>
            </a:r>
            <a:endParaRPr lang="zh-CN" altLang="en-US"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4.2.1函数的单调性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0670" y="1524635"/>
            <a:ext cx="4700270" cy="3422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31_4*l_h_i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31_4*l_h_i*1_2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31_4*l_h_i*1_2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31_4*l_h_i*1_2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31_4*l_h_f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5"/>
  <p:tag name="KSO_WM_UNIT_ID" val="diagram731_4*l_h_i*1_2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31_4*l_h_i*1_4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31_4*l_h_i*1_4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31_4*l_h_i*1_4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31_4*l_h_i*1_4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2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31_4*l_h_f*1_4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5"/>
  <p:tag name="KSO_WM_UNIT_ID" val="diagram731_4*l_h_i*1_4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31_4*l_h_i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31_4*l_h_i*1_3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31_4*l_h_i*1_3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31_4*l_h_i*1_3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31_4*l_h_f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5"/>
  <p:tag name="KSO_WM_UNIT_ID" val="diagram731_4*l_h_i*1_3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31_4*l_h_i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31_4*l_h_i*1_1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31_4*l_h_i*1_1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31_4*l_h_i*1_1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31_4*l_h_f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5"/>
  <p:tag name="KSO_WM_UNIT_ID" val="diagram731_4*l_h_i*1_1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31_4*l_h_i*1_5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31_4*l_h_i*1_5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31_4*l_h_i*1_5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31_4*l_h_i*1_5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31_4*l_h_f*1_5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5"/>
  <p:tag name="KSO_WM_UNIT_ID" val="diagram731_4*l_h_i*1_5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40.xml><?xml version="1.0" encoding="utf-8"?>
<p:tagLst xmlns:p="http://schemas.openxmlformats.org/presentationml/2006/main">
  <p:tag name="MH_CONTENTSID" val="635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UNIT_PRESET_TEXT" val="采用索尼 2000 万像素感光元件，可智能合成 2μm 超大像素，感光能力提升 3 倍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247_1*f*1"/>
  <p:tag name="KSO_WM_TEMPLATE_CATEGORY" val="diagram"/>
  <p:tag name="KSO_WM_TEMPLATE_INDEX" val="20201247"/>
  <p:tag name="KSO_WM_UNIT_LAYERLEVEL" val="1"/>
  <p:tag name="KSO_WM_TAG_VERSION" val="1.0"/>
  <p:tag name="KSO_WM_BEAUTIFY_FLAG" val="#wm#"/>
  <p:tag name="KSO_WM_DIAGRAM_GROUP_CODE" val="ζ1-1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9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2320</Words>
  <Application>WPS 演示</Application>
  <PresentationFormat>自定义</PresentationFormat>
  <Paragraphs>117</Paragraphs>
  <Slides>21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Cambria Math</vt:lpstr>
      <vt:lpstr>字魂59号-创粗黑</vt:lpstr>
      <vt:lpstr>微软雅黑</vt:lpstr>
      <vt:lpstr>思源黑体</vt:lpstr>
      <vt:lpstr>思源黑体 CN Regular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10635</cp:revision>
  <cp:lastPrinted>2113-01-01T00:00:00Z</cp:lastPrinted>
  <dcterms:created xsi:type="dcterms:W3CDTF">2015-07-08T08:22:00Z</dcterms:created>
  <dcterms:modified xsi:type="dcterms:W3CDTF">2021-09-13T05:28:24Z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