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639" r:id="rId3"/>
    <p:sldId id="617" r:id="rId5"/>
    <p:sldId id="636" r:id="rId6"/>
    <p:sldId id="713" r:id="rId7"/>
    <p:sldId id="711" r:id="rId8"/>
    <p:sldId id="893" r:id="rId9"/>
    <p:sldId id="664" r:id="rId10"/>
    <p:sldId id="895" r:id="rId11"/>
    <p:sldId id="806" r:id="rId12"/>
    <p:sldId id="894" r:id="rId13"/>
    <p:sldId id="896" r:id="rId14"/>
    <p:sldId id="807" r:id="rId15"/>
    <p:sldId id="897" r:id="rId16"/>
    <p:sldId id="898" r:id="rId17"/>
    <p:sldId id="854" r:id="rId18"/>
    <p:sldId id="899" r:id="rId19"/>
    <p:sldId id="900" r:id="rId20"/>
    <p:sldId id="901" r:id="rId21"/>
    <p:sldId id="853" r:id="rId22"/>
    <p:sldId id="761" r:id="rId23"/>
    <p:sldId id="902" r:id="rId24"/>
    <p:sldId id="582" r:id="rId25"/>
  </p:sldIdLst>
  <p:sldSz cx="12195175" cy="6859270"/>
  <p:notesSz cx="6858000" cy="9144000"/>
  <p:embeddedFontLst>
    <p:embeddedFont>
      <p:font typeface="Rockwell" panose="02060603020205020403" pitchFamily="18" charset="0"/>
      <p:regular r:id="rId31"/>
      <p:bold r:id="rId32"/>
      <p:italic r:id="rId33"/>
      <p:boldItalic r:id="rId34"/>
    </p:embeddedFont>
    <p:embeddedFont>
      <p:font typeface="黑体" panose="02010600030101010101" charset="-122"/>
      <p:regular r:id="rId35"/>
    </p:embeddedFont>
    <p:embeddedFont>
      <p:font typeface="Cambria Math" panose="02040503050406030204" charset="0"/>
      <p:regular r:id="rId36"/>
    </p:embeddedFont>
    <p:embeddedFont>
      <p:font typeface="微软雅黑" panose="020B0503020204020204" charset="-122"/>
      <p:regular r:id="rId37"/>
    </p:embeddedFont>
    <p:embeddedFont>
      <p:font typeface="字魂59号-创粗黑" panose="02010600030101010101" charset="0"/>
      <p:regular r:id="rId38"/>
    </p:embeddedFont>
  </p:embeddedFontLst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53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1.xml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68bbe84c0eea02913151596e6c3871b9" TargetMode="Externa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216d460d3efd6654adb9f7b7d2728dbc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bfb87ef045986526635f636ccd70271a" TargetMode="Externa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534670" y="1524635"/>
                <a:ext cx="6915150" cy="464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定义6.2.1 设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b]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上可积，则对每一个x∈</a:t>
                </a:r>
                <a:r>
                  <a:rPr lang="en-US" altLang="zh-CN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，f（x）在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a，x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上也可积，称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为 f（x）的变上限的定积分函数，记作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（x），即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 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(</a:t>
                </a:r>
                <a14:m>
                  <m:oMath xmlns:m="http://schemas.openxmlformats.org/officeDocument/2006/math"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𝑏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)</a:t>
                </a:r>
                <a:endParaRPr lang="en-US"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当 f（x）≥0时，变上限积分函数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在几何上表示为右侧邻边可以变动的曲边梯形面积. 如图 6-2-1所示.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定理 6.2.1（原函数存在定理） 如果函数 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f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上连续，则函数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 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(</a:t>
                </a:r>
                <a14:m>
                  <m:oMath xmlns:m="http://schemas.openxmlformats.org/officeDocument/2006/math"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𝑏</m:t>
                    </m:r>
                  </m:oMath>
                </a14:m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)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上可导，并且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́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（x）=f（x）（a≤x≤b），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即变上限的定积分函数 更（x）是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上的一个原函数.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4670" y="1524635"/>
                <a:ext cx="6915150" cy="46469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6.2.1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原函数存在定理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6070" y="2439035"/>
            <a:ext cx="3528695" cy="259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382270" y="1905635"/>
                <a:ext cx="6448425" cy="274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定理6. 2.2 （牛顿—莱布尼茨公式）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如果函数 /（x）在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上连续，且函数F（x）为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f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（x）在闭区间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上的一个原函数，则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 F(b)— F(a).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用牛顿—莱布尼茨公式求定积分的步骤;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（1）用不定积分方法求出一个原函数 F（x）</a:t>
                </a:r>
                <a:r>
                  <a:rPr lang="zh-CN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；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（2）计算函数F（x）在a、b两点函数值的差F（b）一F（a）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.</a:t>
                </a:r>
                <a:endParaRPr lang="en-US"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70" y="1905635"/>
                <a:ext cx="6448425" cy="27406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6.2.2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牛顿—莱布尼茨公式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7011988" y="1762760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定积分的计算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99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6.3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458470" y="1219835"/>
                <a:ext cx="10960100" cy="257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定理6.3.1 设 f（x）在闭区间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上连续，如果x=φ（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）满足∶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（1）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’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皆为闭区间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a，β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上的连续函数;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（2）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φ（α）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=a，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cs typeface="Cambria Math" panose="02040503050406030204" charset="0"/>
                        <a:sym typeface="+mn-ea"/>
                      </a:rPr>
                      <m:t>β</m:t>
                    </m:r>
                  </m:oMath>
                </a14:m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=b，且φ（x）为闭区间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φ（α），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cs typeface="Cambria Math" panose="02040503050406030204" charset="0"/>
                        <a:sym typeface="+mn-ea"/>
                      </a:rPr>
                      <m:t>β</m:t>
                    </m:r>
                  </m:oMath>
                </a14:m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上的单调函数，则有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𝛼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𝛽</m:t>
                        </m:r>
                      </m:sup>
                      <m:e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]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’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𝑑𝑡</m:t>
                        </m:r>
                      </m:e>
                    </m:nary>
                  </m:oMath>
                </a14:m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称该公式为定积分的换元积分公式.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8470" y="1219835"/>
                <a:ext cx="10960100" cy="25749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6.3.1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定积分的换元积分法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5792470" y="3277235"/>
            <a:ext cx="4600575" cy="2969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6.3.2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905" y="1524635"/>
            <a:ext cx="6153150" cy="1327785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2745105" y="3201035"/>
            <a:ext cx="6419215" cy="3097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定积分的应用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6.4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02970" y="1454150"/>
                <a:ext cx="8753475" cy="1510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/>
                  <a:t>1.由曲线y=f（x），直线x=a、x=b及</a:t>
                </a:r>
                <a:r>
                  <a:rPr lang="en-US" altLang="zh-CN"/>
                  <a:t>x</a:t>
                </a:r>
                <a:r>
                  <a:rPr lang="zh-CN" altLang="en-US"/>
                  <a:t>轴（y=0）所围成的曲边梯形的面积S.</a:t>
                </a:r>
                <a:endParaRPr lang="zh-CN" altLang="en-US"/>
              </a:p>
              <a:p>
                <a:r>
                  <a:rPr lang="en-US" altLang="zh-CN"/>
                  <a:t>(1)S=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 6-4-1 所示.</a:t>
                </a:r>
                <a:endParaRPr lang="zh-CN" altLang="en-US"/>
              </a:p>
              <a:p>
                <a:r>
                  <a:rPr lang="zh-CN" altLang="en-US"/>
                  <a:t>(2) s=-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，如图6-4-2 所示.</a:t>
                </a:r>
                <a:endParaRPr lang="zh-CN" altLang="en-US"/>
              </a:p>
              <a:p>
                <a:r>
                  <a:rPr lang="zh-CN" altLang="en-US"/>
                  <a:t>(3)S=S</a:t>
                </a:r>
                <a:r>
                  <a:rPr lang="en-US" altLang="zh-CN" baseline="-25000"/>
                  <a:t>1</a:t>
                </a:r>
                <a:r>
                  <a:rPr lang="zh-CN" altLang="en-US"/>
                  <a:t>+S</a:t>
                </a:r>
                <a:r>
                  <a:rPr lang="en-US" altLang="zh-CN" baseline="-25000"/>
                  <a:t>2</a:t>
                </a:r>
                <a:r>
                  <a:rPr lang="zh-CN" altLang="en-US"/>
                  <a:t>+S</a:t>
                </a:r>
                <a:r>
                  <a:rPr lang="en-US" altLang="zh-CN" baseline="-25000"/>
                  <a:t>3</a:t>
                </a:r>
                <a:r>
                  <a:rPr lang="zh-CN" altLang="en-US"/>
                  <a:t>= 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𝐶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-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𝐶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 6-4-3 所示.</a:t>
                </a:r>
                <a:endParaRPr lang="zh-CN" altLang="en-US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970" y="1454150"/>
                <a:ext cx="8753475" cy="15106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3124835"/>
            <a:ext cx="8162925" cy="2981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02970" y="1454150"/>
                <a:ext cx="9421495" cy="1129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t>2.由曲线y=f（x）、y=g（x），f（x）≥g（x），直线x=a、x=b所围成的曲边梯形的面积.</a:t>
                </a:r>
              </a:p>
              <a:p>
                <a:r>
                  <a:t>(1) 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t>，如图 6-4-4 所示.</a:t>
                </a:r>
              </a:p>
              <a:p>
                <a:r>
                  <a:t>(2)s=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 baseline="-2500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 baseline="-25000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t>，如图 6-4-5所示.</a:t>
                </a: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970" y="1454150"/>
                <a:ext cx="9421495" cy="11296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2820035"/>
            <a:ext cx="7391400" cy="2867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定积分在经济中的应用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87705" y="1704975"/>
                <a:ext cx="10625455" cy="4290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eaLnBrk="1" latinLnBrk="0" hangingPunct="1">
                  <a:lnSpc>
                    <a:spcPct val="125000"/>
                  </a:lnSpc>
                </a:pPr>
                <a:r>
                  <a:t>在第 4 章中我们讨论了已知经济函数（总成本函数、总收益函数、总利润函数等）求它们的边际函数的问题.求边际函数的问题就是求各函数导数的问题. 现在若已知边际函数（边际成本函数、边际收益函数、边际利润函数等），能否求出相对应的经济函数</a:t>
                </a:r>
                <a:r>
                  <a:rPr lang="zh-CN"/>
                  <a:t>？</a:t>
                </a:r>
                <a:r>
                  <a:t>这恰好就是定积分所能回答的问题.</a:t>
                </a:r>
              </a:p>
              <a:p>
                <a:pPr eaLnBrk="1" latinLnBrk="0" hangingPunct="1">
                  <a:lnSpc>
                    <a:spcPct val="125000"/>
                  </a:lnSpc>
                </a:pP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t>根据积分运算与导数运算的互逆关系可知，若已知边际成本函数 C'（</a:t>
                </a:r>
                <a:r>
                  <a:rPr lang="en-US"/>
                  <a:t>x</a:t>
                </a:r>
                <a:r>
                  <a:t>），则当产量由 a增加到 b时增加的总成本为</a:t>
                </a: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C(b)-C(a)=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𝐂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/>
                  <a:t>dx</a:t>
                </a:r>
                <a:endParaRPr lang="en-US" b="1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/>
                  <a:t>同理，若已知边际收益函数 R'（x），则当产量由a增加到b时增加的总收益为</a:t>
                </a:r>
                <a:endParaRPr 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 R(b)-R(a)=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𝐑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>
                    <a:sym typeface="+mn-ea"/>
                  </a:rPr>
                  <a:t>dx</a:t>
                </a:r>
                <a:endParaRPr lang="en-US" b="1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/>
                  <a:t>再次，若已知边际利润函数L'（x），则当产量由a增加到b时增加的总利润为</a:t>
                </a:r>
                <a:endParaRPr 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 L(b)-L(a)= 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𝐋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>
                    <a:sym typeface="+mn-ea"/>
                  </a:rPr>
                  <a:t>dx</a:t>
                </a:r>
                <a:endParaRPr lang="en-US" b="1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705" y="1704975"/>
                <a:ext cx="10625455" cy="42906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378190" y="1156970"/>
            <a:ext cx="1659890" cy="454533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无穷区间上的广义积分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6.5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6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定积分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905" y="1296035"/>
            <a:ext cx="9149715" cy="40335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686435"/>
            <a:ext cx="9823450" cy="2287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2896235"/>
            <a:ext cx="9091295" cy="2947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6.1 定积分的概念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6.2 微积分基本定理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6.3 定积分的计算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6.4 定积分的应用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6.5 无穷区间上的广义积分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6.1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753235"/>
            <a:ext cx="49720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定义6.1.1 在直角坐标系中，由连续曲线y=f（x）、直线x=a、x=b及x轴所围成的平面图形 AabB称为曲边梯形，如图 6-1-1 所示.作为具体实例，我们先计算抛物线 y=x²、直线x=1和x 轴所围成的曲边梯形OAB的面积，如图 6-1-2 所示.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9604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6.1.1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定积分的定义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2920" y="2210435"/>
            <a:ext cx="28479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670" y="1494790"/>
            <a:ext cx="3133725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381635"/>
            <a:ext cx="39604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6.1.1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定积分的定义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143635"/>
            <a:ext cx="9368790" cy="5327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687705" y="1087120"/>
                <a:ext cx="11377930" cy="3228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1.设在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上，f（x）连续且非负，则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上的定积分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 Math" panose="02040503050406030204" charset="0"/>
                    <a:ea typeface="思源黑体 CN Light" panose="020B0300000000000000" pitchFamily="34" charset="-122"/>
                    <a:cs typeface="Cambria Math" panose="02040503050406030204" charset="0"/>
                    <a:sym typeface="+mn-ea"/>
                  </a:rPr>
                  <a:t>为如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图 6-1-4（a）所示的曲边梯形的面积 S，即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  <m:r>
                      <a:rPr lang="en-US" sz="20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.</m:t>
                    </m:r>
                  </m:oMath>
                </a14:m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2.当函数 f（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x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）在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b]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上连续且为负值时，则 f（x）在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上的定积分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为如图 6-1-4（b）所示的曲边梯形的面积 S的相反数，即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S=</a:t>
                </a:r>
                <a14:m>
                  <m:oMath xmlns:m="http://schemas.openxmlformats.org/officeDocument/2006/math">
                    <m: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思源黑体 CN Light" panose="020B0300000000000000" pitchFamily="34" charset="-122"/>
                        <a:sym typeface="+mn-ea"/>
                      </a:rPr>
                      <m:t>−</m:t>
                    </m:r>
                    <m:nary>
                      <m:naryPr>
                        <m:limLoc m:val="subSup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endParaRPr lang="en-US" sz="2000" i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mbria Math" panose="02040503050406030204" charset="0"/>
                  <a:ea typeface="思源黑体 CN Light" panose="020B0300000000000000" pitchFamily="34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7705" y="1087120"/>
                <a:ext cx="11377930" cy="32289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6.1.2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定积分的几何意义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070" y="3658235"/>
            <a:ext cx="6076950" cy="2847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6.1.3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定积分的基本性质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19455" y="1397635"/>
                <a:ext cx="8016240" cy="4897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eaLnBrk="1" latinLnBrk="0" hangingPunct="1">
                  <a:lnSpc>
                    <a:spcPct val="125000"/>
                  </a:lnSpc>
                </a:pPr>
                <a:r>
                  <a:rPr lang="zh-CN" altLang="en-US"/>
                  <a:t>性质1 被积函数的常数因子可以提到积分符号的外面，即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𝑘𝑓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=k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      </a:t>
                </a:r>
                <a:r>
                  <a:rPr lang="en-US" altLang="zh-CN"/>
                  <a:t>(k</a:t>
                </a:r>
                <a:r>
                  <a:rPr lang="zh-CN" altLang="en-US"/>
                  <a:t>为常数）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zh-CN" altLang="en-US"/>
                  <a:t>性质 2 两个函数代数和的积分等于这两个函数积分的代数和，即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)±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endParaRPr lang="en-US" altLang="zh-CN" i="1"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性质3 若点 c 将 区 间[a，b]分 成 两 个 小区 间[a，c]和[c，b]，则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 ，如图 6-1-5 所示.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 4 （定积分估值定理）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设 M和m 分别为函数f（x）在区间[a，b]上的最大值和最小值，如图 6-1-6 所示，则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m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b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a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</m:oMath>
                </a14:m>
                <a:r>
                  <a:rPr lang="en-US" altLang="zh-CN"/>
                  <a:t>M(b-a)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性质5 （定积分中值定理）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如果函数 f（x）在区间[a，b]上连续，如图 6-1-7 所示，则在[a，b]上至少存在一点é，使得下式成立∶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f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ε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b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a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 </m:t>
                    </m:r>
                  </m:oMath>
                </a14:m>
                <a:r>
                  <a:rPr lang="en-US" altLang="zh-CN"/>
                  <a:t>     (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𝜀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en-US" altLang="zh-CN"/>
                  <a:t>)</a:t>
                </a:r>
                <a:endParaRPr lang="en-US" altLang="zh-CN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455" y="1397635"/>
                <a:ext cx="8016240" cy="48971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470" y="1219835"/>
            <a:ext cx="2905125" cy="2314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305" y="3734435"/>
            <a:ext cx="2705100" cy="2600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微积分基本定理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6.2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2520</Words>
  <Application>WPS 演示</Application>
  <PresentationFormat>自定义</PresentationFormat>
  <Paragraphs>115</Paragraphs>
  <Slides>22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思源黑体 CN Light</vt:lpstr>
      <vt:lpstr>Cambria Math</vt:lpstr>
      <vt:lpstr>微软雅黑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单金枝</cp:lastModifiedBy>
  <cp:revision>10636</cp:revision>
  <cp:lastPrinted>2113-01-01T00:00:00Z</cp:lastPrinted>
  <dcterms:created xsi:type="dcterms:W3CDTF">2015-07-08T08:22:00Z</dcterms:created>
  <dcterms:modified xsi:type="dcterms:W3CDTF">2021-07-07T03:44:12Z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2052-11.1.0.10578</vt:lpwstr>
  </property>
  <property fmtid="{D5CDD505-2E9C-101B-9397-08002B2CF9AE}" pid="4" name="ICV">
    <vt:lpwstr>330874997A7449B186B60D00176DB57F</vt:lpwstr>
  </property>
</Properties>
</file>