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639" r:id="rId3"/>
    <p:sldId id="617" r:id="rId5"/>
    <p:sldId id="636" r:id="rId6"/>
    <p:sldId id="713" r:id="rId7"/>
    <p:sldId id="712" r:id="rId8"/>
    <p:sldId id="711" r:id="rId9"/>
    <p:sldId id="853" r:id="rId10"/>
    <p:sldId id="854" r:id="rId11"/>
    <p:sldId id="855" r:id="rId12"/>
    <p:sldId id="806" r:id="rId13"/>
    <p:sldId id="667" r:id="rId14"/>
    <p:sldId id="664" r:id="rId15"/>
    <p:sldId id="807" r:id="rId16"/>
    <p:sldId id="761" r:id="rId17"/>
    <p:sldId id="544" r:id="rId18"/>
    <p:sldId id="582" r:id="rId19"/>
  </p:sldIdLst>
  <p:sldSz cx="12195175" cy="6859270"/>
  <p:notesSz cx="6858000" cy="9144000"/>
  <p:embeddedFontLst>
    <p:embeddedFont>
      <p:font typeface="Rockwell" panose="02060603020205020403" pitchFamily="18" charset="0"/>
      <p:regular r:id="rId25"/>
      <p:bold r:id="rId26"/>
      <p:italic r:id="rId27"/>
      <p:boldItalic r:id="rId28"/>
    </p:embeddedFont>
    <p:embeddedFont>
      <p:font typeface="黑体" panose="02010600030101010101" charset="-122"/>
      <p:regular r:id="rId29"/>
    </p:embeddedFont>
    <p:embeddedFont>
      <p:font typeface="微软雅黑" panose="020B0503020204020204" charset="-122"/>
      <p:regular r:id="rId30"/>
    </p:embeddedFont>
    <p:embeddedFont>
      <p:font typeface="字魂59号-创粗黑" panose="02010600030101010101" charset="0"/>
      <p:regular r:id="rId31"/>
    </p:embeddedFont>
  </p:embeddedFontLst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1"/>
        <p:guide pos="43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8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microsoft.com/office/2007/relationships/hdphoto" Target="../media/image19.wdp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（第二版）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7993380" y="1633220"/>
            <a:ext cx="1659890" cy="388112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不定积分的换元积分法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5470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5.2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Freeform 5"/>
          <p:cNvSpPr/>
          <p:nvPr/>
        </p:nvSpPr>
        <p:spPr bwMode="auto">
          <a:xfrm>
            <a:off x="4635597" y="382587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635597" y="3394898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635597" y="2968391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635597" y="246373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227837" y="1975258"/>
            <a:ext cx="755737" cy="730384"/>
          </a:xfrm>
          <a:prstGeom prst="roundRect">
            <a:avLst/>
          </a:prstGeom>
          <a:solidFill>
            <a:srgbClr val="C0C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199897" y="4222888"/>
            <a:ext cx="755737" cy="7303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3270" y="1879600"/>
            <a:ext cx="2548255" cy="1179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1.被积函数的中间变量是u=ax＋b形式，即形如</a:t>
            </a:r>
            <a:endParaRPr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思源黑体 CN Light" panose="020B0300000000000000" pitchFamily="34" charset="-122"/>
                <a:sym typeface="+mn-ea"/>
              </a:rPr>
              <a:t>∫</a:t>
            </a: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f（ax ＋b）dx（a，b为常数，且 a≠ 0）的不定积分.</a:t>
            </a:r>
            <a:endParaRPr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54127" y="1972718"/>
            <a:ext cx="755737" cy="73038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260147" y="4222888"/>
            <a:ext cx="755737" cy="7303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347493" y="2079164"/>
            <a:ext cx="518962" cy="515409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353206" y="4410570"/>
            <a:ext cx="427789" cy="412061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441961" y="4323910"/>
            <a:ext cx="371881" cy="498722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481872" y="2140172"/>
            <a:ext cx="351657" cy="407365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Freeform 5"/>
          <p:cNvSpPr/>
          <p:nvPr/>
        </p:nvSpPr>
        <p:spPr bwMode="auto">
          <a:xfrm>
            <a:off x="4642582" y="2480875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blipFill rotWithShape="1">
            <a:blip r:embed="rId1"/>
            <a:tile tx="-190500" sx="15000" sy="15000" algn="ctr"/>
          </a:blip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229235"/>
            <a:ext cx="590740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5.2.1 第一换元积分法（凑微分法）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14"/>
              <p:cNvSpPr/>
              <p:nvPr/>
            </p:nvSpPr>
            <p:spPr>
              <a:xfrm>
                <a:off x="8992870" y="1600835"/>
                <a:ext cx="2929890" cy="177673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p>
                <a:pPr algn="just">
                  <a:lnSpc>
                    <a:spcPct val="12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2.被积函数为两个函数乘积形式，形如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/>
                      <m:sup/>
                      <m:e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[(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)]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ʹ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</a:t>
                </a:r>
                <a:r>
                  <a:rPr lang="zh-CN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其中一个是复合函数</a:t>
                </a:r>
                <a14:m>
                  <m:oMath xmlns:m="http://schemas.openxmlformats.org/officeDocument/2006/math"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𝑓</m:t>
                    </m:r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[(</m:t>
                    </m:r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𝜑</m:t>
                    </m:r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)]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而另一个是中间变量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φ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（x）的导数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φ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'（x）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或a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φ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'（x）＋b，a，b为常数，且a≠0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的形式.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2870" y="1600835"/>
                <a:ext cx="2929890" cy="1776730"/>
              </a:xfrm>
              <a:prstGeom prst="rect">
                <a:avLst/>
              </a:prstGeom>
              <a:blipFill rotWithShape="1">
                <a:blip r:embed="rId2"/>
                <a:stretch>
                  <a:fillRect r="-40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" name="Rectangle 14"/>
          <p:cNvSpPr/>
          <p:nvPr/>
        </p:nvSpPr>
        <p:spPr>
          <a:xfrm>
            <a:off x="9145905" y="4251960"/>
            <a:ext cx="2548255" cy="884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4.被积函数为两个函数乘积的形式，且一个函数是另一个函数的导数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.</a:t>
            </a:r>
            <a:endParaRPr lang="en-US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6" name="Rectangle 14"/>
          <p:cNvSpPr/>
          <p:nvPr/>
        </p:nvSpPr>
        <p:spPr>
          <a:xfrm>
            <a:off x="610870" y="4130040"/>
            <a:ext cx="2548255" cy="884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3.被 积 函 数 为 两 个 函 数 商 的 形 式， 且 分 子 是 分 母 的 导 数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.</a:t>
            </a:r>
            <a:endParaRPr lang="en-US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9" grpId="0" bldLvl="0" animBg="1"/>
      <p:bldP spid="8" grpId="0" bldLvl="0" animBg="1"/>
      <p:bldP spid="13" grpId="0" bldLvl="0" animBg="1"/>
      <p:bldP spid="14" grpId="0" bldLvl="0" animBg="1"/>
      <p:bldP spid="15" grpId="0"/>
      <p:bldP spid="17" grpId="0" bldLvl="0" animBg="1"/>
      <p:bldP spid="18" grpId="0" bldLvl="0" animBg="1"/>
      <p:bldP spid="26" grpId="0" bldLvl="0" animBg="1"/>
      <p:bldP spid="2" grpId="0" bldLvl="0" animBg="1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49204" y="198162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763270" y="1628140"/>
                <a:ext cx="5055235" cy="3425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第二换元积分法适用于被积函数中含有根式，且被开方式为一次函数的积分问题.解题的基本思路是，首先令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radPr>
                      <m:deg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𝑛</m:t>
                        </m:r>
                      </m:deg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𝑎𝑥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 </m:t>
                        </m:r>
                      </m:e>
                    </m:rad>
                  </m:oMath>
                </a14:m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=t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，从中解出x并求出 d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x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，其次把x和 dx带入被积表达式，再利用积分公式求出积分变量为t 的不定积分，最后把t 还原为x.本教材中我们仅对根式内函数为一次函数的情况进行学习，至于根式内函数为二次函数的情况，可参见其他本科教材.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270" y="1628140"/>
                <a:ext cx="5055235" cy="3425190"/>
              </a:xfrm>
              <a:prstGeom prst="rect">
                <a:avLst/>
              </a:prstGeom>
              <a:blipFill rotWithShape="1">
                <a:blip r:embed="rId1"/>
                <a:stretch>
                  <a:fillRect r="-129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5060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5.2.2第二换元积分法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066405" y="1468755"/>
            <a:ext cx="1659890" cy="392176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不定积分的分部积分法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5.3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686435"/>
            <a:ext cx="8807450" cy="46297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839470" y="2591435"/>
            <a:ext cx="469392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公式（5.3.2）称为分部积分公式，利用分部积分公式求不定积分的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方法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为分部积分法.利用分部积分公式计算不定积分的具体思路是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：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（1）恰当地选择 u和v'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；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（2）求出 v（即对 v求原函数）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；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（3）求出 u'（或 du）（即对 u求导数）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；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（4）利用分部积分公式求解不定积分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478270" y="2242185"/>
            <a:ext cx="4830445" cy="317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0870" y="2820035"/>
            <a:ext cx="41802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5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章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endParaRPr lang="en-US" alt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不定积分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150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5.1 不定积分的概念与性质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5.2 不定积分的换元积分法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5.3 不定积分的分部积分法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509635" y="1067435"/>
            <a:ext cx="1659890" cy="501269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不定积分的概念与性质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5.1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030" y="1828800"/>
            <a:ext cx="7797165" cy="4326890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93640" y="1958340"/>
            <a:ext cx="6290310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b="1" dirty="0"/>
              <a:t>定义5.1.1</a:t>
            </a:r>
            <a:r>
              <a:rPr dirty="0"/>
              <a:t> 设 f（x）是定义在某区间I上的已知函数，如果存在一个函数 F（x），对于该区间上的每一点 x 都满足F'（x）= f（x），或 dF（x）= f（x）dx，则称函数 F（x）为已知函数 f（x）在该区间I上的一个原函数.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b="1" dirty="0"/>
              <a:t>定理5.1.1</a:t>
            </a:r>
            <a:r>
              <a:rPr dirty="0"/>
              <a:t>（原函数存在定理） 如果函数 f（x）在某闭区间I上连续，则函数 f（x）在区间I上的原函数必定存在.该定理的证明将在微积分学基本定理中给出.由于初等函数在定义区间内是连续的，因此初等函数在其定义区间上一定有原函数.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b="1" dirty="0"/>
              <a:t>定理5.1.2 </a:t>
            </a:r>
            <a:r>
              <a:rPr dirty="0"/>
              <a:t>如果 F（x）是函数 f（x）在某区间I上的一个原函数，则 F（x）＋C是 f（x）在区间I上的全部原函数，其中 C为任意常数.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27367" y="318490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5.1.1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原函数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382905" y="1296035"/>
                <a:ext cx="11269980" cy="4299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定义5.1.2 函数 f（x）在区间I上的全部原函数形成的函数族称为 f（x）在该区间 I上的不定积分，记作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,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如果函数 F（x）是在区间I上的f（x）的一个原函数，那么函数 /（x）的不定积分的一般表达式为 F（x）＋C（其中 C为任意常数），即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 = F(x)＋C,其中符号"</a:t>
                </a:r>
                <a:r>
                  <a:rPr lang="en-US" sz="2000" i="1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cs typeface="Cambria Math" panose="02040503050406030204" charset="0"/>
                  </a:rPr>
                  <a:t>∫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"称为积分号，f（x）称为被积函数，f（x）dx 称为被积表达式，x 称为积分变量，C 称为积分常数.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应当注意，积分号"</a:t>
                </a:r>
                <a:r>
                  <a:rPr lang="en-US" sz="2000" i="1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cs typeface="Cambria Math" panose="02040503050406030204" charset="0"/>
                    <a:sym typeface="+mn-ea"/>
                  </a:rPr>
                  <a:t>∫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"是一种运算符号，它表示对已知函数求其全部原函数.而已知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函数的全部原函数是用任意常数C来体现的，所以在积分计算中不能漏写 C.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905" y="1296035"/>
                <a:ext cx="11269980" cy="42995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5.1.2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不定积分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5.1.2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不定积分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1219835"/>
            <a:ext cx="8860790" cy="5393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687070" y="2134235"/>
            <a:ext cx="4301490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由于求不定积分是求导数的逆运算，因此，由基本初等函数的导数公式便可得到相应的基本积分公式。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060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5.1.3不定积分的基本公式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3395" y="1219835"/>
            <a:ext cx="5675630" cy="535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923290" y="1296035"/>
            <a:ext cx="1034923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直接积分法是先将被积函数进行代数或三角的化简与运算，然后再利用不定积分的基本积分公式与性质 5.1.1和性质 5.1.2 求不定积分.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060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5.1.4不定积分的直接积分法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210435"/>
            <a:ext cx="9027795" cy="3065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8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自定义</PresentationFormat>
  <Paragraphs>71</Paragraphs>
  <Slides>16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</vt:lpstr>
      <vt:lpstr>思源黑体 CN Bold</vt:lpstr>
      <vt:lpstr>思源黑体 CN Light</vt:lpstr>
      <vt:lpstr>微软雅黑</vt:lpstr>
      <vt:lpstr>思源黑体 CN Regular</vt:lpstr>
      <vt:lpstr>字魂59号-创粗黑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10634</cp:revision>
  <cp:lastPrinted>2113-01-01T00:00:00Z</cp:lastPrinted>
  <dcterms:created xsi:type="dcterms:W3CDTF">2015-07-08T08:22:00Z</dcterms:created>
  <dcterms:modified xsi:type="dcterms:W3CDTF">2021-09-13T05:29:15Z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