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639" r:id="rId3"/>
    <p:sldId id="617" r:id="rId5"/>
    <p:sldId id="636" r:id="rId6"/>
    <p:sldId id="713" r:id="rId7"/>
    <p:sldId id="711" r:id="rId8"/>
    <p:sldId id="892" r:id="rId9"/>
    <p:sldId id="893" r:id="rId10"/>
    <p:sldId id="712" r:id="rId11"/>
    <p:sldId id="664" r:id="rId12"/>
    <p:sldId id="806" r:id="rId13"/>
    <p:sldId id="552" r:id="rId14"/>
    <p:sldId id="894" r:id="rId15"/>
    <p:sldId id="895" r:id="rId16"/>
    <p:sldId id="807" r:id="rId17"/>
    <p:sldId id="710" r:id="rId18"/>
    <p:sldId id="896" r:id="rId19"/>
    <p:sldId id="897" r:id="rId20"/>
    <p:sldId id="898" r:id="rId21"/>
    <p:sldId id="853" r:id="rId22"/>
    <p:sldId id="544" r:id="rId23"/>
    <p:sldId id="899" r:id="rId24"/>
    <p:sldId id="854" r:id="rId25"/>
    <p:sldId id="900" r:id="rId26"/>
    <p:sldId id="901" r:id="rId27"/>
    <p:sldId id="902" r:id="rId28"/>
    <p:sldId id="903" r:id="rId29"/>
    <p:sldId id="904" r:id="rId30"/>
    <p:sldId id="905" r:id="rId31"/>
    <p:sldId id="906" r:id="rId32"/>
    <p:sldId id="582" r:id="rId33"/>
  </p:sldIdLst>
  <p:sldSz cx="12195175" cy="6859270"/>
  <p:notesSz cx="6858000" cy="9144000"/>
  <p:embeddedFontLst>
    <p:embeddedFont>
      <p:font typeface="Rockwell" panose="02060603020205020403" pitchFamily="18" charset="0"/>
      <p:regular r:id="rId39"/>
      <p:bold r:id="rId40"/>
      <p:italic r:id="rId41"/>
      <p:boldItalic r:id="rId42"/>
    </p:embeddedFont>
    <p:embeddedFont>
      <p:font typeface="黑体" panose="02010600030101010101" charset="-122"/>
      <p:regular r:id="rId43"/>
    </p:embeddedFont>
    <p:embeddedFont>
      <p:font typeface="字魂59号-创粗黑" panose="00000500000000000000" charset="0"/>
      <p:regular r:id="rId44"/>
    </p:embeddedFont>
  </p:embeddedFontLst>
  <p:custDataLst>
    <p:tags r:id="rId4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52"/>
        <p:guide orient="horz" pos="346"/>
        <p:guide orient="horz" pos="3992"/>
        <p:guide pos="3881"/>
        <p:guide pos="422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69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9.xml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cd7f6c89df7555d069436d30e9588f56" TargetMode="Externa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f86eb072e78054df9acf45d25b5efb04" TargetMode="Externa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ee110bd18dc1b4cc97860d0e28a69f82" TargetMode="Externa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.xml"/><Relationship Id="rId4" Type="http://schemas.openxmlformats.org/officeDocument/2006/relationships/image" Target="file:///C:\Users\Administrator.SKY-20210624GPH\AppData\Local\Temp\wps\INetCache\19f390c2f4c6c2564b77c57221ad5c30" TargetMode="External"/><Relationship Id="rId3" Type="http://schemas.openxmlformats.org/officeDocument/2006/relationships/image" Target="../media/image34.jpeg"/><Relationship Id="rId2" Type="http://schemas.openxmlformats.org/officeDocument/2006/relationships/image" Target="file:///C:\Users\Administrator.SKY-20210624GPH\AppData\Local\Temp\wps\INetCache\b51c71366031ef618dee377dfd6464df" TargetMode="External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（第二版）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152130" y="1526540"/>
            <a:ext cx="1659890" cy="394144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无穷小量与无穷大量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2.2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13"/>
          <p:cNvSpPr/>
          <p:nvPr/>
        </p:nvSpPr>
        <p:spPr>
          <a:xfrm>
            <a:off x="77772" y="108000"/>
            <a:ext cx="11952000" cy="378000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59105" y="3865880"/>
            <a:ext cx="10079990" cy="2993390"/>
          </a:xfrm>
          <a:prstGeom prst="rect">
            <a:avLst/>
          </a:prstGeom>
          <a:noFill/>
        </p:spPr>
        <p:txBody>
          <a:bodyPr wrap="square" lIns="172763" tIns="34552" rIns="172763" bIns="34552" rtlCol="0" anchor="t" anchorCtr="0">
            <a:noAutofit/>
          </a:bodyPr>
          <a:lstStyle/>
          <a:p>
            <a:pPr algn="l">
              <a:lnSpc>
                <a:spcPct val="130000"/>
              </a:lnSpc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定义2.2.1 极限为零的变量称为无穷小量，简称无穷小，常用希腊字母α，β，γ等表示</a:t>
            </a: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定理2.2.1 在某个变化过程中，lim y=A的充要条件是∶在同一变化过程中，y一A是一个无穷小量，即 lim（y—A）=0或 y=A＋α（α为无穷小量）.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无穷小有下列性质∶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性质1 有限个无穷小的代数和仍是无穷小.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性质2 常量与无穷小的乘积仍是无穷小.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性质3 有限个无穷小的乘积仍是无穷小.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性质4 有界变量与无穷小的乘积仍是无穷小.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183505" y="1981835"/>
            <a:ext cx="2086610" cy="1835785"/>
            <a:chOff x="5189627" y="2889948"/>
            <a:chExt cx="1836468" cy="1835990"/>
          </a:xfrm>
        </p:grpSpPr>
        <p:sp>
          <p:nvSpPr>
            <p:cNvPr id="37" name="12"/>
            <p:cNvSpPr/>
            <p:nvPr/>
          </p:nvSpPr>
          <p:spPr>
            <a:xfrm>
              <a:off x="5189627" y="2889948"/>
              <a:ext cx="1836468" cy="1835990"/>
            </a:xfrm>
            <a:prstGeom prst="ellipse">
              <a:avLst/>
            </a:prstGeom>
            <a:solidFill>
              <a:schemeClr val="accent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+mn-ea"/>
              </a:endParaRPr>
            </a:p>
          </p:txBody>
        </p:sp>
        <p:sp>
          <p:nvSpPr>
            <p:cNvPr id="38" name="11"/>
            <p:cNvSpPr txBox="1"/>
            <p:nvPr/>
          </p:nvSpPr>
          <p:spPr>
            <a:xfrm>
              <a:off x="5247412" y="3933850"/>
              <a:ext cx="1720898" cy="594812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2.2.1</a:t>
              </a:r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无穷小量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9" name="KSO_Shape"/>
            <p:cNvSpPr>
              <a:spLocks noChangeAspect="1"/>
            </p:cNvSpPr>
            <p:nvPr/>
          </p:nvSpPr>
          <p:spPr bwMode="auto">
            <a:xfrm>
              <a:off x="5827587" y="3456000"/>
              <a:ext cx="540000" cy="459898"/>
            </a:xfrm>
            <a:custGeom>
              <a:avLst/>
              <a:gdLst/>
              <a:ahLst/>
              <a:cxnLst/>
              <a:rect l="0" t="0" r="r" b="b"/>
              <a:pathLst>
                <a:path w="4999037" h="4260141">
                  <a:moveTo>
                    <a:pt x="1900345" y="3557911"/>
                  </a:moveTo>
                  <a:lnTo>
                    <a:pt x="3097730" y="3557911"/>
                  </a:lnTo>
                  <a:lnTo>
                    <a:pt x="3102535" y="3590573"/>
                  </a:lnTo>
                  <a:lnTo>
                    <a:pt x="3107340" y="3623235"/>
                  </a:lnTo>
                  <a:lnTo>
                    <a:pt x="3113106" y="3656858"/>
                  </a:lnTo>
                  <a:lnTo>
                    <a:pt x="3119833" y="3691441"/>
                  </a:lnTo>
                  <a:lnTo>
                    <a:pt x="3126560" y="3717378"/>
                  </a:lnTo>
                  <a:lnTo>
                    <a:pt x="3134248" y="3744276"/>
                  </a:lnTo>
                  <a:lnTo>
                    <a:pt x="3140975" y="3769253"/>
                  </a:lnTo>
                  <a:lnTo>
                    <a:pt x="3148663" y="3795190"/>
                  </a:lnTo>
                  <a:lnTo>
                    <a:pt x="3158272" y="3821127"/>
                  </a:lnTo>
                  <a:lnTo>
                    <a:pt x="3166921" y="3846104"/>
                  </a:lnTo>
                  <a:lnTo>
                    <a:pt x="3177492" y="3871081"/>
                  </a:lnTo>
                  <a:lnTo>
                    <a:pt x="3189024" y="3895097"/>
                  </a:lnTo>
                  <a:lnTo>
                    <a:pt x="3200556" y="3919113"/>
                  </a:lnTo>
                  <a:lnTo>
                    <a:pt x="3213048" y="3941208"/>
                  </a:lnTo>
                  <a:lnTo>
                    <a:pt x="3226502" y="3964263"/>
                  </a:lnTo>
                  <a:lnTo>
                    <a:pt x="3240917" y="3984437"/>
                  </a:lnTo>
                  <a:lnTo>
                    <a:pt x="3256293" y="4004610"/>
                  </a:lnTo>
                  <a:lnTo>
                    <a:pt x="3271668" y="4024784"/>
                  </a:lnTo>
                  <a:lnTo>
                    <a:pt x="3288966" y="4042075"/>
                  </a:lnTo>
                  <a:lnTo>
                    <a:pt x="3306264" y="4058406"/>
                  </a:lnTo>
                  <a:lnTo>
                    <a:pt x="3318757" y="4069934"/>
                  </a:lnTo>
                  <a:lnTo>
                    <a:pt x="3331249" y="4079540"/>
                  </a:lnTo>
                  <a:lnTo>
                    <a:pt x="3344703" y="4089147"/>
                  </a:lnTo>
                  <a:lnTo>
                    <a:pt x="3358157" y="4097793"/>
                  </a:lnTo>
                  <a:lnTo>
                    <a:pt x="3372572" y="4106438"/>
                  </a:lnTo>
                  <a:lnTo>
                    <a:pt x="3386026" y="4114123"/>
                  </a:lnTo>
                  <a:lnTo>
                    <a:pt x="3402362" y="4121809"/>
                  </a:lnTo>
                  <a:lnTo>
                    <a:pt x="3417738" y="4127573"/>
                  </a:lnTo>
                  <a:lnTo>
                    <a:pt x="3433114" y="4133336"/>
                  </a:lnTo>
                  <a:lnTo>
                    <a:pt x="3450411" y="4138140"/>
                  </a:lnTo>
                  <a:lnTo>
                    <a:pt x="3467709" y="4142943"/>
                  </a:lnTo>
                  <a:lnTo>
                    <a:pt x="3485007" y="4145825"/>
                  </a:lnTo>
                  <a:lnTo>
                    <a:pt x="3504227" y="4148707"/>
                  </a:lnTo>
                  <a:lnTo>
                    <a:pt x="3523446" y="4151589"/>
                  </a:lnTo>
                  <a:lnTo>
                    <a:pt x="3543627" y="4152549"/>
                  </a:lnTo>
                  <a:lnTo>
                    <a:pt x="3564769" y="4152549"/>
                  </a:lnTo>
                  <a:lnTo>
                    <a:pt x="3564769" y="4260141"/>
                  </a:lnTo>
                  <a:lnTo>
                    <a:pt x="1434268" y="4260141"/>
                  </a:lnTo>
                  <a:lnTo>
                    <a:pt x="1434268" y="4152549"/>
                  </a:lnTo>
                  <a:lnTo>
                    <a:pt x="1455409" y="4152549"/>
                  </a:lnTo>
                  <a:lnTo>
                    <a:pt x="1474629" y="4151589"/>
                  </a:lnTo>
                  <a:lnTo>
                    <a:pt x="1493849" y="4148707"/>
                  </a:lnTo>
                  <a:lnTo>
                    <a:pt x="1513068" y="4145825"/>
                  </a:lnTo>
                  <a:lnTo>
                    <a:pt x="1530366" y="4142943"/>
                  </a:lnTo>
                  <a:lnTo>
                    <a:pt x="1547664" y="4138140"/>
                  </a:lnTo>
                  <a:lnTo>
                    <a:pt x="1564962" y="4133336"/>
                  </a:lnTo>
                  <a:lnTo>
                    <a:pt x="1581298" y="4127573"/>
                  </a:lnTo>
                  <a:lnTo>
                    <a:pt x="1596674" y="4121809"/>
                  </a:lnTo>
                  <a:lnTo>
                    <a:pt x="1612050" y="4114123"/>
                  </a:lnTo>
                  <a:lnTo>
                    <a:pt x="1626465" y="4106438"/>
                  </a:lnTo>
                  <a:lnTo>
                    <a:pt x="1639918" y="4097793"/>
                  </a:lnTo>
                  <a:lnTo>
                    <a:pt x="1653372" y="4089147"/>
                  </a:lnTo>
                  <a:lnTo>
                    <a:pt x="1666826" y="4079540"/>
                  </a:lnTo>
                  <a:lnTo>
                    <a:pt x="1679319" y="4069934"/>
                  </a:lnTo>
                  <a:lnTo>
                    <a:pt x="1691811" y="4058406"/>
                  </a:lnTo>
                  <a:lnTo>
                    <a:pt x="1703343" y="4047839"/>
                  </a:lnTo>
                  <a:lnTo>
                    <a:pt x="1715836" y="4036311"/>
                  </a:lnTo>
                  <a:lnTo>
                    <a:pt x="1726407" y="4024784"/>
                  </a:lnTo>
                  <a:lnTo>
                    <a:pt x="1736978" y="4012295"/>
                  </a:lnTo>
                  <a:lnTo>
                    <a:pt x="1757158" y="3985397"/>
                  </a:lnTo>
                  <a:lnTo>
                    <a:pt x="1776378" y="3956578"/>
                  </a:lnTo>
                  <a:lnTo>
                    <a:pt x="1793676" y="3926798"/>
                  </a:lnTo>
                  <a:lnTo>
                    <a:pt x="1809052" y="3895097"/>
                  </a:lnTo>
                  <a:lnTo>
                    <a:pt x="1824427" y="3863396"/>
                  </a:lnTo>
                  <a:lnTo>
                    <a:pt x="1837881" y="3829773"/>
                  </a:lnTo>
                  <a:lnTo>
                    <a:pt x="1849413" y="3795190"/>
                  </a:lnTo>
                  <a:lnTo>
                    <a:pt x="1859984" y="3761568"/>
                  </a:lnTo>
                  <a:lnTo>
                    <a:pt x="1868632" y="3726984"/>
                  </a:lnTo>
                  <a:lnTo>
                    <a:pt x="1878242" y="3692401"/>
                  </a:lnTo>
                  <a:lnTo>
                    <a:pt x="1884969" y="3657818"/>
                  </a:lnTo>
                  <a:lnTo>
                    <a:pt x="1890735" y="3623235"/>
                  </a:lnTo>
                  <a:lnTo>
                    <a:pt x="1896501" y="3590573"/>
                  </a:lnTo>
                  <a:lnTo>
                    <a:pt x="1900345" y="3557911"/>
                  </a:lnTo>
                  <a:close/>
                  <a:moveTo>
                    <a:pt x="344993" y="345832"/>
                  </a:moveTo>
                  <a:lnTo>
                    <a:pt x="344993" y="3036592"/>
                  </a:lnTo>
                  <a:lnTo>
                    <a:pt x="4655005" y="3036592"/>
                  </a:lnTo>
                  <a:lnTo>
                    <a:pt x="4655005" y="345832"/>
                  </a:lnTo>
                  <a:lnTo>
                    <a:pt x="344993" y="345832"/>
                  </a:lnTo>
                  <a:close/>
                  <a:moveTo>
                    <a:pt x="142226" y="0"/>
                  </a:moveTo>
                  <a:lnTo>
                    <a:pt x="4857773" y="0"/>
                  </a:lnTo>
                  <a:lnTo>
                    <a:pt x="4872187" y="961"/>
                  </a:lnTo>
                  <a:lnTo>
                    <a:pt x="4885641" y="2882"/>
                  </a:lnTo>
                  <a:lnTo>
                    <a:pt x="4899095" y="6725"/>
                  </a:lnTo>
                  <a:lnTo>
                    <a:pt x="4913510" y="10567"/>
                  </a:lnTo>
                  <a:lnTo>
                    <a:pt x="4925042" y="17292"/>
                  </a:lnTo>
                  <a:lnTo>
                    <a:pt x="4936573" y="24016"/>
                  </a:lnTo>
                  <a:lnTo>
                    <a:pt x="4947144" y="32662"/>
                  </a:lnTo>
                  <a:lnTo>
                    <a:pt x="4957715" y="42268"/>
                  </a:lnTo>
                  <a:lnTo>
                    <a:pt x="4967325" y="51875"/>
                  </a:lnTo>
                  <a:lnTo>
                    <a:pt x="4975974" y="62442"/>
                  </a:lnTo>
                  <a:lnTo>
                    <a:pt x="4982701" y="73970"/>
                  </a:lnTo>
                  <a:lnTo>
                    <a:pt x="4988466" y="87419"/>
                  </a:lnTo>
                  <a:lnTo>
                    <a:pt x="4993271" y="99907"/>
                  </a:lnTo>
                  <a:lnTo>
                    <a:pt x="4996154" y="113356"/>
                  </a:lnTo>
                  <a:lnTo>
                    <a:pt x="4999037" y="127766"/>
                  </a:lnTo>
                  <a:lnTo>
                    <a:pt x="4999037" y="142175"/>
                  </a:lnTo>
                  <a:lnTo>
                    <a:pt x="4999037" y="3238327"/>
                  </a:lnTo>
                  <a:lnTo>
                    <a:pt x="4999037" y="3253697"/>
                  </a:lnTo>
                  <a:lnTo>
                    <a:pt x="4996154" y="3268106"/>
                  </a:lnTo>
                  <a:lnTo>
                    <a:pt x="4993271" y="3281555"/>
                  </a:lnTo>
                  <a:lnTo>
                    <a:pt x="4988466" y="3295004"/>
                  </a:lnTo>
                  <a:lnTo>
                    <a:pt x="4982701" y="3307493"/>
                  </a:lnTo>
                  <a:lnTo>
                    <a:pt x="4975974" y="3319021"/>
                  </a:lnTo>
                  <a:lnTo>
                    <a:pt x="4967325" y="3329588"/>
                  </a:lnTo>
                  <a:lnTo>
                    <a:pt x="4957715" y="3339194"/>
                  </a:lnTo>
                  <a:lnTo>
                    <a:pt x="4947144" y="3349761"/>
                  </a:lnTo>
                  <a:lnTo>
                    <a:pt x="4936573" y="3357446"/>
                  </a:lnTo>
                  <a:lnTo>
                    <a:pt x="4925042" y="3364171"/>
                  </a:lnTo>
                  <a:lnTo>
                    <a:pt x="4913510" y="3369935"/>
                  </a:lnTo>
                  <a:lnTo>
                    <a:pt x="4899095" y="3374738"/>
                  </a:lnTo>
                  <a:lnTo>
                    <a:pt x="4885641" y="3378580"/>
                  </a:lnTo>
                  <a:lnTo>
                    <a:pt x="4872187" y="3380502"/>
                  </a:lnTo>
                  <a:lnTo>
                    <a:pt x="4857773" y="3381462"/>
                  </a:lnTo>
                  <a:lnTo>
                    <a:pt x="142226" y="3381462"/>
                  </a:lnTo>
                  <a:lnTo>
                    <a:pt x="127811" y="3380502"/>
                  </a:lnTo>
                  <a:lnTo>
                    <a:pt x="113396" y="3378580"/>
                  </a:lnTo>
                  <a:lnTo>
                    <a:pt x="99942" y="3374738"/>
                  </a:lnTo>
                  <a:lnTo>
                    <a:pt x="86489" y="3369935"/>
                  </a:lnTo>
                  <a:lnTo>
                    <a:pt x="73996" y="3364171"/>
                  </a:lnTo>
                  <a:lnTo>
                    <a:pt x="62464" y="3357446"/>
                  </a:lnTo>
                  <a:lnTo>
                    <a:pt x="51893" y="3349761"/>
                  </a:lnTo>
                  <a:lnTo>
                    <a:pt x="42283" y="3339194"/>
                  </a:lnTo>
                  <a:lnTo>
                    <a:pt x="31713" y="3329588"/>
                  </a:lnTo>
                  <a:lnTo>
                    <a:pt x="24025" y="3319021"/>
                  </a:lnTo>
                  <a:lnTo>
                    <a:pt x="17298" y="3307493"/>
                  </a:lnTo>
                  <a:lnTo>
                    <a:pt x="11532" y="3295004"/>
                  </a:lnTo>
                  <a:lnTo>
                    <a:pt x="6727" y="3281555"/>
                  </a:lnTo>
                  <a:lnTo>
                    <a:pt x="2883" y="3268106"/>
                  </a:lnTo>
                  <a:lnTo>
                    <a:pt x="961" y="3253697"/>
                  </a:lnTo>
                  <a:lnTo>
                    <a:pt x="0" y="3238327"/>
                  </a:lnTo>
                  <a:lnTo>
                    <a:pt x="0" y="142175"/>
                  </a:lnTo>
                  <a:lnTo>
                    <a:pt x="961" y="127766"/>
                  </a:lnTo>
                  <a:lnTo>
                    <a:pt x="2883" y="113356"/>
                  </a:lnTo>
                  <a:lnTo>
                    <a:pt x="6727" y="99907"/>
                  </a:lnTo>
                  <a:lnTo>
                    <a:pt x="11532" y="87419"/>
                  </a:lnTo>
                  <a:lnTo>
                    <a:pt x="17298" y="73970"/>
                  </a:lnTo>
                  <a:lnTo>
                    <a:pt x="24025" y="62442"/>
                  </a:lnTo>
                  <a:lnTo>
                    <a:pt x="31713" y="51875"/>
                  </a:lnTo>
                  <a:lnTo>
                    <a:pt x="42283" y="42268"/>
                  </a:lnTo>
                  <a:lnTo>
                    <a:pt x="51893" y="32662"/>
                  </a:lnTo>
                  <a:lnTo>
                    <a:pt x="62464" y="24016"/>
                  </a:lnTo>
                  <a:lnTo>
                    <a:pt x="73996" y="17292"/>
                  </a:lnTo>
                  <a:lnTo>
                    <a:pt x="86489" y="10567"/>
                  </a:lnTo>
                  <a:lnTo>
                    <a:pt x="99942" y="6725"/>
                  </a:lnTo>
                  <a:lnTo>
                    <a:pt x="113396" y="2882"/>
                  </a:lnTo>
                  <a:lnTo>
                    <a:pt x="127811" y="961"/>
                  </a:lnTo>
                  <a:lnTo>
                    <a:pt x="1422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39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2.2.2无穷小量的比较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870" y="1600835"/>
            <a:ext cx="9121775" cy="4100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2.2.3无穷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量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35305" y="1448435"/>
                <a:ext cx="5714365" cy="42462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/>
                  <a:t>定义 2.2.3 在某个变化过程中，其绝对值的总体变化趋势无限增大的变量称为无穷大量，简称为无穷大。</a:t>
                </a:r>
                <a:endParaRPr lang="zh-CN" altLang="en-US"/>
              </a:p>
              <a:p>
                <a:pPr>
                  <a:lnSpc>
                    <a:spcPct val="150000"/>
                  </a:lnSpc>
                </a:pPr>
                <a:r>
                  <a:rPr lang="zh-CN" altLang="en-US"/>
                  <a:t>当y 是无穷大量时，记作 lim y=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/>
                  <a:t>或（y→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/>
                  <a:t>）。</a:t>
                </a:r>
                <a:endParaRPr lang="zh-CN" altLang="en-US"/>
              </a:p>
              <a:p>
                <a:pPr>
                  <a:lnSpc>
                    <a:spcPct val="150000"/>
                  </a:lnSpc>
                </a:pPr>
                <a:r>
                  <a:rPr lang="zh-CN" altLang="en-US"/>
                  <a:t>理解无穷大量时需注意∶</a:t>
                </a:r>
                <a:endParaRPr lang="zh-CN" altLang="en-US"/>
              </a:p>
              <a:p>
                <a:pPr>
                  <a:lnSpc>
                    <a:spcPct val="150000"/>
                  </a:lnSpc>
                </a:pPr>
                <a:r>
                  <a:rPr lang="zh-CN" altLang="en-US"/>
                  <a:t>（1）无穷大量（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/>
                  <a:t>）不是数，不要与很大的数（如1000 万，10 亿等）混为—谈， 无穷大量是指量的变化趋势。</a:t>
                </a:r>
                <a:endParaRPr lang="zh-CN" altLang="en-US"/>
              </a:p>
              <a:p>
                <a:pPr>
                  <a:lnSpc>
                    <a:spcPct val="150000"/>
                  </a:lnSpc>
                </a:pPr>
                <a:r>
                  <a:rPr lang="zh-CN" altLang="en-US"/>
                  <a:t>（2）称一个量为无穷大量，必须明确指出自变量的变化趋势. 同一变量，例如· .x→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/>
                  <a:t>时，是无穷大量，当.x→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/>
                  <a:t>时，是无穷小量。</a:t>
                </a:r>
                <a:endParaRPr lang="zh-CN" altLang="en-US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305" y="1448435"/>
                <a:ext cx="5714365" cy="42462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101" name="图片 100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6554470" y="1981835"/>
            <a:ext cx="4358005" cy="27889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634730" y="1167130"/>
            <a:ext cx="921385" cy="452501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极限的运算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2.3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" name="Freeform 8"/>
          <p:cNvSpPr/>
          <p:nvPr/>
        </p:nvSpPr>
        <p:spPr bwMode="auto">
          <a:xfrm>
            <a:off x="3754967" y="2076655"/>
            <a:ext cx="1670051" cy="1620431"/>
          </a:xfrm>
          <a:prstGeom prst="ellipse">
            <a:avLst/>
          </a:prstGeom>
          <a:solidFill>
            <a:srgbClr val="2EA6EB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5890685" y="3003065"/>
            <a:ext cx="1500716" cy="144985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Freeform 10"/>
          <p:cNvSpPr/>
          <p:nvPr/>
        </p:nvSpPr>
        <p:spPr bwMode="auto">
          <a:xfrm>
            <a:off x="7493000" y="3332733"/>
            <a:ext cx="865717" cy="83864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Freeform 11"/>
          <p:cNvSpPr/>
          <p:nvPr/>
        </p:nvSpPr>
        <p:spPr bwMode="auto">
          <a:xfrm>
            <a:off x="2813051" y="3002552"/>
            <a:ext cx="840316" cy="8155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2"/>
          <p:cNvSpPr/>
          <p:nvPr/>
        </p:nvSpPr>
        <p:spPr bwMode="auto">
          <a:xfrm>
            <a:off x="5530851" y="2159743"/>
            <a:ext cx="910167" cy="881287"/>
          </a:xfrm>
          <a:prstGeom prst="ellipse">
            <a:avLst/>
          </a:prstGeom>
          <a:solidFill>
            <a:srgbClr val="FE9B0C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Freeform 13"/>
          <p:cNvSpPr/>
          <p:nvPr/>
        </p:nvSpPr>
        <p:spPr bwMode="auto">
          <a:xfrm>
            <a:off x="3365500" y="3709460"/>
            <a:ext cx="1153584" cy="1117600"/>
          </a:xfrm>
          <a:prstGeom prst="ellipse">
            <a:avLst/>
          </a:prstGeom>
          <a:solidFill>
            <a:srgbClr val="FDC01A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grpSp>
        <p:nvGrpSpPr>
          <p:cNvPr id="38" name="Group 14"/>
          <p:cNvGrpSpPr/>
          <p:nvPr/>
        </p:nvGrpSpPr>
        <p:grpSpPr bwMode="auto">
          <a:xfrm>
            <a:off x="3774018" y="4096809"/>
            <a:ext cx="336549" cy="355600"/>
            <a:chOff x="0" y="0"/>
            <a:chExt cx="159" cy="168"/>
          </a:xfrm>
        </p:grpSpPr>
        <p:sp>
          <p:nvSpPr>
            <p:cNvPr id="39" name="Freeform 15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40" name="Freeform 16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43" name="Freeform 19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</p:grpSp>
      <p:grpSp>
        <p:nvGrpSpPr>
          <p:cNvPr id="49" name="Group 21"/>
          <p:cNvGrpSpPr/>
          <p:nvPr/>
        </p:nvGrpSpPr>
        <p:grpSpPr bwMode="auto">
          <a:xfrm>
            <a:off x="3054351" y="3235325"/>
            <a:ext cx="355600" cy="355600"/>
            <a:chOff x="0" y="0"/>
            <a:chExt cx="168" cy="168"/>
          </a:xfrm>
        </p:grpSpPr>
        <p:sp>
          <p:nvSpPr>
            <p:cNvPr id="50" name="Freeform 22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</p:grpSp>
      <p:grpSp>
        <p:nvGrpSpPr>
          <p:cNvPr id="52" name="Group 24"/>
          <p:cNvGrpSpPr/>
          <p:nvPr/>
        </p:nvGrpSpPr>
        <p:grpSpPr bwMode="auto">
          <a:xfrm>
            <a:off x="7787218" y="3576109"/>
            <a:ext cx="275167" cy="355600"/>
            <a:chOff x="0" y="0"/>
            <a:chExt cx="130" cy="168"/>
          </a:xfrm>
        </p:grpSpPr>
        <p:sp>
          <p:nvSpPr>
            <p:cNvPr id="54" name="Freeform 25"/>
            <p:cNvSpPr/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</p:grpSp>
      <p:grpSp>
        <p:nvGrpSpPr>
          <p:cNvPr id="60" name="Group 30"/>
          <p:cNvGrpSpPr/>
          <p:nvPr/>
        </p:nvGrpSpPr>
        <p:grpSpPr bwMode="auto">
          <a:xfrm>
            <a:off x="6464301" y="3559176"/>
            <a:ext cx="353484" cy="355600"/>
            <a:chOff x="0" y="0"/>
            <a:chExt cx="167" cy="168"/>
          </a:xfrm>
        </p:grpSpPr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62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5810251" y="2426759"/>
            <a:ext cx="351367" cy="355600"/>
            <a:chOff x="0" y="0"/>
            <a:chExt cx="166" cy="168"/>
          </a:xfrm>
        </p:grpSpPr>
        <p:sp>
          <p:nvSpPr>
            <p:cNvPr id="64" name="Freeform 34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</p:grpSp>
      <p:sp>
        <p:nvSpPr>
          <p:cNvPr id="66" name="Freeform 36"/>
          <p:cNvSpPr>
            <a:spLocks noEditPoints="1"/>
          </p:cNvSpPr>
          <p:nvPr/>
        </p:nvSpPr>
        <p:spPr bwMode="auto">
          <a:xfrm>
            <a:off x="4413251" y="2769659"/>
            <a:ext cx="357716" cy="247651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67" name="Freeform 37"/>
          <p:cNvSpPr/>
          <p:nvPr/>
        </p:nvSpPr>
        <p:spPr bwMode="auto">
          <a:xfrm>
            <a:off x="3420533" y="2305796"/>
            <a:ext cx="939800" cy="275167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71" name="Freeform 41"/>
          <p:cNvSpPr/>
          <p:nvPr/>
        </p:nvSpPr>
        <p:spPr bwMode="auto">
          <a:xfrm flipH="1">
            <a:off x="3041651" y="4452620"/>
            <a:ext cx="1318683" cy="594784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rgbClr val="D74B4B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72" name="Freeform 42"/>
          <p:cNvSpPr/>
          <p:nvPr/>
        </p:nvSpPr>
        <p:spPr bwMode="auto">
          <a:xfrm flipV="1">
            <a:off x="6761693" y="2446368"/>
            <a:ext cx="1095375" cy="909157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74" name="Rectangle 44"/>
          <p:cNvSpPr>
            <a:spLocks noChangeArrowheads="1"/>
          </p:cNvSpPr>
          <p:nvPr/>
        </p:nvSpPr>
        <p:spPr bwMode="auto">
          <a:xfrm>
            <a:off x="501381" y="1934701"/>
            <a:ext cx="2590800" cy="124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p>
            <a:pPr lvl="0" algn="l"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rPr>
              <a:t>定理2.3.1（唯一性）若 limf（x）存在，则极限是唯一的</a:t>
            </a:r>
            <a:r>
              <a:rPr lang="zh-CN" altLang="en-US" sz="1800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。</a:t>
            </a:r>
            <a:endParaRPr lang="zh-CN" altLang="en-US" sz="1800" dirty="0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7" name="Rectangle 47"/>
              <p:cNvSpPr>
                <a:spLocks noChangeArrowheads="1"/>
              </p:cNvSpPr>
              <p:nvPr/>
            </p:nvSpPr>
            <p:spPr bwMode="auto">
              <a:xfrm>
                <a:off x="7945755" y="1829435"/>
                <a:ext cx="3944620" cy="1256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p>
                <a:pPr lvl="0"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定理 2.3.2（局部保号性）若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→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baseline="-250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𝑓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（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𝑥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）</m:t>
                        </m:r>
                      </m:e>
                    </m:func>
                  </m:oMath>
                </a14:m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=A，且若 A&gt;0（或 A&lt;0），则在 c。的某个空心邻域内恒有 f（x）&gt;0（或 f（x）&lt;0）。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+mn-ea"/>
                  <a:sym typeface="思源黑体" panose="020B0400000000000000" pitchFamily="34" charset="-122"/>
                </a:endParaRPr>
              </a:p>
            </p:txBody>
          </p:sp>
        </mc:Choice>
        <mc:Fallback>
          <p:sp>
            <p:nvSpPr>
              <p:cNvPr id="77" name="Rectangle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45755" y="1829435"/>
                <a:ext cx="3944620" cy="1256665"/>
              </a:xfrm>
              <a:prstGeom prst="rect">
                <a:avLst/>
              </a:prstGeom>
              <a:blipFill rotWithShape="1">
                <a:blip r:embed="rId1"/>
                <a:stretch>
                  <a:fillRect r="-235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8" name="Rectangle 48"/>
              <p:cNvSpPr>
                <a:spLocks noChangeArrowheads="1"/>
              </p:cNvSpPr>
              <p:nvPr/>
            </p:nvSpPr>
            <p:spPr bwMode="auto">
              <a:xfrm>
                <a:off x="4558030" y="4774565"/>
                <a:ext cx="5221605" cy="1405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p>
                <a:pPr lvl="0"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定理2.3.3（夹逼性质） 设在x。的某个空心邻域内，有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+mn-ea"/>
                  <a:sym typeface="思源黑体" panose="020B0400000000000000" pitchFamily="34" charset="-122"/>
                </a:endParaRPr>
              </a:p>
              <a:p>
                <a:pPr lvl="0"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h(x)≤f(x)≤g(x),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→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baseline="-250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ℎ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（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𝑥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）=</m:t>
                        </m:r>
                      </m:e>
                    </m:func>
                    <m:func>
                      <m:funcPr>
                        <m:ctrlP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→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baseline="-250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𝑔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（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𝑥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）=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𝐴</m:t>
                        </m:r>
                      </m:e>
                    </m:func>
                  </m:oMath>
                </a14:m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+mn-ea"/>
                  <a:sym typeface="思源黑体" panose="020B0400000000000000" pitchFamily="34" charset="-122"/>
                </a:endParaRPr>
              </a:p>
              <a:p>
                <a:pPr lvl="0"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极限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𝑋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→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𝑋</m:t>
                            </m:r>
                            <m:r>
                              <a:rPr lang="en-US" altLang="zh-CN" sz="1600" i="1" baseline="-250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𝑓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（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𝑥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）</m:t>
                        </m:r>
                      </m:e>
                    </m:func>
                  </m:oMath>
                </a14:m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存在，且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→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baseline="-250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𝑓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（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𝑥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）=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𝐴</m:t>
                        </m:r>
                      </m:e>
                    </m:func>
                  </m:oMath>
                </a14:m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+mn-ea"/>
                  <a:sym typeface="思源黑体" panose="020B0400000000000000" pitchFamily="34" charset="-122"/>
                </a:endParaRPr>
              </a:p>
            </p:txBody>
          </p:sp>
        </mc:Choice>
        <mc:Fallback>
          <p:sp>
            <p:nvSpPr>
              <p:cNvPr id="78" name="Rectangle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58030" y="4774565"/>
                <a:ext cx="5221605" cy="1405255"/>
              </a:xfrm>
              <a:prstGeom prst="rect">
                <a:avLst/>
              </a:prstGeom>
              <a:blipFill rotWithShape="1">
                <a:blip r:embed="rId2"/>
                <a:stretch>
                  <a:fillRect b="-13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2.3.1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极限的性质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2.3.2</a:t>
            </a:r>
            <a:r>
              <a:rPr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极限的四则运算法则 </a:t>
            </a:r>
            <a:endParaRPr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4905" y="1524635"/>
            <a:ext cx="9410700" cy="3460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2.3.3</a:t>
            </a:r>
            <a:r>
              <a:rPr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复合函数的极限</a:t>
            </a:r>
            <a:r>
              <a:rPr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372235"/>
            <a:ext cx="9588500" cy="4590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2.3.4</a:t>
            </a:r>
            <a:r>
              <a:rPr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基本未定式的极限</a:t>
            </a:r>
            <a:r>
              <a:rPr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7305" y="1753235"/>
            <a:ext cx="9181465" cy="3053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553450" y="1167130"/>
            <a:ext cx="1290320" cy="452501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两个重要极限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2.4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6070" y="2515235"/>
            <a:ext cx="52190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第 2 章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极限与连续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1144270" y="1219835"/>
            <a:ext cx="9991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由于x→0 时，sin x 与x 保持同号，因此只需通过列表计算 x取正数且趋于0 时的部分比值，如下表所示</a:t>
            </a: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763270" y="305435"/>
                <a:ext cx="6675120" cy="1083945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lang="en-US" altLang="zh-CN" sz="26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2.4.1第一个重要极限</a:t>
                </a:r>
                <a:r>
                  <a:rPr lang="zh-CN" altLang="en-US" sz="26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600" i="1" dirty="0" smtClean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600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600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𝑠𝑖𝑛𝑥</m:t>
                            </m:r>
                          </m:num>
                          <m:den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altLang="zh-CN" sz="2600" dirty="0" smtClean="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=1</a:t>
                </a:r>
                <a:endParaRPr lang="en-US" altLang="zh-CN" sz="26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/>
                <a:endParaRPr lang="en-US" altLang="zh-CN" sz="26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270" y="305435"/>
                <a:ext cx="6675120" cy="10839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210435"/>
            <a:ext cx="9252585" cy="3100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1144270" y="1219835"/>
            <a:ext cx="99910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当x取正整数n时，这是数列的极限</a:t>
            </a:r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endParaRPr lang="zh-CN"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763270" y="76835"/>
                <a:ext cx="7106285" cy="1087755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lang="en-US" altLang="zh-CN" sz="26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2.4.1第二个重要极限</a:t>
                </a:r>
                <a:r>
                  <a:rPr lang="zh-CN" altLang="en-US" sz="26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600" i="1" dirty="0" smtClean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600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600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altLang="zh-CN" sz="2600" i="1" dirty="0" smtClean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altLang="zh-CN" sz="2600" i="1" dirty="0" smtClean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1</m:t>
                        </m:r>
                        <m:r>
                          <a:rPr lang="en-US" altLang="zh-CN" sz="2600" i="1" dirty="0" smtClean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zh-CN" altLang="en-US" sz="2600" dirty="0" smtClean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）</a:t>
                </a:r>
                <a:r>
                  <a:rPr lang="en-US" altLang="zh-CN" sz="2600" baseline="30000" dirty="0" smtClean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x</a:t>
                </a:r>
                <a:r>
                  <a:rPr lang="en-US" altLang="zh-CN" sz="2600" dirty="0" smtClean="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=e</a:t>
                </a:r>
                <a:endParaRPr lang="en-US" altLang="zh-CN" sz="26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/>
                <a:endParaRPr lang="en-US" altLang="zh-CN" sz="26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270" y="76835"/>
                <a:ext cx="7106285" cy="1087755"/>
              </a:xfrm>
              <a:prstGeom prst="rect">
                <a:avLst/>
              </a:prstGeom>
              <a:blipFill rotWithShape="1">
                <a:blip r:embed="rId1"/>
                <a:stretch>
                  <a:fillRect t="-3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870" y="1981835"/>
            <a:ext cx="8153400" cy="3495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552815" y="1202690"/>
            <a:ext cx="1290320" cy="452501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函数的连续性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5470" y="186245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2.5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839470" y="1829435"/>
            <a:ext cx="545782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自然界中的许多现象，如气温的变化、动植物的生长等是随时间变化而连续变化的.其特点是，当时间变化很微小时，气温的变化、动植物的生长也很微小，这种特点反映到数学上就形成了连续性. 从图像上看，如果函数y=f（x）连续，那么y=f（x）就是一条连续不断的曲线，如图 2-5-1所示.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11442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2.5.1</a:t>
            </a:r>
            <a:r>
              <a:rPr sz="2600" dirty="0" smtClean="0">
                <a:ea typeface="宋体" panose="02010600030101010101" pitchFamily="2" charset="-122"/>
              </a:rPr>
              <a:t>连续性的概念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1670" y="2058035"/>
            <a:ext cx="3714115" cy="3001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458470" y="1524635"/>
                <a:ext cx="7258685" cy="1664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定义2.5.2 设函数y=f（x）在x。某邻域内有定义，并且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）=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baseline="-250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0</m:t>
                        </m:r>
                      </m:e>
                    </m:func>
                  </m:oMath>
                </a14:m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charset="0"/>
                    <a:ea typeface="黑体" panose="02010600030101010101" charset="-122"/>
                    <a:cs typeface="Cambria Math" panose="02040503050406030204" charset="0"/>
                  </a:rPr>
                  <a:t>），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则称函数y=f（x）在点x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连续，并称</a:t>
                </a: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为函数f（x）的连续点</a:t>
                </a:r>
                <a:r>
                  <a:rPr 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。</a:t>
                </a:r>
                <a:endParaRPr 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470" y="1524635"/>
                <a:ext cx="7258685" cy="16643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2.5.1</a:t>
            </a:r>
            <a:r>
              <a:rPr sz="2600" dirty="0" smtClean="0">
                <a:ea typeface="宋体" panose="02010600030101010101" pitchFamily="2" charset="-122"/>
              </a:rPr>
              <a:t>连续性的概念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1601471" y="3505835"/>
            <a:ext cx="3800475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458470" y="1524635"/>
                <a:ext cx="6721475" cy="453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定理2.5.2 设 f（x）、g（x）是连续函数，则下列函数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f(x)±g(x),f(</a:t>
                </a: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x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)·g(x),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)</m:t>
                        </m:r>
                      </m:num>
                      <m:den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  <a:sym typeface="+mn-ea"/>
                  </a:rPr>
                  <a:t>(g(x)≠0),f(g(x))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  <a:sym typeface="+mn-ea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定理 2.5.3 初等函数在其定义区间内连续.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需要注意∶函数的定义区间与函数的定义域并不完全相同.因为函数的定义域有时是由一些离散的点及一些区间构成的，对于定义域内的这些孤立的点，根本谈不上函数的连续问题，而只能在定义域内的区间上讨论连续性.这些区间，我们称之为函数的定义区间. 初等函数在其定义域内的区间（即定义区间）上是连续的.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470" y="1524635"/>
                <a:ext cx="6721475" cy="4536440"/>
              </a:xfrm>
              <a:prstGeom prst="rect">
                <a:avLst/>
              </a:prstGeom>
              <a:blipFill rotWithShape="1">
                <a:blip r:embed="rId1"/>
                <a:stretch>
                  <a:fillRect r="-15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2.5.2</a:t>
            </a:r>
            <a:r>
              <a:rPr sz="2600" dirty="0" smtClean="0">
                <a:ea typeface="宋体" panose="02010600030101010101" pitchFamily="2" charset="-122"/>
              </a:rPr>
              <a:t>初等函数的连续性</a:t>
            </a:r>
            <a:endParaRPr sz="2600" dirty="0" smtClean="0">
              <a:ea typeface="宋体" panose="02010600030101010101" pitchFamily="2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7392670" y="1856105"/>
            <a:ext cx="3811905" cy="307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458470" y="1524635"/>
            <a:ext cx="114598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分段函数是在自变量的不同变化范围内，对应关系用不同式子来表示的函数. 考察分段函数的连续性时，不仅需要从各个不同的定义区间内考察它的连续性，还要讨论它在分段点处的连续性.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2.5.3</a:t>
            </a:r>
            <a:r>
              <a:rPr sz="2600" dirty="0" smtClean="0">
                <a:ea typeface="宋体" panose="02010600030101010101" pitchFamily="2" charset="-122"/>
              </a:rPr>
              <a:t>分段函数的连续性</a:t>
            </a:r>
            <a:endParaRPr sz="2600" dirty="0" smtClean="0">
              <a:ea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1220470" y="2896235"/>
            <a:ext cx="401447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3" r:link="rId4"/>
          <a:stretch>
            <a:fillRect/>
          </a:stretch>
        </p:blipFill>
        <p:spPr>
          <a:xfrm>
            <a:off x="5944870" y="2820035"/>
            <a:ext cx="4286250" cy="2934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534670" y="1448435"/>
                <a:ext cx="9749155" cy="3078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根据连续的定义，函数在点x。处连续必须同时满足下列三个条件∶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（1）f（x）在点x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有定义，即 f（x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）存在</a:t>
                </a:r>
                <a:r>
                  <a:rPr 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；</a:t>
                </a:r>
                <a:endParaRPr 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（2）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+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都存在</a:t>
                </a:r>
                <a:r>
                  <a:rPr 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；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(3)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+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=f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</a:t>
                </a:r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x</a:t>
                </a:r>
                <a:r>
                  <a:rPr lang="en-US" altLang="zh-CN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）</a:t>
                </a:r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.</a:t>
                </a:r>
                <a:endParaRPr lang="en-US" altLang="zh-CN" sz="20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因此，如果函数 f（x）在点x。处不满足上面三个条件之一，我们就称函数 f（x）在点 x。不连续. 点.x。称为函数 f（x）的间断点或不连续点。</a:t>
                </a:r>
                <a:endParaRPr lang="en-US" altLang="zh-CN" sz="28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670" y="1448435"/>
                <a:ext cx="9749155" cy="30784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2.5.4</a:t>
            </a:r>
            <a:r>
              <a:rPr sz="2600" dirty="0" smtClean="0">
                <a:ea typeface="宋体" panose="02010600030101010101" pitchFamily="2" charset="-122"/>
              </a:rPr>
              <a:t>函数的间断点</a:t>
            </a:r>
            <a:endParaRPr sz="2600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534670" y="1448435"/>
                <a:ext cx="9749155" cy="3078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根据连续的定义，函数在点x。处连续必须同时满足下列三个条件∶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（1）f（x）在点x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有定义，即 f（x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）存在</a:t>
                </a:r>
                <a:r>
                  <a:rPr 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；</a:t>
                </a:r>
                <a:endParaRPr 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（2）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+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都存在</a:t>
                </a:r>
                <a:r>
                  <a:rPr 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；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(3)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+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=f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</a:t>
                </a:r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x</a:t>
                </a:r>
                <a:r>
                  <a:rPr lang="en-US" altLang="zh-CN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）</a:t>
                </a:r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.</a:t>
                </a:r>
                <a:endParaRPr lang="en-US" altLang="zh-CN" sz="20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因此，如果函数 f（x）在点x。处不满足上面三个条件之一，我们就称函数 f（x）在点 x。不连续. 点.x。称为函数 f（x）的间断点或不连续点。</a:t>
                </a:r>
                <a:endParaRPr lang="en-US" altLang="zh-CN" sz="28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670" y="1448435"/>
                <a:ext cx="9749155" cy="30784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2.5.5</a:t>
            </a:r>
            <a:r>
              <a:rPr sz="2600" dirty="0" smtClean="0">
                <a:ea typeface="宋体" panose="02010600030101010101" pitchFamily="2" charset="-122"/>
              </a:rPr>
              <a:t>闭区间上连续函数的性质</a:t>
            </a:r>
            <a:endParaRPr sz="2600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534670" y="1448435"/>
            <a:ext cx="110153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定义2.5.4 设 f（x）在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a，b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上有定义，若存在x。∈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a，b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，使得对任何x∈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a，b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都有 f(x)≤f(x</a:t>
            </a:r>
            <a:r>
              <a:rPr sz="2000" baseline="-25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o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)(f(x)≥f(x</a:t>
            </a:r>
            <a:r>
              <a:rPr sz="2000" baseline="-25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o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)),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则称 f（xo）是函数f（x）在区间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a，b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上的最大值（最小值）.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定理2.5.4（有界性定理） 如果 y=f（x）在闭区间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b]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上连续，则 f（x）在这个区间上有界.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定理2.5.5（最大值与最小值定理） 如果 y=f（x）在闭区间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a，b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上连续，则 f（x）在这个区间上有最大值和最小值.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2.5.5</a:t>
            </a:r>
            <a:r>
              <a:rPr sz="2600" dirty="0" smtClean="0">
                <a:ea typeface="宋体" panose="02010600030101010101" pitchFamily="2" charset="-122"/>
              </a:rPr>
              <a:t>闭区间上连续函数的性质</a:t>
            </a:r>
            <a:endParaRPr sz="2600" dirty="0" smtClean="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670" y="4344035"/>
            <a:ext cx="3448050" cy="1776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261100" cy="3338195"/>
            <a:chOff x="0" y="1401692"/>
            <a:chExt cx="6261100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47775" y="2401817"/>
              <a:ext cx="5013325" cy="2509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2.1 极限的概念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2.2 无穷小量与无穷大量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2.3 极限的运算 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2.4 两个重要极限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2.5 函数的连续性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+mn-ea"/>
                  <a:ea typeface="+mn-ea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+mn-ea"/>
                <a:ea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634095" y="1168400"/>
            <a:ext cx="921385" cy="452310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极限的概念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5470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2.1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763270" y="1524635"/>
                <a:ext cx="10494645" cy="3660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数列是按照一定次序排列的有穷或无穷多个数，比如y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1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,y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2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,,y,….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简记为{y}.数列中的每一个数称为数列的项。其中第n项y，称为该数列的通项或一般项.例如1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，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...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，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...</a:t>
                </a:r>
                <a:endParaRPr lang="en-US" altLang="zh-CN" sz="2000" spc="300" dirty="0" smtClean="0">
                  <a:solidFill>
                    <a:schemeClr val="tx2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定义2.1.1 给定数列{y}，如果当n无限增大时，其通项 y，无限趋近于某个常数 A，则称数列{y}以 A为极限，记作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𝑛</m:t>
                            </m:r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=</m:t>
                        </m:r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𝐴</m:t>
                        </m:r>
                      </m:e>
                    </m:func>
                  </m:oMath>
                </a14:m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 或者y</a:t>
                </a:r>
                <a:r>
                  <a:rPr lang="en-US" altLang="zh-CN" sz="2000" spc="300" baseline="-250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n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→A（n→</a:t>
                </a:r>
                <a14:m>
                  <m:oMath xmlns:m="http://schemas.openxmlformats.org/officeDocument/2006/math">
                    <m:r>
                      <a:rPr lang="en-US" altLang="zh-CN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）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。</a:t>
                </a:r>
                <a:endParaRPr lang="zh-CN" altLang="en-US" sz="2000" spc="300" dirty="0" smtClean="0">
                  <a:solidFill>
                    <a:schemeClr val="tx2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当数列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{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y}以A 为极限时，称数列{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y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}收敛于 A.此时也称数列{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y}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为收敛数列， 如果数列{y}不趋于任何常数，即{y}没有极限，则称数列{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y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}为发散数列.</a:t>
                </a:r>
                <a:endParaRPr lang="zh-CN" altLang="en-US" sz="2000" spc="300" dirty="0" smtClean="0">
                  <a:solidFill>
                    <a:schemeClr val="tx2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270" y="1524635"/>
                <a:ext cx="10494645" cy="36607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2.1.1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数列的极限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763270" y="1524635"/>
                <a:ext cx="8455660" cy="3784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对于函数的极限，根据自变量x的变化过程可分为以下两种情形∶一是自变量x趋于无穷大的极限;二是自变量x趋于定点x。的极限.我们首先讨论自变量.x 趋于无穷大的极限. x趋向于无穷大有下面三种方式∶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（1）x→十</a:t>
                </a:r>
                <a14:m>
                  <m:oMath xmlns:m="http://schemas.openxmlformats.org/officeDocument/2006/math">
                    <m: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，表示x沿着x 轴正半轴趋于正无穷;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（2）x→—</a:t>
                </a:r>
                <a14:m>
                  <m:oMath xmlns:m="http://schemas.openxmlformats.org/officeDocument/2006/math">
                    <m: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，表示 x沿着x 轴负半轴趋于负无穷;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（3）x→</a:t>
                </a:r>
                <a14:m>
                  <m:oMath xmlns:m="http://schemas.openxmlformats.org/officeDocument/2006/math">
                    <m:r>
                      <a:rPr lang="en-US" sz="2000" i="1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，表示沿着 x轴任何方向趋于无穷，即|x|无限增大.先讨论，x→十</a:t>
                </a:r>
                <a14:m>
                  <m:oMath xmlns:m="http://schemas.openxmlformats.org/officeDocument/2006/math">
                    <m: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的函数极限。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270" y="1524635"/>
                <a:ext cx="8455660" cy="37846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885825" y="599440"/>
                <a:ext cx="5789295" cy="487680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2.1.2 x→</a:t>
                </a:r>
                <a14:m>
                  <m:oMath xmlns:m="http://schemas.openxmlformats.org/officeDocument/2006/math">
                    <m:r>
                      <a:rPr lang="en-US" altLang="zh-CN" sz="2600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时函数f（x）的极限</a:t>
                </a:r>
                <a:endParaRPr altLang="zh-CN" sz="26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825" y="599440"/>
                <a:ext cx="5789295" cy="48768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763270" y="1524635"/>
                <a:ext cx="8455660" cy="4102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定义2.1.2 设函数 f（x）在区间【a，+o）上有定义，A为常数，如果当x→+时，函数值f（x）无限地趋近于该常数 A，则称当x→＋</a:t>
                </a:r>
                <a14:m>
                  <m:oMath xmlns:m="http://schemas.openxmlformats.org/officeDocument/2006/math">
                    <m: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时，f（x）以A为极限，记作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)=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𝐴</m:t>
                        </m:r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或者 f（x）→A（x→+</a:t>
                </a:r>
                <a14:m>
                  <m:oMath xmlns:m="http://schemas.openxmlformats.org/officeDocument/2006/math">
                    <m: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）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。</a:t>
                </a:r>
                <a:endParaRPr lang="zh-CN" alt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定义2.1.3 设函数 f（x）在区间（—c， a】上有定义，A为常数，如果当x→—</a:t>
                </a:r>
                <a14:m>
                  <m:oMath xmlns:m="http://schemas.openxmlformats.org/officeDocument/2006/math">
                    <m:r>
                      <a:rPr lang="en-US" altLang="zh-CN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时，函数值 f（x）无限地趋近于该常数 A，则称当 x→—</a:t>
                </a:r>
                <a14:m>
                  <m:oMath xmlns:m="http://schemas.openxmlformats.org/officeDocument/2006/math">
                    <m:r>
                      <a:rPr lang="en-US" altLang="zh-CN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时，f（x）以 A为极限.记作</a:t>
                </a:r>
                <a:endParaRPr lang="zh-CN" alt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∞</m:t>
                            </m:r>
                          </m:lim>
                        </m:limLow>
                      </m:fName>
                      <m:e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）=</m:t>
                        </m:r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𝐴</m:t>
                        </m:r>
                      </m:e>
                    </m:func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或者 f（x）→A（x→-</a:t>
                </a:r>
                <a14:m>
                  <m:oMath xmlns:m="http://schemas.openxmlformats.org/officeDocument/2006/math">
                    <m:r>
                      <a:rPr lang="en-US" altLang="zh-CN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）。</a:t>
                </a:r>
                <a:endParaRPr lang="en-US" altLang="zh-CN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270" y="1524635"/>
                <a:ext cx="8455660" cy="4102735"/>
              </a:xfrm>
              <a:prstGeom prst="rect">
                <a:avLst/>
              </a:prstGeom>
              <a:blipFill rotWithShape="1">
                <a:blip r:embed="rId1"/>
                <a:stretch>
                  <a:fillRect r="-2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885825" y="599440"/>
                <a:ext cx="5789295" cy="487680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2.1.2 x→</a:t>
                </a:r>
                <a14:m>
                  <m:oMath xmlns:m="http://schemas.openxmlformats.org/officeDocument/2006/math">
                    <m:r>
                      <a:rPr lang="en-US" altLang="zh-CN" sz="2600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时函数f（x）的极限</a:t>
                </a:r>
                <a:endParaRPr altLang="zh-CN" sz="26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825" y="599440"/>
                <a:ext cx="5789295" cy="48768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17770" y="2349500"/>
            <a:ext cx="6209030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x趋于定点x。有三种情况∶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（1）x→x</a:t>
            </a:r>
            <a:r>
              <a:rPr lang="en-US" baseline="30000" dirty="0"/>
              <a:t>-</a:t>
            </a:r>
            <a:r>
              <a:rPr dirty="0"/>
              <a:t>，它表示x从点x。的左侧无限地趋近于x，此时x&lt;x</a:t>
            </a:r>
            <a:r>
              <a:rPr baseline="-25000" dirty="0"/>
              <a:t>o</a:t>
            </a:r>
            <a:r>
              <a:rPr dirty="0"/>
              <a:t>;（2）x→x</a:t>
            </a:r>
            <a:r>
              <a:rPr lang="en-US" baseline="30000" dirty="0"/>
              <a:t>+</a:t>
            </a:r>
            <a:r>
              <a:rPr dirty="0"/>
              <a:t>，它表示x从点x。的右侧无限地趋近于x，此时x&gt;x</a:t>
            </a:r>
            <a:r>
              <a:rPr baseline="-25000" dirty="0"/>
              <a:t>o</a:t>
            </a:r>
            <a:r>
              <a:rPr dirty="0"/>
              <a:t>;（3）x→x</a:t>
            </a:r>
            <a:r>
              <a:rPr baseline="-25000" dirty="0"/>
              <a:t>o</a:t>
            </a:r>
            <a:r>
              <a:rPr dirty="0"/>
              <a:t>，它表示 x 从点x。的左右两侧同时趋近于x</a:t>
            </a:r>
            <a:r>
              <a:rPr baseline="-25000" dirty="0"/>
              <a:t>o</a:t>
            </a:r>
            <a:r>
              <a:rPr dirty="0"/>
              <a:t>.在这里，有两点需要注意∶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① .x。是一个常数，而 x 是动点，是变化的量.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②在 x的上述三种变化过程中，x无限趋近于x</a:t>
            </a:r>
            <a:r>
              <a:rPr lang="en-US" baseline="-25000" dirty="0"/>
              <a:t>0</a:t>
            </a:r>
            <a:r>
              <a:rPr dirty="0"/>
              <a:t>，但永远不等于</a:t>
            </a:r>
            <a:r>
              <a:rPr lang="en-US" dirty="0"/>
              <a:t>x</a:t>
            </a:r>
            <a:r>
              <a:rPr lang="en-US" baseline="-25000" dirty="0"/>
              <a:t>0   </a:t>
            </a:r>
            <a:r>
              <a:rPr lang="zh-CN" altLang="en-US" baseline="-25000" dirty="0"/>
              <a:t>。</a:t>
            </a:r>
            <a:endParaRPr lang="zh-CN" altLang="en-US" baseline="-25000"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1" name="Freeform 23"/>
          <p:cNvSpPr/>
          <p:nvPr/>
        </p:nvSpPr>
        <p:spPr bwMode="auto">
          <a:xfrm flipH="1">
            <a:off x="3669166" y="4768651"/>
            <a:ext cx="1139078" cy="1179027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297305" y="2860675"/>
            <a:ext cx="318770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2.1.3 x→x</a:t>
            </a:r>
            <a:r>
              <a:rPr lang="en-US" altLang="zh-CN" sz="26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时，函数f（x）的极限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" name="组合 6"/>
          <p:cNvGrpSpPr/>
          <p:nvPr/>
        </p:nvGrpSpPr>
        <p:grpSpPr>
          <a:xfrm>
            <a:off x="6759364" y="1986703"/>
            <a:ext cx="3354916" cy="3477684"/>
            <a:chOff x="1351124" y="0"/>
            <a:chExt cx="3844757" cy="3984881"/>
          </a:xfrm>
          <a:solidFill>
            <a:schemeClr val="accent6"/>
          </a:solidFill>
        </p:grpSpPr>
        <p:sp>
          <p:nvSpPr>
            <p:cNvPr id="38" name="六边形 7"/>
            <p:cNvSpPr>
              <a:spLocks noChangeArrowheads="1"/>
            </p:cNvSpPr>
            <p:nvPr/>
          </p:nvSpPr>
          <p:spPr bwMode="auto">
            <a:xfrm>
              <a:off x="2088541" y="1091416"/>
              <a:ext cx="1804732" cy="15570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39" name="六边形 8"/>
            <p:cNvSpPr>
              <a:spLocks noChangeArrowheads="1"/>
            </p:cNvSpPr>
            <p:nvPr/>
          </p:nvSpPr>
          <p:spPr bwMode="auto">
            <a:xfrm>
              <a:off x="3733176" y="259515"/>
              <a:ext cx="1462705" cy="126119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0" name="六边形 9"/>
            <p:cNvSpPr>
              <a:spLocks noChangeArrowheads="1"/>
            </p:cNvSpPr>
            <p:nvPr/>
          </p:nvSpPr>
          <p:spPr bwMode="auto">
            <a:xfrm>
              <a:off x="4094607" y="1709886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2" name="六边形 11"/>
            <p:cNvSpPr>
              <a:spLocks noChangeArrowheads="1"/>
            </p:cNvSpPr>
            <p:nvPr/>
          </p:nvSpPr>
          <p:spPr bwMode="auto">
            <a:xfrm>
              <a:off x="2362647" y="2975928"/>
              <a:ext cx="1169195" cy="100895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4" name="六边形 13"/>
            <p:cNvSpPr>
              <a:spLocks noChangeArrowheads="1"/>
            </p:cNvSpPr>
            <p:nvPr/>
          </p:nvSpPr>
          <p:spPr bwMode="auto">
            <a:xfrm>
              <a:off x="2088541" y="0"/>
              <a:ext cx="907217" cy="783395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5" name="六边形 14"/>
            <p:cNvSpPr>
              <a:spLocks noChangeArrowheads="1"/>
            </p:cNvSpPr>
            <p:nvPr/>
          </p:nvSpPr>
          <p:spPr bwMode="auto">
            <a:xfrm>
              <a:off x="1351124" y="902237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610870" y="1800225"/>
                <a:ext cx="5604510" cy="3637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有些时候，当x 从x。的左右两侧趋近于x。时，函数 f（x）的变化趋势完全不同;另有一些情形，函数 f（x）仅在点x。的某一侧有定义.例如，f（x）=ln x 仅在x。=0的右侧才有定义.为了讨论问题的需要，可以只考虑x从x。的某一侧（从小于x。的一侧或从大于 .x。的一侧）趋于x。时 f（x）的变化趋势，这就引出了左极限和右极限的概念.</a:t>
                </a:r>
                <a:endParaRPr sz="16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定义 2.1.6 若当x→x。时，函数f（x）趋于常数 A，则称函数f（x）以A为左极限.记作</a:t>
                </a:r>
                <a:endParaRPr sz="16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𝑥</m:t>
                            </m:r>
                            <m:r>
                              <a:rPr lang="en-US" sz="2000" i="1" baseline="-25000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0</m:t>
                            </m:r>
                            <m:r>
                              <a:rPr lang="en-US" sz="2000" i="1" baseline="30000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−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（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）=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𝐴</m:t>
                        </m:r>
                      </m:e>
                    </m:func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，或者 f（x）→A（x→x</a:t>
                </a:r>
                <a:r>
                  <a:rPr lang="en-US" sz="1600" baseline="30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-</a:t>
                </a:r>
                <a:r>
                  <a:rPr lang="en-US" sz="1600" baseline="-25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0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）</a:t>
                </a:r>
                <a:r>
                  <a:rPr lang="zh-CN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。</a:t>
                </a:r>
                <a:endParaRPr lang="zh-CN" sz="16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0870" y="1800225"/>
                <a:ext cx="5604510" cy="36372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2.1.4左极限与右极限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8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9.xml><?xml version="1.0" encoding="utf-8"?>
<p:tagLst xmlns:p="http://schemas.openxmlformats.org/presentationml/2006/main">
  <p:tag name="MH_CONTENTSID" val="635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1321</Words>
  <Application>WPS 演示</Application>
  <PresentationFormat>自定义</PresentationFormat>
  <Paragraphs>132</Paragraphs>
  <Slides>30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Rockwell</vt:lpstr>
      <vt:lpstr>Calibri</vt:lpstr>
      <vt:lpstr>Arial Unicode MS</vt:lpstr>
      <vt:lpstr>思源黑体 CN Bold</vt:lpstr>
      <vt:lpstr>黑体</vt:lpstr>
      <vt:lpstr>思源黑体</vt:lpstr>
      <vt:lpstr>思源黑体 CN Regular</vt:lpstr>
      <vt:lpstr>字魂59号-创粗黑</vt:lpstr>
      <vt:lpstr>微软雅黑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10638</cp:revision>
  <cp:lastPrinted>2113-01-01T00:00:00Z</cp:lastPrinted>
  <dcterms:created xsi:type="dcterms:W3CDTF">2015-07-08T08:22:00Z</dcterms:created>
  <dcterms:modified xsi:type="dcterms:W3CDTF">2021-09-13T05:21:27Z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2052-11.1.0.10132</vt:lpwstr>
  </property>
  <property fmtid="{D5CDD505-2E9C-101B-9397-08002B2CF9AE}" pid="4" name="ICV">
    <vt:lpwstr>330874997A7449B186B60D00176DB57F</vt:lpwstr>
  </property>
</Properties>
</file>